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6" r:id="rId4"/>
    <p:sldId id="293" r:id="rId5"/>
    <p:sldId id="272" r:id="rId6"/>
    <p:sldId id="258" r:id="rId7"/>
    <p:sldId id="259" r:id="rId8"/>
    <p:sldId id="290" r:id="rId9"/>
    <p:sldId id="277" r:id="rId10"/>
    <p:sldId id="278" r:id="rId11"/>
    <p:sldId id="279" r:id="rId12"/>
    <p:sldId id="292" r:id="rId13"/>
    <p:sldId id="280" r:id="rId14"/>
    <p:sldId id="295" r:id="rId15"/>
    <p:sldId id="286" r:id="rId16"/>
    <p:sldId id="294" r:id="rId17"/>
    <p:sldId id="288" r:id="rId18"/>
    <p:sldId id="274" r:id="rId19"/>
    <p:sldId id="291" r:id="rId20"/>
    <p:sldId id="283" r:id="rId21"/>
    <p:sldId id="284" r:id="rId22"/>
    <p:sldId id="285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3FF"/>
    <a:srgbClr val="A45E9B"/>
    <a:srgbClr val="A95307"/>
    <a:srgbClr val="01B901"/>
    <a:srgbClr val="C9D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44"/>
  </p:normalViewPr>
  <p:slideViewPr>
    <p:cSldViewPr snapToGrid="0" snapToObjects="1">
      <p:cViewPr varScale="1">
        <p:scale>
          <a:sx n="46" d="100"/>
          <a:sy n="46" d="100"/>
        </p:scale>
        <p:origin x="8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699482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Tracking efficiency</a:t>
            </a:r>
            <a:r>
              <a:rPr lang="en-US" altLang="zh-CN" baseline="0" dirty="0"/>
              <a:t> &gt; 90%</a:t>
            </a:r>
          </a:p>
          <a:p>
            <a:r>
              <a:rPr lang="en-US" altLang="zh-CN" baseline="0" dirty="0"/>
              <a:t>Charge </a:t>
            </a:r>
            <a:r>
              <a:rPr lang="en-US" altLang="zh-CN" baseline="0" dirty="0" err="1"/>
              <a:t>separaion</a:t>
            </a:r>
            <a:r>
              <a:rPr lang="en-US" altLang="zh-CN" baseline="0" dirty="0"/>
              <a:t> &gt; 99%</a:t>
            </a:r>
          </a:p>
          <a:p>
            <a:r>
              <a:rPr lang="en-US" altLang="zh-CN" dirty="0"/>
              <a:t>Strip</a:t>
            </a:r>
            <a:r>
              <a:rPr lang="en-US" altLang="zh-CN" baseline="0" dirty="0"/>
              <a:t> pitch 100um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435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chemeClr val="tx1"/>
                </a:solidFill>
              </a:rPr>
              <a:t>A very successful run for IST in 2014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chemeClr val="tx1"/>
                </a:solidFill>
              </a:rPr>
              <a:t>Operational with beam for more than 110 days since March 15th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chemeClr val="tx1"/>
                </a:solidFill>
              </a:rPr>
              <a:t>Participated in physics data taking for low/medium/high luminosity Au + Au @ 200 GeV and most of the He3 + Au collisions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chemeClr val="tx1"/>
                </a:solidFill>
              </a:rPr>
              <a:t>Performance exceeds all of the optimal specifications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chemeClr val="tx1"/>
                </a:solidFill>
              </a:rPr>
              <a:t>All project deliverables are provided.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1547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>
            <a:spLocks noGrp="1"/>
          </p:cNvSpPr>
          <p:nvPr>
            <p:ph type="title"/>
          </p:nvPr>
        </p:nvSpPr>
        <p:spPr>
          <a:xfrm>
            <a:off x="1269999" y="1412239"/>
            <a:ext cx="10464801" cy="1828801"/>
          </a:xfrm>
          <a:prstGeom prst="rect">
            <a:avLst/>
          </a:prstGeom>
          <a:ln w="3175"/>
        </p:spPr>
        <p:txBody>
          <a:bodyPr lIns="40640" tIns="40640" rIns="40640" bIns="40640">
            <a:noAutofit/>
          </a:bodyPr>
          <a:lstStyle>
            <a:lvl1pPr defTabSz="582506">
              <a:defRPr sz="8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269999" y="3291840"/>
            <a:ext cx="5039362" cy="4287521"/>
          </a:xfrm>
          <a:prstGeom prst="rect">
            <a:avLst/>
          </a:prstGeom>
          <a:ln w="3175"/>
        </p:spPr>
        <p:txBody>
          <a:bodyPr lIns="40640" tIns="40640" rIns="40640" bIns="40640">
            <a:noAutofit/>
          </a:bodyPr>
          <a:lstStyle>
            <a:lvl1pPr marL="845095" indent="-527595" defTabSz="582506">
              <a:spcBef>
                <a:spcPts val="3800"/>
              </a:spcBef>
              <a:buSzPct val="171000"/>
              <a:buChar char="•"/>
              <a:defRPr sz="3200">
                <a:latin typeface="Gill Sans"/>
                <a:ea typeface="Gill Sans"/>
                <a:cs typeface="Gill Sans"/>
                <a:sym typeface="Gill Sans"/>
              </a:defRPr>
            </a:lvl1pPr>
            <a:lvl2pPr marL="1289595" indent="-527595" defTabSz="582506">
              <a:spcBef>
                <a:spcPts val="3800"/>
              </a:spcBef>
              <a:buSzPct val="171000"/>
              <a:defRPr sz="3200">
                <a:latin typeface="Gill Sans"/>
                <a:ea typeface="Gill Sans"/>
                <a:cs typeface="Gill Sans"/>
                <a:sym typeface="Gill Sans"/>
              </a:defRPr>
            </a:lvl2pPr>
            <a:lvl3pPr marL="1734095" indent="-527595" defTabSz="582506">
              <a:spcBef>
                <a:spcPts val="3800"/>
              </a:spcBef>
              <a:buSzPct val="171000"/>
              <a:defRPr sz="3200">
                <a:latin typeface="Gill Sans"/>
                <a:ea typeface="Gill Sans"/>
                <a:cs typeface="Gill Sans"/>
                <a:sym typeface="Gill Sans"/>
              </a:defRPr>
            </a:lvl3pPr>
            <a:lvl4pPr marL="2178595" indent="-527595" defTabSz="582506">
              <a:spcBef>
                <a:spcPts val="3800"/>
              </a:spcBef>
              <a:buSzPct val="171000"/>
              <a:defRPr sz="3200">
                <a:latin typeface="Gill Sans"/>
                <a:ea typeface="Gill Sans"/>
                <a:cs typeface="Gill Sans"/>
                <a:sym typeface="Gill Sans"/>
              </a:defRPr>
            </a:lvl4pPr>
            <a:lvl5pPr marL="2623095" indent="-527595" defTabSz="582506">
              <a:spcBef>
                <a:spcPts val="3800"/>
              </a:spcBef>
              <a:buSzPct val="171000"/>
              <a:defRPr sz="32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>
            <a:spLocks noGrp="1"/>
          </p:cNvSpPr>
          <p:nvPr>
            <p:ph type="sldNum" sz="quarter" idx="2"/>
          </p:nvPr>
        </p:nvSpPr>
        <p:spPr>
          <a:xfrm>
            <a:off x="6353810" y="8158480"/>
            <a:ext cx="297181" cy="322581"/>
          </a:xfrm>
          <a:prstGeom prst="rect">
            <a:avLst/>
          </a:prstGeom>
          <a:ln w="3175"/>
        </p:spPr>
        <p:txBody>
          <a:bodyPr lIns="40640" tIns="40640" rIns="40640" bIns="40640"/>
          <a:lstStyle>
            <a:lvl1pPr defTabSz="582506"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>
            <a:spLocks noGrp="1"/>
          </p:cNvSpPr>
          <p:nvPr>
            <p:ph type="title"/>
          </p:nvPr>
        </p:nvSpPr>
        <p:spPr>
          <a:xfrm>
            <a:off x="948266" y="2445173"/>
            <a:ext cx="11108268" cy="2479041"/>
          </a:xfrm>
          <a:prstGeom prst="rect">
            <a:avLst/>
          </a:prstGeom>
          <a:ln w="3175"/>
        </p:spPr>
        <p:txBody>
          <a:bodyPr lIns="27093" tIns="27093" rIns="27093" bIns="27093" anchor="b"/>
          <a:lstStyle>
            <a:lvl1pPr defTabSz="587022"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127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48266" y="4991946"/>
            <a:ext cx="11108268" cy="846668"/>
          </a:xfrm>
          <a:prstGeom prst="rect">
            <a:avLst/>
          </a:prstGeom>
          <a:ln w="3175"/>
        </p:spPr>
        <p:txBody>
          <a:bodyPr lIns="27093" tIns="27093" rIns="27093" bIns="27093" anchor="t"/>
          <a:lstStyle>
            <a:lvl1pPr marL="0" indent="0" algn="ctr" defTabSz="587022">
              <a:spcBef>
                <a:spcPts val="0"/>
              </a:spcBef>
              <a:buSzTx/>
              <a:buNone/>
              <a:defRPr sz="3000"/>
            </a:lvl1pPr>
            <a:lvl2pPr marL="0" indent="228600" algn="ctr" defTabSz="587022">
              <a:spcBef>
                <a:spcPts val="0"/>
              </a:spcBef>
              <a:buSzTx/>
              <a:buNone/>
              <a:defRPr sz="3000"/>
            </a:lvl2pPr>
            <a:lvl3pPr marL="0" indent="457200" algn="ctr" defTabSz="587022">
              <a:spcBef>
                <a:spcPts val="0"/>
              </a:spcBef>
              <a:buSzTx/>
              <a:buNone/>
              <a:defRPr sz="3000"/>
            </a:lvl3pPr>
            <a:lvl4pPr marL="0" indent="685800" algn="ctr" defTabSz="587022">
              <a:spcBef>
                <a:spcPts val="0"/>
              </a:spcBef>
              <a:buSzTx/>
              <a:buNone/>
              <a:defRPr sz="3000"/>
            </a:lvl4pPr>
            <a:lvl5pPr marL="0" indent="914400" algn="ctr" defTabSz="587022">
              <a:spcBef>
                <a:spcPts val="0"/>
              </a:spcBef>
              <a:buSzTx/>
              <a:buNone/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>
            <a:spLocks noGrp="1"/>
          </p:cNvSpPr>
          <p:nvPr>
            <p:ph type="sldNum" sz="quarter" idx="2"/>
          </p:nvPr>
        </p:nvSpPr>
        <p:spPr>
          <a:xfrm>
            <a:off x="6352590" y="8195733"/>
            <a:ext cx="292846" cy="295488"/>
          </a:xfrm>
          <a:prstGeom prst="rect">
            <a:avLst/>
          </a:prstGeom>
          <a:ln w="3175"/>
        </p:spPr>
        <p:txBody>
          <a:bodyPr lIns="27093" tIns="27093" rIns="27093" bIns="27093"/>
          <a:lstStyle>
            <a:lvl1pPr defTabSz="587022"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81541" marR="0" indent="-481541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✦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Jianing Dong, Li Yi"/>
          <p:cNvSpPr txBox="1"/>
          <p:nvPr/>
        </p:nvSpPr>
        <p:spPr>
          <a:xfrm>
            <a:off x="3163871" y="6163030"/>
            <a:ext cx="7799333" cy="1133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0640" tIns="40640" rIns="40640" bIns="40640" anchor="ctr">
            <a:spAutoFit/>
          </a:bodyPr>
          <a:lstStyle/>
          <a:p>
            <a:pPr algn="l" defTabSz="457200">
              <a:lnSpc>
                <a:spcPts val="8200"/>
              </a:lnSpc>
              <a:spcBef>
                <a:spcPts val="1200"/>
              </a:spcBef>
              <a:defRPr sz="4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000" u="sng" dirty="0" err="1"/>
              <a:t>Jianing</a:t>
            </a:r>
            <a:r>
              <a:rPr sz="4000" u="sng" dirty="0"/>
              <a:t> D</a:t>
            </a:r>
            <a:r>
              <a:rPr lang="en-US" altLang="zh-CN" sz="4000" u="sng" dirty="0"/>
              <a:t>ONG</a:t>
            </a:r>
            <a:r>
              <a:rPr sz="4000" dirty="0"/>
              <a:t>, </a:t>
            </a:r>
            <a:r>
              <a:rPr lang="en-US" sz="4000" dirty="0"/>
              <a:t>Qian YANG,</a:t>
            </a:r>
            <a:r>
              <a:rPr lang="en-US" altLang="zh-CN" sz="4000" dirty="0"/>
              <a:t> Li YI </a:t>
            </a:r>
          </a:p>
        </p:txBody>
      </p:sp>
      <p:sp>
        <p:nvSpPr>
          <p:cNvPr id="138" name="Shandong University"/>
          <p:cNvSpPr txBox="1"/>
          <p:nvPr/>
        </p:nvSpPr>
        <p:spPr>
          <a:xfrm>
            <a:off x="2859071" y="7245026"/>
            <a:ext cx="7286658" cy="439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640" tIns="40640" rIns="40640" bIns="40640" anchor="ctr">
            <a:spAutoFit/>
          </a:bodyPr>
          <a:lstStyle>
            <a:lvl1pPr defTabSz="457200">
              <a:lnSpc>
                <a:spcPct val="60000"/>
              </a:lnSpc>
              <a:spcBef>
                <a:spcPts val="300"/>
              </a:spcBef>
              <a:defRPr sz="45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sz="3600" dirty="0"/>
              <a:t>Shandong University</a:t>
            </a:r>
          </a:p>
        </p:txBody>
      </p:sp>
      <p:sp>
        <p:nvSpPr>
          <p:cNvPr id="139" name="Text"/>
          <p:cNvSpPr txBox="1"/>
          <p:nvPr/>
        </p:nvSpPr>
        <p:spPr>
          <a:xfrm>
            <a:off x="327265" y="4572266"/>
            <a:ext cx="1905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800"/>
              </a:lnSpc>
              <a:defRPr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 </a:t>
            </a:r>
          </a:p>
        </p:txBody>
      </p:sp>
      <p:sp>
        <p:nvSpPr>
          <p:cNvPr id="141" name="Status of Hybrid and T-board for FST"/>
          <p:cNvSpPr txBox="1">
            <a:spLocks noGrp="1"/>
          </p:cNvSpPr>
          <p:nvPr>
            <p:ph type="ctrTitle"/>
          </p:nvPr>
        </p:nvSpPr>
        <p:spPr>
          <a:xfrm>
            <a:off x="517766" y="3060384"/>
            <a:ext cx="12213767" cy="2267984"/>
          </a:xfrm>
          <a:prstGeom prst="rect">
            <a:avLst/>
          </a:prstGeom>
        </p:spPr>
        <p:txBody>
          <a:bodyPr>
            <a:normAutofit/>
          </a:bodyPr>
          <a:lstStyle>
            <a:lvl1pPr defTabSz="414781">
              <a:defRPr sz="71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rPr lang="en-US" sz="5600" dirty="0"/>
              <a:t>Forward Silicon Tracker Upgrade </a:t>
            </a:r>
            <a:r>
              <a:rPr sz="5600" dirty="0"/>
              <a:t>for </a:t>
            </a:r>
            <a:r>
              <a:rPr lang="en-US" sz="5600" dirty="0"/>
              <a:t>STAR Detector</a:t>
            </a:r>
            <a:endParaRPr sz="5600" dirty="0"/>
          </a:p>
        </p:txBody>
      </p:sp>
      <p:pic>
        <p:nvPicPr>
          <p:cNvPr id="14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65" y="490285"/>
            <a:ext cx="2836606" cy="266410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ndong University">
            <a:extLst>
              <a:ext uri="{FF2B5EF4-FFF2-40B4-BE49-F238E27FC236}">
                <a16:creationId xmlns:a16="http://schemas.microsoft.com/office/drawing/2014/main" id="{7F858941-3E72-4286-8CFA-BC27456CF8A7}"/>
              </a:ext>
            </a:extLst>
          </p:cNvPr>
          <p:cNvSpPr txBox="1"/>
          <p:nvPr/>
        </p:nvSpPr>
        <p:spPr>
          <a:xfrm>
            <a:off x="2859071" y="7832773"/>
            <a:ext cx="7286658" cy="439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640" tIns="40640" rIns="40640" bIns="40640" anchor="ctr">
            <a:spAutoFit/>
          </a:bodyPr>
          <a:lstStyle>
            <a:lvl1pPr defTabSz="457200">
              <a:lnSpc>
                <a:spcPct val="60000"/>
              </a:lnSpc>
              <a:spcBef>
                <a:spcPts val="300"/>
              </a:spcBef>
              <a:defRPr sz="45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altLang="zh-CN" sz="3600" dirty="0"/>
              <a:t>2019-10-10</a:t>
            </a:r>
            <a:endParaRPr sz="3600" dirty="0"/>
          </a:p>
        </p:txBody>
      </p:sp>
    </p:spTree>
  </p:cSld>
  <p:clrMapOvr>
    <a:masterClrMapping/>
  </p:clrMapOvr>
  <p:transition spd="med" advTm="2968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Line"/>
          <p:cNvSpPr/>
          <p:nvPr/>
        </p:nvSpPr>
        <p:spPr>
          <a:xfrm>
            <a:off x="3562931" y="910279"/>
            <a:ext cx="5878938" cy="1"/>
          </a:xfrm>
          <a:prstGeom prst="line">
            <a:avLst/>
          </a:prstGeom>
          <a:ln w="38100">
            <a:solidFill>
              <a:srgbClr val="79797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70" name="Module Design Sketch"/>
          <p:cNvSpPr txBox="1"/>
          <p:nvPr/>
        </p:nvSpPr>
        <p:spPr>
          <a:xfrm>
            <a:off x="2578705" y="118164"/>
            <a:ext cx="7847390" cy="993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ts val="7700"/>
              </a:lnSpc>
              <a:spcBef>
                <a:spcPts val="1200"/>
              </a:spcBef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APV25 Chip</a:t>
            </a:r>
            <a:endParaRPr dirty="0"/>
          </a:p>
        </p:txBody>
      </p:sp>
      <p:sp>
        <p:nvSpPr>
          <p:cNvPr id="173" name="Text"/>
          <p:cNvSpPr/>
          <p:nvPr/>
        </p:nvSpPr>
        <p:spPr>
          <a:xfrm>
            <a:off x="12657431" y="9414366"/>
            <a:ext cx="254001" cy="3625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0640" tIns="40640" rIns="40640" bIns="40640">
            <a:spAutoFit/>
          </a:bodyPr>
          <a:lstStyle/>
          <a:p>
            <a:pPr defTabSz="582506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fld id="{86CB4B4D-7CA3-9044-876B-883B54F8677D}" type="slidenum">
              <a:t>10</a:t>
            </a:fld>
            <a:r>
              <a:t>￼</a:t>
            </a:r>
          </a:p>
        </p:txBody>
      </p:sp>
      <p:sp>
        <p:nvSpPr>
          <p:cNvPr id="175" name="Line"/>
          <p:cNvSpPr/>
          <p:nvPr/>
        </p:nvSpPr>
        <p:spPr>
          <a:xfrm>
            <a:off x="127248" y="9409028"/>
            <a:ext cx="12750304" cy="1"/>
          </a:xfrm>
          <a:prstGeom prst="line">
            <a:avLst/>
          </a:prstGeom>
          <a:ln w="38100">
            <a:solidFill>
              <a:srgbClr val="79797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5106816" y="6977075"/>
            <a:ext cx="7550615" cy="182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rtlCol="0" anchor="ctr">
            <a:spAutoFit/>
          </a:bodyPr>
          <a:lstStyle/>
          <a:p>
            <a:pPr marL="457200" indent="-457200" algn="l">
              <a:buSzPct val="75000"/>
              <a:buFont typeface="Wingdings" panose="05000000000000000000" pitchFamily="2" charset="2"/>
              <a:buChar char="n"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Designed for CMS Silicon strip detector</a:t>
            </a:r>
          </a:p>
          <a:p>
            <a:pPr marL="457200" indent="-457200" algn="l">
              <a:buSzPct val="75000"/>
              <a:buFont typeface="Wingdings" panose="05000000000000000000" pitchFamily="2" charset="2"/>
              <a:buChar char="n"/>
            </a:pP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SzPct val="75000"/>
              <a:buFont typeface="Wingdings" panose="05000000000000000000" pitchFamily="2" charset="2"/>
              <a:buChar char="n"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Fabricated in 0.25 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CMOS process</a:t>
            </a:r>
          </a:p>
          <a:p>
            <a:pPr algn="l"/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DA4FFAE-C8F7-4403-8417-7C92556A5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67" y="1880039"/>
            <a:ext cx="3363734" cy="367840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268" y="1958364"/>
            <a:ext cx="7895394" cy="3130932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106816" y="5049285"/>
            <a:ext cx="7022411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rtlCol="0" anchor="ctr">
            <a:spAutoFit/>
          </a:bodyPr>
          <a:lstStyle/>
          <a:p>
            <a:pPr algn="l"/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Preamplifier + shaper + 192 analog pipelines + capacitor filter + multiplexer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30596" y="1450713"/>
            <a:ext cx="3746416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rtlCol="0" anchor="ctr">
            <a:spAutoFit/>
          </a:bodyPr>
          <a:lstStyle/>
          <a:p>
            <a:pPr algn="l"/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 front-end input pads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066419" y="5554290"/>
            <a:ext cx="3590248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rtlCol="0" anchor="ctr">
            <a:spAutoFit/>
          </a:bodyPr>
          <a:lstStyle/>
          <a:p>
            <a:pPr algn="l"/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and output pads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773" y="6252206"/>
            <a:ext cx="4018062" cy="2778660"/>
          </a:xfrm>
          <a:prstGeom prst="rect">
            <a:avLst/>
          </a:prstGeom>
        </p:spPr>
      </p:pic>
      <p:sp>
        <p:nvSpPr>
          <p:cNvPr id="18" name="Jianing Dong, STAR Collaboration Meeting, BNL"/>
          <p:cNvSpPr txBox="1"/>
          <p:nvPr/>
        </p:nvSpPr>
        <p:spPr>
          <a:xfrm>
            <a:off x="4641313" y="9376822"/>
            <a:ext cx="3722173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 err="1"/>
              <a:t>Jianing</a:t>
            </a:r>
            <a:r>
              <a:rPr dirty="0"/>
              <a:t> Dong, </a:t>
            </a:r>
            <a:r>
              <a:rPr lang="en-US" altLang="zh-CN" dirty="0"/>
              <a:t>CNPC</a:t>
            </a:r>
            <a:r>
              <a:rPr lang="en-US" dirty="0"/>
              <a:t> 2019</a:t>
            </a:r>
            <a:r>
              <a:rPr dirty="0"/>
              <a:t>, </a:t>
            </a:r>
            <a:r>
              <a:rPr lang="en-US" altLang="zh-CN" dirty="0"/>
              <a:t>Wuhan</a:t>
            </a:r>
            <a:endParaRPr dirty="0"/>
          </a:p>
        </p:txBody>
      </p:sp>
      <p:sp>
        <p:nvSpPr>
          <p:cNvPr id="20" name="2019/3/31"/>
          <p:cNvSpPr txBox="1"/>
          <p:nvPr/>
        </p:nvSpPr>
        <p:spPr>
          <a:xfrm>
            <a:off x="100583" y="9376822"/>
            <a:ext cx="145788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2019/</a:t>
            </a:r>
            <a:r>
              <a:rPr lang="en-US" dirty="0"/>
              <a:t>10</a:t>
            </a:r>
            <a:r>
              <a:rPr dirty="0"/>
              <a:t>/</a:t>
            </a:r>
            <a:r>
              <a:rPr lang="en-US" dirty="0"/>
              <a:t>10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415997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Line"/>
          <p:cNvSpPr/>
          <p:nvPr/>
        </p:nvSpPr>
        <p:spPr>
          <a:xfrm>
            <a:off x="3562931" y="910279"/>
            <a:ext cx="5878938" cy="1"/>
          </a:xfrm>
          <a:prstGeom prst="line">
            <a:avLst/>
          </a:prstGeom>
          <a:ln w="38100">
            <a:solidFill>
              <a:srgbClr val="79797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70" name="Module Design Sketch"/>
          <p:cNvSpPr txBox="1"/>
          <p:nvPr/>
        </p:nvSpPr>
        <p:spPr>
          <a:xfrm>
            <a:off x="2578705" y="118164"/>
            <a:ext cx="7847390" cy="993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ts val="7700"/>
              </a:lnSpc>
              <a:spcBef>
                <a:spcPts val="1200"/>
              </a:spcBef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Hybrids &amp; T-board</a:t>
            </a:r>
            <a:endParaRPr dirty="0"/>
          </a:p>
        </p:txBody>
      </p:sp>
      <p:sp>
        <p:nvSpPr>
          <p:cNvPr id="173" name="Text"/>
          <p:cNvSpPr/>
          <p:nvPr/>
        </p:nvSpPr>
        <p:spPr>
          <a:xfrm>
            <a:off x="12657431" y="9414366"/>
            <a:ext cx="254001" cy="3625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0640" tIns="40640" rIns="40640" bIns="40640">
            <a:spAutoFit/>
          </a:bodyPr>
          <a:lstStyle/>
          <a:p>
            <a:pPr defTabSz="582506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fld id="{86CB4B4D-7CA3-9044-876B-883B54F8677D}" type="slidenum">
              <a:t>11</a:t>
            </a:fld>
            <a:r>
              <a:t>￼</a:t>
            </a:r>
          </a:p>
        </p:txBody>
      </p:sp>
      <p:sp>
        <p:nvSpPr>
          <p:cNvPr id="175" name="Line"/>
          <p:cNvSpPr/>
          <p:nvPr/>
        </p:nvSpPr>
        <p:spPr>
          <a:xfrm>
            <a:off x="127248" y="9409028"/>
            <a:ext cx="12750304" cy="1"/>
          </a:xfrm>
          <a:prstGeom prst="line">
            <a:avLst/>
          </a:prstGeom>
          <a:ln w="38100">
            <a:solidFill>
              <a:srgbClr val="79797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" t="26790" r="2594" b="20371"/>
          <a:stretch/>
        </p:blipFill>
        <p:spPr>
          <a:xfrm>
            <a:off x="1102922" y="3742737"/>
            <a:ext cx="5630739" cy="2367345"/>
          </a:xfrm>
          <a:prstGeom prst="rect">
            <a:avLst/>
          </a:prstGeom>
        </p:spPr>
      </p:pic>
      <p:pic>
        <p:nvPicPr>
          <p:cNvPr id="1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301" y="3580966"/>
            <a:ext cx="2861616" cy="25837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8" t="34443" r="6482" b="14446"/>
          <a:stretch/>
        </p:blipFill>
        <p:spPr>
          <a:xfrm>
            <a:off x="6043302" y="7545069"/>
            <a:ext cx="3830964" cy="1690852"/>
          </a:xfrm>
          <a:prstGeom prst="rect">
            <a:avLst/>
          </a:prstGeom>
        </p:spPr>
      </p:pic>
      <p:sp>
        <p:nvSpPr>
          <p:cNvPr id="21" name="文本框 62">
            <a:extLst>
              <a:ext uri="{FF2B5EF4-FFF2-40B4-BE49-F238E27FC236}">
                <a16:creationId xmlns:a16="http://schemas.microsoft.com/office/drawing/2014/main" id="{B92776A1-1B81-457F-B733-FBEADFA66D15}"/>
              </a:ext>
            </a:extLst>
          </p:cNvPr>
          <p:cNvSpPr txBox="1"/>
          <p:nvPr/>
        </p:nvSpPr>
        <p:spPr>
          <a:xfrm>
            <a:off x="647489" y="2045332"/>
            <a:ext cx="107916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Pct val="65000"/>
              <a:buFont typeface="Wingdings" panose="05000000000000000000" pitchFamily="2" charset="2"/>
              <a:buChar char="p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1st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version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completed at SDU in 2019/2.</a:t>
            </a:r>
          </a:p>
          <a:p>
            <a:pPr marL="342900" indent="-342900">
              <a:buSzPct val="65000"/>
              <a:buFont typeface="Wingdings" panose="05000000000000000000" pitchFamily="2" charset="2"/>
              <a:buChar char="p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1st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version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hybrids &amp; T-board received from the vendor.</a:t>
            </a:r>
          </a:p>
          <a:p>
            <a:pPr marL="342900" indent="-342900">
              <a:buSzPct val="65000"/>
              <a:buFont typeface="Wingdings" panose="05000000000000000000" pitchFamily="2" charset="2"/>
              <a:buChar char="p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they are assembled and tested at UIC.</a:t>
            </a:r>
          </a:p>
        </p:txBody>
      </p:sp>
      <p:sp>
        <p:nvSpPr>
          <p:cNvPr id="22" name="Inner Hybrid">
            <a:extLst>
              <a:ext uri="{FF2B5EF4-FFF2-40B4-BE49-F238E27FC236}">
                <a16:creationId xmlns:a16="http://schemas.microsoft.com/office/drawing/2014/main" id="{D0D23449-A2AE-4E0E-AB15-708562C6351A}"/>
              </a:ext>
            </a:extLst>
          </p:cNvPr>
          <p:cNvSpPr txBox="1"/>
          <p:nvPr/>
        </p:nvSpPr>
        <p:spPr>
          <a:xfrm>
            <a:off x="1157860" y="5651366"/>
            <a:ext cx="4289225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>
                <a:solidFill>
                  <a:srgbClr val="A953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400" b="1" i="1" dirty="0">
                <a:solidFill>
                  <a:srgbClr val="A953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nner </a:t>
            </a:r>
            <a:r>
              <a:rPr lang="en-US" sz="2400" b="1" i="1" dirty="0">
                <a:solidFill>
                  <a:srgbClr val="A953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400" b="1" i="1" dirty="0">
                <a:solidFill>
                  <a:srgbClr val="A953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ybrid</a:t>
            </a:r>
            <a:endParaRPr lang="en-US" altLang="zh-CN" sz="2400" b="1" i="1" dirty="0">
              <a:solidFill>
                <a:srgbClr val="A9530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SzPct val="65000"/>
              <a:buFont typeface="Wingdings" panose="05000000000000000000" pitchFamily="2" charset="2"/>
              <a:buChar char="n"/>
            </a:pPr>
            <a:r>
              <a:rPr lang="en-US" altLang="zh-CN" sz="2400" b="0" i="0" dirty="0">
                <a:solidFill>
                  <a:srgbClr val="A953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 angle:</a:t>
            </a:r>
            <a:r>
              <a:rPr lang="zh-CN" altLang="en-US" sz="2400" b="0" i="0" dirty="0">
                <a:solidFill>
                  <a:srgbClr val="A953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0" i="0" dirty="0">
                <a:solidFill>
                  <a:srgbClr val="A953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31°</a:t>
            </a:r>
            <a:endParaRPr lang="en-US" sz="2400" b="0" i="0" dirty="0">
              <a:solidFill>
                <a:srgbClr val="A9530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SzPct val="65000"/>
              <a:buFont typeface="Wingdings" panose="05000000000000000000" pitchFamily="2" charset="2"/>
              <a:buChar char="n"/>
            </a:pPr>
            <a:r>
              <a:rPr lang="en-US" sz="2400" b="0" i="0" dirty="0">
                <a:solidFill>
                  <a:srgbClr val="A953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Inner radius: 47.5 mm </a:t>
            </a:r>
          </a:p>
          <a:p>
            <a:pPr marL="285750" indent="-285750">
              <a:buSzPct val="65000"/>
              <a:buFont typeface="Wingdings" panose="05000000000000000000" pitchFamily="2" charset="2"/>
              <a:buChar char="n"/>
            </a:pPr>
            <a:r>
              <a:rPr lang="en-US" altLang="zh-CN" sz="2400" b="0" i="0" dirty="0">
                <a:solidFill>
                  <a:srgbClr val="A953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Outer radius: 185 mm</a:t>
            </a:r>
          </a:p>
          <a:p>
            <a:pPr marL="285750" indent="-285750">
              <a:buSzPct val="65000"/>
              <a:buFont typeface="Wingdings" panose="05000000000000000000" pitchFamily="2" charset="2"/>
              <a:buChar char="n"/>
            </a:pPr>
            <a:r>
              <a:rPr lang="en-US" altLang="zh-CN" sz="2400" b="0" i="0" dirty="0">
                <a:solidFill>
                  <a:srgbClr val="A953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Tail length</a:t>
            </a:r>
            <a:r>
              <a:rPr lang="sv-SE" altLang="zh-CN" sz="2400" b="0" i="0" dirty="0">
                <a:solidFill>
                  <a:srgbClr val="A953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135 mm</a:t>
            </a:r>
          </a:p>
        </p:txBody>
      </p:sp>
      <p:sp>
        <p:nvSpPr>
          <p:cNvPr id="23" name="Inner Hybrid">
            <a:extLst>
              <a:ext uri="{FF2B5EF4-FFF2-40B4-BE49-F238E27FC236}">
                <a16:creationId xmlns:a16="http://schemas.microsoft.com/office/drawing/2014/main" id="{3EF8E66B-65B4-47B5-90BF-7604EBC771F7}"/>
              </a:ext>
            </a:extLst>
          </p:cNvPr>
          <p:cNvSpPr txBox="1"/>
          <p:nvPr/>
        </p:nvSpPr>
        <p:spPr>
          <a:xfrm>
            <a:off x="6908800" y="5625070"/>
            <a:ext cx="4289225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>
                <a:solidFill>
                  <a:srgbClr val="A953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sz="2400" b="1" i="1" dirty="0">
                <a:solidFill>
                  <a:srgbClr val="A953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 </a:t>
            </a:r>
            <a:r>
              <a:rPr lang="en-US" sz="2400" b="1" i="1" dirty="0">
                <a:solidFill>
                  <a:srgbClr val="A953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400" b="1" i="1" dirty="0">
                <a:solidFill>
                  <a:srgbClr val="A953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ybrid</a:t>
            </a:r>
            <a:endParaRPr lang="en-US" altLang="zh-CN" sz="2400" b="1" i="1" dirty="0">
              <a:solidFill>
                <a:srgbClr val="A9530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SzPct val="65000"/>
              <a:buFont typeface="Wingdings" panose="05000000000000000000" pitchFamily="2" charset="2"/>
              <a:buChar char="n"/>
            </a:pPr>
            <a:r>
              <a:rPr lang="en-US" altLang="zh-CN" sz="2400" b="0" i="0" dirty="0">
                <a:solidFill>
                  <a:srgbClr val="A953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 angle:</a:t>
            </a:r>
            <a:r>
              <a:rPr lang="zh-CN" altLang="en-US" sz="2400" b="0" i="0" dirty="0">
                <a:solidFill>
                  <a:srgbClr val="A953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0" i="0" dirty="0">
                <a:solidFill>
                  <a:srgbClr val="A953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31°</a:t>
            </a:r>
            <a:endParaRPr lang="en-US" sz="2400" b="0" i="0" dirty="0">
              <a:solidFill>
                <a:srgbClr val="A9530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SzPct val="65000"/>
              <a:buFont typeface="Wingdings" panose="05000000000000000000" pitchFamily="2" charset="2"/>
              <a:buChar char="n"/>
            </a:pPr>
            <a:r>
              <a:rPr lang="en-US" sz="2400" b="0" i="0" dirty="0">
                <a:solidFill>
                  <a:srgbClr val="A953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Inner radius: 163 mm </a:t>
            </a:r>
          </a:p>
          <a:p>
            <a:pPr marL="285750" indent="-285750">
              <a:buSzPct val="65000"/>
              <a:buFont typeface="Wingdings" panose="05000000000000000000" pitchFamily="2" charset="2"/>
              <a:buChar char="n"/>
            </a:pPr>
            <a:r>
              <a:rPr lang="en-US" altLang="zh-CN" sz="2400" b="0" i="0" dirty="0">
                <a:solidFill>
                  <a:srgbClr val="A953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Outer radius: 300 mm</a:t>
            </a:r>
          </a:p>
          <a:p>
            <a:pPr marL="285750" indent="-285750">
              <a:buSzPct val="65000"/>
              <a:buFont typeface="Wingdings" panose="05000000000000000000" pitchFamily="2" charset="2"/>
              <a:buChar char="n"/>
            </a:pPr>
            <a:r>
              <a:rPr lang="en-US" altLang="zh-CN" sz="2400" b="0" i="0" dirty="0">
                <a:solidFill>
                  <a:srgbClr val="A953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Tail length</a:t>
            </a:r>
            <a:r>
              <a:rPr lang="sv-SE" altLang="zh-CN" sz="2400" b="0" i="0" dirty="0">
                <a:solidFill>
                  <a:srgbClr val="A953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 mm</a:t>
            </a:r>
          </a:p>
        </p:txBody>
      </p:sp>
      <p:sp>
        <p:nvSpPr>
          <p:cNvPr id="24" name="Outer Hybrid">
            <a:extLst>
              <a:ext uri="{FF2B5EF4-FFF2-40B4-BE49-F238E27FC236}">
                <a16:creationId xmlns:a16="http://schemas.microsoft.com/office/drawing/2014/main" id="{4D58AFA6-AAA7-4799-B3D1-B76229B61160}"/>
              </a:ext>
            </a:extLst>
          </p:cNvPr>
          <p:cNvSpPr txBox="1"/>
          <p:nvPr/>
        </p:nvSpPr>
        <p:spPr>
          <a:xfrm>
            <a:off x="3562931" y="7744046"/>
            <a:ext cx="3804478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i="1" dirty="0">
                <a:solidFill>
                  <a:srgbClr val="3486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T-board</a:t>
            </a:r>
          </a:p>
          <a:p>
            <a:pPr marL="342900" indent="-342900">
              <a:buSzPct val="65000"/>
              <a:buFont typeface="Wingdings" panose="05000000000000000000" pitchFamily="2" charset="2"/>
              <a:buChar char="n"/>
            </a:pPr>
            <a:r>
              <a:rPr lang="en-US" altLang="zh-CN" sz="2400" b="0" i="0" dirty="0">
                <a:solidFill>
                  <a:srgbClr val="3486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Length</a:t>
            </a:r>
            <a:r>
              <a:rPr lang="sv-SE" altLang="zh-CN" sz="2400" b="0" i="0" dirty="0">
                <a:solidFill>
                  <a:srgbClr val="3486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60 mm</a:t>
            </a:r>
          </a:p>
          <a:p>
            <a:pPr marL="342900" indent="-342900">
              <a:buSzPct val="65000"/>
              <a:buFont typeface="Wingdings" panose="05000000000000000000" pitchFamily="2" charset="2"/>
              <a:buChar char="n"/>
            </a:pPr>
            <a:r>
              <a:rPr lang="sv-SE" altLang="zh-CN" sz="2400" b="0" i="0" dirty="0">
                <a:solidFill>
                  <a:srgbClr val="3486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Width: 24 mm</a:t>
            </a:r>
          </a:p>
        </p:txBody>
      </p:sp>
      <p:sp>
        <p:nvSpPr>
          <p:cNvPr id="15" name="Jianing Dong, STAR Collaboration Meeting, BNL"/>
          <p:cNvSpPr txBox="1"/>
          <p:nvPr/>
        </p:nvSpPr>
        <p:spPr>
          <a:xfrm>
            <a:off x="4641313" y="9376822"/>
            <a:ext cx="3722173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 err="1"/>
              <a:t>Jianing</a:t>
            </a:r>
            <a:r>
              <a:rPr dirty="0"/>
              <a:t> Dong, </a:t>
            </a:r>
            <a:r>
              <a:rPr lang="en-US" altLang="zh-CN" dirty="0"/>
              <a:t>CNPC</a:t>
            </a:r>
            <a:r>
              <a:rPr lang="en-US" dirty="0"/>
              <a:t> 2019</a:t>
            </a:r>
            <a:r>
              <a:rPr dirty="0"/>
              <a:t>, </a:t>
            </a:r>
            <a:r>
              <a:rPr lang="en-US" altLang="zh-CN" dirty="0"/>
              <a:t>Wuhan</a:t>
            </a:r>
            <a:endParaRPr dirty="0"/>
          </a:p>
        </p:txBody>
      </p:sp>
      <p:sp>
        <p:nvSpPr>
          <p:cNvPr id="17" name="2019/3/31"/>
          <p:cNvSpPr txBox="1"/>
          <p:nvPr/>
        </p:nvSpPr>
        <p:spPr>
          <a:xfrm>
            <a:off x="100583" y="9376822"/>
            <a:ext cx="145788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2019/</a:t>
            </a:r>
            <a:r>
              <a:rPr lang="en-US" dirty="0"/>
              <a:t>10</a:t>
            </a:r>
            <a:r>
              <a:rPr dirty="0"/>
              <a:t>/</a:t>
            </a:r>
            <a:r>
              <a:rPr lang="en-US" dirty="0"/>
              <a:t>10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630279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Line"/>
          <p:cNvSpPr/>
          <p:nvPr/>
        </p:nvSpPr>
        <p:spPr>
          <a:xfrm>
            <a:off x="3562931" y="910279"/>
            <a:ext cx="5878938" cy="1"/>
          </a:xfrm>
          <a:prstGeom prst="line">
            <a:avLst/>
          </a:prstGeom>
          <a:ln w="38100">
            <a:solidFill>
              <a:srgbClr val="79797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70" name="Module Design Sketch"/>
          <p:cNvSpPr txBox="1"/>
          <p:nvPr/>
        </p:nvSpPr>
        <p:spPr>
          <a:xfrm>
            <a:off x="2578705" y="118164"/>
            <a:ext cx="7847390" cy="993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ts val="7700"/>
              </a:lnSpc>
              <a:spcBef>
                <a:spcPts val="1200"/>
              </a:spcBef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Hybrids &amp; T-board</a:t>
            </a:r>
            <a:endParaRPr dirty="0"/>
          </a:p>
        </p:txBody>
      </p:sp>
      <p:sp>
        <p:nvSpPr>
          <p:cNvPr id="173" name="Text"/>
          <p:cNvSpPr/>
          <p:nvPr/>
        </p:nvSpPr>
        <p:spPr>
          <a:xfrm>
            <a:off x="12657431" y="9414366"/>
            <a:ext cx="254001" cy="3625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0640" tIns="40640" rIns="40640" bIns="40640">
            <a:spAutoFit/>
          </a:bodyPr>
          <a:lstStyle/>
          <a:p>
            <a:pPr defTabSz="582506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fld id="{86CB4B4D-7CA3-9044-876B-883B54F8677D}" type="slidenum">
              <a:t>12</a:t>
            </a:fld>
            <a:r>
              <a:t>￼</a:t>
            </a:r>
          </a:p>
        </p:txBody>
      </p:sp>
      <p:sp>
        <p:nvSpPr>
          <p:cNvPr id="175" name="Line"/>
          <p:cNvSpPr/>
          <p:nvPr/>
        </p:nvSpPr>
        <p:spPr>
          <a:xfrm>
            <a:off x="127248" y="9409028"/>
            <a:ext cx="12750304" cy="1"/>
          </a:xfrm>
          <a:prstGeom prst="line">
            <a:avLst/>
          </a:prstGeom>
          <a:ln w="38100">
            <a:solidFill>
              <a:srgbClr val="79797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1" name="文本框 62">
            <a:extLst>
              <a:ext uri="{FF2B5EF4-FFF2-40B4-BE49-F238E27FC236}">
                <a16:creationId xmlns:a16="http://schemas.microsoft.com/office/drawing/2014/main" id="{B92776A1-1B81-457F-B733-FBEADFA66D15}"/>
              </a:ext>
            </a:extLst>
          </p:cNvPr>
          <p:cNvSpPr txBox="1"/>
          <p:nvPr/>
        </p:nvSpPr>
        <p:spPr>
          <a:xfrm>
            <a:off x="647489" y="2071364"/>
            <a:ext cx="107916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Pct val="65000"/>
              <a:buFont typeface="Wingdings" panose="05000000000000000000" pitchFamily="2" charset="2"/>
              <a:buChar char="p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APV25 chips wire-bonded on the 1st version of hybrids and read out by 1st T-board and test cables at UIC.</a:t>
            </a:r>
          </a:p>
          <a:p>
            <a:pPr marL="342900" indent="-342900">
              <a:buSzPct val="65000"/>
              <a:buFont typeface="Wingdings" panose="05000000000000000000" pitchFamily="2" charset="2"/>
              <a:buChar char="p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 on-going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333" y="3654518"/>
            <a:ext cx="4075102" cy="54334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301" y="3630159"/>
            <a:ext cx="5894682" cy="548218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884643" y="6560794"/>
            <a:ext cx="269257" cy="485763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" name="Jianing Dong, STAR Collaboration Meeting, BNL"/>
          <p:cNvSpPr txBox="1"/>
          <p:nvPr/>
        </p:nvSpPr>
        <p:spPr>
          <a:xfrm>
            <a:off x="4641313" y="9376822"/>
            <a:ext cx="3722173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 err="1"/>
              <a:t>Jianing</a:t>
            </a:r>
            <a:r>
              <a:rPr dirty="0"/>
              <a:t> Dong, </a:t>
            </a:r>
            <a:r>
              <a:rPr lang="en-US" altLang="zh-CN" dirty="0"/>
              <a:t>CNPC</a:t>
            </a:r>
            <a:r>
              <a:rPr lang="en-US" dirty="0"/>
              <a:t> 2019</a:t>
            </a:r>
            <a:r>
              <a:rPr dirty="0"/>
              <a:t>, </a:t>
            </a:r>
            <a:r>
              <a:rPr lang="en-US" altLang="zh-CN" dirty="0"/>
              <a:t>Wuhan</a:t>
            </a:r>
            <a:endParaRPr dirty="0"/>
          </a:p>
        </p:txBody>
      </p:sp>
      <p:sp>
        <p:nvSpPr>
          <p:cNvPr id="16" name="2019/3/31"/>
          <p:cNvSpPr txBox="1"/>
          <p:nvPr/>
        </p:nvSpPr>
        <p:spPr>
          <a:xfrm>
            <a:off x="100583" y="9376822"/>
            <a:ext cx="145788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2019/</a:t>
            </a:r>
            <a:r>
              <a:rPr lang="en-US" dirty="0"/>
              <a:t>10</a:t>
            </a:r>
            <a:r>
              <a:rPr dirty="0"/>
              <a:t>/</a:t>
            </a:r>
            <a:r>
              <a:rPr lang="en-US" dirty="0"/>
              <a:t>10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191194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4" t="17592" r="57639" b="3008"/>
          <a:stretch/>
        </p:blipFill>
        <p:spPr>
          <a:xfrm rot="5400000">
            <a:off x="6566627" y="6532379"/>
            <a:ext cx="1598030" cy="415245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6" t="5093" r="18576" b="7176"/>
          <a:stretch/>
        </p:blipFill>
        <p:spPr>
          <a:xfrm>
            <a:off x="7930159" y="3622476"/>
            <a:ext cx="2718620" cy="264194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" t="17869" b="28891"/>
          <a:stretch/>
        </p:blipFill>
        <p:spPr>
          <a:xfrm>
            <a:off x="1228490" y="3880629"/>
            <a:ext cx="5234304" cy="2125636"/>
          </a:xfrm>
          <a:prstGeom prst="rect">
            <a:avLst/>
          </a:prstGeom>
        </p:spPr>
      </p:pic>
      <p:sp>
        <p:nvSpPr>
          <p:cNvPr id="169" name="Line"/>
          <p:cNvSpPr/>
          <p:nvPr/>
        </p:nvSpPr>
        <p:spPr>
          <a:xfrm>
            <a:off x="3562931" y="910279"/>
            <a:ext cx="5878938" cy="1"/>
          </a:xfrm>
          <a:prstGeom prst="line">
            <a:avLst/>
          </a:prstGeom>
          <a:ln w="38100">
            <a:solidFill>
              <a:srgbClr val="79797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70" name="Module Design Sketch"/>
          <p:cNvSpPr txBox="1"/>
          <p:nvPr/>
        </p:nvSpPr>
        <p:spPr>
          <a:xfrm>
            <a:off x="2578705" y="118164"/>
            <a:ext cx="7847390" cy="993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ts val="7700"/>
              </a:lnSpc>
              <a:spcBef>
                <a:spcPts val="1200"/>
              </a:spcBef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Hybrids &amp; T-board</a:t>
            </a:r>
            <a:endParaRPr dirty="0"/>
          </a:p>
        </p:txBody>
      </p:sp>
      <p:sp>
        <p:nvSpPr>
          <p:cNvPr id="173" name="Text"/>
          <p:cNvSpPr/>
          <p:nvPr/>
        </p:nvSpPr>
        <p:spPr>
          <a:xfrm>
            <a:off x="12657431" y="9414366"/>
            <a:ext cx="254001" cy="3625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0640" tIns="40640" rIns="40640" bIns="40640">
            <a:spAutoFit/>
          </a:bodyPr>
          <a:lstStyle/>
          <a:p>
            <a:pPr defTabSz="582506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fld id="{86CB4B4D-7CA3-9044-876B-883B54F8677D}" type="slidenum">
              <a:t>13</a:t>
            </a:fld>
            <a:r>
              <a:t>￼</a:t>
            </a:r>
          </a:p>
        </p:txBody>
      </p:sp>
      <p:sp>
        <p:nvSpPr>
          <p:cNvPr id="175" name="Line"/>
          <p:cNvSpPr/>
          <p:nvPr/>
        </p:nvSpPr>
        <p:spPr>
          <a:xfrm>
            <a:off x="127248" y="9409028"/>
            <a:ext cx="12750304" cy="1"/>
          </a:xfrm>
          <a:prstGeom prst="line">
            <a:avLst/>
          </a:prstGeom>
          <a:ln w="38100">
            <a:solidFill>
              <a:srgbClr val="79797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0" name="Inner Hybrid">
            <a:extLst>
              <a:ext uri="{FF2B5EF4-FFF2-40B4-BE49-F238E27FC236}">
                <a16:creationId xmlns:a16="http://schemas.microsoft.com/office/drawing/2014/main" id="{7FCC789B-63B0-4C73-8388-23776485CA5B}"/>
              </a:ext>
            </a:extLst>
          </p:cNvPr>
          <p:cNvSpPr txBox="1"/>
          <p:nvPr/>
        </p:nvSpPr>
        <p:spPr>
          <a:xfrm>
            <a:off x="1120675" y="5726826"/>
            <a:ext cx="4884512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400" b="1" i="1">
                <a:solidFill>
                  <a:srgbClr val="9411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A95307"/>
                </a:solidFill>
                <a:effectLst/>
                <a:uLnTx/>
                <a:uFillTx/>
                <a:sym typeface="Times New Roman"/>
              </a:rPr>
              <a:t>i</a:t>
            </a:r>
            <a:r>
              <a:rPr kumimoji="0" b="1" i="1" u="none" strike="noStrike" kern="1200" cap="none" spc="0" normalizeH="0" baseline="0" noProof="0" dirty="0">
                <a:ln>
                  <a:noFill/>
                </a:ln>
                <a:solidFill>
                  <a:srgbClr val="A95307"/>
                </a:solidFill>
                <a:effectLst/>
                <a:uLnTx/>
                <a:uFillTx/>
                <a:sym typeface="Times New Roman"/>
              </a:rPr>
              <a:t>nner 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A95307"/>
                </a:solidFill>
                <a:effectLst/>
                <a:uLnTx/>
                <a:uFillTx/>
                <a:sym typeface="Times New Roman"/>
              </a:rPr>
              <a:t>h</a:t>
            </a:r>
            <a:r>
              <a:rPr kumimoji="0" b="1" i="1" u="none" strike="noStrike" kern="1200" cap="none" spc="0" normalizeH="0" baseline="0" noProof="0" dirty="0">
                <a:ln>
                  <a:noFill/>
                </a:ln>
                <a:solidFill>
                  <a:srgbClr val="A95307"/>
                </a:solidFill>
                <a:effectLst/>
                <a:uLnTx/>
                <a:uFillTx/>
                <a:sym typeface="Times New Roman"/>
              </a:rPr>
              <a:t>ybrid</a:t>
            </a:r>
            <a:endParaRPr kumimoji="0" lang="en-US" altLang="zh-CN" b="1" i="1" u="none" strike="noStrike" kern="1200" cap="none" spc="0" normalizeH="0" baseline="0" noProof="0" dirty="0">
              <a:ln>
                <a:noFill/>
              </a:ln>
              <a:solidFill>
                <a:srgbClr val="A95307"/>
              </a:solidFill>
              <a:effectLst/>
              <a:uLnTx/>
              <a:uFillTx/>
              <a:sym typeface="Times New Roman"/>
            </a:endParaRPr>
          </a:p>
          <a:p>
            <a:pPr marL="285750" marR="0" lvl="0" indent="-28575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A95307"/>
                </a:solidFill>
                <a:effectLst/>
                <a:uLnTx/>
                <a:uFillTx/>
                <a:sym typeface="Times New Roman"/>
              </a:rPr>
              <a:t>Phi angle: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A95307"/>
                </a:solidFill>
                <a:effectLst/>
                <a:uLnTx/>
                <a:uFillTx/>
                <a:sym typeface="Times New Roman"/>
              </a:rPr>
              <a:t>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A9530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31°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A95307"/>
                </a:solidFill>
                <a:effectLst/>
                <a:uLnTx/>
                <a:uFillTx/>
                <a:sym typeface="Times New Roman"/>
              </a:rPr>
              <a:t>→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A95307"/>
                </a:solidFill>
                <a:effectLst/>
                <a:uLnTx/>
                <a:uFillTx/>
                <a:sym typeface="Times New Roman"/>
              </a:rPr>
              <a:t>32°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A95307"/>
              </a:solidFill>
              <a:effectLst/>
              <a:uLnTx/>
              <a:uFillTx/>
              <a:sym typeface="Times New Roman"/>
            </a:endParaRPr>
          </a:p>
          <a:p>
            <a:pPr marL="285750" marR="0" lvl="0" indent="-28575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A95307"/>
                </a:solidFill>
                <a:effectLst/>
                <a:uLnTx/>
                <a:uFillTx/>
                <a:sym typeface="Times New Roman"/>
              </a:rPr>
              <a:t>Inner radius: 47.5 mm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A95307"/>
                </a:solidFill>
                <a:effectLst/>
                <a:uLnTx/>
                <a:uFillTx/>
                <a:sym typeface="Times New Roman"/>
              </a:rPr>
              <a:t>→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A95307"/>
                </a:solidFill>
                <a:effectLst/>
                <a:uLnTx/>
                <a:uFillTx/>
                <a:sym typeface="Times New Roman"/>
              </a:rPr>
              <a:t>49 mm</a:t>
            </a:r>
          </a:p>
          <a:p>
            <a:pPr marL="285750" marR="0" lvl="0" indent="-28575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A95307"/>
                </a:solidFill>
                <a:effectLst/>
                <a:uLnTx/>
                <a:uFillTx/>
                <a:sym typeface="Times New Roman"/>
              </a:rPr>
              <a:t>Outer radius: 185 mm</a:t>
            </a:r>
          </a:p>
          <a:p>
            <a:pPr marL="285750" marR="0" lvl="0" indent="-28575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A95307"/>
                </a:solidFill>
                <a:effectLst/>
                <a:uLnTx/>
                <a:uFillTx/>
                <a:sym typeface="Times New Roman"/>
              </a:rPr>
              <a:t>Tail length</a:t>
            </a:r>
            <a:r>
              <a:rPr kumimoji="0" lang="sv-SE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A95307"/>
                </a:solidFill>
                <a:effectLst/>
                <a:uLnTx/>
                <a:uFillTx/>
                <a:sym typeface="Times New Roman"/>
              </a:rPr>
              <a:t>: 135 mm → 126 mm</a:t>
            </a:r>
          </a:p>
        </p:txBody>
      </p:sp>
      <p:sp>
        <p:nvSpPr>
          <p:cNvPr id="32" name="Inner Hybrid">
            <a:extLst>
              <a:ext uri="{FF2B5EF4-FFF2-40B4-BE49-F238E27FC236}">
                <a16:creationId xmlns:a16="http://schemas.microsoft.com/office/drawing/2014/main" id="{66279B89-812F-43B3-A91B-342546188043}"/>
              </a:ext>
            </a:extLst>
          </p:cNvPr>
          <p:cNvSpPr txBox="1"/>
          <p:nvPr/>
        </p:nvSpPr>
        <p:spPr>
          <a:xfrm>
            <a:off x="6705026" y="5726826"/>
            <a:ext cx="4738988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400" b="1" i="1">
                <a:solidFill>
                  <a:srgbClr val="9411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A95307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out</a:t>
            </a:r>
            <a:r>
              <a:rPr kumimoji="0" b="1" i="1" u="none" strike="noStrike" kern="1200" cap="none" spc="0" normalizeH="0" baseline="0" noProof="0" dirty="0">
                <a:ln>
                  <a:noFill/>
                </a:ln>
                <a:solidFill>
                  <a:srgbClr val="A95307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er 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A95307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h</a:t>
            </a:r>
            <a:r>
              <a:rPr kumimoji="0" b="1" i="1" u="none" strike="noStrike" kern="1200" cap="none" spc="0" normalizeH="0" baseline="0" noProof="0" dirty="0">
                <a:ln>
                  <a:noFill/>
                </a:ln>
                <a:solidFill>
                  <a:srgbClr val="A95307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ybrid</a:t>
            </a:r>
            <a:endParaRPr kumimoji="0" lang="en-US" altLang="zh-CN" b="1" i="1" u="none" strike="noStrike" kern="1200" cap="none" spc="0" normalizeH="0" baseline="0" noProof="0" dirty="0">
              <a:ln>
                <a:noFill/>
              </a:ln>
              <a:solidFill>
                <a:srgbClr val="A95307"/>
              </a:solidFill>
              <a:effectLst/>
              <a:uLnTx/>
              <a:uFillTx/>
              <a:latin typeface="Times New Roman"/>
              <a:cs typeface="Times New Roman"/>
              <a:sym typeface="Times New Roman"/>
            </a:endParaRPr>
          </a:p>
          <a:p>
            <a:pPr marL="285750" marR="0" lvl="0" indent="-28575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A95307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Phi angle: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A95307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A95307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31°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A95307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→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A95307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32°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A95307"/>
              </a:solidFill>
              <a:effectLst/>
              <a:uLnTx/>
              <a:uFillTx/>
              <a:latin typeface="Times New Roman"/>
              <a:cs typeface="Times New Roman"/>
              <a:sym typeface="Times New Roman"/>
            </a:endParaRPr>
          </a:p>
          <a:p>
            <a:pPr marL="285750" marR="0" lvl="0" indent="-28575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A95307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Inner radius: 163 mm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A95307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→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A95307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164 mm</a:t>
            </a:r>
          </a:p>
          <a:p>
            <a:pPr marL="285750" marR="0" lvl="0" indent="-28575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A95307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Outer radius: 300 mm</a:t>
            </a:r>
          </a:p>
          <a:p>
            <a:pPr marL="285750" marR="0" lvl="0" indent="-28575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A95307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Tail length</a:t>
            </a:r>
            <a:r>
              <a:rPr kumimoji="0" lang="sv-SE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A95307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: 10 mm → 20 mm</a:t>
            </a:r>
          </a:p>
        </p:txBody>
      </p:sp>
      <p:sp>
        <p:nvSpPr>
          <p:cNvPr id="33" name="Outer Hybrid">
            <a:extLst>
              <a:ext uri="{FF2B5EF4-FFF2-40B4-BE49-F238E27FC236}">
                <a16:creationId xmlns:a16="http://schemas.microsoft.com/office/drawing/2014/main" id="{9E07CF8B-04D7-41E5-8203-33460AB5DCEE}"/>
              </a:ext>
            </a:extLst>
          </p:cNvPr>
          <p:cNvSpPr txBox="1"/>
          <p:nvPr/>
        </p:nvSpPr>
        <p:spPr>
          <a:xfrm>
            <a:off x="1637337" y="7915851"/>
            <a:ext cx="3804478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400" b="1" i="1">
                <a:solidFill>
                  <a:srgbClr val="9411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1" u="none" strike="noStrike" kern="1200" cap="none" spc="0" normalizeH="0" baseline="0" noProof="0" dirty="0">
                <a:ln>
                  <a:noFill/>
                </a:ln>
                <a:solidFill>
                  <a:srgbClr val="34866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T-board</a:t>
            </a:r>
          </a:p>
          <a:p>
            <a:pPr marL="342900" marR="0" lvl="0" indent="-34290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34866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Length</a:t>
            </a:r>
            <a:r>
              <a:rPr kumimoji="0" lang="sv-SE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34866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: 60 mm → 70 mm</a:t>
            </a:r>
          </a:p>
          <a:p>
            <a:pPr marL="342900" marR="0" lvl="0" indent="-34290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sv-SE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34866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Width: 24 mm</a:t>
            </a:r>
          </a:p>
        </p:txBody>
      </p:sp>
      <p:sp>
        <p:nvSpPr>
          <p:cNvPr id="21" name="文本框 62">
            <a:extLst>
              <a:ext uri="{FF2B5EF4-FFF2-40B4-BE49-F238E27FC236}">
                <a16:creationId xmlns:a16="http://schemas.microsoft.com/office/drawing/2014/main" id="{B92776A1-1B81-457F-B733-FBEADFA66D15}"/>
              </a:ext>
            </a:extLst>
          </p:cNvPr>
          <p:cNvSpPr txBox="1"/>
          <p:nvPr/>
        </p:nvSpPr>
        <p:spPr>
          <a:xfrm>
            <a:off x="763437" y="2012110"/>
            <a:ext cx="112380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Pct val="65000"/>
              <a:buFont typeface="Wingdings" panose="05000000000000000000" pitchFamily="2" charset="2"/>
              <a:buChar char="p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2nd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version design completed at SDU in 2019/7: adjust dimensions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structure.</a:t>
            </a:r>
          </a:p>
          <a:p>
            <a:pPr marL="342900" indent="-342900">
              <a:buSzPct val="65000"/>
              <a:buFont typeface="Wingdings" panose="05000000000000000000" pitchFamily="2" charset="2"/>
              <a:buChar char="p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2nd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version hybrids &amp; T-board received from the vendor.</a:t>
            </a:r>
          </a:p>
        </p:txBody>
      </p:sp>
      <p:sp>
        <p:nvSpPr>
          <p:cNvPr id="15" name="Jianing Dong, STAR Collaboration Meeting, BNL"/>
          <p:cNvSpPr txBox="1"/>
          <p:nvPr/>
        </p:nvSpPr>
        <p:spPr>
          <a:xfrm>
            <a:off x="4641313" y="9376822"/>
            <a:ext cx="3722173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 err="1"/>
              <a:t>Jianing</a:t>
            </a:r>
            <a:r>
              <a:rPr dirty="0"/>
              <a:t> Dong, </a:t>
            </a:r>
            <a:r>
              <a:rPr lang="en-US" altLang="zh-CN" dirty="0"/>
              <a:t>CNPC</a:t>
            </a:r>
            <a:r>
              <a:rPr lang="en-US" dirty="0"/>
              <a:t> 2019</a:t>
            </a:r>
            <a:r>
              <a:rPr dirty="0"/>
              <a:t>, </a:t>
            </a:r>
            <a:r>
              <a:rPr lang="en-US" altLang="zh-CN" dirty="0"/>
              <a:t>Wuhan</a:t>
            </a:r>
            <a:endParaRPr dirty="0"/>
          </a:p>
        </p:txBody>
      </p:sp>
      <p:sp>
        <p:nvSpPr>
          <p:cNvPr id="17" name="2019/3/31"/>
          <p:cNvSpPr txBox="1"/>
          <p:nvPr/>
        </p:nvSpPr>
        <p:spPr>
          <a:xfrm>
            <a:off x="100583" y="9376822"/>
            <a:ext cx="145788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2019/</a:t>
            </a:r>
            <a:r>
              <a:rPr lang="en-US" dirty="0"/>
              <a:t>10</a:t>
            </a:r>
            <a:r>
              <a:rPr dirty="0"/>
              <a:t>/</a:t>
            </a:r>
            <a:r>
              <a:rPr lang="en-US" dirty="0"/>
              <a:t>10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643820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Line"/>
          <p:cNvSpPr/>
          <p:nvPr/>
        </p:nvSpPr>
        <p:spPr>
          <a:xfrm>
            <a:off x="3562931" y="910279"/>
            <a:ext cx="5878938" cy="1"/>
          </a:xfrm>
          <a:prstGeom prst="line">
            <a:avLst/>
          </a:prstGeom>
          <a:ln w="38100">
            <a:solidFill>
              <a:srgbClr val="79797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70" name="Module Design Sketch"/>
          <p:cNvSpPr txBox="1"/>
          <p:nvPr/>
        </p:nvSpPr>
        <p:spPr>
          <a:xfrm>
            <a:off x="2578705" y="118164"/>
            <a:ext cx="7847390" cy="993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ts val="7700"/>
              </a:lnSpc>
              <a:spcBef>
                <a:spcPts val="1200"/>
              </a:spcBef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altLang="zh-CN" dirty="0"/>
              <a:t>Current Status</a:t>
            </a:r>
            <a:endParaRPr dirty="0"/>
          </a:p>
        </p:txBody>
      </p:sp>
      <p:sp>
        <p:nvSpPr>
          <p:cNvPr id="173" name="Text"/>
          <p:cNvSpPr/>
          <p:nvPr/>
        </p:nvSpPr>
        <p:spPr>
          <a:xfrm>
            <a:off x="12657431" y="9414366"/>
            <a:ext cx="254001" cy="3625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0640" tIns="40640" rIns="40640" bIns="40640">
            <a:spAutoFit/>
          </a:bodyPr>
          <a:lstStyle/>
          <a:p>
            <a:pPr defTabSz="582506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fld id="{86CB4B4D-7CA3-9044-876B-883B54F8677D}" type="slidenum">
              <a:t>14</a:t>
            </a:fld>
            <a:r>
              <a:t>￼</a:t>
            </a:r>
          </a:p>
        </p:txBody>
      </p:sp>
      <p:sp>
        <p:nvSpPr>
          <p:cNvPr id="175" name="Line"/>
          <p:cNvSpPr/>
          <p:nvPr/>
        </p:nvSpPr>
        <p:spPr>
          <a:xfrm>
            <a:off x="127248" y="9409028"/>
            <a:ext cx="12750304" cy="1"/>
          </a:xfrm>
          <a:prstGeom prst="line">
            <a:avLst/>
          </a:prstGeom>
          <a:ln w="38100">
            <a:solidFill>
              <a:srgbClr val="79797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1" name="文本框 62">
            <a:extLst>
              <a:ext uri="{FF2B5EF4-FFF2-40B4-BE49-F238E27FC236}">
                <a16:creationId xmlns:a16="http://schemas.microsoft.com/office/drawing/2014/main" id="{B92776A1-1B81-457F-B733-FBEADFA66D15}"/>
              </a:ext>
            </a:extLst>
          </p:cNvPr>
          <p:cNvSpPr txBox="1"/>
          <p:nvPr/>
        </p:nvSpPr>
        <p:spPr>
          <a:xfrm>
            <a:off x="763437" y="7412827"/>
            <a:ext cx="11238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Pct val="65000"/>
              <a:buFont typeface="Wingdings" panose="05000000000000000000" pitchFamily="2" charset="2"/>
              <a:buChar char="p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2nd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version hybrids &amp; T-board delivered to UIC, BNL &amp; Taiwan.</a:t>
            </a:r>
          </a:p>
          <a:p>
            <a:pPr marL="342900" indent="-342900">
              <a:buSzPct val="65000"/>
              <a:buFont typeface="Wingdings" panose="05000000000000000000" pitchFamily="2" charset="2"/>
              <a:buChar char="p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Module assembly on-going</a:t>
            </a:r>
          </a:p>
        </p:txBody>
      </p:sp>
      <p:sp>
        <p:nvSpPr>
          <p:cNvPr id="15" name="Jianing Dong, STAR Collaboration Meeting, BNL"/>
          <p:cNvSpPr txBox="1"/>
          <p:nvPr/>
        </p:nvSpPr>
        <p:spPr>
          <a:xfrm>
            <a:off x="4641313" y="9376822"/>
            <a:ext cx="3722173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 err="1"/>
              <a:t>Jianing</a:t>
            </a:r>
            <a:r>
              <a:rPr dirty="0"/>
              <a:t> Dong, </a:t>
            </a:r>
            <a:r>
              <a:rPr lang="en-US" altLang="zh-CN" dirty="0"/>
              <a:t>CNPC</a:t>
            </a:r>
            <a:r>
              <a:rPr lang="en-US" dirty="0"/>
              <a:t> 2019</a:t>
            </a:r>
            <a:r>
              <a:rPr dirty="0"/>
              <a:t>, </a:t>
            </a:r>
            <a:r>
              <a:rPr lang="en-US" altLang="zh-CN" dirty="0"/>
              <a:t>Wuhan</a:t>
            </a:r>
            <a:endParaRPr dirty="0"/>
          </a:p>
        </p:txBody>
      </p:sp>
      <p:sp>
        <p:nvSpPr>
          <p:cNvPr id="17" name="2019/3/31"/>
          <p:cNvSpPr txBox="1"/>
          <p:nvPr/>
        </p:nvSpPr>
        <p:spPr>
          <a:xfrm>
            <a:off x="100583" y="9376822"/>
            <a:ext cx="145788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2019/</a:t>
            </a:r>
            <a:r>
              <a:rPr lang="en-US" dirty="0"/>
              <a:t>10</a:t>
            </a:r>
            <a:r>
              <a:rPr dirty="0"/>
              <a:t>/</a:t>
            </a:r>
            <a:r>
              <a:rPr lang="en-US" dirty="0"/>
              <a:t>10</a:t>
            </a:r>
            <a:endParaRPr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54" y="1695340"/>
            <a:ext cx="6329340" cy="460215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679" y="1702395"/>
            <a:ext cx="6094873" cy="5313140"/>
          </a:xfrm>
          <a:prstGeom prst="rect">
            <a:avLst/>
          </a:prstGeom>
        </p:spPr>
      </p:pic>
      <p:sp>
        <p:nvSpPr>
          <p:cNvPr id="24" name="Inner Hybrid">
            <a:extLst>
              <a:ext uri="{FF2B5EF4-FFF2-40B4-BE49-F238E27FC236}">
                <a16:creationId xmlns:a16="http://schemas.microsoft.com/office/drawing/2014/main" id="{7FCC789B-63B0-4C73-8388-23776485CA5B}"/>
              </a:ext>
            </a:extLst>
          </p:cNvPr>
          <p:cNvSpPr txBox="1"/>
          <p:nvPr/>
        </p:nvSpPr>
        <p:spPr>
          <a:xfrm>
            <a:off x="2199057" y="6329698"/>
            <a:ext cx="4884512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400" b="1" i="1">
                <a:solidFill>
                  <a:srgbClr val="9411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200" dirty="0">
                <a:solidFill>
                  <a:srgbClr val="A95307"/>
                </a:solidFill>
              </a:rPr>
              <a:t>h</a:t>
            </a:r>
            <a:r>
              <a:rPr kumimoji="0" b="1" i="1" u="none" strike="noStrike" kern="1200" cap="none" spc="0" normalizeH="0" baseline="0" noProof="0" dirty="0" err="1">
                <a:ln>
                  <a:noFill/>
                </a:ln>
                <a:solidFill>
                  <a:srgbClr val="A95307"/>
                </a:solidFill>
                <a:effectLst/>
                <a:uLnTx/>
                <a:uFillTx/>
                <a:sym typeface="Times New Roman"/>
              </a:rPr>
              <a:t>ybrid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A95307"/>
                </a:solidFill>
                <a:effectLst/>
                <a:uLnTx/>
                <a:uFillTx/>
                <a:sym typeface="Times New Roman"/>
              </a:rPr>
              <a:t>s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A95307"/>
                </a:solidFill>
                <a:effectLst/>
                <a:uLnTx/>
                <a:uFillTx/>
                <a:sym typeface="Times New Roman"/>
              </a:rPr>
              <a:t> on mechanical</a:t>
            </a:r>
            <a:r>
              <a:rPr kumimoji="0" lang="en-US" b="1" i="1" u="none" strike="noStrike" kern="1200" cap="none" spc="0" normalizeH="0" noProof="0" dirty="0">
                <a:ln>
                  <a:noFill/>
                </a:ln>
                <a:solidFill>
                  <a:srgbClr val="A95307"/>
                </a:solidFill>
                <a:effectLst/>
                <a:uLnTx/>
                <a:uFillTx/>
                <a:sym typeface="Times New Roman"/>
              </a:rPr>
              <a:t> structure</a:t>
            </a:r>
            <a:endParaRPr kumimoji="0" lang="en-US" altLang="zh-CN" b="1" i="1" u="none" strike="noStrike" kern="1200" cap="none" spc="0" normalizeH="0" baseline="0" noProof="0" dirty="0">
              <a:ln>
                <a:noFill/>
              </a:ln>
              <a:solidFill>
                <a:srgbClr val="A95307"/>
              </a:solidFill>
              <a:effectLst/>
              <a:uLnTx/>
              <a:uFillTx/>
              <a:sym typeface="Times New Roman"/>
            </a:endParaRPr>
          </a:p>
        </p:txBody>
      </p:sp>
      <p:sp>
        <p:nvSpPr>
          <p:cNvPr id="25" name="Inner Hybrid">
            <a:extLst>
              <a:ext uri="{FF2B5EF4-FFF2-40B4-BE49-F238E27FC236}">
                <a16:creationId xmlns:a16="http://schemas.microsoft.com/office/drawing/2014/main" id="{7FCC789B-63B0-4C73-8388-23776485CA5B}"/>
              </a:ext>
            </a:extLst>
          </p:cNvPr>
          <p:cNvSpPr txBox="1"/>
          <p:nvPr/>
        </p:nvSpPr>
        <p:spPr>
          <a:xfrm>
            <a:off x="9830115" y="6061530"/>
            <a:ext cx="270813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400" b="1" i="1">
                <a:solidFill>
                  <a:srgbClr val="9411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200" dirty="0">
                <a:solidFill>
                  <a:srgbClr val="A95307"/>
                </a:solidFill>
              </a:rPr>
              <a:t>sensor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A95307"/>
                </a:solidFill>
                <a:effectLst/>
                <a:uLnTx/>
                <a:uFillTx/>
                <a:sym typeface="Times New Roman"/>
              </a:rPr>
              <a:t>s on hybrids</a:t>
            </a:r>
            <a:endParaRPr kumimoji="0" lang="en-US" altLang="zh-CN" b="1" i="1" u="none" strike="noStrike" kern="1200" cap="none" spc="0" normalizeH="0" baseline="0" noProof="0" dirty="0">
              <a:ln>
                <a:noFill/>
              </a:ln>
              <a:solidFill>
                <a:srgbClr val="A95307"/>
              </a:solidFill>
              <a:effectLst/>
              <a:uLnTx/>
              <a:uFillTx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981089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Line"/>
          <p:cNvSpPr/>
          <p:nvPr/>
        </p:nvSpPr>
        <p:spPr>
          <a:xfrm>
            <a:off x="3562931" y="910279"/>
            <a:ext cx="5878938" cy="1"/>
          </a:xfrm>
          <a:prstGeom prst="line">
            <a:avLst/>
          </a:prstGeom>
          <a:ln w="38100">
            <a:solidFill>
              <a:srgbClr val="79797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70" name="Module Design Sketch"/>
          <p:cNvSpPr txBox="1"/>
          <p:nvPr/>
        </p:nvSpPr>
        <p:spPr>
          <a:xfrm>
            <a:off x="2578705" y="118164"/>
            <a:ext cx="7847390" cy="993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ts val="7700"/>
              </a:lnSpc>
              <a:spcBef>
                <a:spcPts val="1200"/>
              </a:spcBef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altLang="zh-CN" dirty="0"/>
              <a:t>Summary</a:t>
            </a:r>
          </a:p>
        </p:txBody>
      </p:sp>
      <p:sp>
        <p:nvSpPr>
          <p:cNvPr id="173" name="Text"/>
          <p:cNvSpPr/>
          <p:nvPr/>
        </p:nvSpPr>
        <p:spPr>
          <a:xfrm>
            <a:off x="12657431" y="9414366"/>
            <a:ext cx="254001" cy="3625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0640" tIns="40640" rIns="40640" bIns="40640">
            <a:spAutoFit/>
          </a:bodyPr>
          <a:lstStyle/>
          <a:p>
            <a:pPr defTabSz="582506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fld id="{86CB4B4D-7CA3-9044-876B-883B54F8677D}" type="slidenum">
              <a:t>15</a:t>
            </a:fld>
            <a:r>
              <a:t>￼</a:t>
            </a:r>
          </a:p>
        </p:txBody>
      </p:sp>
      <p:sp>
        <p:nvSpPr>
          <p:cNvPr id="175" name="Line"/>
          <p:cNvSpPr/>
          <p:nvPr/>
        </p:nvSpPr>
        <p:spPr>
          <a:xfrm>
            <a:off x="127248" y="9409028"/>
            <a:ext cx="12750304" cy="1"/>
          </a:xfrm>
          <a:prstGeom prst="line">
            <a:avLst/>
          </a:prstGeom>
          <a:ln w="38100">
            <a:solidFill>
              <a:srgbClr val="79797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1" name="文本框 62">
            <a:extLst>
              <a:ext uri="{FF2B5EF4-FFF2-40B4-BE49-F238E27FC236}">
                <a16:creationId xmlns:a16="http://schemas.microsoft.com/office/drawing/2014/main" id="{B92776A1-1B81-457F-B733-FBEADFA66D15}"/>
              </a:ext>
            </a:extLst>
          </p:cNvPr>
          <p:cNvSpPr txBox="1"/>
          <p:nvPr/>
        </p:nvSpPr>
        <p:spPr>
          <a:xfrm>
            <a:off x="671953" y="2227307"/>
            <a:ext cx="1166089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Pct val="65000"/>
              <a:buFont typeface="Wingdings" panose="05000000000000000000" pitchFamily="2" charset="2"/>
              <a:buChar char="p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3-layer forward tracking detector based on the Silicon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microstrip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detector technology is designed for STAR Forward upgrade.</a:t>
            </a:r>
          </a:p>
          <a:p>
            <a:pPr marL="342900" indent="-342900">
              <a:buSzPct val="65000"/>
              <a:buFont typeface="Wingdings" panose="05000000000000000000" pitchFamily="2" charset="2"/>
              <a:buChar char="p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FST utilized the successful experience and infrastructure of the previous STAR Intermediate Silicon Tracker, in order to reduce cost and risk.</a:t>
            </a:r>
          </a:p>
          <a:p>
            <a:pPr marL="342900" indent="-342900">
              <a:buSzPct val="65000"/>
              <a:buFont typeface="Wingdings" panose="05000000000000000000" pitchFamily="2" charset="2"/>
              <a:buChar char="p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project is currently in the R&amp;D phase to build prototype detector modules, in which hybrids and T-boards are designed at Shandong University.</a:t>
            </a:r>
          </a:p>
          <a:p>
            <a:pPr marL="342900" indent="-342900">
              <a:buSzPct val="65000"/>
              <a:buFont typeface="Wingdings" panose="05000000000000000000" pitchFamily="2" charset="2"/>
              <a:buChar char="p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2nd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version hybrids &amp; T-boards have been received from the vendor, and delivered to the cooperators to be assembled and tested. And the module assembly is on the way.</a:t>
            </a:r>
          </a:p>
        </p:txBody>
      </p:sp>
      <p:sp>
        <p:nvSpPr>
          <p:cNvPr id="9" name="Jianing Dong, STAR Collaboration Meeting, BNL"/>
          <p:cNvSpPr txBox="1"/>
          <p:nvPr/>
        </p:nvSpPr>
        <p:spPr>
          <a:xfrm>
            <a:off x="4641313" y="9376822"/>
            <a:ext cx="3722173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 err="1"/>
              <a:t>Jianing</a:t>
            </a:r>
            <a:r>
              <a:rPr dirty="0"/>
              <a:t> Dong, </a:t>
            </a:r>
            <a:r>
              <a:rPr lang="en-US" altLang="zh-CN" dirty="0"/>
              <a:t>CNPC</a:t>
            </a:r>
            <a:r>
              <a:rPr lang="en-US" dirty="0"/>
              <a:t> 2019</a:t>
            </a:r>
            <a:r>
              <a:rPr dirty="0"/>
              <a:t>, </a:t>
            </a:r>
            <a:r>
              <a:rPr lang="en-US" altLang="zh-CN" dirty="0"/>
              <a:t>Wuhan</a:t>
            </a:r>
            <a:endParaRPr dirty="0"/>
          </a:p>
        </p:txBody>
      </p:sp>
      <p:sp>
        <p:nvSpPr>
          <p:cNvPr id="13" name="2019/3/31"/>
          <p:cNvSpPr txBox="1"/>
          <p:nvPr/>
        </p:nvSpPr>
        <p:spPr>
          <a:xfrm>
            <a:off x="100583" y="9376822"/>
            <a:ext cx="145788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2019/</a:t>
            </a:r>
            <a:r>
              <a:rPr lang="en-US" dirty="0"/>
              <a:t>10</a:t>
            </a:r>
            <a:r>
              <a:rPr dirty="0"/>
              <a:t>/</a:t>
            </a:r>
            <a:r>
              <a:rPr lang="en-US" dirty="0"/>
              <a:t>10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486883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Line"/>
          <p:cNvSpPr/>
          <p:nvPr/>
        </p:nvSpPr>
        <p:spPr>
          <a:xfrm>
            <a:off x="3562931" y="910279"/>
            <a:ext cx="5878938" cy="1"/>
          </a:xfrm>
          <a:prstGeom prst="line">
            <a:avLst/>
          </a:prstGeom>
          <a:ln w="38100">
            <a:solidFill>
              <a:srgbClr val="79797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70" name="Module Design Sketch"/>
          <p:cNvSpPr txBox="1"/>
          <p:nvPr/>
        </p:nvSpPr>
        <p:spPr>
          <a:xfrm>
            <a:off x="2578705" y="118164"/>
            <a:ext cx="7847390" cy="993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ts val="7700"/>
              </a:lnSpc>
              <a:spcBef>
                <a:spcPts val="1200"/>
              </a:spcBef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altLang="zh-CN" dirty="0"/>
              <a:t>Summary</a:t>
            </a:r>
          </a:p>
        </p:txBody>
      </p:sp>
      <p:sp>
        <p:nvSpPr>
          <p:cNvPr id="173" name="Text"/>
          <p:cNvSpPr/>
          <p:nvPr/>
        </p:nvSpPr>
        <p:spPr>
          <a:xfrm>
            <a:off x="12657431" y="9414366"/>
            <a:ext cx="254001" cy="3625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0640" tIns="40640" rIns="40640" bIns="40640">
            <a:spAutoFit/>
          </a:bodyPr>
          <a:lstStyle/>
          <a:p>
            <a:pPr defTabSz="582506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fld id="{86CB4B4D-7CA3-9044-876B-883B54F8677D}" type="slidenum">
              <a:t>16</a:t>
            </a:fld>
            <a:r>
              <a:t>￼</a:t>
            </a:r>
          </a:p>
        </p:txBody>
      </p:sp>
      <p:sp>
        <p:nvSpPr>
          <p:cNvPr id="175" name="Line"/>
          <p:cNvSpPr/>
          <p:nvPr/>
        </p:nvSpPr>
        <p:spPr>
          <a:xfrm>
            <a:off x="127248" y="9409028"/>
            <a:ext cx="12750304" cy="1"/>
          </a:xfrm>
          <a:prstGeom prst="line">
            <a:avLst/>
          </a:prstGeom>
          <a:ln w="38100">
            <a:solidFill>
              <a:srgbClr val="79797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1" name="文本框 62">
            <a:extLst>
              <a:ext uri="{FF2B5EF4-FFF2-40B4-BE49-F238E27FC236}">
                <a16:creationId xmlns:a16="http://schemas.microsoft.com/office/drawing/2014/main" id="{B92776A1-1B81-457F-B733-FBEADFA66D15}"/>
              </a:ext>
            </a:extLst>
          </p:cNvPr>
          <p:cNvSpPr txBox="1"/>
          <p:nvPr/>
        </p:nvSpPr>
        <p:spPr>
          <a:xfrm>
            <a:off x="671953" y="2227307"/>
            <a:ext cx="1166089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Pct val="65000"/>
              <a:buFont typeface="Wingdings" panose="05000000000000000000" pitchFamily="2" charset="2"/>
              <a:buChar char="p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3-layer forward tracking detector based on the Silicon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microstrip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detector technology is designed for STAR Forward upgrade.</a:t>
            </a:r>
          </a:p>
          <a:p>
            <a:pPr marL="342900" indent="-342900">
              <a:buSzPct val="65000"/>
              <a:buFont typeface="Wingdings" panose="05000000000000000000" pitchFamily="2" charset="2"/>
              <a:buChar char="p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FST utilized the successful experience and infrastructure of the previous STAR Intermediate Silicon Tracker, in order to reduce cost and risk.</a:t>
            </a:r>
          </a:p>
          <a:p>
            <a:pPr marL="342900" indent="-342900">
              <a:buSzPct val="65000"/>
              <a:buFont typeface="Wingdings" panose="05000000000000000000" pitchFamily="2" charset="2"/>
              <a:buChar char="p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project is currently in the R&amp;D phase to build prototype detector modules, in which hybrids and T-boards are designed at Shandong University.</a:t>
            </a:r>
          </a:p>
          <a:p>
            <a:pPr marL="342900" indent="-342900">
              <a:buSzPct val="65000"/>
              <a:buFont typeface="Wingdings" panose="05000000000000000000" pitchFamily="2" charset="2"/>
              <a:buChar char="p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2nd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version hybrids &amp; T-boards have been received from the vendor, and delivered to the cooperators to be assembled and tested. And the module assembly is on the way.</a:t>
            </a:r>
          </a:p>
        </p:txBody>
      </p:sp>
      <p:sp>
        <p:nvSpPr>
          <p:cNvPr id="2" name="矩形 1"/>
          <p:cNvSpPr/>
          <p:nvPr/>
        </p:nvSpPr>
        <p:spPr>
          <a:xfrm>
            <a:off x="8421497" y="7653635"/>
            <a:ext cx="35509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zh-CN" altLang="en-US" sz="5400" b="1" i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Jianing Dong, STAR Collaboration Meeting, BNL"/>
          <p:cNvSpPr txBox="1"/>
          <p:nvPr/>
        </p:nvSpPr>
        <p:spPr>
          <a:xfrm>
            <a:off x="4641313" y="9376822"/>
            <a:ext cx="3722173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 err="1"/>
              <a:t>Jianing</a:t>
            </a:r>
            <a:r>
              <a:rPr dirty="0"/>
              <a:t> Dong, </a:t>
            </a:r>
            <a:r>
              <a:rPr lang="en-US" altLang="zh-CN" dirty="0"/>
              <a:t>CNPC</a:t>
            </a:r>
            <a:r>
              <a:rPr lang="en-US" dirty="0"/>
              <a:t> 2019</a:t>
            </a:r>
            <a:r>
              <a:rPr dirty="0"/>
              <a:t>, </a:t>
            </a:r>
            <a:r>
              <a:rPr lang="en-US" altLang="zh-CN" dirty="0"/>
              <a:t>Wuhan</a:t>
            </a:r>
            <a:endParaRPr dirty="0"/>
          </a:p>
        </p:txBody>
      </p:sp>
      <p:sp>
        <p:nvSpPr>
          <p:cNvPr id="15" name="2019/3/31"/>
          <p:cNvSpPr txBox="1"/>
          <p:nvPr/>
        </p:nvSpPr>
        <p:spPr>
          <a:xfrm>
            <a:off x="100583" y="9376822"/>
            <a:ext cx="145788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2019/</a:t>
            </a:r>
            <a:r>
              <a:rPr lang="en-US" dirty="0"/>
              <a:t>10</a:t>
            </a:r>
            <a:r>
              <a:rPr dirty="0"/>
              <a:t>/</a:t>
            </a:r>
            <a:r>
              <a:rPr lang="en-US" dirty="0"/>
              <a:t>10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723022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Line"/>
          <p:cNvSpPr/>
          <p:nvPr/>
        </p:nvSpPr>
        <p:spPr>
          <a:xfrm>
            <a:off x="3562931" y="910279"/>
            <a:ext cx="5878938" cy="1"/>
          </a:xfrm>
          <a:prstGeom prst="line">
            <a:avLst/>
          </a:prstGeom>
          <a:ln w="38100">
            <a:solidFill>
              <a:srgbClr val="79797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70" name="Module Design Sketch"/>
          <p:cNvSpPr txBox="1"/>
          <p:nvPr/>
        </p:nvSpPr>
        <p:spPr>
          <a:xfrm>
            <a:off x="2578705" y="118164"/>
            <a:ext cx="7847390" cy="993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ts val="7700"/>
              </a:lnSpc>
              <a:spcBef>
                <a:spcPts val="1200"/>
              </a:spcBef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altLang="zh-CN" dirty="0"/>
              <a:t>Backup</a:t>
            </a:r>
          </a:p>
        </p:txBody>
      </p:sp>
      <p:sp>
        <p:nvSpPr>
          <p:cNvPr id="173" name="Text"/>
          <p:cNvSpPr/>
          <p:nvPr/>
        </p:nvSpPr>
        <p:spPr>
          <a:xfrm>
            <a:off x="12657431" y="9414366"/>
            <a:ext cx="254001" cy="3625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0640" tIns="40640" rIns="40640" bIns="40640">
            <a:spAutoFit/>
          </a:bodyPr>
          <a:lstStyle/>
          <a:p>
            <a:pPr defTabSz="582506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fld id="{86CB4B4D-7CA3-9044-876B-883B54F8677D}" type="slidenum">
              <a:t>17</a:t>
            </a:fld>
            <a:r>
              <a:t>￼</a:t>
            </a:r>
          </a:p>
        </p:txBody>
      </p:sp>
      <p:sp>
        <p:nvSpPr>
          <p:cNvPr id="175" name="Line"/>
          <p:cNvSpPr/>
          <p:nvPr/>
        </p:nvSpPr>
        <p:spPr>
          <a:xfrm>
            <a:off x="127248" y="9409028"/>
            <a:ext cx="12750304" cy="1"/>
          </a:xfrm>
          <a:prstGeom prst="line">
            <a:avLst/>
          </a:prstGeom>
          <a:ln w="38100">
            <a:solidFill>
              <a:srgbClr val="79797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8" name="Jianing Dong, STAR Collaboration Meeting, BNL"/>
          <p:cNvSpPr txBox="1"/>
          <p:nvPr/>
        </p:nvSpPr>
        <p:spPr>
          <a:xfrm>
            <a:off x="4641313" y="9376822"/>
            <a:ext cx="3722173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 err="1"/>
              <a:t>Jianing</a:t>
            </a:r>
            <a:r>
              <a:rPr dirty="0"/>
              <a:t> Dong, </a:t>
            </a:r>
            <a:r>
              <a:rPr lang="en-US" altLang="zh-CN" dirty="0"/>
              <a:t>CNPC</a:t>
            </a:r>
            <a:r>
              <a:rPr lang="en-US" dirty="0"/>
              <a:t> 2019</a:t>
            </a:r>
            <a:r>
              <a:rPr dirty="0"/>
              <a:t>, </a:t>
            </a:r>
            <a:r>
              <a:rPr lang="en-US" altLang="zh-CN" dirty="0"/>
              <a:t>Wuhan</a:t>
            </a:r>
            <a:endParaRPr dirty="0"/>
          </a:p>
        </p:txBody>
      </p:sp>
      <p:sp>
        <p:nvSpPr>
          <p:cNvPr id="10" name="2019/3/31"/>
          <p:cNvSpPr txBox="1"/>
          <p:nvPr/>
        </p:nvSpPr>
        <p:spPr>
          <a:xfrm>
            <a:off x="100583" y="9376822"/>
            <a:ext cx="145788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2019/</a:t>
            </a:r>
            <a:r>
              <a:rPr lang="en-US" dirty="0"/>
              <a:t>10</a:t>
            </a:r>
            <a:r>
              <a:rPr dirty="0"/>
              <a:t>/</a:t>
            </a:r>
            <a:r>
              <a:rPr lang="en-US" dirty="0"/>
              <a:t>10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740229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523" y="5379802"/>
            <a:ext cx="4292712" cy="3379368"/>
          </a:xfrm>
          <a:prstGeom prst="rect">
            <a:avLst/>
          </a:prstGeom>
        </p:spPr>
      </p:pic>
      <p:sp>
        <p:nvSpPr>
          <p:cNvPr id="145" name="Text"/>
          <p:cNvSpPr/>
          <p:nvPr/>
        </p:nvSpPr>
        <p:spPr>
          <a:xfrm>
            <a:off x="12657431" y="9414366"/>
            <a:ext cx="254001" cy="3625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0640" tIns="40640" rIns="40640" bIns="40640">
            <a:spAutoFit/>
          </a:bodyPr>
          <a:lstStyle/>
          <a:p>
            <a:pPr defTabSz="582506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fld id="{86CB4B4D-7CA3-9044-876B-883B54F8677D}" type="slidenum">
              <a:t>18</a:t>
            </a:fld>
            <a:r>
              <a:t>￼</a:t>
            </a:r>
          </a:p>
        </p:txBody>
      </p:sp>
      <p:sp>
        <p:nvSpPr>
          <p:cNvPr id="146" name="Line"/>
          <p:cNvSpPr/>
          <p:nvPr/>
        </p:nvSpPr>
        <p:spPr>
          <a:xfrm>
            <a:off x="3399033" y="906319"/>
            <a:ext cx="6206734" cy="1"/>
          </a:xfrm>
          <a:prstGeom prst="line">
            <a:avLst/>
          </a:prstGeom>
          <a:ln w="38100">
            <a:solidFill>
              <a:srgbClr val="79797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47" name="Forward Silicon Tracker"/>
          <p:cNvSpPr txBox="1"/>
          <p:nvPr/>
        </p:nvSpPr>
        <p:spPr>
          <a:xfrm>
            <a:off x="2578705" y="69882"/>
            <a:ext cx="7847391" cy="1090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ts val="7700"/>
              </a:lnSpc>
              <a:spcBef>
                <a:spcPts val="1200"/>
              </a:spcBef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/>
              <a:t>STAR IST Detector</a:t>
            </a:r>
            <a:endParaRPr dirty="0"/>
          </a:p>
        </p:txBody>
      </p:sp>
      <p:sp>
        <p:nvSpPr>
          <p:cNvPr id="149" name="Line"/>
          <p:cNvSpPr/>
          <p:nvPr/>
        </p:nvSpPr>
        <p:spPr>
          <a:xfrm>
            <a:off x="127248" y="9409028"/>
            <a:ext cx="12750304" cy="1"/>
          </a:xfrm>
          <a:prstGeom prst="line">
            <a:avLst/>
          </a:prstGeom>
          <a:ln w="38100">
            <a:solidFill>
              <a:srgbClr val="79797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173" y="2149945"/>
            <a:ext cx="5353374" cy="3580504"/>
          </a:xfrm>
          <a:prstGeom prst="rect">
            <a:avLst/>
          </a:prstGeom>
        </p:spPr>
      </p:pic>
      <p:sp>
        <p:nvSpPr>
          <p:cNvPr id="155" name="Three layers of identical Silicon disks"/>
          <p:cNvSpPr txBox="1"/>
          <p:nvPr/>
        </p:nvSpPr>
        <p:spPr>
          <a:xfrm>
            <a:off x="829523" y="2647486"/>
            <a:ext cx="9855410" cy="182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294275" indent="-294275" algn="l" defTabSz="457200">
              <a:buSzPct val="75000"/>
              <a:buChar char="✦"/>
              <a:defRPr sz="2800">
                <a:solidFill>
                  <a:srgbClr val="2752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buFont typeface="Wingdings" panose="05000000000000000000" pitchFamily="2" charset="2"/>
              <a:buChar char="p"/>
            </a:pPr>
            <a:r>
              <a:rPr lang="en-US" dirty="0">
                <a:solidFill>
                  <a:schemeClr val="tx1"/>
                </a:solidFill>
              </a:rPr>
              <a:t>STAR Heavy Flavor Tracker in 2014 – 2016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en-US" dirty="0">
                <a:solidFill>
                  <a:schemeClr val="tx1"/>
                </a:solidFill>
              </a:rPr>
              <a:t>2 layers of thin Silicon MAPS (PXL) 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dirty="0">
                <a:solidFill>
                  <a:schemeClr val="tx1"/>
                </a:solidFill>
              </a:rPr>
              <a:t>360M pixels, each 12*12</a:t>
            </a:r>
            <a:r>
              <a:rPr lang="en-US" altLang="zh-CN" dirty="0">
                <a:solidFill>
                  <a:schemeClr val="tx1"/>
                </a:solidFill>
              </a:rPr>
              <a:t>μm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en-US" dirty="0">
                <a:solidFill>
                  <a:schemeClr val="tx1"/>
                </a:solidFill>
              </a:rPr>
              <a:t>2 layers of Si strip sensors (IST/SSD) 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2235" y="5961190"/>
            <a:ext cx="7713985" cy="2797980"/>
          </a:xfrm>
          <a:prstGeom prst="rect">
            <a:avLst/>
          </a:prstGeom>
        </p:spPr>
      </p:pic>
      <p:sp>
        <p:nvSpPr>
          <p:cNvPr id="12" name="Jianing Dong, STAR Collaboration Meeting, BNL"/>
          <p:cNvSpPr txBox="1"/>
          <p:nvPr/>
        </p:nvSpPr>
        <p:spPr>
          <a:xfrm>
            <a:off x="4641313" y="9376822"/>
            <a:ext cx="3722173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 err="1"/>
              <a:t>Jianing</a:t>
            </a:r>
            <a:r>
              <a:rPr dirty="0"/>
              <a:t> Dong, </a:t>
            </a:r>
            <a:r>
              <a:rPr lang="en-US" altLang="zh-CN" dirty="0"/>
              <a:t>CNPC</a:t>
            </a:r>
            <a:r>
              <a:rPr lang="en-US" dirty="0"/>
              <a:t> 2019</a:t>
            </a:r>
            <a:r>
              <a:rPr dirty="0"/>
              <a:t>, </a:t>
            </a:r>
            <a:r>
              <a:rPr lang="en-US" altLang="zh-CN" dirty="0"/>
              <a:t>Wuhan</a:t>
            </a:r>
            <a:endParaRPr dirty="0"/>
          </a:p>
        </p:txBody>
      </p:sp>
      <p:sp>
        <p:nvSpPr>
          <p:cNvPr id="15" name="2019/3/31"/>
          <p:cNvSpPr txBox="1"/>
          <p:nvPr/>
        </p:nvSpPr>
        <p:spPr>
          <a:xfrm>
            <a:off x="100583" y="9376822"/>
            <a:ext cx="145788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2019/</a:t>
            </a:r>
            <a:r>
              <a:rPr lang="en-US" dirty="0"/>
              <a:t>10</a:t>
            </a:r>
            <a:r>
              <a:rPr dirty="0"/>
              <a:t>/</a:t>
            </a:r>
            <a:r>
              <a:rPr lang="en-US" dirty="0"/>
              <a:t>10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996935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Line"/>
          <p:cNvSpPr/>
          <p:nvPr/>
        </p:nvSpPr>
        <p:spPr>
          <a:xfrm>
            <a:off x="3562931" y="910279"/>
            <a:ext cx="5878938" cy="1"/>
          </a:xfrm>
          <a:prstGeom prst="line">
            <a:avLst/>
          </a:prstGeom>
          <a:ln w="38100">
            <a:solidFill>
              <a:srgbClr val="79797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70" name="Module Design Sketch"/>
          <p:cNvSpPr txBox="1"/>
          <p:nvPr/>
        </p:nvSpPr>
        <p:spPr>
          <a:xfrm>
            <a:off x="2578705" y="118164"/>
            <a:ext cx="7847390" cy="993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ts val="7700"/>
              </a:lnSpc>
              <a:spcBef>
                <a:spcPts val="1200"/>
              </a:spcBef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Mechanical Structure</a:t>
            </a:r>
            <a:endParaRPr dirty="0"/>
          </a:p>
        </p:txBody>
      </p:sp>
      <p:sp>
        <p:nvSpPr>
          <p:cNvPr id="173" name="Text"/>
          <p:cNvSpPr/>
          <p:nvPr/>
        </p:nvSpPr>
        <p:spPr>
          <a:xfrm>
            <a:off x="12657431" y="9414366"/>
            <a:ext cx="254001" cy="3625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0640" tIns="40640" rIns="40640" bIns="40640">
            <a:spAutoFit/>
          </a:bodyPr>
          <a:lstStyle/>
          <a:p>
            <a:pPr defTabSz="582506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fld id="{86CB4B4D-7CA3-9044-876B-883B54F8677D}" type="slidenum">
              <a:t>19</a:t>
            </a:fld>
            <a:r>
              <a:t>￼</a:t>
            </a:r>
          </a:p>
        </p:txBody>
      </p:sp>
      <p:sp>
        <p:nvSpPr>
          <p:cNvPr id="175" name="Line"/>
          <p:cNvSpPr/>
          <p:nvPr/>
        </p:nvSpPr>
        <p:spPr>
          <a:xfrm>
            <a:off x="127248" y="9409028"/>
            <a:ext cx="12750304" cy="1"/>
          </a:xfrm>
          <a:prstGeom prst="line">
            <a:avLst/>
          </a:prstGeom>
          <a:ln w="38100">
            <a:solidFill>
              <a:srgbClr val="79797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1" name="文本框 62">
            <a:extLst>
              <a:ext uri="{FF2B5EF4-FFF2-40B4-BE49-F238E27FC236}">
                <a16:creationId xmlns:a16="http://schemas.microsoft.com/office/drawing/2014/main" id="{B92776A1-1B81-457F-B733-FBEADFA66D15}"/>
              </a:ext>
            </a:extLst>
          </p:cNvPr>
          <p:cNvSpPr txBox="1"/>
          <p:nvPr/>
        </p:nvSpPr>
        <p:spPr>
          <a:xfrm>
            <a:off x="774253" y="1801655"/>
            <a:ext cx="118831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Pct val="65000"/>
              <a:buFont typeface="Wingdings" panose="05000000000000000000" pitchFamily="2" charset="2"/>
              <a:buChar char="p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1st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version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completed at NCKU in 2019/2.</a:t>
            </a:r>
          </a:p>
          <a:p>
            <a:pPr marL="342900" indent="-342900">
              <a:buSzPct val="65000"/>
              <a:buFont typeface="Wingdings" panose="05000000000000000000" pitchFamily="2" charset="2"/>
              <a:buChar char="p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1st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version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structures received with uneven surface in 2019/3</a:t>
            </a:r>
          </a:p>
          <a:p>
            <a:pPr marL="342900" indent="-342900">
              <a:buSzPct val="65000"/>
              <a:buFont typeface="Wingdings" panose="05000000000000000000" pitchFamily="2" charset="2"/>
              <a:buChar char="p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2nd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version design completed at NCKU in 2019/7: optimize material composite and thickness; adjust dimension and shape; thermal-stress simulation</a:t>
            </a:r>
          </a:p>
          <a:p>
            <a:pPr marL="342900" indent="-342900">
              <a:buSzPct val="65000"/>
              <a:buFont typeface="Wingdings" panose="05000000000000000000" pitchFamily="2" charset="2"/>
              <a:buChar char="p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2nd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version structures expected in 2019/8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629" y="4717495"/>
            <a:ext cx="9674793" cy="4675430"/>
          </a:xfrm>
          <a:prstGeom prst="rect">
            <a:avLst/>
          </a:prstGeom>
        </p:spPr>
      </p:pic>
      <p:sp>
        <p:nvSpPr>
          <p:cNvPr id="10" name="Jianing Dong, STAR Collaboration Meeting, BNL"/>
          <p:cNvSpPr txBox="1"/>
          <p:nvPr/>
        </p:nvSpPr>
        <p:spPr>
          <a:xfrm>
            <a:off x="4641313" y="9376822"/>
            <a:ext cx="3722173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 err="1"/>
              <a:t>Jianing</a:t>
            </a:r>
            <a:r>
              <a:rPr dirty="0"/>
              <a:t> Dong, </a:t>
            </a:r>
            <a:r>
              <a:rPr lang="en-US" altLang="zh-CN" dirty="0"/>
              <a:t>CNPC</a:t>
            </a:r>
            <a:r>
              <a:rPr lang="en-US" dirty="0"/>
              <a:t> 2019</a:t>
            </a:r>
            <a:r>
              <a:rPr dirty="0"/>
              <a:t>, </a:t>
            </a:r>
            <a:r>
              <a:rPr lang="en-US" altLang="zh-CN" dirty="0"/>
              <a:t>Wuhan</a:t>
            </a:r>
            <a:endParaRPr dirty="0"/>
          </a:p>
        </p:txBody>
      </p:sp>
      <p:sp>
        <p:nvSpPr>
          <p:cNvPr id="13" name="2019/3/31"/>
          <p:cNvSpPr txBox="1"/>
          <p:nvPr/>
        </p:nvSpPr>
        <p:spPr>
          <a:xfrm>
            <a:off x="100583" y="9376822"/>
            <a:ext cx="145788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2019/</a:t>
            </a:r>
            <a:r>
              <a:rPr lang="en-US" dirty="0"/>
              <a:t>10</a:t>
            </a:r>
            <a:r>
              <a:rPr dirty="0"/>
              <a:t>/</a:t>
            </a:r>
            <a:r>
              <a:rPr lang="en-US" dirty="0"/>
              <a:t>10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035485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"/>
          <p:cNvSpPr/>
          <p:nvPr/>
        </p:nvSpPr>
        <p:spPr>
          <a:xfrm>
            <a:off x="12657431" y="9414366"/>
            <a:ext cx="254001" cy="3625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0640" tIns="40640" rIns="40640" bIns="40640">
            <a:spAutoFit/>
          </a:bodyPr>
          <a:lstStyle/>
          <a:p>
            <a:pPr defTabSz="582506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fld id="{86CB4B4D-7CA3-9044-876B-883B54F8677D}" type="slidenum">
              <a:t>2</a:t>
            </a:fld>
            <a:r>
              <a:t>￼</a:t>
            </a:r>
          </a:p>
        </p:txBody>
      </p:sp>
      <p:sp>
        <p:nvSpPr>
          <p:cNvPr id="146" name="Line"/>
          <p:cNvSpPr/>
          <p:nvPr/>
        </p:nvSpPr>
        <p:spPr>
          <a:xfrm>
            <a:off x="3399033" y="906319"/>
            <a:ext cx="6206734" cy="1"/>
          </a:xfrm>
          <a:prstGeom prst="line">
            <a:avLst/>
          </a:prstGeom>
          <a:ln w="38100">
            <a:solidFill>
              <a:srgbClr val="79797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47" name="Forward Silicon Tracker"/>
          <p:cNvSpPr txBox="1"/>
          <p:nvPr/>
        </p:nvSpPr>
        <p:spPr>
          <a:xfrm>
            <a:off x="2578705" y="118165"/>
            <a:ext cx="7847391" cy="993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ts val="7700"/>
              </a:lnSpc>
              <a:spcBef>
                <a:spcPts val="1200"/>
              </a:spcBef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altLang="zh-CN" dirty="0"/>
              <a:t>Why Forward Physics</a:t>
            </a:r>
            <a:endParaRPr dirty="0"/>
          </a:p>
        </p:txBody>
      </p:sp>
      <p:sp>
        <p:nvSpPr>
          <p:cNvPr id="148" name="Jianing Dong, STAR Collaboration Meeting, BNL"/>
          <p:cNvSpPr txBox="1"/>
          <p:nvPr/>
        </p:nvSpPr>
        <p:spPr>
          <a:xfrm>
            <a:off x="4641313" y="9376822"/>
            <a:ext cx="3722173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 err="1"/>
              <a:t>Jianing</a:t>
            </a:r>
            <a:r>
              <a:rPr dirty="0"/>
              <a:t> Dong, </a:t>
            </a:r>
            <a:r>
              <a:rPr lang="en-US" altLang="zh-CN" dirty="0"/>
              <a:t>CNPC</a:t>
            </a:r>
            <a:r>
              <a:rPr lang="en-US" dirty="0"/>
              <a:t> 2019</a:t>
            </a:r>
            <a:r>
              <a:rPr dirty="0"/>
              <a:t>, </a:t>
            </a:r>
            <a:r>
              <a:rPr lang="en-US" altLang="zh-CN" dirty="0"/>
              <a:t>Wuhan</a:t>
            </a:r>
            <a:endParaRPr dirty="0"/>
          </a:p>
        </p:txBody>
      </p:sp>
      <p:sp>
        <p:nvSpPr>
          <p:cNvPr id="149" name="Line"/>
          <p:cNvSpPr/>
          <p:nvPr/>
        </p:nvSpPr>
        <p:spPr>
          <a:xfrm>
            <a:off x="127248" y="9409028"/>
            <a:ext cx="12750304" cy="1"/>
          </a:xfrm>
          <a:prstGeom prst="line">
            <a:avLst/>
          </a:prstGeom>
          <a:ln w="38100">
            <a:solidFill>
              <a:srgbClr val="79797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50" name="2019/3/31"/>
          <p:cNvSpPr txBox="1"/>
          <p:nvPr/>
        </p:nvSpPr>
        <p:spPr>
          <a:xfrm>
            <a:off x="100583" y="9376822"/>
            <a:ext cx="145788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2019/</a:t>
            </a:r>
            <a:r>
              <a:rPr lang="en-US" dirty="0"/>
              <a:t>10</a:t>
            </a:r>
            <a:r>
              <a:rPr dirty="0"/>
              <a:t>/</a:t>
            </a:r>
            <a:r>
              <a:rPr lang="en-US" dirty="0"/>
              <a:t>10</a:t>
            </a:r>
            <a:endParaRPr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065" y="1899796"/>
            <a:ext cx="4193248" cy="444824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47" y="1935051"/>
            <a:ext cx="6305872" cy="4130484"/>
          </a:xfrm>
          <a:prstGeom prst="rect">
            <a:avLst/>
          </a:prstGeom>
        </p:spPr>
      </p:pic>
      <p:sp>
        <p:nvSpPr>
          <p:cNvPr id="18" name="Each disk: 12 modules…"/>
          <p:cNvSpPr txBox="1"/>
          <p:nvPr/>
        </p:nvSpPr>
        <p:spPr>
          <a:xfrm>
            <a:off x="829523" y="6200040"/>
            <a:ext cx="11827908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57200" indent="-457200" algn="l" defTabSz="457200">
              <a:lnSpc>
                <a:spcPts val="2600"/>
              </a:lnSpc>
              <a:spcBef>
                <a:spcPts val="1200"/>
              </a:spcBef>
              <a:buSzPct val="75000"/>
              <a:buFont typeface="Wingdings" panose="05000000000000000000" pitchFamily="2" charset="2"/>
              <a:buChar char="p"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 in transverse plane is well explored. </a:t>
            </a:r>
          </a:p>
          <a:p>
            <a:pPr marL="914400" lvl="5" indent="-457200" algn="l" defTabSz="457200">
              <a:lnSpc>
                <a:spcPts val="2600"/>
              </a:lnSpc>
              <a:spcBef>
                <a:spcPts val="1200"/>
              </a:spcBef>
              <a:buSzPct val="75000"/>
              <a:buFont typeface="Wingdings" panose="05000000000000000000" pitchFamily="2" charset="2"/>
              <a:buChar char="n"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800" dirty="0">
                <a:solidFill>
                  <a:srgbClr val="04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about longitudinal fluctuations?</a:t>
            </a:r>
          </a:p>
          <a:p>
            <a:pPr marL="457200" indent="-457200" algn="l" defTabSz="457200">
              <a:lnSpc>
                <a:spcPts val="2600"/>
              </a:lnSpc>
              <a:spcBef>
                <a:spcPts val="1200"/>
              </a:spcBef>
              <a:buSzPct val="75000"/>
              <a:buFont typeface="Wingdings" panose="05000000000000000000" pitchFamily="2" charset="2"/>
              <a:buChar char="p"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Lambda and anti-Lambda polarized. </a:t>
            </a:r>
          </a:p>
          <a:p>
            <a:pPr marL="914400" lvl="1" indent="-457200" algn="l" defTabSz="457200">
              <a:lnSpc>
                <a:spcPts val="2600"/>
              </a:lnSpc>
              <a:spcBef>
                <a:spcPts val="1200"/>
              </a:spcBef>
              <a:buSzPct val="75000"/>
              <a:buFont typeface="Wingdings" panose="05000000000000000000" pitchFamily="2" charset="2"/>
              <a:buChar char="n"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altLang="zh-CN" sz="2800" dirty="0">
                <a:solidFill>
                  <a:srgbClr val="04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rapidity dependence?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308797" y="8237561"/>
            <a:ext cx="10387206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rtlCol="0" anchor="ctr">
            <a:spAutoFit/>
          </a:bodyPr>
          <a:lstStyle/>
          <a:p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 upgrade is essential to the longitudinal dynamics. </a:t>
            </a:r>
            <a:endParaRPr lang="zh-CN" alt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Tm="17659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Line"/>
          <p:cNvSpPr/>
          <p:nvPr/>
        </p:nvSpPr>
        <p:spPr>
          <a:xfrm>
            <a:off x="3562931" y="910279"/>
            <a:ext cx="5878938" cy="1"/>
          </a:xfrm>
          <a:prstGeom prst="line">
            <a:avLst/>
          </a:prstGeom>
          <a:ln w="38100">
            <a:solidFill>
              <a:srgbClr val="79797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70" name="Module Design Sketch"/>
          <p:cNvSpPr txBox="1"/>
          <p:nvPr/>
        </p:nvSpPr>
        <p:spPr>
          <a:xfrm>
            <a:off x="2578705" y="118164"/>
            <a:ext cx="7847390" cy="993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ts val="7700"/>
              </a:lnSpc>
              <a:spcBef>
                <a:spcPts val="1200"/>
              </a:spcBef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altLang="zh-CN" dirty="0"/>
              <a:t>DAQ System</a:t>
            </a:r>
          </a:p>
        </p:txBody>
      </p:sp>
      <p:sp>
        <p:nvSpPr>
          <p:cNvPr id="173" name="Text"/>
          <p:cNvSpPr/>
          <p:nvPr/>
        </p:nvSpPr>
        <p:spPr>
          <a:xfrm>
            <a:off x="12657431" y="9414366"/>
            <a:ext cx="254001" cy="3625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0640" tIns="40640" rIns="40640" bIns="40640">
            <a:spAutoFit/>
          </a:bodyPr>
          <a:lstStyle/>
          <a:p>
            <a:pPr defTabSz="582506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fld id="{86CB4B4D-7CA3-9044-876B-883B54F8677D}" type="slidenum">
              <a:t>20</a:t>
            </a:fld>
            <a:r>
              <a:t>￼</a:t>
            </a:r>
          </a:p>
        </p:txBody>
      </p:sp>
      <p:sp>
        <p:nvSpPr>
          <p:cNvPr id="175" name="Line"/>
          <p:cNvSpPr/>
          <p:nvPr/>
        </p:nvSpPr>
        <p:spPr>
          <a:xfrm>
            <a:off x="127248" y="9409028"/>
            <a:ext cx="12750304" cy="1"/>
          </a:xfrm>
          <a:prstGeom prst="line">
            <a:avLst/>
          </a:prstGeom>
          <a:ln w="38100">
            <a:solidFill>
              <a:srgbClr val="79797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15" y="1540325"/>
            <a:ext cx="11060969" cy="7101709"/>
          </a:xfrm>
          <a:prstGeom prst="rect">
            <a:avLst/>
          </a:prstGeom>
        </p:spPr>
      </p:pic>
      <p:sp>
        <p:nvSpPr>
          <p:cNvPr id="9" name="Jianing Dong, STAR Collaboration Meeting, BNL"/>
          <p:cNvSpPr txBox="1"/>
          <p:nvPr/>
        </p:nvSpPr>
        <p:spPr>
          <a:xfrm>
            <a:off x="4641313" y="9376822"/>
            <a:ext cx="3722173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 err="1"/>
              <a:t>Jianing</a:t>
            </a:r>
            <a:r>
              <a:rPr dirty="0"/>
              <a:t> Dong, </a:t>
            </a:r>
            <a:r>
              <a:rPr lang="en-US" altLang="zh-CN" dirty="0"/>
              <a:t>CNPC</a:t>
            </a:r>
            <a:r>
              <a:rPr lang="en-US" dirty="0"/>
              <a:t> 2019</a:t>
            </a:r>
            <a:r>
              <a:rPr dirty="0"/>
              <a:t>, </a:t>
            </a:r>
            <a:r>
              <a:rPr lang="en-US" altLang="zh-CN" dirty="0"/>
              <a:t>Wuhan</a:t>
            </a:r>
            <a:endParaRPr dirty="0"/>
          </a:p>
        </p:txBody>
      </p:sp>
      <p:sp>
        <p:nvSpPr>
          <p:cNvPr id="11" name="2019/3/31"/>
          <p:cNvSpPr txBox="1"/>
          <p:nvPr/>
        </p:nvSpPr>
        <p:spPr>
          <a:xfrm>
            <a:off x="100583" y="9376822"/>
            <a:ext cx="145788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2019/</a:t>
            </a:r>
            <a:r>
              <a:rPr lang="en-US" dirty="0"/>
              <a:t>10</a:t>
            </a:r>
            <a:r>
              <a:rPr dirty="0"/>
              <a:t>/</a:t>
            </a:r>
            <a:r>
              <a:rPr lang="en-US" dirty="0"/>
              <a:t>10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200879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Line"/>
          <p:cNvSpPr/>
          <p:nvPr/>
        </p:nvSpPr>
        <p:spPr>
          <a:xfrm>
            <a:off x="3562931" y="910279"/>
            <a:ext cx="5878938" cy="1"/>
          </a:xfrm>
          <a:prstGeom prst="line">
            <a:avLst/>
          </a:prstGeom>
          <a:ln w="38100">
            <a:solidFill>
              <a:srgbClr val="79797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70" name="Module Design Sketch"/>
          <p:cNvSpPr txBox="1"/>
          <p:nvPr/>
        </p:nvSpPr>
        <p:spPr>
          <a:xfrm>
            <a:off x="2578705" y="118164"/>
            <a:ext cx="7847390" cy="993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ts val="7700"/>
              </a:lnSpc>
              <a:spcBef>
                <a:spcPts val="1200"/>
              </a:spcBef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altLang="zh-CN" dirty="0"/>
              <a:t>DAQ System</a:t>
            </a:r>
          </a:p>
        </p:txBody>
      </p:sp>
      <p:sp>
        <p:nvSpPr>
          <p:cNvPr id="173" name="Text"/>
          <p:cNvSpPr/>
          <p:nvPr/>
        </p:nvSpPr>
        <p:spPr>
          <a:xfrm>
            <a:off x="12657431" y="9414366"/>
            <a:ext cx="254001" cy="3625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0640" tIns="40640" rIns="40640" bIns="40640">
            <a:spAutoFit/>
          </a:bodyPr>
          <a:lstStyle/>
          <a:p>
            <a:pPr defTabSz="582506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fld id="{86CB4B4D-7CA3-9044-876B-883B54F8677D}" type="slidenum">
              <a:t>21</a:t>
            </a:fld>
            <a:r>
              <a:t>￼</a:t>
            </a:r>
          </a:p>
        </p:txBody>
      </p:sp>
      <p:sp>
        <p:nvSpPr>
          <p:cNvPr id="175" name="Line"/>
          <p:cNvSpPr/>
          <p:nvPr/>
        </p:nvSpPr>
        <p:spPr>
          <a:xfrm>
            <a:off x="127248" y="9409028"/>
            <a:ext cx="12750304" cy="1"/>
          </a:xfrm>
          <a:prstGeom prst="line">
            <a:avLst/>
          </a:prstGeom>
          <a:ln w="38100">
            <a:solidFill>
              <a:srgbClr val="79797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834" y="1702395"/>
            <a:ext cx="5825597" cy="7198361"/>
          </a:xfrm>
          <a:prstGeom prst="rect">
            <a:avLst/>
          </a:prstGeom>
        </p:spPr>
      </p:pic>
      <p:sp>
        <p:nvSpPr>
          <p:cNvPr id="11" name="文本框 62">
            <a:extLst>
              <a:ext uri="{FF2B5EF4-FFF2-40B4-BE49-F238E27FC236}">
                <a16:creationId xmlns:a16="http://schemas.microsoft.com/office/drawing/2014/main" id="{B92776A1-1B81-457F-B733-FBEADFA66D15}"/>
              </a:ext>
            </a:extLst>
          </p:cNvPr>
          <p:cNvSpPr txBox="1"/>
          <p:nvPr/>
        </p:nvSpPr>
        <p:spPr>
          <a:xfrm>
            <a:off x="594194" y="2520879"/>
            <a:ext cx="59374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Pct val="65000"/>
              <a:buFont typeface="Wingdings" panose="05000000000000000000" pitchFamily="2" charset="2"/>
              <a:buChar char="p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Custom-designed DAQ system in a WIENER MPOD HV-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cPCI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frame</a:t>
            </a:r>
          </a:p>
          <a:p>
            <a:pPr marL="342900" indent="-342900">
              <a:buSzPct val="65000"/>
              <a:buFont typeface="Wingdings" panose="05000000000000000000" pitchFamily="2" charset="2"/>
              <a:buChar char="p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crates, 6 ARCII, 36 ARM, 36 Patch-panel boards, 72 outer signal cables from IST can be used fro FST.</a:t>
            </a:r>
          </a:p>
          <a:p>
            <a:pPr marL="342900" indent="-342900">
              <a:buSzPct val="65000"/>
              <a:buFont typeface="Wingdings" panose="05000000000000000000" pitchFamily="2" charset="2"/>
              <a:buChar char="p"/>
            </a:pP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Pct val="65000"/>
              <a:buFont typeface="Wingdings" panose="05000000000000000000" pitchFamily="2" charset="2"/>
              <a:buChar char="p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FST inner signal cable designs completed by BNL/IU</a:t>
            </a:r>
          </a:p>
          <a:p>
            <a:pPr marL="342900" indent="-342900">
              <a:buSzPct val="65000"/>
              <a:buFont typeface="Wingdings" panose="05000000000000000000" pitchFamily="2" charset="2"/>
              <a:buChar char="p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1st version assembled in 2019/8</a:t>
            </a:r>
          </a:p>
          <a:p>
            <a:pPr marL="342900" indent="-342900">
              <a:buSzPct val="65000"/>
              <a:buFont typeface="Wingdings" panose="05000000000000000000" pitchFamily="2" charset="2"/>
              <a:buChar char="p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2nd version expected in 2019/9</a:t>
            </a:r>
          </a:p>
        </p:txBody>
      </p:sp>
      <p:sp>
        <p:nvSpPr>
          <p:cNvPr id="10" name="Jianing Dong, STAR Collaboration Meeting, BNL"/>
          <p:cNvSpPr txBox="1"/>
          <p:nvPr/>
        </p:nvSpPr>
        <p:spPr>
          <a:xfrm>
            <a:off x="4641313" y="9376822"/>
            <a:ext cx="3722173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 err="1"/>
              <a:t>Jianing</a:t>
            </a:r>
            <a:r>
              <a:rPr dirty="0"/>
              <a:t> Dong, </a:t>
            </a:r>
            <a:r>
              <a:rPr lang="en-US" altLang="zh-CN" dirty="0"/>
              <a:t>CNPC</a:t>
            </a:r>
            <a:r>
              <a:rPr lang="en-US" dirty="0"/>
              <a:t> 2019</a:t>
            </a:r>
            <a:r>
              <a:rPr dirty="0"/>
              <a:t>, </a:t>
            </a:r>
            <a:r>
              <a:rPr lang="en-US" altLang="zh-CN" dirty="0"/>
              <a:t>Wuhan</a:t>
            </a:r>
            <a:endParaRPr dirty="0"/>
          </a:p>
        </p:txBody>
      </p:sp>
      <p:sp>
        <p:nvSpPr>
          <p:cNvPr id="15" name="2019/3/31"/>
          <p:cNvSpPr txBox="1"/>
          <p:nvPr/>
        </p:nvSpPr>
        <p:spPr>
          <a:xfrm>
            <a:off x="100583" y="9376822"/>
            <a:ext cx="145788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2019/</a:t>
            </a:r>
            <a:r>
              <a:rPr lang="en-US" dirty="0"/>
              <a:t>10</a:t>
            </a:r>
            <a:r>
              <a:rPr dirty="0"/>
              <a:t>/</a:t>
            </a:r>
            <a:r>
              <a:rPr lang="en-US" dirty="0"/>
              <a:t>10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55055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Line"/>
          <p:cNvSpPr/>
          <p:nvPr/>
        </p:nvSpPr>
        <p:spPr>
          <a:xfrm>
            <a:off x="3562931" y="910279"/>
            <a:ext cx="5878938" cy="1"/>
          </a:xfrm>
          <a:prstGeom prst="line">
            <a:avLst/>
          </a:prstGeom>
          <a:ln w="38100">
            <a:solidFill>
              <a:srgbClr val="79797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70" name="Module Design Sketch"/>
          <p:cNvSpPr txBox="1"/>
          <p:nvPr/>
        </p:nvSpPr>
        <p:spPr>
          <a:xfrm>
            <a:off x="2578705" y="69882"/>
            <a:ext cx="7847390" cy="1090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ts val="7700"/>
              </a:lnSpc>
              <a:spcBef>
                <a:spcPts val="1200"/>
              </a:spcBef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altLang="zh-CN" dirty="0"/>
              <a:t>Cooling System</a:t>
            </a:r>
          </a:p>
        </p:txBody>
      </p:sp>
      <p:sp>
        <p:nvSpPr>
          <p:cNvPr id="173" name="Text"/>
          <p:cNvSpPr/>
          <p:nvPr/>
        </p:nvSpPr>
        <p:spPr>
          <a:xfrm>
            <a:off x="12657431" y="9414366"/>
            <a:ext cx="254001" cy="3625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0640" tIns="40640" rIns="40640" bIns="40640">
            <a:spAutoFit/>
          </a:bodyPr>
          <a:lstStyle/>
          <a:p>
            <a:pPr defTabSz="582506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fld id="{86CB4B4D-7CA3-9044-876B-883B54F8677D}" type="slidenum">
              <a:t>22</a:t>
            </a:fld>
            <a:r>
              <a:t>￼</a:t>
            </a:r>
          </a:p>
        </p:txBody>
      </p:sp>
      <p:sp>
        <p:nvSpPr>
          <p:cNvPr id="175" name="Line"/>
          <p:cNvSpPr/>
          <p:nvPr/>
        </p:nvSpPr>
        <p:spPr>
          <a:xfrm>
            <a:off x="127248" y="9409028"/>
            <a:ext cx="12750304" cy="1"/>
          </a:xfrm>
          <a:prstGeom prst="line">
            <a:avLst/>
          </a:prstGeom>
          <a:ln w="38100">
            <a:solidFill>
              <a:srgbClr val="79797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1" name="文本框 62">
            <a:extLst>
              <a:ext uri="{FF2B5EF4-FFF2-40B4-BE49-F238E27FC236}">
                <a16:creationId xmlns:a16="http://schemas.microsoft.com/office/drawing/2014/main" id="{B92776A1-1B81-457F-B733-FBEADFA66D15}"/>
              </a:ext>
            </a:extLst>
          </p:cNvPr>
          <p:cNvSpPr txBox="1"/>
          <p:nvPr/>
        </p:nvSpPr>
        <p:spPr>
          <a:xfrm>
            <a:off x="4742625" y="7116300"/>
            <a:ext cx="80418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Pct val="65000"/>
              <a:buFont typeface="Wingdings" panose="05000000000000000000" pitchFamily="2" charset="2"/>
              <a:buChar char="p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load ~ 100 W (300 W for IST)</a:t>
            </a:r>
          </a:p>
          <a:p>
            <a:pPr marL="342900" indent="-342900">
              <a:buSzPct val="65000"/>
              <a:buFont typeface="Wingdings" panose="05000000000000000000" pitchFamily="2" charset="2"/>
              <a:buChar char="p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Coolant: 3MTM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NovecTM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7200 (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C4F9OC2H5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SzPct val="65000"/>
              <a:buFont typeface="Wingdings" panose="05000000000000000000" pitchFamily="2" charset="2"/>
              <a:buChar char="p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Sitting on STAR platform, maintenance needed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609" y="1905365"/>
            <a:ext cx="3126611" cy="71255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835" y="2000320"/>
            <a:ext cx="6561137" cy="4997099"/>
          </a:xfrm>
          <a:prstGeom prst="rect">
            <a:avLst/>
          </a:prstGeom>
        </p:spPr>
      </p:pic>
      <p:sp>
        <p:nvSpPr>
          <p:cNvPr id="13" name="Jianing Dong, STAR Collaboration Meeting, BNL"/>
          <p:cNvSpPr txBox="1"/>
          <p:nvPr/>
        </p:nvSpPr>
        <p:spPr>
          <a:xfrm>
            <a:off x="4641313" y="9376822"/>
            <a:ext cx="3722173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 err="1"/>
              <a:t>Jianing</a:t>
            </a:r>
            <a:r>
              <a:rPr dirty="0"/>
              <a:t> Dong, </a:t>
            </a:r>
            <a:r>
              <a:rPr lang="en-US" altLang="zh-CN" dirty="0"/>
              <a:t>CNPC</a:t>
            </a:r>
            <a:r>
              <a:rPr lang="en-US" dirty="0"/>
              <a:t> 2019</a:t>
            </a:r>
            <a:r>
              <a:rPr dirty="0"/>
              <a:t>, </a:t>
            </a:r>
            <a:r>
              <a:rPr lang="en-US" altLang="zh-CN" dirty="0"/>
              <a:t>Wuhan</a:t>
            </a:r>
            <a:endParaRPr dirty="0"/>
          </a:p>
        </p:txBody>
      </p:sp>
      <p:sp>
        <p:nvSpPr>
          <p:cNvPr id="16" name="2019/3/31"/>
          <p:cNvSpPr txBox="1"/>
          <p:nvPr/>
        </p:nvSpPr>
        <p:spPr>
          <a:xfrm>
            <a:off x="100583" y="9376822"/>
            <a:ext cx="145788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2019/</a:t>
            </a:r>
            <a:r>
              <a:rPr lang="en-US" dirty="0"/>
              <a:t>10</a:t>
            </a:r>
            <a:r>
              <a:rPr dirty="0"/>
              <a:t>/</a:t>
            </a:r>
            <a:r>
              <a:rPr lang="en-US" dirty="0"/>
              <a:t>10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526518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"/>
          <p:cNvSpPr/>
          <p:nvPr/>
        </p:nvSpPr>
        <p:spPr>
          <a:xfrm>
            <a:off x="12657431" y="9414366"/>
            <a:ext cx="254001" cy="3625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0640" tIns="40640" rIns="40640" bIns="40640">
            <a:spAutoFit/>
          </a:bodyPr>
          <a:lstStyle/>
          <a:p>
            <a:pPr defTabSz="582506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fld id="{86CB4B4D-7CA3-9044-876B-883B54F8677D}" type="slidenum">
              <a:t>3</a:t>
            </a:fld>
            <a:r>
              <a:t>￼</a:t>
            </a:r>
          </a:p>
        </p:txBody>
      </p:sp>
      <p:sp>
        <p:nvSpPr>
          <p:cNvPr id="146" name="Line"/>
          <p:cNvSpPr/>
          <p:nvPr/>
        </p:nvSpPr>
        <p:spPr>
          <a:xfrm>
            <a:off x="3399033" y="906319"/>
            <a:ext cx="6206734" cy="1"/>
          </a:xfrm>
          <a:prstGeom prst="line">
            <a:avLst/>
          </a:prstGeom>
          <a:ln w="38100">
            <a:solidFill>
              <a:srgbClr val="79797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47" name="Forward Silicon Tracker"/>
          <p:cNvSpPr txBox="1"/>
          <p:nvPr/>
        </p:nvSpPr>
        <p:spPr>
          <a:xfrm>
            <a:off x="2578705" y="118164"/>
            <a:ext cx="7847391" cy="993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ts val="7700"/>
              </a:lnSpc>
              <a:spcBef>
                <a:spcPts val="1200"/>
              </a:spcBef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>
                <a:solidFill>
                  <a:schemeClr val="tx1"/>
                </a:solidFill>
              </a:rPr>
              <a:t>Current STAR Detector</a:t>
            </a:r>
            <a:endParaRPr dirty="0"/>
          </a:p>
        </p:txBody>
      </p:sp>
      <p:sp>
        <p:nvSpPr>
          <p:cNvPr id="149" name="Line"/>
          <p:cNvSpPr/>
          <p:nvPr/>
        </p:nvSpPr>
        <p:spPr>
          <a:xfrm>
            <a:off x="127248" y="9409028"/>
            <a:ext cx="12750304" cy="1"/>
          </a:xfrm>
          <a:prstGeom prst="line">
            <a:avLst/>
          </a:prstGeom>
          <a:ln w="38100">
            <a:solidFill>
              <a:srgbClr val="79797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464" y="1411700"/>
            <a:ext cx="10229088" cy="496187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Endcap TOF"/>
          <p:cNvSpPr txBox="1"/>
          <p:nvPr/>
        </p:nvSpPr>
        <p:spPr>
          <a:xfrm>
            <a:off x="4215516" y="5483687"/>
            <a:ext cx="2210542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ndcap </a:t>
            </a:r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TOF</a:t>
            </a:r>
          </a:p>
        </p:txBody>
      </p:sp>
      <p:sp>
        <p:nvSpPr>
          <p:cNvPr id="14" name="Line"/>
          <p:cNvSpPr/>
          <p:nvPr/>
        </p:nvSpPr>
        <p:spPr>
          <a:xfrm flipV="1">
            <a:off x="4952016" y="4845237"/>
            <a:ext cx="687201" cy="687202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943" y="3235754"/>
            <a:ext cx="1497724" cy="212639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6" name="Table"/>
          <p:cNvGraphicFramePr/>
          <p:nvPr>
            <p:extLst>
              <p:ext uri="{D42A27DB-BD31-4B8C-83A1-F6EECF244321}">
                <p14:modId xmlns:p14="http://schemas.microsoft.com/office/powerpoint/2010/main" val="763950315"/>
              </p:ext>
            </p:extLst>
          </p:nvPr>
        </p:nvGraphicFramePr>
        <p:xfrm>
          <a:off x="1140465" y="6444069"/>
          <a:ext cx="11065086" cy="279175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88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8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8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3561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iTPC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 upgrade</a:t>
                      </a:r>
                      <a:endParaRPr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Helvetica Neue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EPD </a:t>
                      </a:r>
                      <a:r>
                        <a:rPr lang="en-US" altLang="zh-CN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upgrade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eTOF</a:t>
                      </a:r>
                      <a:r>
                        <a:rPr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 </a:t>
                      </a:r>
                      <a:r>
                        <a:rPr lang="en-US" altLang="zh-CN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upgrade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618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Continuous pad rows
Replace all inner TPC sectors 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Replace Beam Beam Counter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Add CBM TOF modules and electronics (FAIR Phase 0)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611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|η|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 </a:t>
                      </a: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&lt;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 </a:t>
                      </a: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1.5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2.1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 </a:t>
                      </a: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&lt;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 </a:t>
                      </a: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|η|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 </a:t>
                      </a: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&lt;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 </a:t>
                      </a: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5.1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-</a:t>
                      </a: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1.6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 </a:t>
                      </a: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&lt;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 </a:t>
                      </a: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η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 </a:t>
                      </a: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&lt;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 </a:t>
                      </a: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-1.1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87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en-US" altLang="zh-CN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p</a:t>
                      </a:r>
                      <a:r>
                        <a:rPr lang="en-US" altLang="zh-CN" sz="2000" baseline="-25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T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 &gt; 60 MeV/c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Better trigger &amp;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 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b/g reduction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Extend forward PID capability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554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Better </a:t>
                      </a:r>
                      <a:r>
                        <a:rPr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dE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/dx resolution 
Better momentum reso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l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ution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Greatly improved Event Plane info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Neue"/>
                        </a:rPr>
                        <a:t>Allows higher energy range of Fixed Target Program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Jianing Dong, STAR Collaboration Meeting, BNL"/>
          <p:cNvSpPr txBox="1"/>
          <p:nvPr/>
        </p:nvSpPr>
        <p:spPr>
          <a:xfrm>
            <a:off x="4641313" y="9376822"/>
            <a:ext cx="3722173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 err="1"/>
              <a:t>Jianing</a:t>
            </a:r>
            <a:r>
              <a:rPr dirty="0"/>
              <a:t> Dong, </a:t>
            </a:r>
            <a:r>
              <a:rPr lang="en-US" altLang="zh-CN" dirty="0"/>
              <a:t>CNPC</a:t>
            </a:r>
            <a:r>
              <a:rPr lang="en-US" dirty="0"/>
              <a:t> 2019</a:t>
            </a:r>
            <a:r>
              <a:rPr dirty="0"/>
              <a:t>, </a:t>
            </a:r>
            <a:r>
              <a:rPr lang="en-US" altLang="zh-CN" dirty="0"/>
              <a:t>Wuhan</a:t>
            </a:r>
            <a:endParaRPr dirty="0"/>
          </a:p>
        </p:txBody>
      </p:sp>
      <p:sp>
        <p:nvSpPr>
          <p:cNvPr id="19" name="2019/3/31"/>
          <p:cNvSpPr txBox="1"/>
          <p:nvPr/>
        </p:nvSpPr>
        <p:spPr>
          <a:xfrm>
            <a:off x="100583" y="9376822"/>
            <a:ext cx="145788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2019/</a:t>
            </a:r>
            <a:r>
              <a:rPr lang="en-US" dirty="0"/>
              <a:t>10</a:t>
            </a:r>
            <a:r>
              <a:rPr dirty="0"/>
              <a:t>/</a:t>
            </a:r>
            <a:r>
              <a:rPr lang="en-US" dirty="0"/>
              <a:t>10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568232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132" y="2585780"/>
            <a:ext cx="5672668" cy="4516626"/>
          </a:xfrm>
          <a:prstGeom prst="rect">
            <a:avLst/>
          </a:prstGeom>
        </p:spPr>
      </p:pic>
      <p:sp>
        <p:nvSpPr>
          <p:cNvPr id="145" name="Text"/>
          <p:cNvSpPr/>
          <p:nvPr/>
        </p:nvSpPr>
        <p:spPr>
          <a:xfrm>
            <a:off x="12657431" y="9414366"/>
            <a:ext cx="254001" cy="3625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0640" tIns="40640" rIns="40640" bIns="40640">
            <a:spAutoFit/>
          </a:bodyPr>
          <a:lstStyle/>
          <a:p>
            <a:pPr defTabSz="582506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fld id="{86CB4B4D-7CA3-9044-876B-883B54F8677D}" type="slidenum">
              <a:t>4</a:t>
            </a:fld>
            <a:r>
              <a:t>￼</a:t>
            </a:r>
          </a:p>
        </p:txBody>
      </p:sp>
      <p:sp>
        <p:nvSpPr>
          <p:cNvPr id="146" name="Line"/>
          <p:cNvSpPr/>
          <p:nvPr/>
        </p:nvSpPr>
        <p:spPr>
          <a:xfrm>
            <a:off x="3399033" y="906319"/>
            <a:ext cx="6206734" cy="1"/>
          </a:xfrm>
          <a:prstGeom prst="line">
            <a:avLst/>
          </a:prstGeom>
          <a:ln w="38100">
            <a:solidFill>
              <a:srgbClr val="79797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47" name="Forward Silicon Tracker"/>
          <p:cNvSpPr txBox="1"/>
          <p:nvPr/>
        </p:nvSpPr>
        <p:spPr>
          <a:xfrm>
            <a:off x="2578705" y="118164"/>
            <a:ext cx="7847391" cy="993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ts val="7700"/>
              </a:lnSpc>
              <a:spcBef>
                <a:spcPts val="1200"/>
              </a:spcBef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>
                <a:solidFill>
                  <a:schemeClr val="tx1"/>
                </a:solidFill>
              </a:rPr>
              <a:t>F</a:t>
            </a:r>
            <a:r>
              <a:rPr dirty="0"/>
              <a:t>orward </a:t>
            </a:r>
            <a:r>
              <a:rPr lang="en-US" altLang="zh-CN" dirty="0"/>
              <a:t>Upgrade</a:t>
            </a:r>
            <a:endParaRPr dirty="0"/>
          </a:p>
        </p:txBody>
      </p:sp>
      <p:sp>
        <p:nvSpPr>
          <p:cNvPr id="149" name="Line"/>
          <p:cNvSpPr/>
          <p:nvPr/>
        </p:nvSpPr>
        <p:spPr>
          <a:xfrm>
            <a:off x="127248" y="9409028"/>
            <a:ext cx="12750304" cy="1"/>
          </a:xfrm>
          <a:prstGeom prst="line">
            <a:avLst/>
          </a:prstGeom>
          <a:ln w="38100">
            <a:solidFill>
              <a:srgbClr val="79797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0" name="文本框 9"/>
          <p:cNvSpPr txBox="1"/>
          <p:nvPr/>
        </p:nvSpPr>
        <p:spPr>
          <a:xfrm>
            <a:off x="9205863" y="6930209"/>
            <a:ext cx="1925207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rtlCol="0" anchor="ctr">
            <a:spAutoFit/>
          </a:bodyPr>
          <a:lstStyle/>
          <a:p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 &lt; η &lt; 4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"/>
          </p:nvPr>
        </p:nvSpPr>
        <p:spPr>
          <a:xfrm>
            <a:off x="633893" y="1888127"/>
            <a:ext cx="7047067" cy="7899064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SzPct val="75000"/>
              <a:buFont typeface="Wingdings" panose="05000000000000000000" pitchFamily="2" charset="2"/>
              <a:buChar char="p"/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Calorimetry:</a:t>
            </a:r>
          </a:p>
          <a:p>
            <a:pPr marL="901700" lvl="3" indent="-457200">
              <a:spcBef>
                <a:spcPts val="0"/>
              </a:spcBef>
              <a:buSzPct val="75000"/>
              <a:buFont typeface="Wingdings" panose="05000000000000000000" pitchFamily="2" charset="2"/>
              <a:buChar char="n"/>
            </a:pPr>
            <a:r>
              <a:rPr lang="en-US" altLang="zh-C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Electromagnetic and Hadronic</a:t>
            </a:r>
          </a:p>
          <a:p>
            <a:pPr marL="457200" indent="-457200">
              <a:spcBef>
                <a:spcPts val="0"/>
              </a:spcBef>
              <a:buSzPct val="75000"/>
              <a:buFont typeface="Wingdings" panose="05000000000000000000" pitchFamily="2" charset="2"/>
              <a:buChar char="p"/>
            </a:pP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SzPct val="75000"/>
              <a:buFont typeface="Wingdings" panose="05000000000000000000" pitchFamily="2" charset="2"/>
              <a:buChar char="p"/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 Tracking System: </a:t>
            </a:r>
          </a:p>
          <a:p>
            <a:pPr marL="739700" lvl="2" indent="-295200">
              <a:spcBef>
                <a:spcPts val="0"/>
              </a:spcBef>
              <a:buSzPct val="75000"/>
              <a:buFont typeface="Wingdings" panose="05000000000000000000" pitchFamily="2" charset="2"/>
              <a:buChar char="n"/>
            </a:pPr>
            <a:r>
              <a:rPr lang="en-US" altLang="zh-C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layers of small Thin Gap Chambers</a:t>
            </a:r>
          </a:p>
          <a:p>
            <a:pPr marL="739700" lvl="2" indent="-295200">
              <a:spcBef>
                <a:spcPts val="0"/>
              </a:spcBef>
              <a:buSzPct val="75000"/>
              <a:buFont typeface="Wingdings" panose="05000000000000000000" pitchFamily="2" charset="2"/>
              <a:buChar char="n"/>
            </a:pPr>
            <a:r>
              <a:rPr lang="en-US" altLang="zh-CN" sz="3000" dirty="0">
                <a:solidFill>
                  <a:srgbClr val="04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layers of Silicon </a:t>
            </a:r>
            <a:r>
              <a:rPr lang="en-US" altLang="zh-CN" sz="3000" dirty="0" err="1">
                <a:solidFill>
                  <a:srgbClr val="04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microstrip</a:t>
            </a:r>
            <a:r>
              <a:rPr lang="en-US" altLang="zh-CN" sz="3000" dirty="0">
                <a:solidFill>
                  <a:srgbClr val="04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detectors</a:t>
            </a:r>
          </a:p>
          <a:p>
            <a:pPr marL="1184200" lvl="2" indent="-295200">
              <a:spcBef>
                <a:spcPts val="0"/>
              </a:spcBef>
              <a:buSzPct val="75000"/>
              <a:buFont typeface="Wingdings" panose="05000000000000000000" pitchFamily="2" charset="2"/>
              <a:buChar char="p"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 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φ segmentation and coarse in r</a:t>
            </a:r>
          </a:p>
          <a:p>
            <a:pPr marL="1184200" lvl="2" indent="-295200">
              <a:spcBef>
                <a:spcPts val="0"/>
              </a:spcBef>
              <a:buSzPct val="75000"/>
              <a:buFont typeface="Wingdings" panose="05000000000000000000" pitchFamily="2" charset="2"/>
              <a:buChar char="p"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Low material budget</a:t>
            </a:r>
          </a:p>
          <a:p>
            <a:pPr marL="1184200" lvl="2" indent="-295200">
              <a:spcBef>
                <a:spcPts val="0"/>
              </a:spcBef>
              <a:buSzPct val="75000"/>
              <a:buFont typeface="Wingdings" panose="05000000000000000000" pitchFamily="2" charset="2"/>
              <a:buChar char="p"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Cost effective (reuse </a:t>
            </a:r>
            <a:r>
              <a:rPr lang="en-US" altLang="zh-CN" sz="2800" dirty="0">
                <a:solidFill>
                  <a:srgbClr val="0433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ntermediate </a:t>
            </a:r>
            <a:r>
              <a:rPr lang="en-US" altLang="zh-CN" sz="2800" dirty="0">
                <a:solidFill>
                  <a:srgbClr val="0433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ilicon </a:t>
            </a:r>
            <a:r>
              <a:rPr lang="en-US" altLang="zh-CN" sz="2800" dirty="0">
                <a:solidFill>
                  <a:srgbClr val="0433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racker DAQ system)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9700" lvl="2" indent="-295200">
              <a:spcBef>
                <a:spcPts val="0"/>
              </a:spcBef>
              <a:buSzPct val="75000"/>
              <a:buFont typeface="Wingdings" panose="05000000000000000000" pitchFamily="2" charset="2"/>
              <a:buChar char="n"/>
            </a:pP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0" lvl="1" indent="-457200">
              <a:spcBef>
                <a:spcPts val="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altLang="zh-CN" sz="3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tracking efficiency</a:t>
            </a:r>
          </a:p>
          <a:p>
            <a:pPr marL="901700" lvl="1" indent="-457200">
              <a:spcBef>
                <a:spcPts val="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altLang="zh-CN" sz="3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 separation</a:t>
            </a:r>
          </a:p>
          <a:p>
            <a:pPr marL="901700" lvl="1" indent="-457200">
              <a:spcBef>
                <a:spcPts val="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altLang="zh-CN" sz="3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Momentum measurement (20-30%)</a:t>
            </a:r>
          </a:p>
          <a:p>
            <a:pPr marL="739700" lvl="2" indent="-295200">
              <a:spcBef>
                <a:spcPts val="0"/>
              </a:spcBef>
              <a:buSzPct val="75000"/>
              <a:buFont typeface="Wingdings" panose="05000000000000000000" pitchFamily="2" charset="2"/>
              <a:buChar char="n"/>
            </a:pP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Jianing Dong, STAR Collaboration Meeting, BNL"/>
          <p:cNvSpPr txBox="1"/>
          <p:nvPr/>
        </p:nvSpPr>
        <p:spPr>
          <a:xfrm>
            <a:off x="4641313" y="9376822"/>
            <a:ext cx="3722173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 err="1"/>
              <a:t>Jianing</a:t>
            </a:r>
            <a:r>
              <a:rPr dirty="0"/>
              <a:t> Dong, </a:t>
            </a:r>
            <a:r>
              <a:rPr lang="en-US" altLang="zh-CN" dirty="0"/>
              <a:t>CNPC</a:t>
            </a:r>
            <a:r>
              <a:rPr lang="en-US" dirty="0"/>
              <a:t> 2019</a:t>
            </a:r>
            <a:r>
              <a:rPr dirty="0"/>
              <a:t>, </a:t>
            </a:r>
            <a:r>
              <a:rPr lang="en-US" altLang="zh-CN" dirty="0"/>
              <a:t>Wuhan</a:t>
            </a:r>
            <a:endParaRPr dirty="0"/>
          </a:p>
        </p:txBody>
      </p:sp>
      <p:sp>
        <p:nvSpPr>
          <p:cNvPr id="13" name="2019/3/31"/>
          <p:cNvSpPr txBox="1"/>
          <p:nvPr/>
        </p:nvSpPr>
        <p:spPr>
          <a:xfrm>
            <a:off x="100583" y="9376822"/>
            <a:ext cx="145788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2019/</a:t>
            </a:r>
            <a:r>
              <a:rPr lang="en-US" dirty="0"/>
              <a:t>10</a:t>
            </a:r>
            <a:r>
              <a:rPr dirty="0"/>
              <a:t>/</a:t>
            </a:r>
            <a:r>
              <a:rPr lang="en-US" dirty="0"/>
              <a:t>10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598495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769" y="1920789"/>
            <a:ext cx="4986662" cy="182723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Text"/>
          <p:cNvSpPr/>
          <p:nvPr/>
        </p:nvSpPr>
        <p:spPr>
          <a:xfrm>
            <a:off x="12657431" y="9414366"/>
            <a:ext cx="254001" cy="3625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0640" tIns="40640" rIns="40640" bIns="40640">
            <a:spAutoFit/>
          </a:bodyPr>
          <a:lstStyle/>
          <a:p>
            <a:pPr defTabSz="582506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fld id="{86CB4B4D-7CA3-9044-876B-883B54F8677D}" type="slidenum">
              <a:t>5</a:t>
            </a:fld>
            <a:r>
              <a:t>￼</a:t>
            </a:r>
          </a:p>
        </p:txBody>
      </p:sp>
      <p:sp>
        <p:nvSpPr>
          <p:cNvPr id="146" name="Line"/>
          <p:cNvSpPr/>
          <p:nvPr/>
        </p:nvSpPr>
        <p:spPr>
          <a:xfrm>
            <a:off x="3399033" y="906319"/>
            <a:ext cx="6206734" cy="1"/>
          </a:xfrm>
          <a:prstGeom prst="line">
            <a:avLst/>
          </a:prstGeom>
          <a:ln w="38100">
            <a:solidFill>
              <a:srgbClr val="79797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47" name="Forward Silicon Tracker"/>
          <p:cNvSpPr txBox="1"/>
          <p:nvPr/>
        </p:nvSpPr>
        <p:spPr>
          <a:xfrm>
            <a:off x="2578705" y="209290"/>
            <a:ext cx="7847391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ts val="7700"/>
              </a:lnSpc>
              <a:spcBef>
                <a:spcPts val="1200"/>
              </a:spcBef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>
                <a:solidFill>
                  <a:srgbClr val="0433FF"/>
                </a:solidFill>
              </a:rPr>
              <a:t>F</a:t>
            </a:r>
            <a:r>
              <a:rPr dirty="0"/>
              <a:t>orward </a:t>
            </a:r>
            <a:r>
              <a:rPr dirty="0">
                <a:solidFill>
                  <a:srgbClr val="0433FF"/>
                </a:solidFill>
              </a:rPr>
              <a:t>S</a:t>
            </a:r>
            <a:r>
              <a:rPr dirty="0"/>
              <a:t>ilicon </a:t>
            </a:r>
            <a:r>
              <a:rPr dirty="0">
                <a:solidFill>
                  <a:srgbClr val="0433FF"/>
                </a:solidFill>
              </a:rPr>
              <a:t>T</a:t>
            </a:r>
            <a:r>
              <a:rPr dirty="0"/>
              <a:t>racker</a:t>
            </a:r>
          </a:p>
        </p:txBody>
      </p:sp>
      <p:sp>
        <p:nvSpPr>
          <p:cNvPr id="149" name="Line"/>
          <p:cNvSpPr/>
          <p:nvPr/>
        </p:nvSpPr>
        <p:spPr>
          <a:xfrm>
            <a:off x="127248" y="9409028"/>
            <a:ext cx="12750304" cy="1"/>
          </a:xfrm>
          <a:prstGeom prst="line">
            <a:avLst/>
          </a:prstGeom>
          <a:ln w="38100">
            <a:solidFill>
              <a:srgbClr val="79797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774" y="3860558"/>
            <a:ext cx="4500651" cy="5408854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558464" y="8509203"/>
            <a:ext cx="7171468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lnSpc>
                <a:spcPts val="2600"/>
              </a:lnSpc>
              <a:spcBef>
                <a:spcPts val="1200"/>
              </a:spcBef>
              <a:buSzPct val="100000"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altLang="zh-CN" sz="2800" dirty="0">
                <a:solidFill>
                  <a:srgbClr val="0433FF"/>
                </a:solidFill>
              </a:rPr>
              <a:t>Blue: existing   </a:t>
            </a:r>
            <a:r>
              <a:rPr lang="en-US" altLang="zh-CN" sz="2800" dirty="0">
                <a:solidFill>
                  <a:srgbClr val="FF0000"/>
                </a:solidFill>
              </a:rPr>
              <a:t>Red: new</a:t>
            </a:r>
          </a:p>
        </p:txBody>
      </p:sp>
      <p:sp>
        <p:nvSpPr>
          <p:cNvPr id="18" name="文本占位符 5"/>
          <p:cNvSpPr>
            <a:spLocks noGrp="1"/>
          </p:cNvSpPr>
          <p:nvPr>
            <p:ph type="body" sz="quarter" idx="1"/>
          </p:nvPr>
        </p:nvSpPr>
        <p:spPr>
          <a:xfrm>
            <a:off x="1120878" y="1920789"/>
            <a:ext cx="7071087" cy="6062317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SzPct val="75000"/>
              <a:buFont typeface="Wingdings" panose="05000000000000000000" pitchFamily="2" charset="2"/>
              <a:buChar char="p"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layers of identical Silicon disks</a:t>
            </a:r>
          </a:p>
          <a:p>
            <a:pPr marL="901700" lvl="3" indent="-457200" defTabSz="457200">
              <a:spcBef>
                <a:spcPts val="0"/>
              </a:spcBef>
              <a:buSzPct val="75000"/>
              <a:buFont typeface="Wingdings" panose="05000000000000000000" pitchFamily="2" charset="2"/>
              <a:buChar char="n"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altLang="zh-CN" sz="2800" dirty="0">
                <a:solidFill>
                  <a:srgbClr val="FF0000"/>
                </a:solidFill>
              </a:rPr>
              <a:t>Silicon </a:t>
            </a:r>
            <a:r>
              <a:rPr lang="en-US" altLang="zh-CN" sz="2800" dirty="0" err="1">
                <a:solidFill>
                  <a:srgbClr val="FF0000"/>
                </a:solidFill>
              </a:rPr>
              <a:t>microstrip</a:t>
            </a:r>
            <a:r>
              <a:rPr lang="en-US" altLang="zh-CN" sz="2800" dirty="0">
                <a:solidFill>
                  <a:srgbClr val="FF0000"/>
                </a:solidFill>
              </a:rPr>
              <a:t> sensors</a:t>
            </a:r>
          </a:p>
          <a:p>
            <a:pPr marL="901700" lvl="3" indent="-457200" defTabSz="457200">
              <a:spcBef>
                <a:spcPts val="0"/>
              </a:spcBef>
              <a:buSzPct val="75000"/>
              <a:buFont typeface="Wingdings" panose="05000000000000000000" pitchFamily="2" charset="2"/>
              <a:buChar char="n"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altLang="zh-CN" sz="2800" dirty="0">
                <a:solidFill>
                  <a:srgbClr val="0433FF"/>
                </a:solidFill>
              </a:rPr>
              <a:t>APV25 frontend readout chips</a:t>
            </a:r>
          </a:p>
          <a:p>
            <a:pPr marL="901700" lvl="3" indent="-457200" defTabSz="457200">
              <a:spcBef>
                <a:spcPts val="0"/>
              </a:spcBef>
              <a:buSzPct val="75000"/>
              <a:buFont typeface="Wingdings" panose="05000000000000000000" pitchFamily="2" charset="2"/>
              <a:buChar char="n"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altLang="zh-CN" sz="2800" dirty="0">
                <a:solidFill>
                  <a:srgbClr val="FF0000"/>
                </a:solidFill>
              </a:rPr>
              <a:t>Flexible hybrid:</a:t>
            </a:r>
          </a:p>
          <a:p>
            <a:pPr marL="901700" lvl="3" indent="-457200" defTabSz="457200">
              <a:spcBef>
                <a:spcPts val="0"/>
              </a:spcBef>
              <a:buSzPct val="75000"/>
              <a:buFont typeface="Wingdings" panose="05000000000000000000" pitchFamily="2" charset="2"/>
              <a:buChar char="n"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altLang="zh-CN" sz="2800" dirty="0">
                <a:solidFill>
                  <a:srgbClr val="FF0000"/>
                </a:solidFill>
              </a:rPr>
              <a:t>mechanical structure</a:t>
            </a:r>
          </a:p>
          <a:p>
            <a:pPr marL="457200" indent="-457200">
              <a:spcBef>
                <a:spcPts val="0"/>
              </a:spcBef>
              <a:buSzPct val="75000"/>
              <a:buFont typeface="Wingdings" panose="05000000000000000000" pitchFamily="2" charset="2"/>
              <a:buChar char="p"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DAQ system</a:t>
            </a:r>
          </a:p>
          <a:p>
            <a:pPr marL="901700" lvl="2" indent="-457200" defTabSz="457200">
              <a:spcBef>
                <a:spcPts val="0"/>
              </a:spcBef>
              <a:buSzPct val="75000"/>
              <a:buFont typeface="Wingdings" panose="05000000000000000000" pitchFamily="2" charset="2"/>
              <a:buChar char="n"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altLang="zh-CN" sz="2800" dirty="0">
                <a:solidFill>
                  <a:srgbClr val="FF0000"/>
                </a:solidFill>
              </a:rPr>
              <a:t>Inner signal cables</a:t>
            </a:r>
          </a:p>
          <a:p>
            <a:pPr marL="901700" lvl="2" indent="-457200" defTabSz="457200">
              <a:spcBef>
                <a:spcPts val="0"/>
              </a:spcBef>
              <a:buSzPct val="75000"/>
              <a:buFont typeface="Wingdings" panose="05000000000000000000" pitchFamily="2" charset="2"/>
              <a:buChar char="n"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altLang="zh-CN" sz="2800" dirty="0">
                <a:solidFill>
                  <a:srgbClr val="0433FF"/>
                </a:solidFill>
              </a:rPr>
              <a:t>Outer signal cables, readout modules, </a:t>
            </a:r>
          </a:p>
          <a:p>
            <a:pPr marL="444500" lvl="2" indent="0" defTabSz="457200">
              <a:spcBef>
                <a:spcPts val="0"/>
              </a:spcBef>
              <a:buSzPct val="75000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altLang="zh-CN" sz="2800" dirty="0">
                <a:solidFill>
                  <a:srgbClr val="0433FF"/>
                </a:solidFill>
              </a:rPr>
              <a:t>     and so on</a:t>
            </a:r>
          </a:p>
          <a:p>
            <a:pPr marL="457200" indent="-457200">
              <a:spcBef>
                <a:spcPts val="0"/>
              </a:spcBef>
              <a:buSzPct val="75000"/>
              <a:buFont typeface="Wingdings" panose="05000000000000000000" pitchFamily="2" charset="2"/>
              <a:buChar char="p"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Cooling system</a:t>
            </a:r>
          </a:p>
          <a:p>
            <a:pPr marL="901700" lvl="2" indent="-457200" defTabSz="457200">
              <a:spcBef>
                <a:spcPts val="0"/>
              </a:spcBef>
              <a:buSzPct val="75000"/>
              <a:buFont typeface="Wingdings" panose="05000000000000000000" pitchFamily="2" charset="2"/>
              <a:buChar char="n"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altLang="zh-CN" sz="2800" dirty="0">
                <a:solidFill>
                  <a:srgbClr val="FF0000"/>
                </a:solidFill>
              </a:rPr>
              <a:t>Cooling manifold, cooling lines</a:t>
            </a:r>
          </a:p>
          <a:p>
            <a:pPr marL="901700" lvl="2" indent="-457200" defTabSz="457200">
              <a:spcBef>
                <a:spcPts val="0"/>
              </a:spcBef>
              <a:buSzPct val="75000"/>
              <a:buFont typeface="Wingdings" panose="05000000000000000000" pitchFamily="2" charset="2"/>
              <a:buChar char="n"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altLang="zh-CN" sz="2800" dirty="0">
                <a:solidFill>
                  <a:srgbClr val="0433FF"/>
                </a:solidFill>
              </a:rPr>
              <a:t>Rack (cooler, pumps)</a:t>
            </a:r>
          </a:p>
          <a:p>
            <a:pPr marL="457200" indent="-457200">
              <a:spcBef>
                <a:spcPts val="0"/>
              </a:spcBef>
              <a:buSzPct val="75000"/>
              <a:buFont typeface="Wingdings" panose="05000000000000000000" pitchFamily="2" charset="2"/>
              <a:buChar char="p"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Integration</a:t>
            </a:r>
          </a:p>
          <a:p>
            <a:pPr marL="901700" lvl="2" indent="-457200">
              <a:spcBef>
                <a:spcPts val="0"/>
              </a:spcBef>
              <a:buSzPct val="75000"/>
              <a:buFont typeface="Wingdings" panose="05000000000000000000" pitchFamily="2" charset="2"/>
              <a:buChar char="n"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Supporting structure</a:t>
            </a:r>
          </a:p>
        </p:txBody>
      </p:sp>
      <p:sp>
        <p:nvSpPr>
          <p:cNvPr id="12" name="Jianing Dong, STAR Collaboration Meeting, BNL"/>
          <p:cNvSpPr txBox="1"/>
          <p:nvPr/>
        </p:nvSpPr>
        <p:spPr>
          <a:xfrm>
            <a:off x="4641313" y="9376822"/>
            <a:ext cx="3722173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 err="1"/>
              <a:t>Jianing</a:t>
            </a:r>
            <a:r>
              <a:rPr dirty="0"/>
              <a:t> Dong, </a:t>
            </a:r>
            <a:r>
              <a:rPr lang="en-US" altLang="zh-CN" dirty="0"/>
              <a:t>CNPC</a:t>
            </a:r>
            <a:r>
              <a:rPr lang="en-US" dirty="0"/>
              <a:t> 2019</a:t>
            </a:r>
            <a:r>
              <a:rPr dirty="0"/>
              <a:t>, </a:t>
            </a:r>
            <a:r>
              <a:rPr lang="en-US" altLang="zh-CN" dirty="0"/>
              <a:t>Wuhan</a:t>
            </a:r>
            <a:endParaRPr dirty="0"/>
          </a:p>
        </p:txBody>
      </p:sp>
      <p:sp>
        <p:nvSpPr>
          <p:cNvPr id="14" name="2019/3/31"/>
          <p:cNvSpPr txBox="1"/>
          <p:nvPr/>
        </p:nvSpPr>
        <p:spPr>
          <a:xfrm>
            <a:off x="100583" y="9376822"/>
            <a:ext cx="145788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2019/</a:t>
            </a:r>
            <a:r>
              <a:rPr lang="en-US" dirty="0"/>
              <a:t>10</a:t>
            </a:r>
            <a:r>
              <a:rPr dirty="0"/>
              <a:t>/</a:t>
            </a:r>
            <a:r>
              <a:rPr lang="en-US" dirty="0"/>
              <a:t>10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819871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518" y="1199890"/>
            <a:ext cx="4645494" cy="7830976"/>
          </a:xfrm>
          <a:prstGeom prst="rect">
            <a:avLst/>
          </a:prstGeom>
        </p:spPr>
      </p:pic>
      <p:sp>
        <p:nvSpPr>
          <p:cNvPr id="160" name="Text"/>
          <p:cNvSpPr/>
          <p:nvPr/>
        </p:nvSpPr>
        <p:spPr>
          <a:xfrm>
            <a:off x="12657431" y="9414366"/>
            <a:ext cx="254001" cy="3625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0640" tIns="40640" rIns="40640" bIns="40640">
            <a:spAutoFit/>
          </a:bodyPr>
          <a:lstStyle/>
          <a:p>
            <a:pPr defTabSz="582506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fld id="{86CB4B4D-7CA3-9044-876B-883B54F8677D}" type="slidenum">
              <a:t>6</a:t>
            </a:fld>
            <a:r>
              <a:t>￼</a:t>
            </a:r>
          </a:p>
        </p:txBody>
      </p:sp>
      <p:sp>
        <p:nvSpPr>
          <p:cNvPr id="161" name="Line"/>
          <p:cNvSpPr/>
          <p:nvPr/>
        </p:nvSpPr>
        <p:spPr>
          <a:xfrm>
            <a:off x="3946090" y="906319"/>
            <a:ext cx="5160857" cy="1"/>
          </a:xfrm>
          <a:prstGeom prst="line">
            <a:avLst/>
          </a:prstGeom>
          <a:ln w="38100">
            <a:solidFill>
              <a:srgbClr val="79797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62" name="Silicon Disk Design"/>
          <p:cNvSpPr txBox="1"/>
          <p:nvPr/>
        </p:nvSpPr>
        <p:spPr>
          <a:xfrm>
            <a:off x="2578705" y="209290"/>
            <a:ext cx="7847390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ts val="7700"/>
              </a:lnSpc>
              <a:spcBef>
                <a:spcPts val="1200"/>
              </a:spcBef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Silicon Disk </a:t>
            </a:r>
            <a:r>
              <a:rPr dirty="0"/>
              <a:t>Design</a:t>
            </a:r>
          </a:p>
        </p:txBody>
      </p:sp>
      <p:sp>
        <p:nvSpPr>
          <p:cNvPr id="164" name="Line"/>
          <p:cNvSpPr/>
          <p:nvPr/>
        </p:nvSpPr>
        <p:spPr>
          <a:xfrm>
            <a:off x="127248" y="9409028"/>
            <a:ext cx="12750304" cy="1"/>
          </a:xfrm>
          <a:prstGeom prst="line">
            <a:avLst/>
          </a:prstGeom>
          <a:ln w="38100">
            <a:solidFill>
              <a:srgbClr val="79797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66" name="Each disk: 12 modules…"/>
          <p:cNvSpPr txBox="1"/>
          <p:nvPr/>
        </p:nvSpPr>
        <p:spPr>
          <a:xfrm>
            <a:off x="1164017" y="1679010"/>
            <a:ext cx="6850430" cy="7130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57200" indent="-457200" algn="l" defTabSz="457200">
              <a:lnSpc>
                <a:spcPts val="2600"/>
              </a:lnSpc>
              <a:spcBef>
                <a:spcPts val="1200"/>
              </a:spcBef>
              <a:buSzPct val="75000"/>
              <a:buFont typeface="Wingdings" panose="05000000000000000000" pitchFamily="2" charset="2"/>
              <a:buChar char="p"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200" dirty="0"/>
              <a:t>Each disk: </a:t>
            </a:r>
            <a:r>
              <a:rPr sz="3200" dirty="0">
                <a:solidFill>
                  <a:schemeClr val="tx1"/>
                </a:solidFill>
              </a:rPr>
              <a:t>12 modules</a:t>
            </a:r>
          </a:p>
          <a:p>
            <a:pPr marL="457200" indent="-457200" algn="l" defTabSz="457200">
              <a:lnSpc>
                <a:spcPts val="2600"/>
              </a:lnSpc>
              <a:spcBef>
                <a:spcPts val="1200"/>
              </a:spcBef>
              <a:buSzPct val="75000"/>
              <a:buFont typeface="Wingdings" panose="05000000000000000000" pitchFamily="2" charset="2"/>
              <a:buChar char="p"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200" dirty="0"/>
              <a:t>Each module split into two regions：</a:t>
            </a:r>
          </a:p>
          <a:p>
            <a:pPr algn="l" defTabSz="457200">
              <a:lnSpc>
                <a:spcPts val="2600"/>
              </a:lnSpc>
              <a:spcBef>
                <a:spcPts val="1200"/>
              </a:spcBef>
              <a:buSzPct val="75000"/>
              <a:defRPr sz="2400"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b="1" dirty="0">
                <a:solidFill>
                  <a:schemeClr val="tx1"/>
                </a:solidFill>
              </a:rPr>
              <a:t>     Inner region</a:t>
            </a:r>
          </a:p>
          <a:p>
            <a:pPr marL="914400" lvl="2" indent="-457200" algn="l" defTabSz="457200">
              <a:buSzPct val="75000"/>
              <a:buFont typeface="Wingdings" panose="05000000000000000000" pitchFamily="2" charset="2"/>
              <a:buChar char="n"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dirty="0">
                <a:solidFill>
                  <a:srgbClr val="0433FF"/>
                </a:solidFill>
              </a:rPr>
              <a:t>1 Silicon microstrip </a:t>
            </a:r>
            <a:r>
              <a:rPr lang="en-US" sz="2800" dirty="0">
                <a:solidFill>
                  <a:srgbClr val="0433FF"/>
                </a:solidFill>
              </a:rPr>
              <a:t>inner </a:t>
            </a:r>
            <a:r>
              <a:rPr sz="2800" dirty="0">
                <a:solidFill>
                  <a:srgbClr val="0433FF"/>
                </a:solidFill>
              </a:rPr>
              <a:t>sensor: </a:t>
            </a:r>
            <a:endParaRPr lang="en-US" altLang="zh-CN" sz="2800" dirty="0">
              <a:solidFill>
                <a:srgbClr val="0433FF"/>
              </a:solidFill>
            </a:endParaRPr>
          </a:p>
          <a:p>
            <a:pPr marL="457200" lvl="2" indent="0" algn="l" defTabSz="457200">
              <a:buSzPct val="75000"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altLang="zh-CN" sz="2800" dirty="0">
                <a:solidFill>
                  <a:srgbClr val="0433FF"/>
                </a:solidFill>
              </a:rPr>
              <a:t>     </a:t>
            </a:r>
            <a:r>
              <a:rPr sz="2800" dirty="0">
                <a:solidFill>
                  <a:srgbClr val="0433FF"/>
                </a:solidFill>
              </a:rPr>
              <a:t>each 128×4 strips</a:t>
            </a:r>
          </a:p>
          <a:p>
            <a:pPr marL="914400" lvl="2" indent="-457200" algn="l" defTabSz="457200">
              <a:buSzPct val="75000"/>
              <a:buFont typeface="Wingdings" panose="05000000000000000000" pitchFamily="2" charset="2"/>
              <a:buChar char="n"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dirty="0">
                <a:solidFill>
                  <a:srgbClr val="01B901"/>
                </a:solidFill>
              </a:rPr>
              <a:t>4 APV25 chips</a:t>
            </a:r>
            <a:endParaRPr lang="en-US" altLang="zh-CN" sz="2800" dirty="0">
              <a:solidFill>
                <a:srgbClr val="01B901"/>
              </a:solidFill>
            </a:endParaRPr>
          </a:p>
          <a:p>
            <a:pPr marL="914400" lvl="2" indent="-457200" algn="l" defTabSz="457200">
              <a:buSzPct val="75000"/>
              <a:buFont typeface="Wingdings" panose="05000000000000000000" pitchFamily="2" charset="2"/>
              <a:buChar char="n"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altLang="zh-CN" sz="2800" dirty="0">
                <a:solidFill>
                  <a:srgbClr val="A95307"/>
                </a:solidFill>
              </a:rPr>
              <a:t>1 Kapton flexible inner hybrid</a:t>
            </a:r>
            <a:endParaRPr sz="2800" dirty="0">
              <a:solidFill>
                <a:srgbClr val="A95307"/>
              </a:solidFill>
            </a:endParaRPr>
          </a:p>
          <a:p>
            <a:pPr algn="l" defTabSz="457200">
              <a:lnSpc>
                <a:spcPts val="2600"/>
              </a:lnSpc>
              <a:spcBef>
                <a:spcPts val="1200"/>
              </a:spcBef>
              <a:buSzPct val="75000"/>
              <a:defRPr sz="2400"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b="1" dirty="0">
                <a:solidFill>
                  <a:schemeClr val="tx1"/>
                </a:solidFill>
              </a:rPr>
              <a:t>     Outer region</a:t>
            </a:r>
          </a:p>
          <a:p>
            <a:pPr marL="914400" indent="-457200" algn="l" defTabSz="457200">
              <a:buSzPct val="75000"/>
              <a:buFont typeface="Wingdings" panose="05000000000000000000" pitchFamily="2" charset="2"/>
              <a:buChar char="n"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dirty="0">
                <a:solidFill>
                  <a:srgbClr val="0433FF"/>
                </a:solidFill>
              </a:rPr>
              <a:t>2 Silicon microstrip</a:t>
            </a:r>
            <a:r>
              <a:rPr lang="en-US" altLang="zh-CN" sz="2800" dirty="0">
                <a:solidFill>
                  <a:srgbClr val="0433FF"/>
                </a:solidFill>
              </a:rPr>
              <a:t> outer</a:t>
            </a:r>
            <a:r>
              <a:rPr sz="2800" dirty="0">
                <a:solidFill>
                  <a:srgbClr val="0433FF"/>
                </a:solidFill>
              </a:rPr>
              <a:t> sensor: </a:t>
            </a:r>
            <a:endParaRPr lang="en-US" altLang="zh-CN" sz="2800" dirty="0">
              <a:solidFill>
                <a:srgbClr val="0433FF"/>
              </a:solidFill>
            </a:endParaRPr>
          </a:p>
          <a:p>
            <a:pPr marL="457200" algn="l" defTabSz="457200">
              <a:buSzPct val="75000"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altLang="zh-CN" sz="2800" dirty="0">
                <a:solidFill>
                  <a:srgbClr val="0433FF"/>
                </a:solidFill>
              </a:rPr>
              <a:t>     </a:t>
            </a:r>
            <a:r>
              <a:rPr sz="2800" dirty="0">
                <a:solidFill>
                  <a:srgbClr val="0433FF"/>
                </a:solidFill>
              </a:rPr>
              <a:t>each 64×4 strips</a:t>
            </a:r>
          </a:p>
          <a:p>
            <a:pPr marL="914400" indent="-457200" algn="l" defTabSz="457200">
              <a:buSzPct val="75000"/>
              <a:buFont typeface="Wingdings" panose="05000000000000000000" pitchFamily="2" charset="2"/>
              <a:buChar char="n"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dirty="0">
                <a:solidFill>
                  <a:srgbClr val="01B901"/>
                </a:solidFill>
              </a:rPr>
              <a:t>4 APV25 chips</a:t>
            </a:r>
            <a:endParaRPr lang="en-US" altLang="zh-CN" sz="2800" dirty="0">
              <a:solidFill>
                <a:srgbClr val="01B901"/>
              </a:solidFill>
            </a:endParaRPr>
          </a:p>
          <a:p>
            <a:pPr marL="914400" indent="-457200" algn="l" defTabSz="457200">
              <a:buSzPct val="75000"/>
              <a:buFont typeface="Wingdings" panose="05000000000000000000" pitchFamily="2" charset="2"/>
              <a:buChar char="n"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altLang="zh-CN" sz="2800" dirty="0">
                <a:solidFill>
                  <a:srgbClr val="A95307"/>
                </a:solidFill>
              </a:rPr>
              <a:t>1 Kapton flexible outer hybrid</a:t>
            </a:r>
            <a:endParaRPr sz="2800" dirty="0">
              <a:solidFill>
                <a:srgbClr val="A95307"/>
              </a:solidFill>
            </a:endParaRPr>
          </a:p>
          <a:p>
            <a:pPr marL="457200" indent="-457200" algn="l" defTabSz="457200">
              <a:spcBef>
                <a:spcPts val="1200"/>
              </a:spcBef>
              <a:buSzPct val="75000"/>
              <a:buFont typeface="Wingdings" panose="05000000000000000000" pitchFamily="2" charset="2"/>
              <a:buChar char="p"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3200" dirty="0"/>
              <a:t>Mechanical structure for each module</a:t>
            </a:r>
          </a:p>
          <a:p>
            <a:pPr marL="457200" indent="-457200" algn="l" defTabSz="457200">
              <a:spcBef>
                <a:spcPts val="1200"/>
              </a:spcBef>
              <a:buSzPct val="75000"/>
              <a:buFont typeface="Wingdings" panose="05000000000000000000" pitchFamily="2" charset="2"/>
              <a:buChar char="p"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3200" dirty="0"/>
              <a:t>Each module connect to a T-board  for signal transmission</a:t>
            </a:r>
          </a:p>
        </p:txBody>
      </p:sp>
      <p:sp>
        <p:nvSpPr>
          <p:cNvPr id="10" name="Jianing Dong, STAR Collaboration Meeting, BNL"/>
          <p:cNvSpPr txBox="1"/>
          <p:nvPr/>
        </p:nvSpPr>
        <p:spPr>
          <a:xfrm>
            <a:off x="4641313" y="9376822"/>
            <a:ext cx="3722173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 err="1"/>
              <a:t>Jianing</a:t>
            </a:r>
            <a:r>
              <a:rPr dirty="0"/>
              <a:t> Dong, </a:t>
            </a:r>
            <a:r>
              <a:rPr lang="en-US" altLang="zh-CN" dirty="0"/>
              <a:t>CNPC</a:t>
            </a:r>
            <a:r>
              <a:rPr lang="en-US" dirty="0"/>
              <a:t> 2019</a:t>
            </a:r>
            <a:r>
              <a:rPr dirty="0"/>
              <a:t>, </a:t>
            </a:r>
            <a:r>
              <a:rPr lang="en-US" altLang="zh-CN" dirty="0"/>
              <a:t>Wuhan</a:t>
            </a:r>
            <a:endParaRPr dirty="0"/>
          </a:p>
        </p:txBody>
      </p:sp>
      <p:sp>
        <p:nvSpPr>
          <p:cNvPr id="14" name="2019/3/31"/>
          <p:cNvSpPr txBox="1"/>
          <p:nvPr/>
        </p:nvSpPr>
        <p:spPr>
          <a:xfrm>
            <a:off x="100583" y="9376822"/>
            <a:ext cx="145788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2019/</a:t>
            </a:r>
            <a:r>
              <a:rPr lang="en-US" dirty="0"/>
              <a:t>10</a:t>
            </a:r>
            <a:r>
              <a:rPr dirty="0"/>
              <a:t>/</a:t>
            </a:r>
            <a:r>
              <a:rPr lang="en-US" dirty="0"/>
              <a:t>10</a:t>
            </a:r>
            <a:endParaRPr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F6EF01CC-F144-4B7D-AFB5-DC33E2FD4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272" y="1278735"/>
            <a:ext cx="9301386" cy="4719032"/>
          </a:xfrm>
          <a:prstGeom prst="rect">
            <a:avLst/>
          </a:prstGeom>
        </p:spPr>
      </p:pic>
      <p:sp>
        <p:nvSpPr>
          <p:cNvPr id="169" name="Line"/>
          <p:cNvSpPr/>
          <p:nvPr/>
        </p:nvSpPr>
        <p:spPr>
          <a:xfrm>
            <a:off x="3562931" y="910279"/>
            <a:ext cx="5878938" cy="1"/>
          </a:xfrm>
          <a:prstGeom prst="line">
            <a:avLst/>
          </a:prstGeom>
          <a:ln w="38100">
            <a:solidFill>
              <a:srgbClr val="79797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70" name="Module Design Sketch"/>
          <p:cNvSpPr txBox="1"/>
          <p:nvPr/>
        </p:nvSpPr>
        <p:spPr>
          <a:xfrm>
            <a:off x="2578705" y="118164"/>
            <a:ext cx="7847390" cy="993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ts val="7700"/>
              </a:lnSpc>
              <a:spcBef>
                <a:spcPts val="1200"/>
              </a:spcBef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FST </a:t>
            </a:r>
            <a:r>
              <a:rPr dirty="0"/>
              <a:t>Module Design </a:t>
            </a:r>
          </a:p>
        </p:txBody>
      </p:sp>
      <p:sp>
        <p:nvSpPr>
          <p:cNvPr id="173" name="Text"/>
          <p:cNvSpPr/>
          <p:nvPr/>
        </p:nvSpPr>
        <p:spPr>
          <a:xfrm>
            <a:off x="12657431" y="9414366"/>
            <a:ext cx="254001" cy="3625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0640" tIns="40640" rIns="40640" bIns="40640">
            <a:spAutoFit/>
          </a:bodyPr>
          <a:lstStyle/>
          <a:p>
            <a:pPr defTabSz="582506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fld id="{86CB4B4D-7CA3-9044-876B-883B54F8677D}" type="slidenum">
              <a:t>7</a:t>
            </a:fld>
            <a:r>
              <a:t>￼</a:t>
            </a:r>
          </a:p>
        </p:txBody>
      </p:sp>
      <p:sp>
        <p:nvSpPr>
          <p:cNvPr id="175" name="Line"/>
          <p:cNvSpPr/>
          <p:nvPr/>
        </p:nvSpPr>
        <p:spPr>
          <a:xfrm>
            <a:off x="127248" y="9409028"/>
            <a:ext cx="12750304" cy="1"/>
          </a:xfrm>
          <a:prstGeom prst="line">
            <a:avLst/>
          </a:prstGeom>
          <a:ln w="38100">
            <a:solidFill>
              <a:srgbClr val="79797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82" y="3643588"/>
            <a:ext cx="5424901" cy="563255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786459" y="8441447"/>
            <a:ext cx="1894224" cy="834693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567513" y="1787215"/>
            <a:ext cx="1985413" cy="1884511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398637" y="1481072"/>
            <a:ext cx="1894224" cy="834693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7" name="矩形 16"/>
          <p:cNvSpPr/>
          <p:nvPr/>
        </p:nvSpPr>
        <p:spPr>
          <a:xfrm rot="16200000">
            <a:off x="4861913" y="2270934"/>
            <a:ext cx="1248977" cy="917073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任意多边形 1"/>
          <p:cNvSpPr/>
          <p:nvPr/>
        </p:nvSpPr>
        <p:spPr>
          <a:xfrm>
            <a:off x="2420471" y="2373802"/>
            <a:ext cx="3156052" cy="1965116"/>
          </a:xfrm>
          <a:custGeom>
            <a:avLst/>
            <a:gdLst>
              <a:gd name="connsiteX0" fmla="*/ 0 w 3156052"/>
              <a:gd name="connsiteY0" fmla="*/ 1965116 h 1965116"/>
              <a:gd name="connsiteX1" fmla="*/ 2133600 w 3156052"/>
              <a:gd name="connsiteY1" fmla="*/ 118386 h 1965116"/>
              <a:gd name="connsiteX2" fmla="*/ 2510117 w 3156052"/>
              <a:gd name="connsiteY2" fmla="*/ 190104 h 1965116"/>
              <a:gd name="connsiteX3" fmla="*/ 3155576 w 3156052"/>
              <a:gd name="connsiteY3" fmla="*/ 225963 h 196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6052" h="1965116">
                <a:moveTo>
                  <a:pt x="0" y="1965116"/>
                </a:moveTo>
                <a:cubicBezTo>
                  <a:pt x="857623" y="1189668"/>
                  <a:pt x="1715247" y="414221"/>
                  <a:pt x="2133600" y="118386"/>
                </a:cubicBezTo>
                <a:cubicBezTo>
                  <a:pt x="2551953" y="-177449"/>
                  <a:pt x="2339788" y="172174"/>
                  <a:pt x="2510117" y="190104"/>
                </a:cubicBezTo>
                <a:cubicBezTo>
                  <a:pt x="2680446" y="208033"/>
                  <a:pt x="3173505" y="160222"/>
                  <a:pt x="3155576" y="225963"/>
                </a:cubicBezTo>
              </a:path>
            </a:pathLst>
          </a:cu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cxnSp>
        <p:nvCxnSpPr>
          <p:cNvPr id="6" name="曲线连接符 5"/>
          <p:cNvCxnSpPr/>
          <p:nvPr/>
        </p:nvCxnSpPr>
        <p:spPr>
          <a:xfrm flipV="1">
            <a:off x="2244136" y="1709481"/>
            <a:ext cx="2620514" cy="2612060"/>
          </a:xfrm>
          <a:prstGeom prst="curvedConnector3">
            <a:avLst>
              <a:gd name="adj1" fmla="val 50000"/>
            </a:avLst>
          </a:prstGeom>
          <a:noFill/>
          <a:ln w="76200" cap="flat">
            <a:solidFill>
              <a:srgbClr val="A45E9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直接连接符 17"/>
          <p:cNvCxnSpPr/>
          <p:nvPr/>
        </p:nvCxnSpPr>
        <p:spPr>
          <a:xfrm flipV="1">
            <a:off x="2335584" y="4289335"/>
            <a:ext cx="0" cy="449059"/>
          </a:xfrm>
          <a:prstGeom prst="line">
            <a:avLst/>
          </a:prstGeom>
          <a:noFill/>
          <a:ln w="76200" cap="flat">
            <a:solidFill>
              <a:srgbClr val="A45E9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矩形 25"/>
          <p:cNvSpPr/>
          <p:nvPr/>
        </p:nvSpPr>
        <p:spPr>
          <a:xfrm>
            <a:off x="2011137" y="4208622"/>
            <a:ext cx="278723" cy="175669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7" name="矩形 26"/>
          <p:cNvSpPr/>
          <p:nvPr/>
        </p:nvSpPr>
        <p:spPr>
          <a:xfrm rot="20748100">
            <a:off x="4308000" y="1414377"/>
            <a:ext cx="904080" cy="232354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558464" y="2242308"/>
            <a:ext cx="1962076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rtlCol="0" anchor="ctr">
            <a:spAutoFit/>
          </a:bodyPr>
          <a:lstStyle/>
          <a:p>
            <a:r>
              <a:rPr lang="en-US" altLang="zh-CN" sz="3200" i="1" dirty="0">
                <a:solidFill>
                  <a:srgbClr val="A45E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inner cable</a:t>
            </a:r>
            <a:endParaRPr lang="zh-CN" altLang="en-US" sz="3200" i="1" dirty="0">
              <a:solidFill>
                <a:srgbClr val="A45E9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Jianing Dong, STAR Collaboration Meeting, BNL"/>
          <p:cNvSpPr txBox="1"/>
          <p:nvPr/>
        </p:nvSpPr>
        <p:spPr>
          <a:xfrm>
            <a:off x="4641313" y="9376822"/>
            <a:ext cx="3722173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 err="1"/>
              <a:t>Jianing</a:t>
            </a:r>
            <a:r>
              <a:rPr dirty="0"/>
              <a:t> Dong, </a:t>
            </a:r>
            <a:r>
              <a:rPr lang="en-US" altLang="zh-CN" dirty="0"/>
              <a:t>CNPC</a:t>
            </a:r>
            <a:r>
              <a:rPr lang="en-US" dirty="0"/>
              <a:t> 2019</a:t>
            </a:r>
            <a:r>
              <a:rPr dirty="0"/>
              <a:t>, </a:t>
            </a:r>
            <a:r>
              <a:rPr lang="en-US" altLang="zh-CN" dirty="0"/>
              <a:t>Wuhan</a:t>
            </a:r>
            <a:endParaRPr dirty="0"/>
          </a:p>
        </p:txBody>
      </p:sp>
      <p:sp>
        <p:nvSpPr>
          <p:cNvPr id="23" name="2019/3/31"/>
          <p:cNvSpPr txBox="1"/>
          <p:nvPr/>
        </p:nvSpPr>
        <p:spPr>
          <a:xfrm>
            <a:off x="100583" y="9376822"/>
            <a:ext cx="145788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2019/</a:t>
            </a:r>
            <a:r>
              <a:rPr lang="en-US" dirty="0"/>
              <a:t>10</a:t>
            </a:r>
            <a:r>
              <a:rPr dirty="0"/>
              <a:t>/</a:t>
            </a:r>
            <a:r>
              <a:rPr lang="en-US" dirty="0"/>
              <a:t>10</a:t>
            </a:r>
            <a:endParaRPr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F6EF01CC-F144-4B7D-AFB5-DC33E2FD4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272" y="1278735"/>
            <a:ext cx="9301386" cy="4719032"/>
          </a:xfrm>
          <a:prstGeom prst="rect">
            <a:avLst/>
          </a:prstGeom>
        </p:spPr>
      </p:pic>
      <p:sp>
        <p:nvSpPr>
          <p:cNvPr id="169" name="Line"/>
          <p:cNvSpPr/>
          <p:nvPr/>
        </p:nvSpPr>
        <p:spPr>
          <a:xfrm>
            <a:off x="3562931" y="910279"/>
            <a:ext cx="5878938" cy="1"/>
          </a:xfrm>
          <a:prstGeom prst="line">
            <a:avLst/>
          </a:prstGeom>
          <a:ln w="38100">
            <a:solidFill>
              <a:srgbClr val="79797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70" name="Module Design Sketch"/>
          <p:cNvSpPr txBox="1"/>
          <p:nvPr/>
        </p:nvSpPr>
        <p:spPr>
          <a:xfrm>
            <a:off x="2578705" y="118164"/>
            <a:ext cx="7847390" cy="993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ts val="7700"/>
              </a:lnSpc>
              <a:spcBef>
                <a:spcPts val="1200"/>
              </a:spcBef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FST </a:t>
            </a:r>
            <a:r>
              <a:rPr dirty="0"/>
              <a:t>Module Design </a:t>
            </a:r>
          </a:p>
        </p:txBody>
      </p:sp>
      <p:sp>
        <p:nvSpPr>
          <p:cNvPr id="173" name="Text"/>
          <p:cNvSpPr/>
          <p:nvPr/>
        </p:nvSpPr>
        <p:spPr>
          <a:xfrm>
            <a:off x="12657431" y="9414366"/>
            <a:ext cx="254001" cy="3625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0640" tIns="40640" rIns="40640" bIns="40640">
            <a:spAutoFit/>
          </a:bodyPr>
          <a:lstStyle/>
          <a:p>
            <a:pPr defTabSz="582506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fld id="{86CB4B4D-7CA3-9044-876B-883B54F8677D}" type="slidenum">
              <a:t>8</a:t>
            </a:fld>
            <a:r>
              <a:t>￼</a:t>
            </a:r>
          </a:p>
        </p:txBody>
      </p:sp>
      <p:sp>
        <p:nvSpPr>
          <p:cNvPr id="175" name="Line"/>
          <p:cNvSpPr/>
          <p:nvPr/>
        </p:nvSpPr>
        <p:spPr>
          <a:xfrm>
            <a:off x="127248" y="9409028"/>
            <a:ext cx="12750304" cy="1"/>
          </a:xfrm>
          <a:prstGeom prst="line">
            <a:avLst/>
          </a:prstGeom>
          <a:ln w="38100">
            <a:solidFill>
              <a:srgbClr val="79797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82" y="3643588"/>
            <a:ext cx="5424901" cy="563255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786459" y="8441447"/>
            <a:ext cx="1894224" cy="834693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567513" y="1787215"/>
            <a:ext cx="1985413" cy="1884511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398637" y="1481072"/>
            <a:ext cx="1894224" cy="834693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7" name="矩形 16"/>
          <p:cNvSpPr/>
          <p:nvPr/>
        </p:nvSpPr>
        <p:spPr>
          <a:xfrm rot="16200000">
            <a:off x="4861913" y="2270934"/>
            <a:ext cx="1248977" cy="917073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任意多边形 1"/>
          <p:cNvSpPr/>
          <p:nvPr/>
        </p:nvSpPr>
        <p:spPr>
          <a:xfrm>
            <a:off x="2420471" y="2373802"/>
            <a:ext cx="3156052" cy="1965116"/>
          </a:xfrm>
          <a:custGeom>
            <a:avLst/>
            <a:gdLst>
              <a:gd name="connsiteX0" fmla="*/ 0 w 3156052"/>
              <a:gd name="connsiteY0" fmla="*/ 1965116 h 1965116"/>
              <a:gd name="connsiteX1" fmla="*/ 2133600 w 3156052"/>
              <a:gd name="connsiteY1" fmla="*/ 118386 h 1965116"/>
              <a:gd name="connsiteX2" fmla="*/ 2510117 w 3156052"/>
              <a:gd name="connsiteY2" fmla="*/ 190104 h 1965116"/>
              <a:gd name="connsiteX3" fmla="*/ 3155576 w 3156052"/>
              <a:gd name="connsiteY3" fmla="*/ 225963 h 196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6052" h="1965116">
                <a:moveTo>
                  <a:pt x="0" y="1965116"/>
                </a:moveTo>
                <a:cubicBezTo>
                  <a:pt x="857623" y="1189668"/>
                  <a:pt x="1715247" y="414221"/>
                  <a:pt x="2133600" y="118386"/>
                </a:cubicBezTo>
                <a:cubicBezTo>
                  <a:pt x="2551953" y="-177449"/>
                  <a:pt x="2339788" y="172174"/>
                  <a:pt x="2510117" y="190104"/>
                </a:cubicBezTo>
                <a:cubicBezTo>
                  <a:pt x="2680446" y="208033"/>
                  <a:pt x="3173505" y="160222"/>
                  <a:pt x="3155576" y="225963"/>
                </a:cubicBezTo>
              </a:path>
            </a:pathLst>
          </a:cu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cxnSp>
        <p:nvCxnSpPr>
          <p:cNvPr id="6" name="曲线连接符 5"/>
          <p:cNvCxnSpPr/>
          <p:nvPr/>
        </p:nvCxnSpPr>
        <p:spPr>
          <a:xfrm flipV="1">
            <a:off x="2244136" y="1709481"/>
            <a:ext cx="2620514" cy="2612060"/>
          </a:xfrm>
          <a:prstGeom prst="curvedConnector3">
            <a:avLst>
              <a:gd name="adj1" fmla="val 50000"/>
            </a:avLst>
          </a:prstGeom>
          <a:noFill/>
          <a:ln w="76200" cap="flat">
            <a:solidFill>
              <a:srgbClr val="A45E9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直接连接符 17"/>
          <p:cNvCxnSpPr/>
          <p:nvPr/>
        </p:nvCxnSpPr>
        <p:spPr>
          <a:xfrm flipV="1">
            <a:off x="2335584" y="4289335"/>
            <a:ext cx="0" cy="449059"/>
          </a:xfrm>
          <a:prstGeom prst="line">
            <a:avLst/>
          </a:prstGeom>
          <a:noFill/>
          <a:ln w="76200" cap="flat">
            <a:solidFill>
              <a:srgbClr val="A45E9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矩形 25"/>
          <p:cNvSpPr/>
          <p:nvPr/>
        </p:nvSpPr>
        <p:spPr>
          <a:xfrm>
            <a:off x="2011137" y="4208622"/>
            <a:ext cx="278723" cy="175669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7" name="矩形 26"/>
          <p:cNvSpPr/>
          <p:nvPr/>
        </p:nvSpPr>
        <p:spPr>
          <a:xfrm rot="20748100">
            <a:off x="4308000" y="1414377"/>
            <a:ext cx="904080" cy="232354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558464" y="2242308"/>
            <a:ext cx="1962076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rtlCol="0" anchor="ctr">
            <a:spAutoFit/>
          </a:bodyPr>
          <a:lstStyle/>
          <a:p>
            <a:r>
              <a:rPr lang="en-US" altLang="zh-CN" sz="3200" i="1" dirty="0">
                <a:solidFill>
                  <a:srgbClr val="A45E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inner cable</a:t>
            </a:r>
            <a:endParaRPr lang="zh-CN" altLang="en-US" sz="3200" i="1" dirty="0">
              <a:solidFill>
                <a:srgbClr val="A45E9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D6739C03-A709-4FE9-872D-AAD7283F4559}"/>
              </a:ext>
            </a:extLst>
          </p:cNvPr>
          <p:cNvSpPr/>
          <p:nvPr/>
        </p:nvSpPr>
        <p:spPr>
          <a:xfrm>
            <a:off x="255782" y="4971695"/>
            <a:ext cx="1427525" cy="857606"/>
          </a:xfrm>
          <a:prstGeom prst="ellipse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D6739C03-A709-4FE9-872D-AAD7283F4559}"/>
              </a:ext>
            </a:extLst>
          </p:cNvPr>
          <p:cNvSpPr/>
          <p:nvPr/>
        </p:nvSpPr>
        <p:spPr>
          <a:xfrm>
            <a:off x="3729560" y="3431729"/>
            <a:ext cx="1427525" cy="857606"/>
          </a:xfrm>
          <a:prstGeom prst="ellipse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D6739C03-A709-4FE9-872D-AAD7283F4559}"/>
              </a:ext>
            </a:extLst>
          </p:cNvPr>
          <p:cNvSpPr/>
          <p:nvPr/>
        </p:nvSpPr>
        <p:spPr>
          <a:xfrm>
            <a:off x="1626321" y="3393274"/>
            <a:ext cx="1427525" cy="857606"/>
          </a:xfrm>
          <a:prstGeom prst="ellipse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0768" y="6302400"/>
            <a:ext cx="6546663" cy="2973739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6110768" y="6098448"/>
            <a:ext cx="1962076" cy="59503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rtlCol="0" anchor="ctr">
            <a:spAutoFit/>
          </a:bodyPr>
          <a:lstStyle/>
          <a:p>
            <a:r>
              <a:rPr lang="en-US" altLang="zh-CN" sz="3200" i="1" dirty="0">
                <a:solidFill>
                  <a:srgbClr val="A45E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inner cable</a:t>
            </a:r>
            <a:endParaRPr lang="zh-CN" altLang="en-US" sz="3200" i="1" dirty="0">
              <a:solidFill>
                <a:srgbClr val="A45E9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Jianing Dong, STAR Collaboration Meeting, BNL"/>
          <p:cNvSpPr txBox="1"/>
          <p:nvPr/>
        </p:nvSpPr>
        <p:spPr>
          <a:xfrm>
            <a:off x="4641313" y="9376822"/>
            <a:ext cx="3722173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 err="1"/>
              <a:t>Jianing</a:t>
            </a:r>
            <a:r>
              <a:rPr dirty="0"/>
              <a:t> Dong, </a:t>
            </a:r>
            <a:r>
              <a:rPr lang="en-US" altLang="zh-CN" dirty="0"/>
              <a:t>CNPC</a:t>
            </a:r>
            <a:r>
              <a:rPr lang="en-US" dirty="0"/>
              <a:t> 2019</a:t>
            </a:r>
            <a:r>
              <a:rPr dirty="0"/>
              <a:t>, </a:t>
            </a:r>
            <a:r>
              <a:rPr lang="en-US" altLang="zh-CN" dirty="0"/>
              <a:t>Wuhan</a:t>
            </a:r>
            <a:endParaRPr dirty="0"/>
          </a:p>
        </p:txBody>
      </p:sp>
      <p:sp>
        <p:nvSpPr>
          <p:cNvPr id="30" name="2019/3/31"/>
          <p:cNvSpPr txBox="1"/>
          <p:nvPr/>
        </p:nvSpPr>
        <p:spPr>
          <a:xfrm>
            <a:off x="100583" y="9376822"/>
            <a:ext cx="145788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2019/</a:t>
            </a:r>
            <a:r>
              <a:rPr lang="en-US" dirty="0"/>
              <a:t>10</a:t>
            </a:r>
            <a:r>
              <a:rPr dirty="0"/>
              <a:t>/</a:t>
            </a:r>
            <a:r>
              <a:rPr lang="en-US" dirty="0"/>
              <a:t>10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246764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Line"/>
          <p:cNvSpPr/>
          <p:nvPr/>
        </p:nvSpPr>
        <p:spPr>
          <a:xfrm>
            <a:off x="3562931" y="910279"/>
            <a:ext cx="5878938" cy="1"/>
          </a:xfrm>
          <a:prstGeom prst="line">
            <a:avLst/>
          </a:prstGeom>
          <a:ln w="38100">
            <a:solidFill>
              <a:srgbClr val="79797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70" name="Module Design Sketch"/>
          <p:cNvSpPr txBox="1"/>
          <p:nvPr/>
        </p:nvSpPr>
        <p:spPr>
          <a:xfrm>
            <a:off x="2578705" y="118164"/>
            <a:ext cx="7847390" cy="993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ts val="7700"/>
              </a:lnSpc>
              <a:spcBef>
                <a:spcPts val="1200"/>
              </a:spcBef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Silicon Sensor</a:t>
            </a:r>
            <a:endParaRPr dirty="0"/>
          </a:p>
        </p:txBody>
      </p:sp>
      <p:sp>
        <p:nvSpPr>
          <p:cNvPr id="173" name="Text"/>
          <p:cNvSpPr/>
          <p:nvPr/>
        </p:nvSpPr>
        <p:spPr>
          <a:xfrm>
            <a:off x="12657431" y="9414366"/>
            <a:ext cx="254001" cy="3625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0640" tIns="40640" rIns="40640" bIns="40640">
            <a:spAutoFit/>
          </a:bodyPr>
          <a:lstStyle/>
          <a:p>
            <a:pPr defTabSz="582506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fld id="{86CB4B4D-7CA3-9044-876B-883B54F8677D}" type="slidenum">
              <a:t>9</a:t>
            </a:fld>
            <a:r>
              <a:t>￼</a:t>
            </a:r>
          </a:p>
        </p:txBody>
      </p:sp>
      <p:sp>
        <p:nvSpPr>
          <p:cNvPr id="175" name="Line"/>
          <p:cNvSpPr/>
          <p:nvPr/>
        </p:nvSpPr>
        <p:spPr>
          <a:xfrm>
            <a:off x="127248" y="9409028"/>
            <a:ext cx="12750304" cy="1"/>
          </a:xfrm>
          <a:prstGeom prst="line">
            <a:avLst/>
          </a:prstGeom>
          <a:ln w="38100">
            <a:solidFill>
              <a:srgbClr val="79797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48" y="2469389"/>
            <a:ext cx="6614731" cy="51777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502400" y="6274574"/>
            <a:ext cx="6355698" cy="182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rtlCol="0" anchor="ctr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p"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completed at UIC in 2019/1</a:t>
            </a:r>
          </a:p>
          <a:p>
            <a:pPr marL="457200" indent="-457200" algn="l">
              <a:buFont typeface="Wingdings" panose="05000000000000000000" pitchFamily="2" charset="2"/>
              <a:buChar char="p"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+ 6 prototype sensors ordered from Hamamatsu</a:t>
            </a:r>
          </a:p>
          <a:p>
            <a:pPr marL="457200" lvl="1" indent="-457200" algn="l">
              <a:buFont typeface="Wingdings" panose="05000000000000000000" pitchFamily="2" charset="2"/>
              <a:buChar char="p"/>
            </a:pP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830" y="2822648"/>
            <a:ext cx="4752975" cy="2724150"/>
          </a:xfrm>
          <a:prstGeom prst="rect">
            <a:avLst/>
          </a:prstGeom>
        </p:spPr>
      </p:pic>
      <p:sp>
        <p:nvSpPr>
          <p:cNvPr id="11" name="Jianing Dong, STAR Collaboration Meeting, BNL"/>
          <p:cNvSpPr txBox="1"/>
          <p:nvPr/>
        </p:nvSpPr>
        <p:spPr>
          <a:xfrm>
            <a:off x="4641313" y="9376822"/>
            <a:ext cx="3722173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 err="1"/>
              <a:t>Jianing</a:t>
            </a:r>
            <a:r>
              <a:rPr dirty="0"/>
              <a:t> Dong, </a:t>
            </a:r>
            <a:r>
              <a:rPr lang="en-US" altLang="zh-CN" dirty="0"/>
              <a:t>CNPC</a:t>
            </a:r>
            <a:r>
              <a:rPr lang="en-US" dirty="0"/>
              <a:t> 2019</a:t>
            </a:r>
            <a:r>
              <a:rPr dirty="0"/>
              <a:t>, </a:t>
            </a:r>
            <a:r>
              <a:rPr lang="en-US" altLang="zh-CN" dirty="0"/>
              <a:t>Wuhan</a:t>
            </a:r>
            <a:endParaRPr dirty="0"/>
          </a:p>
        </p:txBody>
      </p:sp>
      <p:sp>
        <p:nvSpPr>
          <p:cNvPr id="15" name="2019/3/31"/>
          <p:cNvSpPr txBox="1"/>
          <p:nvPr/>
        </p:nvSpPr>
        <p:spPr>
          <a:xfrm>
            <a:off x="100583" y="9376822"/>
            <a:ext cx="145788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2019/</a:t>
            </a:r>
            <a:r>
              <a:rPr lang="en-US" dirty="0"/>
              <a:t>10</a:t>
            </a:r>
            <a:r>
              <a:rPr dirty="0"/>
              <a:t>/</a:t>
            </a:r>
            <a:r>
              <a:rPr lang="en-US" dirty="0"/>
              <a:t>10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2738114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ln w="12700">
          <a:miter lim="400000"/>
        </a:ln>
        <a:extLst>
          <a:ext uri="{C572A759-6A51-4108-AA02-DFA0A04FC94B}">
            <ma14:wrappingTextBoxFlag xmlns:r="http://schemas.openxmlformats.org/officeDocument/2006/relationships" xmlns:p="http://schemas.openxmlformats.org/presentationml/2006/main" xmlns="" xmlns:ma14="http://schemas.microsoft.com/office/mac/drawingml/2011/main" val="1"/>
          </a:ext>
        </a:extLst>
      </a:spPr>
      <a:bodyPr wrap="square" lIns="50800" tIns="50800" rIns="50800" bIns="50800" anchor="ctr">
        <a:spAutoFit/>
      </a:bodyPr>
      <a:lstStyle>
        <a:defPPr>
          <a:defRPr sz="3200" dirty="0">
            <a:solidFill>
              <a:schemeClr val="tx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8279</TotalTime>
  <Words>1365</Words>
  <Application>Microsoft Office PowerPoint</Application>
  <PresentationFormat>自定义</PresentationFormat>
  <Paragraphs>235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Gill Sans</vt:lpstr>
      <vt:lpstr>Helvetica Light</vt:lpstr>
      <vt:lpstr>Helvetica Neue</vt:lpstr>
      <vt:lpstr>Helvetica</vt:lpstr>
      <vt:lpstr>Times</vt:lpstr>
      <vt:lpstr>Times New Roman</vt:lpstr>
      <vt:lpstr>Wingdings</vt:lpstr>
      <vt:lpstr>White</vt:lpstr>
      <vt:lpstr>Forward Silicon Tracker Upgrade for STAR Detector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Hybrid and T-board for FST</dc:title>
  <dc:creator>jndong</dc:creator>
  <cp:lastModifiedBy>董 家宁</cp:lastModifiedBy>
  <cp:revision>152</cp:revision>
  <dcterms:modified xsi:type="dcterms:W3CDTF">2019-10-09T23:57:45Z</dcterms:modified>
</cp:coreProperties>
</file>