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60" r:id="rId2"/>
    <p:sldMasterId id="2147483672" r:id="rId3"/>
  </p:sldMasterIdLst>
  <p:notesMasterIdLst>
    <p:notesMasterId r:id="rId45"/>
  </p:notesMasterIdLst>
  <p:handoutMasterIdLst>
    <p:handoutMasterId r:id="rId46"/>
  </p:handoutMasterIdLst>
  <p:sldIdLst>
    <p:sldId id="823" r:id="rId4"/>
    <p:sldId id="771" r:id="rId5"/>
    <p:sldId id="1092" r:id="rId6"/>
    <p:sldId id="1145" r:id="rId7"/>
    <p:sldId id="1037" r:id="rId8"/>
    <p:sldId id="1147" r:id="rId9"/>
    <p:sldId id="1148" r:id="rId10"/>
    <p:sldId id="1149" r:id="rId11"/>
    <p:sldId id="1041" r:id="rId12"/>
    <p:sldId id="941" r:id="rId13"/>
    <p:sldId id="975" r:id="rId14"/>
    <p:sldId id="1082" r:id="rId15"/>
    <p:sldId id="1099" r:id="rId16"/>
    <p:sldId id="1048" r:id="rId17"/>
    <p:sldId id="1049" r:id="rId18"/>
    <p:sldId id="1050" r:id="rId19"/>
    <p:sldId id="1053" r:id="rId20"/>
    <p:sldId id="1054" r:id="rId21"/>
    <p:sldId id="1081" r:id="rId22"/>
    <p:sldId id="1062" r:id="rId23"/>
    <p:sldId id="1153" r:id="rId24"/>
    <p:sldId id="1154" r:id="rId25"/>
    <p:sldId id="1090" r:id="rId26"/>
    <p:sldId id="1156" r:id="rId27"/>
    <p:sldId id="1035" r:id="rId28"/>
    <p:sldId id="1142" r:id="rId29"/>
    <p:sldId id="1018" r:id="rId30"/>
    <p:sldId id="1019" r:id="rId31"/>
    <p:sldId id="1143" r:id="rId32"/>
    <p:sldId id="1093" r:id="rId33"/>
    <p:sldId id="1084" r:id="rId34"/>
    <p:sldId id="1085" r:id="rId35"/>
    <p:sldId id="1087" r:id="rId36"/>
    <p:sldId id="1088" r:id="rId37"/>
    <p:sldId id="1089" r:id="rId38"/>
    <p:sldId id="1024" r:id="rId39"/>
    <p:sldId id="1146" r:id="rId40"/>
    <p:sldId id="1091" r:id="rId41"/>
    <p:sldId id="1083" r:id="rId42"/>
    <p:sldId id="985" r:id="rId43"/>
    <p:sldId id="984" r:id="rId44"/>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219">
          <p15:clr>
            <a:srgbClr val="A4A3A4"/>
          </p15:clr>
        </p15:guide>
        <p15:guide id="2" pos="27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2AA8"/>
    <a:srgbClr val="CC00BC"/>
    <a:srgbClr val="CC00C8"/>
    <a:srgbClr val="334D80"/>
    <a:srgbClr val="D60093"/>
    <a:srgbClr val="AA158E"/>
    <a:srgbClr val="C3D69B"/>
    <a:srgbClr val="C2FF9F"/>
    <a:srgbClr val="9CD35F"/>
    <a:srgbClr val="B6D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301" autoAdjust="0"/>
  </p:normalViewPr>
  <p:slideViewPr>
    <p:cSldViewPr showGuides="1">
      <p:cViewPr>
        <p:scale>
          <a:sx n="86" d="100"/>
          <a:sy n="86" d="100"/>
        </p:scale>
        <p:origin x="-804" y="414"/>
      </p:cViewPr>
      <p:guideLst>
        <p:guide orient="horz" pos="2219"/>
        <p:guide pos="2790"/>
      </p:guideLst>
    </p:cSldViewPr>
  </p:slideViewPr>
  <p:notesTextViewPr>
    <p:cViewPr>
      <p:scale>
        <a:sx n="150" d="100"/>
        <a:sy n="150" d="100"/>
      </p:scale>
      <p:origin x="0" y="0"/>
    </p:cViewPr>
  </p:notesTextViewPr>
  <p:sorterViewPr>
    <p:cViewPr varScale="1">
      <p:scale>
        <a:sx n="1" d="1"/>
        <a:sy n="1" d="1"/>
      </p:scale>
      <p:origin x="0" y="7218"/>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BE7B3A1D-BE34-45BC-B086-3DE1ACF379A0}" type="datetimeFigureOut">
              <a:rPr lang="zh-CN" altLang="en-US" smtClean="0"/>
              <a:t>2019/10/9</a:t>
            </a:fld>
            <a:endParaRPr lang="zh-CN" altLang="en-US"/>
          </a:p>
        </p:txBody>
      </p:sp>
      <p:sp>
        <p:nvSpPr>
          <p:cNvPr id="4" name="页脚占位符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03FACDC-9E25-4AA9-ACEE-032D14309188}" type="slidenum">
              <a:rPr lang="zh-CN" altLang="en-US" smtClean="0"/>
              <a:t>‹#›</a:t>
            </a:fld>
            <a:endParaRPr lang="zh-CN" altLang="en-US"/>
          </a:p>
        </p:txBody>
      </p:sp>
    </p:spTree>
    <p:extLst>
      <p:ext uri="{BB962C8B-B14F-4D97-AF65-F5344CB8AC3E}">
        <p14:creationId xmlns:p14="http://schemas.microsoft.com/office/powerpoint/2010/main" val="482743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smtClean="0">
                <a:latin typeface="+mn-lt"/>
                <a:ea typeface="+mn-ea"/>
              </a:defRPr>
            </a:lvl1pPr>
          </a:lstStyle>
          <a:p>
            <a:pPr>
              <a:defRPr/>
            </a:pPr>
            <a:fld id="{7ADA61DD-942F-4AB7-803B-4E635F566AE5}" type="datetimeFigureOut">
              <a:rPr lang="zh-CN" altLang="en-US"/>
              <a:t>2019/10/9</a:t>
            </a:fld>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zh-CN" altLang="en-US" noProof="0"/>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smtClean="0">
                <a:latin typeface="+mn-lt"/>
                <a:ea typeface="+mn-ea"/>
              </a:defRPr>
            </a:lvl1pPr>
          </a:lstStyle>
          <a:p>
            <a:pPr>
              <a:defRPr/>
            </a:pPr>
            <a:fld id="{4198002A-FA6C-4429-96CF-E5C983EC742D}" type="slidenum">
              <a:rPr lang="zh-CN" altLang="en-US"/>
              <a:t>‹#›</a:t>
            </a:fld>
            <a:endParaRPr lang="zh-CN" altLang="en-US"/>
          </a:p>
        </p:txBody>
      </p:sp>
    </p:spTree>
    <p:extLst>
      <p:ext uri="{BB962C8B-B14F-4D97-AF65-F5344CB8AC3E}">
        <p14:creationId xmlns:p14="http://schemas.microsoft.com/office/powerpoint/2010/main" val="357287902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1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smtClean="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Times New Roman" panose="02020603050405020304" pitchFamily="18" charset="0"/>
                <a:ea typeface="宋体" panose="02010600030101010101" pitchFamily="2" charset="-122"/>
              </a:defRPr>
            </a:lvl1pPr>
            <a:lvl2pPr marL="804545" indent="-309245">
              <a:defRPr>
                <a:solidFill>
                  <a:schemeClr val="tx1"/>
                </a:solidFill>
                <a:latin typeface="Times New Roman" panose="02020603050405020304" pitchFamily="18" charset="0"/>
                <a:ea typeface="宋体" panose="02010600030101010101" pitchFamily="2" charset="-122"/>
              </a:defRPr>
            </a:lvl2pPr>
            <a:lvl3pPr marL="1238250" indent="-247650">
              <a:defRPr>
                <a:solidFill>
                  <a:schemeClr val="tx1"/>
                </a:solidFill>
                <a:latin typeface="Times New Roman" panose="02020603050405020304" pitchFamily="18" charset="0"/>
                <a:ea typeface="宋体" panose="02010600030101010101" pitchFamily="2" charset="-122"/>
              </a:defRPr>
            </a:lvl3pPr>
            <a:lvl4pPr marL="1733550" indent="-247650">
              <a:defRPr>
                <a:solidFill>
                  <a:schemeClr val="tx1"/>
                </a:solidFill>
                <a:latin typeface="Times New Roman" panose="02020603050405020304" pitchFamily="18" charset="0"/>
                <a:ea typeface="宋体" panose="02010600030101010101" pitchFamily="2" charset="-122"/>
              </a:defRPr>
            </a:lvl4pPr>
            <a:lvl5pPr marL="2228850" indent="-247650">
              <a:defRPr>
                <a:solidFill>
                  <a:schemeClr val="tx1"/>
                </a:solidFill>
                <a:latin typeface="Times New Roman" panose="02020603050405020304" pitchFamily="18" charset="0"/>
                <a:ea typeface="宋体" panose="02010600030101010101" pitchFamily="2" charset="-122"/>
              </a:defRPr>
            </a:lvl5pPr>
            <a:lvl6pPr marL="2723515" indent="-247650" fontAlgn="base">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3218815" indent="-247650" fontAlgn="base">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714115" indent="-247650" fontAlgn="base">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4209415" indent="-247650" fontAlgn="base">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fontAlgn="base">
              <a:spcBef>
                <a:spcPct val="0"/>
              </a:spcBef>
              <a:spcAft>
                <a:spcPct val="0"/>
              </a:spcAft>
            </a:pPr>
            <a:fld id="{80C03589-8636-458D-8784-A2411A135878}" type="slidenum">
              <a:rPr lang="zh-CN" altLang="en-US">
                <a:latin typeface="Calibri" panose="020F0502020204030204" pitchFamily="34" charset="0"/>
              </a:rPr>
              <a:t>1</a:t>
            </a:fld>
            <a:endParaRPr lang="zh-CN"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89965">
              <a:defRPr/>
            </a:pPr>
            <a:endParaRPr lang="en-US" altLang="zh-CN" sz="1300" dirty="0" smtClean="0"/>
          </a:p>
        </p:txBody>
      </p:sp>
      <p:sp>
        <p:nvSpPr>
          <p:cNvPr id="4" name="灯片编号占位符 3"/>
          <p:cNvSpPr>
            <a:spLocks noGrp="1"/>
          </p:cNvSpPr>
          <p:nvPr>
            <p:ph type="sldNum" sz="quarter" idx="10"/>
          </p:nvPr>
        </p:nvSpPr>
        <p:spPr/>
        <p:txBody>
          <a:bodyPr/>
          <a:lstStyle/>
          <a:p>
            <a:pPr>
              <a:defRPr/>
            </a:pPr>
            <a:fld id="{4198002A-FA6C-4429-96CF-E5C983EC742D}"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89965">
              <a:defRPr/>
            </a:pPr>
            <a:endParaRPr lang="en-US" altLang="zh-CN" sz="1300" dirty="0" smtClean="0"/>
          </a:p>
        </p:txBody>
      </p:sp>
      <p:sp>
        <p:nvSpPr>
          <p:cNvPr id="4" name="灯片编号占位符 3"/>
          <p:cNvSpPr>
            <a:spLocks noGrp="1"/>
          </p:cNvSpPr>
          <p:nvPr>
            <p:ph type="sldNum" sz="quarter" idx="10"/>
          </p:nvPr>
        </p:nvSpPr>
        <p:spPr/>
        <p:txBody>
          <a:bodyPr/>
          <a:lstStyle/>
          <a:p>
            <a:pPr>
              <a:defRPr/>
            </a:pPr>
            <a:fld id="{4198002A-FA6C-4429-96CF-E5C983EC742D}" type="slidenum">
              <a:rPr lang="zh-CN" altLang="en-US" smtClean="0"/>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89965">
              <a:defRPr/>
            </a:pPr>
            <a:endParaRPr lang="en-US" altLang="zh-CN" sz="1300" dirty="0" smtClean="0"/>
          </a:p>
        </p:txBody>
      </p:sp>
      <p:sp>
        <p:nvSpPr>
          <p:cNvPr id="4" name="灯片编号占位符 3"/>
          <p:cNvSpPr>
            <a:spLocks noGrp="1"/>
          </p:cNvSpPr>
          <p:nvPr>
            <p:ph type="sldNum" sz="quarter" idx="10"/>
          </p:nvPr>
        </p:nvSpPr>
        <p:spPr/>
        <p:txBody>
          <a:bodyPr/>
          <a:lstStyle/>
          <a:p>
            <a:pPr>
              <a:defRPr/>
            </a:pPr>
            <a:fld id="{4198002A-FA6C-4429-96CF-E5C983EC742D}"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a:xfrm rot="10800000" flipV="1">
            <a:off x="2857183" y="571500"/>
            <a:ext cx="6215062" cy="44450"/>
          </a:xfrm>
          <a:prstGeom prst="rect">
            <a:avLst/>
          </a:prstGeom>
          <a:solidFill>
            <a:srgbClr val="002060">
              <a:alpha val="79000"/>
            </a:srgbClr>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userDrawn="1"/>
        </p:nvSpPr>
        <p:spPr>
          <a:xfrm>
            <a:off x="0" y="6715125"/>
            <a:ext cx="9144000" cy="142875"/>
          </a:xfrm>
          <a:prstGeom prst="rect">
            <a:avLst/>
          </a:prstGeom>
          <a:solidFill>
            <a:srgbClr val="002060">
              <a:alpha val="8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userDrawn="1"/>
        </p:nvSpPr>
        <p:spPr>
          <a:xfrm>
            <a:off x="7429500" y="6715125"/>
            <a:ext cx="1714500" cy="142875"/>
          </a:xfrm>
          <a:prstGeom prst="rect">
            <a:avLst/>
          </a:prstGeom>
          <a:solidFill>
            <a:srgbClr val="D60093">
              <a:alpha val="67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00BC"/>
              </a:solidFill>
            </a:endParaRPr>
          </a:p>
        </p:txBody>
      </p:sp>
      <p:sp>
        <p:nvSpPr>
          <p:cNvPr id="2" name="标题 1"/>
          <p:cNvSpPr>
            <a:spLocks noGrp="1"/>
          </p:cNvSpPr>
          <p:nvPr>
            <p:ph type="ctrTitle"/>
          </p:nvPr>
        </p:nvSpPr>
        <p:spPr>
          <a:xfrm>
            <a:off x="685800" y="2130425"/>
            <a:ext cx="7772400" cy="1470025"/>
          </a:xfrm>
        </p:spPr>
        <p:txBody>
          <a:bodyPr/>
          <a:lstStyle>
            <a:lvl1pPr>
              <a:defRPr>
                <a:solidFill>
                  <a:schemeClr val="tx2"/>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norm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11" name="灯片编号占位符 5"/>
          <p:cNvSpPr>
            <a:spLocks noGrp="1"/>
          </p:cNvSpPr>
          <p:nvPr>
            <p:ph type="sldNum" sz="quarter" idx="12"/>
          </p:nvPr>
        </p:nvSpPr>
        <p:spPr>
          <a:xfrm>
            <a:off x="6553200" y="6350000"/>
            <a:ext cx="2133600" cy="365125"/>
          </a:xfrm>
        </p:spPr>
        <p:txBody>
          <a:bodyPr/>
          <a:lstStyle>
            <a:lvl1pPr>
              <a:defRPr/>
            </a:lvl1pPr>
          </a:lstStyle>
          <a:p>
            <a:pPr>
              <a:defRPr/>
            </a:pPr>
            <a:fld id="{579575E9-3339-4A9C-A493-E3F5AF84291C}" type="slidenum">
              <a:rPr lang="zh-CN" altLang="en-US"/>
              <a:t>‹#›</a:t>
            </a:fld>
            <a:endParaRPr lang="zh-CN" altLang="en-US"/>
          </a:p>
        </p:txBody>
      </p:sp>
      <p:pic>
        <p:nvPicPr>
          <p:cNvPr id="12" name="图片 11" descr="timg (1)"/>
          <p:cNvPicPr>
            <a:picLocks noChangeAspect="1"/>
          </p:cNvPicPr>
          <p:nvPr userDrawn="1"/>
        </p:nvPicPr>
        <p:blipFill>
          <a:blip r:embed="rId2" cstate="print"/>
          <a:srcRect t="37460" b="14356"/>
          <a:stretch>
            <a:fillRect/>
          </a:stretch>
        </p:blipFill>
        <p:spPr>
          <a:xfrm>
            <a:off x="-5080" y="16510"/>
            <a:ext cx="2743200" cy="867410"/>
          </a:xfrm>
          <a:prstGeom prst="rect">
            <a:avLst/>
          </a:prstGeom>
        </p:spPr>
      </p:pic>
      <p:sp>
        <p:nvSpPr>
          <p:cNvPr id="13" name="页脚占位符 4"/>
          <p:cNvSpPr>
            <a:spLocks noGrp="1"/>
          </p:cNvSpPr>
          <p:nvPr>
            <p:ph type="ftr" sz="quarter" idx="11"/>
          </p:nvPr>
        </p:nvSpPr>
        <p:spPr>
          <a:xfrm>
            <a:off x="100965" y="6350000"/>
            <a:ext cx="2561590" cy="365125"/>
          </a:xfrm>
        </p:spPr>
        <p:txBody>
          <a:bodyPr/>
          <a:lstStyle>
            <a:lvl1pPr>
              <a:defRPr b="1">
                <a:solidFill>
                  <a:srgbClr val="CC00BC"/>
                </a:solidFill>
              </a:defRPr>
            </a:lvl1pPr>
          </a:lstStyle>
          <a:p>
            <a:pPr>
              <a:defRPr/>
            </a:pPr>
            <a:r>
              <a:rPr lang="zh-CN" altLang="en-US" smtClean="0"/>
              <a:t>第十七届全国核物理大会</a:t>
            </a: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C81825-1CE4-45AF-86EE-230CCEF199D9}"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EE2E1E4-2F19-419C-B253-40E3C0B1FFF6}"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lvl1pPr>
              <a:defRPr/>
            </a:lvl1pPr>
          </a:lstStyle>
          <a:p>
            <a:fld id="{C336A6AB-1675-480E-82C0-9E05A0239DD3}"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lvl1pPr>
              <a:defRPr/>
            </a:lvl1pPr>
          </a:lstStyle>
          <a:p>
            <a:fld id="{C3DBC91C-F6D6-45E5-AFFD-031E8A76DD28}"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lvl1pPr>
              <a:defRPr/>
            </a:lvl1pPr>
          </a:lstStyle>
          <a:p>
            <a:fld id="{E08776E6-9D34-4033-A541-40843069C12D}"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r>
              <a:rPr lang="zh-CN" altLang="en-US" smtClean="0"/>
              <a:t>第十七届全国核物理大会</a:t>
            </a:r>
            <a:endParaRPr lang="zh-CN" altLang="en-US"/>
          </a:p>
        </p:txBody>
      </p:sp>
      <p:sp>
        <p:nvSpPr>
          <p:cNvPr id="7" name="灯片编号占位符 6"/>
          <p:cNvSpPr>
            <a:spLocks noGrp="1"/>
          </p:cNvSpPr>
          <p:nvPr>
            <p:ph type="sldNum" sz="quarter" idx="12"/>
          </p:nvPr>
        </p:nvSpPr>
        <p:spPr/>
        <p:txBody>
          <a:bodyPr/>
          <a:lstStyle>
            <a:lvl1pPr>
              <a:defRPr/>
            </a:lvl1pPr>
          </a:lstStyle>
          <a:p>
            <a:fld id="{7D9CFAED-6920-4743-90B2-518C24104C87}"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lstStyle>
          <a:p>
            <a:endParaRPr lang="zh-CN" altLang="en-US"/>
          </a:p>
        </p:txBody>
      </p:sp>
      <p:sp>
        <p:nvSpPr>
          <p:cNvPr id="8" name="页脚占位符 7"/>
          <p:cNvSpPr>
            <a:spLocks noGrp="1"/>
          </p:cNvSpPr>
          <p:nvPr>
            <p:ph type="ftr" sz="quarter" idx="11"/>
          </p:nvPr>
        </p:nvSpPr>
        <p:spPr/>
        <p:txBody>
          <a:bodyPr/>
          <a:lstStyle>
            <a:lvl1pPr>
              <a:defRPr/>
            </a:lvl1pPr>
          </a:lstStyle>
          <a:p>
            <a:r>
              <a:rPr lang="zh-CN" altLang="en-US" smtClean="0"/>
              <a:t>第十七届全国核物理大会</a:t>
            </a:r>
            <a:endParaRPr lang="zh-CN" altLang="en-US"/>
          </a:p>
        </p:txBody>
      </p:sp>
      <p:sp>
        <p:nvSpPr>
          <p:cNvPr id="9" name="灯片编号占位符 8"/>
          <p:cNvSpPr>
            <a:spLocks noGrp="1"/>
          </p:cNvSpPr>
          <p:nvPr>
            <p:ph type="sldNum" sz="quarter" idx="12"/>
          </p:nvPr>
        </p:nvSpPr>
        <p:spPr/>
        <p:txBody>
          <a:bodyPr/>
          <a:lstStyle>
            <a:lvl1pPr>
              <a:defRPr/>
            </a:lvl1pPr>
          </a:lstStyle>
          <a:p>
            <a:fld id="{86309D6C-1BC7-46FA-B808-994CB4ABBE33}"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a:lvl1pPr>
          </a:lstStyle>
          <a:p>
            <a:endParaRPr lang="zh-CN" altLang="en-US"/>
          </a:p>
        </p:txBody>
      </p:sp>
      <p:sp>
        <p:nvSpPr>
          <p:cNvPr id="4" name="页脚占位符 3"/>
          <p:cNvSpPr>
            <a:spLocks noGrp="1"/>
          </p:cNvSpPr>
          <p:nvPr>
            <p:ph type="ftr" sz="quarter" idx="11"/>
          </p:nvPr>
        </p:nvSpPr>
        <p:spPr/>
        <p:txBody>
          <a:bodyPr/>
          <a:lstStyle>
            <a:lvl1pPr>
              <a:defRPr/>
            </a:lvl1pPr>
          </a:lstStyle>
          <a:p>
            <a:r>
              <a:rPr lang="zh-CN" altLang="en-US" smtClean="0"/>
              <a:t>第十七届全国核物理大会</a:t>
            </a:r>
            <a:endParaRPr lang="zh-CN" altLang="en-US"/>
          </a:p>
        </p:txBody>
      </p:sp>
      <p:sp>
        <p:nvSpPr>
          <p:cNvPr id="5" name="灯片编号占位符 4"/>
          <p:cNvSpPr>
            <a:spLocks noGrp="1"/>
          </p:cNvSpPr>
          <p:nvPr>
            <p:ph type="sldNum" sz="quarter" idx="12"/>
          </p:nvPr>
        </p:nvSpPr>
        <p:spPr/>
        <p:txBody>
          <a:bodyPr/>
          <a:lstStyle>
            <a:lvl1pPr>
              <a:defRPr/>
            </a:lvl1pPr>
          </a:lstStyle>
          <a:p>
            <a:fld id="{FADC8489-FF73-46A4-8C30-7E2C1562DE12}"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p:spPr>
        <p:txBody>
          <a:bodyPr/>
          <a:lstStyle>
            <a:lvl1pPr>
              <a:defRPr/>
            </a:lvl1pPr>
          </a:lstStyle>
          <a:p>
            <a:endParaRPr lang="zh-CN" altLang="en-US"/>
          </a:p>
        </p:txBody>
      </p:sp>
      <p:sp>
        <p:nvSpPr>
          <p:cNvPr id="3" name="页脚占位符 2"/>
          <p:cNvSpPr>
            <a:spLocks noGrp="1"/>
          </p:cNvSpPr>
          <p:nvPr>
            <p:ph type="ftr" sz="quarter" idx="11"/>
          </p:nvPr>
        </p:nvSpPr>
        <p:spPr>
          <a:xfrm>
            <a:off x="3124200" y="6356350"/>
            <a:ext cx="2895600" cy="365125"/>
          </a:xfrm>
        </p:spPr>
        <p:txBody>
          <a:bodyPr/>
          <a:lstStyle>
            <a:lvl1pPr>
              <a:defRPr/>
            </a:lvl1pPr>
          </a:lstStyle>
          <a:p>
            <a:r>
              <a:rPr lang="zh-CN" altLang="en-US" smtClean="0"/>
              <a:t>第十七届全国核物理大会</a:t>
            </a:r>
            <a:endParaRPr lang="zh-CN" altLang="en-US"/>
          </a:p>
        </p:txBody>
      </p:sp>
      <p:sp>
        <p:nvSpPr>
          <p:cNvPr id="4" name="灯片编号占位符 3"/>
          <p:cNvSpPr>
            <a:spLocks noGrp="1"/>
          </p:cNvSpPr>
          <p:nvPr>
            <p:ph type="sldNum" sz="quarter" idx="12"/>
          </p:nvPr>
        </p:nvSpPr>
        <p:spPr/>
        <p:txBody>
          <a:bodyPr/>
          <a:lstStyle>
            <a:lvl1pPr>
              <a:defRPr/>
            </a:lvl1pPr>
          </a:lstStyle>
          <a:p>
            <a:fld id="{5CB95ADE-6139-4BD1-B413-79FC1F010ED5}"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r>
              <a:rPr lang="zh-CN" altLang="en-US" smtClean="0"/>
              <a:t>第十七届全国核物理大会</a:t>
            </a:r>
            <a:endParaRPr lang="zh-CN" altLang="en-US"/>
          </a:p>
        </p:txBody>
      </p:sp>
      <p:sp>
        <p:nvSpPr>
          <p:cNvPr id="7" name="灯片编号占位符 6"/>
          <p:cNvSpPr>
            <a:spLocks noGrp="1"/>
          </p:cNvSpPr>
          <p:nvPr>
            <p:ph type="sldNum" sz="quarter" idx="12"/>
          </p:nvPr>
        </p:nvSpPr>
        <p:spPr/>
        <p:txBody>
          <a:bodyPr/>
          <a:lstStyle>
            <a:lvl1pPr>
              <a:defRPr/>
            </a:lvl1pPr>
          </a:lstStyle>
          <a:p>
            <a:fld id="{3CD22C39-C72E-4780-9BA9-4B30E50D85D2}"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C:\Documents and Settings\hyz\桌面\3_01.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rot="10800000" flipV="1">
            <a:off x="0" y="1588"/>
            <a:ext cx="9144000" cy="79375"/>
          </a:xfrm>
          <a:prstGeom prst="rect">
            <a:avLst/>
          </a:prstGeom>
          <a:solidFill>
            <a:srgbClr val="C0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userDrawn="1"/>
        </p:nvSpPr>
        <p:spPr>
          <a:xfrm rot="10800000" flipV="1">
            <a:off x="1357313" y="0"/>
            <a:ext cx="7786687" cy="71438"/>
          </a:xfrm>
          <a:prstGeom prst="rect">
            <a:avLst/>
          </a:prstGeom>
          <a:solidFill>
            <a:schemeClr val="tx2"/>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userDrawn="1"/>
        </p:nvSpPr>
        <p:spPr>
          <a:xfrm>
            <a:off x="0" y="6715125"/>
            <a:ext cx="9144000" cy="142875"/>
          </a:xfrm>
          <a:prstGeom prst="rect">
            <a:avLst/>
          </a:prstGeom>
          <a:solidFill>
            <a:srgbClr val="002060">
              <a:alpha val="80000"/>
            </a:srgbClr>
          </a:solidFill>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357158" y="116476"/>
            <a:ext cx="8358246" cy="1060472"/>
          </a:xfrm>
        </p:spPr>
        <p:txBody>
          <a:bodyPr>
            <a:normAutofit/>
          </a:bodyPr>
          <a:lstStyle>
            <a:lvl1pPr algn="l">
              <a:defRPr sz="4000">
                <a:solidFill>
                  <a:schemeClr val="tx2"/>
                </a:solidFill>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57200" y="1500174"/>
            <a:ext cx="8229600" cy="462598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8" name="日期占位符 3"/>
          <p:cNvSpPr>
            <a:spLocks noGrp="1"/>
          </p:cNvSpPr>
          <p:nvPr userDrawn="1">
            <p:ph type="dt" sz="half" idx="10"/>
          </p:nvPr>
        </p:nvSpPr>
        <p:spPr/>
        <p:txBody>
          <a:bodyPr/>
          <a:lstStyle>
            <a:lvl1pPr>
              <a:defRPr/>
            </a:lvl1pPr>
          </a:lstStyle>
          <a:p>
            <a:pPr>
              <a:defRPr/>
            </a:pPr>
            <a:endParaRPr lang="zh-CN" altLang="en-US"/>
          </a:p>
        </p:txBody>
      </p:sp>
      <p:sp>
        <p:nvSpPr>
          <p:cNvPr id="9" name="页脚占位符 4"/>
          <p:cNvSpPr>
            <a:spLocks noGrp="1"/>
          </p:cNvSpPr>
          <p:nvPr userDrawn="1">
            <p:ph type="ftr" sz="quarter" idx="11"/>
          </p:nvPr>
        </p:nvSpPr>
        <p:spPr/>
        <p:txBody>
          <a:bodyPr/>
          <a:lstStyle>
            <a:lvl1pPr>
              <a:defRPr/>
            </a:lvl1pPr>
          </a:lstStyle>
          <a:p>
            <a:pPr>
              <a:defRPr/>
            </a:pPr>
            <a:r>
              <a:rPr lang="zh-CN" altLang="en-US" smtClean="0"/>
              <a:t>第十七届全国核物理大会</a:t>
            </a:r>
            <a:endParaRPr lang="zh-CN" altLang="en-US"/>
          </a:p>
        </p:txBody>
      </p:sp>
      <p:sp>
        <p:nvSpPr>
          <p:cNvPr id="10" name="灯片编号占位符 5"/>
          <p:cNvSpPr>
            <a:spLocks noGrp="1"/>
          </p:cNvSpPr>
          <p:nvPr userDrawn="1">
            <p:ph type="sldNum" sz="quarter" idx="12"/>
          </p:nvPr>
        </p:nvSpPr>
        <p:spPr/>
        <p:txBody>
          <a:bodyPr/>
          <a:lstStyle>
            <a:lvl1pPr>
              <a:defRPr/>
            </a:lvl1pPr>
          </a:lstStyle>
          <a:p>
            <a:pPr>
              <a:defRPr/>
            </a:pPr>
            <a:fld id="{4CE2671F-19EC-4FF9-A4D0-182DB6F6BC48}"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r>
              <a:rPr lang="zh-CN" altLang="en-US" smtClean="0"/>
              <a:t>第十七届全国核物理大会</a:t>
            </a:r>
            <a:endParaRPr lang="zh-CN" altLang="en-US"/>
          </a:p>
        </p:txBody>
      </p:sp>
      <p:sp>
        <p:nvSpPr>
          <p:cNvPr id="7" name="灯片编号占位符 6"/>
          <p:cNvSpPr>
            <a:spLocks noGrp="1"/>
          </p:cNvSpPr>
          <p:nvPr>
            <p:ph type="sldNum" sz="quarter" idx="12"/>
          </p:nvPr>
        </p:nvSpPr>
        <p:spPr/>
        <p:txBody>
          <a:bodyPr/>
          <a:lstStyle>
            <a:lvl1pPr>
              <a:defRPr/>
            </a:lvl1pPr>
          </a:lstStyle>
          <a:p>
            <a:fld id="{E4931951-7E9F-4CC5-BF88-4CBCA59A4BA8}"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lvl1pPr>
              <a:defRPr/>
            </a:lvl1pPr>
          </a:lstStyle>
          <a:p>
            <a:fld id="{4D9D13C6-0449-4376-B9DB-71AF9E9CCF3F}"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lvl1pPr>
              <a:defRPr/>
            </a:lvl1pPr>
          </a:lstStyle>
          <a:p>
            <a:fld id="{496AAF03-6613-49F8-9E78-10BFA60EF027}"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第十七届全国核物理大会</a:t>
            </a:r>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zh-CN" altLang="en-US" smtClean="0"/>
              <a:t>第十七届全国核物理大会</a:t>
            </a:r>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smtClean="0"/>
              <a:t>第十七届全国核物理大会</a:t>
            </a:r>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zh-CN" altLang="en-US" smtClean="0"/>
              <a:t>第十七届全国核物理大会</a:t>
            </a:r>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9474666-DC9E-42D6-8635-369A75DFAC75}"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第十七届全国核物理大会</a:t>
            </a:r>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第十七届全国核物理大会</a:t>
            </a:r>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smtClean="0"/>
              <a:t>第十七届全国核物理大会</a:t>
            </a:r>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smtClean="0"/>
              <a:t>第十七届全国核物理大会</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4EF3383-BCBA-4CCD-96D5-1420EF7360F3}"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r>
              <a:rPr lang="zh-CN" altLang="en-US" smtClean="0"/>
              <a:t>第十七届全国核物理大会</a:t>
            </a: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8E6937F-0CB3-49F0-9166-698086296F0B}"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r>
              <a:rPr lang="zh-CN" altLang="en-US" smtClean="0"/>
              <a:t>第十七届全国核物理大会</a:t>
            </a: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45E8950-601A-4085-BB0B-EA5BE2B83CD9}"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r>
              <a:rPr lang="zh-CN" altLang="en-US" smtClean="0"/>
              <a:t>第十七届全国核物理大会</a:t>
            </a: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6D67D79-C350-4F2F-9ED5-D05914199823}"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smtClean="0"/>
              <a:t>第十七届全国核物理大会</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57525B9-183B-4D4B-98E6-7995F39D6FE9}"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r>
              <a:rPr lang="zh-CN" altLang="en-US" smtClean="0"/>
              <a:t>第十七届全国核物理大会</a:t>
            </a: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6F8658-F5E4-4C30-8F11-70766A092D9C}"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zh-CN" altLang="en-US" smtClean="0"/>
              <a:t>第十七届全国核物理大会</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2E57AFD0-58E7-4E8E-B0CB-CD348CCFF79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anose="020B0604020202020204" pitchFamily="34" charset="0"/>
          <a:ea typeface="黑体" panose="02010609060101010101" pitchFamily="49" charset="-122"/>
        </a:defRPr>
      </a:lvl2pPr>
      <a:lvl3pPr algn="ctr" rtl="0" eaLnBrk="1" fontAlgn="base" hangingPunct="1">
        <a:spcBef>
          <a:spcPct val="0"/>
        </a:spcBef>
        <a:spcAft>
          <a:spcPct val="0"/>
        </a:spcAft>
        <a:defRPr sz="4400">
          <a:solidFill>
            <a:schemeClr val="tx1"/>
          </a:solidFill>
          <a:latin typeface="Arial" panose="020B0604020202020204" pitchFamily="34" charset="0"/>
          <a:ea typeface="黑体" panose="02010609060101010101" pitchFamily="49" charset="-122"/>
        </a:defRPr>
      </a:lvl3pPr>
      <a:lvl4pPr algn="ctr" rtl="0" eaLnBrk="1" fontAlgn="base" hangingPunct="1">
        <a:spcBef>
          <a:spcPct val="0"/>
        </a:spcBef>
        <a:spcAft>
          <a:spcPct val="0"/>
        </a:spcAft>
        <a:defRPr sz="4400">
          <a:solidFill>
            <a:schemeClr val="tx1"/>
          </a:solidFill>
          <a:latin typeface="Arial" panose="020B0604020202020204" pitchFamily="34" charset="0"/>
          <a:ea typeface="黑体" panose="02010609060101010101" pitchFamily="49" charset="-122"/>
        </a:defRPr>
      </a:lvl4pPr>
      <a:lvl5pPr algn="ctr" rtl="0" eaLnBrk="1" fontAlgn="base" hangingPunct="1">
        <a:spcBef>
          <a:spcPct val="0"/>
        </a:spcBef>
        <a:spcAft>
          <a:spcPct val="0"/>
        </a:spcAft>
        <a:defRPr sz="4400">
          <a:solidFill>
            <a:schemeClr val="tx1"/>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4400">
          <a:solidFill>
            <a:schemeClr val="tx1"/>
          </a:solidFill>
          <a:latin typeface="Arial" panose="020B0604020202020204" pitchFamily="34" charset="0"/>
          <a:ea typeface="黑体" panose="02010609060101010101" pitchFamily="49" charset="-122"/>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8" name="矩形 8"/>
          <p:cNvSpPr>
            <a:spLocks noChangeArrowheads="1"/>
          </p:cNvSpPr>
          <p:nvPr userDrawn="1"/>
        </p:nvSpPr>
        <p:spPr bwMode="auto">
          <a:xfrm rot="10800000" flipV="1">
            <a:off x="2928938" y="571500"/>
            <a:ext cx="6215062" cy="44450"/>
          </a:xfrm>
          <a:prstGeom prst="rect">
            <a:avLst/>
          </a:prstGeom>
          <a:solidFill>
            <a:srgbClr val="002060">
              <a:alpha val="79999"/>
            </a:srgbClr>
          </a:solidFill>
          <a:ln w="0" cmpd="sng">
            <a:solidFill>
              <a:srgbClr val="385D8A"/>
            </a:solidFill>
            <a:miter lim="800000"/>
          </a:ln>
        </p:spPr>
        <p:txBody>
          <a:bodyPr anchor="ctr"/>
          <a:lstStyle/>
          <a:p>
            <a:pPr algn="ctr"/>
            <a:endParaRPr lang="zh-CN" altLang="en-US" smtClean="0">
              <a:solidFill>
                <a:srgbClr val="FFFFFF"/>
              </a:solidFill>
              <a:latin typeface="Times New Roman" panose="02020603050405020304"/>
              <a:ea typeface="宋体" panose="02010600030101010101" pitchFamily="2" charset="-122"/>
            </a:endParaRPr>
          </a:p>
        </p:txBody>
      </p:sp>
      <p:sp>
        <p:nvSpPr>
          <p:cNvPr id="1029" name="矩形 9"/>
          <p:cNvSpPr>
            <a:spLocks noChangeArrowheads="1"/>
          </p:cNvSpPr>
          <p:nvPr userDrawn="1"/>
        </p:nvSpPr>
        <p:spPr bwMode="auto">
          <a:xfrm>
            <a:off x="0" y="6715125"/>
            <a:ext cx="9144000" cy="142875"/>
          </a:xfrm>
          <a:prstGeom prst="rect">
            <a:avLst/>
          </a:prstGeom>
          <a:solidFill>
            <a:srgbClr val="002060">
              <a:alpha val="79999"/>
            </a:srgbClr>
          </a:solidFill>
          <a:ln w="0" cmpd="sng">
            <a:noFill/>
            <a:miter lim="800000"/>
          </a:ln>
        </p:spPr>
        <p:txBody>
          <a:bodyPr anchor="ctr"/>
          <a:lstStyle/>
          <a:p>
            <a:pPr algn="ctr"/>
            <a:endParaRPr lang="zh-CN" altLang="en-US" smtClean="0">
              <a:solidFill>
                <a:srgbClr val="FFFFFF"/>
              </a:solidFill>
              <a:latin typeface="Times New Roman" panose="02020603050405020304"/>
              <a:ea typeface="宋体" panose="02010600030101010101" pitchFamily="2" charset="-122"/>
            </a:endParaRPr>
          </a:p>
        </p:txBody>
      </p:sp>
      <p:sp>
        <p:nvSpPr>
          <p:cNvPr id="1030" name="矩形 10"/>
          <p:cNvSpPr>
            <a:spLocks noChangeArrowheads="1"/>
          </p:cNvSpPr>
          <p:nvPr userDrawn="1"/>
        </p:nvSpPr>
        <p:spPr bwMode="auto">
          <a:xfrm>
            <a:off x="7429500" y="6715125"/>
            <a:ext cx="1714500" cy="142875"/>
          </a:xfrm>
          <a:prstGeom prst="rect">
            <a:avLst/>
          </a:prstGeom>
          <a:solidFill>
            <a:srgbClr val="D60093">
              <a:alpha val="73000"/>
            </a:srgbClr>
          </a:solidFill>
          <a:ln w="0" cmpd="sng">
            <a:noFill/>
            <a:miter lim="800000"/>
          </a:ln>
        </p:spPr>
        <p:txBody>
          <a:bodyPr anchor="ctr"/>
          <a:lstStyle/>
          <a:p>
            <a:pPr algn="ctr"/>
            <a:endParaRPr lang="zh-CN" altLang="en-US" smtClean="0">
              <a:solidFill>
                <a:srgbClr val="FFFFFF"/>
              </a:solidFill>
              <a:latin typeface="Times New Roman" panose="02020603050405020304"/>
              <a:ea typeface="宋体" panose="02010600030101010101" pitchFamily="2" charset="-122"/>
            </a:endParaRPr>
          </a:p>
        </p:txBody>
      </p:sp>
      <p:sp>
        <p:nvSpPr>
          <p:cNvPr id="1031" name="标题占位符 1"/>
          <p:cNvSpPr>
            <a:spLocks noGrp="1" noChangeArrowheads="1"/>
          </p:cNvSpPr>
          <p:nvPr>
            <p:ph type="title"/>
          </p:nvPr>
        </p:nvSpPr>
        <p:spPr bwMode="auto">
          <a:xfrm>
            <a:off x="457200" y="2619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p>
        </p:txBody>
      </p:sp>
      <p:sp>
        <p:nvSpPr>
          <p:cNvPr id="1032"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3" name="日期占位符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b="1">
                <a:solidFill>
                  <a:srgbClr val="CC00BC"/>
                </a:solidFill>
                <a:latin typeface="+mn-lt"/>
              </a:defRPr>
            </a:lvl1pPr>
          </a:lstStyle>
          <a:p>
            <a:endParaRPr lang="zh-CN" altLang="en-US" smtClean="0">
              <a:ea typeface="宋体" panose="02010600030101010101" pitchFamily="2" charset="-122"/>
            </a:endParaRPr>
          </a:p>
        </p:txBody>
      </p:sp>
      <p:sp>
        <p:nvSpPr>
          <p:cNvPr id="1034" name="页脚占位符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latin typeface="+mn-lt"/>
              </a:defRPr>
            </a:lvl1pPr>
          </a:lstStyle>
          <a:p>
            <a:r>
              <a:rPr lang="zh-CN" altLang="en-US" smtClean="0">
                <a:ea typeface="宋体" panose="02010600030101010101" pitchFamily="2" charset="-122"/>
              </a:rPr>
              <a:t>第十七届全国核物理大会</a:t>
            </a:r>
          </a:p>
        </p:txBody>
      </p:sp>
      <p:sp>
        <p:nvSpPr>
          <p:cNvPr id="1035" name="灯片编号占位符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latin typeface="+mn-lt"/>
              </a:defRPr>
            </a:lvl1pPr>
          </a:lstStyle>
          <a:p>
            <a:fld id="{50723409-A7D0-4B47-B25C-67019B5DC227}" type="slidenum">
              <a:rPr lang="zh-CN" altLang="en-US" smtClean="0">
                <a:ea typeface="宋体" panose="02010600030101010101" pitchFamily="2" charset="-122"/>
              </a:rPr>
              <a:t>‹#›</a:t>
            </a:fld>
            <a:endParaRPr lang="zh-CN" altLang="en-US" smtClean="0">
              <a:ea typeface="宋体" panose="02010600030101010101" pitchFamily="2" charset="-122"/>
            </a:endParaRPr>
          </a:p>
        </p:txBody>
      </p:sp>
      <p:pic>
        <p:nvPicPr>
          <p:cNvPr id="12" name="图片 11" descr="timg (1)"/>
          <p:cNvPicPr>
            <a:picLocks noChangeAspect="1"/>
          </p:cNvPicPr>
          <p:nvPr userDrawn="1"/>
        </p:nvPicPr>
        <p:blipFill>
          <a:blip r:embed="rId13" cstate="print"/>
          <a:srcRect t="37460" b="14356"/>
          <a:stretch>
            <a:fillRect/>
          </a:stretch>
        </p:blipFill>
        <p:spPr>
          <a:xfrm>
            <a:off x="-5080" y="16510"/>
            <a:ext cx="2743200" cy="86741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zh-CN" altLang="en-US" smtClean="0"/>
              <a:t>第十七届全国核物理大会</a:t>
            </a: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2.bin"/><Relationship Id="rId7"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8.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image" Target="../media/image8.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vmlDrawing" Target="../drawings/vmlDrawing6.vml"/><Relationship Id="rId6" Type="http://schemas.openxmlformats.org/officeDocument/2006/relationships/image" Target="../media/image22.png"/><Relationship Id="rId5" Type="http://schemas.openxmlformats.org/officeDocument/2006/relationships/image" Target="../media/image8.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xml"/><Relationship Id="rId1" Type="http://schemas.openxmlformats.org/officeDocument/2006/relationships/vmlDrawing" Target="../drawings/vmlDrawing7.vml"/><Relationship Id="rId6" Type="http://schemas.openxmlformats.org/officeDocument/2006/relationships/image" Target="../media/image23.png"/><Relationship Id="rId5" Type="http://schemas.openxmlformats.org/officeDocument/2006/relationships/image" Target="../media/image8.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image" Target="../media/image26.png"/><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10.vml"/><Relationship Id="rId5" Type="http://schemas.openxmlformats.org/officeDocument/2006/relationships/image" Target="../media/image27.png"/><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11.vml"/><Relationship Id="rId5" Type="http://schemas.openxmlformats.org/officeDocument/2006/relationships/image" Target="../media/image28.png"/><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12.vml"/><Relationship Id="rId5" Type="http://schemas.openxmlformats.org/officeDocument/2006/relationships/image" Target="../media/image29.png"/><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13.vml"/><Relationship Id="rId5" Type="http://schemas.openxmlformats.org/officeDocument/2006/relationships/image" Target="../media/image30.png"/><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vmlDrawing" Target="../drawings/vmlDrawing14.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38.png"/><Relationship Id="rId2" Type="http://schemas.openxmlformats.org/officeDocument/2006/relationships/slideLayout" Target="../slideLayouts/slideLayout18.xml"/><Relationship Id="rId1" Type="http://schemas.openxmlformats.org/officeDocument/2006/relationships/vmlDrawing" Target="../drawings/vmlDrawing15.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p:txBody>
          <a:bodyPr/>
          <a:lstStyle/>
          <a:p>
            <a:r>
              <a:rPr lang="zh-CN" altLang="en-US" b="1" dirty="0" smtClean="0">
                <a:solidFill>
                  <a:srgbClr val="00206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Arial" panose="020B0604020202020204" pitchFamily="34" charset="0"/>
              </a:rPr>
              <a:t>原子核单粒子共振态及奇特</a:t>
            </a:r>
            <a:r>
              <a:rPr lang="zh-CN" altLang="en-US" b="1" dirty="0">
                <a:solidFill>
                  <a:srgbClr val="00206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Arial" panose="020B0604020202020204" pitchFamily="34" charset="0"/>
              </a:rPr>
              <a:t>性质</a:t>
            </a:r>
            <a:r>
              <a:rPr lang="zh-CN" altLang="en-US" b="1" dirty="0" smtClean="0">
                <a:solidFill>
                  <a:srgbClr val="00206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Arial" panose="020B0604020202020204" pitchFamily="34" charset="0"/>
              </a:rPr>
              <a:t>的研究</a:t>
            </a:r>
            <a:endParaRPr lang="en-US" altLang="zh-CN" dirty="0">
              <a:solidFill>
                <a:srgbClr val="002060"/>
              </a:solidFill>
            </a:endParaRPr>
          </a:p>
        </p:txBody>
      </p:sp>
      <p:sp>
        <p:nvSpPr>
          <p:cNvPr id="9" name="副标题 2"/>
          <p:cNvSpPr>
            <a:spLocks noGrp="1"/>
          </p:cNvSpPr>
          <p:nvPr>
            <p:ph type="subTitle" idx="1"/>
          </p:nvPr>
        </p:nvSpPr>
        <p:spPr>
          <a:xfrm>
            <a:off x="1371600" y="4174200"/>
            <a:ext cx="6400800" cy="1486800"/>
          </a:xfrm>
        </p:spPr>
        <p:txBody>
          <a:bodyPr>
            <a:normAutofit fontScale="97500"/>
          </a:bodyPr>
          <a:lstStyle/>
          <a:p>
            <a:endParaRPr lang="en-US" altLang="zh-CN" dirty="0" smtClean="0">
              <a:solidFill>
                <a:schemeClr val="tx1"/>
              </a:solidFill>
              <a:latin typeface="仿宋" panose="02010609060101010101" pitchFamily="49" charset="-122"/>
              <a:ea typeface="仿宋" panose="02010609060101010101" pitchFamily="49" charset="-122"/>
            </a:endParaRPr>
          </a:p>
          <a:p>
            <a:r>
              <a:rPr lang="zh-CN" altLang="en-US" sz="2300" dirty="0" smtClean="0">
                <a:solidFill>
                  <a:schemeClr val="tx1"/>
                </a:solidFill>
                <a:latin typeface="仿宋" panose="02010609060101010101" pitchFamily="49" charset="-122"/>
                <a:ea typeface="仿宋" panose="02010609060101010101" pitchFamily="49" charset="-122"/>
              </a:rPr>
              <a:t>刘泉</a:t>
            </a:r>
            <a:endParaRPr lang="en-US" altLang="zh-CN" sz="2300" dirty="0" smtClean="0">
              <a:solidFill>
                <a:schemeClr val="tx1"/>
              </a:solidFill>
              <a:latin typeface="仿宋" panose="02010609060101010101" pitchFamily="49" charset="-122"/>
              <a:ea typeface="仿宋" panose="02010609060101010101" pitchFamily="49" charset="-122"/>
            </a:endParaRPr>
          </a:p>
          <a:p>
            <a:r>
              <a:rPr lang="zh-CN" altLang="en-US" sz="2300" dirty="0" smtClean="0">
                <a:solidFill>
                  <a:schemeClr val="tx1"/>
                </a:solidFill>
                <a:latin typeface="仿宋" panose="02010609060101010101" pitchFamily="49" charset="-122"/>
                <a:ea typeface="仿宋" panose="02010609060101010101" pitchFamily="49" charset="-122"/>
              </a:rPr>
              <a:t>安徽大学</a:t>
            </a:r>
            <a:endParaRPr lang="en-US" altLang="zh-CN" sz="2300" dirty="0" smtClean="0">
              <a:solidFill>
                <a:schemeClr val="tx1"/>
              </a:solidFill>
              <a:latin typeface="仿宋" panose="02010609060101010101" pitchFamily="49" charset="-122"/>
              <a:ea typeface="仿宋" panose="02010609060101010101" pitchFamily="49" charset="-122"/>
            </a:endParaRPr>
          </a:p>
          <a:p>
            <a:endParaRPr lang="zh-CN" altLang="en-US" sz="2000" dirty="0" smtClean="0">
              <a:solidFill>
                <a:schemeClr val="tx1"/>
              </a:solidFill>
              <a:latin typeface="华文楷体" pitchFamily="2" charset="-122"/>
              <a:ea typeface="华文楷体" pitchFamily="2" charset="-122"/>
            </a:endParaRPr>
          </a:p>
        </p:txBody>
      </p:sp>
      <p:sp>
        <p:nvSpPr>
          <p:cNvPr id="2" name="文本框 1"/>
          <p:cNvSpPr txBox="1"/>
          <p:nvPr/>
        </p:nvSpPr>
        <p:spPr>
          <a:xfrm>
            <a:off x="2884805" y="48260"/>
            <a:ext cx="6096000" cy="521970"/>
          </a:xfrm>
          <a:prstGeom prst="rect">
            <a:avLst/>
          </a:prstGeom>
          <a:noFill/>
        </p:spPr>
        <p:txBody>
          <a:bodyPr wrap="square" rtlCol="0">
            <a:spAutoFit/>
          </a:bodyPr>
          <a:lstStyle/>
          <a:p>
            <a:pPr algn="ctr" defTabSz="914400" eaLnBrk="0" hangingPunct="0"/>
            <a:r>
              <a:rPr lang="en-US" altLang="zh-CN" sz="2800" b="1" dirty="0" smtClean="0">
                <a:solidFill>
                  <a:srgbClr val="002060"/>
                </a:solidFill>
                <a:latin typeface="宋体" panose="02010600030101010101" pitchFamily="2" charset="-122"/>
                <a:cs typeface="+mn-ea"/>
              </a:rPr>
              <a:t>2019年10月10</a:t>
            </a:r>
            <a:r>
              <a:rPr lang="zh-CN" altLang="en-US" sz="2800" b="1" dirty="0" smtClean="0">
                <a:solidFill>
                  <a:srgbClr val="002060"/>
                </a:solidFill>
                <a:latin typeface="宋体" panose="02010600030101010101" pitchFamily="2" charset="-122"/>
                <a:cs typeface="+mn-ea"/>
              </a:rPr>
              <a:t>日</a:t>
            </a:r>
            <a:endParaRPr lang="en-US" altLang="zh-CN" sz="2800" b="1" dirty="0">
              <a:solidFill>
                <a:srgbClr val="002060"/>
              </a:solidFill>
              <a:latin typeface="宋体" panose="02010600030101010101" pitchFamily="2" charset="-122"/>
              <a:cs typeface="+mn-ea"/>
            </a:endParaRPr>
          </a:p>
        </p:txBody>
      </p:sp>
      <p:sp>
        <p:nvSpPr>
          <p:cNvPr id="10" name="灯片编号占位符 9"/>
          <p:cNvSpPr>
            <a:spLocks noGrp="1"/>
          </p:cNvSpPr>
          <p:nvPr>
            <p:ph type="sldNum" sz="quarter" idx="12"/>
          </p:nvPr>
        </p:nvSpPr>
        <p:spPr/>
        <p:txBody>
          <a:bodyPr/>
          <a:lstStyle/>
          <a:p>
            <a:pPr>
              <a:defRPr/>
            </a:pPr>
            <a:fld id="{579575E9-3339-4A9C-A493-E3F5AF84291C}" type="slidenum">
              <a:rPr lang="zh-CN" altLang="en-US" smtClean="0"/>
              <a:t>1</a:t>
            </a:fld>
            <a:endParaRPr lang="zh-CN" altLang="en-US"/>
          </a:p>
        </p:txBody>
      </p:sp>
      <p:sp>
        <p:nvSpPr>
          <p:cNvPr id="11" name="页脚占位符 10"/>
          <p:cNvSpPr>
            <a:spLocks noGrp="1"/>
          </p:cNvSpPr>
          <p:nvPr>
            <p:ph type="ftr" sz="quarter" idx="11"/>
          </p:nvPr>
        </p:nvSpPr>
        <p:spPr>
          <a:xfrm>
            <a:off x="100964"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3189"/>
    </mc:Choice>
    <mc:Fallback>
      <p:transition spd="slow" advTm="1318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1329" r:id="rId3" imgW="4572000" imgH="10058400" progId="Equation.3">
                  <p:embed/>
                </p:oleObj>
              </mc:Choice>
              <mc:Fallback>
                <p:oleObj r:id="rId3" imgW="4572000" imgH="10058400" progId="Equation.3">
                  <p:embed/>
                  <p:pic>
                    <p:nvPicPr>
                      <p:cNvPr id="0" name="图片 1024" descr="image40"/>
                      <p:cNvPicPr/>
                      <p:nvPr/>
                    </p:nvPicPr>
                    <p:blipFill>
                      <a:blip r:embed="rId4"/>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10</a:t>
            </a:fld>
            <a:endParaRPr lang="zh-CN" altLang="en-US"/>
          </a:p>
        </p:txBody>
      </p:sp>
      <p:grpSp>
        <p:nvGrpSpPr>
          <p:cNvPr id="27" name="组合 26"/>
          <p:cNvGrpSpPr/>
          <p:nvPr/>
        </p:nvGrpSpPr>
        <p:grpSpPr>
          <a:xfrm>
            <a:off x="1264687" y="1488225"/>
            <a:ext cx="6691313" cy="4676775"/>
            <a:chOff x="323850" y="1700213"/>
            <a:chExt cx="6691313" cy="4676775"/>
          </a:xfrm>
        </p:grpSpPr>
        <p:sp>
          <p:nvSpPr>
            <p:cNvPr id="28" name="矩形 3"/>
            <p:cNvSpPr>
              <a:spLocks noChangeArrowheads="1"/>
            </p:cNvSpPr>
            <p:nvPr/>
          </p:nvSpPr>
          <p:spPr bwMode="auto">
            <a:xfrm>
              <a:off x="323850" y="1773238"/>
              <a:ext cx="3536950" cy="457200"/>
            </a:xfrm>
            <a:prstGeom prst="rect">
              <a:avLst/>
            </a:prstGeom>
            <a:noFill/>
            <a:ln w="9525">
              <a:noFill/>
              <a:miter lim="800000"/>
            </a:ln>
          </p:spPr>
          <p:txBody>
            <a:bodyPr wrap="none">
              <a:spAutoFit/>
            </a:bodyPr>
            <a:lstStyle/>
            <a:p>
              <a:r>
                <a:rPr lang="zh-CN" altLang="en-US" sz="2400" dirty="0">
                  <a:latin typeface="Calibri" panose="020F0502020204030204" pitchFamily="34" charset="0"/>
                  <a:ea typeface="楷体_GB2312" pitchFamily="49" charset="-122"/>
                </a:rPr>
                <a:t>出发点是引入坐标变换：</a:t>
              </a:r>
            </a:p>
          </p:txBody>
        </p:sp>
        <p:pic>
          <p:nvPicPr>
            <p:cNvPr id="29" name="Picture 2"/>
            <p:cNvPicPr>
              <a:picLocks noChangeAspect="1" noChangeArrowheads="1"/>
            </p:cNvPicPr>
            <p:nvPr/>
          </p:nvPicPr>
          <p:blipFill>
            <a:blip r:embed="rId5"/>
            <a:srcRect/>
            <a:stretch>
              <a:fillRect/>
            </a:stretch>
          </p:blipFill>
          <p:spPr bwMode="auto">
            <a:xfrm>
              <a:off x="3563938" y="1700213"/>
              <a:ext cx="2886075" cy="561975"/>
            </a:xfrm>
            <a:prstGeom prst="rect">
              <a:avLst/>
            </a:prstGeom>
            <a:noFill/>
            <a:ln w="9525">
              <a:noFill/>
              <a:miter lim="800000"/>
              <a:headEnd/>
              <a:tailEnd/>
            </a:ln>
          </p:spPr>
        </p:pic>
        <p:pic>
          <p:nvPicPr>
            <p:cNvPr id="30" name="Picture 3"/>
            <p:cNvPicPr>
              <a:picLocks noChangeAspect="1" noChangeArrowheads="1"/>
            </p:cNvPicPr>
            <p:nvPr/>
          </p:nvPicPr>
          <p:blipFill>
            <a:blip r:embed="rId6"/>
            <a:srcRect/>
            <a:stretch>
              <a:fillRect/>
            </a:stretch>
          </p:blipFill>
          <p:spPr bwMode="auto">
            <a:xfrm>
              <a:off x="3429000" y="2286000"/>
              <a:ext cx="3371850" cy="504825"/>
            </a:xfrm>
            <a:prstGeom prst="rect">
              <a:avLst/>
            </a:prstGeom>
            <a:noFill/>
            <a:ln w="9525">
              <a:noFill/>
              <a:miter lim="800000"/>
              <a:headEnd/>
              <a:tailEnd/>
            </a:ln>
          </p:spPr>
        </p:pic>
        <p:pic>
          <p:nvPicPr>
            <p:cNvPr id="31" name="Picture 4"/>
            <p:cNvPicPr>
              <a:picLocks noChangeAspect="1" noChangeArrowheads="1"/>
            </p:cNvPicPr>
            <p:nvPr/>
          </p:nvPicPr>
          <p:blipFill>
            <a:blip r:embed="rId7"/>
            <a:srcRect/>
            <a:stretch>
              <a:fillRect/>
            </a:stretch>
          </p:blipFill>
          <p:spPr bwMode="auto">
            <a:xfrm>
              <a:off x="785813" y="2928938"/>
              <a:ext cx="6229350" cy="466725"/>
            </a:xfrm>
            <a:prstGeom prst="rect">
              <a:avLst/>
            </a:prstGeom>
            <a:noFill/>
            <a:ln w="9525">
              <a:noFill/>
              <a:miter lim="800000"/>
              <a:headEnd/>
              <a:tailEnd/>
            </a:ln>
          </p:spPr>
        </p:pic>
        <p:pic>
          <p:nvPicPr>
            <p:cNvPr id="32" name="Picture 5"/>
            <p:cNvPicPr>
              <a:picLocks noChangeAspect="1" noChangeArrowheads="1"/>
            </p:cNvPicPr>
            <p:nvPr/>
          </p:nvPicPr>
          <p:blipFill>
            <a:blip r:embed="rId8"/>
            <a:srcRect/>
            <a:stretch>
              <a:fillRect/>
            </a:stretch>
          </p:blipFill>
          <p:spPr bwMode="auto">
            <a:xfrm>
              <a:off x="1357313" y="3500438"/>
              <a:ext cx="4448175" cy="628650"/>
            </a:xfrm>
            <a:prstGeom prst="rect">
              <a:avLst/>
            </a:prstGeom>
            <a:noFill/>
            <a:ln w="9525">
              <a:noFill/>
              <a:miter lim="800000"/>
              <a:headEnd/>
              <a:tailEnd/>
            </a:ln>
          </p:spPr>
        </p:pic>
        <p:pic>
          <p:nvPicPr>
            <p:cNvPr id="33" name="Picture 6"/>
            <p:cNvPicPr>
              <a:picLocks noChangeAspect="1" noChangeArrowheads="1"/>
            </p:cNvPicPr>
            <p:nvPr/>
          </p:nvPicPr>
          <p:blipFill>
            <a:blip r:embed="rId9"/>
            <a:srcRect/>
            <a:stretch>
              <a:fillRect/>
            </a:stretch>
          </p:blipFill>
          <p:spPr bwMode="auto">
            <a:xfrm>
              <a:off x="1643063" y="4286250"/>
              <a:ext cx="3695700" cy="1457325"/>
            </a:xfrm>
            <a:prstGeom prst="rect">
              <a:avLst/>
            </a:prstGeom>
            <a:noFill/>
            <a:ln w="9525">
              <a:noFill/>
              <a:miter lim="800000"/>
              <a:headEnd/>
              <a:tailEnd/>
            </a:ln>
          </p:spPr>
        </p:pic>
        <p:pic>
          <p:nvPicPr>
            <p:cNvPr id="34" name="Picture 7"/>
            <p:cNvPicPr>
              <a:picLocks noChangeAspect="1" noChangeArrowheads="1"/>
            </p:cNvPicPr>
            <p:nvPr/>
          </p:nvPicPr>
          <p:blipFill>
            <a:blip r:embed="rId10"/>
            <a:srcRect/>
            <a:stretch>
              <a:fillRect/>
            </a:stretch>
          </p:blipFill>
          <p:spPr bwMode="auto">
            <a:xfrm>
              <a:off x="1714500" y="5786438"/>
              <a:ext cx="3181350" cy="590550"/>
            </a:xfrm>
            <a:prstGeom prst="rect">
              <a:avLst/>
            </a:prstGeom>
            <a:noFill/>
            <a:ln w="9525">
              <a:noFill/>
              <a:miter lim="800000"/>
              <a:headEnd/>
              <a:tailEnd/>
            </a:ln>
          </p:spPr>
        </p:pic>
      </p:gr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7849"/>
    </mc:Choice>
    <mc:Fallback>
      <p:transition spd="slow" advTm="2784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2353" r:id="rId3" imgW="4572000" imgH="10058400" progId="Equation.3">
                  <p:embed/>
                </p:oleObj>
              </mc:Choice>
              <mc:Fallback>
                <p:oleObj r:id="rId3" imgW="4572000" imgH="10058400" progId="Equation.3">
                  <p:embed/>
                  <p:pic>
                    <p:nvPicPr>
                      <p:cNvPr id="0" name="图片 2048" descr="image40"/>
                      <p:cNvPicPr/>
                      <p:nvPr/>
                    </p:nvPicPr>
                    <p:blipFill>
                      <a:blip r:embed="rId4"/>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11</a:t>
            </a:fld>
            <a:endParaRPr lang="zh-CN" altLang="en-US"/>
          </a:p>
        </p:txBody>
      </p:sp>
      <p:sp>
        <p:nvSpPr>
          <p:cNvPr id="18" name="文本框 17"/>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grpSp>
        <p:nvGrpSpPr>
          <p:cNvPr id="11" name="组合 10"/>
          <p:cNvGrpSpPr/>
          <p:nvPr/>
        </p:nvGrpSpPr>
        <p:grpSpPr>
          <a:xfrm>
            <a:off x="516890" y="1054735"/>
            <a:ext cx="8109585" cy="5107305"/>
            <a:chOff x="179388" y="188913"/>
            <a:chExt cx="8964612" cy="6254750"/>
          </a:xfrm>
        </p:grpSpPr>
        <p:pic>
          <p:nvPicPr>
            <p:cNvPr id="17" name="Picture 2"/>
            <p:cNvPicPr>
              <a:picLocks noChangeAspect="1" noChangeArrowheads="1"/>
            </p:cNvPicPr>
            <p:nvPr/>
          </p:nvPicPr>
          <p:blipFill>
            <a:blip r:embed="rId5"/>
            <a:srcRect/>
            <a:stretch>
              <a:fillRect/>
            </a:stretch>
          </p:blipFill>
          <p:spPr bwMode="auto">
            <a:xfrm>
              <a:off x="468313" y="188913"/>
              <a:ext cx="8201025" cy="466725"/>
            </a:xfrm>
            <a:prstGeom prst="rect">
              <a:avLst/>
            </a:prstGeom>
            <a:noFill/>
            <a:ln w="9525">
              <a:noFill/>
              <a:miter lim="800000"/>
              <a:headEnd/>
              <a:tailEnd/>
            </a:ln>
          </p:spPr>
        </p:pic>
        <p:pic>
          <p:nvPicPr>
            <p:cNvPr id="19" name="Picture 3"/>
            <p:cNvPicPr>
              <a:picLocks noChangeAspect="1" noChangeArrowheads="1"/>
            </p:cNvPicPr>
            <p:nvPr/>
          </p:nvPicPr>
          <p:blipFill>
            <a:blip r:embed="rId6"/>
            <a:srcRect/>
            <a:stretch>
              <a:fillRect/>
            </a:stretch>
          </p:blipFill>
          <p:spPr bwMode="auto">
            <a:xfrm>
              <a:off x="301625" y="692150"/>
              <a:ext cx="8842375" cy="1357313"/>
            </a:xfrm>
            <a:prstGeom prst="rect">
              <a:avLst/>
            </a:prstGeom>
            <a:noFill/>
            <a:ln w="9525">
              <a:noFill/>
              <a:miter lim="800000"/>
              <a:headEnd/>
              <a:tailEnd/>
            </a:ln>
          </p:spPr>
        </p:pic>
        <p:pic>
          <p:nvPicPr>
            <p:cNvPr id="20" name="Picture 4"/>
            <p:cNvPicPr>
              <a:picLocks noChangeAspect="1" noChangeArrowheads="1"/>
            </p:cNvPicPr>
            <p:nvPr/>
          </p:nvPicPr>
          <p:blipFill>
            <a:blip r:embed="rId7"/>
            <a:srcRect/>
            <a:stretch>
              <a:fillRect/>
            </a:stretch>
          </p:blipFill>
          <p:spPr bwMode="auto">
            <a:xfrm>
              <a:off x="2000250" y="2428875"/>
              <a:ext cx="5072063" cy="3644900"/>
            </a:xfrm>
            <a:prstGeom prst="rect">
              <a:avLst/>
            </a:prstGeom>
            <a:noFill/>
            <a:ln w="9525">
              <a:noFill/>
              <a:miter lim="800000"/>
              <a:headEnd/>
              <a:tailEnd/>
            </a:ln>
          </p:spPr>
        </p:pic>
        <p:pic>
          <p:nvPicPr>
            <p:cNvPr id="21" name="Picture 5"/>
            <p:cNvPicPr>
              <a:picLocks noChangeAspect="1" noChangeArrowheads="1"/>
            </p:cNvPicPr>
            <p:nvPr/>
          </p:nvPicPr>
          <p:blipFill>
            <a:blip r:embed="rId8"/>
            <a:srcRect/>
            <a:stretch>
              <a:fillRect/>
            </a:stretch>
          </p:blipFill>
          <p:spPr bwMode="auto">
            <a:xfrm>
              <a:off x="785813" y="5929313"/>
              <a:ext cx="7143750" cy="514350"/>
            </a:xfrm>
            <a:prstGeom prst="rect">
              <a:avLst/>
            </a:prstGeom>
            <a:noFill/>
            <a:ln w="9525">
              <a:noFill/>
              <a:miter lim="800000"/>
              <a:headEnd/>
              <a:tailEnd/>
            </a:ln>
          </p:spPr>
        </p:pic>
        <p:sp>
          <p:nvSpPr>
            <p:cNvPr id="22" name="Rectangle 8"/>
            <p:cNvSpPr>
              <a:spLocks noChangeArrowheads="1"/>
            </p:cNvSpPr>
            <p:nvPr/>
          </p:nvSpPr>
          <p:spPr bwMode="auto">
            <a:xfrm>
              <a:off x="179388" y="1989138"/>
              <a:ext cx="8713787" cy="714673"/>
            </a:xfrm>
            <a:prstGeom prst="rect">
              <a:avLst/>
            </a:prstGeom>
            <a:noFill/>
            <a:ln w="9525">
              <a:noFill/>
              <a:miter lim="800000"/>
            </a:ln>
            <a:effectLst/>
          </p:spPr>
          <p:txBody>
            <a:bodyPr>
              <a:spAutoFit/>
            </a:bodyPr>
            <a:lstStyle/>
            <a:p>
              <a:r>
                <a:rPr lang="en-US" altLang="zh-CN" sz="1600" dirty="0">
                  <a:latin typeface="Times New Roman" panose="02020603050405020304" pitchFamily="18" charset="0"/>
                </a:rPr>
                <a:t>(</a:t>
              </a:r>
              <a:r>
                <a:rPr lang="en-US" altLang="zh-CN" sz="1600" b="1" dirty="0">
                  <a:solidFill>
                    <a:srgbClr val="002060"/>
                  </a:solidFill>
                  <a:latin typeface="Times New Roman" panose="02020603050405020304" pitchFamily="18" charset="0"/>
                </a:rPr>
                <a:t>A</a:t>
              </a:r>
              <a:r>
                <a:rPr lang="en-US" altLang="zh-CN" sz="1600" dirty="0">
                  <a:solidFill>
                    <a:srgbClr val="0070C0"/>
                  </a:solidFill>
                  <a:latin typeface="Times New Roman" panose="02020603050405020304" pitchFamily="18" charset="0"/>
                </a:rPr>
                <a:t>guilar and Combes, 1971, </a:t>
              </a:r>
              <a:r>
                <a:rPr lang="en-US" altLang="en-US" sz="1600" dirty="0">
                  <a:solidFill>
                    <a:srgbClr val="0070C0"/>
                  </a:solidFill>
                  <a:latin typeface="Times New Roman" panose="02020603050405020304" pitchFamily="18" charset="0"/>
                </a:rPr>
                <a:t>Math. Phys.</a:t>
              </a:r>
              <a:r>
                <a:rPr lang="en-US" altLang="zh-CN" sz="1600" dirty="0">
                  <a:solidFill>
                    <a:srgbClr val="0070C0"/>
                  </a:solidFill>
                  <a:latin typeface="Times New Roman" panose="02020603050405020304" pitchFamily="18" charset="0"/>
                </a:rPr>
                <a:t>; </a:t>
              </a:r>
              <a:r>
                <a:rPr lang="en-US" altLang="zh-CN" sz="1600" b="1" dirty="0" err="1">
                  <a:solidFill>
                    <a:srgbClr val="002060"/>
                  </a:solidFill>
                  <a:latin typeface="Times New Roman" panose="02020603050405020304" pitchFamily="18" charset="0"/>
                </a:rPr>
                <a:t>B</a:t>
              </a:r>
              <a:r>
                <a:rPr lang="en-US" altLang="zh-CN" sz="1600" dirty="0" err="1">
                  <a:solidFill>
                    <a:srgbClr val="0070C0"/>
                  </a:solidFill>
                  <a:latin typeface="Times New Roman" panose="02020603050405020304" pitchFamily="18" charset="0"/>
                </a:rPr>
                <a:t>alslev</a:t>
              </a:r>
              <a:r>
                <a:rPr lang="en-US" altLang="zh-CN" sz="1600" dirty="0">
                  <a:solidFill>
                    <a:srgbClr val="0070C0"/>
                  </a:solidFill>
                  <a:latin typeface="Times New Roman" panose="02020603050405020304" pitchFamily="18" charset="0"/>
                </a:rPr>
                <a:t> and </a:t>
              </a:r>
              <a:r>
                <a:rPr lang="en-US" altLang="zh-CN" sz="1600" b="1" dirty="0">
                  <a:solidFill>
                    <a:srgbClr val="002060"/>
                  </a:solidFill>
                  <a:latin typeface="Times New Roman" panose="02020603050405020304" pitchFamily="18" charset="0"/>
                </a:rPr>
                <a:t>C</a:t>
              </a:r>
              <a:r>
                <a:rPr lang="en-US" altLang="zh-CN" sz="1600" dirty="0">
                  <a:solidFill>
                    <a:srgbClr val="0070C0"/>
                  </a:solidFill>
                  <a:latin typeface="Times New Roman" panose="02020603050405020304" pitchFamily="18" charset="0"/>
                </a:rPr>
                <a:t>ombes, 1971, </a:t>
              </a:r>
              <a:r>
                <a:rPr lang="en-US" altLang="en-US" sz="1600" dirty="0" err="1">
                  <a:solidFill>
                    <a:srgbClr val="0070C0"/>
                  </a:solidFill>
                  <a:latin typeface="Times New Roman" panose="02020603050405020304" pitchFamily="18" charset="0"/>
                </a:rPr>
                <a:t>Commun</a:t>
              </a:r>
              <a:r>
                <a:rPr lang="en-US" altLang="en-US" sz="1600" dirty="0">
                  <a:solidFill>
                    <a:srgbClr val="0070C0"/>
                  </a:solidFill>
                  <a:latin typeface="Times New Roman" panose="02020603050405020304" pitchFamily="18" charset="0"/>
                </a:rPr>
                <a:t>. Math. Phys.</a:t>
              </a:r>
              <a:r>
                <a:rPr lang="en-US" altLang="zh-CN" sz="1600" dirty="0">
                  <a:solidFill>
                    <a:srgbClr val="0070C0"/>
                  </a:solidFill>
                  <a:latin typeface="Times New Roman" panose="02020603050405020304" pitchFamily="18" charset="0"/>
                </a:rPr>
                <a:t>; Simon, 1972, </a:t>
              </a:r>
              <a:r>
                <a:rPr lang="en-US" altLang="en-US" sz="1600" dirty="0" err="1">
                  <a:solidFill>
                    <a:srgbClr val="0070C0"/>
                  </a:solidFill>
                  <a:latin typeface="Times New Roman" panose="02020603050405020304" pitchFamily="18" charset="0"/>
                </a:rPr>
                <a:t>Commun</a:t>
              </a:r>
              <a:r>
                <a:rPr lang="en-US" altLang="en-US" sz="1600" dirty="0">
                  <a:solidFill>
                    <a:srgbClr val="0070C0"/>
                  </a:solidFill>
                  <a:latin typeface="Times New Roman" panose="02020603050405020304" pitchFamily="18" charset="0"/>
                </a:rPr>
                <a:t>. Math. Phys.</a:t>
              </a:r>
              <a:r>
                <a:rPr lang="en-US" altLang="zh-CN" sz="1600" dirty="0">
                  <a:latin typeface="Times New Roman" panose="02020603050405020304" pitchFamily="18" charset="0"/>
                </a:rPr>
                <a:t>)</a:t>
              </a:r>
              <a:endParaRPr lang="zh-CN" altLang="en-US" sz="1600" dirty="0">
                <a:latin typeface="Times New Roman" panose="02020603050405020304" pitchFamily="18" charset="0"/>
              </a:endParaRPr>
            </a:p>
          </p:txBody>
        </p:sp>
      </p:gr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3210"/>
    </mc:Choice>
    <mc:Fallback>
      <p:transition spd="slow" advTm="6321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17663" r:id="rId4" imgW="4572000" imgH="10058400" progId="Equation.3">
                  <p:embed/>
                </p:oleObj>
              </mc:Choice>
              <mc:Fallback>
                <p:oleObj r:id="rId4" imgW="4572000" imgH="10058400" progId="Equation.3">
                  <p:embed/>
                  <p:pic>
                    <p:nvPicPr>
                      <p:cNvPr id="0" name="对象 12">
                        <a:hlinkClick r:id="" action="ppaction://ole?verb=0"/>
                      </p:cNvPr>
                      <p:cNvPicPr/>
                      <p:nvPr/>
                    </p:nvPicPr>
                    <p:blipFill>
                      <a:blip r:embed="rId5"/>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12</a:t>
            </a:fld>
            <a:endParaRPr lang="zh-CN" altLang="en-US"/>
          </a:p>
        </p:txBody>
      </p:sp>
      <p:sp>
        <p:nvSpPr>
          <p:cNvPr id="12" name="文本框 11"/>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 y="2414270"/>
            <a:ext cx="7979410" cy="3766185"/>
          </a:xfrm>
          <a:prstGeom prst="rect">
            <a:avLst/>
          </a:prstGeom>
        </p:spPr>
      </p:pic>
      <p:sp>
        <p:nvSpPr>
          <p:cNvPr id="8" name="内容占位符 2"/>
          <p:cNvSpPr txBox="1"/>
          <p:nvPr/>
        </p:nvSpPr>
        <p:spPr>
          <a:xfrm>
            <a:off x="457002" y="1220390"/>
            <a:ext cx="8229600" cy="1080000"/>
          </a:xfrm>
          <a:prstGeom prst="rect">
            <a:avLst/>
          </a:prstGeom>
        </p:spPr>
        <p:txBody>
          <a:bodyPr>
            <a:normAutofit/>
          </a:bodyPr>
          <a:lstStyle/>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zh-CN"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鉴于</a:t>
            </a:r>
            <a:r>
              <a:rPr kumimoji="0" lang="en-US"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CSM</a:t>
            </a:r>
            <a:r>
              <a:rPr kumimoji="0" lang="zh-CN" altLang="en-US"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方法</a:t>
            </a:r>
            <a:r>
              <a:rPr kumimoji="0" lang="zh-CN"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的优越性，我们可以将此方法进一步发展，以应用于形变原子核。由于描写形变核的</a:t>
            </a:r>
            <a:r>
              <a:rPr kumimoji="0" lang="en-US"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RMF-CSM</a:t>
            </a:r>
            <a:r>
              <a:rPr kumimoji="0" lang="zh-CN" altLang="en-US"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方法</a:t>
            </a:r>
            <a:r>
              <a:rPr kumimoji="0" lang="zh-CN"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的程序较为复杂，</a:t>
            </a:r>
            <a:r>
              <a:rPr kumimoji="0" lang="en-US" altLang="zh-CN" sz="1800" b="0" i="0" u="none" strike="noStrike" kern="0" cap="none" spc="0" normalizeH="0" baseline="0" noProof="0" dirty="0" smtClean="0">
                <a:ln>
                  <a:noFill/>
                </a:ln>
                <a:solidFill>
                  <a:srgbClr val="0070C0"/>
                </a:solidFill>
                <a:effectLst/>
                <a:uLnTx/>
                <a:uFillTx/>
                <a:latin typeface="Times New Roman" panose="02020603050405020304" pitchFamily="18" charset="0"/>
                <a:ea typeface="楷体" panose="02010609060101010101" pitchFamily="49" charset="-122"/>
                <a:cs typeface="Times New Roman" panose="02020603050405020304" pitchFamily="18" charset="0"/>
              </a:rPr>
              <a:t>2012</a:t>
            </a:r>
            <a:r>
              <a:rPr kumimoji="0" lang="zh-CN" altLang="en-US" sz="1800" b="0" i="0" u="none" strike="noStrike" kern="0" cap="none" spc="0" normalizeH="0" baseline="0" noProof="0" dirty="0" smtClean="0">
                <a:ln>
                  <a:noFill/>
                </a:ln>
                <a:solidFill>
                  <a:srgbClr val="0070C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a:t>
            </a:r>
            <a:r>
              <a:rPr kumimoji="0" lang="zh-CN" altLang="en-US"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我们第一步在非相对论框架下用</a:t>
            </a:r>
            <a:r>
              <a:rPr kumimoji="0" lang="en-US"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CSM</a:t>
            </a:r>
            <a:r>
              <a:rPr kumimoji="0" lang="zh-CN" altLang="en-US"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方法</a:t>
            </a:r>
            <a:r>
              <a:rPr kumimoji="0" lang="zh-CN"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研究形变核（譬如</a:t>
            </a:r>
            <a:r>
              <a:rPr kumimoji="0" lang="en-US" altLang="zh-CN" sz="1800" b="0" i="0" u="none" strike="noStrike" kern="0" cap="none" spc="0" normalizeH="0" baseline="3000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31</a:t>
            </a:r>
            <a:r>
              <a:rPr kumimoji="0" lang="en-US"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Ne </a:t>
            </a:r>
            <a:r>
              <a:rPr kumimoji="0" lang="zh-CN"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25928"/>
    </mc:Choice>
    <mc:Fallback>
      <p:transition spd="slow" advTm="259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34981" r:id="rId3" imgW="4572000" imgH="10058400" progId="Equation.3">
                  <p:embed/>
                </p:oleObj>
              </mc:Choice>
              <mc:Fallback>
                <p:oleObj r:id="rId3" imgW="4572000" imgH="10058400" progId="Equation.3">
                  <p:embed/>
                  <p:pic>
                    <p:nvPicPr>
                      <p:cNvPr id="0" name="对象 12">
                        <a:hlinkClick r:id="" action="ppaction://ole?verb=0"/>
                      </p:cNvPr>
                      <p:cNvPicPr/>
                      <p:nvPr/>
                    </p:nvPicPr>
                    <p:blipFill>
                      <a:blip r:embed="rId4"/>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13</a:t>
            </a:fld>
            <a:endParaRPr lang="zh-CN" altLang="en-US"/>
          </a:p>
        </p:txBody>
      </p:sp>
      <p:sp>
        <p:nvSpPr>
          <p:cNvPr id="12" name="文本框 11"/>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sp>
        <p:nvSpPr>
          <p:cNvPr id="2" name="文本框 1"/>
          <p:cNvSpPr txBox="1"/>
          <p:nvPr/>
        </p:nvSpPr>
        <p:spPr>
          <a:xfrm>
            <a:off x="1165640" y="918845"/>
            <a:ext cx="1102360" cy="368300"/>
          </a:xfrm>
          <a:prstGeom prst="rect">
            <a:avLst/>
          </a:prstGeom>
          <a:noFill/>
        </p:spPr>
        <p:txBody>
          <a:bodyPr wrap="none" rtlCol="0">
            <a:spAutoFit/>
            <a:scene3d>
              <a:camera prst="orthographicFront"/>
              <a:lightRig rig="threePt" dir="t"/>
            </a:scene3d>
          </a:bodyPr>
          <a:lstStyle/>
          <a:p>
            <a:r>
              <a:rPr lang="zh-CN" altLang="en-US" b="1"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理论框架</a:t>
            </a:r>
          </a:p>
        </p:txBody>
      </p:sp>
      <p:sp>
        <p:nvSpPr>
          <p:cNvPr id="4" name="页脚占位符 3"/>
          <p:cNvSpPr>
            <a:spLocks noGrp="1"/>
          </p:cNvSpPr>
          <p:nvPr>
            <p:ph type="ftr" sz="quarter" idx="11"/>
          </p:nvPr>
        </p:nvSpPr>
        <p:spPr/>
        <p:txBody>
          <a:bodyPr/>
          <a:lstStyle/>
          <a:p>
            <a:r>
              <a:rPr lang="zh-CN" altLang="en-US" smtClean="0"/>
              <a:t>第十七届全国核物理大会</a:t>
            </a:r>
            <a:endParaRPr lang="zh-CN" altLang="en-US"/>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9434" y="648000"/>
            <a:ext cx="4210440" cy="6021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507"/>
    </mc:Choice>
    <mc:Fallback>
      <p:transition spd="slow" advTm="1750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18733" r:id="rId4" imgW="4572000" imgH="10058400" progId="Equation.3">
                  <p:embed/>
                </p:oleObj>
              </mc:Choice>
              <mc:Fallback>
                <p:oleObj r:id="rId4" imgW="4572000" imgH="10058400" progId="Equation.3">
                  <p:embed/>
                  <p:pic>
                    <p:nvPicPr>
                      <p:cNvPr id="0" name="对象 12">
                        <a:hlinkClick r:id="" action="ppaction://ole?verb=0"/>
                      </p:cNvPr>
                      <p:cNvPicPr/>
                      <p:nvPr/>
                    </p:nvPicPr>
                    <p:blipFill>
                      <a:blip r:embed="rId5"/>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14</a:t>
            </a:fld>
            <a:endParaRPr lang="zh-CN" altLang="en-US"/>
          </a:p>
        </p:txBody>
      </p:sp>
      <p:sp>
        <p:nvSpPr>
          <p:cNvPr id="12" name="文本框 11"/>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000" y="896068"/>
            <a:ext cx="4841906" cy="5413912"/>
          </a:xfrm>
          <a:prstGeom prst="rect">
            <a:avLst/>
          </a:prstGeom>
        </p:spPr>
      </p:pic>
      <p:sp>
        <p:nvSpPr>
          <p:cNvPr id="37" name="TextBox 6"/>
          <p:cNvSpPr txBox="1"/>
          <p:nvPr/>
        </p:nvSpPr>
        <p:spPr>
          <a:xfrm>
            <a:off x="5580000" y="1880235"/>
            <a:ext cx="3099180" cy="338554"/>
          </a:xfrm>
          <a:prstGeom prst="rect">
            <a:avLst/>
          </a:prstGeom>
          <a:noFill/>
        </p:spPr>
        <p:txBody>
          <a:bodyPr wrap="square" rtlCol="0">
            <a:spAutoFit/>
          </a:bodyPr>
          <a:lstStyle/>
          <a:p>
            <a:pPr algn="just"/>
            <a:r>
              <a:rPr lang="el-GR" altLang="zh-CN" sz="1600" dirty="0" smtClean="0">
                <a:latin typeface="+mn-lt"/>
                <a:ea typeface="楷体" panose="02010609060101010101" pitchFamily="49" charset="-122"/>
              </a:rPr>
              <a:t>β</a:t>
            </a:r>
            <a:r>
              <a:rPr lang="en-US" altLang="zh-CN" sz="1600" baseline="-25000" dirty="0" smtClean="0">
                <a:latin typeface="+mn-lt"/>
                <a:ea typeface="楷体" panose="02010609060101010101" pitchFamily="49" charset="-122"/>
              </a:rPr>
              <a:t>2</a:t>
            </a:r>
            <a:r>
              <a:rPr lang="en-US" altLang="zh-CN" sz="1600" dirty="0" smtClean="0">
                <a:latin typeface="+mn-lt"/>
                <a:ea typeface="楷体" panose="02010609060101010101" pitchFamily="49" charset="-122"/>
              </a:rPr>
              <a:t>=0.1</a:t>
            </a:r>
            <a:r>
              <a:rPr lang="zh-CN" altLang="en-US" sz="1600" dirty="0" smtClean="0">
                <a:latin typeface="+mn-lt"/>
                <a:ea typeface="楷体" panose="02010609060101010101" pitchFamily="49" charset="-122"/>
              </a:rPr>
              <a:t>时</a:t>
            </a:r>
            <a:r>
              <a:rPr lang="en-US" altLang="zh-CN" sz="1600" dirty="0" smtClean="0">
                <a:latin typeface="+mn-lt"/>
                <a:ea typeface="楷体" panose="02010609060101010101" pitchFamily="49" charset="-122"/>
              </a:rPr>
              <a:t>H</a:t>
            </a:r>
            <a:r>
              <a:rPr lang="el-GR" altLang="zh-CN" sz="1600" baseline="-25000" dirty="0" smtClean="0">
                <a:latin typeface="+mn-lt"/>
                <a:ea typeface="楷体" panose="02010609060101010101" pitchFamily="49" charset="-122"/>
              </a:rPr>
              <a:t>θ</a:t>
            </a:r>
            <a:r>
              <a:rPr lang="zh-CN" altLang="en-US" sz="1600" dirty="0" smtClean="0">
                <a:latin typeface="+mn-lt"/>
                <a:ea typeface="楷体" panose="02010609060101010101" pitchFamily="49" charset="-122"/>
              </a:rPr>
              <a:t>的</a:t>
            </a:r>
            <a:r>
              <a:rPr lang="zh-CN" altLang="en-US" sz="1600" dirty="0">
                <a:latin typeface="+mn-lt"/>
                <a:ea typeface="楷体" panose="02010609060101010101" pitchFamily="49" charset="-122"/>
              </a:rPr>
              <a:t>所有</a:t>
            </a:r>
            <a:r>
              <a:rPr lang="zh-CN" altLang="en-US" sz="1600" dirty="0" smtClean="0">
                <a:latin typeface="+mn-lt"/>
                <a:ea typeface="楷体" panose="02010609060101010101" pitchFamily="49" charset="-122"/>
              </a:rPr>
              <a:t>本征值。</a:t>
            </a:r>
            <a:endParaRPr lang="en-US" altLang="zh-CN" sz="1600" dirty="0" smtClean="0">
              <a:latin typeface="+mn-lt"/>
              <a:ea typeface="楷体" panose="02010609060101010101" pitchFamily="49" charset="-122"/>
            </a:endParaRP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3" name="矩形 2"/>
          <p:cNvSpPr/>
          <p:nvPr/>
        </p:nvSpPr>
        <p:spPr>
          <a:xfrm>
            <a:off x="5580000" y="2274838"/>
            <a:ext cx="3027180" cy="1815882"/>
          </a:xfrm>
          <a:prstGeom prst="rect">
            <a:avLst/>
          </a:prstGeom>
        </p:spPr>
        <p:txBody>
          <a:bodyPr wrap="square">
            <a:spAutoFit/>
          </a:bodyPr>
          <a:lstStyle/>
          <a:p>
            <a:pPr algn="just"/>
            <a:r>
              <a:rPr lang="zh-CN" altLang="en-US" sz="1600" dirty="0">
                <a:ea typeface="楷体" panose="02010609060101010101" pitchFamily="49" charset="-122"/>
              </a:rPr>
              <a:t>从左图中，我们可以清楚地看见</a:t>
            </a:r>
            <a:r>
              <a:rPr lang="en-US" altLang="zh-CN" sz="1600" dirty="0">
                <a:ea typeface="楷体" panose="02010609060101010101" pitchFamily="49" charset="-122"/>
              </a:rPr>
              <a:t>H</a:t>
            </a:r>
            <a:r>
              <a:rPr lang="el-GR" altLang="zh-CN" sz="1600" baseline="-25000" dirty="0">
                <a:ea typeface="楷体" panose="02010609060101010101" pitchFamily="49" charset="-122"/>
              </a:rPr>
              <a:t>θ</a:t>
            </a:r>
            <a:r>
              <a:rPr lang="zh-CN" altLang="en-US" sz="1600" dirty="0">
                <a:ea typeface="楷体" panose="02010609060101010101" pitchFamily="49" charset="-122"/>
              </a:rPr>
              <a:t>的本征值落于三个区域：束缚态位于负能量轴上，而连续谱随着</a:t>
            </a:r>
            <a:r>
              <a:rPr lang="el-GR" altLang="zh-CN" sz="1600" dirty="0">
                <a:ea typeface="楷体" panose="02010609060101010101" pitchFamily="49" charset="-122"/>
              </a:rPr>
              <a:t>θ</a:t>
            </a:r>
            <a:r>
              <a:rPr lang="zh-CN" altLang="en-US" sz="1600" dirty="0">
                <a:ea typeface="楷体" panose="02010609060101010101" pitchFamily="49" charset="-122"/>
              </a:rPr>
              <a:t>做顺时针转动，处于正能量轴和转动连续之间的扇形区域内的共振态，随着</a:t>
            </a:r>
            <a:r>
              <a:rPr lang="el-GR" altLang="zh-CN" sz="1600" dirty="0">
                <a:ea typeface="楷体" panose="02010609060101010101" pitchFamily="49" charset="-122"/>
              </a:rPr>
              <a:t>θ</a:t>
            </a:r>
            <a:r>
              <a:rPr lang="zh-CN" altLang="en-US" sz="1600" dirty="0">
                <a:ea typeface="楷体" panose="02010609060101010101" pitchFamily="49" charset="-122"/>
              </a:rPr>
              <a:t>的变大逐渐暴露而变得孤立</a:t>
            </a:r>
            <a:r>
              <a:rPr lang="zh-CN" altLang="en-US" sz="1600" dirty="0" smtClean="0">
                <a:ea typeface="楷体" panose="02010609060101010101" pitchFamily="49" charset="-122"/>
              </a:rPr>
              <a:t>。</a:t>
            </a:r>
            <a:endParaRPr lang="en-US" altLang="zh-CN" sz="1600" dirty="0">
              <a:ea typeface="楷体" panose="02010609060101010101" pitchFamily="49" charset="-122"/>
            </a:endParaRPr>
          </a:p>
        </p:txBody>
      </p:sp>
      <p:sp>
        <p:nvSpPr>
          <p:cNvPr id="4" name="矩形 3"/>
          <p:cNvSpPr/>
          <p:nvPr/>
        </p:nvSpPr>
        <p:spPr>
          <a:xfrm>
            <a:off x="5580000" y="4149000"/>
            <a:ext cx="3096000" cy="830997"/>
          </a:xfrm>
          <a:prstGeom prst="rect">
            <a:avLst/>
          </a:prstGeom>
        </p:spPr>
        <p:txBody>
          <a:bodyPr wrap="square">
            <a:spAutoFit/>
          </a:bodyPr>
          <a:lstStyle/>
          <a:p>
            <a:pPr algn="just"/>
            <a:r>
              <a:rPr lang="zh-CN" altLang="en-US" sz="1600" dirty="0">
                <a:ea typeface="楷体" panose="02010609060101010101" pitchFamily="49" charset="-122"/>
              </a:rPr>
              <a:t>在现实的计算中，因为采用有限基，</a:t>
            </a:r>
            <a:r>
              <a:rPr lang="en-US" altLang="zh-CN" sz="1600" dirty="0">
                <a:ea typeface="楷体" panose="02010609060101010101" pitchFamily="49" charset="-122"/>
              </a:rPr>
              <a:t>H</a:t>
            </a:r>
            <a:r>
              <a:rPr lang="el-GR" altLang="zh-CN" sz="1600" baseline="-25000" dirty="0">
                <a:ea typeface="楷体" panose="02010609060101010101" pitchFamily="49" charset="-122"/>
              </a:rPr>
              <a:t>θ</a:t>
            </a:r>
            <a:r>
              <a:rPr lang="zh-CN" altLang="en-US" sz="1600" dirty="0">
                <a:ea typeface="楷体" panose="02010609060101010101" pitchFamily="49" charset="-122"/>
              </a:rPr>
              <a:t>的连续谱是由一系列点组成的而非直线。</a:t>
            </a: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992"/>
    </mc:Choice>
    <mc:Fallback>
      <p:transition spd="slow" advTm="309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19712" r:id="rId4" imgW="4572000" imgH="10058400" progId="Equation.3">
                  <p:embed/>
                </p:oleObj>
              </mc:Choice>
              <mc:Fallback>
                <p:oleObj r:id="rId4" imgW="4572000" imgH="10058400" progId="Equation.3">
                  <p:embed/>
                  <p:pic>
                    <p:nvPicPr>
                      <p:cNvPr id="0" name="对象 12">
                        <a:hlinkClick r:id="" action="ppaction://ole?verb=0"/>
                      </p:cNvPr>
                      <p:cNvPicPr/>
                      <p:nvPr/>
                    </p:nvPicPr>
                    <p:blipFill>
                      <a:blip r:embed="rId5"/>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15</a:t>
            </a:fld>
            <a:endParaRPr lang="zh-CN" altLang="en-US"/>
          </a:p>
        </p:txBody>
      </p:sp>
      <p:sp>
        <p:nvSpPr>
          <p:cNvPr id="12" name="文本框 11"/>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000" y="909314"/>
            <a:ext cx="5532900" cy="5328665"/>
          </a:xfrm>
          <a:prstGeom prst="rect">
            <a:avLst/>
          </a:prstGeom>
        </p:spPr>
      </p:pic>
      <p:sp>
        <p:nvSpPr>
          <p:cNvPr id="6" name="TextBox 6"/>
          <p:cNvSpPr txBox="1"/>
          <p:nvPr/>
        </p:nvSpPr>
        <p:spPr>
          <a:xfrm>
            <a:off x="6217200" y="1880235"/>
            <a:ext cx="2530800" cy="1077218"/>
          </a:xfrm>
          <a:prstGeom prst="rect">
            <a:avLst/>
          </a:prstGeom>
          <a:noFill/>
        </p:spPr>
        <p:txBody>
          <a:bodyPr wrap="square" rtlCol="0">
            <a:spAutoFit/>
          </a:bodyPr>
          <a:lstStyle/>
          <a:p>
            <a:pPr algn="just"/>
            <a:r>
              <a:rPr lang="zh-CN" altLang="en-US" sz="1600" dirty="0" smtClean="0">
                <a:latin typeface="+mn-lt"/>
                <a:ea typeface="楷体" panose="02010609060101010101" pitchFamily="49" charset="-122"/>
              </a:rPr>
              <a:t>随着转动角度的增加，</a:t>
            </a:r>
            <a:r>
              <a:rPr lang="zh-CN" altLang="en-US" sz="1600" dirty="0">
                <a:latin typeface="+mn-lt"/>
                <a:ea typeface="楷体" panose="02010609060101010101" pitchFamily="49" charset="-122"/>
              </a:rPr>
              <a:t>共振态是完全可以从连续谱中分离且清楚地暴露在复能量面上</a:t>
            </a:r>
            <a:r>
              <a:rPr lang="zh-CN" altLang="en-US" sz="1600" dirty="0" smtClean="0">
                <a:latin typeface="+mn-lt"/>
                <a:ea typeface="楷体" panose="02010609060101010101" pitchFamily="49" charset="-122"/>
              </a:rPr>
              <a:t>。</a:t>
            </a:r>
            <a:endParaRPr lang="en-US" altLang="zh-CN" sz="1600" dirty="0" smtClean="0">
              <a:latin typeface="+mn-lt"/>
              <a:ea typeface="楷体" panose="02010609060101010101" pitchFamily="49" charset="-122"/>
            </a:endParaRP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3" name="矩形 2"/>
          <p:cNvSpPr/>
          <p:nvPr/>
        </p:nvSpPr>
        <p:spPr>
          <a:xfrm>
            <a:off x="6228000" y="2967335"/>
            <a:ext cx="2520000" cy="1077218"/>
          </a:xfrm>
          <a:prstGeom prst="rect">
            <a:avLst/>
          </a:prstGeom>
        </p:spPr>
        <p:txBody>
          <a:bodyPr wrap="square">
            <a:spAutoFit/>
          </a:bodyPr>
          <a:lstStyle/>
          <a:p>
            <a:pPr algn="just"/>
            <a:r>
              <a:rPr lang="zh-CN" altLang="en-US" sz="1600" dirty="0">
                <a:ea typeface="楷体" panose="02010609060101010101" pitchFamily="49" charset="-122"/>
              </a:rPr>
              <a:t>只要转动角度选取的足够大，共振态就可以同时被明确地确定，这也是复标度方法的优势所在。</a:t>
            </a: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5707"/>
    </mc:Choice>
    <mc:Fallback>
      <p:transition spd="slow" advTm="157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20754" r:id="rId4" imgW="4572000" imgH="10058400" progId="Equation.3">
                  <p:embed/>
                </p:oleObj>
              </mc:Choice>
              <mc:Fallback>
                <p:oleObj r:id="rId4" imgW="4572000" imgH="10058400" progId="Equation.3">
                  <p:embed/>
                  <p:pic>
                    <p:nvPicPr>
                      <p:cNvPr id="0" name="对象 12">
                        <a:hlinkClick r:id="" action="ppaction://ole?verb=0"/>
                      </p:cNvPr>
                      <p:cNvPicPr/>
                      <p:nvPr/>
                    </p:nvPicPr>
                    <p:blipFill>
                      <a:blip r:embed="rId5"/>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16</a:t>
            </a:fld>
            <a:endParaRPr lang="zh-CN" altLang="en-US"/>
          </a:p>
        </p:txBody>
      </p:sp>
      <p:sp>
        <p:nvSpPr>
          <p:cNvPr id="12" name="文本框 11"/>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000" y="837980"/>
            <a:ext cx="5309197" cy="5472000"/>
          </a:xfrm>
          <a:prstGeom prst="rect">
            <a:avLst/>
          </a:prstGeom>
        </p:spPr>
      </p:pic>
      <p:sp>
        <p:nvSpPr>
          <p:cNvPr id="6" name="TextBox 6"/>
          <p:cNvSpPr txBox="1"/>
          <p:nvPr/>
        </p:nvSpPr>
        <p:spPr>
          <a:xfrm>
            <a:off x="6012000" y="1880235"/>
            <a:ext cx="3024000" cy="830997"/>
          </a:xfrm>
          <a:prstGeom prst="rect">
            <a:avLst/>
          </a:prstGeom>
          <a:noFill/>
        </p:spPr>
        <p:txBody>
          <a:bodyPr wrap="square" rtlCol="0">
            <a:spAutoFit/>
          </a:bodyPr>
          <a:lstStyle/>
          <a:p>
            <a:pPr algn="just"/>
            <a:r>
              <a:rPr lang="zh-CN" altLang="en-US" sz="1600" dirty="0">
                <a:latin typeface="+mn-lt"/>
                <a:ea typeface="楷体" panose="02010609060101010101" pitchFamily="49" charset="-122"/>
              </a:rPr>
              <a:t>当体系是球形对称</a:t>
            </a:r>
            <a:r>
              <a:rPr lang="zh-CN" altLang="en-US" sz="1600" dirty="0" smtClean="0">
                <a:latin typeface="+mn-lt"/>
                <a:ea typeface="楷体" panose="02010609060101010101" pitchFamily="49" charset="-122"/>
              </a:rPr>
              <a:t>时，</a:t>
            </a:r>
            <a:r>
              <a:rPr lang="zh-CN" altLang="en-US" sz="1600" dirty="0">
                <a:latin typeface="+mn-lt"/>
                <a:ea typeface="楷体" panose="02010609060101010101" pitchFamily="49" charset="-122"/>
              </a:rPr>
              <a:t>我们仅仅发现三个共振态，分别对应</a:t>
            </a:r>
            <a:r>
              <a:rPr lang="zh-CN" altLang="en-US" sz="1600" dirty="0" smtClean="0">
                <a:latin typeface="+mn-lt"/>
                <a:ea typeface="楷体" panose="02010609060101010101" pitchFamily="49" charset="-122"/>
              </a:rPr>
              <a:t>于</a:t>
            </a:r>
            <a:r>
              <a:rPr lang="en-US" altLang="zh-CN" sz="1600" dirty="0" smtClean="0">
                <a:latin typeface="+mn-lt"/>
                <a:ea typeface="楷体" panose="02010609060101010101" pitchFamily="49" charset="-122"/>
              </a:rPr>
              <a:t>1f</a:t>
            </a:r>
            <a:r>
              <a:rPr lang="en-US" altLang="zh-CN" sz="1600" baseline="-25000" dirty="0" smtClean="0">
                <a:latin typeface="+mn-lt"/>
                <a:ea typeface="楷体" panose="02010609060101010101" pitchFamily="49" charset="-122"/>
              </a:rPr>
              <a:t>1/2</a:t>
            </a:r>
            <a:r>
              <a:rPr lang="en-US" altLang="zh-CN" sz="1600" dirty="0" smtClean="0">
                <a:latin typeface="+mn-lt"/>
                <a:ea typeface="楷体" panose="02010609060101010101" pitchFamily="49" charset="-122"/>
              </a:rPr>
              <a:t>,1f</a:t>
            </a:r>
            <a:r>
              <a:rPr lang="en-US" altLang="zh-CN" sz="1600" baseline="-25000" dirty="0" smtClean="0">
                <a:latin typeface="+mn-lt"/>
                <a:ea typeface="楷体" panose="02010609060101010101" pitchFamily="49" charset="-122"/>
              </a:rPr>
              <a:t>5/2</a:t>
            </a:r>
            <a:r>
              <a:rPr lang="zh-CN" altLang="en-US" sz="1600" dirty="0" smtClean="0">
                <a:latin typeface="+mn-lt"/>
                <a:ea typeface="楷体" panose="02010609060101010101" pitchFamily="49" charset="-122"/>
              </a:rPr>
              <a:t>以及</a:t>
            </a:r>
            <a:r>
              <a:rPr lang="en-US" altLang="zh-CN" sz="1600" dirty="0" smtClean="0">
                <a:latin typeface="+mn-lt"/>
                <a:ea typeface="楷体" panose="02010609060101010101" pitchFamily="49" charset="-122"/>
              </a:rPr>
              <a:t>1g</a:t>
            </a:r>
            <a:r>
              <a:rPr lang="en-US" altLang="zh-CN" sz="1600" baseline="-25000" dirty="0" smtClean="0">
                <a:latin typeface="+mn-lt"/>
                <a:ea typeface="楷体" panose="02010609060101010101" pitchFamily="49" charset="-122"/>
              </a:rPr>
              <a:t>9/2</a:t>
            </a:r>
            <a:r>
              <a:rPr lang="zh-CN" altLang="en-US" sz="1600" dirty="0" smtClean="0">
                <a:latin typeface="+mn-lt"/>
                <a:ea typeface="楷体" panose="02010609060101010101" pitchFamily="49" charset="-122"/>
              </a:rPr>
              <a:t>。</a:t>
            </a:r>
            <a:endParaRPr lang="en-US" altLang="zh-CN" sz="1600" dirty="0" smtClean="0">
              <a:latin typeface="+mn-lt"/>
              <a:ea typeface="楷体" panose="02010609060101010101" pitchFamily="49" charset="-122"/>
            </a:endParaRP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3" name="矩形 2"/>
          <p:cNvSpPr/>
          <p:nvPr/>
        </p:nvSpPr>
        <p:spPr>
          <a:xfrm>
            <a:off x="6012000" y="2967335"/>
            <a:ext cx="2880000" cy="830997"/>
          </a:xfrm>
          <a:prstGeom prst="rect">
            <a:avLst/>
          </a:prstGeom>
        </p:spPr>
        <p:txBody>
          <a:bodyPr wrap="square">
            <a:spAutoFit/>
          </a:bodyPr>
          <a:lstStyle/>
          <a:p>
            <a:pPr algn="just"/>
            <a:r>
              <a:rPr lang="zh-CN" altLang="en-US" sz="1600" dirty="0">
                <a:ea typeface="楷体" panose="02010609060101010101" pitchFamily="49" charset="-122"/>
              </a:rPr>
              <a:t>而当体系的球形对称被打破，形变系数不等于</a:t>
            </a:r>
            <a:r>
              <a:rPr lang="en-US" altLang="zh-CN" sz="1600" dirty="0">
                <a:ea typeface="楷体" panose="02010609060101010101" pitchFamily="49" charset="-122"/>
              </a:rPr>
              <a:t>0</a:t>
            </a:r>
            <a:r>
              <a:rPr lang="zh-CN" altLang="en-US" sz="1600" dirty="0">
                <a:ea typeface="楷体" panose="02010609060101010101" pitchFamily="49" charset="-122"/>
              </a:rPr>
              <a:t>时，上述的三个共振态分裂成</a:t>
            </a:r>
            <a:r>
              <a:rPr lang="en-US" altLang="zh-CN" sz="1600" dirty="0">
                <a:ea typeface="楷体" panose="02010609060101010101" pitchFamily="49" charset="-122"/>
              </a:rPr>
              <a:t>12</a:t>
            </a:r>
            <a:r>
              <a:rPr lang="zh-CN" altLang="en-US" sz="1600" dirty="0">
                <a:ea typeface="楷体" panose="02010609060101010101" pitchFamily="49" charset="-122"/>
              </a:rPr>
              <a:t>个共振态。</a:t>
            </a: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22733"/>
    </mc:Choice>
    <mc:Fallback>
      <p:transition spd="slow" advTm="227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24833" r:id="rId3" imgW="4572000" imgH="10058400" progId="Equation.3">
                  <p:embed/>
                </p:oleObj>
              </mc:Choice>
              <mc:Fallback>
                <p:oleObj r:id="rId3" imgW="4572000" imgH="10058400" progId="Equation.3">
                  <p:embed/>
                  <p:pic>
                    <p:nvPicPr>
                      <p:cNvPr id="0" name="对象 12">
                        <a:hlinkClick r:id="" action="ppaction://ole?verb=0"/>
                      </p:cNvPr>
                      <p:cNvPicPr/>
                      <p:nvPr/>
                    </p:nvPicPr>
                    <p:blipFill>
                      <a:blip r:embed="rId4"/>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a:xfrm>
            <a:off x="6012000" y="6159875"/>
            <a:ext cx="2133600" cy="365125"/>
          </a:xfrm>
        </p:spPr>
        <p:txBody>
          <a:bodyPr/>
          <a:lstStyle/>
          <a:p>
            <a:r>
              <a:rPr lang="en-US" altLang="zh-CN" dirty="0">
                <a:ea typeface="楷体" panose="02010609060101010101" pitchFamily="49" charset="-122"/>
              </a:rPr>
              <a:t>[</a:t>
            </a:r>
            <a:r>
              <a:rPr lang="en-US" altLang="zh-CN" dirty="0">
                <a:solidFill>
                  <a:srgbClr val="002060"/>
                </a:solidFill>
                <a:ea typeface="楷体" panose="02010609060101010101" pitchFamily="49" charset="-122"/>
              </a:rPr>
              <a:t>I. </a:t>
            </a:r>
            <a:r>
              <a:rPr lang="en-US" altLang="zh-CN" dirty="0" err="1">
                <a:solidFill>
                  <a:srgbClr val="002060"/>
                </a:solidFill>
                <a:ea typeface="楷体" panose="02010609060101010101" pitchFamily="49" charset="-122"/>
              </a:rPr>
              <a:t>Hamamoto</a:t>
            </a:r>
            <a:r>
              <a:rPr lang="en-US" altLang="zh-CN" dirty="0">
                <a:solidFill>
                  <a:srgbClr val="002060"/>
                </a:solidFill>
                <a:ea typeface="楷体" panose="02010609060101010101" pitchFamily="49" charset="-122"/>
              </a:rPr>
              <a:t>, PRC 2010</a:t>
            </a:r>
            <a:r>
              <a:rPr lang="en-US" altLang="zh-CN" dirty="0" smtClean="0">
                <a:ea typeface="楷体" panose="02010609060101010101" pitchFamily="49" charset="-122"/>
              </a:rPr>
              <a:t>]</a:t>
            </a:r>
            <a:endParaRPr lang="zh-CN" altLang="en-US" dirty="0"/>
          </a:p>
        </p:txBody>
      </p:sp>
      <p:sp>
        <p:nvSpPr>
          <p:cNvPr id="12" name="文本框 11"/>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grpSp>
        <p:nvGrpSpPr>
          <p:cNvPr id="4" name="组合 3"/>
          <p:cNvGrpSpPr/>
          <p:nvPr/>
        </p:nvGrpSpPr>
        <p:grpSpPr>
          <a:xfrm>
            <a:off x="108000" y="837490"/>
            <a:ext cx="8933098" cy="5676699"/>
            <a:chOff x="108000" y="837490"/>
            <a:chExt cx="8933098" cy="5676699"/>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00" y="837490"/>
              <a:ext cx="4546006" cy="5676699"/>
            </a:xfrm>
            <a:prstGeom prst="rect">
              <a:avLst/>
            </a:prstGeom>
          </p:spPr>
        </p:pic>
        <p:sp>
          <p:nvSpPr>
            <p:cNvPr id="6" name="TextBox 6"/>
            <p:cNvSpPr txBox="1"/>
            <p:nvPr/>
          </p:nvSpPr>
          <p:spPr>
            <a:xfrm>
              <a:off x="5508000" y="909000"/>
              <a:ext cx="3240000" cy="584775"/>
            </a:xfrm>
            <a:prstGeom prst="rect">
              <a:avLst/>
            </a:prstGeom>
            <a:noFill/>
          </p:spPr>
          <p:txBody>
            <a:bodyPr wrap="square" rtlCol="0">
              <a:spAutoFit/>
            </a:bodyPr>
            <a:lstStyle/>
            <a:p>
              <a:pPr algn="just"/>
              <a:r>
                <a:rPr lang="zh-CN" altLang="en-US" sz="1600" dirty="0" smtClean="0">
                  <a:latin typeface="+mn-lt"/>
                  <a:ea typeface="楷体" panose="02010609060101010101" pitchFamily="49" charset="-122"/>
                </a:rPr>
                <a:t>左图展示</a:t>
              </a:r>
              <a:r>
                <a:rPr lang="zh-CN" altLang="en-US" sz="1600" dirty="0">
                  <a:latin typeface="+mn-lt"/>
                  <a:ea typeface="楷体" panose="02010609060101010101" pitchFamily="49" charset="-122"/>
                </a:rPr>
                <a:t>了束缚态以及共振态的单粒子能级随形变</a:t>
              </a:r>
              <a:r>
                <a:rPr lang="zh-CN" altLang="en-US" sz="1600" dirty="0" smtClean="0">
                  <a:latin typeface="+mn-lt"/>
                  <a:ea typeface="楷体" panose="02010609060101010101" pitchFamily="49" charset="-122"/>
                </a:rPr>
                <a:t>参数的</a:t>
              </a:r>
              <a:r>
                <a:rPr lang="zh-CN" altLang="en-US" sz="1600" dirty="0">
                  <a:latin typeface="+mn-lt"/>
                  <a:ea typeface="楷体" panose="02010609060101010101" pitchFamily="49" charset="-122"/>
                </a:rPr>
                <a:t>演化</a:t>
              </a:r>
              <a:r>
                <a:rPr lang="zh-CN" altLang="en-US" sz="1600" dirty="0" smtClean="0">
                  <a:latin typeface="+mn-lt"/>
                  <a:ea typeface="楷体" panose="02010609060101010101" pitchFamily="49" charset="-122"/>
                </a:rPr>
                <a:t>。</a:t>
              </a:r>
              <a:endParaRPr lang="en-US" altLang="zh-CN" sz="1600" dirty="0" smtClean="0">
                <a:latin typeface="+mn-lt"/>
                <a:ea typeface="楷体" panose="02010609060101010101" pitchFamily="49" charset="-122"/>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00" y="3213000"/>
              <a:ext cx="3965098" cy="3055487"/>
            </a:xfrm>
            <a:prstGeom prst="rect">
              <a:avLst/>
            </a:prstGeom>
          </p:spPr>
        </p:pic>
      </p:grpSp>
      <p:sp>
        <p:nvSpPr>
          <p:cNvPr id="5" name="矩形 4"/>
          <p:cNvSpPr/>
          <p:nvPr/>
        </p:nvSpPr>
        <p:spPr>
          <a:xfrm>
            <a:off x="5508000" y="1557000"/>
            <a:ext cx="3312000" cy="1569660"/>
          </a:xfrm>
          <a:prstGeom prst="rect">
            <a:avLst/>
          </a:prstGeom>
        </p:spPr>
        <p:txBody>
          <a:bodyPr wrap="square">
            <a:spAutoFit/>
          </a:bodyPr>
          <a:lstStyle/>
          <a:p>
            <a:pPr algn="just"/>
            <a:r>
              <a:rPr lang="zh-CN" altLang="en-US" sz="1600" dirty="0">
                <a:ea typeface="楷体" panose="02010609060101010101" pitchFamily="49" charset="-122"/>
              </a:rPr>
              <a:t>与耦合道方法</a:t>
            </a:r>
            <a:r>
              <a:rPr lang="en-US" altLang="zh-CN" sz="1600" dirty="0">
                <a:ea typeface="楷体" panose="02010609060101010101" pitchFamily="49" charset="-122"/>
              </a:rPr>
              <a:t>[</a:t>
            </a:r>
            <a:r>
              <a:rPr lang="en-US" altLang="zh-CN" sz="1600" dirty="0">
                <a:solidFill>
                  <a:srgbClr val="002060"/>
                </a:solidFill>
                <a:ea typeface="楷体" panose="02010609060101010101" pitchFamily="49" charset="-122"/>
              </a:rPr>
              <a:t>I. </a:t>
            </a:r>
            <a:r>
              <a:rPr lang="en-US" altLang="zh-CN" sz="1600" dirty="0" err="1">
                <a:solidFill>
                  <a:srgbClr val="002060"/>
                </a:solidFill>
                <a:ea typeface="楷体" panose="02010609060101010101" pitchFamily="49" charset="-122"/>
              </a:rPr>
              <a:t>Hamamoto</a:t>
            </a:r>
            <a:r>
              <a:rPr lang="en-US" altLang="zh-CN" sz="1600" dirty="0">
                <a:solidFill>
                  <a:srgbClr val="002060"/>
                </a:solidFill>
                <a:ea typeface="楷体" panose="02010609060101010101" pitchFamily="49" charset="-122"/>
              </a:rPr>
              <a:t>, PRC 2010</a:t>
            </a:r>
            <a:r>
              <a:rPr lang="en-US" altLang="zh-CN" sz="1600" dirty="0">
                <a:ea typeface="楷体" panose="02010609060101010101" pitchFamily="49" charset="-122"/>
              </a:rPr>
              <a:t>]</a:t>
            </a:r>
            <a:r>
              <a:rPr lang="zh-CN" altLang="en-US" sz="1600" dirty="0">
                <a:ea typeface="楷体" panose="02010609060101010101" pitchFamily="49" charset="-122"/>
              </a:rPr>
              <a:t>所得到的结论比较，无论是束缚能量还是低能共振能量，两者之间都是非常吻合的。而且我们还计算了耦合道方法尚未给出的一些高能共振态能量。</a:t>
            </a:r>
          </a:p>
        </p:txBody>
      </p:sp>
    </p:spTree>
  </p:cSld>
  <p:clrMapOvr>
    <a:masterClrMapping/>
  </p:clrMapOvr>
  <mc:AlternateContent xmlns:mc="http://schemas.openxmlformats.org/markup-compatibility/2006">
    <mc:Choice xmlns:p14="http://schemas.microsoft.com/office/powerpoint/2010/main" Requires="p14">
      <p:transition spd="slow" p14:dur="2000" advTm="25396"/>
    </mc:Choice>
    <mc:Fallback>
      <p:transition spd="slow" advTm="2539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25855" r:id="rId3" imgW="4572000" imgH="10058400" progId="Equation.3">
                  <p:embed/>
                </p:oleObj>
              </mc:Choice>
              <mc:Fallback>
                <p:oleObj r:id="rId3" imgW="4572000" imgH="10058400" progId="Equation.3">
                  <p:embed/>
                  <p:pic>
                    <p:nvPicPr>
                      <p:cNvPr id="0" name="对象 12">
                        <a:hlinkClick r:id="" action="ppaction://ole?verb=0"/>
                      </p:cNvPr>
                      <p:cNvPicPr/>
                      <p:nvPr/>
                    </p:nvPicPr>
                    <p:blipFill>
                      <a:blip r:embed="rId4"/>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18</a:t>
            </a:fld>
            <a:endParaRPr lang="zh-CN" altLang="en-US"/>
          </a:p>
        </p:txBody>
      </p:sp>
      <p:sp>
        <p:nvSpPr>
          <p:cNvPr id="12" name="文本框 11"/>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7400" y="907935"/>
            <a:ext cx="5562600" cy="5257800"/>
          </a:xfrm>
          <a:prstGeom prst="rect">
            <a:avLst/>
          </a:prstGeom>
        </p:spPr>
      </p:pic>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234"/>
    </mc:Choice>
    <mc:Fallback>
      <p:transition spd="slow" advTm="223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23807" r:id="rId3" imgW="4572000" imgH="10058400" progId="Equation.3">
                  <p:embed/>
                </p:oleObj>
              </mc:Choice>
              <mc:Fallback>
                <p:oleObj r:id="rId3" imgW="4572000" imgH="10058400" progId="Equation.3">
                  <p:embed/>
                  <p:pic>
                    <p:nvPicPr>
                      <p:cNvPr id="0" name="对象 12">
                        <a:hlinkClick r:id="" action="ppaction://ole?verb=0"/>
                      </p:cNvPr>
                      <p:cNvPicPr/>
                      <p:nvPr/>
                    </p:nvPicPr>
                    <p:blipFill>
                      <a:blip r:embed="rId4"/>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19</a:t>
            </a:fld>
            <a:endParaRPr lang="zh-CN" altLang="en-US"/>
          </a:p>
        </p:txBody>
      </p:sp>
      <p:sp>
        <p:nvSpPr>
          <p:cNvPr id="12" name="文本框 11"/>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grpSp>
        <p:nvGrpSpPr>
          <p:cNvPr id="3" name="组合 2"/>
          <p:cNvGrpSpPr/>
          <p:nvPr/>
        </p:nvGrpSpPr>
        <p:grpSpPr>
          <a:xfrm>
            <a:off x="457200" y="909000"/>
            <a:ext cx="8229600" cy="5153345"/>
            <a:chOff x="457200" y="909000"/>
            <a:chExt cx="8229600" cy="5153345"/>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25" y="1972310"/>
              <a:ext cx="7872730" cy="4090035"/>
            </a:xfrm>
            <a:prstGeom prst="rect">
              <a:avLst/>
            </a:prstGeom>
          </p:spPr>
        </p:pic>
        <p:sp>
          <p:nvSpPr>
            <p:cNvPr id="8" name="内容占位符 2"/>
            <p:cNvSpPr txBox="1"/>
            <p:nvPr/>
          </p:nvSpPr>
          <p:spPr>
            <a:xfrm>
              <a:off x="457200" y="909000"/>
              <a:ext cx="8229600" cy="919310"/>
            </a:xfrm>
            <a:prstGeom prst="rect">
              <a:avLst/>
            </a:prstGeom>
          </p:spPr>
          <p:txBody>
            <a:bodyPr>
              <a:noAutofit/>
            </a:bodyPr>
            <a:lstStyle/>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en-US" b="0" i="0" u="none" strike="noStrike" kern="0" cap="none" spc="0" normalizeH="0" baseline="0" noProof="0" dirty="0" smtClean="0">
                  <a:ln>
                    <a:noFill/>
                  </a:ln>
                  <a:solidFill>
                    <a:srgbClr val="0070C0"/>
                  </a:solidFill>
                  <a:effectLst/>
                  <a:uLnTx/>
                  <a:uFillTx/>
                  <a:latin typeface="+mn-lt"/>
                  <a:ea typeface="楷体" pitchFamily="49" charset="-122"/>
                  <a:cs typeface="Times New Roman" panose="02020603050405020304" pitchFamily="18" charset="0"/>
                </a:rPr>
                <a:t>2013</a:t>
              </a:r>
              <a:r>
                <a:rPr kumimoji="0" lang="zh-CN" altLang="en-US" b="0" i="0" u="none" strike="noStrike" kern="0" cap="none" spc="0" normalizeH="0" baseline="0" noProof="0" dirty="0" smtClean="0">
                  <a:ln>
                    <a:noFill/>
                  </a:ln>
                  <a:solidFill>
                    <a:srgbClr val="0070C0"/>
                  </a:solidFill>
                  <a:effectLst/>
                  <a:uLnTx/>
                  <a:uFillTx/>
                  <a:latin typeface="+mn-lt"/>
                  <a:ea typeface="楷体" pitchFamily="49" charset="-122"/>
                  <a:cs typeface="Times New Roman" panose="02020603050405020304" pitchFamily="18" charset="0"/>
                </a:rPr>
                <a:t>年</a:t>
              </a:r>
              <a:r>
                <a:rPr kumimoji="0" lang="zh-CN" altLang="en-US"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，我们</a:t>
              </a:r>
              <a:r>
                <a:rPr lang="zh-CN" altLang="en-US" kern="0" dirty="0">
                  <a:latin typeface="+mn-lt"/>
                  <a:ea typeface="楷体" pitchFamily="49" charset="-122"/>
                  <a:cs typeface="Times New Roman" panose="02020603050405020304" pitchFamily="18" charset="0"/>
                </a:rPr>
                <a:t>将</a:t>
              </a:r>
              <a:r>
                <a:rPr kumimoji="0" lang="en-US" altLang="zh-CN"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Dirac-CSM</a:t>
              </a:r>
              <a:r>
                <a:rPr kumimoji="0" lang="zh-CN" altLang="en-US"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方法应用于计算</a:t>
              </a:r>
              <a:r>
                <a:rPr kumimoji="0" lang="en-US" altLang="zh-CN"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Morse</a:t>
              </a:r>
              <a:r>
                <a:rPr kumimoji="0" lang="zh-CN" altLang="en-US"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势中的</a:t>
              </a:r>
              <a:r>
                <a:rPr kumimoji="0" lang="en-US" altLang="zh-CN"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Dirac</a:t>
              </a:r>
              <a:r>
                <a:rPr kumimoji="0" lang="zh-CN" altLang="en-US"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粒子的共振态，与</a:t>
              </a:r>
              <a:r>
                <a:rPr kumimoji="0" lang="en-US" altLang="zh-CN"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J</a:t>
              </a:r>
              <a:r>
                <a:rPr kumimoji="0" lang="zh-CN" altLang="en-US"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矩阵和</a:t>
              </a:r>
              <a:r>
                <a:rPr kumimoji="0" lang="en-US" altLang="zh-CN"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S</a:t>
              </a:r>
              <a:r>
                <a:rPr kumimoji="0" lang="zh-CN" altLang="en-US"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矩阵方法计算的结果非常吻合，另外我们还在此模型中发现了良好的赝自旋现象</a:t>
              </a:r>
              <a:r>
                <a:rPr kumimoji="0" lang="zh-CN" altLang="zh-CN"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a:t>
              </a:r>
            </a:p>
          </p:txBody>
        </p:sp>
      </p:gr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9072"/>
    </mc:Choice>
    <mc:Fallback>
      <p:transition spd="slow" advTm="2907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1186038" y="1845000"/>
            <a:ext cx="6049962" cy="2973122"/>
            <a:chOff x="822008" y="1273175"/>
            <a:chExt cx="6049962" cy="2973122"/>
          </a:xfrm>
        </p:grpSpPr>
        <p:sp>
          <p:nvSpPr>
            <p:cNvPr id="11266" name="Line 2"/>
            <p:cNvSpPr/>
            <p:nvPr/>
          </p:nvSpPr>
          <p:spPr>
            <a:xfrm flipV="1">
              <a:off x="1184275" y="2823845"/>
              <a:ext cx="5687060" cy="20955"/>
            </a:xfrm>
            <a:prstGeom prst="line">
              <a:avLst/>
            </a:prstGeom>
            <a:ln w="25400" cap="flat" cmpd="sng">
              <a:solidFill>
                <a:schemeClr val="tx1"/>
              </a:solidFill>
              <a:prstDash val="sysDot"/>
              <a:headEnd type="none" w="med" len="med"/>
              <a:tailEnd type="oval" w="med" len="med"/>
            </a:ln>
          </p:spPr>
        </p:sp>
        <p:sp>
          <p:nvSpPr>
            <p:cNvPr id="11268" name="Line 4"/>
            <p:cNvSpPr/>
            <p:nvPr/>
          </p:nvSpPr>
          <p:spPr>
            <a:xfrm flipV="1">
              <a:off x="1207770" y="1910080"/>
              <a:ext cx="5663565" cy="17145"/>
            </a:xfrm>
            <a:prstGeom prst="line">
              <a:avLst/>
            </a:prstGeom>
            <a:ln w="25400" cap="flat" cmpd="sng">
              <a:solidFill>
                <a:schemeClr val="tx1"/>
              </a:solidFill>
              <a:prstDash val="sysDot"/>
              <a:headEnd type="none" w="med" len="med"/>
              <a:tailEnd type="oval" w="med" len="med"/>
            </a:ln>
          </p:spPr>
        </p:sp>
        <p:sp>
          <p:nvSpPr>
            <p:cNvPr id="11269" name="Line 5"/>
            <p:cNvSpPr/>
            <p:nvPr/>
          </p:nvSpPr>
          <p:spPr>
            <a:xfrm>
              <a:off x="1395730" y="3737610"/>
              <a:ext cx="5476240" cy="26670"/>
            </a:xfrm>
            <a:prstGeom prst="line">
              <a:avLst/>
            </a:prstGeom>
            <a:ln w="25400" cap="flat" cmpd="sng">
              <a:solidFill>
                <a:schemeClr val="tx1"/>
              </a:solidFill>
              <a:prstDash val="sysDot"/>
              <a:headEnd type="none" w="med" len="med"/>
              <a:tailEnd type="oval" w="med" len="med"/>
            </a:ln>
          </p:spPr>
        </p:sp>
        <p:grpSp>
          <p:nvGrpSpPr>
            <p:cNvPr id="11270" name="Group 6"/>
            <p:cNvGrpSpPr/>
            <p:nvPr/>
          </p:nvGrpSpPr>
          <p:grpSpPr>
            <a:xfrm>
              <a:off x="828358" y="1273175"/>
              <a:ext cx="635000" cy="809625"/>
              <a:chOff x="624" y="1536"/>
              <a:chExt cx="1170" cy="1484"/>
            </a:xfrm>
          </p:grpSpPr>
          <p:sp>
            <p:nvSpPr>
              <p:cNvPr id="10" name="Oval 7"/>
              <p:cNvSpPr>
                <a:spLocks noChangeArrowheads="1"/>
              </p:cNvSpPr>
              <p:nvPr/>
            </p:nvSpPr>
            <p:spPr bwMode="gray">
              <a:xfrm>
                <a:off x="624" y="1536"/>
                <a:ext cx="477" cy="1347"/>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Oval 8"/>
              <p:cNvSpPr>
                <a:spLocks noChangeArrowheads="1"/>
              </p:cNvSpPr>
              <p:nvPr/>
            </p:nvSpPr>
            <p:spPr bwMode="gray">
              <a:xfrm>
                <a:off x="624" y="1536"/>
                <a:ext cx="477" cy="1347"/>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Oval 9"/>
              <p:cNvSpPr>
                <a:spLocks noChangeArrowheads="1"/>
              </p:cNvSpPr>
              <p:nvPr/>
            </p:nvSpPr>
            <p:spPr bwMode="gray">
              <a:xfrm>
                <a:off x="706" y="1617"/>
                <a:ext cx="1088" cy="134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Oval 10"/>
              <p:cNvSpPr>
                <a:spLocks noChangeArrowheads="1"/>
              </p:cNvSpPr>
              <p:nvPr/>
            </p:nvSpPr>
            <p:spPr bwMode="gray">
              <a:xfrm>
                <a:off x="706" y="1620"/>
                <a:ext cx="1088" cy="134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17" name="Oval 11"/>
              <p:cNvSpPr/>
              <p:nvPr/>
            </p:nvSpPr>
            <p:spPr>
              <a:xfrm>
                <a:off x="760" y="1673"/>
                <a:ext cx="979" cy="1347"/>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318" name="Group 12"/>
              <p:cNvGrpSpPr/>
              <p:nvPr/>
            </p:nvGrpSpPr>
            <p:grpSpPr>
              <a:xfrm>
                <a:off x="776" y="1687"/>
                <a:ext cx="947" cy="952"/>
                <a:chOff x="4166" y="1706"/>
                <a:chExt cx="1252" cy="1252"/>
              </a:xfrm>
            </p:grpSpPr>
            <p:sp>
              <p:nvSpPr>
                <p:cNvPr id="11319" name="Oval 1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0" name="Oval 1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1" name="Oval 1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2" name="Oval 1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grpSp>
          <p:nvGrpSpPr>
            <p:cNvPr id="11271" name="Group 17"/>
            <p:cNvGrpSpPr/>
            <p:nvPr/>
          </p:nvGrpSpPr>
          <p:grpSpPr>
            <a:xfrm>
              <a:off x="822008" y="2166938"/>
              <a:ext cx="639762" cy="811212"/>
              <a:chOff x="1248" y="1488"/>
              <a:chExt cx="770" cy="973"/>
            </a:xfrm>
          </p:grpSpPr>
          <p:sp>
            <p:nvSpPr>
              <p:cNvPr id="21" name="Oval 18"/>
              <p:cNvSpPr>
                <a:spLocks noChangeArrowheads="1"/>
              </p:cNvSpPr>
              <p:nvPr/>
            </p:nvSpPr>
            <p:spPr bwMode="gray">
              <a:xfrm>
                <a:off x="1248" y="1488"/>
                <a:ext cx="311" cy="884"/>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Oval 19"/>
              <p:cNvSpPr>
                <a:spLocks noChangeArrowheads="1"/>
              </p:cNvSpPr>
              <p:nvPr/>
            </p:nvSpPr>
            <p:spPr bwMode="gray">
              <a:xfrm>
                <a:off x="1248" y="1488"/>
                <a:ext cx="311" cy="88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Oval 20"/>
              <p:cNvSpPr>
                <a:spLocks noChangeArrowheads="1"/>
              </p:cNvSpPr>
              <p:nvPr/>
            </p:nvSpPr>
            <p:spPr bwMode="gray">
              <a:xfrm>
                <a:off x="1301" y="1541"/>
                <a:ext cx="713" cy="88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Oval 21"/>
              <p:cNvSpPr>
                <a:spLocks noChangeArrowheads="1"/>
              </p:cNvSpPr>
              <p:nvPr/>
            </p:nvSpPr>
            <p:spPr bwMode="gray">
              <a:xfrm>
                <a:off x="1303" y="1541"/>
                <a:ext cx="715" cy="884"/>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7" name="Oval 22"/>
              <p:cNvSpPr/>
              <p:nvPr/>
            </p:nvSpPr>
            <p:spPr>
              <a:xfrm>
                <a:off x="1337" y="1578"/>
                <a:ext cx="643" cy="883"/>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308" name="Group 23"/>
              <p:cNvGrpSpPr/>
              <p:nvPr/>
            </p:nvGrpSpPr>
            <p:grpSpPr>
              <a:xfrm>
                <a:off x="1348" y="1588"/>
                <a:ext cx="621" cy="628"/>
                <a:chOff x="4166" y="1706"/>
                <a:chExt cx="1252" cy="1252"/>
              </a:xfrm>
            </p:grpSpPr>
            <p:sp>
              <p:nvSpPr>
                <p:cNvPr id="11309" name="Oval 24"/>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0" name="Oval 25"/>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1" name="Oval 26"/>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2" name="Oval 27"/>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grpSp>
          <p:nvGrpSpPr>
            <p:cNvPr id="11272" name="Group 28"/>
            <p:cNvGrpSpPr/>
            <p:nvPr/>
          </p:nvGrpSpPr>
          <p:grpSpPr>
            <a:xfrm>
              <a:off x="828358" y="3122613"/>
              <a:ext cx="635000" cy="809625"/>
              <a:chOff x="624" y="1536"/>
              <a:chExt cx="1170" cy="1484"/>
            </a:xfrm>
          </p:grpSpPr>
          <p:sp>
            <p:nvSpPr>
              <p:cNvPr id="32" name="Oval 29"/>
              <p:cNvSpPr>
                <a:spLocks noChangeArrowheads="1"/>
              </p:cNvSpPr>
              <p:nvPr/>
            </p:nvSpPr>
            <p:spPr bwMode="gray">
              <a:xfrm>
                <a:off x="624" y="1536"/>
                <a:ext cx="477" cy="1347"/>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Oval 30"/>
              <p:cNvSpPr>
                <a:spLocks noChangeArrowheads="1"/>
              </p:cNvSpPr>
              <p:nvPr/>
            </p:nvSpPr>
            <p:spPr bwMode="gray">
              <a:xfrm>
                <a:off x="624" y="1536"/>
                <a:ext cx="477" cy="1347"/>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Oval 31"/>
              <p:cNvSpPr>
                <a:spLocks noChangeArrowheads="1"/>
              </p:cNvSpPr>
              <p:nvPr/>
            </p:nvSpPr>
            <p:spPr bwMode="gray">
              <a:xfrm>
                <a:off x="706" y="1617"/>
                <a:ext cx="1088" cy="134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Oval 32"/>
              <p:cNvSpPr>
                <a:spLocks noChangeArrowheads="1"/>
              </p:cNvSpPr>
              <p:nvPr/>
            </p:nvSpPr>
            <p:spPr bwMode="gray">
              <a:xfrm>
                <a:off x="706" y="1620"/>
                <a:ext cx="1088" cy="134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97" name="Oval 33"/>
              <p:cNvSpPr/>
              <p:nvPr/>
            </p:nvSpPr>
            <p:spPr>
              <a:xfrm>
                <a:off x="760" y="1673"/>
                <a:ext cx="979" cy="1347"/>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298" name="Group 34"/>
              <p:cNvGrpSpPr/>
              <p:nvPr/>
            </p:nvGrpSpPr>
            <p:grpSpPr>
              <a:xfrm>
                <a:off x="776" y="1687"/>
                <a:ext cx="947" cy="952"/>
                <a:chOff x="4166" y="1706"/>
                <a:chExt cx="1252" cy="1252"/>
              </a:xfrm>
            </p:grpSpPr>
            <p:sp>
              <p:nvSpPr>
                <p:cNvPr id="11299" name="Oval 3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0" name="Oval 3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1" name="Oval 3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2" name="Oval 3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sp>
          <p:nvSpPr>
            <p:cNvPr id="11274" name="Text Box 50"/>
            <p:cNvSpPr txBox="1"/>
            <p:nvPr/>
          </p:nvSpPr>
          <p:spPr>
            <a:xfrm>
              <a:off x="980758" y="1379538"/>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1</a:t>
              </a:r>
            </a:p>
          </p:txBody>
        </p:sp>
        <p:sp>
          <p:nvSpPr>
            <p:cNvPr id="11275" name="Text Box 51"/>
            <p:cNvSpPr txBox="1"/>
            <p:nvPr/>
          </p:nvSpPr>
          <p:spPr>
            <a:xfrm>
              <a:off x="980758" y="2270125"/>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2</a:t>
              </a:r>
            </a:p>
          </p:txBody>
        </p:sp>
        <p:sp>
          <p:nvSpPr>
            <p:cNvPr id="11276" name="Text Box 52"/>
            <p:cNvSpPr txBox="1"/>
            <p:nvPr/>
          </p:nvSpPr>
          <p:spPr>
            <a:xfrm>
              <a:off x="980758" y="3238500"/>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3</a:t>
              </a:r>
            </a:p>
          </p:txBody>
        </p:sp>
        <p:sp>
          <p:nvSpPr>
            <p:cNvPr id="11278" name="Rectangle 54"/>
            <p:cNvSpPr/>
            <p:nvPr/>
          </p:nvSpPr>
          <p:spPr>
            <a:xfrm>
              <a:off x="1514158" y="1349375"/>
              <a:ext cx="4419600" cy="525721"/>
            </a:xfrm>
            <a:prstGeom prst="rect">
              <a:avLst/>
            </a:prstGeom>
            <a:noFill/>
            <a:ln w="9525">
              <a:noFill/>
            </a:ln>
          </p:spPr>
          <p:txBody>
            <a:bodyPr>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复标度方法研究共振态</a:t>
              </a:r>
            </a:p>
          </p:txBody>
        </p:sp>
        <p:sp>
          <p:nvSpPr>
            <p:cNvPr id="11279" name="Rectangle 55"/>
            <p:cNvSpPr/>
            <p:nvPr/>
          </p:nvSpPr>
          <p:spPr>
            <a:xfrm>
              <a:off x="1514475" y="2258060"/>
              <a:ext cx="5264150" cy="1988237"/>
            </a:xfrm>
            <a:prstGeom prst="rect">
              <a:avLst/>
            </a:prstGeom>
            <a:noFill/>
            <a:ln w="9525">
              <a:noFill/>
            </a:ln>
          </p:spPr>
          <p:txBody>
            <a:bodyPr wrap="square">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a:p>
              <a:pPr marL="514350" lvl="0" indent="-514350" eaLnBrk="0" hangingPunct="0">
                <a:lnSpc>
                  <a:spcPct val="110000"/>
                </a:lnSpc>
              </a:pPr>
              <a:endParaRPr lang="zh-CN" altLang="zh-CN" sz="2800" b="1" dirty="0">
                <a:solidFill>
                  <a:srgbClr val="002060"/>
                </a:solidFill>
                <a:latin typeface="Arial" panose="020B0604020202020204" pitchFamily="34" charset="0"/>
                <a:ea typeface="Arial" panose="020B0604020202020204" pitchFamily="34" charset="0"/>
              </a:endParaRPr>
            </a:p>
            <a:p>
              <a:pPr marL="514350" indent="-514350" eaLnBrk="0" hangingPunct="0">
                <a:lnSpc>
                  <a:spcPct val="110000"/>
                </a:lnSpc>
              </a:pPr>
              <a:r>
                <a:rPr lang="zh-CN" altLang="en-US" sz="2800" b="1" dirty="0">
                  <a:solidFill>
                    <a:schemeClr val="tx2">
                      <a:lumMod val="75000"/>
                    </a:schemeClr>
                  </a:solidFill>
                  <a:latin typeface="楷体" panose="02010609060101010101" pitchFamily="49" charset="-122"/>
                  <a:ea typeface="楷体" panose="02010609060101010101" pitchFamily="49" charset="-122"/>
                </a:rPr>
                <a:t>总结与展望</a:t>
              </a:r>
            </a:p>
            <a:p>
              <a:pPr marL="514350" lvl="0" indent="-514350" eaLnBrk="0" hangingPunct="0">
                <a:lnSpc>
                  <a:spcPct val="110000"/>
                </a:lnSpc>
              </a:pPr>
              <a:endParaRPr lang="zh-CN" altLang="zh-CN" sz="2800" b="1" dirty="0">
                <a:solidFill>
                  <a:srgbClr val="002060"/>
                </a:solidFill>
                <a:latin typeface="Arial" panose="020B0604020202020204" pitchFamily="34" charset="0"/>
                <a:ea typeface="Arial" panose="020B0604020202020204" pitchFamily="34" charset="0"/>
              </a:endParaRPr>
            </a:p>
          </p:txBody>
        </p:sp>
        <p:sp>
          <p:nvSpPr>
            <p:cNvPr id="11280" name="Rectangle 56"/>
            <p:cNvSpPr/>
            <p:nvPr/>
          </p:nvSpPr>
          <p:spPr>
            <a:xfrm>
              <a:off x="1514475" y="3176905"/>
              <a:ext cx="5356860" cy="508409"/>
            </a:xfrm>
            <a:prstGeom prst="rect">
              <a:avLst/>
            </a:prstGeom>
            <a:noFill/>
            <a:ln w="9525">
              <a:noFill/>
            </a:ln>
          </p:spPr>
          <p:txBody>
            <a:bodyPr wrap="square">
              <a:spAutoFit/>
            </a:bodyPr>
            <a:lstStyle/>
            <a:p>
              <a:pPr marL="514350" lvl="0" indent="-514350" eaLnBrk="0" hangingPunct="0">
                <a:lnSpc>
                  <a:spcPct val="110000"/>
                </a:lnSpc>
              </a:pPr>
              <a:endParaRPr lang="zh-CN" altLang="en-US" sz="2800" b="1" dirty="0">
                <a:solidFill>
                  <a:srgbClr val="002060"/>
                </a:solidFill>
                <a:latin typeface="楷体" panose="02010609060101010101" pitchFamily="49" charset="-122"/>
                <a:ea typeface="楷体" panose="02010609060101010101" pitchFamily="49" charset="-122"/>
              </a:endParaRPr>
            </a:p>
          </p:txBody>
        </p:sp>
      </p:grpSp>
      <p:sp>
        <p:nvSpPr>
          <p:cNvPr id="3" name="Rectangle 58"/>
          <p:cNvSpPr txBox="1"/>
          <p:nvPr/>
        </p:nvSpPr>
        <p:spPr>
          <a:xfrm>
            <a:off x="2943860" y="17780"/>
            <a:ext cx="6200140" cy="625475"/>
          </a:xfrm>
          <a:prstGeom prst="rect">
            <a:avLst/>
          </a:prstGeom>
          <a:noFill/>
          <a:ln w="9525">
            <a:noFill/>
          </a:ln>
        </p:spPr>
        <p:txBody>
          <a:bodyPr/>
          <a:lstStyle/>
          <a:p>
            <a:pPr lvl="0" algn="ctr" defTabSz="914400" eaLnBrk="0" hangingPunct="0"/>
            <a:r>
              <a:rPr lang="zh-CN" altLang="en-US" sz="2800" b="1" dirty="0" smtClean="0">
                <a:solidFill>
                  <a:srgbClr val="002060"/>
                </a:solidFill>
                <a:latin typeface="宋体" panose="02010600030101010101" pitchFamily="2" charset="-122"/>
                <a:cs typeface="+mn-ea"/>
              </a:rPr>
              <a:t>目录</a:t>
            </a:r>
            <a:endParaRPr lang="en-US" altLang="zh-CN" sz="2800" b="1" dirty="0">
              <a:solidFill>
                <a:srgbClr val="002060"/>
              </a:solidFill>
              <a:latin typeface="宋体" panose="02010600030101010101" pitchFamily="2" charset="-122"/>
              <a:cs typeface="+mn-ea"/>
            </a:endParaRPr>
          </a:p>
        </p:txBody>
      </p:sp>
      <p:sp>
        <p:nvSpPr>
          <p:cNvPr id="74" name="灯片编号占位符 73"/>
          <p:cNvSpPr>
            <a:spLocks noGrp="1"/>
          </p:cNvSpPr>
          <p:nvPr>
            <p:ph type="sldNum" sz="quarter" idx="12"/>
          </p:nvPr>
        </p:nvSpPr>
        <p:spPr/>
        <p:txBody>
          <a:bodyPr/>
          <a:lstStyle/>
          <a:p>
            <a:fld id="{5CB95ADE-6139-4BD1-B413-79FC1F010ED5}" type="slidenum">
              <a:rPr lang="zh-CN" altLang="en-US" smtClean="0"/>
              <a:t>2</a:t>
            </a:fld>
            <a:endParaRPr lang="zh-CN" altLang="en-US"/>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p:transition advTm="1182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33023" r:id="rId3" imgW="4572000" imgH="10058400" progId="Equation.3">
                  <p:embed/>
                </p:oleObj>
              </mc:Choice>
              <mc:Fallback>
                <p:oleObj r:id="rId3" imgW="4572000" imgH="10058400" progId="Equation.3">
                  <p:embed/>
                  <p:pic>
                    <p:nvPicPr>
                      <p:cNvPr id="0" name="对象 12">
                        <a:hlinkClick r:id="" action="ppaction://ole?verb=0"/>
                      </p:cNvPr>
                      <p:cNvPicPr/>
                      <p:nvPr/>
                    </p:nvPicPr>
                    <p:blipFill>
                      <a:blip r:embed="rId4"/>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20</a:t>
            </a:fld>
            <a:endParaRPr lang="zh-CN" altLang="en-US"/>
          </a:p>
        </p:txBody>
      </p:sp>
      <p:sp>
        <p:nvSpPr>
          <p:cNvPr id="12" name="文本框 11"/>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50" y="921385"/>
            <a:ext cx="8037195" cy="5276850"/>
          </a:xfrm>
          <a:prstGeom prst="rect">
            <a:avLst/>
          </a:prstGeom>
        </p:spPr>
      </p:pic>
      <p:sp>
        <p:nvSpPr>
          <p:cNvPr id="61" name="页脚占位符 10"/>
          <p:cNvSpPr>
            <a:spLocks noGrp="1"/>
          </p:cNvSpPr>
          <p:nvPr/>
        </p:nvSpPr>
        <p:spPr>
          <a:xfrm>
            <a:off x="2836965" y="6350000"/>
            <a:ext cx="2959035" cy="365125"/>
          </a:xfrm>
          <a:prstGeom prst="rect">
            <a:avLst/>
          </a:prstGeom>
          <a:noFill/>
          <a:ln>
            <a:noFill/>
          </a:ln>
        </p:spPr>
        <p:txBody>
          <a:bodyPr vert="horz" wrap="square" lIns="91440" tIns="45720" rIns="91440" bIns="45720" numCol="1" anchor="ctr" anchorCtr="0" compatLnSpc="1"/>
          <a:lstStyle>
            <a:defPPr>
              <a:defRPr lang="en-US"/>
            </a:defPPr>
            <a:lvl1pPr marL="0" algn="ct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b="0" dirty="0" smtClean="0">
                <a:solidFill>
                  <a:schemeClr val="tx1">
                    <a:lumMod val="95000"/>
                    <a:lumOff val="5000"/>
                  </a:schemeClr>
                </a:solidFill>
                <a:latin typeface="仿宋" panose="02010609060101010101" pitchFamily="49" charset="-122"/>
                <a:ea typeface="仿宋" panose="02010609060101010101" pitchFamily="49" charset="-122"/>
              </a:rPr>
              <a:t>中国科学院近代物理研究所学术交流</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3" name="页脚占位符 2"/>
          <p:cNvSpPr>
            <a:spLocks noGrp="1"/>
          </p:cNvSpPr>
          <p:nvPr>
            <p:ph type="ftr" sz="quarter" idx="11"/>
          </p:nvPr>
        </p:nvSpPr>
        <p:spPr/>
        <p:txBody>
          <a:bodyPr/>
          <a:lstStyle/>
          <a:p>
            <a:r>
              <a:rPr lang="zh-CN" altLang="en-US" smtClean="0"/>
              <a:t>第十七届全国核物理大会</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7827"/>
    </mc:Choice>
    <mc:Fallback>
      <p:transition spd="slow" advTm="782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44096" r:id="rId3" imgW="4572000" imgH="10058400" progId="Equation.3">
                  <p:embed/>
                </p:oleObj>
              </mc:Choice>
              <mc:Fallback>
                <p:oleObj r:id="rId3" imgW="4572000" imgH="10058400" progId="Equation.3">
                  <p:embed/>
                  <p:pic>
                    <p:nvPicPr>
                      <p:cNvPr id="0" name=""/>
                      <p:cNvPicPr/>
                      <p:nvPr/>
                    </p:nvPicPr>
                    <p:blipFill>
                      <a:blip r:embed="rId4"/>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21</a:t>
            </a:fld>
            <a:endParaRPr lang="zh-CN" altLang="en-US"/>
          </a:p>
        </p:txBody>
      </p:sp>
      <p:sp>
        <p:nvSpPr>
          <p:cNvPr id="12" name="文本框 11"/>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grpSp>
        <p:nvGrpSpPr>
          <p:cNvPr id="2" name="组合 1"/>
          <p:cNvGrpSpPr/>
          <p:nvPr/>
        </p:nvGrpSpPr>
        <p:grpSpPr>
          <a:xfrm>
            <a:off x="180000" y="1292225"/>
            <a:ext cx="8784000" cy="4943785"/>
            <a:chOff x="180000" y="1292225"/>
            <a:chExt cx="8784000" cy="4943785"/>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00" y="2200600"/>
              <a:ext cx="8784000" cy="4035410"/>
            </a:xfrm>
            <a:prstGeom prst="rect">
              <a:avLst/>
            </a:prstGeom>
          </p:spPr>
        </p:pic>
        <p:sp>
          <p:nvSpPr>
            <p:cNvPr id="8" name="内容占位符 2"/>
            <p:cNvSpPr txBox="1"/>
            <p:nvPr/>
          </p:nvSpPr>
          <p:spPr>
            <a:xfrm>
              <a:off x="457200" y="1292225"/>
              <a:ext cx="8229600" cy="776605"/>
            </a:xfrm>
            <a:prstGeom prst="rect">
              <a:avLst/>
            </a:prstGeom>
          </p:spPr>
          <p:txBody>
            <a:bodyPr>
              <a:normAutofit/>
            </a:bodyPr>
            <a:lstStyle/>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en-US" sz="1800" b="0" i="0" u="none" strike="noStrike" kern="0" cap="none" spc="0" normalizeH="0" baseline="0" noProof="0" dirty="0" smtClean="0">
                  <a:ln>
                    <a:noFill/>
                  </a:ln>
                  <a:solidFill>
                    <a:srgbClr val="0070C0"/>
                  </a:solidFill>
                  <a:effectLst/>
                  <a:uLnTx/>
                  <a:uFillTx/>
                  <a:latin typeface="+mn-lt"/>
                  <a:ea typeface="楷体" pitchFamily="49" charset="-122"/>
                  <a:cs typeface="Times New Roman" panose="02020603050405020304" pitchFamily="18" charset="0"/>
                </a:rPr>
                <a:t>2014</a:t>
              </a:r>
              <a:r>
                <a:rPr kumimoji="0" lang="zh-CN" altLang="en-US" sz="1800" b="0" i="0" u="none" strike="noStrike" kern="0" cap="none" spc="0" normalizeH="0" baseline="0" noProof="0" dirty="0" smtClean="0">
                  <a:ln>
                    <a:noFill/>
                  </a:ln>
                  <a:solidFill>
                    <a:srgbClr val="0070C0"/>
                  </a:solidFill>
                  <a:effectLst/>
                  <a:uLnTx/>
                  <a:uFillTx/>
                  <a:latin typeface="+mn-lt"/>
                  <a:ea typeface="楷体" pitchFamily="49" charset="-122"/>
                  <a:cs typeface="Times New Roman" panose="02020603050405020304" pitchFamily="18" charset="0"/>
                </a:rPr>
                <a:t>年</a:t>
              </a:r>
              <a:r>
                <a:rPr kumimoji="0" lang="zh-CN" altLang="en-US" sz="1800"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，我们发展了形变核的</a:t>
              </a:r>
              <a:r>
                <a:rPr kumimoji="0" lang="en-US" altLang="zh-CN" sz="1800"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Dirac-CSM</a:t>
              </a:r>
              <a:r>
                <a:rPr kumimoji="0" lang="zh-CN" altLang="en-US" sz="1800"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方法，计算了质量数为</a:t>
              </a:r>
              <a:r>
                <a:rPr kumimoji="0" lang="en-US" altLang="zh-CN" sz="1800"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31</a:t>
              </a:r>
              <a:r>
                <a:rPr kumimoji="0" lang="zh-CN" altLang="en-US" sz="1800"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的原子核的共振能量和宽度，获得了比耦合道更丰富的共振能级</a:t>
              </a:r>
              <a:r>
                <a:rPr kumimoji="0" lang="zh-CN" altLang="zh-CN" sz="1800" b="0" i="0" u="none" strike="noStrike" kern="0" cap="none" spc="0" normalizeH="0" baseline="0" noProof="0" dirty="0" smtClean="0">
                  <a:ln>
                    <a:noFill/>
                  </a:ln>
                  <a:solidFill>
                    <a:schemeClr val="tx1"/>
                  </a:solidFill>
                  <a:effectLst/>
                  <a:uLnTx/>
                  <a:uFillTx/>
                  <a:latin typeface="+mn-lt"/>
                  <a:ea typeface="楷体" pitchFamily="49" charset="-122"/>
                  <a:cs typeface="Times New Roman" panose="02020603050405020304" pitchFamily="18" charset="0"/>
                </a:rPr>
                <a:t>。</a:t>
              </a:r>
            </a:p>
          </p:txBody>
        </p:sp>
      </p:gr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237039986"/>
      </p:ext>
    </p:extLst>
  </p:cSld>
  <p:clrMapOvr>
    <a:masterClrMapping/>
  </p:clrMapOvr>
  <mc:AlternateContent xmlns:mc="http://schemas.openxmlformats.org/markup-compatibility/2006">
    <mc:Choice xmlns:p14="http://schemas.microsoft.com/office/powerpoint/2010/main" Requires="p14">
      <p:transition spd="slow" p14:dur="2000" advTm="14067"/>
    </mc:Choice>
    <mc:Fallback>
      <p:transition spd="slow" advTm="1406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45120" r:id="rId3" imgW="4572000" imgH="10058400" progId="Equation.3">
                  <p:embed/>
                </p:oleObj>
              </mc:Choice>
              <mc:Fallback>
                <p:oleObj r:id="rId3" imgW="4572000" imgH="10058400" progId="Equation.3">
                  <p:embed/>
                  <p:pic>
                    <p:nvPicPr>
                      <p:cNvPr id="0" name=""/>
                      <p:cNvPicPr/>
                      <p:nvPr/>
                    </p:nvPicPr>
                    <p:blipFill>
                      <a:blip r:embed="rId4"/>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22</a:t>
            </a:fld>
            <a:endParaRPr lang="zh-CN" altLang="en-US"/>
          </a:p>
        </p:txBody>
      </p:sp>
      <p:sp>
        <p:nvSpPr>
          <p:cNvPr id="12" name="文本框 11"/>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999" y="828756"/>
            <a:ext cx="5328001" cy="5624734"/>
          </a:xfrm>
          <a:prstGeom prst="rect">
            <a:avLst/>
          </a:prstGeom>
        </p:spPr>
      </p:pic>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226291232"/>
      </p:ext>
    </p:extLst>
  </p:cSld>
  <p:clrMapOvr>
    <a:masterClrMapping/>
  </p:clrMapOvr>
  <mc:AlternateContent xmlns:mc="http://schemas.openxmlformats.org/markup-compatibility/2006">
    <mc:Choice xmlns:p14="http://schemas.microsoft.com/office/powerpoint/2010/main" Requires="p14">
      <p:transition spd="slow" p14:dur="2000" advTm="3868"/>
    </mc:Choice>
    <mc:Fallback>
      <p:transition spd="slow" advTm="386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1186038" y="1845000"/>
            <a:ext cx="6049962" cy="2973122"/>
            <a:chOff x="822008" y="1273175"/>
            <a:chExt cx="6049962" cy="2973122"/>
          </a:xfrm>
        </p:grpSpPr>
        <p:sp>
          <p:nvSpPr>
            <p:cNvPr id="11266" name="Line 2"/>
            <p:cNvSpPr/>
            <p:nvPr/>
          </p:nvSpPr>
          <p:spPr>
            <a:xfrm flipV="1">
              <a:off x="1184275" y="2823845"/>
              <a:ext cx="5687060" cy="20955"/>
            </a:xfrm>
            <a:prstGeom prst="line">
              <a:avLst/>
            </a:prstGeom>
            <a:ln w="25400" cap="flat" cmpd="sng">
              <a:solidFill>
                <a:schemeClr val="tx1"/>
              </a:solidFill>
              <a:prstDash val="sysDot"/>
              <a:headEnd type="none" w="med" len="med"/>
              <a:tailEnd type="oval" w="med" len="med"/>
            </a:ln>
          </p:spPr>
        </p:sp>
        <p:sp>
          <p:nvSpPr>
            <p:cNvPr id="11268" name="Line 4"/>
            <p:cNvSpPr/>
            <p:nvPr/>
          </p:nvSpPr>
          <p:spPr>
            <a:xfrm flipV="1">
              <a:off x="1207770" y="1910080"/>
              <a:ext cx="5663565" cy="17145"/>
            </a:xfrm>
            <a:prstGeom prst="line">
              <a:avLst/>
            </a:prstGeom>
            <a:ln w="25400" cap="flat" cmpd="sng">
              <a:solidFill>
                <a:schemeClr val="tx1"/>
              </a:solidFill>
              <a:prstDash val="sysDot"/>
              <a:headEnd type="none" w="med" len="med"/>
              <a:tailEnd type="oval" w="med" len="med"/>
            </a:ln>
          </p:spPr>
        </p:sp>
        <p:sp>
          <p:nvSpPr>
            <p:cNvPr id="11269" name="Line 5"/>
            <p:cNvSpPr/>
            <p:nvPr/>
          </p:nvSpPr>
          <p:spPr>
            <a:xfrm>
              <a:off x="1395730" y="3737610"/>
              <a:ext cx="5476240" cy="26670"/>
            </a:xfrm>
            <a:prstGeom prst="line">
              <a:avLst/>
            </a:prstGeom>
            <a:ln w="25400" cap="flat" cmpd="sng">
              <a:solidFill>
                <a:schemeClr val="tx1"/>
              </a:solidFill>
              <a:prstDash val="sysDot"/>
              <a:headEnd type="none" w="med" len="med"/>
              <a:tailEnd type="oval" w="med" len="med"/>
            </a:ln>
          </p:spPr>
        </p:sp>
        <p:grpSp>
          <p:nvGrpSpPr>
            <p:cNvPr id="11270" name="Group 6"/>
            <p:cNvGrpSpPr/>
            <p:nvPr/>
          </p:nvGrpSpPr>
          <p:grpSpPr>
            <a:xfrm>
              <a:off x="828358" y="1273175"/>
              <a:ext cx="635000" cy="809625"/>
              <a:chOff x="624" y="1536"/>
              <a:chExt cx="1170" cy="1484"/>
            </a:xfrm>
          </p:grpSpPr>
          <p:sp>
            <p:nvSpPr>
              <p:cNvPr id="10" name="Oval 7"/>
              <p:cNvSpPr>
                <a:spLocks noChangeArrowheads="1"/>
              </p:cNvSpPr>
              <p:nvPr/>
            </p:nvSpPr>
            <p:spPr bwMode="gray">
              <a:xfrm>
                <a:off x="624" y="1536"/>
                <a:ext cx="477" cy="1347"/>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Oval 8"/>
              <p:cNvSpPr>
                <a:spLocks noChangeArrowheads="1"/>
              </p:cNvSpPr>
              <p:nvPr/>
            </p:nvSpPr>
            <p:spPr bwMode="gray">
              <a:xfrm>
                <a:off x="624" y="1536"/>
                <a:ext cx="477" cy="1347"/>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Oval 9"/>
              <p:cNvSpPr>
                <a:spLocks noChangeArrowheads="1"/>
              </p:cNvSpPr>
              <p:nvPr/>
            </p:nvSpPr>
            <p:spPr bwMode="gray">
              <a:xfrm>
                <a:off x="706" y="1617"/>
                <a:ext cx="1088" cy="134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Oval 10"/>
              <p:cNvSpPr>
                <a:spLocks noChangeArrowheads="1"/>
              </p:cNvSpPr>
              <p:nvPr/>
            </p:nvSpPr>
            <p:spPr bwMode="gray">
              <a:xfrm>
                <a:off x="706" y="1620"/>
                <a:ext cx="1088" cy="134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17" name="Oval 11"/>
              <p:cNvSpPr/>
              <p:nvPr/>
            </p:nvSpPr>
            <p:spPr>
              <a:xfrm>
                <a:off x="760" y="1673"/>
                <a:ext cx="979" cy="1347"/>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318" name="Group 12"/>
              <p:cNvGrpSpPr/>
              <p:nvPr/>
            </p:nvGrpSpPr>
            <p:grpSpPr>
              <a:xfrm>
                <a:off x="776" y="1687"/>
                <a:ext cx="947" cy="952"/>
                <a:chOff x="4166" y="1706"/>
                <a:chExt cx="1252" cy="1252"/>
              </a:xfrm>
            </p:grpSpPr>
            <p:sp>
              <p:nvSpPr>
                <p:cNvPr id="11319" name="Oval 1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0" name="Oval 1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1" name="Oval 1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2" name="Oval 1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grpSp>
          <p:nvGrpSpPr>
            <p:cNvPr id="11271" name="Group 17"/>
            <p:cNvGrpSpPr/>
            <p:nvPr/>
          </p:nvGrpSpPr>
          <p:grpSpPr>
            <a:xfrm>
              <a:off x="822008" y="2166938"/>
              <a:ext cx="639762" cy="811212"/>
              <a:chOff x="1248" y="1488"/>
              <a:chExt cx="770" cy="973"/>
            </a:xfrm>
          </p:grpSpPr>
          <p:sp>
            <p:nvSpPr>
              <p:cNvPr id="21" name="Oval 18"/>
              <p:cNvSpPr>
                <a:spLocks noChangeArrowheads="1"/>
              </p:cNvSpPr>
              <p:nvPr/>
            </p:nvSpPr>
            <p:spPr bwMode="gray">
              <a:xfrm>
                <a:off x="1248" y="1488"/>
                <a:ext cx="311" cy="884"/>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Oval 19"/>
              <p:cNvSpPr>
                <a:spLocks noChangeArrowheads="1"/>
              </p:cNvSpPr>
              <p:nvPr/>
            </p:nvSpPr>
            <p:spPr bwMode="gray">
              <a:xfrm>
                <a:off x="1248" y="1488"/>
                <a:ext cx="311" cy="88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Oval 20"/>
              <p:cNvSpPr>
                <a:spLocks noChangeArrowheads="1"/>
              </p:cNvSpPr>
              <p:nvPr/>
            </p:nvSpPr>
            <p:spPr bwMode="gray">
              <a:xfrm>
                <a:off x="1301" y="1541"/>
                <a:ext cx="713" cy="88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Oval 21"/>
              <p:cNvSpPr>
                <a:spLocks noChangeArrowheads="1"/>
              </p:cNvSpPr>
              <p:nvPr/>
            </p:nvSpPr>
            <p:spPr bwMode="gray">
              <a:xfrm>
                <a:off x="1303" y="1541"/>
                <a:ext cx="715" cy="884"/>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7" name="Oval 22"/>
              <p:cNvSpPr/>
              <p:nvPr/>
            </p:nvSpPr>
            <p:spPr>
              <a:xfrm>
                <a:off x="1337" y="1578"/>
                <a:ext cx="643" cy="883"/>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308" name="Group 23"/>
              <p:cNvGrpSpPr/>
              <p:nvPr/>
            </p:nvGrpSpPr>
            <p:grpSpPr>
              <a:xfrm>
                <a:off x="1348" y="1588"/>
                <a:ext cx="621" cy="628"/>
                <a:chOff x="4166" y="1706"/>
                <a:chExt cx="1252" cy="1252"/>
              </a:xfrm>
            </p:grpSpPr>
            <p:sp>
              <p:nvSpPr>
                <p:cNvPr id="11309" name="Oval 24"/>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0" name="Oval 25"/>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1" name="Oval 26"/>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2" name="Oval 27"/>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grpSp>
          <p:nvGrpSpPr>
            <p:cNvPr id="11272" name="Group 28"/>
            <p:cNvGrpSpPr/>
            <p:nvPr/>
          </p:nvGrpSpPr>
          <p:grpSpPr>
            <a:xfrm>
              <a:off x="828358" y="3122613"/>
              <a:ext cx="635000" cy="809625"/>
              <a:chOff x="624" y="1536"/>
              <a:chExt cx="1170" cy="1484"/>
            </a:xfrm>
          </p:grpSpPr>
          <p:sp>
            <p:nvSpPr>
              <p:cNvPr id="32" name="Oval 29"/>
              <p:cNvSpPr>
                <a:spLocks noChangeArrowheads="1"/>
              </p:cNvSpPr>
              <p:nvPr/>
            </p:nvSpPr>
            <p:spPr bwMode="gray">
              <a:xfrm>
                <a:off x="624" y="1536"/>
                <a:ext cx="477" cy="1347"/>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Oval 30"/>
              <p:cNvSpPr>
                <a:spLocks noChangeArrowheads="1"/>
              </p:cNvSpPr>
              <p:nvPr/>
            </p:nvSpPr>
            <p:spPr bwMode="gray">
              <a:xfrm>
                <a:off x="624" y="1536"/>
                <a:ext cx="477" cy="1347"/>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Oval 31"/>
              <p:cNvSpPr>
                <a:spLocks noChangeArrowheads="1"/>
              </p:cNvSpPr>
              <p:nvPr/>
            </p:nvSpPr>
            <p:spPr bwMode="gray">
              <a:xfrm>
                <a:off x="706" y="1617"/>
                <a:ext cx="1088" cy="134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Oval 32"/>
              <p:cNvSpPr>
                <a:spLocks noChangeArrowheads="1"/>
              </p:cNvSpPr>
              <p:nvPr/>
            </p:nvSpPr>
            <p:spPr bwMode="gray">
              <a:xfrm>
                <a:off x="706" y="1620"/>
                <a:ext cx="1088" cy="134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97" name="Oval 33"/>
              <p:cNvSpPr/>
              <p:nvPr/>
            </p:nvSpPr>
            <p:spPr>
              <a:xfrm>
                <a:off x="760" y="1673"/>
                <a:ext cx="979" cy="1347"/>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298" name="Group 34"/>
              <p:cNvGrpSpPr/>
              <p:nvPr/>
            </p:nvGrpSpPr>
            <p:grpSpPr>
              <a:xfrm>
                <a:off x="776" y="1687"/>
                <a:ext cx="947" cy="952"/>
                <a:chOff x="4166" y="1706"/>
                <a:chExt cx="1252" cy="1252"/>
              </a:xfrm>
            </p:grpSpPr>
            <p:sp>
              <p:nvSpPr>
                <p:cNvPr id="11299" name="Oval 3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0" name="Oval 3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1" name="Oval 3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2" name="Oval 3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sp>
          <p:nvSpPr>
            <p:cNvPr id="11274" name="Text Box 50"/>
            <p:cNvSpPr txBox="1"/>
            <p:nvPr/>
          </p:nvSpPr>
          <p:spPr>
            <a:xfrm>
              <a:off x="980758" y="1379538"/>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1</a:t>
              </a:r>
            </a:p>
          </p:txBody>
        </p:sp>
        <p:sp>
          <p:nvSpPr>
            <p:cNvPr id="11275" name="Text Box 51"/>
            <p:cNvSpPr txBox="1"/>
            <p:nvPr/>
          </p:nvSpPr>
          <p:spPr>
            <a:xfrm>
              <a:off x="980758" y="2270125"/>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2</a:t>
              </a:r>
            </a:p>
          </p:txBody>
        </p:sp>
        <p:sp>
          <p:nvSpPr>
            <p:cNvPr id="11276" name="Text Box 52"/>
            <p:cNvSpPr txBox="1"/>
            <p:nvPr/>
          </p:nvSpPr>
          <p:spPr>
            <a:xfrm>
              <a:off x="980758" y="3238500"/>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3</a:t>
              </a:r>
            </a:p>
          </p:txBody>
        </p:sp>
        <p:sp>
          <p:nvSpPr>
            <p:cNvPr id="11278" name="Rectangle 54"/>
            <p:cNvSpPr/>
            <p:nvPr/>
          </p:nvSpPr>
          <p:spPr>
            <a:xfrm>
              <a:off x="1514158" y="1349375"/>
              <a:ext cx="4419600" cy="525721"/>
            </a:xfrm>
            <a:prstGeom prst="rect">
              <a:avLst/>
            </a:prstGeom>
            <a:noFill/>
            <a:ln w="9525">
              <a:noFill/>
            </a:ln>
          </p:spPr>
          <p:txBody>
            <a:bodyPr>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复标度方法研究共振态</a:t>
              </a:r>
            </a:p>
          </p:txBody>
        </p:sp>
        <p:sp>
          <p:nvSpPr>
            <p:cNvPr id="11279" name="Rectangle 55"/>
            <p:cNvSpPr/>
            <p:nvPr/>
          </p:nvSpPr>
          <p:spPr>
            <a:xfrm>
              <a:off x="1514475" y="2258060"/>
              <a:ext cx="5264150" cy="1988237"/>
            </a:xfrm>
            <a:prstGeom prst="rect">
              <a:avLst/>
            </a:prstGeom>
            <a:noFill/>
            <a:ln w="9525">
              <a:noFill/>
            </a:ln>
          </p:spPr>
          <p:txBody>
            <a:bodyPr wrap="square">
              <a:spAutoFit/>
            </a:bodyPr>
            <a:lstStyle/>
            <a:p>
              <a:pPr marL="514350" lvl="0" indent="-514350" eaLnBrk="0" hangingPunct="0">
                <a:lnSpc>
                  <a:spcPct val="110000"/>
                </a:lnSpc>
              </a:pPr>
              <a:r>
                <a:rPr lang="zh-CN" altLang="en-US" sz="2800" b="1" dirty="0">
                  <a:solidFill>
                    <a:srgbClr val="FF0000"/>
                  </a:solidFill>
                  <a:latin typeface="楷体" panose="02010609060101010101" pitchFamily="49" charset="-122"/>
                  <a:ea typeface="楷体" panose="02010609060101010101" pitchFamily="49" charset="-122"/>
                </a:rPr>
                <a:t>复动量表象方法对奇特核的研究</a:t>
              </a:r>
            </a:p>
            <a:p>
              <a:pPr marL="514350" lvl="0" indent="-514350" eaLnBrk="0" hangingPunct="0">
                <a:lnSpc>
                  <a:spcPct val="110000"/>
                </a:lnSpc>
              </a:pPr>
              <a:endParaRPr lang="zh-CN" altLang="zh-CN" sz="2800" b="1" dirty="0">
                <a:solidFill>
                  <a:srgbClr val="002060"/>
                </a:solidFill>
                <a:latin typeface="Arial" panose="020B0604020202020204" pitchFamily="34" charset="0"/>
                <a:ea typeface="Arial" panose="020B0604020202020204" pitchFamily="34" charset="0"/>
              </a:endParaRPr>
            </a:p>
            <a:p>
              <a:pPr marL="514350" indent="-514350" eaLnBrk="0" hangingPunct="0">
                <a:lnSpc>
                  <a:spcPct val="110000"/>
                </a:lnSpc>
              </a:pPr>
              <a:r>
                <a:rPr lang="zh-CN" altLang="en-US" sz="2800" b="1" dirty="0">
                  <a:solidFill>
                    <a:schemeClr val="tx2">
                      <a:lumMod val="75000"/>
                    </a:schemeClr>
                  </a:solidFill>
                  <a:latin typeface="楷体" panose="02010609060101010101" pitchFamily="49" charset="-122"/>
                  <a:ea typeface="楷体" panose="02010609060101010101" pitchFamily="49" charset="-122"/>
                </a:rPr>
                <a:t>总结与展望</a:t>
              </a:r>
            </a:p>
            <a:p>
              <a:pPr marL="514350" lvl="0" indent="-514350" eaLnBrk="0" hangingPunct="0">
                <a:lnSpc>
                  <a:spcPct val="110000"/>
                </a:lnSpc>
              </a:pPr>
              <a:endParaRPr lang="zh-CN" altLang="zh-CN" sz="2800" b="1" dirty="0">
                <a:solidFill>
                  <a:srgbClr val="002060"/>
                </a:solidFill>
                <a:latin typeface="Arial" panose="020B0604020202020204" pitchFamily="34" charset="0"/>
                <a:ea typeface="Arial" panose="020B0604020202020204" pitchFamily="34" charset="0"/>
              </a:endParaRPr>
            </a:p>
          </p:txBody>
        </p:sp>
        <p:sp>
          <p:nvSpPr>
            <p:cNvPr id="11280" name="Rectangle 56"/>
            <p:cNvSpPr/>
            <p:nvPr/>
          </p:nvSpPr>
          <p:spPr>
            <a:xfrm>
              <a:off x="1514475" y="3176905"/>
              <a:ext cx="5356860" cy="508409"/>
            </a:xfrm>
            <a:prstGeom prst="rect">
              <a:avLst/>
            </a:prstGeom>
            <a:noFill/>
            <a:ln w="9525">
              <a:noFill/>
            </a:ln>
          </p:spPr>
          <p:txBody>
            <a:bodyPr wrap="square">
              <a:spAutoFit/>
            </a:bodyPr>
            <a:lstStyle/>
            <a:p>
              <a:pPr marL="514350" lvl="0" indent="-514350" eaLnBrk="0" hangingPunct="0">
                <a:lnSpc>
                  <a:spcPct val="110000"/>
                </a:lnSpc>
              </a:pPr>
              <a:endParaRPr lang="zh-CN" altLang="en-US" sz="2800" b="1" dirty="0">
                <a:solidFill>
                  <a:srgbClr val="002060"/>
                </a:solidFill>
                <a:latin typeface="楷体" panose="02010609060101010101" pitchFamily="49" charset="-122"/>
                <a:ea typeface="楷体" panose="02010609060101010101" pitchFamily="49" charset="-122"/>
              </a:endParaRPr>
            </a:p>
          </p:txBody>
        </p:sp>
      </p:grpSp>
      <p:sp>
        <p:nvSpPr>
          <p:cNvPr id="3" name="Rectangle 58"/>
          <p:cNvSpPr txBox="1"/>
          <p:nvPr/>
        </p:nvSpPr>
        <p:spPr>
          <a:xfrm>
            <a:off x="2943860" y="17780"/>
            <a:ext cx="6200140" cy="625475"/>
          </a:xfrm>
          <a:prstGeom prst="rect">
            <a:avLst/>
          </a:prstGeom>
          <a:noFill/>
          <a:ln w="9525">
            <a:noFill/>
          </a:ln>
        </p:spPr>
        <p:txBody>
          <a:bodyPr/>
          <a:lstStyle/>
          <a:p>
            <a:pPr lvl="0" algn="ctr" defTabSz="914400" eaLnBrk="0" hangingPunct="0"/>
            <a:r>
              <a:rPr lang="zh-CN" altLang="en-US" sz="2800" b="1" dirty="0" smtClean="0">
                <a:solidFill>
                  <a:srgbClr val="002060"/>
                </a:solidFill>
                <a:latin typeface="宋体" panose="02010600030101010101" pitchFamily="2" charset="-122"/>
                <a:cs typeface="+mn-ea"/>
              </a:rPr>
              <a:t>目录</a:t>
            </a:r>
            <a:endParaRPr lang="en-US" altLang="zh-CN" sz="2800" b="1" dirty="0">
              <a:solidFill>
                <a:srgbClr val="002060"/>
              </a:solidFill>
              <a:latin typeface="宋体" panose="02010600030101010101" pitchFamily="2" charset="-122"/>
              <a:cs typeface="+mn-ea"/>
            </a:endParaRPr>
          </a:p>
        </p:txBody>
      </p:sp>
      <p:sp>
        <p:nvSpPr>
          <p:cNvPr id="74" name="灯片编号占位符 73"/>
          <p:cNvSpPr>
            <a:spLocks noGrp="1"/>
          </p:cNvSpPr>
          <p:nvPr>
            <p:ph type="sldNum" sz="quarter" idx="12"/>
          </p:nvPr>
        </p:nvSpPr>
        <p:spPr/>
        <p:txBody>
          <a:bodyPr/>
          <a:lstStyle/>
          <a:p>
            <a:fld id="{5CB95ADE-6139-4BD1-B413-79FC1F010ED5}" type="slidenum">
              <a:rPr lang="zh-CN" altLang="en-US" smtClean="0"/>
              <a:t>23</a:t>
            </a:fld>
            <a:endParaRPr lang="zh-CN" altLang="en-US"/>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p:transition advTm="159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3850" y="877888"/>
            <a:ext cx="8643938" cy="5150782"/>
            <a:chOff x="323850" y="877888"/>
            <a:chExt cx="8643938" cy="5150782"/>
          </a:xfrm>
        </p:grpSpPr>
        <p:sp>
          <p:nvSpPr>
            <p:cNvPr id="87041" name="Rectangle 2"/>
            <p:cNvSpPr>
              <a:spLocks noRot="1" noChangeArrowheads="1"/>
            </p:cNvSpPr>
            <p:nvPr/>
          </p:nvSpPr>
          <p:spPr bwMode="auto">
            <a:xfrm>
              <a:off x="323850" y="877888"/>
              <a:ext cx="864393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marL="622300" lvl="1" indent="-442913" eaLnBrk="0" hangingPunct="0">
                <a:spcBef>
                  <a:spcPct val="50000"/>
                </a:spcBef>
                <a:tabLst>
                  <a:tab pos="4924425" algn="l"/>
                </a:tabLst>
              </a:pPr>
              <a:r>
                <a:rPr lang="en-US" altLang="zh-CN" sz="3600" dirty="0" smtClean="0">
                  <a:solidFill>
                    <a:srgbClr val="CC0099"/>
                  </a:solidFill>
                </a:rPr>
                <a:t>CSM</a:t>
              </a:r>
              <a:r>
                <a:rPr lang="zh-CN" altLang="en-US" sz="3600" dirty="0" smtClean="0">
                  <a:solidFill>
                    <a:srgbClr val="CC0099"/>
                  </a:solidFill>
                </a:rPr>
                <a:t>还存在一些缺点：</a:t>
              </a:r>
              <a:endParaRPr lang="en-US" altLang="zh-CN" sz="2400" dirty="0">
                <a:solidFill>
                  <a:srgbClr val="0000FF"/>
                </a:solidFill>
              </a:endParaRPr>
            </a:p>
          </p:txBody>
        </p:sp>
        <p:sp>
          <p:nvSpPr>
            <p:cNvPr id="87042" name="Rectangle 2"/>
            <p:cNvSpPr>
              <a:spLocks noRot="1" noChangeArrowheads="1"/>
            </p:cNvSpPr>
            <p:nvPr/>
          </p:nvSpPr>
          <p:spPr bwMode="auto">
            <a:xfrm>
              <a:off x="323850" y="1876425"/>
              <a:ext cx="8643938" cy="227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marL="622300" lvl="1" indent="-442913" eaLnBrk="0" hangingPunct="0">
                <a:spcBef>
                  <a:spcPct val="50000"/>
                </a:spcBef>
                <a:buClr>
                  <a:srgbClr val="FF0000"/>
                </a:buClr>
                <a:buFont typeface="Wingdings" pitchFamily="2" charset="2"/>
                <a:buChar char="Ø"/>
                <a:tabLst>
                  <a:tab pos="4924425" algn="l"/>
                </a:tabLst>
              </a:pPr>
              <a:r>
                <a:rPr lang="zh-CN" altLang="en-US" sz="2400" dirty="0" smtClean="0">
                  <a:solidFill>
                    <a:srgbClr val="0000FF"/>
                  </a:solidFill>
                </a:rPr>
                <a:t>需要引入非物理参数</a:t>
              </a:r>
              <a:r>
                <a:rPr lang="en-US" altLang="zh-CN" sz="2400" dirty="0" smtClean="0">
                  <a:solidFill>
                    <a:srgbClr val="0000FF"/>
                  </a:solidFill>
                </a:rPr>
                <a:t>: </a:t>
              </a:r>
              <a:r>
                <a:rPr lang="zh-CN" altLang="en-US" sz="2400" dirty="0" smtClean="0">
                  <a:solidFill>
                    <a:srgbClr val="0000FF"/>
                  </a:solidFill>
                </a:rPr>
                <a:t>转动角度</a:t>
              </a:r>
              <a:r>
                <a:rPr lang="el-GR" altLang="zh-CN" sz="2400" dirty="0" smtClean="0">
                  <a:solidFill>
                    <a:srgbClr val="0000FF"/>
                  </a:solidFill>
                </a:rPr>
                <a:t>θ</a:t>
              </a:r>
              <a:r>
                <a:rPr lang="en-US" altLang="zh-CN" sz="2400" dirty="0">
                  <a:solidFill>
                    <a:srgbClr val="0000FF"/>
                  </a:solidFill>
                </a:rPr>
                <a:t>.</a:t>
              </a:r>
            </a:p>
            <a:p>
              <a:pPr marL="622300" lvl="1" indent="-442913" eaLnBrk="0" hangingPunct="0">
                <a:spcBef>
                  <a:spcPct val="50000"/>
                </a:spcBef>
                <a:buClr>
                  <a:srgbClr val="FF0000"/>
                </a:buClr>
                <a:buFont typeface="Wingdings" pitchFamily="2" charset="2"/>
                <a:buChar char="Ø"/>
                <a:tabLst>
                  <a:tab pos="4924425" algn="l"/>
                </a:tabLst>
              </a:pPr>
              <a:r>
                <a:rPr lang="en-US" altLang="zh-CN" sz="2400" dirty="0" smtClean="0">
                  <a:solidFill>
                    <a:srgbClr val="0000FF"/>
                  </a:solidFill>
                </a:rPr>
                <a:t>CSM</a:t>
              </a:r>
              <a:r>
                <a:rPr lang="zh-CN" altLang="en-US" sz="2400" dirty="0">
                  <a:solidFill>
                    <a:srgbClr val="0000FF"/>
                  </a:solidFill>
                </a:rPr>
                <a:t>更</a:t>
              </a:r>
              <a:r>
                <a:rPr lang="zh-CN" altLang="en-US" sz="2400" dirty="0" smtClean="0">
                  <a:solidFill>
                    <a:srgbClr val="0000FF"/>
                  </a:solidFill>
                </a:rPr>
                <a:t>适用于一些膨胀解析势</a:t>
              </a:r>
              <a:r>
                <a:rPr lang="en-US" altLang="zh-CN" sz="2400" dirty="0" smtClean="0">
                  <a:solidFill>
                    <a:srgbClr val="0000FF"/>
                  </a:solidFill>
                </a:rPr>
                <a:t>. </a:t>
              </a:r>
              <a:endParaRPr lang="en-US" altLang="zh-CN" sz="2400" dirty="0">
                <a:solidFill>
                  <a:srgbClr val="0000FF"/>
                </a:solidFill>
              </a:endParaRPr>
            </a:p>
            <a:p>
              <a:pPr marL="622300" lvl="1" indent="-442913" eaLnBrk="0" hangingPunct="0">
                <a:spcBef>
                  <a:spcPct val="50000"/>
                </a:spcBef>
                <a:buClr>
                  <a:srgbClr val="FF0000"/>
                </a:buClr>
                <a:buFont typeface="Wingdings" pitchFamily="2" charset="2"/>
                <a:buChar char="Ø"/>
                <a:tabLst>
                  <a:tab pos="4924425" algn="l"/>
                </a:tabLst>
              </a:pPr>
              <a:r>
                <a:rPr lang="zh-CN" altLang="en-US" sz="2400" dirty="0" smtClean="0">
                  <a:solidFill>
                    <a:srgbClr val="0000FF"/>
                  </a:solidFill>
                </a:rPr>
                <a:t>当转动角较大时，核子运动的平均场中存在奇点。</a:t>
              </a:r>
              <a:endParaRPr lang="en-US" altLang="zh-CN" sz="2400" dirty="0">
                <a:solidFill>
                  <a:srgbClr val="0000FF"/>
                </a:solidFill>
              </a:endParaRPr>
            </a:p>
          </p:txBody>
        </p:sp>
        <p:sp>
          <p:nvSpPr>
            <p:cNvPr id="87043" name="文本框 1"/>
            <p:cNvSpPr txBox="1">
              <a:spLocks noChangeArrowheads="1"/>
            </p:cNvSpPr>
            <p:nvPr/>
          </p:nvSpPr>
          <p:spPr bwMode="auto">
            <a:xfrm>
              <a:off x="1084263" y="5505450"/>
              <a:ext cx="3768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dirty="0" smtClean="0">
                  <a:solidFill>
                    <a:srgbClr val="FF33CC"/>
                  </a:solidFill>
                </a:rPr>
                <a:t>复动量表象</a:t>
              </a:r>
              <a:r>
                <a:rPr lang="en-US" altLang="zh-CN" sz="2800" b="1" dirty="0" smtClean="0">
                  <a:solidFill>
                    <a:srgbClr val="FF33CC"/>
                  </a:solidFill>
                </a:rPr>
                <a:t>(CMR)</a:t>
              </a:r>
              <a:r>
                <a:rPr lang="zh-CN" altLang="en-US" sz="2800" b="1" dirty="0" smtClean="0">
                  <a:solidFill>
                    <a:srgbClr val="FF33CC"/>
                  </a:solidFill>
                </a:rPr>
                <a:t>方法</a:t>
              </a:r>
              <a:endParaRPr lang="zh-CN" altLang="en-US" sz="2800" dirty="0"/>
            </a:p>
          </p:txBody>
        </p:sp>
        <p:sp>
          <p:nvSpPr>
            <p:cNvPr id="87044" name="左弧形箭头 3"/>
            <p:cNvSpPr>
              <a:spLocks noChangeArrowheads="1"/>
            </p:cNvSpPr>
            <p:nvPr/>
          </p:nvSpPr>
          <p:spPr bwMode="auto">
            <a:xfrm>
              <a:off x="323850" y="3861000"/>
              <a:ext cx="604838" cy="1439863"/>
            </a:xfrm>
            <a:prstGeom prst="curvedRightArrow">
              <a:avLst>
                <a:gd name="adj1" fmla="val 24985"/>
                <a:gd name="adj2" fmla="val 49959"/>
                <a:gd name="adj3" fmla="val 25000"/>
              </a:avLst>
            </a:prstGeom>
            <a:gradFill rotWithShape="1">
              <a:gsLst>
                <a:gs pos="0">
                  <a:srgbClr val="14CD68"/>
                </a:gs>
                <a:gs pos="100000">
                  <a:srgbClr val="0B6E38"/>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ltLang="zh-CN" sz="2400" b="1">
                <a:latin typeface="Times New Roman" pitchFamily="18" charset="0"/>
                <a:sym typeface="Arial" pitchFamily="34" charset="0"/>
              </a:endParaRPr>
            </a:p>
          </p:txBody>
        </p:sp>
      </p:grpSp>
    </p:spTree>
    <p:extLst>
      <p:ext uri="{BB962C8B-B14F-4D97-AF65-F5344CB8AC3E}">
        <p14:creationId xmlns:p14="http://schemas.microsoft.com/office/powerpoint/2010/main" val="2563431987"/>
      </p:ext>
    </p:extLst>
  </p:cSld>
  <p:clrMapOvr>
    <a:masterClrMapping/>
  </p:clrMapOvr>
  <p:transition advTm="6061">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5CB95ADE-6139-4BD1-B413-79FC1F010ED5}" type="slidenum">
              <a:rPr lang="zh-CN" altLang="en-US" smtClean="0"/>
              <a:t>25</a:t>
            </a:fld>
            <a:endParaRPr lang="zh-CN" altLang="en-US"/>
          </a:p>
        </p:txBody>
      </p:sp>
      <p:sp>
        <p:nvSpPr>
          <p:cNvPr id="7" name="内容占位符 2"/>
          <p:cNvSpPr txBox="1"/>
          <p:nvPr/>
        </p:nvSpPr>
        <p:spPr>
          <a:xfrm>
            <a:off x="467544" y="1052664"/>
            <a:ext cx="8229600" cy="3024336"/>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zh-CN" sz="1800" b="0" i="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文本框 10"/>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grpSp>
        <p:nvGrpSpPr>
          <p:cNvPr id="3" name="组合 2"/>
          <p:cNvGrpSpPr/>
          <p:nvPr/>
        </p:nvGrpSpPr>
        <p:grpSpPr>
          <a:xfrm>
            <a:off x="80278" y="981000"/>
            <a:ext cx="8981143" cy="5692324"/>
            <a:chOff x="80278" y="981000"/>
            <a:chExt cx="8981143" cy="5692324"/>
          </a:xfrm>
        </p:grpSpPr>
        <p:sp>
          <p:nvSpPr>
            <p:cNvPr id="9" name="内容占位符 2"/>
            <p:cNvSpPr txBox="1"/>
            <p:nvPr/>
          </p:nvSpPr>
          <p:spPr>
            <a:xfrm>
              <a:off x="619944" y="981000"/>
              <a:ext cx="8229600" cy="1076489"/>
            </a:xfrm>
            <a:prstGeom prst="rect">
              <a:avLst/>
            </a:prstGeom>
          </p:spPr>
          <p:txBody>
            <a:bodyPr>
              <a:normAutofit/>
            </a:bodyPr>
            <a:lstStyle/>
            <a:p>
              <a:pPr marL="285750" lvl="0" indent="-285750" eaLnBrk="0" hangingPunct="0">
                <a:spcBef>
                  <a:spcPct val="20000"/>
                </a:spcBef>
                <a:buFont typeface="Wingdings" panose="05000000000000000000" pitchFamily="2" charset="2"/>
                <a:buChar char="Ø"/>
                <a:defRPr/>
              </a:pPr>
              <a:r>
                <a:rPr lang="en-US" altLang="zh-CN" kern="0"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2016</a:t>
              </a:r>
              <a:r>
                <a:rPr lang="zh-CN" altLang="en-US" kern="0"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年</a:t>
              </a:r>
              <a:r>
                <a:rPr lang="zh-CN" altLang="zh-CN" kern="0" dirty="0" smtClean="0">
                  <a:latin typeface="Times New Roman" panose="02020603050405020304" pitchFamily="18" charset="0"/>
                  <a:ea typeface="楷体" panose="02010609060101010101" pitchFamily="49" charset="-122"/>
                  <a:cs typeface="Times New Roman" panose="02020603050405020304" pitchFamily="18" charset="0"/>
                </a:rPr>
                <a:t>，本课题组发展了相对论平均场</a:t>
              </a:r>
              <a:r>
                <a:rPr lang="en-US" altLang="zh-CN" kern="0"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zh-CN" kern="0" dirty="0" smtClean="0">
                  <a:latin typeface="Times New Roman" panose="02020603050405020304" pitchFamily="18" charset="0"/>
                  <a:ea typeface="楷体" panose="02010609060101010101" pitchFamily="49" charset="-122"/>
                  <a:cs typeface="Times New Roman" panose="02020603050405020304" pitchFamily="18" charset="0"/>
                </a:rPr>
                <a:t>复动量</a:t>
              </a:r>
              <a:r>
                <a:rPr lang="zh-CN" altLang="en-US" kern="0" dirty="0" smtClean="0">
                  <a:latin typeface="Times New Roman" panose="02020603050405020304" pitchFamily="18" charset="0"/>
                  <a:ea typeface="楷体" panose="02010609060101010101" pitchFamily="49" charset="-122"/>
                  <a:cs typeface="Times New Roman" panose="02020603050405020304" pitchFamily="18" charset="0"/>
                </a:rPr>
                <a:t>表象</a:t>
              </a:r>
              <a:r>
                <a:rPr lang="zh-CN" altLang="zh-CN" kern="0" dirty="0" smtClean="0">
                  <a:latin typeface="Times New Roman" panose="02020603050405020304" pitchFamily="18" charset="0"/>
                  <a:ea typeface="楷体" panose="02010609060101010101" pitchFamily="49" charset="-122"/>
                  <a:cs typeface="Times New Roman" panose="02020603050405020304" pitchFamily="18" charset="0"/>
                </a:rPr>
                <a:t>方法</a:t>
              </a:r>
              <a:r>
                <a:rPr lang="zh-CN" altLang="en-US" kern="0" dirty="0" smtClean="0">
                  <a:latin typeface="Times New Roman" panose="02020603050405020304" pitchFamily="18" charset="0"/>
                  <a:ea typeface="楷体" panose="02010609060101010101" pitchFamily="49" charset="-122"/>
                  <a:cs typeface="Times New Roman" panose="02020603050405020304" pitchFamily="18" charset="0"/>
                </a:rPr>
                <a:t>（简称为</a:t>
              </a:r>
              <a:r>
                <a:rPr lang="en-US" altLang="zh-CN" kern="0" dirty="0" smtClean="0">
                  <a:latin typeface="Times New Roman" panose="02020603050405020304" pitchFamily="18" charset="0"/>
                  <a:ea typeface="楷体" panose="02010609060101010101" pitchFamily="49" charset="-122"/>
                  <a:cs typeface="Times New Roman" panose="02020603050405020304" pitchFamily="18" charset="0"/>
                </a:rPr>
                <a:t>RMF-CMR</a:t>
              </a:r>
              <a:r>
                <a:rPr lang="zh-CN" altLang="en-US" kern="0" dirty="0" smtClean="0">
                  <a:latin typeface="Times New Roman" panose="02020603050405020304" pitchFamily="18" charset="0"/>
                  <a:ea typeface="楷体" panose="02010609060101010101" pitchFamily="49" charset="-122"/>
                  <a:cs typeface="Times New Roman" panose="02020603050405020304" pitchFamily="18" charset="0"/>
                </a:rPr>
                <a:t>方法）</a:t>
              </a:r>
              <a:r>
                <a:rPr lang="zh-CN" altLang="zh-CN" kern="0" dirty="0" smtClean="0">
                  <a:latin typeface="Times New Roman" panose="02020603050405020304" pitchFamily="18" charset="0"/>
                  <a:ea typeface="楷体" panose="02010609060101010101" pitchFamily="49" charset="-122"/>
                  <a:cs typeface="Times New Roman" panose="02020603050405020304" pitchFamily="18" charset="0"/>
                </a:rPr>
                <a:t>，发现此方法不仅能够统一描述束缚态、共振态和连续谱，而且能够很好地描述窄共振态和</a:t>
              </a:r>
              <a:r>
                <a:rPr lang="zh-CN" altLang="zh-CN" kern="0"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宽共振态</a:t>
              </a:r>
              <a:r>
                <a:rPr lang="zh-CN" altLang="zh-CN" kern="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kern="0" dirty="0" smtClean="0">
                  <a:latin typeface="Times New Roman" panose="02020603050405020304" pitchFamily="18" charset="0"/>
                  <a:ea typeface="楷体" panose="02010609060101010101" pitchFamily="49" charset="-122"/>
                  <a:cs typeface="Times New Roman" panose="02020603050405020304" pitchFamily="18" charset="0"/>
                </a:rPr>
                <a:t>[</a:t>
              </a:r>
              <a:r>
                <a:rPr lang="it-IT" altLang="zh-CN" kern="0"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Li N, et al. 2016 PRL</a:t>
              </a:r>
              <a:r>
                <a:rPr lang="it-IT" altLang="zh-CN" kern="0" dirty="0" smtClean="0">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2" name="组合 1"/>
            <p:cNvGrpSpPr/>
            <p:nvPr/>
          </p:nvGrpSpPr>
          <p:grpSpPr>
            <a:xfrm>
              <a:off x="80278" y="2061000"/>
              <a:ext cx="8981143" cy="4612324"/>
              <a:chOff x="80278" y="2061000"/>
              <a:chExt cx="8981143" cy="4612324"/>
            </a:xfrm>
          </p:grpSpPr>
          <p:pic>
            <p:nvPicPr>
              <p:cNvPr id="10" name="Picture 2"/>
              <p:cNvPicPr>
                <a:picLocks noChangeAspect="1" noChangeArrowheads="1"/>
              </p:cNvPicPr>
              <p:nvPr/>
            </p:nvPicPr>
            <p:blipFill>
              <a:blip r:embed="rId3" cstate="print"/>
              <a:srcRect/>
              <a:stretch>
                <a:fillRect/>
              </a:stretch>
            </p:blipFill>
            <p:spPr bwMode="auto">
              <a:xfrm>
                <a:off x="80278" y="2061000"/>
                <a:ext cx="8981143" cy="2159999"/>
              </a:xfrm>
              <a:prstGeom prst="rect">
                <a:avLst/>
              </a:prstGeom>
              <a:noFill/>
              <a:ln w="9525">
                <a:noFill/>
                <a:miter lim="800000"/>
                <a:headEnd/>
                <a:tailEnd/>
              </a:ln>
            </p:spPr>
          </p:pic>
          <p:sp>
            <p:nvSpPr>
              <p:cNvPr id="12" name="Text Box 3"/>
              <p:cNvSpPr txBox="1">
                <a:spLocks noChangeArrowheads="1"/>
              </p:cNvSpPr>
              <p:nvPr/>
            </p:nvSpPr>
            <p:spPr bwMode="auto">
              <a:xfrm>
                <a:off x="396000" y="4365000"/>
                <a:ext cx="8441477"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7825"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buClr>
                    <a:srgbClr val="CC3300"/>
                  </a:buClr>
                  <a:buFont typeface="Wingdings" pitchFamily="2" charset="2"/>
                  <a:buAutoNum type="arabicPeriod"/>
                </a:pPr>
                <a:r>
                  <a:rPr lang="zh-CN" altLang="en-US" sz="1600" dirty="0">
                    <a:latin typeface="+mn-lt"/>
                  </a:rPr>
                  <a:t>Niu Li, Min Shi, Jian-You Guo, Zhong-Ming Niu, and Haozhao Liang</a:t>
                </a:r>
                <a:r>
                  <a:rPr lang="en-US" altLang="zh-CN" sz="1600" dirty="0">
                    <a:latin typeface="+mn-lt"/>
                  </a:rPr>
                  <a:t>, </a:t>
                </a:r>
                <a:r>
                  <a:rPr lang="zh-CN" altLang="en-US" sz="1600" dirty="0" smtClean="0">
                    <a:latin typeface="+mn-lt"/>
                  </a:rPr>
                  <a:t>PR</a:t>
                </a:r>
                <a:r>
                  <a:rPr lang="en-US" altLang="zh-CN" sz="1600" dirty="0" smtClean="0">
                    <a:latin typeface="+mn-lt"/>
                  </a:rPr>
                  <a:t>L</a:t>
                </a:r>
                <a:r>
                  <a:rPr lang="zh-CN" altLang="en-US" sz="1600" dirty="0" smtClean="0">
                    <a:latin typeface="+mn-lt"/>
                  </a:rPr>
                  <a:t> </a:t>
                </a:r>
                <a:r>
                  <a:rPr lang="zh-CN" altLang="en-US" sz="1600" dirty="0">
                    <a:latin typeface="+mn-lt"/>
                  </a:rPr>
                  <a:t>117, 062502 (2016)</a:t>
                </a:r>
              </a:p>
              <a:p>
                <a:pPr>
                  <a:buClr>
                    <a:srgbClr val="CC3300"/>
                  </a:buClr>
                  <a:buFont typeface="Wingdings" pitchFamily="2" charset="2"/>
                  <a:buAutoNum type="arabicPeriod"/>
                </a:pPr>
                <a:r>
                  <a:rPr lang="zh-CN" altLang="en-US" sz="1600" dirty="0">
                    <a:latin typeface="+mn-lt"/>
                  </a:rPr>
                  <a:t>Ya-Juan Tian, Quan Liu, Tai-Hua Heng, and Jian-You </a:t>
                </a:r>
                <a:r>
                  <a:rPr lang="zh-CN" altLang="en-US" sz="1600" dirty="0" smtClean="0">
                    <a:latin typeface="+mn-lt"/>
                  </a:rPr>
                  <a:t>Guo</a:t>
                </a:r>
                <a:r>
                  <a:rPr lang="en-US" altLang="zh-CN" sz="1600" dirty="0" smtClean="0">
                    <a:latin typeface="+mn-lt"/>
                  </a:rPr>
                  <a:t>, </a:t>
                </a:r>
                <a:r>
                  <a:rPr lang="zh-CN" altLang="en-US" sz="1600" dirty="0" smtClean="0">
                    <a:solidFill>
                      <a:srgbClr val="0070C0"/>
                    </a:solidFill>
                    <a:latin typeface="+mn-lt"/>
                  </a:rPr>
                  <a:t>PRC </a:t>
                </a:r>
                <a:r>
                  <a:rPr lang="zh-CN" altLang="en-US" sz="1600" dirty="0">
                    <a:solidFill>
                      <a:srgbClr val="0070C0"/>
                    </a:solidFill>
                    <a:latin typeface="+mn-lt"/>
                  </a:rPr>
                  <a:t>95, 064329 (2017)</a:t>
                </a:r>
              </a:p>
              <a:p>
                <a:pPr>
                  <a:buClr>
                    <a:srgbClr val="CC3300"/>
                  </a:buClr>
                  <a:buFont typeface="Wingdings" pitchFamily="2" charset="2"/>
                  <a:buAutoNum type="arabicPeriod"/>
                </a:pPr>
                <a:r>
                  <a:rPr lang="zh-CN" altLang="en-US" sz="1600" dirty="0">
                    <a:latin typeface="+mn-lt"/>
                  </a:rPr>
                  <a:t>Zhi Fang, Min Shi, Jian-You Guo, Zhong-Ming Niu, Haozhao Liang, and Shi-Sheng Zhang</a:t>
                </a:r>
                <a:r>
                  <a:rPr lang="en-US" altLang="zh-CN" sz="1600" dirty="0">
                    <a:latin typeface="+mn-lt"/>
                  </a:rPr>
                  <a:t>, </a:t>
                </a:r>
                <a:r>
                  <a:rPr lang="zh-CN" altLang="en-US" sz="1600" dirty="0" smtClean="0">
                    <a:solidFill>
                      <a:srgbClr val="0070C0"/>
                    </a:solidFill>
                    <a:latin typeface="+mn-lt"/>
                  </a:rPr>
                  <a:t>PRC </a:t>
                </a:r>
                <a:r>
                  <a:rPr lang="zh-CN" altLang="en-US" sz="1600" dirty="0">
                    <a:solidFill>
                      <a:srgbClr val="0070C0"/>
                    </a:solidFill>
                    <a:latin typeface="+mn-lt"/>
                  </a:rPr>
                  <a:t>95, 024311 (2017)</a:t>
                </a:r>
              </a:p>
              <a:p>
                <a:pPr>
                  <a:buClr>
                    <a:srgbClr val="CC3300"/>
                  </a:buClr>
                  <a:buFont typeface="Wingdings" pitchFamily="2" charset="2"/>
                  <a:buAutoNum type="arabicPeriod"/>
                </a:pPr>
                <a:r>
                  <a:rPr lang="zh-CN" altLang="en-US" sz="1600" dirty="0">
                    <a:latin typeface="+mn-lt"/>
                  </a:rPr>
                  <a:t>Ke-Meng Ding, Min Shi, Jian-You Guo, Zhong-Ming Niu, and Haozhao Liang, </a:t>
                </a:r>
                <a:r>
                  <a:rPr lang="zh-CN" altLang="en-US" sz="1600" dirty="0" smtClean="0">
                    <a:latin typeface="+mn-lt"/>
                  </a:rPr>
                  <a:t>PRC</a:t>
                </a:r>
                <a:r>
                  <a:rPr lang="en-US" altLang="zh-CN" sz="1600" dirty="0" smtClean="0">
                    <a:latin typeface="+mn-lt"/>
                  </a:rPr>
                  <a:t> </a:t>
                </a:r>
                <a:r>
                  <a:rPr lang="en-US" altLang="zh-CN" sz="1600" dirty="0">
                    <a:latin typeface="+mn-lt"/>
                  </a:rPr>
                  <a:t>014316 (2018).</a:t>
                </a:r>
                <a:r>
                  <a:rPr lang="zh-CN" altLang="en-US" sz="1600" dirty="0">
                    <a:latin typeface="+mn-lt"/>
                  </a:rPr>
                  <a:t> </a:t>
                </a:r>
                <a:endParaRPr lang="en-US" altLang="zh-CN" sz="1600" dirty="0" smtClean="0">
                  <a:latin typeface="+mn-lt"/>
                </a:endParaRPr>
              </a:p>
              <a:p>
                <a:pPr lvl="0">
                  <a:buClr>
                    <a:srgbClr val="CC3300"/>
                  </a:buClr>
                  <a:buFont typeface="Wingdings" pitchFamily="2" charset="2"/>
                  <a:buAutoNum type="arabicPeriod"/>
                </a:pPr>
                <a:r>
                  <a:rPr lang="zh-CN" altLang="zh-CN" sz="1600" dirty="0">
                    <a:latin typeface="+mn-lt"/>
                  </a:rPr>
                  <a:t>Xue-Neng Cao, Quan </a:t>
                </a:r>
                <a:r>
                  <a:rPr lang="zh-CN" altLang="zh-CN" sz="1600" dirty="0" smtClean="0">
                    <a:latin typeface="+mn-lt"/>
                  </a:rPr>
                  <a:t>Liu</a:t>
                </a:r>
                <a:r>
                  <a:rPr lang="en-US" altLang="zh-CN" sz="1600" dirty="0">
                    <a:latin typeface="+mn-lt"/>
                  </a:rPr>
                  <a:t> </a:t>
                </a:r>
                <a:r>
                  <a:rPr lang="zh-CN" altLang="zh-CN" sz="1600" dirty="0" smtClean="0">
                    <a:latin typeface="+mn-lt"/>
                  </a:rPr>
                  <a:t>and </a:t>
                </a:r>
                <a:r>
                  <a:rPr lang="zh-CN" altLang="zh-CN" sz="1600" dirty="0">
                    <a:latin typeface="+mn-lt"/>
                  </a:rPr>
                  <a:t>Jian-You Guo </a:t>
                </a:r>
                <a:r>
                  <a:rPr lang="en-US" altLang="zh-CN" sz="1600" dirty="0" smtClean="0">
                    <a:solidFill>
                      <a:srgbClr val="0070C0"/>
                    </a:solidFill>
                    <a:latin typeface="+mn-lt"/>
                  </a:rPr>
                  <a:t>PRC</a:t>
                </a:r>
                <a:r>
                  <a:rPr lang="en-US" altLang="zh-CN" sz="1600" dirty="0">
                    <a:solidFill>
                      <a:srgbClr val="0070C0"/>
                    </a:solidFill>
                    <a:latin typeface="+mn-lt"/>
                  </a:rPr>
                  <a:t>, </a:t>
                </a:r>
                <a:r>
                  <a:rPr lang="en-US" altLang="zh-CN" sz="1600" dirty="0" smtClean="0">
                    <a:solidFill>
                      <a:srgbClr val="0070C0"/>
                    </a:solidFill>
                    <a:latin typeface="+mn-lt"/>
                  </a:rPr>
                  <a:t>99, 014309.</a:t>
                </a:r>
                <a:r>
                  <a:rPr lang="en-US" altLang="zh-CN" sz="1600" dirty="0">
                    <a:solidFill>
                      <a:srgbClr val="0070C0"/>
                    </a:solidFill>
                    <a:latin typeface="+mn-lt"/>
                  </a:rPr>
                  <a:t> (2019). </a:t>
                </a:r>
                <a:endParaRPr lang="en-US" altLang="zh-CN" sz="1600" dirty="0" smtClean="0">
                  <a:solidFill>
                    <a:srgbClr val="0070C0"/>
                  </a:solidFill>
                  <a:latin typeface="+mn-lt"/>
                </a:endParaRPr>
              </a:p>
              <a:p>
                <a:pPr>
                  <a:buClr>
                    <a:srgbClr val="CC3300"/>
                  </a:buClr>
                  <a:buFont typeface="Wingdings" pitchFamily="2" charset="2"/>
                  <a:buAutoNum type="arabicPeriod"/>
                </a:pPr>
                <a:r>
                  <a:rPr lang="zh-CN" altLang="zh-CN" sz="1600" dirty="0">
                    <a:latin typeface="+mn-lt"/>
                  </a:rPr>
                  <a:t>Xue-Neng Cao, Quan Liu, Zhong-Ming Niu, and Jian-You Guo. </a:t>
                </a:r>
                <a:r>
                  <a:rPr lang="en-US" altLang="zh-CN" sz="1600" dirty="0" smtClean="0">
                    <a:solidFill>
                      <a:srgbClr val="0070C0"/>
                    </a:solidFill>
                    <a:latin typeface="+mn-lt"/>
                  </a:rPr>
                  <a:t>PRC, 99, 024314 (2019)</a:t>
                </a:r>
                <a:endParaRPr lang="zh-CN" altLang="zh-CN" sz="1600" dirty="0">
                  <a:solidFill>
                    <a:srgbClr val="0070C0"/>
                  </a:solidFill>
                  <a:latin typeface="+mn-lt"/>
                </a:endParaRPr>
              </a:p>
              <a:p>
                <a:pPr>
                  <a:buClr>
                    <a:srgbClr val="CC3300"/>
                  </a:buClr>
                  <a:buFont typeface="Wingdings" pitchFamily="2" charset="2"/>
                  <a:buAutoNum type="arabicPeriod"/>
                </a:pPr>
                <a:endParaRPr lang="zh-CN" altLang="en-US" sz="1600" dirty="0">
                  <a:solidFill>
                    <a:srgbClr val="0070C0"/>
                  </a:solidFill>
                  <a:latin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35264"/>
    </mc:Choice>
    <mc:Fallback>
      <p:transition spd="slow" advTm="3526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sp>
        <p:nvSpPr>
          <p:cNvPr id="8" name="内容占位符 2"/>
          <p:cNvSpPr txBox="1"/>
          <p:nvPr/>
        </p:nvSpPr>
        <p:spPr>
          <a:xfrm>
            <a:off x="100330" y="1177925"/>
            <a:ext cx="8229600" cy="640715"/>
          </a:xfrm>
          <a:prstGeom prst="rect">
            <a:avLst/>
          </a:prstGeom>
        </p:spPr>
        <p:txBody>
          <a:bodyPr>
            <a:normAutofit/>
          </a:bodyPr>
          <a:lstStyle/>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3" name="灯片编号占位符 2"/>
          <p:cNvSpPr>
            <a:spLocks noGrp="1"/>
          </p:cNvSpPr>
          <p:nvPr>
            <p:ph type="sldNum" sz="quarter" idx="12"/>
          </p:nvPr>
        </p:nvSpPr>
        <p:spPr/>
        <p:txBody>
          <a:bodyPr/>
          <a:lstStyle/>
          <a:p>
            <a:fld id="{5CB95ADE-6139-4BD1-B413-79FC1F010ED5}" type="slidenum">
              <a:rPr lang="zh-CN" altLang="en-US"/>
              <a:t>26</a:t>
            </a:fld>
            <a:endParaRPr lang="zh-CN" altLang="en-US"/>
          </a:p>
        </p:txBody>
      </p:sp>
      <p:grpSp>
        <p:nvGrpSpPr>
          <p:cNvPr id="4" name="组合 3"/>
          <p:cNvGrpSpPr/>
          <p:nvPr/>
        </p:nvGrpSpPr>
        <p:grpSpPr>
          <a:xfrm>
            <a:off x="539552" y="1125000"/>
            <a:ext cx="8229600" cy="5060779"/>
            <a:chOff x="539552" y="1269000"/>
            <a:chExt cx="8229600" cy="5060779"/>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99" y="2349000"/>
              <a:ext cx="7560001" cy="3980779"/>
            </a:xfrm>
            <a:prstGeom prst="rect">
              <a:avLst/>
            </a:prstGeom>
          </p:spPr>
        </p:pic>
        <p:sp>
          <p:nvSpPr>
            <p:cNvPr id="7" name="内容占位符 2"/>
            <p:cNvSpPr txBox="1"/>
            <p:nvPr/>
          </p:nvSpPr>
          <p:spPr>
            <a:xfrm>
              <a:off x="539552" y="1269000"/>
              <a:ext cx="8229600" cy="1080000"/>
            </a:xfrm>
            <a:prstGeom prst="rect">
              <a:avLst/>
            </a:prstGeom>
          </p:spPr>
          <p:txBody>
            <a:bodyPr>
              <a:normAutofit/>
            </a:bodyPr>
            <a:lstStyle/>
            <a:p>
              <a:pPr marL="285750" marR="0" lvl="0" indent="-285750" algn="l" defTabSz="914400" rtl="0" eaLnBrk="0" fontAlgn="base" latinLnBrk="0" hangingPunct="0">
                <a:lnSpc>
                  <a:spcPct val="100000"/>
                </a:lnSpc>
                <a:spcBef>
                  <a:spcPts val="20"/>
                </a:spcBef>
                <a:spcAft>
                  <a:spcPts val="0"/>
                </a:spcAft>
                <a:buClrTx/>
                <a:buSzTx/>
                <a:buFont typeface="Wingdings" panose="05000000000000000000" pitchFamily="2" charset="2"/>
                <a:buChar char="Ø"/>
                <a:defRPr/>
              </a:pPr>
              <a:r>
                <a:rPr kumimoji="0" lang="zh-CN" altLang="zh-CN" sz="1800" b="0" i="0" u="none" strike="noStrike" kern="0" cap="none" spc="0" normalizeH="0" baseline="0" noProof="0" dirty="0" smtClean="0">
                  <a:ln>
                    <a:noFill/>
                  </a:ln>
                  <a:solidFill>
                    <a:schemeClr val="tx1"/>
                  </a:solidFill>
                  <a:effectLst/>
                  <a:uLnTx/>
                  <a:uFillTx/>
                  <a:latin typeface="+mn-lt"/>
                  <a:ea typeface="楷体" panose="02010609060101010101" pitchFamily="49" charset="-122"/>
                  <a:cs typeface="+mn-lt"/>
                </a:rPr>
                <a:t>在上述工作的基础上，</a:t>
              </a:r>
              <a:r>
                <a:rPr lang="en-US" altLang="zh-CN" sz="1800" kern="0" noProof="0" dirty="0" smtClean="0">
                  <a:ln>
                    <a:noFill/>
                  </a:ln>
                  <a:solidFill>
                    <a:srgbClr val="0070C0"/>
                  </a:solidFill>
                  <a:effectLst/>
                  <a:uLnTx/>
                  <a:uFillTx/>
                  <a:latin typeface="+mn-lt"/>
                  <a:ea typeface="楷体" panose="02010609060101010101" pitchFamily="49" charset="-122"/>
                  <a:cs typeface="+mn-lt"/>
                  <a:sym typeface="+mn-ea"/>
                </a:rPr>
                <a:t>2017</a:t>
              </a:r>
              <a:r>
                <a:rPr lang="zh-CN" altLang="en-US" sz="1800" kern="0" noProof="0" dirty="0" smtClean="0">
                  <a:ln>
                    <a:noFill/>
                  </a:ln>
                  <a:solidFill>
                    <a:srgbClr val="0070C0"/>
                  </a:solidFill>
                  <a:effectLst/>
                  <a:uLnTx/>
                  <a:uFillTx/>
                  <a:latin typeface="+mn-lt"/>
                  <a:ea typeface="楷体" panose="02010609060101010101" pitchFamily="49" charset="-122"/>
                  <a:cs typeface="+mn-lt"/>
                  <a:sym typeface="+mn-ea"/>
                </a:rPr>
                <a:t>年</a:t>
              </a:r>
              <a:r>
                <a:rPr lang="zh-CN" altLang="en-US" sz="1800" kern="0" noProof="0" dirty="0" smtClean="0">
                  <a:ln>
                    <a:noFill/>
                  </a:ln>
                  <a:effectLst/>
                  <a:uLnTx/>
                  <a:uFillTx/>
                  <a:latin typeface="+mn-lt"/>
                  <a:ea typeface="楷体" panose="02010609060101010101" pitchFamily="49" charset="-122"/>
                  <a:cs typeface="+mn-lt"/>
                  <a:sym typeface="+mn-ea"/>
                </a:rPr>
                <a:t>我们在非相对论框架下发展了计算形变核的</a:t>
              </a:r>
              <a:r>
                <a:rPr lang="en-US" altLang="zh-CN" sz="1800" kern="0" noProof="0" dirty="0" smtClean="0">
                  <a:ln>
                    <a:noFill/>
                  </a:ln>
                  <a:effectLst/>
                  <a:uLnTx/>
                  <a:uFillTx/>
                  <a:latin typeface="+mn-lt"/>
                  <a:ea typeface="楷体" panose="02010609060101010101" pitchFamily="49" charset="-122"/>
                  <a:cs typeface="+mn-lt"/>
                  <a:sym typeface="+mn-ea"/>
                </a:rPr>
                <a:t>CMR</a:t>
              </a:r>
              <a:r>
                <a:rPr lang="zh-CN" altLang="en-US" sz="1800" kern="0" noProof="0" dirty="0" smtClean="0">
                  <a:ln>
                    <a:noFill/>
                  </a:ln>
                  <a:effectLst/>
                  <a:uLnTx/>
                  <a:uFillTx/>
                  <a:latin typeface="+mn-lt"/>
                  <a:ea typeface="楷体" panose="02010609060101010101" pitchFamily="49" charset="-122"/>
                  <a:cs typeface="+mn-lt"/>
                  <a:sym typeface="+mn-ea"/>
                </a:rPr>
                <a:t>方法，且以</a:t>
              </a:r>
              <a:r>
                <a:rPr lang="en-US" altLang="zh-CN" sz="1800" kern="0" baseline="30000" noProof="0" dirty="0" smtClean="0">
                  <a:ln>
                    <a:noFill/>
                  </a:ln>
                  <a:effectLst/>
                  <a:uLnTx/>
                  <a:uFillTx/>
                  <a:latin typeface="+mn-lt"/>
                  <a:ea typeface="楷体" panose="02010609060101010101" pitchFamily="49" charset="-122"/>
                  <a:cs typeface="+mn-lt"/>
                  <a:sym typeface="+mn-ea"/>
                </a:rPr>
                <a:t>31</a:t>
              </a:r>
              <a:r>
                <a:rPr lang="en-US" altLang="zh-CN" sz="1800" kern="0" noProof="0" dirty="0" smtClean="0">
                  <a:ln>
                    <a:noFill/>
                  </a:ln>
                  <a:effectLst/>
                  <a:uLnTx/>
                  <a:uFillTx/>
                  <a:latin typeface="+mn-lt"/>
                  <a:ea typeface="楷体" panose="02010609060101010101" pitchFamily="49" charset="-122"/>
                  <a:cs typeface="+mn-lt"/>
                  <a:sym typeface="+mn-ea"/>
                </a:rPr>
                <a:t>Ne</a:t>
              </a:r>
              <a:r>
                <a:rPr lang="zh-CN" altLang="en-US" sz="1800" kern="0" noProof="0" dirty="0" smtClean="0">
                  <a:ln>
                    <a:noFill/>
                  </a:ln>
                  <a:effectLst/>
                  <a:uLnTx/>
                  <a:uFillTx/>
                  <a:latin typeface="+mn-lt"/>
                  <a:ea typeface="楷体" panose="02010609060101010101" pitchFamily="49" charset="-122"/>
                  <a:cs typeface="+mn-lt"/>
                  <a:sym typeface="+mn-ea"/>
                </a:rPr>
                <a:t>为例子，获得了比其它理论方法更为丰富的结果。</a:t>
              </a:r>
              <a:endParaRPr kumimoji="0" lang="zh-CN" altLang="en-US"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zh-CN" sz="1800" b="0" i="0" u="none" strike="noStrike" kern="0" cap="none" spc="0" normalizeH="0" baseline="0" noProof="0" dirty="0" smtClean="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4005"/>
    </mc:Choice>
    <mc:Fallback>
      <p:transition spd="slow" advTm="1400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7459" r:id="rId3" imgW="4572000" imgH="10058400" progId="Equation.3">
                  <p:embed/>
                </p:oleObj>
              </mc:Choice>
              <mc:Fallback>
                <p:oleObj r:id="rId3" imgW="4572000" imgH="10058400" progId="Equation.3">
                  <p:embed/>
                  <p:pic>
                    <p:nvPicPr>
                      <p:cNvPr id="0" name="对象 12">
                        <a:hlinkClick r:id="" action="ppaction://ole?verb=0"/>
                      </p:cNvPr>
                      <p:cNvPicPr/>
                      <p:nvPr/>
                    </p:nvPicPr>
                    <p:blipFill>
                      <a:blip r:embed="rId4"/>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27</a:t>
            </a:fld>
            <a:endParaRPr lang="zh-CN" altLang="en-US"/>
          </a:p>
        </p:txBody>
      </p:sp>
      <p:sp>
        <p:nvSpPr>
          <p:cNvPr id="21" name="TextBox 20"/>
          <p:cNvSpPr txBox="1"/>
          <p:nvPr/>
        </p:nvSpPr>
        <p:spPr>
          <a:xfrm>
            <a:off x="1836000" y="1269000"/>
            <a:ext cx="2583180" cy="368300"/>
          </a:xfrm>
          <a:prstGeom prst="rect">
            <a:avLst/>
          </a:prstGeom>
          <a:noFill/>
        </p:spPr>
        <p:txBody>
          <a:bodyPr wrap="none" rtlCol="0">
            <a:spAutoFit/>
          </a:bodyPr>
          <a:lstStyle/>
          <a:p>
            <a:r>
              <a:rPr lang="zh-CN" altLang="en-US" dirty="0" smtClean="0">
                <a:latin typeface="仿宋" panose="02010609060101010101" pitchFamily="49" charset="-122"/>
                <a:ea typeface="仿宋" panose="02010609060101010101" pitchFamily="49" charset="-122"/>
              </a:rPr>
              <a:t>哈密顿量</a:t>
            </a:r>
            <a:r>
              <a:rPr lang="en-US" altLang="zh-CN" dirty="0" smtClean="0">
                <a:latin typeface="仿宋" panose="02010609060101010101" pitchFamily="49" charset="-122"/>
                <a:ea typeface="仿宋" panose="02010609060101010101" pitchFamily="49" charset="-122"/>
              </a:rPr>
              <a:t>H</a:t>
            </a:r>
            <a:r>
              <a:rPr lang="zh-CN" altLang="en-US" dirty="0" smtClean="0">
                <a:latin typeface="仿宋" panose="02010609060101010101" pitchFamily="49" charset="-122"/>
                <a:ea typeface="仿宋" panose="02010609060101010101" pitchFamily="49" charset="-122"/>
              </a:rPr>
              <a:t>可以表示为：</a:t>
            </a:r>
            <a:endParaRPr lang="zh-CN" altLang="en-US" dirty="0">
              <a:latin typeface="仿宋" panose="02010609060101010101" pitchFamily="49" charset="-122"/>
              <a:ea typeface="仿宋" panose="02010609060101010101" pitchFamily="49" charset="-122"/>
            </a:endParaRPr>
          </a:p>
        </p:txBody>
      </p:sp>
      <p:sp>
        <p:nvSpPr>
          <p:cNvPr id="22" name="TextBox 21"/>
          <p:cNvSpPr txBox="1"/>
          <p:nvPr/>
        </p:nvSpPr>
        <p:spPr>
          <a:xfrm>
            <a:off x="1860848" y="2267668"/>
            <a:ext cx="3647152" cy="369332"/>
          </a:xfrm>
          <a:prstGeom prst="rect">
            <a:avLst/>
          </a:prstGeom>
          <a:noFill/>
        </p:spPr>
        <p:txBody>
          <a:bodyPr wrap="none" rtlCol="0">
            <a:spAutoFit/>
          </a:bodyPr>
          <a:lstStyle/>
          <a:p>
            <a:r>
              <a:rPr lang="zh-CN" altLang="en-US" dirty="0" smtClean="0">
                <a:latin typeface="仿宋" panose="02010609060101010101" pitchFamily="49" charset="-122"/>
                <a:ea typeface="仿宋" panose="02010609060101010101" pitchFamily="49" charset="-122"/>
              </a:rPr>
              <a:t>相互作用势由以下三个部分组成：</a:t>
            </a:r>
            <a:endParaRPr lang="zh-CN" altLang="en-US" dirty="0">
              <a:latin typeface="仿宋" panose="02010609060101010101" pitchFamily="49" charset="-122"/>
              <a:ea typeface="仿宋" panose="02010609060101010101" pitchFamily="49" charset="-122"/>
            </a:endParaRPr>
          </a:p>
        </p:txBody>
      </p:sp>
      <p:sp>
        <p:nvSpPr>
          <p:cNvPr id="23" name="TextBox 22"/>
          <p:cNvSpPr txBox="1"/>
          <p:nvPr/>
        </p:nvSpPr>
        <p:spPr>
          <a:xfrm>
            <a:off x="1908000" y="4571668"/>
            <a:ext cx="877163" cy="369332"/>
          </a:xfrm>
          <a:prstGeom prst="rect">
            <a:avLst/>
          </a:prstGeom>
          <a:noFill/>
        </p:spPr>
        <p:txBody>
          <a:bodyPr wrap="none" rtlCol="0">
            <a:spAutoFit/>
          </a:bodyPr>
          <a:lstStyle/>
          <a:p>
            <a:r>
              <a:rPr lang="zh-CN" altLang="en-US" dirty="0" smtClean="0">
                <a:latin typeface="仿宋" panose="02010609060101010101" pitchFamily="49" charset="-122"/>
                <a:ea typeface="仿宋" panose="02010609060101010101" pitchFamily="49" charset="-122"/>
              </a:rPr>
              <a:t>其中，</a:t>
            </a:r>
            <a:endParaRPr lang="zh-CN" altLang="en-US" dirty="0">
              <a:latin typeface="仿宋" panose="02010609060101010101" pitchFamily="49" charset="-122"/>
              <a:ea typeface="仿宋" panose="02010609060101010101" pitchFamily="49" charset="-122"/>
            </a:endParaRPr>
          </a:p>
        </p:txBody>
      </p:sp>
      <p:pic>
        <p:nvPicPr>
          <p:cNvPr id="4" name="图片 3"/>
          <p:cNvPicPr>
            <a:picLocks noChangeAspect="1"/>
          </p:cNvPicPr>
          <p:nvPr/>
        </p:nvPicPr>
        <p:blipFill>
          <a:blip r:embed="rId5"/>
          <a:stretch>
            <a:fillRect/>
          </a:stretch>
        </p:blipFill>
        <p:spPr>
          <a:xfrm>
            <a:off x="2012315" y="1778000"/>
            <a:ext cx="1531620" cy="369570"/>
          </a:xfrm>
          <a:prstGeom prst="rect">
            <a:avLst/>
          </a:prstGeom>
        </p:spPr>
      </p:pic>
      <p:pic>
        <p:nvPicPr>
          <p:cNvPr id="5" name="图片 4"/>
          <p:cNvPicPr>
            <a:picLocks noChangeAspect="1"/>
          </p:cNvPicPr>
          <p:nvPr/>
        </p:nvPicPr>
        <p:blipFill>
          <a:blip r:embed="rId6"/>
          <a:stretch>
            <a:fillRect/>
          </a:stretch>
        </p:blipFill>
        <p:spPr>
          <a:xfrm>
            <a:off x="1951355" y="2776855"/>
            <a:ext cx="3702050" cy="1667510"/>
          </a:xfrm>
          <a:prstGeom prst="rect">
            <a:avLst/>
          </a:prstGeom>
        </p:spPr>
      </p:pic>
      <p:pic>
        <p:nvPicPr>
          <p:cNvPr id="6" name="图片 5"/>
          <p:cNvPicPr>
            <a:picLocks noChangeAspect="1"/>
          </p:cNvPicPr>
          <p:nvPr/>
        </p:nvPicPr>
        <p:blipFill>
          <a:blip r:embed="rId7"/>
          <a:stretch>
            <a:fillRect/>
          </a:stretch>
        </p:blipFill>
        <p:spPr>
          <a:xfrm>
            <a:off x="1911985" y="4904740"/>
            <a:ext cx="2192655" cy="759460"/>
          </a:xfrm>
          <a:prstGeom prst="rect">
            <a:avLst/>
          </a:prstGeom>
        </p:spPr>
      </p:pic>
      <p:sp>
        <p:nvSpPr>
          <p:cNvPr id="11" name="文本框 10"/>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sp>
        <p:nvSpPr>
          <p:cNvPr id="2" name="文本框 1"/>
          <p:cNvSpPr txBox="1"/>
          <p:nvPr/>
        </p:nvSpPr>
        <p:spPr>
          <a:xfrm>
            <a:off x="326390" y="918845"/>
            <a:ext cx="1102360" cy="368300"/>
          </a:xfrm>
          <a:prstGeom prst="rect">
            <a:avLst/>
          </a:prstGeom>
          <a:noFill/>
        </p:spPr>
        <p:txBody>
          <a:bodyPr wrap="none" rtlCol="0">
            <a:spAutoFit/>
            <a:scene3d>
              <a:camera prst="orthographicFront"/>
              <a:lightRig rig="threePt" dir="t"/>
            </a:scene3d>
          </a:bodyPr>
          <a:lstStyle/>
          <a:p>
            <a:r>
              <a:rPr lang="zh-CN" altLang="en-US" b="1"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理论框架</a:t>
            </a: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693"/>
    </mc:Choice>
    <mc:Fallback>
      <p:transition spd="slow" advTm="669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a:hlinkClick r:id="" action="ppaction://ole?verb=0"/>
          </p:cNvPr>
          <p:cNvGraphicFramePr/>
          <p:nvPr/>
        </p:nvGraphicFramePr>
        <p:xfrm>
          <a:off x="4114800" y="3219450"/>
          <a:ext cx="914400" cy="419100"/>
        </p:xfrm>
        <a:graphic>
          <a:graphicData uri="http://schemas.openxmlformats.org/presentationml/2006/ole">
            <mc:AlternateContent xmlns:mc="http://schemas.openxmlformats.org/markup-compatibility/2006">
              <mc:Choice xmlns:v="urn:schemas-microsoft-com:vml" Requires="v">
                <p:oleObj spid="_x0000_s8483" r:id="rId3" imgW="4572000" imgH="10058400" progId="Equation.3">
                  <p:embed/>
                </p:oleObj>
              </mc:Choice>
              <mc:Fallback>
                <p:oleObj r:id="rId3" imgW="4572000" imgH="10058400" progId="Equation.3">
                  <p:embed/>
                  <p:pic>
                    <p:nvPicPr>
                      <p:cNvPr id="0" name="对象 12">
                        <a:hlinkClick r:id="" action="ppaction://ole?verb=0"/>
                      </p:cNvPr>
                      <p:cNvPicPr/>
                      <p:nvPr/>
                    </p:nvPicPr>
                    <p:blipFill>
                      <a:blip r:embed="rId4"/>
                      <a:stretch>
                        <a:fillRect/>
                      </a:stretch>
                    </p:blipFill>
                    <p:spPr>
                      <a:xfrm>
                        <a:off x="4114800" y="3219450"/>
                        <a:ext cx="914400" cy="419100"/>
                      </a:xfrm>
                      <a:prstGeom prst="rect">
                        <a:avLst/>
                      </a:prstGeom>
                      <a:noFill/>
                      <a:ln w="9525">
                        <a:noFill/>
                      </a:ln>
                    </p:spPr>
                  </p:pic>
                </p:oleObj>
              </mc:Fallback>
            </mc:AlternateContent>
          </a:graphicData>
        </a:graphic>
      </p:graphicFrame>
      <p:sp>
        <p:nvSpPr>
          <p:cNvPr id="16" name="灯片编号占位符 15"/>
          <p:cNvSpPr>
            <a:spLocks noGrp="1"/>
          </p:cNvSpPr>
          <p:nvPr>
            <p:ph type="sldNum" sz="quarter" idx="12"/>
          </p:nvPr>
        </p:nvSpPr>
        <p:spPr/>
        <p:txBody>
          <a:bodyPr/>
          <a:lstStyle/>
          <a:p>
            <a:fld id="{5CB95ADE-6139-4BD1-B413-79FC1F010ED5}" type="slidenum">
              <a:rPr lang="zh-CN" altLang="en-US" smtClean="0"/>
              <a:t>28</a:t>
            </a:fld>
            <a:endParaRPr lang="zh-CN" altLang="en-US"/>
          </a:p>
        </p:txBody>
      </p:sp>
      <p:sp>
        <p:nvSpPr>
          <p:cNvPr id="12" name="TextBox 11"/>
          <p:cNvSpPr txBox="1"/>
          <p:nvPr/>
        </p:nvSpPr>
        <p:spPr>
          <a:xfrm>
            <a:off x="1692000" y="1269000"/>
            <a:ext cx="5493812" cy="369332"/>
          </a:xfrm>
          <a:prstGeom prst="rect">
            <a:avLst/>
          </a:prstGeom>
          <a:noFill/>
        </p:spPr>
        <p:txBody>
          <a:bodyPr wrap="none" rtlCol="0">
            <a:spAutoFit/>
          </a:bodyPr>
          <a:lstStyle/>
          <a:p>
            <a:r>
              <a:rPr lang="zh-CN" altLang="en-US" dirty="0" smtClean="0">
                <a:latin typeface="仿宋" panose="02010609060101010101" pitchFamily="49" charset="-122"/>
                <a:ea typeface="仿宋" panose="02010609060101010101" pitchFamily="49" charset="-122"/>
              </a:rPr>
              <a:t>为了获得共振态，我们将薛定谔方程转到动量空间：</a:t>
            </a:r>
            <a:endParaRPr lang="zh-CN" altLang="en-US" dirty="0">
              <a:latin typeface="仿宋" panose="02010609060101010101" pitchFamily="49" charset="-122"/>
              <a:ea typeface="仿宋" panose="02010609060101010101" pitchFamily="49" charset="-122"/>
            </a:endParaRPr>
          </a:p>
        </p:txBody>
      </p:sp>
      <p:sp>
        <p:nvSpPr>
          <p:cNvPr id="14" name="TextBox 13"/>
          <p:cNvSpPr txBox="1"/>
          <p:nvPr/>
        </p:nvSpPr>
        <p:spPr>
          <a:xfrm>
            <a:off x="1742188" y="2493000"/>
            <a:ext cx="6647974" cy="369332"/>
          </a:xfrm>
          <a:prstGeom prst="rect">
            <a:avLst/>
          </a:prstGeom>
          <a:noFill/>
        </p:spPr>
        <p:txBody>
          <a:bodyPr wrap="none" rtlCol="0">
            <a:spAutoFit/>
          </a:bodyPr>
          <a:lstStyle/>
          <a:p>
            <a:r>
              <a:rPr lang="zh-CN" altLang="en-US" dirty="0" smtClean="0">
                <a:latin typeface="仿宋" panose="02010609060101010101" pitchFamily="49" charset="-122"/>
                <a:ea typeface="仿宋" panose="02010609060101010101" pitchFamily="49" charset="-122"/>
              </a:rPr>
              <a:t>对于轴对称形变核，总角动量的第三个分量是个好量子数，故：</a:t>
            </a:r>
            <a:endParaRPr lang="zh-CN" altLang="en-US" dirty="0">
              <a:latin typeface="仿宋" panose="02010609060101010101" pitchFamily="49" charset="-122"/>
              <a:ea typeface="仿宋" panose="02010609060101010101" pitchFamily="49" charset="-122"/>
            </a:endParaRPr>
          </a:p>
        </p:txBody>
      </p:sp>
      <p:sp>
        <p:nvSpPr>
          <p:cNvPr id="15" name="TextBox 14"/>
          <p:cNvSpPr txBox="1"/>
          <p:nvPr/>
        </p:nvSpPr>
        <p:spPr>
          <a:xfrm>
            <a:off x="1764001" y="3851668"/>
            <a:ext cx="6626161" cy="1754326"/>
          </a:xfrm>
          <a:prstGeom prst="rect">
            <a:avLst/>
          </a:prstGeom>
          <a:noFill/>
        </p:spPr>
        <p:txBody>
          <a:bodyPr wrap="square" rtlCol="0">
            <a:spAutoFit/>
          </a:bodyPr>
          <a:lstStyle/>
          <a:p>
            <a:r>
              <a:rPr lang="zh-CN" altLang="en-US" dirty="0" smtClean="0">
                <a:latin typeface="仿宋" panose="02010609060101010101" pitchFamily="49" charset="-122"/>
                <a:ea typeface="仿宋" panose="02010609060101010101" pitchFamily="49" charset="-122"/>
              </a:rPr>
              <a:t>将上述的波函数代入薛定谔方程，并经过</a:t>
            </a:r>
            <a:r>
              <a:rPr lang="zh-CN" altLang="en-US" dirty="0">
                <a:latin typeface="仿宋" panose="02010609060101010101" pitchFamily="49" charset="-122"/>
                <a:ea typeface="仿宋" panose="02010609060101010101" pitchFamily="49" charset="-122"/>
              </a:rPr>
              <a:t>一系列变换，我们可以</a:t>
            </a:r>
            <a:r>
              <a:rPr lang="zh-CN" altLang="en-US" dirty="0" smtClean="0">
                <a:latin typeface="仿宋" panose="02010609060101010101" pitchFamily="49" charset="-122"/>
                <a:ea typeface="仿宋" panose="02010609060101010101" pitchFamily="49" charset="-122"/>
              </a:rPr>
              <a:t>将前述</a:t>
            </a:r>
            <a:r>
              <a:rPr lang="zh-CN" altLang="en-US" dirty="0">
                <a:latin typeface="仿宋" panose="02010609060101010101" pitchFamily="49" charset="-122"/>
                <a:ea typeface="仿宋" panose="02010609060101010101" pitchFamily="49" charset="-122"/>
              </a:rPr>
              <a:t>的薛定谔方程变为一个对称矩阵</a:t>
            </a:r>
            <a:r>
              <a:rPr lang="zh-CN" altLang="en-US" dirty="0" smtClean="0">
                <a:latin typeface="仿宋" panose="02010609060101010101" pitchFamily="49" charset="-122"/>
                <a:ea typeface="仿宋" panose="02010609060101010101" pitchFamily="49" charset="-122"/>
              </a:rPr>
              <a:t>方程。</a:t>
            </a:r>
            <a:r>
              <a:rPr lang="zh-CN" altLang="en-US" dirty="0">
                <a:latin typeface="仿宋" panose="02010609060101010101" pitchFamily="49" charset="-122"/>
                <a:ea typeface="仿宋" panose="02010609060101010101" pitchFamily="49" charset="-122"/>
              </a:rPr>
              <a:t>求解薛定谔方程变为</a:t>
            </a:r>
            <a:r>
              <a:rPr lang="zh-CN" altLang="en-US" dirty="0" smtClean="0">
                <a:latin typeface="仿宋" panose="02010609060101010101" pitchFamily="49" charset="-122"/>
                <a:ea typeface="仿宋" panose="02010609060101010101" pitchFamily="49" charset="-122"/>
              </a:rPr>
              <a:t>求解</a:t>
            </a:r>
            <a:r>
              <a:rPr lang="zh-CN" altLang="en-US" dirty="0">
                <a:latin typeface="仿宋" panose="02010609060101010101" pitchFamily="49" charset="-122"/>
                <a:ea typeface="仿宋" panose="02010609060101010101" pitchFamily="49" charset="-122"/>
              </a:rPr>
              <a:t>对称矩阵的本征解。所有束缚态和</a:t>
            </a:r>
            <a:r>
              <a:rPr lang="zh-CN" altLang="en-US" dirty="0" smtClean="0">
                <a:latin typeface="仿宋" panose="02010609060101010101" pitchFamily="49" charset="-122"/>
                <a:ea typeface="仿宋" panose="02010609060101010101" pitchFamily="49" charset="-122"/>
              </a:rPr>
              <a:t>共振态可</a:t>
            </a:r>
            <a:r>
              <a:rPr lang="zh-CN" altLang="en-US" dirty="0">
                <a:latin typeface="仿宋" panose="02010609060101010101" pitchFamily="49" charset="-122"/>
                <a:ea typeface="仿宋" panose="02010609060101010101" pitchFamily="49" charset="-122"/>
              </a:rPr>
              <a:t>通过对角化哈密顿量</a:t>
            </a:r>
            <a:r>
              <a:rPr lang="zh-CN" altLang="en-US" dirty="0" smtClean="0">
                <a:latin typeface="仿宋" panose="02010609060101010101" pitchFamily="49" charset="-122"/>
                <a:ea typeface="仿宋" panose="02010609060101010101" pitchFamily="49" charset="-122"/>
              </a:rPr>
              <a:t>得到。</a:t>
            </a:r>
            <a:endParaRPr lang="en-US" altLang="zh-CN" dirty="0" smtClean="0">
              <a:latin typeface="仿宋" panose="02010609060101010101" pitchFamily="49" charset="-122"/>
              <a:ea typeface="仿宋" panose="02010609060101010101" pitchFamily="49" charset="-122"/>
            </a:endParaRPr>
          </a:p>
          <a:p>
            <a:r>
              <a:rPr lang="zh-CN" altLang="en-US" dirty="0" smtClean="0">
                <a:latin typeface="仿宋" panose="02010609060101010101" pitchFamily="49" charset="-122"/>
                <a:ea typeface="仿宋" panose="02010609060101010101" pitchFamily="49" charset="-122"/>
              </a:rPr>
              <a:t>单粒</a:t>
            </a:r>
            <a:r>
              <a:rPr lang="zh-CN" altLang="en-US" dirty="0">
                <a:latin typeface="仿宋" panose="02010609060101010101" pitchFamily="49" charset="-122"/>
                <a:ea typeface="仿宋" panose="02010609060101010101" pitchFamily="49" charset="-122"/>
              </a:rPr>
              <a:t>子态的密度分布可表示为：</a:t>
            </a:r>
          </a:p>
          <a:p>
            <a:endParaRPr lang="zh-CN" altLang="en-US" dirty="0">
              <a:latin typeface="仿宋" panose="02010609060101010101" pitchFamily="49" charset="-122"/>
              <a:ea typeface="仿宋" panose="02010609060101010101" pitchFamily="49" charset="-122"/>
            </a:endParaRPr>
          </a:p>
        </p:txBody>
      </p:sp>
      <p:pic>
        <p:nvPicPr>
          <p:cNvPr id="2" name="图片 1"/>
          <p:cNvPicPr>
            <a:picLocks noChangeAspect="1"/>
          </p:cNvPicPr>
          <p:nvPr/>
        </p:nvPicPr>
        <p:blipFill>
          <a:blip r:embed="rId5"/>
          <a:stretch>
            <a:fillRect/>
          </a:stretch>
        </p:blipFill>
        <p:spPr>
          <a:xfrm>
            <a:off x="1936115" y="1769110"/>
            <a:ext cx="3417570" cy="723900"/>
          </a:xfrm>
          <a:prstGeom prst="rect">
            <a:avLst/>
          </a:prstGeom>
        </p:spPr>
      </p:pic>
      <p:pic>
        <p:nvPicPr>
          <p:cNvPr id="4" name="图片 3"/>
          <p:cNvPicPr>
            <a:picLocks noChangeAspect="1"/>
          </p:cNvPicPr>
          <p:nvPr/>
        </p:nvPicPr>
        <p:blipFill>
          <a:blip r:embed="rId6"/>
          <a:stretch>
            <a:fillRect/>
          </a:stretch>
        </p:blipFill>
        <p:spPr>
          <a:xfrm>
            <a:off x="1908175" y="2970530"/>
            <a:ext cx="5101590" cy="811530"/>
          </a:xfrm>
          <a:prstGeom prst="rect">
            <a:avLst/>
          </a:prstGeom>
        </p:spPr>
      </p:pic>
      <p:sp>
        <p:nvSpPr>
          <p:cNvPr id="11" name="文本框 10"/>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pic>
        <p:nvPicPr>
          <p:cNvPr id="18" name="图片 17"/>
          <p:cNvPicPr>
            <a:picLocks noChangeAspect="1"/>
          </p:cNvPicPr>
          <p:nvPr/>
        </p:nvPicPr>
        <p:blipFill>
          <a:blip r:embed="rId7"/>
          <a:stretch>
            <a:fillRect/>
          </a:stretch>
        </p:blipFill>
        <p:spPr>
          <a:xfrm>
            <a:off x="1697595" y="5485015"/>
            <a:ext cx="7050405" cy="895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1217"/>
    </mc:Choice>
    <mc:Fallback>
      <p:transition spd="slow" advTm="3121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15"/>
          <p:cNvSpPr>
            <a:spLocks noGrp="1"/>
          </p:cNvSpPr>
          <p:nvPr>
            <p:ph type="sldNum" sz="quarter" idx="12"/>
          </p:nvPr>
        </p:nvSpPr>
        <p:spPr/>
        <p:txBody>
          <a:bodyPr/>
          <a:lstStyle/>
          <a:p>
            <a:fld id="{5CB95ADE-6139-4BD1-B413-79FC1F010ED5}" type="slidenum">
              <a:rPr lang="zh-CN" altLang="en-US" smtClean="0"/>
              <a:t>29</a:t>
            </a:fld>
            <a:endParaRPr lang="zh-CN" altLang="en-US"/>
          </a:p>
        </p:txBody>
      </p:sp>
      <p:sp>
        <p:nvSpPr>
          <p:cNvPr id="11" name="文本框 10"/>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962" y="1341000"/>
            <a:ext cx="3985038" cy="5087527"/>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 y="909000"/>
            <a:ext cx="4385978" cy="4918560"/>
          </a:xfrm>
          <a:prstGeom prst="rect">
            <a:avLst/>
          </a:prstGeom>
        </p:spPr>
      </p:pic>
      <p:sp>
        <p:nvSpPr>
          <p:cNvPr id="17" name="文本框 16"/>
          <p:cNvSpPr txBox="1"/>
          <p:nvPr/>
        </p:nvSpPr>
        <p:spPr>
          <a:xfrm>
            <a:off x="1858373" y="5939668"/>
            <a:ext cx="697627" cy="369332"/>
          </a:xfrm>
          <a:prstGeom prst="rect">
            <a:avLst/>
          </a:prstGeom>
          <a:noFill/>
        </p:spPr>
        <p:txBody>
          <a:bodyPr wrap="none" rtlCol="0">
            <a:spAutoFit/>
            <a:scene3d>
              <a:camera prst="orthographicFront"/>
              <a:lightRig rig="threePt" dir="t"/>
            </a:scene3d>
          </a:bodyPr>
          <a:lstStyle/>
          <a:p>
            <a:r>
              <a:rPr lang="en-US" altLang="zh-CN" b="1" dirty="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rPr>
              <a:t>CSM</a:t>
            </a:r>
            <a:endParaRPr lang="zh-CN" altLang="en-US"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9" name="文本框 18"/>
          <p:cNvSpPr txBox="1"/>
          <p:nvPr/>
        </p:nvSpPr>
        <p:spPr>
          <a:xfrm>
            <a:off x="6804000" y="837000"/>
            <a:ext cx="736099" cy="369332"/>
          </a:xfrm>
          <a:prstGeom prst="rect">
            <a:avLst/>
          </a:prstGeom>
          <a:noFill/>
        </p:spPr>
        <p:txBody>
          <a:bodyPr wrap="none" rtlCol="0">
            <a:spAutoFit/>
            <a:scene3d>
              <a:camera prst="orthographicFront"/>
              <a:lightRig rig="threePt" dir="t"/>
            </a:scene3d>
          </a:bodyPr>
          <a:lstStyle/>
          <a:p>
            <a:r>
              <a:rPr lang="en-US" altLang="zh-CN" b="1" dirty="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rPr>
              <a:t>CMR</a:t>
            </a:r>
            <a:endParaRPr lang="zh-CN" altLang="en-US" b="1" dirty="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左右箭头 6"/>
          <p:cNvSpPr/>
          <p:nvPr/>
        </p:nvSpPr>
        <p:spPr bwMode="auto">
          <a:xfrm>
            <a:off x="4572000" y="2781000"/>
            <a:ext cx="550962" cy="183544"/>
          </a:xfrm>
          <a:prstGeom prst="leftRightArrow">
            <a:avLst/>
          </a:prstGeom>
          <a:ln/>
        </p:spPr>
        <p:style>
          <a:lnRef idx="2">
            <a:schemeClr val="accent1"/>
          </a:lnRef>
          <a:fillRef idx="1">
            <a:schemeClr val="lt1"/>
          </a:fillRef>
          <a:effectRef idx="0">
            <a:schemeClr val="accent1"/>
          </a:effectRef>
          <a:fontRef idx="minor">
            <a:schemeClr val="dk1"/>
          </a:fontRef>
        </p:style>
        <p:txBody>
          <a:bodyPr vert="eaVert" wrap="none" lIns="91440" tIns="45720" rIns="91440" bIns="45720" numCol="1" rtlCol="0" anchor="t" anchorCtr="0"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983173013"/>
      </p:ext>
    </p:extLst>
  </p:cSld>
  <p:clrMapOvr>
    <a:masterClrMapping/>
  </p:clrMapOvr>
  <mc:AlternateContent xmlns:mc="http://schemas.openxmlformats.org/markup-compatibility/2006">
    <mc:Choice xmlns:p14="http://schemas.microsoft.com/office/powerpoint/2010/main" Requires="p14">
      <p:transition spd="slow" p14:dur="2000" advTm="27183"/>
    </mc:Choice>
    <mc:Fallback>
      <p:transition spd="slow" advTm="2718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1186038" y="1845000"/>
            <a:ext cx="6049962" cy="2973122"/>
            <a:chOff x="822008" y="1273175"/>
            <a:chExt cx="6049962" cy="2973122"/>
          </a:xfrm>
        </p:grpSpPr>
        <p:sp>
          <p:nvSpPr>
            <p:cNvPr id="11266" name="Line 2"/>
            <p:cNvSpPr/>
            <p:nvPr/>
          </p:nvSpPr>
          <p:spPr>
            <a:xfrm flipV="1">
              <a:off x="1184275" y="2823845"/>
              <a:ext cx="5687060" cy="20955"/>
            </a:xfrm>
            <a:prstGeom prst="line">
              <a:avLst/>
            </a:prstGeom>
            <a:ln w="25400" cap="flat" cmpd="sng">
              <a:solidFill>
                <a:schemeClr val="tx1"/>
              </a:solidFill>
              <a:prstDash val="sysDot"/>
              <a:headEnd type="none" w="med" len="med"/>
              <a:tailEnd type="oval" w="med" len="med"/>
            </a:ln>
          </p:spPr>
        </p:sp>
        <p:sp>
          <p:nvSpPr>
            <p:cNvPr id="11268" name="Line 4"/>
            <p:cNvSpPr/>
            <p:nvPr/>
          </p:nvSpPr>
          <p:spPr>
            <a:xfrm flipV="1">
              <a:off x="1207770" y="1910080"/>
              <a:ext cx="5663565" cy="17145"/>
            </a:xfrm>
            <a:prstGeom prst="line">
              <a:avLst/>
            </a:prstGeom>
            <a:ln w="25400" cap="flat" cmpd="sng">
              <a:solidFill>
                <a:schemeClr val="tx1"/>
              </a:solidFill>
              <a:prstDash val="sysDot"/>
              <a:headEnd type="none" w="med" len="med"/>
              <a:tailEnd type="oval" w="med" len="med"/>
            </a:ln>
          </p:spPr>
        </p:sp>
        <p:sp>
          <p:nvSpPr>
            <p:cNvPr id="11269" name="Line 5"/>
            <p:cNvSpPr/>
            <p:nvPr/>
          </p:nvSpPr>
          <p:spPr>
            <a:xfrm>
              <a:off x="1395730" y="3737610"/>
              <a:ext cx="5476240" cy="26670"/>
            </a:xfrm>
            <a:prstGeom prst="line">
              <a:avLst/>
            </a:prstGeom>
            <a:ln w="25400" cap="flat" cmpd="sng">
              <a:solidFill>
                <a:schemeClr val="tx1"/>
              </a:solidFill>
              <a:prstDash val="sysDot"/>
              <a:headEnd type="none" w="med" len="med"/>
              <a:tailEnd type="oval" w="med" len="med"/>
            </a:ln>
          </p:spPr>
        </p:sp>
        <p:grpSp>
          <p:nvGrpSpPr>
            <p:cNvPr id="11270" name="Group 6"/>
            <p:cNvGrpSpPr/>
            <p:nvPr/>
          </p:nvGrpSpPr>
          <p:grpSpPr>
            <a:xfrm>
              <a:off x="828358" y="1273175"/>
              <a:ext cx="635000" cy="809625"/>
              <a:chOff x="624" y="1536"/>
              <a:chExt cx="1170" cy="1484"/>
            </a:xfrm>
          </p:grpSpPr>
          <p:sp>
            <p:nvSpPr>
              <p:cNvPr id="10" name="Oval 7"/>
              <p:cNvSpPr>
                <a:spLocks noChangeArrowheads="1"/>
              </p:cNvSpPr>
              <p:nvPr/>
            </p:nvSpPr>
            <p:spPr bwMode="gray">
              <a:xfrm>
                <a:off x="624" y="1536"/>
                <a:ext cx="477" cy="1347"/>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Oval 8"/>
              <p:cNvSpPr>
                <a:spLocks noChangeArrowheads="1"/>
              </p:cNvSpPr>
              <p:nvPr/>
            </p:nvSpPr>
            <p:spPr bwMode="gray">
              <a:xfrm>
                <a:off x="624" y="1536"/>
                <a:ext cx="477" cy="1347"/>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Oval 9"/>
              <p:cNvSpPr>
                <a:spLocks noChangeArrowheads="1"/>
              </p:cNvSpPr>
              <p:nvPr/>
            </p:nvSpPr>
            <p:spPr bwMode="gray">
              <a:xfrm>
                <a:off x="706" y="1617"/>
                <a:ext cx="1088" cy="134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Oval 10"/>
              <p:cNvSpPr>
                <a:spLocks noChangeArrowheads="1"/>
              </p:cNvSpPr>
              <p:nvPr/>
            </p:nvSpPr>
            <p:spPr bwMode="gray">
              <a:xfrm>
                <a:off x="706" y="1620"/>
                <a:ext cx="1088" cy="134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17" name="Oval 11"/>
              <p:cNvSpPr/>
              <p:nvPr/>
            </p:nvSpPr>
            <p:spPr>
              <a:xfrm>
                <a:off x="760" y="1673"/>
                <a:ext cx="979" cy="1347"/>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318" name="Group 12"/>
              <p:cNvGrpSpPr/>
              <p:nvPr/>
            </p:nvGrpSpPr>
            <p:grpSpPr>
              <a:xfrm>
                <a:off x="776" y="1687"/>
                <a:ext cx="947" cy="952"/>
                <a:chOff x="4166" y="1706"/>
                <a:chExt cx="1252" cy="1252"/>
              </a:xfrm>
            </p:grpSpPr>
            <p:sp>
              <p:nvSpPr>
                <p:cNvPr id="11319" name="Oval 1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0" name="Oval 1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1" name="Oval 1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2" name="Oval 1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grpSp>
          <p:nvGrpSpPr>
            <p:cNvPr id="11271" name="Group 17"/>
            <p:cNvGrpSpPr/>
            <p:nvPr/>
          </p:nvGrpSpPr>
          <p:grpSpPr>
            <a:xfrm>
              <a:off x="822008" y="2166938"/>
              <a:ext cx="639762" cy="811212"/>
              <a:chOff x="1248" y="1488"/>
              <a:chExt cx="770" cy="973"/>
            </a:xfrm>
          </p:grpSpPr>
          <p:sp>
            <p:nvSpPr>
              <p:cNvPr id="21" name="Oval 18"/>
              <p:cNvSpPr>
                <a:spLocks noChangeArrowheads="1"/>
              </p:cNvSpPr>
              <p:nvPr/>
            </p:nvSpPr>
            <p:spPr bwMode="gray">
              <a:xfrm>
                <a:off x="1248" y="1488"/>
                <a:ext cx="311" cy="884"/>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Oval 19"/>
              <p:cNvSpPr>
                <a:spLocks noChangeArrowheads="1"/>
              </p:cNvSpPr>
              <p:nvPr/>
            </p:nvSpPr>
            <p:spPr bwMode="gray">
              <a:xfrm>
                <a:off x="1248" y="1488"/>
                <a:ext cx="311" cy="88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Oval 20"/>
              <p:cNvSpPr>
                <a:spLocks noChangeArrowheads="1"/>
              </p:cNvSpPr>
              <p:nvPr/>
            </p:nvSpPr>
            <p:spPr bwMode="gray">
              <a:xfrm>
                <a:off x="1301" y="1541"/>
                <a:ext cx="713" cy="88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Oval 21"/>
              <p:cNvSpPr>
                <a:spLocks noChangeArrowheads="1"/>
              </p:cNvSpPr>
              <p:nvPr/>
            </p:nvSpPr>
            <p:spPr bwMode="gray">
              <a:xfrm>
                <a:off x="1303" y="1541"/>
                <a:ext cx="715" cy="884"/>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7" name="Oval 22"/>
              <p:cNvSpPr/>
              <p:nvPr/>
            </p:nvSpPr>
            <p:spPr>
              <a:xfrm>
                <a:off x="1337" y="1578"/>
                <a:ext cx="643" cy="883"/>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308" name="Group 23"/>
              <p:cNvGrpSpPr/>
              <p:nvPr/>
            </p:nvGrpSpPr>
            <p:grpSpPr>
              <a:xfrm>
                <a:off x="1348" y="1588"/>
                <a:ext cx="621" cy="628"/>
                <a:chOff x="4166" y="1706"/>
                <a:chExt cx="1252" cy="1252"/>
              </a:xfrm>
            </p:grpSpPr>
            <p:sp>
              <p:nvSpPr>
                <p:cNvPr id="11309" name="Oval 24"/>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0" name="Oval 25"/>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1" name="Oval 26"/>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2" name="Oval 27"/>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grpSp>
          <p:nvGrpSpPr>
            <p:cNvPr id="11272" name="Group 28"/>
            <p:cNvGrpSpPr/>
            <p:nvPr/>
          </p:nvGrpSpPr>
          <p:grpSpPr>
            <a:xfrm>
              <a:off x="828358" y="3122613"/>
              <a:ext cx="635000" cy="809625"/>
              <a:chOff x="624" y="1536"/>
              <a:chExt cx="1170" cy="1484"/>
            </a:xfrm>
          </p:grpSpPr>
          <p:sp>
            <p:nvSpPr>
              <p:cNvPr id="32" name="Oval 29"/>
              <p:cNvSpPr>
                <a:spLocks noChangeArrowheads="1"/>
              </p:cNvSpPr>
              <p:nvPr/>
            </p:nvSpPr>
            <p:spPr bwMode="gray">
              <a:xfrm>
                <a:off x="624" y="1536"/>
                <a:ext cx="477" cy="1347"/>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Oval 30"/>
              <p:cNvSpPr>
                <a:spLocks noChangeArrowheads="1"/>
              </p:cNvSpPr>
              <p:nvPr/>
            </p:nvSpPr>
            <p:spPr bwMode="gray">
              <a:xfrm>
                <a:off x="624" y="1536"/>
                <a:ext cx="477" cy="1347"/>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Oval 31"/>
              <p:cNvSpPr>
                <a:spLocks noChangeArrowheads="1"/>
              </p:cNvSpPr>
              <p:nvPr/>
            </p:nvSpPr>
            <p:spPr bwMode="gray">
              <a:xfrm>
                <a:off x="706" y="1617"/>
                <a:ext cx="1088" cy="134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Oval 32"/>
              <p:cNvSpPr>
                <a:spLocks noChangeArrowheads="1"/>
              </p:cNvSpPr>
              <p:nvPr/>
            </p:nvSpPr>
            <p:spPr bwMode="gray">
              <a:xfrm>
                <a:off x="706" y="1620"/>
                <a:ext cx="1088" cy="134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97" name="Oval 33"/>
              <p:cNvSpPr/>
              <p:nvPr/>
            </p:nvSpPr>
            <p:spPr>
              <a:xfrm>
                <a:off x="760" y="1673"/>
                <a:ext cx="979" cy="1347"/>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298" name="Group 34"/>
              <p:cNvGrpSpPr/>
              <p:nvPr/>
            </p:nvGrpSpPr>
            <p:grpSpPr>
              <a:xfrm>
                <a:off x="776" y="1687"/>
                <a:ext cx="947" cy="952"/>
                <a:chOff x="4166" y="1706"/>
                <a:chExt cx="1252" cy="1252"/>
              </a:xfrm>
            </p:grpSpPr>
            <p:sp>
              <p:nvSpPr>
                <p:cNvPr id="11299" name="Oval 3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0" name="Oval 3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1" name="Oval 3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2" name="Oval 3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sp>
          <p:nvSpPr>
            <p:cNvPr id="11274" name="Text Box 50"/>
            <p:cNvSpPr txBox="1"/>
            <p:nvPr/>
          </p:nvSpPr>
          <p:spPr>
            <a:xfrm>
              <a:off x="980758" y="1379538"/>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1</a:t>
              </a:r>
            </a:p>
          </p:txBody>
        </p:sp>
        <p:sp>
          <p:nvSpPr>
            <p:cNvPr id="11275" name="Text Box 51"/>
            <p:cNvSpPr txBox="1"/>
            <p:nvPr/>
          </p:nvSpPr>
          <p:spPr>
            <a:xfrm>
              <a:off x="980758" y="2270125"/>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2</a:t>
              </a:r>
            </a:p>
          </p:txBody>
        </p:sp>
        <p:sp>
          <p:nvSpPr>
            <p:cNvPr id="11276" name="Text Box 52"/>
            <p:cNvSpPr txBox="1"/>
            <p:nvPr/>
          </p:nvSpPr>
          <p:spPr>
            <a:xfrm>
              <a:off x="980758" y="3238500"/>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3</a:t>
              </a:r>
            </a:p>
          </p:txBody>
        </p:sp>
        <p:sp>
          <p:nvSpPr>
            <p:cNvPr id="11278" name="Rectangle 54"/>
            <p:cNvSpPr/>
            <p:nvPr/>
          </p:nvSpPr>
          <p:spPr>
            <a:xfrm>
              <a:off x="1514158" y="1349375"/>
              <a:ext cx="4419600" cy="525721"/>
            </a:xfrm>
            <a:prstGeom prst="rect">
              <a:avLst/>
            </a:prstGeom>
            <a:noFill/>
            <a:ln w="9525">
              <a:noFill/>
            </a:ln>
          </p:spPr>
          <p:txBody>
            <a:bodyPr>
              <a:spAutoFit/>
            </a:bodyPr>
            <a:lstStyle/>
            <a:p>
              <a:pPr marL="514350" lvl="0" indent="-514350" eaLnBrk="0" hangingPunct="0">
                <a:lnSpc>
                  <a:spcPct val="110000"/>
                </a:lnSpc>
              </a:pPr>
              <a:r>
                <a:rPr lang="zh-CN" altLang="en-US" sz="2800" b="1" dirty="0">
                  <a:solidFill>
                    <a:srgbClr val="FF0000"/>
                  </a:solidFill>
                  <a:latin typeface="楷体" panose="02010609060101010101" pitchFamily="49" charset="-122"/>
                  <a:ea typeface="楷体" panose="02010609060101010101" pitchFamily="49" charset="-122"/>
                </a:rPr>
                <a:t>复标度方法研究共振态</a:t>
              </a:r>
            </a:p>
          </p:txBody>
        </p:sp>
        <p:sp>
          <p:nvSpPr>
            <p:cNvPr id="11279" name="Rectangle 55"/>
            <p:cNvSpPr/>
            <p:nvPr/>
          </p:nvSpPr>
          <p:spPr>
            <a:xfrm>
              <a:off x="1514475" y="2258060"/>
              <a:ext cx="5264150" cy="1988237"/>
            </a:xfrm>
            <a:prstGeom prst="rect">
              <a:avLst/>
            </a:prstGeom>
            <a:noFill/>
            <a:ln w="9525">
              <a:noFill/>
            </a:ln>
          </p:spPr>
          <p:txBody>
            <a:bodyPr wrap="square">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a:p>
              <a:pPr marL="514350" lvl="0" indent="-514350" eaLnBrk="0" hangingPunct="0">
                <a:lnSpc>
                  <a:spcPct val="110000"/>
                </a:lnSpc>
              </a:pPr>
              <a:endParaRPr lang="zh-CN" altLang="zh-CN" sz="2800" b="1" dirty="0">
                <a:solidFill>
                  <a:srgbClr val="002060"/>
                </a:solidFill>
                <a:latin typeface="Arial" panose="020B0604020202020204" pitchFamily="34" charset="0"/>
                <a:ea typeface="Arial" panose="020B0604020202020204" pitchFamily="34" charset="0"/>
              </a:endParaRPr>
            </a:p>
            <a:p>
              <a:pPr marL="514350" indent="-514350" eaLnBrk="0" hangingPunct="0">
                <a:lnSpc>
                  <a:spcPct val="110000"/>
                </a:lnSpc>
              </a:pPr>
              <a:r>
                <a:rPr lang="zh-CN" altLang="en-US" sz="2800" b="1" dirty="0">
                  <a:solidFill>
                    <a:schemeClr val="tx2">
                      <a:lumMod val="75000"/>
                    </a:schemeClr>
                  </a:solidFill>
                  <a:latin typeface="楷体" panose="02010609060101010101" pitchFamily="49" charset="-122"/>
                  <a:ea typeface="楷体" panose="02010609060101010101" pitchFamily="49" charset="-122"/>
                </a:rPr>
                <a:t>总结与展望</a:t>
              </a:r>
            </a:p>
            <a:p>
              <a:pPr marL="514350" lvl="0" indent="-514350" eaLnBrk="0" hangingPunct="0">
                <a:lnSpc>
                  <a:spcPct val="110000"/>
                </a:lnSpc>
              </a:pPr>
              <a:endParaRPr lang="zh-CN" altLang="zh-CN" sz="2800" b="1" dirty="0">
                <a:solidFill>
                  <a:srgbClr val="002060"/>
                </a:solidFill>
                <a:latin typeface="Arial" panose="020B0604020202020204" pitchFamily="34" charset="0"/>
                <a:ea typeface="Arial" panose="020B0604020202020204" pitchFamily="34" charset="0"/>
              </a:endParaRPr>
            </a:p>
          </p:txBody>
        </p:sp>
        <p:sp>
          <p:nvSpPr>
            <p:cNvPr id="11280" name="Rectangle 56"/>
            <p:cNvSpPr/>
            <p:nvPr/>
          </p:nvSpPr>
          <p:spPr>
            <a:xfrm>
              <a:off x="1514475" y="3176905"/>
              <a:ext cx="5356860" cy="508409"/>
            </a:xfrm>
            <a:prstGeom prst="rect">
              <a:avLst/>
            </a:prstGeom>
            <a:noFill/>
            <a:ln w="9525">
              <a:noFill/>
            </a:ln>
          </p:spPr>
          <p:txBody>
            <a:bodyPr wrap="square">
              <a:spAutoFit/>
            </a:bodyPr>
            <a:lstStyle/>
            <a:p>
              <a:pPr marL="514350" lvl="0" indent="-514350" eaLnBrk="0" hangingPunct="0">
                <a:lnSpc>
                  <a:spcPct val="110000"/>
                </a:lnSpc>
              </a:pPr>
              <a:endParaRPr lang="zh-CN" altLang="en-US" sz="2800" b="1" dirty="0">
                <a:solidFill>
                  <a:srgbClr val="002060"/>
                </a:solidFill>
                <a:latin typeface="楷体" panose="02010609060101010101" pitchFamily="49" charset="-122"/>
                <a:ea typeface="楷体" panose="02010609060101010101" pitchFamily="49" charset="-122"/>
              </a:endParaRPr>
            </a:p>
          </p:txBody>
        </p:sp>
      </p:grpSp>
      <p:sp>
        <p:nvSpPr>
          <p:cNvPr id="3" name="Rectangle 58"/>
          <p:cNvSpPr txBox="1"/>
          <p:nvPr/>
        </p:nvSpPr>
        <p:spPr>
          <a:xfrm>
            <a:off x="2943860" y="17780"/>
            <a:ext cx="6200140" cy="625475"/>
          </a:xfrm>
          <a:prstGeom prst="rect">
            <a:avLst/>
          </a:prstGeom>
          <a:noFill/>
          <a:ln w="9525">
            <a:noFill/>
          </a:ln>
        </p:spPr>
        <p:txBody>
          <a:bodyPr/>
          <a:lstStyle/>
          <a:p>
            <a:pPr lvl="0" algn="ctr" defTabSz="914400" eaLnBrk="0" hangingPunct="0"/>
            <a:r>
              <a:rPr lang="zh-CN" altLang="en-US" sz="2800" b="1" dirty="0" smtClean="0">
                <a:solidFill>
                  <a:srgbClr val="002060"/>
                </a:solidFill>
                <a:latin typeface="宋体" panose="02010600030101010101" pitchFamily="2" charset="-122"/>
                <a:cs typeface="+mn-ea"/>
              </a:rPr>
              <a:t>目录</a:t>
            </a:r>
            <a:endParaRPr lang="en-US" altLang="zh-CN" sz="2800" b="1" dirty="0">
              <a:solidFill>
                <a:srgbClr val="002060"/>
              </a:solidFill>
              <a:latin typeface="宋体" panose="02010600030101010101" pitchFamily="2" charset="-122"/>
              <a:cs typeface="+mn-ea"/>
            </a:endParaRPr>
          </a:p>
        </p:txBody>
      </p:sp>
      <p:sp>
        <p:nvSpPr>
          <p:cNvPr id="74" name="灯片编号占位符 73"/>
          <p:cNvSpPr>
            <a:spLocks noGrp="1"/>
          </p:cNvSpPr>
          <p:nvPr>
            <p:ph type="sldNum" sz="quarter" idx="12"/>
          </p:nvPr>
        </p:nvSpPr>
        <p:spPr/>
        <p:txBody>
          <a:bodyPr/>
          <a:lstStyle/>
          <a:p>
            <a:fld id="{5CB95ADE-6139-4BD1-B413-79FC1F010ED5}" type="slidenum">
              <a:rPr lang="zh-CN" altLang="en-US" smtClean="0"/>
              <a:t>3</a:t>
            </a:fld>
            <a:endParaRPr lang="zh-CN" altLang="en-US"/>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p:transition advTm="1606"/>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000" y="1208839"/>
            <a:ext cx="6849360" cy="4596161"/>
          </a:xfrm>
          <a:prstGeom prst="rect">
            <a:avLst/>
          </a:prstGeom>
        </p:spPr>
      </p:pic>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2" name="灯片编号占位符 1"/>
          <p:cNvSpPr>
            <a:spLocks noGrp="1"/>
          </p:cNvSpPr>
          <p:nvPr>
            <p:ph type="sldNum" sz="quarter" idx="12"/>
          </p:nvPr>
        </p:nvSpPr>
        <p:spPr/>
        <p:txBody>
          <a:bodyPr/>
          <a:lstStyle/>
          <a:p>
            <a:fld id="{5CB95ADE-6139-4BD1-B413-79FC1F010ED5}" type="slidenum">
              <a:rPr lang="zh-CN" altLang="en-US"/>
              <a:t>30</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7066"/>
    </mc:Choice>
    <mc:Fallback>
      <p:transition spd="slow" advTm="706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7"/>
          <p:cNvPicPr>
            <a:picLocks noChangeAspect="1" noChangeArrowheads="1"/>
          </p:cNvPicPr>
          <p:nvPr/>
        </p:nvPicPr>
        <p:blipFill>
          <a:blip r:embed="rId2" cstate="print"/>
          <a:srcRect/>
          <a:stretch>
            <a:fillRect/>
          </a:stretch>
        </p:blipFill>
        <p:spPr bwMode="auto">
          <a:xfrm>
            <a:off x="375920" y="838835"/>
            <a:ext cx="4968240" cy="4274185"/>
          </a:xfrm>
          <a:prstGeom prst="rect">
            <a:avLst/>
          </a:prstGeom>
          <a:noFill/>
          <a:ln w="9525">
            <a:noFill/>
            <a:miter lim="800000"/>
            <a:headEnd/>
            <a:tailEnd/>
          </a:ln>
        </p:spPr>
      </p:pic>
      <p:sp>
        <p:nvSpPr>
          <p:cNvPr id="7" name="TextBox 6"/>
          <p:cNvSpPr txBox="1"/>
          <p:nvPr/>
        </p:nvSpPr>
        <p:spPr>
          <a:xfrm>
            <a:off x="5344160" y="1880235"/>
            <a:ext cx="3335020" cy="1198880"/>
          </a:xfrm>
          <a:prstGeom prst="rect">
            <a:avLst/>
          </a:prstGeom>
          <a:noFill/>
        </p:spPr>
        <p:txBody>
          <a:bodyPr wrap="square" rtlCol="0">
            <a:spAutoFit/>
          </a:bodyPr>
          <a:lstStyle/>
          <a:p>
            <a:r>
              <a:rPr lang="zh-CN" altLang="en-US" sz="1800" dirty="0" smtClean="0">
                <a:latin typeface="楷体" panose="02010609060101010101" pitchFamily="49" charset="-122"/>
                <a:ea typeface="楷体" panose="02010609060101010101" pitchFamily="49" charset="-122"/>
              </a:rPr>
              <a:t>复动量平面内共振态的位置是随</a:t>
            </a:r>
            <a:r>
              <a:rPr lang="el-GR" altLang="zh-CN" sz="1800" dirty="0" smtClean="0">
                <a:latin typeface="楷体" panose="02010609060101010101" pitchFamily="49" charset="-122"/>
                <a:ea typeface="楷体" panose="02010609060101010101" pitchFamily="49" charset="-122"/>
              </a:rPr>
              <a:t>β</a:t>
            </a:r>
            <a:r>
              <a:rPr lang="en-US" altLang="zh-CN" sz="1800" baseline="-25000" dirty="0" smtClean="0">
                <a:latin typeface="楷体" panose="02010609060101010101" pitchFamily="49" charset="-122"/>
                <a:ea typeface="楷体" panose="02010609060101010101" pitchFamily="49" charset="-122"/>
              </a:rPr>
              <a:t>2</a:t>
            </a:r>
            <a:r>
              <a:rPr lang="zh-CN" altLang="en-US" sz="1800" dirty="0" smtClean="0">
                <a:latin typeface="楷体" panose="02010609060101010101" pitchFamily="49" charset="-122"/>
                <a:ea typeface="楷体" panose="02010609060101010101" pitchFamily="49" charset="-122"/>
              </a:rPr>
              <a:t>变化而变化的。</a:t>
            </a:r>
            <a:r>
              <a:rPr lang="el-GR" altLang="zh-CN" sz="1800" dirty="0" smtClean="0">
                <a:latin typeface="楷体" panose="02010609060101010101" pitchFamily="49" charset="-122"/>
                <a:ea typeface="楷体" panose="02010609060101010101" pitchFamily="49" charset="-122"/>
              </a:rPr>
              <a:t>β</a:t>
            </a:r>
            <a:r>
              <a:rPr lang="en-US" altLang="zh-CN" sz="1800" baseline="-25000" dirty="0" smtClean="0">
                <a:latin typeface="楷体" panose="02010609060101010101" pitchFamily="49" charset="-122"/>
                <a:ea typeface="楷体" panose="02010609060101010101" pitchFamily="49" charset="-122"/>
              </a:rPr>
              <a:t>2 </a:t>
            </a:r>
            <a:r>
              <a:rPr lang="en-US" altLang="zh-CN" sz="1800" dirty="0" smtClean="0">
                <a:latin typeface="楷体" panose="02010609060101010101" pitchFamily="49" charset="-122"/>
                <a:ea typeface="楷体" panose="02010609060101010101" pitchFamily="49" charset="-122"/>
              </a:rPr>
              <a:t>= 0</a:t>
            </a:r>
            <a:r>
              <a:rPr lang="zh-CN" altLang="en-US" sz="1800" dirty="0" smtClean="0">
                <a:latin typeface="楷体" panose="02010609060101010101" pitchFamily="49" charset="-122"/>
                <a:ea typeface="楷体" panose="02010609060101010101" pitchFamily="49" charset="-122"/>
              </a:rPr>
              <a:t>时共振态没有劈裂，</a:t>
            </a:r>
            <a:r>
              <a:rPr lang="el-GR" altLang="zh-CN" sz="1800" dirty="0" smtClean="0">
                <a:latin typeface="楷体" panose="02010609060101010101" pitchFamily="49" charset="-122"/>
                <a:ea typeface="楷体" panose="02010609060101010101" pitchFamily="49" charset="-122"/>
              </a:rPr>
              <a:t>β</a:t>
            </a:r>
            <a:r>
              <a:rPr lang="en-US" altLang="zh-CN" sz="1800" baseline="-25000" dirty="0" smtClean="0">
                <a:latin typeface="楷体" panose="02010609060101010101" pitchFamily="49" charset="-122"/>
                <a:ea typeface="楷体" panose="02010609060101010101" pitchFamily="49" charset="-122"/>
              </a:rPr>
              <a:t>2</a:t>
            </a:r>
            <a:r>
              <a:rPr lang="en-US" altLang="zh-CN" sz="1800" dirty="0" smtClean="0">
                <a:latin typeface="楷体" panose="02010609060101010101" pitchFamily="49" charset="-122"/>
                <a:ea typeface="楷体" panose="02010609060101010101" pitchFamily="49" charset="-122"/>
              </a:rPr>
              <a:t>≠ 0</a:t>
            </a:r>
            <a:r>
              <a:rPr lang="zh-CN" altLang="en-US" sz="1800" dirty="0" smtClean="0">
                <a:latin typeface="楷体" panose="02010609060101010101" pitchFamily="49" charset="-122"/>
                <a:ea typeface="楷体" panose="02010609060101010101" pitchFamily="49" charset="-122"/>
              </a:rPr>
              <a:t>时，共振态出现了不同程度的劈裂。</a:t>
            </a:r>
            <a:endParaRPr lang="zh-CN" altLang="en-US" sz="1800" dirty="0">
              <a:latin typeface="楷体" panose="02010609060101010101" pitchFamily="49" charset="-122"/>
              <a:ea typeface="楷体" panose="02010609060101010101" pitchFamily="49" charset="-122"/>
            </a:endParaRPr>
          </a:p>
        </p:txBody>
      </p:sp>
      <p:sp>
        <p:nvSpPr>
          <p:cNvPr id="100" name="文本框 99"/>
          <p:cNvSpPr txBox="1"/>
          <p:nvPr/>
        </p:nvSpPr>
        <p:spPr>
          <a:xfrm>
            <a:off x="1006475" y="5093970"/>
            <a:ext cx="4266565" cy="1114425"/>
          </a:xfrm>
          <a:prstGeom prst="rect">
            <a:avLst/>
          </a:prstGeom>
          <a:noFill/>
          <a:ln w="9525">
            <a:noFill/>
          </a:ln>
        </p:spPr>
        <p:txBody>
          <a:bodyPr wrap="square">
            <a:spAutoFit/>
          </a:bodyPr>
          <a:lstStyle/>
          <a:p>
            <a:pPr marL="0" indent="0"/>
            <a:r>
              <a:rPr lang="zh-CN" sz="1400" b="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图一：复动量平面上，单粒子共振态</a:t>
            </a:r>
            <a:r>
              <a:rPr lang="zh-CN" sz="14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rPr>
              <a:t>Ω</a:t>
            </a:r>
            <a:r>
              <a:rPr lang="zh-CN" sz="1400" baseline="300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rPr>
              <a:t>π</a:t>
            </a:r>
            <a:r>
              <a:rPr lang="en-US" altLang="zh-CN" sz="1400" b="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=1/2</a:t>
            </a:r>
            <a:r>
              <a:rPr lang="en-US" altLang="zh-CN" sz="1400" b="0" baseline="300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a:t>
            </a:r>
            <a:r>
              <a:rPr lang="en-US" altLang="zh-CN" sz="1400" b="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 ,</a:t>
            </a:r>
            <a:r>
              <a:rPr lang="zh-CN" altLang="en-US" sz="1400" b="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 </a:t>
            </a:r>
            <a:r>
              <a:rPr lang="en-US" altLang="zh-CN" sz="1400" b="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3/2</a:t>
            </a:r>
            <a:r>
              <a:rPr lang="en-US" altLang="zh-CN" sz="1400" b="0" baseline="300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a:t>
            </a:r>
            <a:r>
              <a:rPr lang="en-US" altLang="zh-CN" sz="1400" b="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 ···9/2</a:t>
            </a:r>
            <a:r>
              <a:rPr lang="en-US" altLang="zh-CN" sz="1400" baseline="300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1400" b="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。黑色圆圈和黑色实线分别表示复动量平面中的连续谱和积分轮廓。其他颜色的标签分别表示相应量子数的共振态</a:t>
            </a:r>
            <a:endParaRPr lang="zh-CN" altLang="en-US" sz="1050" b="0">
              <a:ea typeface="宋体" panose="02010600030101010101" pitchFamily="2" charset="-122"/>
              <a:cs typeface="Arial" panose="020B0604020202020204" pitchFamily="34" charset="0"/>
            </a:endParaRPr>
          </a:p>
          <a:p>
            <a:pPr marL="0" indent="0"/>
            <a:endParaRPr lang="zh-CN" altLang="en-US" sz="1050" b="0">
              <a:ea typeface="宋体" panose="02010600030101010101" pitchFamily="2" charset="-122"/>
              <a:cs typeface="Arial" panose="020B0604020202020204" pitchFamily="34" charset="0"/>
            </a:endParaRPr>
          </a:p>
        </p:txBody>
      </p:sp>
      <p:sp>
        <p:nvSpPr>
          <p:cNvPr id="8"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9" name="文本框 8"/>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sp>
        <p:nvSpPr>
          <p:cNvPr id="2" name="灯片编号占位符 1"/>
          <p:cNvSpPr>
            <a:spLocks noGrp="1"/>
          </p:cNvSpPr>
          <p:nvPr>
            <p:ph type="sldNum" sz="quarter" idx="12"/>
          </p:nvPr>
        </p:nvSpPr>
        <p:spPr/>
        <p:txBody>
          <a:bodyPr/>
          <a:lstStyle/>
          <a:p>
            <a:fld id="{5CB95ADE-6139-4BD1-B413-79FC1F010ED5}" type="slidenum">
              <a:rPr lang="zh-CN" altLang="en-US"/>
              <a:t>31</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2962"/>
    </mc:Choice>
    <mc:Fallback>
      <p:transition spd="slow" advTm="1296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CB95ADE-6139-4BD1-B413-79FC1F010ED5}" type="slidenum">
              <a:rPr lang="zh-CN" altLang="en-US" smtClean="0"/>
              <a:t>32</a:t>
            </a:fld>
            <a:endParaRPr lang="zh-CN" altLang="en-US"/>
          </a:p>
        </p:txBody>
      </p:sp>
      <p:pic>
        <p:nvPicPr>
          <p:cNvPr id="5" name="图片 4"/>
          <p:cNvPicPr>
            <a:picLocks noChangeAspect="1"/>
          </p:cNvPicPr>
          <p:nvPr/>
        </p:nvPicPr>
        <p:blipFill>
          <a:blip r:embed="rId3"/>
          <a:stretch>
            <a:fillRect/>
          </a:stretch>
        </p:blipFill>
        <p:spPr>
          <a:xfrm>
            <a:off x="73025" y="783590"/>
            <a:ext cx="5082540" cy="5572760"/>
          </a:xfrm>
          <a:prstGeom prst="rect">
            <a:avLst/>
          </a:prstGeom>
        </p:spPr>
      </p:pic>
      <p:sp>
        <p:nvSpPr>
          <p:cNvPr id="6" name="文本框 5"/>
          <p:cNvSpPr txBox="1"/>
          <p:nvPr/>
        </p:nvSpPr>
        <p:spPr>
          <a:xfrm>
            <a:off x="5096510" y="783590"/>
            <a:ext cx="3710940" cy="1014730"/>
          </a:xfrm>
          <a:prstGeom prst="rect">
            <a:avLst/>
          </a:prstGeom>
          <a:noFill/>
        </p:spPr>
        <p:txBody>
          <a:bodyPr wrap="square" rtlCol="0" anchor="t">
            <a:spAutoFit/>
          </a:bodyPr>
          <a:lstStyle/>
          <a:p>
            <a:r>
              <a:rPr lang="en-US" altLang="zh-CN" sz="1400" dirty="0" smtClean="0">
                <a:latin typeface="+mn-lt"/>
                <a:ea typeface="楷体" panose="02010609060101010101" pitchFamily="49" charset="-122"/>
                <a:sym typeface="+mn-ea"/>
              </a:rPr>
              <a:t>β</a:t>
            </a:r>
            <a:r>
              <a:rPr lang="en-US" altLang="zh-CN" sz="1400" baseline="-25000" dirty="0" smtClean="0">
                <a:latin typeface="+mn-lt"/>
                <a:ea typeface="楷体" panose="02010609060101010101" pitchFamily="49" charset="-122"/>
                <a:sym typeface="+mn-ea"/>
              </a:rPr>
              <a:t>2</a:t>
            </a:r>
            <a:r>
              <a:rPr lang="en-US" altLang="zh-CN" sz="1400" dirty="0" smtClean="0">
                <a:latin typeface="+mn-lt"/>
                <a:ea typeface="楷体" panose="02010609060101010101" pitchFamily="49" charset="-122"/>
                <a:sym typeface="+mn-ea"/>
              </a:rPr>
              <a:t>=0</a:t>
            </a:r>
            <a:r>
              <a:rPr lang="zh-CN" altLang="zh-CN" sz="1400" dirty="0" smtClean="0">
                <a:latin typeface="+mn-lt"/>
                <a:ea typeface="楷体" panose="02010609060101010101" pitchFamily="49" charset="-122"/>
                <a:sym typeface="+mn-ea"/>
              </a:rPr>
              <a:t>时，</a:t>
            </a:r>
            <a:r>
              <a:rPr lang="en-US" altLang="zh-CN" sz="1400" dirty="0" smtClean="0">
                <a:latin typeface="+mn-lt"/>
                <a:ea typeface="楷体" panose="02010609060101010101" pitchFamily="49" charset="-122"/>
                <a:sym typeface="+mn-ea"/>
              </a:rPr>
              <a:t>1p</a:t>
            </a:r>
            <a:r>
              <a:rPr lang="en-US" altLang="zh-CN" sz="1400" baseline="-25000" dirty="0" smtClean="0">
                <a:latin typeface="+mn-lt"/>
                <a:ea typeface="楷体" panose="02010609060101010101" pitchFamily="49" charset="-122"/>
                <a:sym typeface="+mn-ea"/>
              </a:rPr>
              <a:t>1/2</a:t>
            </a:r>
            <a:r>
              <a:rPr lang="zh-CN" altLang="zh-CN" sz="1400" dirty="0" smtClean="0">
                <a:latin typeface="+mn-lt"/>
                <a:ea typeface="楷体" panose="02010609060101010101" pitchFamily="49" charset="-122"/>
                <a:sym typeface="+mn-ea"/>
              </a:rPr>
              <a:t>与</a:t>
            </a:r>
            <a:r>
              <a:rPr lang="en-US" altLang="zh-CN" sz="1400" dirty="0" smtClean="0">
                <a:latin typeface="+mn-lt"/>
                <a:ea typeface="楷体" panose="02010609060101010101" pitchFamily="49" charset="-122"/>
                <a:sym typeface="+mn-ea"/>
              </a:rPr>
              <a:t>1d</a:t>
            </a:r>
            <a:r>
              <a:rPr lang="en-US" altLang="zh-CN" sz="1400" baseline="-25000" dirty="0" smtClean="0">
                <a:latin typeface="+mn-lt"/>
                <a:ea typeface="楷体" panose="02010609060101010101" pitchFamily="49" charset="-122"/>
                <a:sym typeface="+mn-ea"/>
              </a:rPr>
              <a:t>5/2</a:t>
            </a:r>
            <a:r>
              <a:rPr lang="zh-CN" altLang="zh-CN" sz="1400" dirty="0" smtClean="0">
                <a:latin typeface="+mn-lt"/>
                <a:ea typeface="楷体" panose="02010609060101010101" pitchFamily="49" charset="-122"/>
                <a:sym typeface="+mn-ea"/>
              </a:rPr>
              <a:t>之间较大能隙验证了传统幻数</a:t>
            </a:r>
            <a:r>
              <a:rPr lang="en-US" altLang="zh-CN" sz="1400" dirty="0" smtClean="0">
                <a:latin typeface="+mn-lt"/>
                <a:ea typeface="楷体" panose="02010609060101010101" pitchFamily="49" charset="-122"/>
                <a:sym typeface="+mn-ea"/>
              </a:rPr>
              <a:t>N=8</a:t>
            </a:r>
            <a:r>
              <a:rPr lang="zh-CN" altLang="zh-CN" sz="1400" dirty="0" smtClean="0">
                <a:latin typeface="+mn-lt"/>
                <a:ea typeface="楷体" panose="02010609060101010101" pitchFamily="49" charset="-122"/>
                <a:sym typeface="+mn-ea"/>
              </a:rPr>
              <a:t>；</a:t>
            </a:r>
            <a:r>
              <a:rPr lang="en-US" altLang="zh-CN" sz="1400" dirty="0" smtClean="0">
                <a:latin typeface="+mn-lt"/>
                <a:ea typeface="楷体" panose="02010609060101010101" pitchFamily="49" charset="-122"/>
                <a:sym typeface="+mn-ea"/>
              </a:rPr>
              <a:t>2s</a:t>
            </a:r>
            <a:r>
              <a:rPr lang="en-US" altLang="zh-CN" sz="1400" baseline="-25000" dirty="0" smtClean="0">
                <a:latin typeface="+mn-lt"/>
                <a:ea typeface="楷体" panose="02010609060101010101" pitchFamily="49" charset="-122"/>
                <a:sym typeface="+mn-ea"/>
              </a:rPr>
              <a:t>1/2</a:t>
            </a:r>
            <a:r>
              <a:rPr lang="zh-CN" altLang="zh-CN" sz="1400" dirty="0" smtClean="0">
                <a:latin typeface="+mn-lt"/>
                <a:ea typeface="楷体" panose="02010609060101010101" pitchFamily="49" charset="-122"/>
                <a:sym typeface="+mn-ea"/>
              </a:rPr>
              <a:t>和</a:t>
            </a:r>
            <a:r>
              <a:rPr lang="en-US" altLang="zh-CN" sz="1400" dirty="0" smtClean="0">
                <a:latin typeface="+mn-lt"/>
                <a:ea typeface="楷体" panose="02010609060101010101" pitchFamily="49" charset="-122"/>
                <a:sym typeface="+mn-ea"/>
              </a:rPr>
              <a:t>1d</a:t>
            </a:r>
            <a:r>
              <a:rPr lang="en-US" altLang="zh-CN" sz="1400" baseline="-25000" dirty="0" smtClean="0">
                <a:latin typeface="+mn-lt"/>
                <a:ea typeface="楷体" panose="02010609060101010101" pitchFamily="49" charset="-122"/>
                <a:sym typeface="+mn-ea"/>
              </a:rPr>
              <a:t>3/2</a:t>
            </a:r>
            <a:r>
              <a:rPr lang="zh-CN" altLang="zh-CN" sz="1400" dirty="0" smtClean="0">
                <a:latin typeface="+mn-lt"/>
                <a:ea typeface="楷体" panose="02010609060101010101" pitchFamily="49" charset="-122"/>
                <a:sym typeface="+mn-ea"/>
              </a:rPr>
              <a:t>之间较大能隙建议一个新幻数</a:t>
            </a:r>
            <a:r>
              <a:rPr lang="en-US" altLang="zh-CN" sz="1400" dirty="0" smtClean="0">
                <a:latin typeface="+mn-lt"/>
                <a:ea typeface="楷体" panose="02010609060101010101" pitchFamily="49" charset="-122"/>
                <a:sym typeface="+mn-ea"/>
              </a:rPr>
              <a:t>N=16</a:t>
            </a:r>
            <a:r>
              <a:rPr lang="zh-CN" altLang="zh-CN" sz="1400" dirty="0" smtClean="0">
                <a:latin typeface="+mn-lt"/>
                <a:ea typeface="楷体" panose="02010609060101010101" pitchFamily="49" charset="-122"/>
                <a:sym typeface="+mn-ea"/>
              </a:rPr>
              <a:t>，且与实验吻合 </a:t>
            </a:r>
            <a:r>
              <a:rPr lang="en-US" altLang="zh-CN" sz="1400" dirty="0" smtClean="0">
                <a:latin typeface="+mn-lt"/>
                <a:ea typeface="楷体" panose="02010609060101010101" pitchFamily="49" charset="-122"/>
                <a:sym typeface="+mn-ea"/>
              </a:rPr>
              <a:t>[</a:t>
            </a:r>
            <a:r>
              <a:rPr lang="en-US" altLang="zh-CN" sz="1200" dirty="0" err="1" smtClean="0">
                <a:solidFill>
                  <a:srgbClr val="0070C0"/>
                </a:solidFill>
                <a:latin typeface="+mn-lt"/>
                <a:ea typeface="楷体" panose="02010609060101010101" pitchFamily="49" charset="-122"/>
                <a:sym typeface="+mn-ea"/>
              </a:rPr>
              <a:t>Stanoiu</a:t>
            </a:r>
            <a:r>
              <a:rPr lang="en-US" altLang="zh-CN" sz="1200" dirty="0" smtClean="0">
                <a:solidFill>
                  <a:srgbClr val="0070C0"/>
                </a:solidFill>
                <a:latin typeface="+mn-lt"/>
                <a:ea typeface="楷体" panose="02010609060101010101" pitchFamily="49" charset="-122"/>
                <a:sym typeface="+mn-ea"/>
              </a:rPr>
              <a:t> M, et al. 2008 PRC</a:t>
            </a:r>
            <a:r>
              <a:rPr lang="en-US" altLang="zh-CN" sz="1400" dirty="0" smtClean="0">
                <a:latin typeface="+mn-lt"/>
                <a:ea typeface="楷体" panose="02010609060101010101" pitchFamily="49" charset="-122"/>
                <a:sym typeface="+mn-ea"/>
              </a:rPr>
              <a:t>]</a:t>
            </a:r>
            <a:r>
              <a:rPr lang="zh-CN" altLang="zh-CN" dirty="0" smtClean="0">
                <a:latin typeface="+mn-lt"/>
                <a:ea typeface="楷体" panose="02010609060101010101" pitchFamily="49" charset="-122"/>
                <a:sym typeface="+mn-ea"/>
              </a:rPr>
              <a:t>。</a:t>
            </a:r>
            <a:endParaRPr lang="zh-CN" altLang="en-US" dirty="0"/>
          </a:p>
        </p:txBody>
      </p:sp>
      <p:sp>
        <p:nvSpPr>
          <p:cNvPr id="10" name="文本框 9"/>
          <p:cNvSpPr txBox="1"/>
          <p:nvPr/>
        </p:nvSpPr>
        <p:spPr>
          <a:xfrm>
            <a:off x="5039995" y="1798320"/>
            <a:ext cx="3695065" cy="521970"/>
          </a:xfrm>
          <a:prstGeom prst="rect">
            <a:avLst/>
          </a:prstGeom>
          <a:noFill/>
        </p:spPr>
        <p:txBody>
          <a:bodyPr wrap="square" rtlCol="0" anchor="t">
            <a:spAutoFit/>
          </a:bodyPr>
          <a:lstStyle/>
          <a:p>
            <a:r>
              <a:rPr lang="zh-CN" altLang="zh-CN" sz="1400" dirty="0" smtClean="0">
                <a:latin typeface="+mn-lt"/>
                <a:ea typeface="楷体" panose="02010609060101010101" pitchFamily="49" charset="-122"/>
                <a:sym typeface="+mn-ea"/>
              </a:rPr>
              <a:t>假设</a:t>
            </a:r>
            <a:r>
              <a:rPr lang="en-US" altLang="zh-CN" sz="1400" baseline="30000" dirty="0" smtClean="0">
                <a:latin typeface="+mn-lt"/>
                <a:ea typeface="楷体" panose="02010609060101010101" pitchFamily="49" charset="-122"/>
                <a:sym typeface="+mn-ea"/>
              </a:rPr>
              <a:t>19</a:t>
            </a:r>
            <a:r>
              <a:rPr lang="en-US" altLang="zh-CN" sz="1400" dirty="0" smtClean="0">
                <a:latin typeface="+mn-lt"/>
                <a:ea typeface="楷体" panose="02010609060101010101" pitchFamily="49" charset="-122"/>
                <a:sym typeface="+mn-ea"/>
              </a:rPr>
              <a:t>C</a:t>
            </a:r>
            <a:r>
              <a:rPr lang="zh-CN" altLang="zh-CN" sz="1400" dirty="0" smtClean="0">
                <a:latin typeface="+mn-lt"/>
                <a:ea typeface="楷体" panose="02010609060101010101" pitchFamily="49" charset="-122"/>
                <a:sym typeface="+mn-ea"/>
              </a:rPr>
              <a:t>是球形核，最后中子占据</a:t>
            </a:r>
            <a:r>
              <a:rPr lang="en-US" altLang="zh-CN" sz="1400" dirty="0" smtClean="0">
                <a:latin typeface="+mn-lt"/>
                <a:ea typeface="楷体" panose="02010609060101010101" pitchFamily="49" charset="-122"/>
                <a:sym typeface="+mn-ea"/>
              </a:rPr>
              <a:t>1d</a:t>
            </a:r>
            <a:r>
              <a:rPr lang="en-US" altLang="zh-CN" sz="1400" baseline="-25000" dirty="0" smtClean="0">
                <a:latin typeface="+mn-lt"/>
                <a:ea typeface="楷体" panose="02010609060101010101" pitchFamily="49" charset="-122"/>
                <a:sym typeface="+mn-ea"/>
              </a:rPr>
              <a:t>5/2</a:t>
            </a:r>
            <a:r>
              <a:rPr lang="zh-CN" altLang="zh-CN" sz="1400" dirty="0" smtClean="0">
                <a:latin typeface="+mn-lt"/>
                <a:ea typeface="楷体" panose="02010609060101010101" pitchFamily="49" charset="-122"/>
                <a:sym typeface="+mn-ea"/>
              </a:rPr>
              <a:t>，较高的离心位垒不支持实验已发现的晕的形成。</a:t>
            </a:r>
            <a:endParaRPr lang="zh-CN" altLang="en-US" sz="1400" dirty="0"/>
          </a:p>
        </p:txBody>
      </p:sp>
      <p:sp>
        <p:nvSpPr>
          <p:cNvPr id="11" name="文本框 10"/>
          <p:cNvSpPr txBox="1"/>
          <p:nvPr/>
        </p:nvSpPr>
        <p:spPr>
          <a:xfrm>
            <a:off x="5039995" y="2379980"/>
            <a:ext cx="4200525" cy="737235"/>
          </a:xfrm>
          <a:prstGeom prst="rect">
            <a:avLst/>
          </a:prstGeom>
          <a:noFill/>
        </p:spPr>
        <p:txBody>
          <a:bodyPr wrap="square" rtlCol="0" anchor="t">
            <a:spAutoFit/>
          </a:bodyPr>
          <a:lstStyle/>
          <a:p>
            <a:r>
              <a:rPr lang="zh-CN" altLang="zh-CN" sz="1400" dirty="0" smtClean="0">
                <a:latin typeface="+mn-lt"/>
                <a:ea typeface="楷体" panose="02010609060101010101" pitchFamily="49" charset="-122"/>
                <a:sym typeface="+mn-ea"/>
              </a:rPr>
              <a:t>假设</a:t>
            </a:r>
            <a:r>
              <a:rPr lang="en-US" altLang="zh-CN" sz="1400" baseline="30000" dirty="0" smtClean="0">
                <a:latin typeface="+mn-lt"/>
                <a:ea typeface="楷体" panose="02010609060101010101" pitchFamily="49" charset="-122"/>
                <a:sym typeface="+mn-ea"/>
              </a:rPr>
              <a:t>19</a:t>
            </a:r>
            <a:r>
              <a:rPr lang="en-US" altLang="zh-CN" sz="1400" dirty="0" smtClean="0">
                <a:latin typeface="+mn-lt"/>
                <a:ea typeface="楷体" panose="02010609060101010101" pitchFamily="49" charset="-122"/>
                <a:sym typeface="+mn-ea"/>
              </a:rPr>
              <a:t>C</a:t>
            </a:r>
            <a:r>
              <a:rPr lang="zh-CN" altLang="zh-CN" sz="1400" dirty="0" smtClean="0">
                <a:latin typeface="+mn-lt"/>
                <a:ea typeface="楷体" panose="02010609060101010101" pitchFamily="49" charset="-122"/>
                <a:sym typeface="+mn-ea"/>
              </a:rPr>
              <a:t>是长椭核，最后一个中子占据在</a:t>
            </a:r>
          </a:p>
          <a:p>
            <a:r>
              <a:rPr lang="en-US" altLang="zh-CN" sz="1400" dirty="0" smtClean="0">
                <a:latin typeface="+mn-lt"/>
                <a:ea typeface="楷体" panose="02010609060101010101" pitchFamily="49" charset="-122"/>
                <a:sym typeface="+mn-ea"/>
              </a:rPr>
              <a:t>5/2[202](0≤β2 ≤0.12)</a:t>
            </a:r>
            <a:r>
              <a:rPr lang="zh-CN" altLang="zh-CN" sz="1400" dirty="0" smtClean="0">
                <a:latin typeface="+mn-lt"/>
                <a:ea typeface="楷体" panose="02010609060101010101" pitchFamily="49" charset="-122"/>
                <a:sym typeface="+mn-ea"/>
              </a:rPr>
              <a:t>和</a:t>
            </a:r>
            <a:r>
              <a:rPr lang="en-US" altLang="zh-CN" sz="1400" b="1" dirty="0" smtClean="0">
                <a:solidFill>
                  <a:srgbClr val="0070C0"/>
                </a:solidFill>
                <a:latin typeface="+mn-lt"/>
                <a:ea typeface="楷体" panose="02010609060101010101" pitchFamily="49" charset="-122"/>
                <a:sym typeface="+mn-ea"/>
              </a:rPr>
              <a:t>1/2[211](β</a:t>
            </a:r>
            <a:r>
              <a:rPr lang="en-US" altLang="zh-CN" sz="1400" b="1" baseline="-25000" dirty="0" smtClean="0">
                <a:solidFill>
                  <a:srgbClr val="0070C0"/>
                </a:solidFill>
                <a:latin typeface="+mn-lt"/>
                <a:ea typeface="楷体" panose="02010609060101010101" pitchFamily="49" charset="-122"/>
                <a:sym typeface="+mn-ea"/>
              </a:rPr>
              <a:t>2</a:t>
            </a:r>
            <a:r>
              <a:rPr lang="en-US" altLang="zh-CN" sz="1400" b="1" dirty="0" smtClean="0">
                <a:solidFill>
                  <a:srgbClr val="0070C0"/>
                </a:solidFill>
                <a:latin typeface="+mn-lt"/>
                <a:ea typeface="楷体" panose="02010609060101010101" pitchFamily="49" charset="-122"/>
                <a:sym typeface="+mn-ea"/>
              </a:rPr>
              <a:t> &gt;0.12)</a:t>
            </a:r>
            <a:r>
              <a:rPr lang="zh-CN" altLang="zh-CN" sz="1400" dirty="0" smtClean="0">
                <a:latin typeface="+mn-lt"/>
                <a:ea typeface="楷体" panose="02010609060101010101" pitchFamily="49" charset="-122"/>
                <a:sym typeface="+mn-ea"/>
              </a:rPr>
              <a:t>，实验显示</a:t>
            </a:r>
            <a:r>
              <a:rPr lang="en-US" altLang="zh-CN" sz="1400" baseline="30000" dirty="0" smtClean="0">
                <a:latin typeface="+mn-lt"/>
                <a:ea typeface="楷体" panose="02010609060101010101" pitchFamily="49" charset="-122"/>
                <a:sym typeface="+mn-ea"/>
              </a:rPr>
              <a:t>19</a:t>
            </a:r>
            <a:r>
              <a:rPr lang="en-US" altLang="zh-CN" sz="1400" dirty="0" smtClean="0">
                <a:latin typeface="+mn-lt"/>
                <a:ea typeface="楷体" panose="02010609060101010101" pitchFamily="49" charset="-122"/>
                <a:sym typeface="+mn-ea"/>
              </a:rPr>
              <a:t>C</a:t>
            </a:r>
            <a:r>
              <a:rPr lang="zh-CN" altLang="zh-CN" sz="1400" dirty="0" smtClean="0">
                <a:latin typeface="+mn-lt"/>
                <a:ea typeface="楷体" panose="02010609060101010101" pitchFamily="49" charset="-122"/>
                <a:sym typeface="+mn-ea"/>
              </a:rPr>
              <a:t>基态是</a:t>
            </a:r>
            <a:r>
              <a:rPr lang="en-US" altLang="zh-CN" sz="1400" dirty="0" smtClean="0">
                <a:latin typeface="+mn-lt"/>
                <a:ea typeface="楷体" panose="02010609060101010101" pitchFamily="49" charset="-122"/>
                <a:sym typeface="+mn-ea"/>
              </a:rPr>
              <a:t>1/2</a:t>
            </a:r>
            <a:r>
              <a:rPr lang="en-US" altLang="zh-CN" sz="1400" baseline="30000" dirty="0" smtClean="0">
                <a:latin typeface="+mn-lt"/>
                <a:ea typeface="楷体" panose="02010609060101010101" pitchFamily="49" charset="-122"/>
                <a:sym typeface="+mn-ea"/>
              </a:rPr>
              <a:t>+</a:t>
            </a:r>
            <a:r>
              <a:rPr lang="zh-CN" altLang="zh-CN" sz="1400" dirty="0" smtClean="0">
                <a:latin typeface="+mn-lt"/>
                <a:ea typeface="楷体" panose="02010609060101010101" pitchFamily="49" charset="-122"/>
                <a:sym typeface="+mn-ea"/>
              </a:rPr>
              <a:t>自旋宇称；故</a:t>
            </a:r>
            <a:r>
              <a:rPr lang="en-US" altLang="zh-CN" sz="1400" dirty="0" smtClean="0">
                <a:latin typeface="+mn-lt"/>
                <a:ea typeface="楷体" panose="02010609060101010101" pitchFamily="49" charset="-122"/>
                <a:sym typeface="+mn-ea"/>
              </a:rPr>
              <a:t>0≤β</a:t>
            </a:r>
            <a:r>
              <a:rPr lang="en-US" altLang="zh-CN" sz="1400" baseline="-25000" dirty="0" smtClean="0">
                <a:latin typeface="+mn-lt"/>
                <a:ea typeface="楷体" panose="02010609060101010101" pitchFamily="49" charset="-122"/>
                <a:sym typeface="+mn-ea"/>
              </a:rPr>
              <a:t>2</a:t>
            </a:r>
            <a:r>
              <a:rPr lang="en-US" altLang="zh-CN" sz="1400" dirty="0" smtClean="0">
                <a:latin typeface="+mn-lt"/>
                <a:ea typeface="楷体" panose="02010609060101010101" pitchFamily="49" charset="-122"/>
                <a:sym typeface="+mn-ea"/>
              </a:rPr>
              <a:t> ≤0.12</a:t>
            </a:r>
            <a:r>
              <a:rPr lang="zh-CN" altLang="zh-CN" sz="1400" dirty="0" smtClean="0">
                <a:latin typeface="+mn-lt"/>
                <a:ea typeface="楷体" panose="02010609060101010101" pitchFamily="49" charset="-122"/>
                <a:sym typeface="+mn-ea"/>
              </a:rPr>
              <a:t>被排除。</a:t>
            </a:r>
            <a:endParaRPr lang="zh-CN" altLang="en-US" sz="1400" dirty="0"/>
          </a:p>
        </p:txBody>
      </p:sp>
      <p:sp>
        <p:nvSpPr>
          <p:cNvPr id="12" name="文本框 11"/>
          <p:cNvSpPr txBox="1"/>
          <p:nvPr/>
        </p:nvSpPr>
        <p:spPr>
          <a:xfrm>
            <a:off x="5039995" y="3201670"/>
            <a:ext cx="4173220" cy="737235"/>
          </a:xfrm>
          <a:prstGeom prst="rect">
            <a:avLst/>
          </a:prstGeom>
          <a:noFill/>
        </p:spPr>
        <p:txBody>
          <a:bodyPr wrap="square" rtlCol="0" anchor="t">
            <a:spAutoFit/>
          </a:bodyPr>
          <a:lstStyle/>
          <a:p>
            <a:r>
              <a:rPr lang="zh-CN" altLang="zh-CN" sz="1400" dirty="0" smtClean="0">
                <a:latin typeface="+mn-lt"/>
                <a:ea typeface="楷体" panose="02010609060101010101" pitchFamily="49" charset="-122"/>
                <a:sym typeface="+mn-ea"/>
              </a:rPr>
              <a:t>假设</a:t>
            </a:r>
            <a:r>
              <a:rPr lang="en-US" altLang="zh-CN" sz="1400" baseline="30000" dirty="0" smtClean="0">
                <a:latin typeface="+mn-lt"/>
                <a:ea typeface="楷体" panose="02010609060101010101" pitchFamily="49" charset="-122"/>
                <a:sym typeface="+mn-ea"/>
              </a:rPr>
              <a:t>19</a:t>
            </a:r>
            <a:r>
              <a:rPr lang="en-US" altLang="zh-CN" sz="1400" dirty="0" smtClean="0">
                <a:latin typeface="+mn-lt"/>
                <a:ea typeface="楷体" panose="02010609060101010101" pitchFamily="49" charset="-122"/>
                <a:sym typeface="+mn-ea"/>
              </a:rPr>
              <a:t>C</a:t>
            </a:r>
            <a:r>
              <a:rPr lang="zh-CN" altLang="zh-CN" sz="1400" dirty="0" smtClean="0">
                <a:latin typeface="+mn-lt"/>
                <a:ea typeface="楷体" panose="02010609060101010101" pitchFamily="49" charset="-122"/>
                <a:sym typeface="+mn-ea"/>
              </a:rPr>
              <a:t>是扁椭核，最后一个中子占据在</a:t>
            </a:r>
            <a:r>
              <a:rPr lang="en-US" altLang="zh-CN" sz="1400" dirty="0" smtClean="0">
                <a:latin typeface="+mn-lt"/>
                <a:ea typeface="楷体" panose="02010609060101010101" pitchFamily="49" charset="-122"/>
                <a:sym typeface="+mn-ea"/>
              </a:rPr>
              <a:t>1/2[220](-0.08≤β</a:t>
            </a:r>
            <a:r>
              <a:rPr lang="en-US" altLang="zh-CN" sz="1400" baseline="-25000" dirty="0" smtClean="0">
                <a:latin typeface="+mn-lt"/>
                <a:ea typeface="楷体" panose="02010609060101010101" pitchFamily="49" charset="-122"/>
                <a:sym typeface="+mn-ea"/>
              </a:rPr>
              <a:t>2</a:t>
            </a:r>
            <a:r>
              <a:rPr lang="en-US" altLang="zh-CN" sz="1400" dirty="0" smtClean="0">
                <a:latin typeface="+mn-lt"/>
                <a:ea typeface="楷体" panose="02010609060101010101" pitchFamily="49" charset="-122"/>
                <a:sym typeface="+mn-ea"/>
              </a:rPr>
              <a:t> ≤0) 3/2[211](β</a:t>
            </a:r>
            <a:r>
              <a:rPr lang="en-US" altLang="zh-CN" sz="1400" baseline="-25000" dirty="0" smtClean="0">
                <a:latin typeface="+mn-lt"/>
                <a:ea typeface="楷体" panose="02010609060101010101" pitchFamily="49" charset="-122"/>
                <a:sym typeface="+mn-ea"/>
              </a:rPr>
              <a:t>2</a:t>
            </a:r>
            <a:r>
              <a:rPr lang="en-US" altLang="zh-CN" sz="1400" dirty="0" smtClean="0">
                <a:latin typeface="+mn-lt"/>
                <a:ea typeface="楷体" panose="02010609060101010101" pitchFamily="49" charset="-122"/>
                <a:sym typeface="+mn-ea"/>
              </a:rPr>
              <a:t> &lt;-0.08)</a:t>
            </a:r>
            <a:r>
              <a:rPr lang="zh-CN" altLang="zh-CN" sz="1400" dirty="0" smtClean="0">
                <a:latin typeface="+mn-lt"/>
                <a:ea typeface="楷体" panose="02010609060101010101" pitchFamily="49" charset="-122"/>
                <a:sym typeface="+mn-ea"/>
              </a:rPr>
              <a:t>，</a:t>
            </a:r>
            <a:r>
              <a:rPr lang="en-US" altLang="zh-CN" sz="1400" dirty="0" smtClean="0">
                <a:latin typeface="+mn-lt"/>
                <a:ea typeface="楷体" panose="02010609060101010101" pitchFamily="49" charset="-122"/>
                <a:sym typeface="+mn-ea"/>
              </a:rPr>
              <a:t>-0.08≤β</a:t>
            </a:r>
            <a:r>
              <a:rPr lang="en-US" altLang="zh-CN" sz="1400" baseline="-25000" dirty="0" smtClean="0">
                <a:latin typeface="+mn-lt"/>
                <a:ea typeface="楷体" panose="02010609060101010101" pitchFamily="49" charset="-122"/>
                <a:sym typeface="+mn-ea"/>
              </a:rPr>
              <a:t>2</a:t>
            </a:r>
            <a:r>
              <a:rPr lang="en-US" altLang="zh-CN" sz="1400" dirty="0" smtClean="0">
                <a:latin typeface="+mn-lt"/>
                <a:ea typeface="楷体" panose="02010609060101010101" pitchFamily="49" charset="-122"/>
                <a:sym typeface="+mn-ea"/>
              </a:rPr>
              <a:t> ≤0</a:t>
            </a:r>
            <a:r>
              <a:rPr lang="zh-CN" altLang="zh-CN" sz="1400" dirty="0" smtClean="0">
                <a:latin typeface="+mn-lt"/>
                <a:ea typeface="楷体" panose="02010609060101010101" pitchFamily="49" charset="-122"/>
                <a:sym typeface="+mn-ea"/>
              </a:rPr>
              <a:t>时分离能太大，</a:t>
            </a:r>
            <a:r>
              <a:rPr lang="en-US" altLang="zh-CN" sz="1400" dirty="0" smtClean="0">
                <a:latin typeface="+mn-lt"/>
                <a:ea typeface="楷体" panose="02010609060101010101" pitchFamily="49" charset="-122"/>
                <a:sym typeface="+mn-ea"/>
              </a:rPr>
              <a:t>β</a:t>
            </a:r>
            <a:r>
              <a:rPr lang="en-US" altLang="zh-CN" sz="1400" baseline="-25000" dirty="0" smtClean="0">
                <a:latin typeface="+mn-lt"/>
                <a:ea typeface="楷体" panose="02010609060101010101" pitchFamily="49" charset="-122"/>
                <a:sym typeface="+mn-ea"/>
              </a:rPr>
              <a:t>2</a:t>
            </a:r>
            <a:r>
              <a:rPr lang="en-US" altLang="zh-CN" sz="1400" dirty="0" smtClean="0">
                <a:latin typeface="+mn-lt"/>
                <a:ea typeface="楷体" panose="02010609060101010101" pitchFamily="49" charset="-122"/>
                <a:sym typeface="+mn-ea"/>
              </a:rPr>
              <a:t> &lt;-0.08</a:t>
            </a:r>
            <a:r>
              <a:rPr lang="zh-CN" altLang="zh-CN" sz="1400" dirty="0" smtClean="0">
                <a:latin typeface="+mn-lt"/>
                <a:ea typeface="楷体" panose="02010609060101010101" pitchFamily="49" charset="-122"/>
                <a:sym typeface="+mn-ea"/>
              </a:rPr>
              <a:t>自旋宇称不符，均被排除。</a:t>
            </a:r>
            <a:endParaRPr lang="zh-CN" altLang="en-US" sz="1400"/>
          </a:p>
        </p:txBody>
      </p:sp>
      <p:sp>
        <p:nvSpPr>
          <p:cNvPr id="13" name="文本框 12"/>
          <p:cNvSpPr txBox="1"/>
          <p:nvPr/>
        </p:nvSpPr>
        <p:spPr>
          <a:xfrm>
            <a:off x="5083810" y="4001135"/>
            <a:ext cx="3888740" cy="737235"/>
          </a:xfrm>
          <a:prstGeom prst="rect">
            <a:avLst/>
          </a:prstGeom>
          <a:noFill/>
        </p:spPr>
        <p:txBody>
          <a:bodyPr wrap="square" rtlCol="0" anchor="t">
            <a:spAutoFit/>
          </a:bodyPr>
          <a:lstStyle/>
          <a:p>
            <a:r>
              <a:rPr lang="zh-CN" altLang="zh-CN" sz="1400" dirty="0" smtClean="0">
                <a:latin typeface="+mn-lt"/>
                <a:ea typeface="楷体" panose="02010609060101010101" pitchFamily="49" charset="-122"/>
                <a:sym typeface="+mn-ea"/>
              </a:rPr>
              <a:t>在</a:t>
            </a:r>
            <a:r>
              <a:rPr lang="en-US" altLang="zh-CN" sz="1400" dirty="0" smtClean="0">
                <a:latin typeface="+mn-lt"/>
                <a:ea typeface="楷体" panose="02010609060101010101" pitchFamily="49" charset="-122"/>
                <a:sym typeface="+mn-ea"/>
              </a:rPr>
              <a:t>0.2≤β</a:t>
            </a:r>
            <a:r>
              <a:rPr lang="en-US" altLang="zh-CN" sz="1400" baseline="-25000" dirty="0" smtClean="0">
                <a:latin typeface="+mn-lt"/>
                <a:ea typeface="楷体" panose="02010609060101010101" pitchFamily="49" charset="-122"/>
                <a:sym typeface="+mn-ea"/>
              </a:rPr>
              <a:t>2</a:t>
            </a:r>
            <a:r>
              <a:rPr lang="en-US" altLang="zh-CN" sz="1400" dirty="0" smtClean="0">
                <a:latin typeface="+mn-lt"/>
                <a:ea typeface="楷体" panose="02010609060101010101" pitchFamily="49" charset="-122"/>
                <a:sym typeface="+mn-ea"/>
              </a:rPr>
              <a:t> ≤0.4</a:t>
            </a:r>
            <a:r>
              <a:rPr lang="zh-CN" altLang="zh-CN" sz="1400" dirty="0" smtClean="0">
                <a:latin typeface="+mn-lt"/>
                <a:ea typeface="楷体" panose="02010609060101010101" pitchFamily="49" charset="-122"/>
                <a:sym typeface="+mn-ea"/>
              </a:rPr>
              <a:t>，</a:t>
            </a:r>
            <a:r>
              <a:rPr lang="en-US" altLang="zh-CN" sz="1400" dirty="0" smtClean="0">
                <a:latin typeface="+mn-lt"/>
                <a:ea typeface="楷体" panose="02010609060101010101" pitchFamily="49" charset="-122"/>
                <a:sym typeface="+mn-ea"/>
              </a:rPr>
              <a:t>1/2[211]</a:t>
            </a:r>
            <a:r>
              <a:rPr lang="zh-CN" altLang="zh-CN" sz="1400" dirty="0" smtClean="0">
                <a:latin typeface="+mn-lt"/>
                <a:ea typeface="楷体" panose="02010609060101010101" pitchFamily="49" charset="-122"/>
                <a:sym typeface="+mn-ea"/>
              </a:rPr>
              <a:t>单中子分离能小于</a:t>
            </a:r>
            <a:r>
              <a:rPr lang="en-US" altLang="zh-CN" sz="1400" dirty="0" smtClean="0">
                <a:latin typeface="+mn-lt"/>
                <a:ea typeface="楷体" panose="02010609060101010101" pitchFamily="49" charset="-122"/>
                <a:sym typeface="+mn-ea"/>
              </a:rPr>
              <a:t>0.5MeV</a:t>
            </a:r>
            <a:r>
              <a:rPr lang="zh-CN" altLang="zh-CN" sz="1400" dirty="0" smtClean="0">
                <a:latin typeface="+mn-lt"/>
                <a:ea typeface="楷体" panose="02010609060101010101" pitchFamily="49" charset="-122"/>
                <a:sym typeface="+mn-ea"/>
              </a:rPr>
              <a:t>，与实验数据</a:t>
            </a:r>
            <a:r>
              <a:rPr lang="en-US" altLang="zh-CN" sz="1400" dirty="0" smtClean="0">
                <a:latin typeface="+mn-lt"/>
                <a:ea typeface="楷体" panose="02010609060101010101" pitchFamily="49" charset="-122"/>
                <a:sym typeface="+mn-ea"/>
              </a:rPr>
              <a:t>0.572[</a:t>
            </a:r>
            <a:r>
              <a:rPr lang="en-US" altLang="zh-CN" sz="1200" dirty="0" smtClean="0">
                <a:solidFill>
                  <a:srgbClr val="0070C0"/>
                </a:solidFill>
                <a:latin typeface="+mn-lt"/>
                <a:ea typeface="楷体" panose="02010609060101010101" pitchFamily="49" charset="-122"/>
                <a:sym typeface="+mn-ea"/>
              </a:rPr>
              <a:t>Wang M, et al.2017 CPC</a:t>
            </a:r>
            <a:r>
              <a:rPr lang="en-US" altLang="zh-CN" sz="1400" dirty="0" smtClean="0">
                <a:latin typeface="+mn-lt"/>
                <a:ea typeface="楷体" panose="02010609060101010101" pitchFamily="49" charset="-122"/>
                <a:sym typeface="+mn-ea"/>
              </a:rPr>
              <a:t>]</a:t>
            </a:r>
            <a:r>
              <a:rPr lang="zh-CN" altLang="zh-CN" sz="1400" dirty="0" smtClean="0">
                <a:latin typeface="+mn-lt"/>
                <a:ea typeface="楷体" panose="02010609060101010101" pitchFamily="49" charset="-122"/>
                <a:sym typeface="+mn-ea"/>
              </a:rPr>
              <a:t>基本吻合。</a:t>
            </a:r>
            <a:endParaRPr lang="zh-CN" altLang="en-US" sz="1400"/>
          </a:p>
        </p:txBody>
      </p:sp>
      <p:sp>
        <p:nvSpPr>
          <p:cNvPr id="14" name="文本框 13"/>
          <p:cNvSpPr txBox="1"/>
          <p:nvPr/>
        </p:nvSpPr>
        <p:spPr>
          <a:xfrm>
            <a:off x="5039995" y="4799965"/>
            <a:ext cx="3976370" cy="521970"/>
          </a:xfrm>
          <a:prstGeom prst="rect">
            <a:avLst/>
          </a:prstGeom>
          <a:noFill/>
        </p:spPr>
        <p:txBody>
          <a:bodyPr wrap="square" rtlCol="0" anchor="t">
            <a:spAutoFit/>
          </a:bodyPr>
          <a:lstStyle/>
          <a:p>
            <a:r>
              <a:rPr lang="zh-CN" altLang="zh-CN" sz="1400" dirty="0" smtClean="0">
                <a:latin typeface="+mn-lt"/>
                <a:ea typeface="楷体" panose="02010609060101010101" pitchFamily="49" charset="-122"/>
                <a:sym typeface="+mn-ea"/>
              </a:rPr>
              <a:t>小结：故可</a:t>
            </a:r>
            <a:r>
              <a:rPr lang="zh-CN" altLang="en-US" sz="1400" dirty="0" smtClean="0">
                <a:latin typeface="+mn-lt"/>
                <a:ea typeface="楷体" panose="02010609060101010101" pitchFamily="49" charset="-122"/>
                <a:sym typeface="+mn-ea"/>
              </a:rPr>
              <a:t>推断最后一个中子最可能占据在</a:t>
            </a:r>
            <a:r>
              <a:rPr lang="en-US" altLang="zh-CN" sz="1400" dirty="0" smtClean="0">
                <a:latin typeface="+mn-lt"/>
                <a:ea typeface="楷体" panose="02010609060101010101" pitchFamily="49" charset="-122"/>
                <a:sym typeface="+mn-ea"/>
              </a:rPr>
              <a:t>0.2≤β</a:t>
            </a:r>
            <a:r>
              <a:rPr lang="en-US" altLang="zh-CN" sz="1400" baseline="-25000" dirty="0" smtClean="0">
                <a:latin typeface="+mn-lt"/>
                <a:ea typeface="楷体" panose="02010609060101010101" pitchFamily="49" charset="-122"/>
                <a:sym typeface="+mn-ea"/>
              </a:rPr>
              <a:t>2</a:t>
            </a:r>
            <a:r>
              <a:rPr lang="en-US" altLang="zh-CN" sz="1400" dirty="0" smtClean="0">
                <a:latin typeface="+mn-lt"/>
                <a:ea typeface="楷体" panose="02010609060101010101" pitchFamily="49" charset="-122"/>
                <a:sym typeface="+mn-ea"/>
              </a:rPr>
              <a:t> ≤0.4</a:t>
            </a:r>
            <a:r>
              <a:rPr lang="zh-CN" altLang="en-US" sz="1400" dirty="0" smtClean="0">
                <a:latin typeface="+mn-lt"/>
                <a:ea typeface="楷体" panose="02010609060101010101" pitchFamily="49" charset="-122"/>
                <a:sym typeface="+mn-ea"/>
              </a:rPr>
              <a:t>区间的</a:t>
            </a:r>
            <a:r>
              <a:rPr lang="en-US" altLang="zh-CN" sz="1400" dirty="0" smtClean="0">
                <a:latin typeface="楷体" panose="02010609060101010101" pitchFamily="49" charset="-122"/>
                <a:ea typeface="楷体" panose="02010609060101010101" pitchFamily="49" charset="-122"/>
                <a:sym typeface="+mn-ea"/>
              </a:rPr>
              <a:t>1/2[211]</a:t>
            </a:r>
            <a:r>
              <a:rPr lang="zh-CN" altLang="en-US" sz="1400" dirty="0" smtClean="0">
                <a:latin typeface="楷体" panose="02010609060101010101" pitchFamily="49" charset="-122"/>
                <a:ea typeface="楷体" panose="02010609060101010101" pitchFamily="49" charset="-122"/>
                <a:sym typeface="+mn-ea"/>
              </a:rPr>
              <a:t>轨道上</a:t>
            </a:r>
            <a:r>
              <a:rPr lang="zh-CN" altLang="zh-CN" sz="1400" dirty="0" smtClean="0">
                <a:latin typeface="+mn-lt"/>
                <a:ea typeface="楷体" panose="02010609060101010101" pitchFamily="49" charset="-122"/>
                <a:sym typeface="+mn-ea"/>
              </a:rPr>
              <a:t>。</a:t>
            </a:r>
            <a:endParaRPr lang="zh-CN" altLang="en-US" sz="1400"/>
          </a:p>
        </p:txBody>
      </p:sp>
      <p:sp>
        <p:nvSpPr>
          <p:cNvPr id="100" name="文本框 99"/>
          <p:cNvSpPr txBox="1"/>
          <p:nvPr/>
        </p:nvSpPr>
        <p:spPr>
          <a:xfrm>
            <a:off x="5039995" y="5391785"/>
            <a:ext cx="3823970" cy="899160"/>
          </a:xfrm>
          <a:prstGeom prst="rect">
            <a:avLst/>
          </a:prstGeom>
          <a:noFill/>
          <a:ln w="9525">
            <a:noFill/>
          </a:ln>
        </p:spPr>
        <p:txBody>
          <a:bodyPr wrap="square">
            <a:spAutoFit/>
          </a:bodyPr>
          <a:lstStyle/>
          <a:p>
            <a:pPr marL="0" indent="0"/>
            <a:r>
              <a:rPr lang="zh-CN" sz="1400" b="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图二：计算得到的随四极形变系数</a:t>
            </a:r>
            <a:r>
              <a:rPr lang="zh-CN" sz="1400" b="0" i="1">
                <a:solidFill>
                  <a:schemeClr val="tx1">
                    <a:lumMod val="75000"/>
                    <a:lumOff val="25000"/>
                  </a:schemeClr>
                </a:solidFill>
                <a:ea typeface="楷体" panose="02010609060101010101" pitchFamily="49" charset="-122"/>
                <a:cs typeface="Arial" panose="020B0604020202020204" pitchFamily="34" charset="0"/>
              </a:rPr>
              <a:t>β</a:t>
            </a:r>
            <a:r>
              <a:rPr lang="en-US" altLang="zh-CN" sz="1400" b="0" i="1" baseline="-25000">
                <a:solidFill>
                  <a:schemeClr val="tx1">
                    <a:lumMod val="75000"/>
                    <a:lumOff val="25000"/>
                  </a:schemeClr>
                </a:solidFill>
                <a:ea typeface="楷体" panose="02010609060101010101" pitchFamily="49" charset="-122"/>
                <a:cs typeface="Arial" panose="020B0604020202020204" pitchFamily="34" charset="0"/>
              </a:rPr>
              <a:t>2</a:t>
            </a:r>
            <a:r>
              <a:rPr lang="zh-CN" sz="1400" b="0">
                <a:solidFill>
                  <a:schemeClr val="tx1">
                    <a:lumMod val="75000"/>
                    <a:lumOff val="25000"/>
                  </a:schemeClr>
                </a:solidFill>
                <a:ea typeface="楷体" panose="02010609060101010101" pitchFamily="49" charset="-122"/>
                <a:cs typeface="Arial" panose="020B0604020202020204" pitchFamily="34" charset="0"/>
              </a:rPr>
              <a:t>变化的单粒子能量。在该</a:t>
            </a:r>
            <a:r>
              <a:rPr lang="en-US" altLang="zh-CN" sz="1400" b="0" i="1">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Nilsson</a:t>
            </a:r>
            <a:r>
              <a:rPr lang="zh-CN" altLang="en-US" sz="1400" b="0">
                <a:solidFill>
                  <a:schemeClr val="tx1">
                    <a:lumMod val="75000"/>
                    <a:lumOff val="25000"/>
                  </a:schemeClr>
                </a:solidFill>
                <a:ea typeface="楷体" panose="02010609060101010101" pitchFamily="49" charset="-122"/>
                <a:cs typeface="Arial" panose="020B0604020202020204" pitchFamily="34" charset="0"/>
              </a:rPr>
              <a:t>能级图中束缚态和共振态分别用实线和虚线标记。</a:t>
            </a:r>
            <a:r>
              <a:rPr lang="zh-CN" sz="1400" i="1">
                <a:solidFill>
                  <a:schemeClr val="tx1">
                    <a:lumMod val="75000"/>
                    <a:lumOff val="25000"/>
                  </a:schemeClr>
                </a:solidFill>
                <a:ea typeface="楷体" panose="02010609060101010101" pitchFamily="49" charset="-122"/>
                <a:cs typeface="Arial" panose="020B0604020202020204" pitchFamily="34" charset="0"/>
                <a:sym typeface="+mn-ea"/>
              </a:rPr>
              <a:t>β</a:t>
            </a:r>
            <a:r>
              <a:rPr lang="en-US" altLang="zh-CN" sz="1400" i="1" baseline="-25000">
                <a:solidFill>
                  <a:schemeClr val="tx1">
                    <a:lumMod val="75000"/>
                    <a:lumOff val="25000"/>
                  </a:schemeClr>
                </a:solidFill>
                <a:ea typeface="楷体" panose="02010609060101010101" pitchFamily="49" charset="-122"/>
                <a:cs typeface="Arial" panose="020B0604020202020204" pitchFamily="34" charset="0"/>
                <a:sym typeface="+mn-ea"/>
              </a:rPr>
              <a:t>2</a:t>
            </a:r>
            <a:r>
              <a:rPr lang="en-US" altLang="zh-CN" sz="1400" b="0">
                <a:solidFill>
                  <a:schemeClr val="tx1">
                    <a:lumMod val="75000"/>
                    <a:lumOff val="25000"/>
                  </a:schemeClr>
                </a:solidFill>
                <a:ea typeface="楷体" panose="02010609060101010101" pitchFamily="49" charset="-122"/>
                <a:cs typeface="Arial" panose="020B0604020202020204" pitchFamily="34" charset="0"/>
              </a:rPr>
              <a:t>=0</a:t>
            </a:r>
            <a:r>
              <a:rPr lang="zh-CN" altLang="en-US" sz="1400" b="0">
                <a:solidFill>
                  <a:schemeClr val="tx1">
                    <a:lumMod val="75000"/>
                    <a:lumOff val="25000"/>
                  </a:schemeClr>
                </a:solidFill>
                <a:ea typeface="楷体" panose="02010609060101010101" pitchFamily="49" charset="-122"/>
                <a:cs typeface="Arial" panose="020B0604020202020204" pitchFamily="34" charset="0"/>
              </a:rPr>
              <a:t>代表球形核</a:t>
            </a:r>
            <a:endParaRPr lang="zh-CN" altLang="en-US" sz="1050" b="0">
              <a:ea typeface="宋体" panose="02010600030101010101" pitchFamily="2" charset="-122"/>
              <a:cs typeface="Arial" panose="020B0604020202020204" pitchFamily="34" charset="0"/>
            </a:endParaRPr>
          </a:p>
          <a:p>
            <a:pPr marL="0" indent="0"/>
            <a:endParaRPr lang="zh-CN" altLang="en-US" sz="1050" b="0">
              <a:ea typeface="宋体" panose="02010600030101010101" pitchFamily="2" charset="-122"/>
              <a:cs typeface="Arial" panose="020B0604020202020204" pitchFamily="34" charset="0"/>
            </a:endParaRPr>
          </a:p>
        </p:txBody>
      </p:sp>
      <p:sp>
        <p:nvSpPr>
          <p:cNvPr id="15"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16" name="文本框 15"/>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05006"/>
    </mc:Choice>
    <mc:Fallback>
      <p:transition spd="slow" advTm="1050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1+#ppt_w/2"/>
                                          </p:val>
                                        </p:tav>
                                        <p:tav tm="100000">
                                          <p:val>
                                            <p:strVal val="#ppt_x"/>
                                          </p:val>
                                        </p:tav>
                                      </p:tavLst>
                                    </p:anim>
                                    <p:anim calcmode="lin" valueType="num">
                                      <p:cBhvr additive="base">
                                        <p:cTn id="20"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000" fill="hold"/>
                                        <p:tgtEl>
                                          <p:spTgt spid="12"/>
                                        </p:tgtEl>
                                        <p:attrNameLst>
                                          <p:attrName>ppt_x</p:attrName>
                                        </p:attrNameLst>
                                      </p:cBhvr>
                                      <p:tavLst>
                                        <p:tav tm="0">
                                          <p:val>
                                            <p:strVal val="1+#ppt_w/2"/>
                                          </p:val>
                                        </p:tav>
                                        <p:tav tm="100000">
                                          <p:val>
                                            <p:strVal val="#ppt_x"/>
                                          </p:val>
                                        </p:tav>
                                      </p:tavLst>
                                    </p:anim>
                                    <p:anim calcmode="lin" valueType="num">
                                      <p:cBhvr additive="base">
                                        <p:cTn id="26"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1+#ppt_w/2"/>
                                          </p:val>
                                        </p:tav>
                                        <p:tav tm="100000">
                                          <p:val>
                                            <p:strVal val="#ppt_x"/>
                                          </p:val>
                                        </p:tav>
                                      </p:tavLst>
                                    </p:anim>
                                    <p:anim calcmode="lin" valueType="num">
                                      <p:cBhvr additive="base">
                                        <p:cTn id="3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000" fill="hold"/>
                                        <p:tgtEl>
                                          <p:spTgt spid="14"/>
                                        </p:tgtEl>
                                        <p:attrNameLst>
                                          <p:attrName>ppt_x</p:attrName>
                                        </p:attrNameLst>
                                      </p:cBhvr>
                                      <p:tavLst>
                                        <p:tav tm="0">
                                          <p:val>
                                            <p:strVal val="1+#ppt_w/2"/>
                                          </p:val>
                                        </p:tav>
                                        <p:tav tm="100000">
                                          <p:val>
                                            <p:strVal val="#ppt_x"/>
                                          </p:val>
                                        </p:tav>
                                      </p:tavLst>
                                    </p:anim>
                                    <p:anim calcmode="lin" valueType="num">
                                      <p:cBhvr additive="base">
                                        <p:cTn id="38"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CB95ADE-6139-4BD1-B413-79FC1F010ED5}" type="slidenum">
              <a:rPr lang="zh-CN" altLang="en-US" smtClean="0"/>
              <a:t>33</a:t>
            </a:fld>
            <a:endParaRPr lang="zh-CN" altLang="en-US"/>
          </a:p>
        </p:txBody>
      </p:sp>
      <p:sp>
        <p:nvSpPr>
          <p:cNvPr id="7" name="TextBox 6"/>
          <p:cNvSpPr txBox="1"/>
          <p:nvPr/>
        </p:nvSpPr>
        <p:spPr>
          <a:xfrm>
            <a:off x="5356860" y="1946275"/>
            <a:ext cx="3719830" cy="2799715"/>
          </a:xfrm>
          <a:prstGeom prst="rect">
            <a:avLst/>
          </a:prstGeom>
          <a:noFill/>
        </p:spPr>
        <p:txBody>
          <a:bodyPr wrap="square" rtlCol="0">
            <a:spAutoFit/>
          </a:bodyPr>
          <a:lstStyle/>
          <a:p>
            <a:r>
              <a:rPr lang="zh-CN" altLang="zh-CN" sz="1800" dirty="0" smtClean="0">
                <a:latin typeface="+mn-lt"/>
                <a:ea typeface="楷体" panose="02010609060101010101" pitchFamily="49" charset="-122"/>
              </a:rPr>
              <a:t>单粒子态</a:t>
            </a:r>
            <a:r>
              <a:rPr lang="en-US" altLang="zh-CN" sz="1800" dirty="0" smtClean="0">
                <a:latin typeface="+mn-lt"/>
                <a:ea typeface="楷体" panose="02010609060101010101" pitchFamily="49" charset="-122"/>
              </a:rPr>
              <a:t>1/2[211]</a:t>
            </a:r>
            <a:r>
              <a:rPr lang="zh-CN" altLang="zh-CN" sz="1800" dirty="0" smtClean="0">
                <a:latin typeface="+mn-lt"/>
                <a:ea typeface="楷体" panose="02010609060101010101" pitchFamily="49" charset="-122"/>
              </a:rPr>
              <a:t>的波函数主要由</a:t>
            </a:r>
            <a:r>
              <a:rPr lang="en-US" altLang="zh-CN" sz="1800" dirty="0" smtClean="0">
                <a:latin typeface="+mn-lt"/>
                <a:ea typeface="楷体" panose="02010609060101010101" pitchFamily="49" charset="-122"/>
              </a:rPr>
              <a:t>s</a:t>
            </a:r>
            <a:r>
              <a:rPr lang="en-US" altLang="zh-CN" sz="1800" baseline="-25000" dirty="0" smtClean="0">
                <a:latin typeface="+mn-lt"/>
                <a:ea typeface="楷体" panose="02010609060101010101" pitchFamily="49" charset="-122"/>
              </a:rPr>
              <a:t>1/2</a:t>
            </a:r>
            <a:r>
              <a:rPr lang="en-US" altLang="zh-CN" sz="1800" dirty="0" smtClean="0">
                <a:latin typeface="+mn-lt"/>
                <a:ea typeface="楷体" panose="02010609060101010101" pitchFamily="49" charset="-122"/>
              </a:rPr>
              <a:t>, d</a:t>
            </a:r>
            <a:r>
              <a:rPr lang="en-US" altLang="zh-CN" sz="1800" baseline="-25000" dirty="0" smtClean="0">
                <a:latin typeface="+mn-lt"/>
                <a:ea typeface="楷体" panose="02010609060101010101" pitchFamily="49" charset="-122"/>
              </a:rPr>
              <a:t>3/2</a:t>
            </a:r>
            <a:r>
              <a:rPr lang="en-US" altLang="zh-CN" sz="1800" dirty="0" smtClean="0">
                <a:latin typeface="+mn-lt"/>
                <a:ea typeface="楷体" panose="02010609060101010101" pitchFamily="49" charset="-122"/>
              </a:rPr>
              <a:t>, </a:t>
            </a:r>
            <a:r>
              <a:rPr lang="zh-CN" altLang="zh-CN" sz="1800" dirty="0" smtClean="0">
                <a:latin typeface="+mn-lt"/>
                <a:ea typeface="楷体" panose="02010609060101010101" pitchFamily="49" charset="-122"/>
              </a:rPr>
              <a:t>和 </a:t>
            </a:r>
            <a:r>
              <a:rPr lang="en-US" altLang="zh-CN" sz="1800" dirty="0" smtClean="0">
                <a:latin typeface="+mn-lt"/>
                <a:ea typeface="楷体" panose="02010609060101010101" pitchFamily="49" charset="-122"/>
              </a:rPr>
              <a:t>d</a:t>
            </a:r>
            <a:r>
              <a:rPr lang="en-US" altLang="zh-CN" sz="1800" baseline="-25000" dirty="0" smtClean="0">
                <a:latin typeface="+mn-lt"/>
                <a:ea typeface="楷体" panose="02010609060101010101" pitchFamily="49" charset="-122"/>
              </a:rPr>
              <a:t>5/2</a:t>
            </a:r>
            <a:r>
              <a:rPr lang="zh-CN" altLang="zh-CN" sz="1800" dirty="0" smtClean="0">
                <a:latin typeface="+mn-lt"/>
                <a:ea typeface="楷体" panose="02010609060101010101" pitchFamily="49" charset="-122"/>
              </a:rPr>
              <a:t>组成，其他组分可以忽略。与</a:t>
            </a:r>
            <a:r>
              <a:rPr lang="en-US" altLang="zh-CN" sz="1800" dirty="0" smtClean="0">
                <a:latin typeface="+mn-lt"/>
                <a:ea typeface="楷体" panose="02010609060101010101" pitchFamily="49" charset="-122"/>
              </a:rPr>
              <a:t>d</a:t>
            </a:r>
            <a:r>
              <a:rPr lang="en-US" altLang="zh-CN" sz="1800" baseline="-25000" dirty="0" smtClean="0">
                <a:latin typeface="+mn-lt"/>
                <a:ea typeface="楷体" panose="02010609060101010101" pitchFamily="49" charset="-122"/>
              </a:rPr>
              <a:t>3/2</a:t>
            </a:r>
            <a:r>
              <a:rPr lang="en-US" altLang="zh-CN" sz="1800" dirty="0" smtClean="0">
                <a:latin typeface="+mn-lt"/>
                <a:ea typeface="楷体" panose="02010609060101010101" pitchFamily="49" charset="-122"/>
              </a:rPr>
              <a:t>, </a:t>
            </a:r>
            <a:r>
              <a:rPr lang="zh-CN" altLang="zh-CN" sz="1800" dirty="0" smtClean="0">
                <a:latin typeface="+mn-lt"/>
                <a:ea typeface="楷体" panose="02010609060101010101" pitchFamily="49" charset="-122"/>
              </a:rPr>
              <a:t>和 </a:t>
            </a:r>
            <a:r>
              <a:rPr lang="en-US" altLang="zh-CN" sz="1800" dirty="0" smtClean="0">
                <a:latin typeface="+mn-lt"/>
                <a:ea typeface="楷体" panose="02010609060101010101" pitchFamily="49" charset="-122"/>
              </a:rPr>
              <a:t>d</a:t>
            </a:r>
            <a:r>
              <a:rPr lang="en-US" altLang="zh-CN" sz="1800" baseline="-25000" dirty="0" smtClean="0">
                <a:latin typeface="+mn-lt"/>
                <a:ea typeface="楷体" panose="02010609060101010101" pitchFamily="49" charset="-122"/>
              </a:rPr>
              <a:t>5/2</a:t>
            </a:r>
            <a:r>
              <a:rPr lang="zh-CN" altLang="zh-CN" sz="1800" dirty="0" smtClean="0">
                <a:latin typeface="+mn-lt"/>
                <a:ea typeface="楷体" panose="02010609060101010101" pitchFamily="49" charset="-122"/>
              </a:rPr>
              <a:t>相比，</a:t>
            </a:r>
            <a:r>
              <a:rPr lang="en-US" altLang="zh-CN" sz="1800" dirty="0" smtClean="0">
                <a:latin typeface="+mn-lt"/>
                <a:ea typeface="楷体" panose="02010609060101010101" pitchFamily="49" charset="-122"/>
              </a:rPr>
              <a:t>s</a:t>
            </a:r>
            <a:r>
              <a:rPr lang="en-US" altLang="zh-CN" sz="1800" baseline="-25000" dirty="0" smtClean="0">
                <a:latin typeface="+mn-lt"/>
                <a:ea typeface="楷体" panose="02010609060101010101" pitchFamily="49" charset="-122"/>
              </a:rPr>
              <a:t>1/2</a:t>
            </a:r>
            <a:r>
              <a:rPr lang="zh-CN" altLang="zh-CN" sz="1800" dirty="0" smtClean="0">
                <a:latin typeface="+mn-lt"/>
                <a:ea typeface="楷体" panose="02010609060101010101" pitchFamily="49" charset="-122"/>
              </a:rPr>
              <a:t>组分占主导地位。</a:t>
            </a:r>
            <a:endParaRPr lang="en-US" altLang="zh-CN" sz="1800" dirty="0" smtClean="0">
              <a:latin typeface="+mn-lt"/>
              <a:ea typeface="楷体" panose="02010609060101010101" pitchFamily="49" charset="-122"/>
            </a:endParaRPr>
          </a:p>
          <a:p>
            <a:endParaRPr lang="en-US" altLang="zh-CN" sz="1800" dirty="0" smtClean="0">
              <a:latin typeface="+mn-lt"/>
              <a:ea typeface="楷体" panose="02010609060101010101" pitchFamily="49" charset="-122"/>
            </a:endParaRPr>
          </a:p>
          <a:p>
            <a:r>
              <a:rPr lang="zh-CN" altLang="zh-CN" sz="1800" dirty="0" smtClean="0">
                <a:latin typeface="+mn-lt"/>
                <a:ea typeface="楷体" panose="02010609060101010101" pitchFamily="49" charset="-122"/>
              </a:rPr>
              <a:t>弱束缚态</a:t>
            </a:r>
            <a:r>
              <a:rPr lang="en-US" altLang="zh-CN" sz="1800" dirty="0" smtClean="0">
                <a:latin typeface="+mn-lt"/>
                <a:ea typeface="楷体" panose="02010609060101010101" pitchFamily="49" charset="-122"/>
              </a:rPr>
              <a:t>1/2[211]</a:t>
            </a:r>
            <a:r>
              <a:rPr lang="zh-CN" altLang="zh-CN" sz="1800" dirty="0" smtClean="0">
                <a:latin typeface="+mn-lt"/>
                <a:ea typeface="楷体" panose="02010609060101010101" pitchFamily="49" charset="-122"/>
              </a:rPr>
              <a:t>主要由</a:t>
            </a:r>
            <a:r>
              <a:rPr lang="en-US" altLang="zh-CN" sz="1800" dirty="0" smtClean="0">
                <a:latin typeface="+mn-lt"/>
                <a:ea typeface="楷体" panose="02010609060101010101" pitchFamily="49" charset="-122"/>
              </a:rPr>
              <a:t>s</a:t>
            </a:r>
            <a:r>
              <a:rPr lang="en-US" altLang="zh-CN" sz="1800" baseline="-25000" dirty="0" smtClean="0">
                <a:latin typeface="+mn-lt"/>
                <a:ea typeface="楷体" panose="02010609060101010101" pitchFamily="49" charset="-122"/>
              </a:rPr>
              <a:t>1/2</a:t>
            </a:r>
            <a:r>
              <a:rPr lang="zh-CN" altLang="zh-CN" sz="1800" dirty="0" smtClean="0">
                <a:latin typeface="+mn-lt"/>
                <a:ea typeface="楷体" panose="02010609060101010101" pitchFamily="49" charset="-122"/>
              </a:rPr>
              <a:t>组分构成</a:t>
            </a:r>
            <a:r>
              <a:rPr lang="zh-CN" altLang="en-US" sz="1800" dirty="0" smtClean="0">
                <a:latin typeface="+mn-lt"/>
                <a:ea typeface="楷体" panose="02010609060101010101" pitchFamily="49" charset="-122"/>
              </a:rPr>
              <a:t>，这</a:t>
            </a:r>
            <a:r>
              <a:rPr lang="zh-CN" altLang="zh-CN" sz="1800" dirty="0" smtClean="0">
                <a:latin typeface="+mn-lt"/>
                <a:ea typeface="楷体" panose="02010609060101010101" pitchFamily="49" charset="-122"/>
              </a:rPr>
              <a:t>支持了</a:t>
            </a:r>
            <a:r>
              <a:rPr lang="en-US" altLang="zh-CN" sz="1800" baseline="30000" dirty="0" smtClean="0">
                <a:latin typeface="+mn-lt"/>
                <a:ea typeface="楷体" panose="02010609060101010101" pitchFamily="49" charset="-122"/>
              </a:rPr>
              <a:t>19</a:t>
            </a:r>
            <a:r>
              <a:rPr lang="en-US" altLang="zh-CN" sz="1800" dirty="0" smtClean="0">
                <a:latin typeface="+mn-lt"/>
                <a:ea typeface="楷体" panose="02010609060101010101" pitchFamily="49" charset="-122"/>
              </a:rPr>
              <a:t>C</a:t>
            </a:r>
            <a:r>
              <a:rPr lang="zh-CN" altLang="zh-CN" sz="1800" dirty="0" smtClean="0">
                <a:latin typeface="+mn-lt"/>
                <a:ea typeface="楷体" panose="02010609060101010101" pitchFamily="49" charset="-122"/>
              </a:rPr>
              <a:t>的</a:t>
            </a:r>
            <a:r>
              <a:rPr lang="en-US" altLang="zh-CN" sz="1800" dirty="0" smtClean="0">
                <a:latin typeface="+mn-lt"/>
                <a:ea typeface="楷体" panose="02010609060101010101" pitchFamily="49" charset="-122"/>
              </a:rPr>
              <a:t>s</a:t>
            </a:r>
            <a:r>
              <a:rPr lang="zh-CN" altLang="en-US" sz="1800" dirty="0" smtClean="0">
                <a:latin typeface="+mn-lt"/>
                <a:ea typeface="楷体" panose="02010609060101010101" pitchFamily="49" charset="-122"/>
              </a:rPr>
              <a:t>波</a:t>
            </a:r>
            <a:r>
              <a:rPr lang="zh-CN" altLang="zh-CN" sz="1800" dirty="0" smtClean="0">
                <a:latin typeface="+mn-lt"/>
                <a:ea typeface="楷体" panose="02010609060101010101" pitchFamily="49" charset="-122"/>
              </a:rPr>
              <a:t>晕的形成。与单中子</a:t>
            </a:r>
            <a:r>
              <a:rPr lang="en-US" altLang="zh-CN" sz="1800" dirty="0" smtClean="0">
                <a:latin typeface="+mn-lt"/>
                <a:ea typeface="楷体" panose="02010609060101010101" pitchFamily="49" charset="-122"/>
              </a:rPr>
              <a:t>+</a:t>
            </a:r>
            <a:r>
              <a:rPr lang="zh-CN" altLang="zh-CN" sz="1800" dirty="0" smtClean="0">
                <a:latin typeface="+mn-lt"/>
                <a:ea typeface="楷体" panose="02010609060101010101" pitchFamily="49" charset="-122"/>
              </a:rPr>
              <a:t>核芯模型以及有效场理论计算结果吻合。</a:t>
            </a:r>
            <a:endParaRPr lang="zh-CN" altLang="zh-CN" sz="1400" dirty="0" smtClean="0">
              <a:latin typeface="+mn-lt"/>
              <a:ea typeface="楷体" panose="02010609060101010101" pitchFamily="49" charset="-122"/>
            </a:endParaRPr>
          </a:p>
          <a:p>
            <a:endParaRPr lang="zh-CN" altLang="en-US" sz="14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90170" y="927100"/>
            <a:ext cx="5372735" cy="4606290"/>
          </a:xfrm>
          <a:prstGeom prst="rect">
            <a:avLst/>
          </a:prstGeom>
        </p:spPr>
      </p:pic>
      <p:sp>
        <p:nvSpPr>
          <p:cNvPr id="6" name="文本框 5"/>
          <p:cNvSpPr txBox="1"/>
          <p:nvPr/>
        </p:nvSpPr>
        <p:spPr>
          <a:xfrm>
            <a:off x="807720" y="5605145"/>
            <a:ext cx="4403725" cy="583565"/>
          </a:xfrm>
          <a:prstGeom prst="rect">
            <a:avLst/>
          </a:prstGeom>
          <a:noFill/>
        </p:spPr>
        <p:txBody>
          <a:bodyPr wrap="square" rtlCol="0" anchor="t">
            <a:spAutoFit/>
          </a:bodyPr>
          <a:lstStyle/>
          <a:p>
            <a:r>
              <a:rPr lang="zh-CN" altLang="en-US" sz="16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图四： 单粒子态</a:t>
            </a:r>
            <a:r>
              <a:rPr lang="en-US" altLang="zh-CN" sz="16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1/2[211]</a:t>
            </a:r>
            <a:r>
              <a:rPr lang="zh-CN" altLang="en-US" sz="16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的主要组分的占比与形变参数的变化关系。</a:t>
            </a:r>
          </a:p>
        </p:txBody>
      </p:sp>
      <p:sp>
        <p:nvSpPr>
          <p:cNvPr id="8"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9" name="文本框 8"/>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spTree>
  </p:cSld>
  <p:clrMapOvr>
    <a:masterClrMapping/>
  </p:clrMapOvr>
  <mc:AlternateContent xmlns:mc="http://schemas.openxmlformats.org/markup-compatibility/2006">
    <mc:Choice xmlns:p14="http://schemas.microsoft.com/office/powerpoint/2010/main" Requires="p14">
      <p:transition spd="slow" p14:dur="2000" advTm="20012"/>
    </mc:Choice>
    <mc:Fallback>
      <p:transition spd="slow" advTm="20012"/>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CB95ADE-6139-4BD1-B413-79FC1F010ED5}" type="slidenum">
              <a:rPr lang="zh-CN" altLang="en-US" smtClean="0"/>
              <a:t>34</a:t>
            </a:fld>
            <a:endParaRPr lang="zh-CN" altLang="en-US"/>
          </a:p>
        </p:txBody>
      </p:sp>
      <p:sp>
        <p:nvSpPr>
          <p:cNvPr id="7" name="TextBox 6"/>
          <p:cNvSpPr txBox="1"/>
          <p:nvPr/>
        </p:nvSpPr>
        <p:spPr>
          <a:xfrm>
            <a:off x="5765165" y="2265045"/>
            <a:ext cx="3354070" cy="1722120"/>
          </a:xfrm>
          <a:prstGeom prst="rect">
            <a:avLst/>
          </a:prstGeom>
          <a:noFill/>
        </p:spPr>
        <p:txBody>
          <a:bodyPr wrap="square" rtlCol="0">
            <a:spAutoFit/>
          </a:bodyPr>
          <a:lstStyle/>
          <a:p>
            <a:r>
              <a:rPr lang="zh-CN" altLang="zh-CN" sz="1800" dirty="0" smtClean="0">
                <a:latin typeface="+mn-lt"/>
                <a:ea typeface="楷体" panose="02010609060101010101" pitchFamily="49" charset="-122"/>
              </a:rPr>
              <a:t>与</a:t>
            </a:r>
            <a:r>
              <a:rPr lang="zh-CN" altLang="en-US" sz="1800" dirty="0" smtClean="0">
                <a:latin typeface="+mn-lt"/>
                <a:ea typeface="楷体" panose="02010609060101010101" pitchFamily="49" charset="-122"/>
              </a:rPr>
              <a:t>两个相邻</a:t>
            </a:r>
            <a:r>
              <a:rPr lang="zh-CN" altLang="zh-CN" sz="1800" dirty="0" smtClean="0">
                <a:latin typeface="+mn-lt"/>
                <a:ea typeface="楷体" panose="02010609060101010101" pitchFamily="49" charset="-122"/>
              </a:rPr>
              <a:t>束缚态</a:t>
            </a:r>
            <a:r>
              <a:rPr lang="en-US" altLang="zh-CN" sz="1800" dirty="0" smtClean="0">
                <a:latin typeface="+mn-lt"/>
                <a:ea typeface="楷体" panose="02010609060101010101" pitchFamily="49" charset="-122"/>
              </a:rPr>
              <a:t>3/2[211]</a:t>
            </a:r>
            <a:r>
              <a:rPr lang="zh-CN" altLang="zh-CN" sz="1800" dirty="0" smtClean="0">
                <a:latin typeface="+mn-lt"/>
                <a:ea typeface="楷体" panose="02010609060101010101" pitchFamily="49" charset="-122"/>
              </a:rPr>
              <a:t>和</a:t>
            </a:r>
            <a:r>
              <a:rPr lang="en-US" altLang="zh-CN" sz="1800" dirty="0" smtClean="0">
                <a:latin typeface="+mn-lt"/>
                <a:ea typeface="楷体" panose="02010609060101010101" pitchFamily="49" charset="-122"/>
              </a:rPr>
              <a:t>1/2[220]</a:t>
            </a:r>
            <a:r>
              <a:rPr lang="zh-CN" altLang="zh-CN" sz="1800" dirty="0" smtClean="0">
                <a:latin typeface="+mn-lt"/>
                <a:ea typeface="楷体" panose="02010609060101010101" pitchFamily="49" charset="-122"/>
              </a:rPr>
              <a:t>相比，弱束缚态</a:t>
            </a:r>
            <a:r>
              <a:rPr lang="en-US" altLang="zh-CN" sz="1800" dirty="0" smtClean="0">
                <a:latin typeface="+mn-lt"/>
                <a:ea typeface="楷体" panose="02010609060101010101" pitchFamily="49" charset="-122"/>
              </a:rPr>
              <a:t>1/2[211]</a:t>
            </a:r>
            <a:r>
              <a:rPr lang="zh-CN" altLang="zh-CN" sz="1800" dirty="0" smtClean="0">
                <a:latin typeface="+mn-lt"/>
                <a:ea typeface="楷体" panose="02010609060101010101" pitchFamily="49" charset="-122"/>
              </a:rPr>
              <a:t>的径向密度分布</a:t>
            </a:r>
            <a:r>
              <a:rPr lang="zh-CN" altLang="en-US" sz="1800" dirty="0" smtClean="0">
                <a:latin typeface="+mn-lt"/>
                <a:ea typeface="楷体" panose="02010609060101010101" pitchFamily="49" charset="-122"/>
              </a:rPr>
              <a:t>更为弥散</a:t>
            </a:r>
            <a:r>
              <a:rPr lang="zh-CN" altLang="zh-CN" sz="1800" dirty="0" smtClean="0">
                <a:latin typeface="+mn-lt"/>
                <a:ea typeface="楷体" panose="02010609060101010101" pitchFamily="49" charset="-122"/>
              </a:rPr>
              <a:t>。它表明当价核子占据轨道</a:t>
            </a:r>
            <a:r>
              <a:rPr lang="en-US" altLang="zh-CN" sz="1800" dirty="0" smtClean="0">
                <a:latin typeface="+mn-lt"/>
                <a:ea typeface="楷体" panose="02010609060101010101" pitchFamily="49" charset="-122"/>
              </a:rPr>
              <a:t>1/2[211]</a:t>
            </a:r>
            <a:r>
              <a:rPr lang="zh-CN" altLang="zh-CN" sz="1800" dirty="0" smtClean="0">
                <a:latin typeface="+mn-lt"/>
                <a:ea typeface="楷体" panose="02010609060101010101" pitchFamily="49" charset="-122"/>
              </a:rPr>
              <a:t>时，可以形成一个晕。</a:t>
            </a:r>
            <a:endParaRPr lang="zh-CN" altLang="zh-CN" sz="1600" dirty="0" smtClean="0">
              <a:latin typeface="+mn-lt"/>
              <a:ea typeface="楷体" panose="02010609060101010101" pitchFamily="49" charset="-122"/>
            </a:endParaRPr>
          </a:p>
          <a:p>
            <a:endParaRPr lang="zh-CN" altLang="en-US" sz="16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43180" y="836930"/>
            <a:ext cx="5721985" cy="4493260"/>
          </a:xfrm>
          <a:prstGeom prst="rect">
            <a:avLst/>
          </a:prstGeom>
        </p:spPr>
      </p:pic>
      <p:sp>
        <p:nvSpPr>
          <p:cNvPr id="6" name="文本框 5"/>
          <p:cNvSpPr txBox="1"/>
          <p:nvPr/>
        </p:nvSpPr>
        <p:spPr>
          <a:xfrm>
            <a:off x="802640" y="5554345"/>
            <a:ext cx="5080000" cy="583565"/>
          </a:xfrm>
          <a:prstGeom prst="rect">
            <a:avLst/>
          </a:prstGeom>
          <a:noFill/>
        </p:spPr>
        <p:txBody>
          <a:bodyPr wrap="square" rtlCol="0" anchor="t">
            <a:spAutoFit/>
          </a:bodyPr>
          <a:lstStyle/>
          <a:p>
            <a:r>
              <a:rPr lang="zh-CN" altLang="en-US" sz="16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图五： </a:t>
            </a:r>
            <a:r>
              <a:rPr lang="zh-CN" altLang="en-US" sz="1600" i="1">
                <a:solidFill>
                  <a:schemeClr val="tx1">
                    <a:lumMod val="75000"/>
                    <a:lumOff val="25000"/>
                  </a:schemeClr>
                </a:solidFill>
                <a:ea typeface="楷体" panose="02010609060101010101" pitchFamily="49" charset="-122"/>
                <a:cs typeface="Arial" panose="020B0604020202020204" pitchFamily="34" charset="0"/>
              </a:rPr>
              <a:t>β</a:t>
            </a:r>
            <a:r>
              <a:rPr lang="en-US" altLang="zh-CN" sz="1600" i="1" baseline="-25000">
                <a:solidFill>
                  <a:schemeClr val="tx1">
                    <a:lumMod val="75000"/>
                    <a:lumOff val="25000"/>
                  </a:schemeClr>
                </a:solidFill>
                <a:ea typeface="楷体" panose="02010609060101010101" pitchFamily="49" charset="-122"/>
                <a:cs typeface="Arial" panose="020B0604020202020204" pitchFamily="34" charset="0"/>
              </a:rPr>
              <a:t>2</a:t>
            </a:r>
            <a:r>
              <a:rPr lang="en-US" altLang="zh-CN" sz="1600">
                <a:solidFill>
                  <a:schemeClr val="tx1">
                    <a:lumMod val="75000"/>
                    <a:lumOff val="25000"/>
                  </a:schemeClr>
                </a:solidFill>
                <a:ea typeface="楷体" panose="02010609060101010101" pitchFamily="49" charset="-122"/>
                <a:cs typeface="Arial" panose="020B0604020202020204" pitchFamily="34" charset="0"/>
              </a:rPr>
              <a:t>=0.3</a:t>
            </a:r>
            <a:r>
              <a:rPr lang="zh-CN" altLang="en-US" sz="1600">
                <a:solidFill>
                  <a:schemeClr val="tx1">
                    <a:lumMod val="75000"/>
                    <a:lumOff val="25000"/>
                  </a:schemeClr>
                </a:solidFill>
                <a:ea typeface="楷体" panose="02010609060101010101" pitchFamily="49" charset="-122"/>
                <a:cs typeface="Arial" panose="020B0604020202020204" pitchFamily="34" charset="0"/>
              </a:rPr>
              <a:t>时单粒子态</a:t>
            </a:r>
            <a:r>
              <a:rPr lang="en-US" altLang="zh-CN" sz="1600">
                <a:solidFill>
                  <a:schemeClr val="tx1">
                    <a:lumMod val="75000"/>
                    <a:lumOff val="25000"/>
                  </a:schemeClr>
                </a:solidFill>
                <a:ea typeface="楷体" panose="02010609060101010101" pitchFamily="49" charset="-122"/>
                <a:cs typeface="Arial" panose="020B0604020202020204" pitchFamily="34" charset="0"/>
              </a:rPr>
              <a:t>1/2[211], 3/2[211],</a:t>
            </a:r>
            <a:r>
              <a:rPr lang="zh-CN" altLang="en-US" sz="1600">
                <a:solidFill>
                  <a:schemeClr val="tx1">
                    <a:lumMod val="75000"/>
                    <a:lumOff val="25000"/>
                  </a:schemeClr>
                </a:solidFill>
                <a:ea typeface="楷体" panose="02010609060101010101" pitchFamily="49" charset="-122"/>
                <a:cs typeface="Arial" panose="020B0604020202020204" pitchFamily="34" charset="0"/>
              </a:rPr>
              <a:t>和</a:t>
            </a:r>
            <a:r>
              <a:rPr lang="en-US" altLang="zh-CN" sz="1600">
                <a:solidFill>
                  <a:schemeClr val="tx1">
                    <a:lumMod val="75000"/>
                    <a:lumOff val="25000"/>
                  </a:schemeClr>
                </a:solidFill>
                <a:ea typeface="楷体" panose="02010609060101010101" pitchFamily="49" charset="-122"/>
                <a:cs typeface="Arial" panose="020B0604020202020204" pitchFamily="34" charset="0"/>
              </a:rPr>
              <a:t>1/2[220]</a:t>
            </a:r>
            <a:r>
              <a:rPr lang="zh-CN" altLang="en-US" sz="1600">
                <a:solidFill>
                  <a:schemeClr val="tx1">
                    <a:lumMod val="75000"/>
                    <a:lumOff val="25000"/>
                  </a:schemeClr>
                </a:solidFill>
                <a:ea typeface="楷体" panose="02010609060101010101" pitchFamily="49" charset="-122"/>
                <a:cs typeface="Arial" panose="020B0604020202020204" pitchFamily="34" charset="0"/>
              </a:rPr>
              <a:t>的径向密度乘以</a:t>
            </a:r>
            <a:r>
              <a:rPr lang="en-US" altLang="zh-CN" sz="16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r</a:t>
            </a:r>
            <a:r>
              <a:rPr lang="en-US" altLang="zh-CN" sz="1600" baseline="300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1600">
                <a:solidFill>
                  <a:schemeClr val="tx1">
                    <a:lumMod val="75000"/>
                    <a:lumOff val="25000"/>
                  </a:schemeClr>
                </a:solidFill>
                <a:ea typeface="楷体" panose="02010609060101010101" pitchFamily="49" charset="-122"/>
                <a:cs typeface="Arial" panose="020B0604020202020204" pitchFamily="34" charset="0"/>
              </a:rPr>
              <a:t>随</a:t>
            </a:r>
            <a:r>
              <a:rPr lang="en-US" altLang="zh-CN" sz="16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rPr>
              <a:t>r</a:t>
            </a:r>
            <a:r>
              <a:rPr lang="zh-CN" altLang="en-US" sz="1600">
                <a:solidFill>
                  <a:schemeClr val="tx1">
                    <a:lumMod val="75000"/>
                    <a:lumOff val="25000"/>
                  </a:schemeClr>
                </a:solidFill>
                <a:ea typeface="楷体" panose="02010609060101010101" pitchFamily="49" charset="-122"/>
                <a:cs typeface="Arial" panose="020B0604020202020204" pitchFamily="34" charset="0"/>
              </a:rPr>
              <a:t>的变化曲线。</a:t>
            </a:r>
          </a:p>
        </p:txBody>
      </p:sp>
      <p:sp>
        <p:nvSpPr>
          <p:cNvPr id="8"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9" name="文本框 8"/>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spTree>
  </p:cSld>
  <p:clrMapOvr>
    <a:masterClrMapping/>
  </p:clrMapOvr>
  <mc:AlternateContent xmlns:mc="http://schemas.openxmlformats.org/markup-compatibility/2006">
    <mc:Choice xmlns:p14="http://schemas.microsoft.com/office/powerpoint/2010/main" Requires="p14">
      <p:transition spd="slow" p14:dur="2000" advTm="17559"/>
    </mc:Choice>
    <mc:Fallback>
      <p:transition spd="slow" advTm="1755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CB95ADE-6139-4BD1-B413-79FC1F010ED5}" type="slidenum">
              <a:rPr lang="zh-CN" altLang="en-US" smtClean="0"/>
              <a:t>35</a:t>
            </a:fld>
            <a:endParaRPr lang="zh-CN" altLang="en-US"/>
          </a:p>
        </p:txBody>
      </p:sp>
      <p:sp>
        <p:nvSpPr>
          <p:cNvPr id="7" name="TextBox 6"/>
          <p:cNvSpPr txBox="1"/>
          <p:nvPr/>
        </p:nvSpPr>
        <p:spPr>
          <a:xfrm>
            <a:off x="5076000" y="1053000"/>
            <a:ext cx="3672000" cy="2030095"/>
          </a:xfrm>
          <a:prstGeom prst="rect">
            <a:avLst/>
          </a:prstGeom>
          <a:noFill/>
        </p:spPr>
        <p:txBody>
          <a:bodyPr wrap="square" rtlCol="0">
            <a:spAutoFit/>
          </a:bodyPr>
          <a:lstStyle/>
          <a:p>
            <a:r>
              <a:rPr lang="zh-CN" altLang="zh-CN" sz="1800" dirty="0" smtClean="0">
                <a:latin typeface="+mn-lt"/>
                <a:ea typeface="楷体" panose="02010609060101010101" pitchFamily="49" charset="-122"/>
              </a:rPr>
              <a:t>对于</a:t>
            </a:r>
            <a:r>
              <a:rPr lang="en-US" altLang="zh-CN" sz="1800" baseline="30000" dirty="0" smtClean="0">
                <a:latin typeface="+mn-lt"/>
                <a:ea typeface="楷体" panose="02010609060101010101" pitchFamily="49" charset="-122"/>
              </a:rPr>
              <a:t>19 </a:t>
            </a:r>
            <a:r>
              <a:rPr lang="en-US" altLang="zh-CN" sz="1800" dirty="0" smtClean="0">
                <a:latin typeface="+mn-lt"/>
                <a:ea typeface="楷体" panose="02010609060101010101" pitchFamily="49" charset="-122"/>
              </a:rPr>
              <a:t>C</a:t>
            </a:r>
            <a:r>
              <a:rPr lang="zh-CN" altLang="en-US" sz="1800" dirty="0" smtClean="0">
                <a:latin typeface="+mn-lt"/>
                <a:ea typeface="楷体" panose="02010609060101010101" pitchFamily="49" charset="-122"/>
              </a:rPr>
              <a:t>，</a:t>
            </a:r>
            <a:endParaRPr lang="en-US" altLang="zh-CN" sz="1800" dirty="0" smtClean="0">
              <a:latin typeface="+mn-lt"/>
              <a:ea typeface="楷体" panose="02010609060101010101" pitchFamily="49" charset="-122"/>
            </a:endParaRPr>
          </a:p>
          <a:p>
            <a:endParaRPr lang="en-US" altLang="zh-CN" sz="1800" dirty="0" smtClean="0">
              <a:latin typeface="+mn-lt"/>
              <a:ea typeface="楷体" panose="02010609060101010101" pitchFamily="49" charset="-122"/>
            </a:endParaRPr>
          </a:p>
          <a:p>
            <a:r>
              <a:rPr lang="zh-CN" altLang="zh-CN" sz="1800" dirty="0" smtClean="0">
                <a:latin typeface="+mn-lt"/>
                <a:ea typeface="楷体" panose="02010609060101010101" pitchFamily="49" charset="-122"/>
              </a:rPr>
              <a:t>在</a:t>
            </a:r>
            <a:r>
              <a:rPr lang="en-US" altLang="zh-CN" sz="1800" dirty="0" smtClean="0">
                <a:latin typeface="+mn-lt"/>
                <a:ea typeface="楷体" panose="02010609060101010101" pitchFamily="49" charset="-122"/>
              </a:rPr>
              <a:t>β</a:t>
            </a:r>
            <a:r>
              <a:rPr lang="en-US" altLang="zh-CN" sz="1800" baseline="-25000" dirty="0" smtClean="0">
                <a:latin typeface="+mn-lt"/>
                <a:ea typeface="楷体" panose="02010609060101010101" pitchFamily="49" charset="-122"/>
              </a:rPr>
              <a:t>2</a:t>
            </a:r>
            <a:r>
              <a:rPr lang="en-US" altLang="zh-CN" sz="1800" dirty="0" smtClean="0">
                <a:latin typeface="+mn-lt"/>
                <a:ea typeface="楷体" panose="02010609060101010101" pitchFamily="49" charset="-122"/>
              </a:rPr>
              <a:t> = 0.0 - 0.12</a:t>
            </a:r>
            <a:r>
              <a:rPr lang="zh-CN" altLang="en-US" sz="1800" dirty="0" smtClean="0">
                <a:latin typeface="+mn-lt"/>
                <a:ea typeface="楷体" panose="02010609060101010101" pitchFamily="49" charset="-122"/>
              </a:rPr>
              <a:t>，</a:t>
            </a:r>
            <a:r>
              <a:rPr lang="zh-CN" altLang="zh-CN" sz="1800" dirty="0" smtClean="0">
                <a:latin typeface="+mn-lt"/>
                <a:ea typeface="楷体" panose="02010609060101010101" pitchFamily="49" charset="-122"/>
              </a:rPr>
              <a:t>最后中子占据</a:t>
            </a:r>
            <a:r>
              <a:rPr lang="en-US" altLang="zh-CN" sz="1800" dirty="0" smtClean="0">
                <a:latin typeface="+mn-lt"/>
                <a:ea typeface="楷体" panose="02010609060101010101" pitchFamily="49" charset="-122"/>
              </a:rPr>
              <a:t>5/2[202]</a:t>
            </a:r>
            <a:r>
              <a:rPr lang="zh-CN" altLang="en-US" sz="1800" dirty="0" smtClean="0">
                <a:latin typeface="+mn-lt"/>
                <a:ea typeface="楷体" panose="02010609060101010101" pitchFamily="49" charset="-122"/>
              </a:rPr>
              <a:t>，</a:t>
            </a:r>
            <a:r>
              <a:rPr lang="zh-CN" altLang="zh-CN" sz="1800" dirty="0" smtClean="0">
                <a:latin typeface="+mn-lt"/>
                <a:ea typeface="楷体" panose="02010609060101010101" pitchFamily="49" charset="-122"/>
              </a:rPr>
              <a:t>这主要是由</a:t>
            </a:r>
            <a:r>
              <a:rPr lang="en-US" altLang="zh-CN" sz="1800" dirty="0" smtClean="0">
                <a:latin typeface="+mn-lt"/>
                <a:ea typeface="楷体" panose="02010609060101010101" pitchFamily="49" charset="-122"/>
              </a:rPr>
              <a:t>d</a:t>
            </a:r>
            <a:r>
              <a:rPr lang="en-US" altLang="zh-CN" sz="1800" baseline="-25000" dirty="0" smtClean="0">
                <a:latin typeface="+mn-lt"/>
                <a:ea typeface="楷体" panose="02010609060101010101" pitchFamily="49" charset="-122"/>
              </a:rPr>
              <a:t>5/2</a:t>
            </a:r>
            <a:r>
              <a:rPr lang="zh-CN" altLang="zh-CN" sz="1800" dirty="0" smtClean="0">
                <a:latin typeface="+mn-lt"/>
                <a:ea typeface="楷体" panose="02010609060101010101" pitchFamily="49" charset="-122"/>
              </a:rPr>
              <a:t>组分构成</a:t>
            </a:r>
            <a:r>
              <a:rPr lang="zh-CN" altLang="en-US" sz="1800" dirty="0" smtClean="0">
                <a:latin typeface="+mn-lt"/>
                <a:ea typeface="楷体" panose="02010609060101010101" pitchFamily="49" charset="-122"/>
              </a:rPr>
              <a:t>，</a:t>
            </a:r>
            <a:r>
              <a:rPr lang="en-US" altLang="zh-CN" sz="1800" baseline="30000" dirty="0" smtClean="0">
                <a:latin typeface="+mn-lt"/>
                <a:ea typeface="楷体" panose="02010609060101010101" pitchFamily="49" charset="-122"/>
              </a:rPr>
              <a:t>19</a:t>
            </a:r>
            <a:r>
              <a:rPr lang="en-US" altLang="zh-CN" sz="1800" dirty="0" smtClean="0">
                <a:latin typeface="+mn-lt"/>
                <a:ea typeface="楷体" panose="02010609060101010101" pitchFamily="49" charset="-122"/>
              </a:rPr>
              <a:t>C</a:t>
            </a:r>
            <a:r>
              <a:rPr lang="zh-CN" altLang="zh-CN" sz="1800" dirty="0" smtClean="0">
                <a:latin typeface="+mn-lt"/>
                <a:ea typeface="楷体" panose="02010609060101010101" pitchFamily="49" charset="-122"/>
              </a:rPr>
              <a:t>的均方根半径几乎保持不变</a:t>
            </a:r>
            <a:r>
              <a:rPr lang="zh-CN" altLang="en-US" sz="1800" dirty="0" smtClean="0">
                <a:latin typeface="+mn-lt"/>
                <a:ea typeface="楷体" panose="02010609060101010101" pitchFamily="49" charset="-122"/>
              </a:rPr>
              <a:t>。</a:t>
            </a:r>
            <a:endParaRPr lang="en-US" altLang="zh-CN" sz="1800" dirty="0" smtClean="0">
              <a:latin typeface="+mn-lt"/>
              <a:ea typeface="楷体" panose="02010609060101010101" pitchFamily="49" charset="-122"/>
            </a:endParaRPr>
          </a:p>
          <a:p>
            <a:endParaRPr lang="zh-CN" altLang="zh-CN" sz="1800" dirty="0" smtClean="0">
              <a:latin typeface="+mn-lt"/>
              <a:ea typeface="楷体" panose="02010609060101010101" pitchFamily="49" charset="-122"/>
            </a:endParaRPr>
          </a:p>
          <a:p>
            <a:endParaRPr lang="zh-CN" altLang="en-US" sz="18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3"/>
          <a:stretch>
            <a:fillRect/>
          </a:stretch>
        </p:blipFill>
        <p:spPr>
          <a:xfrm>
            <a:off x="315595" y="870585"/>
            <a:ext cx="4653280" cy="5485765"/>
          </a:xfrm>
          <a:prstGeom prst="rect">
            <a:avLst/>
          </a:prstGeom>
        </p:spPr>
      </p:pic>
      <p:sp>
        <p:nvSpPr>
          <p:cNvPr id="6" name="文本框 5"/>
          <p:cNvSpPr txBox="1"/>
          <p:nvPr/>
        </p:nvSpPr>
        <p:spPr>
          <a:xfrm>
            <a:off x="5022850" y="5446395"/>
            <a:ext cx="3778885" cy="829945"/>
          </a:xfrm>
          <a:prstGeom prst="rect">
            <a:avLst/>
          </a:prstGeom>
          <a:noFill/>
        </p:spPr>
        <p:txBody>
          <a:bodyPr wrap="square" rtlCol="0" anchor="t">
            <a:spAutoFit/>
          </a:bodyPr>
          <a:lstStyle/>
          <a:p>
            <a:r>
              <a:rPr lang="zh-CN" altLang="en-US" sz="16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图六： 最后一个中子占据的单粒子轨道的方均根半径随</a:t>
            </a:r>
            <a:r>
              <a:rPr lang="en-US" altLang="zh-CN" sz="16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C</a:t>
            </a:r>
            <a:r>
              <a:rPr lang="zh-CN" altLang="en-US" sz="1600">
                <a:solidFill>
                  <a:schemeClr val="tx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同位素质量数的变化曲线。</a:t>
            </a:r>
          </a:p>
        </p:txBody>
      </p:sp>
      <p:sp>
        <p:nvSpPr>
          <p:cNvPr id="8" name="文本框 7"/>
          <p:cNvSpPr txBox="1"/>
          <p:nvPr/>
        </p:nvSpPr>
        <p:spPr>
          <a:xfrm>
            <a:off x="5022850" y="2741930"/>
            <a:ext cx="3556635" cy="2030095"/>
          </a:xfrm>
          <a:prstGeom prst="rect">
            <a:avLst/>
          </a:prstGeom>
          <a:noFill/>
        </p:spPr>
        <p:txBody>
          <a:bodyPr wrap="square" rtlCol="0" anchor="t">
            <a:spAutoFit/>
          </a:bodyPr>
          <a:lstStyle/>
          <a:p>
            <a:r>
              <a:rPr lang="zh-CN" altLang="zh-CN" dirty="0" smtClean="0">
                <a:latin typeface="+mn-lt"/>
                <a:ea typeface="楷体" panose="02010609060101010101" pitchFamily="49" charset="-122"/>
                <a:sym typeface="+mn-ea"/>
              </a:rPr>
              <a:t>在</a:t>
            </a:r>
            <a:r>
              <a:rPr lang="en-US" altLang="zh-CN" dirty="0" smtClean="0">
                <a:latin typeface="+mn-lt"/>
                <a:ea typeface="楷体" panose="02010609060101010101" pitchFamily="49" charset="-122"/>
                <a:sym typeface="+mn-ea"/>
              </a:rPr>
              <a:t>β</a:t>
            </a:r>
            <a:r>
              <a:rPr lang="en-US" altLang="zh-CN" baseline="-25000" dirty="0" smtClean="0">
                <a:latin typeface="+mn-lt"/>
                <a:ea typeface="楷体" panose="02010609060101010101" pitchFamily="49" charset="-122"/>
                <a:sym typeface="+mn-ea"/>
              </a:rPr>
              <a:t>2</a:t>
            </a:r>
            <a:r>
              <a:rPr lang="en-US" altLang="zh-CN" dirty="0" smtClean="0">
                <a:latin typeface="+mn-lt"/>
                <a:ea typeface="楷体" panose="02010609060101010101" pitchFamily="49" charset="-122"/>
                <a:sym typeface="+mn-ea"/>
              </a:rPr>
              <a:t> = 0.2 - 0.5</a:t>
            </a:r>
            <a:r>
              <a:rPr lang="zh-CN" altLang="en-US" dirty="0" smtClean="0">
                <a:latin typeface="+mn-lt"/>
                <a:ea typeface="楷体" panose="02010609060101010101" pitchFamily="49" charset="-122"/>
                <a:sym typeface="+mn-ea"/>
              </a:rPr>
              <a:t>，</a:t>
            </a:r>
            <a:r>
              <a:rPr lang="zh-CN" altLang="zh-CN" dirty="0" smtClean="0">
                <a:latin typeface="+mn-lt"/>
                <a:ea typeface="楷体" panose="02010609060101010101" pitchFamily="49" charset="-122"/>
                <a:sym typeface="+mn-ea"/>
              </a:rPr>
              <a:t>最后价中子占据</a:t>
            </a:r>
            <a:r>
              <a:rPr lang="en-US" altLang="zh-CN" dirty="0" smtClean="0">
                <a:latin typeface="+mn-lt"/>
                <a:ea typeface="楷体" panose="02010609060101010101" pitchFamily="49" charset="-122"/>
                <a:sym typeface="+mn-ea"/>
              </a:rPr>
              <a:t>1/2[211]</a:t>
            </a:r>
            <a:r>
              <a:rPr lang="zh-CN" altLang="en-US" dirty="0" smtClean="0">
                <a:latin typeface="+mn-lt"/>
                <a:ea typeface="楷体" panose="02010609060101010101" pitchFamily="49" charset="-122"/>
                <a:sym typeface="+mn-ea"/>
              </a:rPr>
              <a:t>，</a:t>
            </a:r>
            <a:r>
              <a:rPr lang="zh-CN" altLang="zh-CN" dirty="0" smtClean="0">
                <a:latin typeface="+mn-lt"/>
                <a:ea typeface="楷体" panose="02010609060101010101" pitchFamily="49" charset="-122"/>
                <a:sym typeface="+mn-ea"/>
              </a:rPr>
              <a:t>这主要是由</a:t>
            </a:r>
            <a:r>
              <a:rPr lang="en-US" altLang="zh-CN" dirty="0" smtClean="0">
                <a:latin typeface="+mn-lt"/>
                <a:ea typeface="楷体" panose="02010609060101010101" pitchFamily="49" charset="-122"/>
                <a:sym typeface="+mn-ea"/>
              </a:rPr>
              <a:t>s</a:t>
            </a:r>
            <a:r>
              <a:rPr lang="en-US" altLang="zh-CN" baseline="-25000" dirty="0" smtClean="0">
                <a:latin typeface="+mn-lt"/>
                <a:ea typeface="楷体" panose="02010609060101010101" pitchFamily="49" charset="-122"/>
                <a:sym typeface="+mn-ea"/>
              </a:rPr>
              <a:t>1/2</a:t>
            </a:r>
            <a:r>
              <a:rPr lang="zh-CN" altLang="zh-CN" dirty="0" smtClean="0">
                <a:latin typeface="+mn-lt"/>
                <a:ea typeface="楷体" panose="02010609060101010101" pitchFamily="49" charset="-122"/>
                <a:sym typeface="+mn-ea"/>
              </a:rPr>
              <a:t>组分</a:t>
            </a:r>
            <a:r>
              <a:rPr lang="zh-CN" altLang="en-US" dirty="0" smtClean="0">
                <a:latin typeface="+mn-lt"/>
                <a:ea typeface="楷体" panose="02010609060101010101" pitchFamily="49" charset="-122"/>
                <a:sym typeface="+mn-ea"/>
              </a:rPr>
              <a:t>构成，</a:t>
            </a:r>
            <a:r>
              <a:rPr lang="zh-CN" altLang="zh-CN" dirty="0" smtClean="0">
                <a:latin typeface="+mn-lt"/>
                <a:ea typeface="楷体" panose="02010609060101010101" pitchFamily="49" charset="-122"/>
                <a:sym typeface="+mn-ea"/>
              </a:rPr>
              <a:t>计算</a:t>
            </a:r>
            <a:r>
              <a:rPr lang="zh-CN" altLang="en-US" dirty="0" smtClean="0">
                <a:latin typeface="+mn-lt"/>
                <a:ea typeface="楷体" panose="02010609060101010101" pitchFamily="49" charset="-122"/>
                <a:sym typeface="+mn-ea"/>
              </a:rPr>
              <a:t>得到的</a:t>
            </a:r>
            <a:r>
              <a:rPr lang="zh-CN" altLang="zh-CN" dirty="0" smtClean="0">
                <a:latin typeface="+mn-lt"/>
                <a:ea typeface="楷体" panose="02010609060101010101" pitchFamily="49" charset="-122"/>
                <a:sym typeface="+mn-ea"/>
              </a:rPr>
              <a:t>均方根半径与相邻同位素相比</a:t>
            </a:r>
            <a:r>
              <a:rPr lang="zh-CN" altLang="en-US" dirty="0" smtClean="0">
                <a:latin typeface="+mn-lt"/>
                <a:ea typeface="楷体" panose="02010609060101010101" pitchFamily="49" charset="-122"/>
                <a:sym typeface="+mn-ea"/>
              </a:rPr>
              <a:t>有</a:t>
            </a:r>
            <a:r>
              <a:rPr lang="zh-CN" altLang="zh-CN" dirty="0" smtClean="0">
                <a:latin typeface="+mn-lt"/>
                <a:ea typeface="楷体" panose="02010609060101010101" pitchFamily="49" charset="-122"/>
                <a:sym typeface="+mn-ea"/>
              </a:rPr>
              <a:t>显著的增大</a:t>
            </a:r>
            <a:r>
              <a:rPr lang="zh-CN" altLang="en-US" dirty="0" smtClean="0">
                <a:latin typeface="+mn-lt"/>
                <a:ea typeface="楷体" panose="02010609060101010101" pitchFamily="49" charset="-122"/>
                <a:sym typeface="+mn-ea"/>
              </a:rPr>
              <a:t>。</a:t>
            </a:r>
            <a:endParaRPr lang="en-US" altLang="zh-CN" dirty="0" smtClean="0">
              <a:latin typeface="+mn-lt"/>
              <a:ea typeface="楷体" panose="02010609060101010101" pitchFamily="49" charset="-122"/>
            </a:endParaRPr>
          </a:p>
          <a:p>
            <a:endParaRPr lang="en-US" altLang="zh-CN" dirty="0" smtClean="0">
              <a:latin typeface="+mn-lt"/>
              <a:ea typeface="楷体" panose="02010609060101010101" pitchFamily="49" charset="-122"/>
            </a:endParaRPr>
          </a:p>
          <a:p>
            <a:endParaRPr lang="zh-CN" altLang="zh-CN" b="1" dirty="0" smtClean="0">
              <a:solidFill>
                <a:srgbClr val="0070C0"/>
              </a:solidFill>
              <a:latin typeface="+mn-lt"/>
              <a:ea typeface="楷体" panose="02010609060101010101" pitchFamily="49" charset="-122"/>
            </a:endParaRPr>
          </a:p>
          <a:p>
            <a:endParaRPr lang="zh-CN" altLang="en-US"/>
          </a:p>
        </p:txBody>
      </p:sp>
      <p:sp>
        <p:nvSpPr>
          <p:cNvPr id="9" name="文本框 8"/>
          <p:cNvSpPr txBox="1"/>
          <p:nvPr/>
        </p:nvSpPr>
        <p:spPr>
          <a:xfrm>
            <a:off x="4968875" y="4174490"/>
            <a:ext cx="4163060" cy="922020"/>
          </a:xfrm>
          <a:prstGeom prst="rect">
            <a:avLst/>
          </a:prstGeom>
          <a:noFill/>
        </p:spPr>
        <p:txBody>
          <a:bodyPr wrap="square" rtlCol="0" anchor="t">
            <a:spAutoFit/>
          </a:bodyPr>
          <a:lstStyle/>
          <a:p>
            <a:r>
              <a:rPr lang="zh-CN" altLang="en-US" b="1" dirty="0" smtClean="0">
                <a:solidFill>
                  <a:srgbClr val="0070C0"/>
                </a:solidFill>
                <a:latin typeface="+mn-lt"/>
                <a:ea typeface="楷体" panose="02010609060101010101" pitchFamily="49" charset="-122"/>
                <a:sym typeface="+mn-ea"/>
              </a:rPr>
              <a:t>综上，</a:t>
            </a:r>
            <a:r>
              <a:rPr lang="zh-CN" altLang="zh-CN" b="1" dirty="0" smtClean="0">
                <a:solidFill>
                  <a:srgbClr val="0070C0"/>
                </a:solidFill>
                <a:latin typeface="+mn-lt"/>
                <a:ea typeface="楷体" panose="02010609060101010101" pitchFamily="49" charset="-122"/>
                <a:sym typeface="+mn-ea"/>
              </a:rPr>
              <a:t>可以推断</a:t>
            </a:r>
            <a:r>
              <a:rPr lang="zh-CN" altLang="en-US" b="1" dirty="0" smtClean="0">
                <a:solidFill>
                  <a:srgbClr val="0070C0"/>
                </a:solidFill>
                <a:latin typeface="+mn-lt"/>
                <a:ea typeface="楷体" panose="02010609060101010101" pitchFamily="49" charset="-122"/>
                <a:sym typeface="+mn-ea"/>
              </a:rPr>
              <a:t>，</a:t>
            </a:r>
            <a:r>
              <a:rPr lang="en-US" altLang="zh-CN" b="1" baseline="30000" dirty="0" smtClean="0">
                <a:solidFill>
                  <a:srgbClr val="0070C0"/>
                </a:solidFill>
                <a:ea typeface="楷体" panose="02010609060101010101" pitchFamily="49" charset="-122"/>
                <a:sym typeface="+mn-ea"/>
              </a:rPr>
              <a:t> 19</a:t>
            </a:r>
            <a:r>
              <a:rPr lang="en-US" altLang="zh-CN" b="1" dirty="0" smtClean="0">
                <a:solidFill>
                  <a:srgbClr val="0070C0"/>
                </a:solidFill>
                <a:ea typeface="楷体" panose="02010609060101010101" pitchFamily="49" charset="-122"/>
                <a:sym typeface="+mn-ea"/>
              </a:rPr>
              <a:t>C</a:t>
            </a:r>
            <a:r>
              <a:rPr lang="zh-CN" altLang="zh-CN" b="1" dirty="0" smtClean="0">
                <a:solidFill>
                  <a:srgbClr val="0070C0"/>
                </a:solidFill>
                <a:latin typeface="+mn-lt"/>
                <a:ea typeface="楷体" panose="02010609060101010101" pitchFamily="49" charset="-122"/>
                <a:sym typeface="+mn-ea"/>
              </a:rPr>
              <a:t>最有可能是个</a:t>
            </a:r>
            <a:r>
              <a:rPr lang="en-US" altLang="zh-CN" b="1" dirty="0" smtClean="0">
                <a:solidFill>
                  <a:srgbClr val="0070C0"/>
                </a:solidFill>
                <a:latin typeface="+mn-lt"/>
                <a:ea typeface="楷体" panose="02010609060101010101" pitchFamily="49" charset="-122"/>
                <a:sym typeface="+mn-ea"/>
              </a:rPr>
              <a:t>β</a:t>
            </a:r>
            <a:r>
              <a:rPr lang="en-US" altLang="zh-CN" b="1" baseline="-25000" dirty="0" smtClean="0">
                <a:solidFill>
                  <a:srgbClr val="0070C0"/>
                </a:solidFill>
                <a:latin typeface="+mn-lt"/>
                <a:ea typeface="楷体" panose="02010609060101010101" pitchFamily="49" charset="-122"/>
                <a:sym typeface="+mn-ea"/>
              </a:rPr>
              <a:t>2</a:t>
            </a:r>
            <a:r>
              <a:rPr lang="zh-CN" altLang="zh-CN" b="1" dirty="0" smtClean="0">
                <a:solidFill>
                  <a:srgbClr val="0070C0"/>
                </a:solidFill>
                <a:latin typeface="+mn-lt"/>
                <a:ea typeface="楷体" panose="02010609060101010101" pitchFamily="49" charset="-122"/>
                <a:sym typeface="+mn-ea"/>
              </a:rPr>
              <a:t>介于</a:t>
            </a:r>
            <a:r>
              <a:rPr lang="en-US" altLang="zh-CN" b="1" dirty="0" smtClean="0">
                <a:solidFill>
                  <a:srgbClr val="0070C0"/>
                </a:solidFill>
                <a:latin typeface="+mn-lt"/>
                <a:ea typeface="楷体" panose="02010609060101010101" pitchFamily="49" charset="-122"/>
                <a:sym typeface="+mn-ea"/>
              </a:rPr>
              <a:t>0.2</a:t>
            </a:r>
            <a:r>
              <a:rPr lang="zh-CN" altLang="zh-CN" b="1" dirty="0" smtClean="0">
                <a:solidFill>
                  <a:srgbClr val="0070C0"/>
                </a:solidFill>
                <a:latin typeface="+mn-lt"/>
                <a:ea typeface="楷体" panose="02010609060101010101" pitchFamily="49" charset="-122"/>
                <a:sym typeface="+mn-ea"/>
              </a:rPr>
              <a:t>与</a:t>
            </a:r>
            <a:r>
              <a:rPr lang="en-US" altLang="zh-CN" b="1" dirty="0" smtClean="0">
                <a:solidFill>
                  <a:srgbClr val="0070C0"/>
                </a:solidFill>
                <a:latin typeface="+mn-lt"/>
                <a:ea typeface="楷体" panose="02010609060101010101" pitchFamily="49" charset="-122"/>
                <a:sym typeface="+mn-ea"/>
              </a:rPr>
              <a:t>0.4</a:t>
            </a:r>
            <a:r>
              <a:rPr lang="zh-CN" altLang="zh-CN" b="1" dirty="0" smtClean="0">
                <a:solidFill>
                  <a:srgbClr val="0070C0"/>
                </a:solidFill>
                <a:latin typeface="+mn-lt"/>
                <a:ea typeface="楷体" panose="02010609060101010101" pitchFamily="49" charset="-122"/>
                <a:sym typeface="+mn-ea"/>
              </a:rPr>
              <a:t>之间的长椭形变晕核</a:t>
            </a:r>
            <a:r>
              <a:rPr lang="zh-CN" altLang="en-US" b="1" dirty="0" smtClean="0">
                <a:solidFill>
                  <a:srgbClr val="0070C0"/>
                </a:solidFill>
                <a:latin typeface="+mn-lt"/>
                <a:ea typeface="楷体" panose="02010609060101010101" pitchFamily="49" charset="-122"/>
                <a:sym typeface="+mn-ea"/>
              </a:rPr>
              <a:t>，</a:t>
            </a:r>
            <a:r>
              <a:rPr lang="zh-CN" altLang="zh-CN" b="1" dirty="0" smtClean="0">
                <a:solidFill>
                  <a:srgbClr val="0070C0"/>
                </a:solidFill>
                <a:latin typeface="+mn-lt"/>
                <a:ea typeface="楷体" panose="02010609060101010101" pitchFamily="49" charset="-122"/>
                <a:sym typeface="+mn-ea"/>
              </a:rPr>
              <a:t>这个晕可以判定为</a:t>
            </a:r>
            <a:r>
              <a:rPr lang="en-US" altLang="zh-CN" b="1" dirty="0" smtClean="0">
                <a:solidFill>
                  <a:srgbClr val="0070C0"/>
                </a:solidFill>
                <a:latin typeface="+mn-lt"/>
                <a:ea typeface="楷体" panose="02010609060101010101" pitchFamily="49" charset="-122"/>
                <a:sym typeface="+mn-ea"/>
              </a:rPr>
              <a:t>s</a:t>
            </a:r>
            <a:r>
              <a:rPr lang="zh-CN" altLang="zh-CN" b="1" dirty="0" smtClean="0">
                <a:solidFill>
                  <a:srgbClr val="0070C0"/>
                </a:solidFill>
                <a:latin typeface="+mn-lt"/>
                <a:ea typeface="楷体" panose="02010609060101010101" pitchFamily="49" charset="-122"/>
                <a:sym typeface="+mn-ea"/>
              </a:rPr>
              <a:t>波晕。</a:t>
            </a:r>
            <a:endParaRPr lang="zh-CN" altLang="en-US" dirty="0"/>
          </a:p>
        </p:txBody>
      </p:sp>
      <p:sp>
        <p:nvSpPr>
          <p:cNvPr id="10"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
        <p:nvSpPr>
          <p:cNvPr id="11" name="文本框 10"/>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7404"/>
    </mc:Choice>
    <mc:Fallback>
      <p:transition spd="slow" advTm="474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1+#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CB95ADE-6139-4BD1-B413-79FC1F010ED5}" type="slidenum">
              <a:rPr lang="zh-CN" altLang="en-US" smtClean="0"/>
              <a:t>36</a:t>
            </a:fld>
            <a:endParaRPr lang="zh-CN" altLang="en-US"/>
          </a:p>
        </p:txBody>
      </p:sp>
      <p:sp>
        <p:nvSpPr>
          <p:cNvPr id="10" name="文本框 9"/>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sp>
        <p:nvSpPr>
          <p:cNvPr id="7"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grpSp>
        <p:nvGrpSpPr>
          <p:cNvPr id="2" name="组合 1"/>
          <p:cNvGrpSpPr/>
          <p:nvPr/>
        </p:nvGrpSpPr>
        <p:grpSpPr>
          <a:xfrm>
            <a:off x="539750" y="923290"/>
            <a:ext cx="8229600" cy="5758251"/>
            <a:chOff x="539750" y="923290"/>
            <a:chExt cx="8229600" cy="5758251"/>
          </a:xfrm>
        </p:grpSpPr>
        <p:sp>
          <p:nvSpPr>
            <p:cNvPr id="8" name="内容占位符 2"/>
            <p:cNvSpPr txBox="1"/>
            <p:nvPr/>
          </p:nvSpPr>
          <p:spPr>
            <a:xfrm>
              <a:off x="539750" y="923290"/>
              <a:ext cx="8229600" cy="1065710"/>
            </a:xfrm>
            <a:prstGeom prst="rect">
              <a:avLst/>
            </a:prstGeom>
          </p:spPr>
          <p:txBody>
            <a:bodyPr>
              <a:noAutofit/>
            </a:bodyPr>
            <a:lstStyle/>
            <a:p>
              <a:pPr marL="285750" marR="0" lvl="0" indent="-285750" algn="l" defTabSz="914400" rtl="0" eaLnBrk="0" fontAlgn="base" latinLnBrk="0" hangingPunct="0">
                <a:lnSpc>
                  <a:spcPct val="100000"/>
                </a:lnSpc>
                <a:spcBef>
                  <a:spcPts val="20"/>
                </a:spcBef>
                <a:spcAft>
                  <a:spcPts val="0"/>
                </a:spcAft>
                <a:buClrTx/>
                <a:buSzTx/>
                <a:buFont typeface="Wingdings" panose="05000000000000000000" pitchFamily="2" charset="2"/>
                <a:buChar char="Ø"/>
                <a:defRPr/>
              </a:pPr>
              <a:r>
                <a:rPr kumimoji="0" sz="1600" b="0" i="0" u="none" strike="noStrike" kern="0" cap="none" spc="0" normalizeH="0" noProof="0" dirty="0" smtClean="0">
                  <a:ln>
                    <a:noFill/>
                  </a:ln>
                  <a:effectLst/>
                  <a:uLnTx/>
                  <a:uFillTx/>
                  <a:latin typeface="+mn-lt"/>
                  <a:ea typeface="楷体" pitchFamily="49" charset="-122"/>
                  <a:cs typeface="+mn-lt"/>
                </a:rPr>
                <a:t>和稳定核相比，晕核具有较大的物质均方根半径，较弥散的密度分布，离心势垒较低，价核子具有较小的分离能，反应总截面较大等特点。</a:t>
              </a:r>
              <a:r>
                <a:rPr kumimoji="0" lang="en-US" altLang="zh-CN" sz="1600" b="0" i="0" u="none" strike="noStrike" kern="0" cap="none" spc="0" normalizeH="0" noProof="0" dirty="0" smtClean="0">
                  <a:ln>
                    <a:noFill/>
                  </a:ln>
                  <a:solidFill>
                    <a:srgbClr val="0070C0"/>
                  </a:solidFill>
                  <a:effectLst/>
                  <a:uLnTx/>
                  <a:uFillTx/>
                  <a:latin typeface="+mn-lt"/>
                  <a:ea typeface="楷体" pitchFamily="49" charset="-122"/>
                  <a:cs typeface="+mn-lt"/>
                </a:rPr>
                <a:t>2019</a:t>
              </a:r>
              <a:r>
                <a:rPr kumimoji="0" lang="zh-CN" altLang="en-US" sz="1600" b="0" i="0" u="none" strike="noStrike" kern="0" cap="none" spc="0" normalizeH="0" noProof="0" dirty="0" smtClean="0">
                  <a:ln>
                    <a:noFill/>
                  </a:ln>
                  <a:solidFill>
                    <a:srgbClr val="0070C0"/>
                  </a:solidFill>
                  <a:effectLst/>
                  <a:uLnTx/>
                  <a:uFillTx/>
                  <a:latin typeface="+mn-lt"/>
                  <a:ea typeface="楷体" pitchFamily="49" charset="-122"/>
                  <a:cs typeface="+mn-lt"/>
                </a:rPr>
                <a:t>年</a:t>
              </a:r>
              <a:r>
                <a:rPr kumimoji="0" lang="zh-CN" altLang="en-US" sz="1600" b="0" i="0" u="none" strike="noStrike" kern="0" cap="none" spc="0" normalizeH="0" noProof="0" dirty="0" smtClean="0">
                  <a:ln>
                    <a:noFill/>
                  </a:ln>
                  <a:effectLst/>
                  <a:uLnTx/>
                  <a:uFillTx/>
                  <a:latin typeface="+mn-lt"/>
                  <a:ea typeface="楷体" pitchFamily="49" charset="-122"/>
                  <a:cs typeface="+mn-lt"/>
                </a:rPr>
                <a:t>，我们</a:t>
              </a:r>
              <a:r>
                <a:rPr kumimoji="0" sz="1600" b="0" i="0" u="none" strike="noStrike" kern="0" cap="none" spc="0" normalizeH="0" noProof="0" dirty="0" err="1" smtClean="0">
                  <a:ln>
                    <a:noFill/>
                  </a:ln>
                  <a:effectLst/>
                  <a:uLnTx/>
                  <a:uFillTx/>
                  <a:latin typeface="+mn-lt"/>
                  <a:ea typeface="楷体" pitchFamily="49" charset="-122"/>
                  <a:cs typeface="+mn-lt"/>
                </a:rPr>
                <a:t>结合</a:t>
              </a:r>
              <a:r>
                <a:rPr kumimoji="0" lang="en-US" sz="1600" b="0" i="0" u="none" strike="noStrike" kern="0" cap="none" spc="0" normalizeH="0" noProof="0" dirty="0" err="1" smtClean="0">
                  <a:ln>
                    <a:noFill/>
                  </a:ln>
                  <a:effectLst/>
                  <a:uLnTx/>
                  <a:uFillTx/>
                  <a:latin typeface="+mn-lt"/>
                  <a:ea typeface="楷体" pitchFamily="49" charset="-122"/>
                  <a:cs typeface="+mn-lt"/>
                </a:rPr>
                <a:t>NNDC</a:t>
              </a:r>
              <a:r>
                <a:rPr kumimoji="0" sz="1600" b="0" i="0" u="none" strike="noStrike" kern="0" cap="none" spc="0" normalizeH="0" noProof="0" dirty="0" err="1" smtClean="0">
                  <a:ln>
                    <a:noFill/>
                  </a:ln>
                  <a:effectLst/>
                  <a:uLnTx/>
                  <a:uFillTx/>
                  <a:latin typeface="+mn-lt"/>
                  <a:ea typeface="楷体" pitchFamily="49" charset="-122"/>
                  <a:cs typeface="+mn-lt"/>
                </a:rPr>
                <a:t>所给出的单中子分离能实验结果进行分析，寻找单中子分离能较小的丰中子核</a:t>
              </a:r>
              <a:r>
                <a:rPr kumimoji="0" lang="zh-CN" altLang="en-US" sz="1600" b="0" i="0" u="none" strike="noStrike" kern="0" cap="none" spc="0" normalizeH="0" noProof="0" dirty="0" smtClean="0">
                  <a:ln>
                    <a:noFill/>
                  </a:ln>
                  <a:effectLst/>
                  <a:uLnTx/>
                  <a:uFillTx/>
                  <a:latin typeface="+mn-lt"/>
                  <a:ea typeface="楷体" pitchFamily="49" charset="-122"/>
                  <a:cs typeface="+mn-lt"/>
                </a:rPr>
                <a:t>，进而</a:t>
              </a:r>
              <a:r>
                <a:rPr kumimoji="0" sz="1600" b="0" i="0" u="none" strike="noStrike" kern="0" cap="none" spc="0" normalizeH="0" noProof="0" dirty="0" err="1" smtClean="0">
                  <a:ln>
                    <a:noFill/>
                  </a:ln>
                  <a:effectLst/>
                  <a:uLnTx/>
                  <a:uFillTx/>
                  <a:latin typeface="+mn-lt"/>
                  <a:ea typeface="楷体" pitchFamily="49" charset="-122"/>
                  <a:cs typeface="+mn-lt"/>
                </a:rPr>
                <a:t>详尽分析可能存在的中子晕核</a:t>
              </a:r>
              <a:r>
                <a:rPr kumimoji="0" lang="zh-CN" sz="1600" b="0" i="0" u="none" strike="noStrike" kern="0" cap="none" spc="0" normalizeH="0" noProof="0" dirty="0" smtClean="0">
                  <a:ln>
                    <a:noFill/>
                  </a:ln>
                  <a:effectLst/>
                  <a:uLnTx/>
                  <a:uFillTx/>
                  <a:latin typeface="+mn-lt"/>
                  <a:ea typeface="楷体" pitchFamily="49" charset="-122"/>
                  <a:cs typeface="+mn-lt"/>
                </a:rPr>
                <a:t>。</a:t>
              </a:r>
            </a:p>
          </p:txBody>
        </p:sp>
        <p:pic>
          <p:nvPicPr>
            <p:cNvPr id="47105" name="Picture 1" descr="C:\Users\1\AppData\Roaming\Tencent\Users\174330535\QQ\WinTemp\RichOle\S%QEQ_(WZR0I~KKDC57XY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000" y="1989000"/>
              <a:ext cx="7056000" cy="469254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2000" advTm="32387"/>
    </mc:Choice>
    <mc:Fallback>
      <p:transition spd="slow" advTm="32387"/>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zh-CN" altLang="en-US" smtClean="0"/>
              <a:t>第十七届全国核物理大会</a:t>
            </a:r>
            <a:endParaRPr lang="zh-CN" altLang="en-US"/>
          </a:p>
        </p:txBody>
      </p:sp>
      <p:sp>
        <p:nvSpPr>
          <p:cNvPr id="3" name="灯片编号占位符 2"/>
          <p:cNvSpPr>
            <a:spLocks noGrp="1"/>
          </p:cNvSpPr>
          <p:nvPr>
            <p:ph type="sldNum" sz="quarter" idx="12"/>
          </p:nvPr>
        </p:nvSpPr>
        <p:spPr/>
        <p:txBody>
          <a:bodyPr/>
          <a:lstStyle/>
          <a:p>
            <a:fld id="{5CB95ADE-6139-4BD1-B413-79FC1F010ED5}" type="slidenum">
              <a:rPr lang="zh-CN" altLang="en-US" smtClean="0"/>
              <a:t>37</a:t>
            </a:fld>
            <a:endParaRPr lang="zh-CN" altLang="en-US"/>
          </a:p>
        </p:txBody>
      </p:sp>
      <p:sp>
        <p:nvSpPr>
          <p:cNvPr id="5" name="文本框 9"/>
          <p:cNvSpPr txBox="1"/>
          <p:nvPr/>
        </p:nvSpPr>
        <p:spPr>
          <a:xfrm>
            <a:off x="3420000" y="-1905"/>
            <a:ext cx="5256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p:txBody>
      </p:sp>
      <p:grpSp>
        <p:nvGrpSpPr>
          <p:cNvPr id="4" name="组合 3"/>
          <p:cNvGrpSpPr/>
          <p:nvPr/>
        </p:nvGrpSpPr>
        <p:grpSpPr>
          <a:xfrm>
            <a:off x="539750" y="837000"/>
            <a:ext cx="8229600" cy="5832000"/>
            <a:chOff x="539750" y="837000"/>
            <a:chExt cx="8229600" cy="5832000"/>
          </a:xfrm>
        </p:grpSpPr>
        <p:pic>
          <p:nvPicPr>
            <p:cNvPr id="48129" name="Picture 1" descr="C:\Users\1\AppData\Roaming\Tencent\Users\174330535\QQ\WinTemp\RichOle\LW](74{NW(BEH[6HEFJN]U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0" y="1797000"/>
              <a:ext cx="7344000" cy="4872000"/>
            </a:xfrm>
            <a:prstGeom prst="rect">
              <a:avLst/>
            </a:prstGeom>
            <a:noFill/>
            <a:extLst>
              <a:ext uri="{909E8E84-426E-40DD-AFC4-6F175D3DCCD1}">
                <a14:hiddenFill xmlns:a14="http://schemas.microsoft.com/office/drawing/2010/main">
                  <a:solidFill>
                    <a:srgbClr val="FFFFFF"/>
                  </a:solidFill>
                </a14:hiddenFill>
              </a:ext>
            </a:extLst>
          </p:spPr>
        </p:pic>
        <p:sp>
          <p:nvSpPr>
            <p:cNvPr id="7" name="内容占位符 2"/>
            <p:cNvSpPr txBox="1"/>
            <p:nvPr/>
          </p:nvSpPr>
          <p:spPr>
            <a:xfrm>
              <a:off x="539750" y="837000"/>
              <a:ext cx="8229600" cy="1065710"/>
            </a:xfrm>
            <a:prstGeom prst="rect">
              <a:avLst/>
            </a:prstGeom>
          </p:spPr>
          <p:txBody>
            <a:bodyPr>
              <a:noAutofit/>
            </a:bodyPr>
            <a:lstStyle/>
            <a:p>
              <a:pPr marL="285750" lvl="0" indent="-285750" eaLnBrk="0" hangingPunct="0">
                <a:spcBef>
                  <a:spcPts val="20"/>
                </a:spcBef>
                <a:spcAft>
                  <a:spcPts val="0"/>
                </a:spcAft>
                <a:buFont typeface="Wingdings" panose="05000000000000000000" pitchFamily="2" charset="2"/>
                <a:buChar char="Ø"/>
                <a:defRPr/>
              </a:pPr>
              <a:r>
                <a:rPr lang="en-US" altLang="zh-CN" dirty="0" smtClean="0">
                  <a:solidFill>
                    <a:srgbClr val="0070C0"/>
                  </a:solidFill>
                  <a:latin typeface="+mn-lt"/>
                  <a:ea typeface="楷体" pitchFamily="49" charset="-122"/>
                </a:rPr>
                <a:t>2019</a:t>
              </a:r>
              <a:r>
                <a:rPr lang="zh-CN" altLang="en-US" dirty="0" smtClean="0">
                  <a:solidFill>
                    <a:srgbClr val="0070C0"/>
                  </a:solidFill>
                  <a:latin typeface="+mn-lt"/>
                  <a:ea typeface="楷体" pitchFamily="49" charset="-122"/>
                </a:rPr>
                <a:t>年，</a:t>
              </a:r>
              <a:r>
                <a:rPr lang="zh-CN" altLang="en-US" dirty="0" smtClean="0">
                  <a:latin typeface="+mn-lt"/>
                  <a:ea typeface="楷体" pitchFamily="49" charset="-122"/>
                </a:rPr>
                <a:t>我们利用</a:t>
              </a:r>
              <a:r>
                <a:rPr lang="zh-CN" altLang="en-US" dirty="0">
                  <a:latin typeface="+mn-lt"/>
                  <a:ea typeface="楷体" pitchFamily="49" charset="-122"/>
                </a:rPr>
                <a:t>最近发展</a:t>
              </a:r>
              <a:r>
                <a:rPr lang="zh-CN" altLang="en-US" dirty="0" smtClean="0">
                  <a:latin typeface="+mn-lt"/>
                  <a:ea typeface="楷体" pitchFamily="49" charset="-122"/>
                </a:rPr>
                <a:t>的 </a:t>
              </a:r>
              <a:r>
                <a:rPr lang="en-US" altLang="zh-CN" dirty="0" smtClean="0">
                  <a:latin typeface="+mn-lt"/>
                  <a:ea typeface="楷体" pitchFamily="49" charset="-122"/>
                </a:rPr>
                <a:t>RMF-CMR</a:t>
              </a:r>
              <a:r>
                <a:rPr lang="zh-CN" altLang="en-US" dirty="0" smtClean="0">
                  <a:latin typeface="+mn-lt"/>
                  <a:ea typeface="楷体" pitchFamily="49" charset="-122"/>
                </a:rPr>
                <a:t>方法，并采用</a:t>
              </a:r>
              <a:r>
                <a:rPr lang="en-US" altLang="zh-CN" dirty="0" smtClean="0">
                  <a:latin typeface="+mn-lt"/>
                  <a:ea typeface="楷体" pitchFamily="49" charset="-122"/>
                </a:rPr>
                <a:t>BCS</a:t>
              </a:r>
              <a:r>
                <a:rPr lang="zh-CN" altLang="en-US" dirty="0" smtClean="0">
                  <a:latin typeface="+mn-lt"/>
                  <a:ea typeface="楷体" pitchFamily="49" charset="-122"/>
                </a:rPr>
                <a:t>近似处理对关联，</a:t>
              </a:r>
              <a:r>
                <a:rPr lang="zh-CN" altLang="en-US" dirty="0">
                  <a:latin typeface="+mn-lt"/>
                  <a:ea typeface="楷体" pitchFamily="49" charset="-122"/>
                </a:rPr>
                <a:t>研究了丰中子核</a:t>
              </a:r>
              <a:r>
                <a:rPr lang="en-US" altLang="zh-CN" dirty="0" err="1">
                  <a:latin typeface="+mn-lt"/>
                  <a:ea typeface="楷体" pitchFamily="49" charset="-122"/>
                </a:rPr>
                <a:t>Ca</a:t>
              </a:r>
              <a:r>
                <a:rPr lang="zh-CN" altLang="en-US" dirty="0">
                  <a:latin typeface="+mn-lt"/>
                  <a:ea typeface="楷体" pitchFamily="49" charset="-122"/>
                </a:rPr>
                <a:t>、</a:t>
              </a:r>
              <a:r>
                <a:rPr lang="en-US" altLang="zh-CN" dirty="0">
                  <a:latin typeface="+mn-lt"/>
                  <a:ea typeface="楷体" pitchFamily="49" charset="-122"/>
                </a:rPr>
                <a:t>Ni</a:t>
              </a:r>
              <a:r>
                <a:rPr lang="zh-CN" altLang="en-US" dirty="0">
                  <a:latin typeface="+mn-lt"/>
                  <a:ea typeface="楷体" pitchFamily="49" charset="-122"/>
                </a:rPr>
                <a:t>、</a:t>
              </a:r>
              <a:r>
                <a:rPr lang="en-US" altLang="zh-CN" dirty="0" err="1">
                  <a:latin typeface="+mn-lt"/>
                  <a:ea typeface="楷体" pitchFamily="49" charset="-122"/>
                </a:rPr>
                <a:t>Sn</a:t>
              </a:r>
              <a:r>
                <a:rPr lang="zh-CN" altLang="en-US" dirty="0">
                  <a:latin typeface="+mn-lt"/>
                  <a:ea typeface="楷体" pitchFamily="49" charset="-122"/>
                </a:rPr>
                <a:t>和</a:t>
              </a:r>
              <a:r>
                <a:rPr lang="en-US" altLang="zh-CN" dirty="0" err="1">
                  <a:latin typeface="+mn-lt"/>
                  <a:ea typeface="楷体" pitchFamily="49" charset="-122"/>
                </a:rPr>
                <a:t>Pb</a:t>
              </a:r>
              <a:r>
                <a:rPr lang="zh-CN" altLang="en-US" dirty="0">
                  <a:latin typeface="+mn-lt"/>
                  <a:ea typeface="楷体" pitchFamily="49" charset="-122"/>
                </a:rPr>
                <a:t>同位素的奇特结构。</a:t>
              </a:r>
              <a:endParaRPr kumimoji="0" lang="zh-CN" b="0" i="0" u="none" strike="noStrike" kern="0" cap="none" spc="0" normalizeH="0" noProof="0" dirty="0" smtClean="0">
                <a:ln>
                  <a:noFill/>
                </a:ln>
                <a:effectLst/>
                <a:uLnTx/>
                <a:uFillTx/>
                <a:latin typeface="+mn-lt"/>
                <a:ea typeface="楷体" pitchFamily="49" charset="-122"/>
                <a:cs typeface="+mn-lt"/>
              </a:endParaRPr>
            </a:p>
          </p:txBody>
        </p:sp>
      </p:grpSp>
    </p:spTree>
    <p:extLst>
      <p:ext uri="{BB962C8B-B14F-4D97-AF65-F5344CB8AC3E}">
        <p14:creationId xmlns:p14="http://schemas.microsoft.com/office/powerpoint/2010/main" val="2405531550"/>
      </p:ext>
    </p:extLst>
  </p:cSld>
  <p:clrMapOvr>
    <a:masterClrMapping/>
  </p:clrMapOvr>
  <mc:AlternateContent xmlns:mc="http://schemas.openxmlformats.org/markup-compatibility/2006">
    <mc:Choice xmlns:p14="http://schemas.microsoft.com/office/powerpoint/2010/main" Requires="p14">
      <p:transition spd="slow" p14:dur="2000" advTm="12509"/>
    </mc:Choice>
    <mc:Fallback>
      <p:transition spd="slow" advTm="12509"/>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1186038" y="1845000"/>
            <a:ext cx="6049962" cy="2973122"/>
            <a:chOff x="822008" y="1273175"/>
            <a:chExt cx="6049962" cy="2973122"/>
          </a:xfrm>
        </p:grpSpPr>
        <p:sp>
          <p:nvSpPr>
            <p:cNvPr id="11266" name="Line 2"/>
            <p:cNvSpPr/>
            <p:nvPr/>
          </p:nvSpPr>
          <p:spPr>
            <a:xfrm flipV="1">
              <a:off x="1184275" y="2823845"/>
              <a:ext cx="5687060" cy="20955"/>
            </a:xfrm>
            <a:prstGeom prst="line">
              <a:avLst/>
            </a:prstGeom>
            <a:ln w="25400" cap="flat" cmpd="sng">
              <a:solidFill>
                <a:schemeClr val="tx1"/>
              </a:solidFill>
              <a:prstDash val="sysDot"/>
              <a:headEnd type="none" w="med" len="med"/>
              <a:tailEnd type="oval" w="med" len="med"/>
            </a:ln>
          </p:spPr>
        </p:sp>
        <p:sp>
          <p:nvSpPr>
            <p:cNvPr id="11268" name="Line 4"/>
            <p:cNvSpPr/>
            <p:nvPr/>
          </p:nvSpPr>
          <p:spPr>
            <a:xfrm flipV="1">
              <a:off x="1207770" y="1910080"/>
              <a:ext cx="5663565" cy="17145"/>
            </a:xfrm>
            <a:prstGeom prst="line">
              <a:avLst/>
            </a:prstGeom>
            <a:ln w="25400" cap="flat" cmpd="sng">
              <a:solidFill>
                <a:schemeClr val="tx1"/>
              </a:solidFill>
              <a:prstDash val="sysDot"/>
              <a:headEnd type="none" w="med" len="med"/>
              <a:tailEnd type="oval" w="med" len="med"/>
            </a:ln>
          </p:spPr>
        </p:sp>
        <p:sp>
          <p:nvSpPr>
            <p:cNvPr id="11269" name="Line 5"/>
            <p:cNvSpPr/>
            <p:nvPr/>
          </p:nvSpPr>
          <p:spPr>
            <a:xfrm>
              <a:off x="1395730" y="3737610"/>
              <a:ext cx="5476240" cy="26670"/>
            </a:xfrm>
            <a:prstGeom prst="line">
              <a:avLst/>
            </a:prstGeom>
            <a:ln w="25400" cap="flat" cmpd="sng">
              <a:solidFill>
                <a:schemeClr val="tx1"/>
              </a:solidFill>
              <a:prstDash val="sysDot"/>
              <a:headEnd type="none" w="med" len="med"/>
              <a:tailEnd type="oval" w="med" len="med"/>
            </a:ln>
          </p:spPr>
        </p:sp>
        <p:grpSp>
          <p:nvGrpSpPr>
            <p:cNvPr id="11270" name="Group 6"/>
            <p:cNvGrpSpPr/>
            <p:nvPr/>
          </p:nvGrpSpPr>
          <p:grpSpPr>
            <a:xfrm>
              <a:off x="828358" y="1273175"/>
              <a:ext cx="635000" cy="809625"/>
              <a:chOff x="624" y="1536"/>
              <a:chExt cx="1170" cy="1484"/>
            </a:xfrm>
          </p:grpSpPr>
          <p:sp>
            <p:nvSpPr>
              <p:cNvPr id="10" name="Oval 7"/>
              <p:cNvSpPr>
                <a:spLocks noChangeArrowheads="1"/>
              </p:cNvSpPr>
              <p:nvPr/>
            </p:nvSpPr>
            <p:spPr bwMode="gray">
              <a:xfrm>
                <a:off x="624" y="1536"/>
                <a:ext cx="477" cy="1347"/>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Oval 8"/>
              <p:cNvSpPr>
                <a:spLocks noChangeArrowheads="1"/>
              </p:cNvSpPr>
              <p:nvPr/>
            </p:nvSpPr>
            <p:spPr bwMode="gray">
              <a:xfrm>
                <a:off x="624" y="1536"/>
                <a:ext cx="477" cy="1347"/>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Oval 9"/>
              <p:cNvSpPr>
                <a:spLocks noChangeArrowheads="1"/>
              </p:cNvSpPr>
              <p:nvPr/>
            </p:nvSpPr>
            <p:spPr bwMode="gray">
              <a:xfrm>
                <a:off x="706" y="1617"/>
                <a:ext cx="1088" cy="134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Oval 10"/>
              <p:cNvSpPr>
                <a:spLocks noChangeArrowheads="1"/>
              </p:cNvSpPr>
              <p:nvPr/>
            </p:nvSpPr>
            <p:spPr bwMode="gray">
              <a:xfrm>
                <a:off x="706" y="1620"/>
                <a:ext cx="1088" cy="134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17" name="Oval 11"/>
              <p:cNvSpPr/>
              <p:nvPr/>
            </p:nvSpPr>
            <p:spPr>
              <a:xfrm>
                <a:off x="760" y="1673"/>
                <a:ext cx="979" cy="1347"/>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318" name="Group 12"/>
              <p:cNvGrpSpPr/>
              <p:nvPr/>
            </p:nvGrpSpPr>
            <p:grpSpPr>
              <a:xfrm>
                <a:off x="776" y="1687"/>
                <a:ext cx="947" cy="952"/>
                <a:chOff x="4166" y="1706"/>
                <a:chExt cx="1252" cy="1252"/>
              </a:xfrm>
            </p:grpSpPr>
            <p:sp>
              <p:nvSpPr>
                <p:cNvPr id="11319" name="Oval 13"/>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0" name="Oval 14"/>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1" name="Oval 15"/>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22" name="Oval 16"/>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grpSp>
          <p:nvGrpSpPr>
            <p:cNvPr id="11271" name="Group 17"/>
            <p:cNvGrpSpPr/>
            <p:nvPr/>
          </p:nvGrpSpPr>
          <p:grpSpPr>
            <a:xfrm>
              <a:off x="822008" y="2166938"/>
              <a:ext cx="639762" cy="811212"/>
              <a:chOff x="1248" y="1488"/>
              <a:chExt cx="770" cy="973"/>
            </a:xfrm>
          </p:grpSpPr>
          <p:sp>
            <p:nvSpPr>
              <p:cNvPr id="21" name="Oval 18"/>
              <p:cNvSpPr>
                <a:spLocks noChangeArrowheads="1"/>
              </p:cNvSpPr>
              <p:nvPr/>
            </p:nvSpPr>
            <p:spPr bwMode="gray">
              <a:xfrm>
                <a:off x="1248" y="1488"/>
                <a:ext cx="311" cy="884"/>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Oval 19"/>
              <p:cNvSpPr>
                <a:spLocks noChangeArrowheads="1"/>
              </p:cNvSpPr>
              <p:nvPr/>
            </p:nvSpPr>
            <p:spPr bwMode="gray">
              <a:xfrm>
                <a:off x="1248" y="1488"/>
                <a:ext cx="311" cy="884"/>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Oval 20"/>
              <p:cNvSpPr>
                <a:spLocks noChangeArrowheads="1"/>
              </p:cNvSpPr>
              <p:nvPr/>
            </p:nvSpPr>
            <p:spPr bwMode="gray">
              <a:xfrm>
                <a:off x="1301" y="1541"/>
                <a:ext cx="713" cy="88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Oval 21"/>
              <p:cNvSpPr>
                <a:spLocks noChangeArrowheads="1"/>
              </p:cNvSpPr>
              <p:nvPr/>
            </p:nvSpPr>
            <p:spPr bwMode="gray">
              <a:xfrm>
                <a:off x="1303" y="1541"/>
                <a:ext cx="715" cy="884"/>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07" name="Oval 22"/>
              <p:cNvSpPr/>
              <p:nvPr/>
            </p:nvSpPr>
            <p:spPr>
              <a:xfrm>
                <a:off x="1337" y="1578"/>
                <a:ext cx="643" cy="883"/>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308" name="Group 23"/>
              <p:cNvGrpSpPr/>
              <p:nvPr/>
            </p:nvGrpSpPr>
            <p:grpSpPr>
              <a:xfrm>
                <a:off x="1348" y="1588"/>
                <a:ext cx="621" cy="628"/>
                <a:chOff x="4166" y="1706"/>
                <a:chExt cx="1252" cy="1252"/>
              </a:xfrm>
            </p:grpSpPr>
            <p:sp>
              <p:nvSpPr>
                <p:cNvPr id="11309" name="Oval 24"/>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0" name="Oval 25"/>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1" name="Oval 26"/>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12" name="Oval 27"/>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grpSp>
          <p:nvGrpSpPr>
            <p:cNvPr id="11272" name="Group 28"/>
            <p:cNvGrpSpPr/>
            <p:nvPr/>
          </p:nvGrpSpPr>
          <p:grpSpPr>
            <a:xfrm>
              <a:off x="828358" y="3122613"/>
              <a:ext cx="635000" cy="809625"/>
              <a:chOff x="624" y="1536"/>
              <a:chExt cx="1170" cy="1484"/>
            </a:xfrm>
          </p:grpSpPr>
          <p:sp>
            <p:nvSpPr>
              <p:cNvPr id="32" name="Oval 29"/>
              <p:cNvSpPr>
                <a:spLocks noChangeArrowheads="1"/>
              </p:cNvSpPr>
              <p:nvPr/>
            </p:nvSpPr>
            <p:spPr bwMode="gray">
              <a:xfrm>
                <a:off x="624" y="1536"/>
                <a:ext cx="477" cy="1347"/>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Oval 30"/>
              <p:cNvSpPr>
                <a:spLocks noChangeArrowheads="1"/>
              </p:cNvSpPr>
              <p:nvPr/>
            </p:nvSpPr>
            <p:spPr bwMode="gray">
              <a:xfrm>
                <a:off x="624" y="1536"/>
                <a:ext cx="477" cy="1347"/>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Oval 31"/>
              <p:cNvSpPr>
                <a:spLocks noChangeArrowheads="1"/>
              </p:cNvSpPr>
              <p:nvPr/>
            </p:nvSpPr>
            <p:spPr bwMode="gray">
              <a:xfrm>
                <a:off x="706" y="1617"/>
                <a:ext cx="1088" cy="134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Oval 32"/>
              <p:cNvSpPr>
                <a:spLocks noChangeArrowheads="1"/>
              </p:cNvSpPr>
              <p:nvPr/>
            </p:nvSpPr>
            <p:spPr bwMode="gray">
              <a:xfrm>
                <a:off x="706" y="1620"/>
                <a:ext cx="1088" cy="1347"/>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97" name="Oval 33"/>
              <p:cNvSpPr/>
              <p:nvPr/>
            </p:nvSpPr>
            <p:spPr>
              <a:xfrm>
                <a:off x="760" y="1673"/>
                <a:ext cx="979" cy="1347"/>
              </a:xfrm>
              <a:prstGeom prst="ellipse">
                <a:avLst/>
              </a:prstGeom>
              <a:solidFill>
                <a:srgbClr val="333333"/>
              </a:solidFill>
              <a:ln w="38100">
                <a:noFill/>
              </a:ln>
            </p:spPr>
            <p:txBody>
              <a:bodyPr anchor="ctr">
                <a:spAutoFit/>
              </a:bodyPr>
              <a:lstStyle/>
              <a:p>
                <a:pPr lvl="0" eaLnBrk="1" hangingPunct="1"/>
                <a:endParaRPr lang="zh-CN" altLang="en-US" sz="2800" b="1" dirty="0">
                  <a:latin typeface="Arial" panose="020B0604020202020204" pitchFamily="34" charset="0"/>
                  <a:ea typeface="宋体" panose="02010600030101010101" pitchFamily="2" charset="-122"/>
                </a:endParaRPr>
              </a:p>
            </p:txBody>
          </p:sp>
          <p:grpSp>
            <p:nvGrpSpPr>
              <p:cNvPr id="11298" name="Group 34"/>
              <p:cNvGrpSpPr/>
              <p:nvPr/>
            </p:nvGrpSpPr>
            <p:grpSpPr>
              <a:xfrm>
                <a:off x="776" y="1687"/>
                <a:ext cx="947" cy="952"/>
                <a:chOff x="4166" y="1706"/>
                <a:chExt cx="1252" cy="1252"/>
              </a:xfrm>
            </p:grpSpPr>
            <p:sp>
              <p:nvSpPr>
                <p:cNvPr id="11299" name="Oval 35"/>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0" name="Oval 36"/>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1" name="Oval 37"/>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sp>
              <p:nvSpPr>
                <p:cNvPr id="11302" name="Oval 38"/>
                <p:cNvSpPr/>
                <p:nvPr/>
              </p:nvSpPr>
              <p:spPr>
                <a:xfrm>
                  <a:off x="4263" y="1757"/>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pPr lvl="0" eaLnBrk="1" hangingPunct="1"/>
                  <a:endParaRPr lang="zh-CN" altLang="en-US" sz="2800" b="1" dirty="0">
                    <a:latin typeface="Arial" panose="020B0604020202020204" pitchFamily="34" charset="0"/>
                    <a:ea typeface="宋体" panose="02010600030101010101" pitchFamily="2" charset="-122"/>
                  </a:endParaRPr>
                </a:p>
              </p:txBody>
            </p:sp>
          </p:grpSp>
        </p:grpSp>
        <p:sp>
          <p:nvSpPr>
            <p:cNvPr id="11274" name="Text Box 50"/>
            <p:cNvSpPr txBox="1"/>
            <p:nvPr/>
          </p:nvSpPr>
          <p:spPr>
            <a:xfrm>
              <a:off x="980758" y="1379538"/>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1</a:t>
              </a:r>
            </a:p>
          </p:txBody>
        </p:sp>
        <p:sp>
          <p:nvSpPr>
            <p:cNvPr id="11275" name="Text Box 51"/>
            <p:cNvSpPr txBox="1"/>
            <p:nvPr/>
          </p:nvSpPr>
          <p:spPr>
            <a:xfrm>
              <a:off x="980758" y="2270125"/>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2</a:t>
              </a:r>
            </a:p>
          </p:txBody>
        </p:sp>
        <p:sp>
          <p:nvSpPr>
            <p:cNvPr id="11276" name="Text Box 52"/>
            <p:cNvSpPr txBox="1"/>
            <p:nvPr/>
          </p:nvSpPr>
          <p:spPr>
            <a:xfrm>
              <a:off x="980758" y="3238500"/>
              <a:ext cx="381000" cy="523875"/>
            </a:xfrm>
            <a:prstGeom prst="rect">
              <a:avLst/>
            </a:prstGeom>
            <a:noFill/>
            <a:ln w="9525">
              <a:noFill/>
            </a:ln>
          </p:spPr>
          <p:txBody>
            <a:bodyPr>
              <a:spAutoFit/>
            </a:bodyPr>
            <a:lstStyle/>
            <a:p>
              <a:pPr lvl="0" algn="ctr" eaLnBrk="1" hangingPunct="1">
                <a:spcBef>
                  <a:spcPct val="50000"/>
                </a:spcBef>
              </a:pPr>
              <a:r>
                <a:rPr lang="en-US" altLang="zh-CN" sz="2800" b="1" dirty="0">
                  <a:latin typeface="Arial" panose="020B0604020202020204" pitchFamily="34" charset="0"/>
                  <a:ea typeface="宋体" panose="02010600030101010101" pitchFamily="2" charset="-122"/>
                </a:rPr>
                <a:t>3</a:t>
              </a:r>
            </a:p>
          </p:txBody>
        </p:sp>
        <p:sp>
          <p:nvSpPr>
            <p:cNvPr id="11278" name="Rectangle 54"/>
            <p:cNvSpPr/>
            <p:nvPr/>
          </p:nvSpPr>
          <p:spPr>
            <a:xfrm>
              <a:off x="1514158" y="1349375"/>
              <a:ext cx="4419600" cy="525721"/>
            </a:xfrm>
            <a:prstGeom prst="rect">
              <a:avLst/>
            </a:prstGeom>
            <a:noFill/>
            <a:ln w="9525">
              <a:noFill/>
            </a:ln>
          </p:spPr>
          <p:txBody>
            <a:bodyPr>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复标度方法研究共振态</a:t>
              </a:r>
            </a:p>
          </p:txBody>
        </p:sp>
        <p:sp>
          <p:nvSpPr>
            <p:cNvPr id="11279" name="Rectangle 55"/>
            <p:cNvSpPr/>
            <p:nvPr/>
          </p:nvSpPr>
          <p:spPr>
            <a:xfrm>
              <a:off x="1514475" y="2258060"/>
              <a:ext cx="5264150" cy="1988237"/>
            </a:xfrm>
            <a:prstGeom prst="rect">
              <a:avLst/>
            </a:prstGeom>
            <a:noFill/>
            <a:ln w="9525">
              <a:noFill/>
            </a:ln>
          </p:spPr>
          <p:txBody>
            <a:bodyPr wrap="square">
              <a:spAutoFit/>
            </a:bodyPr>
            <a:lstStyle/>
            <a:p>
              <a:pPr marL="514350" lvl="0" indent="-514350" eaLnBrk="0" hangingPunct="0">
                <a:lnSpc>
                  <a:spcPct val="110000"/>
                </a:lnSpc>
              </a:pPr>
              <a:r>
                <a:rPr lang="zh-CN" altLang="en-US" sz="2800" b="1" dirty="0">
                  <a:solidFill>
                    <a:srgbClr val="002060"/>
                  </a:solidFill>
                  <a:latin typeface="楷体" panose="02010609060101010101" pitchFamily="49" charset="-122"/>
                  <a:ea typeface="楷体" panose="02010609060101010101" pitchFamily="49" charset="-122"/>
                </a:rPr>
                <a:t>复动量表象方法对奇特核的研究</a:t>
              </a:r>
            </a:p>
            <a:p>
              <a:pPr marL="514350" lvl="0" indent="-514350" eaLnBrk="0" hangingPunct="0">
                <a:lnSpc>
                  <a:spcPct val="110000"/>
                </a:lnSpc>
              </a:pPr>
              <a:endParaRPr lang="zh-CN" altLang="zh-CN" sz="2800" b="1" dirty="0">
                <a:solidFill>
                  <a:srgbClr val="002060"/>
                </a:solidFill>
                <a:latin typeface="Arial" panose="020B0604020202020204" pitchFamily="34" charset="0"/>
                <a:ea typeface="Arial" panose="020B0604020202020204" pitchFamily="34" charset="0"/>
              </a:endParaRPr>
            </a:p>
            <a:p>
              <a:pPr marL="514350" indent="-514350" eaLnBrk="0" hangingPunct="0">
                <a:lnSpc>
                  <a:spcPct val="110000"/>
                </a:lnSpc>
              </a:pPr>
              <a:r>
                <a:rPr lang="zh-CN" altLang="en-US" sz="2800" b="1" dirty="0">
                  <a:solidFill>
                    <a:srgbClr val="FF0000"/>
                  </a:solidFill>
                  <a:latin typeface="楷体" panose="02010609060101010101" pitchFamily="49" charset="-122"/>
                  <a:ea typeface="楷体" panose="02010609060101010101" pitchFamily="49" charset="-122"/>
                </a:rPr>
                <a:t>总结与展望</a:t>
              </a:r>
            </a:p>
            <a:p>
              <a:pPr marL="514350" lvl="0" indent="-514350" eaLnBrk="0" hangingPunct="0">
                <a:lnSpc>
                  <a:spcPct val="110000"/>
                </a:lnSpc>
              </a:pPr>
              <a:endParaRPr lang="zh-CN" altLang="zh-CN" sz="2800" b="1" dirty="0">
                <a:solidFill>
                  <a:srgbClr val="002060"/>
                </a:solidFill>
                <a:latin typeface="Arial" panose="020B0604020202020204" pitchFamily="34" charset="0"/>
                <a:ea typeface="Arial" panose="020B0604020202020204" pitchFamily="34" charset="0"/>
              </a:endParaRPr>
            </a:p>
          </p:txBody>
        </p:sp>
        <p:sp>
          <p:nvSpPr>
            <p:cNvPr id="11280" name="Rectangle 56"/>
            <p:cNvSpPr/>
            <p:nvPr/>
          </p:nvSpPr>
          <p:spPr>
            <a:xfrm>
              <a:off x="1514475" y="3176905"/>
              <a:ext cx="5356860" cy="508409"/>
            </a:xfrm>
            <a:prstGeom prst="rect">
              <a:avLst/>
            </a:prstGeom>
            <a:noFill/>
            <a:ln w="9525">
              <a:noFill/>
            </a:ln>
          </p:spPr>
          <p:txBody>
            <a:bodyPr wrap="square">
              <a:spAutoFit/>
            </a:bodyPr>
            <a:lstStyle/>
            <a:p>
              <a:pPr marL="514350" lvl="0" indent="-514350" eaLnBrk="0" hangingPunct="0">
                <a:lnSpc>
                  <a:spcPct val="110000"/>
                </a:lnSpc>
              </a:pPr>
              <a:endParaRPr lang="zh-CN" altLang="en-US" sz="2800" b="1" dirty="0">
                <a:solidFill>
                  <a:srgbClr val="002060"/>
                </a:solidFill>
                <a:latin typeface="楷体" panose="02010609060101010101" pitchFamily="49" charset="-122"/>
                <a:ea typeface="楷体" panose="02010609060101010101" pitchFamily="49" charset="-122"/>
              </a:endParaRPr>
            </a:p>
          </p:txBody>
        </p:sp>
      </p:grpSp>
      <p:sp>
        <p:nvSpPr>
          <p:cNvPr id="3" name="Rectangle 58"/>
          <p:cNvSpPr txBox="1"/>
          <p:nvPr/>
        </p:nvSpPr>
        <p:spPr>
          <a:xfrm>
            <a:off x="2943860" y="17780"/>
            <a:ext cx="6200140" cy="625475"/>
          </a:xfrm>
          <a:prstGeom prst="rect">
            <a:avLst/>
          </a:prstGeom>
          <a:noFill/>
          <a:ln w="9525">
            <a:noFill/>
          </a:ln>
        </p:spPr>
        <p:txBody>
          <a:bodyPr/>
          <a:lstStyle/>
          <a:p>
            <a:pPr lvl="0" algn="ctr" defTabSz="914400" eaLnBrk="0" hangingPunct="0"/>
            <a:r>
              <a:rPr lang="zh-CN" altLang="en-US" sz="2800" b="1" dirty="0" smtClean="0">
                <a:solidFill>
                  <a:srgbClr val="002060"/>
                </a:solidFill>
                <a:latin typeface="宋体" panose="02010600030101010101" pitchFamily="2" charset="-122"/>
                <a:cs typeface="+mn-ea"/>
              </a:rPr>
              <a:t>目录</a:t>
            </a:r>
            <a:endParaRPr lang="en-US" altLang="zh-CN" sz="2800" b="1" dirty="0">
              <a:solidFill>
                <a:srgbClr val="002060"/>
              </a:solidFill>
              <a:latin typeface="宋体" panose="02010600030101010101" pitchFamily="2" charset="-122"/>
              <a:cs typeface="+mn-ea"/>
            </a:endParaRPr>
          </a:p>
        </p:txBody>
      </p:sp>
      <p:sp>
        <p:nvSpPr>
          <p:cNvPr id="74" name="灯片编号占位符 73"/>
          <p:cNvSpPr>
            <a:spLocks noGrp="1"/>
          </p:cNvSpPr>
          <p:nvPr>
            <p:ph type="sldNum" sz="quarter" idx="12"/>
          </p:nvPr>
        </p:nvSpPr>
        <p:spPr/>
        <p:txBody>
          <a:bodyPr/>
          <a:lstStyle/>
          <a:p>
            <a:fld id="{5CB95ADE-6139-4BD1-B413-79FC1F010ED5}" type="slidenum">
              <a:rPr lang="zh-CN" altLang="en-US" smtClean="0"/>
              <a:t>38</a:t>
            </a:fld>
            <a:endParaRPr lang="zh-CN" altLang="en-US"/>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p:transition advTm="864"/>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CB95ADE-6139-4BD1-B413-79FC1F010ED5}" type="slidenum">
              <a:rPr lang="zh-CN" altLang="en-US" smtClean="0"/>
              <a:t>39</a:t>
            </a:fld>
            <a:endParaRPr lang="zh-CN" altLang="en-US"/>
          </a:p>
        </p:txBody>
      </p:sp>
      <p:sp>
        <p:nvSpPr>
          <p:cNvPr id="4" name="文本框 11"/>
          <p:cNvSpPr txBox="1"/>
          <p:nvPr/>
        </p:nvSpPr>
        <p:spPr>
          <a:xfrm>
            <a:off x="5111750" y="-10160"/>
            <a:ext cx="2055495" cy="565150"/>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总结和展望 </a:t>
            </a: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5" name="内容占位符 2"/>
          <p:cNvSpPr txBox="1"/>
          <p:nvPr/>
        </p:nvSpPr>
        <p:spPr>
          <a:xfrm>
            <a:off x="457200" y="1125000"/>
            <a:ext cx="8229600" cy="5231350"/>
          </a:xfrm>
          <a:prstGeom prst="rect">
            <a:avLst/>
          </a:prstGeom>
        </p:spPr>
        <p:txBody>
          <a:bodyPr/>
          <a:lstStyle/>
          <a:p>
            <a:r>
              <a:rPr lang="zh-CN" altLang="en-US" sz="2400" b="1" dirty="0" smtClean="0">
                <a:solidFill>
                  <a:srgbClr val="0070C0"/>
                </a:solidFill>
                <a:effectLst>
                  <a:outerShdw blurRad="38100" dist="38100" dir="2700000" algn="tl">
                    <a:srgbClr val="000000">
                      <a:alpha val="43137"/>
                    </a:srgbClr>
                  </a:outerShdw>
                </a:effectLst>
                <a:latin typeface="+mn-lt"/>
                <a:ea typeface="楷体" panose="02010609060101010101" pitchFamily="49" charset="-122"/>
              </a:rPr>
              <a:t>总结：</a:t>
            </a:r>
            <a:endParaRPr lang="en-US" altLang="zh-CN" sz="2400" b="1" dirty="0" smtClean="0">
              <a:solidFill>
                <a:srgbClr val="0070C0"/>
              </a:solidFill>
              <a:effectLst>
                <a:outerShdw blurRad="38100" dist="38100" dir="2700000" algn="tl">
                  <a:srgbClr val="000000">
                    <a:alpha val="43137"/>
                  </a:srgbClr>
                </a:outerShdw>
              </a:effectLst>
              <a:latin typeface="+mn-lt"/>
              <a:ea typeface="楷体" panose="02010609060101010101" pitchFamily="49" charset="-122"/>
            </a:endParaRPr>
          </a:p>
          <a:p>
            <a:endParaRPr lang="en-US" altLang="zh-CN" b="1" dirty="0" smtClean="0">
              <a:solidFill>
                <a:srgbClr val="0070C0"/>
              </a:solidFill>
              <a:effectLst>
                <a:outerShdw blurRad="38100" dist="38100" dir="2700000" algn="tl">
                  <a:srgbClr val="000000">
                    <a:alpha val="43137"/>
                  </a:srgbClr>
                </a:outerShdw>
              </a:effectLst>
              <a:latin typeface="+mn-lt"/>
              <a:ea typeface="楷体" panose="02010609060101010101" pitchFamily="49" charset="-122"/>
            </a:endParaRPr>
          </a:p>
          <a:p>
            <a:pPr marL="285750" indent="-285750">
              <a:buFont typeface="Wingdings" panose="05000000000000000000" pitchFamily="2" charset="2"/>
              <a:buChar char="Ø"/>
            </a:pPr>
            <a:r>
              <a:rPr lang="zh-CN" altLang="en-US" dirty="0">
                <a:latin typeface="+mn-lt"/>
                <a:ea typeface="楷体" panose="02010609060101010101" pitchFamily="49" charset="-122"/>
                <a:cs typeface="Times New Roman" panose="02020603050405020304" pitchFamily="18" charset="0"/>
              </a:rPr>
              <a:t>发展了复标度方法</a:t>
            </a:r>
            <a:r>
              <a:rPr lang="en-US" altLang="zh-CN" dirty="0">
                <a:latin typeface="+mn-lt"/>
                <a:ea typeface="楷体" panose="02010609060101010101" pitchFamily="49" charset="-122"/>
                <a:cs typeface="Times New Roman" panose="02020603050405020304" pitchFamily="18" charset="0"/>
              </a:rPr>
              <a:t>(CSM)</a:t>
            </a:r>
            <a:r>
              <a:rPr lang="zh-CN" altLang="en-US" dirty="0">
                <a:latin typeface="+mn-lt"/>
                <a:ea typeface="楷体" panose="02010609060101010101" pitchFamily="49" charset="-122"/>
                <a:cs typeface="Times New Roman" panose="02020603050405020304" pitchFamily="18" charset="0"/>
              </a:rPr>
              <a:t>，建立了统一描述束缚态、共振态和连续谱的</a:t>
            </a:r>
            <a:r>
              <a:rPr lang="en-US" altLang="zh-CN" dirty="0">
                <a:latin typeface="+mn-lt"/>
                <a:ea typeface="楷体" panose="02010609060101010101" pitchFamily="49" charset="-122"/>
                <a:cs typeface="Times New Roman" panose="02020603050405020304" pitchFamily="18" charset="0"/>
              </a:rPr>
              <a:t>RMF-CSM</a:t>
            </a:r>
            <a:r>
              <a:rPr lang="zh-CN" altLang="en-US" dirty="0">
                <a:latin typeface="+mn-lt"/>
                <a:ea typeface="楷体" panose="02010609060101010101" pitchFamily="49" charset="-122"/>
                <a:cs typeface="Times New Roman" panose="02020603050405020304" pitchFamily="18" charset="0"/>
              </a:rPr>
              <a:t>理论，研究了原子核的单中子共 振，展现了中子共振态的能级结构</a:t>
            </a:r>
            <a:r>
              <a:rPr lang="zh-CN" altLang="en-US" dirty="0" smtClean="0">
                <a:latin typeface="+mn-lt"/>
                <a:ea typeface="楷体" panose="02010609060101010101" pitchFamily="49" charset="-122"/>
                <a:cs typeface="Times New Roman" panose="02020603050405020304" pitchFamily="18" charset="0"/>
              </a:rPr>
              <a:t>；研究</a:t>
            </a:r>
            <a:r>
              <a:rPr lang="zh-CN" altLang="en-US" dirty="0">
                <a:latin typeface="+mn-lt"/>
                <a:ea typeface="楷体" panose="02010609060101010101" pitchFamily="49" charset="-122"/>
                <a:cs typeface="Times New Roman" panose="02020603050405020304" pitchFamily="18" charset="0"/>
              </a:rPr>
              <a:t>了形变核的奇特结构，解释了</a:t>
            </a:r>
            <a:r>
              <a:rPr lang="en-US" altLang="zh-CN" baseline="30000" dirty="0">
                <a:latin typeface="+mn-lt"/>
                <a:ea typeface="楷体" panose="02010609060101010101" pitchFamily="49" charset="-122"/>
                <a:cs typeface="Times New Roman" panose="02020603050405020304" pitchFamily="18" charset="0"/>
              </a:rPr>
              <a:t>31</a:t>
            </a:r>
            <a:r>
              <a:rPr lang="en-US" altLang="zh-CN" dirty="0">
                <a:latin typeface="+mn-lt"/>
                <a:ea typeface="楷体" panose="02010609060101010101" pitchFamily="49" charset="-122"/>
                <a:cs typeface="Times New Roman" panose="02020603050405020304" pitchFamily="18" charset="0"/>
              </a:rPr>
              <a:t>Ne</a:t>
            </a:r>
            <a:r>
              <a:rPr lang="zh-CN" altLang="en-US" dirty="0">
                <a:latin typeface="+mn-lt"/>
                <a:ea typeface="楷体" panose="02010609060101010101" pitchFamily="49" charset="-122"/>
                <a:cs typeface="Times New Roman" panose="02020603050405020304" pitchFamily="18" charset="0"/>
              </a:rPr>
              <a:t>等形变晕现象；研究了 共振能级结构与形变、同位旋的关联，揭示了幻数移动的物理机制</a:t>
            </a:r>
          </a:p>
          <a:p>
            <a:endParaRPr lang="en-US" altLang="zh-CN" dirty="0">
              <a:latin typeface="+mn-lt"/>
              <a:ea typeface="楷体" panose="02010609060101010101" pitchFamily="49" charset="-122"/>
              <a:cs typeface="Times New Roman" panose="02020603050405020304" pitchFamily="18" charset="0"/>
            </a:endParaRPr>
          </a:p>
          <a:p>
            <a:pPr marL="285750" indent="-285750">
              <a:buFont typeface="Wingdings" panose="05000000000000000000" pitchFamily="2" charset="2"/>
              <a:buChar char="Ø"/>
            </a:pPr>
            <a:r>
              <a:rPr lang="zh-CN" altLang="en-US" dirty="0">
                <a:latin typeface="+mn-lt"/>
                <a:ea typeface="楷体" panose="02010609060101010101" pitchFamily="49" charset="-122"/>
              </a:rPr>
              <a:t>发展了复动量表象 </a:t>
            </a:r>
            <a:r>
              <a:rPr lang="en-US" altLang="zh-CN" dirty="0">
                <a:latin typeface="+mn-lt"/>
                <a:ea typeface="楷体" panose="02010609060101010101" pitchFamily="49" charset="-122"/>
              </a:rPr>
              <a:t>(CMR)</a:t>
            </a:r>
            <a:r>
              <a:rPr lang="zh-CN" altLang="en-US" dirty="0">
                <a:latin typeface="+mn-lt"/>
                <a:ea typeface="楷体" panose="02010609060101010101" pitchFamily="49" charset="-122"/>
              </a:rPr>
              <a:t>方法，建立的</a:t>
            </a:r>
            <a:r>
              <a:rPr lang="en-US" altLang="zh-CN" dirty="0">
                <a:latin typeface="+mn-lt"/>
                <a:ea typeface="楷体" panose="02010609060101010101" pitchFamily="49" charset="-122"/>
              </a:rPr>
              <a:t>RMF-CMR</a:t>
            </a:r>
            <a:r>
              <a:rPr lang="zh-CN" altLang="en-US" dirty="0">
                <a:latin typeface="+mn-lt"/>
                <a:ea typeface="楷体" panose="02010609060101010101" pitchFamily="49" charset="-122"/>
              </a:rPr>
              <a:t>理论，解决了统一描述束缚态和共振态、窄共振 和宽共振的难题，获得了其它方法难以获得的连续阈附近低轨道角动量宽共振的 信息，是最有希望发展成为统一描述稳定核和奇特核、核结构和核反应的理论 </a:t>
            </a:r>
            <a:r>
              <a:rPr lang="zh-CN" altLang="en-US" dirty="0" smtClean="0">
                <a:latin typeface="+mn-lt"/>
                <a:ea typeface="楷体" panose="02010609060101010101" pitchFamily="49" charset="-122"/>
              </a:rPr>
              <a:t>。</a:t>
            </a:r>
            <a:endParaRPr lang="en-US" altLang="zh-CN" dirty="0" smtClean="0">
              <a:latin typeface="+mn-lt"/>
              <a:ea typeface="楷体" panose="02010609060101010101" pitchFamily="49" charset="-122"/>
            </a:endParaRP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185"/>
    </mc:Choice>
    <mc:Fallback>
      <p:transition spd="slow" advTm="2018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8375" y="53340"/>
            <a:ext cx="8582025" cy="6039660"/>
            <a:chOff x="318375" y="53340"/>
            <a:chExt cx="8582025" cy="6039660"/>
          </a:xfrm>
        </p:grpSpPr>
        <p:sp>
          <p:nvSpPr>
            <p:cNvPr id="12" name="矩形 11"/>
            <p:cNvSpPr>
              <a:spLocks noChangeArrowheads="1"/>
            </p:cNvSpPr>
            <p:nvPr/>
          </p:nvSpPr>
          <p:spPr bwMode="auto">
            <a:xfrm>
              <a:off x="318375" y="993670"/>
              <a:ext cx="8429625" cy="923330"/>
            </a:xfrm>
            <a:prstGeom prst="rect">
              <a:avLst/>
            </a:prstGeom>
            <a:noFill/>
            <a:ln w="9525">
              <a:noFill/>
              <a:miter lim="800000"/>
            </a:ln>
          </p:spPr>
          <p:txBody>
            <a:bodyPr>
              <a:spAutoFit/>
            </a:bodyPr>
            <a:lstStyle/>
            <a:p>
              <a:pPr marL="285750" indent="-285750">
                <a:buFont typeface="Wingdings" panose="05000000000000000000" pitchFamily="2" charset="2"/>
                <a:buChar char="Ø"/>
              </a:pPr>
              <a:r>
                <a:rPr lang="en-US" altLang="zh-CN" dirty="0">
                  <a:latin typeface="+mn-lt"/>
                  <a:ea typeface="楷体" panose="02010609060101010101" pitchFamily="49" charset="-122"/>
                </a:rPr>
                <a:t>  Taylor </a:t>
              </a:r>
              <a:r>
                <a:rPr lang="zh-CN" altLang="en-US" dirty="0">
                  <a:latin typeface="+mn-lt"/>
                  <a:ea typeface="楷体" panose="02010609060101010101" pitchFamily="49" charset="-122"/>
                </a:rPr>
                <a:t>在</a:t>
              </a:r>
              <a:r>
                <a:rPr lang="en-US" altLang="zh-CN" dirty="0">
                  <a:latin typeface="+mn-lt"/>
                  <a:ea typeface="楷体" panose="02010609060101010101" pitchFamily="49" charset="-122"/>
                </a:rPr>
                <a:t>《</a:t>
              </a:r>
              <a:r>
                <a:rPr lang="zh-CN" altLang="en-US" dirty="0">
                  <a:latin typeface="+mn-lt"/>
                  <a:ea typeface="楷体" panose="02010609060101010101" pitchFamily="49" charset="-122"/>
                </a:rPr>
                <a:t>散射理论</a:t>
              </a:r>
              <a:r>
                <a:rPr lang="en-US" altLang="zh-CN" dirty="0">
                  <a:latin typeface="+mn-lt"/>
                  <a:ea typeface="楷体" panose="02010609060101010101" pitchFamily="49" charset="-122"/>
                </a:rPr>
                <a:t>》</a:t>
              </a:r>
              <a:r>
                <a:rPr lang="zh-CN" altLang="en-US" dirty="0">
                  <a:latin typeface="+mn-lt"/>
                  <a:ea typeface="楷体" panose="02010609060101010101" pitchFamily="49" charset="-122"/>
                </a:rPr>
                <a:t>中提到（</a:t>
              </a:r>
              <a:r>
                <a:rPr lang="en-US" altLang="zh-CN" dirty="0">
                  <a:solidFill>
                    <a:srgbClr val="0070C0"/>
                  </a:solidFill>
                  <a:latin typeface="+mn-lt"/>
                  <a:ea typeface="楷体" panose="02010609060101010101" pitchFamily="49" charset="-122"/>
                </a:rPr>
                <a:t>Taylor, 1987</a:t>
              </a:r>
              <a:r>
                <a:rPr lang="zh-CN" altLang="en-US" dirty="0">
                  <a:latin typeface="+mn-lt"/>
                  <a:ea typeface="楷体" panose="02010609060101010101" pitchFamily="49" charset="-122"/>
                </a:rPr>
                <a:t>），共振态是散射实验中最引人注目的现象，广泛存在于原子、分子、原子核和化学反应中</a:t>
              </a:r>
              <a:r>
                <a:rPr lang="zh-CN" altLang="en-US" dirty="0" smtClean="0">
                  <a:latin typeface="+mn-lt"/>
                  <a:ea typeface="楷体" panose="02010609060101010101" pitchFamily="49" charset="-122"/>
                </a:rPr>
                <a:t>。</a:t>
              </a:r>
              <a:endParaRPr lang="en-US" altLang="zh-CN" dirty="0" smtClean="0">
                <a:latin typeface="+mn-lt"/>
                <a:ea typeface="楷体" panose="02010609060101010101" pitchFamily="49" charset="-122"/>
              </a:endParaRPr>
            </a:p>
            <a:p>
              <a:pPr marL="285750" indent="-285750">
                <a:buFont typeface="Wingdings" panose="05000000000000000000" pitchFamily="2" charset="2"/>
                <a:buChar char="Ø"/>
              </a:pPr>
              <a:endParaRPr lang="en-US" altLang="zh-CN" dirty="0">
                <a:latin typeface="+mn-lt"/>
                <a:ea typeface="楷体" panose="02010609060101010101" pitchFamily="49" charset="-122"/>
              </a:endParaRPr>
            </a:p>
          </p:txBody>
        </p:sp>
        <p:grpSp>
          <p:nvGrpSpPr>
            <p:cNvPr id="13" name="组合 29"/>
            <p:cNvGrpSpPr/>
            <p:nvPr/>
          </p:nvGrpSpPr>
          <p:grpSpPr>
            <a:xfrm>
              <a:off x="972000" y="2246840"/>
              <a:ext cx="3295650" cy="2550160"/>
              <a:chOff x="2057402" y="1600200"/>
              <a:chExt cx="5708825" cy="4495803"/>
            </a:xfrm>
          </p:grpSpPr>
          <p:sp>
            <p:nvSpPr>
              <p:cNvPr id="14" name="Line 4"/>
              <p:cNvSpPr/>
              <p:nvPr/>
            </p:nvSpPr>
            <p:spPr>
              <a:xfrm>
                <a:off x="2987677" y="2971800"/>
                <a:ext cx="0" cy="0"/>
              </a:xfrm>
              <a:prstGeom prst="line">
                <a:avLst/>
              </a:prstGeom>
              <a:ln w="9525" cap="flat" cmpd="sng">
                <a:solidFill>
                  <a:schemeClr val="tx1"/>
                </a:solidFill>
                <a:prstDash val="solid"/>
                <a:round/>
                <a:headEnd type="none" w="med" len="med"/>
                <a:tailEnd type="none" w="med" len="med"/>
              </a:ln>
            </p:spPr>
          </p:sp>
          <p:sp>
            <p:nvSpPr>
              <p:cNvPr id="15" name="Line 6"/>
              <p:cNvSpPr/>
              <p:nvPr/>
            </p:nvSpPr>
            <p:spPr>
              <a:xfrm>
                <a:off x="2057402" y="3346450"/>
                <a:ext cx="5365752" cy="0"/>
              </a:xfrm>
              <a:prstGeom prst="line">
                <a:avLst/>
              </a:prstGeom>
              <a:ln w="28575" cap="flat" cmpd="sng">
                <a:solidFill>
                  <a:srgbClr val="000066"/>
                </a:solidFill>
                <a:prstDash val="solid"/>
                <a:round/>
                <a:headEnd type="none" w="med" len="med"/>
                <a:tailEnd type="triangle" w="med" len="med"/>
              </a:ln>
            </p:spPr>
          </p:sp>
          <p:sp>
            <p:nvSpPr>
              <p:cNvPr id="16" name="Line 7"/>
              <p:cNvSpPr/>
              <p:nvPr/>
            </p:nvSpPr>
            <p:spPr>
              <a:xfrm flipV="1">
                <a:off x="2987677" y="2220913"/>
                <a:ext cx="0" cy="3875090"/>
              </a:xfrm>
              <a:prstGeom prst="line">
                <a:avLst/>
              </a:prstGeom>
              <a:ln w="31750" cap="flat" cmpd="sng">
                <a:solidFill>
                  <a:srgbClr val="000066"/>
                </a:solidFill>
                <a:prstDash val="solid"/>
                <a:round/>
                <a:headEnd type="none" w="med" len="med"/>
                <a:tailEnd type="triangle" w="med" len="med"/>
              </a:ln>
            </p:spPr>
          </p:sp>
          <p:sp>
            <p:nvSpPr>
              <p:cNvPr id="17" name="Text Box 8"/>
              <p:cNvSpPr txBox="1"/>
              <p:nvPr/>
            </p:nvSpPr>
            <p:spPr>
              <a:xfrm>
                <a:off x="7250462" y="3218689"/>
                <a:ext cx="515765" cy="540705"/>
              </a:xfrm>
              <a:prstGeom prst="rect">
                <a:avLst/>
              </a:prstGeom>
              <a:noFill/>
              <a:ln w="9525">
                <a:noFill/>
              </a:ln>
            </p:spPr>
            <p:txBody>
              <a:bodyPr anchor="t">
                <a:spAutoFit/>
              </a:bodyPr>
              <a:lstStyle/>
              <a:p>
                <a:pPr lvl="0" indent="0">
                  <a:spcBef>
                    <a:spcPct val="50000"/>
                  </a:spcBef>
                </a:pPr>
                <a:r>
                  <a:rPr lang="en-US" altLang="zh-CN" sz="1400" dirty="0">
                    <a:solidFill>
                      <a:srgbClr val="000066"/>
                    </a:solidFill>
                    <a:latin typeface="Calibri" panose="020F0502020204030204" pitchFamily="34" charset="0"/>
                    <a:ea typeface="Arial Unicode MS" panose="020B0604020202020204" pitchFamily="34" charset="-122"/>
                  </a:rPr>
                  <a:t>r</a:t>
                </a:r>
              </a:p>
            </p:txBody>
          </p:sp>
          <p:sp>
            <p:nvSpPr>
              <p:cNvPr id="18" name="Text Box 9"/>
              <p:cNvSpPr txBox="1"/>
              <p:nvPr/>
            </p:nvSpPr>
            <p:spPr>
              <a:xfrm>
                <a:off x="2384426" y="1600200"/>
                <a:ext cx="1144589" cy="540705"/>
              </a:xfrm>
              <a:prstGeom prst="rect">
                <a:avLst/>
              </a:prstGeom>
              <a:noFill/>
              <a:ln w="9525">
                <a:noFill/>
              </a:ln>
            </p:spPr>
            <p:txBody>
              <a:bodyPr anchor="t">
                <a:spAutoFit/>
              </a:bodyPr>
              <a:lstStyle/>
              <a:p>
                <a:pPr lvl="0" indent="0">
                  <a:spcBef>
                    <a:spcPct val="50000"/>
                  </a:spcBef>
                </a:pPr>
                <a:r>
                  <a:rPr lang="en-US" altLang="zh-CN" sz="1400" i="1" dirty="0">
                    <a:solidFill>
                      <a:srgbClr val="000066"/>
                    </a:solidFill>
                    <a:latin typeface="Calibri" panose="020F0502020204030204" pitchFamily="34" charset="0"/>
                    <a:ea typeface="宋体" panose="02010600030101010101" pitchFamily="2" charset="-122"/>
                  </a:rPr>
                  <a:t>V</a:t>
                </a:r>
                <a:r>
                  <a:rPr lang="en-US" altLang="zh-CN" sz="1400" dirty="0">
                    <a:solidFill>
                      <a:srgbClr val="000066"/>
                    </a:solidFill>
                    <a:latin typeface="Calibri" panose="020F0502020204030204" pitchFamily="34" charset="0"/>
                    <a:ea typeface="宋体" panose="02010600030101010101" pitchFamily="2" charset="-122"/>
                  </a:rPr>
                  <a:t>(r)</a:t>
                </a:r>
              </a:p>
            </p:txBody>
          </p:sp>
          <p:sp>
            <p:nvSpPr>
              <p:cNvPr id="19" name="Text Box 10"/>
              <p:cNvSpPr txBox="1"/>
              <p:nvPr/>
            </p:nvSpPr>
            <p:spPr>
              <a:xfrm>
                <a:off x="2357430" y="5195906"/>
                <a:ext cx="785812" cy="540705"/>
              </a:xfrm>
              <a:prstGeom prst="rect">
                <a:avLst/>
              </a:prstGeom>
              <a:noFill/>
              <a:ln w="9525">
                <a:noFill/>
              </a:ln>
            </p:spPr>
            <p:txBody>
              <a:bodyPr anchor="t">
                <a:spAutoFit/>
              </a:bodyPr>
              <a:lstStyle/>
              <a:p>
                <a:pPr lvl="0" indent="0">
                  <a:spcBef>
                    <a:spcPct val="50000"/>
                  </a:spcBef>
                </a:pPr>
                <a:r>
                  <a:rPr lang="en-US" altLang="zh-CN" sz="1400" dirty="0">
                    <a:solidFill>
                      <a:srgbClr val="000066"/>
                    </a:solidFill>
                    <a:latin typeface="Calibri" panose="020F0502020204030204" pitchFamily="34" charset="0"/>
                    <a:ea typeface="宋体" panose="02010600030101010101" pitchFamily="2" charset="-122"/>
                  </a:rPr>
                  <a:t>V</a:t>
                </a:r>
                <a:r>
                  <a:rPr lang="en-US" altLang="zh-CN" sz="1400" baseline="-25000" dirty="0">
                    <a:solidFill>
                      <a:srgbClr val="000066"/>
                    </a:solidFill>
                    <a:latin typeface="Calibri" panose="020F0502020204030204" pitchFamily="34" charset="0"/>
                    <a:ea typeface="宋体" panose="02010600030101010101" pitchFamily="2" charset="-122"/>
                  </a:rPr>
                  <a:t>0</a:t>
                </a:r>
              </a:p>
            </p:txBody>
          </p:sp>
          <p:sp>
            <p:nvSpPr>
              <p:cNvPr id="20" name="Freeform 49"/>
              <p:cNvSpPr/>
              <p:nvPr/>
            </p:nvSpPr>
            <p:spPr>
              <a:xfrm>
                <a:off x="2987677" y="2492375"/>
                <a:ext cx="4273552" cy="3114679"/>
              </a:xfrm>
              <a:custGeom>
                <a:avLst/>
                <a:gdLst/>
                <a:ahLst/>
                <a:cxnLst>
                  <a:cxn ang="0">
                    <a:pos x="0" y="2147483647"/>
                  </a:cxn>
                  <a:cxn ang="0">
                    <a:pos x="2147483647" y="2147483647"/>
                  </a:cxn>
                  <a:cxn ang="0">
                    <a:pos x="2147483647" y="2147483647"/>
                  </a:cxn>
                  <a:cxn ang="0">
                    <a:pos x="2147483647" y="2147483647"/>
                  </a:cxn>
                  <a:cxn ang="0">
                    <a:pos x="2147483647" y="2147483647"/>
                  </a:cxn>
                </a:cxnLst>
                <a:rect l="0" t="0" r="0" b="0"/>
                <a:pathLst>
                  <a:path w="2692" h="1949">
                    <a:moveTo>
                      <a:pt x="0" y="1893"/>
                    </a:moveTo>
                    <a:cubicBezTo>
                      <a:pt x="130" y="1856"/>
                      <a:pt x="528" y="1949"/>
                      <a:pt x="779" y="1671"/>
                    </a:cubicBezTo>
                    <a:cubicBezTo>
                      <a:pt x="1030" y="1393"/>
                      <a:pt x="1283" y="448"/>
                      <a:pt x="1506" y="224"/>
                    </a:cubicBezTo>
                    <a:cubicBezTo>
                      <a:pt x="1729" y="0"/>
                      <a:pt x="1918" y="281"/>
                      <a:pt x="2116" y="326"/>
                    </a:cubicBezTo>
                    <a:cubicBezTo>
                      <a:pt x="2314" y="371"/>
                      <a:pt x="2572" y="460"/>
                      <a:pt x="2692" y="495"/>
                    </a:cubicBezTo>
                  </a:path>
                </a:pathLst>
              </a:custGeom>
              <a:noFill/>
              <a:ln w="31750" cap="flat" cmpd="sng">
                <a:solidFill>
                  <a:srgbClr val="FF0000"/>
                </a:solidFill>
                <a:prstDash val="solid"/>
                <a:round/>
                <a:headEnd type="none" w="med" len="med"/>
                <a:tailEnd type="none" w="med" len="med"/>
              </a:ln>
            </p:spPr>
            <p:txBody>
              <a:bodyPr/>
              <a:lstStyle/>
              <a:p>
                <a:endParaRPr lang="zh-CN" altLang="en-US"/>
              </a:p>
            </p:txBody>
          </p:sp>
          <p:cxnSp>
            <p:nvCxnSpPr>
              <p:cNvPr id="21" name="直接连接符 20"/>
              <p:cNvCxnSpPr/>
              <p:nvPr/>
            </p:nvCxnSpPr>
            <p:spPr>
              <a:xfrm rot="10800000">
                <a:off x="3002265" y="2716658"/>
                <a:ext cx="2570293" cy="0"/>
              </a:xfrm>
              <a:prstGeom prst="line">
                <a:avLst/>
              </a:prstGeom>
              <a:ln>
                <a:solidFill>
                  <a:srgbClr val="333300"/>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rot="5400000">
                <a:off x="3251830" y="3035333"/>
                <a:ext cx="640653" cy="330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rot="5400000">
                <a:off x="2534568" y="4393189"/>
                <a:ext cx="207181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3263920" y="1787525"/>
                <a:ext cx="11893" cy="15915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41"/>
              <p:cNvSpPr txBox="1"/>
              <p:nvPr/>
            </p:nvSpPr>
            <p:spPr>
              <a:xfrm>
                <a:off x="3571868" y="4071945"/>
                <a:ext cx="2925728" cy="540705"/>
              </a:xfrm>
              <a:prstGeom prst="rect">
                <a:avLst/>
              </a:prstGeom>
              <a:noFill/>
              <a:ln w="9525">
                <a:noFill/>
              </a:ln>
            </p:spPr>
            <p:txBody>
              <a:bodyPr anchor="t">
                <a:spAutoFit/>
              </a:bodyPr>
              <a:lstStyle/>
              <a:p>
                <a:pPr lvl="0" indent="0"/>
                <a:r>
                  <a:rPr lang="en-US" altLang="zh-CN" sz="1400" dirty="0">
                    <a:solidFill>
                      <a:srgbClr val="7030A0"/>
                    </a:solidFill>
                    <a:latin typeface="Calibri" panose="020F0502020204030204" pitchFamily="34" charset="0"/>
                    <a:ea typeface="宋体" panose="02010600030101010101" pitchFamily="2" charset="-122"/>
                  </a:rPr>
                  <a:t>Bound states</a:t>
                </a:r>
                <a:endParaRPr lang="zh-CN" altLang="en-US" sz="1400" dirty="0">
                  <a:solidFill>
                    <a:srgbClr val="7030A0"/>
                  </a:solidFill>
                  <a:latin typeface="Calibri" panose="020F0502020204030204" pitchFamily="34" charset="0"/>
                  <a:ea typeface="宋体" panose="02010600030101010101" pitchFamily="2" charset="-122"/>
                </a:endParaRPr>
              </a:p>
            </p:txBody>
          </p:sp>
          <p:sp>
            <p:nvSpPr>
              <p:cNvPr id="26" name="TextBox 42"/>
              <p:cNvSpPr txBox="1"/>
              <p:nvPr/>
            </p:nvSpPr>
            <p:spPr>
              <a:xfrm>
                <a:off x="3643305" y="2665521"/>
                <a:ext cx="2219977" cy="540705"/>
              </a:xfrm>
              <a:prstGeom prst="rect">
                <a:avLst/>
              </a:prstGeom>
              <a:noFill/>
              <a:ln w="9525">
                <a:noFill/>
              </a:ln>
            </p:spPr>
            <p:txBody>
              <a:bodyPr anchor="t">
                <a:spAutoFit/>
              </a:bodyPr>
              <a:lstStyle/>
              <a:p>
                <a:pPr lvl="0" indent="0"/>
                <a:r>
                  <a:rPr lang="en-US" altLang="zh-CN" sz="1400" dirty="0">
                    <a:solidFill>
                      <a:srgbClr val="7030A0"/>
                    </a:solidFill>
                    <a:latin typeface="Calibri" panose="020F0502020204030204" pitchFamily="34" charset="0"/>
                    <a:ea typeface="宋体" panose="02010600030101010101" pitchFamily="2" charset="-122"/>
                  </a:rPr>
                  <a:t>resonance</a:t>
                </a:r>
                <a:endParaRPr lang="zh-CN" altLang="en-US" sz="1400" dirty="0">
                  <a:solidFill>
                    <a:srgbClr val="7030A0"/>
                  </a:solidFill>
                  <a:latin typeface="Calibri" panose="020F0502020204030204" pitchFamily="34" charset="0"/>
                  <a:ea typeface="宋体" panose="02010600030101010101" pitchFamily="2" charset="-122"/>
                </a:endParaRPr>
              </a:p>
            </p:txBody>
          </p:sp>
          <p:sp>
            <p:nvSpPr>
              <p:cNvPr id="27" name="TextBox 43"/>
              <p:cNvSpPr txBox="1"/>
              <p:nvPr/>
            </p:nvSpPr>
            <p:spPr>
              <a:xfrm>
                <a:off x="3275934" y="1938884"/>
                <a:ext cx="2219975" cy="540705"/>
              </a:xfrm>
              <a:prstGeom prst="rect">
                <a:avLst/>
              </a:prstGeom>
              <a:noFill/>
              <a:ln w="9525">
                <a:noFill/>
              </a:ln>
            </p:spPr>
            <p:txBody>
              <a:bodyPr anchor="t">
                <a:spAutoFit/>
              </a:bodyPr>
              <a:lstStyle/>
              <a:p>
                <a:pPr lvl="0" indent="0"/>
                <a:r>
                  <a:rPr lang="en-US" altLang="zh-CN" sz="1400" dirty="0">
                    <a:solidFill>
                      <a:srgbClr val="7030A0"/>
                    </a:solidFill>
                    <a:latin typeface="Calibri" panose="020F0502020204030204" pitchFamily="34" charset="0"/>
                    <a:ea typeface="宋体" panose="02010600030101010101" pitchFamily="2" charset="-122"/>
                  </a:rPr>
                  <a:t>continuum</a:t>
                </a:r>
                <a:endParaRPr lang="zh-CN" altLang="en-US" sz="1400" dirty="0">
                  <a:solidFill>
                    <a:srgbClr val="7030A0"/>
                  </a:solidFill>
                  <a:latin typeface="Calibri" panose="020F0502020204030204" pitchFamily="34" charset="0"/>
                  <a:ea typeface="宋体" panose="02010600030101010101" pitchFamily="2" charset="-122"/>
                </a:endParaRPr>
              </a:p>
            </p:txBody>
          </p:sp>
        </p:grpSp>
        <p:sp>
          <p:nvSpPr>
            <p:cNvPr id="28" name="文本框 5"/>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pic>
          <p:nvPicPr>
            <p:cNvPr id="4608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387" y="2205000"/>
              <a:ext cx="3584613" cy="273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a:spLocks noChangeArrowheads="1"/>
            </p:cNvSpPr>
            <p:nvPr/>
          </p:nvSpPr>
          <p:spPr bwMode="auto">
            <a:xfrm>
              <a:off x="470775" y="5169670"/>
              <a:ext cx="8429625" cy="923330"/>
            </a:xfrm>
            <a:prstGeom prst="rect">
              <a:avLst/>
            </a:prstGeom>
            <a:noFill/>
            <a:ln w="9525">
              <a:noFill/>
              <a:miter lim="800000"/>
            </a:ln>
          </p:spPr>
          <p:txBody>
            <a:bodyPr>
              <a:spAutoFit/>
            </a:bodyPr>
            <a:lstStyle/>
            <a:p>
              <a:pPr marL="285750" indent="-285750">
                <a:buFont typeface="Wingdings" panose="05000000000000000000" pitchFamily="2" charset="2"/>
                <a:buChar char="Ø"/>
              </a:pPr>
              <a:r>
                <a:rPr lang="zh-CN" altLang="en-US" dirty="0" smtClean="0">
                  <a:latin typeface="+mn-lt"/>
                  <a:ea typeface="楷体" pitchFamily="49" charset="-122"/>
                </a:rPr>
                <a:t>上面左图</a:t>
              </a:r>
              <a:r>
                <a:rPr lang="zh-CN" altLang="zh-CN" dirty="0" smtClean="0">
                  <a:latin typeface="+mn-lt"/>
                  <a:ea typeface="楷体" pitchFamily="49" charset="-122"/>
                </a:rPr>
                <a:t>展示</a:t>
              </a:r>
              <a:r>
                <a:rPr lang="zh-CN" altLang="zh-CN" dirty="0">
                  <a:latin typeface="+mn-lt"/>
                  <a:ea typeface="楷体" pitchFamily="49" charset="-122"/>
                </a:rPr>
                <a:t>共振态在散射理论中的定义，当一个入射粒子的能量大于零，且小于此时势垒的最大值时，可认为该粒子处于</a:t>
              </a:r>
              <a:r>
                <a:rPr lang="zh-CN" altLang="zh-CN" dirty="0" smtClean="0">
                  <a:latin typeface="+mn-lt"/>
                  <a:ea typeface="楷体" pitchFamily="49" charset="-122"/>
                </a:rPr>
                <a:t>共振态</a:t>
              </a:r>
              <a:r>
                <a:rPr lang="zh-CN" altLang="en-US" dirty="0" smtClean="0">
                  <a:latin typeface="+mn-lt"/>
                  <a:ea typeface="楷体" pitchFamily="49" charset="-122"/>
                </a:rPr>
                <a:t>。</a:t>
              </a:r>
              <a:r>
                <a:rPr lang="zh-CN" altLang="zh-CN" dirty="0">
                  <a:latin typeface="+mn-lt"/>
                  <a:ea typeface="楷体" pitchFamily="49" charset="-122"/>
                </a:rPr>
                <a:t>右图是共振态的波函数</a:t>
              </a:r>
              <a:r>
                <a:rPr lang="zh-CN" altLang="zh-CN" dirty="0" smtClean="0">
                  <a:latin typeface="+mn-lt"/>
                  <a:ea typeface="楷体" pitchFamily="49" charset="-122"/>
                </a:rPr>
                <a:t>，可看出</a:t>
              </a:r>
              <a:r>
                <a:rPr lang="zh-CN" altLang="zh-CN" dirty="0">
                  <a:latin typeface="+mn-lt"/>
                  <a:ea typeface="楷体" pitchFamily="49" charset="-122"/>
                </a:rPr>
                <a:t>有些单粒子共振态的波函数在半径很大的地方不为</a:t>
              </a:r>
              <a:r>
                <a:rPr lang="zh-CN" altLang="zh-CN" dirty="0" smtClean="0">
                  <a:latin typeface="+mn-lt"/>
                  <a:ea typeface="楷体" pitchFamily="49" charset="-122"/>
                </a:rPr>
                <a:t>零</a:t>
              </a:r>
              <a:r>
                <a:rPr lang="zh-CN" altLang="en-US" dirty="0" smtClean="0">
                  <a:latin typeface="+mn-lt"/>
                  <a:ea typeface="楷体" pitchFamily="49" charset="-122"/>
                </a:rPr>
                <a:t>。</a:t>
              </a:r>
              <a:endParaRPr lang="en-US" altLang="zh-CN" dirty="0">
                <a:latin typeface="+mn-lt"/>
                <a:ea typeface="楷体" pitchFamily="49" charset="-122"/>
              </a:endParaRPr>
            </a:p>
          </p:txBody>
        </p:sp>
      </p:grpSp>
    </p:spTree>
    <p:extLst>
      <p:ext uri="{BB962C8B-B14F-4D97-AF65-F5344CB8AC3E}">
        <p14:creationId xmlns:p14="http://schemas.microsoft.com/office/powerpoint/2010/main" val="3425549640"/>
      </p:ext>
    </p:extLst>
  </p:cSld>
  <p:clrMapOvr>
    <a:masterClrMapping/>
  </p:clrMapOvr>
  <p:transition advTm="49903">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CB95ADE-6139-4BD1-B413-79FC1F010ED5}" type="slidenum">
              <a:rPr lang="zh-CN" altLang="en-US" smtClean="0"/>
              <a:t>40</a:t>
            </a:fld>
            <a:endParaRPr lang="zh-CN" altLang="en-US"/>
          </a:p>
        </p:txBody>
      </p:sp>
      <p:sp>
        <p:nvSpPr>
          <p:cNvPr id="4" name="文本框 11"/>
          <p:cNvSpPr txBox="1"/>
          <p:nvPr/>
        </p:nvSpPr>
        <p:spPr>
          <a:xfrm>
            <a:off x="5111750" y="-10160"/>
            <a:ext cx="2055495" cy="565150"/>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总结和展望 </a:t>
            </a:r>
            <a:endParaRPr lang="zh-CN" altLang="en-US" sz="2800" b="1" dirty="0">
              <a:solidFill>
                <a:srgbClr val="002060"/>
              </a:solidFill>
              <a:latin typeface="仿宋" panose="02010609060101010101" pitchFamily="49" charset="-122"/>
              <a:ea typeface="仿宋" panose="02010609060101010101" pitchFamily="49" charset="-122"/>
            </a:endParaRPr>
          </a:p>
        </p:txBody>
      </p:sp>
      <p:sp>
        <p:nvSpPr>
          <p:cNvPr id="5" name="内容占位符 2"/>
          <p:cNvSpPr txBox="1"/>
          <p:nvPr/>
        </p:nvSpPr>
        <p:spPr>
          <a:xfrm>
            <a:off x="457200" y="1125000"/>
            <a:ext cx="8229600" cy="5231350"/>
          </a:xfrm>
          <a:prstGeom prst="rect">
            <a:avLst/>
          </a:prstGeom>
        </p:spPr>
        <p:txBody>
          <a:bodyPr/>
          <a:lstStyle/>
          <a:p>
            <a:r>
              <a:rPr lang="zh-CN" altLang="en-US" sz="2400" b="1" dirty="0" smtClean="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rPr>
              <a:t>展望：</a:t>
            </a:r>
            <a:endParaRPr lang="en-US" altLang="zh-CN" sz="2400" b="1" dirty="0" smtClean="0">
              <a:solidFill>
                <a:srgbClr val="0070C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endParaRPr>
          </a:p>
          <a:p>
            <a:endParaRPr lang="en-US" altLang="zh-CN" b="1" dirty="0" smtClean="0">
              <a:latin typeface="+mn-lt"/>
              <a:ea typeface="楷体" panose="02010609060101010101" pitchFamily="49" charset="-122"/>
              <a:cs typeface="Times New Roman" panose="02020603050405020304" pitchFamily="18" charset="0"/>
            </a:endParaRPr>
          </a:p>
          <a:p>
            <a:pPr marL="285750" lvl="0" indent="-285750" eaLnBrk="0" hangingPunct="0">
              <a:buFont typeface="Wingdings" panose="05000000000000000000" pitchFamily="2" charset="2"/>
              <a:buChar char="Ø"/>
            </a:pPr>
            <a:r>
              <a:rPr lang="zh-CN" altLang="en-US" dirty="0">
                <a:latin typeface="+mn-lt"/>
                <a:ea typeface="楷体" panose="02010609060101010101" pitchFamily="49" charset="-122"/>
                <a:cs typeface="Times New Roman" panose="02020603050405020304" pitchFamily="18" charset="0"/>
              </a:rPr>
              <a:t> 进一步考虑对关联，将束缚态和物理的共振态耦合起来，建立统一描述 稳定核和奇特核</a:t>
            </a:r>
            <a:r>
              <a:rPr lang="zh-CN" altLang="en-US" dirty="0" smtClean="0">
                <a:latin typeface="+mn-lt"/>
                <a:ea typeface="楷体" panose="02010609060101010101" pitchFamily="49" charset="-122"/>
                <a:cs typeface="Times New Roman" panose="02020603050405020304" pitchFamily="18" charset="0"/>
              </a:rPr>
              <a:t>的</a:t>
            </a:r>
            <a:r>
              <a:rPr lang="en-US" altLang="zh-CN" dirty="0" smtClean="0">
                <a:latin typeface="+mn-lt"/>
                <a:ea typeface="楷体" panose="02010609060101010101" pitchFamily="49" charset="-122"/>
                <a:cs typeface="Times New Roman" panose="02020603050405020304" pitchFamily="18" charset="0"/>
              </a:rPr>
              <a:t>RMF-CMR-</a:t>
            </a:r>
            <a:r>
              <a:rPr lang="en-US" altLang="zh-CN" dirty="0" err="1" smtClean="0">
                <a:latin typeface="+mn-lt"/>
                <a:ea typeface="楷体" panose="02010609060101010101" pitchFamily="49" charset="-122"/>
                <a:cs typeface="Times New Roman" panose="02020603050405020304" pitchFamily="18" charset="0"/>
              </a:rPr>
              <a:t>Bogoliubov</a:t>
            </a:r>
            <a:r>
              <a:rPr lang="zh-CN" altLang="en-US" dirty="0">
                <a:latin typeface="+mn-lt"/>
                <a:ea typeface="楷体" panose="02010609060101010101" pitchFamily="49" charset="-122"/>
                <a:cs typeface="Times New Roman" panose="02020603050405020304" pitchFamily="18" charset="0"/>
              </a:rPr>
              <a:t>理论，研究奇特核的性质。</a:t>
            </a:r>
            <a:endParaRPr lang="en-US" altLang="zh-CN" dirty="0" smtClean="0">
              <a:latin typeface="+mn-lt"/>
              <a:ea typeface="楷体" panose="02010609060101010101" pitchFamily="49" charset="-122"/>
              <a:cs typeface="Times New Roman" panose="02020603050405020304" pitchFamily="18" charset="0"/>
            </a:endParaRP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2109"/>
    </mc:Choice>
    <mc:Fallback>
      <p:transition spd="slow" advTm="12109"/>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CB95ADE-6139-4BD1-B413-79FC1F010ED5}" type="slidenum">
              <a:rPr lang="zh-CN" altLang="en-US" smtClean="0"/>
              <a:t>41</a:t>
            </a:fld>
            <a:endParaRPr lang="zh-CN" altLang="en-US"/>
          </a:p>
        </p:txBody>
      </p:sp>
      <p:sp>
        <p:nvSpPr>
          <p:cNvPr id="5" name="内容占位符 2"/>
          <p:cNvSpPr txBox="1"/>
          <p:nvPr/>
        </p:nvSpPr>
        <p:spPr>
          <a:xfrm>
            <a:off x="1979712" y="2708920"/>
            <a:ext cx="5256584" cy="964704"/>
          </a:xfrm>
          <a:prstGeom prst="rect">
            <a:avLst/>
          </a:prstGeom>
        </p:spPr>
        <p:txBody>
          <a:bodyPr>
            <a:normAutofit fontScale="77500" lnSpcReduction="20000"/>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4400" b="1" i="0" u="none" strike="noStrike" kern="0" cap="none" spc="0" normalizeH="0" baseline="0" noProof="0" smtClean="0">
                <a:ln>
                  <a:noFill/>
                </a:ln>
                <a:solidFill>
                  <a:srgbClr val="002060"/>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rPr>
              <a:t>非常感谢各位专家聆听！</a:t>
            </a:r>
            <a:endParaRPr kumimoji="0" lang="zh-CN" alt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cs"/>
            </a:endParaRPr>
          </a:p>
        </p:txBody>
      </p:sp>
      <p:sp>
        <p:nvSpPr>
          <p:cNvPr id="2" name="页脚占位符 1"/>
          <p:cNvSpPr>
            <a:spLocks noGrp="1"/>
          </p:cNvSpPr>
          <p:nvPr>
            <p:ph type="ftr" sz="quarter" idx="11"/>
          </p:nvPr>
        </p:nvSpPr>
        <p:spPr/>
        <p:txBody>
          <a:bodyPr/>
          <a:lstStyle/>
          <a:p>
            <a:r>
              <a:rPr lang="zh-CN" altLang="en-US" smtClean="0"/>
              <a:t>第十七届全国核物理大会</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735"/>
    </mc:Choice>
    <mc:Fallback>
      <p:transition spd="slow" advTm="73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5CB95ADE-6139-4BD1-B413-79FC1F010ED5}" type="slidenum">
              <a:rPr lang="zh-CN" altLang="en-US" smtClean="0"/>
              <a:t>5</a:t>
            </a:fld>
            <a:endParaRPr lang="zh-CN" altLang="en-US"/>
          </a:p>
        </p:txBody>
      </p:sp>
      <p:sp>
        <p:nvSpPr>
          <p:cNvPr id="6" name="文本框 5"/>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grpSp>
        <p:nvGrpSpPr>
          <p:cNvPr id="3" name="组合 2"/>
          <p:cNvGrpSpPr/>
          <p:nvPr/>
        </p:nvGrpSpPr>
        <p:grpSpPr>
          <a:xfrm>
            <a:off x="180000" y="909000"/>
            <a:ext cx="8890424" cy="5599954"/>
            <a:chOff x="180000" y="909000"/>
            <a:chExt cx="8890424" cy="5599954"/>
          </a:xfrm>
        </p:grpSpPr>
        <p:sp>
          <p:nvSpPr>
            <p:cNvPr id="2" name="矩形 1"/>
            <p:cNvSpPr/>
            <p:nvPr/>
          </p:nvSpPr>
          <p:spPr>
            <a:xfrm>
              <a:off x="313200" y="909000"/>
              <a:ext cx="8290800" cy="1754326"/>
            </a:xfrm>
            <a:prstGeom prst="rect">
              <a:avLst/>
            </a:prstGeom>
          </p:spPr>
          <p:txBody>
            <a:bodyPr wrap="square">
              <a:spAutoFit/>
            </a:bodyPr>
            <a:lstStyle/>
            <a:p>
              <a:pPr marL="285750" indent="-285750">
                <a:buFont typeface="Wingdings" panose="05000000000000000000" pitchFamily="2" charset="2"/>
                <a:buChar char="Ø"/>
              </a:pPr>
              <a:r>
                <a:rPr lang="zh-CN" altLang="zh-CN" dirty="0">
                  <a:ea typeface="楷体" panose="02010609060101010101" pitchFamily="49" charset="-122"/>
                </a:rPr>
                <a:t>在核物理领域，许多新奇现象的出现，共振扮演着重要角色</a:t>
              </a:r>
              <a:r>
                <a:rPr lang="zh-CN" altLang="zh-CN" dirty="0" smtClean="0">
                  <a:ea typeface="楷体" panose="02010609060101010101" pitchFamily="49" charset="-122"/>
                </a:rPr>
                <a:t>。</a:t>
              </a:r>
              <a:endParaRPr lang="en-US" altLang="zh-CN" dirty="0">
                <a:ea typeface="楷体" panose="02010609060101010101" pitchFamily="49" charset="-122"/>
              </a:endParaRPr>
            </a:p>
            <a:p>
              <a:pPr marL="285750" indent="-285750">
                <a:buFont typeface="Wingdings" panose="05000000000000000000" pitchFamily="2" charset="2"/>
                <a:buChar char="Ø"/>
              </a:pPr>
              <a:r>
                <a:rPr lang="en-US" altLang="zh-CN" baseline="30000" dirty="0" smtClean="0">
                  <a:ea typeface="楷体" panose="02010609060101010101" pitchFamily="49" charset="-122"/>
                </a:rPr>
                <a:t>11</a:t>
              </a:r>
              <a:r>
                <a:rPr lang="en-US" altLang="zh-CN" dirty="0" smtClean="0">
                  <a:ea typeface="楷体" panose="02010609060101010101" pitchFamily="49" charset="-122"/>
                </a:rPr>
                <a:t>Li</a:t>
              </a:r>
              <a:r>
                <a:rPr lang="zh-CN" altLang="zh-CN" dirty="0">
                  <a:ea typeface="楷体" panose="02010609060101010101" pitchFamily="49" charset="-122"/>
                </a:rPr>
                <a:t>晕的解释、</a:t>
              </a:r>
              <a:r>
                <a:rPr lang="en-US" altLang="zh-CN" dirty="0" err="1">
                  <a:ea typeface="楷体" panose="02010609060101010101" pitchFamily="49" charset="-122"/>
                </a:rPr>
                <a:t>Zr</a:t>
              </a:r>
              <a:r>
                <a:rPr lang="zh-CN" altLang="zh-CN" dirty="0">
                  <a:ea typeface="楷体" panose="02010609060101010101" pitchFamily="49" charset="-122"/>
                </a:rPr>
                <a:t>和</a:t>
              </a:r>
              <a:r>
                <a:rPr lang="en-US" altLang="zh-CN" dirty="0">
                  <a:ea typeface="楷体" panose="02010609060101010101" pitchFamily="49" charset="-122"/>
                </a:rPr>
                <a:t>Ca</a:t>
              </a:r>
              <a:r>
                <a:rPr lang="zh-CN" altLang="zh-CN" dirty="0">
                  <a:ea typeface="楷体" panose="02010609060101010101" pitchFamily="49" charset="-122"/>
                </a:rPr>
                <a:t>巨晕的预言、</a:t>
              </a:r>
              <a:r>
                <a:rPr lang="en-US" altLang="zh-CN" baseline="30000" dirty="0">
                  <a:ea typeface="楷体" panose="02010609060101010101" pitchFamily="49" charset="-122"/>
                </a:rPr>
                <a:t>31</a:t>
              </a:r>
              <a:r>
                <a:rPr lang="en-US" altLang="zh-CN" dirty="0">
                  <a:ea typeface="楷体" panose="02010609060101010101" pitchFamily="49" charset="-122"/>
                </a:rPr>
                <a:t>Ne</a:t>
              </a:r>
              <a:r>
                <a:rPr lang="zh-CN" altLang="zh-CN" dirty="0">
                  <a:ea typeface="楷体" panose="02010609060101010101" pitchFamily="49" charset="-122"/>
                </a:rPr>
                <a:t>和</a:t>
              </a:r>
              <a:r>
                <a:rPr lang="en-US" altLang="zh-CN" baseline="30000" dirty="0" smtClean="0">
                  <a:ea typeface="楷体" panose="02010609060101010101" pitchFamily="49" charset="-122"/>
                </a:rPr>
                <a:t>42, 44 </a:t>
              </a:r>
              <a:r>
                <a:rPr lang="en-US" altLang="zh-CN" dirty="0" smtClean="0">
                  <a:ea typeface="楷体" panose="02010609060101010101" pitchFamily="49" charset="-122"/>
                </a:rPr>
                <a:t>Mg</a:t>
              </a:r>
              <a:r>
                <a:rPr lang="zh-CN" altLang="zh-CN" dirty="0">
                  <a:ea typeface="楷体" panose="02010609060101010101" pitchFamily="49" charset="-122"/>
                </a:rPr>
                <a:t>形变晕的认识都需要考虑连续谱的贡献，尤其是连续谱中共振态的贡献</a:t>
              </a:r>
              <a:r>
                <a:rPr lang="zh-CN" altLang="zh-CN" dirty="0" smtClean="0">
                  <a:ea typeface="楷体" panose="02010609060101010101" pitchFamily="49" charset="-122"/>
                </a:rPr>
                <a:t>。在</a:t>
              </a:r>
              <a:r>
                <a:rPr lang="zh-CN" altLang="zh-CN" dirty="0">
                  <a:ea typeface="楷体" panose="02010609060101010101" pitchFamily="49" charset="-122"/>
                </a:rPr>
                <a:t>异常中质比核中，共振</a:t>
              </a:r>
              <a:r>
                <a:rPr lang="zh-CN" altLang="zh-CN" dirty="0" smtClean="0">
                  <a:ea typeface="楷体" panose="02010609060101010101" pitchFamily="49" charset="-122"/>
                </a:rPr>
                <a:t>能级反转</a:t>
              </a:r>
              <a:r>
                <a:rPr lang="zh-CN" altLang="zh-CN" dirty="0">
                  <a:ea typeface="楷体" panose="02010609060101010101" pitchFamily="49" charset="-122"/>
                </a:rPr>
                <a:t>是传统幻数改变的原因之一</a:t>
              </a:r>
              <a:r>
                <a:rPr lang="zh-CN" altLang="zh-CN" dirty="0" smtClean="0">
                  <a:ea typeface="楷体" panose="02010609060101010101" pitchFamily="49" charset="-122"/>
                </a:rPr>
                <a:t>。</a:t>
              </a:r>
              <a:endParaRPr lang="en-US" altLang="zh-CN" dirty="0" smtClean="0">
                <a:ea typeface="楷体" panose="02010609060101010101" pitchFamily="49" charset="-122"/>
              </a:endParaRPr>
            </a:p>
            <a:p>
              <a:pPr marL="285750" indent="-285750">
                <a:buFont typeface="Wingdings" panose="05000000000000000000" pitchFamily="2" charset="2"/>
                <a:buChar char="Ø"/>
              </a:pPr>
              <a:r>
                <a:rPr lang="zh-CN" altLang="zh-CN" dirty="0" smtClean="0">
                  <a:ea typeface="楷体" panose="02010609060101010101" pitchFamily="49" charset="-122"/>
                </a:rPr>
                <a:t>单粒</a:t>
              </a:r>
              <a:r>
                <a:rPr lang="zh-CN" altLang="zh-CN" dirty="0">
                  <a:ea typeface="楷体" panose="02010609060101010101" pitchFamily="49" charset="-122"/>
                </a:rPr>
                <a:t>子共振态的能量和寿命也是天体演化过程中化学元素核合成研究的关键输入量</a:t>
              </a:r>
              <a:r>
                <a:rPr lang="zh-CN" altLang="zh-CN" dirty="0" smtClean="0">
                  <a:ea typeface="楷体" panose="02010609060101010101" pitchFamily="49" charset="-122"/>
                </a:rPr>
                <a:t>。</a:t>
              </a:r>
              <a:endParaRPr lang="en-US" altLang="zh-CN" dirty="0">
                <a:ea typeface="楷体" panose="02010609060101010101" pitchFamily="49" charset="-122"/>
              </a:endParaRPr>
            </a:p>
          </p:txBody>
        </p:sp>
        <p:pic>
          <p:nvPicPr>
            <p:cNvPr id="8"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00" y="3351616"/>
              <a:ext cx="2886750" cy="31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000" y="4075073"/>
              <a:ext cx="1795491" cy="17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descr="islandinver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00" y="3357000"/>
              <a:ext cx="3778424" cy="309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2000" advTm="46926"/>
    </mc:Choice>
    <mc:Fallback>
      <p:transition spd="slow" advTm="4692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body" idx="4294967295"/>
          </p:nvPr>
        </p:nvSpPr>
        <p:spPr>
          <a:xfrm>
            <a:off x="324000" y="1484313"/>
            <a:ext cx="7920000" cy="4176687"/>
          </a:xfrm>
          <a:solidFill>
            <a:srgbClr val="FFFFFF"/>
          </a:solidFill>
        </p:spPr>
        <p:txBody>
          <a:bodyPr/>
          <a:lstStyle/>
          <a:p>
            <a:pPr marL="539750" lvl="1" indent="-360363" defTabSz="179388" eaLnBrk="1" hangingPunct="1">
              <a:lnSpc>
                <a:spcPct val="115000"/>
              </a:lnSpc>
              <a:spcBef>
                <a:spcPct val="50000"/>
              </a:spcBef>
              <a:buFont typeface="Wingdings" pitchFamily="2" charset="2"/>
              <a:buChar char="u"/>
              <a:tabLst>
                <a:tab pos="630238" algn="l"/>
                <a:tab pos="4924425" algn="l"/>
                <a:tab pos="8166100" algn="l"/>
              </a:tabLst>
            </a:pPr>
            <a:r>
              <a:rPr lang="en-US" altLang="zh-CN" sz="1800" dirty="0" smtClean="0">
                <a:solidFill>
                  <a:srgbClr val="C00000"/>
                </a:solidFill>
                <a:ea typeface="宋体" pitchFamily="2" charset="-122"/>
              </a:rPr>
              <a:t>R-Matrix method</a:t>
            </a:r>
            <a:r>
              <a:rPr lang="en-US" altLang="zh-CN" sz="1800" dirty="0" smtClean="0">
                <a:solidFill>
                  <a:srgbClr val="CC3300"/>
                </a:solidFill>
                <a:ea typeface="宋体" pitchFamily="2" charset="-122"/>
              </a:rPr>
              <a:t>,</a:t>
            </a:r>
            <a:r>
              <a:rPr lang="zh-CN" altLang="en-US" sz="1800" dirty="0" smtClean="0">
                <a:solidFill>
                  <a:srgbClr val="0033CC"/>
                </a:solidFill>
                <a:ea typeface="宋体" pitchFamily="2" charset="-122"/>
              </a:rPr>
              <a:t> </a:t>
            </a:r>
            <a:r>
              <a:rPr lang="en-US" altLang="zh-CN" sz="1800" dirty="0" smtClean="0">
                <a:solidFill>
                  <a:srgbClr val="0070C0"/>
                </a:solidFill>
                <a:ea typeface="宋体" pitchFamily="2" charset="-122"/>
              </a:rPr>
              <a:t>E. Wigner et al.,</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PR</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72, 29 (1947)</a:t>
            </a:r>
            <a:r>
              <a:rPr lang="zh-CN" altLang="en-US" sz="1800" dirty="0" smtClean="0">
                <a:solidFill>
                  <a:srgbClr val="0070C0"/>
                </a:solidFill>
                <a:ea typeface="宋体" pitchFamily="2" charset="-122"/>
              </a:rPr>
              <a:t>.</a:t>
            </a:r>
          </a:p>
          <a:p>
            <a:pPr marL="539750" lvl="1" indent="-360363" defTabSz="179388" eaLnBrk="1" hangingPunct="1">
              <a:lnSpc>
                <a:spcPct val="115000"/>
              </a:lnSpc>
              <a:spcBef>
                <a:spcPct val="50000"/>
              </a:spcBef>
              <a:buFont typeface="Wingdings" pitchFamily="2" charset="2"/>
              <a:buChar char="u"/>
              <a:tabLst>
                <a:tab pos="630238" algn="l"/>
                <a:tab pos="4924425" algn="l"/>
                <a:tab pos="8166100" algn="l"/>
              </a:tabLst>
            </a:pPr>
            <a:r>
              <a:rPr lang="en-US" altLang="zh-CN" sz="1800" dirty="0" smtClean="0">
                <a:solidFill>
                  <a:srgbClr val="CC3300"/>
                </a:solidFill>
                <a:ea typeface="宋体" pitchFamily="2" charset="-122"/>
              </a:rPr>
              <a:t>K-Matrix method, </a:t>
            </a:r>
            <a:r>
              <a:rPr lang="en-US" altLang="zh-CN" sz="1800" dirty="0" smtClean="0">
                <a:solidFill>
                  <a:srgbClr val="0070C0"/>
                </a:solidFill>
                <a:ea typeface="宋体" pitchFamily="2" charset="-122"/>
              </a:rPr>
              <a:t>J. </a:t>
            </a:r>
            <a:r>
              <a:rPr lang="en-US" altLang="zh-CN" sz="1800" dirty="0" err="1" smtClean="0">
                <a:solidFill>
                  <a:srgbClr val="0070C0"/>
                </a:solidFill>
                <a:ea typeface="宋体" pitchFamily="2" charset="-122"/>
              </a:rPr>
              <a:t>Humblet</a:t>
            </a:r>
            <a:r>
              <a:rPr lang="en-US" altLang="zh-CN" sz="1800" dirty="0" smtClean="0">
                <a:solidFill>
                  <a:srgbClr val="0070C0"/>
                </a:solidFill>
                <a:ea typeface="宋体" pitchFamily="2" charset="-122"/>
              </a:rPr>
              <a:t> et al., PRC</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44, 2530 (1991)</a:t>
            </a:r>
            <a:r>
              <a:rPr lang="zh-CN" altLang="en-US" sz="1800" dirty="0" smtClean="0">
                <a:solidFill>
                  <a:srgbClr val="7030A0"/>
                </a:solidFill>
                <a:ea typeface="宋体" pitchFamily="2" charset="-122"/>
              </a:rPr>
              <a:t>.</a:t>
            </a:r>
          </a:p>
          <a:p>
            <a:pPr marL="539750" lvl="1" indent="-360363" defTabSz="179388" eaLnBrk="1" hangingPunct="1">
              <a:lnSpc>
                <a:spcPct val="115000"/>
              </a:lnSpc>
              <a:spcBef>
                <a:spcPct val="50000"/>
              </a:spcBef>
              <a:buFont typeface="Wingdings" pitchFamily="2" charset="2"/>
              <a:buChar char="u"/>
              <a:tabLst>
                <a:tab pos="630238" algn="l"/>
                <a:tab pos="4924425" algn="l"/>
                <a:tab pos="8166100" algn="l"/>
              </a:tabLst>
            </a:pPr>
            <a:r>
              <a:rPr lang="en-US" altLang="zh-CN" sz="1800" dirty="0" smtClean="0">
                <a:solidFill>
                  <a:srgbClr val="CC0000"/>
                </a:solidFill>
                <a:ea typeface="宋体" pitchFamily="2" charset="-122"/>
              </a:rPr>
              <a:t>The phase-shift method</a:t>
            </a:r>
            <a:r>
              <a:rPr lang="en-US" altLang="zh-CN" sz="1800" dirty="0" smtClean="0">
                <a:solidFill>
                  <a:srgbClr val="CC3300"/>
                </a:solidFill>
                <a:ea typeface="宋体" pitchFamily="2" charset="-122"/>
              </a:rPr>
              <a:t>,</a:t>
            </a:r>
            <a:r>
              <a:rPr lang="zh-CN" altLang="en-US" sz="1800" dirty="0" smtClean="0">
                <a:solidFill>
                  <a:srgbClr val="0033CC"/>
                </a:solidFill>
                <a:ea typeface="宋体" pitchFamily="2" charset="-122"/>
              </a:rPr>
              <a:t> </a:t>
            </a:r>
            <a:r>
              <a:rPr lang="en-US" altLang="zh-CN" sz="1800" dirty="0" smtClean="0">
                <a:solidFill>
                  <a:srgbClr val="0070C0"/>
                </a:solidFill>
                <a:ea typeface="宋体" pitchFamily="2" charset="-122"/>
              </a:rPr>
              <a:t>J. </a:t>
            </a:r>
            <a:r>
              <a:rPr lang="en-US" altLang="zh-CN" sz="1800" dirty="0" err="1" smtClean="0">
                <a:solidFill>
                  <a:srgbClr val="0070C0"/>
                </a:solidFill>
                <a:ea typeface="宋体" pitchFamily="2" charset="-122"/>
              </a:rPr>
              <a:t>R.Taylor</a:t>
            </a:r>
            <a:r>
              <a:rPr lang="en-US" altLang="zh-CN" sz="1800" dirty="0" smtClean="0">
                <a:solidFill>
                  <a:srgbClr val="0070C0"/>
                </a:solidFill>
                <a:ea typeface="宋体" pitchFamily="2" charset="-122"/>
              </a:rPr>
              <a:t>, Scattering Theory: The Quantum Theory on Nonrelativistic Collisions (Wiley, New York, 1972)</a:t>
            </a:r>
            <a:r>
              <a:rPr lang="zh-CN" altLang="en-US" sz="1800" dirty="0" smtClean="0">
                <a:solidFill>
                  <a:srgbClr val="0070C0"/>
                </a:solidFill>
                <a:ea typeface="宋体" pitchFamily="2" charset="-122"/>
              </a:rPr>
              <a:t>.</a:t>
            </a:r>
          </a:p>
          <a:p>
            <a:pPr marL="539750" lvl="1" indent="-360363" defTabSz="179388" eaLnBrk="1" hangingPunct="1">
              <a:lnSpc>
                <a:spcPct val="115000"/>
              </a:lnSpc>
              <a:spcBef>
                <a:spcPct val="50000"/>
              </a:spcBef>
              <a:buFont typeface="Wingdings" pitchFamily="2" charset="2"/>
              <a:buChar char="u"/>
              <a:tabLst>
                <a:tab pos="630238" algn="l"/>
                <a:tab pos="4924425" algn="l"/>
                <a:tab pos="8166100" algn="l"/>
              </a:tabLst>
            </a:pPr>
            <a:r>
              <a:rPr lang="en-US" altLang="zh-CN" sz="1800" dirty="0" smtClean="0">
                <a:solidFill>
                  <a:srgbClr val="CC3300"/>
                </a:solidFill>
                <a:ea typeface="宋体" pitchFamily="2" charset="-122"/>
              </a:rPr>
              <a:t>J-Matrix method,</a:t>
            </a:r>
            <a:r>
              <a:rPr lang="en-US" altLang="zh-CN" sz="1800" dirty="0" smtClean="0">
                <a:solidFill>
                  <a:srgbClr val="0033CC"/>
                </a:solidFill>
                <a:ea typeface="宋体" pitchFamily="2" charset="-122"/>
              </a:rPr>
              <a:t> </a:t>
            </a:r>
            <a:r>
              <a:rPr lang="en-US" altLang="zh-CN" sz="1800" dirty="0" smtClean="0">
                <a:solidFill>
                  <a:srgbClr val="0070C0"/>
                </a:solidFill>
                <a:ea typeface="宋体" pitchFamily="2" charset="-122"/>
              </a:rPr>
              <a:t>H. A. Yamani et al., J. Math. Phys.16, 410</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(1975);  A. M. </a:t>
            </a:r>
            <a:r>
              <a:rPr lang="en-US" altLang="zh-CN" sz="1800" dirty="0" err="1" smtClean="0">
                <a:solidFill>
                  <a:srgbClr val="0070C0"/>
                </a:solidFill>
                <a:ea typeface="宋体" pitchFamily="2" charset="-122"/>
              </a:rPr>
              <a:t>Shirokov</a:t>
            </a:r>
            <a:r>
              <a:rPr lang="en-US" altLang="zh-CN" sz="1800" dirty="0" smtClean="0">
                <a:solidFill>
                  <a:srgbClr val="0070C0"/>
                </a:solidFill>
                <a:ea typeface="宋体" pitchFamily="2" charset="-122"/>
              </a:rPr>
              <a:t>,</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et al., PRC79, 014610 (2009)</a:t>
            </a:r>
            <a:r>
              <a:rPr lang="zh-CN" altLang="en-US" sz="1800" dirty="0" smtClean="0">
                <a:solidFill>
                  <a:srgbClr val="0070C0"/>
                </a:solidFill>
                <a:ea typeface="宋体" pitchFamily="2" charset="-122"/>
              </a:rPr>
              <a:t>.</a:t>
            </a:r>
          </a:p>
          <a:p>
            <a:pPr marL="539750" lvl="1" indent="-360363" defTabSz="179388" eaLnBrk="1" hangingPunct="1">
              <a:lnSpc>
                <a:spcPct val="115000"/>
              </a:lnSpc>
              <a:spcBef>
                <a:spcPct val="50000"/>
              </a:spcBef>
              <a:buFont typeface="Wingdings" pitchFamily="2" charset="2"/>
              <a:buChar char="u"/>
              <a:tabLst>
                <a:tab pos="630238" algn="l"/>
                <a:tab pos="4924425" algn="l"/>
                <a:tab pos="8166100" algn="l"/>
              </a:tabLst>
            </a:pPr>
            <a:r>
              <a:rPr lang="en-US" altLang="zh-CN" sz="1800" dirty="0" smtClean="0">
                <a:solidFill>
                  <a:srgbClr val="CC3300"/>
                </a:solidFill>
                <a:ea typeface="宋体" pitchFamily="2" charset="-122"/>
              </a:rPr>
              <a:t>Coupled-Channel Approach, </a:t>
            </a:r>
            <a:r>
              <a:rPr lang="en-US" altLang="zh-CN" sz="1800" dirty="0" smtClean="0">
                <a:solidFill>
                  <a:srgbClr val="0070C0"/>
                </a:solidFill>
                <a:ea typeface="宋体" pitchFamily="2" charset="-122"/>
              </a:rPr>
              <a:t>I. </a:t>
            </a:r>
            <a:r>
              <a:rPr lang="en-US" altLang="zh-CN" sz="1800" dirty="0" err="1" smtClean="0">
                <a:solidFill>
                  <a:srgbClr val="0070C0"/>
                </a:solidFill>
                <a:ea typeface="宋体" pitchFamily="2" charset="-122"/>
              </a:rPr>
              <a:t>Hamamoto</a:t>
            </a:r>
            <a:r>
              <a:rPr lang="en-US" altLang="zh-CN" sz="1800" dirty="0" smtClean="0">
                <a:solidFill>
                  <a:srgbClr val="0070C0"/>
                </a:solidFill>
                <a:ea typeface="宋体" pitchFamily="2" charset="-122"/>
              </a:rPr>
              <a:t>, PRC</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72,</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024301</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(2005); Z. P. Li et al.,</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PRC</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81,</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034311</a:t>
            </a:r>
            <a:r>
              <a:rPr lang="zh-CN" altLang="en-US" sz="1800" dirty="0" smtClean="0">
                <a:solidFill>
                  <a:srgbClr val="0070C0"/>
                </a:solidFill>
                <a:ea typeface="宋体" pitchFamily="2" charset="-122"/>
              </a:rPr>
              <a:t> </a:t>
            </a:r>
            <a:r>
              <a:rPr lang="en-US" altLang="zh-CN" sz="1800" dirty="0" smtClean="0">
                <a:solidFill>
                  <a:srgbClr val="0070C0"/>
                </a:solidFill>
                <a:ea typeface="宋体" pitchFamily="2" charset="-122"/>
              </a:rPr>
              <a:t>(2010)</a:t>
            </a:r>
            <a:r>
              <a:rPr lang="zh-CN" altLang="en-US" sz="1800" dirty="0" smtClean="0">
                <a:solidFill>
                  <a:srgbClr val="0070C0"/>
                </a:solidFill>
                <a:ea typeface="宋体" pitchFamily="2" charset="-122"/>
              </a:rPr>
              <a:t>.</a:t>
            </a:r>
          </a:p>
          <a:p>
            <a:pPr marL="539750" lvl="1" indent="-360363" defTabSz="179388" eaLnBrk="1" hangingPunct="1">
              <a:lnSpc>
                <a:spcPct val="115000"/>
              </a:lnSpc>
              <a:spcBef>
                <a:spcPct val="50000"/>
              </a:spcBef>
              <a:buFont typeface="Wingdings" pitchFamily="2" charset="2"/>
              <a:buChar char="u"/>
              <a:tabLst>
                <a:tab pos="630238" algn="l"/>
                <a:tab pos="4924425" algn="l"/>
                <a:tab pos="8166100" algn="l"/>
              </a:tabLst>
            </a:pPr>
            <a:r>
              <a:rPr lang="zh-CN" altLang="en-US" sz="1800" dirty="0" smtClean="0">
                <a:solidFill>
                  <a:srgbClr val="CC3300"/>
                </a:solidFill>
                <a:ea typeface="宋体" pitchFamily="2" charset="-122"/>
              </a:rPr>
              <a:t>Jost function method</a:t>
            </a:r>
            <a:r>
              <a:rPr lang="en-US" altLang="zh-CN" sz="1800" dirty="0" smtClean="0">
                <a:solidFill>
                  <a:srgbClr val="CC3300"/>
                </a:solidFill>
                <a:ea typeface="宋体" pitchFamily="2" charset="-122"/>
              </a:rPr>
              <a:t>, </a:t>
            </a:r>
            <a:r>
              <a:rPr lang="en-US" altLang="zh-CN" sz="1800" dirty="0" smtClean="0">
                <a:solidFill>
                  <a:srgbClr val="0070C0"/>
                </a:solidFill>
                <a:ea typeface="宋体" pitchFamily="2" charset="-122"/>
              </a:rPr>
              <a:t>B. N. Lu, E. G. Zhao, and S. G. Zhou, PRL 109, 072501 (2012);</a:t>
            </a:r>
            <a:r>
              <a:rPr lang="zh-CN" altLang="en-US" sz="1800" dirty="0" smtClean="0">
                <a:solidFill>
                  <a:srgbClr val="0070C0"/>
                </a:solidFill>
                <a:ea typeface="宋体" pitchFamily="2" charset="-122"/>
              </a:rPr>
              <a:t> B. N. Lu, E. G.Zhao, and S. G. Zhou, PRC 88, 024323 (2013).</a:t>
            </a:r>
            <a:r>
              <a:rPr lang="en-US" altLang="zh-CN" sz="1800" dirty="0" smtClean="0">
                <a:solidFill>
                  <a:srgbClr val="0070C0"/>
                </a:solidFill>
                <a:ea typeface="宋体" pitchFamily="2" charset="-122"/>
              </a:rPr>
              <a:t> </a:t>
            </a:r>
            <a:endParaRPr lang="zh-CN" altLang="en-US" sz="1800" b="0" dirty="0" smtClean="0">
              <a:solidFill>
                <a:srgbClr val="0070C0"/>
              </a:solidFill>
              <a:ea typeface="宋体" pitchFamily="2" charset="-122"/>
              <a:sym typeface="Arial" pitchFamily="34" charset="0"/>
            </a:endParaRPr>
          </a:p>
        </p:txBody>
      </p:sp>
      <p:sp>
        <p:nvSpPr>
          <p:cNvPr id="2" name="矩形 1"/>
          <p:cNvSpPr/>
          <p:nvPr/>
        </p:nvSpPr>
        <p:spPr>
          <a:xfrm>
            <a:off x="540000" y="909000"/>
            <a:ext cx="2614818" cy="369332"/>
          </a:xfrm>
          <a:prstGeom prst="rect">
            <a:avLst/>
          </a:prstGeom>
        </p:spPr>
        <p:txBody>
          <a:bodyPr wrap="none">
            <a:spAutoFit/>
          </a:bodyPr>
          <a:lstStyle/>
          <a:p>
            <a:pPr marL="285750" lvl="1" indent="-285750">
              <a:buFont typeface="Wingdings" panose="05000000000000000000" pitchFamily="2" charset="2"/>
              <a:buChar char="Ø"/>
            </a:pPr>
            <a:r>
              <a:rPr lang="zh-CN" altLang="en-US" dirty="0">
                <a:ea typeface="楷体" pitchFamily="49" charset="-122"/>
              </a:rPr>
              <a:t>研究共振态的方法：</a:t>
            </a:r>
            <a:r>
              <a:rPr lang="en-US" altLang="zh-CN" dirty="0">
                <a:ea typeface="楷体" pitchFamily="49" charset="-122"/>
                <a:sym typeface="+mn-ea"/>
              </a:rPr>
              <a:t> </a:t>
            </a:r>
          </a:p>
        </p:txBody>
      </p:sp>
      <p:sp>
        <p:nvSpPr>
          <p:cNvPr id="9" name="文本框 5"/>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93739912"/>
      </p:ext>
    </p:extLst>
  </p:cSld>
  <p:clrMapOvr>
    <a:masterClrMapping/>
  </p:clrMapOvr>
  <p:transition advTm="20317">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body" idx="4294967295"/>
          </p:nvPr>
        </p:nvSpPr>
        <p:spPr>
          <a:xfrm>
            <a:off x="395999" y="1053000"/>
            <a:ext cx="8280001" cy="5472000"/>
          </a:xfrm>
          <a:solidFill>
            <a:srgbClr val="FFFFFF"/>
          </a:solidFill>
        </p:spPr>
        <p:txBody>
          <a:bodyPr/>
          <a:lstStyle/>
          <a:p>
            <a:pPr marL="522605" lvl="1" indent="-342900" defTabSz="179705" eaLnBrk="1" hangingPunct="1">
              <a:lnSpc>
                <a:spcPct val="115000"/>
              </a:lnSpc>
              <a:spcBef>
                <a:spcPct val="50000"/>
              </a:spcBef>
              <a:buFont typeface="Wingdings" panose="05000000000000000000" charset="0"/>
              <a:buChar char="u"/>
              <a:tabLst>
                <a:tab pos="630555" algn="l"/>
                <a:tab pos="4924425" algn="l"/>
                <a:tab pos="8166100" algn="l"/>
              </a:tabLst>
            </a:pPr>
            <a:r>
              <a:rPr lang="en-US" altLang="zh-CN" sz="1800" noProof="1">
                <a:solidFill>
                  <a:srgbClr val="C00000"/>
                </a:solidFill>
              </a:rPr>
              <a:t>Real stabilization method (RSM)</a:t>
            </a:r>
            <a:r>
              <a:rPr lang="en-US" altLang="zh-CN" sz="1800" noProof="1">
                <a:solidFill>
                  <a:srgbClr val="C00000"/>
                </a:solidFill>
                <a:ea typeface="宋体" panose="02010600030101010101" pitchFamily="2" charset="-122"/>
              </a:rPr>
              <a:t>, </a:t>
            </a:r>
            <a:r>
              <a:rPr lang="en-US" altLang="zh-CN" sz="1800" noProof="1">
                <a:solidFill>
                  <a:srgbClr val="0070C0"/>
                </a:solidFill>
                <a:ea typeface="宋体" panose="02010600030101010101" pitchFamily="2" charset="-122"/>
              </a:rPr>
              <a:t>A</a:t>
            </a:r>
            <a:r>
              <a:rPr lang="en-US" altLang="zh-CN" sz="1800" noProof="1" smtClean="0">
                <a:solidFill>
                  <a:srgbClr val="0070C0"/>
                </a:solidFill>
                <a:ea typeface="宋体" panose="02010600030101010101" pitchFamily="2" charset="-122"/>
              </a:rPr>
              <a:t>. U. Hazi </a:t>
            </a:r>
            <a:r>
              <a:rPr lang="en-US" altLang="zh-CN" sz="1800" noProof="1">
                <a:solidFill>
                  <a:srgbClr val="0070C0"/>
                </a:solidFill>
                <a:ea typeface="宋体" panose="02010600030101010101" pitchFamily="2" charset="-122"/>
              </a:rPr>
              <a:t>and H</a:t>
            </a:r>
            <a:r>
              <a:rPr lang="en-US" altLang="zh-CN" sz="1800" noProof="1" smtClean="0">
                <a:solidFill>
                  <a:srgbClr val="0070C0"/>
                </a:solidFill>
                <a:ea typeface="宋体" panose="02010600030101010101" pitchFamily="2" charset="-122"/>
              </a:rPr>
              <a:t>. S. Taylor</a:t>
            </a:r>
            <a:r>
              <a:rPr lang="en-US" altLang="zh-CN" sz="1800" noProof="1">
                <a:solidFill>
                  <a:srgbClr val="0070C0"/>
                </a:solidFill>
                <a:ea typeface="宋体" panose="02010600030101010101" pitchFamily="2" charset="-122"/>
              </a:rPr>
              <a:t>, PRA</a:t>
            </a:r>
            <a:r>
              <a:rPr lang="zh-CN" altLang="en-US" sz="1800" noProof="1">
                <a:solidFill>
                  <a:srgbClr val="0070C0"/>
                </a:solidFill>
                <a:ea typeface="宋体" panose="02010600030101010101" pitchFamily="2" charset="-122"/>
              </a:rPr>
              <a:t> </a:t>
            </a:r>
            <a:r>
              <a:rPr lang="en-US" altLang="zh-CN" sz="1800" noProof="1">
                <a:solidFill>
                  <a:srgbClr val="0070C0"/>
                </a:solidFill>
                <a:ea typeface="宋体" panose="02010600030101010101" pitchFamily="2" charset="-122"/>
              </a:rPr>
              <a:t>1, 1109 (1970); Y.K.Ho, Phys. Rep</a:t>
            </a:r>
            <a:r>
              <a:rPr lang="zh-CN" altLang="en-US" sz="1800" noProof="1">
                <a:solidFill>
                  <a:srgbClr val="0070C0"/>
                </a:solidFill>
                <a:ea typeface="宋体" panose="02010600030101010101" pitchFamily="2" charset="-122"/>
              </a:rPr>
              <a:t>t</a:t>
            </a:r>
            <a:r>
              <a:rPr lang="en-US" altLang="zh-CN" sz="1800" noProof="1">
                <a:solidFill>
                  <a:srgbClr val="0070C0"/>
                </a:solidFill>
                <a:ea typeface="宋体" panose="02010600030101010101" pitchFamily="2" charset="-122"/>
              </a:rPr>
              <a:t>. 99, 1 (1983).</a:t>
            </a:r>
          </a:p>
          <a:p>
            <a:pPr marL="539750" lvl="1" indent="-360045" defTabSz="179705" eaLnBrk="1" hangingPunct="1">
              <a:lnSpc>
                <a:spcPct val="115000"/>
              </a:lnSpc>
              <a:spcBef>
                <a:spcPct val="50000"/>
              </a:spcBef>
              <a:buFont typeface="Wingdings" pitchFamily="2" charset="2"/>
              <a:buChar char="u"/>
              <a:tabLst>
                <a:tab pos="630555" algn="l"/>
                <a:tab pos="4924425" algn="l"/>
                <a:tab pos="8166100" algn="l"/>
              </a:tabLst>
            </a:pPr>
            <a:r>
              <a:rPr lang="zh-CN" altLang="en-US" sz="1800" noProof="1">
                <a:solidFill>
                  <a:srgbClr val="008000"/>
                </a:solidFill>
                <a:ea typeface="宋体" panose="02010600030101010101" pitchFamily="2" charset="-122"/>
              </a:rPr>
              <a:t>══&gt; RMF-</a:t>
            </a:r>
            <a:r>
              <a:rPr lang="en-US" altLang="zh-CN" sz="1800" noProof="1">
                <a:solidFill>
                  <a:srgbClr val="008000"/>
                </a:solidFill>
                <a:ea typeface="宋体" panose="02010600030101010101" pitchFamily="2" charset="-122"/>
              </a:rPr>
              <a:t>RSM,</a:t>
            </a:r>
            <a:r>
              <a:rPr lang="zh-CN" altLang="en-US" sz="1800" b="0" noProof="1">
                <a:solidFill>
                  <a:srgbClr val="7030A0"/>
                </a:solidFill>
                <a:ea typeface="宋体" panose="02010600030101010101" pitchFamily="2" charset="-122"/>
              </a:rPr>
              <a:t> </a:t>
            </a:r>
            <a:r>
              <a:rPr lang="en-US" altLang="zh-CN" sz="1800" noProof="1" smtClean="0">
                <a:solidFill>
                  <a:srgbClr val="0070C0"/>
                </a:solidFill>
                <a:ea typeface="宋体" panose="02010600030101010101" pitchFamily="2" charset="-122"/>
              </a:rPr>
              <a:t>L</a:t>
            </a:r>
            <a:r>
              <a:rPr lang="en-US" altLang="zh-CN" sz="1800" noProof="1">
                <a:solidFill>
                  <a:srgbClr val="0070C0"/>
                </a:solidFill>
                <a:ea typeface="宋体" panose="02010600030101010101" pitchFamily="2" charset="-122"/>
              </a:rPr>
              <a:t>. Zhang, S.G. Zhou, J. Meng, and E.G. Zhao</a:t>
            </a:r>
            <a:r>
              <a:rPr lang="zh-CN" altLang="en-US" sz="1800" noProof="1" smtClean="0">
                <a:solidFill>
                  <a:srgbClr val="0070C0"/>
                </a:solidFill>
                <a:ea typeface="宋体" panose="02010600030101010101" pitchFamily="2" charset="-122"/>
              </a:rPr>
              <a:t>,</a:t>
            </a:r>
            <a:r>
              <a:rPr lang="en-US" altLang="zh-CN" sz="1800" noProof="1" smtClean="0">
                <a:solidFill>
                  <a:srgbClr val="0070C0"/>
                </a:solidFill>
                <a:ea typeface="宋体" panose="02010600030101010101" pitchFamily="2" charset="-122"/>
              </a:rPr>
              <a:t> </a:t>
            </a:r>
            <a:r>
              <a:rPr lang="en-US" altLang="zh-CN" sz="1800" noProof="1">
                <a:solidFill>
                  <a:srgbClr val="0070C0"/>
                </a:solidFill>
                <a:ea typeface="宋体" panose="02010600030101010101" pitchFamily="2" charset="-122"/>
              </a:rPr>
              <a:t>PRC</a:t>
            </a:r>
            <a:r>
              <a:rPr lang="zh-CN" altLang="en-US" sz="1800" noProof="1">
                <a:solidFill>
                  <a:srgbClr val="0070C0"/>
                </a:solidFill>
                <a:ea typeface="宋体" panose="02010600030101010101" pitchFamily="2" charset="-122"/>
              </a:rPr>
              <a:t> </a:t>
            </a:r>
            <a:r>
              <a:rPr lang="en-US" altLang="zh-CN" sz="1800" noProof="1">
                <a:solidFill>
                  <a:srgbClr val="0070C0"/>
                </a:solidFill>
                <a:ea typeface="宋体" panose="02010600030101010101" pitchFamily="2" charset="-122"/>
              </a:rPr>
              <a:t>77, 014312(2008). </a:t>
            </a:r>
          </a:p>
          <a:p>
            <a:pPr marL="539750" lvl="1" indent="-360045" defTabSz="179705" eaLnBrk="1" hangingPunct="1">
              <a:lnSpc>
                <a:spcPct val="115000"/>
              </a:lnSpc>
              <a:spcBef>
                <a:spcPct val="50000"/>
              </a:spcBef>
              <a:buFont typeface="Wingdings" pitchFamily="2" charset="2"/>
              <a:buChar char="u"/>
              <a:tabLst>
                <a:tab pos="630555" algn="l"/>
                <a:tab pos="4924425" algn="l"/>
                <a:tab pos="8166100" algn="l"/>
              </a:tabLst>
            </a:pPr>
            <a:r>
              <a:rPr lang="en-US" altLang="zh-CN" sz="1800" noProof="1">
                <a:solidFill>
                  <a:srgbClr val="C00000"/>
                </a:solidFill>
              </a:rPr>
              <a:t>Analytic continuation in the coupling constant(ACCC)</a:t>
            </a:r>
            <a:r>
              <a:rPr lang="en-US" altLang="zh-CN" sz="1800" noProof="1">
                <a:solidFill>
                  <a:srgbClr val="C00000"/>
                </a:solidFill>
                <a:ea typeface="宋体" panose="02010600030101010101" pitchFamily="2" charset="-122"/>
              </a:rPr>
              <a:t>, </a:t>
            </a:r>
            <a:r>
              <a:rPr lang="en-US" altLang="zh-CN" sz="1800" noProof="1">
                <a:solidFill>
                  <a:srgbClr val="0070C0"/>
                </a:solidFill>
                <a:ea typeface="宋体" panose="02010600030101010101" pitchFamily="2" charset="-122"/>
              </a:rPr>
              <a:t>V</a:t>
            </a:r>
            <a:r>
              <a:rPr lang="en-US" altLang="zh-CN" sz="1800" noProof="1" smtClean="0">
                <a:solidFill>
                  <a:srgbClr val="0070C0"/>
                </a:solidFill>
                <a:ea typeface="宋体" panose="02010600030101010101" pitchFamily="2" charset="-122"/>
              </a:rPr>
              <a:t>. I. Kukulin et al</a:t>
            </a:r>
            <a:r>
              <a:rPr lang="en-US" altLang="zh-CN" sz="1800" noProof="1">
                <a:solidFill>
                  <a:srgbClr val="0070C0"/>
                </a:solidFill>
                <a:ea typeface="宋体" panose="02010600030101010101" pitchFamily="2" charset="-122"/>
              </a:rPr>
              <a:t>., Theory of Resonances: Principles and Applications (KluwerAcademic, Dordrecht, 1989).</a:t>
            </a:r>
          </a:p>
          <a:p>
            <a:pPr marL="539750" lvl="1" indent="-360045" defTabSz="179705" eaLnBrk="1" hangingPunct="1">
              <a:lnSpc>
                <a:spcPct val="115000"/>
              </a:lnSpc>
              <a:spcBef>
                <a:spcPct val="50000"/>
              </a:spcBef>
              <a:buFont typeface="Wingdings" pitchFamily="2" charset="2"/>
              <a:buChar char="u"/>
              <a:tabLst>
                <a:tab pos="630555" algn="l"/>
                <a:tab pos="4924425" algn="l"/>
                <a:tab pos="8166100" algn="l"/>
              </a:tabLst>
            </a:pPr>
            <a:r>
              <a:rPr lang="zh-CN" altLang="en-US" sz="1800" noProof="1">
                <a:solidFill>
                  <a:srgbClr val="008000"/>
                </a:solidFill>
                <a:ea typeface="宋体" panose="02010600030101010101" pitchFamily="2" charset="-122"/>
              </a:rPr>
              <a:t>══&gt; RMF-</a:t>
            </a:r>
            <a:r>
              <a:rPr lang="en-US" altLang="zh-CN" sz="1800" noProof="1">
                <a:solidFill>
                  <a:srgbClr val="008000"/>
                </a:solidFill>
                <a:ea typeface="宋体" panose="02010600030101010101" pitchFamily="2" charset="-122"/>
              </a:rPr>
              <a:t>ACCC, </a:t>
            </a:r>
            <a:r>
              <a:rPr lang="zh-CN" altLang="en-US" sz="1800" noProof="1">
                <a:solidFill>
                  <a:srgbClr val="0070C0"/>
                </a:solidFill>
                <a:ea typeface="宋体" panose="02010600030101010101" pitchFamily="2" charset="-122"/>
              </a:rPr>
              <a:t>S</a:t>
            </a:r>
            <a:r>
              <a:rPr lang="zh-CN" altLang="en-US" sz="1800" noProof="1" smtClean="0">
                <a:solidFill>
                  <a:srgbClr val="0070C0"/>
                </a:solidFill>
                <a:ea typeface="宋体" panose="02010600030101010101" pitchFamily="2" charset="-122"/>
              </a:rPr>
              <a:t>. C. Yang</a:t>
            </a:r>
            <a:r>
              <a:rPr lang="zh-CN" altLang="en-US" sz="1800" noProof="1">
                <a:solidFill>
                  <a:srgbClr val="0070C0"/>
                </a:solidFill>
                <a:ea typeface="宋体" panose="02010600030101010101" pitchFamily="2" charset="-122"/>
              </a:rPr>
              <a:t>, J</a:t>
            </a:r>
            <a:r>
              <a:rPr lang="zh-CN" altLang="en-US" sz="1800" noProof="1" smtClean="0">
                <a:solidFill>
                  <a:srgbClr val="0070C0"/>
                </a:solidFill>
                <a:ea typeface="宋体" panose="02010600030101010101" pitchFamily="2" charset="-122"/>
              </a:rPr>
              <a:t>. Meng</a:t>
            </a:r>
            <a:r>
              <a:rPr lang="zh-CN" altLang="en-US" sz="1800" noProof="1">
                <a:solidFill>
                  <a:srgbClr val="0070C0"/>
                </a:solidFill>
                <a:ea typeface="宋体" panose="02010600030101010101" pitchFamily="2" charset="-122"/>
              </a:rPr>
              <a:t>, S</a:t>
            </a:r>
            <a:r>
              <a:rPr lang="zh-CN" altLang="en-US" sz="1800" noProof="1" smtClean="0">
                <a:solidFill>
                  <a:srgbClr val="0070C0"/>
                </a:solidFill>
                <a:ea typeface="宋体" panose="02010600030101010101" pitchFamily="2" charset="-122"/>
              </a:rPr>
              <a:t>. G. Zhou</a:t>
            </a:r>
            <a:r>
              <a:rPr lang="zh-CN" altLang="en-US" sz="1800" noProof="1">
                <a:solidFill>
                  <a:srgbClr val="0070C0"/>
                </a:solidFill>
                <a:ea typeface="宋体" panose="02010600030101010101" pitchFamily="2" charset="-122"/>
              </a:rPr>
              <a:t>, CPL 18, 196 (2001)</a:t>
            </a:r>
            <a:r>
              <a:rPr lang="en-US" altLang="zh-CN" sz="1800" noProof="1">
                <a:solidFill>
                  <a:srgbClr val="0070C0"/>
                </a:solidFill>
                <a:ea typeface="宋体" panose="02010600030101010101" pitchFamily="2" charset="-122"/>
              </a:rPr>
              <a:t>; S</a:t>
            </a:r>
            <a:r>
              <a:rPr lang="en-US" altLang="zh-CN" sz="1800" noProof="1" smtClean="0">
                <a:solidFill>
                  <a:srgbClr val="0070C0"/>
                </a:solidFill>
                <a:ea typeface="宋体" panose="02010600030101010101" pitchFamily="2" charset="-122"/>
              </a:rPr>
              <a:t>. S. Zhang</a:t>
            </a:r>
            <a:r>
              <a:rPr lang="en-US" altLang="zh-CN" sz="1800" noProof="1">
                <a:solidFill>
                  <a:srgbClr val="0070C0"/>
                </a:solidFill>
                <a:ea typeface="宋体" panose="02010600030101010101" pitchFamily="2" charset="-122"/>
              </a:rPr>
              <a:t>, J</a:t>
            </a:r>
            <a:r>
              <a:rPr lang="en-US" altLang="zh-CN" sz="1800" noProof="1" smtClean="0">
                <a:solidFill>
                  <a:srgbClr val="0070C0"/>
                </a:solidFill>
                <a:ea typeface="宋体" panose="02010600030101010101" pitchFamily="2" charset="-122"/>
              </a:rPr>
              <a:t>. Meng</a:t>
            </a:r>
            <a:r>
              <a:rPr lang="en-US" altLang="zh-CN" sz="1800" noProof="1">
                <a:solidFill>
                  <a:srgbClr val="0070C0"/>
                </a:solidFill>
                <a:ea typeface="宋体" panose="02010600030101010101" pitchFamily="2" charset="-122"/>
              </a:rPr>
              <a:t>, S</a:t>
            </a:r>
            <a:r>
              <a:rPr lang="en-US" altLang="zh-CN" sz="1800" noProof="1" smtClean="0">
                <a:solidFill>
                  <a:srgbClr val="0070C0"/>
                </a:solidFill>
                <a:ea typeface="宋体" panose="02010600030101010101" pitchFamily="2" charset="-122"/>
              </a:rPr>
              <a:t>. G. Zhou et al</a:t>
            </a:r>
            <a:r>
              <a:rPr lang="en-US" altLang="zh-CN" sz="1800" noProof="1">
                <a:solidFill>
                  <a:srgbClr val="0070C0"/>
                </a:solidFill>
                <a:ea typeface="宋体" panose="02010600030101010101" pitchFamily="2" charset="-122"/>
              </a:rPr>
              <a:t>.</a:t>
            </a:r>
            <a:r>
              <a:rPr lang="zh-CN" altLang="en-US" sz="1800" noProof="1">
                <a:solidFill>
                  <a:srgbClr val="0070C0"/>
                </a:solidFill>
                <a:ea typeface="宋体" panose="02010600030101010101" pitchFamily="2" charset="-122"/>
              </a:rPr>
              <a:t>, PRC 70, 034308  (2004)</a:t>
            </a:r>
            <a:r>
              <a:rPr lang="en-US" altLang="zh-CN" sz="1800" noProof="1">
                <a:solidFill>
                  <a:srgbClr val="0070C0"/>
                </a:solidFill>
                <a:ea typeface="宋体" panose="02010600030101010101" pitchFamily="2" charset="-122"/>
              </a:rPr>
              <a:t>;</a:t>
            </a:r>
            <a:r>
              <a:rPr lang="zh-CN" altLang="en-US" sz="1800" noProof="1">
                <a:solidFill>
                  <a:srgbClr val="0070C0"/>
                </a:solidFill>
                <a:ea typeface="宋体" panose="02010600030101010101" pitchFamily="2" charset="-122"/>
              </a:rPr>
              <a:t> </a:t>
            </a:r>
          </a:p>
          <a:p>
            <a:pPr marL="179705" lvl="1" indent="0" defTabSz="179705" eaLnBrk="1" hangingPunct="1">
              <a:lnSpc>
                <a:spcPct val="115000"/>
              </a:lnSpc>
              <a:spcBef>
                <a:spcPct val="50000"/>
              </a:spcBef>
              <a:buFont typeface="Wingdings" pitchFamily="2" charset="2"/>
              <a:buNone/>
              <a:tabLst>
                <a:tab pos="630555" algn="l"/>
                <a:tab pos="4924425" algn="l"/>
                <a:tab pos="8166100" algn="l"/>
              </a:tabLst>
            </a:pPr>
            <a:r>
              <a:rPr lang="zh-CN" altLang="en-US" sz="1800" noProof="1">
                <a:solidFill>
                  <a:srgbClr val="7030A0"/>
                </a:solidFill>
                <a:ea typeface="宋体" panose="02010600030101010101" pitchFamily="2" charset="-122"/>
              </a:rPr>
              <a:t>      </a:t>
            </a:r>
            <a:r>
              <a:rPr lang="zh-CN" altLang="en-US" sz="1800" noProof="1">
                <a:solidFill>
                  <a:srgbClr val="0070C0"/>
                </a:solidFill>
                <a:ea typeface="宋体" panose="02010600030101010101" pitchFamily="2" charset="-122"/>
              </a:rPr>
              <a:t>J</a:t>
            </a:r>
            <a:r>
              <a:rPr lang="zh-CN" altLang="en-US" sz="1800" noProof="1" smtClean="0">
                <a:solidFill>
                  <a:srgbClr val="0070C0"/>
                </a:solidFill>
                <a:ea typeface="宋体" panose="02010600030101010101" pitchFamily="2" charset="-122"/>
              </a:rPr>
              <a:t>. Y. Guo</a:t>
            </a:r>
            <a:r>
              <a:rPr lang="zh-CN" altLang="en-US" sz="1800" noProof="1">
                <a:solidFill>
                  <a:srgbClr val="0070C0"/>
                </a:solidFill>
                <a:ea typeface="宋体" panose="02010600030101010101" pitchFamily="2" charset="-122"/>
              </a:rPr>
              <a:t>, </a:t>
            </a:r>
            <a:r>
              <a:rPr lang="en-US" altLang="zh-CN" sz="1800" noProof="1" smtClean="0">
                <a:solidFill>
                  <a:srgbClr val="0070C0"/>
                </a:solidFill>
                <a:ea typeface="宋体" panose="02010600030101010101" pitchFamily="2" charset="-122"/>
              </a:rPr>
              <a:t>et al</a:t>
            </a:r>
            <a:r>
              <a:rPr lang="en-US" altLang="zh-CN" sz="1800" noProof="1">
                <a:solidFill>
                  <a:srgbClr val="0070C0"/>
                </a:solidFill>
                <a:ea typeface="宋体" panose="02010600030101010101" pitchFamily="2" charset="-122"/>
              </a:rPr>
              <a:t>., PRC 72, </a:t>
            </a:r>
            <a:r>
              <a:rPr lang="en-US" altLang="zh-CN" sz="1800" noProof="1" smtClean="0">
                <a:solidFill>
                  <a:srgbClr val="0070C0"/>
                </a:solidFill>
                <a:ea typeface="宋体" panose="02010600030101010101" pitchFamily="2" charset="-122"/>
              </a:rPr>
              <a:t>054319 (</a:t>
            </a:r>
            <a:r>
              <a:rPr lang="en-US" altLang="zh-CN" sz="1800" noProof="1">
                <a:solidFill>
                  <a:srgbClr val="0070C0"/>
                </a:solidFill>
                <a:ea typeface="宋体" panose="02010600030101010101" pitchFamily="2" charset="-122"/>
              </a:rPr>
              <a:t>2005);</a:t>
            </a:r>
            <a:r>
              <a:rPr lang="zh-CN" altLang="en-US" sz="1800" noProof="1">
                <a:solidFill>
                  <a:srgbClr val="0070C0"/>
                </a:solidFill>
                <a:ea typeface="宋体" panose="02010600030101010101" pitchFamily="2" charset="-122"/>
              </a:rPr>
              <a:t> PRC 74, </a:t>
            </a:r>
            <a:r>
              <a:rPr lang="zh-CN" altLang="en-US" sz="1800" noProof="1" smtClean="0">
                <a:solidFill>
                  <a:srgbClr val="0070C0"/>
                </a:solidFill>
                <a:ea typeface="宋体" panose="02010600030101010101" pitchFamily="2" charset="-122"/>
              </a:rPr>
              <a:t>02432</a:t>
            </a:r>
            <a:r>
              <a:rPr lang="en-US" altLang="zh-CN" sz="1800" noProof="1">
                <a:solidFill>
                  <a:srgbClr val="0070C0"/>
                </a:solidFill>
                <a:ea typeface="宋体" panose="02010600030101010101" pitchFamily="2" charset="-122"/>
              </a:rPr>
              <a:t> </a:t>
            </a:r>
            <a:r>
              <a:rPr lang="zh-CN" altLang="en-US" sz="1800" noProof="1" smtClean="0">
                <a:solidFill>
                  <a:srgbClr val="0070C0"/>
                </a:solidFill>
                <a:ea typeface="宋体" panose="02010600030101010101" pitchFamily="2" charset="-122"/>
              </a:rPr>
              <a:t>(</a:t>
            </a:r>
            <a:r>
              <a:rPr lang="zh-CN" altLang="en-US" sz="1800" noProof="1">
                <a:solidFill>
                  <a:srgbClr val="0070C0"/>
                </a:solidFill>
                <a:ea typeface="宋体" panose="02010600030101010101" pitchFamily="2" charset="-122"/>
              </a:rPr>
              <a:t>2006).</a:t>
            </a:r>
          </a:p>
          <a:p>
            <a:pPr marL="539750" lvl="1" indent="-360045" defTabSz="179705" eaLnBrk="1" hangingPunct="1">
              <a:lnSpc>
                <a:spcPct val="115000"/>
              </a:lnSpc>
              <a:spcBef>
                <a:spcPct val="50000"/>
              </a:spcBef>
              <a:buFont typeface="Wingdings" pitchFamily="2" charset="2"/>
              <a:buChar char="u"/>
              <a:tabLst>
                <a:tab pos="630555" algn="l"/>
                <a:tab pos="4924425" algn="l"/>
                <a:tab pos="8166100" algn="l"/>
              </a:tabLst>
            </a:pPr>
            <a:r>
              <a:rPr lang="zh-CN" altLang="en-US" sz="1800" noProof="1">
                <a:solidFill>
                  <a:srgbClr val="C00000"/>
                </a:solidFill>
                <a:ea typeface="宋体" panose="02010600030101010101" pitchFamily="2" charset="-122"/>
              </a:rPr>
              <a:t>Green's Function </a:t>
            </a:r>
            <a:r>
              <a:rPr lang="en-US" altLang="zh-CN" sz="1800" noProof="1">
                <a:solidFill>
                  <a:srgbClr val="C00000"/>
                </a:solidFill>
                <a:ea typeface="宋体" panose="02010600030101010101" pitchFamily="2" charset="-122"/>
              </a:rPr>
              <a:t>method, </a:t>
            </a:r>
            <a:r>
              <a:rPr lang="zh-CN" altLang="en-US" sz="1800" noProof="1">
                <a:solidFill>
                  <a:srgbClr val="0070C0"/>
                </a:solidFill>
                <a:ea typeface="宋体" panose="02010600030101010101" pitchFamily="2" charset="-122"/>
              </a:rPr>
              <a:t>E.N. Economou, Green</a:t>
            </a:r>
            <a:r>
              <a:rPr lang="en-US" altLang="zh-CN" sz="1800" noProof="1">
                <a:solidFill>
                  <a:srgbClr val="0070C0"/>
                </a:solidFill>
                <a:ea typeface="宋体" panose="02010600030101010101" pitchFamily="2" charset="-122"/>
              </a:rPr>
              <a:t>'</a:t>
            </a:r>
            <a:r>
              <a:rPr lang="zh-CN" altLang="en-US" sz="1800" noProof="1">
                <a:solidFill>
                  <a:srgbClr val="0070C0"/>
                </a:solidFill>
                <a:ea typeface="宋体" panose="02010600030101010101" pitchFamily="2" charset="-122"/>
              </a:rPr>
              <a:t>s Function in Quantum Physics (Springer-Verlag, Berlin, 2006)</a:t>
            </a:r>
            <a:r>
              <a:rPr lang="en-US" altLang="zh-CN" sz="1800" noProof="1">
                <a:solidFill>
                  <a:srgbClr val="0070C0"/>
                </a:solidFill>
                <a:ea typeface="宋体" panose="02010600030101010101" pitchFamily="2" charset="-122"/>
              </a:rPr>
              <a:t>;</a:t>
            </a:r>
            <a:r>
              <a:rPr lang="zh-CN" altLang="en-US" sz="1800" noProof="1">
                <a:solidFill>
                  <a:srgbClr val="0070C0"/>
                </a:solidFill>
                <a:ea typeface="宋体" panose="02010600030101010101" pitchFamily="2" charset="-122"/>
              </a:rPr>
              <a:t> Y. Zhang </a:t>
            </a:r>
            <a:r>
              <a:rPr lang="en-US" altLang="zh-CN" sz="1800" noProof="1">
                <a:solidFill>
                  <a:srgbClr val="0070C0"/>
                </a:solidFill>
                <a:ea typeface="宋体" panose="02010600030101010101" pitchFamily="2" charset="-122"/>
              </a:rPr>
              <a:t>etal., </a:t>
            </a:r>
            <a:r>
              <a:rPr lang="zh-CN" altLang="en-US" sz="1800" noProof="1">
                <a:solidFill>
                  <a:srgbClr val="0070C0"/>
                </a:solidFill>
                <a:ea typeface="宋体" panose="02010600030101010101" pitchFamily="2" charset="-122"/>
              </a:rPr>
              <a:t>Phys. Rev. C83, 054301</a:t>
            </a:r>
            <a:r>
              <a:rPr lang="en-US" altLang="zh-CN" sz="1800" noProof="1">
                <a:solidFill>
                  <a:srgbClr val="0070C0"/>
                </a:solidFill>
                <a:ea typeface="宋体" panose="02010600030101010101" pitchFamily="2" charset="-122"/>
              </a:rPr>
              <a:t>.</a:t>
            </a:r>
            <a:endParaRPr lang="zh-CN" altLang="en-US" sz="1800" noProof="1">
              <a:solidFill>
                <a:srgbClr val="0070C0"/>
              </a:solidFill>
              <a:ea typeface="宋体" panose="02010600030101010101" pitchFamily="2" charset="-122"/>
            </a:endParaRPr>
          </a:p>
          <a:p>
            <a:pPr marL="539750" lvl="1" indent="-360045" defTabSz="179705" eaLnBrk="1" hangingPunct="1">
              <a:lnSpc>
                <a:spcPct val="115000"/>
              </a:lnSpc>
              <a:spcBef>
                <a:spcPct val="50000"/>
              </a:spcBef>
              <a:buFont typeface="Wingdings" pitchFamily="2" charset="2"/>
              <a:buChar char="u"/>
              <a:tabLst>
                <a:tab pos="630555" algn="l"/>
                <a:tab pos="4924425" algn="l"/>
                <a:tab pos="8166100" algn="l"/>
              </a:tabLst>
            </a:pPr>
            <a:r>
              <a:rPr lang="zh-CN" altLang="en-US" sz="1800" noProof="1">
                <a:solidFill>
                  <a:srgbClr val="008000"/>
                </a:solidFill>
                <a:ea typeface="宋体" panose="02010600030101010101" pitchFamily="2" charset="-122"/>
              </a:rPr>
              <a:t>══&gt; RMF-</a:t>
            </a:r>
            <a:r>
              <a:rPr lang="en-US" altLang="zh-CN" sz="1800" noProof="1">
                <a:solidFill>
                  <a:srgbClr val="008000"/>
                </a:solidFill>
                <a:ea typeface="宋体" panose="02010600030101010101" pitchFamily="2" charset="-122"/>
              </a:rPr>
              <a:t>GF, </a:t>
            </a:r>
            <a:r>
              <a:rPr lang="en-US" altLang="zh-CN" sz="1800" noProof="1" smtClean="0">
                <a:solidFill>
                  <a:srgbClr val="0070C0"/>
                </a:solidFill>
                <a:ea typeface="宋体" panose="02010600030101010101" pitchFamily="2" charset="-122"/>
                <a:sym typeface="Arial" panose="020B0604020202020204" pitchFamily="34" charset="0"/>
              </a:rPr>
              <a:t>T.T</a:t>
            </a:r>
            <a:r>
              <a:rPr lang="en-US" altLang="zh-CN" sz="1800" noProof="1">
                <a:solidFill>
                  <a:srgbClr val="0070C0"/>
                </a:solidFill>
                <a:ea typeface="宋体" panose="02010600030101010101" pitchFamily="2" charset="-122"/>
                <a:sym typeface="Arial" panose="020B0604020202020204" pitchFamily="34" charset="0"/>
              </a:rPr>
              <a:t>. Sun, S.Q. Zhang, Y. Zhang, J.N. Hu, and J. Meng,</a:t>
            </a:r>
            <a:r>
              <a:rPr lang="zh-CN" altLang="en-US" sz="1800" b="0" noProof="1" smtClean="0">
                <a:solidFill>
                  <a:srgbClr val="0070C0"/>
                </a:solidFill>
                <a:ea typeface="宋体" panose="02010600030101010101" pitchFamily="2" charset="-122"/>
                <a:sym typeface="Arial" panose="020B0604020202020204" pitchFamily="34" charset="0"/>
              </a:rPr>
              <a:t> </a:t>
            </a:r>
            <a:r>
              <a:rPr lang="zh-CN" altLang="en-US" sz="1800" b="0" noProof="1">
                <a:solidFill>
                  <a:srgbClr val="0070C0"/>
                </a:solidFill>
                <a:ea typeface="宋体" panose="02010600030101010101" pitchFamily="2" charset="-122"/>
                <a:sym typeface="Arial" panose="020B0604020202020204" pitchFamily="34" charset="0"/>
              </a:rPr>
              <a:t>Phys.Rev.C </a:t>
            </a:r>
            <a:r>
              <a:rPr lang="en-US" altLang="zh-CN" sz="1800" b="0" noProof="1">
                <a:solidFill>
                  <a:srgbClr val="0070C0"/>
                </a:solidFill>
                <a:ea typeface="宋体" panose="02010600030101010101" pitchFamily="2" charset="-122"/>
                <a:sym typeface="Arial" panose="020B0604020202020204" pitchFamily="34" charset="0"/>
              </a:rPr>
              <a:t>90, 054321 (</a:t>
            </a:r>
            <a:r>
              <a:rPr lang="en-US" altLang="zh-CN" sz="1800" b="0" noProof="1" smtClean="0">
                <a:solidFill>
                  <a:srgbClr val="0070C0"/>
                </a:solidFill>
                <a:ea typeface="宋体" panose="02010600030101010101" pitchFamily="2" charset="-122"/>
                <a:sym typeface="Arial" panose="020B0604020202020204" pitchFamily="34" charset="0"/>
              </a:rPr>
              <a:t>2014)</a:t>
            </a:r>
            <a:endParaRPr lang="zh-CN" altLang="en-US" sz="1800" b="0" noProof="1">
              <a:solidFill>
                <a:srgbClr val="0070C0"/>
              </a:solidFill>
              <a:ea typeface="宋体" panose="02010600030101010101" pitchFamily="2" charset="-122"/>
              <a:sym typeface="Arial" panose="020B0604020202020204" pitchFamily="34" charset="0"/>
            </a:endParaRPr>
          </a:p>
        </p:txBody>
      </p:sp>
      <p:sp>
        <p:nvSpPr>
          <p:cNvPr id="3" name="文本框 5"/>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951115919"/>
      </p:ext>
    </p:extLst>
  </p:cSld>
  <p:clrMapOvr>
    <a:masterClrMapping/>
  </p:clrMapOvr>
  <p:transition advTm="35212">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body" idx="4294967295"/>
          </p:nvPr>
        </p:nvSpPr>
        <p:spPr>
          <a:xfrm>
            <a:off x="0" y="2437375"/>
            <a:ext cx="9144000" cy="1063625"/>
          </a:xfrm>
        </p:spPr>
        <p:txBody>
          <a:bodyPr/>
          <a:lstStyle/>
          <a:p>
            <a:pPr marL="622300" lvl="1" indent="-263525" eaLnBrk="1" hangingPunct="1">
              <a:spcBef>
                <a:spcPct val="50000"/>
              </a:spcBef>
              <a:buFont typeface="Wingdings" pitchFamily="2" charset="2"/>
              <a:buChar char="Ø"/>
              <a:tabLst>
                <a:tab pos="4924425" algn="l"/>
              </a:tabLst>
            </a:pPr>
            <a:r>
              <a:rPr lang="en-US" altLang="zh-CN" sz="1600" b="0" dirty="0" smtClean="0">
                <a:solidFill>
                  <a:srgbClr val="0070C0"/>
                </a:solidFill>
                <a:ea typeface="宋体" pitchFamily="2" charset="-122"/>
              </a:rPr>
              <a:t>Kenichi Yoshida, PRC72, 064311 (2005)</a:t>
            </a:r>
          </a:p>
          <a:p>
            <a:pPr marL="622300" lvl="1" indent="-263525" eaLnBrk="1" hangingPunct="1">
              <a:spcBef>
                <a:spcPct val="50000"/>
              </a:spcBef>
              <a:buFont typeface="Wingdings" pitchFamily="2" charset="2"/>
              <a:buChar char="Ø"/>
              <a:tabLst>
                <a:tab pos="4924425" algn="l"/>
              </a:tabLst>
            </a:pPr>
            <a:r>
              <a:rPr lang="en-US" altLang="zh-CN" sz="1600" b="0" dirty="0" smtClean="0">
                <a:solidFill>
                  <a:srgbClr val="0070C0"/>
                </a:solidFill>
                <a:ea typeface="宋体" pitchFamily="2" charset="-122"/>
              </a:rPr>
              <a:t>A. T. </a:t>
            </a:r>
            <a:r>
              <a:rPr lang="en-US" altLang="zh-CN" sz="1600" b="0" dirty="0" err="1" smtClean="0">
                <a:solidFill>
                  <a:srgbClr val="0070C0"/>
                </a:solidFill>
                <a:ea typeface="宋体" pitchFamily="2" charset="-122"/>
              </a:rPr>
              <a:t>Kruppa</a:t>
            </a:r>
            <a:r>
              <a:rPr lang="en-US" altLang="zh-CN" sz="1600" b="0" dirty="0" smtClean="0">
                <a:solidFill>
                  <a:srgbClr val="0070C0"/>
                </a:solidFill>
                <a:ea typeface="宋体" pitchFamily="2" charset="-122"/>
              </a:rPr>
              <a:t>, PRC75, 044602 (2007)</a:t>
            </a:r>
            <a:endParaRPr lang="zh-CN" altLang="en-US" sz="1600" b="0" dirty="0" smtClean="0">
              <a:solidFill>
                <a:srgbClr val="0070C0"/>
              </a:solidFill>
              <a:ea typeface="宋体" pitchFamily="2" charset="-122"/>
            </a:endParaRPr>
          </a:p>
          <a:p>
            <a:pPr marL="622300" lvl="1" indent="-263525" eaLnBrk="1" hangingPunct="1">
              <a:spcBef>
                <a:spcPct val="50000"/>
              </a:spcBef>
              <a:buFont typeface="Wingdings" pitchFamily="2" charset="2"/>
              <a:buChar char="Ø"/>
              <a:tabLst>
                <a:tab pos="4924425" algn="l"/>
              </a:tabLst>
            </a:pPr>
            <a:r>
              <a:rPr lang="en-US" altLang="zh-CN" sz="1600" b="0" dirty="0" smtClean="0">
                <a:solidFill>
                  <a:srgbClr val="0070C0"/>
                </a:solidFill>
                <a:ea typeface="宋体" pitchFamily="2" charset="-122"/>
              </a:rPr>
              <a:t>Takayuki </a:t>
            </a:r>
            <a:r>
              <a:rPr lang="en-US" altLang="zh-CN" sz="1600" b="0" dirty="0" err="1" smtClean="0">
                <a:solidFill>
                  <a:srgbClr val="0070C0"/>
                </a:solidFill>
                <a:ea typeface="宋体" pitchFamily="2" charset="-122"/>
              </a:rPr>
              <a:t>Myo</a:t>
            </a:r>
            <a:r>
              <a:rPr lang="en-US" altLang="zh-CN" sz="1600" b="0" dirty="0" smtClean="0">
                <a:solidFill>
                  <a:srgbClr val="0070C0"/>
                </a:solidFill>
                <a:ea typeface="宋体" pitchFamily="2" charset="-122"/>
              </a:rPr>
              <a:t>, et al., PLB691, 150 (2010)</a:t>
            </a:r>
            <a:endParaRPr lang="zh-CN" altLang="en-US" sz="1600" b="0" dirty="0" smtClean="0">
              <a:solidFill>
                <a:srgbClr val="0070C0"/>
              </a:solidFill>
              <a:ea typeface="宋体" pitchFamily="2" charset="-122"/>
            </a:endParaRPr>
          </a:p>
        </p:txBody>
      </p:sp>
      <p:sp>
        <p:nvSpPr>
          <p:cNvPr id="69634" name="Rectangle 3"/>
          <p:cNvSpPr>
            <a:spLocks noChangeArrowheads="1"/>
          </p:cNvSpPr>
          <p:nvPr/>
        </p:nvSpPr>
        <p:spPr bwMode="auto">
          <a:xfrm>
            <a:off x="0" y="2063813"/>
            <a:ext cx="9144000" cy="357187"/>
          </a:xfrm>
          <a:prstGeom prst="rect">
            <a:avLst/>
          </a:prstGeom>
          <a:solidFill>
            <a:srgbClr val="DAF2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808038" lvl="1" indent="-531813" eaLnBrk="0" hangingPunct="0">
              <a:lnSpc>
                <a:spcPct val="90000"/>
              </a:lnSpc>
              <a:spcBef>
                <a:spcPct val="50000"/>
              </a:spcBef>
              <a:tabLst>
                <a:tab pos="4924425" algn="l"/>
              </a:tabLst>
            </a:pPr>
            <a:r>
              <a:rPr lang="en-US" altLang="zh-CN" sz="1600" b="1" dirty="0">
                <a:solidFill>
                  <a:srgbClr val="C00000"/>
                </a:solidFill>
                <a:latin typeface="+mn-lt"/>
                <a:ea typeface="华文仿宋" pitchFamily="2" charset="-122"/>
              </a:rPr>
              <a:t>CSM + few-body model</a:t>
            </a:r>
          </a:p>
        </p:txBody>
      </p:sp>
      <p:sp>
        <p:nvSpPr>
          <p:cNvPr id="69635" name="Rectangle 3"/>
          <p:cNvSpPr>
            <a:spLocks noChangeArrowheads="1"/>
          </p:cNvSpPr>
          <p:nvPr/>
        </p:nvSpPr>
        <p:spPr bwMode="auto">
          <a:xfrm>
            <a:off x="0" y="59100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1825" indent="-273050" eaLnBrk="0" hangingPunct="0">
              <a:buClr>
                <a:srgbClr val="0000FF"/>
              </a:buClr>
              <a:buFont typeface="Wingdings" pitchFamily="2" charset="2"/>
              <a:buChar char="Ø"/>
              <a:tabLst>
                <a:tab pos="355600" algn="l"/>
              </a:tabLst>
            </a:pPr>
            <a:r>
              <a:rPr lang="en-US" altLang="zh-CN" sz="1600" dirty="0">
                <a:solidFill>
                  <a:srgbClr val="0070C0"/>
                </a:solidFill>
                <a:latin typeface="+mn-lt"/>
                <a:ea typeface="仿宋_GB2312" pitchFamily="49" charset="-122"/>
              </a:rPr>
              <a:t>A</a:t>
            </a:r>
            <a:r>
              <a:rPr lang="en-US" altLang="zh-CN" sz="1600" dirty="0" smtClean="0">
                <a:solidFill>
                  <a:srgbClr val="0070C0"/>
                </a:solidFill>
                <a:latin typeface="+mn-lt"/>
                <a:ea typeface="仿宋_GB2312" pitchFamily="49" charset="-122"/>
              </a:rPr>
              <a:t>. T. </a:t>
            </a:r>
            <a:r>
              <a:rPr lang="en-US" altLang="zh-CN" sz="1600" dirty="0" err="1" smtClean="0">
                <a:solidFill>
                  <a:srgbClr val="0070C0"/>
                </a:solidFill>
                <a:latin typeface="+mn-lt"/>
                <a:ea typeface="仿宋_GB2312" pitchFamily="49" charset="-122"/>
              </a:rPr>
              <a:t>Kruppa</a:t>
            </a:r>
            <a:r>
              <a:rPr lang="en-US" altLang="zh-CN" sz="1600" dirty="0">
                <a:solidFill>
                  <a:srgbClr val="0070C0"/>
                </a:solidFill>
                <a:latin typeface="+mn-lt"/>
                <a:ea typeface="仿宋_GB2312" pitchFamily="49" charset="-122"/>
              </a:rPr>
              <a:t>, </a:t>
            </a:r>
            <a:r>
              <a:rPr lang="en-US" altLang="zh-CN" sz="1600" dirty="0" smtClean="0">
                <a:solidFill>
                  <a:srgbClr val="0070C0"/>
                </a:solidFill>
                <a:latin typeface="+mn-lt"/>
                <a:ea typeface="仿宋_GB2312" pitchFamily="49" charset="-122"/>
              </a:rPr>
              <a:t>et al., </a:t>
            </a:r>
            <a:r>
              <a:rPr lang="en-US" altLang="zh-CN" sz="1600" dirty="0">
                <a:solidFill>
                  <a:srgbClr val="0070C0"/>
                </a:solidFill>
                <a:latin typeface="+mn-lt"/>
                <a:ea typeface="仿宋_GB2312" pitchFamily="49" charset="-122"/>
              </a:rPr>
              <a:t>PRL79, 2217(1997)</a:t>
            </a:r>
            <a:endParaRPr lang="zh-CN" altLang="en-US" sz="1600" dirty="0">
              <a:solidFill>
                <a:srgbClr val="0070C0"/>
              </a:solidFill>
              <a:latin typeface="+mn-lt"/>
              <a:ea typeface="仿宋_GB2312" pitchFamily="49" charset="-122"/>
            </a:endParaRPr>
          </a:p>
          <a:p>
            <a:pPr marL="631825" indent="-273050" eaLnBrk="0" hangingPunct="0">
              <a:buClr>
                <a:srgbClr val="0000FF"/>
              </a:buClr>
              <a:buFont typeface="Wingdings" pitchFamily="2" charset="2"/>
              <a:buChar char="Ø"/>
              <a:tabLst>
                <a:tab pos="355600" algn="l"/>
              </a:tabLst>
            </a:pPr>
            <a:r>
              <a:rPr lang="en-US" altLang="zh-CN" sz="1600" dirty="0" smtClean="0">
                <a:solidFill>
                  <a:srgbClr val="0070C0"/>
                </a:solidFill>
                <a:latin typeface="+mn-lt"/>
                <a:ea typeface="仿宋_GB2312" pitchFamily="49" charset="-122"/>
              </a:rPr>
              <a:t>A. T. </a:t>
            </a:r>
            <a:r>
              <a:rPr lang="en-US" altLang="zh-CN" sz="1600" dirty="0" err="1" smtClean="0">
                <a:solidFill>
                  <a:srgbClr val="0070C0"/>
                </a:solidFill>
                <a:latin typeface="+mn-lt"/>
                <a:ea typeface="仿宋_GB2312" pitchFamily="49" charset="-122"/>
              </a:rPr>
              <a:t>Kruppa</a:t>
            </a:r>
            <a:r>
              <a:rPr lang="en-US" altLang="zh-CN" sz="1600" dirty="0" smtClean="0">
                <a:solidFill>
                  <a:srgbClr val="0070C0"/>
                </a:solidFill>
                <a:latin typeface="+mn-lt"/>
                <a:ea typeface="仿宋_GB2312" pitchFamily="49" charset="-122"/>
              </a:rPr>
              <a:t>, </a:t>
            </a:r>
            <a:r>
              <a:rPr lang="en-US" altLang="zh-CN" sz="1600" dirty="0">
                <a:solidFill>
                  <a:srgbClr val="0070C0"/>
                </a:solidFill>
                <a:latin typeface="+mn-lt"/>
                <a:ea typeface="仿宋_GB2312" pitchFamily="49" charset="-122"/>
              </a:rPr>
              <a:t>PRC63, 044324(2001)</a:t>
            </a:r>
            <a:endParaRPr lang="zh-CN" altLang="en-US" sz="1600" dirty="0">
              <a:solidFill>
                <a:srgbClr val="0070C0"/>
              </a:solidFill>
              <a:latin typeface="+mn-lt"/>
              <a:ea typeface="仿宋_GB2312" pitchFamily="49" charset="-122"/>
            </a:endParaRPr>
          </a:p>
          <a:p>
            <a:pPr marL="631825" indent="-273050" eaLnBrk="0" hangingPunct="0">
              <a:buClr>
                <a:srgbClr val="0000FF"/>
              </a:buClr>
              <a:buFont typeface="Wingdings" pitchFamily="2" charset="2"/>
              <a:buChar char="Ø"/>
              <a:tabLst>
                <a:tab pos="355600" algn="l"/>
              </a:tabLst>
            </a:pPr>
            <a:r>
              <a:rPr lang="en-US" altLang="zh-CN" sz="1600" dirty="0">
                <a:solidFill>
                  <a:srgbClr val="0070C0"/>
                </a:solidFill>
                <a:latin typeface="+mn-lt"/>
                <a:ea typeface="仿宋_GB2312" pitchFamily="49" charset="-122"/>
              </a:rPr>
              <a:t>N. Michel, </a:t>
            </a:r>
            <a:r>
              <a:rPr lang="en-US" altLang="zh-CN" sz="1600" dirty="0" smtClean="0">
                <a:solidFill>
                  <a:srgbClr val="0070C0"/>
                </a:solidFill>
                <a:latin typeface="+mn-lt"/>
                <a:ea typeface="仿宋_GB2312" pitchFamily="49" charset="-122"/>
              </a:rPr>
              <a:t>et al</a:t>
            </a:r>
            <a:r>
              <a:rPr lang="en-US" altLang="zh-CN" sz="1600" dirty="0">
                <a:solidFill>
                  <a:srgbClr val="0070C0"/>
                </a:solidFill>
                <a:latin typeface="+mn-lt"/>
                <a:ea typeface="仿宋_GB2312" pitchFamily="49" charset="-122"/>
              </a:rPr>
              <a:t>., </a:t>
            </a:r>
            <a:r>
              <a:rPr lang="en-US" altLang="zh-CN" sz="1600" dirty="0" smtClean="0">
                <a:solidFill>
                  <a:srgbClr val="0070C0"/>
                </a:solidFill>
                <a:latin typeface="+mn-lt"/>
                <a:ea typeface="仿宋_GB2312" pitchFamily="49" charset="-122"/>
              </a:rPr>
              <a:t>PRC78</a:t>
            </a:r>
            <a:r>
              <a:rPr lang="en-US" altLang="zh-CN" sz="1600" dirty="0">
                <a:solidFill>
                  <a:srgbClr val="0070C0"/>
                </a:solidFill>
                <a:latin typeface="+mn-lt"/>
                <a:ea typeface="仿宋_GB2312" pitchFamily="49" charset="-122"/>
              </a:rPr>
              <a:t>, 044319 (2008)</a:t>
            </a:r>
          </a:p>
        </p:txBody>
      </p:sp>
      <p:sp>
        <p:nvSpPr>
          <p:cNvPr id="69636" name="Rectangle 2"/>
          <p:cNvSpPr>
            <a:spLocks noRot="1" noChangeArrowheads="1"/>
          </p:cNvSpPr>
          <p:nvPr/>
        </p:nvSpPr>
        <p:spPr bwMode="auto">
          <a:xfrm>
            <a:off x="0" y="3943450"/>
            <a:ext cx="9144000" cy="150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31825" lvl="1" indent="-273050" eaLnBrk="0" hangingPunct="0">
              <a:spcBef>
                <a:spcPct val="50000"/>
              </a:spcBef>
              <a:buClr>
                <a:srgbClr val="0070C0"/>
              </a:buClr>
              <a:buFont typeface="Wingdings" pitchFamily="2" charset="2"/>
              <a:buChar char="Ø"/>
              <a:tabLst>
                <a:tab pos="4924425" algn="l"/>
              </a:tabLst>
            </a:pPr>
            <a:r>
              <a:rPr lang="en-US" altLang="zh-CN" sz="1600" dirty="0">
                <a:solidFill>
                  <a:srgbClr val="0070C0"/>
                </a:solidFill>
                <a:latin typeface="+mn-lt"/>
              </a:rPr>
              <a:t>N. Michel, </a:t>
            </a:r>
            <a:r>
              <a:rPr lang="en-US" altLang="zh-CN" sz="1600" dirty="0" smtClean="0">
                <a:solidFill>
                  <a:srgbClr val="0070C0"/>
                </a:solidFill>
                <a:latin typeface="+mn-lt"/>
              </a:rPr>
              <a:t>et al., </a:t>
            </a:r>
            <a:r>
              <a:rPr lang="en-US" altLang="zh-CN" sz="1600" dirty="0">
                <a:solidFill>
                  <a:srgbClr val="0070C0"/>
                </a:solidFill>
                <a:latin typeface="+mn-lt"/>
              </a:rPr>
              <a:t>PRL89, 042502 (2002).</a:t>
            </a:r>
          </a:p>
          <a:p>
            <a:pPr marL="631825" lvl="1" indent="-273050" eaLnBrk="0" hangingPunct="0">
              <a:spcBef>
                <a:spcPct val="50000"/>
              </a:spcBef>
              <a:buClr>
                <a:srgbClr val="0070C0"/>
              </a:buClr>
              <a:buFont typeface="Wingdings" pitchFamily="2" charset="2"/>
              <a:buChar char="Ø"/>
              <a:tabLst>
                <a:tab pos="4924425" algn="l"/>
              </a:tabLst>
            </a:pPr>
            <a:r>
              <a:rPr lang="en-US" altLang="zh-CN" sz="1600" dirty="0">
                <a:solidFill>
                  <a:srgbClr val="0070C0"/>
                </a:solidFill>
                <a:latin typeface="+mn-lt"/>
              </a:rPr>
              <a:t>G. </a:t>
            </a:r>
            <a:r>
              <a:rPr lang="en-US" altLang="zh-CN" sz="1600" dirty="0" smtClean="0">
                <a:solidFill>
                  <a:srgbClr val="0070C0"/>
                </a:solidFill>
                <a:latin typeface="+mn-lt"/>
              </a:rPr>
              <a:t>Hagen, et al</a:t>
            </a:r>
            <a:r>
              <a:rPr lang="en-US" altLang="zh-CN" sz="1600" dirty="0">
                <a:solidFill>
                  <a:srgbClr val="0070C0"/>
                </a:solidFill>
                <a:latin typeface="+mn-lt"/>
              </a:rPr>
              <a:t>., </a:t>
            </a:r>
            <a:r>
              <a:rPr lang="en-US" altLang="zh-CN" sz="1600" dirty="0" smtClean="0">
                <a:solidFill>
                  <a:srgbClr val="0070C0"/>
                </a:solidFill>
                <a:latin typeface="+mn-lt"/>
              </a:rPr>
              <a:t>PRC </a:t>
            </a:r>
            <a:r>
              <a:rPr lang="en-US" altLang="zh-CN" sz="1600" dirty="0">
                <a:solidFill>
                  <a:srgbClr val="0070C0"/>
                </a:solidFill>
                <a:latin typeface="+mn-lt"/>
              </a:rPr>
              <a:t>73, 064307 (2006)</a:t>
            </a:r>
            <a:endParaRPr lang="zh-CN" altLang="en-US" sz="1600" dirty="0">
              <a:solidFill>
                <a:srgbClr val="0070C0"/>
              </a:solidFill>
              <a:latin typeface="+mn-lt"/>
            </a:endParaRPr>
          </a:p>
          <a:p>
            <a:pPr marL="631825" lvl="1" indent="-273050" eaLnBrk="0" hangingPunct="0">
              <a:spcBef>
                <a:spcPct val="20000"/>
              </a:spcBef>
              <a:buClr>
                <a:srgbClr val="0070C0"/>
              </a:buClr>
              <a:buFont typeface="Wingdings" pitchFamily="2" charset="2"/>
              <a:buChar char="Ø"/>
              <a:tabLst>
                <a:tab pos="4924425" algn="l"/>
              </a:tabLst>
            </a:pPr>
            <a:r>
              <a:rPr lang="en-US" altLang="zh-CN" sz="1600" dirty="0" smtClean="0">
                <a:solidFill>
                  <a:srgbClr val="0070C0"/>
                </a:solidFill>
                <a:latin typeface="+mn-lt"/>
              </a:rPr>
              <a:t>Z. H</a:t>
            </a:r>
            <a:r>
              <a:rPr lang="en-US" altLang="zh-CN" sz="1600" dirty="0">
                <a:solidFill>
                  <a:srgbClr val="0070C0"/>
                </a:solidFill>
                <a:latin typeface="+mn-lt"/>
              </a:rPr>
              <a:t>. Sun, Q. Wu, Z.H. Zhao, B</a:t>
            </a:r>
            <a:r>
              <a:rPr lang="en-US" altLang="zh-CN" sz="1600" dirty="0" smtClean="0">
                <a:solidFill>
                  <a:srgbClr val="0070C0"/>
                </a:solidFill>
                <a:latin typeface="+mn-lt"/>
              </a:rPr>
              <a:t>. S</a:t>
            </a:r>
            <a:r>
              <a:rPr lang="en-US" altLang="zh-CN" sz="1600" dirty="0">
                <a:solidFill>
                  <a:srgbClr val="0070C0"/>
                </a:solidFill>
                <a:latin typeface="+mn-lt"/>
              </a:rPr>
              <a:t>. Hu, S</a:t>
            </a:r>
            <a:r>
              <a:rPr lang="en-US" altLang="zh-CN" sz="1600" dirty="0" smtClean="0">
                <a:solidFill>
                  <a:srgbClr val="0070C0"/>
                </a:solidFill>
                <a:latin typeface="+mn-lt"/>
              </a:rPr>
              <a:t>. J</a:t>
            </a:r>
            <a:r>
              <a:rPr lang="en-US" altLang="zh-CN" sz="1600" dirty="0">
                <a:solidFill>
                  <a:srgbClr val="0070C0"/>
                </a:solidFill>
                <a:latin typeface="+mn-lt"/>
              </a:rPr>
              <a:t>. Dai, F.R. </a:t>
            </a:r>
            <a:r>
              <a:rPr lang="en-US" altLang="zh-CN" sz="1600" dirty="0" err="1" smtClean="0">
                <a:solidFill>
                  <a:srgbClr val="0070C0"/>
                </a:solidFill>
                <a:latin typeface="+mn-lt"/>
              </a:rPr>
              <a:t>Xu</a:t>
            </a:r>
            <a:r>
              <a:rPr lang="en-US" altLang="zh-CN" sz="1600" dirty="0" smtClean="0">
                <a:solidFill>
                  <a:srgbClr val="0070C0"/>
                </a:solidFill>
                <a:latin typeface="+mn-lt"/>
              </a:rPr>
              <a:t>,</a:t>
            </a:r>
            <a:r>
              <a:rPr lang="en-US" altLang="zh-CN" sz="1600" dirty="0">
                <a:solidFill>
                  <a:srgbClr val="0070C0"/>
                </a:solidFill>
                <a:latin typeface="+mn-lt"/>
              </a:rPr>
              <a:t> </a:t>
            </a:r>
            <a:r>
              <a:rPr lang="en-US" altLang="zh-CN" sz="1600" dirty="0" smtClean="0">
                <a:solidFill>
                  <a:srgbClr val="0070C0"/>
                </a:solidFill>
                <a:latin typeface="+mn-lt"/>
              </a:rPr>
              <a:t>PLB769,227(2017</a:t>
            </a:r>
            <a:r>
              <a:rPr lang="en-US" altLang="zh-CN" sz="1600" dirty="0">
                <a:solidFill>
                  <a:srgbClr val="0070C0"/>
                </a:solidFill>
                <a:latin typeface="+mn-lt"/>
              </a:rPr>
              <a:t>).</a:t>
            </a:r>
            <a:endParaRPr lang="en-US" altLang="zh-CN" sz="1600" dirty="0" smtClean="0">
              <a:solidFill>
                <a:srgbClr val="0070C0"/>
              </a:solidFill>
              <a:latin typeface="+mn-lt"/>
            </a:endParaRPr>
          </a:p>
          <a:p>
            <a:pPr marL="631825" lvl="1" indent="-273050" eaLnBrk="0" hangingPunct="0">
              <a:spcBef>
                <a:spcPct val="20000"/>
              </a:spcBef>
              <a:buClr>
                <a:srgbClr val="0070C0"/>
              </a:buClr>
              <a:buFont typeface="Wingdings" pitchFamily="2" charset="2"/>
              <a:buChar char="Ø"/>
              <a:tabLst>
                <a:tab pos="4924425" algn="l"/>
              </a:tabLst>
            </a:pPr>
            <a:r>
              <a:rPr lang="en-US" altLang="zh-CN" sz="1600" dirty="0" smtClean="0">
                <a:solidFill>
                  <a:srgbClr val="0070C0"/>
                </a:solidFill>
                <a:latin typeface="+mn-lt"/>
                <a:sym typeface="Verdana" pitchFamily="34" charset="0"/>
              </a:rPr>
              <a:t>S. M</a:t>
            </a:r>
            <a:r>
              <a:rPr lang="en-US" altLang="zh-CN" sz="1600" dirty="0">
                <a:solidFill>
                  <a:srgbClr val="0070C0"/>
                </a:solidFill>
                <a:latin typeface="+mn-lt"/>
                <a:sym typeface="Verdana" pitchFamily="34" charset="0"/>
              </a:rPr>
              <a:t>. Wang, N. Michel, W. </a:t>
            </a:r>
            <a:r>
              <a:rPr lang="en-US" altLang="zh-CN" sz="1600" dirty="0" err="1">
                <a:solidFill>
                  <a:srgbClr val="0070C0"/>
                </a:solidFill>
                <a:latin typeface="+mn-lt"/>
                <a:sym typeface="Verdana" pitchFamily="34" charset="0"/>
              </a:rPr>
              <a:t>Nazarewicz</a:t>
            </a:r>
            <a:r>
              <a:rPr lang="en-US" altLang="zh-CN" sz="1600" dirty="0">
                <a:solidFill>
                  <a:srgbClr val="0070C0"/>
                </a:solidFill>
                <a:latin typeface="+mn-lt"/>
                <a:sym typeface="Verdana" pitchFamily="34" charset="0"/>
              </a:rPr>
              <a:t>, and F</a:t>
            </a:r>
            <a:r>
              <a:rPr lang="en-US" altLang="zh-CN" sz="1600" dirty="0" smtClean="0">
                <a:solidFill>
                  <a:srgbClr val="0070C0"/>
                </a:solidFill>
                <a:latin typeface="+mn-lt"/>
                <a:sym typeface="Verdana" pitchFamily="34" charset="0"/>
              </a:rPr>
              <a:t>. R</a:t>
            </a:r>
            <a:r>
              <a:rPr lang="en-US" altLang="zh-CN" sz="1600" dirty="0">
                <a:solidFill>
                  <a:srgbClr val="0070C0"/>
                </a:solidFill>
                <a:latin typeface="+mn-lt"/>
                <a:sym typeface="Verdana" pitchFamily="34" charset="0"/>
              </a:rPr>
              <a:t>. </a:t>
            </a:r>
            <a:r>
              <a:rPr lang="en-US" altLang="zh-CN" sz="1600" dirty="0" err="1" smtClean="0">
                <a:solidFill>
                  <a:srgbClr val="0070C0"/>
                </a:solidFill>
                <a:latin typeface="+mn-lt"/>
                <a:sym typeface="Verdana" pitchFamily="34" charset="0"/>
              </a:rPr>
              <a:t>Xu</a:t>
            </a:r>
            <a:r>
              <a:rPr lang="zh-CN" altLang="en-US" sz="1600" dirty="0" smtClean="0">
                <a:solidFill>
                  <a:srgbClr val="0070C0"/>
                </a:solidFill>
                <a:latin typeface="+mn-lt"/>
                <a:sym typeface="Verdana" pitchFamily="34" charset="0"/>
              </a:rPr>
              <a:t>, PR</a:t>
            </a:r>
            <a:r>
              <a:rPr lang="en-US" altLang="zh-CN" sz="1600" dirty="0" smtClean="0">
                <a:solidFill>
                  <a:srgbClr val="0070C0"/>
                </a:solidFill>
                <a:latin typeface="+mn-lt"/>
                <a:sym typeface="Verdana" pitchFamily="34" charset="0"/>
              </a:rPr>
              <a:t>C</a:t>
            </a:r>
            <a:r>
              <a:rPr lang="zh-CN" altLang="en-US" sz="1600" dirty="0" smtClean="0">
                <a:solidFill>
                  <a:srgbClr val="0070C0"/>
                </a:solidFill>
                <a:latin typeface="+mn-lt"/>
                <a:sym typeface="Verdana" pitchFamily="34" charset="0"/>
              </a:rPr>
              <a:t> </a:t>
            </a:r>
            <a:r>
              <a:rPr lang="en-US" altLang="zh-CN" sz="1600" dirty="0">
                <a:solidFill>
                  <a:srgbClr val="0070C0"/>
                </a:solidFill>
                <a:latin typeface="+mn-lt"/>
                <a:sym typeface="Verdana" pitchFamily="34" charset="0"/>
              </a:rPr>
              <a:t>96,044307(2017). </a:t>
            </a:r>
            <a:endParaRPr lang="en-US" altLang="zh-CN" sz="1600" dirty="0" smtClean="0">
              <a:solidFill>
                <a:srgbClr val="0070C0"/>
              </a:solidFill>
              <a:latin typeface="+mn-lt"/>
              <a:sym typeface="Verdana" pitchFamily="34" charset="0"/>
            </a:endParaRPr>
          </a:p>
          <a:p>
            <a:pPr marL="631825" lvl="1" indent="-273050" eaLnBrk="0" hangingPunct="0">
              <a:spcBef>
                <a:spcPct val="20000"/>
              </a:spcBef>
              <a:buClr>
                <a:srgbClr val="0070C0"/>
              </a:buClr>
              <a:buFont typeface="Wingdings" pitchFamily="2" charset="2"/>
              <a:buChar char="Ø"/>
              <a:tabLst>
                <a:tab pos="4924425" algn="l"/>
              </a:tabLst>
            </a:pPr>
            <a:r>
              <a:rPr lang="en-US" altLang="zh-CN" sz="1600" dirty="0" smtClean="0">
                <a:solidFill>
                  <a:srgbClr val="0070C0"/>
                </a:solidFill>
                <a:latin typeface="+mn-lt"/>
              </a:rPr>
              <a:t>S. M</a:t>
            </a:r>
            <a:r>
              <a:rPr lang="en-US" altLang="zh-CN" sz="1600" dirty="0">
                <a:solidFill>
                  <a:srgbClr val="0070C0"/>
                </a:solidFill>
                <a:latin typeface="+mn-lt"/>
              </a:rPr>
              <a:t>. Wang and W. </a:t>
            </a:r>
            <a:r>
              <a:rPr lang="en-US" altLang="zh-CN" sz="1600" dirty="0" err="1">
                <a:solidFill>
                  <a:srgbClr val="0070C0"/>
                </a:solidFill>
                <a:latin typeface="+mn-lt"/>
              </a:rPr>
              <a:t>Nazarewicz</a:t>
            </a:r>
            <a:r>
              <a:rPr lang="en-US" altLang="zh-CN" sz="1600" dirty="0">
                <a:solidFill>
                  <a:srgbClr val="0070C0"/>
                </a:solidFill>
                <a:latin typeface="+mn-lt"/>
              </a:rPr>
              <a:t>, </a:t>
            </a:r>
            <a:r>
              <a:rPr lang="en-US" altLang="zh-CN" sz="1600" dirty="0" smtClean="0">
                <a:solidFill>
                  <a:srgbClr val="0070C0"/>
                </a:solidFill>
                <a:latin typeface="+mn-lt"/>
              </a:rPr>
              <a:t>PRL </a:t>
            </a:r>
            <a:r>
              <a:rPr lang="en-US" altLang="zh-CN" sz="1600" dirty="0">
                <a:solidFill>
                  <a:srgbClr val="0070C0"/>
                </a:solidFill>
                <a:latin typeface="+mn-lt"/>
              </a:rPr>
              <a:t>120, 212502(2018).</a:t>
            </a:r>
            <a:endParaRPr lang="en-US" altLang="zh-CN" sz="1600" dirty="0" smtClean="0">
              <a:solidFill>
                <a:srgbClr val="0070C0"/>
              </a:solidFill>
              <a:latin typeface="+mn-lt"/>
            </a:endParaRPr>
          </a:p>
          <a:p>
            <a:pPr marL="631825" lvl="1" indent="-273050" eaLnBrk="0" hangingPunct="0">
              <a:spcBef>
                <a:spcPct val="20000"/>
              </a:spcBef>
              <a:buClr>
                <a:srgbClr val="0070C0"/>
              </a:buClr>
              <a:buFont typeface="Wingdings" pitchFamily="2" charset="2"/>
              <a:buChar char="Ø"/>
              <a:tabLst>
                <a:tab pos="4924425" algn="l"/>
              </a:tabLst>
            </a:pPr>
            <a:endParaRPr lang="zh-CN" altLang="en-US" sz="1600" dirty="0">
              <a:solidFill>
                <a:srgbClr val="002060"/>
              </a:solidFill>
              <a:latin typeface="+mn-lt"/>
            </a:endParaRPr>
          </a:p>
        </p:txBody>
      </p:sp>
      <p:sp>
        <p:nvSpPr>
          <p:cNvPr id="69637" name="Rectangle 3"/>
          <p:cNvSpPr>
            <a:spLocks noRot="1" noChangeArrowheads="1"/>
          </p:cNvSpPr>
          <p:nvPr/>
        </p:nvSpPr>
        <p:spPr bwMode="auto">
          <a:xfrm>
            <a:off x="0" y="3575812"/>
            <a:ext cx="9144000" cy="357188"/>
          </a:xfrm>
          <a:prstGeom prst="rect">
            <a:avLst/>
          </a:prstGeom>
          <a:solidFill>
            <a:srgbClr val="DAF2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marL="276225" lvl="1" eaLnBrk="0" hangingPunct="0">
              <a:spcBef>
                <a:spcPct val="50000"/>
              </a:spcBef>
              <a:tabLst>
                <a:tab pos="4924425" algn="l"/>
              </a:tabLst>
            </a:pPr>
            <a:r>
              <a:rPr lang="en-US" altLang="zh-CN" sz="1600" b="1" dirty="0">
                <a:solidFill>
                  <a:srgbClr val="C00000"/>
                </a:solidFill>
                <a:latin typeface="+mn-lt"/>
              </a:rPr>
              <a:t>CSM + Shell model  =&gt; Gamow Shell Model</a:t>
            </a:r>
          </a:p>
        </p:txBody>
      </p:sp>
      <p:sp>
        <p:nvSpPr>
          <p:cNvPr id="69638" name="Rectangle 2"/>
          <p:cNvSpPr>
            <a:spLocks noRot="1" noChangeArrowheads="1"/>
          </p:cNvSpPr>
          <p:nvPr/>
        </p:nvSpPr>
        <p:spPr bwMode="auto">
          <a:xfrm>
            <a:off x="0" y="5519813"/>
            <a:ext cx="9144000" cy="357187"/>
          </a:xfrm>
          <a:prstGeom prst="rect">
            <a:avLst/>
          </a:prstGeom>
          <a:solidFill>
            <a:srgbClr val="DAF2F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marL="276225" lvl="1" eaLnBrk="0" hangingPunct="0">
              <a:spcBef>
                <a:spcPct val="50000"/>
              </a:spcBef>
              <a:tabLst>
                <a:tab pos="4924425" algn="l"/>
              </a:tabLst>
            </a:pPr>
            <a:r>
              <a:rPr lang="en-US" altLang="zh-CN" sz="1600" b="1" dirty="0">
                <a:solidFill>
                  <a:srgbClr val="C00000"/>
                </a:solidFill>
                <a:latin typeface="+mn-lt"/>
              </a:rPr>
              <a:t>CSM + HFB  =&gt; Gamow-</a:t>
            </a:r>
            <a:r>
              <a:rPr lang="en-US" altLang="zh-CN" sz="1600" b="1" dirty="0" err="1">
                <a:solidFill>
                  <a:srgbClr val="C00000"/>
                </a:solidFill>
                <a:latin typeface="+mn-lt"/>
              </a:rPr>
              <a:t>Hartree</a:t>
            </a:r>
            <a:r>
              <a:rPr lang="en-US" altLang="zh-CN" sz="1600" b="1" dirty="0">
                <a:solidFill>
                  <a:srgbClr val="C00000"/>
                </a:solidFill>
                <a:latin typeface="+mn-lt"/>
              </a:rPr>
              <a:t>-</a:t>
            </a:r>
            <a:r>
              <a:rPr lang="en-US" altLang="zh-CN" sz="1600" b="1" dirty="0" err="1">
                <a:solidFill>
                  <a:srgbClr val="C00000"/>
                </a:solidFill>
                <a:latin typeface="+mn-lt"/>
              </a:rPr>
              <a:t>Fock</a:t>
            </a:r>
            <a:r>
              <a:rPr lang="en-US" altLang="zh-CN" sz="1600" b="1" dirty="0">
                <a:solidFill>
                  <a:srgbClr val="C00000"/>
                </a:solidFill>
                <a:latin typeface="+mn-lt"/>
              </a:rPr>
              <a:t>-Method</a:t>
            </a:r>
          </a:p>
        </p:txBody>
      </p:sp>
      <p:sp>
        <p:nvSpPr>
          <p:cNvPr id="11" name="文本框 5"/>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sp>
        <p:nvSpPr>
          <p:cNvPr id="10" name="矩形 9"/>
          <p:cNvSpPr>
            <a:spLocks noChangeArrowheads="1"/>
          </p:cNvSpPr>
          <p:nvPr/>
        </p:nvSpPr>
        <p:spPr bwMode="auto">
          <a:xfrm>
            <a:off x="36000" y="860671"/>
            <a:ext cx="8928000" cy="1200329"/>
          </a:xfrm>
          <a:prstGeom prst="rect">
            <a:avLst/>
          </a:prstGeom>
          <a:noFill/>
          <a:ln w="9525">
            <a:noFill/>
            <a:miter lim="800000"/>
          </a:ln>
        </p:spPr>
        <p:txBody>
          <a:bodyPr wrap="square">
            <a:spAutoFit/>
          </a:bodyPr>
          <a:lstStyle/>
          <a:p>
            <a:pPr marL="285750" indent="-285750">
              <a:buFont typeface="Wingdings" panose="05000000000000000000" pitchFamily="2" charset="2"/>
              <a:buChar char="Ø"/>
            </a:pPr>
            <a:r>
              <a:rPr lang="zh-CN" altLang="en-US" dirty="0" smtClean="0">
                <a:latin typeface="+mn-lt"/>
                <a:ea typeface="楷体" panose="02010609060101010101" pitchFamily="49" charset="-122"/>
              </a:rPr>
              <a:t>复</a:t>
            </a:r>
            <a:r>
              <a:rPr lang="zh-CN" altLang="en-US" dirty="0">
                <a:latin typeface="+mn-lt"/>
                <a:ea typeface="楷体" panose="02010609060101010101" pitchFamily="49" charset="-122"/>
              </a:rPr>
              <a:t>标度</a:t>
            </a:r>
            <a:r>
              <a:rPr lang="zh-CN" altLang="en-US" dirty="0" smtClean="0">
                <a:latin typeface="+mn-lt"/>
                <a:ea typeface="楷体" panose="02010609060101010101" pitchFamily="49" charset="-122"/>
              </a:rPr>
              <a:t>方法</a:t>
            </a:r>
            <a:r>
              <a:rPr lang="zh-CN" altLang="en-US" dirty="0">
                <a:ea typeface="楷体" panose="02010609060101010101" pitchFamily="49" charset="-122"/>
              </a:rPr>
              <a:t>是类束缚态的方法，可用束缚态的方法处理，因此计算上更加简单方便</a:t>
            </a:r>
            <a:r>
              <a:rPr lang="zh-CN" altLang="en-US" dirty="0" smtClean="0">
                <a:ea typeface="楷体" panose="02010609060101010101" pitchFamily="49" charset="-122"/>
              </a:rPr>
              <a:t>。另外它</a:t>
            </a:r>
            <a:r>
              <a:rPr lang="zh-CN" altLang="en-US" dirty="0" smtClean="0">
                <a:latin typeface="+mn-lt"/>
                <a:ea typeface="楷体" panose="02010609060101010101" pitchFamily="49" charset="-122"/>
              </a:rPr>
              <a:t>能够</a:t>
            </a:r>
            <a:r>
              <a:rPr lang="zh-CN" altLang="en-US" dirty="0">
                <a:latin typeface="+mn-lt"/>
                <a:ea typeface="楷体" panose="02010609060101010101" pitchFamily="49" charset="-122"/>
              </a:rPr>
              <a:t>统一描述束缚态、共振态和非共振连续，故被广泛应用于研究原子分子共振（</a:t>
            </a:r>
            <a:r>
              <a:rPr lang="en-US" altLang="zh-CN" dirty="0">
                <a:solidFill>
                  <a:srgbClr val="0070C0"/>
                </a:solidFill>
                <a:latin typeface="+mn-lt"/>
                <a:ea typeface="楷体" panose="02010609060101010101" pitchFamily="49" charset="-122"/>
              </a:rPr>
              <a:t>Ho, 1983, Phys. Rep.; </a:t>
            </a:r>
            <a:r>
              <a:rPr lang="en-US" altLang="zh-CN" dirty="0" err="1">
                <a:solidFill>
                  <a:srgbClr val="0070C0"/>
                </a:solidFill>
                <a:latin typeface="+mn-lt"/>
                <a:ea typeface="楷体" panose="02010609060101010101" pitchFamily="49" charset="-122"/>
              </a:rPr>
              <a:t>Moiseyev</a:t>
            </a:r>
            <a:r>
              <a:rPr lang="en-US" altLang="zh-CN" dirty="0">
                <a:solidFill>
                  <a:srgbClr val="0070C0"/>
                </a:solidFill>
                <a:latin typeface="+mn-lt"/>
                <a:ea typeface="楷体" panose="02010609060101010101" pitchFamily="49" charset="-122"/>
              </a:rPr>
              <a:t>, 1998, </a:t>
            </a:r>
            <a:r>
              <a:rPr lang="zh-CN" altLang="zh-CN" dirty="0">
                <a:solidFill>
                  <a:srgbClr val="0070C0"/>
                </a:solidFill>
                <a:latin typeface="+mn-lt"/>
                <a:ea typeface="楷体" panose="02010609060101010101" pitchFamily="49" charset="-122"/>
              </a:rPr>
              <a:t>Phys. Rep.</a:t>
            </a:r>
            <a:r>
              <a:rPr lang="zh-CN" altLang="en-US" dirty="0">
                <a:latin typeface="+mn-lt"/>
                <a:ea typeface="楷体" panose="02010609060101010101" pitchFamily="49" charset="-122"/>
              </a:rPr>
              <a:t>） 和原子核共振（</a:t>
            </a:r>
            <a:r>
              <a:rPr lang="en-US" altLang="zh-CN" dirty="0">
                <a:solidFill>
                  <a:srgbClr val="0070C0"/>
                </a:solidFill>
                <a:latin typeface="+mn-lt"/>
                <a:ea typeface="楷体" panose="02010609060101010101" pitchFamily="49" charset="-122"/>
              </a:rPr>
              <a:t>Arai, 2006, PRC</a:t>
            </a:r>
            <a:r>
              <a:rPr lang="zh-CN" altLang="en-US" dirty="0">
                <a:latin typeface="+mn-lt"/>
                <a:ea typeface="楷体" panose="02010609060101010101" pitchFamily="49" charset="-122"/>
              </a:rPr>
              <a:t>）</a:t>
            </a:r>
            <a:r>
              <a:rPr lang="zh-CN" altLang="en-US" dirty="0" smtClean="0">
                <a:latin typeface="+mn-lt"/>
                <a:ea typeface="楷体" panose="02010609060101010101" pitchFamily="49" charset="-122"/>
              </a:rPr>
              <a:t>。</a:t>
            </a:r>
            <a:endParaRPr lang="en-US" altLang="zh-CN" dirty="0" smtClean="0">
              <a:latin typeface="+mn-lt"/>
              <a:ea typeface="楷体" panose="02010609060101010101" pitchFamily="49" charset="-122"/>
            </a:endParaRPr>
          </a:p>
        </p:txBody>
      </p:sp>
    </p:spTree>
    <p:extLst>
      <p:ext uri="{BB962C8B-B14F-4D97-AF65-F5344CB8AC3E}">
        <p14:creationId xmlns:p14="http://schemas.microsoft.com/office/powerpoint/2010/main" val="3622628943"/>
      </p:ext>
    </p:extLst>
  </p:cSld>
  <p:clrMapOvr>
    <a:masterClrMapping/>
  </p:clrMapOvr>
  <mc:AlternateContent xmlns:mc="http://schemas.openxmlformats.org/markup-compatibility/2006">
    <mc:Choice xmlns:p14="http://schemas.microsoft.com/office/powerpoint/2010/main" Requires="p14">
      <p:transition p14:dur="0" advTm="50283"/>
    </mc:Choice>
    <mc:Fallback>
      <p:transition advTm="5028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5CB95ADE-6139-4BD1-B413-79FC1F010ED5}" type="slidenum">
              <a:rPr lang="zh-CN" altLang="en-US" smtClean="0"/>
              <a:t>9</a:t>
            </a:fld>
            <a:endParaRPr lang="zh-CN" altLang="en-US"/>
          </a:p>
        </p:txBody>
      </p:sp>
      <p:sp>
        <p:nvSpPr>
          <p:cNvPr id="6" name="文本框 5"/>
          <p:cNvSpPr txBox="1"/>
          <p:nvPr/>
        </p:nvSpPr>
        <p:spPr>
          <a:xfrm>
            <a:off x="3636000" y="53340"/>
            <a:ext cx="4680000" cy="508409"/>
          </a:xfrm>
          <a:prstGeom prst="rect">
            <a:avLst/>
          </a:prstGeom>
          <a:noFill/>
        </p:spPr>
        <p:txBody>
          <a:bodyPr wrap="square" rtlCol="0" anchor="t">
            <a:spAutoFit/>
          </a:bodyPr>
          <a:lstStyle/>
          <a:p>
            <a:pPr marL="514350" lvl="0" indent="-514350" eaLnBrk="0" hangingPunct="0">
              <a:lnSpc>
                <a:spcPct val="110000"/>
              </a:lnSpc>
            </a:pPr>
            <a:r>
              <a:rPr lang="zh-CN" altLang="en-US" sz="2800" b="1" dirty="0" smtClean="0">
                <a:solidFill>
                  <a:srgbClr val="002060"/>
                </a:solidFill>
                <a:latin typeface="仿宋" panose="02010609060101010101" pitchFamily="49" charset="-122"/>
                <a:ea typeface="仿宋" panose="02010609060101010101" pitchFamily="49" charset="-122"/>
              </a:rPr>
              <a:t>复标度方法研究共振态</a:t>
            </a:r>
            <a:endParaRPr lang="zh-CN" altLang="zh-CN" sz="2800" b="1" dirty="0">
              <a:solidFill>
                <a:srgbClr val="002060"/>
              </a:solidFill>
              <a:latin typeface="仿宋" panose="02010609060101010101" pitchFamily="49" charset="-122"/>
              <a:ea typeface="仿宋" panose="02010609060101010101" pitchFamily="49" charset="-122"/>
            </a:endParaRPr>
          </a:p>
        </p:txBody>
      </p:sp>
      <p:sp>
        <p:nvSpPr>
          <p:cNvPr id="61" name="页脚占位符 10"/>
          <p:cNvSpPr>
            <a:spLocks noGrp="1"/>
          </p:cNvSpPr>
          <p:nvPr>
            <p:ph type="ftr" sz="quarter" idx="11"/>
          </p:nvPr>
        </p:nvSpPr>
        <p:spPr>
          <a:xfrm>
            <a:off x="2836965" y="6350000"/>
            <a:ext cx="2959035" cy="365125"/>
          </a:xfrm>
        </p:spPr>
        <p:txBody>
          <a:bodyPr/>
          <a:lstStyle/>
          <a:p>
            <a:pPr>
              <a:defRPr/>
            </a:pPr>
            <a:r>
              <a:rPr lang="zh-CN" altLang="en-US" b="0" smtClean="0">
                <a:solidFill>
                  <a:schemeClr val="tx1">
                    <a:lumMod val="95000"/>
                    <a:lumOff val="5000"/>
                  </a:schemeClr>
                </a:solidFill>
                <a:latin typeface="仿宋" panose="02010609060101010101" pitchFamily="49" charset="-122"/>
                <a:ea typeface="仿宋" panose="02010609060101010101" pitchFamily="49" charset="-122"/>
              </a:rPr>
              <a:t>第十七届全国核物理大会</a:t>
            </a:r>
            <a:endParaRPr lang="zh-CN" altLang="en-US" b="0" dirty="0">
              <a:solidFill>
                <a:schemeClr val="tx1">
                  <a:lumMod val="95000"/>
                  <a:lumOff val="5000"/>
                </a:schemeClr>
              </a:solidFill>
              <a:latin typeface="仿宋" panose="02010609060101010101" pitchFamily="49" charset="-122"/>
              <a:ea typeface="仿宋" panose="02010609060101010101" pitchFamily="49" charset="-122"/>
            </a:endParaRPr>
          </a:p>
        </p:txBody>
      </p:sp>
      <p:grpSp>
        <p:nvGrpSpPr>
          <p:cNvPr id="7" name="组合 6"/>
          <p:cNvGrpSpPr/>
          <p:nvPr/>
        </p:nvGrpSpPr>
        <p:grpSpPr>
          <a:xfrm>
            <a:off x="324000" y="909000"/>
            <a:ext cx="8332320" cy="5040000"/>
            <a:chOff x="324000" y="909000"/>
            <a:chExt cx="8332320" cy="504000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95" y="1845000"/>
              <a:ext cx="8188325" cy="1936750"/>
            </a:xfrm>
            <a:prstGeom prst="rect">
              <a:avLst/>
            </a:prstGeom>
          </p:spPr>
        </p:pic>
        <p:sp>
          <p:nvSpPr>
            <p:cNvPr id="3" name="矩形 2"/>
            <p:cNvSpPr/>
            <p:nvPr/>
          </p:nvSpPr>
          <p:spPr>
            <a:xfrm>
              <a:off x="324000" y="909000"/>
              <a:ext cx="8208000" cy="923330"/>
            </a:xfrm>
            <a:prstGeom prst="rect">
              <a:avLst/>
            </a:prstGeom>
          </p:spPr>
          <p:txBody>
            <a:bodyPr wrap="square">
              <a:spAutoFit/>
            </a:bodyPr>
            <a:lstStyle/>
            <a:p>
              <a:pPr marL="285750" indent="-285750">
                <a:buFont typeface="Wingdings" panose="05000000000000000000" pitchFamily="2" charset="2"/>
                <a:buChar char="Ø"/>
              </a:pPr>
              <a:r>
                <a:rPr lang="zh-CN" altLang="en-US" dirty="0">
                  <a:ea typeface="楷体" panose="02010609060101010101" pitchFamily="49" charset="-122"/>
                </a:rPr>
                <a:t>本课题组将复标度方法拓展到相对论平均场（</a:t>
              </a:r>
              <a:r>
                <a:rPr lang="en-US" altLang="zh-CN" dirty="0">
                  <a:ea typeface="楷体" panose="02010609060101010101" pitchFamily="49" charset="-122"/>
                </a:rPr>
                <a:t>RMF</a:t>
              </a:r>
              <a:r>
                <a:rPr lang="zh-CN" altLang="en-US" dirty="0">
                  <a:ea typeface="楷体" panose="02010609060101010101" pitchFamily="49" charset="-122"/>
                </a:rPr>
                <a:t>）理论框架，发展了</a:t>
              </a:r>
              <a:r>
                <a:rPr lang="en-US" altLang="zh-CN" dirty="0">
                  <a:ea typeface="楷体" panose="02010609060101010101" pitchFamily="49" charset="-122"/>
                </a:rPr>
                <a:t>RMF-CSM </a:t>
              </a:r>
              <a:r>
                <a:rPr lang="zh-CN" altLang="en-US" dirty="0">
                  <a:ea typeface="楷体" panose="02010609060101010101" pitchFamily="49" charset="-122"/>
                </a:rPr>
                <a:t>方法，计算了</a:t>
              </a:r>
              <a:r>
                <a:rPr lang="en-US" altLang="zh-CN" baseline="30000" dirty="0">
                  <a:ea typeface="楷体" panose="02010609060101010101" pitchFamily="49" charset="-122"/>
                </a:rPr>
                <a:t>120</a:t>
              </a:r>
              <a:r>
                <a:rPr lang="en-US" altLang="zh-CN" dirty="0">
                  <a:ea typeface="楷体" panose="02010609060101010101" pitchFamily="49" charset="-122"/>
                </a:rPr>
                <a:t>Sn </a:t>
              </a:r>
              <a:r>
                <a:rPr lang="zh-CN" altLang="en-US" dirty="0">
                  <a:ea typeface="楷体" panose="02010609060101010101" pitchFamily="49" charset="-122"/>
                </a:rPr>
                <a:t>单粒子共振态，获得了与</a:t>
              </a:r>
              <a:r>
                <a:rPr lang="en-US" altLang="zh-CN" dirty="0">
                  <a:ea typeface="楷体" panose="02010609060101010101" pitchFamily="49" charset="-122"/>
                </a:rPr>
                <a:t>RMF-RSM</a:t>
              </a:r>
              <a:r>
                <a:rPr lang="zh-CN" altLang="en-US" dirty="0">
                  <a:ea typeface="楷体" panose="02010609060101010101" pitchFamily="49" charset="-122"/>
                </a:rPr>
                <a:t>，</a:t>
              </a:r>
              <a:r>
                <a:rPr lang="en-US" altLang="zh-CN" dirty="0">
                  <a:ea typeface="楷体" panose="02010609060101010101" pitchFamily="49" charset="-122"/>
                </a:rPr>
                <a:t>RMF-ACCC </a:t>
              </a:r>
              <a:r>
                <a:rPr lang="zh-CN" altLang="en-US" dirty="0">
                  <a:ea typeface="楷体" panose="02010609060101010101" pitchFamily="49" charset="-122"/>
                </a:rPr>
                <a:t>以及散射相移方法一致的结果（</a:t>
              </a:r>
              <a:r>
                <a:rPr lang="en-US" altLang="zh-CN" dirty="0" err="1">
                  <a:solidFill>
                    <a:srgbClr val="0070C0"/>
                  </a:solidFill>
                  <a:ea typeface="楷体" panose="02010609060101010101" pitchFamily="49" charset="-122"/>
                </a:rPr>
                <a:t>Guo</a:t>
              </a:r>
              <a:r>
                <a:rPr lang="en-US" altLang="zh-CN" dirty="0">
                  <a:solidFill>
                    <a:srgbClr val="0070C0"/>
                  </a:solidFill>
                  <a:ea typeface="楷体" panose="02010609060101010101" pitchFamily="49" charset="-122"/>
                </a:rPr>
                <a:t> et al., 2010, PRC</a:t>
              </a:r>
              <a:r>
                <a:rPr lang="zh-CN" altLang="en-US" dirty="0">
                  <a:ea typeface="楷体" panose="02010609060101010101" pitchFamily="49" charset="-122"/>
                </a:rPr>
                <a:t>）。 </a:t>
              </a:r>
              <a:endParaRPr lang="en-US" altLang="zh-CN" dirty="0">
                <a:ea typeface="楷体" panose="02010609060101010101" pitchFamily="49" charset="-122"/>
              </a:endParaRPr>
            </a:p>
          </p:txBody>
        </p:sp>
        <p:sp>
          <p:nvSpPr>
            <p:cNvPr id="8" name="Text Box 3"/>
            <p:cNvSpPr txBox="1">
              <a:spLocks noChangeArrowheads="1"/>
            </p:cNvSpPr>
            <p:nvPr/>
          </p:nvSpPr>
          <p:spPr bwMode="auto">
            <a:xfrm>
              <a:off x="467995" y="4379340"/>
              <a:ext cx="8064005"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7825"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buClr>
                  <a:srgbClr val="CC3300"/>
                </a:buClr>
                <a:buFont typeface="Wingdings" pitchFamily="2" charset="2"/>
                <a:buAutoNum type="arabicPeriod"/>
              </a:pPr>
              <a:r>
                <a:rPr lang="en-US" altLang="zh-CN" sz="1600" dirty="0" err="1">
                  <a:latin typeface="+mn-lt"/>
                </a:rPr>
                <a:t>Jian</a:t>
              </a:r>
              <a:r>
                <a:rPr lang="en-US" altLang="zh-CN" sz="1600" dirty="0">
                  <a:latin typeface="+mn-lt"/>
                </a:rPr>
                <a:t>-You </a:t>
              </a:r>
              <a:r>
                <a:rPr lang="en-US" altLang="zh-CN" sz="1600" dirty="0" err="1">
                  <a:latin typeface="+mn-lt"/>
                </a:rPr>
                <a:t>Guo</a:t>
              </a:r>
              <a:r>
                <a:rPr lang="zh-CN" altLang="en-US" sz="1600" dirty="0">
                  <a:latin typeface="+mn-lt"/>
                </a:rPr>
                <a:t> </a:t>
              </a:r>
              <a:r>
                <a:rPr lang="en-US" altLang="zh-CN" sz="1600" dirty="0" smtClean="0">
                  <a:latin typeface="+mn-lt"/>
                </a:rPr>
                <a:t>et al</a:t>
              </a:r>
              <a:r>
                <a:rPr lang="en-US" altLang="zh-CN" sz="1600" dirty="0">
                  <a:latin typeface="+mn-lt"/>
                </a:rPr>
                <a:t>., </a:t>
              </a:r>
              <a:r>
                <a:rPr lang="zh-CN" altLang="en-US" sz="1600" dirty="0" smtClean="0">
                  <a:solidFill>
                    <a:srgbClr val="0070C0"/>
                  </a:solidFill>
                  <a:latin typeface="+mn-lt"/>
                </a:rPr>
                <a:t>PRC </a:t>
              </a:r>
              <a:r>
                <a:rPr lang="en-US" altLang="zh-CN" sz="1600" dirty="0">
                  <a:solidFill>
                    <a:srgbClr val="0070C0"/>
                  </a:solidFill>
                  <a:latin typeface="+mn-lt"/>
                </a:rPr>
                <a:t>82, 034318 (2010)</a:t>
              </a:r>
              <a:r>
                <a:rPr lang="zh-CN" altLang="en-US" sz="1600" dirty="0">
                  <a:solidFill>
                    <a:srgbClr val="0070C0"/>
                  </a:solidFill>
                  <a:latin typeface="+mn-lt"/>
                </a:rPr>
                <a:t>.</a:t>
              </a:r>
            </a:p>
            <a:p>
              <a:pPr>
                <a:buClr>
                  <a:srgbClr val="CC3300"/>
                </a:buClr>
                <a:buFont typeface="Wingdings" pitchFamily="2" charset="2"/>
                <a:buAutoNum type="arabicPeriod"/>
              </a:pPr>
              <a:r>
                <a:rPr lang="zh-CN" altLang="en-US" sz="1600" dirty="0">
                  <a:latin typeface="+mn-lt"/>
                </a:rPr>
                <a:t>Quan Liu, Jian-You Guo </a:t>
              </a:r>
              <a:r>
                <a:rPr lang="zh-CN" altLang="en-US" sz="1600" dirty="0" smtClean="0">
                  <a:latin typeface="+mn-lt"/>
                </a:rPr>
                <a:t>et al</a:t>
              </a:r>
              <a:r>
                <a:rPr lang="zh-CN" altLang="en-US" sz="1600" dirty="0">
                  <a:latin typeface="+mn-lt"/>
                </a:rPr>
                <a:t>., </a:t>
              </a:r>
              <a:r>
                <a:rPr lang="zh-CN" altLang="en-US" sz="1600" dirty="0">
                  <a:solidFill>
                    <a:srgbClr val="002060"/>
                  </a:solidFill>
                  <a:latin typeface="+mn-lt"/>
                </a:rPr>
                <a:t>PRC</a:t>
              </a:r>
              <a:r>
                <a:rPr lang="zh-CN" altLang="en-US" sz="1600" dirty="0"/>
                <a:t> </a:t>
              </a:r>
              <a:r>
                <a:rPr lang="zh-CN" altLang="en-US" sz="1600" dirty="0" smtClean="0">
                  <a:latin typeface="+mn-lt"/>
                </a:rPr>
                <a:t>86</a:t>
              </a:r>
              <a:r>
                <a:rPr lang="zh-CN" altLang="en-US" sz="1600" dirty="0">
                  <a:latin typeface="+mn-lt"/>
                </a:rPr>
                <a:t>, 054312 (2012).</a:t>
              </a:r>
            </a:p>
            <a:p>
              <a:pPr>
                <a:buClr>
                  <a:srgbClr val="CC3300"/>
                </a:buClr>
                <a:buFont typeface="Wingdings" pitchFamily="2" charset="2"/>
                <a:buAutoNum type="arabicPeriod"/>
              </a:pPr>
              <a:r>
                <a:rPr lang="zh-CN" altLang="en-US" sz="1600" dirty="0">
                  <a:latin typeface="+mn-lt"/>
                </a:rPr>
                <a:t>Quan Liu, Zhong-Ming Niu, and Jian-You Guo, </a:t>
              </a:r>
              <a:r>
                <a:rPr lang="zh-CN" altLang="en-US" sz="1600" dirty="0" smtClean="0">
                  <a:solidFill>
                    <a:srgbClr val="0070C0"/>
                  </a:solidFill>
                  <a:latin typeface="+mn-lt"/>
                </a:rPr>
                <a:t>PRA </a:t>
              </a:r>
              <a:r>
                <a:rPr lang="zh-CN" altLang="en-US" sz="1600" dirty="0">
                  <a:solidFill>
                    <a:srgbClr val="0070C0"/>
                  </a:solidFill>
                  <a:latin typeface="+mn-lt"/>
                </a:rPr>
                <a:t>87, 052122 (2013).</a:t>
              </a:r>
            </a:p>
            <a:p>
              <a:pPr>
                <a:buClr>
                  <a:srgbClr val="CC3300"/>
                </a:buClr>
                <a:buFont typeface="Wingdings" pitchFamily="2" charset="2"/>
                <a:buAutoNum type="arabicPeriod"/>
              </a:pPr>
              <a:r>
                <a:rPr lang="zh-CN" altLang="en-US" sz="1600" dirty="0">
                  <a:latin typeface="+mn-lt"/>
                </a:rPr>
                <a:t>Zhong-Lai Zhu, Zhong-Ming Niu, Dong-Peng Li, Quan Liu, and Jian-You Guo, </a:t>
              </a:r>
              <a:r>
                <a:rPr lang="zh-CN" altLang="en-US" sz="1600" dirty="0" smtClean="0">
                  <a:solidFill>
                    <a:srgbClr val="0070C0"/>
                  </a:solidFill>
                  <a:latin typeface="+mn-lt"/>
                </a:rPr>
                <a:t>PRC </a:t>
              </a:r>
              <a:r>
                <a:rPr lang="zh-CN" altLang="en-US" sz="1600" dirty="0">
                  <a:solidFill>
                    <a:srgbClr val="0070C0"/>
                  </a:solidFill>
                  <a:latin typeface="+mn-lt"/>
                </a:rPr>
                <a:t>89, 034307 (2014).</a:t>
              </a:r>
            </a:p>
            <a:p>
              <a:pPr>
                <a:buClr>
                  <a:srgbClr val="CC3300"/>
                </a:buClr>
                <a:buFont typeface="Wingdings" pitchFamily="2" charset="2"/>
                <a:buAutoNum type="arabicPeriod"/>
              </a:pPr>
              <a:r>
                <a:rPr lang="zh-CN" altLang="en-US" sz="1600" dirty="0">
                  <a:latin typeface="+mn-lt"/>
                </a:rPr>
                <a:t>Min Shi, Quan Liu, Zhong-Ming Niu, and Jian-You Guo, </a:t>
              </a:r>
              <a:r>
                <a:rPr lang="zh-CN" altLang="en-US" sz="1600" dirty="0" smtClean="0">
                  <a:solidFill>
                    <a:srgbClr val="0070C0"/>
                  </a:solidFill>
                  <a:latin typeface="+mn-lt"/>
                </a:rPr>
                <a:t>PRC </a:t>
              </a:r>
              <a:r>
                <a:rPr lang="zh-CN" altLang="en-US" sz="1600" dirty="0">
                  <a:solidFill>
                    <a:srgbClr val="0070C0"/>
                  </a:solidFill>
                  <a:latin typeface="+mn-lt"/>
                </a:rPr>
                <a:t>90, 034319 (2014).</a:t>
              </a:r>
            </a:p>
          </p:txBody>
        </p:sp>
      </p:grpSp>
    </p:spTree>
  </p:cSld>
  <p:clrMapOvr>
    <a:masterClrMapping/>
  </p:clrMapOvr>
  <mc:AlternateContent xmlns:mc="http://schemas.openxmlformats.org/markup-compatibility/2006">
    <mc:Choice xmlns:p14="http://schemas.microsoft.com/office/powerpoint/2010/main" Requires="p14">
      <p:transition spd="slow" p14:dur="2000" advTm="28683"/>
    </mc:Choice>
    <mc:Fallback>
      <p:transition spd="slow" advTm="2868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1"/>
</p:tagLst>
</file>

<file path=ppt/tags/tag2.xml><?xml version="1.0" encoding="utf-8"?>
<p:tagLst xmlns:a="http://schemas.openxmlformats.org/drawingml/2006/main" xmlns:r="http://schemas.openxmlformats.org/officeDocument/2006/relationships" xmlns:p="http://schemas.openxmlformats.org/presentationml/2006/main">
  <p:tag name="TIMING" val="|6|22.4"/>
</p:tagLst>
</file>

<file path=ppt/tags/tag3.xml><?xml version="1.0" encoding="utf-8"?>
<p:tagLst xmlns:a="http://schemas.openxmlformats.org/drawingml/2006/main" xmlns:r="http://schemas.openxmlformats.org/officeDocument/2006/relationships" xmlns:p="http://schemas.openxmlformats.org/presentationml/2006/main">
  <p:tag name="TIMING" val="|1.2|7.9"/>
</p:tagLst>
</file>

<file path=ppt/tags/tag4.xml><?xml version="1.0" encoding="utf-8"?>
<p:tagLst xmlns:a="http://schemas.openxmlformats.org/drawingml/2006/main" xmlns:r="http://schemas.openxmlformats.org/officeDocument/2006/relationships" xmlns:p="http://schemas.openxmlformats.org/presentationml/2006/main">
  <p:tag name="TIMING" val="|1.1|13"/>
</p:tagLst>
</file>

<file path=ppt/tags/tag5.xml><?xml version="1.0" encoding="utf-8"?>
<p:tagLst xmlns:a="http://schemas.openxmlformats.org/drawingml/2006/main" xmlns:r="http://schemas.openxmlformats.org/officeDocument/2006/relationships" xmlns:p="http://schemas.openxmlformats.org/presentationml/2006/main">
  <p:tag name="TIMING" val="|2.1|21.2|10.6|21.7|21.9|18.1"/>
</p:tagLst>
</file>

<file path=ppt/tags/tag6.xml><?xml version="1.0" encoding="utf-8"?>
<p:tagLst xmlns:a="http://schemas.openxmlformats.org/drawingml/2006/main" xmlns:r="http://schemas.openxmlformats.org/officeDocument/2006/relationships" xmlns:p="http://schemas.openxmlformats.org/presentationml/2006/main">
  <p:tag name="TIMING" val="|0.6|22.2|12"/>
</p:tagLst>
</file>

<file path=ppt/theme/theme1.xml><?xml version="1.0" encoding="utf-8"?>
<a:theme xmlns:a="http://schemas.openxmlformats.org/drawingml/2006/main" name="pku-template-saikexi@bdw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spPr>
      <a:bodyPr vert="eaVert" wrap="none" lIns="91440" tIns="45720" rIns="91440" bIns="45720" numCol="1" rtlCol="0"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a:noFill/>
        </a:ln>
      </a:spPr>
      <a:bodyPr vert="eaVert" wrap="non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3307</Words>
  <Application>Microsoft Office PowerPoint</Application>
  <PresentationFormat>全屏显示(4:3)</PresentationFormat>
  <Paragraphs>266</Paragraphs>
  <Slides>41</Slides>
  <Notes>4</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41</vt:i4>
      </vt:variant>
    </vt:vector>
  </HeadingPairs>
  <TitlesOfParts>
    <vt:vector size="45" baseType="lpstr">
      <vt:lpstr>pku-template-saikexi@bdwm</vt:lpstr>
      <vt:lpstr>1_Office 主题</vt:lpstr>
      <vt:lpstr>自定义设计方案</vt:lpstr>
      <vt:lpstr>Microsoft 公式 3.0</vt:lpstr>
      <vt:lpstr>原子核单粒子共振态及奇特性质的研究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ZhaoPW</dc:creator>
  <cp:lastModifiedBy>1</cp:lastModifiedBy>
  <cp:revision>2777</cp:revision>
  <dcterms:created xsi:type="dcterms:W3CDTF">2012-10-04T06:21:00Z</dcterms:created>
  <dcterms:modified xsi:type="dcterms:W3CDTF">2019-10-09T13:30:07Z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