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72" r:id="rId2"/>
  </p:sldMasterIdLst>
  <p:notesMasterIdLst>
    <p:notesMasterId r:id="rId42"/>
  </p:notesMasterIdLst>
  <p:handoutMasterIdLst>
    <p:handoutMasterId r:id="rId43"/>
  </p:handoutMasterIdLst>
  <p:sldIdLst>
    <p:sldId id="414" r:id="rId3"/>
    <p:sldId id="792" r:id="rId4"/>
    <p:sldId id="809" r:id="rId5"/>
    <p:sldId id="777" r:id="rId6"/>
    <p:sldId id="795" r:id="rId7"/>
    <p:sldId id="812" r:id="rId8"/>
    <p:sldId id="814" r:id="rId9"/>
    <p:sldId id="811" r:id="rId10"/>
    <p:sldId id="818" r:id="rId11"/>
    <p:sldId id="819" r:id="rId12"/>
    <p:sldId id="821" r:id="rId13"/>
    <p:sldId id="828" r:id="rId14"/>
    <p:sldId id="793" r:id="rId15"/>
    <p:sldId id="590" r:id="rId16"/>
    <p:sldId id="794" r:id="rId17"/>
    <p:sldId id="798" r:id="rId18"/>
    <p:sldId id="552" r:id="rId19"/>
    <p:sldId id="736" r:id="rId20"/>
    <p:sldId id="831" r:id="rId21"/>
    <p:sldId id="734" r:id="rId22"/>
    <p:sldId id="800" r:id="rId23"/>
    <p:sldId id="766" r:id="rId24"/>
    <p:sldId id="823" r:id="rId25"/>
    <p:sldId id="824" r:id="rId26"/>
    <p:sldId id="825" r:id="rId27"/>
    <p:sldId id="826" r:id="rId28"/>
    <p:sldId id="780" r:id="rId29"/>
    <p:sldId id="784" r:id="rId30"/>
    <p:sldId id="785" r:id="rId31"/>
    <p:sldId id="744" r:id="rId32"/>
    <p:sldId id="807" r:id="rId33"/>
    <p:sldId id="760" r:id="rId34"/>
    <p:sldId id="755" r:id="rId35"/>
    <p:sldId id="790" r:id="rId36"/>
    <p:sldId id="769" r:id="rId37"/>
    <p:sldId id="810" r:id="rId38"/>
    <p:sldId id="830" r:id="rId39"/>
    <p:sldId id="781" r:id="rId40"/>
    <p:sldId id="829" r:id="rId41"/>
  </p:sldIdLst>
  <p:sldSz cx="9144000" cy="6858000" type="screen4x3"/>
  <p:notesSz cx="6858000" cy="9144000"/>
  <p:custDataLst>
    <p:tags r:id="rId4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7289"/>
    <a:srgbClr val="8E1EA8"/>
    <a:srgbClr val="A81E8E"/>
    <a:srgbClr val="0066FF"/>
    <a:srgbClr val="910CBA"/>
    <a:srgbClr val="E91DD1"/>
    <a:srgbClr val="00FF00"/>
    <a:srgbClr val="F87698"/>
    <a:srgbClr val="F37B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/>
    <p:restoredTop sz="89804" autoAdjust="0"/>
  </p:normalViewPr>
  <p:slideViewPr>
    <p:cSldViewPr showGuides="1">
      <p:cViewPr varScale="1">
        <p:scale>
          <a:sx n="61" d="100"/>
          <a:sy n="61" d="100"/>
        </p:scale>
        <p:origin x="-1456" y="-52"/>
      </p:cViewPr>
      <p:guideLst>
        <p:guide orient="horz" pos="2280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980E7-A8A4-411A-A3AD-EF51DD511C0C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E90E-4E1E-4134-BDF2-C72CC8839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2D5036-862D-4CA0-A97A-DE162DB6092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this is the outline first is introduction.</a:t>
            </a:r>
            <a:endParaRPr lang="zh-CN" altLang="zh-CN" smtClean="0"/>
          </a:p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E27656-BE60-4538-A85D-77F6D864A2D7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/>
              </a:rPr>
              <a:t>有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/>
              </a:rPr>
              <a:t>成份。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Arial"/>
                <a:ea typeface="黑体" pitchFamily="49" charset="-122"/>
                <a:cs typeface="Arial"/>
              </a:rPr>
              <a:t>因此组态中会引入</a:t>
            </a:r>
            <a:r>
              <a:rPr lang="en-US" altLang="zh-CN" dirty="0" smtClean="0">
                <a:latin typeface="Arial"/>
                <a:ea typeface="黑体" pitchFamily="49" charset="-122"/>
                <a:cs typeface="Arial"/>
              </a:rPr>
              <a:t>g</a:t>
            </a:r>
            <a:r>
              <a:rPr lang="en-US" altLang="zh-CN" baseline="-25000" dirty="0" smtClean="0">
                <a:latin typeface="Arial"/>
                <a:ea typeface="黑体" pitchFamily="49" charset="-122"/>
                <a:cs typeface="Arial"/>
              </a:rPr>
              <a:t>9/2</a:t>
            </a:r>
            <a:r>
              <a:rPr lang="zh-CN" altLang="en-US" dirty="0" smtClean="0">
                <a:latin typeface="Arial"/>
                <a:ea typeface="黑体" pitchFamily="49" charset="-122"/>
                <a:cs typeface="Arial"/>
              </a:rPr>
              <a:t>的轨道，而价核子仅会占据费米面附近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zh-CN" altLang="en-US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5/2</a:t>
            </a:r>
            <a:r>
              <a:rPr lang="zh-CN" altLang="en-US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、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p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3/2</a:t>
            </a:r>
            <a:r>
              <a:rPr lang="zh-CN" altLang="en-US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、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p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1/2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轨道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7200">
              <a:lnSpc>
                <a:spcPts val="3000"/>
              </a:lnSpc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图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(a)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(b)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分别是是采取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PK1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参数，利用绝热和组态固定约束计算出的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81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Kr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的位能曲线和三轴形变值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γ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随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β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变化的关系。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indent="457200">
              <a:lnSpc>
                <a:spcPts val="3000"/>
              </a:lnSpc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空心圆圈表示的是绝热计算的结果；实线表示的是组态固定约束计算的结果。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indent="457200">
              <a:lnSpc>
                <a:spcPts val="3000"/>
              </a:lnSpc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位能曲线的极小点用星号标识了出来并用字母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A-G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分别表示。其中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A-E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是核子自然占据收敛的组态，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是通过核子激发得到的组态。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this is the outline first is introduction.</a:t>
            </a:r>
            <a:endParaRPr lang="zh-CN" altLang="zh-CN" smtClean="0"/>
          </a:p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E27656-BE60-4538-A85D-77F6D864A2D7}" type="slidenum">
              <a:rPr lang="zh-CN" altLang="en-US" smtClean="0"/>
              <a:pPr/>
              <a:t>31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E50120-B3A9-45D9-AA1F-BF7E03DB617B}" type="slidenum">
              <a:rPr lang="zh-CN" altLang="en-US" sz="1300">
                <a:latin typeface="Calibri" pitchFamily="34" charset="0"/>
              </a:rPr>
              <a:pPr/>
              <a:t>32</a:t>
            </a:fld>
            <a:endParaRPr lang="zh-CN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并且正负宇称带都未发现边带。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this is the outline first is introduction.</a:t>
            </a:r>
            <a:endParaRPr lang="zh-CN" altLang="zh-CN" smtClean="0"/>
          </a:p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E27656-BE60-4538-A85D-77F6D864A2D7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2290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this is the outline first is introduction.</a:t>
            </a:r>
            <a:endParaRPr lang="zh-CN" altLang="zh-CN" smtClean="0"/>
          </a:p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E27656-BE60-4538-A85D-77F6D864A2D7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2290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this is the outline first is introduction.</a:t>
            </a:r>
            <a:endParaRPr lang="zh-CN" altLang="zh-CN" smtClean="0"/>
          </a:p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E27656-BE60-4538-A85D-77F6D864A2D7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/>
              </a:rPr>
              <a:t>有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/>
              </a:rPr>
              <a:t>成份。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副标题 2"/>
          <p:cNvSpPr txBox="1"/>
          <p:nvPr/>
        </p:nvSpPr>
        <p:spPr>
          <a:xfrm>
            <a:off x="0" y="2564940"/>
            <a:ext cx="9144000" cy="6480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首次在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核区奇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核中观测到多重手征带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副标题 2"/>
          <p:cNvSpPr txBox="1">
            <a:spLocks noChangeArrowheads="1"/>
          </p:cNvSpPr>
          <p:nvPr/>
        </p:nvSpPr>
        <p:spPr bwMode="auto">
          <a:xfrm>
            <a:off x="2339844" y="3573010"/>
            <a:ext cx="5544386" cy="115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2000" noProof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+mn-ea"/>
              </a:rPr>
              <a:t>报告人</a:t>
            </a:r>
            <a:r>
              <a:rPr lang="zh-CN" altLang="en-US" sz="2000" noProof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+mn-ea"/>
              </a:rPr>
              <a:t>：穆    琳</a:t>
            </a:r>
            <a:endParaRPr lang="zh-CN" altLang="en-US" sz="2000" noProof="1">
              <a:solidFill>
                <a:srgbClr val="0000FF"/>
              </a:solidFill>
              <a:latin typeface="Times New Roman" pitchFamily="18" charset="0"/>
              <a:ea typeface="黑体" pitchFamily="49" charset="-122"/>
              <a:sym typeface="+mn-ea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2000" noProof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+mn-ea"/>
              </a:rPr>
              <a:t>导    师：王守</a:t>
            </a:r>
            <a:r>
              <a:rPr lang="zh-CN" altLang="en-US" sz="2000" noProof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+mn-ea"/>
              </a:rPr>
              <a:t>宇</a:t>
            </a:r>
            <a:endParaRPr lang="en-US" altLang="zh-CN" sz="2000" noProof="1" smtClean="0">
              <a:solidFill>
                <a:srgbClr val="0000FF"/>
              </a:solidFill>
              <a:latin typeface="Times New Roman" pitchFamily="18" charset="0"/>
              <a:ea typeface="黑体" pitchFamily="49" charset="-122"/>
              <a:sym typeface="+mn-ea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2000" noProof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+mn-ea"/>
              </a:rPr>
              <a:t>单位：山东大学（威海）空间科学与物理学院</a:t>
            </a:r>
            <a:endParaRPr lang="zh-CN" altLang="en-US" sz="2000" noProof="1">
              <a:solidFill>
                <a:srgbClr val="0000FF"/>
              </a:solidFill>
              <a:latin typeface="Times New Roman" pitchFamily="18" charset="0"/>
              <a:ea typeface="黑体" pitchFamily="49" charset="-122"/>
              <a:sym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/>
          </p:cNvSpPr>
          <p:nvPr/>
        </p:nvSpPr>
        <p:spPr bwMode="auto">
          <a:xfrm>
            <a:off x="71230" y="7107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：值得研究的物理现象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25" name="下箭头标注 24"/>
          <p:cNvSpPr/>
          <p:nvPr/>
        </p:nvSpPr>
        <p:spPr>
          <a:xfrm>
            <a:off x="1331775" y="1196845"/>
            <a:ext cx="6624460" cy="1728121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691800" y="1484865"/>
            <a:ext cx="604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核区奇奇核中发现了手征带和多重手征带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下箭头标注 5"/>
          <p:cNvSpPr/>
          <p:nvPr/>
        </p:nvSpPr>
        <p:spPr>
          <a:xfrm>
            <a:off x="1331775" y="2996970"/>
            <a:ext cx="6696465" cy="1728121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03780" y="3356995"/>
            <a:ext cx="612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ea"/>
              <a:buAutoNum type="circleNumDbPlain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核区奇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核中会存在手征带吗</a:t>
            </a:r>
            <a:r>
              <a:rPr lang="zh-CN" altLang="en-US" sz="24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？</a:t>
            </a:r>
            <a:endParaRPr lang="zh-CN" altLang="en-US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775" y="4797095"/>
            <a:ext cx="6768470" cy="1152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91799" y="5157120"/>
            <a:ext cx="626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ea"/>
              <a:buAutoNum type="circleNumDbPlain" startAt="2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核区奇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核中会存在多重手征带吗</a:t>
            </a:r>
            <a:r>
              <a:rPr lang="zh-CN" altLang="en-US" sz="24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？</a:t>
            </a:r>
            <a:endParaRPr lang="zh-CN" altLang="en-US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/>
          </p:cNvSpPr>
          <p:nvPr/>
        </p:nvSpPr>
        <p:spPr bwMode="auto">
          <a:xfrm>
            <a:off x="71230" y="7107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：值得研究的物理现象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25" name="下箭头标注 24"/>
          <p:cNvSpPr/>
          <p:nvPr/>
        </p:nvSpPr>
        <p:spPr>
          <a:xfrm>
            <a:off x="1331775" y="1196845"/>
            <a:ext cx="6624460" cy="1728121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691800" y="1484865"/>
            <a:ext cx="604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核区奇奇核中发现了手征带和多重手征带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下箭头标注 5"/>
          <p:cNvSpPr/>
          <p:nvPr/>
        </p:nvSpPr>
        <p:spPr>
          <a:xfrm>
            <a:off x="1331775" y="2996970"/>
            <a:ext cx="6696465" cy="1728121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03780" y="3356995"/>
            <a:ext cx="612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ea"/>
              <a:buAutoNum type="circleNumDbPlain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核区奇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核中会存在手征带吗</a:t>
            </a:r>
            <a:r>
              <a:rPr lang="zh-CN" altLang="en-US" sz="24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？</a:t>
            </a:r>
            <a:endParaRPr lang="zh-CN" altLang="en-US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775" y="4797095"/>
            <a:ext cx="6768470" cy="1152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91799" y="5157120"/>
            <a:ext cx="626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ea"/>
              <a:buAutoNum type="circleNumDbPlain" startAt="2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核区奇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核中会存在多重手征带吗</a:t>
            </a:r>
            <a:r>
              <a:rPr lang="zh-CN" altLang="en-US" sz="24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？</a:t>
            </a:r>
            <a:endParaRPr lang="zh-CN" altLang="en-US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941" y="1628875"/>
            <a:ext cx="6965314" cy="3384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59770" y="5045030"/>
            <a:ext cx="698448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对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sz="2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核区奇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zh-CN" altLang="en-US" sz="2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核进行了调研，最终决定对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81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Kr</a:t>
            </a:r>
            <a:r>
              <a:rPr lang="zh-CN" altLang="en-US" sz="2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开展实验研究</a:t>
            </a:r>
            <a:endParaRPr lang="zh-CN" altLang="en-US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AppData\Roaming\Tencent\Users\1218418145\QQ\WinTemp\RichOle\}Q9ASHG7CVV[@}BHDT%B0C9.png"/>
          <p:cNvPicPr>
            <a:picLocks noChangeAspect="1" noChangeArrowheads="1"/>
          </p:cNvPicPr>
          <p:nvPr/>
        </p:nvPicPr>
        <p:blipFill>
          <a:blip r:embed="rId3" cstate="print"/>
          <a:srcRect t="2857" r="8327" b="4279"/>
          <a:stretch>
            <a:fillRect/>
          </a:stretch>
        </p:blipFill>
        <p:spPr bwMode="auto">
          <a:xfrm rot="5400000">
            <a:off x="4473525" y="1475346"/>
            <a:ext cx="4588951" cy="4752000"/>
          </a:xfrm>
          <a:prstGeom prst="rect">
            <a:avLst/>
          </a:prstGeom>
          <a:noFill/>
        </p:spPr>
      </p:pic>
      <p:sp>
        <p:nvSpPr>
          <p:cNvPr id="6" name="圆角矩形 1">
            <a:extLst>
              <a:ext uri="{FF2B5EF4-FFF2-40B4-BE49-F238E27FC236}">
                <a16:creationId xmlns:a16="http://schemas.microsoft.com/office/drawing/2014/main" xmlns="" id="{3C96BF17-3AEC-4E7D-9EBC-AD4D739EEDC3}"/>
              </a:ext>
            </a:extLst>
          </p:cNvPr>
          <p:cNvSpPr/>
          <p:nvPr/>
        </p:nvSpPr>
        <p:spPr>
          <a:xfrm>
            <a:off x="6948165" y="2420930"/>
            <a:ext cx="936065" cy="201614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圆角矩形 1">
            <a:extLst>
              <a:ext uri="{FF2B5EF4-FFF2-40B4-BE49-F238E27FC236}">
                <a16:creationId xmlns:a16="http://schemas.microsoft.com/office/drawing/2014/main" xmlns="" id="{3C96BF17-3AEC-4E7D-9EBC-AD4D739EEDC3}"/>
              </a:ext>
            </a:extLst>
          </p:cNvPr>
          <p:cNvSpPr/>
          <p:nvPr/>
        </p:nvSpPr>
        <p:spPr>
          <a:xfrm>
            <a:off x="5796085" y="3501005"/>
            <a:ext cx="936066" cy="230416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5652075" y="5795858"/>
            <a:ext cx="899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(</a:t>
            </a:r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="1" baseline="30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  <a:endParaRPr lang="zh-CN" altLang="en-US" b="1" baseline="30000" dirty="0"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圆角矩形 1">
            <a:extLst>
              <a:ext uri="{FF2B5EF4-FFF2-40B4-BE49-F238E27FC236}">
                <a16:creationId xmlns:a16="http://schemas.microsoft.com/office/drawing/2014/main" xmlns="" id="{3C96BF17-3AEC-4E7D-9EBC-AD4D739EEDC3}"/>
              </a:ext>
            </a:extLst>
          </p:cNvPr>
          <p:cNvSpPr/>
          <p:nvPr/>
        </p:nvSpPr>
        <p:spPr>
          <a:xfrm>
            <a:off x="5364055" y="1700880"/>
            <a:ext cx="936065" cy="180012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16016" y="1174435"/>
            <a:ext cx="41399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L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Funke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等人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[1]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指定了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81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Kr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正、负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宇称带的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组态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皆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为高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j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的粒子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空穴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组态。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zh-CN" altLang="en-US" b="1" dirty="0" smtClean="0">
              <a:ea typeface="黑体" pitchFamily="49" charset="-122"/>
              <a:cs typeface="Times New Roman" pitchFamily="18" charset="0"/>
            </a:endParaRPr>
          </a:p>
          <a:p>
            <a:endParaRPr lang="zh-CN" altLang="en-US" b="1" baseline="30000" dirty="0" smtClean="0"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1700" y="3861030"/>
            <a:ext cx="41762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2700"/>
              </a:lnSpc>
            </a:pP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基于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以上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，我们对奇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核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81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Kr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开展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研究以期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寻找多重手征带，来探索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核区奇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核中是否也存在三轴形变共存这一现象。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1700" y="2225916"/>
            <a:ext cx="417629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81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Kr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的正负宇称带与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Br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中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(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带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[2]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有着同样的核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芯，因此也可能都具有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三轴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形变。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0020" y="1196845"/>
            <a:ext cx="194413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(</a:t>
            </a:r>
            <a:r>
              <a:rPr lang="en-US" altLang="zh-CN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20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9/2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(</a:t>
            </a:r>
            <a:r>
              <a:rPr lang="en-US" altLang="zh-CN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altLang="zh-CN" sz="20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9/2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altLang="zh-CN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</a:t>
            </a:r>
            <a:endParaRPr lang="zh-CN" altLang="en-US" sz="20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9789" y="1916895"/>
            <a:ext cx="2916521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sz="20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9/2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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0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5/2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0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(</a:t>
            </a:r>
            <a:r>
              <a:rPr lang="en-US" altLang="zh-CN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altLang="zh-CN" sz="20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9/2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altLang="zh-CN" sz="20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</a:t>
            </a:r>
            <a:endParaRPr lang="zh-CN" altLang="en-US" sz="2000" b="1" baseline="30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251700" y="5445140"/>
            <a:ext cx="4283075" cy="9112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solidFill>
              <a:srgbClr val="163794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altLang="zh-CN" sz="1200" kern="0" dirty="0" smtClean="0">
                <a:solidFill>
                  <a:srgbClr val="080808"/>
                </a:solidFill>
                <a:latin typeface="Comic Sans MS" pitchFamily="66" charset="0"/>
              </a:rPr>
              <a:t>[1] L. </a:t>
            </a:r>
            <a:r>
              <a:rPr lang="en-US" altLang="zh-CN" sz="1200" kern="0" dirty="0" err="1" smtClean="0">
                <a:solidFill>
                  <a:srgbClr val="080808"/>
                </a:solidFill>
                <a:latin typeface="Comic Sans MS" pitchFamily="66" charset="0"/>
              </a:rPr>
              <a:t>Funke</a:t>
            </a:r>
            <a:r>
              <a:rPr lang="en-US" altLang="zh-CN" sz="1200" kern="0" dirty="0" smtClean="0">
                <a:solidFill>
                  <a:srgbClr val="080808"/>
                </a:solidFill>
                <a:latin typeface="Comic Sans MS" pitchFamily="66" charset="0"/>
              </a:rPr>
              <a:t> et.al</a:t>
            </a:r>
            <a:r>
              <a:rPr lang="zh-CN" altLang="en-US" sz="1200" kern="0" dirty="0" smtClean="0">
                <a:solidFill>
                  <a:srgbClr val="080808"/>
                </a:solidFill>
                <a:latin typeface="Comic Sans MS" pitchFamily="66" charset="0"/>
              </a:rPr>
              <a:t>，</a:t>
            </a:r>
            <a:r>
              <a:rPr lang="en-US" altLang="zh-CN" sz="1200" kern="0" dirty="0" smtClean="0">
                <a:solidFill>
                  <a:srgbClr val="080808"/>
                </a:solidFill>
                <a:latin typeface="Comic Sans MS" pitchFamily="66" charset="0"/>
              </a:rPr>
              <a:t>Nuclear Physics A 455 (1986) 206</a:t>
            </a:r>
          </a:p>
          <a:p>
            <a:r>
              <a:rPr lang="en-US" altLang="zh-CN" sz="1200" kern="0" dirty="0" smtClean="0">
                <a:solidFill>
                  <a:srgbClr val="080808"/>
                </a:solidFill>
                <a:latin typeface="Comic Sans MS" pitchFamily="66" charset="0"/>
              </a:rPr>
              <a:t>[2] S.Y. Wang et al., Phys. </a:t>
            </a:r>
            <a:r>
              <a:rPr lang="en-US" altLang="zh-CN" sz="1200" kern="0" dirty="0" err="1" smtClean="0">
                <a:solidFill>
                  <a:srgbClr val="080808"/>
                </a:solidFill>
                <a:latin typeface="Comic Sans MS" pitchFamily="66" charset="0"/>
              </a:rPr>
              <a:t>Lett</a:t>
            </a:r>
            <a:r>
              <a:rPr lang="en-US" altLang="zh-CN" sz="1200" kern="0" dirty="0" smtClean="0">
                <a:solidFill>
                  <a:srgbClr val="080808"/>
                </a:solidFill>
                <a:latin typeface="Comic Sans MS" pitchFamily="66" charset="0"/>
              </a:rPr>
              <a:t>. B 703 (2011) 40-45</a:t>
            </a:r>
            <a:endParaRPr lang="zh-CN" altLang="en-US" sz="1200" kern="0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23" name="标题 1"/>
          <p:cNvSpPr txBox="1">
            <a:spLocks/>
          </p:cNvSpPr>
          <p:nvPr/>
        </p:nvSpPr>
        <p:spPr bwMode="auto">
          <a:xfrm>
            <a:off x="0" y="7107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：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选取</a:t>
            </a:r>
            <a:r>
              <a:rPr lang="en-US" altLang="zh-CN" sz="3600" b="1" baseline="30000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81</a:t>
            </a:r>
            <a:r>
              <a:rPr lang="en-US" altLang="zh-CN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Kr</a:t>
            </a:r>
            <a:r>
              <a:rPr lang="en-US" altLang="zh-CN" sz="3600" b="1" baseline="-25000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45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研究的原因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 txBox="1">
            <a:spLocks/>
          </p:cNvSpPr>
          <p:nvPr/>
        </p:nvSpPr>
        <p:spPr bwMode="auto">
          <a:xfrm>
            <a:off x="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目录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52613" y="2240760"/>
            <a:ext cx="5456237" cy="688975"/>
            <a:chOff x="720" y="1392"/>
            <a:chExt cx="4058" cy="480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</a:endParaRPr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</a:endParaRPr>
              </a:p>
            </p:txBody>
          </p:sp>
        </p:grpSp>
      </p:grpSp>
      <p:sp>
        <p:nvSpPr>
          <p:cNvPr id="6148" name="AutoShape 10"/>
          <p:cNvSpPr>
            <a:spLocks noChangeArrowheads="1"/>
          </p:cNvSpPr>
          <p:nvPr/>
        </p:nvSpPr>
        <p:spPr bwMode="gray">
          <a:xfrm>
            <a:off x="1852613" y="3105948"/>
            <a:ext cx="5456237" cy="688975"/>
          </a:xfrm>
          <a:prstGeom prst="roundRect">
            <a:avLst>
              <a:gd name="adj" fmla="val 1750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65313" y="3128173"/>
            <a:ext cx="5437187" cy="636587"/>
            <a:chOff x="744" y="1407"/>
            <a:chExt cx="3988" cy="444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gray">
            <a:xfrm>
              <a:off x="744" y="1736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852613" y="3963198"/>
            <a:ext cx="5456237" cy="688975"/>
            <a:chOff x="720" y="1392"/>
            <a:chExt cx="4058" cy="480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6" name="AutoShape 17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" name="AutoShape 18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6151" name="AutoShape 19"/>
          <p:cNvSpPr>
            <a:spLocks noChangeArrowheads="1"/>
          </p:cNvSpPr>
          <p:nvPr/>
        </p:nvSpPr>
        <p:spPr bwMode="gray">
          <a:xfrm>
            <a:off x="1852613" y="1377160"/>
            <a:ext cx="5456237" cy="688975"/>
          </a:xfrm>
          <a:prstGeom prst="roundRect">
            <a:avLst>
              <a:gd name="adj" fmla="val 1750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1865313" y="1399385"/>
            <a:ext cx="5437187" cy="636588"/>
            <a:chOff x="744" y="1407"/>
            <a:chExt cx="3988" cy="444"/>
          </a:xfrm>
        </p:grpSpPr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744" y="1736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6153" name="Text Box 23"/>
          <p:cNvSpPr txBox="1">
            <a:spLocks noChangeArrowheads="1"/>
          </p:cNvSpPr>
          <p:nvPr/>
        </p:nvSpPr>
        <p:spPr bwMode="white">
          <a:xfrm>
            <a:off x="2319338" y="149146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white">
          <a:xfrm>
            <a:off x="2330450" y="234871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Comic Sans MS" pitchFamily="66" charset="0"/>
                <a:ea typeface="黑体" pitchFamily="49" charset="-122"/>
                <a:cs typeface="Arial" charset="0"/>
              </a:rPr>
              <a:t>实验介绍</a:t>
            </a:r>
            <a:endParaRPr lang="zh-CN" altLang="en-US" b="1" dirty="0">
              <a:solidFill>
                <a:schemeClr val="bg1"/>
              </a:solidFill>
              <a:latin typeface="Comic Sans MS" pitchFamily="66" charset="0"/>
              <a:ea typeface="黑体" pitchFamily="49" charset="-122"/>
              <a:cs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white">
          <a:xfrm>
            <a:off x="2330450" y="3172623"/>
            <a:ext cx="476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黑体" pitchFamily="49" charset="-122"/>
                <a:cs typeface="Arial" charset="0"/>
              </a:rPr>
              <a:t>能级纲图的建立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ea typeface="黑体" pitchFamily="49" charset="-122"/>
              <a:cs typeface="Arial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white">
          <a:xfrm>
            <a:off x="2330450" y="4055273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实验结果与讨论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57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52588" y="392668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8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68463" y="308054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9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68463" y="222964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30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19795" y="134085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Text Box 31"/>
          <p:cNvSpPr txBox="1">
            <a:spLocks noChangeArrowheads="1"/>
          </p:cNvSpPr>
          <p:nvPr/>
        </p:nvSpPr>
        <p:spPr bwMode="white">
          <a:xfrm>
            <a:off x="1998663" y="406321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6162" name="Text Box 32"/>
          <p:cNvSpPr txBox="1">
            <a:spLocks noChangeArrowheads="1"/>
          </p:cNvSpPr>
          <p:nvPr/>
        </p:nvSpPr>
        <p:spPr bwMode="white">
          <a:xfrm>
            <a:off x="1978025" y="146923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163" name="Text Box 33"/>
          <p:cNvSpPr txBox="1">
            <a:spLocks noChangeArrowheads="1"/>
          </p:cNvSpPr>
          <p:nvPr/>
        </p:nvSpPr>
        <p:spPr bwMode="white">
          <a:xfrm>
            <a:off x="1990725" y="232807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7F7F7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164" name="Text Box 34"/>
          <p:cNvSpPr txBox="1">
            <a:spLocks noChangeArrowheads="1"/>
          </p:cNvSpPr>
          <p:nvPr/>
        </p:nvSpPr>
        <p:spPr bwMode="white">
          <a:xfrm>
            <a:off x="1990725" y="321548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7F7F7F"/>
                </a:solidFill>
                <a:cs typeface="Arial" pitchFamily="34" charset="0"/>
              </a:rPr>
              <a:t>3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852613" y="4797095"/>
            <a:ext cx="5456237" cy="688975"/>
            <a:chOff x="720" y="1392"/>
            <a:chExt cx="4058" cy="480"/>
          </a:xfrm>
        </p:grpSpPr>
        <p:sp>
          <p:nvSpPr>
            <p:cNvPr id="50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2" name="AutoShape 17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3" name="AutoShape 18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4" name="Text Box 26"/>
          <p:cNvSpPr txBox="1">
            <a:spLocks noChangeArrowheads="1"/>
          </p:cNvSpPr>
          <p:nvPr/>
        </p:nvSpPr>
        <p:spPr bwMode="white">
          <a:xfrm>
            <a:off x="2330450" y="4889170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总结与展望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white">
          <a:xfrm>
            <a:off x="1998663" y="4897107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7F7F7F"/>
                </a:solidFill>
                <a:cs typeface="Arial" pitchFamily="34" charset="0"/>
              </a:rPr>
              <a:t>5</a:t>
            </a:r>
            <a:endParaRPr lang="en-US" altLang="zh-CN" sz="2400" b="1" dirty="0">
              <a:solidFill>
                <a:srgbClr val="7F7F7F"/>
              </a:solidFill>
              <a:cs typeface="Arial" pitchFamily="34" charset="0"/>
            </a:endParaRPr>
          </a:p>
        </p:txBody>
      </p:sp>
      <p:pic>
        <p:nvPicPr>
          <p:cNvPr id="56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19795" y="478383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dell\AppData\Roaming\Tencent\Users\1255437347\QQ\WinTemp\RichOle\UQF9O`X8BL4DKHV`BAC[5_Y.png"/>
          <p:cNvPicPr>
            <a:picLocks noChangeAspect="1" noChangeArrowheads="1"/>
          </p:cNvPicPr>
          <p:nvPr/>
        </p:nvPicPr>
        <p:blipFill>
          <a:blip r:embed="rId3" cstate="print"/>
          <a:srcRect b="13678"/>
          <a:stretch>
            <a:fillRect/>
          </a:stretch>
        </p:blipFill>
        <p:spPr bwMode="auto">
          <a:xfrm>
            <a:off x="251699" y="908825"/>
            <a:ext cx="4436939" cy="2952205"/>
          </a:xfrm>
          <a:prstGeom prst="rect">
            <a:avLst/>
          </a:prstGeom>
          <a:noFill/>
        </p:spPr>
      </p:pic>
      <p:pic>
        <p:nvPicPr>
          <p:cNvPr id="24577" name="Picture 1" descr="C:\Users\dell\AppData\Roaming\Tencent\Users\1218418145\QQ\WinTemp\RichOle\K]CMZTZOON33A6O1U{2YYCQ.png"/>
          <p:cNvPicPr>
            <a:picLocks noChangeAspect="1" noChangeArrowheads="1"/>
          </p:cNvPicPr>
          <p:nvPr/>
        </p:nvPicPr>
        <p:blipFill>
          <a:blip r:embed="rId4" cstate="print"/>
          <a:srcRect r="1480" b="10100"/>
          <a:stretch>
            <a:fillRect/>
          </a:stretch>
        </p:blipFill>
        <p:spPr bwMode="auto">
          <a:xfrm>
            <a:off x="5004030" y="1052835"/>
            <a:ext cx="3591432" cy="2736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23706" y="4365065"/>
            <a:ext cx="849658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本次实验在南非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iThemba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国家实验室进行，使用的是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AFRODITE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探测阵列，包括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个带反康的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Clover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探测器，其中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个探测器摆放的位置相对于束流方向呈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90°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，另外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个呈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135°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。</a:t>
            </a:r>
          </a:p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实验时利用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65MeV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68MeV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el-GR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α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束流轰击丰度为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99.93%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Se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，用来布居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81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Kr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的高自旋态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。其中靶厚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0.36 mg/cm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，在其后面加了厚度为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0.01 mg/cm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的碳衬用于保护。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实验进行了约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109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个小时，共得到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1.45×10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Times New Roman"/>
              </a:rPr>
              <a:t>个二重符合事件。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7107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4191CC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 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南非实验细节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710" y="3872051"/>
            <a:ext cx="432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+mn-ea"/>
                <a:ea typeface="+mn-ea"/>
              </a:rPr>
              <a:t>利用</a:t>
            </a:r>
            <a:r>
              <a:rPr lang="en-US" altLang="zh-CN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PACE2</a:t>
            </a:r>
            <a:r>
              <a:rPr lang="zh-CN" altLang="en-US" sz="1200" dirty="0" smtClean="0">
                <a:latin typeface="+mn-ea"/>
                <a:ea typeface="+mn-ea"/>
              </a:rPr>
              <a:t>程序计算得到的</a:t>
            </a:r>
            <a:r>
              <a:rPr lang="en-US" altLang="zh-CN" sz="1200" baseline="30000" dirty="0" smtClean="0">
                <a:latin typeface="Times New Roman" pitchFamily="18" charset="0"/>
                <a:ea typeface="+mn-ea"/>
                <a:cs typeface="Times New Roman" pitchFamily="18" charset="0"/>
              </a:rPr>
              <a:t>82</a:t>
            </a:r>
            <a:r>
              <a:rPr lang="en-US" altLang="zh-CN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Se(4He,5</a:t>
            </a:r>
            <a:r>
              <a:rPr lang="en-US" altLang="zh-CN" sz="120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lang="en-US" altLang="zh-CN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zh-CN" altLang="en-US" sz="1200" dirty="0" smtClean="0">
                <a:latin typeface="+mn-ea"/>
                <a:ea typeface="+mn-ea"/>
              </a:rPr>
              <a:t>反应的激发函数曲线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00" y="3872051"/>
            <a:ext cx="2088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AFRODITE</a:t>
            </a:r>
            <a:r>
              <a:rPr lang="zh-CN" altLang="en-US" sz="1200" dirty="0" smtClean="0">
                <a:latin typeface="+mn-ea"/>
                <a:ea typeface="+mn-ea"/>
              </a:rPr>
              <a:t>探测阵列实物图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 txBox="1">
            <a:spLocks/>
          </p:cNvSpPr>
          <p:nvPr/>
        </p:nvSpPr>
        <p:spPr bwMode="auto">
          <a:xfrm>
            <a:off x="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目录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52613" y="2240760"/>
            <a:ext cx="5456237" cy="688975"/>
            <a:chOff x="720" y="1392"/>
            <a:chExt cx="4058" cy="480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</a:endParaRPr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</a:endParaRPr>
              </a:p>
            </p:txBody>
          </p:sp>
        </p:grpSp>
      </p:grpSp>
      <p:sp>
        <p:nvSpPr>
          <p:cNvPr id="6148" name="AutoShape 10"/>
          <p:cNvSpPr>
            <a:spLocks noChangeArrowheads="1"/>
          </p:cNvSpPr>
          <p:nvPr/>
        </p:nvSpPr>
        <p:spPr bwMode="gray">
          <a:xfrm>
            <a:off x="1852613" y="3105948"/>
            <a:ext cx="5456237" cy="688975"/>
          </a:xfrm>
          <a:prstGeom prst="roundRect">
            <a:avLst>
              <a:gd name="adj" fmla="val 1750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65313" y="3128173"/>
            <a:ext cx="5437187" cy="636587"/>
            <a:chOff x="744" y="1407"/>
            <a:chExt cx="3988" cy="444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gray">
            <a:xfrm>
              <a:off x="744" y="1736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852613" y="3963198"/>
            <a:ext cx="5456237" cy="688975"/>
            <a:chOff x="720" y="1392"/>
            <a:chExt cx="4058" cy="480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6" name="AutoShape 17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" name="AutoShape 18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6151" name="AutoShape 19"/>
          <p:cNvSpPr>
            <a:spLocks noChangeArrowheads="1"/>
          </p:cNvSpPr>
          <p:nvPr/>
        </p:nvSpPr>
        <p:spPr bwMode="gray">
          <a:xfrm>
            <a:off x="1852613" y="1377160"/>
            <a:ext cx="5456237" cy="688975"/>
          </a:xfrm>
          <a:prstGeom prst="roundRect">
            <a:avLst>
              <a:gd name="adj" fmla="val 1750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1865313" y="1399385"/>
            <a:ext cx="5437187" cy="636588"/>
            <a:chOff x="744" y="1407"/>
            <a:chExt cx="3988" cy="444"/>
          </a:xfrm>
        </p:grpSpPr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744" y="1736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6153" name="Text Box 23"/>
          <p:cNvSpPr txBox="1">
            <a:spLocks noChangeArrowheads="1"/>
          </p:cNvSpPr>
          <p:nvPr/>
        </p:nvSpPr>
        <p:spPr bwMode="white">
          <a:xfrm>
            <a:off x="2319338" y="149146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white">
          <a:xfrm>
            <a:off x="2330450" y="234871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黑体" pitchFamily="49" charset="-122"/>
                <a:cs typeface="Arial" charset="0"/>
              </a:rPr>
              <a:t>实验介绍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ea typeface="黑体" pitchFamily="49" charset="-122"/>
              <a:cs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white">
          <a:xfrm>
            <a:off x="2330450" y="3172623"/>
            <a:ext cx="476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Comic Sans MS" pitchFamily="66" charset="0"/>
                <a:ea typeface="黑体" pitchFamily="49" charset="-122"/>
                <a:cs typeface="Arial" charset="0"/>
              </a:rPr>
              <a:t>能级纲图的建立</a:t>
            </a:r>
            <a:endParaRPr lang="zh-CN" altLang="en-US" sz="2400" b="1" dirty="0">
              <a:solidFill>
                <a:schemeClr val="bg1"/>
              </a:solidFill>
              <a:latin typeface="Comic Sans MS" pitchFamily="66" charset="0"/>
              <a:ea typeface="黑体" pitchFamily="49" charset="-122"/>
              <a:cs typeface="Arial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white">
          <a:xfrm>
            <a:off x="2330450" y="4055273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实验结果与讨论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57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52588" y="392668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8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68463" y="308054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9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68463" y="222964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30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19795" y="134085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Text Box 31"/>
          <p:cNvSpPr txBox="1">
            <a:spLocks noChangeArrowheads="1"/>
          </p:cNvSpPr>
          <p:nvPr/>
        </p:nvSpPr>
        <p:spPr bwMode="white">
          <a:xfrm>
            <a:off x="1998663" y="406321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6162" name="Text Box 32"/>
          <p:cNvSpPr txBox="1">
            <a:spLocks noChangeArrowheads="1"/>
          </p:cNvSpPr>
          <p:nvPr/>
        </p:nvSpPr>
        <p:spPr bwMode="white">
          <a:xfrm>
            <a:off x="1978025" y="146923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163" name="Text Box 33"/>
          <p:cNvSpPr txBox="1">
            <a:spLocks noChangeArrowheads="1"/>
          </p:cNvSpPr>
          <p:nvPr/>
        </p:nvSpPr>
        <p:spPr bwMode="white">
          <a:xfrm>
            <a:off x="1990725" y="232807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7F7F7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164" name="Text Box 34"/>
          <p:cNvSpPr txBox="1">
            <a:spLocks noChangeArrowheads="1"/>
          </p:cNvSpPr>
          <p:nvPr/>
        </p:nvSpPr>
        <p:spPr bwMode="white">
          <a:xfrm>
            <a:off x="1990725" y="321548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7F7F7F"/>
                </a:solidFill>
                <a:cs typeface="Arial" pitchFamily="34" charset="0"/>
              </a:rPr>
              <a:t>3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852613" y="4797095"/>
            <a:ext cx="5456237" cy="688975"/>
            <a:chOff x="720" y="1392"/>
            <a:chExt cx="4058" cy="480"/>
          </a:xfrm>
        </p:grpSpPr>
        <p:sp>
          <p:nvSpPr>
            <p:cNvPr id="50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2" name="AutoShape 17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3" name="AutoShape 18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4" name="Text Box 26"/>
          <p:cNvSpPr txBox="1">
            <a:spLocks noChangeArrowheads="1"/>
          </p:cNvSpPr>
          <p:nvPr/>
        </p:nvSpPr>
        <p:spPr bwMode="white">
          <a:xfrm>
            <a:off x="2330450" y="4889170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总结与展望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white">
          <a:xfrm>
            <a:off x="1998663" y="4897107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7F7F7F"/>
                </a:solidFill>
                <a:cs typeface="Arial" pitchFamily="34" charset="0"/>
              </a:rPr>
              <a:t>5</a:t>
            </a:r>
            <a:endParaRPr lang="en-US" altLang="zh-CN" sz="2400" b="1" dirty="0">
              <a:solidFill>
                <a:srgbClr val="7F7F7F"/>
              </a:solidFill>
              <a:cs typeface="Arial" pitchFamily="34" charset="0"/>
            </a:endParaRPr>
          </a:p>
        </p:txBody>
      </p:sp>
      <p:pic>
        <p:nvPicPr>
          <p:cNvPr id="56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19795" y="478383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AppData\Roaming\Tencent\Users\1218418145\QQ\WinTemp\RichOle\}Q9ASHG7CVV[@}BHDT%B0C9.png"/>
          <p:cNvPicPr>
            <a:picLocks noChangeAspect="1" noChangeArrowheads="1"/>
          </p:cNvPicPr>
          <p:nvPr/>
        </p:nvPicPr>
        <p:blipFill>
          <a:blip r:embed="rId2" cstate="print"/>
          <a:srcRect r="8327"/>
          <a:stretch>
            <a:fillRect/>
          </a:stretch>
        </p:blipFill>
        <p:spPr bwMode="auto">
          <a:xfrm rot="5400000">
            <a:off x="2040660" y="1212082"/>
            <a:ext cx="4810290" cy="5364000"/>
          </a:xfrm>
          <a:prstGeom prst="rect">
            <a:avLst/>
          </a:prstGeom>
          <a:noFill/>
        </p:spPr>
      </p:pic>
      <p:sp>
        <p:nvSpPr>
          <p:cNvPr id="13" name="标题 1"/>
          <p:cNvSpPr txBox="1">
            <a:spLocks/>
          </p:cNvSpPr>
          <p:nvPr/>
        </p:nvSpPr>
        <p:spPr bwMode="auto">
          <a:xfrm>
            <a:off x="19050" y="-14288"/>
            <a:ext cx="8229600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 dirty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目前为止最新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的</a:t>
            </a:r>
            <a:r>
              <a:rPr lang="en-US" altLang="zh-CN" sz="3600" b="1" baseline="30000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81</a:t>
            </a:r>
            <a:r>
              <a:rPr lang="en-US" altLang="zh-CN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Kr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能级</a:t>
            </a:r>
            <a:r>
              <a:rPr lang="zh-CN" altLang="en-US" sz="3600" b="1" dirty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纲图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5004030" y="5877170"/>
            <a:ext cx="3888270" cy="76721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solidFill>
              <a:srgbClr val="163794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[1] L.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Funke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smtClean="0">
                <a:latin typeface="Times New Roman" pitchFamily="18" charset="0"/>
                <a:cs typeface="Times New Roman" pitchFamily="18" charset="0"/>
              </a:rPr>
              <a:t>et.al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Nuclear Physics 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455 (1986) 206</a:t>
            </a:r>
          </a:p>
        </p:txBody>
      </p:sp>
      <p:sp>
        <p:nvSpPr>
          <p:cNvPr id="19" name="矩形 18"/>
          <p:cNvSpPr/>
          <p:nvPr/>
        </p:nvSpPr>
        <p:spPr>
          <a:xfrm>
            <a:off x="611724" y="980830"/>
            <a:ext cx="74165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实验时利用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43MeV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el-GR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α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束流轰击丰度为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96 % 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Se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，用来布居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81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Kr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的高自旋态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。实验共收集到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7×10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7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  <a:cs typeface="Times New Roman"/>
              </a:rPr>
              <a:t>个二重符合事件。</a:t>
            </a:r>
            <a:endParaRPr lang="zh-CN" altLang="en-US" sz="2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3730" y="6237195"/>
            <a:ext cx="7128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图中线的粗细代表着跃迁的强弱。红色的能级和跃迁代表此工作中新发现的。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zh-CN" altLang="en-US" sz="1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690" y="901232"/>
            <a:ext cx="8712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本实验在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1986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L. </a:t>
            </a:r>
            <a:r>
              <a:rPr lang="en-US" altLang="zh-CN" sz="20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Funke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等人搭建的纲图基础上拓展了：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15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条新能级，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56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条新跃迁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两条新带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gt.png"/>
          <p:cNvPicPr>
            <a:picLocks noChangeAspect="1"/>
          </p:cNvPicPr>
          <p:nvPr/>
        </p:nvPicPr>
        <p:blipFill>
          <a:blip r:embed="rId3" cstate="print"/>
          <a:srcRect t="4928"/>
          <a:stretch>
            <a:fillRect/>
          </a:stretch>
        </p:blipFill>
        <p:spPr>
          <a:xfrm>
            <a:off x="38687" y="1844890"/>
            <a:ext cx="9069628" cy="442800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19050" y="-14288"/>
            <a:ext cx="8229600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本次实验建立的</a:t>
            </a:r>
            <a:r>
              <a:rPr lang="en-US" altLang="zh-CN" sz="3600" b="1" baseline="30000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81</a:t>
            </a:r>
            <a:r>
              <a:rPr lang="en-US" altLang="zh-CN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Kr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能级</a:t>
            </a:r>
            <a:r>
              <a:rPr lang="zh-CN" altLang="en-US" sz="3600" b="1" dirty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纲图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59770" y="6289443"/>
            <a:ext cx="7992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注：红色表示新发现的跃迁，黑色表示已有的跃迁，星号表示其他核混入的跃迁。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1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" name="图片 14" descr="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301" y="2276920"/>
            <a:ext cx="4862205" cy="3996000"/>
          </a:xfrm>
          <a:prstGeom prst="rect">
            <a:avLst/>
          </a:prstGeom>
        </p:spPr>
      </p:pic>
      <p:pic>
        <p:nvPicPr>
          <p:cNvPr id="16" name="图片 15" descr="gt.png"/>
          <p:cNvPicPr>
            <a:picLocks noChangeAspect="1"/>
          </p:cNvPicPr>
          <p:nvPr/>
        </p:nvPicPr>
        <p:blipFill>
          <a:blip r:embed="rId3" cstate="print"/>
          <a:srcRect t="4928" r="53150" b="1533"/>
          <a:stretch>
            <a:fillRect/>
          </a:stretch>
        </p:blipFill>
        <p:spPr>
          <a:xfrm>
            <a:off x="100290" y="2204915"/>
            <a:ext cx="3967675" cy="406800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3275910" y="5013110"/>
            <a:ext cx="360025" cy="21601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331775" y="3717020"/>
            <a:ext cx="288020" cy="21601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331775" y="4005040"/>
            <a:ext cx="288020" cy="21601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79695" y="836820"/>
            <a:ext cx="8712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通过对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1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中的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1255.8 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keV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跃迁开窗，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2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至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4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中的绝大部分带内跃迁以及带间跃迁都可以被观测到。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对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673.5 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keV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735.6 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keV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跃迁加和开窗，确认了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730.0 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keV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1465.0 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keV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跃迁的存在以及其他符合关系。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19050" y="-14288"/>
            <a:ext cx="8229600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开窗谱展示：正宇称带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59770" y="6237195"/>
            <a:ext cx="7992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注：红色表示新发现的跃迁，黑色表示已有的跃迁，星号表示其他核混入的跃迁。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1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695" y="891686"/>
            <a:ext cx="8712605" cy="737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通过对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366.9 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keV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307.7 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keV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跃迁加和开窗，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6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中的带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内跃迁以及带间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跃迁基本都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可以被观测到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19050" y="-14288"/>
            <a:ext cx="8229600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开窗谱展示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：负宇称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带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0" name="Picture 2" descr="D:\2015年南非实验-开窗\origin做图\gatespectrum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75" y="2097170"/>
            <a:ext cx="4757841" cy="3780000"/>
          </a:xfrm>
          <a:prstGeom prst="rect">
            <a:avLst/>
          </a:prstGeom>
          <a:noFill/>
        </p:spPr>
      </p:pic>
      <p:pic>
        <p:nvPicPr>
          <p:cNvPr id="14" name="图片 13" descr="gt.png"/>
          <p:cNvPicPr>
            <a:picLocks noChangeAspect="1"/>
          </p:cNvPicPr>
          <p:nvPr/>
        </p:nvPicPr>
        <p:blipFill>
          <a:blip r:embed="rId3" cstate="print"/>
          <a:srcRect l="60304" t="21934"/>
          <a:stretch>
            <a:fillRect/>
          </a:stretch>
        </p:blipFill>
        <p:spPr>
          <a:xfrm>
            <a:off x="179695" y="1700880"/>
            <a:ext cx="4104285" cy="4144976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827740" y="4437070"/>
            <a:ext cx="432030" cy="21601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419920" y="4149050"/>
            <a:ext cx="432030" cy="21601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 txBox="1">
            <a:spLocks/>
          </p:cNvSpPr>
          <p:nvPr/>
        </p:nvSpPr>
        <p:spPr bwMode="auto">
          <a:xfrm>
            <a:off x="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4191CC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目录</a:t>
            </a:r>
            <a:endParaRPr lang="en-US" altLang="zh-CN" sz="3600" b="1" dirty="0">
              <a:solidFill>
                <a:srgbClr val="4191CC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52613" y="2240760"/>
            <a:ext cx="5456237" cy="688975"/>
            <a:chOff x="720" y="1392"/>
            <a:chExt cx="4058" cy="480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</a:endParaRPr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</a:endParaRPr>
              </a:p>
            </p:txBody>
          </p:sp>
        </p:grpSp>
      </p:grpSp>
      <p:sp>
        <p:nvSpPr>
          <p:cNvPr id="6148" name="AutoShape 10"/>
          <p:cNvSpPr>
            <a:spLocks noChangeArrowheads="1"/>
          </p:cNvSpPr>
          <p:nvPr/>
        </p:nvSpPr>
        <p:spPr bwMode="gray">
          <a:xfrm>
            <a:off x="1852613" y="3105948"/>
            <a:ext cx="5456237" cy="688975"/>
          </a:xfrm>
          <a:prstGeom prst="roundRect">
            <a:avLst>
              <a:gd name="adj" fmla="val 1750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65313" y="3128173"/>
            <a:ext cx="5437187" cy="636587"/>
            <a:chOff x="744" y="1407"/>
            <a:chExt cx="3988" cy="444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gray">
            <a:xfrm>
              <a:off x="744" y="1736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852613" y="3963198"/>
            <a:ext cx="5456237" cy="688975"/>
            <a:chOff x="720" y="1392"/>
            <a:chExt cx="4058" cy="480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6" name="AutoShape 17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" name="AutoShape 18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6151" name="AutoShape 19"/>
          <p:cNvSpPr>
            <a:spLocks noChangeArrowheads="1"/>
          </p:cNvSpPr>
          <p:nvPr/>
        </p:nvSpPr>
        <p:spPr bwMode="gray">
          <a:xfrm>
            <a:off x="1852613" y="1377160"/>
            <a:ext cx="5456237" cy="688975"/>
          </a:xfrm>
          <a:prstGeom prst="roundRect">
            <a:avLst>
              <a:gd name="adj" fmla="val 1750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1865313" y="1399385"/>
            <a:ext cx="5437187" cy="636588"/>
            <a:chOff x="744" y="1407"/>
            <a:chExt cx="3988" cy="444"/>
          </a:xfrm>
        </p:grpSpPr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744" y="1736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6153" name="Text Box 23"/>
          <p:cNvSpPr txBox="1">
            <a:spLocks noChangeArrowheads="1"/>
          </p:cNvSpPr>
          <p:nvPr/>
        </p:nvSpPr>
        <p:spPr bwMode="white">
          <a:xfrm>
            <a:off x="2319338" y="149146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CN" altLang="en-US" sz="2400" b="1" dirty="0">
                <a:solidFill>
                  <a:schemeClr val="bg1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white">
          <a:xfrm>
            <a:off x="2330450" y="234871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黑体" pitchFamily="49" charset="-122"/>
                <a:cs typeface="Arial" charset="0"/>
              </a:rPr>
              <a:t>实验介绍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ea typeface="黑体" pitchFamily="49" charset="-122"/>
              <a:cs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white">
          <a:xfrm>
            <a:off x="2330450" y="3172623"/>
            <a:ext cx="476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黑体" pitchFamily="49" charset="-122"/>
                <a:cs typeface="Arial" charset="0"/>
              </a:rPr>
              <a:t>能级纲图的建立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ea typeface="黑体" pitchFamily="49" charset="-122"/>
              <a:cs typeface="Arial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white">
          <a:xfrm>
            <a:off x="2330450" y="4055273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实验结果与讨论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57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52588" y="392668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8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68463" y="308054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9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68463" y="222964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30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19795" y="134085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Text Box 31"/>
          <p:cNvSpPr txBox="1">
            <a:spLocks noChangeArrowheads="1"/>
          </p:cNvSpPr>
          <p:nvPr/>
        </p:nvSpPr>
        <p:spPr bwMode="white">
          <a:xfrm>
            <a:off x="1998663" y="406321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6162" name="Text Box 32"/>
          <p:cNvSpPr txBox="1">
            <a:spLocks noChangeArrowheads="1"/>
          </p:cNvSpPr>
          <p:nvPr/>
        </p:nvSpPr>
        <p:spPr bwMode="white">
          <a:xfrm>
            <a:off x="1978025" y="146923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163" name="Text Box 33"/>
          <p:cNvSpPr txBox="1">
            <a:spLocks noChangeArrowheads="1"/>
          </p:cNvSpPr>
          <p:nvPr/>
        </p:nvSpPr>
        <p:spPr bwMode="white">
          <a:xfrm>
            <a:off x="1990725" y="232807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7F7F7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164" name="Text Box 34"/>
          <p:cNvSpPr txBox="1">
            <a:spLocks noChangeArrowheads="1"/>
          </p:cNvSpPr>
          <p:nvPr/>
        </p:nvSpPr>
        <p:spPr bwMode="white">
          <a:xfrm>
            <a:off x="1990725" y="321548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7F7F7F"/>
                </a:solidFill>
                <a:cs typeface="Arial" pitchFamily="34" charset="0"/>
              </a:rPr>
              <a:t>3</a:t>
            </a:r>
          </a:p>
        </p:txBody>
      </p:sp>
      <p:grpSp>
        <p:nvGrpSpPr>
          <p:cNvPr id="49" name="Group 14"/>
          <p:cNvGrpSpPr>
            <a:grpSpLocks/>
          </p:cNvGrpSpPr>
          <p:nvPr/>
        </p:nvGrpSpPr>
        <p:grpSpPr bwMode="auto">
          <a:xfrm>
            <a:off x="1852613" y="4797095"/>
            <a:ext cx="5456237" cy="688975"/>
            <a:chOff x="720" y="1392"/>
            <a:chExt cx="4058" cy="480"/>
          </a:xfrm>
        </p:grpSpPr>
        <p:sp>
          <p:nvSpPr>
            <p:cNvPr id="50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51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2" name="AutoShape 17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3" name="AutoShape 18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4" name="Text Box 26"/>
          <p:cNvSpPr txBox="1">
            <a:spLocks noChangeArrowheads="1"/>
          </p:cNvSpPr>
          <p:nvPr/>
        </p:nvSpPr>
        <p:spPr bwMode="white">
          <a:xfrm>
            <a:off x="2330450" y="4889170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总结与展望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white">
          <a:xfrm>
            <a:off x="1998663" y="4897107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7F7F7F"/>
                </a:solidFill>
                <a:cs typeface="Arial" pitchFamily="34" charset="0"/>
              </a:rPr>
              <a:t>5</a:t>
            </a:r>
            <a:endParaRPr lang="en-US" altLang="zh-CN" sz="2400" b="1" dirty="0">
              <a:solidFill>
                <a:srgbClr val="7F7F7F"/>
              </a:solidFill>
              <a:cs typeface="Arial" pitchFamily="34" charset="0"/>
            </a:endParaRPr>
          </a:p>
        </p:txBody>
      </p:sp>
      <p:pic>
        <p:nvPicPr>
          <p:cNvPr id="56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19795" y="478383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27735" y="5877170"/>
            <a:ext cx="3636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注：拉伸纯四极跃迁的标准值为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1.33</a:t>
            </a:r>
          </a:p>
          <a:p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拉伸纯偶极跃迁的标准值为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0.80</a:t>
            </a:r>
            <a:endParaRPr lang="zh-CN" altLang="en-US" sz="1600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7" name="图片 16" descr="gt.png"/>
          <p:cNvPicPr>
            <a:picLocks noChangeAspect="1"/>
          </p:cNvPicPr>
          <p:nvPr/>
        </p:nvPicPr>
        <p:blipFill>
          <a:blip r:embed="rId3" cstate="print"/>
          <a:srcRect t="4928" r="53150" b="1533"/>
          <a:stretch>
            <a:fillRect/>
          </a:stretch>
        </p:blipFill>
        <p:spPr>
          <a:xfrm>
            <a:off x="228779" y="1556870"/>
            <a:ext cx="4775251" cy="4896000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19050" y="-14288"/>
            <a:ext cx="8229600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自旋与宇称的指定：正宇称带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725" y="5949175"/>
            <a:ext cx="410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9695" y="836820"/>
            <a:ext cx="51843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提取了正宇称部分带内和带间跃迁的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ADO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系数和线性极化值，它们支持当前的自旋、宇称指定。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18" name="Picture 2" descr="C:\Users\dell\Desktop\Graph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0714" y="1484865"/>
            <a:ext cx="3393079" cy="4176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155" y="5589150"/>
            <a:ext cx="945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7377" y="2169120"/>
            <a:ext cx="454698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 txBox="1">
            <a:spLocks/>
          </p:cNvSpPr>
          <p:nvPr/>
        </p:nvSpPr>
        <p:spPr bwMode="auto">
          <a:xfrm>
            <a:off x="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目录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52613" y="2240760"/>
            <a:ext cx="5456237" cy="688975"/>
            <a:chOff x="720" y="1392"/>
            <a:chExt cx="4058" cy="480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</a:endParaRPr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</a:endParaRPr>
              </a:p>
            </p:txBody>
          </p:sp>
        </p:grpSp>
      </p:grpSp>
      <p:sp>
        <p:nvSpPr>
          <p:cNvPr id="6148" name="AutoShape 10"/>
          <p:cNvSpPr>
            <a:spLocks noChangeArrowheads="1"/>
          </p:cNvSpPr>
          <p:nvPr/>
        </p:nvSpPr>
        <p:spPr bwMode="gray">
          <a:xfrm>
            <a:off x="1852613" y="3105948"/>
            <a:ext cx="5456237" cy="688975"/>
          </a:xfrm>
          <a:prstGeom prst="roundRect">
            <a:avLst>
              <a:gd name="adj" fmla="val 1750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65313" y="3128173"/>
            <a:ext cx="5437187" cy="636587"/>
            <a:chOff x="744" y="1407"/>
            <a:chExt cx="3988" cy="444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gray">
            <a:xfrm>
              <a:off x="744" y="1736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852613" y="3963198"/>
            <a:ext cx="5456237" cy="688975"/>
            <a:chOff x="720" y="1392"/>
            <a:chExt cx="4058" cy="480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6" name="AutoShape 17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" name="AutoShape 18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6151" name="AutoShape 19"/>
          <p:cNvSpPr>
            <a:spLocks noChangeArrowheads="1"/>
          </p:cNvSpPr>
          <p:nvPr/>
        </p:nvSpPr>
        <p:spPr bwMode="gray">
          <a:xfrm>
            <a:off x="1852613" y="1377160"/>
            <a:ext cx="5456237" cy="688975"/>
          </a:xfrm>
          <a:prstGeom prst="roundRect">
            <a:avLst>
              <a:gd name="adj" fmla="val 1750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1865313" y="1399385"/>
            <a:ext cx="5437187" cy="636588"/>
            <a:chOff x="744" y="1407"/>
            <a:chExt cx="3988" cy="444"/>
          </a:xfrm>
        </p:grpSpPr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744" y="1736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6153" name="Text Box 23"/>
          <p:cNvSpPr txBox="1">
            <a:spLocks noChangeArrowheads="1"/>
          </p:cNvSpPr>
          <p:nvPr/>
        </p:nvSpPr>
        <p:spPr bwMode="white">
          <a:xfrm>
            <a:off x="2319338" y="149146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white">
          <a:xfrm>
            <a:off x="2330450" y="234871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黑体" pitchFamily="49" charset="-122"/>
                <a:cs typeface="Arial" charset="0"/>
              </a:rPr>
              <a:t>实验介绍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ea typeface="黑体" pitchFamily="49" charset="-122"/>
              <a:cs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white">
          <a:xfrm>
            <a:off x="2330450" y="3172623"/>
            <a:ext cx="476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黑体" pitchFamily="49" charset="-122"/>
                <a:cs typeface="Arial" charset="0"/>
              </a:rPr>
              <a:t>能级纲图的建立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Comic Sans MS" pitchFamily="66" charset="0"/>
              <a:ea typeface="黑体" pitchFamily="49" charset="-122"/>
              <a:cs typeface="Arial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white">
          <a:xfrm>
            <a:off x="2330450" y="4055273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实验结果与讨论</a:t>
            </a:r>
            <a:endParaRPr lang="en-US" altLang="zh-CN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157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52588" y="392668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8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68463" y="308054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9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68463" y="222964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30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19795" y="134085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Text Box 31"/>
          <p:cNvSpPr txBox="1">
            <a:spLocks noChangeArrowheads="1"/>
          </p:cNvSpPr>
          <p:nvPr/>
        </p:nvSpPr>
        <p:spPr bwMode="white">
          <a:xfrm>
            <a:off x="1998663" y="406321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6162" name="Text Box 32"/>
          <p:cNvSpPr txBox="1">
            <a:spLocks noChangeArrowheads="1"/>
          </p:cNvSpPr>
          <p:nvPr/>
        </p:nvSpPr>
        <p:spPr bwMode="white">
          <a:xfrm>
            <a:off x="1978025" y="146923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163" name="Text Box 33"/>
          <p:cNvSpPr txBox="1">
            <a:spLocks noChangeArrowheads="1"/>
          </p:cNvSpPr>
          <p:nvPr/>
        </p:nvSpPr>
        <p:spPr bwMode="white">
          <a:xfrm>
            <a:off x="1990725" y="232807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7F7F7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164" name="Text Box 34"/>
          <p:cNvSpPr txBox="1">
            <a:spLocks noChangeArrowheads="1"/>
          </p:cNvSpPr>
          <p:nvPr/>
        </p:nvSpPr>
        <p:spPr bwMode="white">
          <a:xfrm>
            <a:off x="1990725" y="321548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7F7F7F"/>
                </a:solidFill>
                <a:cs typeface="Arial" pitchFamily="34" charset="0"/>
              </a:rPr>
              <a:t>3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852613" y="4797095"/>
            <a:ext cx="5456237" cy="688975"/>
            <a:chOff x="720" y="1392"/>
            <a:chExt cx="4058" cy="480"/>
          </a:xfrm>
        </p:grpSpPr>
        <p:sp>
          <p:nvSpPr>
            <p:cNvPr id="50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2" name="AutoShape 17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3" name="AutoShape 18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4" name="Text Box 26"/>
          <p:cNvSpPr txBox="1">
            <a:spLocks noChangeArrowheads="1"/>
          </p:cNvSpPr>
          <p:nvPr/>
        </p:nvSpPr>
        <p:spPr bwMode="white">
          <a:xfrm>
            <a:off x="2330450" y="4889170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总结与展望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white">
          <a:xfrm>
            <a:off x="1998663" y="4897107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7F7F7F"/>
                </a:solidFill>
                <a:cs typeface="Arial" pitchFamily="34" charset="0"/>
              </a:rPr>
              <a:t>5</a:t>
            </a:r>
            <a:endParaRPr lang="en-US" altLang="zh-CN" sz="2400" b="1" dirty="0">
              <a:solidFill>
                <a:srgbClr val="7F7F7F"/>
              </a:solidFill>
              <a:cs typeface="Arial" pitchFamily="34" charset="0"/>
            </a:endParaRPr>
          </a:p>
        </p:txBody>
      </p:sp>
      <p:pic>
        <p:nvPicPr>
          <p:cNvPr id="56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19795" y="478383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gt.png"/>
          <p:cNvPicPr>
            <a:picLocks noChangeAspect="1"/>
          </p:cNvPicPr>
          <p:nvPr/>
        </p:nvPicPr>
        <p:blipFill>
          <a:blip r:embed="rId2" cstate="print"/>
          <a:srcRect t="4928" r="53150" b="1533"/>
          <a:stretch>
            <a:fillRect/>
          </a:stretch>
        </p:blipFill>
        <p:spPr>
          <a:xfrm>
            <a:off x="121657" y="1052835"/>
            <a:ext cx="4740144" cy="4860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20" y="2708950"/>
            <a:ext cx="4240474" cy="316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"/>
          <p:cNvSpPr txBox="1">
            <a:spLocks/>
          </p:cNvSpPr>
          <p:nvPr/>
        </p:nvSpPr>
        <p:spPr bwMode="auto">
          <a:xfrm>
            <a:off x="7123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组态指定：正宇称带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979820" y="5949175"/>
            <a:ext cx="4896340" cy="648046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solidFill>
              <a:srgbClr val="163794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[1] L.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Funke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smtClean="0">
                <a:latin typeface="Times New Roman" pitchFamily="18" charset="0"/>
                <a:cs typeface="Times New Roman" pitchFamily="18" charset="0"/>
              </a:rPr>
              <a:t>et.al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Nuclear Physics 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455 (1986) 206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6010" y="1412860"/>
            <a:ext cx="4427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前人指定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Band 2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的组态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(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endParaRPr lang="en-US" altLang="zh-CN" dirty="0" smtClean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通过顺排角动量曲线来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指定组态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3888410" y="2852960"/>
            <a:ext cx="899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(</a:t>
            </a:r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="1" baseline="30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  <a:endParaRPr lang="zh-CN" altLang="en-US" b="1" baseline="30000" dirty="0"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gt.png"/>
          <p:cNvPicPr>
            <a:picLocks noChangeAspect="1"/>
          </p:cNvPicPr>
          <p:nvPr/>
        </p:nvPicPr>
        <p:blipFill>
          <a:blip r:embed="rId2" cstate="print"/>
          <a:srcRect t="4928" r="53150" b="1533"/>
          <a:stretch>
            <a:fillRect/>
          </a:stretch>
        </p:blipFill>
        <p:spPr>
          <a:xfrm>
            <a:off x="121657" y="909145"/>
            <a:ext cx="4494360" cy="4608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20" y="2348925"/>
            <a:ext cx="4240474" cy="316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"/>
          <p:cNvSpPr txBox="1">
            <a:spLocks/>
          </p:cNvSpPr>
          <p:nvPr/>
        </p:nvSpPr>
        <p:spPr bwMode="auto">
          <a:xfrm>
            <a:off x="7123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组态指定：正宇称带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2011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88140" y="2420930"/>
            <a:ext cx="0" cy="2664185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292050" y="1052835"/>
            <a:ext cx="388827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从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Band 1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顺排至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Band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顺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排角动量的增量约为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az-Cyrl-AZ" altLang="zh-CN" dirty="0" smtClean="0">
                <a:latin typeface="Times New Roman" pitchFamily="18" charset="0"/>
                <a:cs typeface="Times New Roman" pitchFamily="18" charset="0"/>
              </a:rPr>
              <a:t>ћ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带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交叉的频率在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0.45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az-Cyrl-AZ" altLang="zh-CN" dirty="0" smtClean="0"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左右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580070" y="4725090"/>
            <a:ext cx="1152080" cy="72005"/>
          </a:xfrm>
          <a:prstGeom prst="line">
            <a:avLst/>
          </a:prstGeom>
          <a:ln w="127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580070" y="3284990"/>
            <a:ext cx="1304480" cy="72006"/>
          </a:xfrm>
          <a:prstGeom prst="line">
            <a:avLst/>
          </a:prstGeom>
          <a:ln w="127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796085" y="3284990"/>
            <a:ext cx="0" cy="1512105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80071" y="3861030"/>
            <a:ext cx="6480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≈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az-Cyrl-AZ" altLang="zh-CN" dirty="0" smtClean="0">
                <a:latin typeface="Times New Roman" pitchFamily="18" charset="0"/>
                <a:cs typeface="Times New Roman" pitchFamily="18" charset="0"/>
              </a:rPr>
              <a:t>ћ</a:t>
            </a:r>
            <a:endParaRPr lang="zh-CN" altLang="en-US" dirty="0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395710" y="5373135"/>
            <a:ext cx="8496590" cy="1296089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solidFill>
              <a:srgbClr val="163794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5736" y="5529880"/>
            <a:ext cx="7848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——《Effect of πg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9/2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νg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9/2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alignments in the shape of </a:t>
            </a:r>
            <a:r>
              <a:rPr lang="en-US" altLang="zh-CN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 from lifetime measurement》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认为在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核区，质子在带交叉频率为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0.4-0.5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az-Cyrl-AZ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范围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内发生顺排，中子在频率为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0.6-0.7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az-Cyrl-AZ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范围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内会发生顺排。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6" name="文本框 1"/>
          <p:cNvSpPr txBox="1">
            <a:spLocks noChangeArrowheads="1"/>
          </p:cNvSpPr>
          <p:nvPr/>
        </p:nvSpPr>
        <p:spPr bwMode="auto">
          <a:xfrm>
            <a:off x="3707940" y="2627638"/>
            <a:ext cx="899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(</a:t>
            </a:r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="1" baseline="30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  <a:endParaRPr lang="zh-CN" altLang="en-US" b="1" baseline="30000" dirty="0"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gt.png"/>
          <p:cNvPicPr>
            <a:picLocks noChangeAspect="1"/>
          </p:cNvPicPr>
          <p:nvPr/>
        </p:nvPicPr>
        <p:blipFill>
          <a:blip r:embed="rId2" cstate="print"/>
          <a:srcRect t="4928" r="53150" b="1533"/>
          <a:stretch>
            <a:fillRect/>
          </a:stretch>
        </p:blipFill>
        <p:spPr>
          <a:xfrm>
            <a:off x="121657" y="909145"/>
            <a:ext cx="4494360" cy="4608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20" y="2348925"/>
            <a:ext cx="4240474" cy="316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"/>
          <p:cNvSpPr txBox="1">
            <a:spLocks/>
          </p:cNvSpPr>
          <p:nvPr/>
        </p:nvSpPr>
        <p:spPr bwMode="auto">
          <a:xfrm>
            <a:off x="7123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组态指定：正宇称带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2011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88140" y="2420930"/>
            <a:ext cx="0" cy="2664185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292050" y="1052835"/>
            <a:ext cx="388827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从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Band 1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顺排至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Band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顺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排角动量的增量约为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az-Cyrl-AZ" altLang="zh-CN" dirty="0" smtClean="0">
                <a:latin typeface="Times New Roman" pitchFamily="18" charset="0"/>
                <a:cs typeface="Times New Roman" pitchFamily="18" charset="0"/>
              </a:rPr>
              <a:t>ћ</a:t>
            </a:r>
            <a:endParaRPr lang="en-US" altLang="zh-CN" dirty="0" smtClean="0">
              <a:latin typeface="Arial"/>
              <a:cs typeface="Arial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带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交叉的频率在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0.45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az-Cyrl-AZ" altLang="zh-CN" dirty="0" smtClean="0"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左右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580070" y="4725090"/>
            <a:ext cx="1152080" cy="72005"/>
          </a:xfrm>
          <a:prstGeom prst="line">
            <a:avLst/>
          </a:prstGeom>
          <a:ln w="127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580070" y="3284990"/>
            <a:ext cx="1304480" cy="72006"/>
          </a:xfrm>
          <a:prstGeom prst="line">
            <a:avLst/>
          </a:prstGeom>
          <a:ln w="127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796085" y="3284990"/>
            <a:ext cx="0" cy="1512105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80071" y="3861030"/>
            <a:ext cx="6480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≈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az-Cyrl-AZ" altLang="zh-CN" dirty="0" smtClean="0">
                <a:latin typeface="Times New Roman" pitchFamily="18" charset="0"/>
                <a:cs typeface="Times New Roman" pitchFamily="18" charset="0"/>
              </a:rPr>
              <a:t>ћ</a:t>
            </a:r>
            <a:endParaRPr lang="zh-CN" altLang="en-US" dirty="0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395710" y="5373135"/>
            <a:ext cx="8496590" cy="1296089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solidFill>
              <a:srgbClr val="163794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5736" y="5529880"/>
            <a:ext cx="7848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——《Effect of πg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9/2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νg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9/2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alignments in the shape of </a:t>
            </a:r>
            <a:r>
              <a:rPr lang="en-US" altLang="zh-CN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 from lifetime measurement》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认为在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核区，质子在带交叉频率为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0.4-0.5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MeV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范围内发生顺排，中子在频率为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0.6-0.7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MeV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范围内会发生顺排。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411850" y="908825"/>
            <a:ext cx="1152080" cy="30242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31900" y="1412860"/>
            <a:ext cx="17475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(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9/2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(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63930" y="1785620"/>
            <a:ext cx="1368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Arial"/>
              </a:rPr>
              <a:t>支持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1986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Funke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得到的结论。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1"/>
          <p:cNvSpPr txBox="1">
            <a:spLocks noChangeArrowheads="1"/>
          </p:cNvSpPr>
          <p:nvPr/>
        </p:nvSpPr>
        <p:spPr bwMode="auto">
          <a:xfrm>
            <a:off x="4139970" y="2771648"/>
            <a:ext cx="899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(</a:t>
            </a:r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="1" baseline="30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  <a:endParaRPr lang="zh-CN" altLang="en-US" b="1" baseline="30000" dirty="0"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gt.png"/>
          <p:cNvPicPr>
            <a:picLocks noChangeAspect="1"/>
          </p:cNvPicPr>
          <p:nvPr/>
        </p:nvPicPr>
        <p:blipFill>
          <a:blip r:embed="rId3" cstate="print"/>
          <a:srcRect t="4928" r="53150" b="1533"/>
          <a:stretch>
            <a:fillRect/>
          </a:stretch>
        </p:blipFill>
        <p:spPr>
          <a:xfrm>
            <a:off x="121657" y="909145"/>
            <a:ext cx="4494360" cy="4608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20" y="2348925"/>
            <a:ext cx="4240474" cy="316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"/>
          <p:cNvSpPr txBox="1">
            <a:spLocks/>
          </p:cNvSpPr>
          <p:nvPr/>
        </p:nvSpPr>
        <p:spPr bwMode="auto">
          <a:xfrm>
            <a:off x="7123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组态指定：正宇称带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2011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92050" y="1052835"/>
            <a:ext cx="388827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从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Band 1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顺排至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Band 4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顺排角动量的增量约为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z-Cyrl-AZ" altLang="zh-CN" dirty="0" smtClean="0">
                <a:latin typeface="Times New Roman" pitchFamily="18" charset="0"/>
                <a:cs typeface="Times New Roman" pitchFamily="18" charset="0"/>
              </a:rPr>
              <a:t>ћ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带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交叉的频率在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0.65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az-Cyrl-AZ" altLang="zh-CN" dirty="0" smtClean="0"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左右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580070" y="4581080"/>
            <a:ext cx="1224085" cy="144011"/>
          </a:xfrm>
          <a:prstGeom prst="line">
            <a:avLst/>
          </a:prstGeom>
          <a:ln w="12700">
            <a:solidFill>
              <a:srgbClr val="0000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395710" y="5373135"/>
            <a:ext cx="8496590" cy="1296089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solidFill>
              <a:srgbClr val="163794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5736" y="5529880"/>
            <a:ext cx="7848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——《Effect of πg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9/2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νg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9/2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alignments in the shape of </a:t>
            </a:r>
            <a:r>
              <a:rPr lang="en-US" altLang="zh-CN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 from lifetime measurement》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认为在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核区，质子在带交叉频率为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0.4-0.5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MeV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范围内发生顺排，中子在频率为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0.6-0.7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MeV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范围内会发生顺排。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5652075" y="3645015"/>
            <a:ext cx="1800127" cy="144010"/>
          </a:xfrm>
          <a:prstGeom prst="line">
            <a:avLst/>
          </a:prstGeom>
          <a:ln w="12700">
            <a:solidFill>
              <a:srgbClr val="0000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380195" y="2420930"/>
            <a:ext cx="0" cy="2664185"/>
          </a:xfrm>
          <a:prstGeom prst="line">
            <a:avLst/>
          </a:prstGeom>
          <a:ln w="1270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5796085" y="3789025"/>
            <a:ext cx="0" cy="936065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80071" y="4077045"/>
            <a:ext cx="6480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≈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z-Cyrl-AZ" altLang="zh-CN" dirty="0" smtClean="0">
                <a:latin typeface="Times New Roman" pitchFamily="18" charset="0"/>
                <a:cs typeface="Times New Roman" pitchFamily="18" charset="0"/>
              </a:rPr>
              <a:t>ћ</a:t>
            </a:r>
            <a:endParaRPr lang="zh-CN" altLang="en-US" dirty="0"/>
          </a:p>
        </p:txBody>
      </p:sp>
      <p:sp>
        <p:nvSpPr>
          <p:cNvPr id="34" name="文本框 1"/>
          <p:cNvSpPr txBox="1">
            <a:spLocks noChangeArrowheads="1"/>
          </p:cNvSpPr>
          <p:nvPr/>
        </p:nvSpPr>
        <p:spPr bwMode="auto">
          <a:xfrm>
            <a:off x="3707940" y="2627638"/>
            <a:ext cx="899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(</a:t>
            </a:r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="1" baseline="30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  <a:endParaRPr lang="zh-CN" altLang="en-US" b="1" baseline="30000" dirty="0"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gt.png"/>
          <p:cNvPicPr>
            <a:picLocks noChangeAspect="1"/>
          </p:cNvPicPr>
          <p:nvPr/>
        </p:nvPicPr>
        <p:blipFill>
          <a:blip r:embed="rId3" cstate="print"/>
          <a:srcRect t="4928" r="53150" b="1533"/>
          <a:stretch>
            <a:fillRect/>
          </a:stretch>
        </p:blipFill>
        <p:spPr>
          <a:xfrm>
            <a:off x="121657" y="909145"/>
            <a:ext cx="4494360" cy="4608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20" y="2348925"/>
            <a:ext cx="4240474" cy="316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"/>
          <p:cNvSpPr txBox="1">
            <a:spLocks/>
          </p:cNvSpPr>
          <p:nvPr/>
        </p:nvSpPr>
        <p:spPr bwMode="auto">
          <a:xfrm>
            <a:off x="7123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组态指定：正宇称带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2011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92050" y="1052835"/>
            <a:ext cx="388827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从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Band 1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顺排至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Band 4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顺排角动量的增量约为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z-Cyrl-AZ" altLang="zh-CN" dirty="0" smtClean="0"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zh-CN" altLang="en-US" dirty="0" smtClean="0">
                <a:latin typeface="Arial"/>
                <a:cs typeface="Arial"/>
              </a:rPr>
              <a:t>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带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交叉的频率在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0.65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az-Cyrl-AZ" altLang="zh-CN" dirty="0" smtClean="0"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左右。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580070" y="4581080"/>
            <a:ext cx="1224085" cy="144011"/>
          </a:xfrm>
          <a:prstGeom prst="line">
            <a:avLst/>
          </a:prstGeom>
          <a:ln w="12700">
            <a:solidFill>
              <a:srgbClr val="0000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395710" y="5373135"/>
            <a:ext cx="8496590" cy="1296089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solidFill>
              <a:srgbClr val="163794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5736" y="5529880"/>
            <a:ext cx="7848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——《Effect of πg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9/2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νg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9/2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alignments in the shape of </a:t>
            </a:r>
            <a:r>
              <a:rPr lang="en-US" altLang="zh-CN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 from lifetime measurement》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认为在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核区，质子在带交叉频率为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0.4-0.5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MeV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范围内发生顺排，中子在频率为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0.6-0.7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MeV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范围内会发生顺排。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5652075" y="3645015"/>
            <a:ext cx="1800127" cy="144010"/>
          </a:xfrm>
          <a:prstGeom prst="line">
            <a:avLst/>
          </a:prstGeom>
          <a:ln w="12700">
            <a:solidFill>
              <a:srgbClr val="0000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380195" y="2420930"/>
            <a:ext cx="0" cy="2664185"/>
          </a:xfrm>
          <a:prstGeom prst="line">
            <a:avLst/>
          </a:prstGeom>
          <a:ln w="1270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5796085" y="3789025"/>
            <a:ext cx="0" cy="936065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80071" y="4077045"/>
            <a:ext cx="6480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≈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z-Cyrl-AZ" altLang="zh-CN" dirty="0" smtClean="0">
                <a:latin typeface="Times New Roman" pitchFamily="18" charset="0"/>
                <a:cs typeface="Times New Roman" pitchFamily="18" charset="0"/>
              </a:rPr>
              <a:t>ћ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72005" y="1412860"/>
            <a:ext cx="1043755" cy="208814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67715" y="1043528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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(g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9/2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)</a:t>
            </a:r>
            <a:r>
              <a:rPr lang="en-US" altLang="zh-CN" baseline="30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3</a:t>
            </a:r>
            <a:endParaRPr lang="zh-CN" altLang="en-US" dirty="0"/>
          </a:p>
        </p:txBody>
      </p:sp>
      <p:sp>
        <p:nvSpPr>
          <p:cNvPr id="18" name="文本框 1"/>
          <p:cNvSpPr txBox="1">
            <a:spLocks noChangeArrowheads="1"/>
          </p:cNvSpPr>
          <p:nvPr/>
        </p:nvSpPr>
        <p:spPr bwMode="auto">
          <a:xfrm>
            <a:off x="3707940" y="2627638"/>
            <a:ext cx="899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(</a:t>
            </a:r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="1" baseline="30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  <a:endParaRPr lang="zh-CN" altLang="en-US" b="1" baseline="30000" dirty="0"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t.png"/>
          <p:cNvPicPr>
            <a:picLocks noChangeAspect="1"/>
          </p:cNvPicPr>
          <p:nvPr/>
        </p:nvPicPr>
        <p:blipFill>
          <a:blip r:embed="rId2" cstate="print"/>
          <a:srcRect t="4928" r="53150" b="1533"/>
          <a:stretch>
            <a:fillRect/>
          </a:stretch>
        </p:blipFill>
        <p:spPr>
          <a:xfrm>
            <a:off x="179695" y="2348925"/>
            <a:ext cx="4037900" cy="4140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115760" y="2276920"/>
            <a:ext cx="2088145" cy="280819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3705" y="980830"/>
            <a:ext cx="712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和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为一对相同宇称、能级近简并双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带。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t="2565"/>
          <a:stretch>
            <a:fillRect/>
          </a:stretch>
        </p:blipFill>
        <p:spPr bwMode="auto">
          <a:xfrm>
            <a:off x="4211975" y="2565215"/>
            <a:ext cx="2085045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23705" y="1340855"/>
            <a:ext cx="6155852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双带的能量劈裂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S(I)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值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较为接近，并且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摇摆幅度不明显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双带的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B(M1)/B(E2)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很接近，摇摆幅度明显并且同相位。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b="1" dirty="0" smtClean="0"/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64435" y="3247762"/>
            <a:ext cx="284388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结论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基于以上，我们建议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3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是一对基于同一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组态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b="1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b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9/2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CN" b="1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(</a:t>
            </a:r>
            <a:r>
              <a:rPr lang="en-US" altLang="zh-CN" b="1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="1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lang="en-US" altLang="zh-CN" b="1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手征双重带。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组态指定：正宇称带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t.png"/>
          <p:cNvPicPr>
            <a:picLocks noChangeAspect="1"/>
          </p:cNvPicPr>
          <p:nvPr/>
        </p:nvPicPr>
        <p:blipFill>
          <a:blip r:embed="rId3" cstate="print"/>
          <a:srcRect l="59449" t="23329"/>
          <a:stretch>
            <a:fillRect/>
          </a:stretch>
        </p:blipFill>
        <p:spPr>
          <a:xfrm>
            <a:off x="116331" y="1341170"/>
            <a:ext cx="4671684" cy="4536000"/>
          </a:xfrm>
          <a:prstGeom prst="rect">
            <a:avLst/>
          </a:prstGeom>
          <a:ln>
            <a:noFill/>
          </a:ln>
        </p:spPr>
      </p:pic>
      <p:sp>
        <p:nvSpPr>
          <p:cNvPr id="10" name="圆角矩形 9"/>
          <p:cNvSpPr/>
          <p:nvPr/>
        </p:nvSpPr>
        <p:spPr>
          <a:xfrm>
            <a:off x="971749" y="1340855"/>
            <a:ext cx="3672255" cy="309621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/>
          <p:cNvSpPr txBox="1">
            <a:spLocks/>
          </p:cNvSpPr>
          <p:nvPr/>
        </p:nvSpPr>
        <p:spPr bwMode="auto">
          <a:xfrm>
            <a:off x="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组态指定：负宇称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带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21" y="1052835"/>
            <a:ext cx="4248294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dirty="0" smtClean="0"/>
              <a:t>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86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Funke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等人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[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1]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建议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5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6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组态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为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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(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5/2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/p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3/2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)(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endParaRPr lang="en-US" altLang="zh-CN" dirty="0" smtClean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提取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5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顺排角动量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518684" y="908825"/>
            <a:ext cx="2613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9/2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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(</a:t>
            </a:r>
            <a:r>
              <a:rPr lang="en-US" altLang="zh-CN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i="1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5/2</a:t>
            </a:r>
            <a:r>
              <a:rPr lang="en-US" altLang="zh-CN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/p</a:t>
            </a:r>
            <a:r>
              <a:rPr lang="en-US" altLang="zh-CN" i="1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3/2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)(</a:t>
            </a:r>
            <a:r>
              <a:rPr lang="en-US" altLang="zh-CN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  <a:endParaRPr lang="zh-CN" altLang="en-US" b="1" baseline="30000" dirty="0" smtClean="0"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15" y="2348925"/>
            <a:ext cx="4063031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979820" y="5902010"/>
            <a:ext cx="4896340" cy="62320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solidFill>
              <a:srgbClr val="163794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[1] L.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Funke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smtClean="0">
                <a:latin typeface="Times New Roman" pitchFamily="18" charset="0"/>
                <a:cs typeface="Times New Roman" pitchFamily="18" charset="0"/>
              </a:rPr>
              <a:t>et.al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Nuclear Physics 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455 (1986) 206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5508065" y="4581080"/>
            <a:ext cx="1368095" cy="72005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652075" y="3501005"/>
            <a:ext cx="0" cy="115208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08065" y="3851723"/>
            <a:ext cx="6480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≈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az-Cyrl-AZ" altLang="zh-CN" dirty="0" smtClean="0">
                <a:latin typeface="Times New Roman" pitchFamily="18" charset="0"/>
                <a:cs typeface="Times New Roman" pitchFamily="18" charset="0"/>
              </a:rPr>
              <a:t>ћ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80070" y="5363828"/>
            <a:ext cx="27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结果支持前人的组态指定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705" y="908825"/>
            <a:ext cx="7632530" cy="40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双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带之间的能量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差变化范围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基本在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至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之间。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217" name="Picture 1" descr="C:\Users\dell\Documents\Tencent Files\1218418145\Image\C2C\6HP@S)MRZH87)G3~AC91KR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481" y="2457210"/>
            <a:ext cx="2132634" cy="3996000"/>
          </a:xfrm>
          <a:prstGeom prst="rect">
            <a:avLst/>
          </a:prstGeom>
          <a:noFill/>
        </p:spPr>
      </p:pic>
      <p:sp>
        <p:nvSpPr>
          <p:cNvPr id="10" name="标题 1"/>
          <p:cNvSpPr txBox="1">
            <a:spLocks/>
          </p:cNvSpPr>
          <p:nvPr/>
        </p:nvSpPr>
        <p:spPr bwMode="auto">
          <a:xfrm>
            <a:off x="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zh-CN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Band 5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和</a:t>
            </a:r>
            <a:r>
              <a:rPr lang="en-US" altLang="zh-CN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Band 6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的实验物理讨论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 descr="gt.png"/>
          <p:cNvPicPr>
            <a:picLocks noChangeAspect="1"/>
          </p:cNvPicPr>
          <p:nvPr/>
        </p:nvPicPr>
        <p:blipFill>
          <a:blip r:embed="rId3" cstate="print"/>
          <a:srcRect l="59449" t="23329" r="598"/>
          <a:stretch>
            <a:fillRect/>
          </a:stretch>
        </p:blipFill>
        <p:spPr>
          <a:xfrm>
            <a:off x="35687" y="2313200"/>
            <a:ext cx="4054886" cy="3996000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23703" y="1334303"/>
            <a:ext cx="77045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27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5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与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6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相比，在自旋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9.5</a:t>
            </a:r>
            <a:r>
              <a:rPr lang="az-Cyrl-AZ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ћ</a:t>
            </a:r>
            <a:r>
              <a:rPr lang="zh-CN" altLang="en-US" dirty="0" smtClean="0">
                <a:latin typeface="Arial"/>
                <a:ea typeface="黑体" pitchFamily="49" charset="-122"/>
                <a:cs typeface="Arial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10.5</a:t>
            </a:r>
            <a:r>
              <a:rPr lang="az-Cyrl-AZ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ћ</a:t>
            </a:r>
            <a:r>
              <a:rPr lang="zh-CN" altLang="en-US" dirty="0" smtClean="0">
                <a:latin typeface="Arial"/>
                <a:ea typeface="黑体" pitchFamily="49" charset="-122"/>
                <a:cs typeface="Arial"/>
              </a:rPr>
              <a:t>时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能量劈裂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S(I)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值较为接近。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705" y="1766333"/>
            <a:ext cx="712849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27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5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B(M1)/B(E2) 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有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stagger, 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但在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12.5</a:t>
            </a:r>
            <a:r>
              <a:rPr lang="az-Cyrl-AZ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ћ</a:t>
            </a:r>
            <a:r>
              <a:rPr lang="zh-CN" altLang="en-US" dirty="0" smtClean="0">
                <a:latin typeface="Arial"/>
                <a:ea typeface="黑体" pitchFamily="49" charset="-122"/>
                <a:cs typeface="Arial"/>
              </a:rPr>
              <a:t>处前后相位发生了变化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15" y="3005064"/>
            <a:ext cx="2915886" cy="186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结论：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目前我们暂且尝试性地指定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</a:t>
            </a: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为基于组态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9/2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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(</a:t>
            </a:r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b="1" i="1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5/2</a:t>
            </a:r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/p</a:t>
            </a:r>
            <a:r>
              <a:rPr lang="en-US" altLang="zh-CN" b="1" i="1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3/2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)(</a:t>
            </a:r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="1" baseline="30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  <a:endParaRPr lang="zh-CN" altLang="en-US" b="1" baseline="30000" dirty="0" smtClean="0"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的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一对手征双重带。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755735" y="2420930"/>
            <a:ext cx="3240225" cy="266418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 bwMode="auto">
          <a:xfrm>
            <a:off x="71230" y="7107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引言：手征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对称性与手征双重带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9" name="Picture 2" descr="C:\Users\dell\Documents\Tencent Files\1218418145\Image\C2C\~K~8I6L5EGHQ]POGB5`P(T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22" y="1628875"/>
            <a:ext cx="3074433" cy="165600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467715" y="908825"/>
            <a:ext cx="82085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在原子核物理中，原子核的手征性于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1997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由</a:t>
            </a:r>
            <a:r>
              <a:rPr lang="en-US" altLang="zh-CN" sz="20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Frauendorf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 and </a:t>
            </a:r>
            <a:r>
              <a:rPr lang="en-US" altLang="zh-CN" sz="20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Meng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最先在理论上提出</a:t>
            </a:r>
            <a:r>
              <a:rPr lang="en-US" altLang="zh-CN" sz="2000" baseline="30000" dirty="0" smtClean="0">
                <a:latin typeface="黑体" pitchFamily="49" charset="-122"/>
                <a:ea typeface="黑体" pitchFamily="49" charset="-122"/>
              </a:rPr>
              <a:t>[1]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283980" y="2132910"/>
            <a:ext cx="4104285" cy="864000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163794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[1]. </a:t>
            </a:r>
            <a:r>
              <a:rPr lang="de-DE" altLang="zh-CN" kern="0" dirty="0" smtClean="0">
                <a:solidFill>
                  <a:srgbClr val="080808"/>
                </a:solidFill>
                <a:latin typeface="Comic Sans MS" pitchFamily="66" charset="0"/>
              </a:rPr>
              <a:t>Frauendorf and Meng  NPA617, 131(1997)</a:t>
            </a:r>
          </a:p>
        </p:txBody>
      </p:sp>
      <p:sp>
        <p:nvSpPr>
          <p:cNvPr id="13" name="矩形 12"/>
          <p:cNvSpPr/>
          <p:nvPr/>
        </p:nvSpPr>
        <p:spPr>
          <a:xfrm>
            <a:off x="467714" y="3324707"/>
            <a:ext cx="8136565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原子核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手性的实验信号之一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实验上观测到宇称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相同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在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一定自旋范围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内能级近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简并的两条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Δ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= 1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的转动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带</a:t>
            </a:r>
            <a:r>
              <a:rPr lang="en-US" altLang="zh-CN" sz="2000" baseline="30000" dirty="0" smtClean="0">
                <a:latin typeface="黑体" pitchFamily="49" charset="-122"/>
                <a:ea typeface="黑体" pitchFamily="49" charset="-122"/>
              </a:rPr>
              <a:t>[2] 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手征双重带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。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手征双重带是原子核具有三轴形变的证据之一</a:t>
            </a:r>
            <a:r>
              <a:rPr lang="en-US" altLang="zh-CN" sz="2000" baseline="30000" dirty="0" smtClean="0">
                <a:latin typeface="黑体" pitchFamily="49" charset="-122"/>
                <a:ea typeface="黑体" pitchFamily="49" charset="-122"/>
              </a:rPr>
              <a:t>[3]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750" y="4473215"/>
            <a:ext cx="2655705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4283981" y="4581080"/>
            <a:ext cx="4104284" cy="1656114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163794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[2]. </a:t>
            </a:r>
            <a:r>
              <a:rPr lang="zh-CN" altLang="en-US" kern="0" dirty="0" smtClean="0">
                <a:solidFill>
                  <a:srgbClr val="080808"/>
                </a:solidFill>
                <a:latin typeface="Comic Sans MS" pitchFamily="66" charset="0"/>
              </a:rPr>
              <a:t>原子核是否存在手性，孟杰，物理（</a:t>
            </a: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2009</a:t>
            </a:r>
            <a:r>
              <a:rPr lang="zh-CN" altLang="en-US" kern="0" dirty="0" smtClean="0">
                <a:solidFill>
                  <a:srgbClr val="080808"/>
                </a:solidFill>
                <a:latin typeface="Comic Sans MS" pitchFamily="66" charset="0"/>
              </a:rPr>
              <a:t>）</a:t>
            </a:r>
            <a:endParaRPr lang="en-US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[</a:t>
            </a: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3]. </a:t>
            </a: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S. </a:t>
            </a:r>
            <a:r>
              <a:rPr lang="en-US" altLang="zh-CN" kern="0" dirty="0" err="1" smtClean="0">
                <a:solidFill>
                  <a:srgbClr val="080808"/>
                </a:solidFill>
                <a:latin typeface="Comic Sans MS" pitchFamily="66" charset="0"/>
              </a:rPr>
              <a:t>Frauendorf</a:t>
            </a: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, Rev. Mod. Phys. 73, 463 (2001).</a:t>
            </a:r>
            <a:endParaRPr lang="zh-CN" altLang="en-US" kern="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rmf7.30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860" y="1340990"/>
            <a:ext cx="2579259" cy="1944000"/>
          </a:xfrm>
          <a:prstGeom prst="rect">
            <a:avLst/>
          </a:prstGeom>
        </p:spPr>
      </p:pic>
      <p:pic>
        <p:nvPicPr>
          <p:cNvPr id="9" name="图片 8" descr="rmf7.30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855"/>
            <a:ext cx="2629263" cy="19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690" y="836820"/>
            <a:ext cx="6120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相对论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平均场理论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计算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Picture 3" descr="C:\Users\dell\AppData\Roaming\Tencent\Users\1255437347\QQ\WinTemp\RichOle\XS({TREH~CB]A8L]BYZ8X%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690" y="3356995"/>
            <a:ext cx="5096842" cy="230400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251701" y="4869100"/>
            <a:ext cx="4824334" cy="216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60020" y="3995733"/>
            <a:ext cx="64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基态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理论计算：</a:t>
            </a:r>
            <a:r>
              <a:rPr lang="en-US" altLang="zh-CN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Band 2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和</a:t>
            </a:r>
            <a:r>
              <a:rPr lang="en-US" altLang="zh-CN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Band 3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87616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 l="4899" b="2733"/>
          <a:stretch>
            <a:fillRect/>
          </a:stretch>
        </p:blipFill>
        <p:spPr bwMode="auto">
          <a:xfrm>
            <a:off x="5796085" y="1269165"/>
            <a:ext cx="2497696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130" y="1556870"/>
            <a:ext cx="1739412" cy="28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164180" y="5661155"/>
            <a:ext cx="72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Spin I</a:t>
            </a:r>
            <a:endParaRPr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55" y="836820"/>
            <a:ext cx="4392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Triaxial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n-particle–n-hole</a:t>
            </a:r>
            <a:r>
              <a:rPr lang="en-US" altLang="zh-CN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PRM</a:t>
            </a:r>
            <a:r>
              <a:rPr lang="en-US" altLang="zh-CN" sz="2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endParaRPr lang="zh-CN" altLang="en-US" sz="2000" baseline="30000" dirty="0"/>
          </a:p>
        </p:txBody>
      </p:sp>
      <p:sp>
        <p:nvSpPr>
          <p:cNvPr id="21" name="右箭头 20"/>
          <p:cNvSpPr/>
          <p:nvPr/>
        </p:nvSpPr>
        <p:spPr>
          <a:xfrm>
            <a:off x="2915885" y="908825"/>
            <a:ext cx="720050" cy="3240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707940" y="836820"/>
            <a:ext cx="93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l-GR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5580070" y="5949175"/>
            <a:ext cx="3456240" cy="62320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solidFill>
              <a:srgbClr val="163794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] B. </a:t>
            </a:r>
            <a:r>
              <a:rPr lang="en-US" altLang="zh-CN" sz="1400" i="1" dirty="0" err="1" smtClean="0">
                <a:latin typeface="Times New Roman" pitchFamily="18" charset="0"/>
                <a:cs typeface="Times New Roman" pitchFamily="18" charset="0"/>
              </a:rPr>
              <a:t>Qi</a:t>
            </a:r>
            <a:r>
              <a:rPr lang="en-US" altLang="zh-CN" sz="1400" i="1" dirty="0" smtClean="0">
                <a:latin typeface="Times New Roman" pitchFamily="18" charset="0"/>
                <a:cs typeface="Times New Roman" pitchFamily="18" charset="0"/>
              </a:rPr>
              <a:t> et.al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Phys.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675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175 (2009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1400" dirty="0" smtClean="0"/>
          </a:p>
        </p:txBody>
      </p:sp>
      <p:sp>
        <p:nvSpPr>
          <p:cNvPr id="24" name="右箭头 23"/>
          <p:cNvSpPr/>
          <p:nvPr/>
        </p:nvSpPr>
        <p:spPr>
          <a:xfrm>
            <a:off x="4644005" y="908825"/>
            <a:ext cx="720050" cy="3240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79695" y="5733160"/>
            <a:ext cx="496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理论计算结果较为合理地重复出了实验数据：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支持了组态的指定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尝试给出形变值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 txBox="1">
            <a:spLocks/>
          </p:cNvSpPr>
          <p:nvPr/>
        </p:nvSpPr>
        <p:spPr bwMode="auto">
          <a:xfrm>
            <a:off x="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目录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52613" y="2240760"/>
            <a:ext cx="5456237" cy="688975"/>
            <a:chOff x="720" y="1392"/>
            <a:chExt cx="4058" cy="480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</a:endParaRPr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</a:endParaRPr>
              </a:p>
            </p:txBody>
          </p:sp>
        </p:grpSp>
      </p:grpSp>
      <p:sp>
        <p:nvSpPr>
          <p:cNvPr id="6148" name="AutoShape 10"/>
          <p:cNvSpPr>
            <a:spLocks noChangeArrowheads="1"/>
          </p:cNvSpPr>
          <p:nvPr/>
        </p:nvSpPr>
        <p:spPr bwMode="gray">
          <a:xfrm>
            <a:off x="1852613" y="3105948"/>
            <a:ext cx="5456237" cy="688975"/>
          </a:xfrm>
          <a:prstGeom prst="roundRect">
            <a:avLst>
              <a:gd name="adj" fmla="val 1750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65313" y="3128173"/>
            <a:ext cx="5437187" cy="636587"/>
            <a:chOff x="744" y="1407"/>
            <a:chExt cx="3988" cy="444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gray">
            <a:xfrm>
              <a:off x="744" y="1736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852613" y="3963198"/>
            <a:ext cx="5456237" cy="688975"/>
            <a:chOff x="720" y="1392"/>
            <a:chExt cx="4058" cy="480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6" name="AutoShape 17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" name="AutoShape 18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6151" name="AutoShape 19"/>
          <p:cNvSpPr>
            <a:spLocks noChangeArrowheads="1"/>
          </p:cNvSpPr>
          <p:nvPr/>
        </p:nvSpPr>
        <p:spPr bwMode="gray">
          <a:xfrm>
            <a:off x="1852613" y="1377160"/>
            <a:ext cx="5456237" cy="688975"/>
          </a:xfrm>
          <a:prstGeom prst="roundRect">
            <a:avLst>
              <a:gd name="adj" fmla="val 1750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1865313" y="1399385"/>
            <a:ext cx="5437187" cy="636588"/>
            <a:chOff x="744" y="1407"/>
            <a:chExt cx="3988" cy="444"/>
          </a:xfrm>
        </p:grpSpPr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744" y="1736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6153" name="Text Box 23"/>
          <p:cNvSpPr txBox="1">
            <a:spLocks noChangeArrowheads="1"/>
          </p:cNvSpPr>
          <p:nvPr/>
        </p:nvSpPr>
        <p:spPr bwMode="white">
          <a:xfrm>
            <a:off x="2319338" y="149146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white">
          <a:xfrm>
            <a:off x="2330450" y="234871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黑体" pitchFamily="49" charset="-122"/>
                <a:cs typeface="Arial" charset="0"/>
              </a:rPr>
              <a:t>实验介绍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ea typeface="黑体" pitchFamily="49" charset="-122"/>
              <a:cs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white">
          <a:xfrm>
            <a:off x="2330450" y="3172623"/>
            <a:ext cx="476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黑体" pitchFamily="49" charset="-122"/>
                <a:cs typeface="Arial" charset="0"/>
              </a:rPr>
              <a:t>能级纲图的建立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Comic Sans MS" pitchFamily="66" charset="0"/>
              <a:ea typeface="黑体" pitchFamily="49" charset="-122"/>
              <a:cs typeface="Arial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white">
          <a:xfrm>
            <a:off x="2330450" y="4055273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黑体" pitchFamily="49" charset="-122"/>
                <a:ea typeface="黑体" pitchFamily="49" charset="-122"/>
              </a:rPr>
              <a:t>实验结果与讨论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157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52588" y="392668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8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68463" y="308054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9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68463" y="222964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30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19795" y="134085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Text Box 31"/>
          <p:cNvSpPr txBox="1">
            <a:spLocks noChangeArrowheads="1"/>
          </p:cNvSpPr>
          <p:nvPr/>
        </p:nvSpPr>
        <p:spPr bwMode="white">
          <a:xfrm>
            <a:off x="1998663" y="406321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6162" name="Text Box 32"/>
          <p:cNvSpPr txBox="1">
            <a:spLocks noChangeArrowheads="1"/>
          </p:cNvSpPr>
          <p:nvPr/>
        </p:nvSpPr>
        <p:spPr bwMode="white">
          <a:xfrm>
            <a:off x="1978025" y="146923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163" name="Text Box 33"/>
          <p:cNvSpPr txBox="1">
            <a:spLocks noChangeArrowheads="1"/>
          </p:cNvSpPr>
          <p:nvPr/>
        </p:nvSpPr>
        <p:spPr bwMode="white">
          <a:xfrm>
            <a:off x="1990725" y="232807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7F7F7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164" name="Text Box 34"/>
          <p:cNvSpPr txBox="1">
            <a:spLocks noChangeArrowheads="1"/>
          </p:cNvSpPr>
          <p:nvPr/>
        </p:nvSpPr>
        <p:spPr bwMode="white">
          <a:xfrm>
            <a:off x="1990725" y="321548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7F7F7F"/>
                </a:solidFill>
                <a:cs typeface="Arial" pitchFamily="34" charset="0"/>
              </a:rPr>
              <a:t>3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852613" y="4797095"/>
            <a:ext cx="5456237" cy="688975"/>
            <a:chOff x="720" y="1392"/>
            <a:chExt cx="4058" cy="480"/>
          </a:xfrm>
        </p:grpSpPr>
        <p:sp>
          <p:nvSpPr>
            <p:cNvPr id="50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2" name="AutoShape 17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3" name="AutoShape 18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54" name="Text Box 26"/>
          <p:cNvSpPr txBox="1">
            <a:spLocks noChangeArrowheads="1"/>
          </p:cNvSpPr>
          <p:nvPr/>
        </p:nvSpPr>
        <p:spPr bwMode="white">
          <a:xfrm>
            <a:off x="2330450" y="4889170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总结与展望</a:t>
            </a:r>
            <a:endParaRPr lang="en-US" altLang="zh-CN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white">
          <a:xfrm>
            <a:off x="1998663" y="4897107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7F7F7F"/>
                </a:solidFill>
                <a:cs typeface="Arial" pitchFamily="34" charset="0"/>
              </a:rPr>
              <a:t>5</a:t>
            </a:r>
            <a:endParaRPr lang="en-US" altLang="zh-CN" sz="2400" b="1" dirty="0">
              <a:solidFill>
                <a:srgbClr val="7F7F7F"/>
              </a:solidFill>
              <a:cs typeface="Arial" pitchFamily="34" charset="0"/>
            </a:endParaRPr>
          </a:p>
        </p:txBody>
      </p:sp>
      <p:pic>
        <p:nvPicPr>
          <p:cNvPr id="56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19795" y="478383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0F36453-A5C6-4832-87BA-6E2DCACC5B0E}"/>
              </a:ext>
            </a:extLst>
          </p:cNvPr>
          <p:cNvSpPr/>
          <p:nvPr/>
        </p:nvSpPr>
        <p:spPr>
          <a:xfrm>
            <a:off x="323706" y="1124840"/>
            <a:ext cx="8424584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本实验我们利用熔合蒸发反应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(α, 5n)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研究了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81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Kr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的高自旋态。</a:t>
            </a:r>
            <a:endParaRPr lang="en-US" altLang="zh-CN" sz="200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00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目前共发现了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15</a:t>
            </a:r>
            <a:r>
              <a:rPr lang="zh-CN" altLang="en-US" sz="2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条新能级，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56</a:t>
            </a:r>
            <a:r>
              <a:rPr lang="zh-CN" altLang="en-US" sz="2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条新跃迁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，其中有两条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准粒子带在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81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Kr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中首次观测到，建立了一个全新的能级纲图。</a:t>
            </a:r>
            <a:endParaRPr lang="en-US" altLang="zh-CN" sz="200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实验分析表明了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81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Kr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中可能存在着多重手征带，这将意味着首次在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核区奇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核中观测到多重手征带，给出了三轴形变共存的证据。接下来将继续进行理论计算，以期得到有力的支持。</a:t>
            </a:r>
            <a:endParaRPr lang="en-US" altLang="zh-CN" sz="200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00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Band 4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的建立说明在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81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Kr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观测到了不同回弯情况的形状共存。</a:t>
            </a:r>
            <a:endParaRPr lang="en-US" altLang="zh-CN" sz="200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939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48C5D2-EE72-4EBA-BBEF-6D01B2E8ECB3}" type="slidenum">
              <a:rPr lang="zh-CN" altLang="en-US"/>
              <a:pPr/>
              <a:t>32</a:t>
            </a:fld>
            <a:endParaRPr lang="zh-CN" altLang="en-US" dirty="0"/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19050" y="-14288"/>
            <a:ext cx="8229600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总结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925" y="2852960"/>
            <a:ext cx="309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0000FF"/>
                </a:solidFill>
              </a:rPr>
              <a:t>谢谢！</a:t>
            </a:r>
            <a:endParaRPr lang="zh-CN" altLang="en-US" sz="7200" b="1" dirty="0">
              <a:solidFill>
                <a:srgbClr val="0000FF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16770"/>
            <a:ext cx="608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引言：手征双重带的实验判据</a:t>
            </a:r>
            <a:endParaRPr lang="zh-CN" altLang="en-US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795" y="1196845"/>
            <a:ext cx="59044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 能量近简并的双带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 双带能量劈裂</a:t>
            </a:r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S(I)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值随自旋平缓变化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B(M1)/B(E2)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比值摇摆变化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 双带的</a:t>
            </a:r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B(M1)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B(E2)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值接近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 具有相似的顺排角动量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 双带间的</a:t>
            </a:r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B(E2)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在高自旋处为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0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735" y="4941105"/>
            <a:ext cx="763253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S. Y. Wang, S. Q. Zhang, Q. Bin, J.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Chin. Phys.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Vol.24 No.3 (2007)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dell\Documents\Tencent Files\1218418145\Image\C2C\B]UJFSQHRR8R)D`UQ6MIZ_5.jpg"/>
          <p:cNvPicPr>
            <a:picLocks noChangeAspect="1" noChangeArrowheads="1"/>
          </p:cNvPicPr>
          <p:nvPr/>
        </p:nvPicPr>
        <p:blipFill>
          <a:blip r:embed="rId2" cstate="print"/>
          <a:srcRect t="21053" r="38667"/>
          <a:stretch>
            <a:fillRect/>
          </a:stretch>
        </p:blipFill>
        <p:spPr bwMode="auto">
          <a:xfrm>
            <a:off x="1879165" y="1700880"/>
            <a:ext cx="2188800" cy="1728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39720" y="836820"/>
            <a:ext cx="7992555" cy="74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手征对称性在自然界中是普遍存在的，如宏观世界中人的左右手，微观世界中分子的手性等等。 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71230" y="7107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4191CC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引言：手征对称性</a:t>
            </a:r>
            <a:endParaRPr lang="en-US" altLang="zh-CN" sz="3600" b="1" dirty="0">
              <a:solidFill>
                <a:srgbClr val="4191CC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9" name="Picture 2" descr="C:\Users\dell\Documents\Tencent Files\1218418145\Image\C2C\~K~8I6L5EGHQ]POGB5`P(T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745" y="4437210"/>
            <a:ext cx="3742787" cy="201600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611725" y="3573010"/>
            <a:ext cx="8208570" cy="74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在原子核物理中，原子核的手征性于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1997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年由</a:t>
            </a:r>
            <a:r>
              <a:rPr lang="en-US" altLang="zh-CN" sz="20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Frauendorf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 and </a:t>
            </a:r>
            <a:r>
              <a:rPr lang="en-US" altLang="zh-CN" sz="2000" dirty="0" err="1" smtClean="0">
                <a:latin typeface="黑体" pitchFamily="49" charset="-122"/>
                <a:ea typeface="黑体" pitchFamily="49" charset="-122"/>
              </a:rPr>
              <a:t>Meng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最先在理论上提出</a:t>
            </a:r>
            <a:r>
              <a:rPr lang="en-US" altLang="zh-CN" sz="2000" baseline="30000" dirty="0" smtClean="0">
                <a:latin typeface="黑体" pitchFamily="49" charset="-122"/>
                <a:ea typeface="黑体" pitchFamily="49" charset="-122"/>
              </a:rPr>
              <a:t>[1]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860020" y="4869160"/>
            <a:ext cx="4104285" cy="864000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163794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[1]. </a:t>
            </a:r>
            <a:r>
              <a:rPr lang="de-DE" altLang="zh-CN" kern="0" dirty="0" smtClean="0">
                <a:solidFill>
                  <a:srgbClr val="080808"/>
                </a:solidFill>
                <a:latin typeface="Comic Sans MS" pitchFamily="66" charset="0"/>
              </a:rPr>
              <a:t>Frauendorf and Meng  NPA617, 131(1997)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7103" t="9005" r="7597" b="6655"/>
          <a:stretch>
            <a:fillRect/>
          </a:stretch>
        </p:blipFill>
        <p:spPr bwMode="auto">
          <a:xfrm>
            <a:off x="4716010" y="1628875"/>
            <a:ext cx="2524015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45" y="3645015"/>
            <a:ext cx="3590598" cy="26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075" y="6165210"/>
            <a:ext cx="1175606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5962" y="6129210"/>
            <a:ext cx="1280323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51700" y="908825"/>
            <a:ext cx="820857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理论预言的原子核手性是基于高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zh-CN" sz="2000" i="1" dirty="0" smtClean="0">
                <a:latin typeface="黑体" pitchFamily="49" charset="-122"/>
                <a:ea typeface="黑体" pitchFamily="49" charset="-122"/>
              </a:rPr>
              <a:t>j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轨道上的一个质子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或中子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和高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zh-CN" sz="2000" i="1" dirty="0" smtClean="0">
                <a:latin typeface="黑体" pitchFamily="49" charset="-122"/>
                <a:ea typeface="黑体" pitchFamily="49" charset="-122"/>
              </a:rPr>
              <a:t>j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轨道上的一个中子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或质子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空穴与剩余核子所组成的三轴形变集体转子的耦合。</a:t>
            </a:r>
            <a:r>
              <a:rPr lang="en-US" altLang="zh-CN" sz="2000" baseline="30000" dirty="0" smtClean="0">
                <a:latin typeface="黑体" pitchFamily="49" charset="-122"/>
                <a:ea typeface="黑体" pitchFamily="49" charset="-122"/>
              </a:rPr>
              <a:t>[1]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这就说明了手性原子核是具有三轴形变的。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1700" y="2564940"/>
            <a:ext cx="8064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　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原子核手性的实验信号之一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实验上观测到宇称相同的和在一定自旋范围内近简并的两条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ΔI = 1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的转动带。</a:t>
            </a:r>
            <a:r>
              <a:rPr lang="en-US" altLang="zh-CN" sz="2000" baseline="30000" dirty="0" smtClean="0">
                <a:latin typeface="黑体" pitchFamily="49" charset="-122"/>
                <a:ea typeface="黑体" pitchFamily="49" charset="-122"/>
              </a:rPr>
              <a:t>[1]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手性原子核在实验上具有这样的带，我们则称之为手征双重带。手征双重带是原子核具有三轴形变的证据。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71230" y="7107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4191CC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引言：手征双重带</a:t>
            </a:r>
            <a:endParaRPr lang="en-US" altLang="zh-CN" sz="3600" b="1" dirty="0">
              <a:solidFill>
                <a:srgbClr val="4191CC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323705" y="5805225"/>
            <a:ext cx="4104285" cy="864000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163794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[1]. </a:t>
            </a:r>
            <a:r>
              <a:rPr lang="zh-CN" altLang="en-US" kern="0" dirty="0" smtClean="0">
                <a:solidFill>
                  <a:srgbClr val="080808"/>
                </a:solidFill>
                <a:latin typeface="Comic Sans MS" pitchFamily="66" charset="0"/>
              </a:rPr>
              <a:t>原子核是否存在手性，孟杰，物理（</a:t>
            </a: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2009</a:t>
            </a:r>
            <a:r>
              <a:rPr lang="zh-CN" altLang="en-US" kern="0" dirty="0" smtClean="0">
                <a:solidFill>
                  <a:srgbClr val="080808"/>
                </a:solidFill>
                <a:latin typeface="Comic Sans MS" pitchFamily="66" charset="0"/>
              </a:rPr>
              <a:t>）</a:t>
            </a:r>
            <a:endParaRPr lang="de-DE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</p:txBody>
      </p:sp>
      <p:pic>
        <p:nvPicPr>
          <p:cNvPr id="18" name="Picture 2" descr="C:\Users\dell\Documents\Tencent Files\1218418145\Image\C2C\~K~8I6L5EGHQ]POGB5`P(T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193" y="3861170"/>
            <a:ext cx="3742787" cy="2016000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251700" y="2060905"/>
            <a:ext cx="6480450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如何在实验上判断原子核是否具有手征对称性呢？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"/>
          <p:cNvSpPr>
            <a:spLocks noChangeArrowheads="1"/>
          </p:cNvSpPr>
          <p:nvPr/>
        </p:nvSpPr>
        <p:spPr bwMode="auto">
          <a:xfrm>
            <a:off x="395288" y="1052513"/>
            <a:ext cx="85690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zh-CN" altLang="en-US" sz="2000" dirty="0"/>
              <a:t>探测器摆放</a:t>
            </a:r>
            <a:r>
              <a:rPr lang="en-US" altLang="zh-CN" sz="2000" dirty="0"/>
              <a:t>135°</a:t>
            </a:r>
            <a:r>
              <a:rPr lang="zh-CN" altLang="en-US" sz="2000" dirty="0"/>
              <a:t>和</a:t>
            </a:r>
            <a:r>
              <a:rPr lang="en-US" altLang="zh-CN" sz="2000" dirty="0"/>
              <a:t>90°</a:t>
            </a:r>
            <a:r>
              <a:rPr lang="zh-CN" altLang="en-US" sz="2000" dirty="0"/>
              <a:t>在两个角度，可以提取</a:t>
            </a:r>
            <a:r>
              <a:rPr lang="en-US" altLang="zh-CN" sz="2000" dirty="0"/>
              <a:t>γ</a:t>
            </a:r>
            <a:r>
              <a:rPr lang="zh-CN" altLang="en-US" sz="2000" dirty="0"/>
              <a:t>射线的</a:t>
            </a:r>
            <a:r>
              <a:rPr lang="en-US" altLang="zh-CN" sz="2000" dirty="0"/>
              <a:t>R</a:t>
            </a:r>
            <a:r>
              <a:rPr lang="en-US" altLang="zh-CN" sz="2000" baseline="-25000" dirty="0"/>
              <a:t>ADO</a:t>
            </a:r>
            <a:r>
              <a:rPr lang="zh-CN" altLang="en-US" sz="2000" dirty="0"/>
              <a:t>值（或</a:t>
            </a:r>
            <a:r>
              <a:rPr lang="en-US" altLang="zh-CN" sz="2000" dirty="0"/>
              <a:t>R</a:t>
            </a:r>
            <a:r>
              <a:rPr lang="en-US" altLang="zh-CN" sz="2000" baseline="-25000" dirty="0"/>
              <a:t>DCO</a:t>
            </a:r>
            <a:r>
              <a:rPr lang="zh-CN" altLang="en-US" sz="2000" dirty="0"/>
              <a:t>值）。</a:t>
            </a:r>
            <a:endParaRPr lang="en-US" altLang="zh-CN" sz="2000" dirty="0"/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zh-CN" altLang="en-US" sz="2000" dirty="0" smtClean="0"/>
              <a:t>用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个</a:t>
            </a:r>
            <a:r>
              <a:rPr lang="zh-CN" altLang="en-US" sz="2000" dirty="0"/>
              <a:t>摆放在相对于束流</a:t>
            </a:r>
            <a:r>
              <a:rPr lang="en-US" altLang="zh-CN" sz="2000" dirty="0"/>
              <a:t>90°</a:t>
            </a:r>
            <a:r>
              <a:rPr lang="zh-CN" altLang="en-US" sz="2000" dirty="0"/>
              <a:t>方向的</a:t>
            </a:r>
            <a:r>
              <a:rPr lang="en-US" altLang="zh-CN" sz="2000" dirty="0"/>
              <a:t>clover</a:t>
            </a:r>
            <a:r>
              <a:rPr lang="zh-CN" altLang="en-US" sz="2000" dirty="0"/>
              <a:t>探测器可以提取</a:t>
            </a:r>
            <a:r>
              <a:rPr lang="en-US" altLang="zh-CN" sz="2000" dirty="0"/>
              <a:t>γ</a:t>
            </a:r>
            <a:r>
              <a:rPr lang="zh-CN" altLang="en-US" sz="2000" dirty="0"/>
              <a:t>射线的线极化信息</a:t>
            </a:r>
            <a:r>
              <a:rPr lang="zh-CN" altLang="en-US" sz="2000" dirty="0" smtClean="0"/>
              <a:t>。</a:t>
            </a:r>
            <a:endParaRPr lang="en-US" altLang="zh-CN" sz="20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710" y="2348925"/>
            <a:ext cx="4608320" cy="356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10"/>
          <p:cNvSpPr>
            <a:spLocks noChangeArrowheads="1"/>
          </p:cNvSpPr>
          <p:nvPr/>
        </p:nvSpPr>
        <p:spPr bwMode="auto">
          <a:xfrm>
            <a:off x="360478" y="6093185"/>
            <a:ext cx="4427537" cy="38893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solidFill>
              <a:srgbClr val="163794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1400"/>
              <a:t>J. Doring et al., Phys. Rev. C 47, 2560 (1993) .</a:t>
            </a:r>
          </a:p>
        </p:txBody>
      </p:sp>
      <p:sp>
        <p:nvSpPr>
          <p:cNvPr id="17415" name="标题 1"/>
          <p:cNvSpPr txBox="1">
            <a:spLocks/>
          </p:cNvSpPr>
          <p:nvPr/>
        </p:nvSpPr>
        <p:spPr bwMode="auto">
          <a:xfrm>
            <a:off x="19050" y="-14288"/>
            <a:ext cx="8229600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 dirty="0">
                <a:solidFill>
                  <a:srgbClr val="4191CC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实验介绍</a:t>
            </a:r>
            <a:r>
              <a:rPr lang="zh-CN" altLang="en-US" sz="3600" b="1" dirty="0" smtClean="0">
                <a:solidFill>
                  <a:srgbClr val="4191CC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：线性极化</a:t>
            </a:r>
            <a:endParaRPr lang="en-US" altLang="zh-CN" sz="3600" b="1" dirty="0">
              <a:solidFill>
                <a:srgbClr val="4191CC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2623" y="2420931"/>
            <a:ext cx="4331377" cy="129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076035" y="3861030"/>
            <a:ext cx="3672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其中</a:t>
            </a:r>
            <a:r>
              <a:rPr lang="en-US" altLang="zh-CN" dirty="0" smtClean="0"/>
              <a:t>N</a:t>
            </a:r>
            <a:r>
              <a:rPr lang="en-US" altLang="zh-CN" baseline="-25000" dirty="0" smtClean="0"/>
              <a:t>V</a:t>
            </a:r>
            <a:r>
              <a:rPr lang="en-US" altLang="zh-CN" dirty="0" smtClean="0"/>
              <a:t>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N</a:t>
            </a:r>
            <a:r>
              <a:rPr lang="en-US" altLang="zh-CN" baseline="-25000" dirty="0" smtClean="0"/>
              <a:t>H</a:t>
            </a:r>
            <a:r>
              <a:rPr lang="zh-CN" altLang="en-US" dirty="0" smtClean="0"/>
              <a:t>分别代表了垂直于束流方向散射和平行于束流方向散射的</a:t>
            </a:r>
            <a:r>
              <a:rPr lang="zh-CN" altLang="en-US" dirty="0" smtClean="0"/>
              <a:t>射线数目</a:t>
            </a:r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t.png"/>
          <p:cNvPicPr>
            <a:picLocks noChangeAspect="1"/>
          </p:cNvPicPr>
          <p:nvPr/>
        </p:nvPicPr>
        <p:blipFill>
          <a:blip r:embed="rId2" cstate="print"/>
          <a:srcRect l="59449" t="23329"/>
          <a:stretch>
            <a:fillRect/>
          </a:stretch>
        </p:blipFill>
        <p:spPr>
          <a:xfrm>
            <a:off x="35685" y="873115"/>
            <a:ext cx="4337990" cy="42120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0" y="4009142"/>
            <a:ext cx="442862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通过测量的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B(M1)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具有较大值，可以推出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Band6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组态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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(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5/2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/p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3/2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)(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  <a:endParaRPr lang="zh-CN" altLang="en-US" b="1" baseline="30000" dirty="0" smtClean="0"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或是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(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2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(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5/2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/p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3/2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-1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。而邻近同位素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79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Kr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和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83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Kr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中的组态为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(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2 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(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5/2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/p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3/2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-1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的带都是由</a:t>
            </a:r>
            <a:r>
              <a:rPr lang="el-GR" altLang="zh-CN" dirty="0" smtClean="0">
                <a:latin typeface="Times New Roman"/>
                <a:ea typeface="黑体" pitchFamily="49" charset="-122"/>
                <a:cs typeface="Times New Roman"/>
                <a:sym typeface="Symbol" pitchFamily="18" charset="2"/>
              </a:rPr>
              <a:t>Δ</a:t>
            </a:r>
            <a:r>
              <a:rPr lang="en-US" altLang="zh-CN" dirty="0" smtClean="0">
                <a:latin typeface="Times New Roman"/>
                <a:ea typeface="黑体" pitchFamily="49" charset="-122"/>
                <a:cs typeface="Times New Roman"/>
                <a:sym typeface="Symbol" pitchFamily="18" charset="2"/>
              </a:rPr>
              <a:t>I=2</a:t>
            </a:r>
            <a:r>
              <a:rPr lang="zh-CN" altLang="en-US" dirty="0" smtClean="0">
                <a:latin typeface="Times New Roman"/>
                <a:ea typeface="黑体" pitchFamily="49" charset="-122"/>
                <a:cs typeface="Times New Roman"/>
                <a:sym typeface="Symbol" pitchFamily="18" charset="2"/>
              </a:rPr>
              <a:t>跃迁连接的带。所以，我建议</a:t>
            </a:r>
            <a:r>
              <a:rPr lang="en-US" altLang="zh-CN" dirty="0" smtClean="0">
                <a:latin typeface="Times New Roman"/>
                <a:ea typeface="黑体" pitchFamily="49" charset="-122"/>
                <a:cs typeface="Times New Roman"/>
                <a:sym typeface="Symbol" pitchFamily="18" charset="2"/>
              </a:rPr>
              <a:t>Band 6</a:t>
            </a:r>
            <a:r>
              <a:rPr lang="zh-CN" altLang="en-US" dirty="0" smtClean="0">
                <a:latin typeface="Times New Roman"/>
                <a:ea typeface="黑体" pitchFamily="49" charset="-122"/>
                <a:cs typeface="Times New Roman"/>
                <a:sym typeface="Symbol" pitchFamily="18" charset="2"/>
              </a:rPr>
              <a:t>的组态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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(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5/2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/p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3/2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)(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  <a:endParaRPr lang="zh-CN" altLang="en-US" b="1" baseline="30000" dirty="0" smtClean="0"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更为合适。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124840"/>
            <a:ext cx="43203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83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 err="1" smtClean="0">
                <a:latin typeface="黑体" pitchFamily="49" charset="-122"/>
                <a:ea typeface="黑体" pitchFamily="49" charset="-122"/>
              </a:rPr>
              <a:t>Funke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等人利用半经典模型计算预言了，对于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3qp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的激发，如果带内有较大的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B(M1)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值，则需有一个中子耦合一对拆对的质子，才可以产生相对较大的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B(M1)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值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[1]</a:t>
            </a:r>
          </a:p>
          <a:p>
            <a:pPr>
              <a:buFont typeface="Wingdings" pitchFamily="2" charset="2"/>
              <a:buChar char="Ø"/>
            </a:pPr>
            <a:endParaRPr lang="en-US" altLang="zh-CN" baseline="30000" dirty="0" smtClean="0">
              <a:latin typeface="黑体" pitchFamily="49" charset="-122"/>
              <a:ea typeface="黑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86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Funke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等人通过寿命测量结果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[2]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显示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5 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Band 6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中的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307.7keV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具有大的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B(M1)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值。而他尝试性地给定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Band 6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的组态是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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(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5/2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/p</a:t>
            </a:r>
            <a:r>
              <a:rPr lang="en-US" altLang="zh-CN" i="1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3/2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)(</a:t>
            </a:r>
            <a:r>
              <a:rPr lang="en-US" altLang="zh-CN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9/2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  <a:endParaRPr lang="zh-CN" altLang="en-US" dirty="0"/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组态指定：负宇称带</a:t>
            </a:r>
            <a:r>
              <a:rPr lang="en-US" altLang="zh-CN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Band 6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44915" y="5445140"/>
            <a:ext cx="4283075" cy="792054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solidFill>
              <a:srgbClr val="163794"/>
            </a:solidFill>
            <a:round/>
            <a:headEnd/>
            <a:tailEnd/>
          </a:ln>
        </p:spPr>
        <p:txBody>
          <a:bodyPr anchor="ctr"/>
          <a:lstStyle/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[1]. L.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Funke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smtClean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Phys.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120B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(1983) 301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[2]. L.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Funke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smtClean="0">
                <a:latin typeface="Times New Roman" pitchFamily="18" charset="0"/>
                <a:cs typeface="Times New Roman" pitchFamily="18" charset="0"/>
              </a:rPr>
              <a:t>et.al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Nuclear Physics 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455 (1986) 206</a:t>
            </a:r>
          </a:p>
          <a:p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915885" y="2132910"/>
            <a:ext cx="1368095" cy="165611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94" y="1196844"/>
            <a:ext cx="3168221" cy="562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51950" y="2101193"/>
            <a:ext cx="40322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/>
              <a:t>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转动惯量取值为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13 </a:t>
            </a:r>
            <a:r>
              <a:rPr lang="en-US" altLang="zh-CN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MeV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az-Cyrl-AZ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ћ</a:t>
            </a:r>
            <a:r>
              <a:rPr lang="en-US" altLang="zh-CN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endParaRPr lang="en-US" altLang="zh-CN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/>
              <a:t>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三轴形变值</a:t>
            </a:r>
            <a:r>
              <a:rPr lang="zh-CN" altLang="en-US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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=</a:t>
            </a:r>
            <a:r>
              <a:rPr lang="en-US" altLang="zh-CN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22°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dirty="0" smtClean="0"/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=1.26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0.26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=Z/A=0.44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75" y="4040627"/>
            <a:ext cx="2448170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51950" y="3707713"/>
            <a:ext cx="1728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根据公式：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70" y="4510789"/>
            <a:ext cx="48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可以算出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=0.56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 -0.56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50" y="5003803"/>
            <a:ext cx="417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根据内禀电四极矩公式：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70" y="5939868"/>
            <a:ext cx="295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得到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=2.06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eb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690" y="836820"/>
            <a:ext cx="784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Triaxial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n-particle–n-hole</a:t>
            </a:r>
            <a:r>
              <a:rPr lang="en-US" altLang="zh-CN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PRM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000" dirty="0" smtClean="0"/>
              <a:t>：</a:t>
            </a:r>
            <a:endParaRPr lang="zh-CN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51950" y="1412860"/>
            <a:ext cx="4464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将相对论平均场计算出的结果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Symbol"/>
              </a:rPr>
              <a:t>=0.28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  <a:sym typeface="Symbol"/>
              </a:rPr>
              <a:t>作为参数带入此模型去计算。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5219" y="5517165"/>
            <a:ext cx="197089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372125" y="5466611"/>
            <a:ext cx="18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其中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16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=1.2A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fm</a:t>
            </a:r>
            <a:endParaRPr lang="zh-CN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4285" y="899518"/>
            <a:ext cx="493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引自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Qi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 et.al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Phys.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B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675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175 (2009)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475785" y="1556870"/>
            <a:ext cx="504035" cy="288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403780" y="1516785"/>
            <a:ext cx="864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Band2(exp)</a:t>
            </a:r>
          </a:p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Band2(cal)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39845" y="1556870"/>
            <a:ext cx="792055" cy="288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339845" y="1484865"/>
            <a:ext cx="864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Band3(exp)</a:t>
            </a:r>
          </a:p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Band3(cal)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标题 1"/>
          <p:cNvSpPr txBox="1">
            <a:spLocks/>
          </p:cNvSpPr>
          <p:nvPr/>
        </p:nvSpPr>
        <p:spPr bwMode="auto">
          <a:xfrm>
            <a:off x="0" y="7143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理论计算：</a:t>
            </a:r>
            <a:r>
              <a:rPr lang="en-US" altLang="zh-CN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Band 2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和</a:t>
            </a:r>
            <a:r>
              <a:rPr lang="en-US" altLang="zh-CN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Band 3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ell\Documents\Tencent Files\1218418145\Image\C2C\W_Z9%5RD6)(IA%SF@XB%OKS.png"/>
          <p:cNvPicPr>
            <a:picLocks noChangeAspect="1" noChangeArrowheads="1"/>
          </p:cNvPicPr>
          <p:nvPr/>
        </p:nvPicPr>
        <p:blipFill>
          <a:blip r:embed="rId2" cstate="print"/>
          <a:srcRect l="3141" r="1570"/>
          <a:stretch>
            <a:fillRect/>
          </a:stretch>
        </p:blipFill>
        <p:spPr bwMode="auto">
          <a:xfrm>
            <a:off x="1495946" y="2493050"/>
            <a:ext cx="6028259" cy="16560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64513" name="Picture 1" descr="C:\Users\dell\Documents\Tencent Files\1218418145\Image\C2C\M74P}_39KIU}Y7W3}UMSI$W.png"/>
          <p:cNvPicPr>
            <a:picLocks noChangeAspect="1" noChangeArrowheads="1"/>
          </p:cNvPicPr>
          <p:nvPr/>
        </p:nvPicPr>
        <p:blipFill>
          <a:blip r:embed="rId3" cstate="print"/>
          <a:srcRect l="3164" t="4939" r="1903" b="1228"/>
          <a:stretch>
            <a:fillRect/>
          </a:stretch>
        </p:blipFill>
        <p:spPr bwMode="auto">
          <a:xfrm>
            <a:off x="35685" y="4221055"/>
            <a:ext cx="5201055" cy="2196000"/>
          </a:xfrm>
          <a:prstGeom prst="rect">
            <a:avLst/>
          </a:prstGeom>
          <a:noFill/>
        </p:spPr>
      </p:pic>
      <p:pic>
        <p:nvPicPr>
          <p:cNvPr id="64514" name="Picture 2" descr="C:\Users\dell\Documents\Tencent Files\1218418145\Image\C2C\%VZL2X1$N`EX$SKWIE1E{H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45" y="4653085"/>
            <a:ext cx="3749656" cy="108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719" y="1333262"/>
            <a:ext cx="7992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通过对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106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Rh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进行相对论平均场的计算，预言了同一个核中可能存在着多重手征带，即一个原子核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可能有多种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三轴形变共存。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71230" y="7107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引言：多重手征带的预言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695" y="908825"/>
            <a:ext cx="511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一个原子核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中可不可能存在多对手征双重带？</a:t>
            </a:r>
            <a:endParaRPr lang="zh-CN" altLang="en-US" sz="2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>
            <a:spLocks/>
          </p:cNvSpPr>
          <p:nvPr/>
        </p:nvSpPr>
        <p:spPr bwMode="auto">
          <a:xfrm>
            <a:off x="71230" y="7107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引言：多重手征带的实验观测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95" y="980830"/>
            <a:ext cx="5976406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0796" y="2385095"/>
            <a:ext cx="2403509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538" y="4797095"/>
            <a:ext cx="2421762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695" y="2529215"/>
            <a:ext cx="6205052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圆角矩形 23"/>
          <p:cNvSpPr/>
          <p:nvPr/>
        </p:nvSpPr>
        <p:spPr>
          <a:xfrm>
            <a:off x="1907815" y="4437070"/>
            <a:ext cx="1656115" cy="1440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99745" y="3964955"/>
            <a:ext cx="324022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altLang="zh-CN" sz="20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[(1</a:t>
            </a:r>
            <a:r>
              <a:rPr lang="en-US" altLang="zh-CN" sz="2000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2000" b="1" baseline="-250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7/2</a:t>
            </a:r>
            <a:r>
              <a:rPr lang="en-US" altLang="zh-CN" sz="20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b="1" baseline="300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zh-CN" sz="20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altLang="zh-CN" sz="2000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000" b="1" baseline="-250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11/2</a:t>
            </a:r>
            <a:r>
              <a:rPr lang="en-US" altLang="zh-CN" sz="20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)]</a:t>
            </a:r>
            <a:r>
              <a:rPr lang="en-US" altLang="zh-CN" sz="20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(1</a:t>
            </a:r>
            <a:r>
              <a:rPr lang="en-US" altLang="zh-CN" sz="2000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altLang="zh-CN" sz="2000" b="1" baseline="-250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11/2</a:t>
            </a:r>
            <a:r>
              <a:rPr lang="en-US" altLang="zh-CN" sz="20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altLang="zh-CN" sz="2000" b="1" baseline="300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-1</a:t>
            </a:r>
            <a:endParaRPr lang="zh-CN" altLang="en-US" sz="2000" b="1" baseline="3000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427990" y="3212985"/>
            <a:ext cx="1944135" cy="208814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851950" y="2740870"/>
            <a:ext cx="252017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altLang="zh-CN" sz="2000" b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[(1</a:t>
            </a:r>
            <a:r>
              <a:rPr lang="en-US" altLang="zh-CN" sz="2000" b="1" i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000" b="1" baseline="-25000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11/2</a:t>
            </a:r>
            <a:r>
              <a:rPr lang="en-US" altLang="zh-CN" sz="2000" b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b="1" baseline="30000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b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b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(1</a:t>
            </a:r>
            <a:r>
              <a:rPr lang="en-US" altLang="zh-CN" sz="2000" b="1" i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altLang="zh-CN" sz="2000" b="1" baseline="-25000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11/2</a:t>
            </a:r>
            <a:r>
              <a:rPr lang="en-US" altLang="zh-CN" sz="2000" b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altLang="zh-CN" sz="2000" b="1" baseline="30000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-1</a:t>
            </a:r>
            <a:endParaRPr lang="zh-CN" altLang="en-US" sz="2000" b="1" baseline="30000" dirty="0">
              <a:ln w="1905">
                <a:solidFill>
                  <a:srgbClr val="0000FF"/>
                </a:solidFill>
              </a:ln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695" y="1124840"/>
            <a:ext cx="2880200" cy="10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Ayangeakaa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等人首次在实验上观测到多重手征带并给出了证据。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0" y="1340855"/>
            <a:ext cx="4217392" cy="144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017" y="2997050"/>
            <a:ext cx="4234288" cy="115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90" y="4581205"/>
            <a:ext cx="4609761" cy="180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0" y="4329210"/>
            <a:ext cx="4294581" cy="21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71230" y="7107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引言：多重手征带的实验观测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690" y="2961070"/>
            <a:ext cx="4532717" cy="147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16010" y="908825"/>
            <a:ext cx="93606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A~100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8270" y="2956885"/>
            <a:ext cx="75573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A~80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0" y="2996970"/>
            <a:ext cx="93606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A~130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75" y="4725090"/>
            <a:ext cx="93606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A~190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694" y="1124840"/>
            <a:ext cx="43923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陆续在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103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Rh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78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Br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136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Nd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194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195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Tl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这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五个原子核中皆观察到了多重手征带。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indent="457200"/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截止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到目前为止，共有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个原子核被报道存在多重手征带。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0" y="1340855"/>
            <a:ext cx="4217392" cy="144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017" y="2997050"/>
            <a:ext cx="4234288" cy="115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90" y="4581205"/>
            <a:ext cx="4609761" cy="180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0" y="4329210"/>
            <a:ext cx="4294581" cy="21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71230" y="7107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引言：多重手征带的实验观测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690" y="2961070"/>
            <a:ext cx="4532717" cy="147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16010" y="908825"/>
            <a:ext cx="93606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A~100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8270" y="2956885"/>
            <a:ext cx="75573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A~80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0" y="2996970"/>
            <a:ext cx="93606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A~130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75" y="4725090"/>
            <a:ext cx="93606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A~190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694" y="1124840"/>
            <a:ext cx="43923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陆续在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103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Rh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78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Br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136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Nd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194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195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Tl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这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五个原子核中皆观察到了多重手征带。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indent="457200"/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截止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到目前为止，共有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个原子核报道了存在多重手征带。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7690" y="2708950"/>
            <a:ext cx="4608320" cy="1944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AppData\Roaming\Tencent\Users\1218418145\QQ\WinTemp\RichOle\K1AA3@7HCBEH@LBX)2I6BSO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3068975"/>
            <a:ext cx="5728093" cy="35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50" y="1016950"/>
            <a:ext cx="5251545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>
          <a:xfrm>
            <a:off x="3707940" y="3068975"/>
            <a:ext cx="1872129" cy="33842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7740" y="3140980"/>
            <a:ext cx="136809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altLang="zh-CN" sz="2000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2000" b="1" baseline="-250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9/2</a:t>
            </a:r>
            <a:r>
              <a:rPr lang="en-US" altLang="zh-CN" sz="20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</a:t>
            </a:r>
            <a:r>
              <a:rPr lang="en-US" altLang="zh-CN" sz="2000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altLang="zh-CN" sz="2000" b="1" baseline="-250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9/2</a:t>
            </a:r>
            <a:endParaRPr lang="zh-CN" altLang="en-US" sz="2000" b="1" baseline="3000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83730" y="2924965"/>
            <a:ext cx="1944135" cy="352824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635935" y="3140980"/>
            <a:ext cx="194413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altLang="zh-CN" sz="2000" b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b="1" i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000" b="1" baseline="-25000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5/2</a:t>
            </a:r>
            <a:r>
              <a:rPr lang="en-US" altLang="zh-CN" sz="2000" b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000" b="1" i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000" b="1" baseline="-25000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altLang="zh-CN" sz="2000" b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b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</a:t>
            </a:r>
            <a:r>
              <a:rPr lang="en-US" altLang="zh-CN" sz="2000" b="1" i="1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altLang="zh-CN" sz="2000" b="1" baseline="-25000" dirty="0" smtClean="0">
                <a:ln w="190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9/2</a:t>
            </a:r>
            <a:endParaRPr lang="zh-CN" altLang="en-US" sz="2000" b="1" baseline="30000" dirty="0">
              <a:ln w="1905">
                <a:solidFill>
                  <a:srgbClr val="0000FF"/>
                </a:solidFill>
              </a:ln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dell\AppData\Roaming\Tencent\Users\1218418145\QQ\WinTemp\RichOle\7(Z454{J)3(TYKVUF7K4~~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090" y="3356995"/>
            <a:ext cx="2886992" cy="3060000"/>
          </a:xfrm>
          <a:prstGeom prst="rect">
            <a:avLst/>
          </a:prstGeom>
          <a:noFill/>
        </p:spPr>
      </p:pic>
      <p:sp>
        <p:nvSpPr>
          <p:cNvPr id="15" name="标题 1"/>
          <p:cNvSpPr txBox="1">
            <a:spLocks/>
          </p:cNvSpPr>
          <p:nvPr/>
        </p:nvSpPr>
        <p:spPr bwMode="auto">
          <a:xfrm>
            <a:off x="71230" y="7107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引言：多重手征带的实验观测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9695" y="908825"/>
            <a:ext cx="3672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首次发现多重手征带之间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存在八极关联的证据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695" y="1558584"/>
            <a:ext cx="345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表明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原子核的手征对称几何可以存在于八极形变原子核中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695" y="2204915"/>
            <a:ext cx="3672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实验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证实原子核中发生手性和空间反射对称性的联立自发破缺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/>
          </p:cNvSpPr>
          <p:nvPr/>
        </p:nvSpPr>
        <p:spPr bwMode="auto">
          <a:xfrm>
            <a:off x="71230" y="71078"/>
            <a:ext cx="70929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引言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A~80</a:t>
            </a:r>
            <a:r>
              <a:rPr lang="zh-CN" altLang="en-US" sz="3600" b="1" dirty="0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核</a:t>
            </a:r>
            <a:r>
              <a:rPr lang="zh-CN" altLang="en-US" sz="3600" b="1" smtClean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Arial" pitchFamily="34" charset="0"/>
              </a:rPr>
              <a:t>区研究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695" y="908825"/>
            <a:ext cx="8640600" cy="957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目前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核区观测到了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Br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[1]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78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Br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[2]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和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82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Br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[3]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三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例手性原子核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。它们都是奇奇核。其中，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Br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和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82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Br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中观测到了手征带，</a:t>
            </a:r>
            <a:r>
              <a:rPr lang="en-US" altLang="zh-CN" sz="20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78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Br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中观测到了多重手征带。</a:t>
            </a:r>
            <a:endParaRPr lang="en-US" altLang="zh-CN" sz="20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79695" y="5445140"/>
            <a:ext cx="4212610" cy="1296090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163794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[1]. </a:t>
            </a:r>
            <a:r>
              <a:rPr lang="nb-NO" altLang="zh-CN" kern="0" dirty="0" smtClean="0">
                <a:solidFill>
                  <a:srgbClr val="080808"/>
                </a:solidFill>
                <a:latin typeface="Comic Sans MS" pitchFamily="66" charset="0"/>
              </a:rPr>
              <a:t>S. Y. Wang et al., Phys. Lett. </a:t>
            </a:r>
            <a:r>
              <a:rPr lang="nb-NO" altLang="zh-CN" kern="0" dirty="0" smtClean="0">
                <a:solidFill>
                  <a:srgbClr val="080808"/>
                </a:solidFill>
                <a:latin typeface="Comic Sans MS" pitchFamily="66" charset="0"/>
              </a:rPr>
              <a:t>B 703, 40 (2011</a:t>
            </a:r>
            <a:r>
              <a:rPr lang="nb-NO" altLang="zh-CN" kern="0" dirty="0" smtClean="0">
                <a:solidFill>
                  <a:srgbClr val="080808"/>
                </a:solidFill>
                <a:latin typeface="Comic Sans MS" pitchFamily="66" charset="0"/>
              </a:rPr>
              <a:t>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</p:txBody>
      </p:sp>
      <p:graphicFrame>
        <p:nvGraphicFramePr>
          <p:cNvPr id="13" name="表格 12"/>
          <p:cNvGraphicFramePr/>
          <p:nvPr/>
        </p:nvGraphicFramePr>
        <p:xfrm>
          <a:off x="1763805" y="2132910"/>
          <a:ext cx="5472380" cy="25921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08042"/>
                <a:gridCol w="608042"/>
                <a:gridCol w="608042"/>
                <a:gridCol w="608042"/>
                <a:gridCol w="608232"/>
                <a:gridCol w="607854"/>
                <a:gridCol w="608042"/>
                <a:gridCol w="608042"/>
                <a:gridCol w="608042"/>
              </a:tblGrid>
              <a:tr h="6480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500" dirty="0" smtClean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500" b="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</a:tr>
              <a:tr h="64804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500" dirty="0" smtClean="0">
                          <a:ln w="127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74</a:t>
                      </a: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500" dirty="0" smtClean="0">
                          <a:ln w="127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Br</a:t>
                      </a:r>
                      <a:endParaRPr lang="en-US" altLang="zh-CN" sz="1500" dirty="0">
                        <a:ln w="127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gradFill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en-US" altLang="zh-CN" sz="1500" dirty="0">
                        <a:ln w="127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500" dirty="0" smtClean="0">
                          <a:ln w="127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76</a:t>
                      </a: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500" dirty="0" smtClean="0">
                          <a:ln w="127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Br</a:t>
                      </a:r>
                      <a:endParaRPr lang="en-US" altLang="zh-CN" sz="1500" dirty="0">
                        <a:ln w="127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gradFill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en-US" altLang="zh-CN" sz="1500">
                        <a:ln w="127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00" dirty="0">
                          <a:ln w="127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00" dirty="0">
                          <a:ln w="127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</a:t>
                      </a: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gradFill>
                      <a:gsLst>
                        <a:gs pos="50000">
                          <a:schemeClr val="bg1">
                            <a:alpha val="100000"/>
                            <a:lumMod val="3000"/>
                            <a:lumOff val="97000"/>
                          </a:schemeClr>
                        </a:gs>
                        <a:gs pos="0">
                          <a:srgbClr val="F27077"/>
                        </a:gs>
                        <a:gs pos="100000">
                          <a:srgbClr val="F2707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en-US" altLang="zh-CN" sz="1500" dirty="0">
                        <a:ln w="127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00" dirty="0">
                          <a:ln w="127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00" dirty="0">
                          <a:ln w="127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</a:t>
                      </a: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gradFill>
                      <a:gsLst>
                        <a:gs pos="50000">
                          <a:schemeClr val="bg1">
                            <a:lumMod val="3000"/>
                            <a:lumOff val="97000"/>
                          </a:schemeClr>
                        </a:gs>
                        <a:gs pos="0">
                          <a:srgbClr val="F27077"/>
                        </a:gs>
                        <a:gs pos="100000">
                          <a:srgbClr val="F27077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>
                          <a:ln w="127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500" dirty="0">
                          <a:ln w="127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</a:t>
                      </a: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gradFill>
                      <a:gsLst>
                        <a:gs pos="50000">
                          <a:schemeClr val="bg1">
                            <a:lumMod val="3000"/>
                            <a:lumOff val="97000"/>
                          </a:schemeClr>
                        </a:gs>
                        <a:gs pos="0">
                          <a:srgbClr val="F27077"/>
                        </a:gs>
                        <a:gs pos="100000">
                          <a:srgbClr val="F27077"/>
                        </a:gs>
                      </a:gsLst>
                      <a:lin ang="0" scaled="0"/>
                    </a:gradFill>
                  </a:tcPr>
                </a:tc>
              </a:tr>
              <a:tr h="6480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5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5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5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5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</a:tr>
              <a:tr h="6480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00" dirty="0" smtClean="0">
                          <a:ln w="127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500" dirty="0" smtClean="0">
                          <a:ln w="127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</a:t>
                      </a:r>
                      <a:endParaRPr lang="en-US" altLang="zh-CN" sz="1500" dirty="0">
                        <a:ln w="127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gradFill>
                      <a:gsLst>
                        <a:gs pos="0">
                          <a:srgbClr val="0000FF"/>
                        </a:gs>
                        <a:gs pos="50000">
                          <a:schemeClr val="bg1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4" name="文本框 50"/>
          <p:cNvSpPr txBox="1">
            <a:spLocks noChangeArrowheads="1"/>
          </p:cNvSpPr>
          <p:nvPr/>
        </p:nvSpPr>
        <p:spPr bwMode="auto">
          <a:xfrm>
            <a:off x="1255237" y="2276920"/>
            <a:ext cx="436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500FF"/>
                </a:solidFill>
              </a:rPr>
              <a:t>Kr</a:t>
            </a:r>
          </a:p>
        </p:txBody>
      </p:sp>
      <p:sp>
        <p:nvSpPr>
          <p:cNvPr id="15" name="文本框 37"/>
          <p:cNvSpPr txBox="1">
            <a:spLocks noChangeArrowheads="1"/>
          </p:cNvSpPr>
          <p:nvPr/>
        </p:nvSpPr>
        <p:spPr bwMode="auto">
          <a:xfrm>
            <a:off x="1259770" y="2924965"/>
            <a:ext cx="436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500FF"/>
                </a:solidFill>
              </a:rPr>
              <a:t>Br</a:t>
            </a:r>
          </a:p>
        </p:txBody>
      </p:sp>
      <p:sp>
        <p:nvSpPr>
          <p:cNvPr id="16" name="文本框 38"/>
          <p:cNvSpPr txBox="1">
            <a:spLocks noChangeArrowheads="1"/>
          </p:cNvSpPr>
          <p:nvPr/>
        </p:nvSpPr>
        <p:spPr bwMode="auto">
          <a:xfrm>
            <a:off x="1259770" y="3573010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500FF"/>
                </a:solidFill>
              </a:rPr>
              <a:t>Se</a:t>
            </a:r>
          </a:p>
        </p:txBody>
      </p:sp>
      <p:sp>
        <p:nvSpPr>
          <p:cNvPr id="17" name="文本框 39"/>
          <p:cNvSpPr txBox="1">
            <a:spLocks noChangeArrowheads="1"/>
          </p:cNvSpPr>
          <p:nvPr/>
        </p:nvSpPr>
        <p:spPr bwMode="auto">
          <a:xfrm>
            <a:off x="1259770" y="4212780"/>
            <a:ext cx="474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500FF"/>
                </a:solidFill>
              </a:rPr>
              <a:t>As</a:t>
            </a:r>
          </a:p>
        </p:txBody>
      </p:sp>
      <p:pic>
        <p:nvPicPr>
          <p:cNvPr id="18" name="图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85" y="2348925"/>
            <a:ext cx="42227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53"/>
          <p:cNvSpPr txBox="1">
            <a:spLocks noChangeArrowheads="1"/>
          </p:cNvSpPr>
          <p:nvPr/>
        </p:nvSpPr>
        <p:spPr bwMode="auto">
          <a:xfrm>
            <a:off x="5501945" y="4725090"/>
            <a:ext cx="43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/>
              <a:t>45</a:t>
            </a:r>
            <a:endParaRPr lang="en-US" altLang="zh-CN" b="1" dirty="0"/>
          </a:p>
        </p:txBody>
      </p:sp>
      <p:sp>
        <p:nvSpPr>
          <p:cNvPr id="20" name="文本框 53"/>
          <p:cNvSpPr txBox="1">
            <a:spLocks noChangeArrowheads="1"/>
          </p:cNvSpPr>
          <p:nvPr/>
        </p:nvSpPr>
        <p:spPr bwMode="auto">
          <a:xfrm>
            <a:off x="4274864" y="472509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/>
              <a:t>43</a:t>
            </a:r>
            <a:endParaRPr lang="en-US" altLang="zh-CN" b="1" dirty="0"/>
          </a:p>
        </p:txBody>
      </p:sp>
      <p:sp>
        <p:nvSpPr>
          <p:cNvPr id="21" name="文本框 53"/>
          <p:cNvSpPr txBox="1">
            <a:spLocks noChangeArrowheads="1"/>
          </p:cNvSpPr>
          <p:nvPr/>
        </p:nvSpPr>
        <p:spPr bwMode="auto">
          <a:xfrm>
            <a:off x="3050779" y="472509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/>
              <a:t>41</a:t>
            </a:r>
            <a:endParaRPr lang="en-US" altLang="zh-CN" b="1" dirty="0"/>
          </a:p>
        </p:txBody>
      </p:sp>
      <p:sp>
        <p:nvSpPr>
          <p:cNvPr id="22" name="文本框 53"/>
          <p:cNvSpPr txBox="1">
            <a:spLocks noChangeArrowheads="1"/>
          </p:cNvSpPr>
          <p:nvPr/>
        </p:nvSpPr>
        <p:spPr bwMode="auto">
          <a:xfrm>
            <a:off x="1835810" y="472509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/>
              <a:t>39</a:t>
            </a:r>
            <a:endParaRPr lang="en-US" altLang="zh-CN" b="1" dirty="0"/>
          </a:p>
        </p:txBody>
      </p:sp>
      <p:sp>
        <p:nvSpPr>
          <p:cNvPr id="23" name="文本框 53"/>
          <p:cNvSpPr txBox="1">
            <a:spLocks noChangeArrowheads="1"/>
          </p:cNvSpPr>
          <p:nvPr/>
        </p:nvSpPr>
        <p:spPr bwMode="auto">
          <a:xfrm>
            <a:off x="6726030" y="472509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/>
              <a:t>47</a:t>
            </a:r>
            <a:endParaRPr lang="en-US" altLang="zh-CN" b="1" dirty="0"/>
          </a:p>
        </p:txBody>
      </p:sp>
      <p:sp>
        <p:nvSpPr>
          <p:cNvPr id="24" name="文本框 53"/>
          <p:cNvSpPr txBox="1">
            <a:spLocks noChangeArrowheads="1"/>
          </p:cNvSpPr>
          <p:nvPr/>
        </p:nvSpPr>
        <p:spPr bwMode="auto">
          <a:xfrm>
            <a:off x="7236185" y="4211748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/>
              <a:t>33</a:t>
            </a:r>
            <a:endParaRPr lang="en-US" altLang="zh-CN" b="1" dirty="0"/>
          </a:p>
        </p:txBody>
      </p:sp>
      <p:sp>
        <p:nvSpPr>
          <p:cNvPr id="27" name="文本框 53"/>
          <p:cNvSpPr txBox="1">
            <a:spLocks noChangeArrowheads="1"/>
          </p:cNvSpPr>
          <p:nvPr/>
        </p:nvSpPr>
        <p:spPr bwMode="auto">
          <a:xfrm>
            <a:off x="7236185" y="3563703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/>
              <a:t>34</a:t>
            </a:r>
            <a:endParaRPr lang="en-US" altLang="zh-CN" b="1" dirty="0"/>
          </a:p>
        </p:txBody>
      </p:sp>
      <p:sp>
        <p:nvSpPr>
          <p:cNvPr id="28" name="文本框 53"/>
          <p:cNvSpPr txBox="1">
            <a:spLocks noChangeArrowheads="1"/>
          </p:cNvSpPr>
          <p:nvPr/>
        </p:nvSpPr>
        <p:spPr bwMode="auto">
          <a:xfrm>
            <a:off x="7227069" y="292496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/>
              <a:t>35</a:t>
            </a:r>
            <a:endParaRPr lang="en-US" altLang="zh-CN" b="1" dirty="0"/>
          </a:p>
        </p:txBody>
      </p:sp>
      <p:sp>
        <p:nvSpPr>
          <p:cNvPr id="29" name="文本框 53"/>
          <p:cNvSpPr txBox="1">
            <a:spLocks noChangeArrowheads="1"/>
          </p:cNvSpPr>
          <p:nvPr/>
        </p:nvSpPr>
        <p:spPr bwMode="auto">
          <a:xfrm>
            <a:off x="7236185" y="227692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/>
              <a:t>36</a:t>
            </a:r>
            <a:endParaRPr lang="en-US" altLang="zh-CN" b="1" dirty="0"/>
          </a:p>
        </p:txBody>
      </p:sp>
      <p:pic>
        <p:nvPicPr>
          <p:cNvPr id="30" name="图片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920" y="5086365"/>
            <a:ext cx="21875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4644005" y="5373135"/>
            <a:ext cx="4320300" cy="1296090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163794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altLang="zh-CN" kern="0" dirty="0" smtClean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72000" y="558915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[2] C. Liu et al., Phys. Rev. </a:t>
            </a:r>
            <a:r>
              <a:rPr lang="en-US" altLang="zh-CN" kern="0" dirty="0" err="1" smtClean="0">
                <a:solidFill>
                  <a:srgbClr val="080808"/>
                </a:solidFill>
                <a:latin typeface="Comic Sans MS" pitchFamily="66" charset="0"/>
              </a:rPr>
              <a:t>Lett</a:t>
            </a: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. 116, 112501 (2016).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[3] </a:t>
            </a:r>
            <a:r>
              <a:rPr lang="en-US" altLang="zh-CN" kern="0" dirty="0" err="1" smtClean="0">
                <a:solidFill>
                  <a:srgbClr val="080808"/>
                </a:solidFill>
                <a:latin typeface="Comic Sans MS" pitchFamily="66" charset="0"/>
              </a:rPr>
              <a:t>C.Liu</a:t>
            </a:r>
            <a:r>
              <a:rPr lang="en-US" altLang="zh-CN" kern="0" dirty="0" smtClean="0">
                <a:solidFill>
                  <a:srgbClr val="080808"/>
                </a:solidFill>
                <a:latin typeface="Comic Sans MS" pitchFamily="66" charset="0"/>
              </a:rPr>
              <a:t> under review</a:t>
            </a:r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583DA-23FD-4E38-8170-34CF79FAC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62d2d58-e0b9-4b38-951b-985008ee03a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27416</TotalTime>
  <Words>3217</Words>
  <Application>Microsoft Office PowerPoint</Application>
  <PresentationFormat>全屏显示(4:3)</PresentationFormat>
  <Paragraphs>355</Paragraphs>
  <Slides>39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1" baseType="lpstr">
      <vt:lpstr>Office 主题</vt:lpstr>
      <vt:lpstr>3_Office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Alex</dc:creator>
  <cp:lastModifiedBy>dell</cp:lastModifiedBy>
  <cp:revision>615</cp:revision>
  <dcterms:created xsi:type="dcterms:W3CDTF">2014-04-18T08:32:00Z</dcterms:created>
  <dcterms:modified xsi:type="dcterms:W3CDTF">2019-10-11T00:16:00Z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  <property fmtid="{D5CDD505-2E9C-101B-9397-08002B2CF9AE}" pid="3" name="KSORubyTemplateID">
    <vt:lpwstr>8</vt:lpwstr>
  </property>
</Properties>
</file>