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  <p:sldMasterId id="2147483864" r:id="rId2"/>
    <p:sldMasterId id="2147483852" r:id="rId3"/>
    <p:sldMasterId id="2147483876" r:id="rId4"/>
  </p:sldMasterIdLst>
  <p:notesMasterIdLst>
    <p:notesMasterId r:id="rId40"/>
  </p:notesMasterIdLst>
  <p:sldIdLst>
    <p:sldId id="258" r:id="rId5"/>
    <p:sldId id="568" r:id="rId6"/>
    <p:sldId id="569" r:id="rId7"/>
    <p:sldId id="663" r:id="rId8"/>
    <p:sldId id="657" r:id="rId9"/>
    <p:sldId id="462" r:id="rId10"/>
    <p:sldId id="459" r:id="rId11"/>
    <p:sldId id="603" r:id="rId12"/>
    <p:sldId id="479" r:id="rId13"/>
    <p:sldId id="439" r:id="rId14"/>
    <p:sldId id="480" r:id="rId15"/>
    <p:sldId id="585" r:id="rId16"/>
    <p:sldId id="611" r:id="rId17"/>
    <p:sldId id="472" r:id="rId18"/>
    <p:sldId id="464" r:id="rId19"/>
    <p:sldId id="465" r:id="rId20"/>
    <p:sldId id="467" r:id="rId21"/>
    <p:sldId id="470" r:id="rId22"/>
    <p:sldId id="659" r:id="rId23"/>
    <p:sldId id="660" r:id="rId24"/>
    <p:sldId id="482" r:id="rId25"/>
    <p:sldId id="664" r:id="rId26"/>
    <p:sldId id="665" r:id="rId27"/>
    <p:sldId id="666" r:id="rId28"/>
    <p:sldId id="668" r:id="rId29"/>
    <p:sldId id="662" r:id="rId30"/>
    <p:sldId id="413" r:id="rId31"/>
    <p:sldId id="481" r:id="rId32"/>
    <p:sldId id="466" r:id="rId33"/>
    <p:sldId id="447" r:id="rId34"/>
    <p:sldId id="446" r:id="rId35"/>
    <p:sldId id="473" r:id="rId36"/>
    <p:sldId id="474" r:id="rId37"/>
    <p:sldId id="475" r:id="rId38"/>
    <p:sldId id="656" r:id="rId3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43"/>
    <p:restoredTop sz="95221" autoAdjust="0"/>
  </p:normalViewPr>
  <p:slideViewPr>
    <p:cSldViewPr>
      <p:cViewPr varScale="1">
        <p:scale>
          <a:sx n="95" d="100"/>
          <a:sy n="95" d="100"/>
        </p:scale>
        <p:origin x="192" y="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9E7E2-BC46-4FD8-A599-DE263D0AE454}" type="datetimeFigureOut">
              <a:rPr lang="zh-CN" altLang="en-US" smtClean="0"/>
              <a:pPr/>
              <a:t>2019/10/9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B5061-00FC-4AC8-9E80-E69BB674E09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8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89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021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230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69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34082"/>
          </a:xfrm>
        </p:spPr>
        <p:txBody>
          <a:bodyPr>
            <a:norm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496" y="6597352"/>
            <a:ext cx="2133600" cy="2160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20480" cy="2160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>
                <a:solidFill>
                  <a:prstClr val="black"/>
                </a:solidFill>
              </a:rPr>
              <a:t>Nuclear Collective Vibrations: From Labs to Stars @ CCNU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160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44016" y="678706"/>
            <a:ext cx="88924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jpe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tiff"/><Relationship Id="rId11" Type="http://schemas.openxmlformats.org/officeDocument/2006/relationships/image" Target="../media/image62.tiff"/><Relationship Id="rId5" Type="http://schemas.openxmlformats.org/officeDocument/2006/relationships/image" Target="../media/image56.tiff"/><Relationship Id="rId10" Type="http://schemas.openxmlformats.org/officeDocument/2006/relationships/image" Target="../media/image61.tiff"/><Relationship Id="rId4" Type="http://schemas.openxmlformats.org/officeDocument/2006/relationships/image" Target="../media/image55.tiff"/><Relationship Id="rId9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3" Type="http://schemas.openxmlformats.org/officeDocument/2006/relationships/image" Target="../media/image65.tiff"/><Relationship Id="rId7" Type="http://schemas.openxmlformats.org/officeDocument/2006/relationships/image" Target="../media/image69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tiff"/><Relationship Id="rId5" Type="http://schemas.openxmlformats.org/officeDocument/2006/relationships/image" Target="../media/image67.tiff"/><Relationship Id="rId10" Type="http://schemas.openxmlformats.org/officeDocument/2006/relationships/image" Target="../media/image72.tiff"/><Relationship Id="rId4" Type="http://schemas.openxmlformats.org/officeDocument/2006/relationships/image" Target="../media/image66.tiff"/><Relationship Id="rId9" Type="http://schemas.openxmlformats.org/officeDocument/2006/relationships/image" Target="../media/image71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hart1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4664"/>
            <a:ext cx="9108504" cy="61405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512" y="692696"/>
            <a:ext cx="7704856" cy="2592288"/>
          </a:xfrm>
        </p:spPr>
        <p:txBody>
          <a:bodyPr>
            <a:normAutofit/>
          </a:bodyPr>
          <a:lstStyle/>
          <a:p>
            <a:pPr algn="l"/>
            <a:r>
              <a:rPr lang="en-US" altLang="zh-CN" b="1" dirty="0">
                <a:solidFill>
                  <a:srgbClr val="FF0000"/>
                </a:solidFill>
              </a:rPr>
              <a:t>Beyond mean-field description of Gamow-Teller resonances and </a:t>
            </a:r>
            <a:r>
              <a:rPr lang="en-US" altLang="zh-CN" b="1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altLang="zh-CN" b="1" dirty="0">
                <a:solidFill>
                  <a:srgbClr val="FF0000"/>
                </a:solidFill>
              </a:rPr>
              <a:t>-decay half-lives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644008" y="4509120"/>
            <a:ext cx="4464496" cy="1875628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Heiti TC Medium" pitchFamily="2" charset="-128"/>
                <a:ea typeface="Heiti TC Medium" pitchFamily="2" charset="-128"/>
              </a:rPr>
              <a:t>牛一斐</a:t>
            </a:r>
            <a:endParaRPr lang="en-US" altLang="zh-CN" b="1" dirty="0">
              <a:solidFill>
                <a:schemeClr val="tx1"/>
              </a:solidFill>
              <a:latin typeface="Heiti TC Medium" pitchFamily="2" charset="-128"/>
              <a:ea typeface="Heiti TC Medium" pitchFamily="2" charset="-128"/>
            </a:endParaRPr>
          </a:p>
          <a:p>
            <a:pPr>
              <a:lnSpc>
                <a:spcPct val="170000"/>
              </a:lnSpc>
            </a:pPr>
            <a:r>
              <a:rPr lang="ja-JP" altLang="en-US" b="1">
                <a:solidFill>
                  <a:schemeClr val="tx1"/>
                </a:solidFill>
                <a:latin typeface="Heiti TC Medium" pitchFamily="2" charset="-128"/>
                <a:ea typeface="Heiti TC Medium" pitchFamily="2" charset="-128"/>
              </a:rPr>
              <a:t>兰州大学</a:t>
            </a:r>
            <a:endParaRPr lang="en-US" altLang="ja-JP" b="1" dirty="0">
              <a:solidFill>
                <a:schemeClr val="tx1"/>
              </a:solidFill>
              <a:latin typeface="Heiti TC Medium" pitchFamily="2" charset="-128"/>
              <a:ea typeface="Heiti TC Medium" pitchFamily="2" charset="-128"/>
            </a:endParaRPr>
          </a:p>
          <a:p>
            <a:r>
              <a:rPr lang="ja-JP" altLang="en-US" b="1">
                <a:solidFill>
                  <a:schemeClr val="tx1"/>
                </a:solidFill>
                <a:latin typeface="Heiti TC Medium" pitchFamily="2" charset="-128"/>
                <a:ea typeface="Heiti TC Medium" pitchFamily="2" charset="-128"/>
              </a:rPr>
              <a:t>核科学与技术学院</a:t>
            </a:r>
            <a:endParaRPr lang="en-US" altLang="zh-CN" b="1" dirty="0">
              <a:solidFill>
                <a:schemeClr val="tx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6171" y="279140"/>
            <a:ext cx="5929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>
                <a:latin typeface="STXingkai" charset="0"/>
                <a:ea typeface="STXingkai" charset="0"/>
                <a:cs typeface="STXingkai" charset="0"/>
              </a:rPr>
              <a:t>第十七届全国核物理大会</a:t>
            </a:r>
            <a:r>
              <a:rPr lang="zh-CN" altLang="en-US" sz="3200" b="1" dirty="0">
                <a:latin typeface="STXingkai" charset="0"/>
                <a:ea typeface="STXingkai" charset="0"/>
                <a:cs typeface="STXingkai" charset="0"/>
              </a:rPr>
              <a:t>，</a:t>
            </a:r>
            <a:r>
              <a:rPr lang="ja-JP" altLang="en-US" sz="3200" b="1">
                <a:latin typeface="STXingkai" charset="0"/>
                <a:ea typeface="STXingkai" charset="0"/>
                <a:cs typeface="STXingkai" charset="0"/>
              </a:rPr>
              <a:t>武汉</a:t>
            </a:r>
            <a:endParaRPr lang="en-US" sz="3200" b="1" dirty="0">
              <a:latin typeface="STXingkai" charset="0"/>
              <a:ea typeface="STXingkai" charset="0"/>
              <a:cs typeface="STXingkai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846697"/>
            <a:ext cx="3697478" cy="88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213652"/>
              </p:ext>
            </p:extLst>
          </p:nvPr>
        </p:nvGraphicFramePr>
        <p:xfrm>
          <a:off x="395536" y="778570"/>
          <a:ext cx="4103687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89" name="Acrobat Document" r:id="rId4" imgW="5476473" imgH="3914689" progId="AcroExch.Document.7">
                  <p:embed/>
                </p:oleObj>
              </mc:Choice>
              <mc:Fallback>
                <p:oleObj name="Acrobat Document" r:id="rId4" imgW="5476473" imgH="3914689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778570"/>
                        <a:ext cx="4103687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D:\software\JaxoDraw-2.0-1\PVCwi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3380" y="3429000"/>
            <a:ext cx="5600908" cy="1536341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Solution: RPA + PVC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9" name="直接箭头连接符 8"/>
          <p:cNvCxnSpPr>
            <a:endCxn id="10" idx="0"/>
          </p:cNvCxnSpPr>
          <p:nvPr/>
        </p:nvCxnSpPr>
        <p:spPr>
          <a:xfrm>
            <a:off x="2051720" y="4596506"/>
            <a:ext cx="0" cy="416670"/>
          </a:xfrm>
          <a:prstGeom prst="straightConnector1">
            <a:avLst/>
          </a:prstGeom>
          <a:ln w="127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3608" y="5013176"/>
            <a:ext cx="2016224" cy="64633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</a:rPr>
              <a:t>Low-lying vibration phonons |N&gt;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8596" y="1785926"/>
            <a:ext cx="4214842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28596" y="2643182"/>
            <a:ext cx="4214842" cy="571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031755" y="1844824"/>
            <a:ext cx="476349" cy="353943"/>
          </a:xfrm>
          <a:prstGeom prst="rect">
            <a:avLst/>
          </a:prstGeom>
        </p:spPr>
        <p:txBody>
          <a:bodyPr wrap="none" lIns="0" rIns="0" bIns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RPA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16016" y="2449051"/>
            <a:ext cx="4431726" cy="907941"/>
          </a:xfrm>
          <a:prstGeom prst="rect">
            <a:avLst/>
          </a:prstGeom>
        </p:spPr>
        <p:txBody>
          <a:bodyPr wrap="none" lIns="0" rIns="0" bIns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000" b="1" dirty="0"/>
              <a:t>Second RPA  </a:t>
            </a:r>
            <a:r>
              <a:rPr lang="en-US" altLang="zh-CN" sz="1600" dirty="0" err="1">
                <a:solidFill>
                  <a:srgbClr val="0000CC"/>
                </a:solidFill>
              </a:rPr>
              <a:t>drozdz</a:t>
            </a:r>
            <a:r>
              <a:rPr lang="en-US" altLang="zh-CN" sz="1600" dirty="0">
                <a:solidFill>
                  <a:srgbClr val="0000CC"/>
                </a:solidFill>
              </a:rPr>
              <a:t> et al., PR 197, 1 (1990)</a:t>
            </a:r>
          </a:p>
          <a:p>
            <a:r>
              <a:rPr lang="en-US" altLang="zh-CN" sz="1600" dirty="0">
                <a:solidFill>
                  <a:srgbClr val="0000CC"/>
                </a:solidFill>
              </a:rPr>
              <a:t>        </a:t>
            </a:r>
            <a:r>
              <a:rPr lang="en-US" altLang="zh-CN" sz="1600" dirty="0" err="1">
                <a:solidFill>
                  <a:srgbClr val="0000CC"/>
                </a:solidFill>
              </a:rPr>
              <a:t>Gambacurta</a:t>
            </a:r>
            <a:r>
              <a:rPr lang="en-US" altLang="zh-CN" sz="1600" dirty="0">
                <a:solidFill>
                  <a:srgbClr val="0000CC"/>
                </a:solidFill>
              </a:rPr>
              <a:t> et al., PRC 81, 054312 (2010)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2000" b="1" dirty="0"/>
              <a:t>RPA + PVC (particle vibration coupling)</a:t>
            </a:r>
            <a:endParaRPr lang="zh-CN" alt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5536" y="5810928"/>
            <a:ext cx="8140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000" dirty="0"/>
              <a:t>RPA+PVC model based on </a:t>
            </a:r>
            <a:r>
              <a:rPr lang="en-US" altLang="zh-CN" sz="2000" dirty="0" err="1"/>
              <a:t>Skyrme</a:t>
            </a:r>
            <a:r>
              <a:rPr lang="en-US" altLang="zh-CN" sz="2000" dirty="0"/>
              <a:t>  DFT </a:t>
            </a:r>
          </a:p>
          <a:p>
            <a:r>
              <a:rPr lang="en-US" altLang="zh-CN" sz="2000" dirty="0">
                <a:solidFill>
                  <a:srgbClr val="0000CC"/>
                </a:solidFill>
              </a:rPr>
              <a:t>      </a:t>
            </a:r>
            <a:r>
              <a:rPr lang="en-US" altLang="zh-CN" sz="1600" dirty="0" err="1">
                <a:solidFill>
                  <a:srgbClr val="0000CC"/>
                </a:solidFill>
              </a:rPr>
              <a:t>Colo</a:t>
            </a:r>
            <a:r>
              <a:rPr lang="en-US" altLang="zh-CN" sz="1600" dirty="0">
                <a:solidFill>
                  <a:srgbClr val="0000CC"/>
                </a:solidFill>
              </a:rPr>
              <a:t> et al., PRC 50, 1496 (1994); 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 et al., PRC 85, 034314 (2012)</a:t>
            </a:r>
            <a:endParaRPr lang="en-US" altLang="zh-CN" sz="1600" dirty="0"/>
          </a:p>
          <a:p>
            <a:pPr marL="342900" indent="-342900">
              <a:buFont typeface="Arial" charset="0"/>
              <a:buChar char="•"/>
            </a:pPr>
            <a:r>
              <a:rPr lang="en-US" altLang="zh-CN" sz="2000" dirty="0"/>
              <a:t>RPA+PVC model based on relativistic DFT  </a:t>
            </a:r>
            <a:r>
              <a:rPr lang="en-US" altLang="zh-CN" sz="1600" dirty="0" err="1">
                <a:solidFill>
                  <a:srgbClr val="0000CC"/>
                </a:solidFill>
              </a:rPr>
              <a:t>Litvinova</a:t>
            </a:r>
            <a:r>
              <a:rPr lang="en-US" altLang="zh-CN" sz="1600" dirty="0">
                <a:solidFill>
                  <a:srgbClr val="0000CC"/>
                </a:solidFill>
              </a:rPr>
              <a:t> et al., PRC 75,064308 (2007)  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68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RPA+PVC: Gamow-Teller Resonance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5303395"/>
            <a:ext cx="3833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CN" sz="2000" b="1" dirty="0">
                <a:solidFill>
                  <a:srgbClr val="0000FF"/>
                </a:solidFill>
              </a:rPr>
              <a:t> Develop a spreading width</a:t>
            </a:r>
          </a:p>
          <a:p>
            <a:pPr>
              <a:buFont typeface="Wingdings" pitchFamily="2" charset="2"/>
              <a:buChar char="ü"/>
            </a:pPr>
            <a:r>
              <a:rPr lang="en-US" altLang="zh-CN" sz="2000" b="1" dirty="0">
                <a:solidFill>
                  <a:srgbClr val="0000FF"/>
                </a:solidFill>
              </a:rPr>
              <a:t> Reproduce resonance </a:t>
            </a:r>
            <a:r>
              <a:rPr lang="en-US" altLang="zh-CN" sz="2000" b="1" dirty="0" err="1">
                <a:solidFill>
                  <a:srgbClr val="0000FF"/>
                </a:solidFill>
              </a:rPr>
              <a:t>lineshape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44891" y="6199830"/>
            <a:ext cx="4733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</a:t>
            </a:r>
            <a:r>
              <a:rPr lang="en-US" altLang="zh-CN" sz="1600" dirty="0" err="1">
                <a:solidFill>
                  <a:srgbClr val="0000CC"/>
                </a:solidFill>
              </a:rPr>
              <a:t>Colo</a:t>
            </a:r>
            <a:r>
              <a:rPr lang="en-US" altLang="zh-CN" sz="1600" dirty="0">
                <a:solidFill>
                  <a:srgbClr val="0000CC"/>
                </a:solidFill>
              </a:rPr>
              <a:t>, and 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 </a:t>
            </a:r>
            <a:r>
              <a:rPr lang="en-US" altLang="zh-CN" sz="1600" b="1" dirty="0">
                <a:solidFill>
                  <a:srgbClr val="0000CC"/>
                </a:solidFill>
              </a:rPr>
              <a:t>PRC </a:t>
            </a:r>
            <a:r>
              <a:rPr lang="en-US" altLang="zh-CN" sz="1600" dirty="0">
                <a:solidFill>
                  <a:srgbClr val="0000CC"/>
                </a:solidFill>
              </a:rPr>
              <a:t>90, 054328 (2014)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  <p:pic>
        <p:nvPicPr>
          <p:cNvPr id="13" name="Picture 4" descr="E:\yfniu\Labwork\求职\华中师范大学\interview\ppt\Pb208GTSk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18575"/>
            <a:ext cx="4475526" cy="343474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520" y="692696"/>
            <a:ext cx="6244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Improved description of GT resonance in </a:t>
            </a:r>
            <a:r>
              <a:rPr lang="en-US" altLang="zh-CN" sz="2400" b="1" baseline="30000" dirty="0"/>
              <a:t>208</a:t>
            </a:r>
            <a:r>
              <a:rPr lang="en-US" altLang="zh-CN" sz="2400" b="1" dirty="0"/>
              <a:t>Pb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534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RPA+PVC: Gamow-Teller Resonance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070" y="1457895"/>
            <a:ext cx="6205258" cy="3502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692696"/>
            <a:ext cx="8446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Improved description of GT resonance in unstable nucleus </a:t>
            </a:r>
            <a:r>
              <a:rPr lang="en-US" altLang="zh-CN" sz="2400" b="1" baseline="30000" dirty="0"/>
              <a:t>132</a:t>
            </a:r>
            <a:r>
              <a:rPr lang="en-US" altLang="zh-CN" sz="2400" b="1" dirty="0"/>
              <a:t>Sn</a:t>
            </a:r>
            <a:endParaRPr lang="zh-CN" altLang="en-US" sz="2400" dirty="0"/>
          </a:p>
        </p:txBody>
      </p:sp>
      <p:sp>
        <p:nvSpPr>
          <p:cNvPr id="7" name="矩形 9"/>
          <p:cNvSpPr/>
          <p:nvPr/>
        </p:nvSpPr>
        <p:spPr>
          <a:xfrm>
            <a:off x="1865984" y="5373216"/>
            <a:ext cx="56583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/>
              <a:t>Exp</a:t>
            </a:r>
            <a:r>
              <a:rPr lang="en-US" altLang="zh-CN" sz="1600" dirty="0"/>
              <a:t>:           (</a:t>
            </a:r>
            <a:r>
              <a:rPr lang="en-US" altLang="zh-CN" sz="1600" dirty="0" err="1"/>
              <a:t>p,n</a:t>
            </a:r>
            <a:r>
              <a:rPr lang="en-US" altLang="zh-CN" sz="1600" dirty="0"/>
              <a:t>) reaction @ RIBF, RIKEN   </a:t>
            </a:r>
          </a:p>
          <a:p>
            <a:r>
              <a:rPr lang="en-US" altLang="zh-CN" sz="1600" dirty="0">
                <a:solidFill>
                  <a:srgbClr val="0000CC"/>
                </a:solidFill>
              </a:rPr>
              <a:t>                   Yasuda, </a:t>
            </a:r>
            <a:r>
              <a:rPr lang="en-US" altLang="zh-CN" sz="1600" dirty="0" err="1">
                <a:solidFill>
                  <a:srgbClr val="0000CC"/>
                </a:solidFill>
              </a:rPr>
              <a:t>Sasano</a:t>
            </a:r>
            <a:r>
              <a:rPr lang="en-US" altLang="zh-CN" sz="1600" dirty="0">
                <a:solidFill>
                  <a:srgbClr val="0000CC"/>
                </a:solidFill>
              </a:rPr>
              <a:t>, et al.,  PRL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121, 132501 (2018) </a:t>
            </a:r>
            <a:r>
              <a:rPr lang="en-US" altLang="zh-CN" sz="1600" dirty="0"/>
              <a:t>              </a:t>
            </a:r>
          </a:p>
          <a:p>
            <a:r>
              <a:rPr lang="en-US" altLang="zh-CN" sz="1600" b="1" dirty="0"/>
              <a:t>RPA+PVC</a:t>
            </a:r>
            <a:r>
              <a:rPr lang="en-US" altLang="zh-CN" sz="1600" dirty="0"/>
              <a:t>: </a:t>
            </a:r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 G. </a:t>
            </a:r>
            <a:r>
              <a:rPr lang="en-US" altLang="zh-CN" sz="1600" dirty="0" err="1">
                <a:solidFill>
                  <a:srgbClr val="0000CC"/>
                </a:solidFill>
              </a:rPr>
              <a:t>Colo</a:t>
            </a:r>
            <a:r>
              <a:rPr lang="en-US" altLang="zh-CN" sz="1600" dirty="0">
                <a:solidFill>
                  <a:srgbClr val="0000CC"/>
                </a:solidFill>
              </a:rPr>
              <a:t> and 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 </a:t>
            </a:r>
            <a:r>
              <a:rPr lang="en-US" altLang="zh-CN" sz="1600" b="1" dirty="0">
                <a:solidFill>
                  <a:srgbClr val="0000CC"/>
                </a:solidFill>
              </a:rPr>
              <a:t>PRC</a:t>
            </a:r>
            <a:r>
              <a:rPr lang="en-US" altLang="zh-CN" sz="1600" dirty="0">
                <a:solidFill>
                  <a:srgbClr val="0000CC"/>
                </a:solidFill>
              </a:rPr>
              <a:t> 90, 054328 (2014)</a:t>
            </a:r>
          </a:p>
          <a:p>
            <a:r>
              <a:rPr lang="en-US" altLang="zh-CN" sz="1600" b="1" dirty="0"/>
              <a:t>RTBA:        </a:t>
            </a:r>
            <a:r>
              <a:rPr lang="en-US" altLang="zh-CN" sz="1600" dirty="0">
                <a:solidFill>
                  <a:srgbClr val="0000CC"/>
                </a:solidFill>
              </a:rPr>
              <a:t>E. </a:t>
            </a:r>
            <a:r>
              <a:rPr lang="en-US" altLang="zh-CN" sz="1600" dirty="0" err="1">
                <a:solidFill>
                  <a:srgbClr val="0000CC"/>
                </a:solidFill>
              </a:rPr>
              <a:t>Litvinova</a:t>
            </a:r>
            <a:r>
              <a:rPr lang="en-US" altLang="zh-CN" sz="1600" dirty="0">
                <a:solidFill>
                  <a:srgbClr val="0000CC"/>
                </a:solidFill>
              </a:rPr>
              <a:t> et al., PLB 730, 307 (2014)</a:t>
            </a:r>
          </a:p>
          <a:p>
            <a:r>
              <a:rPr lang="en-US" altLang="zh-CN" sz="1600" b="1" dirty="0"/>
              <a:t>RRPA:        </a:t>
            </a:r>
            <a:r>
              <a:rPr lang="en-US" altLang="zh-CN" sz="1600" dirty="0">
                <a:solidFill>
                  <a:srgbClr val="0000CC"/>
                </a:solidFill>
              </a:rPr>
              <a:t>H. Z. Liang, and Z. M.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 private communication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55D34C-72F6-F844-8C8F-C86619A52BB6}"/>
              </a:ext>
            </a:extLst>
          </p:cNvPr>
          <p:cNvSpPr/>
          <p:nvPr/>
        </p:nvSpPr>
        <p:spPr>
          <a:xfrm>
            <a:off x="2398357" y="4890646"/>
            <a:ext cx="4117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Yasuda, </a:t>
            </a:r>
            <a:r>
              <a:rPr lang="en-US" altLang="zh-CN" sz="1600" dirty="0" err="1">
                <a:solidFill>
                  <a:srgbClr val="0000CC"/>
                </a:solidFill>
              </a:rPr>
              <a:t>Sasano</a:t>
            </a:r>
            <a:r>
              <a:rPr lang="en-US" altLang="zh-CN" sz="1600" dirty="0">
                <a:solidFill>
                  <a:srgbClr val="0000CC"/>
                </a:solidFill>
              </a:rPr>
              <a:t>, et al.,  PRL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121, 132501 (2018)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1638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RPA+PVC: Gamow-Teller Resonance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82" y="1340768"/>
            <a:ext cx="5400774" cy="4205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692696"/>
            <a:ext cx="8252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Reproduction of double-peak structure of GT resonance in </a:t>
            </a:r>
            <a:r>
              <a:rPr lang="en-US" altLang="zh-CN" sz="2400" b="1" baseline="30000" dirty="0"/>
              <a:t>56</a:t>
            </a:r>
            <a:r>
              <a:rPr lang="en-US" altLang="zh-CN" sz="2400" b="1" dirty="0"/>
              <a:t>Ni</a:t>
            </a:r>
            <a:endParaRPr lang="zh-CN" altLang="en-US" sz="2400" dirty="0"/>
          </a:p>
        </p:txBody>
      </p:sp>
      <p:sp>
        <p:nvSpPr>
          <p:cNvPr id="8" name="矩形 9"/>
          <p:cNvSpPr/>
          <p:nvPr/>
        </p:nvSpPr>
        <p:spPr>
          <a:xfrm>
            <a:off x="1434571" y="5705694"/>
            <a:ext cx="68084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</a:t>
            </a:r>
            <a:r>
              <a:rPr lang="en-US" altLang="zh-CN" sz="1600" dirty="0" err="1">
                <a:solidFill>
                  <a:srgbClr val="0000CC"/>
                </a:solidFill>
              </a:rPr>
              <a:t>Colo</a:t>
            </a:r>
            <a:r>
              <a:rPr lang="en-US" altLang="zh-CN" sz="1600" dirty="0">
                <a:solidFill>
                  <a:srgbClr val="0000CC"/>
                </a:solidFill>
              </a:rPr>
              <a:t>, M. Brenna, P.F. </a:t>
            </a:r>
            <a:r>
              <a:rPr lang="en-US" altLang="zh-CN" sz="1600" dirty="0" err="1">
                <a:solidFill>
                  <a:srgbClr val="0000CC"/>
                </a:solidFill>
              </a:rPr>
              <a:t>Bortignon</a:t>
            </a:r>
            <a:r>
              <a:rPr lang="en-US" altLang="zh-CN" sz="1600" dirty="0">
                <a:solidFill>
                  <a:srgbClr val="0000CC"/>
                </a:solidFill>
              </a:rPr>
              <a:t>, and J. Meng, </a:t>
            </a:r>
            <a:r>
              <a:rPr lang="en-US" altLang="zh-CN" sz="1600" b="1" dirty="0">
                <a:solidFill>
                  <a:srgbClr val="0000CC"/>
                </a:solidFill>
              </a:rPr>
              <a:t>PRC </a:t>
            </a:r>
            <a:r>
              <a:rPr lang="en-US" altLang="zh-CN" sz="1600" dirty="0">
                <a:solidFill>
                  <a:srgbClr val="0000CC"/>
                </a:solidFill>
              </a:rPr>
              <a:t>85, 034314 (2012)</a:t>
            </a:r>
          </a:p>
          <a:p>
            <a:endParaRPr lang="en-US" altLang="zh-CN" sz="1600" dirty="0">
              <a:solidFill>
                <a:srgbClr val="0000CC"/>
              </a:solidFill>
            </a:endParaRPr>
          </a:p>
          <a:p>
            <a:r>
              <a:rPr lang="en-US" altLang="zh-CN" sz="1600" b="1" dirty="0"/>
              <a:t>Exp</a:t>
            </a:r>
            <a:r>
              <a:rPr lang="en-US" altLang="zh-CN" sz="1600" dirty="0"/>
              <a:t>:</a:t>
            </a:r>
            <a:r>
              <a:rPr lang="zh-CN" altLang="en-US" sz="1600" dirty="0">
                <a:solidFill>
                  <a:srgbClr val="0000CC"/>
                </a:solidFill>
              </a:rPr>
              <a:t>  </a:t>
            </a:r>
            <a:r>
              <a:rPr lang="en-US" altLang="zh-CN" sz="1600" dirty="0"/>
              <a:t>(</a:t>
            </a:r>
            <a:r>
              <a:rPr lang="en-US" altLang="zh-CN" sz="1600" dirty="0" err="1"/>
              <a:t>p,n</a:t>
            </a:r>
            <a:r>
              <a:rPr lang="en-US" altLang="zh-CN" sz="1600" dirty="0"/>
              <a:t>) reaction with </a:t>
            </a:r>
            <a:r>
              <a:rPr lang="en-US" altLang="zh-CN" sz="1600" dirty="0" err="1"/>
              <a:t>Tp</a:t>
            </a:r>
            <a:r>
              <a:rPr lang="en-US" altLang="zh-CN" sz="1600" dirty="0"/>
              <a:t>=296 MeV @ NSCL, MSU</a:t>
            </a:r>
          </a:p>
          <a:p>
            <a:r>
              <a:rPr lang="zh-CN" altLang="en-US" sz="1600" dirty="0">
                <a:solidFill>
                  <a:srgbClr val="0000CC"/>
                </a:solidFill>
              </a:rPr>
              <a:t>           </a:t>
            </a:r>
            <a:r>
              <a:rPr lang="en-US" altLang="zh-CN" sz="1600" dirty="0" err="1">
                <a:solidFill>
                  <a:srgbClr val="0000CC"/>
                </a:solidFill>
              </a:rPr>
              <a:t>Sasano</a:t>
            </a:r>
            <a:r>
              <a:rPr lang="en-US" altLang="zh-CN" sz="1600" dirty="0">
                <a:solidFill>
                  <a:srgbClr val="0000CC"/>
                </a:solidFill>
              </a:rPr>
              <a:t> et al.,  PRL 107, 202501 (2011)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71811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RPA+PVC: </a:t>
            </a:r>
            <a:r>
              <a:rPr lang="el-GR" altLang="zh-CN" dirty="0"/>
              <a:t>β-</a:t>
            </a:r>
            <a:r>
              <a:rPr lang="en-US" altLang="zh-CN" dirty="0"/>
              <a:t>Decay Half-Lives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8" name="Picture 3" descr="E:\yfniu\Labwork\求职\华中师范大学\interview\ppt\HalfLife-Sk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395362"/>
            <a:ext cx="3816424" cy="397785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798529" y="5693186"/>
            <a:ext cx="429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CN" sz="2000" b="1" dirty="0">
                <a:solidFill>
                  <a:srgbClr val="0000FF"/>
                </a:solidFill>
              </a:rPr>
              <a:t> Reproduce </a:t>
            </a:r>
            <a:r>
              <a:rPr lang="el-GR" altLang="zh-CN" sz="2000" b="1" dirty="0">
                <a:solidFill>
                  <a:srgbClr val="0000FF"/>
                </a:solidFill>
              </a:rPr>
              <a:t>β</a:t>
            </a:r>
            <a:r>
              <a:rPr lang="en-US" altLang="zh-CN" sz="2000" b="1" dirty="0">
                <a:solidFill>
                  <a:srgbClr val="0000FF"/>
                </a:solidFill>
              </a:rPr>
              <a:t>-decay half-lives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440" y="5693186"/>
            <a:ext cx="3803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CN" sz="2000" b="1" dirty="0">
                <a:solidFill>
                  <a:srgbClr val="0000FF"/>
                </a:solidFill>
              </a:rPr>
              <a:t> Reduce half-lives systematically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4" name="矩形 9"/>
          <p:cNvSpPr/>
          <p:nvPr/>
        </p:nvSpPr>
        <p:spPr>
          <a:xfrm>
            <a:off x="1043608" y="6186790"/>
            <a:ext cx="7344816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1600" dirty="0">
                <a:solidFill>
                  <a:srgbClr val="0000CC"/>
                </a:solidFill>
              </a:rPr>
              <a:t>Y.F.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 Z. M.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 G. </a:t>
            </a:r>
            <a:r>
              <a:rPr lang="en-US" altLang="zh-CN" sz="1600" dirty="0" err="1">
                <a:solidFill>
                  <a:srgbClr val="0000CC"/>
                </a:solidFill>
              </a:rPr>
              <a:t>Colo</a:t>
            </a:r>
            <a:r>
              <a:rPr lang="en-US" altLang="zh-CN" sz="1600" dirty="0">
                <a:solidFill>
                  <a:srgbClr val="0000CC"/>
                </a:solidFill>
              </a:rPr>
              <a:t>, and 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 </a:t>
            </a:r>
            <a:r>
              <a:rPr lang="en-US" sz="1600" b="1" dirty="0">
                <a:solidFill>
                  <a:srgbClr val="0000CC"/>
                </a:solidFill>
              </a:rPr>
              <a:t>PRL </a:t>
            </a:r>
            <a:r>
              <a:rPr lang="en-US" sz="1600" dirty="0">
                <a:solidFill>
                  <a:srgbClr val="0000CC"/>
                </a:solidFill>
              </a:rPr>
              <a:t>114, 142501 (2015)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zh-CN" sz="1600" b="1" dirty="0"/>
              <a:t>Exp:</a:t>
            </a:r>
            <a:r>
              <a:rPr lang="zh-CN" altLang="en-US" sz="1600" b="1" dirty="0"/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Audi,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F.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 err="1">
                <a:solidFill>
                  <a:srgbClr val="0000CC"/>
                </a:solidFill>
              </a:rPr>
              <a:t>Kondev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M.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Wang,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W.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J.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Huang,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and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S.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 err="1">
                <a:solidFill>
                  <a:srgbClr val="0000CC"/>
                </a:solidFill>
              </a:rPr>
              <a:t>Naimi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CPC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41,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030001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(2017)</a:t>
            </a:r>
            <a:endParaRPr lang="en-US" altLang="zh-CN" sz="1600" b="1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692696"/>
            <a:ext cx="571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Improved description of </a:t>
            </a:r>
            <a:r>
              <a:rPr lang="el-GR" altLang="zh-CN" sz="2400" b="1" dirty="0"/>
              <a:t>β</a:t>
            </a:r>
            <a:r>
              <a:rPr lang="en-US" altLang="zh-CN" sz="2400" b="1" dirty="0"/>
              <a:t>-decay half-lives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04765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PVC reduces half-lives?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59912"/>
            <a:ext cx="3240359" cy="234109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80" y="1196752"/>
            <a:ext cx="2885512" cy="2357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96752"/>
            <a:ext cx="2669436" cy="2304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5781" y="3652903"/>
            <a:ext cx="375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Exp.: Xu, et al., PRL 113, 032505, 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376" y="4365104"/>
            <a:ext cx="200638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000" dirty="0"/>
              <a:t>Half-life</a:t>
            </a:r>
          </a:p>
          <a:p>
            <a:r>
              <a:rPr lang="en-US" altLang="zh-CN" sz="2000" dirty="0">
                <a:solidFill>
                  <a:srgbClr val="0000CC"/>
                </a:solidFill>
              </a:rPr>
              <a:t>      </a:t>
            </a:r>
            <a:r>
              <a:rPr lang="en-US" altLang="zh-CN" sz="1600" dirty="0">
                <a:solidFill>
                  <a:srgbClr val="0000CC"/>
                </a:solidFill>
              </a:rPr>
              <a:t> </a:t>
            </a:r>
          </a:p>
          <a:p>
            <a:endParaRPr lang="en-US" altLang="zh-CN" sz="1600" dirty="0">
              <a:solidFill>
                <a:srgbClr val="0000CC"/>
              </a:solidFill>
            </a:endParaRPr>
          </a:p>
          <a:p>
            <a:endParaRPr lang="en-US" altLang="zh-CN" sz="1600" dirty="0"/>
          </a:p>
          <a:p>
            <a:pPr marL="342900" indent="-342900">
              <a:buFont typeface="Arial" charset="0"/>
              <a:buChar char="•"/>
            </a:pPr>
            <a:r>
              <a:rPr lang="en-US" altLang="zh-CN" sz="2000" dirty="0"/>
              <a:t>Phase Volume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81" y="4365104"/>
            <a:ext cx="3339250" cy="8742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12" y="5846444"/>
            <a:ext cx="6300192" cy="78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46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483768" y="985552"/>
            <a:ext cx="4169224" cy="2808312"/>
            <a:chOff x="251520" y="620688"/>
            <a:chExt cx="8567936" cy="6104429"/>
          </a:xfrm>
        </p:grpSpPr>
        <p:pic>
          <p:nvPicPr>
            <p:cNvPr id="5" name="Picture 2" descr="E:\yfniu\Labwork\ppt_mywork\素材\nuclear-chart-natur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620688"/>
              <a:ext cx="8567936" cy="61044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椭圆 5"/>
            <p:cNvSpPr/>
            <p:nvPr/>
          </p:nvSpPr>
          <p:spPr>
            <a:xfrm>
              <a:off x="2845518" y="4798862"/>
              <a:ext cx="214314" cy="2143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843808" y="5086894"/>
              <a:ext cx="214314" cy="2143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1981422" y="4797152"/>
              <a:ext cx="214314" cy="2143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979712" y="5086894"/>
              <a:ext cx="214314" cy="2143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843808" y="3933056"/>
              <a:ext cx="214314" cy="2143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619672" y="4797152"/>
              <a:ext cx="214314" cy="2143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619672" y="5086894"/>
              <a:ext cx="214314" cy="2143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619672" y="5590950"/>
              <a:ext cx="214314" cy="2143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5869854" y="3933056"/>
              <a:ext cx="214314" cy="2143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5869854" y="2636912"/>
              <a:ext cx="214314" cy="2143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24720" y="3516865"/>
            <a:ext cx="3775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 dirty="0"/>
              <a:t>Taken from Nature News &amp; Views 465 2010 </a:t>
            </a:r>
            <a:endParaRPr lang="zh-CN" altLang="en-US" sz="12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1178710" y="4653136"/>
            <a:ext cx="77137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/>
              <a:t>Quasiparticle</a:t>
            </a:r>
            <a:r>
              <a:rPr lang="en-US" altLang="zh-CN" sz="2400" dirty="0"/>
              <a:t> RPA + </a:t>
            </a:r>
            <a:r>
              <a:rPr lang="en-US" altLang="zh-CN" sz="2400" dirty="0" err="1"/>
              <a:t>quasiparticle</a:t>
            </a:r>
            <a:r>
              <a:rPr lang="en-US" altLang="zh-CN" sz="2400" dirty="0"/>
              <a:t>  vibration coupling </a:t>
            </a:r>
          </a:p>
          <a:p>
            <a:r>
              <a:rPr lang="en-US" altLang="zh-CN" sz="2400" dirty="0"/>
              <a:t>(</a:t>
            </a:r>
            <a:r>
              <a:rPr lang="en-US" altLang="zh-CN" sz="2400" b="1" dirty="0">
                <a:solidFill>
                  <a:srgbClr val="FF0000"/>
                </a:solidFill>
              </a:rPr>
              <a:t>QRPA</a:t>
            </a:r>
            <a:r>
              <a:rPr lang="en-US" altLang="zh-CN" sz="2400" dirty="0"/>
              <a:t>)                    + (</a:t>
            </a:r>
            <a:r>
              <a:rPr lang="en-US" altLang="zh-CN" sz="2400" b="1" dirty="0">
                <a:solidFill>
                  <a:srgbClr val="FF0000"/>
                </a:solidFill>
              </a:rPr>
              <a:t>QPVC</a:t>
            </a:r>
            <a:r>
              <a:rPr lang="en-US" altLang="zh-CN" sz="2400" dirty="0"/>
              <a:t>) </a:t>
            </a:r>
            <a:endParaRPr lang="en-US" altLang="zh-CN" sz="2200" dirty="0"/>
          </a:p>
          <a:p>
            <a:pPr marL="342900" indent="-342900">
              <a:buFont typeface="Wingdings" charset="2"/>
              <a:buChar char="ü"/>
            </a:pPr>
            <a:r>
              <a:rPr lang="en-US" altLang="zh-CN" sz="2200" dirty="0"/>
              <a:t>for the study of Gamow-Teller resonance in superfluid nuclei</a:t>
            </a:r>
          </a:p>
          <a:p>
            <a:pPr marL="342900" indent="-342900">
              <a:buFont typeface="Wingdings" charset="2"/>
              <a:buChar char="ü"/>
            </a:pPr>
            <a:r>
              <a:rPr lang="en-US" altLang="zh-CN" sz="2200" dirty="0"/>
              <a:t>for the study of </a:t>
            </a:r>
            <a:r>
              <a:rPr lang="el-GR" altLang="zh-CN" sz="2200" dirty="0"/>
              <a:t>β-</a:t>
            </a:r>
            <a:r>
              <a:rPr lang="en-US" altLang="zh-CN" sz="2200" dirty="0"/>
              <a:t>decay half-lives of the whole isotopic chain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746" y="4149080"/>
            <a:ext cx="7786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8763" indent="-258763">
              <a:buFont typeface="Wingdings" pitchFamily="2" charset="2"/>
              <a:buChar char="Ø"/>
            </a:pPr>
            <a:r>
              <a:rPr lang="en-US" altLang="zh-CN" sz="2400" dirty="0">
                <a:solidFill>
                  <a:srgbClr val="0000CC"/>
                </a:solidFill>
              </a:rPr>
              <a:t>To include pairing correlations for </a:t>
            </a:r>
            <a:r>
              <a:rPr lang="en-US" altLang="zh-CN" sz="2400" dirty="0" err="1">
                <a:solidFill>
                  <a:srgbClr val="0000CC"/>
                </a:solidFill>
              </a:rPr>
              <a:t>superfluid</a:t>
            </a:r>
            <a:r>
              <a:rPr lang="en-US" altLang="zh-CN" sz="2400" dirty="0">
                <a:solidFill>
                  <a:srgbClr val="0000CC"/>
                </a:solidFill>
              </a:rPr>
              <a:t> nuclei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34082"/>
          </a:xfrm>
        </p:spPr>
        <p:txBody>
          <a:bodyPr/>
          <a:lstStyle/>
          <a:p>
            <a:r>
              <a:rPr lang="en-US" altLang="zh-CN" dirty="0"/>
              <a:t>RPA+PVC: only for magic nuclei</a:t>
            </a:r>
            <a:r>
              <a:rPr lang="is-IS" altLang="zh-CN" dirty="0"/>
              <a:t>…</a:t>
            </a:r>
            <a:endParaRPr lang="zh-CN" altLang="en-US" dirty="0"/>
          </a:p>
        </p:txBody>
      </p:sp>
      <p:sp>
        <p:nvSpPr>
          <p:cNvPr id="24" name="矩形 9">
            <a:extLst>
              <a:ext uri="{FF2B5EF4-FFF2-40B4-BE49-F238E27FC236}">
                <a16:creationId xmlns:a16="http://schemas.microsoft.com/office/drawing/2014/main" id="{D7FDA0DA-8E1B-8C42-A964-B803B6A407A5}"/>
              </a:ext>
            </a:extLst>
          </p:cNvPr>
          <p:cNvSpPr/>
          <p:nvPr/>
        </p:nvSpPr>
        <p:spPr>
          <a:xfrm>
            <a:off x="1509097" y="6165304"/>
            <a:ext cx="6375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Colo, 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C.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L.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Bai,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and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H.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Sagawa, </a:t>
            </a:r>
            <a:r>
              <a:rPr lang="en-US" altLang="zh-CN" sz="1600" b="1" dirty="0">
                <a:solidFill>
                  <a:srgbClr val="0000CC"/>
                </a:solidFill>
              </a:rPr>
              <a:t>PRC </a:t>
            </a:r>
            <a:r>
              <a:rPr lang="en-US" altLang="zh-CN" sz="1600" dirty="0">
                <a:solidFill>
                  <a:srgbClr val="0000CC"/>
                </a:solidFill>
              </a:rPr>
              <a:t>94, 064328 (2016)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  <p:sp>
        <p:nvSpPr>
          <p:cNvPr id="25" name="矩形 9">
            <a:extLst>
              <a:ext uri="{FF2B5EF4-FFF2-40B4-BE49-F238E27FC236}">
                <a16:creationId xmlns:a16="http://schemas.microsoft.com/office/drawing/2014/main" id="{36DE2313-9094-8C48-9550-84C05F35F2A5}"/>
              </a:ext>
            </a:extLst>
          </p:cNvPr>
          <p:cNvSpPr/>
          <p:nvPr/>
        </p:nvSpPr>
        <p:spPr>
          <a:xfrm>
            <a:off x="1521136" y="6490572"/>
            <a:ext cx="5355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Z.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M.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Colo, and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 </a:t>
            </a:r>
            <a:r>
              <a:rPr lang="en-US" altLang="zh-CN" sz="1600" b="1" dirty="0">
                <a:solidFill>
                  <a:srgbClr val="0000CC"/>
                </a:solidFill>
              </a:rPr>
              <a:t>PLB </a:t>
            </a:r>
            <a:r>
              <a:rPr lang="en-US" altLang="zh-CN" sz="1600" dirty="0">
                <a:solidFill>
                  <a:srgbClr val="0000CC"/>
                </a:solidFill>
              </a:rPr>
              <a:t>780, 325 (2018)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82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GT Strength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429309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(</a:t>
            </a:r>
            <a:r>
              <a:rPr lang="en-US" dirty="0" err="1"/>
              <a:t>p,n</a:t>
            </a:r>
            <a:r>
              <a:rPr lang="en-US" dirty="0"/>
              <a:t>) data:  normalized by unit cross section   </a:t>
            </a:r>
          </a:p>
          <a:p>
            <a:r>
              <a:rPr lang="en-US" dirty="0">
                <a:solidFill>
                  <a:srgbClr val="0000CC"/>
                </a:solidFill>
              </a:rPr>
              <a:t>       </a:t>
            </a:r>
            <a:r>
              <a:rPr lang="en-US" sz="1600" dirty="0" err="1">
                <a:solidFill>
                  <a:srgbClr val="0000CC"/>
                </a:solidFill>
              </a:rPr>
              <a:t>Sasano</a:t>
            </a:r>
            <a:r>
              <a:rPr lang="en-US" sz="1600" dirty="0">
                <a:solidFill>
                  <a:srgbClr val="0000CC"/>
                </a:solidFill>
              </a:rPr>
              <a:t>, et al., PRC 79, 024602 (2009)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364432"/>
            <a:ext cx="2699792" cy="287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6735" y="5265094"/>
            <a:ext cx="84905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altLang="zh-CN" dirty="0"/>
              <a:t>QRPA + QPVC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Develop a width of 5.3 MeV  (6.4 MeV from exp.),  reproduce exp. profile in GTR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Overestimate the low-lying strength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78486"/>
            <a:ext cx="4093592" cy="3351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70679"/>
            <a:ext cx="4112912" cy="3366819"/>
          </a:xfrm>
          <a:prstGeom prst="rect">
            <a:avLst/>
          </a:prstGeom>
        </p:spPr>
      </p:pic>
      <p:sp>
        <p:nvSpPr>
          <p:cNvPr id="12" name="矩形 9">
            <a:extLst>
              <a:ext uri="{FF2B5EF4-FFF2-40B4-BE49-F238E27FC236}">
                <a16:creationId xmlns:a16="http://schemas.microsoft.com/office/drawing/2014/main" id="{97AE4EAB-E6D3-1C4E-9FDF-850EDDA99C7A}"/>
              </a:ext>
            </a:extLst>
          </p:cNvPr>
          <p:cNvSpPr/>
          <p:nvPr/>
        </p:nvSpPr>
        <p:spPr>
          <a:xfrm>
            <a:off x="1492376" y="6428075"/>
            <a:ext cx="6375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Colo, 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C.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L.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Bai,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and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H.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Sagawa, </a:t>
            </a:r>
            <a:r>
              <a:rPr lang="en-US" altLang="zh-CN" sz="1600" b="1" dirty="0">
                <a:solidFill>
                  <a:srgbClr val="0000CC"/>
                </a:solidFill>
              </a:rPr>
              <a:t>PRC </a:t>
            </a:r>
            <a:r>
              <a:rPr lang="en-US" altLang="zh-CN" sz="1600" dirty="0">
                <a:solidFill>
                  <a:srgbClr val="0000CC"/>
                </a:solidFill>
              </a:rPr>
              <a:t>94, 064328 (2016)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50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CN" dirty="0"/>
              <a:t>β-</a:t>
            </a:r>
            <a:r>
              <a:rPr lang="en-US" altLang="zh-CN" dirty="0"/>
              <a:t>Decay Half-Lives in Ni isotopes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71084"/>
            <a:ext cx="5472608" cy="4518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7953" y="5517232"/>
            <a:ext cx="35639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/>
              <a:t>Isoscalar</a:t>
            </a:r>
            <a:r>
              <a:rPr lang="en-US" dirty="0"/>
              <a:t> Pairing:  </a:t>
            </a:r>
          </a:p>
          <a:p>
            <a:r>
              <a:rPr lang="en-US" dirty="0"/>
              <a:t>      not so effective for Ni isotopes</a:t>
            </a:r>
          </a:p>
          <a:p>
            <a:r>
              <a:rPr lang="en-US" dirty="0"/>
              <a:t>      (nuclei before N=50 closed shell)</a:t>
            </a:r>
          </a:p>
        </p:txBody>
      </p:sp>
      <p:sp>
        <p:nvSpPr>
          <p:cNvPr id="3" name="Rectangle 2"/>
          <p:cNvSpPr/>
          <p:nvPr/>
        </p:nvSpPr>
        <p:spPr>
          <a:xfrm>
            <a:off x="5436096" y="5517232"/>
            <a:ext cx="24049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QPVC: </a:t>
            </a:r>
          </a:p>
          <a:p>
            <a:r>
              <a:rPr lang="en-US" dirty="0"/>
              <a:t>      reduce the half-lives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0AFCCB6-A72B-EA4C-AA53-CBB91CF903D7}"/>
              </a:ext>
            </a:extLst>
          </p:cNvPr>
          <p:cNvSpPr/>
          <p:nvPr/>
        </p:nvSpPr>
        <p:spPr>
          <a:xfrm>
            <a:off x="2114317" y="6490572"/>
            <a:ext cx="5355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Z.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M.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Colo, and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 </a:t>
            </a:r>
            <a:r>
              <a:rPr lang="en-US" altLang="zh-CN" sz="1600" b="1" dirty="0">
                <a:solidFill>
                  <a:srgbClr val="0000CC"/>
                </a:solidFill>
              </a:rPr>
              <a:t>PLB </a:t>
            </a:r>
            <a:r>
              <a:rPr lang="en-US" altLang="zh-CN" sz="1600" dirty="0">
                <a:solidFill>
                  <a:srgbClr val="0000CC"/>
                </a:solidFill>
              </a:rPr>
              <a:t>780, 325 (2018)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28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CN" dirty="0"/>
              <a:t>β-</a:t>
            </a:r>
            <a:r>
              <a:rPr lang="en-US" altLang="zh-CN" dirty="0"/>
              <a:t>Decay Half-Lives in Sn isotopes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312985" y="5487615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/>
              <a:t>Isoscalar</a:t>
            </a:r>
            <a:r>
              <a:rPr lang="en-US" dirty="0"/>
              <a:t> Pairing:  </a:t>
            </a:r>
          </a:p>
          <a:p>
            <a:r>
              <a:rPr lang="en-US" dirty="0"/>
              <a:t>     effective for Sn isotopes</a:t>
            </a:r>
          </a:p>
          <a:p>
            <a:r>
              <a:rPr lang="en-US" dirty="0"/>
              <a:t>     (nuclei above N=82 closed shell)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85" y="908720"/>
            <a:ext cx="5888609" cy="4677034"/>
          </a:xfrm>
          <a:prstGeom prst="rect">
            <a:avLst/>
          </a:prstGeom>
        </p:spPr>
      </p:pic>
      <p:sp>
        <p:nvSpPr>
          <p:cNvPr id="9" name="矩形 9">
            <a:extLst>
              <a:ext uri="{FF2B5EF4-FFF2-40B4-BE49-F238E27FC236}">
                <a16:creationId xmlns:a16="http://schemas.microsoft.com/office/drawing/2014/main" id="{F27D50DD-6435-D843-9318-1310450B59AD}"/>
              </a:ext>
            </a:extLst>
          </p:cNvPr>
          <p:cNvSpPr/>
          <p:nvPr/>
        </p:nvSpPr>
        <p:spPr>
          <a:xfrm>
            <a:off x="2114317" y="6490572"/>
            <a:ext cx="5355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Z.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M.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Colo, and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 </a:t>
            </a:r>
            <a:r>
              <a:rPr lang="en-US" altLang="zh-CN" sz="1600" b="1" dirty="0">
                <a:solidFill>
                  <a:srgbClr val="0000CC"/>
                </a:solidFill>
              </a:rPr>
              <a:t>PLB </a:t>
            </a:r>
            <a:r>
              <a:rPr lang="en-US" altLang="zh-CN" sz="1600" dirty="0">
                <a:solidFill>
                  <a:srgbClr val="0000CC"/>
                </a:solidFill>
              </a:rPr>
              <a:t>780, 325 (2018)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5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Were the Heavy Elements Made?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6" name="组合 17"/>
          <p:cNvGrpSpPr/>
          <p:nvPr/>
        </p:nvGrpSpPr>
        <p:grpSpPr>
          <a:xfrm>
            <a:off x="1665918" y="1556792"/>
            <a:ext cx="7946642" cy="4968552"/>
            <a:chOff x="1691680" y="1556792"/>
            <a:chExt cx="7946642" cy="4968552"/>
          </a:xfrm>
        </p:grpSpPr>
        <p:grpSp>
          <p:nvGrpSpPr>
            <p:cNvPr id="7" name="组合 14"/>
            <p:cNvGrpSpPr/>
            <p:nvPr/>
          </p:nvGrpSpPr>
          <p:grpSpPr>
            <a:xfrm>
              <a:off x="1691680" y="1556792"/>
              <a:ext cx="7946642" cy="4968552"/>
              <a:chOff x="1449894" y="1556792"/>
              <a:chExt cx="7946642" cy="4968552"/>
            </a:xfrm>
          </p:grpSpPr>
          <p:grpSp>
            <p:nvGrpSpPr>
              <p:cNvPr id="10" name="组合 4"/>
              <p:cNvGrpSpPr/>
              <p:nvPr/>
            </p:nvGrpSpPr>
            <p:grpSpPr>
              <a:xfrm>
                <a:off x="1449894" y="1556792"/>
                <a:ext cx="7946642" cy="4968552"/>
                <a:chOff x="1475656" y="1556792"/>
                <a:chExt cx="7946642" cy="4968552"/>
              </a:xfrm>
            </p:grpSpPr>
            <p:pic>
              <p:nvPicPr>
                <p:cNvPr id="14" name="图片 26">
                  <a:extLst>
                    <a:ext uri="{FF2B5EF4-FFF2-40B4-BE49-F238E27FC236}">
                      <a16:creationId xmlns:a16="http://schemas.microsoft.com/office/drawing/2014/main" id="{3A33D6EC-9CBA-4B7C-BD22-B3BBCCE1F8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5656" y="1556792"/>
                  <a:ext cx="7946642" cy="4968552"/>
                </a:xfrm>
                <a:prstGeom prst="rect">
                  <a:avLst/>
                </a:prstGeom>
              </p:spPr>
            </p:pic>
            <p:sp>
              <p:nvSpPr>
                <p:cNvPr id="15" name="Rectangle 14"/>
                <p:cNvSpPr/>
                <p:nvPr/>
              </p:nvSpPr>
              <p:spPr>
                <a:xfrm rot="16200000">
                  <a:off x="1404362" y="3093524"/>
                  <a:ext cx="1775880" cy="3829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4985816" y="5656261"/>
                  <a:ext cx="1386384" cy="3109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2422E9AE-FDA0-4FF5-ADDC-17865E31E67F}"/>
                  </a:ext>
                </a:extLst>
              </p:cNvPr>
              <p:cNvSpPr txBox="1"/>
              <p:nvPr/>
            </p:nvSpPr>
            <p:spPr>
              <a:xfrm rot="18991853">
                <a:off x="4602013" y="4275823"/>
                <a:ext cx="13388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000" b="1" kern="0" dirty="0">
                    <a:solidFill>
                      <a:srgbClr val="016FB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ea typeface="+mn-ea"/>
                    <a:cs typeface="Times New Roman" pitchFamily="18" charset="0"/>
                  </a:rPr>
                  <a:t>r-process</a:t>
                </a:r>
                <a:endParaRPr lang="zh-CN" altLang="en-US" sz="2000" b="1" kern="0" dirty="0">
                  <a:solidFill>
                    <a:srgbClr val="016FB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rot="240000" flipH="1" flipV="1">
                <a:off x="4154981" y="4485876"/>
                <a:ext cx="357333" cy="443368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 rot="3192411">
                <a:off x="3704118" y="4701706"/>
                <a:ext cx="1080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  <a:cs typeface="SimHei" charset="0"/>
                  </a:rPr>
                  <a:t>β decay</a:t>
                </a:r>
                <a:endParaRPr lang="en-US" dirty="0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V="1">
              <a:off x="3995936" y="5343472"/>
              <a:ext cx="701706" cy="7678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784249" y="5413866"/>
              <a:ext cx="21096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SimHei" charset="0"/>
                </a:rPr>
                <a:t>Neutron capture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4" name="标题 1"/>
          <p:cNvSpPr txBox="1">
            <a:spLocks/>
          </p:cNvSpPr>
          <p:nvPr/>
        </p:nvSpPr>
        <p:spPr>
          <a:xfrm>
            <a:off x="100851" y="700990"/>
            <a:ext cx="7972057" cy="48379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How were the heavy elements from iron to uranium made?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1484784"/>
            <a:ext cx="44897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r-process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SimHei" charset="0"/>
            </a:endParaRPr>
          </a:p>
        </p:txBody>
      </p:sp>
      <p:pic>
        <p:nvPicPr>
          <p:cNvPr id="26" name="Picture 2" descr="dis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7553" y="787556"/>
            <a:ext cx="10836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5"/>
          <p:cNvSpPr/>
          <p:nvPr/>
        </p:nvSpPr>
        <p:spPr>
          <a:xfrm>
            <a:off x="395536" y="4171146"/>
            <a:ext cx="24746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GW170817 neutron star merger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SimHei" charset="0"/>
            </a:endParaRPr>
          </a:p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One of the r-process sites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107504" y="2042844"/>
            <a:ext cx="448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Where does r-process happen?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5536" y="5323274"/>
            <a:ext cx="2264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Nature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551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,64; 67; 80 (2017)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Science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358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, 1559 (2017)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ApJL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848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, L17; L19 (2017)</a:t>
            </a:r>
          </a:p>
        </p:txBody>
      </p:sp>
      <p:sp>
        <p:nvSpPr>
          <p:cNvPr id="30" name="Rectangle 4"/>
          <p:cNvSpPr/>
          <p:nvPr/>
        </p:nvSpPr>
        <p:spPr>
          <a:xfrm>
            <a:off x="6012160" y="4437112"/>
            <a:ext cx="2736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Accurate nuclear physics inputs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72200" y="5157192"/>
            <a:ext cx="2376264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β decay half-lives,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SimHei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Neutron-capture cross section,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SimHei" charset="0"/>
            </a:endParaRPr>
          </a:p>
          <a:p>
            <a:pPr>
              <a:lnSpc>
                <a:spcPct val="120000"/>
              </a:lnSpc>
            </a:pPr>
            <a:r>
              <a:rPr lang="is-I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…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2440027" y="1161176"/>
            <a:ext cx="5444341" cy="480586"/>
          </a:xfrm>
          <a:prstGeom prst="wedgeRoundRectCallout">
            <a:avLst>
              <a:gd name="adj1" fmla="val -60425"/>
              <a:gd name="adj2" fmla="val -2733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/>
                </a:solidFill>
              </a:rPr>
              <a:t>The 11 greatest unanswered questions of physics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grpSp>
        <p:nvGrpSpPr>
          <p:cNvPr id="33" name="组合 16"/>
          <p:cNvGrpSpPr/>
          <p:nvPr/>
        </p:nvGrpSpPr>
        <p:grpSpPr>
          <a:xfrm>
            <a:off x="323528" y="2514962"/>
            <a:ext cx="3816424" cy="1463115"/>
            <a:chOff x="467544" y="2397933"/>
            <a:chExt cx="3816424" cy="1463115"/>
          </a:xfrm>
        </p:grpSpPr>
        <p:pic>
          <p:nvPicPr>
            <p:cNvPr id="34" name="Picture 5" descr="E:\yfniu\Labwork\ppt_mywork\素材\supernov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5069" y="2766648"/>
              <a:ext cx="1094400" cy="1094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" name="图片 40">
              <a:extLst>
                <a:ext uri="{FF2B5EF4-FFF2-40B4-BE49-F238E27FC236}">
                  <a16:creationId xmlns:a16="http://schemas.microsoft.com/office/drawing/2014/main" id="{35407DA7-D8A8-4424-9B1E-BA8E1580B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7879" r="10618" b="10059"/>
            <a:stretch/>
          </p:blipFill>
          <p:spPr>
            <a:xfrm>
              <a:off x="2281747" y="2766648"/>
              <a:ext cx="1320863" cy="109359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6" name="TextBox 35"/>
            <p:cNvSpPr txBox="1"/>
            <p:nvPr/>
          </p:nvSpPr>
          <p:spPr>
            <a:xfrm>
              <a:off x="467544" y="2397933"/>
              <a:ext cx="1589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ea"/>
                </a:rPr>
                <a:t>Supernova 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94408" y="2397933"/>
              <a:ext cx="2689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ea"/>
                </a:rPr>
                <a:t>Neutron star merger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ED842B-4526-6B4C-8AD1-DFC3775CC1FA}"/>
              </a:ext>
            </a:extLst>
          </p:cNvPr>
          <p:cNvSpPr txBox="1"/>
          <p:nvPr/>
        </p:nvSpPr>
        <p:spPr>
          <a:xfrm>
            <a:off x="2612680" y="6294461"/>
            <a:ext cx="267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Courtesy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Xiaodong</a:t>
            </a:r>
            <a:r>
              <a:rPr lang="zh-CN" altLang="en-US" dirty="0"/>
              <a:t> </a:t>
            </a:r>
            <a:r>
              <a:rPr lang="en-US" altLang="zh-CN" dirty="0"/>
              <a:t>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381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CN" dirty="0"/>
              <a:t>β-</a:t>
            </a:r>
            <a:r>
              <a:rPr lang="en-US" altLang="zh-CN" dirty="0"/>
              <a:t>Decay Half-Lives in Sn isotopes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314000" y="5486400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/>
              <a:t>Isoscalar</a:t>
            </a:r>
            <a:r>
              <a:rPr lang="en-US" dirty="0"/>
              <a:t> Pairing:  </a:t>
            </a:r>
          </a:p>
          <a:p>
            <a:r>
              <a:rPr lang="en-US" dirty="0"/>
              <a:t>     effective for Sn isotopes</a:t>
            </a:r>
          </a:p>
          <a:p>
            <a:r>
              <a:rPr lang="en-US" dirty="0"/>
              <a:t>     (nuclei above N=82 closed shell)</a:t>
            </a:r>
          </a:p>
        </p:txBody>
      </p:sp>
      <p:sp>
        <p:nvSpPr>
          <p:cNvPr id="2" name="Rectangle 1"/>
          <p:cNvSpPr/>
          <p:nvPr/>
        </p:nvSpPr>
        <p:spPr>
          <a:xfrm>
            <a:off x="5220072" y="5517232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/>
              <a:t>Isoscalar</a:t>
            </a:r>
            <a:r>
              <a:rPr lang="en-US" dirty="0"/>
              <a:t> Pairing + QPVC: </a:t>
            </a:r>
          </a:p>
          <a:p>
            <a:r>
              <a:rPr lang="en-US" dirty="0"/>
              <a:t>      reduce the half-lives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00" y="907200"/>
            <a:ext cx="5897816" cy="4684347"/>
          </a:xfrm>
          <a:prstGeom prst="rect">
            <a:avLst/>
          </a:prstGeom>
        </p:spPr>
      </p:pic>
      <p:sp>
        <p:nvSpPr>
          <p:cNvPr id="9" name="矩形 9">
            <a:extLst>
              <a:ext uri="{FF2B5EF4-FFF2-40B4-BE49-F238E27FC236}">
                <a16:creationId xmlns:a16="http://schemas.microsoft.com/office/drawing/2014/main" id="{DE9E0542-C5EF-4F4A-9FE0-37D167115712}"/>
              </a:ext>
            </a:extLst>
          </p:cNvPr>
          <p:cNvSpPr/>
          <p:nvPr/>
        </p:nvSpPr>
        <p:spPr>
          <a:xfrm>
            <a:off x="2114317" y="6490572"/>
            <a:ext cx="5355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Z.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M.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Colo, and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 </a:t>
            </a:r>
            <a:r>
              <a:rPr lang="en-US" altLang="zh-CN" sz="1600" b="1" dirty="0">
                <a:solidFill>
                  <a:srgbClr val="0000CC"/>
                </a:solidFill>
              </a:rPr>
              <a:t>PLB </a:t>
            </a:r>
            <a:r>
              <a:rPr lang="en-US" altLang="zh-CN" sz="1600" dirty="0">
                <a:solidFill>
                  <a:srgbClr val="0000CC"/>
                </a:solidFill>
              </a:rPr>
              <a:t>780, 325 (2018)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97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908720"/>
            <a:ext cx="5139090" cy="3854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81" y="836712"/>
            <a:ext cx="5136571" cy="385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IS pairing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878495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N &lt; 82 </a:t>
            </a:r>
          </a:p>
        </p:txBody>
      </p:sp>
      <p:sp>
        <p:nvSpPr>
          <p:cNvPr id="7" name="Rectangle 6"/>
          <p:cNvSpPr/>
          <p:nvPr/>
        </p:nvSpPr>
        <p:spPr>
          <a:xfrm>
            <a:off x="5436096" y="836712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N &gt; 82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291" y="4841865"/>
            <a:ext cx="39356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30000" dirty="0" err="1"/>
              <a:t>pp</a:t>
            </a:r>
            <a:r>
              <a:rPr lang="en-US" sz="2000" b="1" dirty="0"/>
              <a:t>(2d</a:t>
            </a:r>
            <a:r>
              <a:rPr lang="en-US" sz="2000" b="1" baseline="-25000" dirty="0"/>
              <a:t>3/2 </a:t>
            </a:r>
            <a:r>
              <a:rPr lang="en-US" sz="2000" b="1" dirty="0"/>
              <a:t>2d</a:t>
            </a:r>
            <a:r>
              <a:rPr lang="en-US" sz="2000" b="1" baseline="-25000" dirty="0"/>
              <a:t>5/2, </a:t>
            </a:r>
            <a:r>
              <a:rPr lang="en-US" sz="2000" b="1" dirty="0"/>
              <a:t>2d</a:t>
            </a:r>
            <a:r>
              <a:rPr lang="en-US" sz="2000" b="1" baseline="-25000" dirty="0"/>
              <a:t>3/2 </a:t>
            </a:r>
            <a:r>
              <a:rPr lang="en-US" sz="2000" b="1" dirty="0"/>
              <a:t>2d</a:t>
            </a:r>
            <a:r>
              <a:rPr lang="en-US" sz="2000" b="1" baseline="-25000" dirty="0"/>
              <a:t>5/2 </a:t>
            </a:r>
            <a:r>
              <a:rPr lang="en-US" sz="2000" b="1" dirty="0"/>
              <a:t>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-0.50  </a:t>
            </a:r>
            <a:r>
              <a:rPr lang="en-US" sz="2000" b="1" dirty="0">
                <a:solidFill>
                  <a:srgbClr val="0000CC"/>
                </a:solidFill>
              </a:rPr>
              <a:t>(</a:t>
            </a:r>
            <a:r>
              <a:rPr lang="en-US" sz="2000" b="1" baseline="30000" dirty="0">
                <a:solidFill>
                  <a:srgbClr val="0000CC"/>
                </a:solidFill>
              </a:rPr>
              <a:t>130</a:t>
            </a:r>
            <a:r>
              <a:rPr lang="en-US" sz="2000" b="1" dirty="0">
                <a:solidFill>
                  <a:srgbClr val="0000CC"/>
                </a:solidFill>
              </a:rPr>
              <a:t>Sn)</a:t>
            </a:r>
          </a:p>
          <a:p>
            <a:r>
              <a:rPr lang="en-US" sz="2000" b="1" dirty="0"/>
              <a:t>u</a:t>
            </a:r>
            <a:r>
              <a:rPr lang="en-US" sz="2000" b="1" baseline="30000" dirty="0"/>
              <a:t>2</a:t>
            </a:r>
            <a:r>
              <a:rPr lang="en-US" sz="2000" b="1" dirty="0"/>
              <a:t>(2d</a:t>
            </a:r>
            <a:r>
              <a:rPr lang="en-US" sz="2000" b="1" baseline="-25000" dirty="0"/>
              <a:t>3/2</a:t>
            </a:r>
            <a:r>
              <a:rPr lang="en-US" sz="2000" b="1" dirty="0"/>
              <a:t>)u</a:t>
            </a:r>
            <a:r>
              <a:rPr lang="en-US" sz="2000" b="1" baseline="30000" dirty="0"/>
              <a:t>2</a:t>
            </a:r>
            <a:r>
              <a:rPr lang="en-US" sz="2000" b="1" dirty="0"/>
              <a:t>(2d</a:t>
            </a:r>
            <a:r>
              <a:rPr lang="en-US" sz="2000" b="1" baseline="-25000" dirty="0"/>
              <a:t>5/2</a:t>
            </a:r>
            <a:r>
              <a:rPr lang="en-US" sz="2000" b="1" dirty="0"/>
              <a:t>)+ v</a:t>
            </a:r>
            <a:r>
              <a:rPr lang="en-US" sz="2000" b="1" baseline="30000" dirty="0"/>
              <a:t>2</a:t>
            </a:r>
            <a:r>
              <a:rPr lang="en-US" sz="2000" b="1" dirty="0"/>
              <a:t>(2d</a:t>
            </a:r>
            <a:r>
              <a:rPr lang="en-US" sz="2000" b="1" baseline="-25000" dirty="0"/>
              <a:t>3/2</a:t>
            </a:r>
            <a:r>
              <a:rPr lang="en-US" sz="2000" b="1" dirty="0"/>
              <a:t>)v</a:t>
            </a:r>
            <a:r>
              <a:rPr lang="en-US" sz="2000" b="1" baseline="30000" dirty="0"/>
              <a:t>2</a:t>
            </a:r>
            <a:r>
              <a:rPr lang="en-US" sz="2000" b="1" dirty="0"/>
              <a:t>(2d</a:t>
            </a:r>
            <a:r>
              <a:rPr lang="en-US" sz="2000" b="1" baseline="-25000" dirty="0"/>
              <a:t>5/2</a:t>
            </a:r>
            <a:r>
              <a:rPr lang="en-US" sz="2000" b="1" dirty="0"/>
              <a:t>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0.069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0000CC"/>
                </a:solidFill>
              </a:rPr>
              <a:t>(</a:t>
            </a:r>
            <a:r>
              <a:rPr lang="en-US" sz="2000" b="1" baseline="30000" dirty="0">
                <a:solidFill>
                  <a:srgbClr val="0000CC"/>
                </a:solidFill>
              </a:rPr>
              <a:t>130</a:t>
            </a:r>
            <a:r>
              <a:rPr lang="en-US" sz="2000" b="1" dirty="0">
                <a:solidFill>
                  <a:srgbClr val="0000CC"/>
                </a:solidFill>
              </a:rPr>
              <a:t>Sn)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6787" y="4841865"/>
            <a:ext cx="41088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30000" dirty="0" err="1"/>
              <a:t>pp</a:t>
            </a:r>
            <a:r>
              <a:rPr lang="en-US" sz="2000" b="1" dirty="0"/>
              <a:t>(1h</a:t>
            </a:r>
            <a:r>
              <a:rPr lang="en-US" sz="2000" b="1" baseline="-25000" dirty="0"/>
              <a:t>9/2 </a:t>
            </a:r>
            <a:r>
              <a:rPr lang="en-US" sz="2000" b="1" dirty="0"/>
              <a:t>1h</a:t>
            </a:r>
            <a:r>
              <a:rPr lang="en-US" sz="2000" b="1" baseline="-25000" dirty="0"/>
              <a:t>11/2, </a:t>
            </a:r>
            <a:r>
              <a:rPr lang="en-US" sz="2000" b="1" dirty="0"/>
              <a:t>1h</a:t>
            </a:r>
            <a:r>
              <a:rPr lang="en-US" sz="2000" b="1" baseline="-25000" dirty="0"/>
              <a:t>9/2 </a:t>
            </a:r>
            <a:r>
              <a:rPr lang="en-US" sz="2000" b="1" dirty="0"/>
              <a:t>1h</a:t>
            </a:r>
            <a:r>
              <a:rPr lang="en-US" sz="2000" b="1" baseline="-25000" dirty="0"/>
              <a:t>11/2 </a:t>
            </a:r>
            <a:r>
              <a:rPr lang="en-US" sz="2000" b="1" dirty="0"/>
              <a:t>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-1.68  </a:t>
            </a:r>
            <a:r>
              <a:rPr lang="en-US" sz="2000" b="1" dirty="0">
                <a:solidFill>
                  <a:srgbClr val="0000CC"/>
                </a:solidFill>
              </a:rPr>
              <a:t>(</a:t>
            </a:r>
            <a:r>
              <a:rPr lang="en-US" sz="2000" b="1" baseline="30000" dirty="0">
                <a:solidFill>
                  <a:srgbClr val="0000CC"/>
                </a:solidFill>
              </a:rPr>
              <a:t>144</a:t>
            </a:r>
            <a:r>
              <a:rPr lang="en-US" sz="2000" b="1" dirty="0">
                <a:solidFill>
                  <a:srgbClr val="0000CC"/>
                </a:solidFill>
              </a:rPr>
              <a:t>Sn)</a:t>
            </a:r>
          </a:p>
          <a:p>
            <a:r>
              <a:rPr lang="en-US" sz="2000" b="1" dirty="0"/>
              <a:t>u</a:t>
            </a:r>
            <a:r>
              <a:rPr lang="en-US" sz="2000" b="1" baseline="30000" dirty="0"/>
              <a:t>2</a:t>
            </a:r>
            <a:r>
              <a:rPr lang="en-US" sz="2000" b="1" dirty="0"/>
              <a:t>(1h</a:t>
            </a:r>
            <a:r>
              <a:rPr lang="en-US" sz="2000" b="1" baseline="-25000" dirty="0"/>
              <a:t>9/2</a:t>
            </a:r>
            <a:r>
              <a:rPr lang="en-US" sz="2000" b="1" dirty="0"/>
              <a:t>)u</a:t>
            </a:r>
            <a:r>
              <a:rPr lang="en-US" sz="2000" b="1" baseline="30000" dirty="0"/>
              <a:t>2</a:t>
            </a:r>
            <a:r>
              <a:rPr lang="en-US" sz="2000" b="1" dirty="0"/>
              <a:t>(1h</a:t>
            </a:r>
            <a:r>
              <a:rPr lang="en-US" sz="2000" b="1" baseline="-25000" dirty="0"/>
              <a:t>11/2</a:t>
            </a:r>
            <a:r>
              <a:rPr lang="en-US" sz="2000" b="1" dirty="0"/>
              <a:t>)+ v</a:t>
            </a:r>
            <a:r>
              <a:rPr lang="en-US" sz="2000" b="1" baseline="30000" dirty="0"/>
              <a:t>2</a:t>
            </a:r>
            <a:r>
              <a:rPr lang="en-US" sz="2000" b="1" dirty="0"/>
              <a:t>(1h</a:t>
            </a:r>
            <a:r>
              <a:rPr lang="en-US" sz="2000" b="1" baseline="-25000" dirty="0"/>
              <a:t>9/2</a:t>
            </a:r>
            <a:r>
              <a:rPr lang="en-US" sz="2000" b="1" dirty="0"/>
              <a:t>)v</a:t>
            </a:r>
            <a:r>
              <a:rPr lang="en-US" sz="2000" b="1" baseline="30000" dirty="0"/>
              <a:t>2</a:t>
            </a:r>
            <a:r>
              <a:rPr lang="en-US" sz="2000" b="1" dirty="0"/>
              <a:t>(1h</a:t>
            </a:r>
            <a:r>
              <a:rPr lang="en-US" sz="2000" b="1" baseline="-25000" dirty="0"/>
              <a:t>11/2</a:t>
            </a:r>
            <a:r>
              <a:rPr lang="en-US" sz="2000" b="1" dirty="0"/>
              <a:t>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0.89</a:t>
            </a:r>
            <a:r>
              <a:rPr lang="en-US" sz="2000" b="1" dirty="0"/>
              <a:t>   </a:t>
            </a:r>
            <a:r>
              <a:rPr lang="en-US" sz="2000" b="1" dirty="0">
                <a:solidFill>
                  <a:srgbClr val="0000CC"/>
                </a:solidFill>
              </a:rPr>
              <a:t>(</a:t>
            </a:r>
            <a:r>
              <a:rPr lang="en-US" sz="2000" b="1" baseline="30000" dirty="0">
                <a:solidFill>
                  <a:srgbClr val="0000CC"/>
                </a:solidFill>
              </a:rPr>
              <a:t>144</a:t>
            </a:r>
            <a:r>
              <a:rPr lang="en-US" sz="2000" b="1" dirty="0">
                <a:solidFill>
                  <a:srgbClr val="0000CC"/>
                </a:solidFill>
              </a:rPr>
              <a:t>Sn)</a:t>
            </a:r>
          </a:p>
        </p:txBody>
      </p:sp>
    </p:spTree>
    <p:extLst>
      <p:ext uri="{BB962C8B-B14F-4D97-AF65-F5344CB8AC3E}">
        <p14:creationId xmlns:p14="http://schemas.microsoft.com/office/powerpoint/2010/main" val="1723578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104664"/>
            <a:ext cx="8186346" cy="354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en-US" altLang="zh-CN" sz="2400" dirty="0"/>
              <a:t>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l-GR" altLang="zh-CN" sz="2400" dirty="0"/>
              <a:t>β-</a:t>
            </a:r>
            <a:r>
              <a:rPr lang="en-US" altLang="zh-CN" sz="2400" dirty="0"/>
              <a:t>decay is mainly determined by the low-energy Gamow-Teller (GT) transitions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200" dirty="0"/>
              <a:t>Go beyond RPA/QRPA:  we developed self-consistent RPA+PVC / QRPA+QPVC model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200" dirty="0"/>
              <a:t>Successfully describe the GT resonance and </a:t>
            </a:r>
            <a:r>
              <a:rPr lang="el-GR" altLang="zh-CN" sz="2200" dirty="0"/>
              <a:t>β-</a:t>
            </a:r>
            <a:r>
              <a:rPr lang="en-US" altLang="zh-CN" sz="2200" dirty="0"/>
              <a:t>decay half-lives in doubly magic nuclei and superfluid nuclei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1902518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">
            <a:extLst>
              <a:ext uri="{FF2B5EF4-FFF2-40B4-BE49-F238E27FC236}">
                <a16:creationId xmlns:a16="http://schemas.microsoft.com/office/drawing/2014/main" id="{028F36DF-D2D0-3245-8FA1-A2584DE31F29}"/>
              </a:ext>
            </a:extLst>
          </p:cNvPr>
          <p:cNvGrpSpPr/>
          <p:nvPr/>
        </p:nvGrpSpPr>
        <p:grpSpPr>
          <a:xfrm>
            <a:off x="4388782" y="806866"/>
            <a:ext cx="5079762" cy="5070406"/>
            <a:chOff x="1704584" y="314755"/>
            <a:chExt cx="6331719" cy="5652427"/>
          </a:xfrm>
        </p:grpSpPr>
        <p:pic>
          <p:nvPicPr>
            <p:cNvPr id="15" name="图片 26">
              <a:extLst>
                <a:ext uri="{FF2B5EF4-FFF2-40B4-BE49-F238E27FC236}">
                  <a16:creationId xmlns:a16="http://schemas.microsoft.com/office/drawing/2014/main" id="{44777F15-55BB-6B40-B196-6CF100506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584" y="314755"/>
              <a:ext cx="6331719" cy="395883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C0A3203-9056-9D40-BDEA-3610801D3DDB}"/>
                </a:ext>
              </a:extLst>
            </p:cNvPr>
            <p:cNvSpPr/>
            <p:nvPr/>
          </p:nvSpPr>
          <p:spPr>
            <a:xfrm rot="16200000">
              <a:off x="1404362" y="3093524"/>
              <a:ext cx="1775880" cy="382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BE9915-BAFA-B147-9904-176688122522}"/>
                </a:ext>
              </a:extLst>
            </p:cNvPr>
            <p:cNvSpPr/>
            <p:nvPr/>
          </p:nvSpPr>
          <p:spPr>
            <a:xfrm>
              <a:off x="4985816" y="5656261"/>
              <a:ext cx="1386384" cy="310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7504" y="434526"/>
            <a:ext cx="8186346" cy="2994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en-US" altLang="zh-CN" sz="2400" dirty="0"/>
              <a:t>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400" dirty="0"/>
              <a:t>Complete Nuclear Physics Inputs for r-process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200" dirty="0"/>
              <a:t>Nuclear mass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200" dirty="0"/>
              <a:t>Nuclear beta-decay half-lives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200" dirty="0"/>
              <a:t>Neutron capture rates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200" dirty="0"/>
              <a:t>Nuclear fission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2D3033-D0DF-3344-81DC-748E4664DF19}"/>
              </a:ext>
            </a:extLst>
          </p:cNvPr>
          <p:cNvGrpSpPr/>
          <p:nvPr/>
        </p:nvGrpSpPr>
        <p:grpSpPr>
          <a:xfrm>
            <a:off x="802513" y="3979292"/>
            <a:ext cx="6134100" cy="2413000"/>
            <a:chOff x="802513" y="3979292"/>
            <a:chExt cx="6134100" cy="2413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5D9D35-9B93-4146-932E-042F458FB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13" y="3979292"/>
              <a:ext cx="6134100" cy="2413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1E748E-2FAB-BE46-815B-81ED66118A86}"/>
                </a:ext>
              </a:extLst>
            </p:cNvPr>
            <p:cNvSpPr txBox="1"/>
            <p:nvPr/>
          </p:nvSpPr>
          <p:spPr>
            <a:xfrm>
              <a:off x="1691680" y="5517232"/>
              <a:ext cx="72000" cy="4103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dirty="0"/>
                <a:t>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C1EE10-CE75-7A40-B85D-A7B724A7956D}"/>
              </a:ext>
            </a:extLst>
          </p:cNvPr>
          <p:cNvSpPr txBox="1"/>
          <p:nvPr/>
        </p:nvSpPr>
        <p:spPr>
          <a:xfrm>
            <a:off x="6372200" y="908720"/>
            <a:ext cx="2736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Physics Goal at HIAF</a:t>
            </a:r>
          </a:p>
        </p:txBody>
      </p:sp>
    </p:spTree>
    <p:extLst>
      <p:ext uri="{BB962C8B-B14F-4D97-AF65-F5344CB8AC3E}">
        <p14:creationId xmlns:p14="http://schemas.microsoft.com/office/powerpoint/2010/main" val="4150362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795" y="404664"/>
            <a:ext cx="8186346" cy="2486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en-US" altLang="zh-CN" sz="2400" dirty="0"/>
              <a:t>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400" dirty="0"/>
              <a:t>Photonuclear reaction 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200" dirty="0"/>
              <a:t>Giant Dipole Resonances (GDR)</a:t>
            </a:r>
            <a:r>
              <a:rPr lang="zh-CN" altLang="en-US" sz="2200" dirty="0"/>
              <a:t>  </a:t>
            </a:r>
            <a:endParaRPr lang="en-US" altLang="zh-CN" sz="2200" dirty="0"/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200" dirty="0"/>
              <a:t>Pygmy Dipole Resonances (PDR)  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200" dirty="0"/>
              <a:t>Gamma decay of GDR to low-lying states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C1EE10-CE75-7A40-B85D-A7B724A7956D}"/>
              </a:ext>
            </a:extLst>
          </p:cNvPr>
          <p:cNvSpPr txBox="1"/>
          <p:nvPr/>
        </p:nvSpPr>
        <p:spPr>
          <a:xfrm>
            <a:off x="5080663" y="879103"/>
            <a:ext cx="330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Experiments at SLEGS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C140A-822A-7040-855C-60DD2C955939}"/>
              </a:ext>
            </a:extLst>
          </p:cNvPr>
          <p:cNvSpPr txBox="1"/>
          <p:nvPr/>
        </p:nvSpPr>
        <p:spPr>
          <a:xfrm>
            <a:off x="5292080" y="1654033"/>
            <a:ext cx="28942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Symmetry Energy Slope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BB2129-11C8-CE43-8293-5F553A5C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727114"/>
            <a:ext cx="3383894" cy="19885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4E4AA6-3EB2-4943-807D-F9833D7C5EBA}"/>
              </a:ext>
            </a:extLst>
          </p:cNvPr>
          <p:cNvSpPr txBox="1"/>
          <p:nvPr/>
        </p:nvSpPr>
        <p:spPr>
          <a:xfrm>
            <a:off x="190795" y="6003954"/>
            <a:ext cx="3888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</a:rPr>
              <a:t>A. </a:t>
            </a:r>
            <a:r>
              <a:rPr lang="en-US" altLang="zh-CN" dirty="0" err="1">
                <a:solidFill>
                  <a:srgbClr val="0000CC"/>
                </a:solidFill>
              </a:rPr>
              <a:t>Tamii</a:t>
            </a:r>
            <a:r>
              <a:rPr lang="en-US" altLang="zh-CN" dirty="0">
                <a:solidFill>
                  <a:srgbClr val="0000CC"/>
                </a:solidFill>
              </a:rPr>
              <a:t>,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et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al.,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PRL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107,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062502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(2011)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E6551A-E731-1740-9DC8-8163DC19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119" y="3179339"/>
            <a:ext cx="5007585" cy="29674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EFDC85-BA7E-1D4F-A8A2-69FC6BC5ACE9}"/>
              </a:ext>
            </a:extLst>
          </p:cNvPr>
          <p:cNvSpPr txBox="1"/>
          <p:nvPr/>
        </p:nvSpPr>
        <p:spPr>
          <a:xfrm>
            <a:off x="4499473" y="6165304"/>
            <a:ext cx="388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</a:rPr>
              <a:t>Romanian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Reports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in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Physics,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68,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Supplement,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S539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(2016)</a:t>
            </a:r>
            <a:r>
              <a:rPr lang="zh-CN" altLang="en-US" dirty="0">
                <a:solidFill>
                  <a:srgbClr val="0000CC"/>
                </a:solidFill>
              </a:rPr>
              <a:t>    </a:t>
            </a:r>
            <a:r>
              <a:rPr lang="en-US" altLang="zh-CN" dirty="0">
                <a:solidFill>
                  <a:srgbClr val="0000CC"/>
                </a:solidFill>
              </a:rPr>
              <a:t>ELI-NP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r>
              <a:rPr lang="en-US" altLang="zh-CN" dirty="0">
                <a:solidFill>
                  <a:srgbClr val="0000CC"/>
                </a:solidFill>
              </a:rPr>
              <a:t>TDR</a:t>
            </a:r>
            <a:r>
              <a:rPr lang="zh-CN" altLang="en-US" dirty="0">
                <a:solidFill>
                  <a:srgbClr val="0000CC"/>
                </a:solidFill>
              </a:rPr>
              <a:t> 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56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795" y="404664"/>
            <a:ext cx="8186346" cy="5025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en-US" altLang="zh-CN" sz="2400" dirty="0"/>
              <a:t>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400" dirty="0"/>
              <a:t>Neutrino</a:t>
            </a:r>
            <a:r>
              <a:rPr lang="zh-CN" altLang="en-US" sz="2400" dirty="0"/>
              <a:t> </a:t>
            </a:r>
            <a:r>
              <a:rPr lang="en-US" altLang="zh-CN" sz="2400" dirty="0"/>
              <a:t>Physics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200" dirty="0" err="1"/>
              <a:t>Neutrinoless</a:t>
            </a:r>
            <a:r>
              <a:rPr lang="zh-CN" altLang="en-US" sz="2200" dirty="0"/>
              <a:t> </a:t>
            </a:r>
            <a:r>
              <a:rPr lang="en-US" altLang="zh-CN" sz="2200" dirty="0"/>
              <a:t>double</a:t>
            </a:r>
            <a:r>
              <a:rPr lang="zh-CN" altLang="en-US" sz="2200" dirty="0"/>
              <a:t> </a:t>
            </a:r>
            <a:r>
              <a:rPr lang="en-US" altLang="zh-CN" sz="2200" dirty="0"/>
              <a:t>beta</a:t>
            </a:r>
            <a:r>
              <a:rPr lang="zh-CN" altLang="en-US" sz="2200" dirty="0"/>
              <a:t> </a:t>
            </a:r>
            <a:r>
              <a:rPr lang="en-US" altLang="zh-CN" sz="2200" dirty="0"/>
              <a:t>decay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endParaRPr lang="en-US" altLang="zh-CN" sz="2200" dirty="0"/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endParaRPr lang="en-US" altLang="zh-CN" sz="2200" dirty="0"/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endParaRPr lang="en-US" altLang="zh-CN" sz="2200" dirty="0"/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endParaRPr lang="en-US" altLang="zh-CN" sz="2200" dirty="0"/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endParaRPr lang="en-US" altLang="zh-CN" sz="2200" dirty="0"/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endParaRPr lang="en-US" altLang="zh-CN" sz="2200" dirty="0"/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200" dirty="0"/>
              <a:t>Neutrino-nucleus</a:t>
            </a:r>
            <a:r>
              <a:rPr lang="zh-CN" altLang="en-US" sz="2200" dirty="0"/>
              <a:t> </a:t>
            </a:r>
            <a:r>
              <a:rPr lang="en-US" altLang="zh-CN" sz="2200" dirty="0"/>
              <a:t>scattering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C1EE10-CE75-7A40-B85D-A7B724A7956D}"/>
              </a:ext>
            </a:extLst>
          </p:cNvPr>
          <p:cNvSpPr txBox="1"/>
          <p:nvPr/>
        </p:nvSpPr>
        <p:spPr>
          <a:xfrm>
            <a:off x="5069380" y="1421657"/>
            <a:ext cx="330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Experiments at CJ</a:t>
            </a:r>
            <a:r>
              <a:rPr lang="en-US" altLang="zh-CN" sz="2400" b="1" dirty="0">
                <a:solidFill>
                  <a:srgbClr val="0000CC"/>
                </a:solidFill>
              </a:rPr>
              <a:t>PL</a:t>
            </a:r>
            <a:endParaRPr lang="en-US" sz="2400" b="1" dirty="0">
              <a:solidFill>
                <a:srgbClr val="0000CC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9E26CCC-A519-184F-AF7B-5D7493AA5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08" y="2610589"/>
            <a:ext cx="2941958" cy="1470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CA83D3-80A8-6440-A0E5-49D30B052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9" y="2655861"/>
            <a:ext cx="5146982" cy="20149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FD5DF7-42CA-1246-9D43-03A1BB3A2C84}"/>
              </a:ext>
            </a:extLst>
          </p:cNvPr>
          <p:cNvSpPr txBox="1"/>
          <p:nvPr/>
        </p:nvSpPr>
        <p:spPr>
          <a:xfrm>
            <a:off x="824585" y="1947975"/>
            <a:ext cx="5907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  </a:t>
            </a:r>
            <a:r>
              <a:rPr lang="en-US" altLang="zh-CN" sz="2000" b="1" dirty="0"/>
              <a:t>Nuclear Matrix Element (NME) of </a:t>
            </a:r>
            <a:r>
              <a:rPr lang="en-US" sz="2000" b="1" dirty="0"/>
              <a:t>0νββ</a:t>
            </a:r>
            <a:endParaRPr lang="en-US" altLang="zh-CN" sz="2000" b="1" dirty="0"/>
          </a:p>
          <a:p>
            <a:r>
              <a:rPr lang="en-US" altLang="zh-CN" sz="2000" b="1" dirty="0">
                <a:solidFill>
                  <a:srgbClr val="FF0000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489810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AD57-D408-F149-AC05-1F91AF0CC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Acknowledgement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D8747-0E21-6B4B-89CD-132B9954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33886-C79B-1E41-9F9E-8A7C4400626E}"/>
              </a:ext>
            </a:extLst>
          </p:cNvPr>
          <p:cNvSpPr txBox="1"/>
          <p:nvPr/>
        </p:nvSpPr>
        <p:spPr>
          <a:xfrm>
            <a:off x="252365" y="1016144"/>
            <a:ext cx="864011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Collaborators:</a:t>
            </a:r>
          </a:p>
          <a:p>
            <a:endParaRPr lang="en-US" altLang="zh-CN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Sichuan</a:t>
            </a:r>
            <a:r>
              <a:rPr lang="zh-CN" altLang="en-US" sz="2000" dirty="0"/>
              <a:t> </a:t>
            </a:r>
            <a:r>
              <a:rPr lang="en-US" altLang="zh-CN" sz="2000" dirty="0"/>
              <a:t>University:</a:t>
            </a:r>
            <a:r>
              <a:rPr lang="zh-CN" altLang="en-US" sz="2000" dirty="0"/>
              <a:t> </a:t>
            </a:r>
            <a:r>
              <a:rPr lang="en-US" altLang="zh-CN" sz="2000" dirty="0"/>
              <a:t>Bai</a:t>
            </a:r>
            <a:r>
              <a:rPr lang="zh-CN" altLang="en-US" sz="2000" dirty="0"/>
              <a:t> </a:t>
            </a:r>
            <a:r>
              <a:rPr lang="en-US" altLang="zh-CN" sz="2000" dirty="0" err="1"/>
              <a:t>Chunlin</a:t>
            </a:r>
            <a:endParaRPr lang="en-US" altLang="zh-CN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Lanzhou</a:t>
            </a:r>
            <a:r>
              <a:rPr lang="zh-CN" altLang="en-US" sz="2000" dirty="0"/>
              <a:t> </a:t>
            </a:r>
            <a:r>
              <a:rPr lang="en-US" altLang="zh-CN" sz="2000" dirty="0"/>
              <a:t>University:</a:t>
            </a:r>
            <a:r>
              <a:rPr lang="zh-CN" altLang="en-US" sz="2000" dirty="0"/>
              <a:t> </a:t>
            </a:r>
            <a:r>
              <a:rPr lang="en-US" altLang="zh-CN" sz="2000" dirty="0"/>
              <a:t>Long</a:t>
            </a:r>
            <a:r>
              <a:rPr lang="zh-CN" altLang="en-US" sz="2000" dirty="0"/>
              <a:t> </a:t>
            </a:r>
            <a:r>
              <a:rPr lang="en-US" altLang="zh-CN" sz="2000" dirty="0" err="1"/>
              <a:t>Wenhui</a:t>
            </a:r>
            <a:r>
              <a:rPr lang="en-US" altLang="zh-CN" sz="2000" dirty="0"/>
              <a:t>, Sun </a:t>
            </a:r>
            <a:r>
              <a:rPr lang="en-US" altLang="zh-CN" sz="2000" dirty="0" err="1"/>
              <a:t>Baoyuan</a:t>
            </a:r>
            <a:endParaRPr lang="en-US" altLang="zh-CN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Peking</a:t>
            </a:r>
            <a:r>
              <a:rPr lang="zh-CN" altLang="en-US" sz="2000" dirty="0"/>
              <a:t> </a:t>
            </a:r>
            <a:r>
              <a:rPr lang="en-US" altLang="zh-CN" sz="2000" dirty="0"/>
              <a:t>University:</a:t>
            </a:r>
            <a:r>
              <a:rPr lang="zh-CN" altLang="en-US" sz="2000" dirty="0"/>
              <a:t>  </a:t>
            </a:r>
            <a:r>
              <a:rPr lang="en-US" altLang="zh-CN" sz="2000" dirty="0"/>
              <a:t>Meng</a:t>
            </a:r>
            <a:r>
              <a:rPr lang="zh-CN" altLang="en-US" sz="2000" dirty="0"/>
              <a:t> </a:t>
            </a:r>
            <a:r>
              <a:rPr lang="en-US" altLang="zh-CN" sz="2000" dirty="0" err="1"/>
              <a:t>Jie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Anhui</a:t>
            </a:r>
            <a:r>
              <a:rPr lang="zh-CN" altLang="en-US" sz="2000" dirty="0"/>
              <a:t> </a:t>
            </a:r>
            <a:r>
              <a:rPr lang="en-US" altLang="zh-CN" sz="2000" dirty="0"/>
              <a:t>University:</a:t>
            </a:r>
            <a:r>
              <a:rPr lang="zh-CN" altLang="en-US" sz="2000" dirty="0"/>
              <a:t>   </a:t>
            </a:r>
            <a:r>
              <a:rPr lang="en-US" altLang="zh-CN" sz="2000" dirty="0" err="1"/>
              <a:t>Niu</a:t>
            </a:r>
            <a:r>
              <a:rPr lang="en-US" altLang="zh-CN" sz="2000" dirty="0"/>
              <a:t> </a:t>
            </a:r>
            <a:r>
              <a:rPr lang="en-US" altLang="zh-CN" sz="2000" dirty="0" err="1"/>
              <a:t>Zhongming</a:t>
            </a:r>
            <a:endParaRPr lang="en-US" altLang="zh-CN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IMP: Dong </a:t>
            </a:r>
            <a:r>
              <a:rPr lang="en-US" altLang="zh-CN" sz="2000" dirty="0" err="1"/>
              <a:t>Jianmin</a:t>
            </a:r>
            <a:r>
              <a:rPr lang="en-US" altLang="zh-CN" sz="2000" dirty="0"/>
              <a:t>, Fang </a:t>
            </a:r>
            <a:r>
              <a:rPr lang="en-US" altLang="zh-CN" sz="2000" dirty="0" err="1"/>
              <a:t>Dongliang</a:t>
            </a:r>
            <a:r>
              <a:rPr lang="en-US" altLang="zh-CN" sz="2000" dirty="0"/>
              <a:t>, Gan </a:t>
            </a:r>
            <a:r>
              <a:rPr lang="en-US" altLang="zh-CN" sz="2000" dirty="0" err="1"/>
              <a:t>Zaiguo</a:t>
            </a:r>
            <a:r>
              <a:rPr lang="en-US" altLang="zh-CN" sz="2000" dirty="0"/>
              <a:t>, Liu Zhong, Shang </a:t>
            </a:r>
            <a:r>
              <a:rPr lang="en-US" altLang="zh-CN" sz="2000" dirty="0" err="1"/>
              <a:t>Xinle</a:t>
            </a:r>
            <a:r>
              <a:rPr lang="en-US" altLang="zh-CN" sz="2000" dirty="0"/>
              <a:t>, Tang </a:t>
            </a:r>
            <a:r>
              <a:rPr lang="en-US" altLang="zh-CN" sz="2000" dirty="0" err="1"/>
              <a:t>Xiaodong</a:t>
            </a:r>
            <a:r>
              <a:rPr lang="en-US" altLang="zh-CN" sz="2000" dirty="0"/>
              <a:t>, Xu Nu, </a:t>
            </a:r>
            <a:r>
              <a:rPr lang="zh-CN" altLang="en-US" sz="2000" dirty="0"/>
              <a:t> </a:t>
            </a:r>
            <a:r>
              <a:rPr lang="en-US" altLang="zh-CN" sz="2000" dirty="0" err="1"/>
              <a:t>Zuo</a:t>
            </a:r>
            <a:r>
              <a:rPr lang="en-US" altLang="zh-CN" sz="2000" dirty="0"/>
              <a:t> Wei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University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Milan:</a:t>
            </a:r>
            <a:r>
              <a:rPr lang="zh-CN" altLang="en-US" sz="2000" dirty="0"/>
              <a:t> </a:t>
            </a:r>
            <a:r>
              <a:rPr lang="en-US" altLang="zh-CN" sz="2000" dirty="0"/>
              <a:t>P.</a:t>
            </a:r>
            <a:r>
              <a:rPr lang="zh-CN" altLang="en-US" sz="2000" dirty="0"/>
              <a:t> </a:t>
            </a:r>
            <a:r>
              <a:rPr lang="en-US" altLang="zh-CN" sz="2000" dirty="0"/>
              <a:t>F.</a:t>
            </a:r>
            <a:r>
              <a:rPr lang="zh-CN" altLang="en-US" sz="2000" dirty="0"/>
              <a:t> </a:t>
            </a:r>
            <a:r>
              <a:rPr lang="en-US" altLang="zh-CN" sz="2000" dirty="0" err="1"/>
              <a:t>Bortignon</a:t>
            </a:r>
            <a:r>
              <a:rPr lang="en-US" altLang="zh-CN" sz="2000" dirty="0"/>
              <a:t>(deceased),</a:t>
            </a:r>
            <a:r>
              <a:rPr lang="zh-CN" altLang="en-US" sz="2000" dirty="0"/>
              <a:t> </a:t>
            </a:r>
            <a:r>
              <a:rPr lang="en-US" altLang="zh-CN" sz="2000" dirty="0"/>
              <a:t>G.</a:t>
            </a:r>
            <a:r>
              <a:rPr lang="zh-CN" altLang="en-US" sz="2000" dirty="0"/>
              <a:t> </a:t>
            </a:r>
            <a:r>
              <a:rPr lang="en-US" altLang="zh-CN" sz="2000" dirty="0"/>
              <a:t>Colo,</a:t>
            </a:r>
            <a:r>
              <a:rPr lang="zh-CN" altLang="en-US" sz="2000" dirty="0"/>
              <a:t> </a:t>
            </a:r>
            <a:r>
              <a:rPr lang="en-US" altLang="zh-CN" sz="2000" dirty="0"/>
              <a:t>E.</a:t>
            </a:r>
            <a:r>
              <a:rPr lang="zh-CN" altLang="en-US" sz="2000" dirty="0"/>
              <a:t> </a:t>
            </a:r>
            <a:r>
              <a:rPr lang="en-US" altLang="zh-CN" sz="2000" dirty="0" err="1"/>
              <a:t>Vigezzi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University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Zagreb:</a:t>
            </a:r>
            <a:r>
              <a:rPr lang="zh-CN" altLang="en-US" sz="2000" dirty="0"/>
              <a:t> </a:t>
            </a:r>
            <a:r>
              <a:rPr lang="en-US" altLang="zh-CN" sz="2000" dirty="0"/>
              <a:t>N.</a:t>
            </a:r>
            <a:r>
              <a:rPr lang="zh-CN" altLang="en-US" sz="2000" dirty="0"/>
              <a:t> </a:t>
            </a:r>
            <a:r>
              <a:rPr lang="en-US" altLang="zh-CN" sz="2000" dirty="0" err="1"/>
              <a:t>Paar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D.</a:t>
            </a:r>
            <a:r>
              <a:rPr lang="zh-CN" altLang="en-US" sz="2000" dirty="0"/>
              <a:t> </a:t>
            </a:r>
            <a:r>
              <a:rPr lang="en-US" altLang="zh-CN" sz="2000" dirty="0" err="1"/>
              <a:t>Vretenar</a:t>
            </a:r>
            <a:endParaRPr lang="en-US" altLang="zh-CN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RIKEN:</a:t>
            </a:r>
            <a:r>
              <a:rPr lang="zh-CN" altLang="en-US" sz="2000" dirty="0"/>
              <a:t> </a:t>
            </a:r>
            <a:r>
              <a:rPr lang="en-US" altLang="zh-CN" sz="2000" dirty="0"/>
              <a:t>T.</a:t>
            </a:r>
            <a:r>
              <a:rPr lang="zh-CN" altLang="en-US" sz="2000" dirty="0"/>
              <a:t> </a:t>
            </a:r>
            <a:r>
              <a:rPr lang="en-US" altLang="zh-CN" sz="2000" dirty="0" err="1"/>
              <a:t>Hatsuda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H.</a:t>
            </a:r>
            <a:r>
              <a:rPr lang="zh-CN" altLang="en-US" sz="2000" dirty="0"/>
              <a:t> </a:t>
            </a:r>
            <a:r>
              <a:rPr lang="en-US" altLang="zh-CN" sz="2000" dirty="0"/>
              <a:t>Z.</a:t>
            </a:r>
            <a:r>
              <a:rPr lang="zh-CN" altLang="en-US" sz="2000" dirty="0"/>
              <a:t> </a:t>
            </a:r>
            <a:r>
              <a:rPr lang="en-US" altLang="zh-CN" sz="2000" dirty="0"/>
              <a:t>Liang,</a:t>
            </a:r>
            <a:r>
              <a:rPr lang="zh-CN" altLang="en-US" sz="2000" dirty="0"/>
              <a:t> </a:t>
            </a:r>
            <a:r>
              <a:rPr lang="en-US" altLang="zh-CN" sz="2000" dirty="0"/>
              <a:t>H.</a:t>
            </a:r>
            <a:r>
              <a:rPr lang="zh-CN" altLang="en-US" sz="2000" dirty="0"/>
              <a:t> </a:t>
            </a:r>
            <a:r>
              <a:rPr lang="en-US" altLang="zh-CN" sz="2000" dirty="0"/>
              <a:t>Sagawa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ELI-NP:</a:t>
            </a:r>
            <a:r>
              <a:rPr lang="zh-CN" altLang="en-US" sz="2000" dirty="0"/>
              <a:t> </a:t>
            </a:r>
            <a:r>
              <a:rPr lang="en-US" altLang="zh-CN" sz="2000" dirty="0"/>
              <a:t>M.</a:t>
            </a:r>
            <a:r>
              <a:rPr lang="zh-CN" altLang="en-US" sz="2000" dirty="0"/>
              <a:t> </a:t>
            </a:r>
            <a:r>
              <a:rPr lang="en-US" altLang="zh-CN" sz="2000" dirty="0" err="1"/>
              <a:t>Krzysiek</a:t>
            </a:r>
            <a:r>
              <a:rPr lang="en-US" altLang="zh-CN" sz="2000" dirty="0"/>
              <a:t>, D. </a:t>
            </a:r>
            <a:r>
              <a:rPr lang="en-US" altLang="zh-CN" sz="2000" dirty="0" err="1"/>
              <a:t>Balabanski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Technical</a:t>
            </a:r>
            <a:r>
              <a:rPr lang="zh-CN" altLang="en-US" sz="2000" dirty="0"/>
              <a:t> </a:t>
            </a:r>
            <a:r>
              <a:rPr lang="en-US" altLang="zh-CN" sz="2000" dirty="0"/>
              <a:t>University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Munich:</a:t>
            </a:r>
            <a:r>
              <a:rPr lang="zh-CN" altLang="en-US" sz="2000" dirty="0"/>
              <a:t>  </a:t>
            </a:r>
            <a:r>
              <a:rPr lang="en-US" altLang="zh-CN" sz="2000" dirty="0"/>
              <a:t>P.</a:t>
            </a:r>
            <a:r>
              <a:rPr lang="zh-CN" altLang="en-US" sz="2000" dirty="0"/>
              <a:t> </a:t>
            </a:r>
            <a:r>
              <a:rPr lang="en-US" altLang="zh-CN" sz="2000" dirty="0"/>
              <a:t>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/>
              <a:t>……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362472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158" y="1714488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zh-CN" sz="12000" dirty="0">
                <a:latin typeface="Edwardian Script ITC" pitchFamily="66" charset="0"/>
              </a:rPr>
              <a:t>Thank you!</a:t>
            </a:r>
            <a:endParaRPr lang="zh-CN" altLang="en-US" sz="12000" dirty="0">
              <a:latin typeface="Edwardian Script ITC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Cumulative Sum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5521" y="4437112"/>
            <a:ext cx="7475188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f=0 -&gt; f=1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altLang="zh-CN" dirty="0"/>
              <a:t>low-lying strength is increased for both QRPA and QRPA + QPVC</a:t>
            </a:r>
          </a:p>
          <a:p>
            <a:pPr marL="742950" lvl="1" indent="-285750">
              <a:buFont typeface="Wingdings" charset="2"/>
              <a:buChar char="ü"/>
            </a:pPr>
            <a:endParaRPr lang="en-US" altLang="zh-CN" dirty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QRPA -&gt; QRPA+QPVC: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altLang="zh-CN" dirty="0"/>
              <a:t>better reproduces the exp. profile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altLang="zh-CN" dirty="0"/>
              <a:t>cumulative strength is quenched by 10% at E=25 MeV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altLang="zh-CN" dirty="0"/>
              <a:t>QRPA+QPVC strength ✕ 0.75 = exp. strength ((</a:t>
            </a:r>
            <a:r>
              <a:rPr lang="en-US" altLang="zh-CN" dirty="0" err="1"/>
              <a:t>p,n</a:t>
            </a:r>
            <a:r>
              <a:rPr lang="en-US" altLang="zh-CN" dirty="0"/>
              <a:t>) data) at E=25 MeV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91680" y="767390"/>
            <a:ext cx="1759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/>
              <a:t>Cumulative sum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76056" y="764704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/>
              <a:t>Cumulative sum with normalized data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91301" y="6444044"/>
            <a:ext cx="5236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Niu</a:t>
            </a:r>
            <a:r>
              <a:rPr lang="en-US" dirty="0"/>
              <a:t>, </a:t>
            </a:r>
            <a:r>
              <a:rPr lang="en-US" dirty="0" err="1"/>
              <a:t>Colo</a:t>
            </a:r>
            <a:r>
              <a:rPr lang="en-US" dirty="0"/>
              <a:t>, </a:t>
            </a:r>
            <a:r>
              <a:rPr lang="en-US" dirty="0" err="1"/>
              <a:t>Vigezzi</a:t>
            </a:r>
            <a:r>
              <a:rPr lang="en-US" dirty="0"/>
              <a:t>, Bai, Sagawa, </a:t>
            </a:r>
            <a:r>
              <a:rPr lang="en-US" b="1" dirty="0"/>
              <a:t>PRC</a:t>
            </a:r>
            <a:r>
              <a:rPr lang="en-US" dirty="0"/>
              <a:t> 94, 064328 (2016)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124744"/>
            <a:ext cx="4023561" cy="3255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78" y="1148026"/>
            <a:ext cx="3994786" cy="32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73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QRPA+QPVC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28" y="4313775"/>
            <a:ext cx="7137552" cy="8134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065" y="3861048"/>
            <a:ext cx="3258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The QRPA+QPVC equation reads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065" y="787631"/>
            <a:ext cx="91859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Step 1: </a:t>
            </a:r>
            <a:r>
              <a:rPr lang="zh-CN" altLang="en-US" b="1" dirty="0"/>
              <a:t> </a:t>
            </a:r>
            <a:r>
              <a:rPr lang="en-US" altLang="zh-CN" dirty="0"/>
              <a:t>HFB+QRPA calculation (non-charge-exchange) =&gt;  vibrational phonons 1-, 2+, 3-, 4+, 5-</a:t>
            </a:r>
            <a:r>
              <a:rPr lang="en-US" altLang="zh-CN" b="1" dirty="0"/>
              <a:t> </a:t>
            </a:r>
            <a:endParaRPr lang="zh-CN" altLang="en-US" b="1" dirty="0"/>
          </a:p>
          <a:p>
            <a:r>
              <a:rPr lang="zh-CN" altLang="en-US" b="1" dirty="0"/>
              <a:t>              </a:t>
            </a:r>
            <a:r>
              <a:rPr lang="en-US" altLang="zh-CN" dirty="0"/>
              <a:t>HFB+QRPA calculation (charge-exchange)          =&gt;  Gamow-Teller response in QRPA level </a:t>
            </a:r>
          </a:p>
          <a:p>
            <a:r>
              <a:rPr lang="en-US" altLang="zh-CN" dirty="0"/>
              <a:t>             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5496" y="3501008"/>
            <a:ext cx="7006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Step 2:  </a:t>
            </a:r>
            <a:r>
              <a:rPr lang="en-US" altLang="zh-CN" dirty="0"/>
              <a:t>QPVC calculation =&gt; Gamow-Teller response in QRPA+QPVC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769" y="1551244"/>
            <a:ext cx="4835769" cy="13241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496" y="2987660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QRPA equation will give the energy         , and </a:t>
            </a:r>
            <a:r>
              <a:rPr lang="en-US" altLang="zh-CN" dirty="0" err="1"/>
              <a:t>wavefunction</a:t>
            </a:r>
            <a:r>
              <a:rPr lang="en-US" altLang="zh-CN" dirty="0"/>
              <a:t> 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3086532"/>
            <a:ext cx="268870" cy="1984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403" y="3000155"/>
            <a:ext cx="1053672" cy="28187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51520" y="5110898"/>
            <a:ext cx="8441413" cy="369332"/>
            <a:chOff x="17272" y="4950460"/>
            <a:chExt cx="8441413" cy="369332"/>
          </a:xfrm>
        </p:grpSpPr>
        <p:sp>
          <p:nvSpPr>
            <p:cNvPr id="15" name="Rectangle 14"/>
            <p:cNvSpPr/>
            <p:nvPr/>
          </p:nvSpPr>
          <p:spPr>
            <a:xfrm>
              <a:off x="17272" y="4950460"/>
              <a:ext cx="84414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where                        , and the         matrices contain the spreading contributions, e.g., 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8877" y="5051501"/>
              <a:ext cx="1002575" cy="258999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1299" y="5157192"/>
            <a:ext cx="298573" cy="25928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6310" y="5492841"/>
            <a:ext cx="6275929" cy="816479"/>
            <a:chOff x="456311" y="5517232"/>
            <a:chExt cx="6584499" cy="77299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6311" y="5517232"/>
              <a:ext cx="3755649" cy="77299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08085" y="5562038"/>
              <a:ext cx="2832725" cy="60326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827584" y="1331476"/>
            <a:ext cx="2790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Particle-particle interaction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5496" y="6300028"/>
            <a:ext cx="2571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The GT strength function 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0984" y="6142569"/>
            <a:ext cx="5091376" cy="742815"/>
          </a:xfrm>
          <a:prstGeom prst="rect">
            <a:avLst/>
          </a:prstGeom>
        </p:spPr>
      </p:pic>
      <p:sp>
        <p:nvSpPr>
          <p:cNvPr id="30" name="矩形 9">
            <a:extLst>
              <a:ext uri="{FF2B5EF4-FFF2-40B4-BE49-F238E27FC236}">
                <a16:creationId xmlns:a16="http://schemas.microsoft.com/office/drawing/2014/main" id="{439F51AB-516A-7047-A5AE-B6D150C77D6A}"/>
              </a:ext>
            </a:extLst>
          </p:cNvPr>
          <p:cNvSpPr/>
          <p:nvPr/>
        </p:nvSpPr>
        <p:spPr>
          <a:xfrm>
            <a:off x="3219623" y="3882099"/>
            <a:ext cx="6163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Colo, 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C.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Bai,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and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H.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Sagawa, </a:t>
            </a:r>
            <a:r>
              <a:rPr lang="en-US" altLang="zh-CN" sz="1600" b="1" dirty="0">
                <a:solidFill>
                  <a:srgbClr val="0000CC"/>
                </a:solidFill>
              </a:rPr>
              <a:t>PRC </a:t>
            </a:r>
            <a:r>
              <a:rPr lang="en-US" altLang="zh-CN" sz="1600" dirty="0">
                <a:solidFill>
                  <a:srgbClr val="0000CC"/>
                </a:solidFill>
              </a:rPr>
              <a:t>94, 064328 (2016)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68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Consequences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u</a:t>
            </a:r>
            <a:r>
              <a:rPr lang="en-US" dirty="0"/>
              <a:t>ncertain</a:t>
            </a:r>
            <a:r>
              <a:rPr lang="en-US" altLang="zh-CN" dirty="0"/>
              <a:t>ties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en-US" dirty="0"/>
              <a:t> nuclear physics inputs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9544" y="6546830"/>
            <a:ext cx="3876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Mumpower</a:t>
            </a:r>
            <a:r>
              <a:rPr lang="en-US" sz="16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 et al., PPNP 86, 86 (2016)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95" y="1214941"/>
            <a:ext cx="7651925" cy="4581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897" y="5901093"/>
            <a:ext cx="3073294" cy="5870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5616" y="735087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="1" dirty="0"/>
              <a:t>-decay half-lives </a:t>
            </a:r>
            <a:r>
              <a:rPr lang="en-US" sz="2000" b="1" dirty="0"/>
              <a:t>(10</a:t>
            </a:r>
            <a:r>
              <a:rPr lang="en-US" sz="2000" b="1" baseline="30000" dirty="0"/>
              <a:t>-1  </a:t>
            </a:r>
            <a:r>
              <a:rPr lang="en-US" sz="2000" b="1" dirty="0"/>
              <a:t>- 10)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764704"/>
            <a:ext cx="432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a typeface="Symbol" charset="2"/>
                <a:cs typeface="Symbol" charset="2"/>
              </a:rPr>
              <a:t>Neutron-capture rates </a:t>
            </a:r>
            <a:r>
              <a:rPr lang="en-US" sz="2000" b="1" dirty="0">
                <a:ea typeface="Symbol" charset="2"/>
                <a:cs typeface="Symbol" charset="2"/>
              </a:rPr>
              <a:t>(</a:t>
            </a:r>
            <a:r>
              <a:rPr lang="en-US" sz="2000" b="1" dirty="0"/>
              <a:t>10</a:t>
            </a:r>
            <a:r>
              <a:rPr lang="en-US" sz="2000" b="1" baseline="30000" dirty="0"/>
              <a:t>-3  </a:t>
            </a:r>
            <a:r>
              <a:rPr lang="en-US" sz="2000" b="1" dirty="0"/>
              <a:t>- </a:t>
            </a:r>
            <a:r>
              <a:rPr lang="en-US" sz="2000" b="1"/>
              <a:t>10</a:t>
            </a:r>
            <a:r>
              <a:rPr lang="en-US" sz="2000" b="1" baseline="30000"/>
              <a:t>3</a:t>
            </a:r>
            <a:r>
              <a:rPr lang="en-US" sz="2000" b="1"/>
              <a:t> </a:t>
            </a:r>
            <a:r>
              <a:rPr lang="en-US" sz="2000" b="1">
                <a:ea typeface="Symbol" charset="2"/>
                <a:cs typeface="Symbol" charset="2"/>
              </a:rPr>
              <a:t>)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26795" y="6009944"/>
            <a:ext cx="20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Multiplicative factor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645517" y="3426311"/>
            <a:ext cx="2451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R-process abundance</a:t>
            </a:r>
          </a:p>
        </p:txBody>
      </p:sp>
    </p:spTree>
    <p:extLst>
      <p:ext uri="{BB962C8B-B14F-4D97-AF65-F5344CB8AC3E}">
        <p14:creationId xmlns:p14="http://schemas.microsoft.com/office/powerpoint/2010/main" val="1960966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Isoscalar</a:t>
            </a:r>
            <a:r>
              <a:rPr lang="en-US" dirty="0"/>
              <a:t> Pairing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93" y="723062"/>
            <a:ext cx="4351560" cy="6018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644" y="952675"/>
            <a:ext cx="4309844" cy="1180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72875" y="2276872"/>
            <a:ext cx="3111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 = 0 :  without </a:t>
            </a:r>
            <a:r>
              <a:rPr lang="en-US" altLang="zh-CN" dirty="0" err="1"/>
              <a:t>isoscalar</a:t>
            </a:r>
            <a:r>
              <a:rPr lang="en-US" altLang="zh-CN" dirty="0"/>
              <a:t> pairing</a:t>
            </a:r>
          </a:p>
          <a:p>
            <a:r>
              <a:rPr lang="en-US" altLang="zh-CN" dirty="0"/>
              <a:t>f = 1 :  with </a:t>
            </a:r>
            <a:r>
              <a:rPr lang="en-US" altLang="zh-CN" dirty="0" err="1"/>
              <a:t>isoscalar</a:t>
            </a:r>
            <a:r>
              <a:rPr lang="en-US" altLang="zh-CN" dirty="0"/>
              <a:t> pairing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44883" y="2998693"/>
            <a:ext cx="4267450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Effect of </a:t>
            </a:r>
            <a:r>
              <a:rPr lang="en-US" altLang="zh-CN" dirty="0" err="1"/>
              <a:t>isoscalar</a:t>
            </a:r>
            <a:r>
              <a:rPr lang="en-US" altLang="zh-CN" dirty="0"/>
              <a:t> pairing</a:t>
            </a:r>
          </a:p>
          <a:p>
            <a:endParaRPr lang="en-US" altLang="zh-CN" dirty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QRPA level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zh-CN" dirty="0"/>
              <a:t>Increase the low-lying strength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zh-CN" dirty="0"/>
              <a:t>Decrease the splitting between two</a:t>
            </a:r>
          </a:p>
          <a:p>
            <a:pPr lvl="1"/>
            <a:r>
              <a:rPr lang="en-US" altLang="zh-CN" dirty="0"/>
              <a:t>      high-lying states</a:t>
            </a:r>
          </a:p>
          <a:p>
            <a:pPr lvl="1"/>
            <a:endParaRPr lang="en-US" altLang="zh-CN" dirty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QRPA+QPVC level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zh-CN" dirty="0"/>
              <a:t>Increase the low-lying strength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zh-CN" dirty="0"/>
              <a:t>Similar profile </a:t>
            </a:r>
          </a:p>
          <a:p>
            <a:pPr marL="742950" lvl="1" indent="-285750">
              <a:buFont typeface="Arial" charset="0"/>
              <a:buChar char="•"/>
            </a:pPr>
            <a:endParaRPr lang="en-US" altLang="zh-CN" dirty="0"/>
          </a:p>
          <a:p>
            <a:endParaRPr lang="en-US" dirty="0"/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8883D0C5-0D9C-114A-B3D5-FB712CBC460C}"/>
              </a:ext>
            </a:extLst>
          </p:cNvPr>
          <p:cNvSpPr/>
          <p:nvPr/>
        </p:nvSpPr>
        <p:spPr>
          <a:xfrm>
            <a:off x="5099714" y="6012577"/>
            <a:ext cx="3750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Colo, 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C.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L.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Bai,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and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H.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Sagawa, </a:t>
            </a:r>
            <a:r>
              <a:rPr lang="en-US" altLang="zh-CN" sz="1600" b="1" dirty="0">
                <a:solidFill>
                  <a:srgbClr val="0000CC"/>
                </a:solidFill>
              </a:rPr>
              <a:t>PRC </a:t>
            </a:r>
            <a:r>
              <a:rPr lang="en-US" altLang="zh-CN" sz="1600" dirty="0">
                <a:solidFill>
                  <a:srgbClr val="0000CC"/>
                </a:solidFill>
              </a:rPr>
              <a:t>94, 064328 (2016)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55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Spreading Terms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3" y="1268760"/>
            <a:ext cx="3456186" cy="576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268760"/>
            <a:ext cx="4069744" cy="5834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7239" y="784421"/>
            <a:ext cx="669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The matrix elements of the spreading term in the </a:t>
            </a:r>
            <a:r>
              <a:rPr lang="en-US" altLang="zh-CN" dirty="0" err="1"/>
              <a:t>quasiparticle</a:t>
            </a:r>
            <a:r>
              <a:rPr lang="en-US" altLang="zh-CN" dirty="0"/>
              <a:t> basis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67389" y="1845698"/>
            <a:ext cx="8689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where                                        represents a doorway state, and a, b are quasi-particle states.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876023"/>
            <a:ext cx="2014024" cy="308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270785"/>
            <a:ext cx="4212747" cy="408173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28350" y="2825074"/>
            <a:ext cx="4408146" cy="1251998"/>
            <a:chOff x="4477402" y="2407460"/>
            <a:chExt cx="4408146" cy="125199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7402" y="2407460"/>
              <a:ext cx="4209560" cy="67809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2160" y="3083441"/>
              <a:ext cx="2873388" cy="57601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844300" y="4362036"/>
            <a:ext cx="4120188" cy="1515236"/>
            <a:chOff x="4526957" y="4074004"/>
            <a:chExt cx="4120188" cy="151523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26957" y="4074004"/>
              <a:ext cx="4108029" cy="51869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39837" y="4600472"/>
              <a:ext cx="3907308" cy="4982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9651" y="5146099"/>
              <a:ext cx="3094717" cy="443141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946587" y="2479002"/>
            <a:ext cx="365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The vertex  reduced matrix element: </a:t>
            </a:r>
            <a:endParaRPr lang="en-US" dirty="0"/>
          </a:p>
        </p:txBody>
      </p:sp>
      <p:sp>
        <p:nvSpPr>
          <p:cNvPr id="26" name="矩形 9">
            <a:extLst>
              <a:ext uri="{FF2B5EF4-FFF2-40B4-BE49-F238E27FC236}">
                <a16:creationId xmlns:a16="http://schemas.microsoft.com/office/drawing/2014/main" id="{734B9F68-1D5B-1D48-A336-3131BC98F949}"/>
              </a:ext>
            </a:extLst>
          </p:cNvPr>
          <p:cNvSpPr/>
          <p:nvPr/>
        </p:nvSpPr>
        <p:spPr>
          <a:xfrm>
            <a:off x="1725121" y="6428075"/>
            <a:ext cx="6375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Colo, 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C.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L.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Bai,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and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H.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Sagawa, </a:t>
            </a:r>
            <a:r>
              <a:rPr lang="en-US" altLang="zh-CN" sz="1600" b="1" dirty="0">
                <a:solidFill>
                  <a:srgbClr val="0000CC"/>
                </a:solidFill>
              </a:rPr>
              <a:t>PRC </a:t>
            </a:r>
            <a:r>
              <a:rPr lang="en-US" altLang="zh-CN" sz="1600" dirty="0">
                <a:solidFill>
                  <a:srgbClr val="0000CC"/>
                </a:solidFill>
              </a:rPr>
              <a:t>94, 064328 (2016)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33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/>
              <a:t>Numerical Check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692696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Numerical Details 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2000" dirty="0"/>
              <a:t>HFB  </a:t>
            </a:r>
            <a:r>
              <a:rPr lang="en-US" altLang="zh-CN" sz="1600" dirty="0" err="1">
                <a:solidFill>
                  <a:srgbClr val="0000CC"/>
                </a:solidFill>
              </a:rPr>
              <a:t>Bennaceur</a:t>
            </a:r>
            <a:r>
              <a:rPr lang="en-US" altLang="zh-CN" sz="1600" dirty="0">
                <a:solidFill>
                  <a:srgbClr val="0000CC"/>
                </a:solidFill>
              </a:rPr>
              <a:t>, et al., CPC, 168 96 (2005)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zh-CN" sz="2000" dirty="0"/>
              <a:t>solved in coordinate space R = 20 </a:t>
            </a:r>
            <a:r>
              <a:rPr lang="en-US" altLang="zh-CN" sz="2000" dirty="0" err="1"/>
              <a:t>fm</a:t>
            </a:r>
            <a:r>
              <a:rPr lang="en-US" altLang="zh-CN" sz="2000" dirty="0"/>
              <a:t>  </a:t>
            </a:r>
            <a:r>
              <a:rPr lang="en-US" altLang="zh-CN" sz="2000" dirty="0" err="1"/>
              <a:t>rstep</a:t>
            </a:r>
            <a:r>
              <a:rPr lang="en-US" altLang="zh-CN" sz="2000" dirty="0"/>
              <a:t> = 0.1 </a:t>
            </a:r>
            <a:r>
              <a:rPr lang="en-US" altLang="zh-CN" sz="2000" dirty="0" err="1"/>
              <a:t>fm</a:t>
            </a:r>
            <a:endParaRPr lang="en-US" altLang="zh-CN" sz="2000" dirty="0"/>
          </a:p>
          <a:p>
            <a:pPr marL="742950" lvl="1" indent="-285750">
              <a:buFont typeface="Arial" charset="0"/>
              <a:buChar char="•"/>
            </a:pPr>
            <a:r>
              <a:rPr lang="en-US" altLang="zh-CN" sz="2000" dirty="0"/>
              <a:t>Surface pairing, which reproduces the exp. pairing gap 1.34 MeV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QRPA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err="1"/>
              <a:t>Ecut</a:t>
            </a:r>
            <a:r>
              <a:rPr lang="en-US" sz="2000" dirty="0"/>
              <a:t> = 100 MeV, </a:t>
            </a:r>
            <a:r>
              <a:rPr lang="en-US" sz="2000" dirty="0" err="1"/>
              <a:t>uv</a:t>
            </a:r>
            <a:r>
              <a:rPr lang="en-US" sz="2000" dirty="0"/>
              <a:t> &gt; 0.001 for </a:t>
            </a:r>
            <a:r>
              <a:rPr lang="en-US" sz="2000" dirty="0" err="1"/>
              <a:t>quasiparticle</a:t>
            </a:r>
            <a:r>
              <a:rPr lang="en-US" sz="2000" dirty="0"/>
              <a:t> configuration space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868723"/>
            <a:ext cx="4608512" cy="372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01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519846"/>
          </a:xfrm>
        </p:spPr>
        <p:txBody>
          <a:bodyPr>
            <a:normAutofit fontScale="90000"/>
          </a:bodyPr>
          <a:lstStyle/>
          <a:p>
            <a:r>
              <a:rPr lang="en-US" dirty="0"/>
              <a:t>Sum Rule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58082"/>
            <a:ext cx="5544616" cy="44411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7544" y="794484"/>
            <a:ext cx="8658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000" dirty="0"/>
              <a:t>Fulfillment of Ikeda Sum Rule for Gamow-Teller response at QRPA+QPVC level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38364"/>
            <a:ext cx="3093976" cy="5788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27584" y="1340930"/>
            <a:ext cx="1672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Ikeda Sum Rule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0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8856984" cy="238998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519846"/>
          </a:xfrm>
        </p:spPr>
        <p:txBody>
          <a:bodyPr>
            <a:normAutofit fontScale="90000"/>
          </a:bodyPr>
          <a:lstStyle/>
          <a:p>
            <a:r>
              <a:rPr lang="en-US" dirty="0"/>
              <a:t>Phonon Properties</a:t>
            </a:r>
          </a:p>
        </p:txBody>
      </p:sp>
    </p:spTree>
    <p:extLst>
      <p:ext uri="{BB962C8B-B14F-4D97-AF65-F5344CB8AC3E}">
        <p14:creationId xmlns:p14="http://schemas.microsoft.com/office/powerpoint/2010/main" val="1628846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内容占位符 13"/>
          <p:cNvSpPr txBox="1">
            <a:spLocks/>
          </p:cNvSpPr>
          <p:nvPr/>
        </p:nvSpPr>
        <p:spPr>
          <a:xfrm>
            <a:off x="474062" y="5308618"/>
            <a:ext cx="3776690" cy="714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FRDM: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widely used nuclear inputs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RHFB:  our self-consistent results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内容占位符 13"/>
          <p:cNvSpPr txBox="1">
            <a:spLocks/>
          </p:cNvSpPr>
          <p:nvPr/>
        </p:nvSpPr>
        <p:spPr>
          <a:xfrm>
            <a:off x="5429256" y="5308618"/>
            <a:ext cx="3500462" cy="692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Faster matter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flow</a:t>
            </a:r>
          </a:p>
        </p:txBody>
      </p:sp>
      <p:sp>
        <p:nvSpPr>
          <p:cNvPr id="20" name="矩形 19"/>
          <p:cNvSpPr/>
          <p:nvPr/>
        </p:nvSpPr>
        <p:spPr>
          <a:xfrm>
            <a:off x="366149" y="6304579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1600" dirty="0"/>
              <a:t>Z. M. </a:t>
            </a:r>
            <a:r>
              <a:rPr lang="en-US" altLang="zh-CN" sz="1600" dirty="0" err="1"/>
              <a:t>Niu</a:t>
            </a:r>
            <a:r>
              <a:rPr lang="en-US" altLang="zh-CN" sz="1600" dirty="0"/>
              <a:t>, Y. F. </a:t>
            </a:r>
            <a:r>
              <a:rPr lang="en-US" altLang="zh-CN" sz="1600" dirty="0" err="1"/>
              <a:t>Niu</a:t>
            </a:r>
            <a:r>
              <a:rPr lang="en-US" altLang="zh-CN" sz="1600" dirty="0"/>
              <a:t>, H.Z. Liang, W.H. Long, T. </a:t>
            </a:r>
            <a:r>
              <a:rPr lang="en-US" altLang="zh-CN" sz="1600" dirty="0" err="1"/>
              <a:t>Nikšic</a:t>
            </a:r>
            <a:r>
              <a:rPr lang="en-US" altLang="zh-CN" sz="1600" dirty="0"/>
              <a:t>, D. </a:t>
            </a:r>
            <a:r>
              <a:rPr lang="en-US" altLang="zh-CN" sz="1600" dirty="0" err="1"/>
              <a:t>Vretenar</a:t>
            </a:r>
            <a:r>
              <a:rPr lang="en-US" altLang="zh-CN" sz="1600" dirty="0"/>
              <a:t>, J. </a:t>
            </a:r>
            <a:r>
              <a:rPr lang="en-US" altLang="zh-CN" sz="1600" dirty="0" err="1"/>
              <a:t>Meng</a:t>
            </a:r>
            <a:r>
              <a:rPr lang="en-US" altLang="zh-CN" sz="1600" dirty="0"/>
              <a:t>, </a:t>
            </a:r>
            <a:r>
              <a:rPr lang="en-US" altLang="zh-CN" sz="1600" b="1" dirty="0"/>
              <a:t>Phys. </a:t>
            </a:r>
            <a:r>
              <a:rPr lang="en-US" altLang="zh-CN" sz="1600" b="1" dirty="0" err="1"/>
              <a:t>Lett</a:t>
            </a:r>
            <a:r>
              <a:rPr lang="en-US" altLang="zh-CN" sz="1600" b="1" dirty="0"/>
              <a:t>. B </a:t>
            </a:r>
            <a:r>
              <a:rPr lang="en-US" altLang="zh-CN" sz="1600" dirty="0"/>
              <a:t>723,172 (2013)</a:t>
            </a:r>
            <a:r>
              <a:rPr lang="en-US" altLang="zh-CN" sz="1600" b="1" dirty="0"/>
              <a:t> </a:t>
            </a:r>
          </a:p>
        </p:txBody>
      </p:sp>
      <p:pic>
        <p:nvPicPr>
          <p:cNvPr id="8196" name="Picture 4" descr="C:\Users\yfniu\Desktop\halflifeRat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93336"/>
            <a:ext cx="4286248" cy="333824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6881" y="1268760"/>
            <a:ext cx="2586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zh-CN" sz="2400" b="1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altLang="zh-CN" sz="2400" b="1" dirty="0"/>
              <a:t>-decay half-lives</a:t>
            </a:r>
            <a:endParaRPr lang="zh-CN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1268760"/>
            <a:ext cx="2071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i="1" dirty="0">
                <a:cs typeface="Times New Roman" pitchFamily="18" charset="0"/>
              </a:rPr>
              <a:t> r-</a:t>
            </a:r>
            <a:r>
              <a:rPr lang="en-US" altLang="zh-CN" sz="2400" b="1" dirty="0">
                <a:cs typeface="Times New Roman" pitchFamily="18" charset="0"/>
              </a:rPr>
              <a:t>matter flow</a:t>
            </a:r>
            <a:endParaRPr lang="zh-CN" altLang="en-US" sz="2400" dirty="0"/>
          </a:p>
        </p:txBody>
      </p:sp>
      <p:pic>
        <p:nvPicPr>
          <p:cNvPr id="26627" name="Picture 3" descr="E:\yfniu\ZMNiu\for_paper\formyppt\rabunda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2680" y="1785926"/>
            <a:ext cx="4394429" cy="3071834"/>
          </a:xfrm>
          <a:prstGeom prst="rect">
            <a:avLst/>
          </a:prstGeom>
          <a:noFill/>
        </p:spPr>
      </p:pic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34082"/>
          </a:xfrm>
        </p:spPr>
        <p:txBody>
          <a:bodyPr>
            <a:normAutofit fontScale="90000"/>
          </a:bodyPr>
          <a:lstStyle/>
          <a:p>
            <a:r>
              <a:rPr lang="el-GR" altLang="zh-CN" dirty="0"/>
              <a:t>β- </a:t>
            </a:r>
            <a:r>
              <a:rPr lang="en-US" altLang="zh-CN" dirty="0"/>
              <a:t>decay and r-process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8324AC-766E-1C45-8EA5-C35CCE7F99F9}"/>
              </a:ext>
            </a:extLst>
          </p:cNvPr>
          <p:cNvSpPr/>
          <p:nvPr/>
        </p:nvSpPr>
        <p:spPr>
          <a:xfrm>
            <a:off x="5874636" y="4984486"/>
            <a:ext cx="2167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Key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nuclei: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130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Cd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134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Sn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66278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Investigations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9896"/>
            <a:ext cx="7416824" cy="3279418"/>
          </a:xfrm>
          <a:prstGeom prst="rect">
            <a:avLst/>
          </a:prstGeom>
        </p:spPr>
      </p:pic>
      <p:sp>
        <p:nvSpPr>
          <p:cNvPr id="6" name="矩形 9"/>
          <p:cNvSpPr/>
          <p:nvPr/>
        </p:nvSpPr>
        <p:spPr>
          <a:xfrm>
            <a:off x="246802" y="4149080"/>
            <a:ext cx="87896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b="1" dirty="0"/>
              <a:t> </a:t>
            </a:r>
            <a:r>
              <a:rPr lang="en-US" altLang="zh-CN" sz="2000" b="1" dirty="0"/>
              <a:t>Development of radioactive ion-beam facilities =&gt;  important advances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baseline="30000" dirty="0"/>
              <a:t> 78</a:t>
            </a:r>
            <a:r>
              <a:rPr lang="en-US" altLang="zh-CN" sz="2000" dirty="0"/>
              <a:t>Ni and around  </a:t>
            </a:r>
            <a:r>
              <a:rPr lang="en-US" altLang="zh-CN" sz="1600" dirty="0">
                <a:solidFill>
                  <a:srgbClr val="0000CC"/>
                </a:solidFill>
              </a:rPr>
              <a:t>Hosmer, et al., PRL 94, 112501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(2005); Xu, et al., PRL 113, 032505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(2014)</a:t>
            </a:r>
            <a:endParaRPr lang="zh-CN" altLang="en-US" sz="1600" dirty="0"/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/>
              <a:t> very neutron rich Kr to Tc isotopes </a:t>
            </a:r>
            <a:r>
              <a:rPr lang="en-US" altLang="zh-CN" sz="1600" dirty="0">
                <a:solidFill>
                  <a:srgbClr val="0000CC"/>
                </a:solidFill>
              </a:rPr>
              <a:t>Nishimura, et al., PRL 106, 052502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(2011)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/>
              <a:t> Zn Ga isotopes  </a:t>
            </a:r>
            <a:r>
              <a:rPr lang="en-US" altLang="zh-CN" sz="1600" dirty="0" err="1">
                <a:solidFill>
                  <a:srgbClr val="0000CC"/>
                </a:solidFill>
              </a:rPr>
              <a:t>Madurga</a:t>
            </a:r>
            <a:r>
              <a:rPr lang="en-US" altLang="zh-CN" sz="1600" dirty="0">
                <a:solidFill>
                  <a:srgbClr val="0000CC"/>
                </a:solidFill>
              </a:rPr>
              <a:t> et al., PRL 109, 112501 (2012)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/>
              <a:t> 110 neutron-rich nuclei across N=82 shell gap </a:t>
            </a:r>
            <a:r>
              <a:rPr lang="en-US" altLang="zh-CN" sz="1600" dirty="0" err="1">
                <a:solidFill>
                  <a:srgbClr val="0000CC"/>
                </a:solidFill>
              </a:rPr>
              <a:t>Lorusso</a:t>
            </a:r>
            <a:r>
              <a:rPr lang="en-US" altLang="zh-CN" sz="1600" dirty="0">
                <a:solidFill>
                  <a:srgbClr val="0000CC"/>
                </a:solidFill>
              </a:rPr>
              <a:t>, et al., PRL 114, 192501</a:t>
            </a:r>
            <a:r>
              <a:rPr lang="zh-CN" altLang="en-US" sz="1600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(2015)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/>
              <a:t> 94 neutron-rich nuclei from Z=55-67 </a:t>
            </a:r>
            <a:r>
              <a:rPr lang="en-US" altLang="zh-CN" sz="1600" dirty="0">
                <a:solidFill>
                  <a:srgbClr val="0000CC"/>
                </a:solidFill>
              </a:rPr>
              <a:t>Wu, et al., PRL 118, 072701 (2017)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1600" dirty="0"/>
              <a:t>  </a:t>
            </a:r>
            <a:r>
              <a:rPr lang="en-US" altLang="zh-CN" sz="2000" dirty="0">
                <a:solidFill>
                  <a:srgbClr val="FF0000"/>
                </a:solidFill>
              </a:rPr>
              <a:t>N=126 r-process nuclei?  Not reached yet.  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000" b="1" dirty="0"/>
              <a:t> provide a good test ground for theoretical models</a:t>
            </a:r>
          </a:p>
        </p:txBody>
      </p:sp>
    </p:spTree>
    <p:extLst>
      <p:ext uri="{BB962C8B-B14F-4D97-AF65-F5344CB8AC3E}">
        <p14:creationId xmlns:p14="http://schemas.microsoft.com/office/powerpoint/2010/main" val="355997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7">
            <a:extLst>
              <a:ext uri="{FF2B5EF4-FFF2-40B4-BE49-F238E27FC236}">
                <a16:creationId xmlns:a16="http://schemas.microsoft.com/office/drawing/2014/main" id="{80C1658C-7524-4F42-9724-FD719598D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724" y="5763937"/>
            <a:ext cx="1184980" cy="99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DBDB3F-BB91-044D-9952-FB4A76129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CN" dirty="0">
                <a:cs typeface="Calibri"/>
              </a:rPr>
              <a:t>β</a:t>
            </a:r>
            <a:r>
              <a:rPr lang="el-GR" altLang="zh-CN" b="1" dirty="0">
                <a:cs typeface="Calibri"/>
              </a:rPr>
              <a:t> </a:t>
            </a:r>
            <a:r>
              <a:rPr lang="en-US" altLang="zh-CN" dirty="0"/>
              <a:t>decay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Gamow-Teller</a:t>
            </a:r>
            <a:r>
              <a:rPr lang="zh-CN" altLang="en-US" dirty="0"/>
              <a:t> </a:t>
            </a:r>
            <a:r>
              <a:rPr lang="en-US" altLang="zh-CN" dirty="0"/>
              <a:t>Transitions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9958E-FED2-C247-A5B5-3482F868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3C3DDF-C5AB-2B4E-BDFC-D05688A624D3}"/>
              </a:ext>
            </a:extLst>
          </p:cNvPr>
          <p:cNvGrpSpPr/>
          <p:nvPr/>
        </p:nvGrpSpPr>
        <p:grpSpPr>
          <a:xfrm>
            <a:off x="395536" y="908720"/>
            <a:ext cx="7920880" cy="1902406"/>
            <a:chOff x="395536" y="1388641"/>
            <a:chExt cx="7920880" cy="1902406"/>
          </a:xfrm>
        </p:grpSpPr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id="{4C79C760-D362-C947-A3B9-1C08B66E3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20072" y="1820689"/>
              <a:ext cx="1754427" cy="1470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7" name="组合 4">
              <a:extLst>
                <a:ext uri="{FF2B5EF4-FFF2-40B4-BE49-F238E27FC236}">
                  <a16:creationId xmlns:a16="http://schemas.microsoft.com/office/drawing/2014/main" id="{1FFDEF0D-8206-7144-81E6-C0CD7271A100}"/>
                </a:ext>
              </a:extLst>
            </p:cNvPr>
            <p:cNvGrpSpPr/>
            <p:nvPr/>
          </p:nvGrpSpPr>
          <p:grpSpPr>
            <a:xfrm>
              <a:off x="395536" y="1986191"/>
              <a:ext cx="4536504" cy="1010761"/>
              <a:chOff x="467544" y="2695233"/>
              <a:chExt cx="4536504" cy="1010761"/>
            </a:xfrm>
          </p:grpSpPr>
          <p:pic>
            <p:nvPicPr>
              <p:cNvPr id="36" name="图片 3">
                <a:extLst>
                  <a:ext uri="{FF2B5EF4-FFF2-40B4-BE49-F238E27FC236}">
                    <a16:creationId xmlns:a16="http://schemas.microsoft.com/office/drawing/2014/main" id="{6E84CFC3-71D1-D34F-9C06-DE85AAD4F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44" y="2924944"/>
                <a:ext cx="3467100" cy="78105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C64C64E-714B-4C4B-8A63-D61CB81EB6EA}"/>
                  </a:ext>
                </a:extLst>
              </p:cNvPr>
              <p:cNvSpPr txBox="1"/>
              <p:nvPr/>
            </p:nvSpPr>
            <p:spPr>
              <a:xfrm>
                <a:off x="2567484" y="2695233"/>
                <a:ext cx="24365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  <a:cs typeface="SimHei" charset="0"/>
                  </a:rPr>
                  <a:t>electron</a:t>
                </a:r>
                <a:r>
                  <a:rPr lang="zh-CN" altLang="en-US" sz="1600" b="1" dirty="0">
                    <a:latin typeface="微软雅黑" pitchFamily="34" charset="-122"/>
                    <a:ea typeface="微软雅黑" pitchFamily="34" charset="-122"/>
                    <a:cs typeface="SimHei" charset="0"/>
                  </a:rPr>
                  <a:t> </a:t>
                </a:r>
                <a:r>
                  <a:rPr lang="en-US" altLang="zh-CN" sz="1600" b="1" dirty="0">
                    <a:latin typeface="微软雅黑" pitchFamily="34" charset="-122"/>
                    <a:ea typeface="微软雅黑" pitchFamily="34" charset="-122"/>
                    <a:cs typeface="SimHei" charset="0"/>
                  </a:rPr>
                  <a:t> </a:t>
                </a:r>
                <a:r>
                  <a:rPr lang="en-US" altLang="zh-CN" sz="1600" b="1" dirty="0">
                    <a:solidFill>
                      <a:srgbClr val="00B050"/>
                    </a:solidFill>
                    <a:latin typeface="微软雅黑" pitchFamily="34" charset="-122"/>
                    <a:ea typeface="微软雅黑" pitchFamily="34" charset="-122"/>
                    <a:cs typeface="SimHei" charset="0"/>
                  </a:rPr>
                  <a:t>antineutrino</a:t>
                </a:r>
                <a:endParaRPr lang="en-US" sz="1600" b="1" dirty="0">
                  <a:solidFill>
                    <a:srgbClr val="00B050"/>
                  </a:solidFill>
                  <a:latin typeface="微软雅黑" pitchFamily="34" charset="-122"/>
                  <a:ea typeface="微软雅黑" pitchFamily="34" charset="-122"/>
                  <a:cs typeface="SimHei" charset="0"/>
                </a:endParaRPr>
              </a:p>
            </p:txBody>
          </p:sp>
        </p:grpSp>
        <p:grpSp>
          <p:nvGrpSpPr>
            <p:cNvPr id="28" name="组合 15">
              <a:extLst>
                <a:ext uri="{FF2B5EF4-FFF2-40B4-BE49-F238E27FC236}">
                  <a16:creationId xmlns:a16="http://schemas.microsoft.com/office/drawing/2014/main" id="{D0475ADA-AF09-A84F-99F1-A11146A9A2A9}"/>
                </a:ext>
              </a:extLst>
            </p:cNvPr>
            <p:cNvGrpSpPr/>
            <p:nvPr/>
          </p:nvGrpSpPr>
          <p:grpSpPr>
            <a:xfrm>
              <a:off x="1348334" y="1565504"/>
              <a:ext cx="3563070" cy="885193"/>
              <a:chOff x="1348335" y="1781528"/>
              <a:chExt cx="3345091" cy="885193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700E3E2-E47E-B34A-AAAC-12ED0AA6EC98}"/>
                  </a:ext>
                </a:extLst>
              </p:cNvPr>
              <p:cNvCxnSpPr/>
              <p:nvPr/>
            </p:nvCxnSpPr>
            <p:spPr>
              <a:xfrm>
                <a:off x="1348335" y="2108721"/>
                <a:ext cx="0" cy="558000"/>
              </a:xfrm>
              <a:prstGeom prst="line">
                <a:avLst/>
              </a:prstGeom>
              <a:ln w="158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CB83CB6-D1BA-7744-AA20-C86FA3FB03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8335" y="2108721"/>
                <a:ext cx="3345091" cy="0"/>
              </a:xfrm>
              <a:prstGeom prst="straightConnector1">
                <a:avLst/>
              </a:prstGeom>
              <a:ln w="158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56D69E-1E48-EB42-A651-724268E62DC2}"/>
                  </a:ext>
                </a:extLst>
              </p:cNvPr>
              <p:cNvSpPr txBox="1"/>
              <p:nvPr/>
            </p:nvSpPr>
            <p:spPr>
              <a:xfrm>
                <a:off x="1694917" y="1781528"/>
                <a:ext cx="26798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</a:rPr>
                  <a:t>d</a:t>
                </a:r>
                <a:r>
                  <a:rPr lang="en-US" altLang="zh-CN" b="1" dirty="0">
                    <a:solidFill>
                      <a:srgbClr val="0070C0"/>
                    </a:solidFill>
                    <a:ea typeface="+mn-ea"/>
                  </a:rPr>
                  <a:t>ominant</a:t>
                </a:r>
                <a:r>
                  <a:rPr lang="zh-CN" altLang="en-US" b="1" dirty="0">
                    <a:solidFill>
                      <a:srgbClr val="0070C0"/>
                    </a:solidFill>
                    <a:ea typeface="+mn-ea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ea typeface="+mn-ea"/>
                  </a:rPr>
                  <a:t>nuclear</a:t>
                </a:r>
                <a:r>
                  <a:rPr lang="zh-CN" altLang="en-US" b="1" dirty="0">
                    <a:solidFill>
                      <a:srgbClr val="0070C0"/>
                    </a:solidFill>
                    <a:ea typeface="+mn-ea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ea typeface="+mn-ea"/>
                  </a:rPr>
                  <a:t>transition</a:t>
                </a:r>
                <a:endParaRPr lang="en-US" b="1" dirty="0">
                  <a:solidFill>
                    <a:srgbClr val="0070C0"/>
                  </a:solidFill>
                  <a:ea typeface="+mn-ea"/>
                </a:endParaRPr>
              </a:p>
            </p:txBody>
          </p:sp>
        </p:grp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594AAA5-26B5-0643-A7BF-18F1029E222D}"/>
                </a:ext>
              </a:extLst>
            </p:cNvPr>
            <p:cNvSpPr/>
            <p:nvPr/>
          </p:nvSpPr>
          <p:spPr>
            <a:xfrm>
              <a:off x="4952387" y="1388641"/>
              <a:ext cx="3364029" cy="1891847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AA336-A6AF-D147-96F5-4B192E8BE7E9}"/>
                </a:ext>
              </a:extLst>
            </p:cNvPr>
            <p:cNvSpPr txBox="1"/>
            <p:nvPr/>
          </p:nvSpPr>
          <p:spPr>
            <a:xfrm>
              <a:off x="5167466" y="1492587"/>
              <a:ext cx="2860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ea typeface="微软雅黑" pitchFamily="34" charset="-122"/>
                  <a:cs typeface="SimHei" charset="0"/>
                </a:rPr>
                <a:t>Gamow-Teller</a:t>
              </a:r>
              <a:r>
                <a:rPr lang="zh-CN" altLang="en-US" sz="2000" b="1" dirty="0">
                  <a:solidFill>
                    <a:srgbClr val="0070C0"/>
                  </a:solidFill>
                  <a:ea typeface="微软雅黑" pitchFamily="34" charset="-122"/>
                  <a:cs typeface="SimHei" charset="0"/>
                </a:rPr>
                <a:t> </a:t>
              </a:r>
              <a:r>
                <a:rPr lang="en-US" altLang="zh-CN" sz="2000" b="1" dirty="0">
                  <a:solidFill>
                    <a:srgbClr val="0070C0"/>
                  </a:solidFill>
                  <a:ea typeface="微软雅黑" pitchFamily="34" charset="-122"/>
                  <a:cs typeface="SimHei" charset="0"/>
                </a:rPr>
                <a:t>transition</a:t>
              </a:r>
              <a:endParaRPr lang="en-US" sz="2000" b="1" dirty="0">
                <a:solidFill>
                  <a:srgbClr val="0070C0"/>
                </a:solidFill>
                <a:ea typeface="微软雅黑" pitchFamily="34" charset="-122"/>
                <a:cs typeface="SimHei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B5FBFDF-AAB5-574E-922F-A8980A805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2" y="1484188"/>
            <a:ext cx="522278" cy="2886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8B96FD-F2E3-D647-A0D6-DC7AE8483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488" y="1484784"/>
            <a:ext cx="958315" cy="295856"/>
          </a:xfrm>
          <a:prstGeom prst="rect">
            <a:avLst/>
          </a:prstGeom>
        </p:spPr>
      </p:pic>
      <p:sp>
        <p:nvSpPr>
          <p:cNvPr id="39" name="矩形 19">
            <a:extLst>
              <a:ext uri="{FF2B5EF4-FFF2-40B4-BE49-F238E27FC236}">
                <a16:creationId xmlns:a16="http://schemas.microsoft.com/office/drawing/2014/main" id="{A030EE62-F1CC-BE43-9059-7DE58A529724}"/>
              </a:ext>
            </a:extLst>
          </p:cNvPr>
          <p:cNvSpPr/>
          <p:nvPr/>
        </p:nvSpPr>
        <p:spPr>
          <a:xfrm>
            <a:off x="157819" y="666978"/>
            <a:ext cx="6535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l-GR" altLang="zh-CN" sz="2400" b="1" dirty="0">
                <a:latin typeface="Calibri"/>
                <a:cs typeface="Calibri"/>
              </a:rPr>
              <a:t>β</a:t>
            </a:r>
            <a:r>
              <a:rPr lang="en-US" altLang="zh-CN" sz="2400" b="1" dirty="0">
                <a:cs typeface="Times New Roman" pitchFamily="18" charset="0"/>
              </a:rPr>
              <a:t>-decay</a:t>
            </a:r>
            <a:endParaRPr lang="en-US" altLang="zh-CN" b="1" dirty="0">
              <a:cs typeface="Times New Roman" pitchFamily="18" charset="0"/>
            </a:endParaRPr>
          </a:p>
        </p:txBody>
      </p:sp>
      <p:pic>
        <p:nvPicPr>
          <p:cNvPr id="40" name="Picture 8">
            <a:extLst>
              <a:ext uri="{FF2B5EF4-FFF2-40B4-BE49-F238E27FC236}">
                <a16:creationId xmlns:a16="http://schemas.microsoft.com/office/drawing/2014/main" id="{E4D04014-3906-F545-AEFF-7A1389AA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182" y="3414994"/>
            <a:ext cx="2692128" cy="200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94C9452F-AC50-0149-A213-E8BA891FC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2375" y="5758902"/>
            <a:ext cx="1065649" cy="105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8" descr="E:\yfniu\Labwork\ppt_mywork\素材\he2.jpg">
            <a:extLst>
              <a:ext uri="{FF2B5EF4-FFF2-40B4-BE49-F238E27FC236}">
                <a16:creationId xmlns:a16="http://schemas.microsoft.com/office/drawing/2014/main" id="{5D909808-A3EA-9C47-A735-CDB9F672C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69561" y="3310928"/>
            <a:ext cx="1866909" cy="1452454"/>
          </a:xfrm>
          <a:prstGeom prst="rect">
            <a:avLst/>
          </a:prstGeom>
          <a:noFill/>
        </p:spPr>
      </p:pic>
      <p:pic>
        <p:nvPicPr>
          <p:cNvPr id="43" name="Picture 3" descr="E:\yfniu\Labwork\求职\华中师范大学\interview\ppt\Pb208GTexp.jpg">
            <a:extLst>
              <a:ext uri="{FF2B5EF4-FFF2-40B4-BE49-F238E27FC236}">
                <a16:creationId xmlns:a16="http://schemas.microsoft.com/office/drawing/2014/main" id="{B496153B-8CAE-7B4B-B922-EE6F2CFA9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2409" y="3716655"/>
            <a:ext cx="2963360" cy="2274231"/>
          </a:xfrm>
          <a:prstGeom prst="rect">
            <a:avLst/>
          </a:prstGeom>
          <a:noFill/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8E3DCEF3-3392-FC42-A822-6E4575A9B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5321" y="1877963"/>
            <a:ext cx="1675071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9188609F-A5A3-854D-99FD-101A4AAD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29979" y="5947410"/>
            <a:ext cx="2165924" cy="61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矩形 14">
            <a:extLst>
              <a:ext uri="{FF2B5EF4-FFF2-40B4-BE49-F238E27FC236}">
                <a16:creationId xmlns:a16="http://schemas.microsoft.com/office/drawing/2014/main" id="{2D3030F8-D463-9249-9AD7-BE7CD1551A7E}"/>
              </a:ext>
            </a:extLst>
          </p:cNvPr>
          <p:cNvSpPr/>
          <p:nvPr/>
        </p:nvSpPr>
        <p:spPr>
          <a:xfrm>
            <a:off x="3081013" y="5476002"/>
            <a:ext cx="24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altLang="zh-CN" b="1" dirty="0">
                <a:cs typeface="Times New Roman" pitchFamily="18" charset="0"/>
              </a:rPr>
              <a:t>Transition probability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B</a:t>
            </a:r>
          </a:p>
        </p:txBody>
      </p:sp>
      <p:sp>
        <p:nvSpPr>
          <p:cNvPr id="49" name="矩形 15">
            <a:extLst>
              <a:ext uri="{FF2B5EF4-FFF2-40B4-BE49-F238E27FC236}">
                <a16:creationId xmlns:a16="http://schemas.microsoft.com/office/drawing/2014/main" id="{2B31CCF9-7625-1643-8228-ED6860B22186}"/>
              </a:ext>
            </a:extLst>
          </p:cNvPr>
          <p:cNvSpPr/>
          <p:nvPr/>
        </p:nvSpPr>
        <p:spPr>
          <a:xfrm>
            <a:off x="5258546" y="3260050"/>
            <a:ext cx="3666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altLang="zh-CN" b="1" dirty="0">
                <a:cs typeface="Times New Roman" pitchFamily="18" charset="0"/>
              </a:rPr>
              <a:t>Transition strength S= smoothed  B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988A79-C9B9-2A47-A84E-E02073FAA847}"/>
              </a:ext>
            </a:extLst>
          </p:cNvPr>
          <p:cNvSpPr txBox="1"/>
          <p:nvPr/>
        </p:nvSpPr>
        <p:spPr>
          <a:xfrm>
            <a:off x="5922226" y="1271276"/>
            <a:ext cx="181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 </a:t>
            </a:r>
            <a:r>
              <a:rPr lang="el-GR" altLang="zh-CN" b="1" dirty="0">
                <a:solidFill>
                  <a:srgbClr val="0070C0"/>
                </a:solidFill>
              </a:rPr>
              <a:t>Δ</a:t>
            </a:r>
            <a:r>
              <a:rPr lang="en-US" altLang="zh-CN" b="1" dirty="0">
                <a:solidFill>
                  <a:srgbClr val="0070C0"/>
                </a:solidFill>
              </a:rPr>
              <a:t>S=1 </a:t>
            </a:r>
            <a:r>
              <a:rPr lang="el-GR" altLang="zh-CN" b="1" dirty="0">
                <a:solidFill>
                  <a:srgbClr val="0070C0"/>
                </a:solidFill>
              </a:rPr>
              <a:t>Δ</a:t>
            </a:r>
            <a:r>
              <a:rPr lang="en-US" altLang="zh-CN" b="1" dirty="0">
                <a:solidFill>
                  <a:srgbClr val="0070C0"/>
                </a:solidFill>
              </a:rPr>
              <a:t>L=0 </a:t>
            </a:r>
            <a:r>
              <a:rPr lang="el-GR" altLang="zh-CN" b="1" dirty="0">
                <a:solidFill>
                  <a:srgbClr val="0070C0"/>
                </a:solidFill>
              </a:rPr>
              <a:t>Δ</a:t>
            </a:r>
            <a:r>
              <a:rPr lang="en-US" altLang="zh-CN" b="1" dirty="0">
                <a:solidFill>
                  <a:srgbClr val="0070C0"/>
                </a:solidFill>
              </a:rPr>
              <a:t>T=1 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51" name="矩形 18">
            <a:extLst>
              <a:ext uri="{FF2B5EF4-FFF2-40B4-BE49-F238E27FC236}">
                <a16:creationId xmlns:a16="http://schemas.microsoft.com/office/drawing/2014/main" id="{C761BED5-5C59-7F48-B222-F7948B959B21}"/>
              </a:ext>
            </a:extLst>
          </p:cNvPr>
          <p:cNvSpPr/>
          <p:nvPr/>
        </p:nvSpPr>
        <p:spPr>
          <a:xfrm>
            <a:off x="214282" y="2839747"/>
            <a:ext cx="3645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b="1" dirty="0">
                <a:cs typeface="Times New Roman" pitchFamily="18" charset="0"/>
              </a:rPr>
              <a:t>Gamow-Teller Transition</a:t>
            </a:r>
          </a:p>
        </p:txBody>
      </p:sp>
      <p:sp>
        <p:nvSpPr>
          <p:cNvPr id="52" name="矩形 29">
            <a:extLst>
              <a:ext uri="{FF2B5EF4-FFF2-40B4-BE49-F238E27FC236}">
                <a16:creationId xmlns:a16="http://schemas.microsoft.com/office/drawing/2014/main" id="{BA376C99-525B-C74F-8C5F-C5332C15FB0F}"/>
              </a:ext>
            </a:extLst>
          </p:cNvPr>
          <p:cNvSpPr/>
          <p:nvPr/>
        </p:nvSpPr>
        <p:spPr>
          <a:xfrm>
            <a:off x="5604834" y="6037133"/>
            <a:ext cx="33226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altLang="zh-CN" sz="1600" dirty="0" err="1">
                <a:solidFill>
                  <a:srgbClr val="0000CC"/>
                </a:solidFill>
                <a:cs typeface="Times New Roman" pitchFamily="18" charset="0"/>
              </a:rPr>
              <a:t>Wakasa</a:t>
            </a:r>
            <a:r>
              <a:rPr lang="en-US" altLang="zh-CN" sz="1600" dirty="0">
                <a:solidFill>
                  <a:srgbClr val="0000CC"/>
                </a:solidFill>
                <a:cs typeface="Times New Roman" pitchFamily="18" charset="0"/>
              </a:rPr>
              <a:t>, et al., PRC 85, 064606 (2012)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9179F9-68E6-9744-8B04-0AD5B023394D}"/>
              </a:ext>
            </a:extLst>
          </p:cNvPr>
          <p:cNvSpPr txBox="1"/>
          <p:nvPr/>
        </p:nvSpPr>
        <p:spPr>
          <a:xfrm>
            <a:off x="3230773" y="3596654"/>
            <a:ext cx="79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Strong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ECBA7F4-5032-8347-8D2B-81FE999191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2881" y="5118596"/>
            <a:ext cx="1897957" cy="202394"/>
          </a:xfrm>
          <a:prstGeom prst="rect">
            <a:avLst/>
          </a:prstGeom>
        </p:spPr>
      </p:pic>
      <p:sp>
        <p:nvSpPr>
          <p:cNvPr id="57" name="Down Arrow 56">
            <a:extLst>
              <a:ext uri="{FF2B5EF4-FFF2-40B4-BE49-F238E27FC236}">
                <a16:creationId xmlns:a16="http://schemas.microsoft.com/office/drawing/2014/main" id="{047E97AE-CA62-E34B-8544-A752DA42A83B}"/>
              </a:ext>
            </a:extLst>
          </p:cNvPr>
          <p:cNvSpPr/>
          <p:nvPr/>
        </p:nvSpPr>
        <p:spPr>
          <a:xfrm>
            <a:off x="781342" y="5419436"/>
            <a:ext cx="302849" cy="268250"/>
          </a:xfrm>
          <a:prstGeom prst="down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Down Arrow 57">
            <a:extLst>
              <a:ext uri="{FF2B5EF4-FFF2-40B4-BE49-F238E27FC236}">
                <a16:creationId xmlns:a16="http://schemas.microsoft.com/office/drawing/2014/main" id="{93E75DCB-67E5-AE4D-AC88-73334CF7ED3F}"/>
              </a:ext>
            </a:extLst>
          </p:cNvPr>
          <p:cNvSpPr/>
          <p:nvPr/>
        </p:nvSpPr>
        <p:spPr>
          <a:xfrm>
            <a:off x="1783426" y="5434763"/>
            <a:ext cx="302849" cy="268250"/>
          </a:xfrm>
          <a:prstGeom prst="down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50E80E0D-6A55-2B45-8713-CB570D9823D2}"/>
              </a:ext>
            </a:extLst>
          </p:cNvPr>
          <p:cNvSpPr/>
          <p:nvPr/>
        </p:nvSpPr>
        <p:spPr>
          <a:xfrm>
            <a:off x="271724" y="5733256"/>
            <a:ext cx="1203932" cy="107954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2E030E6-09CF-214A-8475-CC34BBD3F92C}"/>
              </a:ext>
            </a:extLst>
          </p:cNvPr>
          <p:cNvSpPr/>
          <p:nvPr/>
        </p:nvSpPr>
        <p:spPr>
          <a:xfrm>
            <a:off x="1547664" y="5733256"/>
            <a:ext cx="1197622" cy="107954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3ABA5A-202D-5B41-8240-563735FC96F9}"/>
              </a:ext>
            </a:extLst>
          </p:cNvPr>
          <p:cNvSpPr txBox="1"/>
          <p:nvPr/>
        </p:nvSpPr>
        <p:spPr>
          <a:xfrm>
            <a:off x="1475656" y="4437113"/>
            <a:ext cx="8640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Resonance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861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3" y="2204864"/>
            <a:ext cx="3640768" cy="338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Investigations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矩形 9"/>
          <p:cNvSpPr/>
          <p:nvPr/>
        </p:nvSpPr>
        <p:spPr>
          <a:xfrm>
            <a:off x="174794" y="836712"/>
            <a:ext cx="86456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</a:t>
            </a:r>
            <a:r>
              <a:rPr lang="en-US" altLang="zh-CN" b="1" dirty="0"/>
              <a:t> </a:t>
            </a:r>
            <a:r>
              <a:rPr lang="en-US" altLang="zh-CN" sz="2200" b="1" dirty="0"/>
              <a:t>ab initio approach: for very light nuclei</a:t>
            </a:r>
            <a:r>
              <a:rPr lang="en-US" altLang="zh-CN" sz="2400" b="1" dirty="0"/>
              <a:t>  </a:t>
            </a:r>
            <a:r>
              <a:rPr lang="en-US" altLang="zh-CN" sz="1600" dirty="0">
                <a:solidFill>
                  <a:srgbClr val="0000CC"/>
                </a:solidFill>
              </a:rPr>
              <a:t>Barrett, et al., PPNP 69, 131 (2013)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400" i="1" dirty="0"/>
              <a:t>  </a:t>
            </a:r>
            <a:r>
              <a:rPr lang="en-US" altLang="zh-CN" sz="2200" b="1" dirty="0"/>
              <a:t>shell model: up to A=60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or around magic regions</a:t>
            </a:r>
          </a:p>
          <a:p>
            <a:r>
              <a:rPr lang="en-US" altLang="zh-CN" i="1" dirty="0">
                <a:solidFill>
                  <a:srgbClr val="0000CC"/>
                </a:solidFill>
              </a:rPr>
              <a:t>     </a:t>
            </a:r>
            <a:r>
              <a:rPr lang="en-US" altLang="zh-CN" sz="1600" dirty="0" err="1">
                <a:solidFill>
                  <a:srgbClr val="0000CC"/>
                </a:solidFill>
              </a:rPr>
              <a:t>Langanke</a:t>
            </a:r>
            <a:r>
              <a:rPr lang="en-US" altLang="zh-CN" sz="1600" dirty="0">
                <a:solidFill>
                  <a:srgbClr val="0000CC"/>
                </a:solidFill>
              </a:rPr>
              <a:t> et al., ADNDT 79, 1 (2001); Suzuki, et al., PRC 85, 015802 (2012); Li and Ren, JPG 41, </a:t>
            </a:r>
          </a:p>
          <a:p>
            <a:r>
              <a:rPr lang="en-US" altLang="zh-CN" sz="1600" dirty="0">
                <a:solidFill>
                  <a:srgbClr val="0000CC"/>
                </a:solidFill>
              </a:rPr>
              <a:t>     105102 (2014); </a:t>
            </a:r>
            <a:r>
              <a:rPr lang="en-US" altLang="zh-CN" sz="1600" dirty="0" err="1">
                <a:solidFill>
                  <a:srgbClr val="0000CC"/>
                </a:solidFill>
              </a:rPr>
              <a:t>Zhi</a:t>
            </a:r>
            <a:r>
              <a:rPr lang="en-US" altLang="zh-CN" sz="1600" dirty="0">
                <a:solidFill>
                  <a:srgbClr val="0000CC"/>
                </a:solidFill>
              </a:rPr>
              <a:t>, et al., PRC 87, 025803 (2013)</a:t>
            </a:r>
            <a:endParaRPr lang="en-US" altLang="zh-CN" sz="1600" b="1" dirty="0"/>
          </a:p>
          <a:p>
            <a:pPr>
              <a:buFont typeface="Arial" pitchFamily="34" charset="0"/>
              <a:buChar char="•"/>
            </a:pPr>
            <a:r>
              <a:rPr lang="en-US" altLang="zh-CN" sz="2000" b="1" dirty="0"/>
              <a:t>  </a:t>
            </a:r>
            <a:r>
              <a:rPr lang="en-US" altLang="zh-CN" sz="2000" b="1" dirty="0" err="1"/>
              <a:t>Quasiparticle</a:t>
            </a:r>
            <a:r>
              <a:rPr lang="en-US" altLang="zh-CN" sz="2000" b="1" dirty="0"/>
              <a:t> </a:t>
            </a:r>
            <a:r>
              <a:rPr lang="en-US" altLang="zh-CN" sz="2200" b="1" dirty="0"/>
              <a:t>Random Phase Approximation (QRPA)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altLang="zh-CN" sz="2400" b="1" dirty="0"/>
              <a:t> </a:t>
            </a:r>
            <a:r>
              <a:rPr lang="en-US" altLang="zh-CN" sz="2000" dirty="0"/>
              <a:t>Spherical  </a:t>
            </a:r>
          </a:p>
          <a:p>
            <a:pPr marL="1257300" lvl="2" indent="-342900">
              <a:buFont typeface="Courier New" charset="0"/>
              <a:buChar char="o"/>
            </a:pPr>
            <a:r>
              <a:rPr lang="en-US" altLang="zh-CN" sz="2000" dirty="0"/>
              <a:t>Non-self-consistent </a:t>
            </a:r>
          </a:p>
          <a:p>
            <a:pPr marL="1714500" lvl="3" indent="-342900">
              <a:buFont typeface="Arial" charset="0"/>
              <a:buChar char="•"/>
            </a:pPr>
            <a:r>
              <a:rPr lang="en-US" altLang="zh-CN" sz="2000" dirty="0"/>
              <a:t>FRDM + </a:t>
            </a:r>
            <a:r>
              <a:rPr lang="en-US" altLang="zh-CN" sz="2000" dirty="0" err="1"/>
              <a:t>Quasiparticle</a:t>
            </a:r>
            <a:r>
              <a:rPr lang="en-US" altLang="zh-CN" sz="2000" dirty="0"/>
              <a:t> RPA (QRPA) </a:t>
            </a:r>
          </a:p>
          <a:p>
            <a:pPr lvl="3"/>
            <a:r>
              <a:rPr lang="en-US" altLang="zh-CN" sz="2000" i="1" dirty="0">
                <a:solidFill>
                  <a:srgbClr val="0000CC"/>
                </a:solidFill>
              </a:rPr>
              <a:t>     </a:t>
            </a:r>
            <a:r>
              <a:rPr lang="zh-CN" altLang="en-US" sz="2000" i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Moller, et al., ADNDT 66, 131 (1997)</a:t>
            </a:r>
          </a:p>
          <a:p>
            <a:pPr marL="1257300" lvl="2" indent="-342900">
              <a:buFont typeface="Courier New" charset="0"/>
              <a:buChar char="o"/>
            </a:pPr>
            <a:r>
              <a:rPr lang="en-US" altLang="zh-CN" sz="2000" dirty="0"/>
              <a:t>Self-consistent</a:t>
            </a:r>
          </a:p>
          <a:p>
            <a:pPr marL="1714500" lvl="3" indent="-342900">
              <a:buFont typeface="Arial" charset="0"/>
              <a:buChar char="•"/>
            </a:pPr>
            <a:r>
              <a:rPr lang="en-US" altLang="zh-CN" sz="2000" dirty="0" err="1"/>
              <a:t>Skyrme</a:t>
            </a:r>
            <a:r>
              <a:rPr lang="en-US" altLang="zh-CN" sz="2000" dirty="0"/>
              <a:t> QRPA</a:t>
            </a:r>
          </a:p>
          <a:p>
            <a:pPr lvl="3"/>
            <a:r>
              <a:rPr lang="en-US" altLang="zh-CN" sz="2000" i="1" dirty="0">
                <a:solidFill>
                  <a:srgbClr val="0000CC"/>
                </a:solidFill>
              </a:rPr>
              <a:t>      </a:t>
            </a:r>
            <a:r>
              <a:rPr lang="en-US" altLang="zh-CN" sz="1600" dirty="0">
                <a:solidFill>
                  <a:srgbClr val="0000CC"/>
                </a:solidFill>
              </a:rPr>
              <a:t>Engel, et al., PRC 60, 014302 (1999)</a:t>
            </a:r>
            <a:endParaRPr lang="en-US" altLang="zh-CN" sz="1600" dirty="0"/>
          </a:p>
          <a:p>
            <a:pPr marL="1714500" lvl="3" indent="-342900">
              <a:buFont typeface="Arial" charset="0"/>
              <a:buChar char="•"/>
            </a:pPr>
            <a:r>
              <a:rPr lang="en-US" altLang="zh-CN" sz="2000" dirty="0"/>
              <a:t>Relativistic QRPA </a:t>
            </a:r>
          </a:p>
          <a:p>
            <a:pPr lvl="3"/>
            <a:r>
              <a:rPr lang="en-US" altLang="zh-CN" sz="2000" i="1" dirty="0">
                <a:solidFill>
                  <a:srgbClr val="0000CC"/>
                </a:solidFill>
              </a:rPr>
              <a:t>     </a:t>
            </a:r>
            <a:r>
              <a:rPr lang="en-US" altLang="zh-CN" sz="1600" dirty="0" err="1">
                <a:solidFill>
                  <a:srgbClr val="0000CC"/>
                </a:solidFill>
              </a:rPr>
              <a:t>Marketin</a:t>
            </a:r>
            <a:r>
              <a:rPr lang="en-US" altLang="zh-CN" sz="1600" dirty="0">
                <a:solidFill>
                  <a:srgbClr val="0000CC"/>
                </a:solidFill>
              </a:rPr>
              <a:t>, et al., PRC 93, 025805 (2016); </a:t>
            </a:r>
          </a:p>
          <a:p>
            <a:pPr lvl="3"/>
            <a:r>
              <a:rPr lang="en-US" altLang="zh-CN" sz="1600" dirty="0">
                <a:solidFill>
                  <a:srgbClr val="0000CC"/>
                </a:solidFill>
              </a:rPr>
              <a:t>     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 et al., PLB 723, 172 (2013).</a:t>
            </a:r>
            <a:endParaRPr lang="zh-CN" altLang="en-US" sz="1600" dirty="0"/>
          </a:p>
          <a:p>
            <a:pPr marL="800100" lvl="1" indent="-342900">
              <a:buFont typeface="Wingdings" charset="2"/>
              <a:buChar char="ü"/>
            </a:pPr>
            <a:r>
              <a:rPr lang="zh-CN" altLang="en-US" sz="2400" dirty="0"/>
              <a:t> </a:t>
            </a:r>
            <a:r>
              <a:rPr lang="en-US" altLang="zh-CN" sz="2000" dirty="0" err="1"/>
              <a:t>Quadrupole</a:t>
            </a:r>
            <a:r>
              <a:rPr lang="en-US" altLang="zh-CN" sz="2000" dirty="0"/>
              <a:t> deformation</a:t>
            </a:r>
            <a:endParaRPr lang="zh-CN" altLang="en-US" sz="2000" dirty="0"/>
          </a:p>
          <a:p>
            <a:pPr marL="1257300" lvl="2" indent="-342900">
              <a:buFont typeface="Arial" charset="0"/>
              <a:buChar char="•"/>
            </a:pPr>
            <a:r>
              <a:rPr lang="en-US" altLang="zh-CN" sz="2000" dirty="0"/>
              <a:t>deformed QRPA with realistic force </a:t>
            </a:r>
            <a:r>
              <a:rPr lang="en-US" altLang="zh-CN" sz="1600" dirty="0">
                <a:solidFill>
                  <a:srgbClr val="0000CC"/>
                </a:solidFill>
              </a:rPr>
              <a:t>Ni and Ren, PRC 89, 064320 (2014)</a:t>
            </a:r>
            <a:endParaRPr lang="en-US" altLang="zh-CN" sz="1600" dirty="0"/>
          </a:p>
          <a:p>
            <a:pPr marL="1257300" lvl="2" indent="-342900">
              <a:buFont typeface="Arial" charset="0"/>
              <a:buChar char="•"/>
            </a:pPr>
            <a:r>
              <a:rPr lang="en-US" altLang="zh-CN" sz="2000" dirty="0" err="1"/>
              <a:t>Skyrme</a:t>
            </a:r>
            <a:r>
              <a:rPr lang="en-US" altLang="zh-CN" sz="2000" dirty="0"/>
              <a:t> deformed QRPA</a:t>
            </a:r>
            <a:r>
              <a:rPr lang="zh-CN" altLang="en-US" sz="2000" dirty="0"/>
              <a:t>  </a:t>
            </a:r>
            <a:r>
              <a:rPr lang="en-US" altLang="zh-CN" sz="1600" dirty="0" err="1">
                <a:solidFill>
                  <a:srgbClr val="0000CC"/>
                </a:solidFill>
              </a:rPr>
              <a:t>Sarriguren</a:t>
            </a:r>
            <a:r>
              <a:rPr lang="en-US" altLang="zh-CN" sz="1600" dirty="0">
                <a:solidFill>
                  <a:srgbClr val="0000CC"/>
                </a:solidFill>
              </a:rPr>
              <a:t>, et al., PRC 81, 064314 (2013); Yoshida, JPS CP, 6, 020017 (2015); </a:t>
            </a:r>
            <a:r>
              <a:rPr lang="en-US" altLang="zh-CN" sz="1600" dirty="0" err="1">
                <a:solidFill>
                  <a:srgbClr val="0000CC"/>
                </a:solidFill>
              </a:rPr>
              <a:t>Mustonen</a:t>
            </a:r>
            <a:r>
              <a:rPr lang="en-US" altLang="zh-CN" sz="1600" dirty="0">
                <a:solidFill>
                  <a:srgbClr val="0000CC"/>
                </a:solidFill>
              </a:rPr>
              <a:t> and Engel, PRC 93, 014304 (2016) </a:t>
            </a:r>
            <a:r>
              <a:rPr lang="zh-CN" altLang="en-US" sz="1600" dirty="0">
                <a:solidFill>
                  <a:srgbClr val="0000CC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576279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Half-life Is a Hard Problem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7" name="Picture 3" descr="E:\yfniu\Labwork\求职\华中师范大学\interview\ppt\betadecay-skyr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214422"/>
            <a:ext cx="3472543" cy="3744416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5072066" y="692696"/>
            <a:ext cx="3643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Skyrme HFB+QRPA</a:t>
            </a:r>
          </a:p>
        </p:txBody>
      </p:sp>
      <p:sp>
        <p:nvSpPr>
          <p:cNvPr id="9" name="矩形 8"/>
          <p:cNvSpPr/>
          <p:nvPr/>
        </p:nvSpPr>
        <p:spPr>
          <a:xfrm>
            <a:off x="251520" y="692696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RHB+QRPA</a:t>
            </a:r>
          </a:p>
        </p:txBody>
      </p:sp>
      <p:sp>
        <p:nvSpPr>
          <p:cNvPr id="10" name="矩形 9"/>
          <p:cNvSpPr/>
          <p:nvPr/>
        </p:nvSpPr>
        <p:spPr>
          <a:xfrm>
            <a:off x="534234" y="5601434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b="1" dirty="0"/>
              <a:t> </a:t>
            </a:r>
            <a:r>
              <a:rPr lang="en-US" altLang="zh-CN" sz="2000" b="1" dirty="0"/>
              <a:t>Half-lives are </a:t>
            </a:r>
            <a:r>
              <a:rPr lang="en-US" altLang="zh-CN" sz="2000" b="1" dirty="0">
                <a:solidFill>
                  <a:srgbClr val="FF0000"/>
                </a:solidFill>
              </a:rPr>
              <a:t>overestimated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000" b="1" dirty="0"/>
              <a:t> Due to the nuclear structure part – Gamow-Teller transition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2132" y="5072074"/>
            <a:ext cx="3187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Engel, et al., PRC 60, 014302 (1999)</a:t>
            </a:r>
            <a:endParaRPr lang="zh-CN" altLang="en-US" sz="1600" dirty="0"/>
          </a:p>
        </p:txBody>
      </p:sp>
      <p:sp>
        <p:nvSpPr>
          <p:cNvPr id="13" name="矩形 12"/>
          <p:cNvSpPr/>
          <p:nvPr/>
        </p:nvSpPr>
        <p:spPr>
          <a:xfrm>
            <a:off x="6643702" y="2500306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baseline="30000" dirty="0"/>
              <a:t>78</a:t>
            </a:r>
            <a:r>
              <a:rPr lang="en-US" altLang="zh-CN" b="1" dirty="0"/>
              <a:t>Ni</a:t>
            </a:r>
            <a:endParaRPr lang="zh-CN" alt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3" y="1514345"/>
            <a:ext cx="4613011" cy="32108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3608" y="5085184"/>
            <a:ext cx="3168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>
                <a:solidFill>
                  <a:srgbClr val="0000CC"/>
                </a:solidFill>
              </a:rPr>
              <a:t>Niksic</a:t>
            </a:r>
            <a:r>
              <a:rPr lang="en-US" altLang="zh-CN" sz="1600" dirty="0">
                <a:solidFill>
                  <a:srgbClr val="0000CC"/>
                </a:solidFill>
              </a:rPr>
              <a:t>, et al., PRC 71, 014308 (2005)</a:t>
            </a:r>
            <a:endParaRPr lang="zh-CN" altLang="en-US" sz="1600" dirty="0"/>
          </a:p>
        </p:txBody>
      </p:sp>
      <p:sp>
        <p:nvSpPr>
          <p:cNvPr id="14" name="矩形 12"/>
          <p:cNvSpPr/>
          <p:nvPr/>
        </p:nvSpPr>
        <p:spPr>
          <a:xfrm>
            <a:off x="2627663" y="2138986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baseline="30000" dirty="0"/>
              <a:t>78</a:t>
            </a:r>
            <a:r>
              <a:rPr lang="en-US" altLang="zh-CN" b="1" dirty="0"/>
              <a:t>Ni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490549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missing in the calculation?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矩形 8"/>
          <p:cNvSpPr/>
          <p:nvPr/>
        </p:nvSpPr>
        <p:spPr>
          <a:xfrm>
            <a:off x="467544" y="735087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 Nuclear Force:  tensor force      </a:t>
            </a:r>
            <a:r>
              <a:rPr lang="en-US" altLang="zh-CN" sz="2400" b="1" dirty="0" err="1"/>
              <a:t>skyrme</a:t>
            </a:r>
            <a:r>
              <a:rPr lang="en-US" altLang="zh-CN" sz="2400" b="1" dirty="0"/>
              <a:t> HF + RPA + tensor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12365"/>
            <a:ext cx="3507590" cy="4012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6100" y="1191536"/>
            <a:ext cx="3520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Minato and Bai, PRL 116, 089902 (2016)</a:t>
            </a:r>
            <a:endParaRPr lang="zh-CN" alt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30090"/>
            <a:ext cx="4318253" cy="384604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67544" y="5762929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Nuclear Model:  more correlations beyond RPA model  </a:t>
            </a:r>
          </a:p>
          <a:p>
            <a:r>
              <a:rPr lang="en-US" altLang="zh-CN" sz="2400" b="1" dirty="0"/>
              <a:t>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534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E:\yfniu\Labwork\求职\华中师范大学\interview\ppt\Pb208GTSkMR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84784"/>
            <a:ext cx="4188820" cy="321471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Limits of (Q)RPA Description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786314" y="908720"/>
          <a:ext cx="4103687" cy="293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32" name="Acrobat Document" r:id="rId4" imgW="5476473" imgH="3914689" progId="AcroExch.Document.7">
                  <p:embed/>
                </p:oleObj>
              </mc:Choice>
              <mc:Fallback>
                <p:oleObj name="Acrobat Document" r:id="rId4" imgW="5476473" imgH="3914689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908720"/>
                        <a:ext cx="4103687" cy="293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4857752" y="2000240"/>
            <a:ext cx="4032448" cy="497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929190" y="1643050"/>
            <a:ext cx="476349" cy="353943"/>
          </a:xfrm>
          <a:prstGeom prst="rect">
            <a:avLst/>
          </a:prstGeom>
        </p:spPr>
        <p:txBody>
          <a:bodyPr wrap="none" lIns="0" rIns="0" bIns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RPA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1520" y="692696"/>
            <a:ext cx="4177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</a:rPr>
              <a:t> (Q)RPA cannot describe the spreading width 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9552" y="4668232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000" b="1" dirty="0"/>
              <a:t> Spreading Width (Damping Width)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692696"/>
            <a:ext cx="3515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Correlations beyond RPA</a:t>
            </a:r>
            <a:endParaRPr lang="zh-CN" altLang="en-US" sz="2400" dirty="0"/>
          </a:p>
        </p:txBody>
      </p:sp>
      <p:pic>
        <p:nvPicPr>
          <p:cNvPr id="14" name="Picture 5" descr="E:\yfniu\Labwork\求职\华中师范大学\interview\ppt\damp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714752"/>
            <a:ext cx="3952186" cy="2698749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6643702" y="6286520"/>
            <a:ext cx="25002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/>
              <a:t>http://www.physics.louisville.edu/</a:t>
            </a:r>
            <a:endParaRPr lang="zh-CN" alt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3569" y="5025370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energy and angular momentum of coherent vibrations</a:t>
            </a:r>
          </a:p>
          <a:p>
            <a:r>
              <a:rPr lang="en-US" altLang="zh-CN" sz="2000" dirty="0"/>
              <a:t>→ more complicated states of 2p-2h, 3p-3h, … character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71899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22949</TotalTime>
  <Words>2388</Words>
  <Application>Microsoft Macintosh PowerPoint</Application>
  <PresentationFormat>On-screen Show (4:3)</PresentationFormat>
  <Paragraphs>333</Paragraphs>
  <Slides>35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Heiti TC Medium</vt:lpstr>
      <vt:lpstr>微软雅黑</vt:lpstr>
      <vt:lpstr>宋体</vt:lpstr>
      <vt:lpstr>STXingkai</vt:lpstr>
      <vt:lpstr>Arial</vt:lpstr>
      <vt:lpstr>Calibri</vt:lpstr>
      <vt:lpstr>Courier New</vt:lpstr>
      <vt:lpstr>Edwardian Script ITC</vt:lpstr>
      <vt:lpstr>Symbol</vt:lpstr>
      <vt:lpstr>Times New Roman</vt:lpstr>
      <vt:lpstr>Wingdings</vt:lpstr>
      <vt:lpstr>Office 主题</vt:lpstr>
      <vt:lpstr>自定义设计方案</vt:lpstr>
      <vt:lpstr>1_Office 主题</vt:lpstr>
      <vt:lpstr>2_Office 主题</vt:lpstr>
      <vt:lpstr>Acrobat Document</vt:lpstr>
      <vt:lpstr>Beyond mean-field description of Gamow-Teller resonances and b-decay half-lives</vt:lpstr>
      <vt:lpstr>How Were the Heavy Elements Made?</vt:lpstr>
      <vt:lpstr>Consequences of uncertainties in nuclear physics inputs</vt:lpstr>
      <vt:lpstr>Experimental Investigations</vt:lpstr>
      <vt:lpstr>β decay and Gamow-Teller Transitions</vt:lpstr>
      <vt:lpstr>Theoretical Investigations</vt:lpstr>
      <vt:lpstr>Half-life Is a Hard Problem</vt:lpstr>
      <vt:lpstr>What are missing in the calculation?</vt:lpstr>
      <vt:lpstr>Limits of (Q)RPA Description</vt:lpstr>
      <vt:lpstr>Solution: RPA + PVC</vt:lpstr>
      <vt:lpstr>RPA+PVC: Gamow-Teller Resonance</vt:lpstr>
      <vt:lpstr>RPA+PVC: Gamow-Teller Resonance</vt:lpstr>
      <vt:lpstr>RPA+PVC: Gamow-Teller Resonance</vt:lpstr>
      <vt:lpstr>RPA+PVC: β-Decay Half-Lives</vt:lpstr>
      <vt:lpstr>How PVC reduces half-lives?</vt:lpstr>
      <vt:lpstr>RPA+PVC: only for magic nuclei…</vt:lpstr>
      <vt:lpstr>GT Strength Distribution</vt:lpstr>
      <vt:lpstr>β-Decay Half-Lives in Ni isotopes</vt:lpstr>
      <vt:lpstr>β-Decay Half-Lives in Sn isotopes</vt:lpstr>
      <vt:lpstr>β-Decay Half-Lives in Sn isotopes</vt:lpstr>
      <vt:lpstr>The role of IS pairing</vt:lpstr>
      <vt:lpstr>Summary</vt:lpstr>
      <vt:lpstr>Perspective</vt:lpstr>
      <vt:lpstr>Perspective</vt:lpstr>
      <vt:lpstr>Perspective</vt:lpstr>
      <vt:lpstr>Acknowledgement</vt:lpstr>
      <vt:lpstr>PowerPoint Presentation</vt:lpstr>
      <vt:lpstr>Cumulative Sum</vt:lpstr>
      <vt:lpstr>QRPA+QPVC model</vt:lpstr>
      <vt:lpstr>Isoscalar Pairing</vt:lpstr>
      <vt:lpstr>Spreading Terms</vt:lpstr>
      <vt:lpstr>Numerical Check</vt:lpstr>
      <vt:lpstr>Sum Rule</vt:lpstr>
      <vt:lpstr>Phonon Properties</vt:lpstr>
      <vt:lpstr>β- decay and r-process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Collective Vibrations:  From Labs to Stars</dc:title>
  <dc:creator>yfniu</dc:creator>
  <cp:lastModifiedBy>Microsoft Office User</cp:lastModifiedBy>
  <cp:revision>1009</cp:revision>
  <cp:lastPrinted>2018-02-07T14:11:08Z</cp:lastPrinted>
  <dcterms:created xsi:type="dcterms:W3CDTF">2015-10-31T10:03:20Z</dcterms:created>
  <dcterms:modified xsi:type="dcterms:W3CDTF">2019-10-10T14:51:48Z</dcterms:modified>
</cp:coreProperties>
</file>