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263" r:id="rId2"/>
    <p:sldId id="289" r:id="rId3"/>
    <p:sldId id="280" r:id="rId4"/>
    <p:sldId id="266" r:id="rId5"/>
    <p:sldId id="282" r:id="rId6"/>
    <p:sldId id="285" r:id="rId7"/>
    <p:sldId id="286" r:id="rId8"/>
    <p:sldId id="267" r:id="rId9"/>
    <p:sldId id="290" r:id="rId10"/>
    <p:sldId id="283" r:id="rId11"/>
    <p:sldId id="274" r:id="rId12"/>
    <p:sldId id="288" r:id="rId13"/>
  </p:sldIdLst>
  <p:sldSz cx="9144000" cy="6858000" type="screen4x3"/>
  <p:notesSz cx="7102475" cy="10231438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CC"/>
    <a:srgbClr val="3F43ED"/>
    <a:srgbClr val="0066FF"/>
    <a:srgbClr val="CCCCFF"/>
    <a:srgbClr val="CCFFFF"/>
    <a:srgbClr val="66CCFF"/>
    <a:srgbClr val="0000FF"/>
    <a:srgbClr val="3333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0" autoAdjust="0"/>
    <p:restoredTop sz="96429" autoAdjust="0"/>
  </p:normalViewPr>
  <p:slideViewPr>
    <p:cSldViewPr>
      <p:cViewPr varScale="1">
        <p:scale>
          <a:sx n="68" d="100"/>
          <a:sy n="68" d="100"/>
        </p:scale>
        <p:origin x="1204" y="56"/>
      </p:cViewPr>
      <p:guideLst>
        <p:guide orient="horz" pos="218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66" y="-8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65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1DDE3F02-C00D-4F14-8626-36D0DBEA1621}" type="datetimeFigureOut">
              <a:rPr lang="zh-CN" altLang="en-US"/>
              <a:pPr/>
              <a:t>2019/10/10</a:t>
            </a:fld>
            <a:endParaRPr lang="en-US" altLang="zh-CN" dirty="0"/>
          </a:p>
        </p:txBody>
      </p:sp>
      <p:sp>
        <p:nvSpPr>
          <p:cNvPr id="1048657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048658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fld id="{132C2C90-3F2E-4791-A197-C64BB0B36D08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3033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页眉占位符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algn="l"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48650" name="日期占位符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5ADC5E79-A75D-4DE4-8BA5-7D950EAF60A4}" type="datetimeFigureOut">
              <a:rPr lang="zh-CN" altLang="en-US"/>
              <a:pPr/>
              <a:t>2019/10/10</a:t>
            </a:fld>
            <a:endParaRPr lang="en-US" altLang="zh-CN" dirty="0"/>
          </a:p>
        </p:txBody>
      </p:sp>
      <p:sp>
        <p:nvSpPr>
          <p:cNvPr id="1048651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8652" name="备注占位符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59338"/>
            <a:ext cx="5683250" cy="4605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48653" name="页脚占位符 5"/>
          <p:cNvSpPr>
            <a:spLocks noGrp="1"/>
          </p:cNvSpPr>
          <p:nvPr>
            <p:ph type="ftr" sz="quarter" idx="4"/>
          </p:nvPr>
        </p:nvSpPr>
        <p:spPr bwMode="auto">
          <a:xfrm>
            <a:off x="0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algn="l" defTabSz="990600">
              <a:defRPr sz="1300"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048654" name="灯片编号占位符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18675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Arial" panose="020B0604020202020204" pitchFamily="34" charset="0"/>
              </a:defRPr>
            </a:lvl1pPr>
          </a:lstStyle>
          <a:p>
            <a:fld id="{C730714D-6119-45E2-A0B8-029CEB476AE9}" type="slidenum">
              <a:rPr lang="zh-CN" altLang="en-US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6227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灯片编号占位符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A5603-D888-4F45-B00B-240634A57365}" type="slidenum">
              <a:rPr lang="zh-CN" altLang="en-US" smtClean="0"/>
              <a:pPr/>
              <a:t>1</a:t>
            </a:fld>
            <a:endParaRPr lang="en-US" altLang="zh-CN" dirty="0"/>
          </a:p>
        </p:txBody>
      </p:sp>
      <p:sp>
        <p:nvSpPr>
          <p:cNvPr id="10485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6763"/>
            <a:ext cx="5114925" cy="3836987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2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6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23141B54-3A79-43B1-B210-192724F810E3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58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58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D638B93-4327-4793-B1D1-F2F1C3356A1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1AF80B7-EE93-41AE-813D-EDE876CBA948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64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4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0DA8F38-F7BA-4E9A-825B-E46D21CC812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65175"/>
            <a:ext cx="2057400" cy="53609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19800" cy="53609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2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445941C-BD25-4C73-82EE-30BCAA394ACA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62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2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9E6E7C-1F43-488E-863F-9FDFE67B42F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1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2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2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A32FDC2-C022-493D-B7F9-7362E0566AB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1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D4F67C98-B3E3-4F74-AA79-6B1DA7729567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61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947C2DB-BE4C-4979-AA11-3635D344B50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34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343337FA-E779-4D84-8BB5-A88B2D0BC4E5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63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3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7C3318D-F773-4421-AFC0-CE8445FF469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6" name="内容占位符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7" name="内容占位符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999EDFC4-6B1B-48DE-A7B6-A05CF4572B21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59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0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7CB821B-257F-4518-B763-D72823CAA31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2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03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04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05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0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6ACECFC9-FFA0-40CE-97DD-1662A5AA8959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60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0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A530F64-DD00-4EE5-8F48-1BB12AC0E79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1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3C4FB37F-FCBF-4CB7-80B6-3A8BCE139962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61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321E9B5-521B-4883-8951-EB20BE1642B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41356ECE-83B4-4CD3-BD5D-22193F11B662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58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58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12FDEB4-3A47-4440-824A-6A03FE855249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44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645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4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F9DC0A81-60BE-4838-82AF-92C7EEA5D966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64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4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F1D7997-1EBA-46C4-8221-D89F15EE514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28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1048629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3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69B4DB8D-BC2A-49D5-9987-44DA2B2790B9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63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4863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D4F7C9F-1024-4135-8E82-E7AC891301CA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2副本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29600" cy="863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latin typeface="Arial" panose="020B0604020202020204" pitchFamily="34" charset="0"/>
              </a:defRPr>
            </a:lvl1pPr>
          </a:lstStyle>
          <a:p>
            <a:fld id="{9AED7D9A-9315-40B5-9F39-B1678DAEFEEA}" type="datetimeFigureOut">
              <a:rPr lang="en-US" altLang="zh-CN"/>
              <a:pPr/>
              <a:t>10/10/2019</a:t>
            </a:fld>
            <a:endParaRPr lang="en-US" altLang="zh-CN" dirty="0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ACABBFA8-2EB4-4C43-B49D-7A8478C93B81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panose="020B0604020202020204" pitchFamily="34" charset="0"/>
          <a:ea typeface="黑体" panose="02010600030101010101" pitchFamily="2" charset="-122"/>
        </a:defRPr>
      </a:lvl9pPr>
    </p:titleStyle>
    <p:bodyStyle>
      <a:lvl1pPr marL="360680" indent="-36068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958850" indent="-4191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b="1">
          <a:solidFill>
            <a:schemeClr val="tx1"/>
          </a:solidFill>
          <a:latin typeface="+mj-lt"/>
          <a:ea typeface="宋体" panose="02010600030101010101" pitchFamily="2" charset="-122"/>
        </a:defRPr>
      </a:lvl2pPr>
      <a:lvl3pPr marL="1494155" indent="-355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 b="1">
          <a:solidFill>
            <a:schemeClr val="tx1"/>
          </a:solidFill>
          <a:latin typeface="+mj-lt"/>
          <a:ea typeface="宋体" panose="02010600030101010101" pitchFamily="2" charset="-122"/>
        </a:defRPr>
      </a:lvl3pPr>
      <a:lvl4pPr marL="1901825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4pPr>
      <a:lvl5pPr marL="231013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5pPr>
      <a:lvl6pPr marL="27673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6pPr>
      <a:lvl7pPr marL="32245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7pPr>
      <a:lvl8pPr marL="36817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8pPr>
      <a:lvl9pPr marL="413893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j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副标题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7704856" cy="3240360"/>
          </a:xfrm>
        </p:spPr>
        <p:txBody>
          <a:bodyPr/>
          <a:lstStyle/>
          <a:p>
            <a:r>
              <a:rPr lang="zh-CN" altLang="en-US" dirty="0" smtClean="0"/>
              <a:t>报告人：魏继红</a:t>
            </a:r>
            <a:endParaRPr lang="en-US" altLang="zh-CN" dirty="0"/>
          </a:p>
          <a:p>
            <a:endParaRPr lang="en-US" altLang="zh-CN" dirty="0" smtClean="0"/>
          </a:p>
          <a:p>
            <a:pPr algn="l"/>
            <a:r>
              <a:rPr lang="zh-CN" altLang="en-US" sz="2400" dirty="0" smtClean="0"/>
              <a:t>北京师范大学（研究生）</a:t>
            </a:r>
            <a:endParaRPr lang="en-US" altLang="zh-CN" sz="2400" dirty="0" smtClean="0"/>
          </a:p>
          <a:p>
            <a:pPr algn="l"/>
            <a:r>
              <a:rPr lang="zh-CN" altLang="en-US" sz="2400" dirty="0" smtClean="0"/>
              <a:t>中国原子能科学研究院（联合培养）</a:t>
            </a:r>
            <a:endParaRPr lang="en-US" altLang="zh-CN" sz="2400" dirty="0" smtClean="0"/>
          </a:p>
          <a:p>
            <a:pPr algn="r"/>
            <a:endParaRPr lang="en-US" altLang="zh-CN" sz="2400" dirty="0" smtClean="0"/>
          </a:p>
          <a:p>
            <a:pPr algn="r"/>
            <a:r>
              <a:rPr lang="en-US" altLang="zh-CN" sz="2400" dirty="0" smtClean="0"/>
              <a:t>2019.10.10  </a:t>
            </a:r>
            <a:endParaRPr lang="en-US" altLang="zh-CN" sz="2400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标题 1"/>
              <p:cNvSpPr txBox="1">
                <a:spLocks/>
              </p:cNvSpPr>
              <p:nvPr/>
            </p:nvSpPr>
            <p:spPr>
              <a:xfrm>
                <a:off x="467544" y="980728"/>
                <a:ext cx="8229600" cy="1143000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0030101010101" pitchFamily="2" charset="-122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0030101010101" pitchFamily="2" charset="-122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0030101010101" pitchFamily="2" charset="-122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0030101010101" pitchFamily="2" charset="-122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0030101010101" pitchFamily="2" charset="-122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0030101010101" pitchFamily="2" charset="-122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0030101010101" pitchFamily="2" charset="-122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 b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anose="020B0604020202020204" pitchFamily="34" charset="0"/>
                    <a:ea typeface="黑体" panose="02010600030101010101" pitchFamily="2" charset="-122"/>
                  </a:defRPr>
                </a:lvl9pPr>
              </a:lstStyle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4800" i="1" kern="0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</m:d>
                    <m:sPre>
                      <m:sPre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𝑩𝒆</m:t>
                        </m:r>
                      </m:e>
                    </m:sPre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共振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核反应厚靶产额</m:t>
                    </m:r>
                  </m:oMath>
                </a14:m>
                <a:r>
                  <a:rPr lang="zh-CN" altLang="en-US" b="0" kern="0" dirty="0" smtClean="0"/>
                  <a:t>与角分布的测量</a:t>
                </a:r>
                <a:endParaRPr lang="en-US" altLang="zh-CN" b="0" kern="0" dirty="0" smtClean="0"/>
              </a:p>
            </p:txBody>
          </p:sp>
        </mc:Choice>
        <mc:Fallback xmlns="">
          <p:sp>
            <p:nvSpPr>
              <p:cNvPr id="4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80728"/>
                <a:ext cx="8229600" cy="1143000"/>
              </a:xfrm>
              <a:prstGeom prst="rect">
                <a:avLst/>
              </a:prstGeom>
              <a:blipFill rotWithShape="0">
                <a:blip r:embed="rId3"/>
                <a:stretch>
                  <a:fillRect b="-524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63354"/>
            <a:ext cx="3194214" cy="234962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71600" y="3356992"/>
            <a:ext cx="27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13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：质子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能量44</a:t>
            </a:r>
            <a:r>
              <a:rPr lang="en-US" altLang="zh-CN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 keV时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纯锗探测器测得的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7 Li(p,γ)反应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产生的伽玛射线能谱</a:t>
            </a:r>
            <a:r>
              <a:rPr lang="zh-CN" altLang="en-US" sz="1100" dirty="0"/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6300192" y="260648"/>
            <a:ext cx="2554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前期实验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结果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96254" y="4293096"/>
                <a:ext cx="432885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zh-CN" altLang="en-US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加速器：原子能院计量站的               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*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1.7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小串列   </a:t>
                </a:r>
                <a:endParaRPr lang="en-US" altLang="zh-CN" sz="2400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l"/>
                <a:r>
                  <a:rPr lang="zh-CN" altLang="en-US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流强：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5-8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个微安</a:t>
                </a:r>
                <a:endParaRPr lang="en-US" altLang="zh-CN" sz="2400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l"/>
                <a:r>
                  <a:rPr lang="zh-CN" altLang="en-US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靶：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400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en-US" altLang="zh-CN" sz="2400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LiF</a:t>
                </a:r>
                <a:endParaRPr lang="zh-CN" altLang="en-US" sz="2400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54" y="4293096"/>
                <a:ext cx="4328853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254" t="-3101" b="-55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908720"/>
            <a:ext cx="3201299" cy="23042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4781392" y="3450350"/>
                <a:ext cx="327993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图</a:t>
                </a:r>
                <a:r>
                  <a:rPr lang="en-US" altLang="zh-CN" sz="1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14</a:t>
                </a:r>
                <a:r>
                  <a:rPr lang="zh-CN" altLang="en-US" sz="1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：</a:t>
                </a:r>
                <a:r>
                  <a:rPr lang="en-US" altLang="zh-CN" sz="1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  400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1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11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altLang="zh-CN" sz="1100" i="1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altLang="zh-CN" sz="1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1100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厚</a:t>
                </a:r>
                <a:r>
                  <a:rPr lang="zh-CN" altLang="en-US" sz="1100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的LiF靶产生的17.6 MeV伽玛射线的产额随入射质子能量的变化。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392" y="3450350"/>
                <a:ext cx="3279939" cy="430887"/>
              </a:xfrm>
              <a:prstGeom prst="rect">
                <a:avLst/>
              </a:prstGeom>
              <a:blipFill rotWithShape="0">
                <a:blip r:embed="rId5"/>
                <a:stretch>
                  <a:fillRect t="-54930" b="-43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332" y="4016662"/>
            <a:ext cx="3082718" cy="21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74037" y="260648"/>
            <a:ext cx="1630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补充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293091" y="919963"/>
            <a:ext cx="4824536" cy="38164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31942" y="5140356"/>
            <a:ext cx="6057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zh-CN" altLang="en-US" sz="2400" dirty="0" smtClean="0">
                <a:ea typeface="楷体" panose="02010609060101010101" pitchFamily="49" charset="-122"/>
              </a:rPr>
              <a:t>测量厚靶产额曲线。</a:t>
            </a:r>
            <a:endParaRPr lang="en-US" altLang="zh-CN" sz="2400" dirty="0" smtClean="0">
              <a:ea typeface="楷体" panose="02010609060101010101" pitchFamily="49" charset="-122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zh-CN" altLang="en-US" sz="2400" dirty="0" smtClean="0">
                <a:ea typeface="楷体" panose="02010609060101010101" pitchFamily="49" charset="-122"/>
              </a:rPr>
              <a:t>找一最大产额对应的能量测量产额角分布：每隔</a:t>
            </a:r>
            <a:r>
              <a:rPr lang="en-US" altLang="zh-CN" sz="2400" dirty="0" smtClean="0">
                <a:ea typeface="楷体" panose="02010609060101010101" pitchFamily="49" charset="-122"/>
              </a:rPr>
              <a:t>15</a:t>
            </a:r>
            <a:r>
              <a:rPr lang="zh-CN" altLang="en-US" sz="2400" dirty="0" smtClean="0">
                <a:ea typeface="楷体" panose="02010609060101010101" pitchFamily="49" charset="-122"/>
              </a:rPr>
              <a:t>度测量一次产额</a:t>
            </a:r>
            <a:endParaRPr lang="en-US" altLang="zh-CN" sz="2400" dirty="0" smtClean="0"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16084">
            <a:off x="3511216" y="1974254"/>
            <a:ext cx="1052560" cy="4612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750403"/>
            <a:ext cx="1080120" cy="3728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728119"/>
            <a:ext cx="987262" cy="3951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54669" y="3608916"/>
            <a:ext cx="988253" cy="52412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67562" y="4810812"/>
            <a:ext cx="2616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15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实验示意图</a:t>
            </a:r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1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59451" y="2348880"/>
            <a:ext cx="3480440" cy="7353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</a:rPr>
              <a:t>感谢各位的聆听！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229600" cy="863600"/>
          </a:xfrm>
        </p:spPr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866528" y="2060848"/>
                <a:ext cx="6449888" cy="4281488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800" dirty="0" smtClean="0">
                    <a:solidFill>
                      <a:srgbClr val="00B0F0"/>
                    </a:solidFill>
                  </a:rPr>
                  <a:t>一  高能伽玛射线的研究背景</a:t>
                </a:r>
                <a:endParaRPr lang="en-US" altLang="zh-CN" sz="28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800" dirty="0" smtClean="0">
                    <a:solidFill>
                      <a:srgbClr val="00B0F0"/>
                    </a:solidFill>
                  </a:rPr>
                  <a:t>二  高能</a:t>
                </a:r>
                <a:r>
                  <a:rPr lang="zh-CN" altLang="en-US" sz="2800" dirty="0">
                    <a:solidFill>
                      <a:srgbClr val="00B0F0"/>
                    </a:solidFill>
                  </a:rPr>
                  <a:t>伽玛射线的研究</a:t>
                </a:r>
                <a:r>
                  <a:rPr lang="zh-CN" altLang="en-US" sz="2800" dirty="0" smtClean="0">
                    <a:solidFill>
                      <a:srgbClr val="00B0F0"/>
                    </a:solidFill>
                  </a:rPr>
                  <a:t>意义</a:t>
                </a:r>
                <a:endParaRPr lang="en-US" altLang="zh-CN" sz="28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800" dirty="0" smtClean="0">
                    <a:solidFill>
                      <a:srgbClr val="00B0F0"/>
                    </a:solidFill>
                  </a:rPr>
                  <a:t>三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altLang="zh-CN" sz="2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800" b="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altLang="zh-CN" sz="28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b="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zh-CN" alt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，</m:t>
                            </m:r>
                            <m:r>
                              <a:rPr lang="zh-CN" altLang="en-US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  <m:sPre>
                          <m:sPrePr>
                            <m:ctrlPr>
                              <a:rPr lang="en-US" altLang="zh-CN" sz="28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zh-C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  <m:e>
                            <m:r>
                              <a:rPr lang="en-US" altLang="zh-CN" sz="28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zh-CN" sz="2800" b="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sPre>
                      </m:e>
                    </m:sPre>
                  </m:oMath>
                </a14:m>
                <a:r>
                  <a:rPr lang="zh-CN" altLang="en-US" sz="2800" dirty="0" smtClean="0">
                    <a:solidFill>
                      <a:srgbClr val="00B0F0"/>
                    </a:solidFill>
                  </a:rPr>
                  <a:t>的共振核反应</a:t>
                </a:r>
                <a:r>
                  <a:rPr lang="zh-CN" altLang="en-US" sz="2800" dirty="0">
                    <a:solidFill>
                      <a:srgbClr val="00B0F0"/>
                    </a:solidFill>
                  </a:rPr>
                  <a:t>原理</a:t>
                </a:r>
                <a:endParaRPr lang="en-US" altLang="zh-CN" sz="2800" dirty="0" smtClean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zh-CN" altLang="en-US" sz="2800" dirty="0" smtClean="0">
                    <a:solidFill>
                      <a:srgbClr val="00B0F0"/>
                    </a:solidFill>
                  </a:rPr>
                  <a:t>四  实验过程与结果</a:t>
                </a:r>
                <a:endParaRPr lang="zh-CN" alt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6528" y="2060848"/>
                <a:ext cx="6449888" cy="4281488"/>
              </a:xfrm>
              <a:blipFill rotWithShape="0">
                <a:blip r:embed="rId2"/>
                <a:stretch>
                  <a:fillRect l="-18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51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0" y="116632"/>
            <a:ext cx="4258816" cy="863625"/>
          </a:xfrm>
        </p:spPr>
        <p:txBody>
          <a:bodyPr/>
          <a:lstStyle/>
          <a:p>
            <a:r>
              <a:rPr lang="zh-CN" altLang="en-US" sz="2800" dirty="0"/>
              <a:t>高能伽玛射线的研究背景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888054"/>
            <a:ext cx="8219256" cy="5145906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        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目前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高能伽马射线主要由轫致辐射、飞行中正电子湮灭、激光电子康普顿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背散射</a:t>
            </a:r>
            <a:r>
              <a:rPr lang="zh-CN" altLang="en-US" sz="1800" dirty="0">
                <a:latin typeface="华文楷体" panose="02010600040101010101" pitchFamily="2" charset="-122"/>
                <a:ea typeface="华文楷体" panose="02010600040101010101" pitchFamily="2" charset="-122"/>
              </a:rPr>
              <a:t>和共振核反应激发等方法</a:t>
            </a:r>
            <a:r>
              <a:rPr lang="zh-CN" altLang="en-US" sz="1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产生</a:t>
            </a:r>
            <a:endParaRPr lang="en-US" altLang="zh-CN" sz="1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84" y="1600508"/>
            <a:ext cx="3587934" cy="163838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63131" y="3335053"/>
            <a:ext cx="286007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图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1： 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一种轫致辐射伽玛射线装置示意图。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21" y="1354764"/>
            <a:ext cx="3276768" cy="234962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285789" y="3709560"/>
            <a:ext cx="18726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图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 ：轫致辐射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伽玛测量谱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4" y="3598838"/>
            <a:ext cx="3028710" cy="204803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41551" y="5733256"/>
            <a:ext cx="44304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图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3： 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碘化钠探测器测得的飞行中正电子湮灭释放的伽玛射线能谱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874" y="4016698"/>
            <a:ext cx="3204615" cy="190544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321974" y="5954152"/>
            <a:ext cx="15456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图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LCS装置示意图</a:t>
            </a:r>
          </a:p>
        </p:txBody>
      </p:sp>
    </p:spTree>
    <p:extLst>
      <p:ext uri="{BB962C8B-B14F-4D97-AF65-F5344CB8AC3E}">
        <p14:creationId xmlns:p14="http://schemas.microsoft.com/office/powerpoint/2010/main" val="41970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48584" name="文本框 6"/>
              <p:cNvSpPr txBox="1"/>
              <p:nvPr/>
            </p:nvSpPr>
            <p:spPr>
              <a:xfrm>
                <a:off x="251520" y="1499994"/>
                <a:ext cx="4176464" cy="4433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20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 </a:t>
                </a:r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共振核反应激发即发生核反应后形成的复合核处于一定的激发态，这种激发态</a:t>
                </a:r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往往寿命非常短，其退激时会放出对应激发态能级的伽玛射线。共振核反应</a:t>
                </a:r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激发</a:t>
                </a:r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的形式主要存在于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zh-CN" altLang="en-US" b="0" i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zh-CN" altLang="en-US" b="0" i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反应</a:t>
                </a:r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中，对能量比较高的伽玛射线</a:t>
                </a:r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zh-CN" altLang="en-US" b="0" i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反应的</a:t>
                </a:r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核素主要是一些轻核，</a:t>
                </a:r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比如</a:t>
                </a:r>
                <a:r>
                  <a:rPr lang="en-US" altLang="zh-CN" dirty="0" smtClean="0">
                    <a:latin typeface="+mn-lt"/>
                    <a:ea typeface="楷体" panose="02010609060101010101" pitchFamily="49" charset="-122"/>
                  </a:rPr>
                  <a:t>:</a:t>
                </a:r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 i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</m:t>
                        </m:r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sPre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27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Al</m:t>
                        </m:r>
                      </m:e>
                    </m:sPre>
                  </m:oMath>
                </a14:m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等</a:t>
                </a:r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zh-CN" altLang="en-US" b="0" i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反应的核素</a:t>
                </a:r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主要有</a:t>
                </a:r>
                <a:r>
                  <a:rPr lang="en-US" altLang="zh-CN" dirty="0" smtClean="0">
                    <a:latin typeface="+mn-lt"/>
                    <a:ea typeface="楷体" panose="02010609060101010101" pitchFamily="49" charset="-122"/>
                  </a:rPr>
                  <a:t>:</a:t>
                </a:r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29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Si</m:t>
                        </m:r>
                      </m:e>
                    </m:sPre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sPre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、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35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</m:sPre>
                  </m:oMath>
                </a14:m>
                <a:r>
                  <a:rPr lang="zh-CN" altLang="en-US" dirty="0">
                    <a:latin typeface="+mn-lt"/>
                    <a:ea typeface="楷体" panose="02010609060101010101" pitchFamily="49" charset="-122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i="1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PrePr>
                      <m:sub/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4</m:t>
                        </m:r>
                        <m:r>
                          <a:rPr lang="en-US" altLang="zh-CN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Ca</m:t>
                        </m:r>
                      </m:e>
                    </m:sPre>
                  </m:oMath>
                </a14:m>
                <a:r>
                  <a:rPr lang="zh-CN" altLang="en-US" dirty="0" smtClean="0">
                    <a:latin typeface="+mn-lt"/>
                    <a:ea typeface="楷体" panose="02010609060101010101" pitchFamily="49" charset="-122"/>
                  </a:rPr>
                  <a:t>等</a:t>
                </a:r>
                <a:r>
                  <a:rPr lang="en-US" altLang="zh-CN" dirty="0" smtClean="0">
                    <a:latin typeface="+mn-lt"/>
                    <a:ea typeface="楷体" panose="02010609060101010101" pitchFamily="49" charset="-122"/>
                  </a:rPr>
                  <a:t>.</a:t>
                </a:r>
                <a:endParaRPr lang="zh-CN" altLang="en-US" dirty="0">
                  <a:latin typeface="+mn-lt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48584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9994"/>
                <a:ext cx="4176464" cy="4433778"/>
              </a:xfrm>
              <a:prstGeom prst="rect">
                <a:avLst/>
              </a:prstGeom>
              <a:blipFill rotWithShape="0">
                <a:blip r:embed="rId2"/>
                <a:stretch>
                  <a:fillRect l="-1168" r="-2628" b="-5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4716016" y="255637"/>
            <a:ext cx="4152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高能伽玛射线的研究背景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060848"/>
            <a:ext cx="3981655" cy="259093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36041" y="1799238"/>
            <a:ext cx="27382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/>
              <a:t>表 </a:t>
            </a:r>
            <a:r>
              <a:rPr lang="zh-CN" altLang="en-US" sz="1100" dirty="0" smtClean="0"/>
              <a:t>1： </a:t>
            </a:r>
            <a:r>
              <a:rPr lang="zh-CN" altLang="en-US" sz="1100" dirty="0"/>
              <a:t>几种轻核的共振反应产生伽玛射线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02894" y="332656"/>
            <a:ext cx="4258816" cy="503585"/>
          </a:xfrm>
        </p:spPr>
        <p:txBody>
          <a:bodyPr/>
          <a:lstStyle/>
          <a:p>
            <a:r>
              <a:rPr lang="zh-CN" altLang="en-US" sz="2800" dirty="0"/>
              <a:t>高能伽玛射线的研究意义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zh-CN" altLang="en-US" sz="2000" dirty="0"/>
              <a:t>光</a:t>
            </a:r>
            <a:r>
              <a:rPr lang="zh-CN" altLang="en-US" sz="2000" dirty="0" smtClean="0"/>
              <a:t>核嬗变</a:t>
            </a:r>
            <a:endParaRPr lang="en-US" altLang="zh-CN" sz="2000" dirty="0" smtClean="0"/>
          </a:p>
          <a:p>
            <a:endParaRPr lang="en-US" altLang="zh-CN" sz="1000" dirty="0"/>
          </a:p>
          <a:p>
            <a:endParaRPr lang="en-US" altLang="zh-CN" sz="1000" dirty="0" smtClean="0"/>
          </a:p>
          <a:p>
            <a:endParaRPr lang="en-US" altLang="zh-CN" sz="1000" dirty="0"/>
          </a:p>
          <a:p>
            <a:endParaRPr lang="en-US" altLang="zh-CN" sz="1000" dirty="0" smtClean="0"/>
          </a:p>
          <a:p>
            <a:endParaRPr lang="en-US" altLang="zh-CN" sz="1000" dirty="0"/>
          </a:p>
          <a:p>
            <a:endParaRPr lang="en-US" altLang="zh-CN" sz="1000" dirty="0" smtClean="0"/>
          </a:p>
          <a:p>
            <a:endParaRPr lang="en-US" altLang="zh-CN" sz="1000" dirty="0"/>
          </a:p>
          <a:p>
            <a:endParaRPr lang="en-US" altLang="zh-CN" sz="1000" dirty="0" smtClean="0"/>
          </a:p>
          <a:p>
            <a:endParaRPr lang="en-US" altLang="zh-CN" sz="1000" dirty="0"/>
          </a:p>
          <a:p>
            <a:endParaRPr lang="en-US" altLang="zh-CN" sz="1000" dirty="0" smtClean="0"/>
          </a:p>
          <a:p>
            <a:endParaRPr lang="en-US" altLang="zh-CN" sz="1000" dirty="0"/>
          </a:p>
          <a:p>
            <a:endParaRPr lang="en-US" altLang="zh-CN" sz="1000" dirty="0" smtClean="0"/>
          </a:p>
          <a:p>
            <a:endParaRPr lang="en-US" altLang="zh-CN" sz="1000" dirty="0"/>
          </a:p>
          <a:p>
            <a:endParaRPr lang="en-US" altLang="zh-CN" sz="1000" dirty="0" smtClean="0"/>
          </a:p>
          <a:p>
            <a:endParaRPr lang="en-US" altLang="zh-CN" sz="1000" dirty="0"/>
          </a:p>
          <a:p>
            <a:endParaRPr lang="en-US" altLang="zh-CN" sz="1000" dirty="0" smtClean="0"/>
          </a:p>
          <a:p>
            <a:r>
              <a:rPr lang="zh-CN" altLang="en-US" sz="2000" dirty="0"/>
              <a:t>图像</a:t>
            </a:r>
            <a:r>
              <a:rPr lang="zh-CN" altLang="en-US" sz="2000" dirty="0" smtClean="0"/>
              <a:t>诊断</a:t>
            </a:r>
            <a:endParaRPr lang="en-US" altLang="zh-CN" sz="2000" dirty="0" smtClean="0"/>
          </a:p>
          <a:p>
            <a:r>
              <a:rPr lang="zh-CN" altLang="en-US" sz="2000" dirty="0"/>
              <a:t>核天体物理及光</a:t>
            </a:r>
            <a:r>
              <a:rPr lang="zh-CN" altLang="en-US" sz="2000" dirty="0" smtClean="0"/>
              <a:t>核反应</a:t>
            </a:r>
            <a:endParaRPr lang="en-US" altLang="zh-CN" sz="2000" dirty="0" smtClean="0"/>
          </a:p>
          <a:p>
            <a:r>
              <a:rPr lang="zh-CN" altLang="en-US" sz="2000" dirty="0"/>
              <a:t>伽玛射线共振吸收与核</a:t>
            </a:r>
            <a:r>
              <a:rPr lang="zh-CN" altLang="en-US" sz="2000" dirty="0" smtClean="0"/>
              <a:t>共振荧光</a:t>
            </a:r>
            <a:endParaRPr lang="en-US" altLang="zh-CN" sz="2000" dirty="0" smtClean="0"/>
          </a:p>
          <a:p>
            <a:r>
              <a:rPr lang="zh-CN" altLang="en-US" sz="2000" dirty="0"/>
              <a:t>在线伽玛谱学测量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84" y="1341734"/>
            <a:ext cx="3003704" cy="25337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9552" y="3998862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1GWe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功率的核电站产生的核废料及中子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截面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[1]</a:t>
            </a:r>
            <a:endParaRPr lang="zh-CN" altLang="en-US" sz="11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51" y="1393233"/>
            <a:ext cx="2752507" cy="254013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059851" y="3991168"/>
            <a:ext cx="25731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11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：一些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核的伽玛射线巨共振截面。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5801993"/>
            <a:ext cx="84066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100" dirty="0">
                <a:solidFill>
                  <a:srgbClr val="FF0000"/>
                </a:solidFill>
              </a:rPr>
              <a:t> </a:t>
            </a:r>
            <a:r>
              <a:rPr lang="en-US" altLang="zh-CN" sz="1100" dirty="0" smtClean="0">
                <a:solidFill>
                  <a:srgbClr val="FF0000"/>
                </a:solidFill>
              </a:rPr>
              <a:t>[1]  </a:t>
            </a:r>
            <a:r>
              <a:rPr lang="zh-CN" altLang="en-US" sz="1100" dirty="0" smtClean="0">
                <a:solidFill>
                  <a:srgbClr val="FF0000"/>
                </a:solidFill>
              </a:rPr>
              <a:t>Imasaki </a:t>
            </a:r>
            <a:r>
              <a:rPr lang="zh-CN" altLang="en-US" sz="1100" dirty="0">
                <a:solidFill>
                  <a:srgbClr val="FF0000"/>
                </a:solidFill>
              </a:rPr>
              <a:t>K, Li D, Miyamoto S, Amano S, Mochizuki T. High-brightness γ-ray Generation </a:t>
            </a:r>
            <a:r>
              <a:rPr lang="zh-CN" altLang="en-US" sz="1100" dirty="0" smtClean="0">
                <a:solidFill>
                  <a:srgbClr val="FF0000"/>
                </a:solidFill>
              </a:rPr>
              <a:t>for Nuclear </a:t>
            </a:r>
            <a:r>
              <a:rPr lang="zh-CN" altLang="en-US" sz="1100" dirty="0">
                <a:solidFill>
                  <a:srgbClr val="FF0000"/>
                </a:solidFill>
              </a:rPr>
              <a:t>Transmutation[J]. Proceedings of the 12th Int’l Conf. on Emerging Nuclear </a:t>
            </a:r>
            <a:r>
              <a:rPr lang="zh-CN" altLang="en-US" sz="1100" dirty="0" smtClean="0">
                <a:solidFill>
                  <a:srgbClr val="FF0000"/>
                </a:solidFill>
              </a:rPr>
              <a:t>Energy Systems</a:t>
            </a:r>
            <a:r>
              <a:rPr lang="zh-CN" altLang="en-US" sz="1100" dirty="0">
                <a:solidFill>
                  <a:srgbClr val="FF0000"/>
                </a:solidFill>
              </a:rPr>
              <a:t>, Brussels, Belgium, August 21-26, 2005, 2005, 694:147–167.</a:t>
            </a:r>
          </a:p>
        </p:txBody>
      </p:sp>
    </p:spTree>
    <p:extLst>
      <p:ext uri="{BB962C8B-B14F-4D97-AF65-F5344CB8AC3E}">
        <p14:creationId xmlns:p14="http://schemas.microsoft.com/office/powerpoint/2010/main" val="24725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50856" y="20953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+mj-ea"/>
                <a:ea typeface="+mj-ea"/>
              </a:rPr>
              <a:t>反应原理</a:t>
            </a:r>
            <a:endParaRPr lang="zh-CN" altLang="en-US" sz="2800"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63762" y="953222"/>
                <a:ext cx="7632848" cy="1236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dirty="0" smtClean="0">
                    <a:latin typeface="+mn-lt"/>
                    <a:ea typeface="楷体" panose="02010609060101010101" pitchFamily="49" charset="-122"/>
                  </a:rPr>
                  <a:t>当</a:t>
                </a:r>
                <a:r>
                  <a:rPr lang="en-US" altLang="zh-CN" sz="2400" dirty="0">
                    <a:latin typeface="+mn-lt"/>
                    <a:ea typeface="楷体" panose="02010609060101010101" pitchFamily="49" charset="-122"/>
                  </a:rPr>
                  <a:t>0</a:t>
                </a:r>
                <a:r>
                  <a:rPr lang="zh-CN" altLang="en-US" sz="2400" dirty="0" smtClean="0">
                    <a:latin typeface="+mn-lt"/>
                    <a:ea typeface="楷体" panose="02010609060101010101" pitchFamily="49" charset="-122"/>
                  </a:rPr>
                  <a:t>.</a:t>
                </a:r>
                <a:r>
                  <a:rPr lang="en-US" altLang="zh-CN" sz="2400" dirty="0" smtClean="0">
                    <a:latin typeface="+mn-lt"/>
                    <a:ea typeface="楷体" panose="02010609060101010101" pitchFamily="49" charset="-122"/>
                  </a:rPr>
                  <a:t>441</a:t>
                </a:r>
                <a:r>
                  <a:rPr lang="zh-CN" altLang="en-US" sz="2400" dirty="0" smtClean="0">
                    <a:latin typeface="+mn-lt"/>
                    <a:ea typeface="楷体" panose="02010609060101010101" pitchFamily="49" charset="-122"/>
                  </a:rPr>
                  <a:t> </a:t>
                </a:r>
                <a:r>
                  <a:rPr lang="zh-CN" altLang="en-US" sz="2400" dirty="0">
                    <a:latin typeface="+mn-lt"/>
                    <a:ea typeface="楷体" panose="02010609060101010101" pitchFamily="49" charset="-122"/>
                  </a:rPr>
                  <a:t>MeV的质子</a:t>
                </a:r>
                <a:r>
                  <a:rPr lang="zh-CN" altLang="en-US" sz="2400" dirty="0" smtClean="0">
                    <a:latin typeface="+mn-lt"/>
                    <a:ea typeface="楷体" panose="02010609060101010101" pitchFamily="49" charset="-122"/>
                  </a:rPr>
                  <a:t>束轰击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+mn-lt"/>
                    <a:ea typeface="楷体" panose="02010609060101010101" pitchFamily="49" charset="-122"/>
                  </a:rPr>
                  <a:t>靶时，会发生共振反应，该反应属于典型的复合核模型，反应截面可由</a:t>
                </a:r>
                <a:r>
                  <a:rPr lang="en-US" altLang="zh-CN" sz="2400" dirty="0" err="1">
                    <a:latin typeface="+mn-lt"/>
                    <a:ea typeface="楷体" panose="02010609060101010101" pitchFamily="49" charset="-122"/>
                  </a:rPr>
                  <a:t>Breit</a:t>
                </a:r>
                <a:r>
                  <a:rPr lang="en-US" altLang="zh-CN" sz="2400" dirty="0">
                    <a:latin typeface="+mn-lt"/>
                    <a:ea typeface="楷体" panose="02010609060101010101" pitchFamily="49" charset="-122"/>
                  </a:rPr>
                  <a:t>-Wigner</a:t>
                </a:r>
                <a:r>
                  <a:rPr lang="zh-CN" altLang="en-US" sz="2400" dirty="0">
                    <a:latin typeface="+mn-lt"/>
                    <a:ea typeface="楷体" panose="02010609060101010101" pitchFamily="49" charset="-122"/>
                  </a:rPr>
                  <a:t>公式给出：</a:t>
                </a: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2" y="953222"/>
                <a:ext cx="7632848" cy="1236492"/>
              </a:xfrm>
              <a:prstGeom prst="rect">
                <a:avLst/>
              </a:prstGeom>
              <a:blipFill rotWithShape="0">
                <a:blip r:embed="rId2"/>
                <a:stretch>
                  <a:fillRect l="-1198" t="-3941" r="-1278" b="-108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62" y="2762996"/>
            <a:ext cx="3343192" cy="978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3762" y="5157557"/>
                <a:ext cx="741682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带入各参数得到共振能量处最大截面为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= 5.8 mb，</a:t>
                </a:r>
                <a:r>
                  <a:rPr lang="zh-CN" altLang="en-US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共振宽度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12 </a:t>
                </a:r>
                <a:r>
                  <a:rPr lang="en-US" altLang="zh-CN" sz="2400" dirty="0" err="1">
                    <a:latin typeface="楷体" panose="02010609060101010101" pitchFamily="49" charset="-122"/>
                    <a:ea typeface="楷体" panose="02010609060101010101" pitchFamily="49" charset="-122"/>
                  </a:rPr>
                  <a:t>keV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62" y="5157557"/>
                <a:ext cx="7416823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233" t="-8088" r="-1233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974"/>
            <a:ext cx="3595414" cy="2696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85099" y="4821246"/>
                <a:ext cx="3937168" cy="336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400" kern="0" dirty="0"/>
                  <a:t>图</a:t>
                </a:r>
                <a14:m>
                  <m:oMath xmlns:m="http://schemas.openxmlformats.org/officeDocument/2006/math">
                    <m:r>
                      <a:rPr lang="en-US" altLang="zh-CN" sz="1400" i="1" kern="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400" i="1" kern="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sz="1400" i="1" kern="0">
                        <a:latin typeface="Cambria Math" panose="02040503050406030204" pitchFamily="18" charset="0"/>
                      </a:rPr>
                      <m:t>：</m:t>
                    </m:r>
                    <m:sPre>
                      <m:sPrePr>
                        <m:ctrlPr>
                          <a:rPr lang="en-US" altLang="zh-CN" sz="1400" i="1" ker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m:rPr>
                            <m:sty m:val="p"/>
                          </m:rPr>
                          <a:rPr lang="en-US" altLang="zh-CN" sz="1400" i="1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sPre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400" b="1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</m:d>
                    <m:sPre>
                      <m:sPre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𝟖</m:t>
                        </m:r>
                      </m:sup>
                      <m:e>
                        <m:r>
                          <a:rPr lang="en-US" altLang="zh-CN" sz="1400" b="1" i="1">
                            <a:latin typeface="Cambria Math" panose="02040503050406030204" pitchFamily="18" charset="0"/>
                          </a:rPr>
                          <m:t>𝑩𝒆</m:t>
                        </m:r>
                      </m:e>
                    </m:sPre>
                  </m:oMath>
                </a14:m>
                <a:r>
                  <a:rPr lang="zh-CN" altLang="en-US" sz="1400" dirty="0" smtClean="0"/>
                  <a:t>在</a:t>
                </a:r>
                <a:r>
                  <a:rPr lang="en-US" altLang="zh-CN" sz="1400" dirty="0" smtClean="0"/>
                  <a:t>0.441 </a:t>
                </a:r>
                <a:r>
                  <a:rPr lang="en-US" altLang="zh-CN" sz="1400" dirty="0"/>
                  <a:t>MeV</a:t>
                </a:r>
                <a:r>
                  <a:rPr lang="zh-CN" altLang="en-US" sz="1400" dirty="0"/>
                  <a:t>处的激发曲线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099" y="4821246"/>
                <a:ext cx="3937168" cy="336311"/>
              </a:xfrm>
              <a:prstGeom prst="rect">
                <a:avLst/>
              </a:prstGeom>
              <a:blipFill rotWithShape="0">
                <a:blip r:embed="rId6"/>
                <a:stretch>
                  <a:fillRect t="-1818" b="-1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84168" y="260648"/>
            <a:ext cx="2709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厚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靶产额的计算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1722" y="1110204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电子阻止本领（Bethe-Block公式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）：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872" y="1764646"/>
            <a:ext cx="6007746" cy="80103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11722" y="2598110"/>
            <a:ext cx="7920880" cy="166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然而，在实际的实验中，入射质子能量并非绝对单色的，必然存在一定的能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散。一般来说，束流的能量分布可以近似认为是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正态分布。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考虑能散时的产额计算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公式为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393900"/>
            <a:ext cx="3700039" cy="6480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4425801"/>
            <a:ext cx="3483859" cy="84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436960" y="1052736"/>
                <a:ext cx="8241265" cy="433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400" dirty="0" smtClean="0">
                    <a:latin typeface="+mn-lt"/>
                    <a:ea typeface="楷体" panose="02010609060101010101" pitchFamily="49" charset="-122"/>
                  </a:rPr>
                  <a:t>        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在质子能量44</a:t>
                </a:r>
                <a:r>
                  <a:rPr lang="en-US" altLang="zh-CN" sz="2000" dirty="0" smtClean="0">
                    <a:latin typeface="+mn-lt"/>
                    <a:ea typeface="楷体" panose="02010609060101010101" pitchFamily="49" charset="-122"/>
                  </a:rPr>
                  <a:t>1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 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keV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时，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发生共振反应并将能级激发到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17.6 MeV， 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主要放出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14.8 MeV和17.6 MeV的伽玛射线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。本实验目标是研究该共振反应的</a:t>
                </a:r>
                <a:r>
                  <a:rPr lang="zh-CN" altLang="en-US" sz="2000" dirty="0" smtClean="0">
                    <a:solidFill>
                      <a:srgbClr val="FF0000"/>
                    </a:solidFill>
                    <a:latin typeface="+mn-lt"/>
                    <a:ea typeface="楷体" panose="02010609060101010101" pitchFamily="49" charset="-122"/>
                  </a:rPr>
                  <a:t>厚靶产额、角分布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。</a:t>
                </a:r>
                <a:endParaRPr lang="en-US" altLang="zh-CN" sz="2000" dirty="0" smtClean="0">
                  <a:latin typeface="+mn-lt"/>
                  <a:ea typeface="楷体" panose="02010609060101010101" pitchFamily="49" charset="-122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        对于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产生的伽玛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射线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产额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的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测量的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研究很少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，并且仅</a:t>
                </a:r>
                <a:r>
                  <a:rPr lang="zh-CN" altLang="en-US" sz="2000">
                    <a:latin typeface="+mn-lt"/>
                    <a:ea typeface="楷体" panose="02010609060101010101" pitchFamily="49" charset="-122"/>
                  </a:rPr>
                  <a:t>有</a:t>
                </a:r>
                <a:r>
                  <a:rPr lang="zh-CN" altLang="en-US" sz="2000" smtClean="0">
                    <a:latin typeface="+mn-lt"/>
                    <a:ea typeface="楷体" panose="02010609060101010101" pitchFamily="49" charset="-122"/>
                  </a:rPr>
                  <a:t>的几个测量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厚靶产</a:t>
                </a:r>
                <a:r>
                  <a:rPr lang="zh-CN" altLang="en-US" sz="2000">
                    <a:latin typeface="+mn-lt"/>
                    <a:ea typeface="楷体" panose="02010609060101010101" pitchFamily="49" charset="-122"/>
                  </a:rPr>
                  <a:t>额</a:t>
                </a:r>
                <a:r>
                  <a:rPr lang="zh-CN" altLang="en-US" sz="2000" smtClean="0">
                    <a:latin typeface="+mn-lt"/>
                    <a:ea typeface="楷体" panose="02010609060101010101" pitchFamily="49" charset="-122"/>
                  </a:rPr>
                  <a:t>的工作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中，采用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的探测器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都比较落后，而且存在对其他能量伽玛射线未做修正或者对探测器的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效率刻度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不严谨准确等问题。本工作采用高纯锗探测器对伽玛射线进行测量，由于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其分辨率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非常高，进而提高了测量的准确性。另外，还通过实验测量与模拟相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结合并</a:t>
                </a:r>
                <a:r>
                  <a:rPr lang="zh-CN" altLang="en-US" sz="2000" dirty="0">
                    <a:latin typeface="+mn-lt"/>
                    <a:ea typeface="楷体" panose="02010609060101010101" pitchFamily="49" charset="-122"/>
                  </a:rPr>
                  <a:t>外推的刻度方法，对高纯锗探测器在高能处的绝对探测效率进行了刻度</a:t>
                </a:r>
                <a:r>
                  <a:rPr lang="zh-CN" altLang="en-US" sz="2000" dirty="0" smtClean="0">
                    <a:latin typeface="+mn-lt"/>
                    <a:ea typeface="楷体" panose="02010609060101010101" pitchFamily="49" charset="-122"/>
                  </a:rPr>
                  <a:t>。</a:t>
                </a:r>
                <a:endParaRPr lang="zh-CN" altLang="en-US" sz="2000" dirty="0">
                  <a:latin typeface="+mn-lt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0" y="1052736"/>
                <a:ext cx="8241265" cy="4339650"/>
              </a:xfrm>
              <a:prstGeom prst="rect">
                <a:avLst/>
              </a:prstGeom>
              <a:blipFill rotWithShape="0">
                <a:blip r:embed="rId2"/>
                <a:stretch>
                  <a:fillRect l="-814" r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7050856" y="18864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实验目标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69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903749"/>
            <a:ext cx="2270210" cy="15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417" y="3465267"/>
            <a:ext cx="2626825" cy="16969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02" y="3405831"/>
            <a:ext cx="2597789" cy="182336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318" y="1041276"/>
            <a:ext cx="2392793" cy="16876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02607" y="2721189"/>
            <a:ext cx="236703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效率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刻度结果的对比，菱形数据点代表根据Kiener等人的分支比数据计算并归一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得到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的相对效率。</a:t>
            </a:r>
          </a:p>
        </p:txBody>
      </p:sp>
      <p:sp>
        <p:nvSpPr>
          <p:cNvPr id="7" name="矩形 6"/>
          <p:cNvSpPr/>
          <p:nvPr/>
        </p:nvSpPr>
        <p:spPr>
          <a:xfrm>
            <a:off x="5873048" y="2601238"/>
            <a:ext cx="29902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/>
              <a:t>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13 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C(p,γ) 14 N共振核反应伽玛射线能谱。其中包含至少十条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伽玛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射线，分别是1635，2143，2313，2726，3338，3480，5105，6445，7027和9170 keV。</a:t>
            </a:r>
          </a:p>
        </p:txBody>
      </p:sp>
      <p:sp>
        <p:nvSpPr>
          <p:cNvPr id="8" name="矩形 7"/>
          <p:cNvSpPr/>
          <p:nvPr/>
        </p:nvSpPr>
        <p:spPr>
          <a:xfrm>
            <a:off x="393934" y="5332916"/>
            <a:ext cx="25520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：13 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C(p,γ) 14 N反应中9.17 MeV伽玛射线的产额角分布曲线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59446" y="5286749"/>
            <a:ext cx="23727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1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1100" dirty="0">
                <a:latin typeface="华文楷体" panose="02010600040101010101" pitchFamily="2" charset="-122"/>
                <a:ea typeface="华文楷体" panose="02010600040101010101" pitchFamily="2" charset="-122"/>
              </a:rPr>
              <a:t>.17 MeV伽玛射线产额曲线。</a:t>
            </a:r>
          </a:p>
        </p:txBody>
      </p:sp>
      <p:sp>
        <p:nvSpPr>
          <p:cNvPr id="10" name="矩形 9"/>
          <p:cNvSpPr/>
          <p:nvPr/>
        </p:nvSpPr>
        <p:spPr>
          <a:xfrm>
            <a:off x="6514618" y="307645"/>
            <a:ext cx="2348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团队前期工作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7" y="1167340"/>
            <a:ext cx="2424398" cy="154544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83719" y="2787129"/>
            <a:ext cx="1372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12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1200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实验示意图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6112873" y="3940723"/>
                <a:ext cx="3031127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zh-CN" altLang="en-US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加速器：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中国原子能科学研究院的计量国防一级站</a:t>
                </a:r>
              </a:p>
              <a:p>
                <a:pPr algn="l"/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内的</a:t>
                </a:r>
                <a:r>
                  <a:rPr lang="en-US" altLang="zh-CN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2×1.7 MV</a:t>
                </a:r>
                <a:r>
                  <a:rPr lang="zh-CN" altLang="en-US" dirty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串列加速器</a:t>
                </a:r>
                <a:endParaRPr lang="en-US" altLang="zh-CN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l"/>
                <a:r>
                  <a:rPr lang="zh-CN" altLang="en-US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流</a:t>
                </a:r>
                <a:r>
                  <a:rPr lang="zh-CN" altLang="en-US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强：</a:t>
                </a:r>
                <a:r>
                  <a:rPr lang="en-US" altLang="zh-CN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5-8</a:t>
                </a:r>
                <a:r>
                  <a:rPr lang="zh-CN" altLang="en-US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个微安</a:t>
                </a:r>
                <a:endParaRPr lang="en-US" altLang="zh-CN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  <a:p>
                <a:pPr algn="l"/>
                <a:r>
                  <a:rPr lang="zh-CN" altLang="en-US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靶</a:t>
                </a:r>
                <a:r>
                  <a:rPr lang="zh-CN" altLang="en-US" dirty="0" smtClean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：</a:t>
                </a:r>
                <a:r>
                  <a:rPr lang="en-US" altLang="zh-CN" dirty="0">
                    <a:solidFill>
                      <a:srgbClr val="FF0000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f>
                      <m:fPr>
                        <m:type m:val="lin"/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cm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的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13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zh-CN" altLang="en-US" dirty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873" y="3940723"/>
                <a:ext cx="3031127" cy="1477328"/>
              </a:xfrm>
              <a:prstGeom prst="rect">
                <a:avLst/>
              </a:prstGeom>
              <a:blipFill rotWithShape="0">
                <a:blip r:embed="rId7"/>
                <a:stretch>
                  <a:fillRect l="-1811" t="-1646" b="-43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88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集团公司模板(总部)1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"/>
        <a:ea typeface="黑体"/>
        <a:cs typeface=""/>
      </a:majorFont>
      <a:minorFont>
        <a:latin typeface="Times New Roman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2830</TotalTime>
  <Words>654</Words>
  <Application>Microsoft Office PowerPoint</Application>
  <PresentationFormat>全屏显示(4:3)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黑体</vt:lpstr>
      <vt:lpstr>华文楷体</vt:lpstr>
      <vt:lpstr>华文中宋</vt:lpstr>
      <vt:lpstr>楷体</vt:lpstr>
      <vt:lpstr>宋体</vt:lpstr>
      <vt:lpstr>Arial</vt:lpstr>
      <vt:lpstr>Calibri</vt:lpstr>
      <vt:lpstr>Cambria Math</vt:lpstr>
      <vt:lpstr>Times New Roman</vt:lpstr>
      <vt:lpstr>集团公司模板(总部)1</vt:lpstr>
      <vt:lpstr>PowerPoint 演示文稿</vt:lpstr>
      <vt:lpstr>目录</vt:lpstr>
      <vt:lpstr>高能伽玛射线的研究背景</vt:lpstr>
      <vt:lpstr>PowerPoint 演示文稿</vt:lpstr>
      <vt:lpstr>高能伽玛射线的研究意义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PPT模板</dc:title>
  <dc:creator>中核集团</dc:creator>
  <cp:lastModifiedBy>巍 完善</cp:lastModifiedBy>
  <cp:revision>110</cp:revision>
  <dcterms:created xsi:type="dcterms:W3CDTF">2014-12-13T21:38:00Z</dcterms:created>
  <dcterms:modified xsi:type="dcterms:W3CDTF">2019-10-10T00:04:09Z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