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300" r:id="rId3"/>
    <p:sldId id="398" r:id="rId4"/>
    <p:sldId id="299" r:id="rId5"/>
    <p:sldId id="403" r:id="rId6"/>
    <p:sldId id="402" r:id="rId7"/>
    <p:sldId id="350" r:id="rId8"/>
    <p:sldId id="261" r:id="rId9"/>
    <p:sldId id="373" r:id="rId10"/>
    <p:sldId id="309" r:id="rId11"/>
    <p:sldId id="376" r:id="rId12"/>
    <p:sldId id="348" r:id="rId13"/>
    <p:sldId id="305" r:id="rId14"/>
    <p:sldId id="311" r:id="rId15"/>
    <p:sldId id="312" r:id="rId16"/>
    <p:sldId id="395" r:id="rId17"/>
    <p:sldId id="397" r:id="rId18"/>
    <p:sldId id="391" r:id="rId19"/>
    <p:sldId id="392" r:id="rId20"/>
    <p:sldId id="393" r:id="rId21"/>
    <p:sldId id="387" r:id="rId22"/>
    <p:sldId id="388" r:id="rId23"/>
    <p:sldId id="389" r:id="rId24"/>
    <p:sldId id="282" r:id="rId25"/>
    <p:sldId id="276" r:id="rId26"/>
    <p:sldId id="399" r:id="rId27"/>
    <p:sldId id="404" r:id="rId28"/>
    <p:sldId id="405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99"/>
    <a:srgbClr val="0033CC"/>
    <a:srgbClr val="0066CC"/>
    <a:srgbClr val="0000FF"/>
    <a:srgbClr val="336699"/>
    <a:srgbClr val="F8F8F8"/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8C333-AE0E-4E16-A1C3-17DE7DA58E89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AE10-751A-4D0D-890E-68BD01E349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/>
            <a:fld id="{F0DA54C1-1AD0-4CF0-AFFE-3A49FCD1B534}" type="slidenum">
              <a:rPr kumimoji="1" lang="en-US" altLang="zh-CN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kumimoji="1" lang="en-US" altLang="zh-CN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</p:spPr>
        <p:txBody>
          <a:bodyPr lIns="94759" tIns="47380" rIns="94759" bIns="47380"/>
          <a:lstStyle/>
          <a:p>
            <a:pPr>
              <a:spcBef>
                <a:spcPct val="0"/>
              </a:spcBef>
            </a:pPr>
            <a:endParaRPr lang="zh-CN" altLang="zh-CN" smtClean="0"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红色实线为轻核丰度随</a:t>
            </a:r>
            <a:r>
              <a:rPr lang="en-US" altLang="zh-CN" dirty="0" smtClean="0"/>
              <a:t>q</a:t>
            </a:r>
            <a:r>
              <a:rPr lang="zh-CN" altLang="en-US" dirty="0" smtClean="0"/>
              <a:t>的变化曲线，阴影带为各核素的天文观测值，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A new excited state around 5.8 </a:t>
            </a:r>
            <a:r>
              <a:rPr kumimoji="0" lang="en-US" altLang="zh-CN" sz="1200" b="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MeV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 (1/2</a:t>
            </a:r>
            <a:r>
              <a:rPr kumimoji="0" lang="en-US" altLang="zh-CN" sz="1200" b="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+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 or 3/2</a:t>
            </a:r>
            <a:r>
              <a:rPr kumimoji="0" lang="en-US" altLang="zh-CN" sz="1200" b="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+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, 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Symbol" pitchFamily="18" charset="2"/>
                <a:ea typeface="黑体" pitchFamily="49" charset="-122"/>
              </a:rPr>
              <a:t>G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≈50 </a:t>
            </a:r>
            <a:r>
              <a:rPr kumimoji="0" lang="en-US" altLang="zh-CN" sz="1200" b="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keV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) in </a:t>
            </a:r>
            <a:r>
              <a:rPr kumimoji="0" lang="en-US" altLang="zh-CN" sz="1200" b="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7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Be is predicted. This work demonstrates the simply extrapolation of experiment data to low energy region is unreliable</a:t>
            </a:r>
            <a:r>
              <a:rPr kumimoji="0" lang="en-US" altLang="zh-CN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 impact on </a:t>
            </a:r>
            <a:r>
              <a:rPr lang="en-US" altLang="zh-CN" sz="1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 production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BBN</a:t>
            </a:r>
            <a:r>
              <a:rPr lang="zh-CN" altLang="en-US" dirty="0" smtClean="0"/>
              <a:t>是最好的理论，依次介绍三大证据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标准</a:t>
            </a:r>
            <a:r>
              <a:rPr lang="en-US" altLang="zh-CN" dirty="0" smtClean="0"/>
              <a:t>BBN</a:t>
            </a:r>
            <a:r>
              <a:rPr lang="zh-CN" altLang="en-US" dirty="0" smtClean="0"/>
              <a:t>模型只有</a:t>
            </a:r>
            <a:r>
              <a:rPr lang="en-US" altLang="zh-CN" dirty="0" smtClean="0"/>
              <a:t>eta</a:t>
            </a:r>
            <a:r>
              <a:rPr lang="zh-CN" altLang="en-US" dirty="0" smtClean="0"/>
              <a:t>一个参数，而</a:t>
            </a:r>
            <a:r>
              <a:rPr lang="en-US" altLang="zh-CN" dirty="0" smtClean="0"/>
              <a:t>eta</a:t>
            </a:r>
            <a:r>
              <a:rPr lang="zh-CN" altLang="en-US" dirty="0" smtClean="0"/>
              <a:t>被测量的很精确</a:t>
            </a:r>
            <a:r>
              <a:rPr lang="en-US" altLang="zh-CN" dirty="0" smtClean="0"/>
              <a:t>,</a:t>
            </a:r>
            <a:r>
              <a:rPr lang="zh-CN" altLang="en-US" dirty="0" smtClean="0"/>
              <a:t>采用最新的反应率，新的天文观测数据，结合</a:t>
            </a:r>
            <a:r>
              <a:rPr lang="en-US" altLang="zh-CN" dirty="0" smtClean="0"/>
              <a:t>BBN</a:t>
            </a:r>
            <a:r>
              <a:rPr lang="zh-CN" altLang="en-US" dirty="0" smtClean="0"/>
              <a:t>计算，</a:t>
            </a:r>
            <a:r>
              <a:rPr lang="en-US" altLang="zh-CN" dirty="0" smtClean="0"/>
              <a:t>Li7</a:t>
            </a:r>
            <a:r>
              <a:rPr lang="zh-CN" altLang="en-US" dirty="0" smtClean="0"/>
              <a:t>的预测值依然是观测值的</a:t>
            </a:r>
            <a:r>
              <a:rPr lang="en-US" altLang="zh-CN" dirty="0" smtClean="0"/>
              <a:t>3</a:t>
            </a:r>
            <a:r>
              <a:rPr lang="zh-CN" altLang="en-US" dirty="0" smtClean="0"/>
              <a:t>倍，此为宇宙锂问题。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较</a:t>
            </a:r>
            <a:r>
              <a:rPr lang="zh-CN" altLang="en-US" dirty="0" smtClean="0">
                <a:solidFill>
                  <a:srgbClr val="FF0000"/>
                </a:solidFill>
              </a:rPr>
              <a:t>宽</a:t>
            </a:r>
            <a:r>
              <a:rPr lang="zh-CN" altLang="en-US" dirty="0" smtClean="0"/>
              <a:t>的共振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Tsallis</a:t>
            </a:r>
            <a:r>
              <a:rPr lang="en-US" altLang="zh-CN" dirty="0" smtClean="0"/>
              <a:t> </a:t>
            </a:r>
            <a:r>
              <a:rPr lang="zh-CN" altLang="en-US" dirty="0" smtClean="0"/>
              <a:t>从经典的</a:t>
            </a:r>
            <a:r>
              <a:rPr lang="en-US" altLang="zh-CN" dirty="0" smtClean="0"/>
              <a:t>MB</a:t>
            </a:r>
            <a:r>
              <a:rPr lang="zh-CN" altLang="en-US" dirty="0" smtClean="0"/>
              <a:t>分布衍生出非广延分布，特点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29DDB-E109-4A00-B273-7EFC5A3EAB6B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标题，反应分类说明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这儿我们取</a:t>
            </a:r>
            <a:r>
              <a:rPr lang="en-US" altLang="zh-CN" dirty="0" smtClean="0"/>
              <a:t>q=1.0755</a:t>
            </a:r>
            <a:r>
              <a:rPr lang="zh-CN" altLang="en-US" dirty="0" smtClean="0"/>
              <a:t>计算了丰度随时间的演化，如虚线所示。实线为</a:t>
            </a:r>
            <a:r>
              <a:rPr lang="en-US" altLang="zh-CN" dirty="0" smtClean="0"/>
              <a:t>MB</a:t>
            </a:r>
            <a:r>
              <a:rPr lang="zh-CN" altLang="en-US" dirty="0" smtClean="0"/>
              <a:t>分布下的演化图。我们可以看到除了</a:t>
            </a:r>
            <a:r>
              <a:rPr lang="en-US" altLang="zh-CN" dirty="0" smtClean="0"/>
              <a:t>Be7</a:t>
            </a:r>
            <a:r>
              <a:rPr lang="zh-CN" altLang="en-US" dirty="0" smtClean="0"/>
              <a:t>的丰度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AE10-751A-4D0D-890E-68BD01E3492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0"/>
            <a:ext cx="601980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08" y="-10904"/>
            <a:ext cx="853244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ä¸­å½ç§å­¦é¢è¿ä»£ç©çç ç©¶æ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148"/>
            <a:ext cx="4692469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7" y="192596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大爆炸锂丰度</a:t>
            </a:r>
            <a:r>
              <a:rPr lang="zh-CN" altLang="en-US" sz="36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问题</a:t>
            </a:r>
            <a:r>
              <a:rPr lang="zh-CN" altLang="en-US" sz="36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非广</a:t>
            </a:r>
            <a:r>
              <a:rPr lang="zh-CN" altLang="en-US" sz="36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延解</a:t>
            </a:r>
            <a:endParaRPr lang="zh-CN" altLang="en-US" sz="36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033" y="3645024"/>
            <a:ext cx="32832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侯素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青</a:t>
            </a:r>
            <a:endParaRPr lang="en-US" altLang="zh-CN" sz="24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algn="ctr"/>
            <a:endParaRPr lang="en-US" altLang="zh-CN" sz="24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algn="ctr"/>
            <a:endParaRPr lang="en-US" altLang="zh-CN" sz="12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中科院近代物理研究所</a:t>
            </a:r>
            <a:endParaRPr lang="en-US" altLang="zh-CN" sz="24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algn="ctr"/>
            <a:endParaRPr lang="en-US" altLang="zh-CN" sz="8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algn="ctr"/>
            <a:r>
              <a:rPr lang="en-US" altLang="zh-CN" sz="2400" b="1" dirty="0" err="1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NuGrid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天体核合成组织</a:t>
            </a:r>
            <a:endParaRPr lang="zh-CN" altLang="en-US" sz="24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34834"/>
            <a:ext cx="9144000" cy="369332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全国核物理大会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          Oct 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11</a:t>
            </a:r>
            <a:r>
              <a:rPr lang="en-US" altLang="zh-CN" b="1" baseline="300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th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2019            </a:t>
            </a:r>
            <a:r>
              <a:rPr lang="zh-CN" altLang="en-US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华中师范大学           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武汉</a:t>
            </a:r>
            <a:r>
              <a:rPr lang="en-US" altLang="zh-CN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               </a:t>
            </a:r>
            <a:endParaRPr lang="zh-CN" altLang="en-US" b="1" dirty="0" smtClean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 advTm="397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69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可能的解决方案</a:t>
            </a:r>
            <a:endParaRPr lang="zh-CN" altLang="en-US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032" y="1529813"/>
            <a:ext cx="8511480" cy="56436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zh-CN" altLang="en-US" sz="25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天体物理：</a:t>
            </a:r>
            <a:endParaRPr lang="zh-CN" altLang="en-US" sz="2500" b="1" dirty="0">
              <a:solidFill>
                <a:srgbClr val="FF0000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arenBoth"/>
            </a:pP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晕星中存在锂消耗机制</a:t>
            </a:r>
            <a:endParaRPr lang="en-US" altLang="zh-CN" sz="25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arenBoth"/>
            </a:pP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观测目标不合适</a:t>
            </a:r>
            <a:endParaRPr lang="en-US" altLang="zh-CN" sz="25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AutoNum type="arabicParenBoth"/>
            </a:pPr>
            <a:endParaRPr lang="zh-CN" altLang="en-US" sz="12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25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非标准模型：</a:t>
            </a:r>
            <a:endParaRPr lang="en-US" altLang="zh-CN" sz="2500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(1) </a:t>
            </a: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超越标准粒子物理模型</a:t>
            </a:r>
            <a:endParaRPr lang="zh-CN" altLang="en-US" sz="25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(2) </a:t>
            </a: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基本常数在改变</a:t>
            </a:r>
            <a:endParaRPr lang="zh-CN" altLang="en-US" sz="25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(3) </a:t>
            </a: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非标准的宇宙模型</a:t>
            </a:r>
            <a:endParaRPr lang="en-US" altLang="zh-CN" sz="25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CN" altLang="en-US" sz="12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zh-CN" altLang="en-US" sz="25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核物理</a:t>
            </a:r>
            <a:r>
              <a:rPr lang="en-US" altLang="zh-CN" sz="25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zh-CN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(1) </a:t>
            </a: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核反应率存在问题</a:t>
            </a:r>
            <a:endParaRPr lang="zh-CN" altLang="en-US" sz="25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</a:pPr>
            <a:endParaRPr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CN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000108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576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1" y="152401"/>
            <a:ext cx="6248400" cy="563563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天体反应率</a:t>
            </a:r>
            <a:endParaRPr lang="en-US" altLang="zh-CN" sz="40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144016" y="1764031"/>
          <a:ext cx="4860032" cy="944889"/>
        </p:xfrm>
        <a:graphic>
          <a:graphicData uri="http://schemas.openxmlformats.org/presentationml/2006/ole">
            <p:oleObj spid="_x0000_s116738" name="Equation" r:id="rId4" imgW="2997000" imgH="495000" progId="Equation.DSMT4">
              <p:embed/>
            </p:oleObj>
          </a:graphicData>
        </a:graphic>
      </p:graphicFrame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251520" y="1052736"/>
            <a:ext cx="330891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楷体_GB2312"/>
              </a:rPr>
              <a:t>天体反应率表达式：</a:t>
            </a:r>
          </a:p>
        </p:txBody>
      </p:sp>
      <p:sp>
        <p:nvSpPr>
          <p:cNvPr id="5166" name="TextBox 68"/>
          <p:cNvSpPr txBox="1">
            <a:spLocks noChangeArrowheads="1"/>
          </p:cNvSpPr>
          <p:nvPr/>
        </p:nvSpPr>
        <p:spPr bwMode="auto">
          <a:xfrm>
            <a:off x="4076705" y="597376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12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rPr>
              <a:t>1928</a:t>
            </a:r>
            <a:endParaRPr kumimoji="0" lang="zh-CN" altLang="en-US" sz="1200">
              <a:solidFill>
                <a:schemeClr val="tx1"/>
              </a:solidFill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16" name="Picture 9" descr="CISS07_Hix_01_gam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24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内容占位符 4" descr="nucleosynthesis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148064" y="3861048"/>
            <a:ext cx="3683901" cy="2690918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980728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39" name="Object 14"/>
          <p:cNvGraphicFramePr>
            <a:graphicFrameLocks noChangeAspect="1"/>
          </p:cNvGraphicFramePr>
          <p:nvPr/>
        </p:nvGraphicFramePr>
        <p:xfrm>
          <a:off x="971600" y="3065016"/>
          <a:ext cx="3124200" cy="508000"/>
        </p:xfrm>
        <a:graphic>
          <a:graphicData uri="http://schemas.openxmlformats.org/presentationml/2006/ole">
            <p:oleObj spid="_x0000_s116739" name="Equation" r:id="rId8" imgW="1562040" imgH="2538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8059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7A50BB7-B417-4F73-B8E6-0DF796324E7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+mj-lt"/>
                <a:ea typeface="+mj-ea"/>
                <a:cs typeface="宋体" charset="0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kern="0" dirty="0" smtClean="0">
                <a:solidFill>
                  <a:schemeClr val="tx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来自中国核物理界的贡献</a:t>
            </a:r>
            <a:endParaRPr lang="zh-CN" altLang="en-US" sz="4400" kern="0" dirty="0">
              <a:solidFill>
                <a:schemeClr val="tx1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12701"/>
            <a:ext cx="5976663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81308" y="-27384"/>
            <a:ext cx="297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BBN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network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5868144" y="548680"/>
            <a:ext cx="1584176" cy="15741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4860032" y="2689944"/>
            <a:ext cx="504056" cy="145913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5516" y="5878"/>
            <a:ext cx="2123728" cy="68521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幼圆" pitchFamily="49" charset="-122"/>
                <a:ea typeface="幼圆" pitchFamily="49" charset="-122"/>
                <a:cs typeface="Times New Roman" pitchFamily="18" charset="0"/>
              </a:rPr>
              <a:t>原子能院李志宏老师研究小组做了很多相关反应截面测量工作（</a:t>
            </a:r>
            <a:r>
              <a:rPr lang="zh-CN" altLang="en-US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如右图虚线箭头所示</a:t>
            </a:r>
            <a:r>
              <a:rPr lang="zh-CN" altLang="en-US" b="1" dirty="0" smtClean="0">
                <a:latin typeface="幼圆" pitchFamily="49" charset="-122"/>
                <a:ea typeface="幼圆" pitchFamily="49" charset="-122"/>
                <a:cs typeface="Times New Roman" pitchFamily="18" charset="0"/>
              </a:rPr>
              <a:t>）：</a:t>
            </a:r>
            <a:endParaRPr lang="en-US" altLang="zh-CN" b="1" dirty="0" smtClean="0"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endParaRPr lang="it-IT" altLang="zh-CN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Li(n, 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Li(n, 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</a:t>
            </a:r>
          </a:p>
          <a:p>
            <a:pPr>
              <a:lnSpc>
                <a:spcPts val="2600"/>
              </a:lnSpc>
            </a:pP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Li(n,γ)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Li(p, 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Be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He(p, 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He(p, n)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He(d, n)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Li(p, γ)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Be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Li(p, d)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Li(p, t)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Li(d, p)</a:t>
            </a: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 </a:t>
            </a:r>
          </a:p>
          <a:p>
            <a:pPr>
              <a:lnSpc>
                <a:spcPts val="2600"/>
              </a:lnSpc>
            </a:pPr>
            <a:r>
              <a:rPr lang="it-IT" altLang="zh-CN" sz="20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altLang="zh-CN" sz="2000" dirty="0" smtClean="0">
                <a:latin typeface="Times New Roman" pitchFamily="18" charset="0"/>
                <a:cs typeface="Times New Roman" pitchFamily="18" charset="0"/>
              </a:rPr>
              <a:t>Li(d,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endParaRPr lang="en-US" altLang="zh-CN" sz="800" b="1" dirty="0" smtClean="0">
              <a:solidFill>
                <a:srgbClr val="7030A0"/>
              </a:solidFill>
            </a:endParaRPr>
          </a:p>
          <a:p>
            <a:endParaRPr lang="en-US" altLang="zh-CN" sz="800" b="1" dirty="0" smtClean="0">
              <a:solidFill>
                <a:srgbClr val="7030A0"/>
              </a:solidFill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Z.H. Li ,…,S.Q.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 et al .,  SCIENCE CHINA 54 s67 (2011)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5856" y="764704"/>
            <a:ext cx="2382490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Be(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Symbol" pitchFamily="18" charset="2"/>
              </a:rPr>
              <a:t>a,g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)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11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C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M.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Hartos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, … , S.Q.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Apj</a:t>
            </a:r>
            <a:r>
              <a:rPr lang="en-US" altLang="zh-CN" sz="1600" b="1" i="1" dirty="0" smtClean="0">
                <a:solidFill>
                  <a:srgbClr val="7030A0"/>
                </a:solidFill>
              </a:rPr>
              <a:t>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862  62 (2018)  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04374" y="5982379"/>
            <a:ext cx="5724128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Be (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n,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) 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4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He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S. 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et al., </a:t>
            </a:r>
            <a:r>
              <a:rPr lang="en-US" altLang="zh-CN" sz="1600" b="1" i="1" dirty="0" smtClean="0">
                <a:solidFill>
                  <a:srgbClr val="7030A0"/>
                </a:solidFill>
              </a:rPr>
              <a:t>Phys. Rev. C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91, 055802 (2015)</a:t>
            </a:r>
          </a:p>
          <a:p>
            <a:r>
              <a:rPr lang="it-IT" altLang="zh-CN" sz="1600" b="1" dirty="0" smtClean="0">
                <a:solidFill>
                  <a:srgbClr val="7030A0"/>
                </a:solidFill>
              </a:rPr>
              <a:t>L. Lamia, C. Spitaleri, C. A. Bertulani, S.Q. Hou Apj 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850  175  (2017)</a:t>
            </a:r>
            <a:endParaRPr lang="en-US" altLang="zh-CN" sz="1600" dirty="0" smtClean="0">
              <a:solidFill>
                <a:srgbClr val="7030A0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292080" y="2132856"/>
            <a:ext cx="3851920" cy="2496277"/>
            <a:chOff x="4644008" y="1635646"/>
            <a:chExt cx="2858548" cy="1872208"/>
          </a:xfrm>
        </p:grpSpPr>
        <p:sp>
          <p:nvSpPr>
            <p:cNvPr id="17" name="矩形 16"/>
            <p:cNvSpPr/>
            <p:nvPr/>
          </p:nvSpPr>
          <p:spPr>
            <a:xfrm>
              <a:off x="6278420" y="242773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aseline="30000" dirty="0" smtClean="0"/>
                <a:t>8</a:t>
              </a:r>
              <a:r>
                <a:rPr lang="en-US" altLang="zh-CN" sz="1400" dirty="0" smtClean="0"/>
                <a:t>Li</a:t>
              </a:r>
              <a:endParaRPr lang="zh-CN" altLang="en-US" sz="1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142516" y="242773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aseline="30000" dirty="0" smtClean="0"/>
                <a:t>9</a:t>
              </a:r>
              <a:r>
                <a:rPr lang="en-US" altLang="zh-CN" sz="1400" dirty="0" smtClean="0"/>
                <a:t>Li</a:t>
              </a:r>
              <a:endParaRPr lang="zh-CN" altLang="en-US" sz="14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644008" y="242773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aseline="30000" dirty="0" smtClean="0"/>
                <a:t>6</a:t>
              </a:r>
              <a:r>
                <a:rPr lang="en-US" altLang="zh-CN" sz="1400" dirty="0" smtClean="0"/>
                <a:t>Li</a:t>
              </a:r>
              <a:endParaRPr lang="zh-CN" altLang="en-US" sz="1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278420" y="1635646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baseline="30000" dirty="0" smtClean="0"/>
                <a:t>9</a:t>
              </a:r>
              <a:r>
                <a:rPr lang="en-US" altLang="zh-CN" sz="1400" dirty="0" smtClean="0"/>
                <a:t>Be</a:t>
              </a:r>
              <a:endParaRPr lang="zh-CN" altLang="en-US" sz="14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436096" y="3147814"/>
              <a:ext cx="36004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baseline="30000" dirty="0" smtClean="0"/>
                <a:t>6</a:t>
              </a:r>
              <a:r>
                <a:rPr lang="en-US" altLang="zh-CN" sz="1400" dirty="0" smtClean="0"/>
                <a:t>He</a:t>
              </a:r>
              <a:endParaRPr lang="zh-CN" altLang="en-US" sz="1400" dirty="0"/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5054284" y="2611100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5868144" y="261529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5846372" y="2809546"/>
              <a:ext cx="1296144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4834914" y="2056808"/>
              <a:ext cx="3346" cy="3273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4932040" y="2859782"/>
              <a:ext cx="432048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4932040" y="1851670"/>
              <a:ext cx="1296144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6710468" y="1995686"/>
              <a:ext cx="504056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5637888" y="2809546"/>
              <a:ext cx="3346" cy="3273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6703776" y="2615294"/>
              <a:ext cx="36004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箭头连接符 25"/>
          <p:cNvCxnSpPr>
            <a:stCxn id="19" idx="0"/>
          </p:cNvCxnSpPr>
          <p:nvPr/>
        </p:nvCxnSpPr>
        <p:spPr>
          <a:xfrm flipV="1">
            <a:off x="5534659" y="2636912"/>
            <a:ext cx="4441" cy="55206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2762" y="1844824"/>
            <a:ext cx="1851789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7030A0"/>
                </a:solidFill>
              </a:rPr>
              <a:t>       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6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Li(p,</a:t>
            </a:r>
            <a:r>
              <a:rPr lang="en-US" altLang="zh-CN" sz="1600" b="1" dirty="0" smtClean="0">
                <a:solidFill>
                  <a:srgbClr val="7030A0"/>
                </a:solidFill>
                <a:latin typeface="Symbol" pitchFamily="18" charset="2"/>
              </a:rPr>
              <a:t> g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) 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Be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J.J. He, …, S.Q.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endParaRPr lang="en-US" altLang="zh-CN" sz="1600" b="1" dirty="0" smtClean="0">
              <a:solidFill>
                <a:srgbClr val="7030A0"/>
              </a:solidFill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PLB 725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287 (2013) </a:t>
            </a:r>
            <a:endParaRPr lang="en-US" altLang="zh-CN" sz="1600" b="1" dirty="0" smtClean="0">
              <a:solidFill>
                <a:srgbClr val="7030A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28184" y="4716433"/>
            <a:ext cx="2889637" cy="58477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600" b="1" baseline="30000" dirty="0" smtClean="0">
                <a:solidFill>
                  <a:srgbClr val="7030A0"/>
                </a:solidFill>
              </a:rPr>
              <a:t>8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Li(n,</a:t>
            </a:r>
            <a:r>
              <a:rPr lang="en-US" altLang="zh-CN" sz="1600" b="1" dirty="0" smtClean="0">
                <a:solidFill>
                  <a:srgbClr val="7030A0"/>
                </a:solidFill>
                <a:latin typeface="Symbol" pitchFamily="18" charset="2"/>
              </a:rPr>
              <a:t> g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) 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9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Li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S.Q.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 CPL 27 082601 (2010) </a:t>
            </a:r>
            <a:endParaRPr lang="zh-CN" altLang="en-US" sz="1600" b="1" dirty="0" smtClean="0">
              <a:solidFill>
                <a:srgbClr val="7030A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8067764" y="3435364"/>
            <a:ext cx="536684" cy="83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4788024" y="3645024"/>
            <a:ext cx="1584176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862071" y="5364505"/>
            <a:ext cx="4281929" cy="58477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baseline="30000" dirty="0" smtClean="0">
                <a:solidFill>
                  <a:srgbClr val="7030A0"/>
                </a:solidFill>
              </a:rPr>
              <a:t>7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Li(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d,n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) 2</a:t>
            </a:r>
            <a:r>
              <a:rPr lang="en-US" altLang="zh-CN" sz="1600" b="1" baseline="30000" dirty="0" smtClean="0">
                <a:solidFill>
                  <a:srgbClr val="7030A0"/>
                </a:solidFill>
              </a:rPr>
              <a:t>4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He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</a:rPr>
              <a:t>S.Q.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Hou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,  </a:t>
            </a:r>
            <a:r>
              <a:rPr lang="en-US" altLang="zh-CN" sz="1600" b="1" dirty="0" err="1" smtClean="0">
                <a:solidFill>
                  <a:srgbClr val="7030A0"/>
                </a:solidFill>
              </a:rPr>
              <a:t>T.Kajino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  et al,  in preparation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(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2019)</a:t>
            </a:r>
            <a:endParaRPr lang="zh-CN" altLang="en-US" sz="1600" b="1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2" grpId="0" animBg="1"/>
      <p:bldP spid="54" grpId="0" animBg="1"/>
      <p:bldP spid="34" grpId="0" animBg="1"/>
      <p:bldP spid="29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685423" y="1196975"/>
          <a:ext cx="8096250" cy="1516063"/>
        </p:xfrm>
        <a:graphic>
          <a:graphicData uri="http://schemas.openxmlformats.org/presentationml/2006/ole">
            <p:oleObj spid="_x0000_s52226" name="Equation" r:id="rId4" imgW="3936960" imgH="787320" progId="Equation.DSMT4">
              <p:embed/>
            </p:oleObj>
          </a:graphicData>
        </a:graphic>
      </p:graphicFrame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0" y="1000108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baseline="30000" dirty="0" smtClean="0">
                <a:solidFill>
                  <a:srgbClr val="0000FF"/>
                </a:solidFill>
              </a:rPr>
              <a:t>7</a:t>
            </a:r>
            <a:r>
              <a:rPr lang="en-US" altLang="zh-CN" sz="4000" dirty="0" smtClean="0">
                <a:solidFill>
                  <a:srgbClr val="0000FF"/>
                </a:solidFill>
              </a:rPr>
              <a:t>Be(</a:t>
            </a:r>
            <a:r>
              <a:rPr lang="en-US" altLang="zh-CN" sz="4000" dirty="0" err="1" smtClean="0">
                <a:solidFill>
                  <a:srgbClr val="0000FF"/>
                </a:solidFill>
              </a:rPr>
              <a:t>n,</a:t>
            </a:r>
            <a:r>
              <a:rPr lang="en-US" altLang="zh-CN" sz="4000" dirty="0" err="1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altLang="zh-CN" sz="4000" dirty="0" smtClean="0">
                <a:solidFill>
                  <a:srgbClr val="0000FF"/>
                </a:solidFill>
              </a:rPr>
              <a:t>)</a:t>
            </a:r>
            <a:r>
              <a:rPr lang="en-US" altLang="zh-CN" sz="4000" baseline="30000" dirty="0" smtClean="0">
                <a:solidFill>
                  <a:srgbClr val="0000FF"/>
                </a:solidFill>
              </a:rPr>
              <a:t>4</a:t>
            </a:r>
            <a:r>
              <a:rPr lang="en-US" altLang="zh-CN" sz="4000" dirty="0" smtClean="0">
                <a:solidFill>
                  <a:srgbClr val="0000FF"/>
                </a:solidFill>
              </a:rPr>
              <a:t>He</a:t>
            </a:r>
            <a:endParaRPr lang="zh-CN" altLang="en-US" sz="4000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44196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80928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619672" y="6488668"/>
            <a:ext cx="649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S.Q. </a:t>
            </a:r>
            <a:r>
              <a:rPr lang="en-US" altLang="zh-CN" dirty="0" err="1" smtClean="0">
                <a:solidFill>
                  <a:srgbClr val="0000FF"/>
                </a:solidFill>
              </a:rPr>
              <a:t>Hou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en-US" altLang="zh-CN" dirty="0" err="1" smtClean="0">
                <a:solidFill>
                  <a:srgbClr val="0000FF"/>
                </a:solidFill>
              </a:rPr>
              <a:t>J.J.He</a:t>
            </a:r>
            <a:r>
              <a:rPr lang="en-US" altLang="zh-CN" dirty="0" smtClean="0">
                <a:solidFill>
                  <a:srgbClr val="0000FF"/>
                </a:solidFill>
              </a:rPr>
              <a:t>,  S. </a:t>
            </a:r>
            <a:r>
              <a:rPr lang="en-US" altLang="zh-CN" dirty="0" err="1" smtClean="0">
                <a:solidFill>
                  <a:srgbClr val="0000FF"/>
                </a:solidFill>
              </a:rPr>
              <a:t>Kubono</a:t>
            </a:r>
            <a:r>
              <a:rPr lang="en-US" altLang="zh-CN" dirty="0" smtClean="0">
                <a:solidFill>
                  <a:srgbClr val="0000FF"/>
                </a:solidFill>
              </a:rPr>
              <a:t>,  </a:t>
            </a:r>
            <a:r>
              <a:rPr lang="en-US" altLang="zh-CN" dirty="0" err="1" smtClean="0">
                <a:solidFill>
                  <a:srgbClr val="0000FF"/>
                </a:solidFill>
              </a:rPr>
              <a:t>Y.S.Chen</a:t>
            </a:r>
            <a:r>
              <a:rPr lang="en-US" altLang="zh-CN" dirty="0" smtClean="0">
                <a:solidFill>
                  <a:srgbClr val="0000FF"/>
                </a:solidFill>
              </a:rPr>
              <a:t>  et al.  PRC </a:t>
            </a:r>
            <a:r>
              <a:rPr lang="en-US" altLang="zh-CN" b="1" dirty="0" smtClean="0">
                <a:solidFill>
                  <a:srgbClr val="0000FF"/>
                </a:solidFill>
              </a:rPr>
              <a:t>91</a:t>
            </a:r>
            <a:r>
              <a:rPr lang="en-US" altLang="zh-CN" dirty="0" smtClean="0">
                <a:solidFill>
                  <a:srgbClr val="0000FF"/>
                </a:solidFill>
              </a:rPr>
              <a:t> 055802 (2015)</a:t>
            </a:r>
          </a:p>
        </p:txBody>
      </p:sp>
    </p:spTree>
  </p:cSld>
  <p:clrMapOvr>
    <a:masterClrMapping/>
  </p:clrMapOvr>
  <p:transition advTm="7976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75115"/>
            <a:ext cx="3808946" cy="226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57200" y="122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zh-CN" altLang="en-US" sz="4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0" y="92421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1124744"/>
            <a:ext cx="4392488" cy="57338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该结果得到国际上三家不同实验室采用</a:t>
            </a:r>
            <a:endParaRPr lang="en-US" altLang="zh-CN" b="1" dirty="0" smtClean="0">
              <a:solidFill>
                <a:srgbClr val="FF0066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b="1" dirty="0" smtClean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各自不同的实验方法的确认</a:t>
            </a:r>
            <a:r>
              <a:rPr lang="en-US" altLang="zh-CN" b="1" dirty="0" smtClean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: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S.Q. Hou  et al. PRC </a:t>
            </a:r>
            <a:r>
              <a:rPr lang="en-US" altLang="zh-CN" b="1" dirty="0" smtClean="0">
                <a:solidFill>
                  <a:srgbClr val="0000FF"/>
                </a:solidFill>
              </a:rPr>
              <a:t>91</a:t>
            </a:r>
            <a:r>
              <a:rPr lang="en-US" altLang="zh-CN" dirty="0" smtClean="0">
                <a:solidFill>
                  <a:srgbClr val="0000FF"/>
                </a:solidFill>
              </a:rPr>
              <a:t> 055802 (2015)</a:t>
            </a:r>
          </a:p>
          <a:p>
            <a:r>
              <a:rPr lang="it-IT" altLang="zh-CN" dirty="0" smtClean="0">
                <a:solidFill>
                  <a:srgbClr val="0000FF"/>
                </a:solidFill>
              </a:rPr>
              <a:t>M</a:t>
            </a:r>
            <a:r>
              <a:rPr lang="en-US" altLang="zh-CN" dirty="0" smtClean="0">
                <a:solidFill>
                  <a:srgbClr val="0000FF"/>
                </a:solidFill>
              </a:rPr>
              <a:t>. </a:t>
            </a:r>
            <a:r>
              <a:rPr lang="it-IT" altLang="zh-CN" dirty="0" smtClean="0">
                <a:solidFill>
                  <a:srgbClr val="0000FF"/>
                </a:solidFill>
              </a:rPr>
              <a:t>Barbagallo et al. PRL </a:t>
            </a:r>
            <a:r>
              <a:rPr lang="it-IT" altLang="zh-CN" b="1" dirty="0" smtClean="0">
                <a:solidFill>
                  <a:srgbClr val="0000FF"/>
                </a:solidFill>
              </a:rPr>
              <a:t>117</a:t>
            </a:r>
            <a:r>
              <a:rPr lang="it-IT" altLang="zh-CN" dirty="0" smtClean="0">
                <a:solidFill>
                  <a:srgbClr val="0000FF"/>
                </a:solidFill>
              </a:rPr>
              <a:t> 152701 (2016)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T. Kawabata et al. PRL </a:t>
            </a:r>
            <a:r>
              <a:rPr lang="en-US" altLang="zh-CN" b="1" dirty="0" smtClean="0">
                <a:solidFill>
                  <a:srgbClr val="0000FF"/>
                </a:solidFill>
              </a:rPr>
              <a:t>118</a:t>
            </a:r>
            <a:r>
              <a:rPr lang="en-US" altLang="zh-CN" dirty="0" smtClean="0">
                <a:solidFill>
                  <a:srgbClr val="0000FF"/>
                </a:solidFill>
              </a:rPr>
              <a:t>  052701 (2017)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L. Lamia et al. APJ  </a:t>
            </a:r>
            <a:r>
              <a:rPr lang="en-US" altLang="zh-CN" b="1" dirty="0" smtClean="0">
                <a:solidFill>
                  <a:srgbClr val="0000FF"/>
                </a:solidFill>
              </a:rPr>
              <a:t>850</a:t>
            </a:r>
            <a:r>
              <a:rPr lang="en-US" altLang="zh-CN" dirty="0" smtClean="0">
                <a:solidFill>
                  <a:srgbClr val="0000FF"/>
                </a:solidFill>
              </a:rPr>
              <a:t> 175 (2017)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C. </a:t>
            </a:r>
            <a:r>
              <a:rPr lang="en-US" altLang="zh-CN" dirty="0" err="1" smtClean="0">
                <a:solidFill>
                  <a:srgbClr val="0000FF"/>
                </a:solidFill>
              </a:rPr>
              <a:t>Pitrou</a:t>
            </a:r>
            <a:r>
              <a:rPr lang="en-US" altLang="zh-CN" dirty="0" smtClean="0">
                <a:solidFill>
                  <a:srgbClr val="0000FF"/>
                </a:solidFill>
              </a:rPr>
              <a:t> et al. Phys. Rep. </a:t>
            </a:r>
            <a:r>
              <a:rPr lang="en-US" altLang="zh-CN" b="1" dirty="0" smtClean="0">
                <a:solidFill>
                  <a:srgbClr val="0000FF"/>
                </a:solidFill>
              </a:rPr>
              <a:t>754</a:t>
            </a:r>
            <a:r>
              <a:rPr lang="en-US" altLang="zh-CN" dirty="0" smtClean="0">
                <a:solidFill>
                  <a:srgbClr val="0000FF"/>
                </a:solidFill>
              </a:rPr>
              <a:t> 1 (2018)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L. Lamia et al., APJ </a:t>
            </a:r>
            <a:r>
              <a:rPr lang="en-US" altLang="zh-CN" b="1" dirty="0" smtClean="0">
                <a:solidFill>
                  <a:srgbClr val="0000FF"/>
                </a:solidFill>
              </a:rPr>
              <a:t>879</a:t>
            </a:r>
            <a:r>
              <a:rPr lang="en-US" altLang="zh-CN" dirty="0" smtClean="0">
                <a:solidFill>
                  <a:srgbClr val="0000FF"/>
                </a:solidFill>
              </a:rPr>
              <a:t>, 23 (2019)</a:t>
            </a: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0" y="116632"/>
            <a:ext cx="9144000" cy="10715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国际同行的认可</a:t>
            </a:r>
            <a:endParaRPr lang="zh-CN" altLang="en-US" sz="4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600400" cy="2432774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600400" cy="3600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0" y="371877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影响</a:t>
            </a:r>
            <a:r>
              <a:rPr lang="en-US" altLang="zh-CN" b="1" dirty="0" smtClean="0">
                <a:solidFill>
                  <a:srgbClr val="FF0066"/>
                </a:solidFill>
                <a:latin typeface="幼圆" pitchFamily="49" charset="-122"/>
                <a:ea typeface="幼圆" pitchFamily="49" charset="-122"/>
              </a:rPr>
              <a:t>: </a:t>
            </a:r>
            <a:r>
              <a:rPr lang="zh-CN" altLang="en-US" b="1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新反应能够使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7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Li</a:t>
            </a:r>
            <a:r>
              <a:rPr lang="zh-CN" altLang="en-US" b="1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最终丰度增加</a:t>
            </a:r>
            <a:r>
              <a:rPr lang="en-US" altLang="zh-CN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1.2%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, </a:t>
            </a:r>
            <a:r>
              <a:rPr lang="zh-CN" altLang="en-US" b="1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因此</a:t>
            </a:r>
            <a:r>
              <a:rPr lang="en-US" altLang="zh-CN" b="1" baseline="30000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7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Li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问题反而</a:t>
            </a:r>
            <a:r>
              <a:rPr lang="zh-CN" altLang="en-US" b="1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变得更加严重</a:t>
            </a:r>
            <a:endParaRPr lang="en-US" altLang="zh-CN" b="1" dirty="0" smtClean="0">
              <a:solidFill>
                <a:srgbClr val="00206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638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052736"/>
            <a:ext cx="4164269" cy="2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1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712879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C:\Users\lenovo\Desktop\girl-thinking-about-how-to-solve-a-math-problem-1182-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852936"/>
            <a:ext cx="3240360" cy="2356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7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7A50BB7-B417-4F73-B8E6-0DF796324E7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+mj-lt"/>
                <a:ea typeface="+mj-ea"/>
                <a:cs typeface="宋体" charset="0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400" kern="0" dirty="0" smtClean="0">
                <a:solidFill>
                  <a:schemeClr val="tx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zh-CN" altLang="en-US" sz="4400" kern="0" dirty="0" smtClean="0">
                <a:solidFill>
                  <a:schemeClr val="tx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锂问题的非广延解</a:t>
            </a:r>
            <a:endParaRPr lang="zh-CN" altLang="en-US" sz="4400" kern="0" dirty="0">
              <a:solidFill>
                <a:schemeClr val="tx1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4" descr="nucleosynthesi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3852428"/>
            <a:ext cx="3467877" cy="2672916"/>
          </a:xfrm>
        </p:spPr>
      </p:pic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1" y="152401"/>
            <a:ext cx="6248400" cy="563563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楷体_GB2312"/>
              </a:rPr>
              <a:t>天体反应率</a:t>
            </a:r>
            <a:endParaRPr lang="en-US" altLang="zh-CN" sz="40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1" y="2052063"/>
          <a:ext cx="4860032" cy="944889"/>
        </p:xfrm>
        <a:graphic>
          <a:graphicData uri="http://schemas.openxmlformats.org/presentationml/2006/ole">
            <p:oleObj spid="_x0000_s166914" name="Equation" r:id="rId6" imgW="2997000" imgH="495000" progId="Equation.DSMT4">
              <p:embed/>
            </p:oleObj>
          </a:graphicData>
        </a:graphic>
      </p:graphicFrame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251520" y="1160747"/>
            <a:ext cx="332334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25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楷体_GB2312"/>
              </a:rPr>
              <a:t>天体反应率表达式：</a:t>
            </a:r>
          </a:p>
        </p:txBody>
      </p:sp>
      <p:sp>
        <p:nvSpPr>
          <p:cNvPr id="5166" name="TextBox 68"/>
          <p:cNvSpPr txBox="1">
            <a:spLocks noChangeArrowheads="1"/>
          </p:cNvSpPr>
          <p:nvPr/>
        </p:nvSpPr>
        <p:spPr bwMode="auto">
          <a:xfrm>
            <a:off x="4076705" y="597376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12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rPr>
              <a:t>1928</a:t>
            </a:r>
            <a:endParaRPr kumimoji="0" lang="zh-CN" altLang="en-US" sz="1200">
              <a:solidFill>
                <a:schemeClr val="tx1"/>
              </a:solidFill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16" name="Picture 9" descr="CISS07_Hix_01_gam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024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24129" y="5940660"/>
            <a:ext cx="2690160" cy="46166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严格满足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分布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  <a:endParaRPr lang="en-US" altLang="zh-CN" sz="2400" b="1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220072" y="1484784"/>
            <a:ext cx="3456384" cy="156966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天体等离子体中，如果粒子处于非简并的、非相对论的状态，通常用</a:t>
            </a:r>
            <a:r>
              <a:rPr lang="en-US" altLang="zh-CN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MB</a:t>
            </a:r>
            <a:r>
              <a:rPr lang="zh-CN" altLang="en-US" sz="24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分布来描述。</a:t>
            </a:r>
            <a:endParaRPr lang="en-US" altLang="zh-CN" sz="24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2612" y="2132856"/>
            <a:ext cx="115212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14349" y="1316765"/>
          <a:ext cx="8680450" cy="5541235"/>
        </p:xfrm>
        <a:graphic>
          <a:graphicData uri="http://schemas.openxmlformats.org/presentationml/2006/ole">
            <p:oleObj spid="_x0000_s167938" name="Equation" r:id="rId4" imgW="3441600" imgH="1904760" progId="Equation.DSMT4">
              <p:embed/>
            </p:oleObj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" y="2329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167939" name="Equation" r:id="rId5" imgW="114120" imgH="177480" progId="Equation.DSMT4">
              <p:embed/>
            </p:oleObj>
          </a:graphicData>
        </a:graphic>
      </p:graphicFrame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0" y="1071547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非广延分布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Tsallis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endParaRPr lang="zh-CN" altLang="en-US" sz="4000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内容</a:t>
            </a:r>
            <a:endParaRPr lang="zh-CN" altLang="en-US" sz="4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5520EC-A562-4FB1-B6F9-715359121E30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200800" cy="3688432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p"/>
              <a:defRPr sz="28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大爆炸模型简介</a:t>
            </a:r>
            <a:endParaRPr lang="zh-CN" altLang="en-US" kern="0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宇宙锂丰度问题</a:t>
            </a:r>
            <a:endParaRPr lang="en-US" altLang="zh-CN" kern="0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相关核反应研究</a:t>
            </a:r>
            <a:endParaRPr lang="en-US" altLang="zh-CN" kern="0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锂问题非</a:t>
            </a: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广延解</a:t>
            </a:r>
            <a:r>
              <a:rPr lang="en-US" altLang="zh-CN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总结和展望</a:t>
            </a:r>
            <a:endParaRPr lang="zh-CN" altLang="en-US" kern="0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139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3" y="1142985"/>
            <a:ext cx="6884266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491880" y="3933056"/>
            <a:ext cx="4047903" cy="707886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q&gt;1</a:t>
            </a:r>
            <a:r>
              <a:rPr lang="en-US" altLang="zh-CN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高能尾巴消失，低能部分增强</a:t>
            </a:r>
            <a:endParaRPr lang="en-US" altLang="zh-CN" sz="2000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q&lt;1</a:t>
            </a:r>
            <a:r>
              <a:rPr lang="en-US" altLang="zh-CN" sz="20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高能尾巴增强，低能部分减少</a:t>
            </a:r>
            <a:endParaRPr lang="zh-CN" altLang="en-US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0749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非广延分布的性质</a:t>
            </a:r>
            <a:endParaRPr lang="zh-CN" altLang="en-US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442666" y="1196752"/>
          <a:ext cx="8305799" cy="5502400"/>
        </p:xfrm>
        <a:graphic>
          <a:graphicData uri="http://schemas.openxmlformats.org/drawingml/2006/table">
            <a:tbl>
              <a:tblPr/>
              <a:tblGrid>
                <a:gridCol w="3841749"/>
                <a:gridCol w="4464050"/>
              </a:tblGrid>
              <a:tr h="550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n→p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(2) 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 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(3) 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(4)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(5)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(6)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 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(7)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(8)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(9)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  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(10)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(11)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(12)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(13)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d,p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(14)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d,n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(15)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 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(16)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(17)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(18)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(19)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H→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(20)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Li→2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(21)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He→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(22)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(23)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(24)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(25) 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(26)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(27)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He,2p)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(28)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7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8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(29)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9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(30)  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(31)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8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p,n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(32)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9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p,d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)2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(33)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8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9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(34) 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 9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Li(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p,</a:t>
                      </a: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宋体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en-US" altLang="zh-CN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243432" y="1150456"/>
            <a:ext cx="121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最重要</a:t>
            </a:r>
          </a:p>
          <a:p>
            <a:r>
              <a:rPr lang="zh-CN" altLang="en-US" sz="2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次重要</a:t>
            </a:r>
            <a:endParaRPr lang="zh-CN" altLang="en-US" sz="2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不太重要</a:t>
            </a:r>
            <a:endParaRPr lang="zh-CN" altLang="en-US" sz="20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大爆炸包括的主要反应</a:t>
            </a:r>
            <a:endParaRPr lang="zh-CN" altLang="en-US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asnova.org/wp-content/uploads/2017/02/fig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52" y="142852"/>
            <a:ext cx="7837372" cy="65899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70" y="1928806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虚线</a:t>
            </a:r>
            <a:r>
              <a:rPr lang="zh-CN" altLang="en-US" b="1" dirty="0" smtClean="0">
                <a:solidFill>
                  <a:srgbClr val="0000FF"/>
                </a:solidFill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</a:rPr>
              <a:t>q=1.0755</a:t>
            </a:r>
          </a:p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实线</a:t>
            </a:r>
            <a:r>
              <a:rPr lang="zh-CN" altLang="en-US" b="1" dirty="0" smtClean="0">
                <a:solidFill>
                  <a:srgbClr val="0000FF"/>
                </a:solidFill>
              </a:rPr>
              <a:t>：</a:t>
            </a:r>
            <a:r>
              <a:rPr lang="en-US" altLang="zh-CN" b="1" dirty="0" smtClean="0">
                <a:solidFill>
                  <a:srgbClr val="0000FF"/>
                </a:solidFill>
              </a:rPr>
              <a:t>q=1.0(MB)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36512" y="-219405"/>
            <a:ext cx="9144000" cy="1000108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/>
            </a:r>
            <a:br>
              <a:rPr lang="en-US" altLang="zh-CN" sz="32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</a:br>
            <a:r>
              <a:rPr lang="zh-CN" altLang="en-US" sz="32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美国天文学会官网将其做为研究亮点工作介绍</a:t>
            </a:r>
            <a:endParaRPr lang="zh-CN" altLang="en-US" sz="32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39952" y="1214423"/>
            <a:ext cx="5004048" cy="5286412"/>
            <a:chOff x="0" y="-841"/>
            <a:chExt cx="8306" cy="8318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-841"/>
              <a:ext cx="8306" cy="831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0" y="0"/>
              <a:ext cx="8318" cy="6636"/>
            </a:xfrm>
            <a:prstGeom prst="rect">
              <a:avLst/>
            </a:prstGeom>
            <a:noFill/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000" y="1357297"/>
            <a:ext cx="3851952" cy="535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4" name="直接连接符 13"/>
          <p:cNvCxnSpPr/>
          <p:nvPr/>
        </p:nvCxnSpPr>
        <p:spPr>
          <a:xfrm>
            <a:off x="0" y="1052736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65132" y="6309320"/>
            <a:ext cx="414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S.Q.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Hou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J.J. He et al 2017 </a:t>
            </a:r>
            <a:r>
              <a:rPr lang="en-US" sz="1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834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165</a:t>
            </a:r>
            <a:endParaRPr lang="zh-CN" alt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5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总结和展望</a:t>
            </a:r>
            <a:endParaRPr lang="zh-CN" altLang="en-US" sz="4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大爆炸理论是目前解释宇宙起源最成功的理论，然而存在一个顽疾</a:t>
            </a:r>
            <a:r>
              <a:rPr lang="en-US" altLang="zh-CN" sz="28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——</a:t>
            </a:r>
            <a:r>
              <a:rPr lang="zh-CN" altLang="en-US" sz="28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锂丰度问题</a:t>
            </a:r>
            <a:endParaRPr lang="en-US" altLang="zh-CN" sz="28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endParaRPr lang="en-US" altLang="zh-CN" sz="28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当前核输入参数依然具有很大的不确定性，但是距离解决锂丰度问题依然很遥远</a:t>
            </a:r>
            <a:endParaRPr lang="en-US" altLang="zh-CN" sz="28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endParaRPr lang="en-US" altLang="zh-CN" sz="28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</a:rPr>
              <a:t>引入非广延分布能够解决该问题，但是需要进一步探究该分布的深层次物理意义（暗物质、初期磁场 等等</a:t>
            </a:r>
            <a:r>
              <a:rPr lang="zh-CN" altLang="en-US" sz="28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endParaRPr lang="en-US" altLang="zh-CN" sz="2800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en-US" sz="2800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1142986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864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1763688" y="2778250"/>
            <a:ext cx="5472608" cy="151484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8000" b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谢谢</a:t>
            </a:r>
            <a:endParaRPr lang="zh-CN" altLang="en-US" sz="8000" b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ea typeface="隶书"/>
              <a:cs typeface="Times New Roman" pitchFamily="18" charset="0"/>
            </a:endParaRPr>
          </a:p>
        </p:txBody>
      </p:sp>
    </p:spTree>
  </p:cSld>
  <p:clrMapOvr>
    <a:masterClrMapping/>
  </p:clrMapOvr>
  <p:transition advTm="126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675" y="3810000"/>
            <a:ext cx="2879725" cy="2425700"/>
          </a:xfrm>
          <a:noFill/>
          <a:ln w="47625">
            <a:solidFill>
              <a:srgbClr val="0000FF"/>
            </a:solidFill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23974" y="2996952"/>
            <a:ext cx="1519833" cy="4572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 smtClean="0">
                <a:solidFill>
                  <a:srgbClr val="FF6600"/>
                </a:solidFill>
              </a:rPr>
              <a:t>各项同性的</a:t>
            </a:r>
            <a:endParaRPr lang="zh-CN" altLang="en-US" b="1" dirty="0">
              <a:solidFill>
                <a:srgbClr val="FF66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95400" y="6309320"/>
            <a:ext cx="1692424" cy="381000"/>
          </a:xfrm>
          <a:prstGeom prst="rect">
            <a:avLst/>
          </a:prstGeom>
          <a:solidFill>
            <a:schemeClr val="accent1"/>
          </a:solidFill>
          <a:ln w="603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 smtClean="0">
                <a:solidFill>
                  <a:srgbClr val="FF6600"/>
                </a:solidFill>
              </a:rPr>
              <a:t>均匀的</a:t>
            </a:r>
            <a:endParaRPr lang="zh-CN" altLang="en-US" b="1" dirty="0">
              <a:solidFill>
                <a:srgbClr val="FF6600"/>
              </a:solidFill>
            </a:endParaRPr>
          </a:p>
        </p:txBody>
      </p:sp>
      <p:sp>
        <p:nvSpPr>
          <p:cNvPr id="12293" name="Text Box 3" descr="Marbre blanc"/>
          <p:cNvSpPr txBox="1">
            <a:spLocks noChangeArrowheads="1"/>
          </p:cNvSpPr>
          <p:nvPr/>
        </p:nvSpPr>
        <p:spPr bwMode="auto">
          <a:xfrm>
            <a:off x="762000" y="76200"/>
            <a:ext cx="76200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支持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BBN</a:t>
            </a:r>
            <a:r>
              <a:rPr lang="zh-CN" altLang="en-US" sz="44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理论的证据</a:t>
            </a:r>
            <a:endParaRPr lang="zh-CN" altLang="en-US" sz="4400" dirty="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802832" y="5889466"/>
            <a:ext cx="3657600" cy="707886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</a:rPr>
              <a:t>D, 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</a:rPr>
              <a:t>He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b="1" baseline="30000" dirty="0">
                <a:solidFill>
                  <a:srgbClr val="0000FF"/>
                </a:solidFill>
              </a:rPr>
              <a:t>3</a:t>
            </a:r>
            <a:r>
              <a:rPr lang="en-US" altLang="zh-CN" b="1" dirty="0">
                <a:solidFill>
                  <a:srgbClr val="0000FF"/>
                </a:solidFill>
              </a:rPr>
              <a:t>He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的理论预测值与天文观测值一致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12295" name="Picture 7" descr="w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1447800"/>
            <a:ext cx="2879725" cy="15367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08906"/>
            <a:ext cx="41814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1034703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3528" y="251937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kumimoji="0" lang="en-US" altLang="zh-CN" sz="4000" baseline="300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</a:t>
            </a:r>
            <a:r>
              <a:rPr kumimoji="0" lang="en-US" altLang="zh-CN" sz="40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Li(</a:t>
            </a:r>
            <a:r>
              <a:rPr kumimoji="0" lang="en-US" altLang="zh-CN" sz="4000" dirty="0" err="1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p,</a:t>
            </a:r>
            <a:r>
              <a:rPr kumimoji="0" lang="en-US" altLang="zh-CN" sz="4000" dirty="0" err="1" smtClean="0">
                <a:solidFill>
                  <a:srgbClr val="0000FF"/>
                </a:solidFill>
                <a:latin typeface="Symbol" pitchFamily="18" charset="2"/>
                <a:ea typeface="微软雅黑" pitchFamily="34" charset="-122"/>
                <a:cs typeface="Times New Roman" pitchFamily="18" charset="0"/>
              </a:rPr>
              <a:t>g</a:t>
            </a:r>
            <a:r>
              <a:rPr kumimoji="0" lang="en-US" altLang="zh-CN" sz="40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kumimoji="0" lang="en-US" altLang="zh-CN" sz="4000" baseline="300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</a:t>
            </a:r>
            <a:r>
              <a:rPr kumimoji="0" lang="en-US" altLang="zh-CN" sz="4000" dirty="0" smtClean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Be</a:t>
            </a:r>
            <a:endParaRPr kumimoji="0" lang="en-US" altLang="zh-CN" sz="4000" dirty="0">
              <a:solidFill>
                <a:srgbClr val="0000FF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Picture 11" descr="Sfactor"/>
          <p:cNvPicPr>
            <a:picLocks noChangeArrowheads="1"/>
          </p:cNvPicPr>
          <p:nvPr/>
        </p:nvPicPr>
        <p:blipFill>
          <a:blip r:embed="rId4" cstate="print"/>
          <a:srcRect l="5087" t="7962" r="4808" b="5994"/>
          <a:stretch>
            <a:fillRect/>
          </a:stretch>
        </p:blipFill>
        <p:spPr bwMode="auto">
          <a:xfrm>
            <a:off x="395536" y="1484784"/>
            <a:ext cx="3911600" cy="30243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04800" y="5529426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0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S-</a:t>
            </a:r>
            <a:r>
              <a:rPr kumimoji="0"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因子在</a:t>
            </a:r>
            <a:r>
              <a:rPr kumimoji="0" lang="en-US" altLang="zh-CN" sz="20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200 </a:t>
            </a:r>
            <a:r>
              <a:rPr kumimoji="0" lang="en-US" altLang="zh-CN" sz="2000" b="0" dirty="0" err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keV</a:t>
            </a:r>
            <a:r>
              <a:rPr kumimoji="0" lang="en-US" altLang="zh-CN" sz="2000" b="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,</a:t>
            </a:r>
            <a:r>
              <a:rPr kumimoji="0"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以下</a:t>
            </a:r>
            <a:r>
              <a:rPr kumimoji="0" lang="en-US" altLang="zh-CN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,</a:t>
            </a:r>
            <a:r>
              <a:rPr kumimoji="0" lang="zh-CN" altLang="en-US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与理论值不一致。</a:t>
            </a:r>
            <a:r>
              <a:rPr kumimoji="0" lang="en-US" altLang="zh-CN" sz="2000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原希望能够减少</a:t>
            </a:r>
            <a:r>
              <a:rPr lang="en-US" altLang="zh-CN" sz="2000" b="1" baseline="30000" dirty="0" smtClean="0">
                <a:latin typeface="幼圆" pitchFamily="49" charset="-122"/>
                <a:ea typeface="幼圆" pitchFamily="49" charset="-122"/>
              </a:rPr>
              <a:t>7</a:t>
            </a:r>
            <a:r>
              <a:rPr lang="en-US" altLang="zh-CN" sz="2000" b="1" dirty="0" smtClean="0">
                <a:latin typeface="幼圆" pitchFamily="49" charset="-122"/>
                <a:ea typeface="幼圆" pitchFamily="49" charset="-122"/>
              </a:rPr>
              <a:t>Be </a:t>
            </a:r>
            <a:r>
              <a:rPr lang="zh-CN" altLang="en-US" sz="2000" b="1" dirty="0" smtClean="0">
                <a:latin typeface="幼圆" pitchFamily="49" charset="-122"/>
                <a:ea typeface="幼圆" pitchFamily="49" charset="-122"/>
              </a:rPr>
              <a:t>， 但是经计算，影响微乎其微。</a:t>
            </a:r>
            <a:endParaRPr kumimoji="0" lang="en-US" altLang="zh-CN" sz="2000" b="1" dirty="0" smtClean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pic>
        <p:nvPicPr>
          <p:cNvPr id="7" name="Picture 12" descr="Sfactor_Rmatrix"/>
          <p:cNvPicPr>
            <a:picLocks noChangeArrowheads="1"/>
          </p:cNvPicPr>
          <p:nvPr/>
        </p:nvPicPr>
        <p:blipFill>
          <a:blip r:embed="rId5" cstate="print"/>
          <a:srcRect l="4843" t="8276" r="4843" b="6801"/>
          <a:stretch>
            <a:fillRect/>
          </a:stretch>
        </p:blipFill>
        <p:spPr bwMode="auto">
          <a:xfrm>
            <a:off x="4724400" y="1487959"/>
            <a:ext cx="4113213" cy="2971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aphicFrame>
        <p:nvGraphicFramePr>
          <p:cNvPr id="54273" name="Object 14"/>
          <p:cNvGraphicFramePr>
            <a:graphicFrameLocks noChangeAspect="1"/>
          </p:cNvGraphicFramePr>
          <p:nvPr/>
        </p:nvGraphicFramePr>
        <p:xfrm>
          <a:off x="3131840" y="4797152"/>
          <a:ext cx="2664296" cy="433219"/>
        </p:xfrm>
        <a:graphic>
          <a:graphicData uri="http://schemas.openxmlformats.org/presentationml/2006/ole">
            <p:oleObj spid="_x0000_s174082" name="Equation" r:id="rId6" imgW="1562040" imgH="253800" progId="Equation.DSMT4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6012160" y="3645024"/>
            <a:ext cx="2673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Phys. </a:t>
            </a:r>
            <a:r>
              <a:rPr lang="en-US" altLang="zh-CN" sz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zh-CN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B 725 (2013) 287</a:t>
            </a:r>
            <a:endParaRPr lang="en-US" altLang="zh-CN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101577"/>
            <a:ext cx="8100392" cy="54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339752" y="128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000" baseline="30000" dirty="0" smtClean="0">
                <a:solidFill>
                  <a:srgbClr val="0000FF"/>
                </a:solidFill>
              </a:rPr>
              <a:t>7</a:t>
            </a:r>
            <a:r>
              <a:rPr lang="en-US" altLang="zh-CN" sz="4000" dirty="0" smtClean="0">
                <a:solidFill>
                  <a:srgbClr val="0000FF"/>
                </a:solidFill>
              </a:rPr>
              <a:t>Be(</a:t>
            </a:r>
            <a:r>
              <a:rPr lang="en-US" altLang="zh-CN" sz="4000" dirty="0" err="1" smtClean="0">
                <a:solidFill>
                  <a:srgbClr val="0000FF"/>
                </a:solidFill>
                <a:latin typeface="Symbol" pitchFamily="18" charset="2"/>
              </a:rPr>
              <a:t>a,g</a:t>
            </a:r>
            <a:r>
              <a:rPr lang="en-US" altLang="zh-CN" sz="4000" dirty="0" smtClean="0">
                <a:solidFill>
                  <a:srgbClr val="0000FF"/>
                </a:solidFill>
              </a:rPr>
              <a:t>)</a:t>
            </a:r>
            <a:r>
              <a:rPr lang="en-US" altLang="zh-CN" sz="4000" baseline="30000" dirty="0" smtClean="0">
                <a:solidFill>
                  <a:srgbClr val="0000FF"/>
                </a:solidFill>
              </a:rPr>
              <a:t>11</a:t>
            </a:r>
            <a:r>
              <a:rPr lang="en-US" altLang="zh-CN" sz="4000" dirty="0" smtClean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4" name="矩形 3"/>
          <p:cNvSpPr/>
          <p:nvPr/>
        </p:nvSpPr>
        <p:spPr>
          <a:xfrm>
            <a:off x="4211960" y="5250686"/>
            <a:ext cx="379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</a:rPr>
              <a:t>M. </a:t>
            </a:r>
            <a:r>
              <a:rPr lang="en-US" altLang="zh-CN" sz="1600" b="1" dirty="0" err="1" smtClean="0">
                <a:solidFill>
                  <a:srgbClr val="0000FF"/>
                </a:solidFill>
              </a:rPr>
              <a:t>Hartos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, … , S.Q. </a:t>
            </a:r>
            <a:r>
              <a:rPr lang="en-US" altLang="zh-CN" sz="1600" b="1" dirty="0" err="1" smtClean="0">
                <a:solidFill>
                  <a:srgbClr val="0000FF"/>
                </a:solidFill>
              </a:rPr>
              <a:t>Hou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  </a:t>
            </a:r>
            <a:r>
              <a:rPr lang="en-US" altLang="zh-CN" sz="1600" b="1" i="1" dirty="0" err="1" smtClean="0">
                <a:solidFill>
                  <a:srgbClr val="0000FF"/>
                </a:solidFill>
              </a:rPr>
              <a:t>Apj</a:t>
            </a:r>
            <a:r>
              <a:rPr lang="en-US" altLang="zh-CN" sz="16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 862 62 (2018)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383159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几乎对</a:t>
            </a:r>
            <a:r>
              <a:rPr lang="en-US" altLang="zh-CN" sz="2400" b="1" baseline="30000" dirty="0" smtClean="0">
                <a:solidFill>
                  <a:srgbClr val="0000FF"/>
                </a:solidFill>
              </a:rPr>
              <a:t>7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Li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产额没有影响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37A50BB7-B417-4F73-B8E6-0DF796324E7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+mj-lt"/>
                <a:ea typeface="+mj-ea"/>
                <a:cs typeface="宋体" charset="0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cs typeface="宋体" charset="0"/>
                <a:sym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93300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400" kern="0" dirty="0" smtClean="0">
                <a:solidFill>
                  <a:schemeClr val="tx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标准的大爆炸模型</a:t>
            </a:r>
            <a:endParaRPr lang="zh-CN" altLang="en-US" sz="4400" kern="0" dirty="0">
              <a:solidFill>
                <a:schemeClr val="tx1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/>
          <p:cNvSpPr>
            <a:spLocks noChangeArrowheads="1"/>
          </p:cNvSpPr>
          <p:nvPr/>
        </p:nvSpPr>
        <p:spPr bwMode="auto">
          <a:xfrm>
            <a:off x="304802" y="304800"/>
            <a:ext cx="8458201" cy="2971800"/>
          </a:xfrm>
          <a:prstGeom prst="flowChartAlternateProcess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sym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75520EC-A562-4FB1-B6F9-715359121E3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772816"/>
            <a:ext cx="8496945" cy="4752528"/>
          </a:xfrm>
          <a:prstGeom prst="rect">
            <a:avLst/>
          </a:prstGeom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p"/>
              <a:defRPr sz="28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Arial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sym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FF0000"/>
              </a:buClr>
              <a:buNone/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幼圆" panose="02010509060101010101" pitchFamily="49" charset="-122"/>
                <a:cs typeface="Times New Roman" pitchFamily="18" charset="0"/>
              </a:rPr>
              <a:t>    </a:t>
            </a:r>
            <a:r>
              <a:rPr lang="zh-CN" altLang="en-US" kern="0" dirty="0" smtClean="0">
                <a:solidFill>
                  <a:srgbClr val="FF0000"/>
                </a:solidFill>
                <a:ea typeface="幼圆" panose="02010509060101010101" pitchFamily="49" charset="-122"/>
                <a:cs typeface="Times New Roman" pitchFamily="18" charset="0"/>
              </a:rPr>
              <a:t>假设：</a:t>
            </a:r>
            <a:endParaRPr lang="en-US" altLang="zh-CN" kern="0" dirty="0" smtClean="0">
              <a:solidFill>
                <a:srgbClr val="FF0000"/>
              </a:solidFill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buClr>
                <a:srgbClr val="FF0000"/>
              </a:buClr>
              <a:buNone/>
              <a:defRPr/>
            </a:pPr>
            <a:endParaRPr lang="en-US" altLang="zh-CN" sz="800" kern="0" dirty="0" smtClean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各项同性的、均匀的</a:t>
            </a:r>
            <a:endParaRPr lang="zh-CN" altLang="en-US" sz="18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没有对流、没有扩散、不涉及未知物理</a:t>
            </a:r>
            <a:endParaRPr lang="zh-CN" altLang="en-US" sz="18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辐射主宰宇宙膨胀下的核合成</a:t>
            </a:r>
            <a:endParaRPr lang="en-US" altLang="zh-CN" sz="24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buClr>
                <a:srgbClr val="FF0000"/>
              </a:buClr>
              <a:buNone/>
              <a:defRPr/>
            </a:pPr>
            <a:r>
              <a:rPr lang="en-US" altLang="zh-CN" kern="0" dirty="0" smtClean="0">
                <a:solidFill>
                  <a:srgbClr val="FF0000"/>
                </a:solidFill>
                <a:ea typeface="幼圆" panose="02010509060101010101" pitchFamily="49" charset="-122"/>
                <a:cs typeface="Times New Roman" pitchFamily="18" charset="0"/>
              </a:rPr>
              <a:t>    </a:t>
            </a:r>
            <a:r>
              <a:rPr lang="zh-CN" altLang="en-US" kern="0" dirty="0" smtClean="0">
                <a:solidFill>
                  <a:srgbClr val="FF0000"/>
                </a:solidFill>
                <a:ea typeface="幼圆" panose="02010509060101010101" pitchFamily="49" charset="-122"/>
                <a:cs typeface="Times New Roman" pitchFamily="18" charset="0"/>
              </a:rPr>
              <a:t>预测：</a:t>
            </a:r>
            <a:endParaRPr lang="en-US" altLang="zh-CN" kern="0" dirty="0" smtClean="0">
              <a:solidFill>
                <a:srgbClr val="FF0000"/>
              </a:solidFill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主要产物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: D, </a:t>
            </a:r>
            <a:r>
              <a:rPr lang="en-US" altLang="zh-CN" sz="2400" kern="0" baseline="3000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3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He, </a:t>
            </a:r>
            <a:r>
              <a:rPr lang="en-US" altLang="zh-CN" sz="2400" kern="0" baseline="3000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4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He, </a:t>
            </a:r>
            <a:r>
              <a:rPr lang="en-US" altLang="zh-CN" sz="2400" kern="0" baseline="3000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7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Li </a:t>
            </a: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宇宙微波背景辐射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(CMB)</a:t>
            </a:r>
            <a:r>
              <a:rPr lang="zh-CN" altLang="en-US" sz="2400" kern="0" dirty="0" smtClean="0">
                <a:solidFill>
                  <a:srgbClr val="0000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到现在依然能够观察得到</a:t>
            </a:r>
            <a:endParaRPr lang="en-US" altLang="zh-CN" sz="24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en-US" altLang="zh-CN" sz="24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en-US" altLang="zh-CN" sz="24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en-US" altLang="zh-CN" sz="2400" kern="0" dirty="0" smtClean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/>
            </a:pPr>
            <a:endParaRPr lang="zh-CN" altLang="en-US" sz="2400" kern="0" dirty="0">
              <a:solidFill>
                <a:srgbClr val="0000FF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58372" name="Text Box 3" descr="Marbre blanc"/>
          <p:cNvSpPr txBox="1">
            <a:spLocks noChangeArrowheads="1"/>
          </p:cNvSpPr>
          <p:nvPr/>
        </p:nvSpPr>
        <p:spPr bwMode="auto">
          <a:xfrm>
            <a:off x="1691684" y="200834"/>
            <a:ext cx="5832649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  <a:sym typeface="Arial" charset="0"/>
              </a:rPr>
              <a:t>标准的</a:t>
            </a:r>
            <a:r>
              <a:rPr lang="en-US" altLang="zh-CN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  <a:sym typeface="Arial" charset="0"/>
              </a:rPr>
              <a:t>BBN</a:t>
            </a:r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  <a:sym typeface="Arial" charset="0"/>
              </a:rPr>
              <a:t>模型</a:t>
            </a:r>
            <a:r>
              <a:rPr lang="en-US" altLang="zh-CN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  <a:cs typeface="Times New Roman" pitchFamily="18" charset="0"/>
                <a:sym typeface="Arial" charset="0"/>
              </a:rPr>
              <a:t> </a:t>
            </a:r>
            <a:endParaRPr lang="zh-CN" altLang="en-US" sz="4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347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1" y="3740547"/>
            <a:ext cx="6836065" cy="271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62272" y="824880"/>
            <a:ext cx="8458200" cy="2188096"/>
          </a:xfrm>
          <a:prstGeom prst="flowChartAlternateProcess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792832"/>
            <a:ext cx="81534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1946-1950</a:t>
            </a:r>
            <a:r>
              <a:rPr lang="en-US" altLang="zh-CN" sz="2000" b="1" dirty="0">
                <a:solidFill>
                  <a:srgbClr val="0000FF"/>
                </a:solidFill>
                <a:latin typeface="Symbol" pitchFamily="18" charset="2"/>
              </a:rPr>
              <a:t>, (</a:t>
            </a:r>
            <a:r>
              <a:rPr lang="en-US" altLang="en-US" sz="2000" b="1" dirty="0">
                <a:solidFill>
                  <a:srgbClr val="0000FF"/>
                </a:solidFill>
              </a:rPr>
              <a:t>Gamow</a:t>
            </a:r>
            <a:r>
              <a:rPr lang="en-US" altLang="zh-CN" sz="2000" b="1" dirty="0">
                <a:solidFill>
                  <a:srgbClr val="0000FF"/>
                </a:solidFill>
              </a:rPr>
              <a:t>, </a:t>
            </a:r>
            <a:r>
              <a:rPr lang="en-US" altLang="zh-CN" sz="2000" b="1" dirty="0">
                <a:solidFill>
                  <a:srgbClr val="0000FF"/>
                </a:solidFill>
                <a:latin typeface="Symbol" pitchFamily="18" charset="2"/>
              </a:rPr>
              <a:t>a b g): </a:t>
            </a:r>
            <a:r>
              <a:rPr lang="en-US" altLang="zh-CN" sz="2000" b="1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zh-CN" altLang="en-US" sz="2000" b="1" dirty="0" smtClean="0">
                <a:solidFill>
                  <a:srgbClr val="0000FF"/>
                </a:solidFill>
                <a:latin typeface="Symbol" pitchFamily="18" charset="2"/>
              </a:rPr>
              <a:t>正式书面提出大爆炸理论</a:t>
            </a:r>
            <a:endParaRPr lang="zh-CN" altLang="en-US" sz="2000" b="1" dirty="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1949</a:t>
            </a:r>
            <a:r>
              <a:rPr lang="zh-CN" altLang="en-US" sz="2000" b="1" dirty="0">
                <a:solidFill>
                  <a:srgbClr val="0000FF"/>
                </a:solidFill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</a:rPr>
              <a:t>Fermi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&amp;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 err="1">
                <a:solidFill>
                  <a:srgbClr val="0000FF"/>
                </a:solidFill>
              </a:rPr>
              <a:t>Turkevich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A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&gt; 7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的核素量非常小</a:t>
            </a:r>
            <a:endParaRPr lang="zh-CN" altLang="en-US" sz="20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1964</a:t>
            </a:r>
            <a:r>
              <a:rPr lang="zh-CN" altLang="en-US" sz="2000" b="1" dirty="0">
                <a:solidFill>
                  <a:srgbClr val="0000FF"/>
                </a:solidFill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</a:rPr>
              <a:t>Peebles, Hoyle &amp; </a:t>
            </a:r>
            <a:r>
              <a:rPr lang="en-US" altLang="zh-CN" sz="2000" b="1" dirty="0" err="1">
                <a:solidFill>
                  <a:srgbClr val="0000FF"/>
                </a:solidFill>
              </a:rPr>
              <a:t>Tayler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2000" b="1" baseline="30000" dirty="0" smtClean="0">
                <a:solidFill>
                  <a:srgbClr val="0000FF"/>
                </a:solidFill>
              </a:rPr>
              <a:t>4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He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的质量分数约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Y</a:t>
            </a:r>
            <a:r>
              <a:rPr lang="en-US" altLang="zh-CN" sz="2000" b="1" baseline="-25000" dirty="0" err="1" smtClean="0">
                <a:solidFill>
                  <a:srgbClr val="0000FF"/>
                </a:solidFill>
              </a:rPr>
              <a:t>p</a:t>
            </a:r>
            <a:r>
              <a:rPr lang="zh-CN" altLang="en-US" sz="2000" b="1" dirty="0">
                <a:solidFill>
                  <a:srgbClr val="0000FF"/>
                </a:solidFill>
              </a:rPr>
              <a:t>～</a:t>
            </a:r>
            <a:r>
              <a:rPr lang="en-US" altLang="zh-CN" sz="2000" b="1" dirty="0">
                <a:solidFill>
                  <a:srgbClr val="0000FF"/>
                </a:solidFill>
              </a:rPr>
              <a:t>0.25</a:t>
            </a:r>
            <a:endParaRPr lang="en-US" altLang="zh-CN" sz="2000" b="1" dirty="0">
              <a:solidFill>
                <a:srgbClr val="0000FF"/>
              </a:solidFill>
              <a:latin typeface="Symbol" pitchFamily="18" charset="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1967</a:t>
            </a:r>
            <a:r>
              <a:rPr lang="zh-CN" altLang="en-US" sz="2000" b="1" dirty="0">
                <a:solidFill>
                  <a:srgbClr val="0000FF"/>
                </a:solidFill>
              </a:rPr>
              <a:t>，</a:t>
            </a:r>
            <a:r>
              <a:rPr lang="en-US" altLang="zh-CN" sz="2000" b="1" dirty="0">
                <a:solidFill>
                  <a:srgbClr val="0000FF"/>
                </a:solidFill>
              </a:rPr>
              <a:t>Wagoner, Fowler &amp;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Hoyle:  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首次进行全面的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BBN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数值计算</a:t>
            </a:r>
            <a:endParaRPr lang="zh-CN" altLang="en-US" sz="2000" dirty="0">
              <a:latin typeface="Symbol" pitchFamily="18" charset="2"/>
            </a:endParaRPr>
          </a:p>
          <a:p>
            <a:endParaRPr lang="en-US" altLang="zh-CN" sz="2000" dirty="0">
              <a:latin typeface="Symbol" pitchFamily="18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80311" y="3884564"/>
            <a:ext cx="1514326" cy="2506056"/>
            <a:chOff x="7380311" y="3884564"/>
            <a:chExt cx="1514326" cy="2506056"/>
          </a:xfrm>
        </p:grpSpPr>
        <p:pic>
          <p:nvPicPr>
            <p:cNvPr id="177157" name="Picture 5" descr="https://timgsa.baidu.com/timg?image&amp;quality=80&amp;size=b9999_10000&amp;sec=1570706419067&amp;di=db7a91fc07d1eb0138f620bb3c5e51d6&amp;imgtype=0&amp;src=http%3A%2F%2Fpics3.baidu.com%2Ffeed%2F9922720e0cf3d7cac70b5fdf6dcb2f0c6963a9f0.jpeg%3Ftoken%3D601206c6ffb408c2c901d3e44c558484%26s%3D6F1431C4C6572BDC60283123030030C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1" y="3884564"/>
              <a:ext cx="1512759" cy="201622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380312" y="6021288"/>
              <a:ext cx="151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P. J. E. Peebles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ig bang -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470" y="0"/>
            <a:ext cx="92154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129231">
            <a:off x="3521954" y="5849167"/>
            <a:ext cx="1989647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3.</a:t>
            </a:r>
            <a:r>
              <a:rPr lang="zh-CN" altLang="en-US" b="1" dirty="0" smtClean="0">
                <a:solidFill>
                  <a:srgbClr val="FFFF00"/>
                </a:solidFill>
              </a:rPr>
              <a:t>理论与观测一致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129231">
            <a:off x="5169502" y="5764049"/>
            <a:ext cx="1292341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2.</a:t>
            </a:r>
            <a:r>
              <a:rPr lang="zh-CN" altLang="en-US" b="1" dirty="0" smtClean="0">
                <a:solidFill>
                  <a:srgbClr val="FFFF00"/>
                </a:solidFill>
              </a:rPr>
              <a:t>各项同性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129231">
            <a:off x="6294655" y="5906211"/>
            <a:ext cx="1757212" cy="36933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1.</a:t>
            </a:r>
            <a:r>
              <a:rPr lang="zh-CN" altLang="en-US" b="1" dirty="0" smtClean="0">
                <a:solidFill>
                  <a:srgbClr val="FFFF00"/>
                </a:solidFill>
              </a:rPr>
              <a:t>物质分布均匀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大爆炸理论是完美的吗？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5" descr="helimc_2011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09600"/>
            <a:ext cx="392392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 descr="Marbre blanc"/>
          <p:cNvSpPr txBox="1">
            <a:spLocks noChangeArrowheads="1"/>
          </p:cNvSpPr>
          <p:nvPr/>
        </p:nvSpPr>
        <p:spPr bwMode="auto">
          <a:xfrm>
            <a:off x="131443" y="260650"/>
            <a:ext cx="4800601" cy="70788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000" b="1" baseline="30000" dirty="0" smtClean="0">
                <a:solidFill>
                  <a:srgbClr val="0000FF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7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Li</a:t>
            </a:r>
            <a:r>
              <a:rPr lang="zh-CN" altLang="en-US" sz="4000" b="1" dirty="0" smtClean="0">
                <a:solidFill>
                  <a:srgbClr val="0000FF"/>
                </a:solidFill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</a:t>
            </a:r>
            <a:r>
              <a:rPr lang="zh-CN" altLang="en-US" sz="4000" b="1" dirty="0" smtClean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问题</a:t>
            </a:r>
            <a:endParaRPr lang="zh-CN" altLang="en-US" sz="4000" b="1" dirty="0">
              <a:solidFill>
                <a:srgbClr val="0000FF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8602" y="1124744"/>
            <a:ext cx="46482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新反应率</a:t>
            </a:r>
            <a:endParaRPr lang="zh-CN" altLang="en-US" sz="2000" b="1" i="1" dirty="0">
              <a:solidFill>
                <a:schemeClr val="hlink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新的天文观测值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4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He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, D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和 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He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观测值与理论值符合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zh-CN" sz="2000" b="1" baseline="30000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7</a:t>
            </a:r>
            <a:r>
              <a:rPr lang="en-US" altLang="zh-CN" sz="2000" b="1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Symbol" pitchFamily="18" charset="2"/>
              </a:rPr>
              <a:t>Li</a:t>
            </a:r>
            <a:r>
              <a:rPr lang="en-US" altLang="zh-CN" sz="2000" b="1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～</a:t>
            </a:r>
            <a:r>
              <a:rPr lang="en-US" altLang="zh-CN" sz="2000" b="1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 </a:t>
            </a:r>
            <a:r>
              <a:rPr lang="zh-CN" altLang="en-US" sz="2000" b="1" dirty="0" smtClean="0">
                <a:solidFill>
                  <a:srgbClr val="FF241B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倍的差距</a:t>
            </a:r>
            <a:endParaRPr lang="zh-CN" altLang="en-US" sz="2000" b="1" dirty="0">
              <a:solidFill>
                <a:srgbClr val="FF241B"/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418" name="Oval 7"/>
          <p:cNvSpPr>
            <a:spLocks noChangeArrowheads="1"/>
          </p:cNvSpPr>
          <p:nvPr/>
        </p:nvSpPr>
        <p:spPr bwMode="auto">
          <a:xfrm>
            <a:off x="8015807" y="3695700"/>
            <a:ext cx="228601" cy="228600"/>
          </a:xfrm>
          <a:prstGeom prst="ellipse">
            <a:avLst/>
          </a:prstGeom>
          <a:noFill/>
          <a:ln w="28575">
            <a:solidFill>
              <a:srgbClr val="04A21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 altLang="zh-CN" sz="20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6419" name="Oval 8"/>
          <p:cNvSpPr>
            <a:spLocks noChangeArrowheads="1"/>
          </p:cNvSpPr>
          <p:nvPr/>
        </p:nvSpPr>
        <p:spPr bwMode="auto">
          <a:xfrm>
            <a:off x="7900228" y="4797425"/>
            <a:ext cx="457200" cy="990600"/>
          </a:xfrm>
          <a:prstGeom prst="ellipse">
            <a:avLst/>
          </a:prstGeom>
          <a:noFill/>
          <a:ln w="28575">
            <a:solidFill>
              <a:srgbClr val="FF241B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 altLang="zh-CN" sz="2000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6420" name="Picture 36" descr="WMAP ILC Nine Year Microwave 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787" y="228600"/>
            <a:ext cx="1295401" cy="685800"/>
          </a:xfrm>
          <a:prstGeom prst="rect">
            <a:avLst/>
          </a:prstGeom>
          <a:noFill/>
        </p:spPr>
      </p:pic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7571237" y="395288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WMAP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6365558"/>
            <a:ext cx="22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Courtesy of Prof.  A. </a:t>
            </a:r>
            <a:r>
              <a:rPr lang="en-US" altLang="zh-CN" sz="1600" b="1" dirty="0" err="1" smtClean="0"/>
              <a:t>Coc</a:t>
            </a:r>
            <a:endParaRPr lang="zh-CN" altLang="en-US" sz="16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2636912"/>
            <a:ext cx="466230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77072"/>
            <a:ext cx="4571999" cy="96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008" y="4550246"/>
            <a:ext cx="449999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28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57192"/>
            <a:ext cx="4644008" cy="567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6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15" y="1461806"/>
            <a:ext cx="8058857" cy="53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41269"/>
            <a:ext cx="8229600" cy="71596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Times New Roman" pitchFamily="18" charset="0"/>
              </a:rPr>
              <a:t>如何解决宇宙锂丰度问题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92175"/>
            <a:ext cx="9144000" cy="0"/>
          </a:xfrm>
          <a:prstGeom prst="line">
            <a:avLst/>
          </a:prstGeom>
          <a:noFill/>
          <a:ln w="9525">
            <a:solidFill>
              <a:srgbClr val="66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-36512" y="908720"/>
            <a:ext cx="91440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03648" y="5085184"/>
            <a:ext cx="1368152" cy="72008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理论预测：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   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endParaRPr lang="zh-CN" alt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8670" y="4102586"/>
            <a:ext cx="1800200" cy="72008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天文观测：</a:t>
            </a:r>
            <a:endParaRPr lang="en-US" altLang="zh-CN" sz="2000" b="1" dirty="0" smtClean="0"/>
          </a:p>
          <a:p>
            <a:pPr algn="ctr"/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4.7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|4.1|1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6.5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11.9|4.9|9|9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37929</TotalTime>
  <Words>1259</Words>
  <Application>Microsoft Office PowerPoint</Application>
  <PresentationFormat>全屏显示(4:3)</PresentationFormat>
  <Paragraphs>211</Paragraphs>
  <Slides>28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Equation</vt:lpstr>
      <vt:lpstr>大爆炸锂丰度问题非广延解</vt:lpstr>
      <vt:lpstr>内容</vt:lpstr>
      <vt:lpstr>幻灯片 3</vt:lpstr>
      <vt:lpstr>幻灯片 4</vt:lpstr>
      <vt:lpstr>幻灯片 5</vt:lpstr>
      <vt:lpstr>幻灯片 6</vt:lpstr>
      <vt:lpstr>大爆炸理论是完美的吗？</vt:lpstr>
      <vt:lpstr>幻灯片 8</vt:lpstr>
      <vt:lpstr>幻灯片 9</vt:lpstr>
      <vt:lpstr>可能的解决方案</vt:lpstr>
      <vt:lpstr>天体反应率</vt:lpstr>
      <vt:lpstr>幻灯片 12</vt:lpstr>
      <vt:lpstr>幻灯片 13</vt:lpstr>
      <vt:lpstr>7Be(n,a)4He</vt:lpstr>
      <vt:lpstr>幻灯片 15</vt:lpstr>
      <vt:lpstr>幻灯片 16</vt:lpstr>
      <vt:lpstr>幻灯片 17</vt:lpstr>
      <vt:lpstr>天体反应率</vt:lpstr>
      <vt:lpstr>非广延分布(Tsallis)</vt:lpstr>
      <vt:lpstr>非广延分布的性质</vt:lpstr>
      <vt:lpstr>大爆炸包括的主要反应</vt:lpstr>
      <vt:lpstr>幻灯片 22</vt:lpstr>
      <vt:lpstr> 美国天文学会官网将其做为研究亮点工作介绍</vt:lpstr>
      <vt:lpstr>总结和展望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宇宙锂问题</dc:title>
  <dc:creator>huzi</dc:creator>
  <cp:lastModifiedBy>lenovo</cp:lastModifiedBy>
  <cp:revision>473</cp:revision>
  <dcterms:created xsi:type="dcterms:W3CDTF">2018-01-01T03:03:59Z</dcterms:created>
  <dcterms:modified xsi:type="dcterms:W3CDTF">2019-10-11T02:08:36Z</dcterms:modified>
</cp:coreProperties>
</file>