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6" r:id="rId2"/>
    <p:sldMasterId id="2147483687" r:id="rId3"/>
  </p:sldMasterIdLst>
  <p:notesMasterIdLst>
    <p:notesMasterId r:id="rId42"/>
  </p:notesMasterIdLst>
  <p:sldIdLst>
    <p:sldId id="256" r:id="rId4"/>
    <p:sldId id="1296" r:id="rId5"/>
    <p:sldId id="396" r:id="rId6"/>
    <p:sldId id="1303" r:id="rId7"/>
    <p:sldId id="1301" r:id="rId8"/>
    <p:sldId id="311" r:id="rId9"/>
    <p:sldId id="316" r:id="rId10"/>
    <p:sldId id="318" r:id="rId11"/>
    <p:sldId id="1335" r:id="rId12"/>
    <p:sldId id="1298" r:id="rId13"/>
    <p:sldId id="1289" r:id="rId14"/>
    <p:sldId id="1306" r:id="rId15"/>
    <p:sldId id="1304" r:id="rId16"/>
    <p:sldId id="1305" r:id="rId17"/>
    <p:sldId id="1302" r:id="rId18"/>
    <p:sldId id="1307" r:id="rId19"/>
    <p:sldId id="1333" r:id="rId20"/>
    <p:sldId id="1321" r:id="rId21"/>
    <p:sldId id="1308" r:id="rId22"/>
    <p:sldId id="1299" r:id="rId23"/>
    <p:sldId id="1310" r:id="rId24"/>
    <p:sldId id="1316" r:id="rId25"/>
    <p:sldId id="1311" r:id="rId26"/>
    <p:sldId id="1312" r:id="rId27"/>
    <p:sldId id="1314" r:id="rId28"/>
    <p:sldId id="1315" r:id="rId29"/>
    <p:sldId id="1313" r:id="rId30"/>
    <p:sldId id="1332" r:id="rId31"/>
    <p:sldId id="1331" r:id="rId32"/>
    <p:sldId id="1325" r:id="rId33"/>
    <p:sldId id="1320" r:id="rId34"/>
    <p:sldId id="1328" r:id="rId35"/>
    <p:sldId id="714" r:id="rId36"/>
    <p:sldId id="716" r:id="rId37"/>
    <p:sldId id="1329" r:id="rId38"/>
    <p:sldId id="277" r:id="rId39"/>
    <p:sldId id="1323" r:id="rId40"/>
    <p:sldId id="1319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ngting Sun" initials="LS" lastIdx="11" clrIdx="0">
    <p:extLst>
      <p:ext uri="{19B8F6BF-5375-455C-9EA6-DF929625EA0E}">
        <p15:presenceInfo xmlns:p15="http://schemas.microsoft.com/office/powerpoint/2012/main" userId="4caf61e49ff30d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81F5C-9520-4238-A9EE-3621003A84EE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BBCCD-96EE-4EE8-B3EE-2B9F594FE2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066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以上这三个科学问题紧密关联，都是</a:t>
            </a:r>
            <a:r>
              <a:rPr lang="zh-CN" altLang="en-US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高电荷态离子非平衡动力学</a:t>
            </a:r>
            <a:r>
              <a:rPr lang="zh-CN" altLang="en-US" sz="12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研究涉及的基本问题。是</a:t>
            </a:r>
            <a:r>
              <a:rPr lang="zh-CN" altLang="en-US" dirty="0"/>
              <a:t>深刻认识高电荷态离子非平衡动力学演化机制的基础。</a:t>
            </a:r>
            <a:endParaRPr lang="en-US" altLang="zh-CN" dirty="0"/>
          </a:p>
          <a:p>
            <a:pPr marL="0" marR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marR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latin typeface="Arial" pitchFamily="34" charset="0"/>
                <a:ea typeface="宋体" pitchFamily="2" charset="-122"/>
              </a:rPr>
              <a:t>理论研究必须根据高精度数据，构建理论模型，发展计算程序，进行模拟计算，深刻认识等离子体环境的影响，研究非平衡演化过程。</a:t>
            </a:r>
            <a:endParaRPr lang="zh-CN" altLang="en-US" sz="1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0B6972-57CF-4B96-BF3F-CA99F52FC4E8}" type="slidenum">
              <a:rPr lang="zh-CN" altLang="en-US" smtClean="0"/>
              <a:pPr>
                <a:defRPr/>
              </a:pPr>
              <a:t>11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89663-3A1F-5D43-ACA4-0B9BE46447E5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1168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FBF3-9130-4457-8226-53F4537A346B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DF03-8045-4D2D-A241-0AED6A325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434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FBF3-9130-4457-8226-53F4537A346B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DF03-8045-4D2D-A241-0AED6A325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395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FBF3-9130-4457-8226-53F4537A346B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DF03-8045-4D2D-A241-0AED6A325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681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1CD3A1-747D-45B3-A197-AEC7682E8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842" y="70880"/>
            <a:ext cx="8952614" cy="630869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43280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/>
              <a:t>2019/10/11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96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9842" y="70811"/>
            <a:ext cx="9009321" cy="625585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013637"/>
            <a:ext cx="10972800" cy="53304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39638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1CD3A1-747D-45B3-A197-AEC7682E8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842" y="70880"/>
            <a:ext cx="8952614" cy="630869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6158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/>
              <a:t>2019/10/11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70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/>
          <p:cNvGrpSpPr>
            <a:grpSpLocks/>
          </p:cNvGrpSpPr>
          <p:nvPr userDrawn="1"/>
        </p:nvGrpSpPr>
        <p:grpSpPr bwMode="auto">
          <a:xfrm>
            <a:off x="0" y="1071564"/>
            <a:ext cx="12192000" cy="53975"/>
            <a:chOff x="0" y="624"/>
            <a:chExt cx="5760" cy="34"/>
          </a:xfrm>
        </p:grpSpPr>
        <p:sp>
          <p:nvSpPr>
            <p:cNvPr id="6" name="Line 12"/>
            <p:cNvSpPr>
              <a:spLocks noChangeShapeType="1"/>
            </p:cNvSpPr>
            <p:nvPr/>
          </p:nvSpPr>
          <p:spPr bwMode="auto">
            <a:xfrm>
              <a:off x="0" y="624"/>
              <a:ext cx="5760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/>
            </a:p>
          </p:txBody>
        </p:sp>
        <p:sp>
          <p:nvSpPr>
            <p:cNvPr id="7" name="Line 13"/>
            <p:cNvSpPr>
              <a:spLocks noChangeShapeType="1"/>
            </p:cNvSpPr>
            <p:nvPr/>
          </p:nvSpPr>
          <p:spPr bwMode="auto">
            <a:xfrm>
              <a:off x="0" y="658"/>
              <a:ext cx="5760" cy="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FC8C3-E3FE-4B06-94A9-6A48285CEA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7816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1E5FB6-3673-4C5B-B793-C7057CD11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E5E5F06-A85A-43B8-9ACC-7A570D98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F475E5-677C-4C43-B71E-0393E9B16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B3F-5111-43F9-B049-DB026C8FC54F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C7F47F-1877-494B-A48B-AFC622281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DBEA85-F56E-4AD8-A939-B5ACFF2B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16FE-B9CC-478D-804A-5145E9B2B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96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466FE-4763-4FC8-A74B-FCC68C7BE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E5389C-EE93-42C9-BC89-8B0B63AFD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E71C12-8415-4B08-8201-393520E3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B3F-5111-43F9-B049-DB026C8FC54F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668F5A-F796-4493-8920-FD48AB868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D058A4-B7C9-47CA-8B12-15660AEF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16FE-B9CC-478D-804A-5145E9B2B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46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FBF3-9130-4457-8226-53F4537A346B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DF03-8045-4D2D-A241-0AED6A325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514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54644A-016A-4357-B00D-2B8587AE4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1081D5-07C9-49ED-9BC0-F9F9227B6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A5B15A-89CA-4E97-8457-C4F7483A8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B3F-5111-43F9-B049-DB026C8FC54F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7CC467-1C31-4365-BE5F-D11D934C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361EEE-7DD4-4A87-A4F9-EDAD2CB86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16FE-B9CC-478D-804A-5145E9B2B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81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A06BB-C9AB-4024-A417-3D0AD4C70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76A69B-C4F6-4B76-9A09-1920AD19C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B981532-29CB-4B5C-BBEF-B79002B4E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A57BC63-92A4-446C-9156-109CF0301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B3F-5111-43F9-B049-DB026C8FC54F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E400DD-00CE-4927-856B-C5B3E232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D556C7-6947-456C-9D94-2C6314533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16FE-B9CC-478D-804A-5145E9B2B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170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BF55BB-35BC-4F3B-BEDB-5D56F730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C858B8-1EA2-4D6A-BA53-36BE6B3A4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435461-D182-4D80-B977-D00B89C7E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ECBCFC-B396-4B9E-B50D-964ECE32B2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E403DC-C3C1-4C1F-919D-762F87D9FB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F33CCD-116C-4C2E-A92B-261A70819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B3F-5111-43F9-B049-DB026C8FC54F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9967260-4FAD-4C24-A167-16C9A741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373924E-74D6-46C6-B875-E19020C0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16FE-B9CC-478D-804A-5145E9B2B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988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B49E0D-A6A9-4E22-ACE1-E65B6992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03EDD92-D892-4ABD-88E0-C3F1F0297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B3F-5111-43F9-B049-DB026C8FC54F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B3367B-10DC-43D6-A0AA-EBECB32FB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F6F42A-C62C-4895-B916-3E4BF0DCE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16FE-B9CC-478D-804A-5145E9B2B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087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D8AB08A-F936-4A72-91C3-1ED2C8E5A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B3F-5111-43F9-B049-DB026C8FC54F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986D696-984E-4B52-8E5E-E445BCD1A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21A46F-0AA1-4498-A923-F1C50260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16FE-B9CC-478D-804A-5145E9B2B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40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61D69C-AAB6-4C96-8A23-A2181A81B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0806AF-B029-48B3-AE49-729E24480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D0C028-2CDC-4026-8B44-298FB454A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8FB55A-7213-48B5-B82B-F090D357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B3F-5111-43F9-B049-DB026C8FC54F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79AE96-4200-4DE8-8D05-B25D764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78466C-5649-4CE4-9618-3E0C7466F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16FE-B9CC-478D-804A-5145E9B2B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27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1ECCC5-9A6D-4E81-B860-BBFACF887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9FD1CB2-29FF-4563-B3B5-8CE80D8A3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7800BC-F21C-4A06-BEBF-8698BC759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03781A-4EC1-43A5-8A88-7069AE05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B3F-5111-43F9-B049-DB026C8FC54F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5B7441-9EED-40CC-94A5-C18AF02F5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C5D091-3749-43CF-AF79-D4A6375C5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16FE-B9CC-478D-804A-5145E9B2B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619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BBED81-B0E9-4CC5-89CE-D2BD1FF16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A70EDB-0E07-470B-89BB-CB12A3E1A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0A516B-52A8-4CA0-A1DC-FA57420B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B3F-5111-43F9-B049-DB026C8FC54F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9CB80-1943-4635-B09C-5F4933B9F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84FA7D-1DAD-4B30-951A-4DEA5076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16FE-B9CC-478D-804A-5145E9B2B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805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F05C16-7FE6-49BB-93E1-7022BFB32A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D25723-3F0E-41E9-B7DF-BB86CCF45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C7724A-F7E2-45CA-8217-DAC9C6835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B3F-5111-43F9-B049-DB026C8FC54F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82F44A-EAAB-451D-A4A9-1C0BE6BE9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D5AC97-CC14-4052-BCF8-AEB06EAB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16FE-B9CC-478D-804A-5145E9B2B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88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FBF3-9130-4457-8226-53F4537A346B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DF03-8045-4D2D-A241-0AED6A325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608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FBF3-9130-4457-8226-53F4537A346B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DF03-8045-4D2D-A241-0AED6A325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21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FBF3-9130-4457-8226-53F4537A346B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DF03-8045-4D2D-A241-0AED6A325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28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FBF3-9130-4457-8226-53F4537A346B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DF03-8045-4D2D-A241-0AED6A325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765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FBF3-9130-4457-8226-53F4537A346B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DF03-8045-4D2D-A241-0AED6A325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77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FBF3-9130-4457-8226-53F4537A346B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DF03-8045-4D2D-A241-0AED6A325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764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FBF3-9130-4457-8226-53F4537A346B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DF03-8045-4D2D-A241-0AED6A325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72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EFBF3-9130-4457-8226-53F4537A346B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BDF03-8045-4D2D-A241-0AED6A325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20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/>
          <p:nvPr userDrawn="1"/>
        </p:nvSpPr>
        <p:spPr>
          <a:xfrm>
            <a:off x="-1342" y="6578601"/>
            <a:ext cx="12191225" cy="284841"/>
          </a:xfrm>
          <a:prstGeom prst="rect">
            <a:avLst/>
          </a:prstGeom>
          <a:solidFill>
            <a:srgbClr val="0070C0"/>
          </a:solidFill>
          <a:ln w="400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>
              <a:solidFill>
                <a:sysClr val="window" lastClr="FFFFFF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0" y="803275"/>
            <a:ext cx="12192000" cy="0"/>
          </a:xfrm>
          <a:prstGeom prst="line">
            <a:avLst/>
          </a:prstGeom>
          <a:ln w="31750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5"/>
          <p:cNvSpPr txBox="1"/>
          <p:nvPr/>
        </p:nvSpPr>
        <p:spPr>
          <a:xfrm>
            <a:off x="11352922" y="6525344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fld id="{2EEF1883-7A0E-4F66-9932-E581691AD397}" type="slidenum">
              <a:rPr lang="zh-CN" altLang="en-US" sz="1600" b="1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pPr/>
              <a:t>‹#›</a:t>
            </a:fld>
            <a:r>
              <a:rPr lang="en-US" altLang="zh-CN" sz="16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16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12" name="Rectangle 6"/>
          <p:cNvSpPr/>
          <p:nvPr/>
        </p:nvSpPr>
        <p:spPr>
          <a:xfrm>
            <a:off x="776" y="-1"/>
            <a:ext cx="12191225" cy="754743"/>
          </a:xfrm>
          <a:prstGeom prst="rect">
            <a:avLst/>
          </a:prstGeom>
          <a:solidFill>
            <a:srgbClr val="0070C0"/>
          </a:solidFill>
          <a:ln w="400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>
              <a:solidFill>
                <a:sysClr val="window" lastClr="FFFFFF"/>
              </a:solidFill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11140226" y="44624"/>
            <a:ext cx="1004447" cy="508508"/>
            <a:chOff x="6228184" y="1"/>
            <a:chExt cx="984365" cy="703296"/>
          </a:xfrm>
        </p:grpSpPr>
        <p:sp>
          <p:nvSpPr>
            <p:cNvPr id="20" name="矩形 19"/>
            <p:cNvSpPr/>
            <p:nvPr userDrawn="1"/>
          </p:nvSpPr>
          <p:spPr>
            <a:xfrm>
              <a:off x="6228184" y="1"/>
              <a:ext cx="984365" cy="6781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pic>
          <p:nvPicPr>
            <p:cNvPr id="18" name="图片 6" descr="P1000039.JP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635" y="10716"/>
              <a:ext cx="978914" cy="692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7200000" sx="98000" sy="98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4"/>
          <p:cNvGrpSpPr/>
          <p:nvPr userDrawn="1"/>
        </p:nvGrpSpPr>
        <p:grpSpPr>
          <a:xfrm>
            <a:off x="10704514" y="162014"/>
            <a:ext cx="960105" cy="530683"/>
            <a:chOff x="4552900" y="17374"/>
            <a:chExt cx="1097513" cy="685924"/>
          </a:xfrm>
        </p:grpSpPr>
        <p:sp>
          <p:nvSpPr>
            <p:cNvPr id="21" name="矩形 20"/>
            <p:cNvSpPr/>
            <p:nvPr userDrawn="1"/>
          </p:nvSpPr>
          <p:spPr>
            <a:xfrm>
              <a:off x="4552900" y="17374"/>
              <a:ext cx="1092337" cy="6859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pic>
          <p:nvPicPr>
            <p:cNvPr id="15" name="Picture 2" descr="近物所全貌（新）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520" y="26487"/>
              <a:ext cx="1089893" cy="669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6600000" sx="98000" sy="98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10032437" y="44624"/>
            <a:ext cx="960107" cy="508508"/>
            <a:chOff x="7554808" y="-1"/>
            <a:chExt cx="1047899" cy="687715"/>
          </a:xfrm>
        </p:grpSpPr>
        <p:sp>
          <p:nvSpPr>
            <p:cNvPr id="2" name="矩形 1"/>
            <p:cNvSpPr/>
            <p:nvPr userDrawn="1"/>
          </p:nvSpPr>
          <p:spPr>
            <a:xfrm>
              <a:off x="7554808" y="-1"/>
              <a:ext cx="1047899" cy="687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pic>
          <p:nvPicPr>
            <p:cNvPr id="14" name="Picture 2" descr="未标题-1 拷贝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3664" y="13828"/>
              <a:ext cx="1021184" cy="66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7140000" sx="98000" sy="98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矩形 22"/>
          <p:cNvSpPr/>
          <p:nvPr userDrawn="1"/>
        </p:nvSpPr>
        <p:spPr>
          <a:xfrm>
            <a:off x="119269" y="6525345"/>
            <a:ext cx="189026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900" b="1" dirty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ea typeface="隶书" pitchFamily="49" charset="-122"/>
              </a:rPr>
              <a:t>近代物理研究所</a:t>
            </a:r>
            <a:endParaRPr lang="zh-CN" altLang="en-US" sz="1800" b="1" dirty="0">
              <a:solidFill>
                <a:prstClr val="black"/>
              </a:solidFill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 userDrawn="1"/>
        </p:nvSpPr>
        <p:spPr bwMode="auto">
          <a:xfrm>
            <a:off x="2701760" y="6571953"/>
            <a:ext cx="7488832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500" b="1" i="1" dirty="0">
                <a:solidFill>
                  <a:prstClr val="white"/>
                </a:solidFill>
                <a:latin typeface="Monotype Corsiva" panose="03010101010201010101" pitchFamily="66" charset="0"/>
              </a:rPr>
              <a:t>Institute of Modern Physics</a:t>
            </a:r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824"/>
          <a:stretch/>
        </p:blipFill>
        <p:spPr>
          <a:xfrm>
            <a:off x="97282" y="79964"/>
            <a:ext cx="846865" cy="6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6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4" r:id="rId3"/>
    <p:sldLayoutId id="2147483683" r:id="rId4"/>
    <p:sldLayoutId id="2147483699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18F4206-2A79-48C6-AB10-ED77E95D0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5313CC-33CA-417E-8283-788077D07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432A2E-C738-46B8-89F4-95367AFEE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1CB3F-5111-43F9-B049-DB026C8FC54F}" type="datetimeFigureOut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5C07A2-0BA6-4372-8528-4E8EFA2D6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561B99-2BAC-4705-8375-A218F3EE5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316FE-B9CC-478D-804A-5145E9B2B5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30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2071D-8C16-4931-8334-791A0685B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8224" y="2391132"/>
            <a:ext cx="9144000" cy="1096547"/>
          </a:xfrm>
        </p:spPr>
        <p:txBody>
          <a:bodyPr/>
          <a:lstStyle/>
          <a:p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近物所超重核实验研究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42ED365-3649-4473-931B-964721DFA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825" y="4057277"/>
            <a:ext cx="9726349" cy="152601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甘再国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中国科学院近代物理研究所</a:t>
            </a:r>
          </a:p>
        </p:txBody>
      </p:sp>
      <p:sp>
        <p:nvSpPr>
          <p:cNvPr id="4" name="正方形/長方形 9"/>
          <p:cNvSpPr/>
          <p:nvPr/>
        </p:nvSpPr>
        <p:spPr>
          <a:xfrm>
            <a:off x="-3248" y="1"/>
            <a:ext cx="12204000" cy="45719"/>
          </a:xfrm>
          <a:prstGeom prst="rect">
            <a:avLst/>
          </a:prstGeom>
          <a:solidFill>
            <a:srgbClr val="0000FF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/>
          <a:srcRect l="13031" t="12391" r="12222" b="63534"/>
          <a:stretch/>
        </p:blipFill>
        <p:spPr>
          <a:xfrm>
            <a:off x="-19759" y="72458"/>
            <a:ext cx="3644901" cy="660399"/>
          </a:xfrm>
          <a:prstGeom prst="rect">
            <a:avLst/>
          </a:prstGeom>
        </p:spPr>
      </p:pic>
      <p:sp>
        <p:nvSpPr>
          <p:cNvPr id="6" name="正方形/長方形 9"/>
          <p:cNvSpPr/>
          <p:nvPr/>
        </p:nvSpPr>
        <p:spPr>
          <a:xfrm>
            <a:off x="-3045" y="738452"/>
            <a:ext cx="12204000" cy="45719"/>
          </a:xfrm>
          <a:prstGeom prst="rect">
            <a:avLst/>
          </a:prstGeom>
          <a:solidFill>
            <a:srgbClr val="0000FF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10"/>
          <p:cNvSpPr/>
          <p:nvPr/>
        </p:nvSpPr>
        <p:spPr>
          <a:xfrm>
            <a:off x="-12976" y="6864351"/>
            <a:ext cx="12204000" cy="50800"/>
          </a:xfrm>
          <a:prstGeom prst="rect">
            <a:avLst/>
          </a:prstGeom>
          <a:solidFill>
            <a:srgbClr val="0000FF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BF0E114-87DA-425B-9E3B-43302219E8FB}"/>
              </a:ext>
            </a:extLst>
          </p:cNvPr>
          <p:cNvSpPr txBox="1"/>
          <p:nvPr/>
        </p:nvSpPr>
        <p:spPr>
          <a:xfrm>
            <a:off x="9246946" y="6545819"/>
            <a:ext cx="1837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2019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11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日    </a:t>
            </a:r>
          </a:p>
        </p:txBody>
      </p:sp>
      <p:sp>
        <p:nvSpPr>
          <p:cNvPr id="9" name="副标题 2">
            <a:extLst>
              <a:ext uri="{FF2B5EF4-FFF2-40B4-BE49-F238E27FC236}">
                <a16:creationId xmlns:a16="http://schemas.microsoft.com/office/drawing/2014/main" id="{469ABCAF-A2FD-48E8-B53D-77C36E782C44}"/>
              </a:ext>
            </a:extLst>
          </p:cNvPr>
          <p:cNvSpPr txBox="1">
            <a:spLocks/>
          </p:cNvSpPr>
          <p:nvPr/>
        </p:nvSpPr>
        <p:spPr>
          <a:xfrm>
            <a:off x="1385225" y="1599714"/>
            <a:ext cx="9726349" cy="61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第十七届全国核物理大会</a:t>
            </a:r>
            <a:endParaRPr lang="en-US" altLang="zh-CN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8922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CE0B02-9148-47CB-AB1C-EDDBF165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SHANS</a:t>
            </a:r>
            <a:r>
              <a:rPr lang="zh-CN" altLang="en-US" dirty="0"/>
              <a:t>谱仪核素研究结果</a:t>
            </a:r>
          </a:p>
        </p:txBody>
      </p:sp>
      <p:grpSp>
        <p:nvGrpSpPr>
          <p:cNvPr id="142" name="组合 141">
            <a:extLst>
              <a:ext uri="{FF2B5EF4-FFF2-40B4-BE49-F238E27FC236}">
                <a16:creationId xmlns:a16="http://schemas.microsoft.com/office/drawing/2014/main" id="{11AE7BB2-AE00-4A83-BC73-BA114D2A9FF9}"/>
              </a:ext>
            </a:extLst>
          </p:cNvPr>
          <p:cNvGrpSpPr/>
          <p:nvPr/>
        </p:nvGrpSpPr>
        <p:grpSpPr>
          <a:xfrm>
            <a:off x="150310" y="1008143"/>
            <a:ext cx="9145016" cy="5429250"/>
            <a:chOff x="35496" y="1080143"/>
            <a:chExt cx="9145016" cy="5429250"/>
          </a:xfrm>
        </p:grpSpPr>
        <p:pic>
          <p:nvPicPr>
            <p:cNvPr id="143" name="Picture 2" descr="C:\Users\zzy\Desktop\图片2.png">
              <a:extLst>
                <a:ext uri="{FF2B5EF4-FFF2-40B4-BE49-F238E27FC236}">
                  <a16:creationId xmlns:a16="http://schemas.microsoft.com/office/drawing/2014/main" id="{E1402B25-1115-4EA8-8063-B0D0EA0F8D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080143"/>
              <a:ext cx="9088437" cy="5429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4" name="矩形 143">
              <a:extLst>
                <a:ext uri="{FF2B5EF4-FFF2-40B4-BE49-F238E27FC236}">
                  <a16:creationId xmlns:a16="http://schemas.microsoft.com/office/drawing/2014/main" id="{3C19AE59-E856-4312-8605-277C8650E567}"/>
                </a:ext>
              </a:extLst>
            </p:cNvPr>
            <p:cNvSpPr/>
            <p:nvPr/>
          </p:nvSpPr>
          <p:spPr>
            <a:xfrm>
              <a:off x="5450164" y="3237094"/>
              <a:ext cx="271757" cy="269642"/>
            </a:xfrm>
            <a:prstGeom prst="rect">
              <a:avLst/>
            </a:prstGeom>
            <a:pattFill prst="smCheck">
              <a:fgClr>
                <a:srgbClr val="FF0000"/>
              </a:fgClr>
              <a:bgClr>
                <a:srgbClr val="FFFFFF"/>
              </a:bgClr>
            </a:patt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矩形 144">
              <a:extLst>
                <a:ext uri="{FF2B5EF4-FFF2-40B4-BE49-F238E27FC236}">
                  <a16:creationId xmlns:a16="http://schemas.microsoft.com/office/drawing/2014/main" id="{3DE0493A-E1A6-4449-A006-1AA67B3B11E5}"/>
                </a:ext>
              </a:extLst>
            </p:cNvPr>
            <p:cNvSpPr/>
            <p:nvPr/>
          </p:nvSpPr>
          <p:spPr>
            <a:xfrm>
              <a:off x="3870846" y="1718524"/>
              <a:ext cx="202959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185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Re(</a:t>
              </a:r>
              <a:r>
                <a:rPr kumimoji="0" lang="en-US" altLang="zh-CN" sz="1600" b="1" i="0" u="none" strike="noStrike" kern="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40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Ar, 5n)</a:t>
              </a:r>
              <a:r>
                <a:rPr kumimoji="0" lang="en-US" altLang="zh-CN" sz="1600" b="1" i="0" u="none" strike="noStrike" kern="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220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Np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A9831A5A-C2A9-47D1-B431-015ED2808A10}"/>
                </a:ext>
              </a:extLst>
            </p:cNvPr>
            <p:cNvSpPr/>
            <p:nvPr/>
          </p:nvSpPr>
          <p:spPr>
            <a:xfrm>
              <a:off x="6692330" y="1108437"/>
              <a:ext cx="248818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sng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187</a:t>
              </a: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Re(</a:t>
              </a:r>
              <a:r>
                <a:rPr kumimoji="0" lang="en-US" altLang="zh-CN" sz="1600" b="1" i="0" u="sng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40</a:t>
              </a: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Ar, 3n)</a:t>
              </a:r>
              <a:r>
                <a:rPr kumimoji="0" lang="en-US" altLang="zh-CN" sz="1600" b="1" i="0" u="sng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224</a:t>
              </a: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Np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(PRC 98, 044302 (2018))</a:t>
              </a:r>
              <a:endParaRPr kumimoji="0" lang="zh-CN" alt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47" name="矩形 146">
              <a:extLst>
                <a:ext uri="{FF2B5EF4-FFF2-40B4-BE49-F238E27FC236}">
                  <a16:creationId xmlns:a16="http://schemas.microsoft.com/office/drawing/2014/main" id="{B17391E5-9973-4F1A-AC80-FA6E1873652D}"/>
                </a:ext>
              </a:extLst>
            </p:cNvPr>
            <p:cNvSpPr/>
            <p:nvPr/>
          </p:nvSpPr>
          <p:spPr>
            <a:xfrm>
              <a:off x="4525200" y="3544568"/>
              <a:ext cx="295200" cy="295200"/>
            </a:xfrm>
            <a:prstGeom prst="rect">
              <a:avLst/>
            </a:prstGeom>
            <a:noFill/>
            <a:ln w="22606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TextBox 69">
              <a:extLst>
                <a:ext uri="{FF2B5EF4-FFF2-40B4-BE49-F238E27FC236}">
                  <a16:creationId xmlns:a16="http://schemas.microsoft.com/office/drawing/2014/main" id="{8A5B1C4D-D779-4A7F-B1F4-E723F81B9DF8}"/>
                </a:ext>
              </a:extLst>
            </p:cNvPr>
            <p:cNvSpPr txBox="1"/>
            <p:nvPr/>
          </p:nvSpPr>
          <p:spPr>
            <a:xfrm>
              <a:off x="708006" y="4721580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Ra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49" name="TextBox 70">
              <a:extLst>
                <a:ext uri="{FF2B5EF4-FFF2-40B4-BE49-F238E27FC236}">
                  <a16:creationId xmlns:a16="http://schemas.microsoft.com/office/drawing/2014/main" id="{58ED9751-E872-479A-BC81-8790813754AD}"/>
                </a:ext>
              </a:extLst>
            </p:cNvPr>
            <p:cNvSpPr txBox="1"/>
            <p:nvPr/>
          </p:nvSpPr>
          <p:spPr>
            <a:xfrm>
              <a:off x="1644110" y="4433548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Ac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50" name="TextBox 71">
              <a:extLst>
                <a:ext uri="{FF2B5EF4-FFF2-40B4-BE49-F238E27FC236}">
                  <a16:creationId xmlns:a16="http://schemas.microsoft.com/office/drawing/2014/main" id="{31D64F2C-7D34-414A-B298-274342E638C4}"/>
                </a:ext>
              </a:extLst>
            </p:cNvPr>
            <p:cNvSpPr txBox="1"/>
            <p:nvPr/>
          </p:nvSpPr>
          <p:spPr>
            <a:xfrm>
              <a:off x="1979712" y="4109768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Th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51" name="TextBox 72">
              <a:extLst>
                <a:ext uri="{FF2B5EF4-FFF2-40B4-BE49-F238E27FC236}">
                  <a16:creationId xmlns:a16="http://schemas.microsoft.com/office/drawing/2014/main" id="{020BB59B-0D29-4ECB-879B-0C9B16F23454}"/>
                </a:ext>
              </a:extLst>
            </p:cNvPr>
            <p:cNvSpPr txBox="1"/>
            <p:nvPr/>
          </p:nvSpPr>
          <p:spPr>
            <a:xfrm>
              <a:off x="2881070" y="3794768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Pa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52" name="TextBox 73">
              <a:extLst>
                <a:ext uri="{FF2B5EF4-FFF2-40B4-BE49-F238E27FC236}">
                  <a16:creationId xmlns:a16="http://schemas.microsoft.com/office/drawing/2014/main" id="{BB148AB7-235A-4461-8C68-30024DB1705A}"/>
                </a:ext>
              </a:extLst>
            </p:cNvPr>
            <p:cNvSpPr txBox="1"/>
            <p:nvPr/>
          </p:nvSpPr>
          <p:spPr>
            <a:xfrm>
              <a:off x="3572550" y="3497444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U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53" name="TextBox 74">
              <a:extLst>
                <a:ext uri="{FF2B5EF4-FFF2-40B4-BE49-F238E27FC236}">
                  <a16:creationId xmlns:a16="http://schemas.microsoft.com/office/drawing/2014/main" id="{1F7DAE8C-66F2-4938-A4C4-B072D57CDF0E}"/>
                </a:ext>
              </a:extLst>
            </p:cNvPr>
            <p:cNvSpPr txBox="1"/>
            <p:nvPr/>
          </p:nvSpPr>
          <p:spPr>
            <a:xfrm>
              <a:off x="4355976" y="318724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Np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54" name="TextBox 75">
              <a:extLst>
                <a:ext uri="{FF2B5EF4-FFF2-40B4-BE49-F238E27FC236}">
                  <a16:creationId xmlns:a16="http://schemas.microsoft.com/office/drawing/2014/main" id="{FF5CA32E-D9EB-4863-91E7-A483FE7355B2}"/>
                </a:ext>
              </a:extLst>
            </p:cNvPr>
            <p:cNvSpPr txBox="1"/>
            <p:nvPr/>
          </p:nvSpPr>
          <p:spPr>
            <a:xfrm>
              <a:off x="7066536" y="2888087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Pu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55" name="TextBox 76">
              <a:extLst>
                <a:ext uri="{FF2B5EF4-FFF2-40B4-BE49-F238E27FC236}">
                  <a16:creationId xmlns:a16="http://schemas.microsoft.com/office/drawing/2014/main" id="{47925D94-02E4-448D-BBCB-018991541F14}"/>
                </a:ext>
              </a:extLst>
            </p:cNvPr>
            <p:cNvSpPr txBox="1"/>
            <p:nvPr/>
          </p:nvSpPr>
          <p:spPr>
            <a:xfrm>
              <a:off x="7355360" y="2570632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Am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56" name="TextBox 77">
              <a:extLst>
                <a:ext uri="{FF2B5EF4-FFF2-40B4-BE49-F238E27FC236}">
                  <a16:creationId xmlns:a16="http://schemas.microsoft.com/office/drawing/2014/main" id="{4B296699-66DB-43AD-B142-A72A22953755}"/>
                </a:ext>
              </a:extLst>
            </p:cNvPr>
            <p:cNvSpPr txBox="1"/>
            <p:nvPr/>
          </p:nvSpPr>
          <p:spPr>
            <a:xfrm>
              <a:off x="8009025" y="2273308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Cm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57" name="TextBox 78">
              <a:extLst>
                <a:ext uri="{FF2B5EF4-FFF2-40B4-BE49-F238E27FC236}">
                  <a16:creationId xmlns:a16="http://schemas.microsoft.com/office/drawing/2014/main" id="{3C2D66E2-9231-4F15-A932-515A3ADA662D}"/>
                </a:ext>
              </a:extLst>
            </p:cNvPr>
            <p:cNvSpPr txBox="1"/>
            <p:nvPr/>
          </p:nvSpPr>
          <p:spPr>
            <a:xfrm>
              <a:off x="8052822" y="1994568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Bk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grpSp>
          <p:nvGrpSpPr>
            <p:cNvPr id="158" name="组合 157">
              <a:extLst>
                <a:ext uri="{FF2B5EF4-FFF2-40B4-BE49-F238E27FC236}">
                  <a16:creationId xmlns:a16="http://schemas.microsoft.com/office/drawing/2014/main" id="{FD90A0D5-1AC0-49A1-BD56-B9D45859CA41}"/>
                </a:ext>
              </a:extLst>
            </p:cNvPr>
            <p:cNvGrpSpPr/>
            <p:nvPr/>
          </p:nvGrpSpPr>
          <p:grpSpPr>
            <a:xfrm>
              <a:off x="251520" y="2035218"/>
              <a:ext cx="6444480" cy="3343726"/>
              <a:chOff x="251520" y="1669450"/>
              <a:chExt cx="6444480" cy="3343726"/>
            </a:xfrm>
          </p:grpSpPr>
          <p:cxnSp>
            <p:nvCxnSpPr>
              <p:cNvPr id="189" name="直接连接符 188">
                <a:extLst>
                  <a:ext uri="{FF2B5EF4-FFF2-40B4-BE49-F238E27FC236}">
                    <a16:creationId xmlns:a16="http://schemas.microsoft.com/office/drawing/2014/main" id="{1B677BB8-8D31-4892-A9B7-BF242C316D5D}"/>
                  </a:ext>
                </a:extLst>
              </p:cNvPr>
              <p:cNvCxnSpPr/>
              <p:nvPr/>
            </p:nvCxnSpPr>
            <p:spPr>
              <a:xfrm flipH="1" flipV="1">
                <a:off x="1475656" y="4689144"/>
                <a:ext cx="344" cy="324032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190" name="直接连接符 189">
                <a:extLst>
                  <a:ext uri="{FF2B5EF4-FFF2-40B4-BE49-F238E27FC236}">
                    <a16:creationId xmlns:a16="http://schemas.microsoft.com/office/drawing/2014/main" id="{79E6C37F-FEE5-4473-B4D6-E2353571B5B6}"/>
                  </a:ext>
                </a:extLst>
              </p:cNvPr>
              <p:cNvCxnSpPr/>
              <p:nvPr/>
            </p:nvCxnSpPr>
            <p:spPr>
              <a:xfrm flipH="1">
                <a:off x="576000" y="4689144"/>
                <a:ext cx="8996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191" name="直接连接符 190">
                <a:extLst>
                  <a:ext uri="{FF2B5EF4-FFF2-40B4-BE49-F238E27FC236}">
                    <a16:creationId xmlns:a16="http://schemas.microsoft.com/office/drawing/2014/main" id="{DD2B3C64-0DCC-4000-A042-DD80AA79C472}"/>
                  </a:ext>
                </a:extLst>
              </p:cNvPr>
              <p:cNvCxnSpPr/>
              <p:nvPr/>
            </p:nvCxnSpPr>
            <p:spPr>
              <a:xfrm flipV="1">
                <a:off x="576000" y="4401144"/>
                <a:ext cx="0" cy="288032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192" name="直接连接符 191">
                <a:extLst>
                  <a:ext uri="{FF2B5EF4-FFF2-40B4-BE49-F238E27FC236}">
                    <a16:creationId xmlns:a16="http://schemas.microsoft.com/office/drawing/2014/main" id="{7D55E0B4-68EC-4308-BE8C-1725021126D7}"/>
                  </a:ext>
                </a:extLst>
              </p:cNvPr>
              <p:cNvCxnSpPr/>
              <p:nvPr/>
            </p:nvCxnSpPr>
            <p:spPr>
              <a:xfrm>
                <a:off x="576000" y="4392000"/>
                <a:ext cx="2411824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193" name="直接连接符 192">
                <a:extLst>
                  <a:ext uri="{FF2B5EF4-FFF2-40B4-BE49-F238E27FC236}">
                    <a16:creationId xmlns:a16="http://schemas.microsoft.com/office/drawing/2014/main" id="{D2C6D499-DDF2-4917-A4A9-24E01A7A303B}"/>
                  </a:ext>
                </a:extLst>
              </p:cNvPr>
              <p:cNvCxnSpPr/>
              <p:nvPr/>
            </p:nvCxnSpPr>
            <p:spPr>
              <a:xfrm flipV="1">
                <a:off x="2987824" y="4076924"/>
                <a:ext cx="0" cy="324220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194" name="直接连接符 193">
                <a:extLst>
                  <a:ext uri="{FF2B5EF4-FFF2-40B4-BE49-F238E27FC236}">
                    <a16:creationId xmlns:a16="http://schemas.microsoft.com/office/drawing/2014/main" id="{CD59EC5E-30ED-440C-A195-E04117B0A7AA}"/>
                  </a:ext>
                </a:extLst>
              </p:cNvPr>
              <p:cNvCxnSpPr/>
              <p:nvPr/>
            </p:nvCxnSpPr>
            <p:spPr>
              <a:xfrm flipH="1">
                <a:off x="1763688" y="4086000"/>
                <a:ext cx="122413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195" name="直接连接符 194">
                <a:extLst>
                  <a:ext uri="{FF2B5EF4-FFF2-40B4-BE49-F238E27FC236}">
                    <a16:creationId xmlns:a16="http://schemas.microsoft.com/office/drawing/2014/main" id="{1DFA6320-2C3F-4409-A8C1-F1F4A44CE4DC}"/>
                  </a:ext>
                </a:extLst>
              </p:cNvPr>
              <p:cNvCxnSpPr/>
              <p:nvPr/>
            </p:nvCxnSpPr>
            <p:spPr>
              <a:xfrm flipH="1">
                <a:off x="251520" y="5004000"/>
                <a:ext cx="122413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196" name="直接连接符 195">
                <a:extLst>
                  <a:ext uri="{FF2B5EF4-FFF2-40B4-BE49-F238E27FC236}">
                    <a16:creationId xmlns:a16="http://schemas.microsoft.com/office/drawing/2014/main" id="{CA923E21-8FAF-43DB-876C-E41AEA41725E}"/>
                  </a:ext>
                </a:extLst>
              </p:cNvPr>
              <p:cNvCxnSpPr/>
              <p:nvPr/>
            </p:nvCxnSpPr>
            <p:spPr>
              <a:xfrm flipV="1">
                <a:off x="1763688" y="3789144"/>
                <a:ext cx="0" cy="287781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197" name="直接连接符 196">
                <a:extLst>
                  <a:ext uri="{FF2B5EF4-FFF2-40B4-BE49-F238E27FC236}">
                    <a16:creationId xmlns:a16="http://schemas.microsoft.com/office/drawing/2014/main" id="{BD8D6F04-5C39-40A6-8510-5E8AB1794667}"/>
                  </a:ext>
                </a:extLst>
              </p:cNvPr>
              <p:cNvCxnSpPr/>
              <p:nvPr/>
            </p:nvCxnSpPr>
            <p:spPr>
              <a:xfrm>
                <a:off x="1763688" y="3780000"/>
                <a:ext cx="2448272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198" name="直接连接符 197">
                <a:extLst>
                  <a:ext uri="{FF2B5EF4-FFF2-40B4-BE49-F238E27FC236}">
                    <a16:creationId xmlns:a16="http://schemas.microsoft.com/office/drawing/2014/main" id="{7A455FC7-CA49-4C0A-BC1A-192A4B340F59}"/>
                  </a:ext>
                </a:extLst>
              </p:cNvPr>
              <p:cNvCxnSpPr/>
              <p:nvPr/>
            </p:nvCxnSpPr>
            <p:spPr>
              <a:xfrm flipV="1">
                <a:off x="4211960" y="3483144"/>
                <a:ext cx="0" cy="306000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199" name="直接连接符 198">
                <a:extLst>
                  <a:ext uri="{FF2B5EF4-FFF2-40B4-BE49-F238E27FC236}">
                    <a16:creationId xmlns:a16="http://schemas.microsoft.com/office/drawing/2014/main" id="{34F6FB57-0A57-47B6-8B41-CEF10A2D4B6B}"/>
                  </a:ext>
                </a:extLst>
              </p:cNvPr>
              <p:cNvCxnSpPr/>
              <p:nvPr/>
            </p:nvCxnSpPr>
            <p:spPr>
              <a:xfrm flipH="1">
                <a:off x="2734538" y="3483144"/>
                <a:ext cx="1477422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200" name="直接连接符 199">
                <a:extLst>
                  <a:ext uri="{FF2B5EF4-FFF2-40B4-BE49-F238E27FC236}">
                    <a16:creationId xmlns:a16="http://schemas.microsoft.com/office/drawing/2014/main" id="{4F898B53-12C4-4E2A-A65B-3846F490E06B}"/>
                  </a:ext>
                </a:extLst>
              </p:cNvPr>
              <p:cNvCxnSpPr/>
              <p:nvPr/>
            </p:nvCxnSpPr>
            <p:spPr>
              <a:xfrm flipV="1">
                <a:off x="2734538" y="3150214"/>
                <a:ext cx="0" cy="332931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201" name="直接连接符 200">
                <a:extLst>
                  <a:ext uri="{FF2B5EF4-FFF2-40B4-BE49-F238E27FC236}">
                    <a16:creationId xmlns:a16="http://schemas.microsoft.com/office/drawing/2014/main" id="{E4B10DE7-5CB9-40F7-A8E1-06E71136F826}"/>
                  </a:ext>
                </a:extLst>
              </p:cNvPr>
              <p:cNvCxnSpPr/>
              <p:nvPr/>
            </p:nvCxnSpPr>
            <p:spPr>
              <a:xfrm>
                <a:off x="2734538" y="3132000"/>
                <a:ext cx="2701558" cy="18214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202" name="直接连接符 201">
                <a:extLst>
                  <a:ext uri="{FF2B5EF4-FFF2-40B4-BE49-F238E27FC236}">
                    <a16:creationId xmlns:a16="http://schemas.microsoft.com/office/drawing/2014/main" id="{EE01A9B6-8BBF-46D0-B94B-50608F0CAEB9}"/>
                  </a:ext>
                </a:extLst>
              </p:cNvPr>
              <p:cNvCxnSpPr/>
              <p:nvPr/>
            </p:nvCxnSpPr>
            <p:spPr>
              <a:xfrm flipV="1">
                <a:off x="5436000" y="2862080"/>
                <a:ext cx="0" cy="291077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203" name="直接连接符 202">
                <a:extLst>
                  <a:ext uri="{FF2B5EF4-FFF2-40B4-BE49-F238E27FC236}">
                    <a16:creationId xmlns:a16="http://schemas.microsoft.com/office/drawing/2014/main" id="{E0261331-9DE8-478C-B96B-36A25107CCB8}"/>
                  </a:ext>
                </a:extLst>
              </p:cNvPr>
              <p:cNvCxnSpPr/>
              <p:nvPr/>
            </p:nvCxnSpPr>
            <p:spPr>
              <a:xfrm flipH="1">
                <a:off x="3937299" y="2871328"/>
                <a:ext cx="1525637" cy="21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204" name="直接连接符 203">
                <a:extLst>
                  <a:ext uri="{FF2B5EF4-FFF2-40B4-BE49-F238E27FC236}">
                    <a16:creationId xmlns:a16="http://schemas.microsoft.com/office/drawing/2014/main" id="{AD6E91C0-C735-4658-8147-9D46AA37702B}"/>
                  </a:ext>
                </a:extLst>
              </p:cNvPr>
              <p:cNvCxnSpPr/>
              <p:nvPr/>
            </p:nvCxnSpPr>
            <p:spPr>
              <a:xfrm flipV="1">
                <a:off x="3937299" y="2564207"/>
                <a:ext cx="0" cy="291366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205" name="直接连接符 204">
                <a:extLst>
                  <a:ext uri="{FF2B5EF4-FFF2-40B4-BE49-F238E27FC236}">
                    <a16:creationId xmlns:a16="http://schemas.microsoft.com/office/drawing/2014/main" id="{5B0A6318-01F5-4477-BB85-63BC40AEB462}"/>
                  </a:ext>
                </a:extLst>
              </p:cNvPr>
              <p:cNvCxnSpPr/>
              <p:nvPr/>
            </p:nvCxnSpPr>
            <p:spPr>
              <a:xfrm>
                <a:off x="3923928" y="2556000"/>
                <a:ext cx="2124072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206" name="直接连接符 205">
                <a:extLst>
                  <a:ext uri="{FF2B5EF4-FFF2-40B4-BE49-F238E27FC236}">
                    <a16:creationId xmlns:a16="http://schemas.microsoft.com/office/drawing/2014/main" id="{1801943B-B147-49BF-8373-E893D3CBEE26}"/>
                  </a:ext>
                </a:extLst>
              </p:cNvPr>
              <p:cNvCxnSpPr/>
              <p:nvPr/>
            </p:nvCxnSpPr>
            <p:spPr>
              <a:xfrm flipV="1">
                <a:off x="6048000" y="2226232"/>
                <a:ext cx="0" cy="317455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207" name="直接连接符 206">
                <a:extLst>
                  <a:ext uri="{FF2B5EF4-FFF2-40B4-BE49-F238E27FC236}">
                    <a16:creationId xmlns:a16="http://schemas.microsoft.com/office/drawing/2014/main" id="{195146E3-3226-494C-9B32-823ABA38245D}"/>
                  </a:ext>
                </a:extLst>
              </p:cNvPr>
              <p:cNvCxnSpPr/>
              <p:nvPr/>
            </p:nvCxnSpPr>
            <p:spPr>
              <a:xfrm flipH="1">
                <a:off x="5131790" y="2232000"/>
                <a:ext cx="91621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208" name="直接连接符 207">
                <a:extLst>
                  <a:ext uri="{FF2B5EF4-FFF2-40B4-BE49-F238E27FC236}">
                    <a16:creationId xmlns:a16="http://schemas.microsoft.com/office/drawing/2014/main" id="{6D8B11C5-D323-4F31-B2C0-E4F499127152}"/>
                  </a:ext>
                </a:extLst>
              </p:cNvPr>
              <p:cNvCxnSpPr/>
              <p:nvPr/>
            </p:nvCxnSpPr>
            <p:spPr>
              <a:xfrm flipV="1">
                <a:off x="5131790" y="1938232"/>
                <a:ext cx="0" cy="293768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209" name="直接连接符 208">
                <a:extLst>
                  <a:ext uri="{FF2B5EF4-FFF2-40B4-BE49-F238E27FC236}">
                    <a16:creationId xmlns:a16="http://schemas.microsoft.com/office/drawing/2014/main" id="{A35B91CD-FD5F-4D48-AAD1-0D62F31484D5}"/>
                  </a:ext>
                </a:extLst>
              </p:cNvPr>
              <p:cNvCxnSpPr/>
              <p:nvPr/>
            </p:nvCxnSpPr>
            <p:spPr>
              <a:xfrm>
                <a:off x="5148064" y="1944000"/>
                <a:ext cx="153754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  <p:cxnSp>
            <p:nvCxnSpPr>
              <p:cNvPr id="210" name="直接连接符 209">
                <a:extLst>
                  <a:ext uri="{FF2B5EF4-FFF2-40B4-BE49-F238E27FC236}">
                    <a16:creationId xmlns:a16="http://schemas.microsoft.com/office/drawing/2014/main" id="{56414838-2E15-477F-A582-9B152CCB214D}"/>
                  </a:ext>
                </a:extLst>
              </p:cNvPr>
              <p:cNvCxnSpPr/>
              <p:nvPr/>
            </p:nvCxnSpPr>
            <p:spPr>
              <a:xfrm flipV="1">
                <a:off x="6696000" y="1669450"/>
                <a:ext cx="0" cy="274550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  <a:alpha val="80000"/>
                  </a:srgbClr>
                </a:solidFill>
                <a:prstDash val="sysDot"/>
              </a:ln>
              <a:effectLst/>
            </p:spPr>
          </p:cxnSp>
        </p:grpSp>
        <p:grpSp>
          <p:nvGrpSpPr>
            <p:cNvPr id="159" name="组合 158">
              <a:extLst>
                <a:ext uri="{FF2B5EF4-FFF2-40B4-BE49-F238E27FC236}">
                  <a16:creationId xmlns:a16="http://schemas.microsoft.com/office/drawing/2014/main" id="{EBFA71BF-904E-4171-81BC-9EEFB3B6EF58}"/>
                </a:ext>
              </a:extLst>
            </p:cNvPr>
            <p:cNvGrpSpPr/>
            <p:nvPr/>
          </p:nvGrpSpPr>
          <p:grpSpPr>
            <a:xfrm>
              <a:off x="395536" y="1697752"/>
              <a:ext cx="3075209" cy="307777"/>
              <a:chOff x="7399813" y="673532"/>
              <a:chExt cx="3075209" cy="307777"/>
            </a:xfrm>
          </p:grpSpPr>
          <p:cxnSp>
            <p:nvCxnSpPr>
              <p:cNvPr id="187" name="直接连接符 186">
                <a:extLst>
                  <a:ext uri="{FF2B5EF4-FFF2-40B4-BE49-F238E27FC236}">
                    <a16:creationId xmlns:a16="http://schemas.microsoft.com/office/drawing/2014/main" id="{2C37261C-C74E-47A7-833A-5333533AFF3A}"/>
                  </a:ext>
                </a:extLst>
              </p:cNvPr>
              <p:cNvCxnSpPr/>
              <p:nvPr/>
            </p:nvCxnSpPr>
            <p:spPr>
              <a:xfrm>
                <a:off x="7399813" y="836712"/>
                <a:ext cx="484555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8A0000">
                    <a:lumMod val="75000"/>
                  </a:srgbClr>
                </a:solidFill>
                <a:prstDash val="sysDot"/>
              </a:ln>
              <a:effectLst/>
            </p:spPr>
          </p:cxnSp>
          <p:sp>
            <p:nvSpPr>
              <p:cNvPr id="188" name="TextBox 97">
                <a:extLst>
                  <a:ext uri="{FF2B5EF4-FFF2-40B4-BE49-F238E27FC236}">
                    <a16:creationId xmlns:a16="http://schemas.microsoft.com/office/drawing/2014/main" id="{C26A85FB-F5BA-46EE-A90A-F9209F75213A}"/>
                  </a:ext>
                </a:extLst>
              </p:cNvPr>
              <p:cNvSpPr txBox="1"/>
              <p:nvPr/>
            </p:nvSpPr>
            <p:spPr>
              <a:xfrm>
                <a:off x="7884248" y="673532"/>
                <a:ext cx="25907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A0000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华文楷体" pitchFamily="2" charset="-122"/>
                    <a:cs typeface="Arial" pitchFamily="34" charset="0"/>
                  </a:rPr>
                  <a:t>Proton drip line (FRDM2012)</a:t>
                </a:r>
                <a:endPara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8A0000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华文楷体" pitchFamily="2" charset="-122"/>
                  <a:cs typeface="Arial" pitchFamily="34" charset="0"/>
                </a:endParaRPr>
              </a:p>
            </p:txBody>
          </p:sp>
        </p:grpSp>
        <p:grpSp>
          <p:nvGrpSpPr>
            <p:cNvPr id="160" name="组合 159">
              <a:extLst>
                <a:ext uri="{FF2B5EF4-FFF2-40B4-BE49-F238E27FC236}">
                  <a16:creationId xmlns:a16="http://schemas.microsoft.com/office/drawing/2014/main" id="{562C8B21-D070-4F93-9929-D20A697E2268}"/>
                </a:ext>
              </a:extLst>
            </p:cNvPr>
            <p:cNvGrpSpPr/>
            <p:nvPr/>
          </p:nvGrpSpPr>
          <p:grpSpPr>
            <a:xfrm>
              <a:off x="4035615" y="2035218"/>
              <a:ext cx="1728193" cy="1201876"/>
              <a:chOff x="1787092" y="3181450"/>
              <a:chExt cx="1728193" cy="1201876"/>
            </a:xfrm>
          </p:grpSpPr>
          <p:cxnSp>
            <p:nvCxnSpPr>
              <p:cNvPr id="185" name="直接箭头连接符 184">
                <a:extLst>
                  <a:ext uri="{FF2B5EF4-FFF2-40B4-BE49-F238E27FC236}">
                    <a16:creationId xmlns:a16="http://schemas.microsoft.com/office/drawing/2014/main" id="{191D99F7-ED9E-475F-A74B-AD3914189A1B}"/>
                  </a:ext>
                </a:extLst>
              </p:cNvPr>
              <p:cNvCxnSpPr>
                <a:endCxn id="144" idx="0"/>
              </p:cNvCxnSpPr>
              <p:nvPr/>
            </p:nvCxnSpPr>
            <p:spPr>
              <a:xfrm flipH="1">
                <a:off x="3337520" y="3189242"/>
                <a:ext cx="177765" cy="1194084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7030A0"/>
                </a:solidFill>
                <a:prstDash val="solid"/>
                <a:tailEnd type="stealth" w="med" len="lg"/>
              </a:ln>
              <a:effectLst/>
            </p:spPr>
          </p:cxnSp>
          <p:cxnSp>
            <p:nvCxnSpPr>
              <p:cNvPr id="186" name="直接连接符 185">
                <a:extLst>
                  <a:ext uri="{FF2B5EF4-FFF2-40B4-BE49-F238E27FC236}">
                    <a16:creationId xmlns:a16="http://schemas.microsoft.com/office/drawing/2014/main" id="{F7BA9E89-3A0E-4E63-A912-1CF265327389}"/>
                  </a:ext>
                </a:extLst>
              </p:cNvPr>
              <p:cNvCxnSpPr/>
              <p:nvPr/>
            </p:nvCxnSpPr>
            <p:spPr>
              <a:xfrm flipH="1">
                <a:off x="1787092" y="3181450"/>
                <a:ext cx="172819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</p:grpSp>
        <p:cxnSp>
          <p:nvCxnSpPr>
            <p:cNvPr id="161" name="直接箭头连接符 160">
              <a:extLst>
                <a:ext uri="{FF2B5EF4-FFF2-40B4-BE49-F238E27FC236}">
                  <a16:creationId xmlns:a16="http://schemas.microsoft.com/office/drawing/2014/main" id="{121824FC-954D-4351-8CFA-651FC7F0E334}"/>
                </a:ext>
              </a:extLst>
            </p:cNvPr>
            <p:cNvCxnSpPr>
              <a:endCxn id="179" idx="0"/>
            </p:cNvCxnSpPr>
            <p:nvPr/>
          </p:nvCxnSpPr>
          <p:spPr>
            <a:xfrm flipH="1">
              <a:off x="6809080" y="1639252"/>
              <a:ext cx="204581" cy="16401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arrow" w="med" len="lg"/>
            </a:ln>
            <a:effectLst/>
          </p:spPr>
        </p:cxnSp>
        <p:sp>
          <p:nvSpPr>
            <p:cNvPr id="162" name="矩形 161">
              <a:extLst>
                <a:ext uri="{FF2B5EF4-FFF2-40B4-BE49-F238E27FC236}">
                  <a16:creationId xmlns:a16="http://schemas.microsoft.com/office/drawing/2014/main" id="{8677CA29-D685-483B-9805-8476523ABF96}"/>
                </a:ext>
              </a:extLst>
            </p:cNvPr>
            <p:cNvSpPr/>
            <p:nvPr/>
          </p:nvSpPr>
          <p:spPr>
            <a:xfrm>
              <a:off x="576000" y="1489195"/>
              <a:ext cx="180000" cy="180000"/>
            </a:xfrm>
            <a:prstGeom prst="rect">
              <a:avLst/>
            </a:prstGeom>
            <a:pattFill prst="smCheck">
              <a:fgClr>
                <a:srgbClr val="FF0000"/>
              </a:fgClr>
              <a:bgClr>
                <a:srgbClr val="FFFFFF"/>
              </a:bgClr>
            </a:patt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TextBox 84">
              <a:extLst>
                <a:ext uri="{FF2B5EF4-FFF2-40B4-BE49-F238E27FC236}">
                  <a16:creationId xmlns:a16="http://schemas.microsoft.com/office/drawing/2014/main" id="{625732E9-DDE8-4FE7-96BB-046E81CC2290}"/>
                </a:ext>
              </a:extLst>
            </p:cNvPr>
            <p:cNvSpPr txBox="1"/>
            <p:nvPr/>
          </p:nvSpPr>
          <p:spPr>
            <a:xfrm>
              <a:off x="879971" y="1417196"/>
              <a:ext cx="15402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华文楷体" pitchFamily="2" charset="-122"/>
                  <a:cs typeface="Arial" pitchFamily="34" charset="0"/>
                </a:rPr>
                <a:t>To be published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华文楷体" pitchFamily="2" charset="-122"/>
                <a:cs typeface="Arial" pitchFamily="34" charset="0"/>
              </a:endParaRPr>
            </a:p>
          </p:txBody>
        </p:sp>
        <p:sp>
          <p:nvSpPr>
            <p:cNvPr id="164" name="椭圆 163">
              <a:extLst>
                <a:ext uri="{FF2B5EF4-FFF2-40B4-BE49-F238E27FC236}">
                  <a16:creationId xmlns:a16="http://schemas.microsoft.com/office/drawing/2014/main" id="{58E591ED-EF85-44CF-AB37-B66B75352899}"/>
                </a:ext>
              </a:extLst>
            </p:cNvPr>
            <p:cNvSpPr/>
            <p:nvPr/>
          </p:nvSpPr>
          <p:spPr>
            <a:xfrm>
              <a:off x="2142000" y="4505768"/>
              <a:ext cx="180000" cy="1800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椭圆 164">
              <a:extLst>
                <a:ext uri="{FF2B5EF4-FFF2-40B4-BE49-F238E27FC236}">
                  <a16:creationId xmlns:a16="http://schemas.microsoft.com/office/drawing/2014/main" id="{CB07C160-B63C-4DF6-A111-7373DE3E27CF}"/>
                </a:ext>
              </a:extLst>
            </p:cNvPr>
            <p:cNvSpPr/>
            <p:nvPr/>
          </p:nvSpPr>
          <p:spPr>
            <a:xfrm>
              <a:off x="4291200" y="3587768"/>
              <a:ext cx="180000" cy="1800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椭圆 165">
              <a:extLst>
                <a:ext uri="{FF2B5EF4-FFF2-40B4-BE49-F238E27FC236}">
                  <a16:creationId xmlns:a16="http://schemas.microsoft.com/office/drawing/2014/main" id="{7694F28A-5CAC-4D47-80FC-9505ABF8B8FF}"/>
                </a:ext>
              </a:extLst>
            </p:cNvPr>
            <p:cNvSpPr/>
            <p:nvPr/>
          </p:nvSpPr>
          <p:spPr>
            <a:xfrm>
              <a:off x="4590000" y="3587768"/>
              <a:ext cx="180000" cy="1800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椭圆 166">
              <a:extLst>
                <a:ext uri="{FF2B5EF4-FFF2-40B4-BE49-F238E27FC236}">
                  <a16:creationId xmlns:a16="http://schemas.microsoft.com/office/drawing/2014/main" id="{87D9798D-CA93-40F0-9BC7-F7D47D80676A}"/>
                </a:ext>
              </a:extLst>
            </p:cNvPr>
            <p:cNvSpPr/>
            <p:nvPr/>
          </p:nvSpPr>
          <p:spPr>
            <a:xfrm>
              <a:off x="5191200" y="3281768"/>
              <a:ext cx="180000" cy="1800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椭圆 167">
              <a:extLst>
                <a:ext uri="{FF2B5EF4-FFF2-40B4-BE49-F238E27FC236}">
                  <a16:creationId xmlns:a16="http://schemas.microsoft.com/office/drawing/2014/main" id="{CB07C07C-235E-4EC2-8796-958A5ED19214}"/>
                </a:ext>
              </a:extLst>
            </p:cNvPr>
            <p:cNvSpPr/>
            <p:nvPr/>
          </p:nvSpPr>
          <p:spPr>
            <a:xfrm>
              <a:off x="6426000" y="3281768"/>
              <a:ext cx="180000" cy="1800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椭圆 168">
              <a:extLst>
                <a:ext uri="{FF2B5EF4-FFF2-40B4-BE49-F238E27FC236}">
                  <a16:creationId xmlns:a16="http://schemas.microsoft.com/office/drawing/2014/main" id="{4D6884A8-0CF2-43E9-9145-2CEC01D332A2}"/>
                </a:ext>
              </a:extLst>
            </p:cNvPr>
            <p:cNvSpPr/>
            <p:nvPr/>
          </p:nvSpPr>
          <p:spPr>
            <a:xfrm>
              <a:off x="576000" y="1200408"/>
              <a:ext cx="180000" cy="1800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TextBox 91">
              <a:extLst>
                <a:ext uri="{FF2B5EF4-FFF2-40B4-BE49-F238E27FC236}">
                  <a16:creationId xmlns:a16="http://schemas.microsoft.com/office/drawing/2014/main" id="{8121A735-D1A6-42D3-A780-4CB5CA028A78}"/>
                </a:ext>
              </a:extLst>
            </p:cNvPr>
            <p:cNvSpPr txBox="1"/>
            <p:nvPr/>
          </p:nvSpPr>
          <p:spPr>
            <a:xfrm>
              <a:off x="879678" y="1128408"/>
              <a:ext cx="3148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华文楷体" pitchFamily="2" charset="-122"/>
                  <a:cs typeface="Arial" pitchFamily="34" charset="0"/>
                </a:rPr>
                <a:t>New isotopes produced on SHANS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华文楷体" pitchFamily="2" charset="-122"/>
                <a:cs typeface="Arial" pitchFamily="34" charset="0"/>
              </a:endParaRPr>
            </a:p>
          </p:txBody>
        </p:sp>
        <p:sp>
          <p:nvSpPr>
            <p:cNvPr id="171" name="TextBox 121">
              <a:extLst>
                <a:ext uri="{FF2B5EF4-FFF2-40B4-BE49-F238E27FC236}">
                  <a16:creationId xmlns:a16="http://schemas.microsoft.com/office/drawing/2014/main" id="{FB10C919-D410-479B-9CBB-07DA243E9C4D}"/>
                </a:ext>
              </a:extLst>
            </p:cNvPr>
            <p:cNvSpPr txBox="1"/>
            <p:nvPr/>
          </p:nvSpPr>
          <p:spPr>
            <a:xfrm>
              <a:off x="148040" y="3598491"/>
              <a:ext cx="2532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sng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169</a:t>
              </a: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Tm(</a:t>
              </a:r>
              <a:r>
                <a:rPr kumimoji="0" lang="en-US" altLang="zh-CN" sz="1600" b="1" i="0" u="sng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40</a:t>
              </a: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Ca, 4n)</a:t>
              </a:r>
              <a:r>
                <a:rPr kumimoji="0" lang="en-US" altLang="zh-CN" sz="1600" b="1" i="0" u="sng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205</a:t>
              </a: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Ac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(PRC 89, 014308 (2014))</a:t>
              </a:r>
              <a:endParaRPr kumimoji="0" lang="zh-CN" alt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2" name="TextBox 122">
              <a:extLst>
                <a:ext uri="{FF2B5EF4-FFF2-40B4-BE49-F238E27FC236}">
                  <a16:creationId xmlns:a16="http://schemas.microsoft.com/office/drawing/2014/main" id="{5109CDD6-458B-434F-A5E7-C804B6760CFD}"/>
                </a:ext>
              </a:extLst>
            </p:cNvPr>
            <p:cNvSpPr txBox="1"/>
            <p:nvPr/>
          </p:nvSpPr>
          <p:spPr>
            <a:xfrm>
              <a:off x="139378" y="2457243"/>
              <a:ext cx="41594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600" b="1" i="0" u="sng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180</a:t>
              </a: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W(</a:t>
              </a:r>
              <a:r>
                <a:rPr kumimoji="0" lang="en-US" altLang="zh-CN" sz="1600" b="1" i="0" u="sng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40</a:t>
              </a: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Ar, 4n)</a:t>
              </a:r>
              <a:r>
                <a:rPr kumimoji="0" lang="en-US" altLang="zh-CN" sz="1600" b="1" i="0" u="sng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216</a:t>
              </a: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U</a:t>
              </a:r>
              <a:r>
                <a:rPr kumimoji="0" lang="zh-CN" altLang="en-US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(PRC 91, 051302 (2015) </a:t>
              </a:r>
              <a:r>
                <a:rPr lang="en-US" altLang="zh-CN" sz="1600" b="1" u="sng" kern="0" baseline="30000" dirty="0">
                  <a:solidFill>
                    <a:srgbClr val="FF0000"/>
                  </a:solidFill>
                  <a:latin typeface="Arial"/>
                </a:rPr>
                <a:t>180</a:t>
              </a:r>
              <a:r>
                <a:rPr lang="en-US" altLang="zh-CN" sz="1600" b="1" u="sng" kern="0" dirty="0">
                  <a:solidFill>
                    <a:srgbClr val="FF0000"/>
                  </a:solidFill>
                  <a:latin typeface="Arial"/>
                </a:rPr>
                <a:t>W(</a:t>
              </a:r>
              <a:r>
                <a:rPr lang="en-US" altLang="zh-CN" sz="1600" b="1" u="sng" kern="0" baseline="30000" dirty="0">
                  <a:solidFill>
                    <a:srgbClr val="FF0000"/>
                  </a:solidFill>
                  <a:latin typeface="Arial"/>
                </a:rPr>
                <a:t>40</a:t>
              </a:r>
              <a:r>
                <a:rPr lang="en-US" altLang="zh-CN" sz="1600" b="1" u="sng" kern="0" dirty="0">
                  <a:solidFill>
                    <a:srgbClr val="FF0000"/>
                  </a:solidFill>
                  <a:latin typeface="Arial"/>
                </a:rPr>
                <a:t>Ar, 5n)</a:t>
              </a:r>
              <a:r>
                <a:rPr lang="en-US" altLang="zh-CN" sz="1600" b="1" u="sng" kern="0" baseline="30000" dirty="0">
                  <a:solidFill>
                    <a:srgbClr val="FF0000"/>
                  </a:solidFill>
                  <a:latin typeface="Arial"/>
                </a:rPr>
                <a:t>215</a:t>
              </a:r>
              <a:r>
                <a:rPr lang="en-US" altLang="zh-CN" sz="1600" b="1" u="sng" kern="0" dirty="0">
                  <a:solidFill>
                    <a:srgbClr val="FF0000"/>
                  </a:solidFill>
                  <a:latin typeface="Arial"/>
                </a:rPr>
                <a:t>U</a:t>
              </a:r>
              <a:r>
                <a:rPr lang="zh-CN" altLang="en-US" sz="1600" b="1" u="sng" kern="0" dirty="0">
                  <a:solidFill>
                    <a:srgbClr val="FF0000"/>
                  </a:solidFill>
                  <a:latin typeface="Arial"/>
                </a:rPr>
                <a:t> </a:t>
              </a:r>
              <a:r>
                <a:rPr lang="en-US" altLang="zh-CN" sz="1600" b="1" u="sng" kern="0" dirty="0">
                  <a:solidFill>
                    <a:srgbClr val="FF0000"/>
                  </a:solidFill>
                  <a:latin typeface="Arial"/>
                </a:rPr>
                <a:t>(</a:t>
              </a: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EPJA 51, 88 (2015))</a:t>
              </a:r>
              <a:endParaRPr kumimoji="0" lang="zh-CN" alt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3" name="TextBox 123">
              <a:extLst>
                <a:ext uri="{FF2B5EF4-FFF2-40B4-BE49-F238E27FC236}">
                  <a16:creationId xmlns:a16="http://schemas.microsoft.com/office/drawing/2014/main" id="{5E63F3E5-CA3B-44C6-960B-989FD7F9A585}"/>
                </a:ext>
              </a:extLst>
            </p:cNvPr>
            <p:cNvSpPr txBox="1"/>
            <p:nvPr/>
          </p:nvSpPr>
          <p:spPr>
            <a:xfrm>
              <a:off x="370811" y="2077677"/>
              <a:ext cx="43452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sng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187</a:t>
              </a: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Re(</a:t>
              </a:r>
              <a:r>
                <a:rPr kumimoji="0" lang="en-US" altLang="zh-CN" sz="1600" b="1" i="0" u="sng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36</a:t>
              </a: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Ar, 4n)</a:t>
              </a:r>
              <a:r>
                <a:rPr kumimoji="0" lang="en-US" altLang="zh-CN" sz="1600" b="1" i="0" u="sng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219</a:t>
              </a: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Np (PLB 777, 212 (2018))</a:t>
              </a:r>
              <a:endParaRPr kumimoji="0" lang="zh-CN" alt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4" name="TextBox 124">
              <a:extLst>
                <a:ext uri="{FF2B5EF4-FFF2-40B4-BE49-F238E27FC236}">
                  <a16:creationId xmlns:a16="http://schemas.microsoft.com/office/drawing/2014/main" id="{F04545CC-5624-4026-A73C-3F94A1C57AB4}"/>
                </a:ext>
              </a:extLst>
            </p:cNvPr>
            <p:cNvSpPr txBox="1"/>
            <p:nvPr/>
          </p:nvSpPr>
          <p:spPr>
            <a:xfrm>
              <a:off x="3999305" y="1126624"/>
              <a:ext cx="23728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sng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187</a:t>
              </a: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Re(</a:t>
              </a:r>
              <a:r>
                <a:rPr kumimoji="0" lang="en-US" altLang="zh-CN" sz="1600" b="1" i="0" u="sng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40</a:t>
              </a: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Ar, 4n)</a:t>
              </a:r>
              <a:r>
                <a:rPr kumimoji="0" lang="en-US" altLang="zh-CN" sz="1600" b="1" i="0" u="sng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223</a:t>
              </a: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Np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(PLB 771, 303 (2017))</a:t>
              </a:r>
              <a:endParaRPr kumimoji="0" lang="zh-CN" alt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175" name="直接箭头连接符 174">
              <a:extLst>
                <a:ext uri="{FF2B5EF4-FFF2-40B4-BE49-F238E27FC236}">
                  <a16:creationId xmlns:a16="http://schemas.microsoft.com/office/drawing/2014/main" id="{2768D455-EFA4-4241-8336-26FCF2B41A62}"/>
                </a:ext>
              </a:extLst>
            </p:cNvPr>
            <p:cNvCxnSpPr>
              <a:endCxn id="164" idx="1"/>
            </p:cNvCxnSpPr>
            <p:nvPr/>
          </p:nvCxnSpPr>
          <p:spPr>
            <a:xfrm>
              <a:off x="1600388" y="4145768"/>
              <a:ext cx="567972" cy="38636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76" name="直接箭头连接符 175">
              <a:extLst>
                <a:ext uri="{FF2B5EF4-FFF2-40B4-BE49-F238E27FC236}">
                  <a16:creationId xmlns:a16="http://schemas.microsoft.com/office/drawing/2014/main" id="{6B4C16C9-2A19-4B51-806F-7E6B12AB2B44}"/>
                </a:ext>
              </a:extLst>
            </p:cNvPr>
            <p:cNvCxnSpPr/>
            <p:nvPr/>
          </p:nvCxnSpPr>
          <p:spPr>
            <a:xfrm>
              <a:off x="3572550" y="2939964"/>
              <a:ext cx="783426" cy="594306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77" name="直接箭头连接符 176">
              <a:extLst>
                <a:ext uri="{FF2B5EF4-FFF2-40B4-BE49-F238E27FC236}">
                  <a16:creationId xmlns:a16="http://schemas.microsoft.com/office/drawing/2014/main" id="{2A1C6781-CB2D-4C72-B1B7-192585BFB0AD}"/>
                </a:ext>
              </a:extLst>
            </p:cNvPr>
            <p:cNvCxnSpPr>
              <a:endCxn id="168" idx="0"/>
            </p:cNvCxnSpPr>
            <p:nvPr/>
          </p:nvCxnSpPr>
          <p:spPr>
            <a:xfrm>
              <a:off x="6133514" y="1639252"/>
              <a:ext cx="382486" cy="1642516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78" name="直接箭头连接符 177">
              <a:extLst>
                <a:ext uri="{FF2B5EF4-FFF2-40B4-BE49-F238E27FC236}">
                  <a16:creationId xmlns:a16="http://schemas.microsoft.com/office/drawing/2014/main" id="{874B0503-C069-4988-AAA0-F3552AE27682}"/>
                </a:ext>
              </a:extLst>
            </p:cNvPr>
            <p:cNvCxnSpPr>
              <a:endCxn id="167" idx="2"/>
            </p:cNvCxnSpPr>
            <p:nvPr/>
          </p:nvCxnSpPr>
          <p:spPr>
            <a:xfrm>
              <a:off x="4381200" y="2363900"/>
              <a:ext cx="810000" cy="10078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179" name="椭圆 178">
              <a:extLst>
                <a:ext uri="{FF2B5EF4-FFF2-40B4-BE49-F238E27FC236}">
                  <a16:creationId xmlns:a16="http://schemas.microsoft.com/office/drawing/2014/main" id="{2496C079-5AC2-412B-8FEE-85565DF87C2E}"/>
                </a:ext>
              </a:extLst>
            </p:cNvPr>
            <p:cNvSpPr/>
            <p:nvPr/>
          </p:nvSpPr>
          <p:spPr>
            <a:xfrm>
              <a:off x="6719080" y="3279420"/>
              <a:ext cx="180000" cy="1800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矩形 179">
              <a:extLst>
                <a:ext uri="{FF2B5EF4-FFF2-40B4-BE49-F238E27FC236}">
                  <a16:creationId xmlns:a16="http://schemas.microsoft.com/office/drawing/2014/main" id="{B127B8C3-B5B3-4D6B-8F39-88D9BEDEBF09}"/>
                </a:ext>
              </a:extLst>
            </p:cNvPr>
            <p:cNvSpPr/>
            <p:nvPr/>
          </p:nvSpPr>
          <p:spPr>
            <a:xfrm>
              <a:off x="3940203" y="3557347"/>
              <a:ext cx="271757" cy="269642"/>
            </a:xfrm>
            <a:prstGeom prst="rect">
              <a:avLst/>
            </a:prstGeom>
            <a:pattFill prst="smCheck">
              <a:fgClr>
                <a:srgbClr val="FF0000"/>
              </a:fgClr>
              <a:bgClr>
                <a:srgbClr val="FFFFFF"/>
              </a:bgClr>
            </a:patt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矩形 180">
              <a:extLst>
                <a:ext uri="{FF2B5EF4-FFF2-40B4-BE49-F238E27FC236}">
                  <a16:creationId xmlns:a16="http://schemas.microsoft.com/office/drawing/2014/main" id="{6AF747B7-4429-476B-80CE-907374C2D7FF}"/>
                </a:ext>
              </a:extLst>
            </p:cNvPr>
            <p:cNvSpPr/>
            <p:nvPr/>
          </p:nvSpPr>
          <p:spPr>
            <a:xfrm>
              <a:off x="286494" y="2996952"/>
              <a:ext cx="18372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182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W(</a:t>
              </a:r>
              <a:r>
                <a:rPr kumimoji="0" lang="en-US" altLang="zh-CN" sz="1600" b="1" i="0" u="none" strike="noStrike" kern="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36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Ar, 4n)</a:t>
              </a:r>
              <a:r>
                <a:rPr kumimoji="0" lang="en-US" altLang="zh-CN" sz="1600" b="1" i="0" u="none" strike="noStrike" kern="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214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U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grpSp>
          <p:nvGrpSpPr>
            <p:cNvPr id="182" name="组合 181">
              <a:extLst>
                <a:ext uri="{FF2B5EF4-FFF2-40B4-BE49-F238E27FC236}">
                  <a16:creationId xmlns:a16="http://schemas.microsoft.com/office/drawing/2014/main" id="{790AD694-3AA7-4A65-B352-D997A7B10B1E}"/>
                </a:ext>
              </a:extLst>
            </p:cNvPr>
            <p:cNvGrpSpPr/>
            <p:nvPr/>
          </p:nvGrpSpPr>
          <p:grpSpPr>
            <a:xfrm>
              <a:off x="357012" y="3300653"/>
              <a:ext cx="3566916" cy="255928"/>
              <a:chOff x="1766546" y="3020335"/>
              <a:chExt cx="3566916" cy="255928"/>
            </a:xfrm>
          </p:grpSpPr>
          <p:cxnSp>
            <p:nvCxnSpPr>
              <p:cNvPr id="183" name="直接箭头连接符 182">
                <a:extLst>
                  <a:ext uri="{FF2B5EF4-FFF2-40B4-BE49-F238E27FC236}">
                    <a16:creationId xmlns:a16="http://schemas.microsoft.com/office/drawing/2014/main" id="{5100F065-6E83-4DF1-971C-E6008C5EFE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3080" y="3020335"/>
                <a:ext cx="1860382" cy="25592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7030A0"/>
                </a:solidFill>
                <a:prstDash val="solid"/>
                <a:tailEnd type="stealth" w="med" len="lg"/>
              </a:ln>
              <a:effectLst/>
            </p:spPr>
          </p:cxnSp>
          <p:cxnSp>
            <p:nvCxnSpPr>
              <p:cNvPr id="184" name="直接连接符 183">
                <a:extLst>
                  <a:ext uri="{FF2B5EF4-FFF2-40B4-BE49-F238E27FC236}">
                    <a16:creationId xmlns:a16="http://schemas.microsoft.com/office/drawing/2014/main" id="{B3451E36-B916-4D07-A0F2-5A8DA3201E4E}"/>
                  </a:ext>
                </a:extLst>
              </p:cNvPr>
              <p:cNvCxnSpPr/>
              <p:nvPr/>
            </p:nvCxnSpPr>
            <p:spPr>
              <a:xfrm flipH="1">
                <a:off x="1766546" y="3020335"/>
                <a:ext cx="172819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</p:grpSp>
      </p:grpSp>
      <p:sp>
        <p:nvSpPr>
          <p:cNvPr id="79" name="矩形 78">
            <a:extLst>
              <a:ext uri="{FF2B5EF4-FFF2-40B4-BE49-F238E27FC236}">
                <a16:creationId xmlns:a16="http://schemas.microsoft.com/office/drawing/2014/main" id="{115C447A-8044-47E2-AC0F-6DF84CCF8729}"/>
              </a:ext>
            </a:extLst>
          </p:cNvPr>
          <p:cNvSpPr/>
          <p:nvPr/>
        </p:nvSpPr>
        <p:spPr>
          <a:xfrm>
            <a:off x="6193342" y="3165087"/>
            <a:ext cx="271757" cy="269642"/>
          </a:xfrm>
          <a:prstGeom prst="rect">
            <a:avLst/>
          </a:prstGeom>
          <a:pattFill prst="smCheck">
            <a:fgClr>
              <a:srgbClr val="FF0000"/>
            </a:fgClr>
            <a:bgClr>
              <a:srgbClr val="FFFFFF"/>
            </a:bgClr>
          </a:patt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CA9797C7-E3DB-4256-B0BD-D4F70C7C5F77}"/>
              </a:ext>
            </a:extLst>
          </p:cNvPr>
          <p:cNvSpPr/>
          <p:nvPr/>
        </p:nvSpPr>
        <p:spPr>
          <a:xfrm>
            <a:off x="8745467" y="3485718"/>
            <a:ext cx="271757" cy="26964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1" name="Picture 3">
            <a:extLst>
              <a:ext uri="{FF2B5EF4-FFF2-40B4-BE49-F238E27FC236}">
                <a16:creationId xmlns:a16="http://schemas.microsoft.com/office/drawing/2014/main" id="{696534FD-B53A-462D-AD5D-7066645FB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01561" y="4023421"/>
            <a:ext cx="2754455" cy="253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椭圆 81">
            <a:extLst>
              <a:ext uri="{FF2B5EF4-FFF2-40B4-BE49-F238E27FC236}">
                <a16:creationId xmlns:a16="http://schemas.microsoft.com/office/drawing/2014/main" id="{C44CA0E8-0C85-4A24-9A78-311103A03702}"/>
              </a:ext>
            </a:extLst>
          </p:cNvPr>
          <p:cNvSpPr/>
          <p:nvPr/>
        </p:nvSpPr>
        <p:spPr>
          <a:xfrm>
            <a:off x="10965224" y="4338714"/>
            <a:ext cx="899553" cy="80423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84" name="Picture 3">
            <a:extLst>
              <a:ext uri="{FF2B5EF4-FFF2-40B4-BE49-F238E27FC236}">
                <a16:creationId xmlns:a16="http://schemas.microsoft.com/office/drawing/2014/main" id="{18C2D448-50B8-4763-A276-15B426CDC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4862" t="30847" b="37607"/>
          <a:stretch/>
        </p:blipFill>
        <p:spPr bwMode="auto">
          <a:xfrm>
            <a:off x="9255844" y="3115715"/>
            <a:ext cx="2913688" cy="84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3F864DB-C799-42B1-A71A-0131DF36CB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53" t="22945" b="6721"/>
          <a:stretch/>
        </p:blipFill>
        <p:spPr>
          <a:xfrm>
            <a:off x="9281347" y="874526"/>
            <a:ext cx="2868444" cy="21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1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52400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超铀元素发现时间及反应道</a:t>
            </a:r>
          </a:p>
        </p:txBody>
      </p:sp>
      <p:graphicFrame>
        <p:nvGraphicFramePr>
          <p:cNvPr id="29" name="表格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47784"/>
              </p:ext>
            </p:extLst>
          </p:nvPr>
        </p:nvGraphicFramePr>
        <p:xfrm>
          <a:off x="1524003" y="857232"/>
          <a:ext cx="9143997" cy="5769730"/>
        </p:xfrm>
        <a:graphic>
          <a:graphicData uri="http://schemas.openxmlformats.org/drawingml/2006/table">
            <a:tbl>
              <a:tblPr/>
              <a:tblGrid>
                <a:gridCol w="831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9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28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57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862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元素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反应道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国家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时间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元素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反应道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国家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时间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latin typeface="Times New Roman"/>
                          <a:ea typeface="宋体"/>
                          <a:cs typeface="Times New Roman"/>
                        </a:rPr>
                        <a:t>Np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238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U(</a:t>
                      </a:r>
                      <a:r>
                        <a:rPr lang="en-US" sz="1600" kern="100" dirty="0" err="1">
                          <a:latin typeface="Times New Roman"/>
                          <a:ea typeface="宋体"/>
                          <a:cs typeface="Times New Roman"/>
                        </a:rPr>
                        <a:t>n,β</a:t>
                      </a:r>
                      <a:r>
                        <a:rPr lang="zh-CN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－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)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239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Np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美国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1940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Sg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249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Cf(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18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O,4n)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263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Sg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Times New Roman"/>
                          <a:ea typeface="宋体"/>
                          <a:cs typeface="Times New Roman"/>
                        </a:rPr>
                        <a:t>美国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1974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latin typeface="Times New Roman"/>
                          <a:ea typeface="宋体"/>
                          <a:cs typeface="Times New Roman"/>
                        </a:rPr>
                        <a:t>Pu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238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Np(β</a:t>
                      </a:r>
                      <a:r>
                        <a:rPr lang="zh-CN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－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)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238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Pu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美国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1941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latin typeface="Times New Roman"/>
                          <a:ea typeface="宋体"/>
                          <a:cs typeface="Times New Roman"/>
                        </a:rPr>
                        <a:t>Bh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209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Bi(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54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Cr,n)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262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Bh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苏联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1981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Am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239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Pu(2n,γ)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241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Pu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美国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1945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Hs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208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Pb(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58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Fe,n)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265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Hs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德国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1984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Cm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239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Pu(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4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He,n)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242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Cm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美国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1944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Mt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209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Bi(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58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Fe,n)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266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Mt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Times New Roman"/>
                          <a:ea typeface="宋体"/>
                          <a:cs typeface="Times New Roman"/>
                        </a:rPr>
                        <a:t>德国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1982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latin typeface="Times New Roman"/>
                          <a:ea typeface="宋体"/>
                          <a:cs typeface="Times New Roman"/>
                        </a:rPr>
                        <a:t>Bk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241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Am(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4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He,2n)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243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Bk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Times New Roman"/>
                          <a:ea typeface="宋体"/>
                          <a:cs typeface="Times New Roman"/>
                        </a:rPr>
                        <a:t>美国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1949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Ds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208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Pb(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64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Ni,n)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271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Ds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德国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1994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latin typeface="Times New Roman"/>
                          <a:ea typeface="宋体"/>
                          <a:cs typeface="Times New Roman"/>
                        </a:rPr>
                        <a:t>Cf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242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Cm(</a:t>
                      </a: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4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He,n)</a:t>
                      </a: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245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Cf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Times New Roman"/>
                          <a:ea typeface="宋体"/>
                          <a:cs typeface="Times New Roman"/>
                        </a:rPr>
                        <a:t>美国</a:t>
                      </a: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1950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latin typeface="Times New Roman"/>
                          <a:ea typeface="宋体"/>
                          <a:cs typeface="Times New Roman"/>
                        </a:rPr>
                        <a:t>Rg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209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Bi(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64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Ni,n)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272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Rg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德国</a:t>
                      </a: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1994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Es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238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U(15n,7β</a:t>
                      </a:r>
                      <a:r>
                        <a:rPr lang="zh-CN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－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)</a:t>
                      </a: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253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Es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Times New Roman"/>
                          <a:ea typeface="宋体"/>
                          <a:cs typeface="Times New Roman"/>
                        </a:rPr>
                        <a:t>美国</a:t>
                      </a: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1952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Cn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208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Pb(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70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Zn,n)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277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Cn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德国</a:t>
                      </a: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1996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Fm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238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U(17n,8β</a:t>
                      </a:r>
                      <a:r>
                        <a:rPr lang="zh-CN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－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)</a:t>
                      </a: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255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Fm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Times New Roman"/>
                          <a:ea typeface="宋体"/>
                          <a:cs typeface="Times New Roman"/>
                        </a:rPr>
                        <a:t>美国</a:t>
                      </a: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1953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Nh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209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Bi(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70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Zn,n)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278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Nh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日本</a:t>
                      </a: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2005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latin typeface="Times New Roman"/>
                          <a:ea typeface="宋体"/>
                          <a:cs typeface="Times New Roman"/>
                        </a:rPr>
                        <a:t>Md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253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Es(</a:t>
                      </a: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4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He,n)</a:t>
                      </a: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256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Md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Times New Roman"/>
                          <a:ea typeface="宋体"/>
                          <a:cs typeface="Times New Roman"/>
                        </a:rPr>
                        <a:t>美国</a:t>
                      </a: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1955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Fl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244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Pu(</a:t>
                      </a: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48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Ca,3n)</a:t>
                      </a: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289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Fl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俄</a:t>
                      </a:r>
                      <a:r>
                        <a:rPr lang="zh-CN" alt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国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1999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88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No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246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Cm(</a:t>
                      </a: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12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C,4n)</a:t>
                      </a: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254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No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Times New Roman"/>
                          <a:ea typeface="宋体"/>
                          <a:cs typeface="Times New Roman"/>
                        </a:rPr>
                        <a:t>美国</a:t>
                      </a: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1958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Mc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243</a:t>
                      </a:r>
                      <a:r>
                        <a:rPr lang="en-US" sz="1600" kern="1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Am(</a:t>
                      </a:r>
                      <a:r>
                        <a:rPr lang="en-US" sz="1600" kern="100" baseline="300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48</a:t>
                      </a:r>
                      <a:r>
                        <a:rPr lang="en-US" sz="1600" kern="1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Ca,3n)</a:t>
                      </a:r>
                      <a:r>
                        <a:rPr lang="en-US" sz="1600" kern="100" baseline="300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288</a:t>
                      </a:r>
                      <a:r>
                        <a:rPr lang="en-US" sz="1600" kern="1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Mc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俄</a:t>
                      </a:r>
                      <a:r>
                        <a:rPr lang="zh-CN" alt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国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2004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latin typeface="Times New Roman"/>
                          <a:ea typeface="宋体"/>
                          <a:cs typeface="Times New Roman"/>
                        </a:rPr>
                        <a:t>Lr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252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Cf(</a:t>
                      </a: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10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B,4n)</a:t>
                      </a: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258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Lr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Times New Roman"/>
                          <a:ea typeface="宋体"/>
                          <a:cs typeface="Times New Roman"/>
                        </a:rPr>
                        <a:t>美国</a:t>
                      </a: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1961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latin typeface="Times New Roman"/>
                          <a:ea typeface="宋体"/>
                          <a:cs typeface="Times New Roman"/>
                        </a:rPr>
                        <a:t>Lv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248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Cm(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48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Ca,4n)</a:t>
                      </a:r>
                      <a:r>
                        <a:rPr lang="en-US" sz="1600" kern="100" baseline="30000" dirty="0">
                          <a:latin typeface="Times New Roman"/>
                          <a:ea typeface="宋体"/>
                          <a:cs typeface="Times New Roman"/>
                        </a:rPr>
                        <a:t>292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Lv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俄</a:t>
                      </a:r>
                      <a:r>
                        <a:rPr lang="zh-CN" alt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国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2000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Rf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249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Cf(</a:t>
                      </a: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12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C,4n)</a:t>
                      </a: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257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Rf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Times New Roman"/>
                          <a:ea typeface="宋体"/>
                          <a:cs typeface="Times New Roman"/>
                        </a:rPr>
                        <a:t>美国</a:t>
                      </a: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1969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Ts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249</a:t>
                      </a:r>
                      <a:r>
                        <a:rPr lang="en-US" sz="1600" kern="1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Bk(</a:t>
                      </a:r>
                      <a:r>
                        <a:rPr lang="en-US" sz="1600" kern="100" baseline="300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48</a:t>
                      </a:r>
                      <a:r>
                        <a:rPr lang="en-US" sz="1600" kern="1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Ca, 4n)</a:t>
                      </a:r>
                      <a:r>
                        <a:rPr lang="en-US" sz="1600" kern="100" baseline="300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293</a:t>
                      </a:r>
                      <a:r>
                        <a:rPr lang="en-US" sz="1600" kern="1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Ts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俄</a:t>
                      </a:r>
                      <a:r>
                        <a:rPr lang="zh-CN" alt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国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2010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Db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243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Am(</a:t>
                      </a: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22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Ne,4n)</a:t>
                      </a:r>
                      <a:r>
                        <a:rPr lang="en-US" sz="1600" kern="100" baseline="30000">
                          <a:latin typeface="Times New Roman"/>
                          <a:ea typeface="宋体"/>
                          <a:cs typeface="Times New Roman"/>
                        </a:rPr>
                        <a:t>251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Db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Times New Roman"/>
                          <a:ea typeface="宋体"/>
                          <a:cs typeface="Times New Roman"/>
                        </a:rPr>
                        <a:t>苏联</a:t>
                      </a: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1968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latin typeface="Times New Roman"/>
                          <a:ea typeface="宋体"/>
                          <a:cs typeface="Times New Roman"/>
                        </a:rPr>
                        <a:t>Og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249</a:t>
                      </a:r>
                      <a:r>
                        <a:rPr lang="en-US" sz="1600" kern="1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Cf(</a:t>
                      </a:r>
                      <a:r>
                        <a:rPr lang="en-US" sz="1600" kern="100" baseline="300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48</a:t>
                      </a:r>
                      <a:r>
                        <a:rPr lang="en-US" sz="1600" kern="1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Ca, 3n)</a:t>
                      </a:r>
                      <a:r>
                        <a:rPr lang="en-US" sz="1600" kern="100" baseline="300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294</a:t>
                      </a:r>
                      <a:r>
                        <a:rPr lang="en-US" sz="1600" kern="100" dirty="0">
                          <a:solidFill>
                            <a:srgbClr val="333333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Og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俄</a:t>
                      </a:r>
                      <a:r>
                        <a:rPr lang="zh-CN" alt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国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2006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48381" marR="483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A036CE-9F7D-4D05-B7F8-AAD2E464A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困难与挑战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DBE82950-6695-4AE8-AD58-A964C02E1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700" y="912117"/>
            <a:ext cx="6334434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合成</a:t>
            </a:r>
            <a:r>
              <a:rPr lang="en-US" altLang="zh-C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119/120</a:t>
            </a:r>
            <a:r>
              <a:rPr lang="zh-CN" alt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号元素的反应道</a:t>
            </a:r>
            <a:endParaRPr lang="zh-CN" alt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_GB2312" pitchFamily="49" charset="-122"/>
              <a:ea typeface="黑体" pitchFamily="2" charset="-122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F46B0B35-DEBB-4DD9-AFC1-375D7B51DAAD}"/>
              </a:ext>
            </a:extLst>
          </p:cNvPr>
          <p:cNvSpPr txBox="1">
            <a:spLocks/>
          </p:cNvSpPr>
          <p:nvPr/>
        </p:nvSpPr>
        <p:spPr>
          <a:xfrm>
            <a:off x="878017" y="1538581"/>
            <a:ext cx="4555918" cy="227918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altLang="zh-CN" sz="20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119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0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54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Cr+</a:t>
            </a:r>
            <a:r>
              <a:rPr lang="en-US" altLang="zh-CN" sz="20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243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Am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297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119</a:t>
            </a:r>
            <a:r>
              <a:rPr lang="en-US" altLang="zh-CN" sz="20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*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294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119+3n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000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55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Mn+</a:t>
            </a:r>
            <a:r>
              <a:rPr lang="en-US" altLang="zh-CN" sz="2000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244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Pu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299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119</a:t>
            </a:r>
            <a:r>
              <a:rPr lang="en-US" altLang="zh-CN" sz="2000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*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296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119+3n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51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V+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248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Cm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299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119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*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296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119+3n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50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Ti+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249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Bk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299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119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*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296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119+3n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45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Sc+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249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Cf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294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119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*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291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119+3n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68C37AC-507A-49DA-90CA-930C99E2E0FA}"/>
              </a:ext>
            </a:extLst>
          </p:cNvPr>
          <p:cNvSpPr txBox="1">
            <a:spLocks/>
          </p:cNvSpPr>
          <p:nvPr/>
        </p:nvSpPr>
        <p:spPr>
          <a:xfrm>
            <a:off x="888343" y="3974827"/>
            <a:ext cx="4555918" cy="2036375"/>
          </a:xfrm>
          <a:prstGeom prst="rect">
            <a:avLst/>
          </a:prstGeom>
          <a:noFill/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20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120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000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55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Mn+</a:t>
            </a:r>
            <a:r>
              <a:rPr lang="en-US" altLang="zh-CN" sz="2000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243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Am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298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120</a:t>
            </a:r>
            <a:r>
              <a:rPr lang="en-US" altLang="zh-CN" sz="2000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*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295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120+3n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0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58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Fe+</a:t>
            </a:r>
            <a:r>
              <a:rPr lang="en-US" altLang="zh-CN" sz="20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244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Pu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302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120</a:t>
            </a:r>
            <a:r>
              <a:rPr lang="en-US" altLang="zh-CN" sz="20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*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299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120+3n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54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Cr+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248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Cm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302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120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*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299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120+3n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50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Ti+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249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Cf 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 299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120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*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296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120+3n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3599F095-4C8E-400A-B625-DC1D27505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65" y="6051602"/>
            <a:ext cx="56453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2000" dirty="0">
                <a:solidFill>
                  <a:srgbClr val="0000CC"/>
                </a:solidFill>
              </a:rPr>
              <a:t>俄罗斯、日本、德国已经在行动。。。</a:t>
            </a:r>
          </a:p>
        </p:txBody>
      </p:sp>
      <p:pic>
        <p:nvPicPr>
          <p:cNvPr id="10" name="Рисунок 3" descr="z3.bmp">
            <a:extLst>
              <a:ext uri="{FF2B5EF4-FFF2-40B4-BE49-F238E27FC236}">
                <a16:creationId xmlns:a16="http://schemas.microsoft.com/office/drawing/2014/main" id="{53F1A03F-DC27-4B85-8774-6108ADDB05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8613" r="-1" b="48502"/>
          <a:stretch/>
        </p:blipFill>
        <p:spPr>
          <a:xfrm>
            <a:off x="5645416" y="1538581"/>
            <a:ext cx="6178431" cy="3586458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A930F6C0-5C71-4D3B-8458-F1D2FBEB0643}"/>
              </a:ext>
            </a:extLst>
          </p:cNvPr>
          <p:cNvSpPr/>
          <p:nvPr/>
        </p:nvSpPr>
        <p:spPr>
          <a:xfrm>
            <a:off x="9368922" y="4791522"/>
            <a:ext cx="2676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@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1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pµA</a:t>
            </a:r>
            <a:r>
              <a:rPr lang="zh-CN" altLang="en-US" dirty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intensity</a:t>
            </a:r>
            <a:endParaRPr lang="en-US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1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nb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→ 100 events/h</a:t>
            </a:r>
          </a:p>
          <a:p>
            <a:r>
              <a:rPr lang="en-US" dirty="0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1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pb</a:t>
            </a:r>
            <a:r>
              <a:rPr lang="en-US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→</a:t>
            </a:r>
            <a:r>
              <a:rPr lang="en-US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 1 event/week</a:t>
            </a:r>
          </a:p>
          <a:p>
            <a:r>
              <a:rPr lang="en-US" dirty="0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1 fb</a:t>
            </a:r>
            <a:r>
              <a:rPr lang="en-US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  </a:t>
            </a:r>
            <a:r>
              <a:rPr lang="en-US" altLang="zh-CN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→</a:t>
            </a:r>
            <a:r>
              <a:rPr lang="en-US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 1 event/20 years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0EA14A9-E836-4867-BA21-C1039A5D8F99}"/>
              </a:ext>
            </a:extLst>
          </p:cNvPr>
          <p:cNvSpPr txBox="1"/>
          <p:nvPr/>
        </p:nvSpPr>
        <p:spPr>
          <a:xfrm>
            <a:off x="9368922" y="4012302"/>
            <a:ext cx="191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仅合成一个核素的概率：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18C2EF6-4387-470D-8D02-3133A0A92924}"/>
              </a:ext>
            </a:extLst>
          </p:cNvPr>
          <p:cNvSpPr/>
          <p:nvPr/>
        </p:nvSpPr>
        <p:spPr>
          <a:xfrm>
            <a:off x="7292501" y="5961871"/>
            <a:ext cx="4996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Formation of SHE is a very rare event</a:t>
            </a:r>
            <a:r>
              <a:rPr lang="zh-CN" altLang="en-US" sz="2000" b="1" dirty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！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84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7043-BF44-4757-B48D-BA8028B96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困难与挑战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9905460-FB22-46C8-AD1D-D622B6349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29183" b="29589"/>
          <a:stretch/>
        </p:blipFill>
        <p:spPr bwMode="auto">
          <a:xfrm>
            <a:off x="243466" y="1616509"/>
            <a:ext cx="7368408" cy="467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5B9DC5D9-E8D5-461A-864F-1AC833861CEF}"/>
              </a:ext>
            </a:extLst>
          </p:cNvPr>
          <p:cNvSpPr txBox="1"/>
          <p:nvPr/>
        </p:nvSpPr>
        <p:spPr>
          <a:xfrm>
            <a:off x="965372" y="6290495"/>
            <a:ext cx="6089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Sigurd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Hofmann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Radiochim.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Acta, 2019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https://doi.org/10.1515/ract-2019-3104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92577D9A-92CC-474A-9983-6DF76A470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16" y="912118"/>
            <a:ext cx="337754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2800"/>
              <a:t>困难</a:t>
            </a:r>
            <a:r>
              <a:rPr lang="en-US" altLang="zh-CN" sz="2800" dirty="0"/>
              <a:t>1</a:t>
            </a:r>
            <a:r>
              <a:rPr lang="zh-CN" altLang="en-US" sz="2800" dirty="0"/>
              <a:t>：产额低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3CC2CAC-D9CE-4EC2-9B7B-678584417070}"/>
              </a:ext>
            </a:extLst>
          </p:cNvPr>
          <p:cNvSpPr txBox="1"/>
          <p:nvPr/>
        </p:nvSpPr>
        <p:spPr>
          <a:xfrm>
            <a:off x="7955668" y="2864594"/>
            <a:ext cx="1680415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目前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增加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流强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FE40974-B7E5-4CB0-9429-1BA251459D4F}"/>
              </a:ext>
            </a:extLst>
          </p:cNvPr>
          <p:cNvSpPr txBox="1"/>
          <p:nvPr/>
        </p:nvSpPr>
        <p:spPr>
          <a:xfrm>
            <a:off x="7896703" y="5284717"/>
            <a:ext cx="401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119,120</a:t>
            </a:r>
            <a:r>
              <a:rPr lang="zh-CN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的反应截面？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B682C86-3920-4E3B-8CF8-815A4B366B49}"/>
              </a:ext>
            </a:extLst>
          </p:cNvPr>
          <p:cNvCxnSpPr>
            <a:cxnSpLocks/>
          </p:cNvCxnSpPr>
          <p:nvPr/>
        </p:nvCxnSpPr>
        <p:spPr>
          <a:xfrm>
            <a:off x="971560" y="4532271"/>
            <a:ext cx="6077240" cy="0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>
            <a:extLst>
              <a:ext uri="{FF2B5EF4-FFF2-40B4-BE49-F238E27FC236}">
                <a16:creationId xmlns:a16="http://schemas.microsoft.com/office/drawing/2014/main" id="{6EFB82C8-47F3-46C0-A11B-3BF17B20647D}"/>
              </a:ext>
            </a:extLst>
          </p:cNvPr>
          <p:cNvSpPr/>
          <p:nvPr/>
        </p:nvSpPr>
        <p:spPr>
          <a:xfrm>
            <a:off x="6743862" y="4626016"/>
            <a:ext cx="651753" cy="1230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3E43644-BC8F-4CBB-B405-46ED395A443E}"/>
              </a:ext>
            </a:extLst>
          </p:cNvPr>
          <p:cNvSpPr txBox="1"/>
          <p:nvPr/>
        </p:nvSpPr>
        <p:spPr>
          <a:xfrm>
            <a:off x="6728381" y="4722998"/>
            <a:ext cx="8132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？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9F6D6C-0033-4F8B-85CE-1C3000B295B1}"/>
              </a:ext>
            </a:extLst>
          </p:cNvPr>
          <p:cNvSpPr txBox="1"/>
          <p:nvPr/>
        </p:nvSpPr>
        <p:spPr>
          <a:xfrm>
            <a:off x="10008000" y="2864594"/>
            <a:ext cx="1680416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长远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新方法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新机制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FE56F70-D978-4B64-BE35-8153550EC295}"/>
              </a:ext>
            </a:extLst>
          </p:cNvPr>
          <p:cNvSpPr txBox="1"/>
          <p:nvPr/>
        </p:nvSpPr>
        <p:spPr>
          <a:xfrm>
            <a:off x="8853013" y="2006164"/>
            <a:ext cx="2000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u="sng" dirty="0">
                <a:latin typeface="黑体" panose="02010609060101010101" pitchFamily="49" charset="-122"/>
                <a:ea typeface="黑体" panose="02010609060101010101" pitchFamily="49" charset="-122"/>
              </a:rPr>
              <a:t>解决方法</a:t>
            </a:r>
            <a:endParaRPr lang="en-US" altLang="zh-CN" sz="3200" b="1" u="sng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1534ECF-46A4-4A4B-8316-C7DC92BD33A4}"/>
              </a:ext>
            </a:extLst>
          </p:cNvPr>
          <p:cNvSpPr txBox="1"/>
          <p:nvPr/>
        </p:nvSpPr>
        <p:spPr>
          <a:xfrm>
            <a:off x="2361695" y="2864594"/>
            <a:ext cx="106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n cmpd="dbl">
                  <a:solidFill>
                    <a:schemeClr val="accent1"/>
                  </a:solidFill>
                </a:ln>
              </a:rPr>
              <a:t>冷熔合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6CADB1B-B8DF-4E4D-9E73-FD8A3DCF9DB5}"/>
              </a:ext>
            </a:extLst>
          </p:cNvPr>
          <p:cNvSpPr txBox="1"/>
          <p:nvPr/>
        </p:nvSpPr>
        <p:spPr>
          <a:xfrm>
            <a:off x="5214906" y="2381148"/>
            <a:ext cx="106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n cmpd="dbl">
                  <a:solidFill>
                    <a:schemeClr val="accent1"/>
                  </a:solidFill>
                </a:ln>
              </a:rPr>
              <a:t>热熔合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2BA3002-76BE-4F23-8F52-2F4895F26132}"/>
              </a:ext>
            </a:extLst>
          </p:cNvPr>
          <p:cNvSpPr txBox="1"/>
          <p:nvPr/>
        </p:nvSpPr>
        <p:spPr>
          <a:xfrm>
            <a:off x="5619625" y="3410617"/>
            <a:ext cx="132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 cmpd="dbl">
                  <a:solidFill>
                    <a:schemeClr val="accent1"/>
                  </a:solidFill>
                </a:ln>
              </a:rPr>
              <a:t>48Ca-</a:t>
            </a:r>
            <a:r>
              <a:rPr lang="zh-CN" altLang="en-US" dirty="0">
                <a:ln cmpd="dbl">
                  <a:solidFill>
                    <a:schemeClr val="accent1"/>
                  </a:solidFill>
                </a:ln>
              </a:rPr>
              <a:t>熔合</a:t>
            </a:r>
          </a:p>
        </p:txBody>
      </p:sp>
    </p:spTree>
    <p:extLst>
      <p:ext uri="{BB962C8B-B14F-4D97-AF65-F5344CB8AC3E}">
        <p14:creationId xmlns:p14="http://schemas.microsoft.com/office/powerpoint/2010/main" val="189213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A91B2-E462-4D05-BD71-6756A6171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困难与挑战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7F2B9082-EFAC-45E3-B0C7-168E03901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16" y="912117"/>
            <a:ext cx="7877184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2800"/>
              <a:t>困难</a:t>
            </a:r>
            <a:r>
              <a:rPr lang="en-US" altLang="zh-CN" sz="2800" dirty="0"/>
              <a:t>2</a:t>
            </a:r>
            <a:r>
              <a:rPr lang="zh-CN" altLang="en-US" sz="2800" dirty="0"/>
              <a:t>：最佳束流能量、合适的谱仪磁场设置？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FC06B1C-6114-4DB2-AFB5-0AADDA9D0645}"/>
              </a:ext>
            </a:extLst>
          </p:cNvPr>
          <p:cNvSpPr txBox="1"/>
          <p:nvPr/>
        </p:nvSpPr>
        <p:spPr>
          <a:xfrm>
            <a:off x="8594568" y="5612047"/>
            <a:ext cx="2478353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理论？实验？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6AF16E0-0D26-4252-A56A-0DFD1B7DCB9B}"/>
              </a:ext>
            </a:extLst>
          </p:cNvPr>
          <p:cNvSpPr txBox="1"/>
          <p:nvPr/>
        </p:nvSpPr>
        <p:spPr>
          <a:xfrm>
            <a:off x="1298400" y="5608978"/>
            <a:ext cx="292855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最佳入射能量？</a:t>
            </a:r>
            <a:endParaRPr lang="en-US" altLang="zh-CN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74B508B-4B8F-4668-A1C9-519DFD4932D9}"/>
              </a:ext>
            </a:extLst>
          </p:cNvPr>
          <p:cNvSpPr txBox="1"/>
          <p:nvPr/>
        </p:nvSpPr>
        <p:spPr>
          <a:xfrm>
            <a:off x="5132572" y="5608977"/>
            <a:ext cx="255637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平衡电荷态？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 descr="C:\Users\hbYang\Desktop\medium.png">
            <a:extLst>
              <a:ext uri="{FF2B5EF4-FFF2-40B4-BE49-F238E27FC236}">
                <a16:creationId xmlns:a16="http://schemas.microsoft.com/office/drawing/2014/main" id="{0DEB5EDA-CB78-4C1B-B3FB-8ADE13F90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577" y="1746068"/>
            <a:ext cx="4898505" cy="3609847"/>
          </a:xfrm>
          <a:prstGeom prst="rect">
            <a:avLst/>
          </a:prstGeom>
          <a:noFill/>
        </p:spPr>
      </p:pic>
      <p:pic>
        <p:nvPicPr>
          <p:cNvPr id="8" name="Picture 2" descr="C:\Users\hbYang\Desktop\medium2.png">
            <a:extLst>
              <a:ext uri="{FF2B5EF4-FFF2-40B4-BE49-F238E27FC236}">
                <a16:creationId xmlns:a16="http://schemas.microsoft.com/office/drawing/2014/main" id="{E2943AAB-872B-485F-9D6B-45507E56E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5783" y="1855593"/>
            <a:ext cx="4935543" cy="3500322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C144BC-A9A7-464F-B8D2-B0B3D5DDADA1}"/>
              </a:ext>
            </a:extLst>
          </p:cNvPr>
          <p:cNvSpPr txBox="1"/>
          <p:nvPr/>
        </p:nvSpPr>
        <p:spPr>
          <a:xfrm>
            <a:off x="10052065" y="5046544"/>
            <a:ext cx="2041712" cy="309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PRC89,024615(2014)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6103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C9200A-F640-461F-AD72-0F1A4E115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超重核研究现状</a:t>
            </a:r>
          </a:p>
        </p:txBody>
      </p:sp>
      <p:graphicFrame>
        <p:nvGraphicFramePr>
          <p:cNvPr id="3" name="Group 75">
            <a:extLst>
              <a:ext uri="{FF2B5EF4-FFF2-40B4-BE49-F238E27FC236}">
                <a16:creationId xmlns:a16="http://schemas.microsoft.com/office/drawing/2014/main" id="{405365C9-9288-4F90-8FE3-D0EC8BAB4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540666"/>
              </p:ext>
            </p:extLst>
          </p:nvPr>
        </p:nvGraphicFramePr>
        <p:xfrm>
          <a:off x="1193240" y="1301212"/>
          <a:ext cx="9805520" cy="4792084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672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7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0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1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3560">
                  <a:extLst>
                    <a:ext uri="{9D8B030D-6E8A-4147-A177-3AD203B41FA5}">
                      <a16:colId xmlns:a16="http://schemas.microsoft.com/office/drawing/2014/main" val="2585551910"/>
                    </a:ext>
                  </a:extLst>
                </a:gridCol>
              </a:tblGrid>
              <a:tr h="63609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谱仪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国家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代表成果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目前状态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加速器升级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装置升级</a:t>
                      </a: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49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DGFRS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VASSILISSA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俄罗斯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114-118</a:t>
                      </a: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合成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超重区</a:t>
                      </a:r>
                      <a:endParaRPr kumimoji="0" lang="en-US" altLang="zh-CN" sz="18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1-2p</a:t>
                      </a:r>
                      <a:r>
                        <a:rPr kumimoji="0" lang="el-GR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μ</a:t>
                      </a: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SHE Factory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4-10 p</a:t>
                      </a:r>
                      <a:r>
                        <a:rPr kumimoji="0" lang="el-GR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μ</a:t>
                      </a: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DGFRS2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SHELS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3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GARIS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charset="0"/>
                        </a:rPr>
                        <a:t>GARIS2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日本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113</a:t>
                      </a: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合成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超重区</a:t>
                      </a:r>
                      <a:endParaRPr kumimoji="0" lang="en-US" altLang="zh-CN" sz="18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1-3p</a:t>
                      </a:r>
                      <a:r>
                        <a:rPr kumimoji="0" lang="el-GR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μ</a:t>
                      </a: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RILAC</a:t>
                      </a: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直线升级</a:t>
                      </a:r>
                      <a:endParaRPr kumimoji="0" lang="en-US" altLang="zh-CN" sz="18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 p</a:t>
                      </a:r>
                      <a:r>
                        <a:rPr kumimoji="0" lang="el-GR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μ</a:t>
                      </a: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GARIS3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49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BGS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美国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新核素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超重区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zh-CN" sz="18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13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SHIP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TASCA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德国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106-112</a:t>
                      </a: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合成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超重区</a:t>
                      </a:r>
                      <a:endParaRPr kumimoji="0" lang="en-US" altLang="zh-CN" sz="18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1-2p</a:t>
                      </a:r>
                      <a:r>
                        <a:rPr kumimoji="0" lang="el-GR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μ</a:t>
                      </a: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5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SHANS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新核素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超铀区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SCLINAC, HIAF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~10 </a:t>
                      </a: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</a:t>
                      </a:r>
                      <a:r>
                        <a:rPr kumimoji="0" lang="el-GR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μ</a:t>
                      </a: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SHANS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charset="0"/>
                        </a:rPr>
                        <a:t>2, …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5638">
                <a:tc gridSpan="6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charset="0"/>
                        </a:rPr>
                        <a:t>法国（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charset="0"/>
                        </a:rPr>
                        <a:t>GANIL</a:t>
                      </a: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charset="0"/>
                        </a:rPr>
                        <a:t>）、芬兰（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charset="0"/>
                        </a:rPr>
                        <a:t>JYFL</a:t>
                      </a: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charset="0"/>
                        </a:rPr>
                        <a:t>）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charset="0"/>
                        </a:rPr>
                        <a:t>……</a:t>
                      </a:r>
                    </a:p>
                  </a:txBody>
                  <a:tcPr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charset="0"/>
                      </a:endParaRPr>
                    </a:p>
                  </a:txBody>
                  <a:tcPr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2722052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092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D820F2-CB8E-4E35-95B9-42C0F1CE1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RIKEN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B2F2671-7251-444C-ACBD-B95AD8A2E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5" y="2798569"/>
            <a:ext cx="6382283" cy="349648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75F022F-7D90-4437-A1A2-3A411620EC64}"/>
              </a:ext>
            </a:extLst>
          </p:cNvPr>
          <p:cNvSpPr txBox="1"/>
          <p:nvPr/>
        </p:nvSpPr>
        <p:spPr>
          <a:xfrm>
            <a:off x="2819623" y="2782669"/>
            <a:ext cx="906905" cy="646331"/>
          </a:xfrm>
          <a:prstGeom prst="rect">
            <a:avLst/>
          </a:prstGeom>
          <a:solidFill>
            <a:srgbClr val="FFC000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GARIS</a:t>
            </a:r>
          </a:p>
          <a:p>
            <a:pPr algn="ctr"/>
            <a:r>
              <a:rPr lang="en-US" altLang="zh-CN" dirty="0"/>
              <a:t>GARIS3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DE796AC-934D-41AC-86BD-7BF63570C54E}"/>
              </a:ext>
            </a:extLst>
          </p:cNvPr>
          <p:cNvSpPr txBox="1"/>
          <p:nvPr/>
        </p:nvSpPr>
        <p:spPr>
          <a:xfrm>
            <a:off x="1356111" y="5651145"/>
            <a:ext cx="906905" cy="369332"/>
          </a:xfrm>
          <a:prstGeom prst="rect">
            <a:avLst/>
          </a:prstGeom>
          <a:solidFill>
            <a:srgbClr val="FFC000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GARIS2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D77612A-5A1B-4CB3-B5B6-CB819C469D59}"/>
              </a:ext>
            </a:extLst>
          </p:cNvPr>
          <p:cNvSpPr txBox="1"/>
          <p:nvPr/>
        </p:nvSpPr>
        <p:spPr>
          <a:xfrm>
            <a:off x="7251370" y="4136351"/>
            <a:ext cx="4606250" cy="21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nSHE_EXP1: 2017 Dec.     – 2018 Feb. 1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nSHE_EXP2: 2018 Jun. 18 – Jul. 22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nSHE_EXP3: 2018 Sep. 9  – Oct. 1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nSHE_EXP4: 2019 Jan. 7   – Mar. 7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April 22nd 9:00 - May 21st 9:00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June 20th 9:00 - July 2nd 21:00</a:t>
            </a:r>
            <a:endParaRPr lang="en-US" altLang="zh-CN" sz="16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event cross section &lt; 86 fb (aiming 5 fb)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9DDA8CD-0C37-4835-9F0E-26BCD21B1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4" y="1194318"/>
            <a:ext cx="7160861" cy="12386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53E57E-1300-47E4-B436-06F9C5DED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207" y="1132114"/>
            <a:ext cx="3811073" cy="28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41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6454E5-D4A2-46C5-9336-E253DC4D7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JINR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521852E-4921-4B44-A608-B541CEDBF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94" y="1651570"/>
            <a:ext cx="6527541" cy="404072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E7AAF4A-2D0C-4677-B8F1-DE27FB58AE56}"/>
              </a:ext>
            </a:extLst>
          </p:cNvPr>
          <p:cNvSpPr txBox="1"/>
          <p:nvPr/>
        </p:nvSpPr>
        <p:spPr>
          <a:xfrm>
            <a:off x="7093112" y="4123645"/>
            <a:ext cx="4434791" cy="190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日出束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月底谱仪安装完成</a:t>
            </a:r>
            <a:endParaRPr lang="en-US" altLang="zh-CN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月真空控制完成</a:t>
            </a:r>
            <a:endParaRPr lang="en-US" altLang="zh-CN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月后开始一系列测试实验</a:t>
            </a:r>
            <a:endParaRPr lang="en-US" altLang="zh-CN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年进行</a:t>
            </a:r>
            <a:r>
              <a:rPr lang="en-US" altLang="zh-CN" sz="2000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48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Ca+</a:t>
            </a:r>
            <a:r>
              <a:rPr lang="en-US" altLang="zh-CN" sz="2000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243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</a:t>
            </a:r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验证实验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8F4A853-7AE9-4447-B379-F690F2815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112" y="1355661"/>
            <a:ext cx="4639716" cy="23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4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D820F2-CB8E-4E35-95B9-42C0F1CE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842" y="70880"/>
            <a:ext cx="8952614" cy="630869"/>
          </a:xfrm>
        </p:spPr>
        <p:txBody>
          <a:bodyPr/>
          <a:lstStyle/>
          <a:p>
            <a:r>
              <a:rPr lang="zh-CN" altLang="en-US" dirty="0"/>
              <a:t>紧迫性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E891954-ABD2-48EB-B834-328B37E935EB}"/>
              </a:ext>
            </a:extLst>
          </p:cNvPr>
          <p:cNvSpPr txBox="1"/>
          <p:nvPr/>
        </p:nvSpPr>
        <p:spPr>
          <a:xfrm>
            <a:off x="1032422" y="982913"/>
            <a:ext cx="2101857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800" dirty="0"/>
              <a:t>GSI</a:t>
            </a:r>
            <a:r>
              <a:rPr lang="zh-CN" altLang="en-US" sz="2800" dirty="0"/>
              <a:t>（德国）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1268EA6D-AEE0-4FE9-B471-CA696723F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55353"/>
          <a:stretch/>
        </p:blipFill>
        <p:spPr bwMode="auto">
          <a:xfrm>
            <a:off x="3473490" y="925722"/>
            <a:ext cx="8328591" cy="185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F1B91EF4-0592-4ABE-9817-879B56260A7C}"/>
              </a:ext>
            </a:extLst>
          </p:cNvPr>
          <p:cNvSpPr/>
          <p:nvPr/>
        </p:nvSpPr>
        <p:spPr>
          <a:xfrm>
            <a:off x="1010267" y="1630193"/>
            <a:ext cx="23818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r>
              <a:rPr lang="en-US" altLang="zh-CN" sz="2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Cr+</a:t>
            </a:r>
            <a:r>
              <a:rPr lang="en-US" altLang="zh-CN" sz="2800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248</a:t>
            </a:r>
            <a:r>
              <a:rPr lang="en-US" altLang="zh-CN" sz="2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</a:t>
            </a:r>
            <a:endParaRPr lang="zh-CN" altLang="en-US" sz="28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55EB3EF-A674-483A-A82B-8FA81A890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14205" b="17714"/>
          <a:stretch/>
        </p:blipFill>
        <p:spPr bwMode="auto">
          <a:xfrm>
            <a:off x="210128" y="2880006"/>
            <a:ext cx="10695114" cy="370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内容占位符 4">
            <a:extLst>
              <a:ext uri="{FF2B5EF4-FFF2-40B4-BE49-F238E27FC236}">
                <a16:creationId xmlns:a16="http://schemas.microsoft.com/office/drawing/2014/main" id="{8E475780-D58C-4E15-BFE0-2CE52A34B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16881" r="7757" b="25218"/>
          <a:stretch/>
        </p:blipFill>
        <p:spPr>
          <a:xfrm>
            <a:off x="5345362" y="3141407"/>
            <a:ext cx="6421603" cy="343338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8EFF471F-69AB-4340-887B-5CF3962236ED}"/>
              </a:ext>
            </a:extLst>
          </p:cNvPr>
          <p:cNvSpPr/>
          <p:nvPr/>
        </p:nvSpPr>
        <p:spPr>
          <a:xfrm>
            <a:off x="986080" y="2244058"/>
            <a:ext cx="2022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en-US" altLang="zh-CN" sz="2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Ti+</a:t>
            </a:r>
            <a:r>
              <a:rPr lang="en-US" altLang="zh-CN" sz="2800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249</a:t>
            </a:r>
            <a:r>
              <a:rPr lang="en-US" altLang="zh-CN" sz="2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</a:t>
            </a:r>
            <a:endParaRPr lang="zh-CN" altLang="en-US" sz="28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8927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861D45-A115-42BC-AC4A-EE780B75C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机遇？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F29E54-B8E7-498B-A0FC-A8ED94116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13637"/>
            <a:ext cx="10972800" cy="4765071"/>
          </a:xfrm>
        </p:spPr>
        <p:txBody>
          <a:bodyPr/>
          <a:lstStyle/>
          <a:p>
            <a:pPr marL="432000" indent="-3600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117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号元素合成以来近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年的时间内，超重元素的研究没有取得突破性进展</a:t>
            </a:r>
          </a:p>
          <a:p>
            <a:pPr marL="432000" indent="-3600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都在进行技术升级，机会均等？</a:t>
            </a:r>
          </a:p>
          <a:p>
            <a:pPr marL="432000" indent="-3600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LEAF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ADS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直线加速器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（短期可以达到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5-10p</a:t>
            </a:r>
            <a:r>
              <a:rPr lang="el-GR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 b="1" dirty="0">
                <a:solidFill>
                  <a:srgbClr val="220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）与日本、俄罗斯的束流强度可以比拟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32000" indent="-3600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HIAF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（流强更强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强流放射性束流）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6353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59E6E87-1963-4D92-AB5B-C78C73B21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提纲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BC522CB-60DC-4610-A16E-C9E32BD438E1}"/>
              </a:ext>
            </a:extLst>
          </p:cNvPr>
          <p:cNvSpPr/>
          <p:nvPr/>
        </p:nvSpPr>
        <p:spPr>
          <a:xfrm>
            <a:off x="949842" y="1207796"/>
            <a:ext cx="7135758" cy="172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685800">
              <a:lnSpc>
                <a:spcPct val="150000"/>
              </a:lnSpc>
              <a:spcBef>
                <a:spcPts val="750"/>
              </a:spcBef>
              <a:buFont typeface="Wingdings" panose="05000000000000000000" pitchFamily="2" charset="2"/>
              <a:buChar char="p"/>
            </a:pP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国内外研究现状</a:t>
            </a:r>
            <a:endParaRPr lang="en-US" altLang="zh-CN" sz="36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anose="020B0604020202020204" pitchFamily="50" charset="-128"/>
            </a:endParaRPr>
          </a:p>
          <a:p>
            <a:pPr marL="571500" indent="-571500" defTabSz="685800">
              <a:lnSpc>
                <a:spcPct val="150000"/>
              </a:lnSpc>
              <a:spcBef>
                <a:spcPts val="750"/>
              </a:spcBef>
              <a:buFont typeface="Wingdings" panose="05000000000000000000" pitchFamily="2" charset="2"/>
              <a:buChar char="p"/>
            </a:pP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研究方案与计划</a:t>
            </a:r>
          </a:p>
        </p:txBody>
      </p:sp>
    </p:spTree>
    <p:extLst>
      <p:ext uri="{BB962C8B-B14F-4D97-AF65-F5344CB8AC3E}">
        <p14:creationId xmlns:p14="http://schemas.microsoft.com/office/powerpoint/2010/main" val="4173175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0904D9-9B20-40B0-AF6D-76CA41D1D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目前状况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659F34-5765-4EEA-8217-270DEAC73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200" y="1056692"/>
            <a:ext cx="6129600" cy="2921855"/>
          </a:xfrm>
        </p:spPr>
        <p:txBody>
          <a:bodyPr/>
          <a:lstStyle/>
          <a:p>
            <a:pPr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已具备的条件和经验</a:t>
            </a:r>
            <a:endParaRPr lang="en-US" altLang="zh-CN" sz="28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充气谱仪运行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单粒子探测鉴别技术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短寿命核素衰变测量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截面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&gt;20 pb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的低产额反应实验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A403E51-3E35-4375-B8C3-B5B7CAA967EC}"/>
              </a:ext>
            </a:extLst>
          </p:cNvPr>
          <p:cNvSpPr txBox="1"/>
          <p:nvPr/>
        </p:nvSpPr>
        <p:spPr>
          <a:xfrm>
            <a:off x="5830591" y="3723062"/>
            <a:ext cx="6129600" cy="229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尚欠缺的条件</a:t>
            </a:r>
            <a:endParaRPr lang="en-US" altLang="zh-CN" sz="28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高传输效率的新谱仪（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&gt;50%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高流强的束流条件（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~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10 </a:t>
            </a:r>
            <a:r>
              <a:rPr lang="en-US" altLang="zh-CN" sz="2400" dirty="0" err="1">
                <a:latin typeface="楷体" panose="02010609060101010101" pitchFamily="49" charset="-122"/>
                <a:ea typeface="楷体" panose="02010609060101010101" pitchFamily="49" charset="-122"/>
              </a:rPr>
              <a:t>puA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锕系放射性靶材料（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Am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Cm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400" dirty="0" err="1">
                <a:latin typeface="楷体" panose="02010609060101010101" pitchFamily="49" charset="-122"/>
                <a:ea typeface="楷体" panose="02010609060101010101" pitchFamily="49" charset="-122"/>
              </a:rPr>
              <a:t>Cf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高水平的研究队伍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926ED097-C54F-4873-B53A-0C780AABDF71}"/>
              </a:ext>
            </a:extLst>
          </p:cNvPr>
          <p:cNvSpPr txBox="1">
            <a:spLocks/>
          </p:cNvSpPr>
          <p:nvPr/>
        </p:nvSpPr>
        <p:spPr>
          <a:xfrm>
            <a:off x="5830591" y="941636"/>
            <a:ext cx="6129600" cy="248483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0"/>
              </a:spcBef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尚欠缺的经验</a:t>
            </a:r>
            <a:endParaRPr lang="en-US" altLang="zh-CN" sz="28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Z&gt;110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号元素的合成经验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设备长期运行、维护与稳定性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高放射性靶的制备与操作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极低截面（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~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 pb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）的反应研究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2E86A32-E4FC-463A-8E9D-C8DAB3615A5D}"/>
              </a:ext>
            </a:extLst>
          </p:cNvPr>
          <p:cNvSpPr txBox="1">
            <a:spLocks/>
          </p:cNvSpPr>
          <p:nvPr/>
        </p:nvSpPr>
        <p:spPr>
          <a:xfrm>
            <a:off x="495600" y="3546566"/>
            <a:ext cx="6129600" cy="292185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8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1192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634AF03-04C6-4122-B6E7-278273B44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超重核研究方案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C0C1075-5B38-4895-A0C7-76C916BF0CB7}"/>
              </a:ext>
            </a:extLst>
          </p:cNvPr>
          <p:cNvSpPr txBox="1">
            <a:spLocks/>
          </p:cNvSpPr>
          <p:nvPr/>
        </p:nvSpPr>
        <p:spPr>
          <a:xfrm>
            <a:off x="465068" y="1181049"/>
            <a:ext cx="11503248" cy="33245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Wingdings" panose="05000000000000000000" pitchFamily="2" charset="2"/>
              <a:buChar char="p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新的充气谱仪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(SHANS2)-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提高效率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Font typeface="Wingdings" panose="05000000000000000000" pitchFamily="2" charset="2"/>
              <a:buChar char="p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SFC+SHANS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zh-CN" altLang="en-US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尝试</a:t>
            </a:r>
            <a:r>
              <a:rPr lang="en-US" altLang="zh-CN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115</a:t>
            </a:r>
            <a:r>
              <a:rPr lang="zh-CN" altLang="en-US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，重复</a:t>
            </a:r>
            <a:r>
              <a:rPr lang="en-US" altLang="zh-CN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48</a:t>
            </a:r>
            <a:r>
              <a:rPr lang="en-US" altLang="zh-CN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Ca+</a:t>
            </a:r>
            <a:r>
              <a:rPr lang="en-US" altLang="zh-CN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243</a:t>
            </a:r>
            <a:r>
              <a:rPr lang="en-US" altLang="zh-CN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Am</a:t>
            </a:r>
            <a:r>
              <a:rPr lang="zh-CN" altLang="en-US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实验，积累经验</a:t>
            </a:r>
            <a:endParaRPr lang="en-US" altLang="zh-CN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ADS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直线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+(SHANS2)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解决束流强度问题 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希望近期实现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Font typeface="Wingdings" panose="05000000000000000000" pitchFamily="2" charset="2"/>
              <a:buChar char="p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HIAF+(SHANS3)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稍长时间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充满希望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Font typeface="Wingdings" panose="05000000000000000000" pitchFamily="2" charset="2"/>
              <a:buChar char="p"/>
            </a:pP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CiADS+HIAF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+(SHANS3)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更长时间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次级束流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(?)--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充满希望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6F5FC38E-E23E-4BF0-BCED-4A74CA530EAF}"/>
              </a:ext>
            </a:extLst>
          </p:cNvPr>
          <p:cNvSpPr txBox="1">
            <a:spLocks/>
          </p:cNvSpPr>
          <p:nvPr/>
        </p:nvSpPr>
        <p:spPr>
          <a:xfrm>
            <a:off x="111112" y="4480885"/>
            <a:ext cx="5927405" cy="187567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altLang="zh-CN" sz="2400" b="1" u="sng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119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400" baseline="300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54</a:t>
            </a:r>
            <a:r>
              <a:rPr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Cr+</a:t>
            </a:r>
            <a:r>
              <a:rPr lang="en-US" altLang="zh-CN" sz="2400" baseline="300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243</a:t>
            </a:r>
            <a:r>
              <a:rPr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Am</a:t>
            </a:r>
            <a:r>
              <a:rPr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400" baseline="300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297</a:t>
            </a:r>
            <a:r>
              <a:rPr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119</a:t>
            </a:r>
            <a:r>
              <a:rPr lang="en-US" altLang="zh-CN" sz="2400" baseline="300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*</a:t>
            </a:r>
            <a:r>
              <a:rPr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400" baseline="300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294</a:t>
            </a:r>
            <a:r>
              <a:rPr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119+3n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400" baseline="300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55</a:t>
            </a:r>
            <a:r>
              <a:rPr lang="en-US" altLang="zh-CN" sz="24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Mn+</a:t>
            </a:r>
            <a:r>
              <a:rPr lang="en-US" altLang="zh-CN" sz="2400" baseline="300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244</a:t>
            </a:r>
            <a:r>
              <a:rPr lang="en-US" altLang="zh-CN" sz="24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Pu</a:t>
            </a:r>
            <a:r>
              <a:rPr lang="en-US" altLang="zh-CN" sz="24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400" baseline="300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299</a:t>
            </a:r>
            <a:r>
              <a:rPr lang="en-US" altLang="zh-CN" sz="24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119</a:t>
            </a:r>
            <a:r>
              <a:rPr lang="en-US" altLang="zh-CN" sz="2400" baseline="300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*</a:t>
            </a:r>
            <a:r>
              <a:rPr lang="en-US" altLang="zh-CN" sz="24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400" baseline="300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296</a:t>
            </a:r>
            <a:r>
              <a:rPr lang="en-US" altLang="zh-CN" sz="24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119+3n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400" baseline="300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51</a:t>
            </a:r>
            <a:r>
              <a:rPr lang="en-US" altLang="zh-CN" sz="24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V+</a:t>
            </a:r>
            <a:r>
              <a:rPr lang="en-US" altLang="zh-CN" sz="2400" baseline="300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248</a:t>
            </a:r>
            <a:r>
              <a:rPr lang="en-US" altLang="zh-CN" sz="24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Cm</a:t>
            </a:r>
            <a:r>
              <a:rPr lang="en-US" altLang="zh-CN" sz="24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400" baseline="300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299</a:t>
            </a:r>
            <a:r>
              <a:rPr lang="en-US" altLang="zh-CN" sz="24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119</a:t>
            </a:r>
            <a:r>
              <a:rPr lang="en-US" altLang="zh-CN" sz="2400" baseline="300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*</a:t>
            </a:r>
            <a:r>
              <a:rPr lang="en-US" altLang="zh-CN" sz="24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400" baseline="300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296</a:t>
            </a:r>
            <a:r>
              <a:rPr lang="en-US" altLang="zh-CN" sz="24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119+3n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CN" altLang="en-US" sz="2400" dirty="0">
              <a:latin typeface="Arial Black" panose="020B0A04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74B31504-9449-4237-9B35-B0CBFC6F2176}"/>
              </a:ext>
            </a:extLst>
          </p:cNvPr>
          <p:cNvSpPr txBox="1">
            <a:spLocks/>
          </p:cNvSpPr>
          <p:nvPr/>
        </p:nvSpPr>
        <p:spPr>
          <a:xfrm>
            <a:off x="6095997" y="4505633"/>
            <a:ext cx="5872316" cy="1850922"/>
          </a:xfrm>
          <a:prstGeom prst="rect">
            <a:avLst/>
          </a:prstGeom>
          <a:noFill/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2400" b="1" u="sng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120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400" baseline="300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55</a:t>
            </a:r>
            <a:r>
              <a:rPr lang="en-US" altLang="zh-CN" sz="24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Mn+</a:t>
            </a:r>
            <a:r>
              <a:rPr lang="en-US" altLang="zh-CN" sz="2400" baseline="300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243</a:t>
            </a:r>
            <a:r>
              <a:rPr lang="en-US" altLang="zh-CN" sz="24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Am</a:t>
            </a:r>
            <a:r>
              <a:rPr lang="en-US" altLang="zh-CN" sz="24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400" baseline="300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298</a:t>
            </a:r>
            <a:r>
              <a:rPr lang="en-US" altLang="zh-CN" sz="24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120</a:t>
            </a:r>
            <a:r>
              <a:rPr lang="en-US" altLang="zh-CN" sz="2400" baseline="300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*</a:t>
            </a:r>
            <a:r>
              <a:rPr lang="en-US" altLang="zh-CN" sz="24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400" baseline="300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295</a:t>
            </a:r>
            <a:r>
              <a:rPr lang="en-US" altLang="zh-CN" sz="2400" dirty="0">
                <a:solidFill>
                  <a:srgbClr val="0000FF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120+3n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400" baseline="300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58</a:t>
            </a:r>
            <a:r>
              <a:rPr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Fe+</a:t>
            </a:r>
            <a:r>
              <a:rPr lang="en-US" altLang="zh-CN" sz="2400" baseline="300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244</a:t>
            </a:r>
            <a:r>
              <a:rPr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Pu</a:t>
            </a:r>
            <a:r>
              <a:rPr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400" baseline="300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302</a:t>
            </a:r>
            <a:r>
              <a:rPr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120</a:t>
            </a:r>
            <a:r>
              <a:rPr lang="en-US" altLang="zh-CN" sz="2400" baseline="300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*</a:t>
            </a:r>
            <a:r>
              <a:rPr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400" baseline="300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299</a:t>
            </a:r>
            <a:r>
              <a:rPr lang="en-US" altLang="zh-CN" sz="2400" dirty="0">
                <a:solidFill>
                  <a:srgbClr val="FF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120+3n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400" baseline="300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54</a:t>
            </a:r>
            <a:r>
              <a:rPr lang="en-US" altLang="zh-CN" sz="24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Cr+</a:t>
            </a:r>
            <a:r>
              <a:rPr lang="en-US" altLang="zh-CN" sz="2400" baseline="300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248</a:t>
            </a:r>
            <a:r>
              <a:rPr lang="en-US" altLang="zh-CN" sz="24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Cm</a:t>
            </a:r>
            <a:r>
              <a:rPr lang="en-US" altLang="zh-CN" sz="24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400" baseline="300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302</a:t>
            </a:r>
            <a:r>
              <a:rPr lang="en-US" altLang="zh-CN" sz="24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120</a:t>
            </a:r>
            <a:r>
              <a:rPr lang="en-US" altLang="zh-CN" sz="2400" baseline="300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*</a:t>
            </a:r>
            <a:r>
              <a:rPr lang="en-US" altLang="zh-CN" sz="24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400" baseline="300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299</a:t>
            </a:r>
            <a:r>
              <a:rPr lang="en-US" altLang="zh-CN" sz="24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120+3n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altLang="zh-CN" sz="2400" dirty="0">
              <a:latin typeface="Arial Black" panose="020B0A04020102020204" pitchFamily="34" charset="0"/>
              <a:ea typeface="微软雅黑" panose="020B0503020204020204" pitchFamily="34" charset="-122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zh-CN" altLang="en-US" sz="2400" dirty="0">
              <a:latin typeface="Arial Black" panose="020B0A04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C6FB24-971F-489C-B846-05850B244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SHANS2</a:t>
            </a:r>
            <a:r>
              <a:rPr lang="zh-CN" altLang="en-US" dirty="0"/>
              <a:t>的设计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7DE1576-CC46-4FAC-8083-11D116D04F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907425"/>
              </p:ext>
            </p:extLst>
          </p:nvPr>
        </p:nvGraphicFramePr>
        <p:xfrm>
          <a:off x="3048000" y="1034535"/>
          <a:ext cx="60960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实验端真空度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前端真空度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最小孔径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SHANS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100Pa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1.5~5×10</a:t>
                      </a:r>
                      <a:r>
                        <a:rPr lang="en-US" altLang="zh-CN" baseline="30000" dirty="0"/>
                        <a:t>-6</a:t>
                      </a:r>
                      <a:r>
                        <a:rPr lang="en-US" altLang="zh-CN" dirty="0"/>
                        <a:t>Pa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10mm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SHANS2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200Pa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＜</a:t>
                      </a:r>
                      <a:r>
                        <a:rPr lang="en-US" altLang="zh-CN" dirty="0"/>
                        <a:t>1×10</a:t>
                      </a:r>
                      <a:r>
                        <a:rPr lang="en-US" altLang="zh-CN" baseline="30000" dirty="0"/>
                        <a:t>-6</a:t>
                      </a:r>
                      <a:r>
                        <a:rPr lang="en-US" altLang="zh-CN" dirty="0"/>
                        <a:t>Pa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10mm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12">
            <a:extLst>
              <a:ext uri="{FF2B5EF4-FFF2-40B4-BE49-F238E27FC236}">
                <a16:creationId xmlns:a16="http://schemas.microsoft.com/office/drawing/2014/main" id="{0D6CADFA-B9C5-4E6A-B58A-AFB322E3A9F4}"/>
              </a:ext>
            </a:extLst>
          </p:cNvPr>
          <p:cNvSpPr txBox="1"/>
          <p:nvPr/>
        </p:nvSpPr>
        <p:spPr>
          <a:xfrm>
            <a:off x="2513348" y="2702668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需要实现的差分比更高，在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减小差分孔径的条件下，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只能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在原有基础上增加级数，增加差分管长度等措施；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89F618E-50D3-4DD8-A783-1DCF5B37F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19473"/>
          <a:stretch/>
        </p:blipFill>
        <p:spPr bwMode="auto">
          <a:xfrm>
            <a:off x="1847528" y="3429000"/>
            <a:ext cx="8604448" cy="263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440C8A43-DA2D-4715-844B-EBDEA24C87D4}"/>
              </a:ext>
            </a:extLst>
          </p:cNvPr>
          <p:cNvSpPr txBox="1"/>
          <p:nvPr/>
        </p:nvSpPr>
        <p:spPr>
          <a:xfrm>
            <a:off x="4871864" y="6006535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TR2</a:t>
            </a:r>
            <a:r>
              <a:rPr lang="zh-CN" altLang="en-US" dirty="0"/>
              <a:t>真空差分系统图纸</a:t>
            </a:r>
          </a:p>
        </p:txBody>
      </p:sp>
    </p:spTree>
    <p:extLst>
      <p:ext uri="{BB962C8B-B14F-4D97-AF65-F5344CB8AC3E}">
        <p14:creationId xmlns:p14="http://schemas.microsoft.com/office/powerpoint/2010/main" val="1560760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453F64-03FA-411B-B810-1C356868B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SHANS2</a:t>
            </a:r>
            <a:r>
              <a:rPr lang="zh-CN" altLang="en-US" dirty="0"/>
              <a:t>的设计</a:t>
            </a:r>
          </a:p>
        </p:txBody>
      </p:sp>
      <p:pic>
        <p:nvPicPr>
          <p:cNvPr id="3" name="内容占位符 3">
            <a:extLst>
              <a:ext uri="{FF2B5EF4-FFF2-40B4-BE49-F238E27FC236}">
                <a16:creationId xmlns:a16="http://schemas.microsoft.com/office/drawing/2014/main" id="{400512CC-263F-4503-A667-4131520458A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0406" t="6299" r="12293" b="43301"/>
          <a:stretch/>
        </p:blipFill>
        <p:spPr>
          <a:xfrm>
            <a:off x="838200" y="1181272"/>
            <a:ext cx="4713882" cy="43513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97DB957-A1E2-433E-842D-C1857662C419}"/>
              </a:ext>
            </a:extLst>
          </p:cNvPr>
          <p:cNvPicPr/>
          <p:nvPr/>
        </p:nvPicPr>
        <p:blipFill rotWithShape="1">
          <a:blip r:embed="rId3"/>
          <a:srcRect l="10406" t="5249" r="10806" b="43301"/>
          <a:stretch/>
        </p:blipFill>
        <p:spPr>
          <a:xfrm>
            <a:off x="5959464" y="1078606"/>
            <a:ext cx="5195005" cy="445385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5EE4835-5888-43C9-B906-C680AE40C0F4}"/>
              </a:ext>
            </a:extLst>
          </p:cNvPr>
          <p:cNvSpPr txBox="1"/>
          <p:nvPr/>
        </p:nvSpPr>
        <p:spPr>
          <a:xfrm>
            <a:off x="2278505" y="6039740"/>
            <a:ext cx="8057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现正在磁铁、真空、电源等室进行相关的工程设计</a:t>
            </a:r>
          </a:p>
        </p:txBody>
      </p:sp>
    </p:spTree>
    <p:extLst>
      <p:ext uri="{BB962C8B-B14F-4D97-AF65-F5344CB8AC3E}">
        <p14:creationId xmlns:p14="http://schemas.microsoft.com/office/powerpoint/2010/main" val="4145359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5B13FF-689C-46C3-ABD0-8D6859D4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SHANS2</a:t>
            </a:r>
            <a:r>
              <a:rPr lang="zh-CN" altLang="en-US" dirty="0"/>
              <a:t>设计参数</a:t>
            </a:r>
          </a:p>
        </p:txBody>
      </p:sp>
      <p:graphicFrame>
        <p:nvGraphicFramePr>
          <p:cNvPr id="3" name="内容占位符 6">
            <a:extLst>
              <a:ext uri="{FF2B5EF4-FFF2-40B4-BE49-F238E27FC236}">
                <a16:creationId xmlns:a16="http://schemas.microsoft.com/office/drawing/2014/main" id="{FE137EC1-05A5-4847-B7CA-D753710FD2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207039"/>
              </p:ext>
            </p:extLst>
          </p:nvPr>
        </p:nvGraphicFramePr>
        <p:xfrm>
          <a:off x="1349115" y="902663"/>
          <a:ext cx="8952614" cy="5516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0264">
                  <a:extLst>
                    <a:ext uri="{9D8B030D-6E8A-4147-A177-3AD203B41FA5}">
                      <a16:colId xmlns:a16="http://schemas.microsoft.com/office/drawing/2014/main" val="2391375788"/>
                    </a:ext>
                  </a:extLst>
                </a:gridCol>
                <a:gridCol w="6452350">
                  <a:extLst>
                    <a:ext uri="{9D8B030D-6E8A-4147-A177-3AD203B41FA5}">
                      <a16:colId xmlns:a16="http://schemas.microsoft.com/office/drawing/2014/main" val="2084908461"/>
                    </a:ext>
                  </a:extLst>
                </a:gridCol>
              </a:tblGrid>
              <a:tr h="352563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参数说明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54689" marR="5468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数值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54689" marR="54689" marT="0" marB="0" anchor="ctr"/>
                </a:tc>
                <a:extLst>
                  <a:ext uri="{0D108BD9-81ED-4DB2-BD59-A6C34878D82A}">
                    <a16:rowId xmlns:a16="http://schemas.microsoft.com/office/drawing/2014/main" val="2066188174"/>
                  </a:ext>
                </a:extLst>
              </a:tr>
              <a:tr h="748983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靶点束流参数（半宽）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54689" marR="5468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4mm*70mrad</a:t>
                      </a:r>
                      <a:r>
                        <a:rPr lang="zh-CN" sz="1800" kern="100" dirty="0">
                          <a:effectLst/>
                        </a:rPr>
                        <a:t>（</a:t>
                      </a:r>
                      <a:r>
                        <a:rPr lang="en-US" sz="1800" kern="100" dirty="0">
                          <a:effectLst/>
                        </a:rPr>
                        <a:t>H</a:t>
                      </a:r>
                      <a:r>
                        <a:rPr lang="zh-CN" sz="1800" kern="100" dirty="0">
                          <a:effectLst/>
                        </a:rPr>
                        <a:t>）</a:t>
                      </a:r>
                    </a:p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4mm*113mrad</a:t>
                      </a:r>
                      <a:r>
                        <a:rPr lang="zh-CN" sz="1800" kern="100" dirty="0">
                          <a:effectLst/>
                        </a:rPr>
                        <a:t>（</a:t>
                      </a:r>
                      <a:r>
                        <a:rPr lang="en-US" sz="1800" kern="100" dirty="0">
                          <a:effectLst/>
                        </a:rPr>
                        <a:t>V</a:t>
                      </a:r>
                      <a:r>
                        <a:rPr lang="zh-CN" sz="1800" kern="100" dirty="0">
                          <a:effectLst/>
                        </a:rPr>
                        <a:t>）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54689" marR="54689" marT="0" marB="0" anchor="ctr"/>
                </a:tc>
                <a:extLst>
                  <a:ext uri="{0D108BD9-81ED-4DB2-BD59-A6C34878D82A}">
                    <a16:rowId xmlns:a16="http://schemas.microsoft.com/office/drawing/2014/main" val="3746916990"/>
                  </a:ext>
                </a:extLst>
              </a:tr>
              <a:tr h="359564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动量分散</a:t>
                      </a:r>
                      <a:r>
                        <a:rPr lang="en-US" sz="1800" kern="100">
                          <a:effectLst/>
                        </a:rPr>
                        <a:t>(</a:t>
                      </a:r>
                      <a:r>
                        <a:rPr lang="en-US" sz="1800" kern="10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US" sz="1800" kern="100">
                          <a:effectLst/>
                        </a:rPr>
                        <a:t>P/P)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54689" marR="5468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≤ ±2.5%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54689" marR="54689" marT="0" marB="0" anchor="ctr"/>
                </a:tc>
                <a:extLst>
                  <a:ext uri="{0D108BD9-81ED-4DB2-BD59-A6C34878D82A}">
                    <a16:rowId xmlns:a16="http://schemas.microsoft.com/office/drawing/2014/main" val="144549166"/>
                  </a:ext>
                </a:extLst>
              </a:tr>
              <a:tr h="2027788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焦平面参数（设置一）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54689" marR="5468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β</a:t>
                      </a:r>
                      <a:r>
                        <a:rPr lang="en-US" sz="1800" kern="100" baseline="-25000" dirty="0">
                          <a:effectLst/>
                        </a:rPr>
                        <a:t>x</a:t>
                      </a:r>
                      <a:r>
                        <a:rPr lang="en-US" sz="1800" kern="100" dirty="0">
                          <a:effectLst/>
                        </a:rPr>
                        <a:t> =0.104; α</a:t>
                      </a:r>
                      <a:r>
                        <a:rPr lang="en-US" sz="1800" kern="100" baseline="-25000" dirty="0">
                          <a:effectLst/>
                        </a:rPr>
                        <a:t>x</a:t>
                      </a:r>
                      <a:r>
                        <a:rPr lang="en-US" sz="1800" kern="100" dirty="0">
                          <a:effectLst/>
                        </a:rPr>
                        <a:t> =0.015; β</a:t>
                      </a:r>
                      <a:r>
                        <a:rPr lang="en-US" sz="1800" kern="100" baseline="-25000" dirty="0">
                          <a:effectLst/>
                        </a:rPr>
                        <a:t>y</a:t>
                      </a:r>
                      <a:r>
                        <a:rPr lang="en-US" sz="1800" kern="100" dirty="0">
                          <a:effectLst/>
                        </a:rPr>
                        <a:t> =0.54; α</a:t>
                      </a:r>
                      <a:r>
                        <a:rPr lang="en-US" sz="1800" kern="100" baseline="-25000" dirty="0">
                          <a:effectLst/>
                        </a:rPr>
                        <a:t>y</a:t>
                      </a:r>
                      <a:r>
                        <a:rPr lang="en-US" sz="1800" kern="100" dirty="0">
                          <a:effectLst/>
                        </a:rPr>
                        <a:t> = 3.0746;</a:t>
                      </a:r>
                      <a:endParaRPr lang="zh-CN" sz="1800" kern="100" dirty="0">
                        <a:effectLst/>
                      </a:endParaRPr>
                    </a:p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Dx=2.09m</a:t>
                      </a:r>
                      <a:endParaRPr lang="zh-CN" sz="1800" kern="100" dirty="0">
                        <a:effectLst/>
                      </a:endParaRPr>
                    </a:p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即：靶点束斑尺寸为</a:t>
                      </a:r>
                      <a:r>
                        <a:rPr lang="en-US" sz="1800" kern="100" dirty="0">
                          <a:effectLst/>
                        </a:rPr>
                        <a:t>5.4mm*15.7mm</a:t>
                      </a:r>
                      <a:r>
                        <a:rPr lang="zh-CN" sz="1800" kern="100" dirty="0">
                          <a:effectLst/>
                        </a:rPr>
                        <a:t>（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US" sz="1800" kern="100" dirty="0">
                          <a:effectLst/>
                        </a:rPr>
                        <a:t>P/P=0</a:t>
                      </a:r>
                      <a:r>
                        <a:rPr lang="zh-CN" sz="1800" kern="100" dirty="0">
                          <a:effectLst/>
                        </a:rPr>
                        <a:t>）（半宽）</a:t>
                      </a:r>
                    </a:p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靶点束斑尺寸为</a:t>
                      </a:r>
                      <a:r>
                        <a:rPr lang="en-US" sz="1800" kern="100" dirty="0">
                          <a:effectLst/>
                        </a:rPr>
                        <a:t>57.7mm*15.7mm</a:t>
                      </a:r>
                      <a:r>
                        <a:rPr lang="zh-CN" sz="1800" kern="100" dirty="0">
                          <a:effectLst/>
                        </a:rPr>
                        <a:t>（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US" sz="1800" kern="100" dirty="0">
                          <a:effectLst/>
                        </a:rPr>
                        <a:t>P/P=±2.5%</a:t>
                      </a:r>
                      <a:r>
                        <a:rPr lang="zh-CN" sz="1800" kern="100" dirty="0">
                          <a:effectLst/>
                        </a:rPr>
                        <a:t>）（半宽）</a:t>
                      </a:r>
                    </a:p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B1</a:t>
                      </a:r>
                      <a:r>
                        <a:rPr lang="zh-CN" sz="1800" kern="100" dirty="0">
                          <a:effectLst/>
                        </a:rPr>
                        <a:t>磁场改变</a:t>
                      </a:r>
                      <a:r>
                        <a:rPr lang="en-US" sz="1800" kern="100" dirty="0">
                          <a:effectLst/>
                        </a:rPr>
                        <a:t>1%</a:t>
                      </a:r>
                      <a:r>
                        <a:rPr lang="zh-CN" sz="1800" kern="100" dirty="0">
                          <a:effectLst/>
                        </a:rPr>
                        <a:t>，束流中心偏移</a:t>
                      </a:r>
                      <a:r>
                        <a:rPr lang="en-US" sz="1800" kern="100" dirty="0">
                          <a:effectLst/>
                        </a:rPr>
                        <a:t>14.1mm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54689" marR="54689" marT="0" marB="0" anchor="ctr"/>
                </a:tc>
                <a:extLst>
                  <a:ext uri="{0D108BD9-81ED-4DB2-BD59-A6C34878D82A}">
                    <a16:rowId xmlns:a16="http://schemas.microsoft.com/office/drawing/2014/main" val="2659206474"/>
                  </a:ext>
                </a:extLst>
              </a:tr>
              <a:tr h="2027788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焦平面参数（设置二）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54689" marR="5468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β</a:t>
                      </a:r>
                      <a:r>
                        <a:rPr lang="en-US" sz="1800" kern="100" baseline="-25000" dirty="0">
                          <a:effectLst/>
                        </a:rPr>
                        <a:t>x</a:t>
                      </a:r>
                      <a:r>
                        <a:rPr lang="en-US" sz="1800" kern="100" dirty="0">
                          <a:effectLst/>
                        </a:rPr>
                        <a:t> =2.23; α</a:t>
                      </a:r>
                      <a:r>
                        <a:rPr lang="en-US" sz="1800" kern="100" baseline="-25000" dirty="0">
                          <a:effectLst/>
                        </a:rPr>
                        <a:t>x</a:t>
                      </a:r>
                      <a:r>
                        <a:rPr lang="en-US" sz="1800" kern="100" dirty="0">
                          <a:effectLst/>
                        </a:rPr>
                        <a:t> = -5.65; β</a:t>
                      </a:r>
                      <a:r>
                        <a:rPr lang="en-US" sz="1800" kern="100" baseline="-25000" dirty="0">
                          <a:effectLst/>
                        </a:rPr>
                        <a:t>y</a:t>
                      </a:r>
                      <a:r>
                        <a:rPr lang="en-US" sz="1800" kern="100" dirty="0">
                          <a:effectLst/>
                        </a:rPr>
                        <a:t> =0.54; α</a:t>
                      </a:r>
                      <a:r>
                        <a:rPr lang="en-US" sz="1800" kern="100" baseline="-25000" dirty="0">
                          <a:effectLst/>
                        </a:rPr>
                        <a:t>y</a:t>
                      </a:r>
                      <a:r>
                        <a:rPr lang="en-US" sz="1800" kern="100" dirty="0">
                          <a:effectLst/>
                        </a:rPr>
                        <a:t> = 2.93;</a:t>
                      </a:r>
                      <a:endParaRPr lang="zh-CN" sz="1800" kern="100" dirty="0">
                        <a:effectLst/>
                      </a:endParaRPr>
                    </a:p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Dx=1.986m</a:t>
                      </a:r>
                      <a:endParaRPr lang="zh-CN" sz="1800" kern="100" dirty="0">
                        <a:effectLst/>
                      </a:endParaRPr>
                    </a:p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即：靶点束斑尺寸为</a:t>
                      </a:r>
                      <a:r>
                        <a:rPr lang="en-US" sz="1800" kern="100" dirty="0">
                          <a:effectLst/>
                        </a:rPr>
                        <a:t>25mm*15.7mm</a:t>
                      </a:r>
                      <a:r>
                        <a:rPr lang="zh-CN" sz="1800" kern="100" dirty="0">
                          <a:effectLst/>
                        </a:rPr>
                        <a:t>（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US" sz="1800" kern="100" dirty="0">
                          <a:effectLst/>
                        </a:rPr>
                        <a:t>P/P=0</a:t>
                      </a:r>
                      <a:r>
                        <a:rPr lang="zh-CN" sz="1800" kern="100" dirty="0">
                          <a:effectLst/>
                        </a:rPr>
                        <a:t>）（半宽）</a:t>
                      </a:r>
                    </a:p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靶点束斑尺寸为</a:t>
                      </a:r>
                      <a:r>
                        <a:rPr lang="en-US" sz="1800" kern="100" dirty="0">
                          <a:effectLst/>
                        </a:rPr>
                        <a:t>74.6mm*15.7mm</a:t>
                      </a:r>
                      <a:r>
                        <a:rPr lang="zh-CN" sz="1800" kern="100" dirty="0">
                          <a:effectLst/>
                        </a:rPr>
                        <a:t>（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US" sz="1800" kern="100" dirty="0">
                          <a:effectLst/>
                        </a:rPr>
                        <a:t>P/P=±2.5%</a:t>
                      </a:r>
                      <a:r>
                        <a:rPr lang="zh-CN" sz="1800" kern="100" dirty="0">
                          <a:effectLst/>
                        </a:rPr>
                        <a:t>）（半宽）</a:t>
                      </a:r>
                    </a:p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B1</a:t>
                      </a:r>
                      <a:r>
                        <a:rPr lang="zh-CN" sz="1800" kern="100" dirty="0">
                          <a:effectLst/>
                        </a:rPr>
                        <a:t>磁场改变</a:t>
                      </a:r>
                      <a:r>
                        <a:rPr lang="en-US" sz="1800" kern="100" dirty="0">
                          <a:effectLst/>
                        </a:rPr>
                        <a:t>1%</a:t>
                      </a:r>
                      <a:r>
                        <a:rPr lang="zh-CN" sz="1800" kern="100" dirty="0">
                          <a:effectLst/>
                        </a:rPr>
                        <a:t>，束流中心偏移</a:t>
                      </a:r>
                      <a:r>
                        <a:rPr lang="en-US" sz="1800" kern="100" dirty="0">
                          <a:effectLst/>
                        </a:rPr>
                        <a:t>12.9mm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  <a:cs typeface="Times New Roman" panose="02020603050405020304" pitchFamily="18" charset="0"/>
                      </a:endParaRPr>
                    </a:p>
                  </a:txBody>
                  <a:tcPr marL="54689" marR="54689" marT="0" marB="0" anchor="ctr"/>
                </a:tc>
                <a:extLst>
                  <a:ext uri="{0D108BD9-81ED-4DB2-BD59-A6C34878D82A}">
                    <a16:rowId xmlns:a16="http://schemas.microsoft.com/office/drawing/2014/main" val="237508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178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61F61A-0CC8-4056-93D9-45BF9FC4C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SHANS2</a:t>
            </a:r>
            <a:r>
              <a:rPr lang="zh-CN" altLang="en-US" dirty="0"/>
              <a:t>的设计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FFB76D3-9D78-4A9C-A8B7-972BBEE279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938550"/>
              </p:ext>
            </p:extLst>
          </p:nvPr>
        </p:nvGraphicFramePr>
        <p:xfrm>
          <a:off x="1046008" y="1069842"/>
          <a:ext cx="4332806" cy="2808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2806">
                  <a:extLst>
                    <a:ext uri="{9D8B030D-6E8A-4147-A177-3AD203B41FA5}">
                      <a16:colId xmlns:a16="http://schemas.microsoft.com/office/drawing/2014/main" val="1835982653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 charset="-122"/>
                          <a:cs typeface="Times New Roman" panose="02020603050405020304" pitchFamily="18" charset="0"/>
                        </a:rPr>
                        <a:t>二极磁铁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 charset="-122"/>
                          <a:cs typeface="Times New Roman" panose="02020603050405020304" pitchFamily="18" charset="0"/>
                        </a:rPr>
                        <a:t>D1</a:t>
                      </a: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 charset="-122"/>
                          <a:cs typeface="Times New Roman" panose="02020603050405020304" pitchFamily="18" charset="0"/>
                        </a:rPr>
                        <a:t>（规格一）主要参数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985228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类型：</a:t>
                      </a:r>
                      <a:r>
                        <a:rPr lang="en-US" sz="1800" kern="100" dirty="0">
                          <a:effectLst/>
                        </a:rPr>
                        <a:t>C</a:t>
                      </a:r>
                      <a:r>
                        <a:rPr lang="zh-CN" sz="1800" kern="100" dirty="0">
                          <a:effectLst/>
                        </a:rPr>
                        <a:t>型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134371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弯曲半径：</a:t>
                      </a:r>
                      <a:r>
                        <a:rPr lang="en-US" sz="1800" kern="100" dirty="0">
                          <a:effectLst/>
                        </a:rPr>
                        <a:t>1.52 m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356735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偏转角度：</a:t>
                      </a:r>
                      <a:r>
                        <a:rPr lang="en-US" sz="1800" kern="100" dirty="0">
                          <a:effectLst/>
                        </a:rPr>
                        <a:t>30</a:t>
                      </a:r>
                      <a:r>
                        <a:rPr lang="zh-CN" sz="1800" kern="100" dirty="0">
                          <a:effectLst/>
                        </a:rPr>
                        <a:t>度</a:t>
                      </a:r>
                      <a:r>
                        <a:rPr lang="en-US" sz="1800" kern="100" dirty="0">
                          <a:effectLst/>
                        </a:rPr>
                        <a:t>, </a:t>
                      </a:r>
                      <a:r>
                        <a:rPr lang="zh-CN" sz="1800" kern="100" dirty="0">
                          <a:effectLst/>
                        </a:rPr>
                        <a:t>入口边缘角</a:t>
                      </a:r>
                      <a:r>
                        <a:rPr lang="en-US" sz="1800" kern="100" dirty="0">
                          <a:effectLst/>
                        </a:rPr>
                        <a:t>0</a:t>
                      </a:r>
                      <a:r>
                        <a:rPr lang="zh-CN" sz="1800" kern="100" dirty="0">
                          <a:effectLst/>
                        </a:rPr>
                        <a:t>度，</a:t>
                      </a:r>
                      <a:endParaRPr lang="en-US" altLang="zh-CN" sz="1800" kern="100" dirty="0">
                        <a:effectLst/>
                      </a:endParaRP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出口边缘角</a:t>
                      </a:r>
                      <a:r>
                        <a:rPr lang="en-US" sz="1800" kern="100" dirty="0">
                          <a:effectLst/>
                        </a:rPr>
                        <a:t>-34</a:t>
                      </a:r>
                      <a:r>
                        <a:rPr lang="zh-CN" sz="1800" kern="100" dirty="0">
                          <a:effectLst/>
                        </a:rPr>
                        <a:t>度（水平聚焦）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037973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最高磁场：</a:t>
                      </a:r>
                      <a:r>
                        <a:rPr lang="en-US" sz="1800" kern="100" dirty="0">
                          <a:effectLst/>
                        </a:rPr>
                        <a:t>1.65T</a:t>
                      </a:r>
                      <a:r>
                        <a:rPr lang="en-US" sz="1800" kern="100" baseline="0" dirty="0">
                          <a:effectLst/>
                        </a:rPr>
                        <a:t> </a:t>
                      </a:r>
                      <a:r>
                        <a:rPr lang="zh-CN" altLang="en-US" sz="1800" kern="100" baseline="0" dirty="0">
                          <a:effectLst/>
                        </a:rPr>
                        <a:t>；  </a:t>
                      </a:r>
                      <a:r>
                        <a:rPr lang="zh-CN" sz="1800" kern="100" dirty="0">
                          <a:solidFill>
                            <a:srgbClr val="FF0000"/>
                          </a:solidFill>
                          <a:effectLst/>
                        </a:rPr>
                        <a:t>参考场：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1.45T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21129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好场宽度：±</a:t>
                      </a:r>
                      <a:r>
                        <a:rPr lang="en-US" sz="1800" kern="100" dirty="0">
                          <a:effectLst/>
                        </a:rPr>
                        <a:t>250mm</a:t>
                      </a:r>
                      <a:r>
                        <a:rPr lang="zh-CN" sz="1800" kern="100" dirty="0">
                          <a:effectLst/>
                        </a:rPr>
                        <a:t>×±</a:t>
                      </a:r>
                      <a:r>
                        <a:rPr lang="en-US" sz="1800" kern="100" dirty="0">
                          <a:effectLst/>
                        </a:rPr>
                        <a:t>65mm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858907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磁气隙</a:t>
                      </a: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78mm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685028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磁场精度</a:t>
                      </a:r>
                      <a:r>
                        <a:rPr lang="en-US" sz="1800" kern="100" dirty="0">
                          <a:effectLst/>
                        </a:rPr>
                        <a:t>: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800" kern="100" dirty="0">
                          <a:effectLst/>
                        </a:rPr>
                        <a:t>B/B &lt;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800" kern="100" dirty="0">
                          <a:effectLst/>
                        </a:rPr>
                        <a:t>5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800" kern="100" dirty="0">
                          <a:effectLst/>
                        </a:rPr>
                        <a:t>10</a:t>
                      </a:r>
                      <a:r>
                        <a:rPr lang="en-US" sz="1800" kern="100" baseline="30000" dirty="0">
                          <a:effectLst/>
                        </a:rPr>
                        <a:t>-4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5543458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102EA46-0365-47FE-B968-CA1C6D8FF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802534"/>
              </p:ext>
            </p:extLst>
          </p:nvPr>
        </p:nvGraphicFramePr>
        <p:xfrm>
          <a:off x="774011" y="4216060"/>
          <a:ext cx="48768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55777399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69678568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7533931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电流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电压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温升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89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1020A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125V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28</a:t>
                      </a:r>
                      <a:r>
                        <a:rPr lang="zh-CN" altLang="en-US" dirty="0"/>
                        <a:t>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084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线规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匝数（每极）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铁重（铜</a:t>
                      </a:r>
                      <a:r>
                        <a:rPr lang="en-US" altLang="zh-CN" dirty="0"/>
                        <a:t>+</a:t>
                      </a:r>
                      <a:r>
                        <a:rPr lang="zh-CN" altLang="en-US" dirty="0"/>
                        <a:t>铁）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005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15X15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Φ</a:t>
                      </a:r>
                      <a:r>
                        <a:rPr lang="en-US" altLang="zh-CN" dirty="0">
                          <a:latin typeface="+mn-lt"/>
                          <a:cs typeface="+mn-cs"/>
                        </a:rPr>
                        <a:t>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12X10=120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1.7+35(Ton)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778502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B4E8653-9708-444B-AC39-D1AB6E6DB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664258"/>
              </p:ext>
            </p:extLst>
          </p:nvPr>
        </p:nvGraphicFramePr>
        <p:xfrm>
          <a:off x="6684411" y="1039362"/>
          <a:ext cx="3861397" cy="2839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1397">
                  <a:extLst>
                    <a:ext uri="{9D8B030D-6E8A-4147-A177-3AD203B41FA5}">
                      <a16:colId xmlns:a16="http://schemas.microsoft.com/office/drawing/2014/main" val="925183278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 charset="-122"/>
                          <a:cs typeface="Times New Roman" panose="02020603050405020304" pitchFamily="18" charset="0"/>
                        </a:rPr>
                        <a:t>二极磁铁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 charset="-122"/>
                          <a:cs typeface="Times New Roman" panose="02020603050405020304" pitchFamily="18" charset="0"/>
                        </a:rPr>
                        <a:t>D2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 charset="-122"/>
                          <a:cs typeface="Times New Roman" panose="02020603050405020304" pitchFamily="18" charset="0"/>
                        </a:rPr>
                        <a:t>（规格二）主要参数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491889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类型：</a:t>
                      </a:r>
                      <a:r>
                        <a:rPr lang="en-US" sz="1800" kern="100" dirty="0">
                          <a:effectLst/>
                        </a:rPr>
                        <a:t>C</a:t>
                      </a:r>
                      <a:r>
                        <a:rPr lang="zh-CN" sz="1800" kern="100" dirty="0">
                          <a:effectLst/>
                        </a:rPr>
                        <a:t>型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098086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弯曲半径：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2.5 m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078391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偏转角度：</a:t>
                      </a:r>
                      <a:r>
                        <a:rPr lang="en-US" sz="1800" kern="100" dirty="0">
                          <a:effectLst/>
                        </a:rPr>
                        <a:t>8</a:t>
                      </a:r>
                      <a:r>
                        <a:rPr lang="zh-CN" sz="1800" kern="100" dirty="0">
                          <a:effectLst/>
                        </a:rPr>
                        <a:t>度</a:t>
                      </a:r>
                      <a:r>
                        <a:rPr lang="en-US" sz="1800" kern="100" dirty="0">
                          <a:effectLst/>
                        </a:rPr>
                        <a:t>, </a:t>
                      </a:r>
                      <a:r>
                        <a:rPr lang="zh-CN" sz="1800" kern="100" dirty="0">
                          <a:effectLst/>
                        </a:rPr>
                        <a:t>入口边缘角</a:t>
                      </a:r>
                      <a:r>
                        <a:rPr lang="en-US" sz="1800" kern="100" dirty="0">
                          <a:effectLst/>
                        </a:rPr>
                        <a:t>-8</a:t>
                      </a:r>
                      <a:r>
                        <a:rPr lang="zh-CN" sz="1800" kern="100" dirty="0">
                          <a:effectLst/>
                        </a:rPr>
                        <a:t>度</a:t>
                      </a:r>
                      <a:r>
                        <a:rPr lang="zh-CN" altLang="en-US" sz="1800" kern="100" dirty="0">
                          <a:effectLst/>
                        </a:rPr>
                        <a:t>，</a:t>
                      </a:r>
                      <a:endParaRPr lang="en-US" altLang="zh-CN" sz="1800" kern="100" dirty="0">
                        <a:effectLst/>
                      </a:endParaRP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出口边缘角</a:t>
                      </a:r>
                      <a:r>
                        <a:rPr lang="en-US" sz="1800" kern="100" dirty="0">
                          <a:effectLst/>
                        </a:rPr>
                        <a:t>8</a:t>
                      </a:r>
                      <a:r>
                        <a:rPr lang="zh-CN" sz="1800" kern="100" dirty="0">
                          <a:effectLst/>
                        </a:rPr>
                        <a:t>度（水平散焦）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678274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最高磁场：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1.1T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zh-CN" altLang="en-US" sz="1800" kern="100" dirty="0">
                          <a:effectLst/>
                        </a:rPr>
                        <a:t>； </a:t>
                      </a:r>
                      <a:r>
                        <a:rPr lang="zh-CN" altLang="en-US" sz="1800" kern="100" baseline="0" dirty="0">
                          <a:effectLst/>
                        </a:rPr>
                        <a:t> </a:t>
                      </a:r>
                      <a:r>
                        <a:rPr lang="zh-CN" sz="1800" kern="100" dirty="0">
                          <a:effectLst/>
                        </a:rPr>
                        <a:t>参考场：</a:t>
                      </a:r>
                      <a:r>
                        <a:rPr lang="en-US" sz="1800" kern="100" dirty="0">
                          <a:effectLst/>
                        </a:rPr>
                        <a:t>0.9T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459782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好场宽度：±</a:t>
                      </a:r>
                      <a:r>
                        <a:rPr lang="en-US" sz="1800" kern="100" dirty="0">
                          <a:effectLst/>
                        </a:rPr>
                        <a:t>100mm</a:t>
                      </a:r>
                      <a:r>
                        <a:rPr lang="zh-CN" sz="1800" kern="100" dirty="0">
                          <a:effectLst/>
                        </a:rPr>
                        <a:t>×±</a:t>
                      </a:r>
                      <a:r>
                        <a:rPr lang="en-US" sz="1800" kern="100" dirty="0">
                          <a:effectLst/>
                        </a:rPr>
                        <a:t>111mm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506144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磁气隙</a:t>
                      </a: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zh-CN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117mm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687131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磁场精度</a:t>
                      </a:r>
                      <a:r>
                        <a:rPr lang="en-US" sz="1800" kern="100" dirty="0">
                          <a:effectLst/>
                        </a:rPr>
                        <a:t>: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800" kern="100" dirty="0">
                          <a:effectLst/>
                        </a:rPr>
                        <a:t>B/B &lt;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800" kern="100" dirty="0">
                          <a:effectLst/>
                        </a:rPr>
                        <a:t>5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800" kern="100" dirty="0">
                          <a:effectLst/>
                        </a:rPr>
                        <a:t>10</a:t>
                      </a:r>
                      <a:r>
                        <a:rPr lang="en-US" sz="1800" kern="100" baseline="30000" dirty="0">
                          <a:effectLst/>
                        </a:rPr>
                        <a:t>-4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601284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49530477-27F3-49CF-BA5F-203173BB9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78630"/>
              </p:ext>
            </p:extLst>
          </p:nvPr>
        </p:nvGraphicFramePr>
        <p:xfrm>
          <a:off x="6176709" y="4216060"/>
          <a:ext cx="48768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55777399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69678568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7533931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电流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电压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温升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89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850A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62V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</a:t>
                      </a:r>
                      <a:r>
                        <a:rPr lang="zh-CN" altLang="en-US" dirty="0"/>
                        <a:t>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084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线规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匝数（每极）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铁重（铜</a:t>
                      </a:r>
                      <a:r>
                        <a:rPr lang="en-US" altLang="zh-CN" dirty="0"/>
                        <a:t>+</a:t>
                      </a:r>
                      <a:r>
                        <a:rPr lang="zh-CN" altLang="en-US" dirty="0"/>
                        <a:t>铁）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005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15X15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Φ</a:t>
                      </a:r>
                      <a:r>
                        <a:rPr lang="en-US" altLang="zh-CN" dirty="0">
                          <a:latin typeface="+mn-lt"/>
                          <a:cs typeface="+mn-cs"/>
                        </a:rPr>
                        <a:t>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12X10=120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1+8(Ton)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778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2649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D40F8B-231A-42A7-98CD-28A3FA4C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SHANS2</a:t>
            </a:r>
            <a:r>
              <a:rPr lang="zh-CN" altLang="en-US" dirty="0"/>
              <a:t>的设计</a:t>
            </a:r>
            <a:br>
              <a:rPr lang="zh-CN" altLang="en-US" dirty="0"/>
            </a:br>
            <a:endParaRPr lang="zh-CN" altLang="en-US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CCF490B-3618-4C17-A681-E880BC8B07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815360"/>
              </p:ext>
            </p:extLst>
          </p:nvPr>
        </p:nvGraphicFramePr>
        <p:xfrm>
          <a:off x="360390" y="1258843"/>
          <a:ext cx="3402812" cy="2113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2812">
                  <a:extLst>
                    <a:ext uri="{9D8B030D-6E8A-4147-A177-3AD203B41FA5}">
                      <a16:colId xmlns:a16="http://schemas.microsoft.com/office/drawing/2014/main" val="11377378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3063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 charset="-122"/>
                          <a:cs typeface="Times New Roman" panose="02020603050405020304" pitchFamily="18" charset="0"/>
                        </a:rPr>
                        <a:t>四极磁铁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 charset="-122"/>
                          <a:cs typeface="Times New Roman" panose="02020603050405020304" pitchFamily="18" charset="0"/>
                        </a:rPr>
                        <a:t>Q1</a:t>
                      </a: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 charset="-122"/>
                          <a:cs typeface="Times New Roman" panose="02020603050405020304" pitchFamily="18" charset="0"/>
                        </a:rPr>
                        <a:t>（规格一）主要参数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809541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有效长度</a:t>
                      </a:r>
                      <a:r>
                        <a:rPr lang="en-US" sz="1800" kern="100" dirty="0">
                          <a:effectLst/>
                        </a:rPr>
                        <a:t>:0.45m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589441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好场区：</a:t>
                      </a:r>
                      <a:r>
                        <a:rPr lang="en-US" sz="1800" kern="100" dirty="0">
                          <a:effectLst/>
                        </a:rPr>
                        <a:t>Ф150 mm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19879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磁极直径：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Ф156 mm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540274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最大梯度磁场</a:t>
                      </a:r>
                      <a:r>
                        <a:rPr lang="en-US" sz="1800" kern="100" dirty="0">
                          <a:effectLst/>
                        </a:rPr>
                        <a:t> (K</a:t>
                      </a:r>
                      <a:r>
                        <a:rPr lang="en-US" sz="1800" kern="100" baseline="-25000" dirty="0">
                          <a:effectLst/>
                        </a:rPr>
                        <a:t>1</a:t>
                      </a:r>
                      <a:r>
                        <a:rPr lang="en-US" sz="1800" kern="100" dirty="0">
                          <a:effectLst/>
                        </a:rPr>
                        <a:t>):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11.55 T/m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230284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磁场精度</a:t>
                      </a:r>
                      <a:r>
                        <a:rPr lang="en-US" sz="1800" kern="100" dirty="0">
                          <a:effectLst/>
                        </a:rPr>
                        <a:t>: 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800" kern="100" dirty="0">
                          <a:effectLst/>
                        </a:rPr>
                        <a:t>K</a:t>
                      </a:r>
                      <a:r>
                        <a:rPr lang="en-US" sz="1800" kern="100" baseline="-25000" dirty="0">
                          <a:effectLst/>
                        </a:rPr>
                        <a:t>1</a:t>
                      </a:r>
                      <a:r>
                        <a:rPr lang="en-US" sz="1800" kern="100" dirty="0">
                          <a:effectLst/>
                        </a:rPr>
                        <a:t>/ K</a:t>
                      </a:r>
                      <a:r>
                        <a:rPr lang="en-US" sz="1800" kern="100" baseline="-25000" dirty="0">
                          <a:effectLst/>
                        </a:rPr>
                        <a:t>1</a:t>
                      </a:r>
                      <a:r>
                        <a:rPr lang="en-US" sz="1800" kern="100" dirty="0">
                          <a:effectLst/>
                        </a:rPr>
                        <a:t>&lt;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800" kern="100" dirty="0">
                          <a:effectLst/>
                        </a:rPr>
                        <a:t>8.0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800" kern="100" dirty="0">
                          <a:effectLst/>
                        </a:rPr>
                        <a:t>10</a:t>
                      </a:r>
                      <a:r>
                        <a:rPr lang="en-US" sz="1800" kern="100" baseline="30000" dirty="0">
                          <a:effectLst/>
                        </a:rPr>
                        <a:t>-4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725869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7D068CE-C16C-471D-BC28-2417472A4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564871"/>
              </p:ext>
            </p:extLst>
          </p:nvPr>
        </p:nvGraphicFramePr>
        <p:xfrm>
          <a:off x="4444380" y="913949"/>
          <a:ext cx="3183079" cy="24568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83079">
                  <a:extLst>
                    <a:ext uri="{9D8B030D-6E8A-4147-A177-3AD203B41FA5}">
                      <a16:colId xmlns:a16="http://schemas.microsoft.com/office/drawing/2014/main" val="297536553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0" marR="0" lvl="0" indent="3063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 charset="-122"/>
                          <a:cs typeface="Times New Roman" panose="02020603050405020304" pitchFamily="18" charset="0"/>
                        </a:rPr>
                        <a:t>四极磁铁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 charset="-122"/>
                          <a:cs typeface="Times New Roman" panose="02020603050405020304" pitchFamily="18" charset="0"/>
                        </a:rPr>
                        <a:t>Q2</a:t>
                      </a: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 charset="-122"/>
                          <a:cs typeface="Times New Roman" panose="02020603050405020304" pitchFamily="18" charset="0"/>
                        </a:rPr>
                        <a:t>（规格二）主要参数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24002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有效长度</a:t>
                      </a:r>
                      <a:r>
                        <a:rPr lang="en-US" sz="1800" kern="100" dirty="0">
                          <a:effectLst/>
                        </a:rPr>
                        <a:t>: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0.45m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464361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好场区全尺寸：</a:t>
                      </a:r>
                      <a:endParaRPr lang="en-US" altLang="zh-CN" sz="1800" kern="100" dirty="0">
                        <a:effectLst/>
                      </a:endParaRP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500mm</a:t>
                      </a:r>
                      <a:r>
                        <a:rPr lang="zh-CN" sz="1800" kern="100" dirty="0">
                          <a:solidFill>
                            <a:srgbClr val="FF0000"/>
                          </a:solidFill>
                          <a:effectLst/>
                        </a:rPr>
                        <a:t>（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H</a:t>
                      </a:r>
                      <a:r>
                        <a:rPr lang="zh-CN" sz="1800" kern="100" dirty="0">
                          <a:solidFill>
                            <a:srgbClr val="FF0000"/>
                          </a:solidFill>
                          <a:effectLst/>
                        </a:rPr>
                        <a:t>）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*230 mm</a:t>
                      </a:r>
                      <a:r>
                        <a:rPr lang="zh-CN" sz="1800" kern="100" dirty="0">
                          <a:solidFill>
                            <a:srgbClr val="FF0000"/>
                          </a:solidFill>
                          <a:effectLst/>
                        </a:rPr>
                        <a:t>（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V</a:t>
                      </a:r>
                      <a:r>
                        <a:rPr lang="zh-CN" sz="1800" kern="100" dirty="0">
                          <a:solidFill>
                            <a:srgbClr val="FF0000"/>
                          </a:solidFill>
                          <a:effectLst/>
                        </a:rPr>
                        <a:t>）</a:t>
                      </a:r>
                      <a:endParaRPr lang="en-US" altLang="zh-CN" sz="1800" kern="1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276579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磁极直径：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Ф350 mm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831481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最大梯度磁场</a:t>
                      </a:r>
                      <a:r>
                        <a:rPr lang="en-US" sz="1800" kern="100" dirty="0">
                          <a:effectLst/>
                        </a:rPr>
                        <a:t> (K</a:t>
                      </a:r>
                      <a:r>
                        <a:rPr lang="en-US" sz="1800" kern="100" baseline="-25000" dirty="0">
                          <a:effectLst/>
                        </a:rPr>
                        <a:t>1</a:t>
                      </a:r>
                      <a:r>
                        <a:rPr lang="en-US" sz="1800" kern="100" dirty="0">
                          <a:effectLst/>
                        </a:rPr>
                        <a:t>):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3.95 T/m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356027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磁场精度</a:t>
                      </a:r>
                      <a:r>
                        <a:rPr lang="en-US" sz="1800" kern="100" dirty="0">
                          <a:effectLst/>
                        </a:rPr>
                        <a:t>: 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800" kern="100" dirty="0">
                          <a:effectLst/>
                        </a:rPr>
                        <a:t>K</a:t>
                      </a:r>
                      <a:r>
                        <a:rPr lang="en-US" sz="1800" kern="100" baseline="-25000" dirty="0">
                          <a:effectLst/>
                        </a:rPr>
                        <a:t>1</a:t>
                      </a:r>
                      <a:r>
                        <a:rPr lang="en-US" sz="1800" kern="100" dirty="0">
                          <a:effectLst/>
                        </a:rPr>
                        <a:t>/ K</a:t>
                      </a:r>
                      <a:r>
                        <a:rPr lang="en-US" sz="1800" kern="100" baseline="-25000" dirty="0">
                          <a:effectLst/>
                        </a:rPr>
                        <a:t>1</a:t>
                      </a:r>
                      <a:r>
                        <a:rPr lang="en-US" sz="1800" kern="100" dirty="0">
                          <a:effectLst/>
                        </a:rPr>
                        <a:t>&lt;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800" kern="100" dirty="0">
                          <a:effectLst/>
                        </a:rPr>
                        <a:t>8.0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800" kern="100" dirty="0">
                          <a:effectLst/>
                        </a:rPr>
                        <a:t>10</a:t>
                      </a:r>
                      <a:r>
                        <a:rPr lang="en-US" sz="1800" kern="100" baseline="30000" dirty="0">
                          <a:effectLst/>
                        </a:rPr>
                        <a:t>-4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712911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F3434827-331B-49C0-8A24-B427D73A0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918914"/>
              </p:ext>
            </p:extLst>
          </p:nvPr>
        </p:nvGraphicFramePr>
        <p:xfrm>
          <a:off x="8288614" y="1258843"/>
          <a:ext cx="3227683" cy="2113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7683">
                  <a:extLst>
                    <a:ext uri="{9D8B030D-6E8A-4147-A177-3AD203B41FA5}">
                      <a16:colId xmlns:a16="http://schemas.microsoft.com/office/drawing/2014/main" val="2736855729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0" marR="0" lvl="0" indent="3063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 charset="-122"/>
                          <a:cs typeface="Times New Roman" panose="02020603050405020304" pitchFamily="18" charset="0"/>
                        </a:rPr>
                        <a:t>四极磁铁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 charset="-122"/>
                          <a:cs typeface="Times New Roman" panose="02020603050405020304" pitchFamily="18" charset="0"/>
                        </a:rPr>
                        <a:t>Q3</a:t>
                      </a: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仿宋_GB2312" charset="-122"/>
                          <a:cs typeface="Times New Roman" panose="02020603050405020304" pitchFamily="18" charset="0"/>
                        </a:rPr>
                        <a:t>（规格三）主要参数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622032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有效长度</a:t>
                      </a:r>
                      <a:r>
                        <a:rPr lang="en-US" sz="1800" kern="100">
                          <a:effectLst/>
                        </a:rPr>
                        <a:t>:0.55m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69520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好场区：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Ф306 mm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075254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磁极直径：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Ф314 mm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98161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最大梯度磁场</a:t>
                      </a:r>
                      <a:r>
                        <a:rPr lang="en-US" sz="1800" kern="100" dirty="0">
                          <a:effectLst/>
                        </a:rPr>
                        <a:t> (K</a:t>
                      </a:r>
                      <a:r>
                        <a:rPr lang="en-US" sz="1800" kern="100" baseline="-25000" dirty="0">
                          <a:effectLst/>
                        </a:rPr>
                        <a:t>1</a:t>
                      </a:r>
                      <a:r>
                        <a:rPr lang="en-US" sz="1800" kern="100" dirty="0">
                          <a:effectLst/>
                        </a:rPr>
                        <a:t>):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5.4 T/m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09004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磁场精度</a:t>
                      </a:r>
                      <a:r>
                        <a:rPr lang="en-US" sz="1800" kern="100" dirty="0">
                          <a:effectLst/>
                        </a:rPr>
                        <a:t>: 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800" kern="100" dirty="0">
                          <a:effectLst/>
                        </a:rPr>
                        <a:t>K</a:t>
                      </a:r>
                      <a:r>
                        <a:rPr lang="en-US" sz="1800" kern="100" baseline="-25000" dirty="0">
                          <a:effectLst/>
                        </a:rPr>
                        <a:t>1</a:t>
                      </a:r>
                      <a:r>
                        <a:rPr lang="en-US" sz="1800" kern="100" dirty="0">
                          <a:effectLst/>
                        </a:rPr>
                        <a:t>/ K</a:t>
                      </a:r>
                      <a:r>
                        <a:rPr lang="en-US" sz="1800" kern="100" baseline="-25000" dirty="0">
                          <a:effectLst/>
                        </a:rPr>
                        <a:t>1</a:t>
                      </a:r>
                      <a:r>
                        <a:rPr lang="en-US" sz="1800" kern="100" dirty="0">
                          <a:effectLst/>
                        </a:rPr>
                        <a:t>&lt;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800" kern="100" dirty="0">
                          <a:effectLst/>
                        </a:rPr>
                        <a:t>8.0</a:t>
                      </a:r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800" kern="100" dirty="0">
                          <a:effectLst/>
                        </a:rPr>
                        <a:t>10</a:t>
                      </a:r>
                      <a:r>
                        <a:rPr lang="en-US" sz="1800" kern="100" baseline="30000" dirty="0">
                          <a:effectLst/>
                        </a:rPr>
                        <a:t>-4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_GB231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8147816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C8B989E-E242-4A39-BCB8-2FE7E35F80B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7393" y="3964694"/>
          <a:ext cx="364880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269">
                  <a:extLst>
                    <a:ext uri="{9D8B030D-6E8A-4147-A177-3AD203B41FA5}">
                      <a16:colId xmlns:a16="http://schemas.microsoft.com/office/drawing/2014/main" val="2557773992"/>
                    </a:ext>
                  </a:extLst>
                </a:gridCol>
                <a:gridCol w="1216269">
                  <a:extLst>
                    <a:ext uri="{9D8B030D-6E8A-4147-A177-3AD203B41FA5}">
                      <a16:colId xmlns:a16="http://schemas.microsoft.com/office/drawing/2014/main" val="2696785689"/>
                    </a:ext>
                  </a:extLst>
                </a:gridCol>
                <a:gridCol w="1216269">
                  <a:extLst>
                    <a:ext uri="{9D8B030D-6E8A-4147-A177-3AD203B41FA5}">
                      <a16:colId xmlns:a16="http://schemas.microsoft.com/office/drawing/2014/main" val="37533931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电流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电压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温升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89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400A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56V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22</a:t>
                      </a:r>
                      <a:r>
                        <a:rPr lang="zh-CN" altLang="en-US" sz="1400" b="1" dirty="0"/>
                        <a:t>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084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线规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匝数（每极）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铁重（铜</a:t>
                      </a:r>
                      <a:r>
                        <a:rPr lang="en-US" altLang="zh-CN" sz="1400" b="1" dirty="0"/>
                        <a:t>+</a:t>
                      </a:r>
                      <a:r>
                        <a:rPr lang="zh-CN" altLang="en-US" sz="1400" b="1" dirty="0"/>
                        <a:t>铁）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005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10X10</a:t>
                      </a:r>
                      <a:r>
                        <a:rPr lang="en-US" altLang="zh-C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Φ</a:t>
                      </a:r>
                      <a:r>
                        <a:rPr lang="en-US" altLang="zh-CN" sz="1400" b="1" dirty="0">
                          <a:latin typeface="+mn-lt"/>
                          <a:cs typeface="+mn-cs"/>
                        </a:rPr>
                        <a:t>5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4X20=80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0.5+3.5(Ton)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778502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79DD80AC-D42D-4425-8F41-C69923E48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920125"/>
              </p:ext>
            </p:extLst>
          </p:nvPr>
        </p:nvGraphicFramePr>
        <p:xfrm>
          <a:off x="4185138" y="3979480"/>
          <a:ext cx="370156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854">
                  <a:extLst>
                    <a:ext uri="{9D8B030D-6E8A-4147-A177-3AD203B41FA5}">
                      <a16:colId xmlns:a16="http://schemas.microsoft.com/office/drawing/2014/main" val="2557773992"/>
                    </a:ext>
                  </a:extLst>
                </a:gridCol>
                <a:gridCol w="1233854">
                  <a:extLst>
                    <a:ext uri="{9D8B030D-6E8A-4147-A177-3AD203B41FA5}">
                      <a16:colId xmlns:a16="http://schemas.microsoft.com/office/drawing/2014/main" val="2696785689"/>
                    </a:ext>
                  </a:extLst>
                </a:gridCol>
                <a:gridCol w="1233854">
                  <a:extLst>
                    <a:ext uri="{9D8B030D-6E8A-4147-A177-3AD203B41FA5}">
                      <a16:colId xmlns:a16="http://schemas.microsoft.com/office/drawing/2014/main" val="37533931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电流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电压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温升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89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650A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56V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15</a:t>
                      </a:r>
                      <a:r>
                        <a:rPr lang="zh-CN" altLang="en-US" sz="1400" b="1" dirty="0"/>
                        <a:t>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084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线规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匝数（每极）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铁重（铜</a:t>
                      </a:r>
                      <a:r>
                        <a:rPr lang="en-US" altLang="zh-CN" sz="1400" b="1" dirty="0"/>
                        <a:t>+</a:t>
                      </a:r>
                      <a:r>
                        <a:rPr lang="zh-CN" altLang="en-US" sz="1400" b="1" dirty="0"/>
                        <a:t>铁）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005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15X15</a:t>
                      </a:r>
                      <a:r>
                        <a:rPr lang="en-US" altLang="zh-C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Φ</a:t>
                      </a:r>
                      <a:r>
                        <a:rPr lang="en-US" altLang="zh-CN" sz="1400" b="1" dirty="0">
                          <a:latin typeface="+mn-lt"/>
                          <a:cs typeface="+mn-cs"/>
                        </a:rPr>
                        <a:t>8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4X20=80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1.3+9(Ton)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778502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BAD1A9F-D16D-454A-B786-E629071CC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922042"/>
              </p:ext>
            </p:extLst>
          </p:nvPr>
        </p:nvGraphicFramePr>
        <p:xfrm>
          <a:off x="8106219" y="3979480"/>
          <a:ext cx="373725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5750">
                  <a:extLst>
                    <a:ext uri="{9D8B030D-6E8A-4147-A177-3AD203B41FA5}">
                      <a16:colId xmlns:a16="http://schemas.microsoft.com/office/drawing/2014/main" val="2557773992"/>
                    </a:ext>
                  </a:extLst>
                </a:gridCol>
                <a:gridCol w="1245750">
                  <a:extLst>
                    <a:ext uri="{9D8B030D-6E8A-4147-A177-3AD203B41FA5}">
                      <a16:colId xmlns:a16="http://schemas.microsoft.com/office/drawing/2014/main" val="2696785689"/>
                    </a:ext>
                  </a:extLst>
                </a:gridCol>
                <a:gridCol w="1245750">
                  <a:extLst>
                    <a:ext uri="{9D8B030D-6E8A-4147-A177-3AD203B41FA5}">
                      <a16:colId xmlns:a16="http://schemas.microsoft.com/office/drawing/2014/main" val="37533931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电流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电压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温升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89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750A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66V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20</a:t>
                      </a:r>
                      <a:r>
                        <a:rPr lang="zh-CN" altLang="en-US" sz="1400" b="1" dirty="0"/>
                        <a:t>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084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线规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匝数（每极）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/>
                        <a:t>铁重（铜</a:t>
                      </a:r>
                      <a:r>
                        <a:rPr lang="en-US" altLang="zh-CN" sz="1400" b="1" dirty="0"/>
                        <a:t>+</a:t>
                      </a:r>
                      <a:r>
                        <a:rPr lang="zh-CN" altLang="en-US" sz="1400" b="1" dirty="0"/>
                        <a:t>铁）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005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15X15</a:t>
                      </a:r>
                      <a:r>
                        <a:rPr lang="en-US" altLang="zh-C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Φ</a:t>
                      </a:r>
                      <a:r>
                        <a:rPr lang="en-US" altLang="zh-CN" sz="1400" b="1" dirty="0"/>
                        <a:t>8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4X20=80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1.3+10(Ton)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778502"/>
                  </a:ext>
                </a:extLst>
              </a:tr>
            </a:tbl>
          </a:graphicData>
        </a:graphic>
      </p:graphicFrame>
      <p:sp>
        <p:nvSpPr>
          <p:cNvPr id="9" name="TextBox 11">
            <a:extLst>
              <a:ext uri="{FF2B5EF4-FFF2-40B4-BE49-F238E27FC236}">
                <a16:creationId xmlns:a16="http://schemas.microsoft.com/office/drawing/2014/main" id="{69AD144E-46F8-4DEF-9BEB-565D77516EB1}"/>
              </a:ext>
            </a:extLst>
          </p:cNvPr>
          <p:cNvSpPr txBox="1"/>
          <p:nvPr/>
        </p:nvSpPr>
        <p:spPr>
          <a:xfrm>
            <a:off x="522926" y="5839935"/>
            <a:ext cx="9179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上述谱仪及磁铁设计方案都还在进一步优化！</a:t>
            </a:r>
          </a:p>
        </p:txBody>
      </p:sp>
    </p:spTree>
    <p:extLst>
      <p:ext uri="{BB962C8B-B14F-4D97-AF65-F5344CB8AC3E}">
        <p14:creationId xmlns:p14="http://schemas.microsoft.com/office/powerpoint/2010/main" val="1881138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A1E111-FDF0-4C4C-B04B-4D5728467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SHANS2</a:t>
            </a:r>
            <a:r>
              <a:rPr lang="zh-CN" altLang="en-US" dirty="0"/>
              <a:t>的设计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2BFA107-4BD9-4DC5-9D90-A501EA5448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6273" y="3834192"/>
            <a:ext cx="3259570" cy="253059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7158B3D-B013-4D4C-82CF-3C4206F804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96506" y="934753"/>
            <a:ext cx="3347543" cy="26620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26E6BE9-F5AC-425B-AB69-407AD28507C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016" y="3699454"/>
            <a:ext cx="3487413" cy="28000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185F8AB-B465-4423-B516-A84CD107678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2016" y="1017801"/>
            <a:ext cx="3098525" cy="24363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ADB002-6320-4EDF-B7F2-F32E7B0A7CB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46273" y="1046622"/>
            <a:ext cx="3258511" cy="250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71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BCFC0B9-A928-4E01-BA69-2F3582EC9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9062"/>
            <a:ext cx="12192000" cy="4182553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F508E407-4369-4FB2-98AB-88486424A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SFC+SHANS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AC72E54-A014-4BE8-B49E-B5C277F5177C}"/>
              </a:ext>
            </a:extLst>
          </p:cNvPr>
          <p:cNvSpPr/>
          <p:nvPr/>
        </p:nvSpPr>
        <p:spPr>
          <a:xfrm>
            <a:off x="8495930" y="1961968"/>
            <a:ext cx="923278" cy="188206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286F238-7763-4EC6-8012-ED02E105ACA2}"/>
              </a:ext>
            </a:extLst>
          </p:cNvPr>
          <p:cNvSpPr/>
          <p:nvPr/>
        </p:nvSpPr>
        <p:spPr>
          <a:xfrm>
            <a:off x="7762043" y="1961968"/>
            <a:ext cx="733887" cy="81674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CE64FD0-083C-475E-8D02-2382B0D8F87E}"/>
              </a:ext>
            </a:extLst>
          </p:cNvPr>
          <p:cNvSpPr/>
          <p:nvPr/>
        </p:nvSpPr>
        <p:spPr>
          <a:xfrm>
            <a:off x="2132121" y="5177164"/>
            <a:ext cx="2191304" cy="131571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71C18511-7058-4544-B041-09D61EE3FF03}"/>
              </a:ext>
            </a:extLst>
          </p:cNvPr>
          <p:cNvCxnSpPr>
            <a:cxnSpLocks/>
          </p:cNvCxnSpPr>
          <p:nvPr/>
        </p:nvCxnSpPr>
        <p:spPr>
          <a:xfrm flipH="1">
            <a:off x="2237174" y="1739234"/>
            <a:ext cx="328473" cy="2998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0F0BF4E-EEC2-4D7E-BF4B-C6EF6E361095}"/>
              </a:ext>
            </a:extLst>
          </p:cNvPr>
          <p:cNvGrpSpPr/>
          <p:nvPr/>
        </p:nvGrpSpPr>
        <p:grpSpPr>
          <a:xfrm>
            <a:off x="-69541" y="1459855"/>
            <a:ext cx="12181944" cy="5217686"/>
            <a:chOff x="-69541" y="1459855"/>
            <a:chExt cx="12181944" cy="521768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B72D961-0952-4B15-9F14-3EEA3CA2CBFF}"/>
                </a:ext>
              </a:extLst>
            </p:cNvPr>
            <p:cNvSpPr txBox="1"/>
            <p:nvPr/>
          </p:nvSpPr>
          <p:spPr>
            <a:xfrm>
              <a:off x="2565647" y="1459855"/>
              <a:ext cx="681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SFC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667AC4D-A67C-4868-8C7C-EE06D08EEA8A}"/>
                </a:ext>
              </a:extLst>
            </p:cNvPr>
            <p:cNvSpPr txBox="1"/>
            <p:nvPr/>
          </p:nvSpPr>
          <p:spPr>
            <a:xfrm>
              <a:off x="497401" y="5177164"/>
              <a:ext cx="6928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SSC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ADD9DB3-D460-4AE2-A262-0F324F93E12B}"/>
                </a:ext>
              </a:extLst>
            </p:cNvPr>
            <p:cNvSpPr txBox="1"/>
            <p:nvPr/>
          </p:nvSpPr>
          <p:spPr>
            <a:xfrm>
              <a:off x="-69541" y="2139508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直线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D8A41AF-8AAD-4CB7-9FF5-2D0A2DBC0497}"/>
                </a:ext>
              </a:extLst>
            </p:cNvPr>
            <p:cNvSpPr txBox="1"/>
            <p:nvPr/>
          </p:nvSpPr>
          <p:spPr>
            <a:xfrm>
              <a:off x="4323425" y="630820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微束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DEF2773-5C24-4CB3-8938-C42A97438DA2}"/>
                </a:ext>
              </a:extLst>
            </p:cNvPr>
            <p:cNvSpPr txBox="1"/>
            <p:nvPr/>
          </p:nvSpPr>
          <p:spPr>
            <a:xfrm>
              <a:off x="5928508" y="616229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超重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A89A187A-265F-4764-BFA4-25D165D39AB9}"/>
                </a:ext>
              </a:extLst>
            </p:cNvPr>
            <p:cNvSpPr txBox="1"/>
            <p:nvPr/>
          </p:nvSpPr>
          <p:spPr>
            <a:xfrm>
              <a:off x="9006791" y="5798274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新单粒子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效应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D97C139-A373-4FF0-864D-11928939BB02}"/>
                </a:ext>
              </a:extLst>
            </p:cNvPr>
            <p:cNvSpPr txBox="1"/>
            <p:nvPr/>
          </p:nvSpPr>
          <p:spPr>
            <a:xfrm>
              <a:off x="9018232" y="508056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垂直辐照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BD058DC0-2CCC-492A-9A5D-137B6BB82E23}"/>
                </a:ext>
              </a:extLst>
            </p:cNvPr>
            <p:cNvSpPr txBox="1"/>
            <p:nvPr/>
          </p:nvSpPr>
          <p:spPr>
            <a:xfrm>
              <a:off x="10608706" y="5895580"/>
              <a:ext cx="8771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单粒子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效应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6F18ECB-044A-4918-AD4E-DC0D37946599}"/>
                </a:ext>
              </a:extLst>
            </p:cNvPr>
            <p:cNvSpPr txBox="1"/>
            <p:nvPr/>
          </p:nvSpPr>
          <p:spPr>
            <a:xfrm>
              <a:off x="11235240" y="466234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核孔膜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39DF4EFF-EC95-49E8-B5A2-D93333647B5F}"/>
                </a:ext>
              </a:extLst>
            </p:cNvPr>
            <p:cNvSpPr txBox="1"/>
            <p:nvPr/>
          </p:nvSpPr>
          <p:spPr>
            <a:xfrm>
              <a:off x="7896057" y="2283531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次级束流线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7F2C5AD2-1B9C-49C1-8BAD-26BE4414F435}"/>
                </a:ext>
              </a:extLst>
            </p:cNvPr>
            <p:cNvSpPr txBox="1"/>
            <p:nvPr/>
          </p:nvSpPr>
          <p:spPr>
            <a:xfrm>
              <a:off x="3227773" y="342024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偏转磁铁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9BF4A0F9-4BB2-4C92-A26D-9F558BD15EB1}"/>
                </a:ext>
              </a:extLst>
            </p:cNvPr>
            <p:cNvSpPr txBox="1"/>
            <p:nvPr/>
          </p:nvSpPr>
          <p:spPr>
            <a:xfrm>
              <a:off x="9900520" y="3828237"/>
              <a:ext cx="579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CSR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F643EA3C-DBCF-4D6D-A11E-B6C1B4494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559" y="332659"/>
            <a:ext cx="4410075" cy="2743200"/>
          </a:xfrm>
          <a:prstGeom prst="rect">
            <a:avLst/>
          </a:prstGeom>
        </p:spPr>
      </p:pic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A73B9512-1961-4F64-9D49-785C0E0FD778}"/>
              </a:ext>
            </a:extLst>
          </p:cNvPr>
          <p:cNvCxnSpPr>
            <a:endCxn id="29" idx="2"/>
          </p:cNvCxnSpPr>
          <p:nvPr/>
        </p:nvCxnSpPr>
        <p:spPr>
          <a:xfrm flipH="1">
            <a:off x="3781771" y="2468197"/>
            <a:ext cx="3177294" cy="13213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B8374BD3-70A0-44EC-A696-EA5A1BD76B08}"/>
              </a:ext>
            </a:extLst>
          </p:cNvPr>
          <p:cNvSpPr/>
          <p:nvPr/>
        </p:nvSpPr>
        <p:spPr>
          <a:xfrm>
            <a:off x="3339966" y="3789576"/>
            <a:ext cx="847023" cy="60916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63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BCFC0B9-A928-4E01-BA69-2F3582EC9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9062"/>
            <a:ext cx="12192000" cy="4182553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F508E407-4369-4FB2-98AB-88486424A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387571" cy="871740"/>
          </a:xfrm>
        </p:spPr>
        <p:txBody>
          <a:bodyPr/>
          <a:lstStyle/>
          <a:p>
            <a:r>
              <a:rPr lang="en-US" altLang="zh-CN" dirty="0"/>
              <a:t>SFC+SHANS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AC72E54-A014-4BE8-B49E-B5C277F5177C}"/>
              </a:ext>
            </a:extLst>
          </p:cNvPr>
          <p:cNvSpPr/>
          <p:nvPr/>
        </p:nvSpPr>
        <p:spPr>
          <a:xfrm>
            <a:off x="8495930" y="1961968"/>
            <a:ext cx="923278" cy="188206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286F238-7763-4EC6-8012-ED02E105ACA2}"/>
              </a:ext>
            </a:extLst>
          </p:cNvPr>
          <p:cNvSpPr/>
          <p:nvPr/>
        </p:nvSpPr>
        <p:spPr>
          <a:xfrm>
            <a:off x="7762043" y="1961968"/>
            <a:ext cx="733887" cy="81674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CE64FD0-083C-475E-8D02-2382B0D8F87E}"/>
              </a:ext>
            </a:extLst>
          </p:cNvPr>
          <p:cNvSpPr/>
          <p:nvPr/>
        </p:nvSpPr>
        <p:spPr>
          <a:xfrm>
            <a:off x="2132121" y="5177164"/>
            <a:ext cx="2191304" cy="131571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4FE28E8D-1584-4966-A50D-A817EFF99DDA}"/>
              </a:ext>
            </a:extLst>
          </p:cNvPr>
          <p:cNvGrpSpPr/>
          <p:nvPr/>
        </p:nvGrpSpPr>
        <p:grpSpPr>
          <a:xfrm>
            <a:off x="-69541" y="1459855"/>
            <a:ext cx="12181944" cy="5217686"/>
            <a:chOff x="-69541" y="1459855"/>
            <a:chExt cx="12181944" cy="5217686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AEE342D9-F049-4DCA-AB2F-EFE6095BA6D2}"/>
                </a:ext>
              </a:extLst>
            </p:cNvPr>
            <p:cNvSpPr txBox="1"/>
            <p:nvPr/>
          </p:nvSpPr>
          <p:spPr>
            <a:xfrm>
              <a:off x="2565647" y="1459855"/>
              <a:ext cx="681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SFC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2B34F2D3-D025-4380-825C-15AB3FAFC413}"/>
                </a:ext>
              </a:extLst>
            </p:cNvPr>
            <p:cNvSpPr txBox="1"/>
            <p:nvPr/>
          </p:nvSpPr>
          <p:spPr>
            <a:xfrm>
              <a:off x="497401" y="5177164"/>
              <a:ext cx="6928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SSC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B5F3845B-A05B-4DE5-921B-E1F39B0DE060}"/>
                </a:ext>
              </a:extLst>
            </p:cNvPr>
            <p:cNvSpPr txBox="1"/>
            <p:nvPr/>
          </p:nvSpPr>
          <p:spPr>
            <a:xfrm>
              <a:off x="-69541" y="2139508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直线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D2F3009C-82AB-462A-A209-839B0C12C543}"/>
                </a:ext>
              </a:extLst>
            </p:cNvPr>
            <p:cNvSpPr txBox="1"/>
            <p:nvPr/>
          </p:nvSpPr>
          <p:spPr>
            <a:xfrm>
              <a:off x="4323425" y="630820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微束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F70CEBE5-D4C0-42E9-ADB7-31CEEE404A23}"/>
                </a:ext>
              </a:extLst>
            </p:cNvPr>
            <p:cNvSpPr txBox="1"/>
            <p:nvPr/>
          </p:nvSpPr>
          <p:spPr>
            <a:xfrm>
              <a:off x="5928508" y="616229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超重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7D35DD1-7985-4DA5-9F4B-302F1C83D224}"/>
                </a:ext>
              </a:extLst>
            </p:cNvPr>
            <p:cNvSpPr txBox="1"/>
            <p:nvPr/>
          </p:nvSpPr>
          <p:spPr>
            <a:xfrm>
              <a:off x="9006791" y="5798274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新单粒子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效应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1973C01C-6E91-4F12-830D-9F016D53C3B6}"/>
                </a:ext>
              </a:extLst>
            </p:cNvPr>
            <p:cNvSpPr txBox="1"/>
            <p:nvPr/>
          </p:nvSpPr>
          <p:spPr>
            <a:xfrm>
              <a:off x="9018232" y="508056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垂直辐照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F5D99E04-D372-4107-A8B6-F178BFE02931}"/>
                </a:ext>
              </a:extLst>
            </p:cNvPr>
            <p:cNvSpPr txBox="1"/>
            <p:nvPr/>
          </p:nvSpPr>
          <p:spPr>
            <a:xfrm>
              <a:off x="10608706" y="5895580"/>
              <a:ext cx="8771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单粒子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效应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2D860DEA-D462-456F-AE49-6F81C179B591}"/>
                </a:ext>
              </a:extLst>
            </p:cNvPr>
            <p:cNvSpPr txBox="1"/>
            <p:nvPr/>
          </p:nvSpPr>
          <p:spPr>
            <a:xfrm>
              <a:off x="11235240" y="466234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核孔膜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3C6AC5A1-0995-4A0B-B6C0-C6519F2A3CEB}"/>
                </a:ext>
              </a:extLst>
            </p:cNvPr>
            <p:cNvSpPr txBox="1"/>
            <p:nvPr/>
          </p:nvSpPr>
          <p:spPr>
            <a:xfrm>
              <a:off x="7896057" y="2283531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次级束流线</a:t>
              </a: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C93127D0-C2F0-45EC-BDA6-7BF4649861D9}"/>
                </a:ext>
              </a:extLst>
            </p:cNvPr>
            <p:cNvSpPr txBox="1"/>
            <p:nvPr/>
          </p:nvSpPr>
          <p:spPr>
            <a:xfrm>
              <a:off x="3142800" y="3292366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偏转磁铁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关闭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A391B088-5CDD-4664-90E2-CAF61984B3CF}"/>
                </a:ext>
              </a:extLst>
            </p:cNvPr>
            <p:cNvSpPr txBox="1"/>
            <p:nvPr/>
          </p:nvSpPr>
          <p:spPr>
            <a:xfrm>
              <a:off x="9900520" y="3828237"/>
              <a:ext cx="579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CSR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BAAABA54-6DE5-4237-A86B-7FA52062C1DD}"/>
              </a:ext>
            </a:extLst>
          </p:cNvPr>
          <p:cNvSpPr txBox="1"/>
          <p:nvPr/>
        </p:nvSpPr>
        <p:spPr>
          <a:xfrm>
            <a:off x="497401" y="5177164"/>
            <a:ext cx="692818" cy="461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SSC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94EF97C1-DE02-4621-88EF-3940A8E136BE}"/>
              </a:ext>
            </a:extLst>
          </p:cNvPr>
          <p:cNvSpPr txBox="1"/>
          <p:nvPr/>
        </p:nvSpPr>
        <p:spPr>
          <a:xfrm>
            <a:off x="9018232" y="5080568"/>
            <a:ext cx="110799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垂直辐照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22126F27-1505-493C-B56A-D5D17CF0BCAC}"/>
              </a:ext>
            </a:extLst>
          </p:cNvPr>
          <p:cNvSpPr txBox="1"/>
          <p:nvPr/>
        </p:nvSpPr>
        <p:spPr>
          <a:xfrm>
            <a:off x="11235240" y="4662344"/>
            <a:ext cx="87716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核孔膜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230B5A0-652B-4BAF-9ABD-D4CC7C1B696A}"/>
              </a:ext>
            </a:extLst>
          </p:cNvPr>
          <p:cNvSpPr txBox="1"/>
          <p:nvPr/>
        </p:nvSpPr>
        <p:spPr>
          <a:xfrm>
            <a:off x="9900520" y="3828237"/>
            <a:ext cx="57900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CSR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91DFF8A-2289-458A-A968-1E1E121F0D04}"/>
              </a:ext>
            </a:extLst>
          </p:cNvPr>
          <p:cNvGrpSpPr/>
          <p:nvPr/>
        </p:nvGrpSpPr>
        <p:grpSpPr>
          <a:xfrm>
            <a:off x="33867" y="2683933"/>
            <a:ext cx="12022666" cy="3302000"/>
            <a:chOff x="33867" y="2683933"/>
            <a:chExt cx="12022666" cy="3302000"/>
          </a:xfrm>
        </p:grpSpPr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F38A561C-52AC-45BF-9E9A-887A2A0B6934}"/>
                </a:ext>
              </a:extLst>
            </p:cNvPr>
            <p:cNvSpPr/>
            <p:nvPr/>
          </p:nvSpPr>
          <p:spPr>
            <a:xfrm>
              <a:off x="3962400" y="2683933"/>
              <a:ext cx="3962400" cy="1405467"/>
            </a:xfrm>
            <a:custGeom>
              <a:avLst/>
              <a:gdLst>
                <a:gd name="connsiteX0" fmla="*/ 0 w 3962400"/>
                <a:gd name="connsiteY0" fmla="*/ 1405467 h 1405467"/>
                <a:gd name="connsiteX1" fmla="*/ 2802467 w 3962400"/>
                <a:gd name="connsiteY1" fmla="*/ 1397000 h 1405467"/>
                <a:gd name="connsiteX2" fmla="*/ 2971800 w 3962400"/>
                <a:gd name="connsiteY2" fmla="*/ 1320800 h 1405467"/>
                <a:gd name="connsiteX3" fmla="*/ 3175000 w 3962400"/>
                <a:gd name="connsiteY3" fmla="*/ 1117600 h 1405467"/>
                <a:gd name="connsiteX4" fmla="*/ 3496733 w 3962400"/>
                <a:gd name="connsiteY4" fmla="*/ 685800 h 1405467"/>
                <a:gd name="connsiteX5" fmla="*/ 3962400 w 3962400"/>
                <a:gd name="connsiteY5" fmla="*/ 0 h 140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2400" h="1405467">
                  <a:moveTo>
                    <a:pt x="0" y="1405467"/>
                  </a:moveTo>
                  <a:lnTo>
                    <a:pt x="2802467" y="1397000"/>
                  </a:lnTo>
                  <a:lnTo>
                    <a:pt x="2971800" y="1320800"/>
                  </a:lnTo>
                  <a:lnTo>
                    <a:pt x="3175000" y="1117600"/>
                  </a:lnTo>
                  <a:lnTo>
                    <a:pt x="3496733" y="685800"/>
                  </a:lnTo>
                  <a:lnTo>
                    <a:pt x="3962400" y="0"/>
                  </a:ln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F353C468-89B0-4A44-BD90-776C41604DA6}"/>
                </a:ext>
              </a:extLst>
            </p:cNvPr>
            <p:cNvSpPr/>
            <p:nvPr/>
          </p:nvSpPr>
          <p:spPr>
            <a:xfrm>
              <a:off x="6790267" y="4080933"/>
              <a:ext cx="3039533" cy="8467"/>
            </a:xfrm>
            <a:custGeom>
              <a:avLst/>
              <a:gdLst>
                <a:gd name="connsiteX0" fmla="*/ 0 w 3039533"/>
                <a:gd name="connsiteY0" fmla="*/ 8467 h 8467"/>
                <a:gd name="connsiteX1" fmla="*/ 3039533 w 3039533"/>
                <a:gd name="connsiteY1" fmla="*/ 0 h 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39533" h="8467">
                  <a:moveTo>
                    <a:pt x="0" y="8467"/>
                  </a:moveTo>
                  <a:lnTo>
                    <a:pt x="3039533" y="0"/>
                  </a:ln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5CB828DE-2E8C-4B01-808C-DC9B0D31EE25}"/>
                </a:ext>
              </a:extLst>
            </p:cNvPr>
            <p:cNvSpPr/>
            <p:nvPr/>
          </p:nvSpPr>
          <p:spPr>
            <a:xfrm>
              <a:off x="9135533" y="4097867"/>
              <a:ext cx="2921000" cy="1642533"/>
            </a:xfrm>
            <a:custGeom>
              <a:avLst/>
              <a:gdLst>
                <a:gd name="connsiteX0" fmla="*/ 0 w 2921000"/>
                <a:gd name="connsiteY0" fmla="*/ 0 h 1642533"/>
                <a:gd name="connsiteX1" fmla="*/ 160867 w 2921000"/>
                <a:gd name="connsiteY1" fmla="*/ 50800 h 1642533"/>
                <a:gd name="connsiteX2" fmla="*/ 2921000 w 2921000"/>
                <a:gd name="connsiteY2" fmla="*/ 1642533 h 164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1000" h="1642533">
                  <a:moveTo>
                    <a:pt x="0" y="0"/>
                  </a:moveTo>
                  <a:lnTo>
                    <a:pt x="160867" y="50800"/>
                  </a:lnTo>
                  <a:lnTo>
                    <a:pt x="2921000" y="1642533"/>
                  </a:ln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555608E2-3729-4746-AEA8-C248702FD260}"/>
                </a:ext>
              </a:extLst>
            </p:cNvPr>
            <p:cNvSpPr/>
            <p:nvPr/>
          </p:nvSpPr>
          <p:spPr>
            <a:xfrm>
              <a:off x="9990667" y="4572000"/>
              <a:ext cx="762000" cy="1337733"/>
            </a:xfrm>
            <a:custGeom>
              <a:avLst/>
              <a:gdLst>
                <a:gd name="connsiteX0" fmla="*/ 0 w 762000"/>
                <a:gd name="connsiteY0" fmla="*/ 0 h 1337733"/>
                <a:gd name="connsiteX1" fmla="*/ 762000 w 762000"/>
                <a:gd name="connsiteY1" fmla="*/ 1337733 h 133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0" h="1337733">
                  <a:moveTo>
                    <a:pt x="0" y="0"/>
                  </a:moveTo>
                  <a:lnTo>
                    <a:pt x="762000" y="1337733"/>
                  </a:ln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8B8684E8-5B83-4E0C-8CD8-8599C2C76FE4}"/>
                </a:ext>
              </a:extLst>
            </p:cNvPr>
            <p:cNvSpPr/>
            <p:nvPr/>
          </p:nvSpPr>
          <p:spPr>
            <a:xfrm>
              <a:off x="33867" y="2810933"/>
              <a:ext cx="3877733" cy="3175000"/>
            </a:xfrm>
            <a:custGeom>
              <a:avLst/>
              <a:gdLst>
                <a:gd name="connsiteX0" fmla="*/ 0 w 3877733"/>
                <a:gd name="connsiteY0" fmla="*/ 0 h 3175000"/>
                <a:gd name="connsiteX1" fmla="*/ 135466 w 3877733"/>
                <a:gd name="connsiteY1" fmla="*/ 8467 h 3175000"/>
                <a:gd name="connsiteX2" fmla="*/ 787400 w 3877733"/>
                <a:gd name="connsiteY2" fmla="*/ 778934 h 3175000"/>
                <a:gd name="connsiteX3" fmla="*/ 787400 w 3877733"/>
                <a:gd name="connsiteY3" fmla="*/ 2370667 h 3175000"/>
                <a:gd name="connsiteX4" fmla="*/ 965200 w 3877733"/>
                <a:gd name="connsiteY4" fmla="*/ 2565400 h 3175000"/>
                <a:gd name="connsiteX5" fmla="*/ 939800 w 3877733"/>
                <a:gd name="connsiteY5" fmla="*/ 2794000 h 3175000"/>
                <a:gd name="connsiteX6" fmla="*/ 702733 w 3877733"/>
                <a:gd name="connsiteY6" fmla="*/ 2844800 h 3175000"/>
                <a:gd name="connsiteX7" fmla="*/ 550333 w 3877733"/>
                <a:gd name="connsiteY7" fmla="*/ 2667000 h 3175000"/>
                <a:gd name="connsiteX8" fmla="*/ 702733 w 3877733"/>
                <a:gd name="connsiteY8" fmla="*/ 2413000 h 3175000"/>
                <a:gd name="connsiteX9" fmla="*/ 931333 w 3877733"/>
                <a:gd name="connsiteY9" fmla="*/ 2277534 h 3175000"/>
                <a:gd name="connsiteX10" fmla="*/ 1075266 w 3877733"/>
                <a:gd name="connsiteY10" fmla="*/ 2404534 h 3175000"/>
                <a:gd name="connsiteX11" fmla="*/ 1159933 w 3877733"/>
                <a:gd name="connsiteY11" fmla="*/ 2734734 h 3175000"/>
                <a:gd name="connsiteX12" fmla="*/ 956733 w 3877733"/>
                <a:gd name="connsiteY12" fmla="*/ 2963334 h 3175000"/>
                <a:gd name="connsiteX13" fmla="*/ 575733 w 3877733"/>
                <a:gd name="connsiteY13" fmla="*/ 2997200 h 3175000"/>
                <a:gd name="connsiteX14" fmla="*/ 414866 w 3877733"/>
                <a:gd name="connsiteY14" fmla="*/ 2726267 h 3175000"/>
                <a:gd name="connsiteX15" fmla="*/ 482600 w 3877733"/>
                <a:gd name="connsiteY15" fmla="*/ 2379134 h 3175000"/>
                <a:gd name="connsiteX16" fmla="*/ 677333 w 3877733"/>
                <a:gd name="connsiteY16" fmla="*/ 2252134 h 3175000"/>
                <a:gd name="connsiteX17" fmla="*/ 1049866 w 3877733"/>
                <a:gd name="connsiteY17" fmla="*/ 2167467 h 3175000"/>
                <a:gd name="connsiteX18" fmla="*/ 1320800 w 3877733"/>
                <a:gd name="connsiteY18" fmla="*/ 2700867 h 3175000"/>
                <a:gd name="connsiteX19" fmla="*/ 1126066 w 3877733"/>
                <a:gd name="connsiteY19" fmla="*/ 3005667 h 3175000"/>
                <a:gd name="connsiteX20" fmla="*/ 626533 w 3877733"/>
                <a:gd name="connsiteY20" fmla="*/ 3175000 h 3175000"/>
                <a:gd name="connsiteX21" fmla="*/ 296333 w 3877733"/>
                <a:gd name="connsiteY21" fmla="*/ 2929467 h 3175000"/>
                <a:gd name="connsiteX22" fmla="*/ 245533 w 3877733"/>
                <a:gd name="connsiteY22" fmla="*/ 2472267 h 3175000"/>
                <a:gd name="connsiteX23" fmla="*/ 482600 w 3877733"/>
                <a:gd name="connsiteY23" fmla="*/ 2150534 h 3175000"/>
                <a:gd name="connsiteX24" fmla="*/ 846666 w 3877733"/>
                <a:gd name="connsiteY24" fmla="*/ 2023534 h 3175000"/>
                <a:gd name="connsiteX25" fmla="*/ 1041400 w 3877733"/>
                <a:gd name="connsiteY25" fmla="*/ 1921934 h 3175000"/>
                <a:gd name="connsiteX26" fmla="*/ 1278466 w 3877733"/>
                <a:gd name="connsiteY26" fmla="*/ 1354667 h 3175000"/>
                <a:gd name="connsiteX27" fmla="*/ 1388533 w 3877733"/>
                <a:gd name="connsiteY27" fmla="*/ 1286934 h 3175000"/>
                <a:gd name="connsiteX28" fmla="*/ 1583266 w 3877733"/>
                <a:gd name="connsiteY28" fmla="*/ 1286934 h 3175000"/>
                <a:gd name="connsiteX29" fmla="*/ 3877733 w 3877733"/>
                <a:gd name="connsiteY29" fmla="*/ 1278467 h 317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77733" h="3175000">
                  <a:moveTo>
                    <a:pt x="0" y="0"/>
                  </a:moveTo>
                  <a:lnTo>
                    <a:pt x="135466" y="8467"/>
                  </a:lnTo>
                  <a:lnTo>
                    <a:pt x="787400" y="778934"/>
                  </a:lnTo>
                  <a:lnTo>
                    <a:pt x="787400" y="2370667"/>
                  </a:lnTo>
                  <a:lnTo>
                    <a:pt x="965200" y="2565400"/>
                  </a:lnTo>
                  <a:lnTo>
                    <a:pt x="939800" y="2794000"/>
                  </a:lnTo>
                  <a:lnTo>
                    <a:pt x="702733" y="2844800"/>
                  </a:lnTo>
                  <a:lnTo>
                    <a:pt x="550333" y="2667000"/>
                  </a:lnTo>
                  <a:lnTo>
                    <a:pt x="702733" y="2413000"/>
                  </a:lnTo>
                  <a:lnTo>
                    <a:pt x="931333" y="2277534"/>
                  </a:lnTo>
                  <a:lnTo>
                    <a:pt x="1075266" y="2404534"/>
                  </a:lnTo>
                  <a:lnTo>
                    <a:pt x="1159933" y="2734734"/>
                  </a:lnTo>
                  <a:lnTo>
                    <a:pt x="956733" y="2963334"/>
                  </a:lnTo>
                  <a:lnTo>
                    <a:pt x="575733" y="2997200"/>
                  </a:lnTo>
                  <a:lnTo>
                    <a:pt x="414866" y="2726267"/>
                  </a:lnTo>
                  <a:lnTo>
                    <a:pt x="482600" y="2379134"/>
                  </a:lnTo>
                  <a:lnTo>
                    <a:pt x="677333" y="2252134"/>
                  </a:lnTo>
                  <a:lnTo>
                    <a:pt x="1049866" y="2167467"/>
                  </a:lnTo>
                  <a:lnTo>
                    <a:pt x="1320800" y="2700867"/>
                  </a:lnTo>
                  <a:lnTo>
                    <a:pt x="1126066" y="3005667"/>
                  </a:lnTo>
                  <a:lnTo>
                    <a:pt x="626533" y="3175000"/>
                  </a:lnTo>
                  <a:lnTo>
                    <a:pt x="296333" y="2929467"/>
                  </a:lnTo>
                  <a:lnTo>
                    <a:pt x="245533" y="2472267"/>
                  </a:lnTo>
                  <a:lnTo>
                    <a:pt x="482600" y="2150534"/>
                  </a:lnTo>
                  <a:lnTo>
                    <a:pt x="846666" y="2023534"/>
                  </a:lnTo>
                  <a:lnTo>
                    <a:pt x="1041400" y="1921934"/>
                  </a:lnTo>
                  <a:lnTo>
                    <a:pt x="1278466" y="1354667"/>
                  </a:lnTo>
                  <a:lnTo>
                    <a:pt x="1388533" y="1286934"/>
                  </a:lnTo>
                  <a:lnTo>
                    <a:pt x="1583266" y="1286934"/>
                  </a:lnTo>
                  <a:lnTo>
                    <a:pt x="3877733" y="1278467"/>
                  </a:ln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1" name="矩形 60">
            <a:extLst>
              <a:ext uri="{FF2B5EF4-FFF2-40B4-BE49-F238E27FC236}">
                <a16:creationId xmlns:a16="http://schemas.microsoft.com/office/drawing/2014/main" id="{DD9E280E-F31B-4A9F-BA31-B07B12D0289F}"/>
              </a:ext>
            </a:extLst>
          </p:cNvPr>
          <p:cNvSpPr/>
          <p:nvPr/>
        </p:nvSpPr>
        <p:spPr>
          <a:xfrm>
            <a:off x="6096000" y="1330038"/>
            <a:ext cx="5548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SFC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单独供束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+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（直线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+SSC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联合供束）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99AAAB5-7A2D-4007-A7B7-E0BBD936D8AE}"/>
              </a:ext>
            </a:extLst>
          </p:cNvPr>
          <p:cNvGrpSpPr/>
          <p:nvPr/>
        </p:nvGrpSpPr>
        <p:grpSpPr>
          <a:xfrm>
            <a:off x="1997476" y="1739234"/>
            <a:ext cx="6943324" cy="4404114"/>
            <a:chOff x="1997476" y="1739234"/>
            <a:chExt cx="6943324" cy="4404114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F04A759-BDD3-49E7-880C-BB405AA06E4C}"/>
                </a:ext>
              </a:extLst>
            </p:cNvPr>
            <p:cNvSpPr/>
            <p:nvPr/>
          </p:nvSpPr>
          <p:spPr>
            <a:xfrm>
              <a:off x="4225771" y="4172505"/>
              <a:ext cx="390617" cy="1970843"/>
            </a:xfrm>
            <a:custGeom>
              <a:avLst/>
              <a:gdLst>
                <a:gd name="connsiteX0" fmla="*/ 0 w 390617"/>
                <a:gd name="connsiteY0" fmla="*/ 0 h 1970843"/>
                <a:gd name="connsiteX1" fmla="*/ 213064 w 390617"/>
                <a:gd name="connsiteY1" fmla="*/ 133165 h 1970843"/>
                <a:gd name="connsiteX2" fmla="*/ 390617 w 390617"/>
                <a:gd name="connsiteY2" fmla="*/ 363984 h 1970843"/>
                <a:gd name="connsiteX3" fmla="*/ 381740 w 390617"/>
                <a:gd name="connsiteY3" fmla="*/ 585926 h 1970843"/>
                <a:gd name="connsiteX4" fmla="*/ 337351 w 390617"/>
                <a:gd name="connsiteY4" fmla="*/ 1970843 h 197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617" h="1970843">
                  <a:moveTo>
                    <a:pt x="0" y="0"/>
                  </a:moveTo>
                  <a:lnTo>
                    <a:pt x="213064" y="133165"/>
                  </a:lnTo>
                  <a:lnTo>
                    <a:pt x="390617" y="363984"/>
                  </a:lnTo>
                  <a:lnTo>
                    <a:pt x="381740" y="585926"/>
                  </a:lnTo>
                  <a:lnTo>
                    <a:pt x="337351" y="1970843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83CC0F78-743C-418A-80F4-36A3891A447B}"/>
                </a:ext>
              </a:extLst>
            </p:cNvPr>
            <p:cNvSpPr/>
            <p:nvPr/>
          </p:nvSpPr>
          <p:spPr>
            <a:xfrm>
              <a:off x="4367814" y="4234649"/>
              <a:ext cx="1935332" cy="1784411"/>
            </a:xfrm>
            <a:custGeom>
              <a:avLst/>
              <a:gdLst>
                <a:gd name="connsiteX0" fmla="*/ 1935332 w 1935332"/>
                <a:gd name="connsiteY0" fmla="*/ 1784411 h 1784411"/>
                <a:gd name="connsiteX1" fmla="*/ 1890943 w 1935332"/>
                <a:gd name="connsiteY1" fmla="*/ 1331650 h 1784411"/>
                <a:gd name="connsiteX2" fmla="*/ 1793289 w 1935332"/>
                <a:gd name="connsiteY2" fmla="*/ 1154097 h 1784411"/>
                <a:gd name="connsiteX3" fmla="*/ 1722268 w 1935332"/>
                <a:gd name="connsiteY3" fmla="*/ 1029809 h 1784411"/>
                <a:gd name="connsiteX4" fmla="*/ 1455937 w 1935332"/>
                <a:gd name="connsiteY4" fmla="*/ 914400 h 1784411"/>
                <a:gd name="connsiteX5" fmla="*/ 0 w 1935332"/>
                <a:gd name="connsiteY5" fmla="*/ 0 h 178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5332" h="1784411">
                  <a:moveTo>
                    <a:pt x="1935332" y="1784411"/>
                  </a:moveTo>
                  <a:lnTo>
                    <a:pt x="1890943" y="1331650"/>
                  </a:lnTo>
                  <a:lnTo>
                    <a:pt x="1793289" y="1154097"/>
                  </a:lnTo>
                  <a:lnTo>
                    <a:pt x="1722268" y="1029809"/>
                  </a:lnTo>
                  <a:lnTo>
                    <a:pt x="1455937" y="914400"/>
                  </a:ln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DDFD9F64-1F28-457E-96F3-0C4C68E66736}"/>
                </a:ext>
              </a:extLst>
            </p:cNvPr>
            <p:cNvSpPr/>
            <p:nvPr/>
          </p:nvSpPr>
          <p:spPr>
            <a:xfrm>
              <a:off x="3826933" y="4089400"/>
              <a:ext cx="5113867" cy="1718733"/>
            </a:xfrm>
            <a:custGeom>
              <a:avLst/>
              <a:gdLst>
                <a:gd name="connsiteX0" fmla="*/ 0 w 5113867"/>
                <a:gd name="connsiteY0" fmla="*/ 0 h 1718733"/>
                <a:gd name="connsiteX1" fmla="*/ 1515534 w 5113867"/>
                <a:gd name="connsiteY1" fmla="*/ 330200 h 1718733"/>
                <a:gd name="connsiteX2" fmla="*/ 3810000 w 5113867"/>
                <a:gd name="connsiteY2" fmla="*/ 694267 h 1718733"/>
                <a:gd name="connsiteX3" fmla="*/ 3877734 w 5113867"/>
                <a:gd name="connsiteY3" fmla="*/ 728133 h 1718733"/>
                <a:gd name="connsiteX4" fmla="*/ 5113867 w 5113867"/>
                <a:gd name="connsiteY4" fmla="*/ 1718733 h 171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3867" h="1718733">
                  <a:moveTo>
                    <a:pt x="0" y="0"/>
                  </a:moveTo>
                  <a:lnTo>
                    <a:pt x="1515534" y="330200"/>
                  </a:lnTo>
                  <a:lnTo>
                    <a:pt x="3810000" y="694267"/>
                  </a:lnTo>
                  <a:lnTo>
                    <a:pt x="3877734" y="728133"/>
                  </a:lnTo>
                  <a:lnTo>
                    <a:pt x="5113867" y="1718733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5C0B3F6D-A7D6-470B-97B8-8413CD4283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7174" y="1739234"/>
              <a:ext cx="328473" cy="29982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70BA8226-B9DE-4B95-A6DF-DA021C3E0A68}"/>
                </a:ext>
              </a:extLst>
            </p:cNvPr>
            <p:cNvSpPr/>
            <p:nvPr/>
          </p:nvSpPr>
          <p:spPr>
            <a:xfrm>
              <a:off x="1997476" y="2050742"/>
              <a:ext cx="1908699" cy="2041864"/>
            </a:xfrm>
            <a:custGeom>
              <a:avLst/>
              <a:gdLst>
                <a:gd name="connsiteX0" fmla="*/ 248574 w 1908699"/>
                <a:gd name="connsiteY0" fmla="*/ 0 h 2041864"/>
                <a:gd name="connsiteX1" fmla="*/ 97654 w 1908699"/>
                <a:gd name="connsiteY1" fmla="*/ 115409 h 2041864"/>
                <a:gd name="connsiteX2" fmla="*/ 53266 w 1908699"/>
                <a:gd name="connsiteY2" fmla="*/ 195308 h 2041864"/>
                <a:gd name="connsiteX3" fmla="*/ 53266 w 1908699"/>
                <a:gd name="connsiteY3" fmla="*/ 275208 h 2041864"/>
                <a:gd name="connsiteX4" fmla="*/ 0 w 1908699"/>
                <a:gd name="connsiteY4" fmla="*/ 1535837 h 2041864"/>
                <a:gd name="connsiteX5" fmla="*/ 62143 w 1908699"/>
                <a:gd name="connsiteY5" fmla="*/ 1624613 h 2041864"/>
                <a:gd name="connsiteX6" fmla="*/ 159798 w 1908699"/>
                <a:gd name="connsiteY6" fmla="*/ 1695635 h 2041864"/>
                <a:gd name="connsiteX7" fmla="*/ 1908699 w 1908699"/>
                <a:gd name="connsiteY7" fmla="*/ 2041864 h 2041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8699" h="2041864">
                  <a:moveTo>
                    <a:pt x="248574" y="0"/>
                  </a:moveTo>
                  <a:lnTo>
                    <a:pt x="97654" y="115409"/>
                  </a:lnTo>
                  <a:lnTo>
                    <a:pt x="53266" y="195308"/>
                  </a:lnTo>
                  <a:lnTo>
                    <a:pt x="53266" y="275208"/>
                  </a:lnTo>
                  <a:lnTo>
                    <a:pt x="0" y="1535837"/>
                  </a:lnTo>
                  <a:lnTo>
                    <a:pt x="62143" y="1624613"/>
                  </a:lnTo>
                  <a:lnTo>
                    <a:pt x="159798" y="1695635"/>
                  </a:lnTo>
                  <a:lnTo>
                    <a:pt x="1908699" y="2041864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17F9A521-8B8D-41F8-92B5-90F102BF36F2}"/>
              </a:ext>
            </a:extLst>
          </p:cNvPr>
          <p:cNvSpPr/>
          <p:nvPr/>
        </p:nvSpPr>
        <p:spPr>
          <a:xfrm>
            <a:off x="7515036" y="438168"/>
            <a:ext cx="2914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</a:rPr>
              <a:t>双注入器并行供束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0858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5"/>
          <p:cNvSpPr>
            <a:spLocks noChangeArrowheads="1"/>
          </p:cNvSpPr>
          <p:nvPr/>
        </p:nvSpPr>
        <p:spPr bwMode="auto">
          <a:xfrm>
            <a:off x="8546814" y="1480623"/>
            <a:ext cx="3396745" cy="1200329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CC"/>
                </a:solidFill>
                <a:latin typeface="黑体" pitchFamily="2" charset="-122"/>
              </a:rPr>
              <a:t>超重元素：原子序数大与</a:t>
            </a:r>
            <a:r>
              <a:rPr lang="en-US" altLang="zh-CN" sz="2400" b="1" dirty="0">
                <a:solidFill>
                  <a:srgbClr val="0000CC"/>
                </a:solidFill>
                <a:latin typeface="黑体" pitchFamily="2" charset="-122"/>
              </a:rPr>
              <a:t>103</a:t>
            </a:r>
            <a:r>
              <a:rPr lang="zh-CN" altLang="en-US" sz="2400" b="1" dirty="0">
                <a:solidFill>
                  <a:srgbClr val="0000CC"/>
                </a:solidFill>
                <a:latin typeface="黑体" pitchFamily="2" charset="-122"/>
              </a:rPr>
              <a:t>的那些元素，也叫超锕元素</a:t>
            </a:r>
            <a:endParaRPr lang="en-US" altLang="zh-CN" sz="2400" b="1" dirty="0">
              <a:solidFill>
                <a:srgbClr val="0000CC"/>
              </a:solidFill>
              <a:latin typeface="黑体" pitchFamily="2" charset="-122"/>
            </a:endParaRPr>
          </a:p>
        </p:txBody>
      </p:sp>
      <p:sp>
        <p:nvSpPr>
          <p:cNvPr id="2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08CD83-D74E-4A33-94B3-2E52FB818E94}" type="slidenum">
              <a:rPr lang="en-US" altLang="zh-CN"/>
              <a:pPr>
                <a:defRPr/>
              </a:pPr>
              <a:t>3</a:t>
            </a:fld>
            <a:endParaRPr lang="en-US" altLang="zh-CN" dirty="0"/>
          </a:p>
        </p:txBody>
      </p:sp>
      <p:sp>
        <p:nvSpPr>
          <p:cNvPr id="315401" name="Text Box 9"/>
          <p:cNvSpPr txBox="1">
            <a:spLocks noChangeArrowheads="1"/>
          </p:cNvSpPr>
          <p:nvPr/>
        </p:nvSpPr>
        <p:spPr bwMode="auto">
          <a:xfrm>
            <a:off x="1985826" y="48578"/>
            <a:ext cx="6842125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</a:rPr>
              <a:t>核素图</a:t>
            </a:r>
            <a:endParaRPr lang="zh-CN" altLang="en-US" sz="4000" b="1" dirty="0">
              <a:solidFill>
                <a:srgbClr val="0000CC"/>
              </a:solidFill>
              <a:latin typeface="楷体_GB2312" pitchFamily="49" charset="-122"/>
            </a:endParaRPr>
          </a:p>
        </p:txBody>
      </p:sp>
      <p:sp>
        <p:nvSpPr>
          <p:cNvPr id="9221" name="Rectangle 14"/>
          <p:cNvSpPr>
            <a:spLocks noChangeArrowheads="1"/>
          </p:cNvSpPr>
          <p:nvPr/>
        </p:nvSpPr>
        <p:spPr bwMode="auto">
          <a:xfrm>
            <a:off x="8505035" y="4340587"/>
            <a:ext cx="3396745" cy="1200329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itchFamily="2" charset="-122"/>
              </a:rPr>
              <a:t>实验研究：合成未知核素及元素，研究其性质，寻找新现象</a:t>
            </a:r>
          </a:p>
        </p:txBody>
      </p:sp>
      <p:grpSp>
        <p:nvGrpSpPr>
          <p:cNvPr id="2" name="组合 28"/>
          <p:cNvGrpSpPr>
            <a:grpSpLocks/>
          </p:cNvGrpSpPr>
          <p:nvPr/>
        </p:nvGrpSpPr>
        <p:grpSpPr bwMode="auto">
          <a:xfrm>
            <a:off x="230272" y="1272930"/>
            <a:ext cx="8108327" cy="4595845"/>
            <a:chOff x="1143000" y="1905000"/>
            <a:chExt cx="7272338" cy="3938588"/>
          </a:xfrm>
        </p:grpSpPr>
        <p:grpSp>
          <p:nvGrpSpPr>
            <p:cNvPr id="3" name="Group 65"/>
            <p:cNvGrpSpPr>
              <a:grpSpLocks/>
            </p:cNvGrpSpPr>
            <p:nvPr/>
          </p:nvGrpSpPr>
          <p:grpSpPr bwMode="auto">
            <a:xfrm>
              <a:off x="1143000" y="1905000"/>
              <a:ext cx="7272338" cy="3938588"/>
              <a:chOff x="720" y="1200"/>
              <a:chExt cx="4581" cy="2481"/>
            </a:xfrm>
          </p:grpSpPr>
          <p:pic>
            <p:nvPicPr>
              <p:cNvPr id="9228" name="Picture 20" descr="chart-2006-1009-3-cr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20" y="1200"/>
                <a:ext cx="4581" cy="2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9" name="Line 21"/>
              <p:cNvSpPr>
                <a:spLocks noChangeShapeType="1"/>
              </p:cNvSpPr>
              <p:nvPr/>
            </p:nvSpPr>
            <p:spPr bwMode="auto">
              <a:xfrm>
                <a:off x="3010" y="2790"/>
                <a:ext cx="394" cy="22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/>
              <a:lstStyle/>
              <a:p>
                <a:endParaRPr lang="zh-CN" altLang="en-US"/>
              </a:p>
            </p:txBody>
          </p:sp>
          <p:grpSp>
            <p:nvGrpSpPr>
              <p:cNvPr id="4" name="Group 22"/>
              <p:cNvGrpSpPr>
                <a:grpSpLocks/>
              </p:cNvGrpSpPr>
              <p:nvPr/>
            </p:nvGrpSpPr>
            <p:grpSpPr bwMode="auto">
              <a:xfrm>
                <a:off x="4287" y="1305"/>
                <a:ext cx="621" cy="739"/>
                <a:chOff x="4129" y="747"/>
                <a:chExt cx="656" cy="1003"/>
              </a:xfrm>
            </p:grpSpPr>
            <p:sp>
              <p:nvSpPr>
                <p:cNvPr id="9240" name="Oval 23"/>
                <p:cNvSpPr>
                  <a:spLocks noChangeArrowheads="1"/>
                </p:cNvSpPr>
                <p:nvPr/>
              </p:nvSpPr>
              <p:spPr bwMode="auto">
                <a:xfrm rot="-1317152">
                  <a:off x="4129" y="1207"/>
                  <a:ext cx="656" cy="543"/>
                </a:xfrm>
                <a:prstGeom prst="ellipse">
                  <a:avLst/>
                </a:prstGeom>
                <a:solidFill>
                  <a:srgbClr val="008000">
                    <a:alpha val="18039"/>
                  </a:srgbClr>
                </a:solidFill>
                <a:ln w="44450">
                  <a:solidFill>
                    <a:srgbClr val="00CC00"/>
                  </a:solidFill>
                  <a:round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endParaRPr lang="zh-CN" altLang="en-US"/>
                </a:p>
              </p:txBody>
            </p:sp>
            <p:sp>
              <p:nvSpPr>
                <p:cNvPr id="924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4338" y="747"/>
                  <a:ext cx="273" cy="6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de-DE" sz="4400" b="1">
                      <a:ea typeface="宋体" charset="-122"/>
                    </a:rPr>
                    <a:t>?</a:t>
                  </a:r>
                </a:p>
              </p:txBody>
            </p:sp>
          </p:grpSp>
          <p:grpSp>
            <p:nvGrpSpPr>
              <p:cNvPr id="5" name="Group 51"/>
              <p:cNvGrpSpPr>
                <a:grpSpLocks/>
              </p:cNvGrpSpPr>
              <p:nvPr/>
            </p:nvGrpSpPr>
            <p:grpSpPr bwMode="auto">
              <a:xfrm>
                <a:off x="985" y="1322"/>
                <a:ext cx="951" cy="714"/>
                <a:chOff x="644" y="770"/>
                <a:chExt cx="1004" cy="968"/>
              </a:xfrm>
            </p:grpSpPr>
            <p:sp>
              <p:nvSpPr>
                <p:cNvPr id="9233" name="Rectangle 52"/>
                <p:cNvSpPr>
                  <a:spLocks noChangeArrowheads="1"/>
                </p:cNvSpPr>
                <p:nvPr/>
              </p:nvSpPr>
              <p:spPr bwMode="auto">
                <a:xfrm>
                  <a:off x="645" y="810"/>
                  <a:ext cx="85" cy="85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endParaRPr lang="zh-CN" altLang="en-US"/>
                </a:p>
              </p:txBody>
            </p:sp>
            <p:sp>
              <p:nvSpPr>
                <p:cNvPr id="9234" name="Rectangle 53"/>
                <p:cNvSpPr>
                  <a:spLocks noChangeArrowheads="1"/>
                </p:cNvSpPr>
                <p:nvPr/>
              </p:nvSpPr>
              <p:spPr bwMode="auto">
                <a:xfrm>
                  <a:off x="645" y="973"/>
                  <a:ext cx="85" cy="8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endParaRPr lang="zh-CN" altLang="en-US"/>
                </a:p>
              </p:txBody>
            </p:sp>
            <p:sp>
              <p:nvSpPr>
                <p:cNvPr id="9235" name="Rectangle 54"/>
                <p:cNvSpPr>
                  <a:spLocks noChangeArrowheads="1"/>
                </p:cNvSpPr>
                <p:nvPr/>
              </p:nvSpPr>
              <p:spPr bwMode="auto">
                <a:xfrm>
                  <a:off x="644" y="1127"/>
                  <a:ext cx="85" cy="85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endParaRPr lang="zh-CN" altLang="en-US"/>
                </a:p>
              </p:txBody>
            </p:sp>
            <p:sp>
              <p:nvSpPr>
                <p:cNvPr id="9236" name="Rectangle 55"/>
                <p:cNvSpPr>
                  <a:spLocks noChangeArrowheads="1"/>
                </p:cNvSpPr>
                <p:nvPr/>
              </p:nvSpPr>
              <p:spPr bwMode="auto">
                <a:xfrm>
                  <a:off x="644" y="1275"/>
                  <a:ext cx="85" cy="8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endParaRPr lang="zh-CN" altLang="en-US"/>
                </a:p>
              </p:txBody>
            </p:sp>
            <p:sp>
              <p:nvSpPr>
                <p:cNvPr id="9237" name="Rectangle 56"/>
                <p:cNvSpPr>
                  <a:spLocks noChangeArrowheads="1"/>
                </p:cNvSpPr>
                <p:nvPr/>
              </p:nvSpPr>
              <p:spPr bwMode="auto">
                <a:xfrm>
                  <a:off x="644" y="1424"/>
                  <a:ext cx="85" cy="8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endParaRPr lang="zh-CN" altLang="en-US"/>
                </a:p>
              </p:txBody>
            </p:sp>
            <p:sp>
              <p:nvSpPr>
                <p:cNvPr id="9238" name="Rectangle 57"/>
                <p:cNvSpPr>
                  <a:spLocks noChangeArrowheads="1"/>
                </p:cNvSpPr>
                <p:nvPr/>
              </p:nvSpPr>
              <p:spPr bwMode="auto">
                <a:xfrm>
                  <a:off x="648" y="1570"/>
                  <a:ext cx="85" cy="85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endParaRPr lang="zh-CN" altLang="en-US"/>
                </a:p>
              </p:txBody>
            </p:sp>
            <p:sp>
              <p:nvSpPr>
                <p:cNvPr id="9239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747" y="770"/>
                  <a:ext cx="901" cy="9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algn="l">
                    <a:spcBef>
                      <a:spcPct val="30000"/>
                    </a:spcBef>
                  </a:pPr>
                  <a:r>
                    <a:rPr lang="en-US" altLang="zh-CN" sz="900" b="1">
                      <a:ea typeface="宋体" charset="-122"/>
                    </a:rPr>
                    <a:t>Stabile isotope</a:t>
                  </a:r>
                </a:p>
                <a:p>
                  <a:pPr algn="l">
                    <a:spcBef>
                      <a:spcPct val="30000"/>
                    </a:spcBef>
                  </a:pPr>
                  <a:r>
                    <a:rPr lang="el-GR" altLang="zh-CN" sz="900" b="1">
                      <a:ea typeface="Arial Unicode MS" pitchFamily="34" charset="-122"/>
                      <a:cs typeface="Arial Unicode MS" pitchFamily="34" charset="-122"/>
                      <a:sym typeface="Symbol" pitchFamily="18" charset="2"/>
                    </a:rPr>
                    <a:t>β</a:t>
                  </a:r>
                  <a:r>
                    <a:rPr lang="en-US" altLang="zh-CN" sz="900" b="1" baseline="30000">
                      <a:ea typeface="Arial Unicode MS" pitchFamily="34" charset="-122"/>
                      <a:cs typeface="Arial Unicode MS" pitchFamily="34" charset="-122"/>
                      <a:sym typeface="Symbol" pitchFamily="18" charset="2"/>
                    </a:rPr>
                    <a:t>+</a:t>
                  </a:r>
                  <a:r>
                    <a:rPr lang="en-US" altLang="zh-CN" sz="900" b="1">
                      <a:ea typeface="Arial Unicode MS" pitchFamily="34" charset="-122"/>
                      <a:cs typeface="Arial Unicode MS" pitchFamily="34" charset="-122"/>
                      <a:sym typeface="Symbol" pitchFamily="18" charset="2"/>
                    </a:rPr>
                    <a:t>, </a:t>
                  </a:r>
                  <a:r>
                    <a:rPr lang="el-GR" altLang="zh-CN" sz="900" b="1">
                      <a:ea typeface="Arial Unicode MS" pitchFamily="34" charset="-122"/>
                      <a:cs typeface="Arial Unicode MS" pitchFamily="34" charset="-122"/>
                      <a:sym typeface="Symbol" pitchFamily="18" charset="2"/>
                    </a:rPr>
                    <a:t>ε</a:t>
                  </a:r>
                  <a:r>
                    <a:rPr lang="en-US" altLang="zh-CN" sz="900" b="1">
                      <a:ea typeface="Arial Unicode MS" pitchFamily="34" charset="-122"/>
                      <a:cs typeface="Arial Unicode MS" pitchFamily="34" charset="-122"/>
                      <a:sym typeface="Symbol" pitchFamily="18" charset="2"/>
                    </a:rPr>
                    <a:t>  decay</a:t>
                  </a:r>
                </a:p>
                <a:p>
                  <a:pPr algn="l">
                    <a:spcBef>
                      <a:spcPct val="30000"/>
                    </a:spcBef>
                  </a:pPr>
                  <a:r>
                    <a:rPr lang="el-GR" altLang="zh-CN" sz="900" b="1">
                      <a:latin typeface="Arial Unicode MS" pitchFamily="34" charset="-122"/>
                      <a:ea typeface="Arial Unicode MS" pitchFamily="34" charset="-122"/>
                      <a:cs typeface="Arial Unicode MS" pitchFamily="34" charset="-122"/>
                      <a:sym typeface="Symbol" pitchFamily="18" charset="2"/>
                    </a:rPr>
                    <a:t>β</a:t>
                  </a:r>
                  <a:r>
                    <a:rPr lang="en-US" altLang="zh-CN" sz="900" b="1" baseline="30000">
                      <a:ea typeface="宋体" charset="-122"/>
                      <a:cs typeface="Arial" charset="0"/>
                      <a:sym typeface="Symbol" pitchFamily="18" charset="2"/>
                    </a:rPr>
                    <a:t>−</a:t>
                  </a:r>
                  <a:r>
                    <a:rPr lang="en-US" altLang="zh-CN" sz="900" b="1">
                      <a:ea typeface="宋体" charset="-122"/>
                      <a:cs typeface="Arial" charset="0"/>
                      <a:sym typeface="Symbol" pitchFamily="18" charset="2"/>
                    </a:rPr>
                    <a:t>      decay</a:t>
                  </a:r>
                </a:p>
                <a:p>
                  <a:pPr algn="l">
                    <a:spcBef>
                      <a:spcPct val="30000"/>
                    </a:spcBef>
                  </a:pPr>
                  <a:r>
                    <a:rPr lang="en-US" altLang="zh-CN" sz="900" b="1">
                      <a:ea typeface="宋体" charset="-122"/>
                      <a:cs typeface="Arial" charset="0"/>
                      <a:sym typeface="Symbol" pitchFamily="18" charset="2"/>
                    </a:rPr>
                    <a:t>p       decay</a:t>
                  </a:r>
                </a:p>
                <a:p>
                  <a:pPr algn="l">
                    <a:spcBef>
                      <a:spcPct val="30000"/>
                    </a:spcBef>
                  </a:pPr>
                  <a:r>
                    <a:rPr lang="el-GR" altLang="zh-CN" sz="900" b="1">
                      <a:ea typeface="Arial Unicode MS" pitchFamily="34" charset="-122"/>
                      <a:cs typeface="Arial Unicode MS" pitchFamily="34" charset="-122"/>
                      <a:sym typeface="Symbol" pitchFamily="18" charset="2"/>
                    </a:rPr>
                    <a:t>α</a:t>
                  </a:r>
                  <a:r>
                    <a:rPr lang="en-US" altLang="zh-CN" sz="900" b="1">
                      <a:latin typeface="Arial Unicode MS" pitchFamily="34" charset="-122"/>
                      <a:ea typeface="Arial Unicode MS" pitchFamily="34" charset="-122"/>
                      <a:cs typeface="Arial Unicode MS" pitchFamily="34" charset="-122"/>
                      <a:sym typeface="Symbol" pitchFamily="18" charset="2"/>
                    </a:rPr>
                    <a:t>       </a:t>
                  </a:r>
                  <a:r>
                    <a:rPr lang="en-US" altLang="zh-CN" sz="900" b="1">
                      <a:ea typeface="Arial Unicode MS" pitchFamily="34" charset="-122"/>
                      <a:cs typeface="Arial Unicode MS" pitchFamily="34" charset="-122"/>
                      <a:sym typeface="Symbol" pitchFamily="18" charset="2"/>
                    </a:rPr>
                    <a:t>decay</a:t>
                  </a:r>
                </a:p>
                <a:p>
                  <a:pPr algn="l">
                    <a:spcBef>
                      <a:spcPct val="30000"/>
                    </a:spcBef>
                  </a:pPr>
                  <a:r>
                    <a:rPr lang="en-US" altLang="zh-CN" sz="900" b="1">
                      <a:ea typeface="Arial Unicode MS" pitchFamily="34" charset="-122"/>
                      <a:cs typeface="Arial Unicode MS" pitchFamily="34" charset="-122"/>
                      <a:sym typeface="Symbol" pitchFamily="18" charset="2"/>
                    </a:rPr>
                    <a:t>Spontanspaltung</a:t>
                  </a:r>
                  <a:endParaRPr lang="en-US" altLang="zh-CN" sz="900" b="1">
                    <a:ea typeface="Arial Unicode MS" pitchFamily="34" charset="-122"/>
                    <a:cs typeface="Arial Unicode MS" pitchFamily="34" charset="-122"/>
                  </a:endParaRPr>
                </a:p>
              </p:txBody>
            </p:sp>
          </p:grpSp>
          <p:sp>
            <p:nvSpPr>
              <p:cNvPr id="9232" name="Text Box 59"/>
              <p:cNvSpPr txBox="1">
                <a:spLocks noChangeArrowheads="1"/>
              </p:cNvSpPr>
              <p:nvPr/>
            </p:nvSpPr>
            <p:spPr bwMode="auto">
              <a:xfrm>
                <a:off x="4416" y="2496"/>
                <a:ext cx="864" cy="308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600" b="1">
                    <a:solidFill>
                      <a:srgbClr val="009900"/>
                    </a:solidFill>
                  </a:rPr>
                  <a:t>超重核</a:t>
                </a:r>
              </a:p>
            </p:txBody>
          </p:sp>
        </p:grpSp>
        <p:sp>
          <p:nvSpPr>
            <p:cNvPr id="9224" name="右箭头 24"/>
            <p:cNvSpPr>
              <a:spLocks noChangeArrowheads="1"/>
            </p:cNvSpPr>
            <p:nvPr/>
          </p:nvSpPr>
          <p:spPr bwMode="auto">
            <a:xfrm>
              <a:off x="4714900" y="5429264"/>
              <a:ext cx="1214446" cy="142861"/>
            </a:xfrm>
            <a:prstGeom prst="rightArrow">
              <a:avLst>
                <a:gd name="adj1" fmla="val 50000"/>
                <a:gd name="adj2" fmla="val 50021"/>
              </a:avLst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225" name="右箭头 25"/>
            <p:cNvSpPr>
              <a:spLocks noChangeArrowheads="1"/>
            </p:cNvSpPr>
            <p:nvPr/>
          </p:nvSpPr>
          <p:spPr bwMode="auto">
            <a:xfrm rot="-5400000">
              <a:off x="1000126" y="4286253"/>
              <a:ext cx="1143000" cy="14287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226" name="TextBox 26"/>
            <p:cNvSpPr txBox="1">
              <a:spLocks noChangeArrowheads="1"/>
            </p:cNvSpPr>
            <p:nvPr/>
          </p:nvSpPr>
          <p:spPr bwMode="auto">
            <a:xfrm>
              <a:off x="1571604" y="3643314"/>
              <a:ext cx="571504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zh-CN" altLang="en-US">
                  <a:solidFill>
                    <a:srgbClr val="0000CC"/>
                  </a:solidFill>
                </a:rPr>
                <a:t>质子数</a:t>
              </a:r>
            </a:p>
          </p:txBody>
        </p:sp>
        <p:sp>
          <p:nvSpPr>
            <p:cNvPr id="9227" name="TextBox 27"/>
            <p:cNvSpPr txBox="1">
              <a:spLocks noChangeArrowheads="1"/>
            </p:cNvSpPr>
            <p:nvPr/>
          </p:nvSpPr>
          <p:spPr bwMode="auto">
            <a:xfrm>
              <a:off x="4714876" y="4929198"/>
              <a:ext cx="14287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zh-CN" altLang="en-US">
                  <a:solidFill>
                    <a:srgbClr val="0000CC"/>
                  </a:solidFill>
                </a:rPr>
                <a:t>中子数</a:t>
              </a: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30C7F223-7BD1-4EF7-B0EB-16888DCA222C}"/>
              </a:ext>
            </a:extLst>
          </p:cNvPr>
          <p:cNvSpPr txBox="1"/>
          <p:nvPr/>
        </p:nvSpPr>
        <p:spPr bwMode="auto">
          <a:xfrm>
            <a:off x="3529576" y="2985537"/>
            <a:ext cx="13593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solidFill>
                  <a:srgbClr val="0000CC"/>
                </a:solidFill>
              </a:rPr>
              <a:t>质子滴线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49631A9-6061-4C98-88DD-81699BE3C0AA}"/>
              </a:ext>
            </a:extLst>
          </p:cNvPr>
          <p:cNvSpPr txBox="1"/>
          <p:nvPr/>
        </p:nvSpPr>
        <p:spPr bwMode="auto">
          <a:xfrm>
            <a:off x="4483183" y="4288834"/>
            <a:ext cx="13593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solidFill>
                  <a:srgbClr val="0000CC"/>
                </a:solidFill>
              </a:rPr>
              <a:t>中子滴线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637A621-DB5C-43D0-B56C-91A8F6090BD5}"/>
              </a:ext>
            </a:extLst>
          </p:cNvPr>
          <p:cNvSpPr/>
          <p:nvPr/>
        </p:nvSpPr>
        <p:spPr>
          <a:xfrm>
            <a:off x="244246" y="5885367"/>
            <a:ext cx="80943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itchFamily="2" charset="-122"/>
              </a:rPr>
              <a:t>天然：约为</a:t>
            </a:r>
            <a:r>
              <a:rPr lang="en-US" altLang="zh-CN" sz="2400" b="1" dirty="0">
                <a:solidFill>
                  <a:srgbClr val="FF0000"/>
                </a:solidFill>
                <a:latin typeface="黑体" pitchFamily="2" charset="-122"/>
              </a:rPr>
              <a:t>280</a:t>
            </a:r>
            <a:r>
              <a:rPr lang="zh-CN" altLang="en-US" sz="2400" b="1" dirty="0">
                <a:solidFill>
                  <a:srgbClr val="FF0000"/>
                </a:solidFill>
                <a:latin typeface="黑体" pitchFamily="2" charset="-122"/>
              </a:rPr>
              <a:t>个</a:t>
            </a:r>
            <a:r>
              <a:rPr lang="en-US" altLang="zh-CN" sz="2400" b="1" dirty="0">
                <a:solidFill>
                  <a:srgbClr val="FF0000"/>
                </a:solidFill>
                <a:latin typeface="黑体" pitchFamily="2" charset="-122"/>
              </a:rPr>
              <a:t>;</a:t>
            </a:r>
            <a:r>
              <a:rPr lang="zh-CN" altLang="en-US" sz="2400" b="1" dirty="0">
                <a:solidFill>
                  <a:srgbClr val="FF0000"/>
                </a:solidFill>
                <a:latin typeface="黑体" pitchFamily="2" charset="-122"/>
              </a:rPr>
              <a:t>已合成：</a:t>
            </a:r>
            <a:r>
              <a:rPr lang="en-US" altLang="zh-CN" sz="2400" b="1" dirty="0">
                <a:solidFill>
                  <a:srgbClr val="FF0000"/>
                </a:solidFill>
                <a:latin typeface="黑体" pitchFamily="2" charset="-122"/>
              </a:rPr>
              <a:t>3200</a:t>
            </a:r>
            <a:r>
              <a:rPr lang="zh-CN" altLang="en-US" sz="2400" b="1" dirty="0">
                <a:solidFill>
                  <a:srgbClr val="FF0000"/>
                </a:solidFill>
                <a:latin typeface="黑体" pitchFamily="2" charset="-122"/>
              </a:rPr>
              <a:t>多个；理论：约</a:t>
            </a:r>
            <a:r>
              <a:rPr lang="en-US" altLang="zh-CN" sz="2400" b="1" dirty="0">
                <a:solidFill>
                  <a:srgbClr val="FF0000"/>
                </a:solidFill>
                <a:latin typeface="黑体" pitchFamily="2" charset="-122"/>
              </a:rPr>
              <a:t>8000</a:t>
            </a:r>
            <a:r>
              <a:rPr lang="zh-CN" altLang="en-US" sz="2400" b="1" dirty="0">
                <a:solidFill>
                  <a:srgbClr val="FF0000"/>
                </a:solidFill>
                <a:latin typeface="黑体" pitchFamily="2" charset="-122"/>
              </a:rPr>
              <a:t>个</a:t>
            </a:r>
            <a:endParaRPr lang="en-US" altLang="zh-CN" sz="2400" b="1" dirty="0">
              <a:solidFill>
                <a:srgbClr val="FF0000"/>
              </a:solidFill>
              <a:latin typeface="黑体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35AD25-657F-4980-BBAF-854C5EF83B51}"/>
              </a:ext>
            </a:extLst>
          </p:cNvPr>
          <p:cNvSpPr/>
          <p:nvPr/>
        </p:nvSpPr>
        <p:spPr>
          <a:xfrm>
            <a:off x="8479613" y="2893204"/>
            <a:ext cx="3608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B050"/>
                </a:solidFill>
                <a:latin typeface="黑体" pitchFamily="2" charset="-122"/>
              </a:rPr>
              <a:t>超重稳定岛：由</a:t>
            </a:r>
            <a:r>
              <a:rPr lang="en-US" altLang="zh-CN" sz="2400" b="1" dirty="0">
                <a:solidFill>
                  <a:srgbClr val="00B050"/>
                </a:solidFill>
                <a:latin typeface="黑体" pitchFamily="2" charset="-122"/>
              </a:rPr>
              <a:t>N=184</a:t>
            </a:r>
            <a:r>
              <a:rPr lang="zh-CN" altLang="en-US" sz="2400" b="1" dirty="0">
                <a:solidFill>
                  <a:srgbClr val="00B050"/>
                </a:solidFill>
                <a:latin typeface="黑体" pitchFamily="2" charset="-122"/>
              </a:rPr>
              <a:t>，</a:t>
            </a:r>
            <a:r>
              <a:rPr lang="en-US" altLang="zh-CN" sz="2400" b="1" dirty="0">
                <a:solidFill>
                  <a:srgbClr val="00B050"/>
                </a:solidFill>
                <a:latin typeface="黑体" pitchFamily="2" charset="-122"/>
              </a:rPr>
              <a:t>Z=114</a:t>
            </a:r>
            <a:r>
              <a:rPr lang="zh-CN" altLang="en-US" sz="2400" b="1" dirty="0">
                <a:solidFill>
                  <a:srgbClr val="00B050"/>
                </a:solidFill>
                <a:latin typeface="黑体" pitchFamily="2" charset="-122"/>
              </a:rPr>
              <a:t>附近半衰期相对较长的一片核素构成</a:t>
            </a:r>
            <a:endParaRPr lang="en-US" altLang="zh-CN" sz="2400" b="1" dirty="0">
              <a:solidFill>
                <a:srgbClr val="00B050"/>
              </a:solidFill>
              <a:latin typeface="黑体" pitchFamily="2" charset="-122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078604-CE05-E54D-BE5A-AAF150778E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23" y="1046508"/>
            <a:ext cx="10828231" cy="1478462"/>
          </a:xfrm>
          <a:prstGeom prst="rect">
            <a:avLst/>
          </a:prstGeom>
        </p:spPr>
      </p:pic>
      <p:sp>
        <p:nvSpPr>
          <p:cNvPr id="3" name="标题 1"/>
          <p:cNvSpPr txBox="1">
            <a:spLocks/>
          </p:cNvSpPr>
          <p:nvPr/>
        </p:nvSpPr>
        <p:spPr>
          <a:xfrm>
            <a:off x="1511347" y="5927935"/>
            <a:ext cx="2656391" cy="382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CAFe</a:t>
            </a:r>
            <a:r>
              <a:rPr lang="zh-CN" altLang="en-US" sz="1800" dirty="0"/>
              <a:t>束流调试历程图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300" y="2756513"/>
            <a:ext cx="7175614" cy="33713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85300" y="6119128"/>
            <a:ext cx="717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宋体" panose="02010600030101010101" pitchFamily="2" charset="-122"/>
              </a:rPr>
              <a:t>实现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15-16MeV/2mA</a:t>
            </a:r>
            <a:r>
              <a:rPr lang="zh-CN" altLang="en-US" dirty="0">
                <a:latin typeface="宋体" panose="02010600030101010101" pitchFamily="2" charset="-122"/>
              </a:rPr>
              <a:t>连续束累计连续运行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110h </a:t>
            </a:r>
            <a:r>
              <a:rPr lang="zh-CN" altLang="en-US" dirty="0">
                <a:latin typeface="宋体" panose="02010600030101010101" pitchFamily="2" charset="-122"/>
              </a:rPr>
              <a:t>以上，束流可用率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89%</a:t>
            </a:r>
            <a:endParaRPr lang="zh-CN" altLang="en-US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标题 3">
            <a:extLst>
              <a:ext uri="{FF2B5EF4-FFF2-40B4-BE49-F238E27FC236}">
                <a16:creationId xmlns:a16="http://schemas.microsoft.com/office/drawing/2014/main" id="{9D08F933-6360-4640-9EFF-1F07E217F9EE}"/>
              </a:ext>
            </a:extLst>
          </p:cNvPr>
          <p:cNvSpPr txBox="1">
            <a:spLocks/>
          </p:cNvSpPr>
          <p:nvPr/>
        </p:nvSpPr>
        <p:spPr>
          <a:xfrm>
            <a:off x="949842" y="70880"/>
            <a:ext cx="8952614" cy="6308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sz="3200" dirty="0"/>
              <a:t>ADS+SHANS2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90" y="2756513"/>
            <a:ext cx="4163929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56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39ADFD-3544-4E51-9C5C-203191BCE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ADS+SHANS2</a:t>
            </a:r>
            <a:endParaRPr lang="zh-CN" altLang="en-US" dirty="0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CD40B4F9-9D7D-4636-B302-4D2D7429450D}"/>
              </a:ext>
            </a:extLst>
          </p:cNvPr>
          <p:cNvSpPr txBox="1">
            <a:spLocks/>
          </p:cNvSpPr>
          <p:nvPr/>
        </p:nvSpPr>
        <p:spPr>
          <a:xfrm>
            <a:off x="838200" y="1458755"/>
            <a:ext cx="10515600" cy="8555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ADS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直线加速器改造：方案可行性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C6B483F-5DF1-4AE4-BE15-CFC4D4B1B6BC}"/>
              </a:ext>
            </a:extLst>
          </p:cNvPr>
          <p:cNvSpPr txBox="1"/>
          <p:nvPr/>
        </p:nvSpPr>
        <p:spPr>
          <a:xfrm>
            <a:off x="3871245" y="2498658"/>
            <a:ext cx="48800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核心要求</a:t>
            </a:r>
            <a:endParaRPr lang="en-US" altLang="zh-CN" sz="3200" dirty="0">
              <a:ln cmpd="dbl">
                <a:solidFill>
                  <a:schemeClr val="accent1"/>
                </a:solidFill>
              </a:ln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束流种类：</a:t>
            </a:r>
            <a:r>
              <a:rPr lang="en-US" altLang="zh-CN" sz="3200" baseline="300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48</a:t>
            </a:r>
            <a:r>
              <a:rPr lang="en-US" altLang="zh-CN" sz="32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</a:t>
            </a:r>
            <a:r>
              <a:rPr lang="zh-CN" altLang="en-US" sz="32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3200" baseline="300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en-US" altLang="zh-CN" sz="32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</a:t>
            </a:r>
            <a:r>
              <a:rPr lang="zh-CN" altLang="en-US" sz="32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3200" baseline="300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51</a:t>
            </a:r>
            <a:r>
              <a:rPr lang="en-US" altLang="zh-CN" sz="32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zh-CN" altLang="en-US" sz="32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3200" baseline="300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r>
              <a:rPr lang="en-US" altLang="zh-CN" sz="32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</a:t>
            </a:r>
            <a:r>
              <a:rPr lang="zh-CN" altLang="en-US" sz="32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3200" baseline="300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</a:t>
            </a:r>
            <a:r>
              <a:rPr lang="en-US" altLang="zh-CN" sz="32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Mn</a:t>
            </a:r>
            <a:r>
              <a:rPr lang="zh-CN" altLang="en-US" sz="32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3200" baseline="300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58</a:t>
            </a:r>
            <a:r>
              <a:rPr lang="en-US" altLang="zh-CN" sz="32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</a:t>
            </a:r>
          </a:p>
          <a:p>
            <a:r>
              <a:rPr lang="zh-CN" altLang="en-US" sz="32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束流强度：</a:t>
            </a:r>
            <a:r>
              <a:rPr lang="en-US" altLang="zh-CN" sz="32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&gt;5puA</a:t>
            </a:r>
          </a:p>
          <a:p>
            <a:r>
              <a:rPr lang="zh-CN" altLang="en-US" sz="32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束流能量：</a:t>
            </a:r>
            <a:r>
              <a:rPr lang="en-US" altLang="zh-CN" sz="32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&gt;6.2MeV/u</a:t>
            </a:r>
            <a:endParaRPr lang="zh-CN" altLang="en-US" sz="3200" dirty="0">
              <a:ln cmpd="dbl">
                <a:solidFill>
                  <a:schemeClr val="accent1"/>
                </a:solidFill>
              </a:ln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5728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D08F933-6360-4640-9EFF-1F07E217F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dirty="0"/>
              <a:t>ADS+SHANS2</a:t>
            </a:r>
            <a:endParaRPr kumimoji="1"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379A51A-4F0E-8844-9E4B-7B5E708AE27D}"/>
              </a:ext>
            </a:extLst>
          </p:cNvPr>
          <p:cNvSpPr txBox="1"/>
          <p:nvPr/>
        </p:nvSpPr>
        <p:spPr>
          <a:xfrm>
            <a:off x="2169463" y="4745560"/>
            <a:ext cx="866693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工程要求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kumimoji="1"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隧道需要延北方向延伸，且新的离子源较大，需要向西延伸。</a:t>
            </a:r>
            <a:endParaRPr kumimoji="1"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</a:t>
            </a: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RFQ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目前长度为</a:t>
            </a: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6.86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米，可再优化缩短长度。</a:t>
            </a:r>
            <a:endParaRPr kumimoji="1"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MEBT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横纵向的聚焦聚束能量都不够，需要重新设计。</a:t>
            </a:r>
            <a:endParaRPr kumimoji="1"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离子源可放置在隧道顶端以缓解注入空间的压力。</a:t>
            </a:r>
            <a:endParaRPr kumimoji="1"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8879786-6F96-426E-8023-ED39F998AFEC}"/>
              </a:ext>
            </a:extLst>
          </p:cNvPr>
          <p:cNvSpPr/>
          <p:nvPr/>
        </p:nvSpPr>
        <p:spPr>
          <a:xfrm>
            <a:off x="331500" y="907852"/>
            <a:ext cx="4712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200" dirty="0">
                <a:latin typeface="黑体" panose="02010609060101010101" pitchFamily="49" charset="-122"/>
                <a:ea typeface="黑体" panose="02010609060101010101" pitchFamily="49" charset="-122"/>
              </a:rPr>
              <a:t>源体 </a:t>
            </a:r>
            <a:r>
              <a:rPr kumimoji="1" lang="en-US" altLang="zh-CN" sz="2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kumimoji="1" lang="zh-CN" altLang="en-US" sz="2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新</a:t>
            </a:r>
            <a:r>
              <a:rPr kumimoji="1" lang="en-US" altLang="zh-CN" sz="2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RFQ</a:t>
            </a:r>
            <a:r>
              <a:rPr kumimoji="1" lang="zh-CN" altLang="en-US" sz="2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en-US" altLang="zh-CN" sz="2200" dirty="0"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kumimoji="1" lang="zh-CN" altLang="en-US" sz="22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en-US" altLang="zh-CN" sz="2200" dirty="0">
                <a:latin typeface="黑体" panose="02010609060101010101" pitchFamily="49" charset="-122"/>
                <a:ea typeface="黑体" panose="02010609060101010101" pitchFamily="49" charset="-122"/>
              </a:rPr>
              <a:t>3CM010</a:t>
            </a:r>
            <a:r>
              <a:rPr kumimoji="1" lang="zh-CN" altLang="en-US" sz="22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en-US" altLang="zh-CN" sz="2200" dirty="0"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kumimoji="1" lang="zh-CN" altLang="en-US" sz="22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en-US" altLang="zh-CN" sz="2200" dirty="0">
                <a:latin typeface="黑体" panose="02010609060101010101" pitchFamily="49" charset="-122"/>
                <a:ea typeface="黑体" panose="02010609060101010101" pitchFamily="49" charset="-122"/>
              </a:rPr>
              <a:t>1CM015</a:t>
            </a:r>
            <a:endParaRPr lang="zh-CN" altLang="en-US" sz="2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t="19847" r="6512" b="4156"/>
          <a:stretch/>
        </p:blipFill>
        <p:spPr>
          <a:xfrm>
            <a:off x="404801" y="1330299"/>
            <a:ext cx="5420576" cy="327280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563782" y="3498731"/>
            <a:ext cx="939148" cy="825451"/>
            <a:chOff x="804637" y="5178351"/>
            <a:chExt cx="939148" cy="825451"/>
          </a:xfrm>
        </p:grpSpPr>
        <p:cxnSp>
          <p:nvCxnSpPr>
            <p:cNvPr id="67" name="直线箭头连接符 34">
              <a:extLst>
                <a:ext uri="{FF2B5EF4-FFF2-40B4-BE49-F238E27FC236}">
                  <a16:creationId xmlns:a16="http://schemas.microsoft.com/office/drawing/2014/main" id="{1A7CE461-954D-E84B-82CB-A7567F735F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3037" y="5486691"/>
              <a:ext cx="0" cy="36000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C3AFB783-7EE5-8E46-AB3C-B93453B0D9EE}"/>
                </a:ext>
              </a:extLst>
            </p:cNvPr>
            <p:cNvSpPr txBox="1"/>
            <p:nvPr/>
          </p:nvSpPr>
          <p:spPr>
            <a:xfrm>
              <a:off x="1305274" y="5178351"/>
              <a:ext cx="4385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600" b="1" dirty="0"/>
                <a:t>西</a:t>
              </a:r>
            </a:p>
          </p:txBody>
        </p:sp>
        <p:cxnSp>
          <p:nvCxnSpPr>
            <p:cNvPr id="69" name="直线箭头连接符 36">
              <a:extLst>
                <a:ext uri="{FF2B5EF4-FFF2-40B4-BE49-F238E27FC236}">
                  <a16:creationId xmlns:a16="http://schemas.microsoft.com/office/drawing/2014/main" id="{D83FE934-B56D-0E46-A88D-19A02889FF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7988" y="5834525"/>
              <a:ext cx="360000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8F5CF6F1-54AA-0A42-A99D-4BC5AF944E6B}"/>
                </a:ext>
              </a:extLst>
            </p:cNvPr>
            <p:cNvSpPr txBox="1"/>
            <p:nvPr/>
          </p:nvSpPr>
          <p:spPr>
            <a:xfrm>
              <a:off x="804637" y="5665248"/>
              <a:ext cx="4385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600" b="1" dirty="0"/>
                <a:t>南</a:t>
              </a:r>
              <a:endParaRPr kumimoji="1" lang="en-US" altLang="zh-CN" sz="1600" b="1" dirty="0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50C03625-74C7-4345-A40E-120D2D167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23"/>
          <a:stretch/>
        </p:blipFill>
        <p:spPr>
          <a:xfrm rot="10800000">
            <a:off x="6414297" y="1449376"/>
            <a:ext cx="5298727" cy="302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33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表格 34">
            <a:extLst>
              <a:ext uri="{FF2B5EF4-FFF2-40B4-BE49-F238E27FC236}">
                <a16:creationId xmlns:a16="http://schemas.microsoft.com/office/drawing/2014/main" id="{92148AE4-9DF8-BA4E-9832-FB82687B3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740714"/>
              </p:ext>
            </p:extLst>
          </p:nvPr>
        </p:nvGraphicFramePr>
        <p:xfrm>
          <a:off x="456542" y="3562799"/>
          <a:ext cx="5630963" cy="2023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0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6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76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18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21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腔型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β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频率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(MHz)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运行腔压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en-US" altLang="zh-CN" sz="180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Epeak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MV/m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运行电压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(MV)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腔数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418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HWR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0.10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162.5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0.79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4418">
                <a:tc vMerge="1">
                  <a:txBody>
                    <a:bodyPr/>
                    <a:lstStyle/>
                    <a:p>
                      <a:pPr algn="ctr"/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0.15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162.5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1.66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3035163"/>
                  </a:ext>
                </a:extLst>
              </a:tr>
            </a:tbl>
          </a:graphicData>
        </a:graphic>
      </p:graphicFrame>
      <p:grpSp>
        <p:nvGrpSpPr>
          <p:cNvPr id="7" name="组合 6">
            <a:extLst>
              <a:ext uri="{FF2B5EF4-FFF2-40B4-BE49-F238E27FC236}">
                <a16:creationId xmlns:a16="http://schemas.microsoft.com/office/drawing/2014/main" id="{9EFB0788-E215-F240-ACCD-CFF9ABE3B858}"/>
              </a:ext>
            </a:extLst>
          </p:cNvPr>
          <p:cNvGrpSpPr/>
          <p:nvPr/>
        </p:nvGrpSpPr>
        <p:grpSpPr>
          <a:xfrm>
            <a:off x="850706" y="1084028"/>
            <a:ext cx="5534731" cy="2082804"/>
            <a:chOff x="734594" y="1127570"/>
            <a:chExt cx="5534731" cy="208280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C9BFC367-A048-B548-9D67-19917103F6B0}"/>
                </a:ext>
              </a:extLst>
            </p:cNvPr>
            <p:cNvGrpSpPr/>
            <p:nvPr/>
          </p:nvGrpSpPr>
          <p:grpSpPr>
            <a:xfrm>
              <a:off x="734594" y="1127570"/>
              <a:ext cx="5534731" cy="2082804"/>
              <a:chOff x="688100" y="1185626"/>
              <a:chExt cx="5534731" cy="2082804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12427D-5717-6B4D-A4A4-0A577D8497BE}"/>
                  </a:ext>
                </a:extLst>
              </p:cNvPr>
              <p:cNvGrpSpPr/>
              <p:nvPr/>
            </p:nvGrpSpPr>
            <p:grpSpPr>
              <a:xfrm>
                <a:off x="1734127" y="1185626"/>
                <a:ext cx="4488704" cy="2082804"/>
                <a:chOff x="1734127" y="1185626"/>
                <a:chExt cx="4488704" cy="2082804"/>
              </a:xfrm>
            </p:grpSpPr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A9422100-FA66-F740-8D17-8C121554C001}"/>
                    </a:ext>
                  </a:extLst>
                </p:cNvPr>
                <p:cNvGrpSpPr/>
                <p:nvPr/>
              </p:nvGrpSpPr>
              <p:grpSpPr>
                <a:xfrm>
                  <a:off x="2062343" y="1185626"/>
                  <a:ext cx="3547936" cy="1162373"/>
                  <a:chOff x="1938359" y="1278614"/>
                  <a:chExt cx="3547936" cy="1162373"/>
                </a:xfrm>
              </p:grpSpPr>
              <p:cxnSp>
                <p:nvCxnSpPr>
                  <p:cNvPr id="30" name="直线连接符 29">
                    <a:extLst>
                      <a:ext uri="{FF2B5EF4-FFF2-40B4-BE49-F238E27FC236}">
                        <a16:creationId xmlns:a16="http://schemas.microsoft.com/office/drawing/2014/main" id="{677790C7-0914-274B-9773-A981F8BE03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38359" y="1849700"/>
                    <a:ext cx="2768229" cy="0"/>
                  </a:xfrm>
                  <a:prstGeom prst="line">
                    <a:avLst/>
                  </a:prstGeom>
                  <a:ln w="1270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罐形 32">
                    <a:extLst>
                      <a:ext uri="{FF2B5EF4-FFF2-40B4-BE49-F238E27FC236}">
                        <a16:creationId xmlns:a16="http://schemas.microsoft.com/office/drawing/2014/main" id="{276AA839-D15D-0543-9BFD-B15E37332975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243029" y="1369024"/>
                    <a:ext cx="1162373" cy="981553"/>
                  </a:xfrm>
                  <a:prstGeom prst="can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eaVert" rtlCol="0" anchor="ctr"/>
                  <a:lstStyle/>
                  <a:p>
                    <a:pPr algn="ctr"/>
                    <a:r>
                      <a:rPr kumimoji="1" lang="en-US" altLang="zh-CN" dirty="0"/>
                      <a:t>HWR</a:t>
                    </a:r>
                  </a:p>
                  <a:p>
                    <a:pPr algn="ctr"/>
                    <a:r>
                      <a:rPr kumimoji="1" lang="en-US" altLang="zh-CN" dirty="0"/>
                      <a:t>0.10</a:t>
                    </a:r>
                    <a:endParaRPr kumimoji="1" lang="zh-CN" altLang="en-US" dirty="0"/>
                  </a:p>
                </p:txBody>
              </p:sp>
              <p:sp>
                <p:nvSpPr>
                  <p:cNvPr id="34" name="罐形 33">
                    <a:extLst>
                      <a:ext uri="{FF2B5EF4-FFF2-40B4-BE49-F238E27FC236}">
                        <a16:creationId xmlns:a16="http://schemas.microsoft.com/office/drawing/2014/main" id="{528A5E29-AC59-7A4B-B569-949483F6D8C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414332" y="1369024"/>
                    <a:ext cx="1162373" cy="981553"/>
                  </a:xfrm>
                  <a:prstGeom prst="can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eaVert" rtlCol="0" anchor="ctr"/>
                  <a:lstStyle/>
                  <a:p>
                    <a:pPr algn="ctr"/>
                    <a:r>
                      <a:rPr kumimoji="1" lang="en-US" altLang="zh-CN" dirty="0"/>
                      <a:t>HWR</a:t>
                    </a:r>
                  </a:p>
                  <a:p>
                    <a:pPr algn="ctr"/>
                    <a:r>
                      <a:rPr kumimoji="1" lang="en-US" altLang="zh-CN" dirty="0"/>
                      <a:t>0.15</a:t>
                    </a:r>
                    <a:endParaRPr kumimoji="1" lang="zh-CN" altLang="en-US" dirty="0"/>
                  </a:p>
                </p:txBody>
              </p:sp>
            </p:grpSp>
            <p:sp>
              <p:nvSpPr>
                <p:cNvPr id="22" name="下箭头 21">
                  <a:extLst>
                    <a:ext uri="{FF2B5EF4-FFF2-40B4-BE49-F238E27FC236}">
                      <a16:creationId xmlns:a16="http://schemas.microsoft.com/office/drawing/2014/main" id="{8DEEFF74-717E-F44B-9701-F3B4F8F34880}"/>
                    </a:ext>
                  </a:extLst>
                </p:cNvPr>
                <p:cNvSpPr/>
                <p:nvPr/>
              </p:nvSpPr>
              <p:spPr>
                <a:xfrm>
                  <a:off x="2099162" y="2099400"/>
                  <a:ext cx="216977" cy="381282"/>
                </a:xfrm>
                <a:prstGeom prst="down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2DE41592-B7DC-4E41-AADE-49F4CAB19DD0}"/>
                    </a:ext>
                  </a:extLst>
                </p:cNvPr>
                <p:cNvSpPr txBox="1"/>
                <p:nvPr/>
              </p:nvSpPr>
              <p:spPr>
                <a:xfrm>
                  <a:off x="1734127" y="2529766"/>
                  <a:ext cx="166496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dirty="0"/>
                    <a:t>2.0</a:t>
                  </a:r>
                  <a:r>
                    <a:rPr kumimoji="1" lang="zh-CN" altLang="en-US" dirty="0"/>
                    <a:t> </a:t>
                  </a:r>
                  <a:r>
                    <a:rPr kumimoji="1" lang="en-US" altLang="zh-CN" dirty="0"/>
                    <a:t>MeV/u</a:t>
                  </a:r>
                  <a:endParaRPr kumimoji="1" lang="zh-CN" altLang="en-US" dirty="0"/>
                </a:p>
              </p:txBody>
            </p:sp>
            <p:sp>
              <p:nvSpPr>
                <p:cNvPr id="24" name="下箭头 23">
                  <a:extLst>
                    <a:ext uri="{FF2B5EF4-FFF2-40B4-BE49-F238E27FC236}">
                      <a16:creationId xmlns:a16="http://schemas.microsoft.com/office/drawing/2014/main" id="{1F7C365E-CD30-6749-B2F1-2719737E91F3}"/>
                    </a:ext>
                  </a:extLst>
                </p:cNvPr>
                <p:cNvSpPr/>
                <p:nvPr/>
              </p:nvSpPr>
              <p:spPr>
                <a:xfrm>
                  <a:off x="3293036" y="2099400"/>
                  <a:ext cx="199273" cy="791944"/>
                </a:xfrm>
                <a:prstGeom prst="down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25" name="下箭头 24">
                  <a:extLst>
                    <a:ext uri="{FF2B5EF4-FFF2-40B4-BE49-F238E27FC236}">
                      <a16:creationId xmlns:a16="http://schemas.microsoft.com/office/drawing/2014/main" id="{88DC4D0B-BCA4-ED46-89B9-ABBEC86D963B}"/>
                    </a:ext>
                  </a:extLst>
                </p:cNvPr>
                <p:cNvSpPr/>
                <p:nvPr/>
              </p:nvSpPr>
              <p:spPr>
                <a:xfrm>
                  <a:off x="4438976" y="2099400"/>
                  <a:ext cx="216977" cy="381282"/>
                </a:xfrm>
                <a:prstGeom prst="down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65FEDB1F-6155-BC43-8580-6AD9C03E47AC}"/>
                    </a:ext>
                  </a:extLst>
                </p:cNvPr>
                <p:cNvSpPr txBox="1"/>
                <p:nvPr/>
              </p:nvSpPr>
              <p:spPr>
                <a:xfrm>
                  <a:off x="2782957" y="2899098"/>
                  <a:ext cx="166496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dirty="0"/>
                    <a:t>3.1</a:t>
                  </a:r>
                  <a:r>
                    <a:rPr kumimoji="1" lang="zh-CN" altLang="en-US" dirty="0"/>
                    <a:t> </a:t>
                  </a:r>
                  <a:r>
                    <a:rPr kumimoji="1" lang="en-US" altLang="zh-CN" dirty="0"/>
                    <a:t>MeV/u</a:t>
                  </a:r>
                  <a:endParaRPr kumimoji="1" lang="zh-CN" altLang="en-US" dirty="0"/>
                </a:p>
              </p:txBody>
            </p:sp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8E2C26C7-AEE8-164D-86BE-D852E0195D46}"/>
                    </a:ext>
                  </a:extLst>
                </p:cNvPr>
                <p:cNvSpPr txBox="1"/>
                <p:nvPr/>
              </p:nvSpPr>
              <p:spPr>
                <a:xfrm>
                  <a:off x="3834022" y="2542761"/>
                  <a:ext cx="166496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dirty="0"/>
                    <a:t>4.38</a:t>
                  </a:r>
                  <a:r>
                    <a:rPr kumimoji="1" lang="zh-CN" altLang="en-US" dirty="0"/>
                    <a:t> </a:t>
                  </a:r>
                  <a:r>
                    <a:rPr kumimoji="1" lang="en-US" altLang="zh-CN" dirty="0"/>
                    <a:t>MeV/u</a:t>
                  </a:r>
                  <a:endParaRPr kumimoji="1" lang="zh-CN" altLang="en-US" dirty="0"/>
                </a:p>
              </p:txBody>
            </p:sp>
            <p:sp>
              <p:nvSpPr>
                <p:cNvPr id="28" name="下箭头 27">
                  <a:extLst>
                    <a:ext uri="{FF2B5EF4-FFF2-40B4-BE49-F238E27FC236}">
                      <a16:creationId xmlns:a16="http://schemas.microsoft.com/office/drawing/2014/main" id="{787A18EE-4550-A24A-9A5A-6C8C5B8A7EF0}"/>
                    </a:ext>
                  </a:extLst>
                </p:cNvPr>
                <p:cNvSpPr/>
                <p:nvPr/>
              </p:nvSpPr>
              <p:spPr>
                <a:xfrm>
                  <a:off x="5541813" y="2127905"/>
                  <a:ext cx="198000" cy="791944"/>
                </a:xfrm>
                <a:prstGeom prst="down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875D1FE4-1214-1744-95D2-EB52079FAA77}"/>
                    </a:ext>
                  </a:extLst>
                </p:cNvPr>
                <p:cNvSpPr txBox="1"/>
                <p:nvPr/>
              </p:nvSpPr>
              <p:spPr>
                <a:xfrm>
                  <a:off x="4827300" y="2896936"/>
                  <a:ext cx="13955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dirty="0"/>
                    <a:t>6.52</a:t>
                  </a:r>
                  <a:r>
                    <a:rPr kumimoji="1" lang="zh-CN" altLang="en-US" dirty="0"/>
                    <a:t> </a:t>
                  </a:r>
                  <a:r>
                    <a:rPr kumimoji="1" lang="en-US" altLang="zh-CN" dirty="0"/>
                    <a:t>MeV/u</a:t>
                  </a:r>
                  <a:endParaRPr kumimoji="1" lang="zh-CN" altLang="en-US" dirty="0"/>
                </a:p>
              </p:txBody>
            </p:sp>
          </p:grpSp>
          <p:sp>
            <p:nvSpPr>
              <p:cNvPr id="19" name="下箭头 18">
                <a:extLst>
                  <a:ext uri="{FF2B5EF4-FFF2-40B4-BE49-F238E27FC236}">
                    <a16:creationId xmlns:a16="http://schemas.microsoft.com/office/drawing/2014/main" id="{568D02A3-C1CA-EA45-BF52-A7C06151CF24}"/>
                  </a:ext>
                </a:extLst>
              </p:cNvPr>
              <p:cNvSpPr/>
              <p:nvPr/>
            </p:nvSpPr>
            <p:spPr>
              <a:xfrm>
                <a:off x="993732" y="2084710"/>
                <a:ext cx="199273" cy="791944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F9FC1C6-8999-0C4C-9067-9ED8CE36955E}"/>
                  </a:ext>
                </a:extLst>
              </p:cNvPr>
              <p:cNvSpPr txBox="1"/>
              <p:nvPr/>
            </p:nvSpPr>
            <p:spPr>
              <a:xfrm>
                <a:off x="688100" y="2865522"/>
                <a:ext cx="16649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1.33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MeV/u</a:t>
                </a:r>
                <a:endParaRPr kumimoji="1" lang="zh-CN" altLang="en-US" dirty="0"/>
              </a:p>
            </p:txBody>
          </p:sp>
        </p:grpSp>
        <p:sp>
          <p:nvSpPr>
            <p:cNvPr id="36" name="罐形 35">
              <a:extLst>
                <a:ext uri="{FF2B5EF4-FFF2-40B4-BE49-F238E27FC236}">
                  <a16:creationId xmlns:a16="http://schemas.microsoft.com/office/drawing/2014/main" id="{B49C4853-29B0-774D-A054-2D14FF0BC69E}"/>
                </a:ext>
              </a:extLst>
            </p:cNvPr>
            <p:cNvSpPr/>
            <p:nvPr/>
          </p:nvSpPr>
          <p:spPr>
            <a:xfrm rot="16200000">
              <a:off x="2275109" y="1222394"/>
              <a:ext cx="1162373" cy="981553"/>
            </a:xfrm>
            <a:prstGeom prst="can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kumimoji="1" lang="en-US" altLang="zh-CN" dirty="0"/>
                <a:t>HWR</a:t>
              </a:r>
            </a:p>
            <a:p>
              <a:pPr algn="ctr"/>
              <a:r>
                <a:rPr kumimoji="1" lang="en-US" altLang="zh-CN" dirty="0"/>
                <a:t>0.10</a:t>
              </a:r>
              <a:endParaRPr kumimoji="1" lang="zh-CN" altLang="en-US" dirty="0"/>
            </a:p>
          </p:txBody>
        </p:sp>
        <p:sp>
          <p:nvSpPr>
            <p:cNvPr id="37" name="罐形 36">
              <a:extLst>
                <a:ext uri="{FF2B5EF4-FFF2-40B4-BE49-F238E27FC236}">
                  <a16:creationId xmlns:a16="http://schemas.microsoft.com/office/drawing/2014/main" id="{EAF8044E-D8BD-9F40-B89D-4C2630DAD99F}"/>
                </a:ext>
              </a:extLst>
            </p:cNvPr>
            <p:cNvSpPr/>
            <p:nvPr/>
          </p:nvSpPr>
          <p:spPr>
            <a:xfrm rot="16200000">
              <a:off x="1080416" y="1222394"/>
              <a:ext cx="1162373" cy="981553"/>
            </a:xfrm>
            <a:prstGeom prst="can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kumimoji="1" lang="en-US" altLang="zh-CN" dirty="0"/>
                <a:t>HWR</a:t>
              </a:r>
            </a:p>
            <a:p>
              <a:pPr algn="ctr"/>
              <a:r>
                <a:rPr kumimoji="1" lang="en-US" altLang="zh-CN" dirty="0"/>
                <a:t>0.10</a:t>
              </a:r>
              <a:endParaRPr kumimoji="1" lang="zh-CN" altLang="en-US" dirty="0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76241FA-D09D-E746-B4CB-10626198A5F1}"/>
              </a:ext>
            </a:extLst>
          </p:cNvPr>
          <p:cNvGrpSpPr/>
          <p:nvPr/>
        </p:nvGrpSpPr>
        <p:grpSpPr>
          <a:xfrm>
            <a:off x="6317196" y="883612"/>
            <a:ext cx="5630963" cy="5346590"/>
            <a:chOff x="6317196" y="883612"/>
            <a:chExt cx="5630963" cy="5346590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F7787371-8AAB-9347-BB74-54043984FD99}"/>
                </a:ext>
              </a:extLst>
            </p:cNvPr>
            <p:cNvGrpSpPr/>
            <p:nvPr/>
          </p:nvGrpSpPr>
          <p:grpSpPr>
            <a:xfrm>
              <a:off x="6317196" y="883612"/>
              <a:ext cx="5630963" cy="5346590"/>
              <a:chOff x="6317196" y="1122026"/>
              <a:chExt cx="5630963" cy="534659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757BC729-4844-4340-AA40-EC0B94354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17196" y="1122026"/>
                <a:ext cx="5630963" cy="5346590"/>
              </a:xfrm>
              <a:prstGeom prst="rect">
                <a:avLst/>
              </a:prstGeom>
            </p:spPr>
          </p:pic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A08A5F1-43A1-B442-87FE-6F56C7D88288}"/>
                  </a:ext>
                </a:extLst>
              </p:cNvPr>
              <p:cNvSpPr txBox="1"/>
              <p:nvPr/>
            </p:nvSpPr>
            <p:spPr>
              <a:xfrm>
                <a:off x="7019015" y="5470903"/>
                <a:ext cx="14258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4 MeV</a:t>
                </a:r>
              </a:p>
              <a:p>
                <a:r>
                  <a:rPr kumimoji="1" lang="en-US" altLang="zh-CN" dirty="0"/>
                  <a:t>1.33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MeV/u</a:t>
                </a:r>
                <a:endParaRPr kumimoji="1" lang="zh-CN" altLang="en-US" dirty="0"/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64EC9AE-F0EC-4D4C-9F7A-850956B509DC}"/>
                  </a:ext>
                </a:extLst>
              </p:cNvPr>
              <p:cNvSpPr txBox="1"/>
              <p:nvPr/>
            </p:nvSpPr>
            <p:spPr>
              <a:xfrm>
                <a:off x="8180216" y="4980097"/>
                <a:ext cx="15420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6.02 MeV</a:t>
                </a:r>
              </a:p>
              <a:p>
                <a:r>
                  <a:rPr kumimoji="1" lang="en-US" altLang="zh-CN" dirty="0"/>
                  <a:t>2.0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MeV/u</a:t>
                </a:r>
                <a:endParaRPr kumimoji="1" lang="zh-CN" altLang="en-US" dirty="0"/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7F02D78E-F6AA-AC42-A04E-92F3B8D03961}"/>
                  </a:ext>
                </a:extLst>
              </p:cNvPr>
              <p:cNvSpPr txBox="1"/>
              <p:nvPr/>
            </p:nvSpPr>
            <p:spPr>
              <a:xfrm>
                <a:off x="9231632" y="4129925"/>
                <a:ext cx="14284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9.29 MeV</a:t>
                </a:r>
              </a:p>
              <a:p>
                <a:r>
                  <a:rPr kumimoji="1" lang="en-US" altLang="zh-CN" dirty="0"/>
                  <a:t>3.10 MeV/u</a:t>
                </a:r>
                <a:endParaRPr kumimoji="1" lang="zh-CN" altLang="en-US" dirty="0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D7248F5-EFAA-D248-9B23-9CC5554912FD}"/>
                  </a:ext>
                </a:extLst>
              </p:cNvPr>
              <p:cNvSpPr txBox="1"/>
              <p:nvPr/>
            </p:nvSpPr>
            <p:spPr>
              <a:xfrm>
                <a:off x="8569902" y="2403793"/>
                <a:ext cx="14465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13.15 MeV</a:t>
                </a:r>
              </a:p>
              <a:p>
                <a:r>
                  <a:rPr kumimoji="1" lang="en-US" altLang="zh-CN" dirty="0"/>
                  <a:t>4.38 MeV/u</a:t>
                </a:r>
                <a:endParaRPr kumimoji="1" lang="zh-CN" altLang="en-US" dirty="0"/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67D6A40-5B30-E04D-96BE-902239848586}"/>
                  </a:ext>
                </a:extLst>
              </p:cNvPr>
              <p:cNvSpPr txBox="1"/>
              <p:nvPr/>
            </p:nvSpPr>
            <p:spPr>
              <a:xfrm>
                <a:off x="9237782" y="1437817"/>
                <a:ext cx="17805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>
                    <a:latin typeface="Arial Black" panose="020B0A04020102020204" pitchFamily="34" charset="0"/>
                  </a:rPr>
                  <a:t>19.55 MeV</a:t>
                </a:r>
              </a:p>
              <a:p>
                <a:r>
                  <a:rPr kumimoji="1" lang="en-US" altLang="zh-CN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6.52 MeV/u</a:t>
                </a:r>
                <a:endParaRPr kumimoji="1" lang="zh-CN" altLang="en-US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</p:grpSp>
        <p:cxnSp>
          <p:nvCxnSpPr>
            <p:cNvPr id="3" name="直线箭头连接符 2">
              <a:extLst>
                <a:ext uri="{FF2B5EF4-FFF2-40B4-BE49-F238E27FC236}">
                  <a16:creationId xmlns:a16="http://schemas.microsoft.com/office/drawing/2014/main" id="{B1FEC6CB-28CD-9841-9E53-812A1C984B2F}"/>
                </a:ext>
              </a:extLst>
            </p:cNvPr>
            <p:cNvCxnSpPr>
              <a:cxnSpLocks/>
            </p:cNvCxnSpPr>
            <p:nvPr/>
          </p:nvCxnSpPr>
          <p:spPr>
            <a:xfrm>
              <a:off x="7933765" y="4706897"/>
              <a:ext cx="302400" cy="21600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线箭头连接符 38">
              <a:extLst>
                <a:ext uri="{FF2B5EF4-FFF2-40B4-BE49-F238E27FC236}">
                  <a16:creationId xmlns:a16="http://schemas.microsoft.com/office/drawing/2014/main" id="{3734BEB1-4437-AC45-B7C1-ADC08C029067}"/>
                </a:ext>
              </a:extLst>
            </p:cNvPr>
            <p:cNvCxnSpPr>
              <a:cxnSpLocks/>
            </p:cNvCxnSpPr>
            <p:nvPr/>
          </p:nvCxnSpPr>
          <p:spPr>
            <a:xfrm>
              <a:off x="9003316" y="3922508"/>
              <a:ext cx="302400" cy="21600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线箭头连接符 39">
              <a:extLst>
                <a:ext uri="{FF2B5EF4-FFF2-40B4-BE49-F238E27FC236}">
                  <a16:creationId xmlns:a16="http://schemas.microsoft.com/office/drawing/2014/main" id="{69580441-84A4-4B46-83CA-35FA0CFAB4E9}"/>
                </a:ext>
              </a:extLst>
            </p:cNvPr>
            <p:cNvCxnSpPr>
              <a:cxnSpLocks/>
            </p:cNvCxnSpPr>
            <p:nvPr/>
          </p:nvCxnSpPr>
          <p:spPr>
            <a:xfrm>
              <a:off x="9834032" y="2639540"/>
              <a:ext cx="302400" cy="216000"/>
            </a:xfrm>
            <a:prstGeom prst="straightConnector1">
              <a:avLst/>
            </a:prstGeom>
            <a:ln w="28575"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254090FF-58C0-4326-A823-67F98A80C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ADS+SHANS2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6865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2FDEDDCE-1895-F145-8AB2-19CF9A4B2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42" y="918337"/>
            <a:ext cx="3161994" cy="28826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8C0B7B-10C5-E847-8688-9C5F96C09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964" y="3801021"/>
            <a:ext cx="3884712" cy="2743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BEB876F-3D56-3E45-9FF3-086B3398A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944" y="889408"/>
            <a:ext cx="3884712" cy="278017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40B3FCA-B341-0447-9229-407575D52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altLang="zh-CN" sz="3200" dirty="0"/>
              <a:t>ADS+SHANS2</a:t>
            </a:r>
            <a:endParaRPr kumimoji="1"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32B4D14-815F-0B4A-820A-5EDC25F37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129" y="3793525"/>
            <a:ext cx="3017819" cy="275124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9BFBFEA-DF25-3649-B008-F984D6812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576" y="3756052"/>
            <a:ext cx="3677027" cy="27985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F24090A-D6C2-7F4C-9EFD-8F68AF614E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4081" y="857801"/>
            <a:ext cx="3677027" cy="28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88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FB214CE-A1A5-764D-88AB-ABC34329992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87911" y="848590"/>
          <a:ext cx="7629006" cy="5616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778">
                  <a:extLst>
                    <a:ext uri="{9D8B030D-6E8A-4147-A177-3AD203B41FA5}">
                      <a16:colId xmlns:a16="http://schemas.microsoft.com/office/drawing/2014/main" val="1415743802"/>
                    </a:ext>
                  </a:extLst>
                </a:gridCol>
                <a:gridCol w="1999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2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9252">
                  <a:extLst>
                    <a:ext uri="{9D8B030D-6E8A-4147-A177-3AD203B41FA5}">
                      <a16:colId xmlns:a16="http://schemas.microsoft.com/office/drawing/2014/main" val="3617558099"/>
                    </a:ext>
                  </a:extLst>
                </a:gridCol>
                <a:gridCol w="831954">
                  <a:extLst>
                    <a:ext uri="{9D8B030D-6E8A-4147-A177-3AD203B41FA5}">
                      <a16:colId xmlns:a16="http://schemas.microsoft.com/office/drawing/2014/main" val="1302794347"/>
                    </a:ext>
                  </a:extLst>
                </a:gridCol>
                <a:gridCol w="716090">
                  <a:extLst>
                    <a:ext uri="{9D8B030D-6E8A-4147-A177-3AD203B41FA5}">
                      <a16:colId xmlns:a16="http://schemas.microsoft.com/office/drawing/2014/main" val="1287922106"/>
                    </a:ext>
                  </a:extLst>
                </a:gridCol>
              </a:tblGrid>
              <a:tr h="369465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26"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前端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LEBT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726">
                <a:tc vMerge="1"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RFQ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705441"/>
                  </a:ext>
                </a:extLst>
              </a:tr>
              <a:tr h="369726">
                <a:tc vMerge="1"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RFQ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功率源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200kW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8853984"/>
                  </a:ext>
                </a:extLst>
              </a:tr>
              <a:tr h="369726">
                <a:tc vMerge="1"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RFQ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水温系统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改造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8868699"/>
                  </a:ext>
                </a:extLst>
              </a:tr>
              <a:tr h="39391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超导段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螺线管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+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电源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3070778"/>
                  </a:ext>
                </a:extLst>
              </a:tr>
              <a:tr h="393918">
                <a:tc rowSpan="7"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束线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MEBT+HEBT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四极磁铁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+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电源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7+10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680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91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Buncher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0429705"/>
                  </a:ext>
                </a:extLst>
              </a:tr>
              <a:tr h="36946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BPM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1.5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2528423"/>
                  </a:ext>
                </a:extLst>
              </a:tr>
              <a:tr h="369465">
                <a:tc v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偏转二极铁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9796932"/>
                  </a:ext>
                </a:extLst>
              </a:tr>
              <a:tr h="369465">
                <a:tc v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ACCT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7208484"/>
                  </a:ext>
                </a:extLst>
              </a:tr>
              <a:tr h="369465">
                <a:tc v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DCCT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8737730"/>
                  </a:ext>
                </a:extLst>
              </a:tr>
              <a:tr h="369465">
                <a:tc v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Dump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0990889"/>
                  </a:ext>
                </a:extLst>
              </a:tr>
              <a:tr h="3694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场地需求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改建安装场地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~50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7647162"/>
                  </a:ext>
                </a:extLst>
              </a:tr>
              <a:tr h="3694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~3550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3767263"/>
                  </a:ext>
                </a:extLst>
              </a:tr>
            </a:tbl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540B3FCA-B341-0447-9229-407575D52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altLang="zh-CN" sz="3200" dirty="0"/>
              <a:t>ADS+SHANS2</a:t>
            </a:r>
            <a:endParaRPr kumimoji="1"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1535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706" y="848501"/>
            <a:ext cx="6510786" cy="54672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1AA73DA-DFFF-460E-857E-E34A35BE0B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9" t="-12897" r="4502" b="-8357"/>
          <a:stretch>
            <a:fillRect/>
          </a:stretch>
        </p:blipFill>
        <p:spPr>
          <a:xfrm>
            <a:off x="7767861" y="1685695"/>
            <a:ext cx="1407017" cy="695438"/>
          </a:xfrm>
          <a:prstGeom prst="ellipse">
            <a:avLst/>
          </a:prstGeom>
          <a:ln w="38100" cmpd="sng">
            <a:solidFill>
              <a:srgbClr val="00B0F0"/>
            </a:solidFill>
            <a:prstDash val="sysDash"/>
          </a:ln>
        </p:spPr>
      </p:pic>
      <p:sp>
        <p:nvSpPr>
          <p:cNvPr id="10" name="矩形 9"/>
          <p:cNvSpPr/>
          <p:nvPr/>
        </p:nvSpPr>
        <p:spPr>
          <a:xfrm>
            <a:off x="5527389" y="5884963"/>
            <a:ext cx="1940174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7030A0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Low energy nuclear</a:t>
            </a:r>
          </a:p>
          <a:p>
            <a:pPr algn="ctr">
              <a:defRPr/>
            </a:pPr>
            <a:r>
              <a:rPr lang="en-US" altLang="zh-CN" sz="1600" b="1" dirty="0">
                <a:solidFill>
                  <a:srgbClr val="7030A0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 structure terminal </a:t>
            </a:r>
            <a:endParaRPr lang="zh-CN" altLang="en-US" sz="1600" b="1" dirty="0">
              <a:solidFill>
                <a:srgbClr val="7030A0"/>
              </a:solidFill>
              <a:latin typeface="Times New Roman" pitchFamily="18" charset="0"/>
              <a:ea typeface="仿宋_GB2312" pitchFamily="49" charset="-122"/>
              <a:cs typeface="Times New Roman" pitchFamily="18" charset="0"/>
            </a:endParaRPr>
          </a:p>
        </p:txBody>
      </p:sp>
      <p:sp>
        <p:nvSpPr>
          <p:cNvPr id="12" name="矩形 24"/>
          <p:cNvSpPr>
            <a:spLocks noChangeArrowheads="1"/>
          </p:cNvSpPr>
          <p:nvPr/>
        </p:nvSpPr>
        <p:spPr bwMode="auto">
          <a:xfrm>
            <a:off x="506651" y="990929"/>
            <a:ext cx="2116015" cy="10004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  <a:defRPr/>
            </a:pPr>
            <a:r>
              <a:rPr lang="en-US" altLang="zh-CN" sz="1200" b="1" dirty="0">
                <a:solidFill>
                  <a:srgbClr val="7030A0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External target station</a:t>
            </a:r>
          </a:p>
          <a:p>
            <a:pPr indent="85725">
              <a:lnSpc>
                <a:spcPts val="1600"/>
              </a:lnSpc>
              <a:defRPr/>
            </a:pPr>
            <a:r>
              <a:rPr lang="en-US" altLang="zh-CN" sz="1200" dirty="0">
                <a:solidFill>
                  <a:srgbClr val="000066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Nuclear Matter study-CEE</a:t>
            </a:r>
          </a:p>
          <a:p>
            <a:pPr indent="85725">
              <a:lnSpc>
                <a:spcPts val="1600"/>
              </a:lnSpc>
              <a:defRPr/>
            </a:pPr>
            <a:r>
              <a:rPr lang="en-US" altLang="zh-CN" sz="1200" dirty="0" err="1">
                <a:solidFill>
                  <a:srgbClr val="000066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Hypernuclear</a:t>
            </a:r>
            <a:endParaRPr lang="en-US" altLang="zh-CN" sz="1200" dirty="0">
              <a:solidFill>
                <a:srgbClr val="000066"/>
              </a:solidFill>
              <a:latin typeface="Times New Roman" pitchFamily="18" charset="0"/>
              <a:ea typeface="仿宋_GB2312" pitchFamily="49" charset="-122"/>
              <a:cs typeface="Times New Roman" pitchFamily="18" charset="0"/>
            </a:endParaRPr>
          </a:p>
          <a:p>
            <a:pPr indent="85725">
              <a:lnSpc>
                <a:spcPts val="1600"/>
              </a:lnSpc>
              <a:defRPr/>
            </a:pPr>
            <a:r>
              <a:rPr lang="en-US" altLang="zh-CN" sz="1200" dirty="0">
                <a:solidFill>
                  <a:srgbClr val="000066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High energy irradiation </a:t>
            </a:r>
          </a:p>
        </p:txBody>
      </p:sp>
      <p:sp>
        <p:nvSpPr>
          <p:cNvPr id="11" name="矩形 10"/>
          <p:cNvSpPr/>
          <p:nvPr/>
        </p:nvSpPr>
        <p:spPr>
          <a:xfrm>
            <a:off x="1242580" y="5920652"/>
            <a:ext cx="2650425" cy="323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  <a:defRPr/>
            </a:pPr>
            <a:r>
              <a:rPr lang="en-US" altLang="zh-CN" b="1" dirty="0">
                <a:solidFill>
                  <a:srgbClr val="7030A0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Low energy  irradiation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2567793" y="3716968"/>
            <a:ext cx="88357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 err="1">
                <a:solidFill>
                  <a:srgbClr val="0000FF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BRing</a:t>
            </a:r>
            <a:endParaRPr lang="zh-CN" altLang="en-US" sz="2000" b="1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03255" y="5268866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 err="1">
                <a:solidFill>
                  <a:srgbClr val="0000FF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iLinac</a:t>
            </a:r>
            <a:endParaRPr lang="zh-CN" altLang="en-US" b="1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790734" y="5595954"/>
            <a:ext cx="7809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SECR </a:t>
            </a:r>
            <a:endParaRPr lang="zh-CN" altLang="en-US" sz="1600" b="1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312372" y="924166"/>
            <a:ext cx="2185214" cy="323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  <a:defRPr/>
            </a:pPr>
            <a:r>
              <a:rPr lang="en-US" altLang="zh-CN" b="1" dirty="0">
                <a:solidFill>
                  <a:srgbClr val="7030A0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RIBs physics station</a:t>
            </a:r>
            <a:endParaRPr lang="zh-CN" altLang="en-US" b="1" dirty="0">
              <a:solidFill>
                <a:srgbClr val="7030A0"/>
              </a:solidFill>
              <a:latin typeface="Times New Roman" pitchFamily="18" charset="0"/>
              <a:ea typeface="仿宋_GB2312" pitchFamily="49" charset="-122"/>
              <a:cs typeface="Times New Roman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161374" y="2787464"/>
            <a:ext cx="157960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rgbClr val="000066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High precision </a:t>
            </a:r>
          </a:p>
          <a:p>
            <a:pPr algn="ctr">
              <a:defRPr/>
            </a:pPr>
            <a:r>
              <a:rPr lang="en-US" altLang="zh-CN" sz="1400" b="1" dirty="0">
                <a:solidFill>
                  <a:srgbClr val="000066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spectrometer ring</a:t>
            </a:r>
          </a:p>
        </p:txBody>
      </p:sp>
      <p:sp>
        <p:nvSpPr>
          <p:cNvPr id="19" name="矩形 18"/>
          <p:cNvSpPr/>
          <p:nvPr/>
        </p:nvSpPr>
        <p:spPr>
          <a:xfrm>
            <a:off x="7710823" y="2412912"/>
            <a:ext cx="1623060" cy="4924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300" b="1" dirty="0">
                <a:solidFill>
                  <a:srgbClr val="000066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e-ion recombination</a:t>
            </a:r>
          </a:p>
          <a:p>
            <a:pPr algn="ctr">
              <a:defRPr/>
            </a:pPr>
            <a:r>
              <a:rPr lang="en-US" altLang="zh-CN" sz="1300" b="1" dirty="0">
                <a:solidFill>
                  <a:srgbClr val="000066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 spectroscopy</a:t>
            </a:r>
          </a:p>
        </p:txBody>
      </p:sp>
      <p:sp>
        <p:nvSpPr>
          <p:cNvPr id="21" name="矩形 20"/>
          <p:cNvSpPr/>
          <p:nvPr/>
        </p:nvSpPr>
        <p:spPr>
          <a:xfrm>
            <a:off x="6389829" y="1883822"/>
            <a:ext cx="88998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dirty="0" err="1">
                <a:solidFill>
                  <a:srgbClr val="0000FF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SRing</a:t>
            </a:r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endParaRPr lang="zh-CN" altLang="en-US" sz="20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552099" y="1235947"/>
            <a:ext cx="761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HFRS </a:t>
            </a:r>
            <a:endParaRPr lang="zh-CN" alt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918794" y="205919"/>
            <a:ext cx="7715411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Arial"/>
                <a:ea typeface="黑体" pitchFamily="2" charset="-122"/>
              </a:rPr>
              <a:t>HIAF+SHAN3</a:t>
            </a:r>
          </a:p>
        </p:txBody>
      </p:sp>
      <p:sp>
        <p:nvSpPr>
          <p:cNvPr id="29" name="Rectangle 229"/>
          <p:cNvSpPr>
            <a:spLocks noChangeArrowheads="1"/>
          </p:cNvSpPr>
          <p:nvPr/>
        </p:nvSpPr>
        <p:spPr bwMode="auto">
          <a:xfrm>
            <a:off x="204500" y="855061"/>
            <a:ext cx="9144000" cy="317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743611" y="2271113"/>
            <a:ext cx="2334735" cy="323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en-US" altLang="zh-CN" sz="1600" b="1" dirty="0">
              <a:solidFill>
                <a:srgbClr val="000066"/>
              </a:solidFill>
              <a:latin typeface="Times New Roman" pitchFamily="18" charset="0"/>
              <a:ea typeface="仿宋_GB2312" pitchFamily="49" charset="-122"/>
              <a:cs typeface="Times New Roman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161219" y="2853514"/>
            <a:ext cx="16417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85725" algn="ctr">
              <a:lnSpc>
                <a:spcPts val="1600"/>
              </a:lnSpc>
              <a:defRPr/>
            </a:pPr>
            <a:r>
              <a:rPr lang="en-US" altLang="zh-CN" sz="1600" dirty="0">
                <a:solidFill>
                  <a:srgbClr val="7030A0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High Energy</a:t>
            </a:r>
          </a:p>
          <a:p>
            <a:pPr indent="85725" algn="ctr">
              <a:lnSpc>
                <a:spcPts val="1600"/>
              </a:lnSpc>
              <a:defRPr/>
            </a:pPr>
            <a:r>
              <a:rPr lang="en-US" altLang="zh-CN" sz="1600" dirty="0">
                <a:solidFill>
                  <a:srgbClr val="7030A0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 Density Physics</a:t>
            </a:r>
          </a:p>
          <a:p>
            <a:pPr indent="85725" algn="ctr">
              <a:lnSpc>
                <a:spcPts val="1600"/>
              </a:lnSpc>
              <a:defRPr/>
            </a:pPr>
            <a:r>
              <a:rPr lang="en-US" altLang="zh-CN" sz="1600" dirty="0">
                <a:solidFill>
                  <a:srgbClr val="7030A0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Terminal </a:t>
            </a:r>
            <a:endParaRPr lang="zh-CN" altLang="en-US" sz="1600" dirty="0">
              <a:solidFill>
                <a:srgbClr val="7030A0"/>
              </a:solidFill>
              <a:latin typeface="Times New Roman" pitchFamily="18" charset="0"/>
              <a:ea typeface="仿宋_GB2312" pitchFamily="49" charset="-122"/>
              <a:cs typeface="Times New Roman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A253B5D-B081-4612-A672-50BA5A3B65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2" t="25918" r="11091" b="7538"/>
          <a:stretch/>
        </p:blipFill>
        <p:spPr>
          <a:xfrm>
            <a:off x="4238941" y="838247"/>
            <a:ext cx="7777444" cy="3748199"/>
          </a:xfrm>
          <a:prstGeom prst="rect">
            <a:avLst/>
          </a:prstGeom>
        </p:spPr>
      </p:pic>
      <p:sp>
        <p:nvSpPr>
          <p:cNvPr id="3" name="标注: 双弯曲线形 2">
            <a:extLst>
              <a:ext uri="{FF2B5EF4-FFF2-40B4-BE49-F238E27FC236}">
                <a16:creationId xmlns:a16="http://schemas.microsoft.com/office/drawing/2014/main" id="{9E7A2696-EDAF-4F00-9407-0E4F3D70AEC6}"/>
              </a:ext>
            </a:extLst>
          </p:cNvPr>
          <p:cNvSpPr/>
          <p:nvPr/>
        </p:nvSpPr>
        <p:spPr>
          <a:xfrm>
            <a:off x="6435379" y="4553486"/>
            <a:ext cx="1623060" cy="612648"/>
          </a:xfrm>
          <a:prstGeom prst="borderCallout3">
            <a:avLst>
              <a:gd name="adj1" fmla="val 21620"/>
              <a:gd name="adj2" fmla="val 1417"/>
              <a:gd name="adj3" fmla="val 20664"/>
              <a:gd name="adj4" fmla="val -69231"/>
              <a:gd name="adj5" fmla="val 136356"/>
              <a:gd name="adj6" fmla="val -78215"/>
              <a:gd name="adj7" fmla="val 193380"/>
              <a:gd name="adj8" fmla="val -80349"/>
            </a:avLst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00FF"/>
                </a:solidFill>
              </a:rPr>
              <a:t>NEW SHANS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023F127D-7C47-41A1-8200-3AA0EC9723B0}"/>
              </a:ext>
            </a:extLst>
          </p:cNvPr>
          <p:cNvSpPr/>
          <p:nvPr/>
        </p:nvSpPr>
        <p:spPr>
          <a:xfrm>
            <a:off x="4552099" y="5835016"/>
            <a:ext cx="718823" cy="408801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9379009-06BE-4D2B-B11E-F4E2CFE47B65}"/>
              </a:ext>
            </a:extLst>
          </p:cNvPr>
          <p:cNvSpPr/>
          <p:nvPr/>
        </p:nvSpPr>
        <p:spPr>
          <a:xfrm>
            <a:off x="8942796" y="4998451"/>
            <a:ext cx="26824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200" b="1" dirty="0">
                <a:solidFill>
                  <a:srgbClr val="0D02E0"/>
                </a:solidFill>
                <a:latin typeface="Arial"/>
                <a:ea typeface="宋体" pitchFamily="2" charset="-122"/>
              </a:rPr>
              <a:t>7 </a:t>
            </a:r>
            <a:r>
              <a:rPr lang="zh-CN" altLang="en-US" sz="2200" b="1" dirty="0">
                <a:solidFill>
                  <a:srgbClr val="0D02E0"/>
                </a:solidFill>
                <a:latin typeface="Arial"/>
                <a:ea typeface="宋体" pitchFamily="2" charset="-122"/>
              </a:rPr>
              <a:t>年工期</a:t>
            </a:r>
            <a:endParaRPr lang="en-US" altLang="zh-CN" sz="2200" b="1" dirty="0">
              <a:solidFill>
                <a:srgbClr val="0D02E0"/>
              </a:solidFill>
              <a:latin typeface="Arial"/>
              <a:ea typeface="宋体" pitchFamily="2" charset="-122"/>
            </a:endParaRPr>
          </a:p>
          <a:p>
            <a:pPr algn="ctr">
              <a:defRPr/>
            </a:pPr>
            <a:r>
              <a:rPr lang="en-US" altLang="zh-CN" sz="2200" b="1" dirty="0">
                <a:solidFill>
                  <a:srgbClr val="0D02E0"/>
                </a:solidFill>
                <a:latin typeface="Arial"/>
                <a:ea typeface="宋体" pitchFamily="2" charset="-122"/>
              </a:rPr>
              <a:t>2025</a:t>
            </a:r>
            <a:r>
              <a:rPr lang="zh-CN" altLang="en-US" sz="2200" b="1" dirty="0">
                <a:solidFill>
                  <a:srgbClr val="0D02E0"/>
                </a:solidFill>
                <a:latin typeface="Arial"/>
                <a:ea typeface="宋体" pitchFamily="2" charset="-122"/>
              </a:rPr>
              <a:t>年完成</a:t>
            </a:r>
            <a:endParaRPr lang="en-US" altLang="zh-CN" sz="2200" b="1" dirty="0">
              <a:solidFill>
                <a:srgbClr val="0D02E0"/>
              </a:solidFill>
              <a:latin typeface="Arial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883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F6DC30-9821-4190-8A6C-0E13E2DAA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致谢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66BDD56-555E-4DBE-88D6-93F862D2662C}"/>
              </a:ext>
            </a:extLst>
          </p:cNvPr>
          <p:cNvSpPr txBox="1"/>
          <p:nvPr/>
        </p:nvSpPr>
        <p:spPr>
          <a:xfrm>
            <a:off x="1568408" y="1361665"/>
            <a:ext cx="8334048" cy="386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ln cmpd="dbl">
                  <a:solidFill>
                    <a:schemeClr val="accent1"/>
                  </a:solidFill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感谢</a:t>
            </a:r>
            <a:endParaRPr lang="en-US" altLang="zh-CN" sz="2800" b="1" dirty="0">
              <a:ln cmpd="dbl">
                <a:solidFill>
                  <a:schemeClr val="accent1"/>
                </a:solidFill>
              </a:ln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n cmpd="dbl">
                  <a:solidFill>
                    <a:schemeClr val="accent1"/>
                  </a:solidFill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专家及老师们的支持！</a:t>
            </a:r>
            <a:endParaRPr lang="en-US" altLang="zh-CN" sz="2800" b="1" dirty="0">
              <a:ln cmpd="dbl">
                <a:solidFill>
                  <a:schemeClr val="accent1"/>
                </a:solidFill>
              </a:ln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n cmpd="dbl">
                  <a:solidFill>
                    <a:schemeClr val="accent1"/>
                  </a:solidFill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感谢</a:t>
            </a:r>
            <a:endParaRPr lang="en-US" altLang="zh-CN" sz="2800" b="1" dirty="0">
              <a:ln cmpd="dbl">
                <a:solidFill>
                  <a:schemeClr val="accent1"/>
                </a:solidFill>
              </a:ln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n cmpd="dbl">
                  <a:solidFill>
                    <a:schemeClr val="accent1"/>
                  </a:solidFill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研究团队的奉献！</a:t>
            </a:r>
            <a:endParaRPr lang="en-US" altLang="zh-CN" sz="2800" b="1" dirty="0">
              <a:ln cmpd="dbl">
                <a:solidFill>
                  <a:schemeClr val="accent1"/>
                </a:solidFill>
              </a:ln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n cmpd="dbl">
                  <a:solidFill>
                    <a:schemeClr val="accent1"/>
                  </a:solidFill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感谢</a:t>
            </a:r>
            <a:endParaRPr lang="en-US" altLang="zh-CN" sz="2800" b="1" dirty="0">
              <a:ln cmpd="dbl">
                <a:solidFill>
                  <a:schemeClr val="accent1"/>
                </a:solidFill>
              </a:ln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n cmpd="dbl">
                  <a:solidFill>
                    <a:schemeClr val="accent1"/>
                  </a:solidFill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中国科学院、科技部、基金委！</a:t>
            </a:r>
            <a:endParaRPr lang="en-US" altLang="zh-CN" sz="2800" b="1" dirty="0">
              <a:ln cmpd="dbl">
                <a:solidFill>
                  <a:schemeClr val="accent1"/>
                </a:solidFill>
              </a:ln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5751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BF26F-7B20-4AEA-B2F4-7E34388E6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6FA10D5F-D1E0-4CB0-849D-0C595F4F10C9}"/>
              </a:ext>
            </a:extLst>
          </p:cNvPr>
          <p:cNvSpPr txBox="1">
            <a:spLocks/>
          </p:cNvSpPr>
          <p:nvPr/>
        </p:nvSpPr>
        <p:spPr>
          <a:xfrm>
            <a:off x="949842" y="2676241"/>
            <a:ext cx="10515600" cy="23079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敬请批评指正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b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3708998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A38C5-EB90-4F65-BEC6-951F634A2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研究方法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642923-5113-4858-8B43-C0F5F8805B29}"/>
              </a:ext>
            </a:extLst>
          </p:cNvPr>
          <p:cNvSpPr/>
          <p:nvPr/>
        </p:nvSpPr>
        <p:spPr>
          <a:xfrm>
            <a:off x="236170" y="5564315"/>
            <a:ext cx="553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Oganessian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Y. T. and K. P.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Rykaczewski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(2015). "A beachhead on the island of stability." </a:t>
            </a:r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Physics Today </a:t>
            </a: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68</a:t>
            </a:r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(8): 32-38.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AC5A300-CE31-4498-A0DE-73C0DCFF0DB9}"/>
              </a:ext>
            </a:extLst>
          </p:cNvPr>
          <p:cNvSpPr txBox="1"/>
          <p:nvPr/>
        </p:nvSpPr>
        <p:spPr>
          <a:xfrm>
            <a:off x="6218655" y="1882723"/>
            <a:ext cx="1717430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n cmpd="dbl">
                  <a:solidFill>
                    <a:schemeClr val="accent1"/>
                  </a:solidFill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</a:t>
            </a: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0669C025-38B2-4338-BDDE-930090F0EC30}"/>
              </a:ext>
            </a:extLst>
          </p:cNvPr>
          <p:cNvSpPr/>
          <p:nvPr/>
        </p:nvSpPr>
        <p:spPr>
          <a:xfrm>
            <a:off x="6927899" y="2513592"/>
            <a:ext cx="416169" cy="52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E0731D0-A341-4E01-B4E4-1C12EA460994}"/>
              </a:ext>
            </a:extLst>
          </p:cNvPr>
          <p:cNvSpPr txBox="1"/>
          <p:nvPr/>
        </p:nvSpPr>
        <p:spPr>
          <a:xfrm>
            <a:off x="6201063" y="3096067"/>
            <a:ext cx="1717430" cy="52322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分离</a:t>
            </a:r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216C33D1-F79D-461F-85E0-02F480B7BE32}"/>
              </a:ext>
            </a:extLst>
          </p:cNvPr>
          <p:cNvSpPr/>
          <p:nvPr/>
        </p:nvSpPr>
        <p:spPr>
          <a:xfrm>
            <a:off x="6910307" y="3726936"/>
            <a:ext cx="416169" cy="52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8F2A377-6199-4DB1-B9B2-3302B65CE484}"/>
              </a:ext>
            </a:extLst>
          </p:cNvPr>
          <p:cNvSpPr txBox="1"/>
          <p:nvPr/>
        </p:nvSpPr>
        <p:spPr>
          <a:xfrm>
            <a:off x="6206929" y="4332846"/>
            <a:ext cx="1717430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n cmpd="dbl">
                  <a:solidFill>
                    <a:schemeClr val="accent1"/>
                  </a:solidFill>
                </a:ln>
                <a:latin typeface="微软雅黑" panose="020B0503020204020204" pitchFamily="34" charset="-122"/>
                <a:ea typeface="微软雅黑" panose="020B0503020204020204" pitchFamily="34" charset="-122"/>
              </a:rPr>
              <a:t>鉴别</a:t>
            </a: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E5F46B74-CEF3-4610-8CC5-32C38B8F5040}"/>
              </a:ext>
            </a:extLst>
          </p:cNvPr>
          <p:cNvSpPr/>
          <p:nvPr/>
        </p:nvSpPr>
        <p:spPr>
          <a:xfrm>
            <a:off x="6916173" y="4963715"/>
            <a:ext cx="416169" cy="52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C56BDB3-4FBD-49E2-9A9B-3D1CF455B404}"/>
              </a:ext>
            </a:extLst>
          </p:cNvPr>
          <p:cNvSpPr txBox="1"/>
          <p:nvPr/>
        </p:nvSpPr>
        <p:spPr>
          <a:xfrm>
            <a:off x="8787260" y="1901898"/>
            <a:ext cx="1717430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n cmpd="dbl">
                  <a:solidFill>
                    <a:schemeClr val="accent1"/>
                  </a:solidFill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反应道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72675B8-CBD9-4272-8D9F-86B9EF377F73}"/>
              </a:ext>
            </a:extLst>
          </p:cNvPr>
          <p:cNvSpPr txBox="1"/>
          <p:nvPr/>
        </p:nvSpPr>
        <p:spPr>
          <a:xfrm>
            <a:off x="8836273" y="3078907"/>
            <a:ext cx="1717430" cy="52322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n cmpd="dbl">
                  <a:solidFill>
                    <a:schemeClr val="accent1"/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分离器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A000E6D-06C4-413F-8B6C-E8C80A25C38F}"/>
              </a:ext>
            </a:extLst>
          </p:cNvPr>
          <p:cNvSpPr txBox="1"/>
          <p:nvPr/>
        </p:nvSpPr>
        <p:spPr>
          <a:xfrm>
            <a:off x="8817921" y="4315689"/>
            <a:ext cx="1717430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n cmpd="dbl">
                  <a:solidFill>
                    <a:schemeClr val="accent1"/>
                  </a:solidFill>
                </a:ln>
                <a:latin typeface="微软雅黑" panose="020B0503020204020204" pitchFamily="34" charset="-122"/>
                <a:ea typeface="微软雅黑" panose="020B0503020204020204" pitchFamily="34" charset="-122"/>
              </a:rPr>
              <a:t>探测器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DEC720E-3D9B-41EA-9722-45A1D0E1D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3" t="85602" r="58363" b="-1"/>
          <a:stretch/>
        </p:blipFill>
        <p:spPr>
          <a:xfrm>
            <a:off x="1126836" y="4632948"/>
            <a:ext cx="405239" cy="804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CDBCD9D-F936-4BFF-9DAC-C7DB1A0EE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2" t="30229"/>
          <a:stretch/>
        </p:blipFill>
        <p:spPr>
          <a:xfrm>
            <a:off x="1532075" y="1538521"/>
            <a:ext cx="4374070" cy="3899069"/>
          </a:xfrm>
          <a:prstGeom prst="rect">
            <a:avLst/>
          </a:prstGeom>
        </p:spPr>
      </p:pic>
      <p:sp>
        <p:nvSpPr>
          <p:cNvPr id="16" name="箭头: 下 15">
            <a:extLst>
              <a:ext uri="{FF2B5EF4-FFF2-40B4-BE49-F238E27FC236}">
                <a16:creationId xmlns:a16="http://schemas.microsoft.com/office/drawing/2014/main" id="{81237E17-F25A-4797-8D3F-56E956A3F8F9}"/>
              </a:ext>
            </a:extLst>
          </p:cNvPr>
          <p:cNvSpPr/>
          <p:nvPr/>
        </p:nvSpPr>
        <p:spPr>
          <a:xfrm rot="16200000">
            <a:off x="8103702" y="1902982"/>
            <a:ext cx="416169" cy="52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77AD7B20-D77A-43E6-8CE3-B17B62D0A0CC}"/>
              </a:ext>
            </a:extLst>
          </p:cNvPr>
          <p:cNvSpPr/>
          <p:nvPr/>
        </p:nvSpPr>
        <p:spPr>
          <a:xfrm rot="16200000">
            <a:off x="8122872" y="3090890"/>
            <a:ext cx="416169" cy="52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8FC50A0F-5B53-47FE-B73A-001881649D66}"/>
              </a:ext>
            </a:extLst>
          </p:cNvPr>
          <p:cNvSpPr/>
          <p:nvPr/>
        </p:nvSpPr>
        <p:spPr>
          <a:xfrm rot="16200000">
            <a:off x="8123884" y="4272751"/>
            <a:ext cx="416169" cy="52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5523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2">
            <a:extLst>
              <a:ext uri="{FF2B5EF4-FFF2-40B4-BE49-F238E27FC236}">
                <a16:creationId xmlns:a16="http://schemas.microsoft.com/office/drawing/2014/main" id="{7DC9A7AD-965E-462D-8BE3-BE3A68C68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504" y="3039871"/>
            <a:ext cx="457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30" name="图片 12" descr="IUPAC_Periodic_Table-28Nov16.jpg">
            <a:extLst>
              <a:ext uri="{FF2B5EF4-FFF2-40B4-BE49-F238E27FC236}">
                <a16:creationId xmlns:a16="http://schemas.microsoft.com/office/drawing/2014/main" id="{CCBE70DC-4CDE-4DA4-8E52-8A3C321570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4" b="9896"/>
          <a:stretch/>
        </p:blipFill>
        <p:spPr bwMode="auto">
          <a:xfrm>
            <a:off x="206640" y="1501807"/>
            <a:ext cx="8501063" cy="432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https://www.supfree.net/pagefile/6123/riben.gif">
            <a:extLst>
              <a:ext uri="{FF2B5EF4-FFF2-40B4-BE49-F238E27FC236}">
                <a16:creationId xmlns:a16="http://schemas.microsoft.com/office/drawing/2014/main" id="{1B756331-F229-40A0-B205-A018D58159E6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88" y="3590039"/>
            <a:ext cx="720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s://www.supfree.net/pagefile/6123/deguo.gif">
            <a:extLst>
              <a:ext uri="{FF2B5EF4-FFF2-40B4-BE49-F238E27FC236}">
                <a16:creationId xmlns:a16="http://schemas.microsoft.com/office/drawing/2014/main" id="{7B05495E-7E53-48AA-AE11-A1B010EEE78F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171" y="3590039"/>
            <a:ext cx="720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s://www.supfree.net/pagefile/6123/eluosi.gif">
            <a:extLst>
              <a:ext uri="{FF2B5EF4-FFF2-40B4-BE49-F238E27FC236}">
                <a16:creationId xmlns:a16="http://schemas.microsoft.com/office/drawing/2014/main" id="{FFDDDA33-465E-4E4A-ABB5-A54AA2D10E37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228" y="3590039"/>
            <a:ext cx="720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https://www.supfree.net/pagefile/6123/mei.gif">
            <a:extLst>
              <a:ext uri="{FF2B5EF4-FFF2-40B4-BE49-F238E27FC236}">
                <a16:creationId xmlns:a16="http://schemas.microsoft.com/office/drawing/2014/main" id="{39EE1C39-9137-4377-9197-F1C559F49293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08" y="3590039"/>
            <a:ext cx="720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圆角矩形 18">
            <a:extLst>
              <a:ext uri="{FF2B5EF4-FFF2-40B4-BE49-F238E27FC236}">
                <a16:creationId xmlns:a16="http://schemas.microsoft.com/office/drawing/2014/main" id="{86448A06-6A7E-4CA2-9C09-1D3A68CEA223}"/>
              </a:ext>
            </a:extLst>
          </p:cNvPr>
          <p:cNvSpPr/>
          <p:nvPr/>
        </p:nvSpPr>
        <p:spPr>
          <a:xfrm>
            <a:off x="1971104" y="4130143"/>
            <a:ext cx="1260000" cy="396000"/>
          </a:xfrm>
          <a:prstGeom prst="roundRect">
            <a:avLst/>
          </a:prstGeom>
          <a:solidFill>
            <a:srgbClr val="9BBB59">
              <a:alpha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6" name="圆角矩形 19">
            <a:extLst>
              <a:ext uri="{FF2B5EF4-FFF2-40B4-BE49-F238E27FC236}">
                <a16:creationId xmlns:a16="http://schemas.microsoft.com/office/drawing/2014/main" id="{B82FFFB0-70F4-4D5A-8485-885C55AC8582}"/>
              </a:ext>
            </a:extLst>
          </p:cNvPr>
          <p:cNvSpPr/>
          <p:nvPr/>
        </p:nvSpPr>
        <p:spPr>
          <a:xfrm>
            <a:off x="3256024" y="4130143"/>
            <a:ext cx="2423223" cy="396000"/>
          </a:xfrm>
          <a:prstGeom prst="roundRect">
            <a:avLst/>
          </a:prstGeom>
          <a:solidFill>
            <a:srgbClr val="C0504D">
              <a:alpha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7" name="圆角矩形 20">
            <a:extLst>
              <a:ext uri="{FF2B5EF4-FFF2-40B4-BE49-F238E27FC236}">
                <a16:creationId xmlns:a16="http://schemas.microsoft.com/office/drawing/2014/main" id="{4EB09C94-01CE-4752-B551-8FAD1A68BF1A}"/>
              </a:ext>
            </a:extLst>
          </p:cNvPr>
          <p:cNvSpPr/>
          <p:nvPr/>
        </p:nvSpPr>
        <p:spPr>
          <a:xfrm>
            <a:off x="5698881" y="4130143"/>
            <a:ext cx="412415" cy="396000"/>
          </a:xfrm>
          <a:prstGeom prst="roundRect">
            <a:avLst/>
          </a:prstGeom>
          <a:solidFill>
            <a:srgbClr val="4BACC6">
              <a:alpha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8" name="圆角矩形 21">
            <a:extLst>
              <a:ext uri="{FF2B5EF4-FFF2-40B4-BE49-F238E27FC236}">
                <a16:creationId xmlns:a16="http://schemas.microsoft.com/office/drawing/2014/main" id="{435DB159-D79B-4A96-98BA-7802ABED47B9}"/>
              </a:ext>
            </a:extLst>
          </p:cNvPr>
          <p:cNvSpPr/>
          <p:nvPr/>
        </p:nvSpPr>
        <p:spPr>
          <a:xfrm>
            <a:off x="6137228" y="4130143"/>
            <a:ext cx="2016000" cy="396000"/>
          </a:xfrm>
          <a:prstGeom prst="roundRect">
            <a:avLst/>
          </a:prstGeom>
          <a:solidFill>
            <a:srgbClr val="8064A2">
              <a:alpha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F55D2EB-E693-4542-B8E7-9898762B6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超重核研究现状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5245BA0-0ECA-4516-B12A-0D8CD6A99B82}"/>
              </a:ext>
            </a:extLst>
          </p:cNvPr>
          <p:cNvSpPr txBox="1"/>
          <p:nvPr/>
        </p:nvSpPr>
        <p:spPr>
          <a:xfrm>
            <a:off x="710735" y="6072146"/>
            <a:ext cx="68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俄罗斯、日本、德国、美国、中国等都在开展新元素合成研究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E91399F-392C-4D5B-8F45-296205F719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7455" y="1951271"/>
            <a:ext cx="2002197" cy="280646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B46442D-F0A9-4E38-9BDB-C4FD7A3CA8B3}"/>
              </a:ext>
            </a:extLst>
          </p:cNvPr>
          <p:cNvSpPr/>
          <p:nvPr/>
        </p:nvSpPr>
        <p:spPr>
          <a:xfrm>
            <a:off x="8168266" y="4851254"/>
            <a:ext cx="3980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德米特里</a:t>
            </a:r>
            <a:r>
              <a:rPr lang="en-US" altLang="zh-CN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门捷列夫</a:t>
            </a:r>
            <a:endParaRPr lang="en-US" altLang="zh-CN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az-Cyrl-AZ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Дмитрий Иванович Менделеев</a:t>
            </a:r>
            <a:r>
              <a:rPr lang="en-US" altLang="zh-CN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AEF99C7-32ED-455B-B7D0-4DCC6F52C0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613" y="857695"/>
            <a:ext cx="7474620" cy="838164"/>
          </a:xfrm>
          <a:prstGeom prst="rect">
            <a:avLst/>
          </a:prstGeom>
        </p:spPr>
      </p:pic>
      <p:sp>
        <p:nvSpPr>
          <p:cNvPr id="18" name="Rectangle 22">
            <a:extLst>
              <a:ext uri="{FF2B5EF4-FFF2-40B4-BE49-F238E27FC236}">
                <a16:creationId xmlns:a16="http://schemas.microsoft.com/office/drawing/2014/main" id="{57EED17E-E936-48E7-81C2-569751B7D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765" y="2784226"/>
            <a:ext cx="457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DC33584-1853-4B81-B150-B1EC52C75DE0}"/>
              </a:ext>
            </a:extLst>
          </p:cNvPr>
          <p:cNvSpPr txBox="1"/>
          <p:nvPr/>
        </p:nvSpPr>
        <p:spPr>
          <a:xfrm>
            <a:off x="758651" y="4541622"/>
            <a:ext cx="405727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119</a:t>
            </a:r>
            <a:endParaRPr lang="zh-CN" altLang="en-US" sz="1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0FA2DB0-725F-43A4-A727-0B5B5AE466D3}"/>
              </a:ext>
            </a:extLst>
          </p:cNvPr>
          <p:cNvSpPr txBox="1"/>
          <p:nvPr/>
        </p:nvSpPr>
        <p:spPr>
          <a:xfrm>
            <a:off x="1165392" y="4536575"/>
            <a:ext cx="405727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120</a:t>
            </a:r>
            <a:endParaRPr lang="zh-CN" altLang="en-US" sz="1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5A065B9-DB65-4084-B167-F83C288D5A6D}"/>
              </a:ext>
            </a:extLst>
          </p:cNvPr>
          <p:cNvSpPr txBox="1"/>
          <p:nvPr/>
        </p:nvSpPr>
        <p:spPr>
          <a:xfrm>
            <a:off x="740033" y="5667690"/>
            <a:ext cx="68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第七周期满员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完美</a:t>
            </a:r>
          </a:p>
        </p:txBody>
      </p:sp>
      <p:sp>
        <p:nvSpPr>
          <p:cNvPr id="39" name="圆角矩形 18">
            <a:extLst>
              <a:ext uri="{FF2B5EF4-FFF2-40B4-BE49-F238E27FC236}">
                <a16:creationId xmlns:a16="http://schemas.microsoft.com/office/drawing/2014/main" id="{90FF8385-2EE8-4520-9E7B-F05F6DDA006D}"/>
              </a:ext>
            </a:extLst>
          </p:cNvPr>
          <p:cNvSpPr/>
          <p:nvPr/>
        </p:nvSpPr>
        <p:spPr>
          <a:xfrm>
            <a:off x="6922459" y="5064760"/>
            <a:ext cx="1260000" cy="396000"/>
          </a:xfrm>
          <a:prstGeom prst="roundRect">
            <a:avLst/>
          </a:prstGeom>
          <a:solidFill>
            <a:srgbClr val="9BBB59">
              <a:alpha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A618BF6-5449-42E8-8F62-818E4F59B0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335" y="4607462"/>
            <a:ext cx="850490" cy="42524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EEC460-7BDA-4369-BF72-98A85A6EACF3}"/>
              </a:ext>
            </a:extLst>
          </p:cNvPr>
          <p:cNvSpPr/>
          <p:nvPr/>
        </p:nvSpPr>
        <p:spPr>
          <a:xfrm>
            <a:off x="8430170" y="109458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元素周期表</a:t>
            </a:r>
          </a:p>
        </p:txBody>
      </p:sp>
    </p:spTree>
    <p:extLst>
      <p:ext uri="{BB962C8B-B14F-4D97-AF65-F5344CB8AC3E}">
        <p14:creationId xmlns:p14="http://schemas.microsoft.com/office/powerpoint/2010/main" val="161342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14" grpId="0"/>
      <p:bldP spid="18" grpId="0" animBg="1"/>
      <p:bldP spid="20" grpId="0" animBg="1"/>
      <p:bldP spid="21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F1C57DC5-FB39-42CA-B34D-060A785E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999" y="114300"/>
            <a:ext cx="8229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aseline="30000">
                <a:solidFill>
                  <a:srgbClr val="000000"/>
                </a:solidFill>
                <a:cs typeface="Times New Roman" panose="02020603050405020304" pitchFamily="18" charset="0"/>
              </a:rPr>
              <a:t>259</a:t>
            </a:r>
            <a:r>
              <a:rPr lang="en-US" altLang="zh-CN" sz="3600">
                <a:solidFill>
                  <a:srgbClr val="000000"/>
                </a:solidFill>
              </a:rPr>
              <a:t>Db</a:t>
            </a:r>
            <a:r>
              <a:rPr lang="zh-CN" altLang="en-US" sz="3600">
                <a:solidFill>
                  <a:schemeClr val="tx2"/>
                </a:solidFill>
              </a:rPr>
              <a:t>的合成</a:t>
            </a:r>
          </a:p>
        </p:txBody>
      </p:sp>
      <p:grpSp>
        <p:nvGrpSpPr>
          <p:cNvPr id="9219" name="Group 7">
            <a:extLst>
              <a:ext uri="{FF2B5EF4-FFF2-40B4-BE49-F238E27FC236}">
                <a16:creationId xmlns:a16="http://schemas.microsoft.com/office/drawing/2014/main" id="{308559A3-FC37-490E-BE84-C741D6D50755}"/>
              </a:ext>
            </a:extLst>
          </p:cNvPr>
          <p:cNvGrpSpPr>
            <a:grpSpLocks/>
          </p:cNvGrpSpPr>
          <p:nvPr/>
        </p:nvGrpSpPr>
        <p:grpSpPr bwMode="auto">
          <a:xfrm>
            <a:off x="1818706" y="1025922"/>
            <a:ext cx="8177213" cy="4637088"/>
            <a:chOff x="384" y="1104"/>
            <a:chExt cx="5151" cy="2921"/>
          </a:xfrm>
        </p:grpSpPr>
        <p:pic>
          <p:nvPicPr>
            <p:cNvPr id="9223" name="Picture 2" descr="E:\my docment\tu\Db彩图\靶室old.tif">
              <a:extLst>
                <a:ext uri="{FF2B5EF4-FFF2-40B4-BE49-F238E27FC236}">
                  <a16:creationId xmlns:a16="http://schemas.microsoft.com/office/drawing/2014/main" id="{66D56A3C-32C6-427C-803E-DBE50A8FA1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104"/>
              <a:ext cx="2832" cy="2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Rectangle 5">
              <a:extLst>
                <a:ext uri="{FF2B5EF4-FFF2-40B4-BE49-F238E27FC236}">
                  <a16:creationId xmlns:a16="http://schemas.microsoft.com/office/drawing/2014/main" id="{CE118872-21F2-48DE-9572-452B81E2F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7" y="3792"/>
              <a:ext cx="283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baseline="30000"/>
                <a:t>259</a:t>
              </a:r>
              <a:r>
                <a:rPr lang="en-US" altLang="zh-CN" sz="1800"/>
                <a:t>Db  E</a:t>
              </a:r>
              <a:r>
                <a:rPr lang="en-US" altLang="zh-CN" sz="1800" baseline="-25000">
                  <a:latin typeface="Symbol" panose="05050102010706020507" pitchFamily="18" charset="2"/>
                </a:rPr>
                <a:t>a</a:t>
              </a:r>
              <a:r>
                <a:rPr lang="en-US" altLang="zh-CN" sz="1800"/>
                <a:t>=9.47 MeV</a:t>
              </a:r>
              <a:r>
                <a:rPr lang="zh-CN" altLang="en-US" sz="1800"/>
                <a:t>，</a:t>
              </a:r>
              <a:r>
                <a:rPr lang="en-US" altLang="zh-CN" sz="1800"/>
                <a:t>T</a:t>
              </a:r>
              <a:r>
                <a:rPr lang="en-US" altLang="zh-CN" sz="1800" baseline="-25000"/>
                <a:t>1/2</a:t>
              </a:r>
              <a:r>
                <a:rPr lang="en-US" altLang="zh-CN" sz="1800"/>
                <a:t> = 0.5 </a:t>
              </a:r>
              <a:r>
                <a:rPr lang="en-US" altLang="zh-CN" sz="1800">
                  <a:cs typeface="Times New Roman" panose="02020603050405020304" pitchFamily="18" charset="0"/>
                </a:rPr>
                <a:t>±</a:t>
              </a:r>
              <a:r>
                <a:rPr lang="en-US" altLang="zh-CN" sz="1800"/>
                <a:t> 0.16 s</a:t>
              </a:r>
            </a:p>
          </p:txBody>
        </p:sp>
        <p:pic>
          <p:nvPicPr>
            <p:cNvPr id="9225" name="Picture 6" descr="E:\my docment\123.jpg">
              <a:extLst>
                <a:ext uri="{FF2B5EF4-FFF2-40B4-BE49-F238E27FC236}">
                  <a16:creationId xmlns:a16="http://schemas.microsoft.com/office/drawing/2014/main" id="{A62D1E5D-1B9A-45DD-A85A-EDBEBB268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104"/>
              <a:ext cx="2175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0" name="矩形 1">
            <a:extLst>
              <a:ext uri="{FF2B5EF4-FFF2-40B4-BE49-F238E27FC236}">
                <a16:creationId xmlns:a16="http://schemas.microsoft.com/office/drawing/2014/main" id="{5383C05D-A4C7-44F5-9B12-40F8875D8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698" y="5728495"/>
            <a:ext cx="7777163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>
                <a:latin typeface="CMR10"/>
              </a:rPr>
              <a:t>Z.G. Gan, Z. Qin, H.M. Fan, X.G. Lei, Y.B. Xu, J.J. He, H.Y. Liu, X.L. Wu, J.S. Guo, X.H. Zhou, S.G. Yuan, and G.M. </a:t>
            </a:r>
            <a:r>
              <a:rPr lang="en-US" altLang="zh-CN" sz="1600" dirty="0" err="1">
                <a:latin typeface="CMR10"/>
              </a:rPr>
              <a:t>Jin</a:t>
            </a:r>
            <a:endParaRPr lang="zh-CN" altLang="en-US" sz="1600" dirty="0"/>
          </a:p>
        </p:txBody>
      </p:sp>
      <p:pic>
        <p:nvPicPr>
          <p:cNvPr id="9221" name="图片 2">
            <a:extLst>
              <a:ext uri="{FF2B5EF4-FFF2-40B4-BE49-F238E27FC236}">
                <a16:creationId xmlns:a16="http://schemas.microsoft.com/office/drawing/2014/main" id="{9B57EE1E-3025-491C-ACD9-41BC5C6F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17" y="5376986"/>
            <a:ext cx="289401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文本框 1">
            <a:extLst>
              <a:ext uri="{FF2B5EF4-FFF2-40B4-BE49-F238E27FC236}">
                <a16:creationId xmlns:a16="http://schemas.microsoft.com/office/drawing/2014/main" id="{E263E160-CE71-4606-A625-8C6FE1B7D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2519" y="909099"/>
            <a:ext cx="2046287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dirty="0">
                <a:solidFill>
                  <a:srgbClr val="0000FF"/>
                </a:solidFill>
              </a:rPr>
              <a:t>氦喷嘴</a:t>
            </a:r>
            <a:r>
              <a:rPr lang="en-US" altLang="zh-CN" sz="2400" dirty="0">
                <a:solidFill>
                  <a:srgbClr val="0000FF"/>
                </a:solidFill>
              </a:rPr>
              <a:t>+</a:t>
            </a:r>
            <a:r>
              <a:rPr lang="zh-CN" altLang="en-US" sz="2400" dirty="0">
                <a:solidFill>
                  <a:srgbClr val="0000FF"/>
                </a:solidFill>
              </a:rPr>
              <a:t>转轮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B90A1099-E97A-45A4-8E55-FB8FBE65C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442" y="67514"/>
            <a:ext cx="79248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aseline="30000" dirty="0">
                <a:solidFill>
                  <a:schemeClr val="tx2"/>
                </a:solidFill>
              </a:rPr>
              <a:t>265</a:t>
            </a:r>
            <a:r>
              <a:rPr lang="en-US" altLang="zh-CN" sz="3600" dirty="0">
                <a:solidFill>
                  <a:schemeClr val="tx2"/>
                </a:solidFill>
              </a:rPr>
              <a:t>Bh</a:t>
            </a:r>
            <a:r>
              <a:rPr lang="zh-CN" altLang="en-US" sz="3600" dirty="0">
                <a:solidFill>
                  <a:schemeClr val="tx2"/>
                </a:solidFill>
              </a:rPr>
              <a:t>的产生与鉴别</a:t>
            </a:r>
          </a:p>
        </p:txBody>
      </p:sp>
      <p:grpSp>
        <p:nvGrpSpPr>
          <p:cNvPr id="10243" name="Group 5">
            <a:extLst>
              <a:ext uri="{FF2B5EF4-FFF2-40B4-BE49-F238E27FC236}">
                <a16:creationId xmlns:a16="http://schemas.microsoft.com/office/drawing/2014/main" id="{715F12D0-9430-49D1-918D-804F5E448DEF}"/>
              </a:ext>
            </a:extLst>
          </p:cNvPr>
          <p:cNvGrpSpPr>
            <a:grpSpLocks/>
          </p:cNvGrpSpPr>
          <p:nvPr/>
        </p:nvGrpSpPr>
        <p:grpSpPr bwMode="auto">
          <a:xfrm>
            <a:off x="3194344" y="1413990"/>
            <a:ext cx="7924800" cy="4149725"/>
            <a:chOff x="336" y="336"/>
            <a:chExt cx="4752" cy="2738"/>
          </a:xfrm>
        </p:grpSpPr>
        <p:sp>
          <p:nvSpPr>
            <p:cNvPr id="10247" name="Text Box 6">
              <a:extLst>
                <a:ext uri="{FF2B5EF4-FFF2-40B4-BE49-F238E27FC236}">
                  <a16:creationId xmlns:a16="http://schemas.microsoft.com/office/drawing/2014/main" id="{6866A515-62FD-40BC-B0AA-43E74BEB6F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336"/>
              <a:ext cx="624" cy="63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2800" baseline="30000">
                  <a:latin typeface="Times New Roman" panose="02020603050405020304" pitchFamily="18" charset="0"/>
                </a:rPr>
                <a:t>264</a:t>
              </a:r>
              <a:r>
                <a:rPr lang="en-US" altLang="zh-CN" sz="2800">
                  <a:latin typeface="Times New Roman" panose="02020603050405020304" pitchFamily="18" charset="0"/>
                </a:rPr>
                <a:t>Bh</a:t>
              </a:r>
            </a:p>
            <a:p>
              <a:pPr algn="ctr" eaLnBrk="1" hangingPunct="1">
                <a:lnSpc>
                  <a:spcPct val="35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600">
                  <a:latin typeface="Times New Roman" panose="02020603050405020304" pitchFamily="18" charset="0"/>
                </a:rPr>
                <a:t>440ms</a:t>
              </a:r>
            </a:p>
            <a:p>
              <a:pPr algn="ctr" eaLnBrk="1" hangingPunct="1">
                <a:lnSpc>
                  <a:spcPct val="35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600">
                  <a:latin typeface="Times New Roman" panose="02020603050405020304" pitchFamily="18" charset="0"/>
                </a:rPr>
                <a:t>(1 s)</a:t>
              </a:r>
            </a:p>
          </p:txBody>
        </p:sp>
        <p:sp>
          <p:nvSpPr>
            <p:cNvPr id="10248" name="Text Box 7">
              <a:extLst>
                <a:ext uri="{FF2B5EF4-FFF2-40B4-BE49-F238E27FC236}">
                  <a16:creationId xmlns:a16="http://schemas.microsoft.com/office/drawing/2014/main" id="{6B0064FC-EBBA-44F5-9AFA-772C056D5F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1248"/>
              <a:ext cx="624" cy="6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2700" baseline="30000">
                  <a:latin typeface="Times New Roman" panose="02020603050405020304" pitchFamily="18" charset="0"/>
                </a:rPr>
                <a:t>260</a:t>
              </a:r>
              <a:r>
                <a:rPr lang="en-US" altLang="zh-CN" sz="2700">
                  <a:latin typeface="Times New Roman" panose="02020603050405020304" pitchFamily="18" charset="0"/>
                </a:rPr>
                <a:t>Db</a:t>
              </a:r>
            </a:p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800">
                  <a:latin typeface="Times New Roman" panose="02020603050405020304" pitchFamily="18" charset="0"/>
                </a:rPr>
                <a:t>1.5 s</a:t>
              </a:r>
            </a:p>
          </p:txBody>
        </p:sp>
        <p:sp>
          <p:nvSpPr>
            <p:cNvPr id="10249" name="Text Box 8">
              <a:extLst>
                <a:ext uri="{FF2B5EF4-FFF2-40B4-BE49-F238E27FC236}">
                  <a16:creationId xmlns:a16="http://schemas.microsoft.com/office/drawing/2014/main" id="{433EDE11-B6D1-44D2-9924-D8BC55C923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" y="2160"/>
              <a:ext cx="624" cy="6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2800" baseline="30000">
                  <a:latin typeface="Times New Roman" panose="02020603050405020304" pitchFamily="18" charset="0"/>
                </a:rPr>
                <a:t>256</a:t>
              </a:r>
              <a:r>
                <a:rPr lang="en-US" altLang="zh-CN" sz="2800">
                  <a:latin typeface="Times New Roman" panose="02020603050405020304" pitchFamily="18" charset="0"/>
                </a:rPr>
                <a:t>Lr</a:t>
              </a:r>
            </a:p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800">
                  <a:latin typeface="Times New Roman" panose="02020603050405020304" pitchFamily="18" charset="0"/>
                </a:rPr>
                <a:t>25.9 s</a:t>
              </a:r>
            </a:p>
          </p:txBody>
        </p:sp>
        <p:sp>
          <p:nvSpPr>
            <p:cNvPr id="10250" name="Text Box 9">
              <a:extLst>
                <a:ext uri="{FF2B5EF4-FFF2-40B4-BE49-F238E27FC236}">
                  <a16:creationId xmlns:a16="http://schemas.microsoft.com/office/drawing/2014/main" id="{BE4D2326-A2E2-4BB4-9F31-6EAC02B1B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864"/>
              <a:ext cx="1296" cy="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800">
                  <a:latin typeface="Times New Roman" panose="02020603050405020304" pitchFamily="18" charset="0"/>
                </a:rPr>
                <a:t>E</a:t>
              </a:r>
              <a:r>
                <a:rPr lang="en-US" altLang="zh-CN" sz="1800" baseline="-25000">
                  <a:latin typeface="Symbol" panose="05050102010706020507" pitchFamily="18" charset="2"/>
                </a:rPr>
                <a:t>a</a:t>
              </a:r>
              <a:r>
                <a:rPr lang="en-US" altLang="zh-CN" sz="1800">
                  <a:latin typeface="Times New Roman" panose="02020603050405020304" pitchFamily="18" charset="0"/>
                </a:rPr>
                <a:t>= 9.48, 9.62 MeV</a:t>
              </a:r>
            </a:p>
          </p:txBody>
        </p:sp>
        <p:sp>
          <p:nvSpPr>
            <p:cNvPr id="10251" name="Line 10">
              <a:extLst>
                <a:ext uri="{FF2B5EF4-FFF2-40B4-BE49-F238E27FC236}">
                  <a16:creationId xmlns:a16="http://schemas.microsoft.com/office/drawing/2014/main" id="{5FC122A8-186A-465C-ADD8-1D5B5B4F1D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0" y="912"/>
              <a:ext cx="33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52" name="Text Box 11">
              <a:extLst>
                <a:ext uri="{FF2B5EF4-FFF2-40B4-BE49-F238E27FC236}">
                  <a16:creationId xmlns:a16="http://schemas.microsoft.com/office/drawing/2014/main" id="{06BD3990-010B-49DE-9D61-29DD73FABD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1585"/>
              <a:ext cx="941" cy="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93688" indent="-293688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800">
                  <a:latin typeface="Times New Roman" panose="02020603050405020304" pitchFamily="18" charset="0"/>
                </a:rPr>
                <a:t>E</a:t>
              </a:r>
              <a:r>
                <a:rPr lang="en-US" altLang="zh-CN" sz="1800" baseline="-25000">
                  <a:latin typeface="Symbol" panose="05050102010706020507" pitchFamily="18" charset="2"/>
                </a:rPr>
                <a:t>a</a:t>
              </a:r>
              <a:r>
                <a:rPr lang="en-US" altLang="zh-CN" sz="1800">
                  <a:latin typeface="Times New Roman" panose="02020603050405020304" pitchFamily="18" charset="0"/>
                </a:rPr>
                <a:t>= 9.04, 9.07, 9.12 MeV</a:t>
              </a:r>
            </a:p>
          </p:txBody>
        </p:sp>
        <p:sp>
          <p:nvSpPr>
            <p:cNvPr id="10253" name="Text Box 12">
              <a:extLst>
                <a:ext uri="{FF2B5EF4-FFF2-40B4-BE49-F238E27FC236}">
                  <a16:creationId xmlns:a16="http://schemas.microsoft.com/office/drawing/2014/main" id="{D5B8A742-49D1-4533-9425-38DEB59DD9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2496"/>
              <a:ext cx="941" cy="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93688" indent="-293688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800">
                  <a:latin typeface="Times New Roman" panose="02020603050405020304" pitchFamily="18" charset="0"/>
                </a:rPr>
                <a:t>E</a:t>
              </a:r>
              <a:r>
                <a:rPr lang="en-US" altLang="zh-CN" sz="1800" baseline="-25000">
                  <a:latin typeface="Symbol" panose="05050102010706020507" pitchFamily="18" charset="2"/>
                </a:rPr>
                <a:t>a</a:t>
              </a:r>
              <a:r>
                <a:rPr lang="en-US" altLang="zh-CN" sz="1800">
                  <a:latin typeface="Times New Roman" panose="02020603050405020304" pitchFamily="18" charset="0"/>
                </a:rPr>
                <a:t>= 8.43, 8.52, 8.39 MeV</a:t>
              </a:r>
            </a:p>
          </p:txBody>
        </p:sp>
        <p:sp>
          <p:nvSpPr>
            <p:cNvPr id="10254" name="Line 13">
              <a:extLst>
                <a:ext uri="{FF2B5EF4-FFF2-40B4-BE49-F238E27FC236}">
                  <a16:creationId xmlns:a16="http://schemas.microsoft.com/office/drawing/2014/main" id="{3BD2AA0C-0DFC-4B1C-B05E-A11AD064B4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824"/>
              <a:ext cx="33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55" name="Line 14">
              <a:extLst>
                <a:ext uri="{FF2B5EF4-FFF2-40B4-BE49-F238E27FC236}">
                  <a16:creationId xmlns:a16="http://schemas.microsoft.com/office/drawing/2014/main" id="{ACEDB755-8A0E-48FE-BF0E-3E5071A730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0" y="2736"/>
              <a:ext cx="33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56" name="Text Box 15">
              <a:extLst>
                <a:ext uri="{FF2B5EF4-FFF2-40B4-BE49-F238E27FC236}">
                  <a16:creationId xmlns:a16="http://schemas.microsoft.com/office/drawing/2014/main" id="{792D1F01-349D-4911-99A5-473301AAF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336"/>
              <a:ext cx="624" cy="6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2800" baseline="30000">
                  <a:latin typeface="Times New Roman" panose="02020603050405020304" pitchFamily="18" charset="0"/>
                </a:rPr>
                <a:t>265</a:t>
              </a:r>
              <a:r>
                <a:rPr lang="en-US" altLang="zh-CN" sz="2800">
                  <a:latin typeface="Times New Roman" panose="02020603050405020304" pitchFamily="18" charset="0"/>
                </a:rPr>
                <a:t>Bh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800">
                  <a:latin typeface="Times New Roman" panose="02020603050405020304" pitchFamily="18" charset="0"/>
                </a:rPr>
                <a:t>0.94</a:t>
              </a:r>
              <a:endParaRPr lang="en-US" altLang="zh-CN" sz="1800" baseline="30000">
                <a:latin typeface="Times New Roman" panose="02020603050405020304" pitchFamily="18" charset="0"/>
              </a:endParaRPr>
            </a:p>
          </p:txBody>
        </p:sp>
        <p:sp>
          <p:nvSpPr>
            <p:cNvPr id="10257" name="Line 16">
              <a:extLst>
                <a:ext uri="{FF2B5EF4-FFF2-40B4-BE49-F238E27FC236}">
                  <a16:creationId xmlns:a16="http://schemas.microsoft.com/office/drawing/2014/main" id="{2F6FDAF0-8C32-4411-985B-CAEAAD71B6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912"/>
              <a:ext cx="33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58" name="Text Box 17">
              <a:extLst>
                <a:ext uri="{FF2B5EF4-FFF2-40B4-BE49-F238E27FC236}">
                  <a16:creationId xmlns:a16="http://schemas.microsoft.com/office/drawing/2014/main" id="{6EA1ED40-0164-4FEE-A704-B1A21B637C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1248"/>
              <a:ext cx="624" cy="6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2700" baseline="30000">
                  <a:latin typeface="Times New Roman" panose="02020603050405020304" pitchFamily="18" charset="0"/>
                </a:rPr>
                <a:t>261</a:t>
              </a:r>
              <a:r>
                <a:rPr lang="en-US" altLang="zh-CN" sz="2700">
                  <a:latin typeface="Times New Roman" panose="02020603050405020304" pitchFamily="18" charset="0"/>
                </a:rPr>
                <a:t>Db</a:t>
              </a:r>
            </a:p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800">
                  <a:latin typeface="Times New Roman" panose="02020603050405020304" pitchFamily="18" charset="0"/>
                </a:rPr>
                <a:t>1.8 s</a:t>
              </a:r>
            </a:p>
          </p:txBody>
        </p:sp>
        <p:sp>
          <p:nvSpPr>
            <p:cNvPr id="10259" name="Line 18">
              <a:extLst>
                <a:ext uri="{FF2B5EF4-FFF2-40B4-BE49-F238E27FC236}">
                  <a16:creationId xmlns:a16="http://schemas.microsoft.com/office/drawing/2014/main" id="{82C74E72-07AD-42FA-9D1A-FD2F56319E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6" y="1824"/>
              <a:ext cx="33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0" name="Text Box 19">
              <a:extLst>
                <a:ext uri="{FF2B5EF4-FFF2-40B4-BE49-F238E27FC236}">
                  <a16:creationId xmlns:a16="http://schemas.microsoft.com/office/drawing/2014/main" id="{4ABD4AEF-4BB4-4BAD-A58D-BAAA9DA980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2160"/>
              <a:ext cx="624" cy="6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2800" baseline="30000">
                  <a:latin typeface="Times New Roman" panose="02020603050405020304" pitchFamily="18" charset="0"/>
                </a:rPr>
                <a:t>257</a:t>
              </a:r>
              <a:r>
                <a:rPr lang="en-US" altLang="zh-CN" sz="2800">
                  <a:latin typeface="Times New Roman" panose="02020603050405020304" pitchFamily="18" charset="0"/>
                </a:rPr>
                <a:t>Lr</a:t>
              </a:r>
            </a:p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800">
                  <a:latin typeface="Times New Roman" panose="02020603050405020304" pitchFamily="18" charset="0"/>
                </a:rPr>
                <a:t>0.65 s</a:t>
              </a:r>
            </a:p>
          </p:txBody>
        </p:sp>
        <p:sp>
          <p:nvSpPr>
            <p:cNvPr id="10261" name="Line 20">
              <a:extLst>
                <a:ext uri="{FF2B5EF4-FFF2-40B4-BE49-F238E27FC236}">
                  <a16:creationId xmlns:a16="http://schemas.microsoft.com/office/drawing/2014/main" id="{3E8C54A9-B041-4D72-84E4-957DC8D929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16" y="2736"/>
              <a:ext cx="33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2" name="Text Box 21">
              <a:extLst>
                <a:ext uri="{FF2B5EF4-FFF2-40B4-BE49-F238E27FC236}">
                  <a16:creationId xmlns:a16="http://schemas.microsoft.com/office/drawing/2014/main" id="{6DD2B025-D7D8-4389-BD5E-214E7E0D4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832"/>
              <a:ext cx="1392" cy="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800">
                  <a:latin typeface="Times New Roman" panose="02020603050405020304" pitchFamily="18" charset="0"/>
                </a:rPr>
                <a:t>E</a:t>
              </a:r>
              <a:r>
                <a:rPr lang="en-US" altLang="zh-CN" sz="1800" baseline="-25000">
                  <a:latin typeface="Symbol" panose="05050102010706020507" pitchFamily="18" charset="2"/>
                </a:rPr>
                <a:t>a</a:t>
              </a:r>
              <a:r>
                <a:rPr lang="en-US" altLang="zh-CN" sz="1800">
                  <a:latin typeface="Times New Roman" panose="02020603050405020304" pitchFamily="18" charset="0"/>
                </a:rPr>
                <a:t>= 8.86, 8.80 MeV</a:t>
              </a:r>
            </a:p>
          </p:txBody>
        </p:sp>
        <p:sp>
          <p:nvSpPr>
            <p:cNvPr id="10263" name="Text Box 22">
              <a:extLst>
                <a:ext uri="{FF2B5EF4-FFF2-40B4-BE49-F238E27FC236}">
                  <a16:creationId xmlns:a16="http://schemas.microsoft.com/office/drawing/2014/main" id="{365F84B5-4812-4823-90CD-EF73AEED30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2016"/>
              <a:ext cx="1008" cy="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800">
                  <a:latin typeface="Times New Roman" panose="02020603050405020304" pitchFamily="18" charset="0"/>
                </a:rPr>
                <a:t>E</a:t>
              </a:r>
              <a:r>
                <a:rPr lang="en-US" altLang="zh-CN" sz="1800" baseline="-25000">
                  <a:latin typeface="Symbol" panose="05050102010706020507" pitchFamily="18" charset="2"/>
                </a:rPr>
                <a:t>a</a:t>
              </a:r>
              <a:r>
                <a:rPr lang="en-US" altLang="zh-CN" sz="1800">
                  <a:latin typeface="Times New Roman" panose="02020603050405020304" pitchFamily="18" charset="0"/>
                </a:rPr>
                <a:t>= 8.93 MeV</a:t>
              </a:r>
            </a:p>
          </p:txBody>
        </p:sp>
        <p:sp>
          <p:nvSpPr>
            <p:cNvPr id="10264" name="Line 23">
              <a:extLst>
                <a:ext uri="{FF2B5EF4-FFF2-40B4-BE49-F238E27FC236}">
                  <a16:creationId xmlns:a16="http://schemas.microsoft.com/office/drawing/2014/main" id="{705BB4DF-5BF2-4C61-A65A-CADC6F96D8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1824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5" name="Line 24">
              <a:extLst>
                <a:ext uri="{FF2B5EF4-FFF2-40B4-BE49-F238E27FC236}">
                  <a16:creationId xmlns:a16="http://schemas.microsoft.com/office/drawing/2014/main" id="{BD43F177-C609-40C2-9A80-4645310E7D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52" y="1920"/>
              <a:ext cx="96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6" name="Line 25">
              <a:extLst>
                <a:ext uri="{FF2B5EF4-FFF2-40B4-BE49-F238E27FC236}">
                  <a16:creationId xmlns:a16="http://schemas.microsoft.com/office/drawing/2014/main" id="{A83A01BE-8C17-4A9B-B874-B3D231EFC6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1920"/>
              <a:ext cx="96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7" name="Text Box 26">
              <a:extLst>
                <a:ext uri="{FF2B5EF4-FFF2-40B4-BE49-F238E27FC236}">
                  <a16:creationId xmlns:a16="http://schemas.microsoft.com/office/drawing/2014/main" id="{1BC6A8BD-9EB7-4EF3-9418-50486C1F2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767"/>
              <a:ext cx="306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35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600" baseline="30000">
                  <a:latin typeface="Times New Roman" panose="02020603050405020304" pitchFamily="18" charset="0"/>
                </a:rPr>
                <a:t>+0.70</a:t>
              </a:r>
            </a:p>
            <a:p>
              <a:pPr eaLnBrk="1" hangingPunct="1">
                <a:lnSpc>
                  <a:spcPct val="35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600" baseline="30000">
                  <a:latin typeface="Times New Roman" panose="02020603050405020304" pitchFamily="18" charset="0"/>
                </a:rPr>
                <a:t>-0.31</a:t>
              </a:r>
            </a:p>
          </p:txBody>
        </p:sp>
        <p:sp>
          <p:nvSpPr>
            <p:cNvPr id="10268" name="Text Box 27">
              <a:extLst>
                <a:ext uri="{FF2B5EF4-FFF2-40B4-BE49-F238E27FC236}">
                  <a16:creationId xmlns:a16="http://schemas.microsoft.com/office/drawing/2014/main" id="{FD12AC56-E123-4A10-98B8-54083A1F31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1008"/>
              <a:ext cx="1008" cy="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800">
                  <a:latin typeface="Times New Roman" panose="02020603050405020304" pitchFamily="18" charset="0"/>
                </a:rPr>
                <a:t>E</a:t>
              </a:r>
              <a:r>
                <a:rPr lang="en-US" altLang="zh-CN" sz="1800" baseline="-25000">
                  <a:latin typeface="Symbol" panose="05050102010706020507" pitchFamily="18" charset="2"/>
                </a:rPr>
                <a:t>a</a:t>
              </a:r>
              <a:r>
                <a:rPr lang="en-US" altLang="zh-CN" sz="1800">
                  <a:latin typeface="Times New Roman" panose="02020603050405020304" pitchFamily="18" charset="0"/>
                </a:rPr>
                <a:t>= 9.24 MeV</a:t>
              </a:r>
            </a:p>
          </p:txBody>
        </p:sp>
      </p:grpSp>
      <p:sp>
        <p:nvSpPr>
          <p:cNvPr id="10244" name="文本框 1">
            <a:extLst>
              <a:ext uri="{FF2B5EF4-FFF2-40B4-BE49-F238E27FC236}">
                <a16:creationId xmlns:a16="http://schemas.microsoft.com/office/drawing/2014/main" id="{261CAA8B-61B6-4AAE-994B-0475BEC9A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77" y="4225733"/>
            <a:ext cx="216217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dirty="0">
                <a:solidFill>
                  <a:srgbClr val="0000FF"/>
                </a:solidFill>
              </a:rPr>
              <a:t>氦喷嘴</a:t>
            </a:r>
            <a:r>
              <a:rPr lang="en-US" altLang="zh-CN" sz="2400" dirty="0">
                <a:solidFill>
                  <a:srgbClr val="0000FF"/>
                </a:solidFill>
              </a:rPr>
              <a:t>+</a:t>
            </a:r>
            <a:r>
              <a:rPr lang="zh-CN" altLang="en-US" sz="2400" dirty="0">
                <a:solidFill>
                  <a:srgbClr val="0000FF"/>
                </a:solidFill>
              </a:rPr>
              <a:t>转轮</a:t>
            </a:r>
          </a:p>
        </p:txBody>
      </p:sp>
      <p:sp>
        <p:nvSpPr>
          <p:cNvPr id="10245" name="矩形 1">
            <a:extLst>
              <a:ext uri="{FF2B5EF4-FFF2-40B4-BE49-F238E27FC236}">
                <a16:creationId xmlns:a16="http://schemas.microsoft.com/office/drawing/2014/main" id="{8BAD55AF-217E-4F52-8445-DDB53F48E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99" y="1224044"/>
            <a:ext cx="409575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>
                <a:latin typeface="CMR10"/>
              </a:rPr>
              <a:t>Z.G. Gan, J.S. Guo, X.L. Wu, Z. Qin, H.M. Fan, X.G. Lei, H.Y. Liu, B. Guo, H.G. Xu, R.F. Chen,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>
                <a:latin typeface="CMR10"/>
              </a:rPr>
              <a:t>C.F. Dong, F.M. Zhang, H.L. Wang, C.Y. Xie</a:t>
            </a:r>
            <a:r>
              <a:rPr lang="en-US" altLang="zh-CN" sz="1600" dirty="0">
                <a:latin typeface="CMR7"/>
              </a:rPr>
              <a:t>1</a:t>
            </a:r>
            <a:r>
              <a:rPr lang="en-US" altLang="zh-CN" sz="1600" dirty="0">
                <a:latin typeface="CMR10"/>
              </a:rPr>
              <a:t>, Z.Q. Feng, Y. Zhen, L.T. Song, P. Luo, H.S. Xu, X.H. </a:t>
            </a:r>
            <a:r>
              <a:rPr lang="en-US" altLang="zh-CN" sz="1600" dirty="0" err="1">
                <a:latin typeface="CMR10"/>
              </a:rPr>
              <a:t>Zhou,G.M</a:t>
            </a:r>
            <a:r>
              <a:rPr lang="en-US" altLang="zh-CN" sz="1600" dirty="0">
                <a:latin typeface="CMR10"/>
              </a:rPr>
              <a:t>. </a:t>
            </a:r>
            <a:r>
              <a:rPr lang="en-US" altLang="zh-CN" sz="1600" dirty="0" err="1">
                <a:latin typeface="CMR10"/>
              </a:rPr>
              <a:t>Jin</a:t>
            </a:r>
            <a:r>
              <a:rPr lang="en-US" altLang="zh-CN" sz="1600" dirty="0">
                <a:latin typeface="CMR10"/>
              </a:rPr>
              <a:t>, and </a:t>
            </a:r>
            <a:r>
              <a:rPr lang="en-US" altLang="zh-CN" sz="1600" dirty="0" err="1">
                <a:latin typeface="CMR10"/>
              </a:rPr>
              <a:t>Zhongzhou</a:t>
            </a:r>
            <a:r>
              <a:rPr lang="en-US" altLang="zh-CN" sz="1600" dirty="0">
                <a:latin typeface="CMR10"/>
              </a:rPr>
              <a:t> Ren</a:t>
            </a:r>
            <a:endParaRPr lang="zh-CN" altLang="en-US" sz="1600" dirty="0"/>
          </a:p>
        </p:txBody>
      </p:sp>
      <p:pic>
        <p:nvPicPr>
          <p:cNvPr id="10246" name="图片 2">
            <a:extLst>
              <a:ext uri="{FF2B5EF4-FFF2-40B4-BE49-F238E27FC236}">
                <a16:creationId xmlns:a16="http://schemas.microsoft.com/office/drawing/2014/main" id="{5E51FCBF-2258-42F0-A189-A8C8E1EAC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33" y="2901540"/>
            <a:ext cx="2713037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5A63742-0192-494A-98D3-D52143A070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0001" y="40482"/>
            <a:ext cx="5181600" cy="611187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zh-CN" altLang="en-US" b="1" dirty="0">
                <a:solidFill>
                  <a:srgbClr val="0000CC"/>
                </a:solidFill>
              </a:rPr>
              <a:t>尝试</a:t>
            </a:r>
            <a:r>
              <a:rPr lang="en-US" altLang="zh-CN" b="1" dirty="0">
                <a:solidFill>
                  <a:srgbClr val="0000CC"/>
                </a:solidFill>
              </a:rPr>
              <a:t>110</a:t>
            </a:r>
          </a:p>
        </p:txBody>
      </p:sp>
      <p:pic>
        <p:nvPicPr>
          <p:cNvPr id="12291" name="Picture 7" descr="D:\gan\超重\110\复件 Ds271.JPG">
            <a:extLst>
              <a:ext uri="{FF2B5EF4-FFF2-40B4-BE49-F238E27FC236}">
                <a16:creationId xmlns:a16="http://schemas.microsoft.com/office/drawing/2014/main" id="{84D4F2EF-5F3D-4B63-946A-01B605AB0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" t="6803" b="5532"/>
          <a:stretch/>
        </p:blipFill>
        <p:spPr bwMode="auto">
          <a:xfrm>
            <a:off x="5619625" y="865952"/>
            <a:ext cx="4719408" cy="42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13">
            <a:extLst>
              <a:ext uri="{FF2B5EF4-FFF2-40B4-BE49-F238E27FC236}">
                <a16:creationId xmlns:a16="http://schemas.microsoft.com/office/drawing/2014/main" id="{2686985B-3FA6-4973-96F9-8FAE05072065}"/>
              </a:ext>
            </a:extLst>
          </p:cNvPr>
          <p:cNvGrpSpPr>
            <a:grpSpLocks/>
          </p:cNvGrpSpPr>
          <p:nvPr/>
        </p:nvGrpSpPr>
        <p:grpSpPr bwMode="auto">
          <a:xfrm>
            <a:off x="854852" y="1050177"/>
            <a:ext cx="5638800" cy="4062412"/>
            <a:chOff x="288" y="1200"/>
            <a:chExt cx="3552" cy="2559"/>
          </a:xfrm>
        </p:grpSpPr>
        <p:sp>
          <p:nvSpPr>
            <p:cNvPr id="12295" name="Rectangle 8">
              <a:extLst>
                <a:ext uri="{FF2B5EF4-FFF2-40B4-BE49-F238E27FC236}">
                  <a16:creationId xmlns:a16="http://schemas.microsoft.com/office/drawing/2014/main" id="{8802E748-65A3-4823-9299-7B6B0BB18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200"/>
              <a:ext cx="32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2011.01.15 </a:t>
              </a:r>
              <a:r>
                <a:rPr lang="en-US" altLang="zh-CN" sz="2400" b="1" baseline="30000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64</a:t>
              </a:r>
              <a:r>
                <a:rPr lang="en-US" altLang="zh-CN" sz="2400" b="1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Ni+ </a:t>
              </a:r>
              <a:r>
                <a:rPr lang="en-US" altLang="zh-CN" sz="2400" b="1" baseline="30000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208</a:t>
              </a:r>
              <a:r>
                <a:rPr lang="en-US" altLang="zh-CN" sz="2400" b="1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Pb </a:t>
              </a:r>
              <a:r>
                <a:rPr lang="en-US" altLang="zh-CN" sz="2400" b="1" dirty="0">
                  <a:solidFill>
                    <a:srgbClr val="009900"/>
                  </a:solidFill>
                  <a:latin typeface="宋体" panose="02010600030101010101" pitchFamily="2" charset="-122"/>
                </a:rPr>
                <a:t>→</a:t>
              </a:r>
              <a:r>
                <a:rPr lang="en-US" altLang="zh-CN" sz="2400" b="1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zh-CN" sz="2400" b="1" baseline="30000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272</a:t>
              </a:r>
              <a:r>
                <a:rPr lang="en-US" altLang="zh-CN" sz="2400" b="1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Ds</a:t>
              </a:r>
              <a:r>
                <a:rPr lang="en-US" altLang="zh-CN" sz="2400" b="1" baseline="30000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*     </a:t>
              </a:r>
              <a:endParaRPr lang="zh-CN" altLang="en-US" sz="2400" b="1" dirty="0">
                <a:solidFill>
                  <a:srgbClr val="0099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6" name="Rectangle 9">
              <a:extLst>
                <a:ext uri="{FF2B5EF4-FFF2-40B4-BE49-F238E27FC236}">
                  <a16:creationId xmlns:a16="http://schemas.microsoft.com/office/drawing/2014/main" id="{4137E520-482A-4A4C-BC05-47C0FCD79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488"/>
              <a:ext cx="32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2011.03.15 </a:t>
              </a:r>
              <a:r>
                <a:rPr lang="en-US" altLang="zh-CN" sz="2400" b="1" baseline="30000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64</a:t>
              </a:r>
              <a:r>
                <a:rPr lang="en-US" altLang="zh-CN" sz="2400" b="1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Ni+ </a:t>
              </a:r>
              <a:r>
                <a:rPr lang="en-US" altLang="zh-CN" sz="2400" b="1" baseline="30000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208</a:t>
              </a:r>
              <a:r>
                <a:rPr lang="en-US" altLang="zh-CN" sz="2400" b="1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Pb </a:t>
              </a:r>
              <a:r>
                <a:rPr lang="en-US" altLang="zh-CN" sz="2400" b="1" dirty="0">
                  <a:solidFill>
                    <a:srgbClr val="009900"/>
                  </a:solidFill>
                  <a:latin typeface="宋体" panose="02010600030101010101" pitchFamily="2" charset="-122"/>
                </a:rPr>
                <a:t>→</a:t>
              </a:r>
              <a:r>
                <a:rPr lang="en-US" altLang="zh-CN" sz="2400" b="1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zh-CN" sz="2400" b="1" baseline="30000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272</a:t>
              </a:r>
              <a:r>
                <a:rPr lang="en-US" altLang="zh-CN" sz="2400" b="1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Ds</a:t>
              </a:r>
              <a:r>
                <a:rPr lang="en-US" altLang="zh-CN" sz="2400" b="1" baseline="30000" dirty="0">
                  <a:solidFill>
                    <a:srgbClr val="009900"/>
                  </a:solidFill>
                  <a:latin typeface="Times New Roman" panose="02020603050405020304" pitchFamily="18" charset="0"/>
                </a:rPr>
                <a:t>*   </a:t>
              </a:r>
              <a:endParaRPr lang="zh-CN" altLang="en-US" sz="2400" b="1" dirty="0">
                <a:solidFill>
                  <a:srgbClr val="0099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2297" name="Picture 1" descr="转靶示意图">
              <a:extLst>
                <a:ext uri="{FF2B5EF4-FFF2-40B4-BE49-F238E27FC236}">
                  <a16:creationId xmlns:a16="http://schemas.microsoft.com/office/drawing/2014/main" id="{B424AD09-336D-4878-A385-12FC834A12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42" t="11414" r="17491" b="17859"/>
            <a:stretch>
              <a:fillRect/>
            </a:stretch>
          </p:blipFill>
          <p:spPr bwMode="auto">
            <a:xfrm>
              <a:off x="288" y="1824"/>
              <a:ext cx="2308" cy="1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3" name="图片 1">
            <a:extLst>
              <a:ext uri="{FF2B5EF4-FFF2-40B4-BE49-F238E27FC236}">
                <a16:creationId xmlns:a16="http://schemas.microsoft.com/office/drawing/2014/main" id="{3D8F87CB-78B0-4FA6-A30C-FE7217DBB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24" y="5156868"/>
            <a:ext cx="10354638" cy="142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图片 2">
            <a:extLst>
              <a:ext uri="{FF2B5EF4-FFF2-40B4-BE49-F238E27FC236}">
                <a16:creationId xmlns:a16="http://schemas.microsoft.com/office/drawing/2014/main" id="{BC536383-50DB-4968-B604-6D9178EA1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148" y="4623609"/>
            <a:ext cx="370522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CE0B02-9148-47CB-AB1C-EDDBF165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发展相关技术</a:t>
            </a:r>
          </a:p>
        </p:txBody>
      </p:sp>
      <p:pic>
        <p:nvPicPr>
          <p:cNvPr id="211" name="图片 210" descr="TOF+Si-box.png">
            <a:extLst>
              <a:ext uri="{FF2B5EF4-FFF2-40B4-BE49-F238E27FC236}">
                <a16:creationId xmlns:a16="http://schemas.microsoft.com/office/drawing/2014/main" id="{D38AAD5C-3C90-4480-9D67-3B58BB5B0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721" y="883224"/>
            <a:ext cx="2289697" cy="2421806"/>
          </a:xfrm>
          <a:prstGeom prst="rect">
            <a:avLst/>
          </a:prstGeom>
        </p:spPr>
      </p:pic>
      <p:pic>
        <p:nvPicPr>
          <p:cNvPr id="212" name="Picture 4" descr="实验装置1">
            <a:extLst>
              <a:ext uri="{FF2B5EF4-FFF2-40B4-BE49-F238E27FC236}">
                <a16:creationId xmlns:a16="http://schemas.microsoft.com/office/drawing/2014/main" id="{2008BBD8-B90E-486F-A325-9FE2F7BF4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41" y="1020199"/>
            <a:ext cx="7310308" cy="506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" name="图片 213">
            <a:extLst>
              <a:ext uri="{FF2B5EF4-FFF2-40B4-BE49-F238E27FC236}">
                <a16:creationId xmlns:a16="http://schemas.microsoft.com/office/drawing/2014/main" id="{8501A2BA-EE93-499C-9D69-0B990607CA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6"/>
          <a:stretch/>
        </p:blipFill>
        <p:spPr>
          <a:xfrm>
            <a:off x="9751790" y="1020198"/>
            <a:ext cx="2296408" cy="2037895"/>
          </a:xfrm>
          <a:prstGeom prst="rect">
            <a:avLst/>
          </a:prstGeom>
        </p:spPr>
      </p:pic>
      <p:pic>
        <p:nvPicPr>
          <p:cNvPr id="216" name="图片 215">
            <a:extLst>
              <a:ext uri="{FF2B5EF4-FFF2-40B4-BE49-F238E27FC236}">
                <a16:creationId xmlns:a16="http://schemas.microsoft.com/office/drawing/2014/main" id="{16647436-763F-4EA3-A212-4CC18CD085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7" t="6133" r="5824" b="4857"/>
          <a:stretch/>
        </p:blipFill>
        <p:spPr>
          <a:xfrm>
            <a:off x="9832638" y="3936048"/>
            <a:ext cx="2279993" cy="2189378"/>
          </a:xfrm>
          <a:prstGeom prst="rect">
            <a:avLst/>
          </a:prstGeom>
        </p:spPr>
      </p:pic>
      <p:pic>
        <p:nvPicPr>
          <p:cNvPr id="217" name="Picture 2" descr="C:\Users\zzy\Desktop\IMG_20150702_115531.jpg">
            <a:extLst>
              <a:ext uri="{FF2B5EF4-FFF2-40B4-BE49-F238E27FC236}">
                <a16:creationId xmlns:a16="http://schemas.microsoft.com/office/drawing/2014/main" id="{6CB4BD7B-F3C5-44C6-A430-8AC827417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" t="15487" r="46031" b="13635"/>
          <a:stretch/>
        </p:blipFill>
        <p:spPr bwMode="auto">
          <a:xfrm>
            <a:off x="7400997" y="3936048"/>
            <a:ext cx="2269852" cy="218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矩形 77">
            <a:extLst>
              <a:ext uri="{FF2B5EF4-FFF2-40B4-BE49-F238E27FC236}">
                <a16:creationId xmlns:a16="http://schemas.microsoft.com/office/drawing/2014/main" id="{CA9797C7-E3DB-4256-B0BD-D4F70C7C5F77}"/>
              </a:ext>
            </a:extLst>
          </p:cNvPr>
          <p:cNvSpPr/>
          <p:nvPr/>
        </p:nvSpPr>
        <p:spPr>
          <a:xfrm>
            <a:off x="8745467" y="3485718"/>
            <a:ext cx="271757" cy="26964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83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>
            <a:ln cmpd="dbl">
              <a:solidFill>
                <a:schemeClr val="accent1"/>
              </a:solidFill>
            </a:ln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0070C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6386</TotalTime>
  <Words>2917</Words>
  <Application>Microsoft Office PowerPoint</Application>
  <PresentationFormat>宽屏</PresentationFormat>
  <Paragraphs>694</Paragraphs>
  <Slides>38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38</vt:i4>
      </vt:variant>
    </vt:vector>
  </HeadingPairs>
  <TitlesOfParts>
    <vt:vector size="66" baseType="lpstr">
      <vt:lpstr>Arial Unicode MS</vt:lpstr>
      <vt:lpstr>CMR10</vt:lpstr>
      <vt:lpstr>CMR7</vt:lpstr>
      <vt:lpstr>MS PGothic</vt:lpstr>
      <vt:lpstr>MS PGothic</vt:lpstr>
      <vt:lpstr>游ゴシック</vt:lpstr>
      <vt:lpstr>等线</vt:lpstr>
      <vt:lpstr>等线 Light</vt:lpstr>
      <vt:lpstr>仿宋_GB2312</vt:lpstr>
      <vt:lpstr>黑体</vt:lpstr>
      <vt:lpstr>华文楷体</vt:lpstr>
      <vt:lpstr>楷体</vt:lpstr>
      <vt:lpstr>楷体_GB2312</vt:lpstr>
      <vt:lpstr>隶书</vt:lpstr>
      <vt:lpstr>宋体</vt:lpstr>
      <vt:lpstr>微软雅黑</vt:lpstr>
      <vt:lpstr>Arial</vt:lpstr>
      <vt:lpstr>Arial Black</vt:lpstr>
      <vt:lpstr>Calibri</vt:lpstr>
      <vt:lpstr>Cambria</vt:lpstr>
      <vt:lpstr>Monotype Corsiva</vt:lpstr>
      <vt:lpstr>Symbol</vt:lpstr>
      <vt:lpstr>Tahoma</vt:lpstr>
      <vt:lpstr>Times New Roman</vt:lpstr>
      <vt:lpstr>Wingdings</vt:lpstr>
      <vt:lpstr>Office 主题​​</vt:lpstr>
      <vt:lpstr>1_Office 主题</vt:lpstr>
      <vt:lpstr>1_Office 主题​​</vt:lpstr>
      <vt:lpstr>近物所超重核实验研究</vt:lpstr>
      <vt:lpstr>提纲</vt:lpstr>
      <vt:lpstr>PowerPoint 演示文稿</vt:lpstr>
      <vt:lpstr>研究方法</vt:lpstr>
      <vt:lpstr>超重核研究现状</vt:lpstr>
      <vt:lpstr>PowerPoint 演示文稿</vt:lpstr>
      <vt:lpstr>PowerPoint 演示文稿</vt:lpstr>
      <vt:lpstr>尝试110</vt:lpstr>
      <vt:lpstr>发展相关技术</vt:lpstr>
      <vt:lpstr>SHANS谱仪核素研究结果</vt:lpstr>
      <vt:lpstr>PowerPoint 演示文稿</vt:lpstr>
      <vt:lpstr>困难与挑战</vt:lpstr>
      <vt:lpstr>困难与挑战</vt:lpstr>
      <vt:lpstr>困难与挑战</vt:lpstr>
      <vt:lpstr>超重核研究现状</vt:lpstr>
      <vt:lpstr>RIKEN</vt:lpstr>
      <vt:lpstr>JINR</vt:lpstr>
      <vt:lpstr>紧迫性</vt:lpstr>
      <vt:lpstr>机遇？</vt:lpstr>
      <vt:lpstr>目前状况</vt:lpstr>
      <vt:lpstr>超重核研究方案</vt:lpstr>
      <vt:lpstr>SHANS2的设计</vt:lpstr>
      <vt:lpstr>SHANS2的设计</vt:lpstr>
      <vt:lpstr>SHANS2设计参数</vt:lpstr>
      <vt:lpstr>SHANS2的设计</vt:lpstr>
      <vt:lpstr>SHANS2的设计 </vt:lpstr>
      <vt:lpstr>SHANS2的设计</vt:lpstr>
      <vt:lpstr>SFC+SHANS</vt:lpstr>
      <vt:lpstr>SFC+SHANS</vt:lpstr>
      <vt:lpstr>PowerPoint 演示文稿</vt:lpstr>
      <vt:lpstr>ADS+SHANS2</vt:lpstr>
      <vt:lpstr>ADS+SHANS2</vt:lpstr>
      <vt:lpstr>ADS+SHANS2</vt:lpstr>
      <vt:lpstr>ADS+SHANS2</vt:lpstr>
      <vt:lpstr>ADS+SHANS2</vt:lpstr>
      <vt:lpstr>PowerPoint 演示文稿</vt:lpstr>
      <vt:lpstr>致谢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gan zg</dc:creator>
  <cp:lastModifiedBy>gan zg</cp:lastModifiedBy>
  <cp:revision>417</cp:revision>
  <dcterms:created xsi:type="dcterms:W3CDTF">2018-11-16T07:28:17Z</dcterms:created>
  <dcterms:modified xsi:type="dcterms:W3CDTF">2019-10-11T00:22:46Z</dcterms:modified>
</cp:coreProperties>
</file>