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20" r:id="rId2"/>
    <p:sldId id="384" r:id="rId3"/>
    <p:sldId id="1304" r:id="rId4"/>
    <p:sldId id="1303" r:id="rId5"/>
    <p:sldId id="1310" r:id="rId6"/>
    <p:sldId id="358" r:id="rId7"/>
    <p:sldId id="1298" r:id="rId8"/>
    <p:sldId id="1299" r:id="rId9"/>
    <p:sldId id="1300" r:id="rId10"/>
    <p:sldId id="1311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01A915"/>
    <a:srgbClr val="CC0000"/>
    <a:srgbClr val="000066"/>
    <a:srgbClr val="FFFF9B"/>
    <a:srgbClr val="99FF33"/>
    <a:srgbClr val="0000FF"/>
    <a:srgbClr val="DFDA00"/>
    <a:srgbClr val="B4B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8725" autoAdjust="0"/>
  </p:normalViewPr>
  <p:slideViewPr>
    <p:cSldViewPr snapToGrid="0">
      <p:cViewPr varScale="1">
        <p:scale>
          <a:sx n="76" d="100"/>
          <a:sy n="76" d="100"/>
        </p:scale>
        <p:origin x="64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2AA357-58F9-404D-8AD3-03B339861238}" type="datetimeFigureOut">
              <a:rPr lang="zh-CN" altLang="en-US"/>
              <a:pPr>
                <a:defRPr/>
              </a:pPr>
              <a:t>2019/10/9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7BC7C0-AD6A-45C1-8D3F-3996647A52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0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FB2D449-8EAA-4EF1-AE3C-67165B996752}" type="datetimeFigureOut">
              <a:rPr lang="zh-CN" altLang="en-US"/>
              <a:pPr>
                <a:defRPr/>
              </a:pPr>
              <a:t>2019/10/8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FCC0CD-4F80-48DE-A62F-9A6380C289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 userDrawn="1"/>
        </p:nvSpPr>
        <p:spPr bwMode="gray">
          <a:xfrm>
            <a:off x="0" y="1077913"/>
            <a:ext cx="9144000" cy="1365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zh-CN" sz="1000" b="1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5" name="Freeform 17"/>
          <p:cNvSpPr>
            <a:spLocks/>
          </p:cNvSpPr>
          <p:nvPr userDrawn="1"/>
        </p:nvSpPr>
        <p:spPr bwMode="gray">
          <a:xfrm>
            <a:off x="0" y="0"/>
            <a:ext cx="767715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4B1EC">
                  <a:gamma/>
                  <a:tint val="19216"/>
                  <a:invGamma/>
                </a:srgbClr>
              </a:gs>
              <a:gs pos="100000">
                <a:srgbClr val="94B1EC">
                  <a:alpha val="23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gray">
          <a:xfrm>
            <a:off x="0" y="1785938"/>
            <a:ext cx="9144000" cy="2957512"/>
          </a:xfrm>
          <a:prstGeom prst="rect">
            <a:avLst/>
          </a:prstGeom>
          <a:solidFill>
            <a:srgbClr val="5FB6F1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ltGray">
          <a:xfrm>
            <a:off x="0" y="6611938"/>
            <a:ext cx="9144000" cy="2460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zh-CN" altLang="en-US" dirty="0">
              <a:solidFill>
                <a:schemeClr val="bg1"/>
              </a:solidFill>
              <a:latin typeface="Arial" pitchFamily="34" charset="0"/>
              <a:ea typeface="华文新魏" pitchFamily="2" charset="-122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28728" y="5072074"/>
            <a:ext cx="655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1208077"/>
            <a:ext cx="9144000" cy="863601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en-US" altLang="ko-KR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B174-CAF4-452C-9B28-C2D3BECB5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4362-4C87-4E6F-822D-B200493AE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8092-5856-4926-8052-564FA552C5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ED02-F932-4E56-9C59-237D7D366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5713-1C79-4053-9A7D-B5338FCA0B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7B68-AD84-4CAE-BDF2-8DE517E01D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E452-DA3B-4C84-BD60-5C680705E3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latin typeface="Arial" pitchFamily="34" charset="0"/>
                <a:ea typeface="华文楷体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2317-C48D-48A3-8B66-E8D70065CB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9964-84DC-4FD5-BBC6-65ED314A2C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CCB5-72BA-4F47-97CD-5E8B344359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A6A8-83F6-4794-9C0F-8279C7AB0E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baseline="0" dirty="0">
              <a:ea typeface="华文楷体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gray">
          <a:xfrm>
            <a:off x="0" y="785813"/>
            <a:ext cx="9144000" cy="1365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zh-CN" sz="1000" b="1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ltGray">
          <a:xfrm>
            <a:off x="0" y="6611938"/>
            <a:ext cx="9144000" cy="2460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华文新魏" pitchFamily="2" charset="-122"/>
                <a:cs typeface="Arial" pitchFamily="34" charset="0"/>
              </a:rPr>
              <a:t>Institute of Modern Physics, Chinese Academy of Sciences</a:t>
            </a:r>
            <a:endParaRPr lang="zh-CN" altLang="en-US" sz="14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608763"/>
            <a:ext cx="500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defRPr>
            </a:lvl1pPr>
          </a:lstStyle>
          <a:p>
            <a:pPr>
              <a:defRPr/>
            </a:pPr>
            <a:fld id="{49805395-7FFA-4FEB-94FB-C831B231BF2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75" r:id="rId4"/>
    <p:sldLayoutId id="2147485376" r:id="rId5"/>
    <p:sldLayoutId id="2147485377" r:id="rId6"/>
    <p:sldLayoutId id="2147485378" r:id="rId7"/>
    <p:sldLayoutId id="2147485379" r:id="rId8"/>
    <p:sldLayoutId id="2147485380" r:id="rId9"/>
    <p:sldLayoutId id="2147485381" r:id="rId10"/>
    <p:sldLayoutId id="2147485382" r:id="rId11"/>
    <p:sldLayoutId id="2147485383" r:id="rId12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chemeClr val="bg1"/>
          </a:solidFill>
          <a:latin typeface="Arial" pitchFamily="34" charset="0"/>
          <a:ea typeface="华文楷体" pitchFamily="2" charset="-122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宋体" charset="-122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宋体" charset="-122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宋体" charset="-122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宋体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png"/><Relationship Id="rId5" Type="http://schemas.openxmlformats.org/officeDocument/2006/relationships/image" Target="../media/image35.jpe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4.jpeg"/><Relationship Id="rId9" Type="http://schemas.microsoft.com/office/2007/relationships/hdphoto" Target="../media/hdphoto1.wdp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zh/%E7%86%8A%E7%8C%AB-%E5%9B%B0%E6%83%91-%E9%97%AE%E9%A2%98-%E8%80%B8%E8%80%B8%E8%82%A9-%E5%8A%A8%E7%89%A9-%E5%8D%A1%E9%80%9A-%E6%80%9D%E7%BB%B4-%E4%B8%8D%E7%A1%AE%E5%AE%9A%E6%80%A7-%E5%86%B3%E5%AE%9A-30394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0" descr="gbc_1"/>
          <p:cNvSpPr>
            <a:spLocks/>
          </p:cNvSpPr>
          <p:nvPr/>
        </p:nvSpPr>
        <p:spPr bwMode="gray">
          <a:xfrm>
            <a:off x="0" y="2071688"/>
            <a:ext cx="8072438" cy="2714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15" y="0"/>
              </a:cxn>
              <a:cxn ang="0">
                <a:pos x="4092" y="1386"/>
              </a:cxn>
              <a:cxn ang="0">
                <a:pos x="0" y="1407"/>
              </a:cxn>
              <a:cxn ang="0">
                <a:pos x="0" y="0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0" y="2857500"/>
            <a:ext cx="9144000" cy="1874298"/>
          </a:xfrm>
          <a:prstGeom prst="rect">
            <a:avLst/>
          </a:prstGeom>
        </p:spPr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zh-CN" altLang="en-US" sz="28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张志远</a:t>
            </a:r>
            <a:endParaRPr lang="en-US" altLang="zh-CN" sz="2800" b="1" kern="0" dirty="0">
              <a:solidFill>
                <a:srgbClr val="000066"/>
              </a:solidFill>
              <a:latin typeface="Calibri" pitchFamily="34" charset="0"/>
              <a:ea typeface="华文楷体" pitchFamily="2" charset="-122"/>
              <a:cs typeface="Calibri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zh-CN" altLang="en-US" sz="24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中国科学院近代物理研究所</a:t>
            </a:r>
            <a:endParaRPr lang="en-US" altLang="zh-CN" sz="2400" b="1" kern="0" dirty="0">
              <a:solidFill>
                <a:srgbClr val="000066"/>
              </a:solidFill>
              <a:latin typeface="Calibri" pitchFamily="34" charset="0"/>
              <a:ea typeface="华文楷体" pitchFamily="2" charset="-122"/>
              <a:cs typeface="Calibri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sz="quarter"/>
          </p:nvPr>
        </p:nvSpPr>
        <p:spPr>
          <a:xfrm>
            <a:off x="0" y="1214438"/>
            <a:ext cx="9144000" cy="16430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zh-CN" altLang="en-US" dirty="0"/>
              <a:t>缺中子</a:t>
            </a:r>
            <a:r>
              <a:rPr lang="en-US" altLang="zh-CN" dirty="0"/>
              <a:t>Np</a:t>
            </a:r>
            <a:r>
              <a:rPr lang="zh-CN" altLang="en-US" dirty="0"/>
              <a:t>新核素研究</a:t>
            </a:r>
            <a:endParaRPr lang="en-US" altLang="zh-CN" sz="3600" kern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" y="263624"/>
            <a:ext cx="2986088" cy="7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zzy\Desktop\cn74toplogo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45" y="233792"/>
            <a:ext cx="4633899" cy="8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CD34C8A-3C8B-4CF1-976F-1046FC665581}"/>
              </a:ext>
            </a:extLst>
          </p:cNvPr>
          <p:cNvSpPr txBox="1"/>
          <p:nvPr/>
        </p:nvSpPr>
        <p:spPr>
          <a:xfrm>
            <a:off x="151200" y="5765802"/>
            <a:ext cx="8913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zh-CN" altLang="en-US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第十七届全国核物理大会</a:t>
            </a:r>
            <a:endParaRPr lang="en-US" altLang="zh-CN" b="1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US" altLang="zh-CN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2019</a:t>
            </a:r>
            <a:r>
              <a:rPr lang="zh-CN" altLang="en-US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8</a:t>
            </a:r>
            <a:r>
              <a:rPr lang="zh-CN" altLang="en-US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日</a:t>
            </a:r>
            <a:r>
              <a:rPr lang="en-US" altLang="zh-CN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-12</a:t>
            </a:r>
            <a:r>
              <a:rPr lang="zh-CN" altLang="en-US" b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日，湖北武汉，华中师范大学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47DB84-A119-446C-83E5-567E3F510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CED02-F932-4E56-9C59-237D7D366DB2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93252E-F51B-4E1A-9450-A5CEABE70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9"/>
          <a:stretch/>
        </p:blipFill>
        <p:spPr>
          <a:xfrm>
            <a:off x="2257830" y="-9012"/>
            <a:ext cx="2336235" cy="118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FEBE9F-E0C7-44A7-80D4-F10B8B59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32870"/>
          <a:stretch/>
        </p:blipFill>
        <p:spPr>
          <a:xfrm>
            <a:off x="-6184" y="-9012"/>
            <a:ext cx="2264842" cy="118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F72CC9F-52F7-4FFB-92D9-BAE274894D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9"/>
          <a:stretch/>
        </p:blipFill>
        <p:spPr>
          <a:xfrm>
            <a:off x="4593237" y="-9012"/>
            <a:ext cx="2382270" cy="118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51143A-6468-4996-8F92-6FF5CC3BFF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9"/>
          <a:stretch/>
        </p:blipFill>
        <p:spPr>
          <a:xfrm>
            <a:off x="1016" y="5711367"/>
            <a:ext cx="2212361" cy="1152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A4CB8E-524C-48D9-90F9-66B8F34E03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2"/>
          <a:stretch/>
        </p:blipFill>
        <p:spPr>
          <a:xfrm>
            <a:off x="6974679" y="-9012"/>
            <a:ext cx="2169321" cy="118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ADA6597-8A4D-4353-945C-A51A3C2E23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44739"/>
          <a:stretch/>
        </p:blipFill>
        <p:spPr>
          <a:xfrm>
            <a:off x="4399200" y="5711367"/>
            <a:ext cx="2556021" cy="1152000"/>
          </a:xfrm>
          <a:prstGeom prst="rect">
            <a:avLst/>
          </a:prstGeom>
        </p:spPr>
      </p:pic>
      <p:pic>
        <p:nvPicPr>
          <p:cNvPr id="17" name="Picture 2" descr="E:\Experiments\201706_Ar40+Os190_Re185\靶照片\IMG_20170711_092307.jpg">
            <a:extLst>
              <a:ext uri="{FF2B5EF4-FFF2-40B4-BE49-F238E27FC236}">
                <a16:creationId xmlns:a16="http://schemas.microsoft.com/office/drawing/2014/main" id="{02C6B940-F7EC-4787-8DE5-2BFC3D783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25" r="1167" b="2485"/>
          <a:stretch/>
        </p:blipFill>
        <p:spPr bwMode="auto">
          <a:xfrm>
            <a:off x="2213377" y="5711367"/>
            <a:ext cx="2184576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副标题 2">
            <a:extLst>
              <a:ext uri="{FF2B5EF4-FFF2-40B4-BE49-F238E27FC236}">
                <a16:creationId xmlns:a16="http://schemas.microsoft.com/office/drawing/2014/main" id="{178EDC52-EC9D-4890-B41B-7C224FCE0FCC}"/>
              </a:ext>
            </a:extLst>
          </p:cNvPr>
          <p:cNvSpPr txBox="1">
            <a:spLocks/>
          </p:cNvSpPr>
          <p:nvPr/>
        </p:nvSpPr>
        <p:spPr>
          <a:xfrm>
            <a:off x="21599" y="1680858"/>
            <a:ext cx="6953079" cy="3933001"/>
          </a:xfrm>
          <a:prstGeom prst="rect">
            <a:avLst/>
          </a:prstGeom>
        </p:spPr>
        <p:txBody>
          <a:bodyPr/>
          <a:lstStyle/>
          <a:p>
            <a:pPr marL="1168400" indent="-11684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IMP-CAS:    Z. G.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Gan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Z. Y. Zhang, L. Ma, H. B. Yang, C. L. Yang, M. H. Huang, J. G. Wang, M. M. Zhang, Y. L.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Tian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Y. S. Wang, G. S. Li, B. Ding, T. H. Huang, M. D. Sun, W. Q. Zhang, H. Y. Lu, S.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Guo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Z. Liu, M. L. Liu, L. M.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Duan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X. H. Zhou, H. S.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Xu</a:t>
            </a:r>
            <a:endParaRPr lang="en-US" altLang="zh-CN" sz="1500" b="1" kern="0" dirty="0">
              <a:solidFill>
                <a:srgbClr val="000066"/>
              </a:solidFill>
              <a:latin typeface="Calibri" pitchFamily="34" charset="0"/>
              <a:ea typeface="华文楷体" pitchFamily="2" charset="-122"/>
              <a:cs typeface="Calibri" pitchFamily="34" charset="0"/>
            </a:endParaRPr>
          </a:p>
          <a:p>
            <a:pPr marL="1168400" indent="-11684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CIAE:   H. Q. Zhang, X. X.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Xu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C. J. Lin</a:t>
            </a:r>
          </a:p>
          <a:p>
            <a:pPr marL="1168400" indent="-11684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Beijing Univ.:   Y. L. Ye, Z. H. Li, X. Wang, C. G. Wu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ITP-CAS:    S. G. Zhou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Tongji Univ.:   Z. Z. Ren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Guangxi Normal Univ.:  N. Wang, H. B. Zhou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Nanjin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 Univ. of Aero. and Astro.: X. T. He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Liaoning Normal Univ.: Y. C. Mao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defRPr/>
            </a:pP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JINR</a:t>
            </a:r>
            <a:r>
              <a:rPr lang="zh-CN" altLang="en-US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：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V. K.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Utyonkov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Yu. S.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Tsyganov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A. A.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Voinov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R. N.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Sagaidak</a:t>
            </a:r>
            <a:r>
              <a:rPr lang="en-US" altLang="zh-CN" sz="1500" b="1" kern="0" dirty="0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, A. N. </a:t>
            </a:r>
            <a:r>
              <a:rPr lang="en-US" altLang="zh-CN" sz="1500" b="1" kern="0" dirty="0" err="1">
                <a:solidFill>
                  <a:srgbClr val="000066"/>
                </a:solidFill>
                <a:latin typeface="Calibri" pitchFamily="34" charset="0"/>
                <a:ea typeface="华文楷体" pitchFamily="2" charset="-122"/>
                <a:cs typeface="Calibri" pitchFamily="34" charset="0"/>
              </a:rPr>
              <a:t>Polyakov</a:t>
            </a:r>
            <a:endParaRPr lang="en-US" altLang="zh-CN" sz="1500" b="1" kern="0" dirty="0">
              <a:solidFill>
                <a:srgbClr val="000066"/>
              </a:solidFill>
              <a:latin typeface="Calibri" pitchFamily="34" charset="0"/>
              <a:ea typeface="华文楷体" pitchFamily="2" charset="-122"/>
              <a:cs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endParaRPr lang="en-US" altLang="zh-CN" sz="1500" b="1" kern="0" dirty="0">
              <a:solidFill>
                <a:srgbClr val="000066"/>
              </a:solidFill>
              <a:latin typeface="Calibri" pitchFamily="34" charset="0"/>
              <a:ea typeface="华文楷体" pitchFamily="2" charset="-122"/>
              <a:cs typeface="Calibri" pitchFamily="34" charset="0"/>
            </a:endParaRP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7C3F8063-1781-4C55-8041-647CABDA5534}"/>
              </a:ext>
            </a:extLst>
          </p:cNvPr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7130" y="2737729"/>
            <a:ext cx="198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F5984CE-B59E-441F-A3A1-2E0287769593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0" y="1332622"/>
            <a:ext cx="1980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C6454A8F-E613-407A-81A0-C9F3ABBBA6B0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0" y="1800991"/>
            <a:ext cx="1980000" cy="46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4F87576C-6C17-4405-8B08-86B391BD2F91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0" y="2269360"/>
            <a:ext cx="1980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6575E5F-8181-4D88-B361-725D2D8588A0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0" y="3206098"/>
            <a:ext cx="1980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00B67A8-DD95-4AB7-A587-3E5CDC00C1FE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0" y="3674467"/>
            <a:ext cx="1980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12CABB05-DD89-4377-9A35-F13FBD5BF108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0" y="5079574"/>
            <a:ext cx="1980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CFB64C1-3BA2-4CF9-BA7C-D002E2EABFD8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7007130" y="4142836"/>
            <a:ext cx="1980000" cy="46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532EEE1-D38C-4BD1-BE7E-56E1D86A962F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7007130" y="4611205"/>
            <a:ext cx="1980000" cy="468000"/>
          </a:xfrm>
          <a:prstGeom prst="rect">
            <a:avLst/>
          </a:prstGeom>
        </p:spPr>
      </p:pic>
      <p:sp>
        <p:nvSpPr>
          <p:cNvPr id="28" name="标题 1">
            <a:extLst>
              <a:ext uri="{FF2B5EF4-FFF2-40B4-BE49-F238E27FC236}">
                <a16:creationId xmlns:a16="http://schemas.microsoft.com/office/drawing/2014/main" id="{0045DD8A-0F0C-431F-BE21-1F5412B6E1BA}"/>
              </a:ext>
            </a:extLst>
          </p:cNvPr>
          <p:cNvSpPr txBox="1">
            <a:spLocks/>
          </p:cNvSpPr>
          <p:nvPr/>
        </p:nvSpPr>
        <p:spPr bwMode="white">
          <a:xfrm>
            <a:off x="-113234" y="5115378"/>
            <a:ext cx="7120364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1"/>
                </a:solidFill>
                <a:latin typeface="Arial" pitchFamily="34" charset="0"/>
                <a:ea typeface="华文楷体" pitchFamily="2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kern="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Thank you for your attention!</a:t>
            </a:r>
            <a:endParaRPr lang="zh-CN" altLang="en-US" kern="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7C40F1DB-D27C-426E-8B2F-F4CF044DDFD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77330" y="1198440"/>
            <a:ext cx="547407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bg1"/>
                </a:solidFill>
                <a:latin typeface="Arial" pitchFamily="34" charset="0"/>
                <a:ea typeface="华文楷体" pitchFamily="2" charset="-122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zh-CN" sz="2400" kern="0" dirty="0">
                <a:solidFill>
                  <a:srgbClr val="FF0000"/>
                </a:solidFill>
                <a:latin typeface="Arial" charset="0"/>
                <a:cs typeface="Arial" charset="0"/>
              </a:rPr>
              <a:t>SHANS Collaboration</a:t>
            </a:r>
            <a:endParaRPr lang="zh-CN" altLang="en-US" sz="2400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9501187-1245-4C84-A3A4-242E38E1DF3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24593" r="-777" b="5033"/>
          <a:stretch/>
        </p:blipFill>
        <p:spPr>
          <a:xfrm>
            <a:off x="6948021" y="5711367"/>
            <a:ext cx="220823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104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126E3FE3-5072-4B29-9240-FACC1480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个人简历</a:t>
            </a:r>
          </a:p>
        </p:txBody>
      </p:sp>
      <p:sp>
        <p:nvSpPr>
          <p:cNvPr id="17411" name="内容占位符 2">
            <a:extLst>
              <a:ext uri="{FF2B5EF4-FFF2-40B4-BE49-F238E27FC236}">
                <a16:creationId xmlns:a16="http://schemas.microsoft.com/office/drawing/2014/main" id="{36645DFA-D056-44B0-B09B-00594D78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93" y="3802163"/>
            <a:ext cx="8749605" cy="252028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工作经历：</a:t>
            </a:r>
            <a:endParaRPr lang="en-US" altLang="zh-CN" sz="20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marL="449263" indent="-449263">
              <a:spcBef>
                <a:spcPts val="1800"/>
              </a:spcBef>
              <a:buClr>
                <a:srgbClr val="00B050"/>
              </a:buClr>
            </a:pP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2012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-2014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11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月，中国科学院近代物理研究所工作，助理研究员</a:t>
            </a:r>
            <a:endParaRPr lang="en-US" altLang="zh-CN" sz="20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marL="449263" indent="-449263">
              <a:spcBef>
                <a:spcPts val="1800"/>
              </a:spcBef>
              <a:buClr>
                <a:srgbClr val="00B050"/>
              </a:buClr>
            </a:pP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2016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-2017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月，德国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GSI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赫姆霍兹重离子研究中心，国家公派访问学者</a:t>
            </a:r>
            <a:endParaRPr lang="en-US" altLang="zh-CN" sz="20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marL="449263" indent="-449263">
              <a:spcBef>
                <a:spcPts val="1800"/>
              </a:spcBef>
              <a:buClr>
                <a:srgbClr val="00B050"/>
              </a:buClr>
            </a:pP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2014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11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00B050"/>
                </a:solidFill>
                <a:ea typeface="黑体" panose="02010609060101010101" pitchFamily="49" charset="-122"/>
              </a:rPr>
              <a:t>-</a:t>
            </a:r>
            <a:r>
              <a:rPr lang="zh-CN" altLang="en-US" sz="2000" dirty="0">
                <a:solidFill>
                  <a:srgbClr val="00B050"/>
                </a:solidFill>
                <a:ea typeface="黑体" panose="02010609060101010101" pitchFamily="49" charset="-122"/>
              </a:rPr>
              <a:t>至今，中国科学院近代物理研究所工作，副研究员</a:t>
            </a:r>
            <a:endParaRPr lang="en-US" altLang="zh-CN" sz="2000" dirty="0">
              <a:solidFill>
                <a:srgbClr val="00B050"/>
              </a:solidFill>
              <a:ea typeface="黑体" panose="02010609060101010101" pitchFamily="49" charset="-122"/>
            </a:endParaRPr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E0D3E0C4-0631-4BA3-BC0D-C07BFFBA5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94F29B-A37B-4D4E-A57A-CC5BD23DE89B}" type="slidenum"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zh-CN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6F4D1D1-D5E1-44EB-98D9-7D4AFEE5F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D01A29-1304-46C1-82C6-C9A08982D98A}"/>
              </a:ext>
            </a:extLst>
          </p:cNvPr>
          <p:cNvSpPr/>
          <p:nvPr/>
        </p:nvSpPr>
        <p:spPr>
          <a:xfrm>
            <a:off x="280646" y="1196752"/>
            <a:ext cx="78841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学习经历：</a:t>
            </a:r>
            <a:endParaRPr lang="en-US" altLang="zh-CN" sz="2000" dirty="0">
              <a:solidFill>
                <a:srgbClr val="0070C0"/>
              </a:solidFill>
              <a:ea typeface="黑体" panose="02010609060101010101" pitchFamily="49" charset="-122"/>
            </a:endParaRPr>
          </a:p>
          <a:p>
            <a:pPr marL="449263" indent="-4492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2003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9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-2007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月，西北师范大学，学士，物理学专业</a:t>
            </a:r>
            <a:endParaRPr lang="en-US" altLang="zh-CN" sz="2000" dirty="0">
              <a:solidFill>
                <a:srgbClr val="0070C0"/>
              </a:solidFill>
              <a:ea typeface="黑体" panose="02010609060101010101" pitchFamily="49" charset="-122"/>
            </a:endParaRPr>
          </a:p>
          <a:p>
            <a:pPr marL="449263" indent="-4492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2007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9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-2012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年 </a:t>
            </a:r>
            <a:r>
              <a:rPr lang="en-US" altLang="zh-CN" sz="2000" dirty="0">
                <a:solidFill>
                  <a:srgbClr val="0070C0"/>
                </a:solidFill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solidFill>
                  <a:srgbClr val="0070C0"/>
                </a:solidFill>
                <a:ea typeface="黑体" panose="02010609060101010101" pitchFamily="49" charset="-122"/>
              </a:rPr>
              <a:t>月，中国科学院近代物理研究所，理学博士，粒子物理与原子核物理，导师：甘再国（研究员）</a:t>
            </a:r>
            <a:endParaRPr lang="en-US" altLang="zh-CN" sz="2000" dirty="0">
              <a:solidFill>
                <a:srgbClr val="0070C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EF917-22FF-4A3E-876C-8F1A504A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新核素合成和短寿命核的</a:t>
            </a:r>
            <a:r>
              <a:rPr lang="el-GR" altLang="zh-CN" dirty="0"/>
              <a:t>α</a:t>
            </a:r>
            <a:r>
              <a:rPr lang="zh-CN" altLang="en-US" dirty="0"/>
              <a:t>衰变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B14E120-B3E1-4411-92E5-632BD55BD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F02317-C48D-48A3-8B66-E8D70065CB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BE881D-EF01-44A6-9201-E3236803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9" y="2263070"/>
            <a:ext cx="7153001" cy="42745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56D640-D21C-4CC1-B7CD-F4E29D0E2C98}"/>
              </a:ext>
            </a:extLst>
          </p:cNvPr>
          <p:cNvSpPr txBox="1"/>
          <p:nvPr/>
        </p:nvSpPr>
        <p:spPr>
          <a:xfrm>
            <a:off x="1419930" y="1026290"/>
            <a:ext cx="7686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实验研究的挑战：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质子滴线附近，裂变位垒降低，反应截面非常小（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量级）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受中子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N=126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壳效应影响，寿命非常短（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~us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量级）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D643F2-F2CF-4DBA-BDFB-6D5D59122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9273" y="954722"/>
            <a:ext cx="1171200" cy="1220354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A7098D8-8FE3-455D-B07F-0057C96CF96E}"/>
              </a:ext>
            </a:extLst>
          </p:cNvPr>
          <p:cNvCxnSpPr>
            <a:cxnSpLocks/>
          </p:cNvCxnSpPr>
          <p:nvPr/>
        </p:nvCxnSpPr>
        <p:spPr>
          <a:xfrm>
            <a:off x="4852800" y="3127595"/>
            <a:ext cx="0" cy="3244405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CD546D2-3089-4B95-9D49-AFCDD4576A91}"/>
              </a:ext>
            </a:extLst>
          </p:cNvPr>
          <p:cNvCxnSpPr>
            <a:cxnSpLocks/>
          </p:cNvCxnSpPr>
          <p:nvPr/>
        </p:nvCxnSpPr>
        <p:spPr>
          <a:xfrm>
            <a:off x="5106000" y="3127595"/>
            <a:ext cx="0" cy="3244405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438C870-61BD-4BDB-B5DD-F59A4A018F69}"/>
              </a:ext>
            </a:extLst>
          </p:cNvPr>
          <p:cNvSpPr txBox="1"/>
          <p:nvPr/>
        </p:nvSpPr>
        <p:spPr>
          <a:xfrm rot="18188460">
            <a:off x="4692225" y="260871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N=126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1818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FCBE6-CD4E-4115-A4CA-64885730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N</a:t>
            </a:r>
            <a:r>
              <a:rPr lang="en-US" altLang="zh-CN" dirty="0"/>
              <a:t>=126</a:t>
            </a:r>
            <a:r>
              <a:rPr lang="zh-CN" altLang="en-US" dirty="0"/>
              <a:t>壳效应的弱化现象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11FF54E-3F40-428E-83F2-D51B791F9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F02317-C48D-48A3-8B66-E8D70065CB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84232F-2A08-4119-BE62-6A79DC80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1" y="1403647"/>
            <a:ext cx="3401572" cy="33682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5230FC-167F-434D-BCAF-75255F45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77" y="1298727"/>
            <a:ext cx="3435916" cy="38414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7A9EF50-8AC8-4C98-8C85-AD6DE752F85B}"/>
              </a:ext>
            </a:extLst>
          </p:cNvPr>
          <p:cNvSpPr/>
          <p:nvPr/>
        </p:nvSpPr>
        <p:spPr>
          <a:xfrm>
            <a:off x="291937" y="5530181"/>
            <a:ext cx="86596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“Hence we cannot exclude that the ground states of the N = 126 isotones with Z &gt; 92, which are never been synthesized up to now, are deformed.”</a:t>
            </a:r>
          </a:p>
          <a:p>
            <a:pPr algn="r">
              <a:spcBef>
                <a:spcPts val="600"/>
              </a:spcBef>
            </a:pPr>
            <a:r>
              <a:rPr lang="en-US" altLang="zh-CN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- O. </a:t>
            </a:r>
            <a:r>
              <a:rPr lang="en-US" altLang="zh-CN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Sorlin</a:t>
            </a:r>
            <a:r>
              <a:rPr lang="en-US" altLang="zh-CN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and M. G. </a:t>
            </a:r>
            <a:r>
              <a:rPr lang="en-US" altLang="zh-CN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Porquet</a:t>
            </a:r>
            <a:r>
              <a:rPr lang="en-US" altLang="zh-CN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Nuclear magic numbers: New features far from stability, Prog. Part. </a:t>
            </a:r>
            <a:r>
              <a:rPr lang="en-US" altLang="zh-CN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altLang="zh-CN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. Phys. 61, 602 (2008)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7B73EB-FD3C-41BF-B017-47C4B1BACEC7}"/>
              </a:ext>
            </a:extLst>
          </p:cNvPr>
          <p:cNvSpPr txBox="1"/>
          <p:nvPr/>
        </p:nvSpPr>
        <p:spPr>
          <a:xfrm rot="16200000">
            <a:off x="3964180" y="259528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约化衰变宽度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E9AF08-1946-4187-A153-5E095623E10D}"/>
              </a:ext>
            </a:extLst>
          </p:cNvPr>
          <p:cNvSpPr txBox="1"/>
          <p:nvPr/>
        </p:nvSpPr>
        <p:spPr>
          <a:xfrm>
            <a:off x="2258671" y="1452916"/>
            <a:ext cx="1545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Neutron Shell Gap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AAD722-81A8-4A14-8AAD-BB53C0DCD511}"/>
              </a:ext>
            </a:extLst>
          </p:cNvPr>
          <p:cNvSpPr txBox="1"/>
          <p:nvPr/>
        </p:nvSpPr>
        <p:spPr>
          <a:xfrm rot="16200000">
            <a:off x="4118068" y="42332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中子壳隙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53691B-7435-4B6A-B146-311942DCB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95" y="1080299"/>
            <a:ext cx="3910782" cy="22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6D2054-8FFA-4DE1-B3D2-AB9F30A73CCF}"/>
                  </a:ext>
                </a:extLst>
              </p:cNvPr>
              <p:cNvSpPr txBox="1"/>
              <p:nvPr/>
            </p:nvSpPr>
            <p:spPr>
              <a:xfrm>
                <a:off x="5997281" y="1011924"/>
                <a:ext cx="1327223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6D2054-8FFA-4DE1-B3D2-AB9F30A7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281" y="1011924"/>
                <a:ext cx="1327223" cy="283219"/>
              </a:xfrm>
              <a:prstGeom prst="rect">
                <a:avLst/>
              </a:prstGeom>
              <a:blipFill>
                <a:blip r:embed="rId5"/>
                <a:stretch>
                  <a:fillRect l="-2294" t="-2174" r="-1835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143826ED-922C-4278-9BD2-79F8DE387EA0}"/>
              </a:ext>
            </a:extLst>
          </p:cNvPr>
          <p:cNvSpPr/>
          <p:nvPr/>
        </p:nvSpPr>
        <p:spPr>
          <a:xfrm>
            <a:off x="4733156" y="5075853"/>
            <a:ext cx="3910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latin typeface="+mn-ea"/>
                <a:ea typeface="+mn-ea"/>
              </a:rPr>
              <a:t>J. </a:t>
            </a:r>
            <a:r>
              <a:rPr lang="en-US" altLang="zh-CN" sz="1000" b="1" dirty="0" err="1">
                <a:latin typeface="+mn-ea"/>
                <a:ea typeface="+mn-ea"/>
              </a:rPr>
              <a:t>Khuyagbaatar</a:t>
            </a:r>
            <a:r>
              <a:rPr lang="en-US" altLang="zh-CN" sz="1000" b="1" dirty="0">
                <a:latin typeface="+mn-ea"/>
                <a:ea typeface="+mn-ea"/>
              </a:rPr>
              <a:t>, </a:t>
            </a:r>
            <a:r>
              <a:rPr lang="en-US" altLang="zh-CN" sz="1000" b="1" i="1" dirty="0">
                <a:latin typeface="+mn-ea"/>
                <a:ea typeface="+mn-ea"/>
              </a:rPr>
              <a:t>et al.</a:t>
            </a:r>
            <a:r>
              <a:rPr lang="en-US" altLang="zh-CN" sz="1000" b="1" dirty="0">
                <a:latin typeface="+mn-ea"/>
                <a:ea typeface="+mn-ea"/>
              </a:rPr>
              <a:t>, Phys. Rev. Lett. 115, 242502 (2015)</a:t>
            </a:r>
          </a:p>
          <a:p>
            <a:r>
              <a:rPr lang="en-US" altLang="zh-CN" sz="1000" b="1" dirty="0">
                <a:latin typeface="+mn-ea"/>
                <a:ea typeface="+mn-ea"/>
              </a:rPr>
              <a:t>J. O. Rasmussen, Phys. Rev. 113, 1593 (1959).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74CD26-096E-4230-8A0E-2820C89ABF36}"/>
              </a:ext>
            </a:extLst>
          </p:cNvPr>
          <p:cNvSpPr txBox="1"/>
          <p:nvPr/>
        </p:nvSpPr>
        <p:spPr>
          <a:xfrm>
            <a:off x="324155" y="4822701"/>
            <a:ext cx="4363199" cy="70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N=126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壳隙的弱化，不能排除对于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N=126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缺中子超铀核素存在形变现象</a:t>
            </a:r>
          </a:p>
        </p:txBody>
      </p:sp>
    </p:spTree>
    <p:extLst>
      <p:ext uri="{BB962C8B-B14F-4D97-AF65-F5344CB8AC3E}">
        <p14:creationId xmlns:p14="http://schemas.microsoft.com/office/powerpoint/2010/main" val="373494983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  <a:cs typeface="Arial" charset="0"/>
              </a:rPr>
              <a:t>实验方法介绍</a:t>
            </a:r>
          </a:p>
        </p:txBody>
      </p:sp>
      <p:sp>
        <p:nvSpPr>
          <p:cNvPr id="21507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4505A2-2D9A-43C2-8D40-691A4FD62DAA}" type="slidenum">
              <a:rPr lang="zh-CN" altLang="en-US" smtClean="0">
                <a:ea typeface="宋体" pitchFamily="2" charset="-122"/>
              </a:rPr>
              <a:pPr/>
              <a:t>5</a:t>
            </a:fld>
            <a:endParaRPr lang="zh-CN" altLang="en-US">
              <a:ea typeface="宋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859AF6-1E7E-4B13-93CB-8F3B1607D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8"/>
          <a:stretch/>
        </p:blipFill>
        <p:spPr>
          <a:xfrm>
            <a:off x="0" y="968262"/>
            <a:ext cx="3595148" cy="12218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A24AC5-23D9-4F07-B149-F82A57948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1" y="2532630"/>
            <a:ext cx="3292549" cy="2319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4" name="箭头: 直角上 33">
            <a:extLst>
              <a:ext uri="{FF2B5EF4-FFF2-40B4-BE49-F238E27FC236}">
                <a16:creationId xmlns:a16="http://schemas.microsoft.com/office/drawing/2014/main" id="{C2019246-6B9B-42F9-BFF8-A3F6A668BF6B}"/>
              </a:ext>
            </a:extLst>
          </p:cNvPr>
          <p:cNvSpPr/>
          <p:nvPr/>
        </p:nvSpPr>
        <p:spPr>
          <a:xfrm rot="5400000">
            <a:off x="637539" y="2430376"/>
            <a:ext cx="1222759" cy="1739695"/>
          </a:xfrm>
          <a:prstGeom prst="bentUpArrow">
            <a:avLst>
              <a:gd name="adj1" fmla="val 17509"/>
              <a:gd name="adj2" fmla="val 18768"/>
              <a:gd name="adj3" fmla="val 50000"/>
            </a:avLst>
          </a:prstGeom>
          <a:solidFill>
            <a:srgbClr val="FF9900"/>
          </a:solid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CBDF1C-723F-4F1B-8F55-9F894BF57866}"/>
              </a:ext>
            </a:extLst>
          </p:cNvPr>
          <p:cNvSpPr txBox="1"/>
          <p:nvPr/>
        </p:nvSpPr>
        <p:spPr>
          <a:xfrm>
            <a:off x="131009" y="2181479"/>
            <a:ext cx="275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1A9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en-US" altLang="zh-CN" sz="2400" b="1" dirty="0">
                <a:solidFill>
                  <a:srgbClr val="01A9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(Production)</a:t>
            </a:r>
            <a:endParaRPr lang="zh-CN" altLang="en-US" sz="2400" b="1" dirty="0">
              <a:solidFill>
                <a:srgbClr val="01A9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F19B20-965A-4F0D-8E9A-A6F8C2DCB048}"/>
              </a:ext>
            </a:extLst>
          </p:cNvPr>
          <p:cNvSpPr txBox="1"/>
          <p:nvPr/>
        </p:nvSpPr>
        <p:spPr>
          <a:xfrm>
            <a:off x="2545869" y="4739056"/>
            <a:ext cx="271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分离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(Separation)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A30BFA-6568-48A6-9BDF-BE81C76ACE22}"/>
              </a:ext>
            </a:extLst>
          </p:cNvPr>
          <p:cNvSpPr txBox="1"/>
          <p:nvPr/>
        </p:nvSpPr>
        <p:spPr>
          <a:xfrm>
            <a:off x="6024235" y="6194746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鉴别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(Identification)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2816DB3-828B-43A5-9076-48CBBA881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97" y="1658721"/>
            <a:ext cx="2290093" cy="194143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2700000">
              <a:srgbClr val="CC0000">
                <a:alpha val="50000"/>
              </a:srgbClr>
            </a:innerShdw>
          </a:effectLst>
        </p:spPr>
      </p:pic>
      <p:sp>
        <p:nvSpPr>
          <p:cNvPr id="67" name="箭头: 直角上 66">
            <a:extLst>
              <a:ext uri="{FF2B5EF4-FFF2-40B4-BE49-F238E27FC236}">
                <a16:creationId xmlns:a16="http://schemas.microsoft.com/office/drawing/2014/main" id="{6E4C553F-DECC-41ED-8B7A-6725C84CAC5D}"/>
              </a:ext>
            </a:extLst>
          </p:cNvPr>
          <p:cNvSpPr/>
          <p:nvPr/>
        </p:nvSpPr>
        <p:spPr>
          <a:xfrm rot="5400000">
            <a:off x="4507983" y="4944351"/>
            <a:ext cx="1222759" cy="1739695"/>
          </a:xfrm>
          <a:prstGeom prst="bentUpArrow">
            <a:avLst>
              <a:gd name="adj1" fmla="val 17509"/>
              <a:gd name="adj2" fmla="val 18768"/>
              <a:gd name="adj3" fmla="val 50000"/>
            </a:avLst>
          </a:prstGeom>
          <a:solidFill>
            <a:srgbClr val="FF9900"/>
          </a:solid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2F5917D-1F89-4F30-8AC8-48FFB3092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63" y="4008820"/>
            <a:ext cx="2449197" cy="220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5BCEEA9-DBE8-49AC-9B2E-C067AC067AC8}"/>
              </a:ext>
            </a:extLst>
          </p:cNvPr>
          <p:cNvSpPr txBox="1"/>
          <p:nvPr/>
        </p:nvSpPr>
        <p:spPr>
          <a:xfrm>
            <a:off x="3559148" y="962577"/>
            <a:ext cx="31204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熔合蒸发反应</a:t>
            </a:r>
            <a:endParaRPr lang="en-US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束流入射能量：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~5 MeV/u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复合核激发能：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20~50 MeV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退激过程：蒸发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3~5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个中子或质子，</a:t>
            </a:r>
            <a:r>
              <a:rPr lang="el-GR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A2818B-4588-4A86-BDEA-ABA2996E2541}"/>
              </a:ext>
            </a:extLst>
          </p:cNvPr>
          <p:cNvSpPr txBox="1"/>
          <p:nvPr/>
        </p:nvSpPr>
        <p:spPr>
          <a:xfrm>
            <a:off x="15726" y="5194472"/>
            <a:ext cx="42337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飞行中的电磁分离技术：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充气反冲核谱仪（分离效率高，易操作，造价低等优点）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速度选择器电磁谱仪（本底粒子的干扰低）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D4FE87-BB98-440C-B829-FA5AC77D895C}"/>
              </a:ext>
            </a:extLst>
          </p:cNvPr>
          <p:cNvSpPr txBox="1"/>
          <p:nvPr/>
        </p:nvSpPr>
        <p:spPr>
          <a:xfrm>
            <a:off x="6853907" y="3661017"/>
            <a:ext cx="229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单原子</a:t>
            </a:r>
            <a:r>
              <a:rPr lang="el-GR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衰变关联测量</a:t>
            </a:r>
          </a:p>
        </p:txBody>
      </p:sp>
    </p:spTree>
    <p:extLst>
      <p:ext uri="{BB962C8B-B14F-4D97-AF65-F5344CB8AC3E}">
        <p14:creationId xmlns:p14="http://schemas.microsoft.com/office/powerpoint/2010/main" val="428561552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>
            <a:extLst>
              <a:ext uri="{FF2B5EF4-FFF2-40B4-BE49-F238E27FC236}">
                <a16:creationId xmlns:a16="http://schemas.microsoft.com/office/drawing/2014/main" id="{C576E4FE-C397-4D65-9D3A-ACC425FE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华文楷体" panose="02010600040101010101" pitchFamily="2" charset="-122"/>
                <a:cs typeface="Arial" charset="0"/>
              </a:rPr>
              <a:t>探测系统和电子学</a:t>
            </a:r>
          </a:p>
        </p:txBody>
      </p:sp>
      <p:sp>
        <p:nvSpPr>
          <p:cNvPr id="18435" name="灯片编号占位符 2">
            <a:extLst>
              <a:ext uri="{FF2B5EF4-FFF2-40B4-BE49-F238E27FC236}">
                <a16:creationId xmlns:a16="http://schemas.microsoft.com/office/drawing/2014/main" id="{2572DFBC-9F5C-42DF-964D-6D0943238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E3F5AF-6C32-4AF7-A18F-12AD2DAB19B8}" type="slidenum">
              <a:rPr lang="zh-CN" altLang="en-US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6</a:t>
            </a:fld>
            <a:endParaRPr lang="zh-CN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44D12-26A4-4EA9-8C58-9224012409BC}"/>
              </a:ext>
            </a:extLst>
          </p:cNvPr>
          <p:cNvSpPr txBox="1"/>
          <p:nvPr/>
        </p:nvSpPr>
        <p:spPr>
          <a:xfrm>
            <a:off x="47625" y="4867982"/>
            <a:ext cx="8715375" cy="1422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  <a:defRPr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建立了用于能量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时间关联测量的盒型硅探测阵列</a:t>
            </a:r>
            <a:endParaRPr lang="en-US" altLang="zh-CN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  <a:defRPr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研制了以脉冲波形采样为特色的数字化快电子学系统</a:t>
            </a:r>
            <a:endParaRPr lang="en-US" altLang="zh-CN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  <a:defRPr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发展了一套用于新核素</a:t>
            </a:r>
            <a:r>
              <a:rPr lang="el-GR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衰变链寻找的数据处理方法</a:t>
            </a:r>
            <a:endParaRPr lang="en-US" altLang="zh-CN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8" name="Picture 15" descr="D:\超重充气谱仪数据\加工零件图\PSD-box三维图\box3\图片1.png">
            <a:extLst>
              <a:ext uri="{FF2B5EF4-FFF2-40B4-BE49-F238E27FC236}">
                <a16:creationId xmlns:a16="http://schemas.microsoft.com/office/drawing/2014/main" id="{23425C15-2CF3-4263-A322-5339D505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4384"/>
            <a:ext cx="37444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129202-88B3-4360-A8AB-8AD111E1B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" y="1068321"/>
            <a:ext cx="2345477" cy="165217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71EE54-3C92-493B-91AD-9981AB50CE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18583"/>
          <a:stretch/>
        </p:blipFill>
        <p:spPr>
          <a:xfrm>
            <a:off x="49463" y="3129020"/>
            <a:ext cx="2398791" cy="14953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D3BCC9-A3CC-47BD-9A51-4B1A58299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46" y="3129020"/>
            <a:ext cx="2093746" cy="1495388"/>
          </a:xfrm>
          <a:prstGeom prst="rect">
            <a:avLst/>
          </a:prstGeom>
        </p:spPr>
      </p:pic>
      <p:pic>
        <p:nvPicPr>
          <p:cNvPr id="9" name="Picture 3" descr="E:\超重充气谱仪数据\图片\焦平面探测器3\IMG_20180630_205414.jpg">
            <a:extLst>
              <a:ext uri="{FF2B5EF4-FFF2-40B4-BE49-F238E27FC236}">
                <a16:creationId xmlns:a16="http://schemas.microsoft.com/office/drawing/2014/main" id="{077474F0-351D-4A02-A04C-FD769A14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29" y="3123257"/>
            <a:ext cx="2010395" cy="15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6E5E58-402B-449D-8D54-64D526B862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28871" b="9816"/>
          <a:stretch/>
        </p:blipFill>
        <p:spPr>
          <a:xfrm>
            <a:off x="6728122" y="3117822"/>
            <a:ext cx="2369525" cy="1502500"/>
          </a:xfrm>
          <a:prstGeom prst="rect">
            <a:avLst/>
          </a:prstGeom>
        </p:spPr>
      </p:pic>
      <p:pic>
        <p:nvPicPr>
          <p:cNvPr id="11" name="Picture 2" descr="C:\Users\zzy\Desktop\IMG_20150702_115531.jpg">
            <a:extLst>
              <a:ext uri="{FF2B5EF4-FFF2-40B4-BE49-F238E27FC236}">
                <a16:creationId xmlns:a16="http://schemas.microsoft.com/office/drawing/2014/main" id="{ED7D1BBB-8BBE-4862-B0E7-AB1F73D4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18" y="4847918"/>
            <a:ext cx="2325761" cy="14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87BF66-795D-4618-8892-DA70F46B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r="22726"/>
          <a:stretch>
            <a:fillRect/>
          </a:stretch>
        </p:blipFill>
        <p:spPr bwMode="auto">
          <a:xfrm>
            <a:off x="6299877" y="1074855"/>
            <a:ext cx="2783790" cy="16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CD61D20-65C0-4A0B-82EA-572AC9FE4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25"/>
          <a:stretch/>
        </p:blipFill>
        <p:spPr>
          <a:xfrm>
            <a:off x="4365544" y="3766084"/>
            <a:ext cx="4771256" cy="2726644"/>
          </a:xfrm>
          <a:prstGeom prst="rect">
            <a:avLst/>
          </a:prstGeom>
        </p:spPr>
      </p:pic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67E95FE6-4CB3-417E-A7C8-643F84B84AAC}"/>
              </a:ext>
            </a:extLst>
          </p:cNvPr>
          <p:cNvGrpSpPr/>
          <p:nvPr/>
        </p:nvGrpSpPr>
        <p:grpSpPr>
          <a:xfrm>
            <a:off x="88857" y="930144"/>
            <a:ext cx="2783943" cy="2646600"/>
            <a:chOff x="101265" y="1043540"/>
            <a:chExt cx="2744015" cy="260344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D5829C8-21B9-42AE-82BC-E6FCB1C63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827" t="19756" r="29669" b="2366"/>
            <a:stretch/>
          </p:blipFill>
          <p:spPr>
            <a:xfrm>
              <a:off x="101265" y="1043540"/>
              <a:ext cx="2744015" cy="2603446"/>
            </a:xfrm>
            <a:prstGeom prst="rect">
              <a:avLst/>
            </a:prstGeom>
          </p:spPr>
        </p:pic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D7447EB1-18A8-49EA-BBA0-B702B3B0A76E}"/>
                </a:ext>
              </a:extLst>
            </p:cNvPr>
            <p:cNvSpPr/>
            <p:nvPr/>
          </p:nvSpPr>
          <p:spPr>
            <a:xfrm>
              <a:off x="470780" y="2021681"/>
              <a:ext cx="2218372" cy="261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aseline="30000" dirty="0">
                  <a:solidFill>
                    <a:schemeClr val="tx2"/>
                  </a:solidFill>
                  <a:latin typeface="+mn-ea"/>
                  <a:ea typeface="+mn-ea"/>
                </a:rPr>
                <a:t>40</a:t>
              </a:r>
              <a:r>
                <a:rPr lang="en-US" altLang="zh-CN" sz="1050" dirty="0">
                  <a:solidFill>
                    <a:schemeClr val="tx2"/>
                  </a:solidFill>
                  <a:latin typeface="+mn-ea"/>
                  <a:ea typeface="+mn-ea"/>
                </a:rPr>
                <a:t>Ar+</a:t>
              </a:r>
              <a:r>
                <a:rPr lang="en-US" altLang="zh-CN" sz="1050" baseline="30000" dirty="0">
                  <a:solidFill>
                    <a:schemeClr val="tx2"/>
                  </a:solidFill>
                  <a:latin typeface="+mn-ea"/>
                  <a:ea typeface="+mn-ea"/>
                </a:rPr>
                <a:t>185</a:t>
              </a:r>
              <a:r>
                <a:rPr lang="en-US" altLang="zh-CN" sz="1050" dirty="0">
                  <a:solidFill>
                    <a:schemeClr val="tx2"/>
                  </a:solidFill>
                  <a:latin typeface="+mn-ea"/>
                  <a:ea typeface="+mn-ea"/>
                </a:rPr>
                <a:t>Re→</a:t>
              </a:r>
              <a:r>
                <a:rPr lang="en-US" altLang="zh-CN" sz="1050" baseline="30000" dirty="0">
                  <a:solidFill>
                    <a:schemeClr val="tx2"/>
                  </a:solidFill>
                  <a:latin typeface="+mn-ea"/>
                  <a:ea typeface="+mn-ea"/>
                </a:rPr>
                <a:t>225</a:t>
              </a:r>
              <a:r>
                <a:rPr lang="en-US" altLang="zh-CN" sz="1050" dirty="0">
                  <a:solidFill>
                    <a:schemeClr val="tx2"/>
                  </a:solidFill>
                  <a:latin typeface="+mn-ea"/>
                  <a:ea typeface="+mn-ea"/>
                </a:rPr>
                <a:t>Np</a:t>
              </a:r>
              <a:r>
                <a:rPr lang="en-US" altLang="zh-CN" sz="1050" baseline="30000" dirty="0">
                  <a:solidFill>
                    <a:schemeClr val="tx2"/>
                  </a:solidFill>
                  <a:latin typeface="+mn-ea"/>
                  <a:ea typeface="+mn-ea"/>
                </a:rPr>
                <a:t>*</a:t>
              </a:r>
              <a:r>
                <a:rPr lang="en-US" altLang="zh-CN" sz="1050" dirty="0">
                  <a:solidFill>
                    <a:schemeClr val="tx2"/>
                  </a:solidFill>
                  <a:latin typeface="+mn-ea"/>
                  <a:ea typeface="+mn-ea"/>
                </a:rPr>
                <a:t> @ 200 MeV</a:t>
              </a:r>
              <a:endParaRPr lang="zh-CN" altLang="en-US" sz="1050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40340A2-1400-49A2-8B51-CA8A8B28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新核素 </a:t>
            </a:r>
            <a:r>
              <a:rPr lang="en-US" altLang="zh-CN" baseline="30000" dirty="0"/>
              <a:t>220</a:t>
            </a:r>
            <a:r>
              <a:rPr lang="en-US" altLang="zh-CN" dirty="0"/>
              <a:t>Np (</a:t>
            </a:r>
            <a:r>
              <a:rPr lang="en-US" altLang="zh-CN" i="1" dirty="0"/>
              <a:t>Z</a:t>
            </a:r>
            <a:r>
              <a:rPr lang="en-US" altLang="zh-CN" dirty="0"/>
              <a:t>=93)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900FCC2-8E6F-44DB-85F5-25342A614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F02317-C48D-48A3-8B66-E8D70065CB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3AA997-6507-4607-B335-DEB3EB381EA6}"/>
                  </a:ext>
                </a:extLst>
              </p:cNvPr>
              <p:cNvSpPr txBox="1"/>
              <p:nvPr/>
            </p:nvSpPr>
            <p:spPr>
              <a:xfrm>
                <a:off x="201321" y="3681675"/>
                <a:ext cx="1893853" cy="154144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rgbClr val="0000FF">
                    <a:alpha val="40000"/>
                  </a:srgbClr>
                </a:glow>
                <a:softEdge rad="38100"/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75"/>
                  </a:lnSpc>
                  <a:spcAft>
                    <a:spcPts val="900"/>
                  </a:spcAft>
                </a:pPr>
                <a:r>
                  <a:rPr lang="en-US" altLang="zh-CN" sz="1500" b="1" baseline="30000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40</a:t>
                </a: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Ar+</a:t>
                </a:r>
                <a:r>
                  <a:rPr lang="en-US" altLang="zh-CN" sz="1500" b="1" baseline="30000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185</a:t>
                </a: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Re→</a:t>
                </a:r>
                <a:r>
                  <a:rPr lang="en-US" altLang="zh-CN" sz="1500" b="1" baseline="3000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220</a:t>
                </a:r>
                <a:r>
                  <a:rPr lang="en-US" altLang="zh-CN" sz="15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Np</a:t>
                </a: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+5</a:t>
                </a:r>
                <a:r>
                  <a:rPr lang="en-US" altLang="zh-CN" sz="1500" b="1" i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n</a:t>
                </a:r>
              </a:p>
              <a:p>
                <a:pPr>
                  <a:lnSpc>
                    <a:spcPts val="1875"/>
                  </a:lnSpc>
                </a:pPr>
                <a:r>
                  <a:rPr lang="en-US" altLang="zh-CN" sz="1500" b="1" i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E</a:t>
                </a:r>
                <a:r>
                  <a:rPr lang="zh-CN" altLang="zh-CN" sz="1500" b="1" baseline="-25000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α</a:t>
                </a: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= 10040(18) keV</a:t>
                </a:r>
              </a:p>
              <a:p>
                <a:pPr>
                  <a:lnSpc>
                    <a:spcPts val="1875"/>
                  </a:lnSpc>
                  <a:spcAft>
                    <a:spcPts val="900"/>
                  </a:spcAft>
                </a:pPr>
                <a:r>
                  <a:rPr lang="en-US" altLang="zh-CN" sz="1500" b="1" i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</a:t>
                </a:r>
                <a:r>
                  <a:rPr lang="en-US" altLang="zh-CN" sz="1500" b="1" baseline="-25000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1/2</a:t>
                </a: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𝟐𝟓</m:t>
                        </m:r>
                      </m:e>
                      <m:sub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𝟕</m:t>
                        </m:r>
                      </m:sub>
                      <m:sup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𝟏𝟒</m:t>
                        </m:r>
                      </m:sup>
                    </m:sSubSup>
                  </m:oMath>
                </a14:m>
                <a:r>
                  <a:rPr lang="zh-CN" altLang="en-US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r>
                  <a:rPr lang="el-GR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μ</a:t>
                </a: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</a:t>
                </a:r>
              </a:p>
              <a:p>
                <a:pPr>
                  <a:lnSpc>
                    <a:spcPts val="1875"/>
                  </a:lnSpc>
                </a:pP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Cross section</a:t>
                </a:r>
                <a:r>
                  <a:rPr lang="zh-CN" altLang="en-US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：</a:t>
                </a:r>
                <a:endParaRPr lang="en-US" altLang="zh-CN" sz="1500" b="1" dirty="0">
                  <a:solidFill>
                    <a:srgbClr val="00006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lnSpc>
                    <a:spcPts val="1875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𝟒𝟐</m:t>
                        </m:r>
                      </m:e>
                      <m:sub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𝟏𝟓</m:t>
                        </m:r>
                      </m:sub>
                      <m:sup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r>
                          <a:rPr lang="en-US" altLang="zh-CN" sz="15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𝟐𝟎</m:t>
                        </m:r>
                      </m:sup>
                    </m:sSubSup>
                  </m:oMath>
                </a14:m>
                <a:r>
                  <a:rPr lang="zh-CN" altLang="en-US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1500" b="1" dirty="0">
                    <a:solidFill>
                      <a:srgbClr val="00006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pb@200 MeV</a:t>
                </a:r>
                <a:endParaRPr lang="zh-CN" altLang="en-US" sz="1500" b="1" dirty="0">
                  <a:solidFill>
                    <a:srgbClr val="000066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3AA997-6507-4607-B335-DEB3EB38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1" y="3681675"/>
                <a:ext cx="1893853" cy="15414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63500">
                  <a:srgbClr val="0000FF">
                    <a:alpha val="40000"/>
                  </a:srgbClr>
                </a:glow>
                <a:softEdge rad="381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" name="图片 145">
            <a:extLst>
              <a:ext uri="{FF2B5EF4-FFF2-40B4-BE49-F238E27FC236}">
                <a16:creationId xmlns:a16="http://schemas.microsoft.com/office/drawing/2014/main" id="{C3EB9ECD-2BC8-43C1-AD22-5D6ABD2D7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87" y="3658010"/>
            <a:ext cx="3459475" cy="3015952"/>
          </a:xfrm>
          <a:prstGeom prst="rect">
            <a:avLst/>
          </a:prstGeom>
          <a:effectLst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2CB3FC-4E4B-4CA1-B6B2-3800FBFD4B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0" t="18839" r="9723" b="5723"/>
          <a:stretch/>
        </p:blipFill>
        <p:spPr>
          <a:xfrm>
            <a:off x="2796002" y="951723"/>
            <a:ext cx="2992798" cy="26723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D2BF2F-5B6D-4273-9EAB-E93C22819E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0" r="5052"/>
          <a:stretch/>
        </p:blipFill>
        <p:spPr>
          <a:xfrm>
            <a:off x="5738068" y="958923"/>
            <a:ext cx="3376853" cy="25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98986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FB61F-C75D-44A5-9B11-E93FFD9D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同位素链的</a:t>
            </a:r>
            <a:r>
              <a:rPr lang="el-GR" altLang="zh-CN" dirty="0"/>
              <a:t>α</a:t>
            </a:r>
            <a:r>
              <a:rPr lang="zh-CN" altLang="en-US" dirty="0"/>
              <a:t>衰变系统性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204A50B-08E9-43E5-9097-543D4FA9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975" y="4203368"/>
            <a:ext cx="5944625" cy="2181946"/>
          </a:xfrm>
        </p:spPr>
        <p:txBody>
          <a:bodyPr/>
          <a:lstStyle/>
          <a:p>
            <a:pPr marL="214313" lvl="0" indent="-214313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首次合成缺中子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新核素</a:t>
            </a:r>
            <a:r>
              <a:rPr lang="en-US" altLang="zh-CN" sz="1600" b="1" kern="1200" baseline="30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219,220,223,224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</a:p>
          <a:p>
            <a:pPr marL="214313" lvl="0" indent="-214313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同位素的</a:t>
            </a:r>
            <a:r>
              <a:rPr lang="en-US" altLang="zh-CN" sz="1600" b="1" i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 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=126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中子壳附近，首次建立了</a:t>
            </a:r>
            <a:r>
              <a:rPr lang="el-GR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α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衰变系统性</a:t>
            </a:r>
            <a:endParaRPr lang="en-US" altLang="zh-CN" sz="16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14313" lvl="0" indent="-214313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验证了</a:t>
            </a:r>
            <a:r>
              <a:rPr lang="en-US" altLang="zh-CN" sz="1600" b="1" i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 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=126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壳效应在</a:t>
            </a:r>
            <a:r>
              <a:rPr lang="en-US" altLang="zh-CN" sz="1600" b="1" i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Z 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=93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同位素中的鲁棒性（</a:t>
            </a:r>
            <a:r>
              <a:rPr lang="en-US" altLang="zh-CN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robustness</a:t>
            </a:r>
            <a:r>
              <a:rPr lang="zh-CN" altLang="en-US" sz="16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600" b="1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14313" indent="-214313" eaLnBrk="1" fontAlgn="auto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en-US" altLang="zh-CN" sz="1600" b="1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Z 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≥ 83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的奇</a:t>
            </a:r>
            <a:r>
              <a:rPr lang="en-US" altLang="zh-CN" sz="1600" b="1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Z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核区，发现目前已知的最重的质子滴线核素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D4C6D8-C9B4-4317-B420-F17BDA4F4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F02317-C48D-48A3-8B66-E8D70065CB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6650C94-542F-4924-A8E1-E33B98278BD0}"/>
              </a:ext>
            </a:extLst>
          </p:cNvPr>
          <p:cNvSpPr/>
          <p:nvPr/>
        </p:nvSpPr>
        <p:spPr>
          <a:xfrm>
            <a:off x="4988393" y="6085988"/>
            <a:ext cx="4292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000" b="1" dirty="0">
                <a:latin typeface="+mn-ea"/>
                <a:ea typeface="+mn-ea"/>
              </a:rPr>
              <a:t>[1] M. Bao, Z. He, Y. M. Zhao</a:t>
            </a:r>
            <a:r>
              <a:rPr lang="en-US" altLang="zh-CN" sz="1000" b="1" i="1" dirty="0">
                <a:latin typeface="+mn-ea"/>
                <a:ea typeface="+mn-ea"/>
              </a:rPr>
              <a:t>, et al.</a:t>
            </a:r>
            <a:r>
              <a:rPr lang="en-US" altLang="zh-CN" sz="1000" b="1" dirty="0">
                <a:latin typeface="+mn-ea"/>
                <a:ea typeface="+mn-ea"/>
              </a:rPr>
              <a:t>, Phys. Rev. C 90, 024314 (2014).</a:t>
            </a:r>
          </a:p>
          <a:p>
            <a:pPr>
              <a:spcAft>
                <a:spcPts val="0"/>
              </a:spcAft>
            </a:pPr>
            <a:r>
              <a:rPr lang="en-US" altLang="zh-CN" sz="1000" b="1" dirty="0">
                <a:latin typeface="+mn-ea"/>
                <a:ea typeface="+mn-ea"/>
              </a:rPr>
              <a:t>[2] Y. Ren and Z. Ren, </a:t>
            </a:r>
            <a:r>
              <a:rPr lang="en-US" altLang="zh-CN" sz="1000" b="1" dirty="0">
                <a:latin typeface="+mn-ea"/>
              </a:rPr>
              <a:t>Phys. Rev. C </a:t>
            </a:r>
            <a:r>
              <a:rPr lang="en-US" altLang="zh-CN" sz="1000" b="1" dirty="0">
                <a:latin typeface="+mn-ea"/>
                <a:ea typeface="+mn-ea"/>
              </a:rPr>
              <a:t>85, 044608 (2012).</a:t>
            </a:r>
          </a:p>
          <a:p>
            <a:pPr>
              <a:spcAft>
                <a:spcPts val="0"/>
              </a:spcAft>
            </a:pPr>
            <a:r>
              <a:rPr lang="en-US" altLang="zh-CN" sz="1000" b="1" dirty="0">
                <a:latin typeface="+mn-ea"/>
                <a:ea typeface="+mn-ea"/>
              </a:rPr>
              <a:t>[3] </a:t>
            </a:r>
            <a:r>
              <a:rPr lang="nb-NO" altLang="zh-CN" sz="1000" b="1" dirty="0">
                <a:latin typeface="+mn-ea"/>
                <a:ea typeface="+mn-ea"/>
              </a:rPr>
              <a:t>N. Wang, </a:t>
            </a:r>
            <a:r>
              <a:rPr lang="nb-NO" altLang="zh-CN" sz="1000" b="1" i="1" dirty="0">
                <a:latin typeface="+mn-ea"/>
                <a:ea typeface="+mn-ea"/>
              </a:rPr>
              <a:t>et al.</a:t>
            </a:r>
            <a:r>
              <a:rPr lang="nb-NO" altLang="zh-CN" sz="1000" b="1" dirty="0">
                <a:latin typeface="+mn-ea"/>
                <a:ea typeface="+mn-ea"/>
              </a:rPr>
              <a:t>, Phys. Lett. B 734, 215 (2014).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92BE58-9181-4E05-A43C-C9E2CE6B9A04}"/>
              </a:ext>
            </a:extLst>
          </p:cNvPr>
          <p:cNvSpPr txBox="1"/>
          <p:nvPr/>
        </p:nvSpPr>
        <p:spPr>
          <a:xfrm>
            <a:off x="6836738" y="1010439"/>
            <a:ext cx="2320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Comic Sans MS" panose="030F0702030302020204" pitchFamily="66" charset="0"/>
                <a:cs typeface="Calibri" panose="020F0502020204030204" pitchFamily="34" charset="0"/>
              </a:rPr>
              <a:t>Theoretical results (dotted lines)</a:t>
            </a:r>
          </a:p>
          <a:p>
            <a:endParaRPr lang="en-US" altLang="zh-CN" sz="12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US" altLang="zh-CN" sz="1200" b="1" i="1" dirty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</a:t>
            </a:r>
            <a:r>
              <a:rPr lang="en-US" altLang="zh-CN" sz="1200" b="1" baseline="-25000" dirty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α</a:t>
            </a:r>
            <a:r>
              <a:rPr lang="en-US" altLang="zh-CN" sz="1200" b="1" dirty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values:</a:t>
            </a:r>
          </a:p>
          <a:p>
            <a:r>
              <a:rPr lang="en-US" altLang="zh-CN" sz="1200" b="1" dirty="0">
                <a:solidFill>
                  <a:srgbClr val="00B05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Relations based on the longitudinal Garvey-Kelson relation and its odd-even features</a:t>
            </a:r>
          </a:p>
          <a:p>
            <a:endParaRPr lang="en-US" altLang="zh-CN" sz="1200" b="1" dirty="0">
              <a:solidFill>
                <a:srgbClr val="00B05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Half-lives </a:t>
            </a:r>
            <a:r>
              <a:rPr lang="en-US" altLang="zh-CN" sz="1200" b="1" i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</a:t>
            </a:r>
            <a:r>
              <a:rPr lang="en-US" altLang="zh-CN" sz="1200" b="1" baseline="-25000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1/2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 new Geiger-Nuttall law valid for the </a:t>
            </a:r>
            <a:r>
              <a:rPr lang="el-GR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α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decay of heavy nuclei around </a:t>
            </a:r>
            <a:r>
              <a:rPr lang="en-US" altLang="zh-CN" sz="1200" b="1" i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=126</a:t>
            </a:r>
          </a:p>
          <a:p>
            <a:endParaRPr lang="en-US" altLang="zh-CN" sz="1200" b="1" dirty="0">
              <a:solidFill>
                <a:srgbClr val="7030A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Proton drip line: </a:t>
            </a:r>
          </a:p>
          <a:p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WS4 global mass model</a:t>
            </a:r>
            <a:endParaRPr lang="zh-CN" altLang="en-US" sz="1200" b="1" dirty="0">
              <a:solidFill>
                <a:srgbClr val="7030A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CA273A-1B20-4DE6-8516-5B824E673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7087" r="13125" b="5407"/>
          <a:stretch/>
        </p:blipFill>
        <p:spPr>
          <a:xfrm>
            <a:off x="376759" y="4017600"/>
            <a:ext cx="2995417" cy="25904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F187851-A47C-4351-B152-70D3C75D5A00}"/>
              </a:ext>
            </a:extLst>
          </p:cNvPr>
          <p:cNvSpPr txBox="1"/>
          <p:nvPr/>
        </p:nvSpPr>
        <p:spPr>
          <a:xfrm>
            <a:off x="872602" y="3792459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>
                <a:latin typeface="Comic Sans MS" panose="030F0702030302020204" pitchFamily="66" charset="0"/>
                <a:cs typeface="Calibri" panose="020F0502020204030204" pitchFamily="34" charset="0"/>
              </a:rPr>
              <a:t>α</a:t>
            </a:r>
            <a:r>
              <a:rPr lang="en-US" altLang="zh-CN" b="1" dirty="0">
                <a:latin typeface="Comic Sans MS" panose="030F0702030302020204" pitchFamily="66" charset="0"/>
                <a:cs typeface="Calibri" panose="020F0502020204030204" pitchFamily="34" charset="0"/>
              </a:rPr>
              <a:t>-decay half-lives</a:t>
            </a:r>
            <a:endParaRPr lang="zh-CN" altLang="en-US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310AF7-33E2-4BE2-9F9E-F7DB3233678A}"/>
              </a:ext>
            </a:extLst>
          </p:cNvPr>
          <p:cNvSpPr txBox="1"/>
          <p:nvPr/>
        </p:nvSpPr>
        <p:spPr>
          <a:xfrm>
            <a:off x="937402" y="919373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>
                <a:latin typeface="Comic Sans MS" panose="030F0702030302020204" pitchFamily="66" charset="0"/>
                <a:cs typeface="Calibri" panose="020F0502020204030204" pitchFamily="34" charset="0"/>
              </a:rPr>
              <a:t>α</a:t>
            </a:r>
            <a:r>
              <a:rPr lang="en-US" altLang="zh-CN" b="1" dirty="0">
                <a:latin typeface="Comic Sans MS" panose="030F0702030302020204" pitchFamily="66" charset="0"/>
                <a:cs typeface="Calibri" panose="020F0502020204030204" pitchFamily="34" charset="0"/>
              </a:rPr>
              <a:t>-decay Q values</a:t>
            </a:r>
            <a:endParaRPr lang="zh-CN" altLang="en-US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04DF1E8-CE62-4E3B-BF73-E7FAE8EB2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0439" r="14570" b="6877"/>
          <a:stretch/>
        </p:blipFill>
        <p:spPr>
          <a:xfrm>
            <a:off x="376759" y="1223617"/>
            <a:ext cx="2995417" cy="2590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57FE428-AE2D-477B-8CF2-D0E93D435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95" y="931553"/>
            <a:ext cx="3284123" cy="32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10900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3D36F-F50D-452A-A446-60A30746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总结与展望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7C5215-8D22-489F-B3F6-DFF1A905C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42087"/>
            <a:ext cx="9144000" cy="16579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在充气反冲核谱仪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SHANS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装置上发现新核素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219,220,223,224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=126-131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=126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中子壳附近，建立了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核素的</a:t>
            </a:r>
            <a:r>
              <a:rPr lang="el-GR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α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衰变系统性规律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检验了中子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=126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壳效应在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Z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=93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核素中依然有效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将重核区奇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Z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核的质子滴线扩展到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同位素，发现目前已知最重质子滴线核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CC5A772-C50D-47C0-AA81-A946E8205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F02317-C48D-48A3-8B66-E8D70065CB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0DCA0B-51C4-4107-BE29-81F9FC0E3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12" y="2700000"/>
            <a:ext cx="6206188" cy="38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7412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sample">
  <a:themeElements>
    <a:clrScheme name="sample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cdb2004c003l</Template>
  <TotalTime>68001</TotalTime>
  <Words>1059</Words>
  <Application>Microsoft Office PowerPoint</Application>
  <PresentationFormat>全屏显示(4:3)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黑体</vt:lpstr>
      <vt:lpstr>华文楷体</vt:lpstr>
      <vt:lpstr>华文新魏</vt:lpstr>
      <vt:lpstr>宋体</vt:lpstr>
      <vt:lpstr>微软雅黑</vt:lpstr>
      <vt:lpstr>Arial</vt:lpstr>
      <vt:lpstr>Calibri</vt:lpstr>
      <vt:lpstr>Cambria Math</vt:lpstr>
      <vt:lpstr>Comic Sans MS</vt:lpstr>
      <vt:lpstr>Times New Roman</vt:lpstr>
      <vt:lpstr>Verdana</vt:lpstr>
      <vt:lpstr>Wingdings</vt:lpstr>
      <vt:lpstr>sample</vt:lpstr>
      <vt:lpstr>缺中子Np新核素研究</vt:lpstr>
      <vt:lpstr>个人简历</vt:lpstr>
      <vt:lpstr>新核素合成和短寿命核的α衰变</vt:lpstr>
      <vt:lpstr>N=126壳效应的弱化现象</vt:lpstr>
      <vt:lpstr>实验方法介绍</vt:lpstr>
      <vt:lpstr>探测系统和电子学</vt:lpstr>
      <vt:lpstr>新核素 220Np (Z=93)</vt:lpstr>
      <vt:lpstr>Np同位素链的α衰变系统性</vt:lpstr>
      <vt:lpstr>总结与展望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zzy</dc:creator>
  <cp:lastModifiedBy>Z. ZHANG</cp:lastModifiedBy>
  <cp:revision>1473</cp:revision>
  <dcterms:modified xsi:type="dcterms:W3CDTF">2019-10-08T16:20:28Z</dcterms:modified>
</cp:coreProperties>
</file>