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8" r:id="rId2"/>
    <p:sldId id="280" r:id="rId3"/>
    <p:sldId id="267" r:id="rId4"/>
    <p:sldId id="344" r:id="rId5"/>
    <p:sldId id="346" r:id="rId6"/>
    <p:sldId id="345" r:id="rId7"/>
    <p:sldId id="323" r:id="rId8"/>
    <p:sldId id="349" r:id="rId9"/>
    <p:sldId id="342" r:id="rId10"/>
    <p:sldId id="359" r:id="rId11"/>
    <p:sldId id="308" r:id="rId12"/>
    <p:sldId id="319" r:id="rId13"/>
    <p:sldId id="283" r:id="rId14"/>
    <p:sldId id="330" r:id="rId15"/>
    <p:sldId id="353" r:id="rId16"/>
    <p:sldId id="290" r:id="rId17"/>
    <p:sldId id="331" r:id="rId18"/>
    <p:sldId id="354" r:id="rId19"/>
    <p:sldId id="357" r:id="rId20"/>
    <p:sldId id="288" r:id="rId21"/>
    <p:sldId id="309" r:id="rId22"/>
    <p:sldId id="310" r:id="rId23"/>
    <p:sldId id="298" r:id="rId24"/>
    <p:sldId id="350" r:id="rId25"/>
    <p:sldId id="352" r:id="rId26"/>
    <p:sldId id="356" r:id="rId27"/>
    <p:sldId id="358" r:id="rId28"/>
    <p:sldId id="328" r:id="rId29"/>
    <p:sldId id="329" r:id="rId30"/>
    <p:sldId id="297" r:id="rId31"/>
    <p:sldId id="312"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3" autoAdjust="0"/>
    <p:restoredTop sz="94660"/>
  </p:normalViewPr>
  <p:slideViewPr>
    <p:cSldViewPr snapToGrid="0">
      <p:cViewPr varScale="1">
        <p:scale>
          <a:sx n="86" d="100"/>
          <a:sy n="86" d="100"/>
        </p:scale>
        <p:origin x="10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I&#22235;&#27425;&#26041;&#23545;&#31216;&#33021;1.0\BE3.0\sdne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I&#22235;&#27425;&#26041;&#23545;&#31216;&#33021;1.0\BE3.0\sdnew.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I&#22235;&#27425;&#26041;&#23545;&#31216;&#33021;1.0\BE3.0\sdne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I&#22235;&#27425;&#26041;&#23545;&#31216;&#33021;1.0\BE3.0\sdnew.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ltLang="zh-CN"/>
              <a:t>18F</a:t>
            </a:r>
            <a:endParaRPr lang="zh-CN"/>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'oddN=Z'!$C$1</c:f>
              <c:strCache>
                <c:ptCount val="1"/>
                <c:pt idx="0">
                  <c:v>EXP(keV)</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'oddN=Z'!$B$2:$B$6</c:f>
              <c:strCache>
                <c:ptCount val="5"/>
                <c:pt idx="0">
                  <c:v>1+</c:v>
                </c:pt>
                <c:pt idx="1">
                  <c:v>3+</c:v>
                </c:pt>
                <c:pt idx="2">
                  <c:v>0+</c:v>
                </c:pt>
                <c:pt idx="3">
                  <c:v>5+</c:v>
                </c:pt>
                <c:pt idx="4">
                  <c:v>4+</c:v>
                </c:pt>
              </c:strCache>
            </c:strRef>
          </c:cat>
          <c:val>
            <c:numRef>
              <c:f>'oddN=Z'!$C$2:$C$6</c:f>
              <c:numCache>
                <c:formatCode>General</c:formatCode>
                <c:ptCount val="5"/>
                <c:pt idx="0">
                  <c:v>0</c:v>
                </c:pt>
                <c:pt idx="1">
                  <c:v>937</c:v>
                </c:pt>
                <c:pt idx="2">
                  <c:v>1041</c:v>
                </c:pt>
                <c:pt idx="3">
                  <c:v>1121</c:v>
                </c:pt>
                <c:pt idx="4">
                  <c:v>4652</c:v>
                </c:pt>
              </c:numCache>
            </c:numRef>
          </c:val>
          <c:smooth val="0"/>
          <c:extLst>
            <c:ext xmlns:c16="http://schemas.microsoft.com/office/drawing/2014/chart" uri="{C3380CC4-5D6E-409C-BE32-E72D297353CC}">
              <c16:uniqueId val="{00000000-D7F7-4DBE-9F87-B3F6BD51BC63}"/>
            </c:ext>
          </c:extLst>
        </c:ser>
        <c:ser>
          <c:idx val="1"/>
          <c:order val="1"/>
          <c:tx>
            <c:strRef>
              <c:f>'oddN=Z'!$D$1</c:f>
              <c:strCache>
                <c:ptCount val="1"/>
                <c:pt idx="0">
                  <c:v>CAL(new4)</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'oddN=Z'!$B$2:$B$6</c:f>
              <c:strCache>
                <c:ptCount val="5"/>
                <c:pt idx="0">
                  <c:v>1+</c:v>
                </c:pt>
                <c:pt idx="1">
                  <c:v>3+</c:v>
                </c:pt>
                <c:pt idx="2">
                  <c:v>0+</c:v>
                </c:pt>
                <c:pt idx="3">
                  <c:v>5+</c:v>
                </c:pt>
                <c:pt idx="4">
                  <c:v>4+</c:v>
                </c:pt>
              </c:strCache>
            </c:strRef>
          </c:cat>
          <c:val>
            <c:numRef>
              <c:f>'oddN=Z'!$D$2:$D$6</c:f>
              <c:numCache>
                <c:formatCode>General</c:formatCode>
                <c:ptCount val="5"/>
                <c:pt idx="0">
                  <c:v>0</c:v>
                </c:pt>
                <c:pt idx="1">
                  <c:v>852</c:v>
                </c:pt>
                <c:pt idx="2">
                  <c:v>1386</c:v>
                </c:pt>
                <c:pt idx="3">
                  <c:v>1739</c:v>
                </c:pt>
                <c:pt idx="4">
                  <c:v>5099</c:v>
                </c:pt>
              </c:numCache>
            </c:numRef>
          </c:val>
          <c:smooth val="0"/>
          <c:extLst>
            <c:ext xmlns:c16="http://schemas.microsoft.com/office/drawing/2014/chart" uri="{C3380CC4-5D6E-409C-BE32-E72D297353CC}">
              <c16:uniqueId val="{00000001-D7F7-4DBE-9F87-B3F6BD51BC63}"/>
            </c:ext>
          </c:extLst>
        </c:ser>
        <c:ser>
          <c:idx val="2"/>
          <c:order val="2"/>
          <c:tx>
            <c:strRef>
              <c:f>'oddN=Z'!$E$1</c:f>
              <c:strCache>
                <c:ptCount val="1"/>
                <c:pt idx="0">
                  <c:v>usdb</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'oddN=Z'!$B$2:$B$6</c:f>
              <c:strCache>
                <c:ptCount val="5"/>
                <c:pt idx="0">
                  <c:v>1+</c:v>
                </c:pt>
                <c:pt idx="1">
                  <c:v>3+</c:v>
                </c:pt>
                <c:pt idx="2">
                  <c:v>0+</c:v>
                </c:pt>
                <c:pt idx="3">
                  <c:v>5+</c:v>
                </c:pt>
                <c:pt idx="4">
                  <c:v>4+</c:v>
                </c:pt>
              </c:strCache>
            </c:strRef>
          </c:cat>
          <c:val>
            <c:numRef>
              <c:f>'oddN=Z'!$E$2:$E$6</c:f>
              <c:numCache>
                <c:formatCode>General</c:formatCode>
                <c:ptCount val="5"/>
                <c:pt idx="0">
                  <c:v>0</c:v>
                </c:pt>
                <c:pt idx="1">
                  <c:v>944</c:v>
                </c:pt>
                <c:pt idx="2">
                  <c:v>1481</c:v>
                </c:pt>
                <c:pt idx="3">
                  <c:v>1241</c:v>
                </c:pt>
                <c:pt idx="4">
                  <c:v>5008</c:v>
                </c:pt>
              </c:numCache>
            </c:numRef>
          </c:val>
          <c:smooth val="0"/>
          <c:extLst>
            <c:ext xmlns:c16="http://schemas.microsoft.com/office/drawing/2014/chart" uri="{C3380CC4-5D6E-409C-BE32-E72D297353CC}">
              <c16:uniqueId val="{00000002-D7F7-4DBE-9F87-B3F6BD51BC63}"/>
            </c:ext>
          </c:extLst>
        </c:ser>
        <c:dLbls>
          <c:showLegendKey val="0"/>
          <c:showVal val="0"/>
          <c:showCatName val="0"/>
          <c:showSerName val="0"/>
          <c:showPercent val="0"/>
          <c:showBubbleSize val="0"/>
        </c:dLbls>
        <c:marker val="1"/>
        <c:smooth val="0"/>
        <c:axId val="293178528"/>
        <c:axId val="293185808"/>
      </c:lineChart>
      <c:catAx>
        <c:axId val="29317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zh-CN"/>
          </a:p>
        </c:txPr>
        <c:crossAx val="293185808"/>
        <c:crosses val="autoZero"/>
        <c:auto val="1"/>
        <c:lblAlgn val="ctr"/>
        <c:lblOffset val="100"/>
        <c:noMultiLvlLbl val="0"/>
      </c:catAx>
      <c:valAx>
        <c:axId val="293185808"/>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3178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ltLang="zh-CN"/>
              <a:t>22Na</a:t>
            </a:r>
            <a:endParaRPr lang="zh-CN"/>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'oddN=Z'!$C$1</c:f>
              <c:strCache>
                <c:ptCount val="1"/>
                <c:pt idx="0">
                  <c:v>EXP(keV)</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'oddN=Z'!$B$9:$B$14</c:f>
              <c:strCache>
                <c:ptCount val="6"/>
                <c:pt idx="0">
                  <c:v>3+</c:v>
                </c:pt>
                <c:pt idx="1">
                  <c:v>1+</c:v>
                </c:pt>
                <c:pt idx="2">
                  <c:v>0+</c:v>
                </c:pt>
                <c:pt idx="3">
                  <c:v>4+</c:v>
                </c:pt>
                <c:pt idx="4">
                  <c:v>5+</c:v>
                </c:pt>
                <c:pt idx="5">
                  <c:v>2+</c:v>
                </c:pt>
              </c:strCache>
            </c:strRef>
          </c:cat>
          <c:val>
            <c:numRef>
              <c:f>'oddN=Z'!$C$9:$C$14</c:f>
              <c:numCache>
                <c:formatCode>General</c:formatCode>
                <c:ptCount val="6"/>
                <c:pt idx="0">
                  <c:v>0</c:v>
                </c:pt>
                <c:pt idx="1">
                  <c:v>583</c:v>
                </c:pt>
                <c:pt idx="2">
                  <c:v>657</c:v>
                </c:pt>
                <c:pt idx="3">
                  <c:v>890</c:v>
                </c:pt>
                <c:pt idx="4">
                  <c:v>1528</c:v>
                </c:pt>
                <c:pt idx="5">
                  <c:v>1951</c:v>
                </c:pt>
              </c:numCache>
            </c:numRef>
          </c:val>
          <c:smooth val="0"/>
          <c:extLst>
            <c:ext xmlns:c16="http://schemas.microsoft.com/office/drawing/2014/chart" uri="{C3380CC4-5D6E-409C-BE32-E72D297353CC}">
              <c16:uniqueId val="{00000000-9DCB-4E9B-9A40-EC5674678CA0}"/>
            </c:ext>
          </c:extLst>
        </c:ser>
        <c:ser>
          <c:idx val="1"/>
          <c:order val="1"/>
          <c:tx>
            <c:strRef>
              <c:f>'oddN=Z'!$D$1</c:f>
              <c:strCache>
                <c:ptCount val="1"/>
                <c:pt idx="0">
                  <c:v>CAL(new4)</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'oddN=Z'!$B$9:$B$14</c:f>
              <c:strCache>
                <c:ptCount val="6"/>
                <c:pt idx="0">
                  <c:v>3+</c:v>
                </c:pt>
                <c:pt idx="1">
                  <c:v>1+</c:v>
                </c:pt>
                <c:pt idx="2">
                  <c:v>0+</c:v>
                </c:pt>
                <c:pt idx="3">
                  <c:v>4+</c:v>
                </c:pt>
                <c:pt idx="4">
                  <c:v>5+</c:v>
                </c:pt>
                <c:pt idx="5">
                  <c:v>2+</c:v>
                </c:pt>
              </c:strCache>
            </c:strRef>
          </c:cat>
          <c:val>
            <c:numRef>
              <c:f>'oddN=Z'!$D$9:$D$14</c:f>
              <c:numCache>
                <c:formatCode>General</c:formatCode>
                <c:ptCount val="6"/>
                <c:pt idx="0">
                  <c:v>182</c:v>
                </c:pt>
                <c:pt idx="1">
                  <c:v>0</c:v>
                </c:pt>
                <c:pt idx="2">
                  <c:v>1736</c:v>
                </c:pt>
                <c:pt idx="3">
                  <c:v>1398</c:v>
                </c:pt>
                <c:pt idx="4">
                  <c:v>2551</c:v>
                </c:pt>
                <c:pt idx="5">
                  <c:v>2850</c:v>
                </c:pt>
              </c:numCache>
            </c:numRef>
          </c:val>
          <c:smooth val="0"/>
          <c:extLst>
            <c:ext xmlns:c16="http://schemas.microsoft.com/office/drawing/2014/chart" uri="{C3380CC4-5D6E-409C-BE32-E72D297353CC}">
              <c16:uniqueId val="{00000001-9DCB-4E9B-9A40-EC5674678CA0}"/>
            </c:ext>
          </c:extLst>
        </c:ser>
        <c:ser>
          <c:idx val="2"/>
          <c:order val="2"/>
          <c:tx>
            <c:strRef>
              <c:f>'oddN=Z'!$E$1</c:f>
              <c:strCache>
                <c:ptCount val="1"/>
                <c:pt idx="0">
                  <c:v>usdb</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'oddN=Z'!$B$9:$B$14</c:f>
              <c:strCache>
                <c:ptCount val="6"/>
                <c:pt idx="0">
                  <c:v>3+</c:v>
                </c:pt>
                <c:pt idx="1">
                  <c:v>1+</c:v>
                </c:pt>
                <c:pt idx="2">
                  <c:v>0+</c:v>
                </c:pt>
                <c:pt idx="3">
                  <c:v>4+</c:v>
                </c:pt>
                <c:pt idx="4">
                  <c:v>5+</c:v>
                </c:pt>
                <c:pt idx="5">
                  <c:v>2+</c:v>
                </c:pt>
              </c:strCache>
            </c:strRef>
          </c:cat>
          <c:val>
            <c:numRef>
              <c:f>'oddN=Z'!$E$9:$E$14</c:f>
              <c:numCache>
                <c:formatCode>General</c:formatCode>
                <c:ptCount val="6"/>
                <c:pt idx="0">
                  <c:v>0</c:v>
                </c:pt>
                <c:pt idx="1">
                  <c:v>338</c:v>
                </c:pt>
                <c:pt idx="2">
                  <c:v>865</c:v>
                </c:pt>
                <c:pt idx="3">
                  <c:v>956</c:v>
                </c:pt>
                <c:pt idx="4">
                  <c:v>1538</c:v>
                </c:pt>
                <c:pt idx="5">
                  <c:v>2228</c:v>
                </c:pt>
              </c:numCache>
            </c:numRef>
          </c:val>
          <c:smooth val="0"/>
          <c:extLst>
            <c:ext xmlns:c16="http://schemas.microsoft.com/office/drawing/2014/chart" uri="{C3380CC4-5D6E-409C-BE32-E72D297353CC}">
              <c16:uniqueId val="{00000002-9DCB-4E9B-9A40-EC5674678CA0}"/>
            </c:ext>
          </c:extLst>
        </c:ser>
        <c:dLbls>
          <c:showLegendKey val="0"/>
          <c:showVal val="0"/>
          <c:showCatName val="0"/>
          <c:showSerName val="0"/>
          <c:showPercent val="0"/>
          <c:showBubbleSize val="0"/>
        </c:dLbls>
        <c:marker val="1"/>
        <c:smooth val="0"/>
        <c:axId val="293953072"/>
        <c:axId val="293963712"/>
      </c:lineChart>
      <c:catAx>
        <c:axId val="293953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zh-CN"/>
          </a:p>
        </c:txPr>
        <c:crossAx val="293963712"/>
        <c:crosses val="autoZero"/>
        <c:auto val="1"/>
        <c:lblAlgn val="ctr"/>
        <c:lblOffset val="100"/>
        <c:noMultiLvlLbl val="0"/>
      </c:catAx>
      <c:valAx>
        <c:axId val="29396371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3953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30P</a:t>
            </a:r>
            <a:endParaRPr lang="zh-CN"/>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'oddN=Z'!$C$1</c:f>
              <c:strCache>
                <c:ptCount val="1"/>
                <c:pt idx="0">
                  <c:v>EXP(keV)</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'oddN=Z'!$B$26:$B$31</c:f>
              <c:strCache>
                <c:ptCount val="6"/>
                <c:pt idx="0">
                  <c:v>1+</c:v>
                </c:pt>
                <c:pt idx="1">
                  <c:v>0+</c:v>
                </c:pt>
                <c:pt idx="2">
                  <c:v>2+</c:v>
                </c:pt>
                <c:pt idx="3">
                  <c:v>3+</c:v>
                </c:pt>
                <c:pt idx="4">
                  <c:v>4+</c:v>
                </c:pt>
                <c:pt idx="5">
                  <c:v>5+</c:v>
                </c:pt>
              </c:strCache>
            </c:strRef>
          </c:cat>
          <c:val>
            <c:numRef>
              <c:f>'oddN=Z'!$C$26:$C$31</c:f>
              <c:numCache>
                <c:formatCode>General</c:formatCode>
                <c:ptCount val="6"/>
                <c:pt idx="0">
                  <c:v>0</c:v>
                </c:pt>
                <c:pt idx="1">
                  <c:v>677</c:v>
                </c:pt>
                <c:pt idx="2">
                  <c:v>1454</c:v>
                </c:pt>
                <c:pt idx="3">
                  <c:v>1973</c:v>
                </c:pt>
                <c:pt idx="4">
                  <c:v>4298</c:v>
                </c:pt>
                <c:pt idx="5">
                  <c:v>4343</c:v>
                </c:pt>
              </c:numCache>
            </c:numRef>
          </c:val>
          <c:smooth val="0"/>
          <c:extLst>
            <c:ext xmlns:c16="http://schemas.microsoft.com/office/drawing/2014/chart" uri="{C3380CC4-5D6E-409C-BE32-E72D297353CC}">
              <c16:uniqueId val="{00000000-ACC3-4A6E-85AC-FB1695C10480}"/>
            </c:ext>
          </c:extLst>
        </c:ser>
        <c:ser>
          <c:idx val="1"/>
          <c:order val="1"/>
          <c:tx>
            <c:strRef>
              <c:f>'oddN=Z'!$D$1</c:f>
              <c:strCache>
                <c:ptCount val="1"/>
                <c:pt idx="0">
                  <c:v>CAL(new4)</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'oddN=Z'!$B$26:$B$31</c:f>
              <c:strCache>
                <c:ptCount val="6"/>
                <c:pt idx="0">
                  <c:v>1+</c:v>
                </c:pt>
                <c:pt idx="1">
                  <c:v>0+</c:v>
                </c:pt>
                <c:pt idx="2">
                  <c:v>2+</c:v>
                </c:pt>
                <c:pt idx="3">
                  <c:v>3+</c:v>
                </c:pt>
                <c:pt idx="4">
                  <c:v>4+</c:v>
                </c:pt>
                <c:pt idx="5">
                  <c:v>5+</c:v>
                </c:pt>
              </c:strCache>
            </c:strRef>
          </c:cat>
          <c:val>
            <c:numRef>
              <c:f>'oddN=Z'!$D$26:$D$31</c:f>
              <c:numCache>
                <c:formatCode>General</c:formatCode>
                <c:ptCount val="6"/>
                <c:pt idx="0">
                  <c:v>0</c:v>
                </c:pt>
                <c:pt idx="1">
                  <c:v>1359</c:v>
                </c:pt>
                <c:pt idx="2">
                  <c:v>1236</c:v>
                </c:pt>
                <c:pt idx="3">
                  <c:v>919</c:v>
                </c:pt>
                <c:pt idx="4">
                  <c:v>3996</c:v>
                </c:pt>
                <c:pt idx="5">
                  <c:v>4713</c:v>
                </c:pt>
              </c:numCache>
            </c:numRef>
          </c:val>
          <c:smooth val="0"/>
          <c:extLst>
            <c:ext xmlns:c16="http://schemas.microsoft.com/office/drawing/2014/chart" uri="{C3380CC4-5D6E-409C-BE32-E72D297353CC}">
              <c16:uniqueId val="{00000001-ACC3-4A6E-85AC-FB1695C10480}"/>
            </c:ext>
          </c:extLst>
        </c:ser>
        <c:ser>
          <c:idx val="2"/>
          <c:order val="2"/>
          <c:tx>
            <c:strRef>
              <c:f>'oddN=Z'!$E$1</c:f>
              <c:strCache>
                <c:ptCount val="1"/>
                <c:pt idx="0">
                  <c:v>usdb</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'oddN=Z'!$B$26:$B$31</c:f>
              <c:strCache>
                <c:ptCount val="6"/>
                <c:pt idx="0">
                  <c:v>1+</c:v>
                </c:pt>
                <c:pt idx="1">
                  <c:v>0+</c:v>
                </c:pt>
                <c:pt idx="2">
                  <c:v>2+</c:v>
                </c:pt>
                <c:pt idx="3">
                  <c:v>3+</c:v>
                </c:pt>
                <c:pt idx="4">
                  <c:v>4+</c:v>
                </c:pt>
                <c:pt idx="5">
                  <c:v>5+</c:v>
                </c:pt>
              </c:strCache>
            </c:strRef>
          </c:cat>
          <c:val>
            <c:numRef>
              <c:f>'oddN=Z'!$E$26:$E$31</c:f>
              <c:numCache>
                <c:formatCode>General</c:formatCode>
                <c:ptCount val="6"/>
                <c:pt idx="0">
                  <c:v>0</c:v>
                </c:pt>
                <c:pt idx="1">
                  <c:v>747</c:v>
                </c:pt>
                <c:pt idx="2">
                  <c:v>1602</c:v>
                </c:pt>
                <c:pt idx="3">
                  <c:v>1987</c:v>
                </c:pt>
                <c:pt idx="4">
                  <c:v>4426</c:v>
                </c:pt>
                <c:pt idx="5">
                  <c:v>4374</c:v>
                </c:pt>
              </c:numCache>
            </c:numRef>
          </c:val>
          <c:smooth val="0"/>
          <c:extLst>
            <c:ext xmlns:c16="http://schemas.microsoft.com/office/drawing/2014/chart" uri="{C3380CC4-5D6E-409C-BE32-E72D297353CC}">
              <c16:uniqueId val="{00000002-ACC3-4A6E-85AC-FB1695C10480}"/>
            </c:ext>
          </c:extLst>
        </c:ser>
        <c:dLbls>
          <c:showLegendKey val="0"/>
          <c:showVal val="0"/>
          <c:showCatName val="0"/>
          <c:showSerName val="0"/>
          <c:showPercent val="0"/>
          <c:showBubbleSize val="0"/>
        </c:dLbls>
        <c:marker val="1"/>
        <c:smooth val="0"/>
        <c:axId val="374043504"/>
        <c:axId val="374070944"/>
      </c:lineChart>
      <c:catAx>
        <c:axId val="374043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zh-CN"/>
          </a:p>
        </c:txPr>
        <c:crossAx val="374070944"/>
        <c:crosses val="autoZero"/>
        <c:auto val="1"/>
        <c:lblAlgn val="ctr"/>
        <c:lblOffset val="100"/>
        <c:noMultiLvlLbl val="0"/>
      </c:catAx>
      <c:valAx>
        <c:axId val="37407094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740435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34Cl</a:t>
            </a:r>
            <a:endParaRPr lang="zh-CN"/>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'oddN=Z'!$C$1</c:f>
              <c:strCache>
                <c:ptCount val="1"/>
                <c:pt idx="0">
                  <c:v>EXP(keV)</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'oddN=Z'!$B$34:$B$38</c:f>
              <c:strCache>
                <c:ptCount val="5"/>
                <c:pt idx="0">
                  <c:v>0+</c:v>
                </c:pt>
                <c:pt idx="1">
                  <c:v>3+</c:v>
                </c:pt>
                <c:pt idx="2">
                  <c:v>1+</c:v>
                </c:pt>
                <c:pt idx="3">
                  <c:v>2+</c:v>
                </c:pt>
                <c:pt idx="4">
                  <c:v>4+</c:v>
                </c:pt>
              </c:strCache>
            </c:strRef>
          </c:cat>
          <c:val>
            <c:numRef>
              <c:f>'oddN=Z'!$C$34:$C$38</c:f>
              <c:numCache>
                <c:formatCode>General</c:formatCode>
                <c:ptCount val="5"/>
                <c:pt idx="0">
                  <c:v>0</c:v>
                </c:pt>
                <c:pt idx="1">
                  <c:v>146</c:v>
                </c:pt>
                <c:pt idx="2">
                  <c:v>461</c:v>
                </c:pt>
                <c:pt idx="3">
                  <c:v>1230</c:v>
                </c:pt>
                <c:pt idx="4">
                  <c:v>2376</c:v>
                </c:pt>
              </c:numCache>
            </c:numRef>
          </c:val>
          <c:smooth val="0"/>
          <c:extLst>
            <c:ext xmlns:c16="http://schemas.microsoft.com/office/drawing/2014/chart" uri="{C3380CC4-5D6E-409C-BE32-E72D297353CC}">
              <c16:uniqueId val="{00000000-0670-4CE4-844A-96B01CC8ED5F}"/>
            </c:ext>
          </c:extLst>
        </c:ser>
        <c:ser>
          <c:idx val="1"/>
          <c:order val="1"/>
          <c:tx>
            <c:strRef>
              <c:f>'oddN=Z'!$D$1</c:f>
              <c:strCache>
                <c:ptCount val="1"/>
                <c:pt idx="0">
                  <c:v>CAL(new4)</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'oddN=Z'!$B$34:$B$38</c:f>
              <c:strCache>
                <c:ptCount val="5"/>
                <c:pt idx="0">
                  <c:v>0+</c:v>
                </c:pt>
                <c:pt idx="1">
                  <c:v>3+</c:v>
                </c:pt>
                <c:pt idx="2">
                  <c:v>1+</c:v>
                </c:pt>
                <c:pt idx="3">
                  <c:v>2+</c:v>
                </c:pt>
                <c:pt idx="4">
                  <c:v>4+</c:v>
                </c:pt>
              </c:strCache>
            </c:strRef>
          </c:cat>
          <c:val>
            <c:numRef>
              <c:f>'oddN=Z'!$D$34:$D$38</c:f>
              <c:numCache>
                <c:formatCode>General</c:formatCode>
                <c:ptCount val="5"/>
                <c:pt idx="0">
                  <c:v>905</c:v>
                </c:pt>
                <c:pt idx="1">
                  <c:v>250</c:v>
                </c:pt>
                <c:pt idx="2">
                  <c:v>0</c:v>
                </c:pt>
                <c:pt idx="3">
                  <c:v>1274</c:v>
                </c:pt>
                <c:pt idx="4">
                  <c:v>2630</c:v>
                </c:pt>
              </c:numCache>
            </c:numRef>
          </c:val>
          <c:smooth val="0"/>
          <c:extLst>
            <c:ext xmlns:c16="http://schemas.microsoft.com/office/drawing/2014/chart" uri="{C3380CC4-5D6E-409C-BE32-E72D297353CC}">
              <c16:uniqueId val="{00000001-0670-4CE4-844A-96B01CC8ED5F}"/>
            </c:ext>
          </c:extLst>
        </c:ser>
        <c:ser>
          <c:idx val="2"/>
          <c:order val="2"/>
          <c:tx>
            <c:strRef>
              <c:f>'oddN=Z'!$E$1</c:f>
              <c:strCache>
                <c:ptCount val="1"/>
                <c:pt idx="0">
                  <c:v>usdb</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'oddN=Z'!$B$34:$B$38</c:f>
              <c:strCache>
                <c:ptCount val="5"/>
                <c:pt idx="0">
                  <c:v>0+</c:v>
                </c:pt>
                <c:pt idx="1">
                  <c:v>3+</c:v>
                </c:pt>
                <c:pt idx="2">
                  <c:v>1+</c:v>
                </c:pt>
                <c:pt idx="3">
                  <c:v>2+</c:v>
                </c:pt>
                <c:pt idx="4">
                  <c:v>4+</c:v>
                </c:pt>
              </c:strCache>
            </c:strRef>
          </c:cat>
          <c:val>
            <c:numRef>
              <c:f>'oddN=Z'!$E$34:$E$38</c:f>
              <c:numCache>
                <c:formatCode>General</c:formatCode>
                <c:ptCount val="5"/>
                <c:pt idx="0">
                  <c:v>24</c:v>
                </c:pt>
                <c:pt idx="1">
                  <c:v>0</c:v>
                </c:pt>
                <c:pt idx="2">
                  <c:v>349</c:v>
                </c:pt>
                <c:pt idx="3">
                  <c:v>1091</c:v>
                </c:pt>
                <c:pt idx="4">
                  <c:v>2286</c:v>
                </c:pt>
              </c:numCache>
            </c:numRef>
          </c:val>
          <c:smooth val="0"/>
          <c:extLst>
            <c:ext xmlns:c16="http://schemas.microsoft.com/office/drawing/2014/chart" uri="{C3380CC4-5D6E-409C-BE32-E72D297353CC}">
              <c16:uniqueId val="{00000002-0670-4CE4-844A-96B01CC8ED5F}"/>
            </c:ext>
          </c:extLst>
        </c:ser>
        <c:dLbls>
          <c:showLegendKey val="0"/>
          <c:showVal val="0"/>
          <c:showCatName val="0"/>
          <c:showSerName val="0"/>
          <c:showPercent val="0"/>
          <c:showBubbleSize val="0"/>
        </c:dLbls>
        <c:marker val="1"/>
        <c:smooth val="0"/>
        <c:axId val="376971552"/>
        <c:axId val="376970992"/>
      </c:lineChart>
      <c:catAx>
        <c:axId val="376971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zh-CN"/>
          </a:p>
        </c:txPr>
        <c:crossAx val="376970992"/>
        <c:crosses val="autoZero"/>
        <c:auto val="1"/>
        <c:lblAlgn val="ctr"/>
        <c:lblOffset val="100"/>
        <c:noMultiLvlLbl val="0"/>
      </c:catAx>
      <c:valAx>
        <c:axId val="37697099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76971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F016B-10C4-4402-B2F1-EC732B538144}" type="datetimeFigureOut">
              <a:rPr lang="zh-CN" altLang="en-US" smtClean="0"/>
              <a:t>2019/10/10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2F102-D576-4815-A63C-2ACD62B98EA9}" type="slidenum">
              <a:rPr lang="zh-CN" altLang="en-US" smtClean="0"/>
              <a:t>‹#›</a:t>
            </a:fld>
            <a:endParaRPr lang="zh-CN" altLang="en-US"/>
          </a:p>
        </p:txBody>
      </p:sp>
    </p:spTree>
    <p:extLst>
      <p:ext uri="{BB962C8B-B14F-4D97-AF65-F5344CB8AC3E}">
        <p14:creationId xmlns:p14="http://schemas.microsoft.com/office/powerpoint/2010/main" val="315255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各位老师同学，大家好！很高兴能以一个研究生的身份来参加这次学术会议，更荣幸的是能有这个机会让我做这个报告。目前我就读于同济大学研三，导师是傅冠健，本次报告的题目是原子核壳模型的应用与研究。</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1</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363363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其实这一类的理论模型并不少见，接下来我们来看看近年来的一些进展，来说明我们理论模型的可靠性和课题延展性。这是一篇孙杨老师与</a:t>
            </a:r>
            <a:r>
              <a:rPr lang="en-US" altLang="zh-CN" dirty="0" smtClean="0"/>
              <a:t>Kaneko</a:t>
            </a:r>
            <a:r>
              <a:rPr lang="zh-CN" altLang="en-US" dirty="0" smtClean="0"/>
              <a:t>合作于</a:t>
            </a:r>
            <a:r>
              <a:rPr lang="en-US" altLang="zh-CN" dirty="0" smtClean="0"/>
              <a:t>2015</a:t>
            </a:r>
            <a:r>
              <a:rPr lang="zh-CN" altLang="en-US" dirty="0" smtClean="0"/>
              <a:t>年发表于</a:t>
            </a:r>
            <a:r>
              <a:rPr lang="en-US" altLang="zh-CN" dirty="0" err="1" smtClean="0"/>
              <a:t>prc</a:t>
            </a:r>
            <a:r>
              <a:rPr lang="zh-CN" altLang="en-US" dirty="0" smtClean="0"/>
              <a:t>的文章，它主要用的是</a:t>
            </a:r>
            <a:r>
              <a:rPr lang="en-US" altLang="zh-CN" dirty="0" err="1" smtClean="0"/>
              <a:t>PMMUmodel</a:t>
            </a:r>
            <a:r>
              <a:rPr lang="en-US" altLang="zh-CN" dirty="0" smtClean="0"/>
              <a:t> </a:t>
            </a:r>
            <a:r>
              <a:rPr lang="en-US" altLang="zh-CN" dirty="0" err="1" smtClean="0"/>
              <a:t>PMMUmodel</a:t>
            </a:r>
            <a:r>
              <a:rPr lang="zh-CN" altLang="en-US" dirty="0" smtClean="0"/>
              <a:t>的哈密顿量与我们的哈密顿量非常相似，这篇文章将这个</a:t>
            </a:r>
            <a:r>
              <a:rPr lang="en-US" altLang="zh-CN" dirty="0" smtClean="0"/>
              <a:t>model</a:t>
            </a:r>
            <a:r>
              <a:rPr lang="zh-CN" altLang="en-US" dirty="0" smtClean="0"/>
              <a:t>应用于</a:t>
            </a:r>
            <a:r>
              <a:rPr lang="en-US" altLang="zh-CN" dirty="0" err="1" smtClean="0"/>
              <a:t>pfg</a:t>
            </a:r>
            <a:r>
              <a:rPr lang="zh-CN" altLang="en-US" dirty="0" smtClean="0"/>
              <a:t>壳层，计算了它的结合能和电磁跃迁的数据，从图里我们也可以看到，他们对实验的描述也是比较好的。</a:t>
            </a:r>
          </a:p>
          <a:p>
            <a:endParaRPr lang="zh-CN" altLang="en-US" dirty="0"/>
          </a:p>
        </p:txBody>
      </p:sp>
      <p:sp>
        <p:nvSpPr>
          <p:cNvPr id="4" name="灯片编号占位符 3"/>
          <p:cNvSpPr>
            <a:spLocks noGrp="1"/>
          </p:cNvSpPr>
          <p:nvPr>
            <p:ph type="sldNum" sz="quarter" idx="10"/>
          </p:nvPr>
        </p:nvSpPr>
        <p:spPr/>
        <p:txBody>
          <a:bodyPr/>
          <a:lstStyle/>
          <a:p>
            <a:fld id="{56A2F102-D576-4815-A63C-2ACD62B98EA9}" type="slidenum">
              <a:rPr lang="zh-CN" altLang="en-US" smtClean="0"/>
              <a:t>10</a:t>
            </a:fld>
            <a:endParaRPr lang="zh-CN" altLang="en-US"/>
          </a:p>
        </p:txBody>
      </p:sp>
    </p:spTree>
    <p:extLst>
      <p:ext uri="{BB962C8B-B14F-4D97-AF65-F5344CB8AC3E}">
        <p14:creationId xmlns:p14="http://schemas.microsoft.com/office/powerpoint/2010/main" val="2955577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接下来我们介绍一下计算结果。</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11</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1582820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latin typeface="Tahoma" pitchFamily="34" charset="0"/>
              </a:rPr>
              <a:t>在右边这张壳模型图上主要是红框这块区域的偶偶核。一般在壳模型中称这片区域为</a:t>
            </a:r>
            <a:r>
              <a:rPr lang="en-US" altLang="zh-CN" sz="1200" kern="1200" dirty="0" err="1" smtClean="0">
                <a:latin typeface="Tahoma" pitchFamily="34" charset="0"/>
              </a:rPr>
              <a:t>sd</a:t>
            </a:r>
            <a:r>
              <a:rPr lang="zh-CN" altLang="en-US" sz="1200" kern="1200" dirty="0" smtClean="0">
                <a:latin typeface="Tahoma" pitchFamily="34" charset="0"/>
              </a:rPr>
              <a:t>壳和</a:t>
            </a:r>
            <a:r>
              <a:rPr lang="en-US" altLang="zh-CN" sz="1200" kern="1200" dirty="0" smtClean="0">
                <a:latin typeface="Tahoma" pitchFamily="34" charset="0"/>
              </a:rPr>
              <a:t>pf</a:t>
            </a:r>
            <a:r>
              <a:rPr lang="zh-CN" altLang="en-US" sz="1200" kern="1200" dirty="0" smtClean="0">
                <a:latin typeface="Tahoma" pitchFamily="34" charset="0"/>
              </a:rPr>
              <a:t>壳。目前我们采用的是对整个核区挑一套参数来拟合它们的低激发态能级。</a:t>
            </a:r>
            <a:endParaRPr lang="en-US" altLang="zh-CN" sz="1200" kern="1200" dirty="0" smtClean="0">
              <a:latin typeface="Tahoma"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12</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250145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由于单粒子能级的部分理论计算结果已经较好了，因此为了体现对相互作用，我们直接提取了</a:t>
            </a:r>
            <a:r>
              <a:rPr lang="en-US" altLang="zh-CN" dirty="0" err="1" smtClean="0"/>
              <a:t>usdb</a:t>
            </a:r>
            <a:r>
              <a:rPr lang="zh-CN" altLang="en-US" dirty="0" smtClean="0"/>
              <a:t>和</a:t>
            </a:r>
            <a:r>
              <a:rPr lang="en-US" altLang="zh-CN" dirty="0" smtClean="0"/>
              <a:t>gx1a</a:t>
            </a:r>
            <a:r>
              <a:rPr lang="zh-CN" altLang="en-US" dirty="0" smtClean="0"/>
              <a:t>的单粒子能级部分，随后用我们的程序将转化后的相互作用代入到</a:t>
            </a:r>
            <a:r>
              <a:rPr lang="en-US" altLang="zh-CN" dirty="0" err="1" smtClean="0"/>
              <a:t>nushellx</a:t>
            </a:r>
            <a:r>
              <a:rPr lang="zh-CN" altLang="en-US" dirty="0" smtClean="0"/>
              <a:t>中，它可以通过下面的网站下到。我们理论模型的实现代码呢主要是</a:t>
            </a:r>
            <a:r>
              <a:rPr lang="en-US" altLang="zh-CN" dirty="0" err="1" smtClean="0"/>
              <a:t>fortran</a:t>
            </a:r>
            <a:r>
              <a:rPr lang="zh-CN" altLang="en-US" dirty="0" smtClean="0"/>
              <a:t>，用</a:t>
            </a:r>
            <a:r>
              <a:rPr lang="en-US" altLang="zh-CN" dirty="0" err="1" smtClean="0"/>
              <a:t>matlab</a:t>
            </a:r>
            <a:r>
              <a:rPr lang="zh-CN" altLang="en-US" dirty="0" smtClean="0"/>
              <a:t>进行调参。数据的来源是</a:t>
            </a:r>
            <a:r>
              <a:rPr lang="en-US" altLang="zh-CN" dirty="0" err="1" smtClean="0"/>
              <a:t>nndc</a:t>
            </a:r>
            <a:r>
              <a:rPr lang="zh-CN" altLang="en-US" dirty="0" smtClean="0"/>
              <a:t>。我们运用共轭梯度法来调参，计算结果可以从这张表里看出，可以看到加入</a:t>
            </a:r>
            <a:r>
              <a:rPr lang="en-US" altLang="zh-CN" dirty="0" smtClean="0"/>
              <a:t>P1</a:t>
            </a:r>
            <a:r>
              <a:rPr lang="zh-CN" altLang="en-US" dirty="0" smtClean="0"/>
              <a:t>和没有加入对其他三个参数的影响不大。</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13</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374975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a:t>
            </a:r>
            <a:r>
              <a:rPr lang="en-US" altLang="zh-CN" dirty="0" smtClean="0"/>
              <a:t>pf</a:t>
            </a:r>
            <a:r>
              <a:rPr lang="zh-CN" altLang="en-US" dirty="0" smtClean="0"/>
              <a:t>壳的计算结果我们选取了单幻核</a:t>
            </a:r>
            <a:r>
              <a:rPr lang="en-US" altLang="zh-CN" dirty="0" smtClean="0"/>
              <a:t>42Ca</a:t>
            </a:r>
            <a:r>
              <a:rPr lang="zh-CN" altLang="en-US" dirty="0" smtClean="0"/>
              <a:t>、转动核</a:t>
            </a:r>
            <a:r>
              <a:rPr lang="en-US" altLang="zh-CN" dirty="0" smtClean="0"/>
              <a:t>44Ti48Cr</a:t>
            </a:r>
            <a:r>
              <a:rPr lang="zh-CN" altLang="en-US" dirty="0" smtClean="0"/>
              <a:t>和</a:t>
            </a:r>
            <a:r>
              <a:rPr lang="en-US" altLang="zh-CN" dirty="0" smtClean="0"/>
              <a:t>52Fe</a:t>
            </a:r>
            <a:r>
              <a:rPr lang="zh-CN" altLang="en-US" dirty="0" smtClean="0"/>
              <a:t>，以及</a:t>
            </a:r>
            <a:r>
              <a:rPr lang="en-US" altLang="zh-CN" dirty="0" smtClean="0"/>
              <a:t>46Ti</a:t>
            </a:r>
            <a:r>
              <a:rPr lang="zh-CN" altLang="en-US" dirty="0" smtClean="0"/>
              <a:t>的低激发态能级计算结果，黑色的点线表示实验值，红色表示我们之前没有扣掉</a:t>
            </a:r>
            <a:r>
              <a:rPr lang="en-US" altLang="zh-CN" dirty="0" err="1" smtClean="0"/>
              <a:t>monepole</a:t>
            </a:r>
            <a:r>
              <a:rPr lang="zh-CN" altLang="en-US" dirty="0" smtClean="0"/>
              <a:t>项的计算结果，蓝色是加入</a:t>
            </a:r>
            <a:r>
              <a:rPr lang="en-US" altLang="zh-CN" dirty="0" smtClean="0"/>
              <a:t>P1</a:t>
            </a:r>
            <a:r>
              <a:rPr lang="zh-CN" altLang="en-US" dirty="0" smtClean="0"/>
              <a:t>后的结果，绿色是没有加入的结果。可以看到整体上来说计算结果和</a:t>
            </a:r>
            <a:r>
              <a:rPr lang="en-US" altLang="zh-CN" dirty="0" smtClean="0"/>
              <a:t>gx1a</a:t>
            </a:r>
            <a:r>
              <a:rPr lang="zh-CN" altLang="en-US" dirty="0" smtClean="0"/>
              <a:t>相互作用非常接近，而且加入</a:t>
            </a:r>
            <a:r>
              <a:rPr lang="en-US" altLang="zh-CN" dirty="0" smtClean="0"/>
              <a:t>P1</a:t>
            </a:r>
            <a:r>
              <a:rPr lang="zh-CN" altLang="en-US" dirty="0" smtClean="0"/>
              <a:t>并没有对计算结果产生较大的影响，</a:t>
            </a:r>
            <a:endParaRPr lang="zh-CN" altLang="en-US" dirty="0"/>
          </a:p>
        </p:txBody>
      </p:sp>
      <p:sp>
        <p:nvSpPr>
          <p:cNvPr id="4" name="灯片编号占位符 3"/>
          <p:cNvSpPr>
            <a:spLocks noGrp="1"/>
          </p:cNvSpPr>
          <p:nvPr>
            <p:ph type="sldNum" sz="quarter" idx="10"/>
          </p:nvPr>
        </p:nvSpPr>
        <p:spPr/>
        <p:txBody>
          <a:bodyPr/>
          <a:lstStyle/>
          <a:p>
            <a:fld id="{56A2F102-D576-4815-A63C-2ACD62B98EA9}" type="slidenum">
              <a:rPr lang="zh-CN" altLang="en-US" smtClean="0"/>
              <a:t>14</a:t>
            </a:fld>
            <a:endParaRPr lang="zh-CN" altLang="en-US"/>
          </a:p>
        </p:txBody>
      </p:sp>
    </p:spTree>
    <p:extLst>
      <p:ext uri="{BB962C8B-B14F-4D97-AF65-F5344CB8AC3E}">
        <p14:creationId xmlns:p14="http://schemas.microsoft.com/office/powerpoint/2010/main" val="2856466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由于对转动核的低激发态能级的描述不够好，所以我们也尝试加入了</a:t>
            </a:r>
            <a:r>
              <a:rPr lang="en-US" altLang="zh-CN" dirty="0" smtClean="0"/>
              <a:t>P7</a:t>
            </a:r>
            <a:r>
              <a:rPr lang="zh-CN" altLang="en-US" dirty="0" smtClean="0"/>
              <a:t>调参，计算结果可以看到尽管能够很好的描述转动核低激发态的一些性质，但是对其他核的描述偏差较大，这可能是由于</a:t>
            </a:r>
            <a:r>
              <a:rPr lang="en-US" altLang="zh-CN" dirty="0" smtClean="0"/>
              <a:t>P7</a:t>
            </a:r>
            <a:r>
              <a:rPr lang="zh-CN" altLang="en-US" dirty="0" smtClean="0"/>
              <a:t>集体性过强，与</a:t>
            </a:r>
            <a:r>
              <a:rPr lang="en-US" altLang="zh-CN" dirty="0" smtClean="0"/>
              <a:t>Q2</a:t>
            </a:r>
            <a:r>
              <a:rPr lang="zh-CN" altLang="en-US" dirty="0" smtClean="0"/>
              <a:t>高度耦合导致的。最后一幅图是一张没有扣掉</a:t>
            </a:r>
            <a:r>
              <a:rPr lang="en-US" altLang="zh-CN" dirty="0" smtClean="0"/>
              <a:t>monopole</a:t>
            </a:r>
            <a:r>
              <a:rPr lang="zh-CN" altLang="en-US" dirty="0" smtClean="0"/>
              <a:t>项的结合能与扣掉后的结合能减去</a:t>
            </a:r>
            <a:r>
              <a:rPr lang="en-US" altLang="zh-CN" dirty="0" smtClean="0"/>
              <a:t>gx1a</a:t>
            </a:r>
            <a:r>
              <a:rPr lang="zh-CN" altLang="en-US" dirty="0" smtClean="0"/>
              <a:t>相互作用的计算结果，可以看到在没有扣掉之前结合能的计算结果随着原子核质量的增加误差也在增大，最高接近</a:t>
            </a:r>
            <a:r>
              <a:rPr lang="en-US" altLang="zh-CN" dirty="0" smtClean="0"/>
              <a:t>10MeV</a:t>
            </a:r>
            <a:r>
              <a:rPr lang="zh-CN" altLang="en-US" dirty="0" smtClean="0"/>
              <a:t>左右，所以不扣掉</a:t>
            </a:r>
            <a:r>
              <a:rPr lang="en-US" altLang="zh-CN" dirty="0" smtClean="0"/>
              <a:t>monopole</a:t>
            </a:r>
            <a:r>
              <a:rPr lang="zh-CN" altLang="en-US" dirty="0" smtClean="0"/>
              <a:t>项计算结合能的误差还是比较大的，而扣掉后加入</a:t>
            </a:r>
            <a:r>
              <a:rPr lang="en-US" altLang="zh-CN" dirty="0" smtClean="0"/>
              <a:t>P1</a:t>
            </a:r>
            <a:r>
              <a:rPr lang="zh-CN" altLang="en-US" dirty="0" smtClean="0"/>
              <a:t>对结合能的影响也不大，计算结果也较好，在计算过程中我们也发现结合能与低激发态能级的数据很难同时拟合好。</a:t>
            </a:r>
            <a:endParaRPr lang="zh-CN" altLang="en-US" dirty="0"/>
          </a:p>
        </p:txBody>
      </p:sp>
      <p:sp>
        <p:nvSpPr>
          <p:cNvPr id="4" name="灯片编号占位符 3"/>
          <p:cNvSpPr>
            <a:spLocks noGrp="1"/>
          </p:cNvSpPr>
          <p:nvPr>
            <p:ph type="sldNum" sz="quarter" idx="10"/>
          </p:nvPr>
        </p:nvSpPr>
        <p:spPr/>
        <p:txBody>
          <a:bodyPr/>
          <a:lstStyle/>
          <a:p>
            <a:fld id="{56A2F102-D576-4815-A63C-2ACD62B98EA9}" type="slidenum">
              <a:rPr lang="zh-CN" altLang="en-US" smtClean="0"/>
              <a:t>15</a:t>
            </a:fld>
            <a:endParaRPr lang="zh-CN" altLang="en-US"/>
          </a:p>
        </p:txBody>
      </p:sp>
    </p:spTree>
    <p:extLst>
      <p:ext uri="{BB962C8B-B14F-4D97-AF65-F5344CB8AC3E}">
        <p14:creationId xmlns:p14="http://schemas.microsoft.com/office/powerpoint/2010/main" val="2209524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对</a:t>
            </a:r>
            <a:r>
              <a:rPr lang="en-US" altLang="zh-CN" dirty="0" err="1" smtClean="0"/>
              <a:t>sd</a:t>
            </a:r>
            <a:r>
              <a:rPr lang="zh-CN" altLang="en-US" dirty="0" smtClean="0"/>
              <a:t>壳我们同样选取了较有代表性的几个核的计算结果来说明，可以看到与之前对</a:t>
            </a:r>
            <a:r>
              <a:rPr lang="en-US" altLang="zh-CN" dirty="0" smtClean="0"/>
              <a:t>pf</a:t>
            </a:r>
            <a:r>
              <a:rPr lang="zh-CN" altLang="en-US" dirty="0" smtClean="0"/>
              <a:t>壳的计算结果类似，整体上来说计算结果和</a:t>
            </a:r>
            <a:r>
              <a:rPr lang="en-US" altLang="zh-CN" dirty="0" err="1" smtClean="0"/>
              <a:t>usdb</a:t>
            </a:r>
            <a:r>
              <a:rPr lang="zh-CN" altLang="en-US" dirty="0" smtClean="0"/>
              <a:t>相互作用非常接近，有些对实验值描述的更好，而且加入</a:t>
            </a:r>
            <a:r>
              <a:rPr lang="en-US" altLang="zh-CN" dirty="0" smtClean="0"/>
              <a:t>P1</a:t>
            </a:r>
            <a:r>
              <a:rPr lang="zh-CN" altLang="en-US" dirty="0" smtClean="0"/>
              <a:t>并没有对计算结果产生较大的影响，不扣掉</a:t>
            </a:r>
            <a:r>
              <a:rPr lang="en-US" altLang="zh-CN" dirty="0" smtClean="0"/>
              <a:t>monopole</a:t>
            </a:r>
            <a:r>
              <a:rPr lang="zh-CN" altLang="en-US" dirty="0" smtClean="0"/>
              <a:t>项计算结合能的误差还是比较大的，而扣掉后加入</a:t>
            </a:r>
            <a:r>
              <a:rPr lang="en-US" altLang="zh-CN" dirty="0" smtClean="0"/>
              <a:t>P1</a:t>
            </a:r>
            <a:r>
              <a:rPr lang="zh-CN" altLang="en-US" dirty="0" smtClean="0"/>
              <a:t>对结合能的影响也不大，计算结果也较好，在计算过程中我们也发现结合能与低激发态能级的数据很难同时拟合好。</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16</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2712109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随后我们还采用了对结合能双重差分的方式</a:t>
            </a:r>
            <a:endParaRPr lang="zh-CN" altLang="en-US" dirty="0"/>
          </a:p>
        </p:txBody>
      </p:sp>
      <p:sp>
        <p:nvSpPr>
          <p:cNvPr id="4" name="灯片编号占位符 3"/>
          <p:cNvSpPr>
            <a:spLocks noGrp="1"/>
          </p:cNvSpPr>
          <p:nvPr>
            <p:ph type="sldNum" sz="quarter" idx="10"/>
          </p:nvPr>
        </p:nvSpPr>
        <p:spPr/>
        <p:txBody>
          <a:bodyPr/>
          <a:lstStyle/>
          <a:p>
            <a:fld id="{56A2F102-D576-4815-A63C-2ACD62B98EA9}" type="slidenum">
              <a:rPr lang="zh-CN" altLang="en-US" smtClean="0"/>
              <a:t>17</a:t>
            </a:fld>
            <a:endParaRPr lang="zh-CN" altLang="en-US"/>
          </a:p>
        </p:txBody>
      </p:sp>
    </p:spTree>
    <p:extLst>
      <p:ext uri="{BB962C8B-B14F-4D97-AF65-F5344CB8AC3E}">
        <p14:creationId xmlns:p14="http://schemas.microsoft.com/office/powerpoint/2010/main" val="74308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随后我们还采用了对结合能双重差分的方式</a:t>
            </a:r>
            <a:endParaRPr lang="zh-CN" altLang="en-US" dirty="0"/>
          </a:p>
        </p:txBody>
      </p:sp>
      <p:sp>
        <p:nvSpPr>
          <p:cNvPr id="4" name="灯片编号占位符 3"/>
          <p:cNvSpPr>
            <a:spLocks noGrp="1"/>
          </p:cNvSpPr>
          <p:nvPr>
            <p:ph type="sldNum" sz="quarter" idx="10"/>
          </p:nvPr>
        </p:nvSpPr>
        <p:spPr/>
        <p:txBody>
          <a:bodyPr/>
          <a:lstStyle/>
          <a:p>
            <a:fld id="{56A2F102-D576-4815-A63C-2ACD62B98EA9}" type="slidenum">
              <a:rPr lang="zh-CN" altLang="en-US" smtClean="0"/>
              <a:t>18</a:t>
            </a:fld>
            <a:endParaRPr lang="zh-CN" altLang="en-US"/>
          </a:p>
        </p:txBody>
      </p:sp>
    </p:spTree>
    <p:extLst>
      <p:ext uri="{BB962C8B-B14F-4D97-AF65-F5344CB8AC3E}">
        <p14:creationId xmlns:p14="http://schemas.microsoft.com/office/powerpoint/2010/main" val="171584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随后我们还采用了对结合能双重差分的方式</a:t>
            </a:r>
            <a:endParaRPr lang="zh-CN" altLang="en-US" dirty="0"/>
          </a:p>
        </p:txBody>
      </p:sp>
      <p:sp>
        <p:nvSpPr>
          <p:cNvPr id="4" name="灯片编号占位符 3"/>
          <p:cNvSpPr>
            <a:spLocks noGrp="1"/>
          </p:cNvSpPr>
          <p:nvPr>
            <p:ph type="sldNum" sz="quarter" idx="10"/>
          </p:nvPr>
        </p:nvSpPr>
        <p:spPr/>
        <p:txBody>
          <a:bodyPr/>
          <a:lstStyle/>
          <a:p>
            <a:fld id="{56A2F102-D576-4815-A63C-2ACD62B98EA9}" type="slidenum">
              <a:rPr lang="zh-CN" altLang="en-US" smtClean="0"/>
              <a:t>19</a:t>
            </a:fld>
            <a:endParaRPr lang="zh-CN" altLang="en-US"/>
          </a:p>
        </p:txBody>
      </p:sp>
    </p:spTree>
    <p:extLst>
      <p:ext uri="{BB962C8B-B14F-4D97-AF65-F5344CB8AC3E}">
        <p14:creationId xmlns:p14="http://schemas.microsoft.com/office/powerpoint/2010/main" val="70879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我会先简单的介绍一下壳模型的理论框架和我们的理论框架，随后会给出一些我们的计算结果，最后在课题展望的部分我会提到一些我们正在做的一些结果。</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2</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347394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smtClean="0">
              <a:latin typeface="Tahoma"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20</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9112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接下来说说我们正在做和以后会做的事</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21</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1822406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latin typeface="Tahoma" pitchFamily="34" charset="0"/>
              </a:rPr>
              <a:t>这是他文章附录部分的内容，可以看到一些归一化计算的雏形。我们也做了一些结果，目前为止用了</a:t>
            </a:r>
            <a:r>
              <a:rPr lang="en-US" altLang="zh-CN" sz="1200" kern="1200" dirty="0" err="1" smtClean="0">
                <a:latin typeface="Tahoma" pitchFamily="34" charset="0"/>
              </a:rPr>
              <a:t>sd</a:t>
            </a:r>
            <a:r>
              <a:rPr lang="zh-CN" altLang="en-US" sz="1200" kern="1200" dirty="0" smtClean="0">
                <a:latin typeface="Tahoma" pitchFamily="34" charset="0"/>
              </a:rPr>
              <a:t>和</a:t>
            </a:r>
            <a:r>
              <a:rPr lang="en-US" altLang="zh-CN" sz="1200" kern="1200" dirty="0" smtClean="0">
                <a:latin typeface="Tahoma" pitchFamily="34" charset="0"/>
              </a:rPr>
              <a:t>pf</a:t>
            </a:r>
            <a:r>
              <a:rPr lang="zh-CN" altLang="en-US" sz="1200" kern="1200" dirty="0" smtClean="0">
                <a:latin typeface="Tahoma" pitchFamily="34" charset="0"/>
              </a:rPr>
              <a:t>壳做计算，但结果误差还是挺大的，这可能是由于初值选取的问题，下一步还会继续做。</a:t>
            </a:r>
            <a:endParaRPr lang="en-US" altLang="zh-CN" sz="1200" kern="1200" dirty="0" smtClean="0">
              <a:latin typeface="Tahoma"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22</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1308613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smtClean="0">
                <a:latin typeface="Tahoma" pitchFamily="34" charset="0"/>
              </a:rPr>
              <a:t>谢谢我的报告完了</a:t>
            </a:r>
            <a:endParaRPr lang="en-US" altLang="zh-CN" sz="1200" kern="1200" dirty="0" smtClean="0">
              <a:latin typeface="Tahoma"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23</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86104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两体剩余相互作用一般有两种表示方式，第一种是用量体相互作用矩阵元的方式表示，它通过拟合核子之间的散射数据做重整化来拟合参数，</a:t>
            </a:r>
            <a:r>
              <a:rPr lang="zh-CN" altLang="zh-CN" dirty="0" smtClean="0">
                <a:solidFill>
                  <a:srgbClr val="0000FF"/>
                </a:solidFill>
              </a:rPr>
              <a:t>其优点是计算结果与实验值很接近</a:t>
            </a:r>
            <a:r>
              <a:rPr lang="zh-CN" altLang="zh-CN" dirty="0" smtClean="0">
                <a:solidFill>
                  <a:srgbClr val="FF0000"/>
                </a:solidFill>
              </a:rPr>
              <a:t>缺点是物理意义不明显且在重核区很难拟合相互作用参数</a:t>
            </a:r>
            <a:r>
              <a:rPr lang="zh-CN" altLang="en-US" dirty="0" smtClean="0">
                <a:solidFill>
                  <a:srgbClr val="FF0000"/>
                </a:solidFill>
              </a:rPr>
              <a:t>，比如仅</a:t>
            </a:r>
            <a:r>
              <a:rPr lang="en-US" altLang="zh-CN" dirty="0" err="1" smtClean="0">
                <a:solidFill>
                  <a:srgbClr val="FF0000"/>
                </a:solidFill>
              </a:rPr>
              <a:t>sd</a:t>
            </a:r>
            <a:r>
              <a:rPr lang="zh-CN" altLang="en-US" dirty="0" smtClean="0">
                <a:solidFill>
                  <a:srgbClr val="FF0000"/>
                </a:solidFill>
              </a:rPr>
              <a:t>壳就有</a:t>
            </a:r>
            <a:r>
              <a:rPr lang="en-US" altLang="zh-CN" dirty="0" smtClean="0">
                <a:solidFill>
                  <a:srgbClr val="FF0000"/>
                </a:solidFill>
              </a:rPr>
              <a:t>63</a:t>
            </a:r>
            <a:r>
              <a:rPr lang="zh-CN" altLang="en-US" dirty="0" smtClean="0">
                <a:solidFill>
                  <a:srgbClr val="FF0000"/>
                </a:solidFill>
              </a:rPr>
              <a:t>组参数。</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24</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2020338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latin typeface="Tahoma" pitchFamily="34" charset="0"/>
              </a:rPr>
              <a:t>为了进一步说明结合能的计算结果，这里我们列了一张均方根差的表单位是</a:t>
            </a:r>
            <a:r>
              <a:rPr lang="en-US" altLang="zh-CN" sz="1200" kern="1200" dirty="0" err="1" smtClean="0">
                <a:latin typeface="Tahoma" pitchFamily="34" charset="0"/>
              </a:rPr>
              <a:t>keV</a:t>
            </a:r>
            <a:r>
              <a:rPr lang="zh-CN" altLang="en-US" sz="1200" kern="1200" dirty="0" smtClean="0">
                <a:latin typeface="Tahoma" pitchFamily="34" charset="0"/>
              </a:rPr>
              <a:t>，可以看到当</a:t>
            </a:r>
            <a:r>
              <a:rPr lang="en-US" altLang="zh-CN" sz="1200" kern="1200" dirty="0" smtClean="0">
                <a:latin typeface="Tahoma" pitchFamily="34" charset="0"/>
              </a:rPr>
              <a:t>N-Z=2</a:t>
            </a:r>
            <a:r>
              <a:rPr lang="zh-CN" altLang="en-US" sz="1200" kern="1200" dirty="0" smtClean="0">
                <a:latin typeface="Tahoma" pitchFamily="34" charset="0"/>
              </a:rPr>
              <a:t>时的计算结果要比</a:t>
            </a:r>
            <a:r>
              <a:rPr lang="en-US" altLang="zh-CN" sz="1200" kern="1200" dirty="0" err="1" smtClean="0">
                <a:latin typeface="Tahoma" pitchFamily="34" charset="0"/>
              </a:rPr>
              <a:t>usdb</a:t>
            </a:r>
            <a:r>
              <a:rPr lang="zh-CN" altLang="en-US" sz="1200" kern="1200" dirty="0" smtClean="0">
                <a:latin typeface="Tahoma" pitchFamily="34" charset="0"/>
              </a:rPr>
              <a:t>和</a:t>
            </a:r>
            <a:r>
              <a:rPr lang="en-US" altLang="zh-CN" sz="1200" kern="1200" dirty="0" smtClean="0">
                <a:latin typeface="Tahoma" pitchFamily="34" charset="0"/>
              </a:rPr>
              <a:t>gx1a</a:t>
            </a:r>
            <a:r>
              <a:rPr lang="zh-CN" altLang="en-US" sz="1200" kern="1200" dirty="0" smtClean="0">
                <a:latin typeface="Tahoma" pitchFamily="34" charset="0"/>
              </a:rPr>
              <a:t>要好，但</a:t>
            </a:r>
            <a:r>
              <a:rPr lang="en-US" altLang="zh-CN" sz="1200" kern="1200" dirty="0" smtClean="0">
                <a:latin typeface="Tahoma" pitchFamily="34" charset="0"/>
              </a:rPr>
              <a:t>N=Z</a:t>
            </a:r>
            <a:r>
              <a:rPr lang="zh-CN" altLang="en-US" sz="1200" kern="1200" dirty="0" smtClean="0">
                <a:latin typeface="Tahoma" pitchFamily="34" charset="0"/>
              </a:rPr>
              <a:t>的部分不好，猜测可能是</a:t>
            </a:r>
            <a:r>
              <a:rPr lang="en-US" altLang="zh-CN" sz="1200" kern="1200" dirty="0" err="1" smtClean="0">
                <a:latin typeface="Tahoma" pitchFamily="34" charset="0"/>
              </a:rPr>
              <a:t>wigner</a:t>
            </a:r>
            <a:r>
              <a:rPr lang="zh-CN" altLang="en-US" sz="1200" kern="1200" dirty="0" smtClean="0">
                <a:latin typeface="Tahoma" pitchFamily="34" charset="0"/>
              </a:rPr>
              <a:t>能在这个区域起的作用。</a:t>
            </a:r>
            <a:endParaRPr lang="en-US" altLang="zh-CN" sz="1200" kern="1200" dirty="0" smtClean="0">
              <a:latin typeface="Tahoma"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28</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2821308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latin typeface="Tahoma" pitchFamily="34" charset="0"/>
              </a:rPr>
              <a:t>随后是之前那一篇文献中做的事，也是我们已经做过的对结合能部分的计算</a:t>
            </a:r>
            <a:endParaRPr lang="en-US" altLang="zh-CN" sz="1200" kern="1200" dirty="0" smtClean="0">
              <a:latin typeface="Tahoma"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30</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2662988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latin typeface="Tahoma" pitchFamily="34" charset="0"/>
              </a:rPr>
              <a:t>接下来我们可能会考虑线性拟合来拟合一些结合能的数据，预测一些偶偶核的结果。</a:t>
            </a:r>
            <a:endParaRPr lang="en-US" altLang="zh-CN" sz="1200" kern="1200" dirty="0" smtClean="0">
              <a:latin typeface="Tahoma"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31</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162960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a:lnSpc>
                <a:spcPct val="170000"/>
              </a:lnSpc>
            </a:pPr>
            <a:r>
              <a:rPr lang="zh-CN" altLang="zh-CN" spc="300" dirty="0" smtClean="0"/>
              <a:t>壳模型是核结构理论中</a:t>
            </a:r>
            <a:r>
              <a:rPr lang="zh-CN" altLang="zh-CN" dirty="0" smtClean="0"/>
              <a:t>最</a:t>
            </a:r>
            <a:r>
              <a:rPr lang="zh-CN" altLang="zh-CN" spc="300" dirty="0" smtClean="0"/>
              <a:t>成功的微观模型之一，具有形式简洁、符合实验数据等特点，通常能使复杂的核结构多体问题转化为可以数值求解的计算问题</a:t>
            </a:r>
            <a:r>
              <a:rPr lang="zh-CN" altLang="zh-CN" spc="300" dirty="0" smtClean="0">
                <a:latin typeface="+mn-ea"/>
                <a:ea typeface="+mn-ea"/>
              </a:rPr>
              <a:t>。</a:t>
            </a:r>
            <a:endParaRPr lang="en-US" altLang="zh-CN" spc="300" dirty="0" smtClean="0">
              <a:latin typeface="+mn-ea"/>
              <a:ea typeface="+mn-ea"/>
            </a:endParaRPr>
          </a:p>
          <a:p>
            <a:pPr>
              <a:lnSpc>
                <a:spcPct val="170000"/>
              </a:lnSpc>
            </a:pPr>
            <a:r>
              <a:rPr lang="zh-CN" altLang="en-US" spc="300" dirty="0" smtClean="0">
                <a:latin typeface="+mn-ea"/>
                <a:ea typeface="+mn-ea"/>
              </a:rPr>
              <a:t>在求解三位单体中心势的薛定谔方程时，壳模型将复杂的量体相互作用简化成单体平均场，选取合适的单体中心势，例如</a:t>
            </a:r>
            <a:r>
              <a:rPr lang="en-US" altLang="zh-CN" spc="300" dirty="0" smtClean="0">
                <a:latin typeface="+mn-ea"/>
                <a:ea typeface="+mn-ea"/>
              </a:rPr>
              <a:t>woods-</a:t>
            </a:r>
            <a:r>
              <a:rPr lang="en-US" altLang="zh-CN" spc="300" dirty="0" err="1" smtClean="0">
                <a:latin typeface="+mn-ea"/>
                <a:ea typeface="+mn-ea"/>
              </a:rPr>
              <a:t>saxson</a:t>
            </a:r>
            <a:r>
              <a:rPr lang="zh-CN" altLang="en-US" spc="300" dirty="0" smtClean="0">
                <a:latin typeface="+mn-ea"/>
                <a:ea typeface="+mn-ea"/>
              </a:rPr>
              <a:t>势外加轨道自旋耦合势</a:t>
            </a:r>
            <a:endParaRPr lang="en-US" altLang="zh-CN" spc="300" dirty="0" smtClean="0">
              <a:latin typeface="+mn-ea"/>
              <a:ea typeface="+mn-ea"/>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3</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145159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a:buFont typeface="Wingdings" pitchFamily="2" charset="2"/>
              <a:buNone/>
            </a:pPr>
            <a:r>
              <a:rPr lang="zh-CN" altLang="en-US" dirty="0" smtClean="0"/>
              <a:t>再根据</a:t>
            </a:r>
            <a:r>
              <a:rPr lang="en-US" altLang="zh-CN" dirty="0" err="1" smtClean="0"/>
              <a:t>pauli</a:t>
            </a:r>
            <a:r>
              <a:rPr lang="zh-CN" altLang="en-US" dirty="0" smtClean="0"/>
              <a:t>院里得到原子核的壳层结构。从右边这张壳模型图的最右边一组数字，随后运用二次量子化的方式构造组态基矢，这里我们以可以看到它是通过两个轨道耦合成一个新的总角动量的方式来实现的。</a:t>
            </a:r>
            <a:r>
              <a:rPr lang="zh-CN" altLang="en-US" sz="1200" kern="0" dirty="0" smtClean="0"/>
              <a:t>对角化哈密顿矩阵就能得到本征能量和本征函数。</a:t>
            </a:r>
            <a:endParaRPr lang="en-US" altLang="zh-CN" sz="1200" kern="0" dirty="0" smtClean="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4</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281811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a:buFont typeface="Wingdings" pitchFamily="2" charset="2"/>
              <a:buNone/>
            </a:pPr>
            <a:r>
              <a:rPr lang="zh-CN" altLang="en-US" dirty="0" smtClean="0"/>
              <a:t>再根据</a:t>
            </a:r>
            <a:r>
              <a:rPr lang="en-US" altLang="zh-CN" dirty="0" err="1" smtClean="0"/>
              <a:t>pauli</a:t>
            </a:r>
            <a:r>
              <a:rPr lang="zh-CN" altLang="en-US" dirty="0" smtClean="0"/>
              <a:t>院里得到原子核的壳层结构。从右边这张壳模型图的最右边一组数字，随后运用二次量子化的方式构造组态基矢，这里我们以可以看到它是通过两个轨道耦合成一个新的总角动量的方式来实现的。</a:t>
            </a:r>
            <a:r>
              <a:rPr lang="zh-CN" altLang="en-US" sz="1200" kern="0" dirty="0" smtClean="0"/>
              <a:t>对角化哈密顿矩阵就能得到本征能量和本征函数。</a:t>
            </a:r>
            <a:endParaRPr lang="en-US" altLang="zh-CN" sz="1200" kern="0" dirty="0" smtClean="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5</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29603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a:buFont typeface="Wingdings" pitchFamily="2" charset="2"/>
              <a:buNone/>
            </a:pPr>
            <a:r>
              <a:rPr lang="zh-CN" altLang="en-US" dirty="0" smtClean="0"/>
              <a:t>再根据</a:t>
            </a:r>
            <a:r>
              <a:rPr lang="en-US" altLang="zh-CN" dirty="0" err="1" smtClean="0"/>
              <a:t>pauli</a:t>
            </a:r>
            <a:r>
              <a:rPr lang="zh-CN" altLang="en-US" dirty="0" smtClean="0"/>
              <a:t>院里得到原子核的壳层结构。从右边这张壳模型图的最右边一组数字，随后运用二次量子化的方式构造组态基矢，这里我们以可以看到它是通过两个轨道耦合成一个新的总角动量的方式来实现的。</a:t>
            </a:r>
            <a:r>
              <a:rPr lang="zh-CN" altLang="en-US" sz="1200" kern="0" dirty="0" smtClean="0"/>
              <a:t>对角化哈密顿矩阵就能得到本征能量和本征函数。</a:t>
            </a:r>
            <a:endParaRPr lang="en-US" altLang="zh-CN" sz="1200" kern="0" dirty="0" smtClean="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6</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140891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而我们的理论框架主要是将原本复杂的两体剩余相互作用转化成</a:t>
            </a:r>
            <a:r>
              <a:rPr lang="en-US" altLang="zh-CN" sz="1200" dirty="0" smtClean="0">
                <a:latin typeface="Calibri" panose="020F0502020204030204" pitchFamily="34" charset="0"/>
              </a:rPr>
              <a:t>monopole interaction</a:t>
            </a:r>
            <a:r>
              <a:rPr lang="zh-CN" altLang="en-US" sz="1200" dirty="0" smtClean="0">
                <a:latin typeface="Calibri" panose="020F0502020204030204" pitchFamily="34" charset="0"/>
              </a:rPr>
              <a:t>、</a:t>
            </a:r>
            <a:r>
              <a:rPr lang="en-US" altLang="zh-CN" sz="1200" dirty="0" smtClean="0">
                <a:latin typeface="Calibri" panose="020F0502020204030204" pitchFamily="34" charset="0"/>
              </a:rPr>
              <a:t>pairing interaction</a:t>
            </a:r>
            <a:r>
              <a:rPr lang="zh-CN" altLang="en-US" sz="1200" dirty="0" smtClean="0">
                <a:latin typeface="Calibri" panose="020F0502020204030204" pitchFamily="34" charset="0"/>
              </a:rPr>
              <a:t>、</a:t>
            </a:r>
            <a:r>
              <a:rPr lang="en-US" altLang="zh-CN" sz="1200" dirty="0" smtClean="0">
                <a:latin typeface="Calibri" panose="020F0502020204030204" pitchFamily="34" charset="0"/>
              </a:rPr>
              <a:t>quadrupole interaction</a:t>
            </a:r>
            <a:r>
              <a:rPr lang="zh-CN" altLang="en-US" sz="1200" dirty="0" smtClean="0">
                <a:latin typeface="Calibri" panose="020F0502020204030204" pitchFamily="34" charset="0"/>
              </a:rPr>
              <a:t>，</a:t>
            </a:r>
            <a:r>
              <a:rPr lang="en-US" altLang="zh-CN" sz="1200" dirty="0" err="1" smtClean="0">
                <a:latin typeface="Calibri" panose="020F0502020204030204" pitchFamily="34" charset="0"/>
              </a:rPr>
              <a:t>Hm</a:t>
            </a:r>
            <a:r>
              <a:rPr lang="zh-CN" altLang="en-US" sz="1200" dirty="0" smtClean="0">
                <a:latin typeface="Calibri" panose="020F0502020204030204" pitchFamily="34" charset="0"/>
              </a:rPr>
              <a:t>主要反应价核子之间共同作用的球形平均场，这一项通常在唯象相互作用的壳模型计算里很容易被遗漏，但它却是反应原子核低激发态结构很重要的一项，</a:t>
            </a:r>
            <a:r>
              <a:rPr lang="en-US" altLang="zh-CN" sz="1200" dirty="0" err="1" smtClean="0">
                <a:latin typeface="Calibri" panose="020F0502020204030204" pitchFamily="34" charset="0"/>
              </a:rPr>
              <a:t>Isovector</a:t>
            </a:r>
            <a:r>
              <a:rPr lang="en-US" altLang="zh-CN" sz="1200" dirty="0" smtClean="0">
                <a:latin typeface="Calibri" panose="020F0502020204030204" pitchFamily="34" charset="0"/>
              </a:rPr>
              <a:t> pairing interaction</a:t>
            </a:r>
            <a:r>
              <a:rPr lang="zh-CN" altLang="en-US" sz="1200" dirty="0" smtClean="0">
                <a:latin typeface="Calibri" panose="020F0502020204030204" pitchFamily="34" charset="0"/>
              </a:rPr>
              <a:t>用这里表示的是粒子成对出现后耦合成总角动量</a:t>
            </a:r>
            <a:r>
              <a:rPr lang="en-US" altLang="zh-CN" sz="1200" dirty="0" smtClean="0">
                <a:latin typeface="Calibri" panose="020F0502020204030204" pitchFamily="34" charset="0"/>
              </a:rPr>
              <a:t>J</a:t>
            </a:r>
            <a:r>
              <a:rPr lang="zh-CN" altLang="en-US" sz="1200" dirty="0" smtClean="0">
                <a:latin typeface="Calibri" panose="020F0502020204030204" pitchFamily="34" charset="0"/>
              </a:rPr>
              <a:t>的情况，四极相互作用一般是用来描述原子核集体转动，四级形变的。</a:t>
            </a:r>
            <a:r>
              <a:rPr lang="en-US" altLang="zh-CN" sz="1200" dirty="0" err="1" smtClean="0">
                <a:latin typeface="Calibri" panose="020F0502020204030204" pitchFamily="34" charset="0"/>
              </a:rPr>
              <a:t>Isoscalar</a:t>
            </a:r>
            <a:r>
              <a:rPr lang="zh-CN" altLang="en-US" sz="1200" dirty="0" smtClean="0">
                <a:latin typeface="Calibri" panose="020F0502020204030204" pitchFamily="34" charset="0"/>
              </a:rPr>
              <a:t>是总角动量为</a:t>
            </a:r>
            <a:r>
              <a:rPr lang="en-US" altLang="zh-CN" sz="1200" dirty="0" smtClean="0">
                <a:latin typeface="Calibri" panose="020F0502020204030204" pitchFamily="34" charset="0"/>
              </a:rPr>
              <a:t>1</a:t>
            </a:r>
            <a:r>
              <a:rPr lang="zh-CN" altLang="en-US" sz="1200" dirty="0" smtClean="0">
                <a:latin typeface="Calibri" panose="020F0502020204030204" pitchFamily="34" charset="0"/>
              </a:rPr>
              <a:t>同位旋标量为</a:t>
            </a:r>
            <a:r>
              <a:rPr lang="en-US" altLang="zh-CN" sz="1200" dirty="0" smtClean="0">
                <a:latin typeface="Calibri" panose="020F0502020204030204" pitchFamily="34" charset="0"/>
              </a:rPr>
              <a:t>0</a:t>
            </a:r>
            <a:r>
              <a:rPr lang="zh-CN" altLang="en-US" sz="1200" dirty="0" smtClean="0">
                <a:latin typeface="Calibri" panose="020F0502020204030204" pitchFamily="34" charset="0"/>
              </a:rPr>
              <a:t>的项，</a:t>
            </a:r>
            <a:r>
              <a:rPr lang="en-US" altLang="zh-CN" sz="1200" dirty="0" err="1" smtClean="0">
                <a:latin typeface="Calibri" panose="020F0502020204030204" pitchFamily="34" charset="0"/>
              </a:rPr>
              <a:t>isoscalar</a:t>
            </a:r>
            <a:r>
              <a:rPr lang="en-US" altLang="zh-CN" sz="1200" dirty="0" smtClean="0">
                <a:latin typeface="Calibri" panose="020F0502020204030204" pitchFamily="34" charset="0"/>
              </a:rPr>
              <a:t> 2Jmax</a:t>
            </a:r>
            <a:r>
              <a:rPr lang="zh-CN" altLang="en-US" sz="1200" dirty="0" smtClean="0">
                <a:latin typeface="Calibri" panose="020F0502020204030204" pitchFamily="34" charset="0"/>
              </a:rPr>
              <a:t>指的是总角动量耦合成</a:t>
            </a:r>
            <a:r>
              <a:rPr lang="en-US" altLang="zh-CN" sz="1200" dirty="0" err="1" smtClean="0">
                <a:latin typeface="Calibri" panose="020F0502020204030204" pitchFamily="34" charset="0"/>
              </a:rPr>
              <a:t>Jmax</a:t>
            </a:r>
            <a:r>
              <a:rPr lang="zh-CN" altLang="en-US" sz="1200" dirty="0" smtClean="0">
                <a:latin typeface="Calibri" panose="020F0502020204030204" pitchFamily="34" charset="0"/>
              </a:rPr>
              <a:t>的项。这种唯象的相互作用的优点在于</a:t>
            </a:r>
            <a:r>
              <a:rPr lang="zh-CN" altLang="zh-CN" sz="1200" spc="300" dirty="0" smtClean="0">
                <a:solidFill>
                  <a:srgbClr val="0000FF"/>
                </a:solidFill>
              </a:rPr>
              <a:t>相互作用形式简单参数少、有直接的物理意义，</a:t>
            </a:r>
            <a:r>
              <a:rPr lang="zh-CN" altLang="zh-CN" sz="1200" spc="300" dirty="0" smtClean="0">
                <a:solidFill>
                  <a:srgbClr val="FF0000"/>
                </a:solidFill>
              </a:rPr>
              <a:t>缺点是参数具有不确定性</a:t>
            </a:r>
            <a:r>
              <a:rPr lang="zh-CN" altLang="en-US" sz="1200" spc="300" dirty="0" smtClean="0">
                <a:solidFill>
                  <a:srgbClr val="FF0000"/>
                </a:solidFill>
              </a:rPr>
              <a: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7</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319106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而我们的理论框架主要是将原本复杂的两体剩余相互作用转化成</a:t>
            </a:r>
            <a:r>
              <a:rPr lang="en-US" altLang="zh-CN" sz="1200" dirty="0" smtClean="0">
                <a:latin typeface="Calibri" panose="020F0502020204030204" pitchFamily="34" charset="0"/>
              </a:rPr>
              <a:t>monopole interaction</a:t>
            </a:r>
            <a:r>
              <a:rPr lang="zh-CN" altLang="en-US" sz="1200" dirty="0" smtClean="0">
                <a:latin typeface="Calibri" panose="020F0502020204030204" pitchFamily="34" charset="0"/>
              </a:rPr>
              <a:t>、</a:t>
            </a:r>
            <a:r>
              <a:rPr lang="en-US" altLang="zh-CN" sz="1200" dirty="0" smtClean="0">
                <a:latin typeface="Calibri" panose="020F0502020204030204" pitchFamily="34" charset="0"/>
              </a:rPr>
              <a:t>pairing interaction</a:t>
            </a:r>
            <a:r>
              <a:rPr lang="zh-CN" altLang="en-US" sz="1200" dirty="0" smtClean="0">
                <a:latin typeface="Calibri" panose="020F0502020204030204" pitchFamily="34" charset="0"/>
              </a:rPr>
              <a:t>、</a:t>
            </a:r>
            <a:r>
              <a:rPr lang="en-US" altLang="zh-CN" sz="1200" dirty="0" smtClean="0">
                <a:latin typeface="Calibri" panose="020F0502020204030204" pitchFamily="34" charset="0"/>
              </a:rPr>
              <a:t>quadrupole interaction</a:t>
            </a:r>
            <a:r>
              <a:rPr lang="zh-CN" altLang="en-US" sz="1200" dirty="0" smtClean="0">
                <a:latin typeface="Calibri" panose="020F0502020204030204" pitchFamily="34" charset="0"/>
              </a:rPr>
              <a:t>，</a:t>
            </a:r>
            <a:r>
              <a:rPr lang="en-US" altLang="zh-CN" sz="1200" dirty="0" err="1" smtClean="0">
                <a:latin typeface="Calibri" panose="020F0502020204030204" pitchFamily="34" charset="0"/>
              </a:rPr>
              <a:t>Hm</a:t>
            </a:r>
            <a:r>
              <a:rPr lang="zh-CN" altLang="en-US" sz="1200" dirty="0" smtClean="0">
                <a:latin typeface="Calibri" panose="020F0502020204030204" pitchFamily="34" charset="0"/>
              </a:rPr>
              <a:t>主要反应价核子之间共同作用的球形平均场，这一项通常在唯象相互作用的壳模型计算里很容易被遗漏，但它却是反应原子核低激发态结构很重要的一项，</a:t>
            </a:r>
            <a:r>
              <a:rPr lang="en-US" altLang="zh-CN" sz="1200" dirty="0" err="1" smtClean="0">
                <a:latin typeface="Calibri" panose="020F0502020204030204" pitchFamily="34" charset="0"/>
              </a:rPr>
              <a:t>Isovector</a:t>
            </a:r>
            <a:r>
              <a:rPr lang="en-US" altLang="zh-CN" sz="1200" dirty="0" smtClean="0">
                <a:latin typeface="Calibri" panose="020F0502020204030204" pitchFamily="34" charset="0"/>
              </a:rPr>
              <a:t> pairing interaction</a:t>
            </a:r>
            <a:r>
              <a:rPr lang="zh-CN" altLang="en-US" sz="1200" dirty="0" smtClean="0">
                <a:latin typeface="Calibri" panose="020F0502020204030204" pitchFamily="34" charset="0"/>
              </a:rPr>
              <a:t>用这里表示的是粒子成对出现后耦合成总角动量</a:t>
            </a:r>
            <a:r>
              <a:rPr lang="en-US" altLang="zh-CN" sz="1200" dirty="0" smtClean="0">
                <a:latin typeface="Calibri" panose="020F0502020204030204" pitchFamily="34" charset="0"/>
              </a:rPr>
              <a:t>J</a:t>
            </a:r>
            <a:r>
              <a:rPr lang="zh-CN" altLang="en-US" sz="1200" dirty="0" smtClean="0">
                <a:latin typeface="Calibri" panose="020F0502020204030204" pitchFamily="34" charset="0"/>
              </a:rPr>
              <a:t>的情况，四极相互作用一般是用来描述原子核集体转动，四级形变的。</a:t>
            </a:r>
            <a:r>
              <a:rPr lang="en-US" altLang="zh-CN" sz="1200" dirty="0" err="1" smtClean="0">
                <a:latin typeface="Calibri" panose="020F0502020204030204" pitchFamily="34" charset="0"/>
              </a:rPr>
              <a:t>Isoscalar</a:t>
            </a:r>
            <a:r>
              <a:rPr lang="zh-CN" altLang="en-US" sz="1200" dirty="0" smtClean="0">
                <a:latin typeface="Calibri" panose="020F0502020204030204" pitchFamily="34" charset="0"/>
              </a:rPr>
              <a:t>是总角动量为</a:t>
            </a:r>
            <a:r>
              <a:rPr lang="en-US" altLang="zh-CN" sz="1200" dirty="0" smtClean="0">
                <a:latin typeface="Calibri" panose="020F0502020204030204" pitchFamily="34" charset="0"/>
              </a:rPr>
              <a:t>1</a:t>
            </a:r>
            <a:r>
              <a:rPr lang="zh-CN" altLang="en-US" sz="1200" dirty="0" smtClean="0">
                <a:latin typeface="Calibri" panose="020F0502020204030204" pitchFamily="34" charset="0"/>
              </a:rPr>
              <a:t>同位旋标量为</a:t>
            </a:r>
            <a:r>
              <a:rPr lang="en-US" altLang="zh-CN" sz="1200" dirty="0" smtClean="0">
                <a:latin typeface="Calibri" panose="020F0502020204030204" pitchFamily="34" charset="0"/>
              </a:rPr>
              <a:t>0</a:t>
            </a:r>
            <a:r>
              <a:rPr lang="zh-CN" altLang="en-US" sz="1200" dirty="0" smtClean="0">
                <a:latin typeface="Calibri" panose="020F0502020204030204" pitchFamily="34" charset="0"/>
              </a:rPr>
              <a:t>的项，</a:t>
            </a:r>
            <a:r>
              <a:rPr lang="en-US" altLang="zh-CN" sz="1200" dirty="0" err="1" smtClean="0">
                <a:latin typeface="Calibri" panose="020F0502020204030204" pitchFamily="34" charset="0"/>
              </a:rPr>
              <a:t>isoscalar</a:t>
            </a:r>
            <a:r>
              <a:rPr lang="en-US" altLang="zh-CN" sz="1200" dirty="0" smtClean="0">
                <a:latin typeface="Calibri" panose="020F0502020204030204" pitchFamily="34" charset="0"/>
              </a:rPr>
              <a:t> 2Jmax</a:t>
            </a:r>
            <a:r>
              <a:rPr lang="zh-CN" altLang="en-US" sz="1200" dirty="0" smtClean="0">
                <a:latin typeface="Calibri" panose="020F0502020204030204" pitchFamily="34" charset="0"/>
              </a:rPr>
              <a:t>指的是总角动量耦合成</a:t>
            </a:r>
            <a:r>
              <a:rPr lang="en-US" altLang="zh-CN" sz="1200" dirty="0" err="1" smtClean="0">
                <a:latin typeface="Calibri" panose="020F0502020204030204" pitchFamily="34" charset="0"/>
              </a:rPr>
              <a:t>Jmax</a:t>
            </a:r>
            <a:r>
              <a:rPr lang="zh-CN" altLang="en-US" sz="1200" dirty="0" smtClean="0">
                <a:latin typeface="Calibri" panose="020F0502020204030204" pitchFamily="34" charset="0"/>
              </a:rPr>
              <a:t>的项。这种唯象的相互作用的优点在于</a:t>
            </a:r>
            <a:r>
              <a:rPr lang="zh-CN" altLang="zh-CN" sz="1200" spc="300" dirty="0" smtClean="0">
                <a:solidFill>
                  <a:srgbClr val="0000FF"/>
                </a:solidFill>
              </a:rPr>
              <a:t>相互作用形式简单参数少、有直接的物理意义，</a:t>
            </a:r>
            <a:r>
              <a:rPr lang="zh-CN" altLang="zh-CN" sz="1200" spc="300" dirty="0" smtClean="0">
                <a:solidFill>
                  <a:srgbClr val="FF0000"/>
                </a:solidFill>
              </a:rPr>
              <a:t>缺点是参数具有不确定性</a:t>
            </a:r>
            <a:r>
              <a:rPr lang="zh-CN" altLang="en-US" sz="1200" spc="300" dirty="0" smtClean="0">
                <a:solidFill>
                  <a:srgbClr val="FF0000"/>
                </a:solidFill>
              </a:rPr>
              <a: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DF108720-452D-40FC-903E-9CFE5C5CD640}" type="slidenum">
              <a:rPr kumimoji="1" lang="zh-CN" altLang="en-US" sz="1200" b="0" i="0" u="none" strike="noStrike" kern="1200" cap="none" spc="0" normalizeH="0" baseline="0" noProof="0" smtClean="0">
                <a:ln>
                  <a:noFill/>
                </a:ln>
                <a:solidFill>
                  <a:srgbClr val="000000"/>
                </a:solidFill>
                <a:effectLst/>
                <a:uLnTx/>
                <a:uFillTx/>
                <a:latin typeface="Tahoma" pitchFamily="34" charset="0"/>
                <a:ea typeface="宋体" pitchFamily="2" charset="-122"/>
                <a:cs typeface="+mn-cs"/>
              </a:rPr>
              <a:pPr marL="0" marR="0" lvl="0" indent="0" algn="r" defTabSz="914400" rtl="0" eaLnBrk="1" fontAlgn="base" latinLnBrk="0" hangingPunct="1">
                <a:lnSpc>
                  <a:spcPct val="100000"/>
                </a:lnSpc>
                <a:spcBef>
                  <a:spcPct val="20000"/>
                </a:spcBef>
                <a:spcAft>
                  <a:spcPct val="0"/>
                </a:spcAft>
                <a:buClrTx/>
                <a:buSzTx/>
                <a:buFontTx/>
                <a:buChar char="•"/>
                <a:tabLst/>
                <a:defRPr/>
              </a:pPr>
              <a:t>8</a:t>
            </a:fld>
            <a:endParaRPr kumimoji="1" lang="en-US" altLang="zh-CN" sz="1200" b="0" i="0" u="none" strike="noStrike" kern="1200" cap="none" spc="0" normalizeH="0" baseline="0" noProof="0">
              <a:ln>
                <a:noFill/>
              </a:ln>
              <a:solidFill>
                <a:srgbClr val="000000"/>
              </a:solidFill>
              <a:effectLst/>
              <a:uLnTx/>
              <a:uFillTx/>
              <a:latin typeface="Tahoma" pitchFamily="34" charset="0"/>
              <a:ea typeface="宋体" pitchFamily="2" charset="-122"/>
              <a:cs typeface="+mn-cs"/>
            </a:endParaRPr>
          </a:p>
        </p:txBody>
      </p:sp>
      <p:sp>
        <p:nvSpPr>
          <p:cNvPr id="5" name="日期占位符 4"/>
          <p:cNvSpPr>
            <a:spLocks noGrp="1"/>
          </p:cNvSpPr>
          <p:nvPr>
            <p:ph type="dt" idx="11"/>
          </p:nvPr>
        </p:nvSpPr>
        <p:spPr/>
        <p:txBody>
          <a:body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FE8CB6D0-30CC-4AED-9360-782C273BB905}" type="datetime10">
              <a:rPr kumimoji="1" lang="zh-CN" altLang="en-US" sz="1200" b="0" i="0" u="none" strike="noStrike" kern="1200" cap="none" spc="0" normalizeH="0" baseline="0" noProof="0" smtClean="0">
                <a:ln>
                  <a:noFill/>
                </a:ln>
                <a:solidFill>
                  <a:srgbClr val="000000"/>
                </a:solidFill>
                <a:effectLst/>
                <a:uLnTx/>
                <a:uFillTx/>
                <a:latin typeface="Tahoma" charset="0"/>
                <a:ea typeface="宋体" charset="0"/>
              </a:rPr>
              <a:pPr marL="0" marR="0" lvl="0" indent="0" algn="r" defTabSz="914400" rtl="0" eaLnBrk="1" fontAlgn="base" latinLnBrk="0" hangingPunct="1">
                <a:lnSpc>
                  <a:spcPct val="100000"/>
                </a:lnSpc>
                <a:spcBef>
                  <a:spcPct val="20000"/>
                </a:spcBef>
                <a:spcAft>
                  <a:spcPct val="0"/>
                </a:spcAft>
                <a:buClrTx/>
                <a:buSzTx/>
                <a:buFontTx/>
                <a:buChar char="•"/>
                <a:tabLst/>
                <a:defRPr/>
              </a:pPr>
              <a:t>09:48</a:t>
            </a:fld>
            <a:endParaRPr kumimoji="1" lang="en-US" altLang="zh-CN" sz="1200" b="0" i="0" u="none" strike="noStrike" kern="1200" cap="none" spc="0" normalizeH="0" baseline="0" noProof="0">
              <a:ln>
                <a:noFill/>
              </a:ln>
              <a:solidFill>
                <a:srgbClr val="000000"/>
              </a:solidFill>
              <a:effectLst/>
              <a:uLnTx/>
              <a:uFillTx/>
              <a:latin typeface="Tahoma" charset="0"/>
              <a:ea typeface="宋体" charset="0"/>
            </a:endParaRPr>
          </a:p>
        </p:txBody>
      </p:sp>
    </p:spTree>
    <p:extLst>
      <p:ext uri="{BB962C8B-B14F-4D97-AF65-F5344CB8AC3E}">
        <p14:creationId xmlns:p14="http://schemas.microsoft.com/office/powerpoint/2010/main" val="328863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其实这一类的理论模型并不少见，接下来我们来看看近年来的一些进展，来说明我们理论模型的可靠性和课题延展性。这是一篇孙杨老师与</a:t>
            </a:r>
            <a:r>
              <a:rPr lang="en-US" altLang="zh-CN" dirty="0" smtClean="0"/>
              <a:t>Kaneko</a:t>
            </a:r>
            <a:r>
              <a:rPr lang="zh-CN" altLang="en-US" dirty="0" smtClean="0"/>
              <a:t>合作于</a:t>
            </a:r>
            <a:r>
              <a:rPr lang="en-US" altLang="zh-CN" dirty="0" smtClean="0"/>
              <a:t>2015</a:t>
            </a:r>
            <a:r>
              <a:rPr lang="zh-CN" altLang="en-US" dirty="0" smtClean="0"/>
              <a:t>年发表于</a:t>
            </a:r>
            <a:r>
              <a:rPr lang="en-US" altLang="zh-CN" dirty="0" err="1" smtClean="0"/>
              <a:t>prc</a:t>
            </a:r>
            <a:r>
              <a:rPr lang="zh-CN" altLang="en-US" dirty="0" smtClean="0"/>
              <a:t>的文章，它主要用的是</a:t>
            </a:r>
            <a:r>
              <a:rPr lang="en-US" altLang="zh-CN" dirty="0" err="1" smtClean="0"/>
              <a:t>PMMUmodel</a:t>
            </a:r>
            <a:r>
              <a:rPr lang="en-US" altLang="zh-CN" dirty="0" smtClean="0"/>
              <a:t> </a:t>
            </a:r>
            <a:r>
              <a:rPr lang="en-US" altLang="zh-CN" dirty="0" err="1" smtClean="0"/>
              <a:t>PMMUmodel</a:t>
            </a:r>
            <a:r>
              <a:rPr lang="zh-CN" altLang="en-US" dirty="0" smtClean="0"/>
              <a:t>的哈密顿量与我们的哈密顿量非常相似，这篇文章将这个</a:t>
            </a:r>
            <a:r>
              <a:rPr lang="en-US" altLang="zh-CN" dirty="0" smtClean="0"/>
              <a:t>model</a:t>
            </a:r>
            <a:r>
              <a:rPr lang="zh-CN" altLang="en-US" dirty="0" smtClean="0"/>
              <a:t>应用于</a:t>
            </a:r>
            <a:r>
              <a:rPr lang="en-US" altLang="zh-CN" dirty="0" err="1" smtClean="0"/>
              <a:t>pfg</a:t>
            </a:r>
            <a:r>
              <a:rPr lang="zh-CN" altLang="en-US" dirty="0" smtClean="0"/>
              <a:t>壳层，计算了它的结合能和电磁跃迁的数据，从图里我们也可以看到，他们对实验的描述也是比较好的。</a:t>
            </a:r>
          </a:p>
          <a:p>
            <a:endParaRPr lang="zh-CN" altLang="en-US" dirty="0"/>
          </a:p>
        </p:txBody>
      </p:sp>
      <p:sp>
        <p:nvSpPr>
          <p:cNvPr id="4" name="灯片编号占位符 3"/>
          <p:cNvSpPr>
            <a:spLocks noGrp="1"/>
          </p:cNvSpPr>
          <p:nvPr>
            <p:ph type="sldNum" sz="quarter" idx="10"/>
          </p:nvPr>
        </p:nvSpPr>
        <p:spPr/>
        <p:txBody>
          <a:bodyPr/>
          <a:lstStyle/>
          <a:p>
            <a:fld id="{56A2F102-D576-4815-A63C-2ACD62B98EA9}" type="slidenum">
              <a:rPr lang="zh-CN" altLang="en-US" smtClean="0"/>
              <a:t>9</a:t>
            </a:fld>
            <a:endParaRPr lang="zh-CN" altLang="en-US"/>
          </a:p>
        </p:txBody>
      </p:sp>
    </p:spTree>
    <p:extLst>
      <p:ext uri="{BB962C8B-B14F-4D97-AF65-F5344CB8AC3E}">
        <p14:creationId xmlns:p14="http://schemas.microsoft.com/office/powerpoint/2010/main" val="2967522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5" name="Group 2"/>
          <p:cNvGrpSpPr>
            <a:grpSpLocks/>
          </p:cNvGrpSpPr>
          <p:nvPr/>
        </p:nvGrpSpPr>
        <p:grpSpPr bwMode="auto">
          <a:xfrm>
            <a:off x="1" y="2438402"/>
            <a:ext cx="9009063" cy="1052513"/>
            <a:chOff x="0" y="1536"/>
            <a:chExt cx="5675" cy="663"/>
          </a:xfrm>
        </p:grpSpPr>
        <p:grpSp>
          <p:nvGrpSpPr>
            <p:cNvPr id="6" name="Group 3"/>
            <p:cNvGrpSpPr>
              <a:grpSpLocks/>
            </p:cNvGrpSpPr>
            <p:nvPr/>
          </p:nvGrpSpPr>
          <p:grpSpPr bwMode="auto">
            <a:xfrm>
              <a:off x="185" y="1604"/>
              <a:ext cx="449" cy="299"/>
              <a:chOff x="720" y="336"/>
              <a:chExt cx="624" cy="432"/>
            </a:xfrm>
          </p:grpSpPr>
          <p:sp>
            <p:nvSpPr>
              <p:cNvPr id="13"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endParaRPr lang="zh-CN" altLang="en-US" sz="1350"/>
              </a:p>
            </p:txBody>
          </p:sp>
          <p:sp>
            <p:nvSpPr>
              <p:cNvPr id="14"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endParaRPr lang="zh-CN" altLang="en-US" sz="1350"/>
              </a:p>
            </p:txBody>
          </p:sp>
        </p:grpSp>
        <p:grpSp>
          <p:nvGrpSpPr>
            <p:cNvPr id="7" name="Group 6"/>
            <p:cNvGrpSpPr>
              <a:grpSpLocks/>
            </p:cNvGrpSpPr>
            <p:nvPr/>
          </p:nvGrpSpPr>
          <p:grpSpPr bwMode="auto">
            <a:xfrm>
              <a:off x="263" y="1870"/>
              <a:ext cx="466" cy="299"/>
              <a:chOff x="912" y="2640"/>
              <a:chExt cx="672" cy="432"/>
            </a:xfrm>
          </p:grpSpPr>
          <p:sp>
            <p:nvSpPr>
              <p:cNvPr id="11"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endParaRPr lang="zh-CN" altLang="en-US" sz="1350"/>
              </a:p>
            </p:txBody>
          </p:sp>
          <p:sp>
            <p:nvSpPr>
              <p:cNvPr id="12"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endParaRPr lang="zh-CN" altLang="en-US" sz="1350"/>
              </a:p>
            </p:txBody>
          </p:sp>
        </p:grpSp>
        <p:sp>
          <p:nvSpPr>
            <p:cNvPr id="8"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endParaRPr lang="zh-CN" altLang="en-US" sz="1350"/>
            </a:p>
          </p:txBody>
        </p:sp>
        <p:sp>
          <p:nvSpPr>
            <p:cNvPr id="9"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endParaRPr lang="zh-CN" altLang="en-US" sz="1350"/>
            </a:p>
          </p:txBody>
        </p:sp>
        <p:sp>
          <p:nvSpPr>
            <p:cNvPr id="10"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endParaRPr lang="zh-CN" altLang="en-US" sz="1350"/>
            </a:p>
          </p:txBody>
        </p:sp>
      </p:grpSp>
      <p:sp>
        <p:nvSpPr>
          <p:cNvPr id="487436" name="Rectangle 12"/>
          <p:cNvSpPr>
            <a:spLocks noGrp="1" noChangeArrowheads="1"/>
          </p:cNvSpPr>
          <p:nvPr>
            <p:ph type="ctrTitle"/>
          </p:nvPr>
        </p:nvSpPr>
        <p:spPr>
          <a:xfrm>
            <a:off x="990600" y="1828800"/>
            <a:ext cx="7772400" cy="1143000"/>
          </a:xfrm>
        </p:spPr>
        <p:txBody>
          <a:bodyPr/>
          <a:lstStyle>
            <a:lvl1pPr>
              <a:defRPr/>
            </a:lvl1pPr>
          </a:lstStyle>
          <a:p>
            <a:pPr lvl="0"/>
            <a:r>
              <a:rPr lang="zh-CN" altLang="en-US" noProof="0" smtClean="0"/>
              <a:t>单击此处编辑母版标题样式</a:t>
            </a:r>
          </a:p>
        </p:txBody>
      </p:sp>
      <p:sp>
        <p:nvSpPr>
          <p:cNvPr id="487437" name="Rectangle 13"/>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zh-CN" altLang="en-US" noProof="0" smtClean="0"/>
              <a:t>单击此处编辑母版副标题样式</a:t>
            </a:r>
          </a:p>
        </p:txBody>
      </p:sp>
      <p:sp>
        <p:nvSpPr>
          <p:cNvPr id="25"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fld id="{7EB18CB0-D79F-0740-B406-F0DA0B9865C7}" type="datetime1">
              <a:rPr lang="en-US" altLang="zh-CN" smtClean="0"/>
              <a:pPr/>
              <a:t>10/10/2019</a:t>
            </a:fld>
            <a:endParaRPr lang="en-US" altLang="zh-CN"/>
          </a:p>
        </p:txBody>
      </p:sp>
      <p:sp>
        <p:nvSpPr>
          <p:cNvPr id="26" name="Rectangle 15"/>
          <p:cNvSpPr>
            <a:spLocks noGrp="1" noChangeArrowheads="1"/>
          </p:cNvSpPr>
          <p:nvPr>
            <p:ph type="ftr" sz="quarter" idx="11"/>
          </p:nvPr>
        </p:nvSpPr>
        <p:spPr>
          <a:xfrm>
            <a:off x="3429000" y="6248400"/>
            <a:ext cx="2895600" cy="457200"/>
          </a:xfrm>
          <a:prstGeom prst="rect">
            <a:avLst/>
          </a:prstGeom>
        </p:spPr>
        <p:txBody>
          <a:bodyPr/>
          <a:lstStyle>
            <a:lvl1pPr>
              <a:defRPr>
                <a:solidFill>
                  <a:schemeClr val="bg2"/>
                </a:solidFill>
              </a:defRPr>
            </a:lvl1pPr>
          </a:lstStyle>
          <a:p>
            <a:pPr>
              <a:defRPr/>
            </a:pPr>
            <a:endParaRPr lang="en-US" altLang="zh-CN"/>
          </a:p>
        </p:txBody>
      </p:sp>
      <p:sp>
        <p:nvSpPr>
          <p:cNvPr id="27"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BE684236-FC6D-49E3-BE36-2543F70BE293}" type="slidenum">
              <a:rPr lang="zh-CN" altLang="en-US"/>
              <a:pPr/>
              <a:t>‹#›</a:t>
            </a:fld>
            <a:endParaRPr lang="en-US" altLang="zh-CN"/>
          </a:p>
        </p:txBody>
      </p:sp>
      <p:grpSp>
        <p:nvGrpSpPr>
          <p:cNvPr id="21" name="组合 4"/>
          <p:cNvGrpSpPr>
            <a:grpSpLocks noChangeAspect="1"/>
          </p:cNvGrpSpPr>
          <p:nvPr userDrawn="1"/>
        </p:nvGrpSpPr>
        <p:grpSpPr bwMode="auto">
          <a:xfrm>
            <a:off x="201613" y="191136"/>
            <a:ext cx="2262025" cy="801052"/>
            <a:chOff x="1" y="29230"/>
            <a:chExt cx="2261790" cy="801570"/>
          </a:xfrm>
        </p:grpSpPr>
        <p:pic>
          <p:nvPicPr>
            <p:cNvPr id="22" name="Picture 151" descr="C:\Documents and Settings\Administrator\My Documents\My Pictures\未标题-1 拷贝.png"/>
            <p:cNvPicPr>
              <a:picLocks noChangeAspect="1" noChangeArrowheads="1"/>
            </p:cNvPicPr>
            <p:nvPr userDrawn="1"/>
          </p:nvPicPr>
          <p:blipFill>
            <a:blip r:embed="rId2"/>
            <a:srcRect/>
            <a:stretch>
              <a:fillRect/>
            </a:stretch>
          </p:blipFill>
          <p:spPr bwMode="auto">
            <a:xfrm>
              <a:off x="1" y="39689"/>
              <a:ext cx="831111" cy="791111"/>
            </a:xfrm>
            <a:prstGeom prst="rect">
              <a:avLst/>
            </a:prstGeom>
            <a:noFill/>
            <a:ln w="9525">
              <a:noFill/>
              <a:miter lim="800000"/>
              <a:headEnd/>
              <a:tailEnd/>
            </a:ln>
          </p:spPr>
        </p:pic>
        <p:sp>
          <p:nvSpPr>
            <p:cNvPr id="23" name="TextBox 96"/>
            <p:cNvSpPr txBox="1">
              <a:spLocks noChangeArrowheads="1"/>
            </p:cNvSpPr>
            <p:nvPr userDrawn="1"/>
          </p:nvSpPr>
          <p:spPr bwMode="auto">
            <a:xfrm>
              <a:off x="1000038" y="29230"/>
              <a:ext cx="1261753" cy="415767"/>
            </a:xfrm>
            <a:prstGeom prst="rect">
              <a:avLst/>
            </a:prstGeom>
            <a:noFill/>
            <a:ln w="9525">
              <a:noFill/>
              <a:miter lim="800000"/>
              <a:headEnd/>
              <a:tailEnd/>
            </a:ln>
          </p:spPr>
          <p:txBody>
            <a:bodyPr wrap="none">
              <a:spAutoFit/>
            </a:bodyPr>
            <a:lstStyle/>
            <a:p>
              <a:pPr algn="dist">
                <a:defRPr/>
              </a:pPr>
              <a:r>
                <a:rPr lang="zh-CN" altLang="en-US" sz="2100" dirty="0">
                  <a:latin typeface="方正舒体" pitchFamily="2" charset="-122"/>
                  <a:ea typeface="方正舒体" pitchFamily="2" charset="-122"/>
                </a:rPr>
                <a:t>同济大学</a:t>
              </a:r>
            </a:p>
          </p:txBody>
        </p:sp>
        <p:sp>
          <p:nvSpPr>
            <p:cNvPr id="24" name="TextBox 22"/>
            <p:cNvSpPr txBox="1">
              <a:spLocks noChangeArrowheads="1"/>
            </p:cNvSpPr>
            <p:nvPr userDrawn="1"/>
          </p:nvSpPr>
          <p:spPr bwMode="auto">
            <a:xfrm>
              <a:off x="812703" y="506741"/>
              <a:ext cx="1157569" cy="213723"/>
            </a:xfrm>
            <a:prstGeom prst="rect">
              <a:avLst/>
            </a:prstGeom>
            <a:noFill/>
            <a:ln w="9525">
              <a:noFill/>
              <a:miter lim="800000"/>
              <a:headEnd/>
              <a:tailEnd/>
            </a:ln>
          </p:spPr>
          <p:txBody>
            <a:bodyPr wrap="none">
              <a:spAutoFit/>
            </a:bodyPr>
            <a:lstStyle/>
            <a:p>
              <a:pPr>
                <a:defRPr/>
              </a:pPr>
              <a:r>
                <a:rPr lang="en-US" altLang="zh-CN" sz="788" dirty="0">
                  <a:solidFill>
                    <a:srgbClr val="404040"/>
                  </a:solidFill>
                  <a:ea typeface="宋体" pitchFamily="2" charset="-122"/>
                </a:rPr>
                <a:t>TONGJI  UNIVERSITY</a:t>
              </a:r>
              <a:endParaRPr lang="zh-CN" altLang="en-US" sz="788" dirty="0">
                <a:solidFill>
                  <a:srgbClr val="404040"/>
                </a:solidFill>
                <a:ea typeface="宋体" pitchFamily="2" charset="-122"/>
              </a:endParaRPr>
            </a:p>
          </p:txBody>
        </p:sp>
      </p:grpSp>
    </p:spTree>
    <p:extLst>
      <p:ext uri="{BB962C8B-B14F-4D97-AF65-F5344CB8AC3E}">
        <p14:creationId xmlns:p14="http://schemas.microsoft.com/office/powerpoint/2010/main" val="249158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fld id="{ADC92407-A4F1-1C46-A71D-419C3B82C30E}" type="datetime1">
              <a:rPr lang="en-US" altLang="zh-CN" smtClean="0"/>
              <a:pPr/>
              <a:t>10/10/2019</a:t>
            </a:fld>
            <a:endParaRPr lang="en-US" altLang="zh-CN"/>
          </a:p>
        </p:txBody>
      </p:sp>
      <p:sp>
        <p:nvSpPr>
          <p:cNvPr id="5"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9FCE47EF-D2AD-4D9B-AE6D-DE6096BC90EE}" type="slidenum">
              <a:rPr lang="zh-CN" altLang="en-US"/>
              <a:pPr/>
              <a:t>‹#›</a:t>
            </a:fld>
            <a:endParaRPr lang="en-US" altLang="zh-CN"/>
          </a:p>
        </p:txBody>
      </p:sp>
    </p:spTree>
    <p:extLst>
      <p:ext uri="{BB962C8B-B14F-4D97-AF65-F5344CB8AC3E}">
        <p14:creationId xmlns:p14="http://schemas.microsoft.com/office/powerpoint/2010/main" val="328417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617540"/>
            <a:ext cx="1951038" cy="5514975"/>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1150938" y="617540"/>
            <a:ext cx="5700712" cy="551497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fld id="{89B3B988-BE35-C849-90A0-1187FD42B748}" type="datetime1">
              <a:rPr lang="en-US" altLang="zh-CN" smtClean="0"/>
              <a:pPr/>
              <a:t>10/10/2019</a:t>
            </a:fld>
            <a:endParaRPr lang="en-US" altLang="zh-CN"/>
          </a:p>
        </p:txBody>
      </p:sp>
      <p:sp>
        <p:nvSpPr>
          <p:cNvPr id="5"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57A5DFC5-92BE-49AF-BE64-5924F00C2D7D}" type="slidenum">
              <a:rPr lang="zh-CN" altLang="en-US"/>
              <a:pPr/>
              <a:t>‹#›</a:t>
            </a:fld>
            <a:endParaRPr lang="en-US" altLang="zh-CN"/>
          </a:p>
        </p:txBody>
      </p:sp>
    </p:spTree>
    <p:extLst>
      <p:ext uri="{BB962C8B-B14F-4D97-AF65-F5344CB8AC3E}">
        <p14:creationId xmlns:p14="http://schemas.microsoft.com/office/powerpoint/2010/main" val="336338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063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1429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71605" y="44624"/>
            <a:ext cx="6929486" cy="831868"/>
          </a:xfrm>
          <a:effectLst>
            <a:outerShdw blurRad="50800" dist="38100" dir="2700000" algn="tl" rotWithShape="0">
              <a:prstClr val="black">
                <a:alpha val="40000"/>
              </a:prstClr>
            </a:outerShdw>
          </a:effectLst>
        </p:spPr>
        <p:txBody>
          <a:bodyPr/>
          <a:lstStyle>
            <a:lvl1pPr algn="l">
              <a:defRPr sz="2700" b="1" baseline="0">
                <a:solidFill>
                  <a:srgbClr val="0000FF"/>
                </a:solidFill>
                <a:latin typeface="Cambria" pitchFamily="18" charset="0"/>
                <a:ea typeface="楷体_GB2312"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buClrTx/>
              <a:buFont typeface="Wingdings" pitchFamily="2" charset="2"/>
              <a:buChar char="l"/>
              <a:defRPr sz="2400" b="1" baseline="0">
                <a:latin typeface="Cambria" pitchFamily="18" charset="0"/>
                <a:ea typeface="宋体" pitchFamily="2" charset="-122"/>
              </a:defRPr>
            </a:lvl1pPr>
            <a:lvl2pPr>
              <a:buFont typeface="Wingdings" pitchFamily="2" charset="2"/>
              <a:buChar char="l"/>
              <a:defRPr sz="2400" b="1" baseline="0">
                <a:latin typeface="Cambria" pitchFamily="18" charset="0"/>
                <a:ea typeface="宋体" pitchFamily="2" charset="-122"/>
              </a:defRPr>
            </a:lvl2pPr>
            <a:lvl3pPr>
              <a:buFont typeface="Wingdings" pitchFamily="2" charset="2"/>
              <a:buChar char="l"/>
              <a:defRPr sz="2400" b="1" baseline="0">
                <a:latin typeface="Cambria" pitchFamily="18" charset="0"/>
                <a:ea typeface="宋体" pitchFamily="2" charset="-122"/>
              </a:defRPr>
            </a:lvl3pPr>
            <a:lvl4pPr>
              <a:buFont typeface="Wingdings" pitchFamily="2" charset="2"/>
              <a:buChar char="l"/>
              <a:defRPr sz="2400" b="1" baseline="0">
                <a:latin typeface="Cambria" pitchFamily="18" charset="0"/>
                <a:ea typeface="宋体" pitchFamily="2" charset="-122"/>
              </a:defRPr>
            </a:lvl4pPr>
            <a:lvl5pPr>
              <a:buFont typeface="Wingdings" pitchFamily="2" charset="2"/>
              <a:buChar char="l"/>
              <a:defRPr sz="2400" b="1" baseline="0">
                <a:latin typeface="Cambria" pitchFamily="18" charset="0"/>
                <a:ea typeface="宋体" pitchFamily="2" charset="-122"/>
              </a:defRPr>
            </a:lvl5pPr>
          </a:lstStyle>
          <a:p>
            <a:pPr lvl="0"/>
            <a:r>
              <a:rPr lang="zh-CN" altLang="en-US" dirty="0" smtClean="0"/>
              <a:t>单击此处编辑母版文本样式</a:t>
            </a:r>
          </a:p>
          <a:p>
            <a:pPr lvl="1"/>
            <a:r>
              <a:rPr lang="zh-CN" altLang="en-US" dirty="0" smtClean="0"/>
              <a:t>二级</a:t>
            </a:r>
          </a:p>
          <a:p>
            <a:pPr lvl="2"/>
            <a:r>
              <a:rPr lang="zh-CN" altLang="en-US" dirty="0" smtClean="0"/>
              <a:t>三级</a:t>
            </a:r>
          </a:p>
          <a:p>
            <a:pPr lvl="3"/>
            <a:r>
              <a:rPr lang="zh-CN" altLang="en-US" dirty="0" smtClean="0"/>
              <a:t>四级</a:t>
            </a:r>
          </a:p>
          <a:p>
            <a:pPr lvl="4"/>
            <a:r>
              <a:rPr lang="zh-CN" altLang="en-US" dirty="0" smtClean="0"/>
              <a:t>五级</a:t>
            </a:r>
            <a:endParaRPr lang="zh-CN" altLang="en-US" dirty="0"/>
          </a:p>
        </p:txBody>
      </p:sp>
      <p:sp>
        <p:nvSpPr>
          <p:cNvPr id="4" name="Rectangle 11"/>
          <p:cNvSpPr>
            <a:spLocks noGrp="1" noChangeArrowheads="1"/>
          </p:cNvSpPr>
          <p:nvPr>
            <p:ph type="dt" sz="half" idx="10"/>
          </p:nvPr>
        </p:nvSpPr>
        <p:spPr>
          <a:ln/>
        </p:spPr>
        <p:txBody>
          <a:bodyPr/>
          <a:lstStyle>
            <a:lvl1pPr>
              <a:defRPr/>
            </a:lvl1pPr>
          </a:lstStyle>
          <a:p>
            <a:fld id="{B0E089B7-D068-6247-92DF-409DD3C6CB87}" type="datetime1">
              <a:rPr lang="en-US" altLang="zh-CN" smtClean="0"/>
              <a:pPr/>
              <a:t>10/10/2019</a:t>
            </a:fld>
            <a:endParaRPr lang="en-US" altLang="zh-CN"/>
          </a:p>
        </p:txBody>
      </p:sp>
      <p:sp>
        <p:nvSpPr>
          <p:cNvPr id="6" name="Rectangle 13"/>
          <p:cNvSpPr>
            <a:spLocks noGrp="1" noChangeArrowheads="1"/>
          </p:cNvSpPr>
          <p:nvPr>
            <p:ph type="sldNum" sz="quarter" idx="12"/>
          </p:nvPr>
        </p:nvSpPr>
        <p:spPr>
          <a:xfrm>
            <a:off x="4283968" y="6324600"/>
            <a:ext cx="1905000" cy="457200"/>
          </a:xfrm>
          <a:ln/>
        </p:spPr>
        <p:txBody>
          <a:bodyPr/>
          <a:lstStyle>
            <a:lvl1pPr>
              <a:defRPr/>
            </a:lvl1pPr>
          </a:lstStyle>
          <a:p>
            <a:fld id="{DEB54EE6-7EAF-4C8E-A8DA-E646735714D1}" type="slidenum">
              <a:rPr lang="zh-CN" altLang="en-US"/>
              <a:pPr/>
              <a:t>‹#›</a:t>
            </a:fld>
            <a:endParaRPr lang="en-US" altLang="zh-CN"/>
          </a:p>
        </p:txBody>
      </p:sp>
    </p:spTree>
    <p:extLst>
      <p:ext uri="{BB962C8B-B14F-4D97-AF65-F5344CB8AC3E}">
        <p14:creationId xmlns:p14="http://schemas.microsoft.com/office/powerpoint/2010/main" val="421618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fld id="{3B65D918-0F24-B544-ACF0-37F620DED756}" type="datetime1">
              <a:rPr lang="en-US" altLang="zh-CN" smtClean="0"/>
              <a:pPr/>
              <a:t>10/10/2019</a:t>
            </a:fld>
            <a:endParaRPr lang="en-US" altLang="zh-CN"/>
          </a:p>
        </p:txBody>
      </p:sp>
      <p:sp>
        <p:nvSpPr>
          <p:cNvPr id="5"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1C637E5B-C5DE-4E88-9870-C3AF4817E6A3}" type="slidenum">
              <a:rPr lang="zh-CN" altLang="en-US"/>
              <a:pPr/>
              <a:t>‹#›</a:t>
            </a:fld>
            <a:endParaRPr lang="en-US" altLang="zh-CN"/>
          </a:p>
        </p:txBody>
      </p:sp>
    </p:spTree>
    <p:extLst>
      <p:ext uri="{BB962C8B-B14F-4D97-AF65-F5344CB8AC3E}">
        <p14:creationId xmlns:p14="http://schemas.microsoft.com/office/powerpoint/2010/main" val="82785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fld id="{FE00B4A7-AD1F-8946-8652-DB25EAAB307B}" type="datetime1">
              <a:rPr lang="en-US" altLang="zh-CN" smtClean="0"/>
              <a:pPr/>
              <a:t>10/10/2019</a:t>
            </a:fld>
            <a:endParaRPr lang="en-US" altLang="zh-CN"/>
          </a:p>
        </p:txBody>
      </p:sp>
      <p:sp>
        <p:nvSpPr>
          <p:cNvPr id="6"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EDA56D5F-ED20-43E6-99E1-E95713F6876D}" type="slidenum">
              <a:rPr lang="zh-CN" altLang="en-US"/>
              <a:pPr/>
              <a:t>‹#›</a:t>
            </a:fld>
            <a:endParaRPr lang="en-US" altLang="zh-CN"/>
          </a:p>
        </p:txBody>
      </p:sp>
    </p:spTree>
    <p:extLst>
      <p:ext uri="{BB962C8B-B14F-4D97-AF65-F5344CB8AC3E}">
        <p14:creationId xmlns:p14="http://schemas.microsoft.com/office/powerpoint/2010/main" val="314588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fld id="{8FE72DBB-28CC-0140-A542-88074A89E377}" type="datetime1">
              <a:rPr lang="en-US" altLang="zh-CN" smtClean="0"/>
              <a:pPr/>
              <a:t>10/10/2019</a:t>
            </a:fld>
            <a:endParaRPr lang="en-US" altLang="zh-CN"/>
          </a:p>
        </p:txBody>
      </p:sp>
      <p:sp>
        <p:nvSpPr>
          <p:cNvPr id="8"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15169F1C-52E0-4760-BB63-213DFF1DC608}" type="slidenum">
              <a:rPr lang="zh-CN" altLang="en-US"/>
              <a:pPr/>
              <a:t>‹#›</a:t>
            </a:fld>
            <a:endParaRPr lang="en-US" altLang="zh-CN"/>
          </a:p>
        </p:txBody>
      </p:sp>
    </p:spTree>
    <p:extLst>
      <p:ext uri="{BB962C8B-B14F-4D97-AF65-F5344CB8AC3E}">
        <p14:creationId xmlns:p14="http://schemas.microsoft.com/office/powerpoint/2010/main" val="182993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fld id="{40CA6993-BDF9-F449-8FE1-78372CA1CBE3}" type="datetime1">
              <a:rPr lang="en-US" altLang="zh-CN" smtClean="0"/>
              <a:pPr/>
              <a:t>10/10/2019</a:t>
            </a:fld>
            <a:endParaRPr lang="en-US" altLang="zh-CN"/>
          </a:p>
        </p:txBody>
      </p:sp>
      <p:sp>
        <p:nvSpPr>
          <p:cNvPr id="4"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4523EED1-09A1-4AD6-BA05-3F7B5D4DC810}" type="slidenum">
              <a:rPr lang="zh-CN" altLang="en-US"/>
              <a:pPr/>
              <a:t>‹#›</a:t>
            </a:fld>
            <a:endParaRPr lang="en-US" altLang="zh-CN"/>
          </a:p>
        </p:txBody>
      </p:sp>
    </p:spTree>
    <p:extLst>
      <p:ext uri="{BB962C8B-B14F-4D97-AF65-F5344CB8AC3E}">
        <p14:creationId xmlns:p14="http://schemas.microsoft.com/office/powerpoint/2010/main" val="109979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212832A3-30F9-B740-9926-320EEB406214}" type="datetime1">
              <a:rPr lang="en-US" altLang="zh-CN" smtClean="0"/>
              <a:pPr/>
              <a:t>10/10/2019</a:t>
            </a:fld>
            <a:endParaRPr lang="en-US" altLang="zh-CN"/>
          </a:p>
        </p:txBody>
      </p:sp>
      <p:sp>
        <p:nvSpPr>
          <p:cNvPr id="3"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7E10F052-C98B-4252-B5B0-4782E1DC37C1}" type="slidenum">
              <a:rPr lang="zh-CN" altLang="en-US"/>
              <a:pPr/>
              <a:t>‹#›</a:t>
            </a:fld>
            <a:endParaRPr lang="en-US" altLang="zh-CN"/>
          </a:p>
        </p:txBody>
      </p:sp>
    </p:spTree>
    <p:extLst>
      <p:ext uri="{BB962C8B-B14F-4D97-AF65-F5344CB8AC3E}">
        <p14:creationId xmlns:p14="http://schemas.microsoft.com/office/powerpoint/2010/main" val="302023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fld id="{B113AEF7-1C9C-DE48-B36C-7C0F0BECCE3F}" type="datetime1">
              <a:rPr lang="en-US" altLang="zh-CN" smtClean="0"/>
              <a:pPr/>
              <a:t>10/10/2019</a:t>
            </a:fld>
            <a:endParaRPr lang="en-US" altLang="zh-CN"/>
          </a:p>
        </p:txBody>
      </p:sp>
      <p:sp>
        <p:nvSpPr>
          <p:cNvPr id="6"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8AC429E5-3001-4A6E-A24F-E293C596799D}" type="slidenum">
              <a:rPr lang="zh-CN" altLang="en-US"/>
              <a:pPr/>
              <a:t>‹#›</a:t>
            </a:fld>
            <a:endParaRPr lang="en-US" altLang="zh-CN"/>
          </a:p>
        </p:txBody>
      </p:sp>
    </p:spTree>
    <p:extLst>
      <p:ext uri="{BB962C8B-B14F-4D97-AF65-F5344CB8AC3E}">
        <p14:creationId xmlns:p14="http://schemas.microsoft.com/office/powerpoint/2010/main" val="30845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fld id="{D801554A-E78E-3647-9133-91BA7570571A}" type="datetime1">
              <a:rPr lang="en-US" altLang="zh-CN" smtClean="0"/>
              <a:pPr/>
              <a:t>10/10/2019</a:t>
            </a:fld>
            <a:endParaRPr lang="en-US" altLang="zh-CN"/>
          </a:p>
        </p:txBody>
      </p:sp>
      <p:sp>
        <p:nvSpPr>
          <p:cNvPr id="6"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A24E3C77-AB66-4EB1-9BA3-1E66BB8C60FC}" type="slidenum">
              <a:rPr lang="zh-CN" altLang="en-US"/>
              <a:pPr/>
              <a:t>‹#›</a:t>
            </a:fld>
            <a:endParaRPr lang="en-US" altLang="zh-CN"/>
          </a:p>
        </p:txBody>
      </p:sp>
    </p:spTree>
    <p:extLst>
      <p:ext uri="{BB962C8B-B14F-4D97-AF65-F5344CB8AC3E}">
        <p14:creationId xmlns:p14="http://schemas.microsoft.com/office/powerpoint/2010/main" val="312777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组合 4"/>
          <p:cNvGrpSpPr>
            <a:grpSpLocks noChangeAspect="1"/>
          </p:cNvGrpSpPr>
          <p:nvPr userDrawn="1"/>
        </p:nvGrpSpPr>
        <p:grpSpPr bwMode="auto">
          <a:xfrm>
            <a:off x="7236297" y="6237312"/>
            <a:ext cx="1730420" cy="606238"/>
            <a:chOff x="1" y="39689"/>
            <a:chExt cx="2256422" cy="791112"/>
          </a:xfrm>
        </p:grpSpPr>
        <p:pic>
          <p:nvPicPr>
            <p:cNvPr id="25" name="Picture 151" descr="C:\Documents and Settings\Administrator\My Documents\My Pictures\未标题-1 拷贝.png"/>
            <p:cNvPicPr>
              <a:picLocks noChangeAspect="1" noChangeArrowheads="1"/>
            </p:cNvPicPr>
            <p:nvPr userDrawn="1"/>
          </p:nvPicPr>
          <p:blipFill>
            <a:blip r:embed="rId15"/>
            <a:srcRect/>
            <a:stretch>
              <a:fillRect/>
            </a:stretch>
          </p:blipFill>
          <p:spPr bwMode="auto">
            <a:xfrm>
              <a:off x="1" y="39689"/>
              <a:ext cx="831112" cy="791112"/>
            </a:xfrm>
            <a:prstGeom prst="rect">
              <a:avLst/>
            </a:prstGeom>
            <a:noFill/>
            <a:ln w="9525">
              <a:noFill/>
              <a:miter lim="800000"/>
              <a:headEnd/>
              <a:tailEnd/>
            </a:ln>
          </p:spPr>
        </p:pic>
        <p:sp>
          <p:nvSpPr>
            <p:cNvPr id="26" name="TextBox 96"/>
            <p:cNvSpPr txBox="1">
              <a:spLocks noChangeArrowheads="1"/>
            </p:cNvSpPr>
            <p:nvPr userDrawn="1"/>
          </p:nvSpPr>
          <p:spPr bwMode="auto">
            <a:xfrm>
              <a:off x="1012292" y="61538"/>
              <a:ext cx="1244131" cy="421715"/>
            </a:xfrm>
            <a:prstGeom prst="rect">
              <a:avLst/>
            </a:prstGeom>
            <a:noFill/>
            <a:ln w="9525">
              <a:noFill/>
              <a:miter lim="800000"/>
              <a:headEnd/>
              <a:tailEnd/>
            </a:ln>
          </p:spPr>
          <p:txBody>
            <a:bodyPr wrap="none">
              <a:spAutoFit/>
            </a:bodyPr>
            <a:lstStyle/>
            <a:p>
              <a:pPr algn="dist">
                <a:defRPr/>
              </a:pPr>
              <a:r>
                <a:rPr lang="zh-CN" altLang="en-US" sz="1500" dirty="0">
                  <a:latin typeface="方正舒体" pitchFamily="2" charset="-122"/>
                  <a:ea typeface="方正舒体" pitchFamily="2" charset="-122"/>
                </a:rPr>
                <a:t>同济大学</a:t>
              </a:r>
            </a:p>
          </p:txBody>
        </p:sp>
        <p:sp>
          <p:nvSpPr>
            <p:cNvPr id="27" name="TextBox 22"/>
            <p:cNvSpPr txBox="1">
              <a:spLocks noChangeArrowheads="1"/>
            </p:cNvSpPr>
            <p:nvPr userDrawn="1"/>
          </p:nvSpPr>
          <p:spPr bwMode="auto">
            <a:xfrm>
              <a:off x="754043" y="512049"/>
              <a:ext cx="1323561" cy="256042"/>
            </a:xfrm>
            <a:prstGeom prst="rect">
              <a:avLst/>
            </a:prstGeom>
            <a:noFill/>
            <a:ln w="9525">
              <a:noFill/>
              <a:miter lim="800000"/>
              <a:headEnd/>
              <a:tailEnd/>
            </a:ln>
          </p:spPr>
          <p:txBody>
            <a:bodyPr wrap="none">
              <a:spAutoFit/>
            </a:bodyPr>
            <a:lstStyle/>
            <a:p>
              <a:pPr>
                <a:defRPr/>
              </a:pPr>
              <a:r>
                <a:rPr lang="en-US" altLang="zh-CN" sz="675" dirty="0">
                  <a:solidFill>
                    <a:srgbClr val="404040"/>
                  </a:solidFill>
                  <a:ea typeface="宋体" pitchFamily="2" charset="-122"/>
                </a:rPr>
                <a:t>TONGJI  UNIVERSITY</a:t>
              </a:r>
              <a:endParaRPr lang="zh-CN" altLang="en-US" sz="675" dirty="0">
                <a:solidFill>
                  <a:srgbClr val="404040"/>
                </a:solidFill>
                <a:ea typeface="宋体" pitchFamily="2" charset="-122"/>
              </a:endParaRPr>
            </a:p>
          </p:txBody>
        </p:sp>
      </p:grpSp>
      <p:grpSp>
        <p:nvGrpSpPr>
          <p:cNvPr id="2" name="组合 1"/>
          <p:cNvGrpSpPr/>
          <p:nvPr userDrawn="1"/>
        </p:nvGrpSpPr>
        <p:grpSpPr>
          <a:xfrm>
            <a:off x="127000" y="72233"/>
            <a:ext cx="8542338" cy="1052513"/>
            <a:chOff x="127000" y="990600"/>
            <a:chExt cx="8542338" cy="1052513"/>
          </a:xfrm>
        </p:grpSpPr>
        <p:sp>
          <p:nvSpPr>
            <p:cNvPr id="1027"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eaLnBrk="1" hangingPunct="1"/>
              <a:endParaRPr lang="zh-CN" altLang="en-US" sz="1800"/>
            </a:p>
          </p:txBody>
        </p:sp>
        <p:sp>
          <p:nvSpPr>
            <p:cNvPr id="1028"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eaLnBrk="1" hangingPunct="1"/>
              <a:endParaRPr lang="zh-CN" altLang="en-US" sz="1800"/>
            </a:p>
          </p:txBody>
        </p:sp>
        <p:sp>
          <p:nvSpPr>
            <p:cNvPr id="1029"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eaLnBrk="1" hangingPunct="1"/>
              <a:endParaRPr lang="zh-CN" altLang="en-US" sz="1800"/>
            </a:p>
          </p:txBody>
        </p:sp>
        <p:sp>
          <p:nvSpPr>
            <p:cNvPr id="1030"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eaLnBrk="1" hangingPunct="1"/>
              <a:endParaRPr lang="zh-CN" altLang="en-US" sz="1800"/>
            </a:p>
          </p:txBody>
        </p:sp>
        <p:sp>
          <p:nvSpPr>
            <p:cNvPr id="1031"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eaLnBrk="1" hangingPunct="1"/>
              <a:endParaRPr lang="zh-CN" altLang="en-US" sz="1800"/>
            </a:p>
          </p:txBody>
        </p:sp>
        <p:sp>
          <p:nvSpPr>
            <p:cNvPr id="1032"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eaLnBrk="1" hangingPunct="1"/>
              <a:endParaRPr lang="zh-CN" altLang="en-US" sz="1800"/>
            </a:p>
          </p:txBody>
        </p:sp>
        <p:sp>
          <p:nvSpPr>
            <p:cNvPr id="1033"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1" hangingPunct="1"/>
              <a:endParaRPr lang="zh-CN" altLang="en-US" sz="1800"/>
            </a:p>
          </p:txBody>
        </p:sp>
      </p:grpSp>
      <p:sp>
        <p:nvSpPr>
          <p:cNvPr id="1034" name="Rectangle 9"/>
          <p:cNvSpPr>
            <a:spLocks noGrp="1" noChangeArrowheads="1"/>
          </p:cNvSpPr>
          <p:nvPr>
            <p:ph type="title"/>
          </p:nvPr>
        </p:nvSpPr>
        <p:spPr bwMode="auto">
          <a:xfrm>
            <a:off x="1150939" y="260648"/>
            <a:ext cx="7793037" cy="61755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dirty="0" smtClean="0"/>
              <a:t>单击此处编辑母版标题样式</a:t>
            </a:r>
          </a:p>
        </p:txBody>
      </p:sp>
      <p:sp>
        <p:nvSpPr>
          <p:cNvPr id="1035"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86411" name="Rectangle 11"/>
          <p:cNvSpPr>
            <a:spLocks noGrp="1" noChangeArrowheads="1"/>
          </p:cNvSpPr>
          <p:nvPr>
            <p:ph type="dt" sz="half" idx="2"/>
          </p:nvPr>
        </p:nvSpPr>
        <p:spPr bwMode="auto">
          <a:xfrm>
            <a:off x="9144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kumimoji="0" sz="1050"/>
            </a:lvl1pPr>
          </a:lstStyle>
          <a:p>
            <a:fld id="{272A81E2-6AAD-3F43-8494-62B556E637EE}" type="datetime1">
              <a:rPr lang="en-US" altLang="zh-CN" smtClean="0"/>
              <a:pPr/>
              <a:t>10/10/2019</a:t>
            </a:fld>
            <a:endParaRPr lang="en-US" altLang="zh-CN"/>
          </a:p>
        </p:txBody>
      </p:sp>
      <p:sp>
        <p:nvSpPr>
          <p:cNvPr id="486413" name="Rectangle 13"/>
          <p:cNvSpPr>
            <a:spLocks noGrp="1" noChangeArrowheads="1"/>
          </p:cNvSpPr>
          <p:nvPr>
            <p:ph type="sldNum" sz="quarter" idx="4"/>
          </p:nvPr>
        </p:nvSpPr>
        <p:spPr bwMode="auto">
          <a:xfrm>
            <a:off x="4067944"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kumimoji="0" sz="1050"/>
            </a:lvl1pPr>
          </a:lstStyle>
          <a:p>
            <a:fld id="{8A0F1FBF-6F9E-4B51-9825-68BE56AE1746}" type="slidenum">
              <a:rPr lang="zh-CN" altLang="en-US"/>
              <a:pPr/>
              <a:t>‹#›</a:t>
            </a:fld>
            <a:endParaRPr lang="en-US" altLang="zh-CN" dirty="0"/>
          </a:p>
        </p:txBody>
      </p:sp>
    </p:spTree>
    <p:extLst>
      <p:ext uri="{BB962C8B-B14F-4D97-AF65-F5344CB8AC3E}">
        <p14:creationId xmlns:p14="http://schemas.microsoft.com/office/powerpoint/2010/main" val="1377961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rtl="0" eaLnBrk="0" fontAlgn="base" hangingPunct="0">
        <a:spcBef>
          <a:spcPct val="0"/>
        </a:spcBef>
        <a:spcAft>
          <a:spcPct val="0"/>
        </a:spcAft>
        <a:defRPr kumimoji="1" sz="3300">
          <a:solidFill>
            <a:schemeClr val="tx2"/>
          </a:solidFill>
          <a:latin typeface="+mj-lt"/>
          <a:ea typeface="+mj-ea"/>
          <a:cs typeface="+mj-cs"/>
        </a:defRPr>
      </a:lvl1pPr>
      <a:lvl2pPr algn="l" rtl="0" eaLnBrk="0" fontAlgn="base" hangingPunct="0">
        <a:spcBef>
          <a:spcPct val="0"/>
        </a:spcBef>
        <a:spcAft>
          <a:spcPct val="0"/>
        </a:spcAft>
        <a:defRPr kumimoji="1" sz="3300">
          <a:solidFill>
            <a:schemeClr val="tx2"/>
          </a:solidFill>
          <a:latin typeface="Tahoma" charset="0"/>
          <a:ea typeface="宋体" charset="0"/>
          <a:cs typeface="宋体" charset="0"/>
        </a:defRPr>
      </a:lvl2pPr>
      <a:lvl3pPr algn="l" rtl="0" eaLnBrk="0" fontAlgn="base" hangingPunct="0">
        <a:spcBef>
          <a:spcPct val="0"/>
        </a:spcBef>
        <a:spcAft>
          <a:spcPct val="0"/>
        </a:spcAft>
        <a:defRPr kumimoji="1" sz="3300">
          <a:solidFill>
            <a:schemeClr val="tx2"/>
          </a:solidFill>
          <a:latin typeface="Tahoma" charset="0"/>
          <a:ea typeface="宋体" charset="0"/>
          <a:cs typeface="宋体" charset="0"/>
        </a:defRPr>
      </a:lvl3pPr>
      <a:lvl4pPr algn="l" rtl="0" eaLnBrk="0" fontAlgn="base" hangingPunct="0">
        <a:spcBef>
          <a:spcPct val="0"/>
        </a:spcBef>
        <a:spcAft>
          <a:spcPct val="0"/>
        </a:spcAft>
        <a:defRPr kumimoji="1" sz="3300">
          <a:solidFill>
            <a:schemeClr val="tx2"/>
          </a:solidFill>
          <a:latin typeface="Tahoma" charset="0"/>
          <a:ea typeface="宋体" charset="0"/>
          <a:cs typeface="宋体" charset="0"/>
        </a:defRPr>
      </a:lvl4pPr>
      <a:lvl5pPr algn="l" rtl="0" eaLnBrk="0" fontAlgn="base" hangingPunct="0">
        <a:spcBef>
          <a:spcPct val="0"/>
        </a:spcBef>
        <a:spcAft>
          <a:spcPct val="0"/>
        </a:spcAft>
        <a:defRPr kumimoji="1" sz="3300">
          <a:solidFill>
            <a:schemeClr val="tx2"/>
          </a:solidFill>
          <a:latin typeface="Tahoma" charset="0"/>
          <a:ea typeface="宋体" charset="0"/>
          <a:cs typeface="宋体" charset="0"/>
        </a:defRPr>
      </a:lvl5pPr>
      <a:lvl6pPr marL="342900" algn="l" rtl="0" fontAlgn="base">
        <a:spcBef>
          <a:spcPct val="0"/>
        </a:spcBef>
        <a:spcAft>
          <a:spcPct val="0"/>
        </a:spcAft>
        <a:defRPr kumimoji="1" sz="3300">
          <a:solidFill>
            <a:schemeClr val="tx2"/>
          </a:solidFill>
          <a:latin typeface="Tahoma" charset="0"/>
          <a:ea typeface="宋体" charset="0"/>
          <a:cs typeface="宋体" charset="0"/>
        </a:defRPr>
      </a:lvl6pPr>
      <a:lvl7pPr marL="685800" algn="l" rtl="0" fontAlgn="base">
        <a:spcBef>
          <a:spcPct val="0"/>
        </a:spcBef>
        <a:spcAft>
          <a:spcPct val="0"/>
        </a:spcAft>
        <a:defRPr kumimoji="1" sz="3300">
          <a:solidFill>
            <a:schemeClr val="tx2"/>
          </a:solidFill>
          <a:latin typeface="Tahoma" charset="0"/>
          <a:ea typeface="宋体" charset="0"/>
          <a:cs typeface="宋体" charset="0"/>
        </a:defRPr>
      </a:lvl7pPr>
      <a:lvl8pPr marL="1028700" algn="l" rtl="0" fontAlgn="base">
        <a:spcBef>
          <a:spcPct val="0"/>
        </a:spcBef>
        <a:spcAft>
          <a:spcPct val="0"/>
        </a:spcAft>
        <a:defRPr kumimoji="1" sz="3300">
          <a:solidFill>
            <a:schemeClr val="tx2"/>
          </a:solidFill>
          <a:latin typeface="Tahoma" charset="0"/>
          <a:ea typeface="宋体" charset="0"/>
          <a:cs typeface="宋体" charset="0"/>
        </a:defRPr>
      </a:lvl8pPr>
      <a:lvl9pPr marL="1371600" algn="l" rtl="0" fontAlgn="base">
        <a:spcBef>
          <a:spcPct val="0"/>
        </a:spcBef>
        <a:spcAft>
          <a:spcPct val="0"/>
        </a:spcAft>
        <a:defRPr kumimoji="1" sz="3300">
          <a:solidFill>
            <a:schemeClr val="tx2"/>
          </a:solidFill>
          <a:latin typeface="Tahoma" charset="0"/>
          <a:ea typeface="宋体" charset="0"/>
          <a:cs typeface="宋体" charset="0"/>
        </a:defRPr>
      </a:lvl9pPr>
    </p:titleStyle>
    <p:bodyStyle>
      <a:lvl1pPr marL="257175" indent="-257175" algn="l" rtl="0" eaLnBrk="0" fontAlgn="base" hangingPunct="0">
        <a:spcBef>
          <a:spcPct val="20000"/>
        </a:spcBef>
        <a:spcAft>
          <a:spcPct val="0"/>
        </a:spcAft>
        <a:buClr>
          <a:schemeClr val="folHlink"/>
        </a:buClr>
        <a:buSzPct val="60000"/>
        <a:buFont typeface="Wingdings" pitchFamily="2" charset="2"/>
        <a:buChar char="n"/>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hlink"/>
        </a:buClr>
        <a:buSzPct val="55000"/>
        <a:buFont typeface="Wingdings" pitchFamily="2" charset="2"/>
        <a:buChar char="n"/>
        <a:defRPr kumimoji="1" sz="2100">
          <a:solidFill>
            <a:schemeClr val="tx1"/>
          </a:solidFill>
          <a:latin typeface="+mn-lt"/>
          <a:ea typeface="+mn-ea"/>
        </a:defRPr>
      </a:lvl2pPr>
      <a:lvl3pPr marL="857250" indent="-171450" algn="l" rtl="0" eaLnBrk="0" fontAlgn="base" hangingPunct="0">
        <a:spcBef>
          <a:spcPct val="20000"/>
        </a:spcBef>
        <a:spcAft>
          <a:spcPct val="0"/>
        </a:spcAft>
        <a:buClr>
          <a:schemeClr val="folHlink"/>
        </a:buClr>
        <a:buSzPct val="50000"/>
        <a:buFont typeface="Wingdings" pitchFamily="2" charset="2"/>
        <a:buChar char="n"/>
        <a:defRPr kumimoji="1" sz="1800">
          <a:solidFill>
            <a:schemeClr val="tx1"/>
          </a:solidFill>
          <a:latin typeface="+mn-lt"/>
          <a:ea typeface="+mn-ea"/>
        </a:defRPr>
      </a:lvl3pPr>
      <a:lvl4pPr marL="1200150" indent="-171450" algn="l" rtl="0" eaLnBrk="0" fontAlgn="base" hangingPunct="0">
        <a:spcBef>
          <a:spcPct val="20000"/>
        </a:spcBef>
        <a:spcAft>
          <a:spcPct val="0"/>
        </a:spcAft>
        <a:buClr>
          <a:schemeClr val="accent2"/>
        </a:buClr>
        <a:buSzPct val="55000"/>
        <a:buFont typeface="Wingdings" pitchFamily="2" charset="2"/>
        <a:buChar char="n"/>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accent1"/>
        </a:buClr>
        <a:buSzPct val="50000"/>
        <a:buFont typeface="Wingdings" pitchFamily="2" charset="2"/>
        <a:buChar char="n"/>
        <a:defRPr kumimoji="1" sz="1500">
          <a:solidFill>
            <a:schemeClr val="tx1"/>
          </a:solidFill>
          <a:latin typeface="+mn-lt"/>
          <a:ea typeface="+mn-ea"/>
        </a:defRPr>
      </a:lvl5pPr>
      <a:lvl6pPr marL="1885950" indent="-171450" algn="l" rtl="0" fontAlgn="base">
        <a:spcBef>
          <a:spcPct val="20000"/>
        </a:spcBef>
        <a:spcAft>
          <a:spcPct val="0"/>
        </a:spcAft>
        <a:buClr>
          <a:schemeClr val="accent1"/>
        </a:buClr>
        <a:buSzPct val="50000"/>
        <a:buFont typeface="Wingdings" charset="0"/>
        <a:buChar char="n"/>
        <a:defRPr kumimoji="1" sz="1500">
          <a:solidFill>
            <a:schemeClr val="tx1"/>
          </a:solidFill>
          <a:latin typeface="+mn-lt"/>
          <a:ea typeface="+mn-ea"/>
        </a:defRPr>
      </a:lvl6pPr>
      <a:lvl7pPr marL="2228850" indent="-171450" algn="l" rtl="0" fontAlgn="base">
        <a:spcBef>
          <a:spcPct val="20000"/>
        </a:spcBef>
        <a:spcAft>
          <a:spcPct val="0"/>
        </a:spcAft>
        <a:buClr>
          <a:schemeClr val="accent1"/>
        </a:buClr>
        <a:buSzPct val="50000"/>
        <a:buFont typeface="Wingdings" charset="0"/>
        <a:buChar char="n"/>
        <a:defRPr kumimoji="1" sz="1500">
          <a:solidFill>
            <a:schemeClr val="tx1"/>
          </a:solidFill>
          <a:latin typeface="+mn-lt"/>
          <a:ea typeface="+mn-ea"/>
        </a:defRPr>
      </a:lvl7pPr>
      <a:lvl8pPr marL="2571750" indent="-171450" algn="l" rtl="0" fontAlgn="base">
        <a:spcBef>
          <a:spcPct val="20000"/>
        </a:spcBef>
        <a:spcAft>
          <a:spcPct val="0"/>
        </a:spcAft>
        <a:buClr>
          <a:schemeClr val="accent1"/>
        </a:buClr>
        <a:buSzPct val="50000"/>
        <a:buFont typeface="Wingdings" charset="0"/>
        <a:buChar char="n"/>
        <a:defRPr kumimoji="1" sz="1500">
          <a:solidFill>
            <a:schemeClr val="tx1"/>
          </a:solidFill>
          <a:latin typeface="+mn-lt"/>
          <a:ea typeface="+mn-ea"/>
        </a:defRPr>
      </a:lvl8pPr>
      <a:lvl9pPr marL="2914650" indent="-171450" algn="l" rtl="0" fontAlgn="base">
        <a:spcBef>
          <a:spcPct val="20000"/>
        </a:spcBef>
        <a:spcAft>
          <a:spcPct val="0"/>
        </a:spcAft>
        <a:buClr>
          <a:schemeClr val="accent1"/>
        </a:buClr>
        <a:buSzPct val="50000"/>
        <a:buFont typeface="Wingdings" charset="0"/>
        <a:buChar char="n"/>
        <a:defRPr kumimoji="1" sz="1500">
          <a:solidFill>
            <a:schemeClr val="tx1"/>
          </a:solidFill>
          <a:latin typeface="+mn-lt"/>
          <a:ea typeface="+mn-ea"/>
        </a:defRPr>
      </a:lvl9pPr>
    </p:bodyStyle>
    <p:otherStyle>
      <a:defPPr>
        <a:defRPr lang="zh-CN"/>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s://www.baidu.com/link?url=2rwRgOTOBKZEiaKij8xxj27O2efkh28Yo37RVBsLZLboq-zvF2lZu2YHtKPQ5ulP&amp;wd=&amp;eqid=b49139450041a0ec000000035d90573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00.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2.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990600" y="1661532"/>
            <a:ext cx="6815254" cy="1360448"/>
          </a:xfrm>
        </p:spPr>
        <p:txBody>
          <a:bodyPr/>
          <a:lstStyle/>
          <a:p>
            <a:pPr algn="ctr"/>
            <a:r>
              <a:rPr lang="zh-CN" altLang="en-US" dirty="0"/>
              <a:t>基于壳</a:t>
            </a:r>
            <a:r>
              <a:rPr lang="zh-CN" altLang="en-US" dirty="0" smtClean="0"/>
              <a:t>模型唯象相互作用研究轻核区和中等质量区原子核低激发态</a:t>
            </a:r>
            <a:endParaRPr lang="zh-CN" altLang="en-US" dirty="0"/>
          </a:p>
        </p:txBody>
      </p:sp>
      <p:sp>
        <p:nvSpPr>
          <p:cNvPr id="6" name="副标题 5"/>
          <p:cNvSpPr>
            <a:spLocks noGrp="1"/>
          </p:cNvSpPr>
          <p:nvPr>
            <p:ph type="subTitle" idx="1"/>
          </p:nvPr>
        </p:nvSpPr>
        <p:spPr>
          <a:xfrm>
            <a:off x="5943600" y="5166510"/>
            <a:ext cx="6400800" cy="1314450"/>
          </a:xfrm>
        </p:spPr>
        <p:txBody>
          <a:bodyPr/>
          <a:lstStyle/>
          <a:p>
            <a:pPr algn="l"/>
            <a:r>
              <a:rPr lang="zh-CN" altLang="en-US" dirty="0">
                <a:solidFill>
                  <a:schemeClr val="tx2"/>
                </a:solidFill>
              </a:rPr>
              <a:t>学校：</a:t>
            </a:r>
            <a:r>
              <a:rPr lang="zh-CN" altLang="en-US" dirty="0" smtClean="0">
                <a:solidFill>
                  <a:schemeClr val="tx2"/>
                </a:solidFill>
              </a:rPr>
              <a:t>同济大学</a:t>
            </a:r>
            <a:endParaRPr lang="en-US" altLang="zh-CN" dirty="0" smtClean="0">
              <a:solidFill>
                <a:schemeClr val="tx2"/>
              </a:solidFill>
            </a:endParaRPr>
          </a:p>
          <a:p>
            <a:pPr algn="l"/>
            <a:r>
              <a:rPr lang="zh-CN" altLang="en-US" dirty="0" smtClean="0">
                <a:solidFill>
                  <a:schemeClr val="tx2"/>
                </a:solidFill>
              </a:rPr>
              <a:t>导师：傅冠健</a:t>
            </a:r>
            <a:endParaRPr lang="en-US" altLang="zh-CN" dirty="0" smtClean="0">
              <a:solidFill>
                <a:schemeClr val="tx2"/>
              </a:solidFill>
            </a:endParaRPr>
          </a:p>
          <a:p>
            <a:pPr algn="l"/>
            <a:r>
              <a:rPr lang="zh-CN" altLang="en-US" dirty="0">
                <a:solidFill>
                  <a:schemeClr val="tx2"/>
                </a:solidFill>
              </a:rPr>
              <a:t>报告人：贺冶秋</a:t>
            </a:r>
            <a:endParaRPr lang="en-US" altLang="zh-CN" dirty="0">
              <a:solidFill>
                <a:schemeClr val="tx2"/>
              </a:solidFill>
            </a:endParaRPr>
          </a:p>
          <a:p>
            <a:pPr algn="l"/>
            <a:endParaRPr lang="en-US" altLang="zh-CN" dirty="0" smtClean="0">
              <a:solidFill>
                <a:schemeClr val="tx2"/>
              </a:solidFill>
            </a:endParaRPr>
          </a:p>
        </p:txBody>
      </p:sp>
    </p:spTree>
    <p:extLst>
      <p:ext uri="{BB962C8B-B14F-4D97-AF65-F5344CB8AC3E}">
        <p14:creationId xmlns:p14="http://schemas.microsoft.com/office/powerpoint/2010/main" val="1166004807"/>
      </p:ext>
    </p:extLst>
  </p:cSld>
  <p:clrMapOvr>
    <a:masterClrMapping/>
  </p:clrMapOvr>
  <mc:AlternateContent xmlns:mc="http://schemas.openxmlformats.org/markup-compatibility/2006" xmlns:p14="http://schemas.microsoft.com/office/powerpoint/2010/main">
    <mc:Choice Requires="p14">
      <p:transition spd="slow" p14:dur="2000" advTm="27535"/>
    </mc:Choice>
    <mc:Fallback xmlns="">
      <p:transition spd="slow" advTm="2753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近年来</a:t>
            </a:r>
            <a:r>
              <a:rPr lang="zh-CN" altLang="en-US" dirty="0" smtClean="0"/>
              <a:t>的一些进展</a:t>
            </a:r>
            <a:endParaRPr lang="zh-CN" altLang="en-US" dirty="0"/>
          </a:p>
        </p:txBody>
      </p:sp>
      <p:pic>
        <p:nvPicPr>
          <p:cNvPr id="6" name="内容占位符 5"/>
          <p:cNvPicPr>
            <a:picLocks noGrp="1" noChangeAspect="1"/>
          </p:cNvPicPr>
          <p:nvPr>
            <p:ph idx="1"/>
          </p:nvPr>
        </p:nvPicPr>
        <p:blipFill>
          <a:blip r:embed="rId3"/>
          <a:stretch>
            <a:fillRect/>
          </a:stretch>
        </p:blipFill>
        <p:spPr>
          <a:xfrm>
            <a:off x="0" y="6643714"/>
            <a:ext cx="2514286" cy="214286"/>
          </a:xfrm>
          <a:prstGeom prst="rect">
            <a:avLst/>
          </a:prstGeom>
        </p:spPr>
      </p:pic>
      <p:pic>
        <p:nvPicPr>
          <p:cNvPr id="4" name="图片 3"/>
          <p:cNvPicPr>
            <a:picLocks noChangeAspect="1"/>
          </p:cNvPicPr>
          <p:nvPr/>
        </p:nvPicPr>
        <p:blipFill>
          <a:blip r:embed="rId4"/>
          <a:stretch>
            <a:fillRect/>
          </a:stretch>
        </p:blipFill>
        <p:spPr>
          <a:xfrm>
            <a:off x="170400" y="990600"/>
            <a:ext cx="5755793" cy="2460394"/>
          </a:xfrm>
          <a:prstGeom prst="rect">
            <a:avLst/>
          </a:prstGeom>
        </p:spPr>
      </p:pic>
      <p:pic>
        <p:nvPicPr>
          <p:cNvPr id="9" name="图片 8"/>
          <p:cNvPicPr>
            <a:picLocks noChangeAspect="1"/>
          </p:cNvPicPr>
          <p:nvPr/>
        </p:nvPicPr>
        <p:blipFill>
          <a:blip r:embed="rId5"/>
          <a:stretch>
            <a:fillRect/>
          </a:stretch>
        </p:blipFill>
        <p:spPr>
          <a:xfrm>
            <a:off x="625736" y="2711227"/>
            <a:ext cx="4987663" cy="1276190"/>
          </a:xfrm>
          <a:prstGeom prst="rect">
            <a:avLst/>
          </a:prstGeom>
        </p:spPr>
      </p:pic>
      <p:pic>
        <p:nvPicPr>
          <p:cNvPr id="3" name="图片 2"/>
          <p:cNvPicPr>
            <a:picLocks noChangeAspect="1"/>
          </p:cNvPicPr>
          <p:nvPr/>
        </p:nvPicPr>
        <p:blipFill>
          <a:blip r:embed="rId6"/>
          <a:stretch>
            <a:fillRect/>
          </a:stretch>
        </p:blipFill>
        <p:spPr>
          <a:xfrm>
            <a:off x="170400" y="3987417"/>
            <a:ext cx="6080149" cy="2909464"/>
          </a:xfrm>
          <a:prstGeom prst="rect">
            <a:avLst/>
          </a:prstGeom>
        </p:spPr>
      </p:pic>
      <p:pic>
        <p:nvPicPr>
          <p:cNvPr id="10" name="图片 9"/>
          <p:cNvPicPr>
            <a:picLocks noChangeAspect="1"/>
          </p:cNvPicPr>
          <p:nvPr/>
        </p:nvPicPr>
        <p:blipFill>
          <a:blip r:embed="rId7"/>
          <a:stretch>
            <a:fillRect/>
          </a:stretch>
        </p:blipFill>
        <p:spPr>
          <a:xfrm>
            <a:off x="5836983" y="469535"/>
            <a:ext cx="3414286" cy="2478572"/>
          </a:xfrm>
          <a:prstGeom prst="rect">
            <a:avLst/>
          </a:prstGeom>
        </p:spPr>
      </p:pic>
      <p:pic>
        <p:nvPicPr>
          <p:cNvPr id="11" name="图片 10"/>
          <p:cNvPicPr>
            <a:picLocks noChangeAspect="1"/>
          </p:cNvPicPr>
          <p:nvPr/>
        </p:nvPicPr>
        <p:blipFill>
          <a:blip r:embed="rId8"/>
          <a:stretch>
            <a:fillRect/>
          </a:stretch>
        </p:blipFill>
        <p:spPr>
          <a:xfrm>
            <a:off x="5836983" y="3073367"/>
            <a:ext cx="3041117" cy="3784633"/>
          </a:xfrm>
          <a:prstGeom prst="rect">
            <a:avLst/>
          </a:prstGeom>
        </p:spPr>
      </p:pic>
    </p:spTree>
    <p:extLst>
      <p:ext uri="{BB962C8B-B14F-4D97-AF65-F5344CB8AC3E}">
        <p14:creationId xmlns:p14="http://schemas.microsoft.com/office/powerpoint/2010/main" val="1152435289"/>
      </p:ext>
    </p:extLst>
  </p:cSld>
  <p:clrMapOvr>
    <a:masterClrMapping/>
  </p:clrMapOvr>
  <mc:AlternateContent xmlns:mc="http://schemas.openxmlformats.org/markup-compatibility/2006" xmlns:p14="http://schemas.microsoft.com/office/powerpoint/2010/main">
    <mc:Choice Requires="p14">
      <p:transition spd="slow" p14:dur="2000" advTm="13050"/>
    </mc:Choice>
    <mc:Fallback xmlns="">
      <p:transition spd="slow" advTm="1305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40207" y="2914650"/>
            <a:ext cx="7772400" cy="3086100"/>
          </a:xfrm>
        </p:spPr>
        <p:txBody>
          <a:bodyPr/>
          <a:lstStyle/>
          <a:p>
            <a:pPr algn="ctr"/>
            <a:r>
              <a:rPr lang="zh-CN" altLang="en-US" dirty="0" smtClean="0">
                <a:solidFill>
                  <a:schemeClr val="tx2"/>
                </a:solidFill>
              </a:rPr>
              <a:t>理论框架</a:t>
            </a:r>
            <a:endParaRPr lang="en-US" altLang="zh-CN" dirty="0" smtClean="0">
              <a:solidFill>
                <a:schemeClr val="tx2"/>
              </a:solidFill>
            </a:endParaRPr>
          </a:p>
          <a:p>
            <a:pPr algn="ctr"/>
            <a:endParaRPr lang="en-US" altLang="zh-CN" dirty="0" smtClean="0">
              <a:solidFill>
                <a:schemeClr val="tx2"/>
              </a:solidFill>
            </a:endParaRPr>
          </a:p>
          <a:p>
            <a:pPr algn="ctr"/>
            <a:r>
              <a:rPr lang="zh-CN" altLang="en-US" dirty="0">
                <a:solidFill>
                  <a:srgbClr val="FF0000"/>
                </a:solidFill>
              </a:rPr>
              <a:t>计算</a:t>
            </a:r>
            <a:r>
              <a:rPr lang="zh-CN" altLang="en-US" dirty="0" smtClean="0">
                <a:solidFill>
                  <a:srgbClr val="FF0000"/>
                </a:solidFill>
              </a:rPr>
              <a:t>结果</a:t>
            </a:r>
            <a:endParaRPr lang="en-US" altLang="zh-CN" dirty="0" smtClean="0">
              <a:solidFill>
                <a:srgbClr val="FF0000"/>
              </a:solidFill>
            </a:endParaRPr>
          </a:p>
          <a:p>
            <a:pPr algn="ctr"/>
            <a:endParaRPr lang="en-US" altLang="zh-CN" dirty="0" smtClean="0">
              <a:solidFill>
                <a:schemeClr val="tx2"/>
              </a:solidFill>
            </a:endParaRPr>
          </a:p>
          <a:p>
            <a:pPr algn="ctr"/>
            <a:r>
              <a:rPr lang="zh-CN" altLang="en-US" dirty="0">
                <a:solidFill>
                  <a:schemeClr val="tx2"/>
                </a:solidFill>
              </a:rPr>
              <a:t>课题展望</a:t>
            </a:r>
          </a:p>
        </p:txBody>
      </p:sp>
      <p:sp>
        <p:nvSpPr>
          <p:cNvPr id="6" name="TextBox 59"/>
          <p:cNvSpPr txBox="1">
            <a:spLocks noGrp="1" noChangeArrowheads="1"/>
          </p:cNvSpPr>
          <p:nvPr>
            <p:ph type="title"/>
          </p:nvPr>
        </p:nvSpPr>
        <p:spPr bwMode="auto">
          <a:xfrm>
            <a:off x="1182688" y="1013538"/>
            <a:ext cx="6929486" cy="1200329"/>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dirty="0">
                <a:latin typeface="微软雅黑" pitchFamily="34" charset="-122"/>
                <a:ea typeface="微软雅黑" pitchFamily="34" charset="-122"/>
              </a:rPr>
              <a:t>目 录 </a:t>
            </a:r>
            <a:endParaRPr lang="en-US" altLang="zh-CN" dirty="0">
              <a:latin typeface="微软雅黑" pitchFamily="34" charset="-122"/>
              <a:ea typeface="微软雅黑" pitchFamily="34" charset="-122"/>
            </a:endParaRPr>
          </a:p>
          <a:p>
            <a:pPr algn="ctr">
              <a:defRPr/>
            </a:pPr>
            <a:endParaRPr lang="en-US" altLang="zh-CN" dirty="0">
              <a:solidFill>
                <a:schemeClr val="tx1">
                  <a:lumMod val="50000"/>
                  <a:lumOff val="50000"/>
                </a:schemeClr>
              </a:solidFill>
              <a:latin typeface="微软雅黑" pitchFamily="34" charset="-122"/>
              <a:ea typeface="微软雅黑" pitchFamily="34" charset="-122"/>
            </a:endParaRPr>
          </a:p>
          <a:p>
            <a:pPr algn="ctr">
              <a:defRPr/>
            </a:pPr>
            <a:r>
              <a:rPr lang="en-US" altLang="zh-CN" sz="1800" dirty="0">
                <a:solidFill>
                  <a:schemeClr val="tx1">
                    <a:lumMod val="50000"/>
                    <a:lumOff val="50000"/>
                  </a:schemeClr>
                </a:solidFill>
                <a:latin typeface="微软雅黑" pitchFamily="34" charset="-122"/>
                <a:ea typeface="微软雅黑" pitchFamily="34" charset="-122"/>
              </a:rPr>
              <a:t>CONTENTS</a:t>
            </a:r>
            <a:endParaRPr lang="en-US" altLang="ko-KR" sz="18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945231166"/>
      </p:ext>
    </p:extLst>
  </p:cSld>
  <p:clrMapOvr>
    <a:masterClrMapping/>
  </p:clrMapOvr>
  <mc:AlternateContent xmlns:mc="http://schemas.openxmlformats.org/markup-compatibility/2006" xmlns:p14="http://schemas.microsoft.com/office/powerpoint/2010/main">
    <mc:Choice Requires="p14">
      <p:transition spd="slow" p14:dur="2000" advTm="3590"/>
    </mc:Choice>
    <mc:Fallback xmlns="">
      <p:transition spd="slow" advTm="3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084" y="1386823"/>
            <a:ext cx="2625328" cy="383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标题 10"/>
          <p:cNvSpPr>
            <a:spLocks noGrp="1"/>
          </p:cNvSpPr>
          <p:nvPr>
            <p:ph type="title"/>
          </p:nvPr>
        </p:nvSpPr>
        <p:spPr/>
        <p:txBody>
          <a:bodyPr/>
          <a:lstStyle/>
          <a:p>
            <a:r>
              <a:rPr lang="zh-CN" altLang="en-US" dirty="0" smtClean="0"/>
              <a:t>研究对象</a:t>
            </a:r>
            <a:endParaRPr lang="zh-CN" altLang="en-US" dirty="0"/>
          </a:p>
        </p:txBody>
      </p:sp>
      <p:sp>
        <p:nvSpPr>
          <p:cNvPr id="10" name="矩形 9"/>
          <p:cNvSpPr/>
          <p:nvPr/>
        </p:nvSpPr>
        <p:spPr bwMode="auto">
          <a:xfrm>
            <a:off x="5890405" y="4348977"/>
            <a:ext cx="2610685" cy="334535"/>
          </a:xfrm>
          <a:prstGeom prst="rect">
            <a:avLst/>
          </a:prstGeom>
          <a:noFill/>
          <a:ln>
            <a:solidFill>
              <a:srgbClr val="FF0000"/>
            </a:solidFill>
            <a:headEnd type="none" w="med" len="med"/>
            <a:tailEnd type="triangle" w="med" len="med"/>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non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kumimoji="1" lang="zh-CN" altLang="en-US" sz="1500">
              <a:solidFill>
                <a:schemeClr val="tx1"/>
              </a:solidFill>
              <a:latin typeface="Tahoma" charset="0"/>
              <a:ea typeface="宋体" charset="0"/>
              <a:cs typeface="宋体" charset="0"/>
            </a:endParaRPr>
          </a:p>
        </p:txBody>
      </p:sp>
      <p:pic>
        <p:nvPicPr>
          <p:cNvPr id="2" name="图片 1"/>
          <p:cNvPicPr>
            <a:picLocks noChangeAspect="1"/>
          </p:cNvPicPr>
          <p:nvPr/>
        </p:nvPicPr>
        <p:blipFill>
          <a:blip r:embed="rId4"/>
          <a:stretch>
            <a:fillRect/>
          </a:stretch>
        </p:blipFill>
        <p:spPr>
          <a:xfrm>
            <a:off x="88971" y="1828800"/>
            <a:ext cx="5585970" cy="3198714"/>
          </a:xfrm>
          <a:prstGeom prst="rect">
            <a:avLst/>
          </a:prstGeom>
        </p:spPr>
      </p:pic>
      <p:sp>
        <p:nvSpPr>
          <p:cNvPr id="8" name="矩形 7"/>
          <p:cNvSpPr/>
          <p:nvPr/>
        </p:nvSpPr>
        <p:spPr bwMode="auto">
          <a:xfrm>
            <a:off x="5890405" y="3892551"/>
            <a:ext cx="2618007" cy="422250"/>
          </a:xfrm>
          <a:prstGeom prst="rect">
            <a:avLst/>
          </a:prstGeom>
          <a:noFill/>
          <a:ln>
            <a:solidFill>
              <a:srgbClr val="FF0000"/>
            </a:solidFill>
            <a:headEnd type="none" w="med" len="med"/>
            <a:tailEnd type="triangle" w="med" len="med"/>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non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kumimoji="1" lang="zh-CN" altLang="en-US" sz="1500">
              <a:solidFill>
                <a:schemeClr val="tx1"/>
              </a:solidFill>
              <a:latin typeface="Tahoma" charset="0"/>
              <a:ea typeface="宋体" charset="0"/>
              <a:cs typeface="宋体" charset="0"/>
            </a:endParaRPr>
          </a:p>
        </p:txBody>
      </p:sp>
      <p:sp>
        <p:nvSpPr>
          <p:cNvPr id="5" name="文本框 4"/>
          <p:cNvSpPr txBox="1"/>
          <p:nvPr/>
        </p:nvSpPr>
        <p:spPr>
          <a:xfrm>
            <a:off x="8508412" y="4348977"/>
            <a:ext cx="423715" cy="369332"/>
          </a:xfrm>
          <a:prstGeom prst="rect">
            <a:avLst/>
          </a:prstGeom>
          <a:noFill/>
        </p:spPr>
        <p:txBody>
          <a:bodyPr wrap="square" rtlCol="0">
            <a:spAutoFit/>
          </a:bodyPr>
          <a:lstStyle/>
          <a:p>
            <a:r>
              <a:rPr lang="en-US" altLang="zh-CN" dirty="0" err="1" smtClean="0">
                <a:solidFill>
                  <a:srgbClr val="FF0000"/>
                </a:solidFill>
              </a:rPr>
              <a:t>sd</a:t>
            </a:r>
            <a:endParaRPr lang="zh-CN" altLang="en-US" dirty="0">
              <a:solidFill>
                <a:srgbClr val="FF0000"/>
              </a:solidFill>
            </a:endParaRPr>
          </a:p>
        </p:txBody>
      </p:sp>
      <p:sp>
        <p:nvSpPr>
          <p:cNvPr id="13" name="文本框 12"/>
          <p:cNvSpPr txBox="1"/>
          <p:nvPr/>
        </p:nvSpPr>
        <p:spPr>
          <a:xfrm>
            <a:off x="8515733" y="3945469"/>
            <a:ext cx="423715" cy="369332"/>
          </a:xfrm>
          <a:prstGeom prst="rect">
            <a:avLst/>
          </a:prstGeom>
          <a:noFill/>
        </p:spPr>
        <p:txBody>
          <a:bodyPr wrap="square" rtlCol="0">
            <a:spAutoFit/>
          </a:bodyPr>
          <a:lstStyle/>
          <a:p>
            <a:r>
              <a:rPr lang="en-US" altLang="zh-CN" dirty="0" smtClean="0">
                <a:solidFill>
                  <a:srgbClr val="FF0000"/>
                </a:solidFill>
              </a:rPr>
              <a:t>pf</a:t>
            </a:r>
            <a:endParaRPr lang="zh-CN" altLang="en-US" dirty="0">
              <a:solidFill>
                <a:srgbClr val="FF0000"/>
              </a:solidFill>
            </a:endParaRPr>
          </a:p>
        </p:txBody>
      </p:sp>
      <p:sp>
        <p:nvSpPr>
          <p:cNvPr id="6" name="直角三角形 5"/>
          <p:cNvSpPr/>
          <p:nvPr/>
        </p:nvSpPr>
        <p:spPr bwMode="auto">
          <a:xfrm rot="16200000">
            <a:off x="552076" y="4185022"/>
            <a:ext cx="369051" cy="381003"/>
          </a:xfrm>
          <a:prstGeom prst="rtTriangle">
            <a:avLst/>
          </a:prstGeom>
          <a:noFill/>
          <a:ln w="28575">
            <a:solidFill>
              <a:srgbClr val="0070C0"/>
            </a:solidFill>
            <a:headEnd type="none" w="med" len="med"/>
            <a:tailEnd type="triangle" w="med" len="med"/>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sp>
        <p:nvSpPr>
          <p:cNvPr id="14" name="直角三角形 13"/>
          <p:cNvSpPr/>
          <p:nvPr/>
        </p:nvSpPr>
        <p:spPr bwMode="auto">
          <a:xfrm rot="16200000">
            <a:off x="935923" y="3285421"/>
            <a:ext cx="914398" cy="896756"/>
          </a:xfrm>
          <a:prstGeom prst="rtTriangle">
            <a:avLst/>
          </a:prstGeom>
          <a:noFill/>
          <a:ln w="38100">
            <a:solidFill>
              <a:srgbClr val="0070C0"/>
            </a:solidFill>
            <a:headEnd type="none" w="med" len="med"/>
            <a:tailEnd type="triangle" w="med" len="med"/>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spTree>
    <p:extLst>
      <p:ext uri="{BB962C8B-B14F-4D97-AF65-F5344CB8AC3E}">
        <p14:creationId xmlns:p14="http://schemas.microsoft.com/office/powerpoint/2010/main" val="3103644031"/>
      </p:ext>
    </p:extLst>
  </p:cSld>
  <p:clrMapOvr>
    <a:masterClrMapping/>
  </p:clrMapOvr>
  <mc:AlternateContent xmlns:mc="http://schemas.openxmlformats.org/markup-compatibility/2006" xmlns:p14="http://schemas.microsoft.com/office/powerpoint/2010/main">
    <mc:Choice Requires="p14">
      <p:transition spd="slow" p14:dur="2000" advTm="30492"/>
    </mc:Choice>
    <mc:Fallback xmlns="">
      <p:transition spd="slow" advTm="3049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应用程序与计算</a:t>
            </a:r>
            <a:endParaRPr lang="zh-CN" altLang="en-US" dirty="0"/>
          </a:p>
        </p:txBody>
      </p:sp>
      <p:sp>
        <p:nvSpPr>
          <p:cNvPr id="7" name="内容占位符 6"/>
          <p:cNvSpPr>
            <a:spLocks noGrp="1"/>
          </p:cNvSpPr>
          <p:nvPr>
            <p:ph idx="1"/>
          </p:nvPr>
        </p:nvSpPr>
        <p:spPr>
          <a:xfrm>
            <a:off x="1150148" y="1378154"/>
            <a:ext cx="7772400" cy="3241232"/>
          </a:xfrm>
        </p:spPr>
        <p:txBody>
          <a:bodyPr/>
          <a:lstStyle/>
          <a:p>
            <a:pPr>
              <a:buClr>
                <a:srgbClr val="0070C0"/>
              </a:buClr>
              <a:buFont typeface="Wingdings" panose="05000000000000000000" pitchFamily="2" charset="2"/>
              <a:buChar char="n"/>
            </a:pPr>
            <a:r>
              <a:rPr lang="zh-CN" altLang="en-US" sz="1350" b="0" dirty="0" smtClean="0"/>
              <a:t>单粒子能级和单极相互作用部分直接</a:t>
            </a:r>
            <a:r>
              <a:rPr lang="zh-CN" altLang="en-US" sz="1350" b="0" dirty="0"/>
              <a:t>提取</a:t>
            </a:r>
            <a:r>
              <a:rPr lang="zh-CN" altLang="en-US" sz="1350" b="0" dirty="0" smtClean="0"/>
              <a:t>了</a:t>
            </a:r>
            <a:r>
              <a:rPr lang="en-US" altLang="zh-CN" sz="1350" b="0" dirty="0" err="1" smtClean="0"/>
              <a:t>sd</a:t>
            </a:r>
            <a:r>
              <a:rPr lang="zh-CN" altLang="en-US" sz="1350" b="0" dirty="0" smtClean="0"/>
              <a:t>壳的</a:t>
            </a:r>
            <a:r>
              <a:rPr lang="en-US" altLang="zh-CN" sz="1350" b="0" dirty="0" err="1" smtClean="0"/>
              <a:t>usdb</a:t>
            </a:r>
            <a:r>
              <a:rPr lang="zh-CN" altLang="en-US" sz="1350" b="0" dirty="0" smtClean="0"/>
              <a:t>相互作用与</a:t>
            </a:r>
            <a:r>
              <a:rPr lang="en-US" altLang="zh-CN" sz="1350" b="0" dirty="0" smtClean="0"/>
              <a:t>pf</a:t>
            </a:r>
            <a:r>
              <a:rPr lang="zh-CN" altLang="en-US" sz="1350" b="0" dirty="0" smtClean="0"/>
              <a:t>壳的</a:t>
            </a:r>
            <a:r>
              <a:rPr lang="en-US" altLang="zh-CN" sz="1350" b="0" dirty="0" smtClean="0"/>
              <a:t>gx1a</a:t>
            </a:r>
            <a:r>
              <a:rPr lang="zh-CN" altLang="en-US" sz="1350" b="0" dirty="0"/>
              <a:t>相互作用</a:t>
            </a:r>
            <a:endParaRPr lang="en-US" altLang="zh-CN" sz="1350" b="0" dirty="0"/>
          </a:p>
          <a:p>
            <a:pPr>
              <a:buClr>
                <a:srgbClr val="0070C0"/>
              </a:buClr>
              <a:buFont typeface="Wingdings" panose="05000000000000000000" pitchFamily="2" charset="2"/>
              <a:buChar char="n"/>
            </a:pPr>
            <a:endParaRPr lang="en-US" altLang="zh-CN" sz="1350" b="0" dirty="0"/>
          </a:p>
          <a:p>
            <a:pPr>
              <a:buClr>
                <a:srgbClr val="0070C0"/>
              </a:buClr>
              <a:buFont typeface="Wingdings" panose="05000000000000000000" pitchFamily="2" charset="2"/>
              <a:buChar char="n"/>
            </a:pPr>
            <a:endParaRPr lang="en-US" altLang="zh-CN" sz="1350" dirty="0"/>
          </a:p>
          <a:p>
            <a:pPr>
              <a:buClr>
                <a:srgbClr val="0070C0"/>
              </a:buClr>
              <a:buFont typeface="Wingdings" panose="05000000000000000000" pitchFamily="2" charset="2"/>
              <a:buChar char="n"/>
            </a:pPr>
            <a:endParaRPr lang="en-US" altLang="zh-CN" sz="1350" dirty="0"/>
          </a:p>
          <a:p>
            <a:pPr>
              <a:buClr>
                <a:srgbClr val="0070C0"/>
              </a:buClr>
              <a:buFont typeface="Wingdings" panose="05000000000000000000" pitchFamily="2" charset="2"/>
              <a:buChar char="n"/>
            </a:pPr>
            <a:r>
              <a:rPr lang="zh-CN" altLang="en-US" sz="1350" b="0" dirty="0" smtClean="0"/>
              <a:t>数据来源</a:t>
            </a:r>
            <a:r>
              <a:rPr lang="zh-CN" altLang="en-US" sz="1350" dirty="0" smtClean="0"/>
              <a:t>：</a:t>
            </a:r>
            <a:r>
              <a:rPr lang="en-US" altLang="zh-CN" sz="1350" b="0" dirty="0" smtClean="0">
                <a:solidFill>
                  <a:schemeClr val="tx2"/>
                </a:solidFill>
                <a:hlinkClick r:id="rId3"/>
              </a:rPr>
              <a:t>National Nuclear Data Center</a:t>
            </a:r>
            <a:endParaRPr lang="en-US" altLang="zh-CN" sz="1350" dirty="0" smtClean="0"/>
          </a:p>
          <a:p>
            <a:pPr>
              <a:buClr>
                <a:srgbClr val="0070C0"/>
              </a:buClr>
              <a:buFont typeface="Wingdings" panose="05000000000000000000" pitchFamily="2" charset="2"/>
              <a:buChar char="n"/>
            </a:pPr>
            <a:r>
              <a:rPr lang="zh-CN" altLang="en-US" sz="1350" b="0" dirty="0" smtClean="0"/>
              <a:t>运用共轭梯度法求解</a:t>
            </a:r>
            <a:endParaRPr lang="en-US" altLang="zh-CN" sz="1350" b="0" dirty="0" smtClean="0"/>
          </a:p>
          <a:p>
            <a:pPr>
              <a:buClr>
                <a:srgbClr val="0070C0"/>
              </a:buClr>
              <a:buFont typeface="Wingdings" panose="05000000000000000000" pitchFamily="2" charset="2"/>
              <a:buChar char="n"/>
            </a:pPr>
            <a:r>
              <a:rPr lang="zh-CN" altLang="en-US" sz="1350" b="0" dirty="0" smtClean="0"/>
              <a:t>计算</a:t>
            </a:r>
            <a:r>
              <a:rPr lang="zh-CN" altLang="en-US" sz="1350" b="0" dirty="0"/>
              <a:t>参数结果</a:t>
            </a:r>
            <a:endParaRPr lang="en-US" altLang="zh-CN" sz="1350" b="0" dirty="0"/>
          </a:p>
          <a:p>
            <a:pPr>
              <a:buClr>
                <a:srgbClr val="0070C0"/>
              </a:buClr>
              <a:buFont typeface="Wingdings" panose="05000000000000000000" pitchFamily="2" charset="2"/>
              <a:buChar char="n"/>
            </a:pPr>
            <a:endParaRPr lang="en-US" altLang="zh-CN" sz="1350" dirty="0"/>
          </a:p>
        </p:txBody>
      </p:sp>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3941194097"/>
                  </p:ext>
                </p:extLst>
              </p:nvPr>
            </p:nvGraphicFramePr>
            <p:xfrm>
              <a:off x="464351" y="3338342"/>
              <a:ext cx="7650949" cy="2277908"/>
            </p:xfrm>
            <a:graphic>
              <a:graphicData uri="http://schemas.openxmlformats.org/drawingml/2006/table">
                <a:tbl>
                  <a:tblPr firstRow="1" bandRow="1">
                    <a:tableStyleId>{5C22544A-7EE6-4342-B048-85BDC9FD1C3A}</a:tableStyleId>
                  </a:tblPr>
                  <a:tblGrid>
                    <a:gridCol w="2486023">
                      <a:extLst>
                        <a:ext uri="{9D8B030D-6E8A-4147-A177-3AD203B41FA5}">
                          <a16:colId xmlns:a16="http://schemas.microsoft.com/office/drawing/2014/main" val="2086071484"/>
                        </a:ext>
                      </a:extLst>
                    </a:gridCol>
                    <a:gridCol w="1133475">
                      <a:extLst>
                        <a:ext uri="{9D8B030D-6E8A-4147-A177-3AD203B41FA5}">
                          <a16:colId xmlns:a16="http://schemas.microsoft.com/office/drawing/2014/main" val="647756860"/>
                        </a:ext>
                      </a:extLst>
                    </a:gridCol>
                    <a:gridCol w="1133475">
                      <a:extLst>
                        <a:ext uri="{9D8B030D-6E8A-4147-A177-3AD203B41FA5}">
                          <a16:colId xmlns:a16="http://schemas.microsoft.com/office/drawing/2014/main" val="652170119"/>
                        </a:ext>
                      </a:extLst>
                    </a:gridCol>
                    <a:gridCol w="1431126">
                      <a:extLst>
                        <a:ext uri="{9D8B030D-6E8A-4147-A177-3AD203B41FA5}">
                          <a16:colId xmlns:a16="http://schemas.microsoft.com/office/drawing/2014/main" val="4030250149"/>
                        </a:ext>
                      </a:extLst>
                    </a:gridCol>
                    <a:gridCol w="1466850">
                      <a:extLst>
                        <a:ext uri="{9D8B030D-6E8A-4147-A177-3AD203B41FA5}">
                          <a16:colId xmlns:a16="http://schemas.microsoft.com/office/drawing/2014/main" val="646391519"/>
                        </a:ext>
                      </a:extLst>
                    </a:gridCol>
                  </a:tblGrid>
                  <a:tr h="371638">
                    <a:tc>
                      <a:txBody>
                        <a:bodyPr/>
                        <a:lstStyle/>
                        <a:p>
                          <a:pPr algn="ctr"/>
                          <a:r>
                            <a:rPr lang="en-US" altLang="zh-CN" i="1" dirty="0" smtClean="0">
                              <a:solidFill>
                                <a:schemeClr val="tx1"/>
                              </a:solidFill>
                            </a:rPr>
                            <a:t>Form</a:t>
                          </a:r>
                          <a:endParaRPr lang="zh-CN" altLang="en-US" i="1" dirty="0">
                            <a:solidFill>
                              <a:schemeClr val="tx1"/>
                            </a:solidFill>
                          </a:endParaRPr>
                        </a:p>
                      </a:txBody>
                      <a:tcPr/>
                    </a:tc>
                    <a:tc>
                      <a:txBody>
                        <a:bodyPr/>
                        <a:lstStyle/>
                        <a:p>
                          <a:pPr algn="ctr"/>
                          <a:r>
                            <a:rPr lang="en-US" altLang="zh-CN" i="1" dirty="0" smtClean="0">
                              <a:solidFill>
                                <a:schemeClr val="tx1"/>
                              </a:solidFill>
                            </a:rPr>
                            <a:t>P0</a:t>
                          </a:r>
                          <a:endParaRPr lang="zh-CN" altLang="en-US" i="1" dirty="0">
                            <a:solidFill>
                              <a:schemeClr val="tx1"/>
                            </a:solidFill>
                          </a:endParaRPr>
                        </a:p>
                      </a:txBody>
                      <a:tcPr/>
                    </a:tc>
                    <a:tc>
                      <a:txBody>
                        <a:bodyPr/>
                        <a:lstStyle/>
                        <a:p>
                          <a:pPr algn="ctr"/>
                          <a:r>
                            <a:rPr lang="en-US" altLang="zh-CN" i="1" dirty="0" smtClean="0">
                              <a:solidFill>
                                <a:schemeClr val="tx1"/>
                              </a:solidFill>
                            </a:rPr>
                            <a:t>P2</a:t>
                          </a:r>
                          <a:endParaRPr lang="zh-CN" altLang="en-US" i="1" dirty="0">
                            <a:solidFill>
                              <a:schemeClr val="tx1"/>
                            </a:solidFill>
                          </a:endParaRP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i="1" dirty="0" smtClean="0">
                              <a:solidFill>
                                <a:schemeClr val="tx1"/>
                              </a:solidFill>
                            </a:rPr>
                            <a:t>Q2</a:t>
                          </a:r>
                          <a:endParaRPr lang="zh-CN" altLang="en-US" i="1" dirty="0" smtClean="0">
                            <a:solidFill>
                              <a:schemeClr val="tx1"/>
                            </a:solidFill>
                          </a:endParaRPr>
                        </a:p>
                      </a:txBody>
                      <a:tcPr/>
                    </a:tc>
                    <a:tc>
                      <a:txBody>
                        <a:bodyPr/>
                        <a:lstStyle/>
                        <a:p>
                          <a:pPr algn="ctr"/>
                          <a:r>
                            <a:rPr lang="en-US" altLang="zh-CN" i="1" dirty="0" smtClean="0">
                              <a:solidFill>
                                <a:schemeClr val="tx1"/>
                              </a:solidFill>
                            </a:rPr>
                            <a:t>P1</a:t>
                          </a:r>
                          <a:endParaRPr lang="zh-CN" altLang="en-US" i="1" dirty="0">
                            <a:solidFill>
                              <a:schemeClr val="tx1"/>
                            </a:solidFill>
                          </a:endParaRPr>
                        </a:p>
                      </a:txBody>
                      <a:tcPr/>
                    </a:tc>
                    <a:extLst>
                      <a:ext uri="{0D108BD9-81ED-4DB2-BD59-A6C34878D82A}">
                        <a16:rowId xmlns:a16="http://schemas.microsoft.com/office/drawing/2014/main" val="2520067555"/>
                      </a:ext>
                    </a:extLst>
                  </a:tr>
                  <a:tr h="456804">
                    <a:tc>
                      <a:txBody>
                        <a:bodyPr/>
                        <a:lstStyle/>
                        <a:p>
                          <a:pPr algn="l"/>
                          <a14:m>
                            <m:oMathPara xmlns:m="http://schemas.openxmlformats.org/officeDocument/2006/math">
                              <m:oMathParaPr>
                                <m:jc m:val="left"/>
                              </m:oMathParaPr>
                              <m:oMath xmlns:m="http://schemas.openxmlformats.org/officeDocument/2006/math">
                                <m:r>
                                  <a:rPr lang="en-US" altLang="zh-CN" dirty="0" smtClean="0">
                                    <a:latin typeface="Cambria Math" panose="02040503050406030204" pitchFamily="18" charset="0"/>
                                  </a:rPr>
                                  <m:t>(</m:t>
                                </m:r>
                                <m:r>
                                  <a:rPr lang="en-US" altLang="zh-CN" dirty="0" smtClean="0">
                                    <a:latin typeface="Cambria Math" panose="02040503050406030204" pitchFamily="18" charset="0"/>
                                  </a:rPr>
                                  <m:t>𝑷</m:t>
                                </m:r>
                                <m:r>
                                  <a:rPr lang="en-US" altLang="zh-CN" dirty="0" smtClean="0">
                                    <a:latin typeface="Cambria Math" panose="02040503050406030204" pitchFamily="18" charset="0"/>
                                  </a:rPr>
                                  <m:t>𝟎</m:t>
                                </m:r>
                                <m:r>
                                  <a:rPr lang="en-US" altLang="zh-CN" dirty="0" smtClean="0">
                                    <a:latin typeface="Cambria Math" panose="02040503050406030204" pitchFamily="18" charset="0"/>
                                  </a:rPr>
                                  <m:t>+</m:t>
                                </m:r>
                                <m:r>
                                  <a:rPr lang="en-US" altLang="zh-CN" dirty="0" smtClean="0">
                                    <a:latin typeface="Cambria Math" panose="02040503050406030204" pitchFamily="18" charset="0"/>
                                  </a:rPr>
                                  <m:t>𝑷</m:t>
                                </m:r>
                                <m:r>
                                  <a:rPr lang="en-US" altLang="zh-CN" dirty="0" smtClean="0">
                                    <a:latin typeface="Cambria Math" panose="02040503050406030204" pitchFamily="18" charset="0"/>
                                  </a:rPr>
                                  <m:t>𝟐</m:t>
                                </m:r>
                                <m:r>
                                  <a:rPr lang="en-US" altLang="zh-CN" dirty="0" smtClean="0">
                                    <a:latin typeface="Cambria Math" panose="02040503050406030204" pitchFamily="18" charset="0"/>
                                  </a:rPr>
                                  <m:t>+</m:t>
                                </m:r>
                                <m:r>
                                  <a:rPr lang="en-US" altLang="zh-CN" dirty="0" smtClean="0">
                                    <a:latin typeface="Cambria Math" panose="02040503050406030204" pitchFamily="18" charset="0"/>
                                  </a:rPr>
                                  <m:t>𝑸𝑸</m:t>
                                </m:r>
                                <m:r>
                                  <a:rPr lang="en-US" altLang="zh-CN" dirty="0" smtClean="0">
                                    <a:latin typeface="Cambria Math" panose="02040503050406030204" pitchFamily="18" charset="0"/>
                                  </a:rPr>
                                  <m:t>)(</m:t>
                                </m:r>
                                <m:f>
                                  <m:fPr>
                                    <m:ctrlPr>
                                      <a:rPr lang="en-US" altLang="zh-CN" i="1" dirty="0" smtClean="0">
                                        <a:latin typeface="Cambria Math" panose="02040503050406030204" pitchFamily="18" charset="0"/>
                                      </a:rPr>
                                    </m:ctrlPr>
                                  </m:fPr>
                                  <m:num>
                                    <m:r>
                                      <a:rPr lang="en-US" altLang="zh-CN" dirty="0" smtClean="0">
                                        <a:latin typeface="Cambria Math" panose="02040503050406030204" pitchFamily="18" charset="0"/>
                                      </a:rPr>
                                      <m:t>𝑨</m:t>
                                    </m:r>
                                  </m:num>
                                  <m:den>
                                    <m:r>
                                      <a:rPr lang="en-US" altLang="zh-CN" dirty="0" smtClean="0">
                                        <a:latin typeface="Cambria Math" panose="02040503050406030204" pitchFamily="18" charset="0"/>
                                      </a:rPr>
                                      <m:t>𝟏𝟖</m:t>
                                    </m:r>
                                  </m:den>
                                </m:f>
                                <m:sSup>
                                  <m:sSupPr>
                                    <m:ctrlPr>
                                      <a:rPr lang="en-US" altLang="zh-CN" i="1" dirty="0" smtClean="0">
                                        <a:latin typeface="Cambria Math" panose="02040503050406030204" pitchFamily="18" charset="0"/>
                                      </a:rPr>
                                    </m:ctrlPr>
                                  </m:sSupPr>
                                  <m:e>
                                    <m:r>
                                      <a:rPr lang="en-US" altLang="zh-CN" dirty="0" smtClean="0">
                                        <a:latin typeface="Cambria Math" panose="02040503050406030204" pitchFamily="18" charset="0"/>
                                      </a:rPr>
                                      <m:t>)</m:t>
                                    </m:r>
                                  </m:e>
                                  <m:sup>
                                    <m:r>
                                      <a:rPr lang="en-US" altLang="zh-CN" dirty="0" smtClean="0">
                                        <a:latin typeface="Cambria Math" panose="02040503050406030204" pitchFamily="18" charset="0"/>
                                      </a:rPr>
                                      <m:t>−</m:t>
                                    </m:r>
                                    <m:r>
                                      <a:rPr lang="en-US" altLang="zh-CN" dirty="0" smtClean="0">
                                        <a:latin typeface="Cambria Math" panose="02040503050406030204" pitchFamily="18" charset="0"/>
                                      </a:rPr>
                                      <m:t>𝟎</m:t>
                                    </m:r>
                                    <m:r>
                                      <a:rPr lang="en-US" altLang="zh-CN" dirty="0" smtClean="0">
                                        <a:latin typeface="Cambria Math" panose="02040503050406030204" pitchFamily="18" charset="0"/>
                                      </a:rPr>
                                      <m:t>.</m:t>
                                    </m:r>
                                    <m:r>
                                      <a:rPr lang="en-US" altLang="zh-CN" dirty="0" smtClean="0">
                                        <a:latin typeface="Cambria Math" panose="02040503050406030204" pitchFamily="18" charset="0"/>
                                      </a:rPr>
                                      <m:t>𝟑</m:t>
                                    </m:r>
                                  </m:sup>
                                </m:sSup>
                              </m:oMath>
                            </m:oMathPara>
                          </a14:m>
                          <a:endParaRPr lang="zh-CN" altLang="en-US" b="1" dirty="0"/>
                        </a:p>
                      </a:txBody>
                      <a:tcPr/>
                    </a:tc>
                    <a:tc>
                      <a:txBody>
                        <a:bodyPr/>
                        <a:lstStyle/>
                        <a:p>
                          <a:pPr algn="ctr"/>
                          <a:r>
                            <a:rPr lang="en-US" altLang="zh-CN" sz="1200" dirty="0" smtClean="0"/>
                            <a:t>0.194</a:t>
                          </a:r>
                          <a:endParaRPr lang="zh-CN" altLang="en-US" sz="1200" b="0" dirty="0"/>
                        </a:p>
                      </a:txBody>
                      <a:tcPr/>
                    </a:tc>
                    <a:tc>
                      <a:txBody>
                        <a:bodyPr/>
                        <a:lstStyle/>
                        <a:p>
                          <a:pPr algn="ctr"/>
                          <a:r>
                            <a:rPr lang="en-US" altLang="zh-CN" sz="1200" dirty="0" smtClean="0"/>
                            <a:t>0.118 </a:t>
                          </a:r>
                          <a:endParaRPr lang="zh-CN" altLang="en-US" sz="1200" b="0"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200" b="0" dirty="0" smtClean="0"/>
                            <a:t>0.512</a:t>
                          </a:r>
                          <a:endParaRPr lang="zh-CN" altLang="en-US" sz="1200" b="0" dirty="0" smtClean="0"/>
                        </a:p>
                      </a:txBody>
                      <a:tcPr/>
                    </a:tc>
                    <a:tc>
                      <a:txBody>
                        <a:bodyPr/>
                        <a:lstStyle/>
                        <a:p>
                          <a:pPr algn="ctr"/>
                          <a:r>
                            <a:rPr lang="en-US" altLang="zh-CN" sz="1200" dirty="0" smtClean="0"/>
                            <a:t>0</a:t>
                          </a:r>
                          <a:endParaRPr lang="zh-CN" altLang="en-US" sz="1200" b="0" dirty="0"/>
                        </a:p>
                      </a:txBody>
                      <a:tcPr/>
                    </a:tc>
                    <a:extLst>
                      <a:ext uri="{0D108BD9-81ED-4DB2-BD59-A6C34878D82A}">
                        <a16:rowId xmlns:a16="http://schemas.microsoft.com/office/drawing/2014/main" val="3724530293"/>
                      </a:ext>
                    </a:extLst>
                  </a:tr>
                  <a:tr h="371637">
                    <a:tc>
                      <a:txBody>
                        <a:bodyPr/>
                        <a:lstStyle/>
                        <a:p>
                          <a:pPr algn="l"/>
                          <a14:m>
                            <m:oMathPara xmlns:m="http://schemas.openxmlformats.org/officeDocument/2006/math">
                              <m:oMathParaPr>
                                <m:jc m:val="left"/>
                              </m:oMathParaPr>
                              <m:oMath xmlns:m="http://schemas.openxmlformats.org/officeDocument/2006/math">
                                <m:r>
                                  <a:rPr lang="en-US" altLang="zh-CN" dirty="0" smtClean="0">
                                    <a:latin typeface="Cambria Math" panose="02040503050406030204" pitchFamily="18" charset="0"/>
                                  </a:rPr>
                                  <m:t>(</m:t>
                                </m:r>
                                <m:r>
                                  <a:rPr lang="en-US" altLang="zh-CN" dirty="0" smtClean="0">
                                    <a:latin typeface="Cambria Math" panose="02040503050406030204" pitchFamily="18" charset="0"/>
                                  </a:rPr>
                                  <m:t>𝑷</m:t>
                                </m:r>
                                <m:r>
                                  <a:rPr lang="en-US" altLang="zh-CN" dirty="0" smtClean="0">
                                    <a:latin typeface="Cambria Math" panose="02040503050406030204" pitchFamily="18" charset="0"/>
                                  </a:rPr>
                                  <m:t>𝟎</m:t>
                                </m:r>
                                <m:r>
                                  <a:rPr lang="en-US" altLang="zh-CN" dirty="0" smtClean="0">
                                    <a:latin typeface="Cambria Math" panose="02040503050406030204" pitchFamily="18" charset="0"/>
                                  </a:rPr>
                                  <m:t>+</m:t>
                                </m:r>
                                <m:r>
                                  <a:rPr lang="en-US" altLang="zh-CN" dirty="0" smtClean="0">
                                    <a:latin typeface="Cambria Math" panose="02040503050406030204" pitchFamily="18" charset="0"/>
                                  </a:rPr>
                                  <m:t>𝑷</m:t>
                                </m:r>
                                <m:r>
                                  <a:rPr lang="en-US" altLang="zh-CN" dirty="0" smtClean="0">
                                    <a:latin typeface="Cambria Math" panose="02040503050406030204" pitchFamily="18" charset="0"/>
                                  </a:rPr>
                                  <m:t>𝟐</m:t>
                                </m:r>
                                <m:r>
                                  <a:rPr lang="en-US" altLang="zh-CN" dirty="0" smtClean="0">
                                    <a:latin typeface="Cambria Math" panose="02040503050406030204" pitchFamily="18" charset="0"/>
                                  </a:rPr>
                                  <m:t>+</m:t>
                                </m:r>
                                <m:r>
                                  <a:rPr lang="en-US" altLang="zh-CN" dirty="0" smtClean="0">
                                    <a:latin typeface="Cambria Math" panose="02040503050406030204" pitchFamily="18" charset="0"/>
                                  </a:rPr>
                                  <m:t>𝑸𝑸</m:t>
                                </m:r>
                                <m:r>
                                  <a:rPr lang="en-US" altLang="zh-CN" dirty="0" smtClean="0">
                                    <a:latin typeface="Cambria Math" panose="02040503050406030204" pitchFamily="18" charset="0"/>
                                  </a:rPr>
                                  <m:t>+</m:t>
                                </m:r>
                                <m:r>
                                  <a:rPr lang="en-US" altLang="zh-CN" dirty="0" smtClean="0">
                                    <a:latin typeface="Cambria Math" panose="02040503050406030204" pitchFamily="18" charset="0"/>
                                  </a:rPr>
                                  <m:t>𝑷</m:t>
                                </m:r>
                                <m:r>
                                  <a:rPr lang="en-US" altLang="zh-CN" dirty="0" smtClean="0">
                                    <a:latin typeface="Cambria Math" panose="02040503050406030204" pitchFamily="18" charset="0"/>
                                  </a:rPr>
                                  <m:t>𝟏</m:t>
                                </m:r>
                                <m:r>
                                  <a:rPr lang="en-US" altLang="zh-CN" dirty="0" smtClean="0">
                                    <a:latin typeface="Cambria Math" panose="02040503050406030204" pitchFamily="18" charset="0"/>
                                  </a:rPr>
                                  <m:t>)(</m:t>
                                </m:r>
                                <m:f>
                                  <m:fPr>
                                    <m:ctrlPr>
                                      <a:rPr lang="en-US" altLang="zh-CN" i="1" dirty="0" smtClean="0">
                                        <a:latin typeface="Cambria Math" panose="02040503050406030204" pitchFamily="18" charset="0"/>
                                      </a:rPr>
                                    </m:ctrlPr>
                                  </m:fPr>
                                  <m:num>
                                    <m:r>
                                      <a:rPr lang="en-US" altLang="zh-CN" dirty="0" smtClean="0">
                                        <a:latin typeface="Cambria Math" panose="02040503050406030204" pitchFamily="18" charset="0"/>
                                      </a:rPr>
                                      <m:t>𝑨</m:t>
                                    </m:r>
                                  </m:num>
                                  <m:den>
                                    <m:r>
                                      <a:rPr lang="en-US" altLang="zh-CN" dirty="0" smtClean="0">
                                        <a:latin typeface="Cambria Math" panose="02040503050406030204" pitchFamily="18" charset="0"/>
                                      </a:rPr>
                                      <m:t>𝟏𝟖</m:t>
                                    </m:r>
                                  </m:den>
                                </m:f>
                                <m:sSup>
                                  <m:sSupPr>
                                    <m:ctrlPr>
                                      <a:rPr lang="en-US" altLang="zh-CN" i="1" dirty="0" smtClean="0">
                                        <a:latin typeface="Cambria Math" panose="02040503050406030204" pitchFamily="18" charset="0"/>
                                      </a:rPr>
                                    </m:ctrlPr>
                                  </m:sSupPr>
                                  <m:e>
                                    <m:r>
                                      <a:rPr lang="en-US" altLang="zh-CN" dirty="0" smtClean="0">
                                        <a:latin typeface="Cambria Math" panose="02040503050406030204" pitchFamily="18" charset="0"/>
                                      </a:rPr>
                                      <m:t>)</m:t>
                                    </m:r>
                                  </m:e>
                                  <m:sup>
                                    <m:r>
                                      <a:rPr lang="en-US" altLang="zh-CN" dirty="0" smtClean="0">
                                        <a:latin typeface="Cambria Math" panose="02040503050406030204" pitchFamily="18" charset="0"/>
                                      </a:rPr>
                                      <m:t>−</m:t>
                                    </m:r>
                                    <m:r>
                                      <a:rPr lang="en-US" altLang="zh-CN" dirty="0" smtClean="0">
                                        <a:latin typeface="Cambria Math" panose="02040503050406030204" pitchFamily="18" charset="0"/>
                                      </a:rPr>
                                      <m:t>𝟎</m:t>
                                    </m:r>
                                    <m:r>
                                      <a:rPr lang="en-US" altLang="zh-CN" dirty="0" smtClean="0">
                                        <a:latin typeface="Cambria Math" panose="02040503050406030204" pitchFamily="18" charset="0"/>
                                      </a:rPr>
                                      <m:t>.</m:t>
                                    </m:r>
                                    <m:r>
                                      <a:rPr lang="en-US" altLang="zh-CN" dirty="0" smtClean="0">
                                        <a:latin typeface="Cambria Math" panose="02040503050406030204" pitchFamily="18" charset="0"/>
                                      </a:rPr>
                                      <m:t>𝟑</m:t>
                                    </m:r>
                                  </m:sup>
                                </m:sSup>
                              </m:oMath>
                            </m:oMathPara>
                          </a14:m>
                          <a:endParaRPr lang="zh-CN" altLang="en-US" b="1" dirty="0"/>
                        </a:p>
                      </a:txBody>
                      <a:tcPr/>
                    </a:tc>
                    <a:tc>
                      <a:txBody>
                        <a:bodyPr/>
                        <a:lstStyle/>
                        <a:p>
                          <a:pPr algn="ctr"/>
                          <a:r>
                            <a:rPr lang="en-US" altLang="zh-CN" sz="1200" dirty="0" smtClean="0"/>
                            <a:t>0.197</a:t>
                          </a:r>
                          <a:endParaRPr lang="zh-CN" altLang="en-US" sz="1200" b="0" dirty="0"/>
                        </a:p>
                      </a:txBody>
                      <a:tcPr/>
                    </a:tc>
                    <a:tc>
                      <a:txBody>
                        <a:bodyPr/>
                        <a:lstStyle/>
                        <a:p>
                          <a:pPr algn="ctr"/>
                          <a:r>
                            <a:rPr lang="en-US" altLang="zh-CN" sz="1200" dirty="0" smtClean="0"/>
                            <a:t>0.114</a:t>
                          </a:r>
                          <a:endParaRPr lang="zh-CN" altLang="en-US" sz="1200" b="0" dirty="0"/>
                        </a:p>
                      </a:txBody>
                      <a:tcPr/>
                    </a:tc>
                    <a:tc>
                      <a:txBody>
                        <a:bodyPr/>
                        <a:lstStyle/>
                        <a:p>
                          <a:pPr algn="ctr"/>
                          <a:r>
                            <a:rPr lang="en-US" altLang="zh-CN" sz="1200" dirty="0" smtClean="0"/>
                            <a:t>0.051</a:t>
                          </a:r>
                          <a:endParaRPr lang="zh-CN" altLang="en-US" sz="1200" b="0"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200" dirty="0" smtClean="0"/>
                            <a:t>0.049</a:t>
                          </a:r>
                          <a:endParaRPr lang="zh-CN" altLang="en-US" sz="1200" dirty="0" smtClean="0"/>
                        </a:p>
                        <a:p>
                          <a:pPr algn="ctr"/>
                          <a:endParaRPr lang="zh-CN" altLang="en-US" sz="1200" b="0" dirty="0"/>
                        </a:p>
                      </a:txBody>
                      <a:tcPr/>
                    </a:tc>
                    <a:extLst>
                      <a:ext uri="{0D108BD9-81ED-4DB2-BD59-A6C34878D82A}">
                        <a16:rowId xmlns:a16="http://schemas.microsoft.com/office/drawing/2014/main" val="602473454"/>
                      </a:ext>
                    </a:extLst>
                  </a:tr>
                  <a:tr h="408801">
                    <a:tc>
                      <a:txBody>
                        <a:bodyPr/>
                        <a:lstStyle/>
                        <a:p>
                          <a:pPr algn="l"/>
                          <a14:m>
                            <m:oMathPara xmlns:m="http://schemas.openxmlformats.org/officeDocument/2006/math">
                              <m:oMathParaPr>
                                <m:jc m:val="left"/>
                              </m:oMathParaPr>
                              <m:oMath xmlns:m="http://schemas.openxmlformats.org/officeDocument/2006/math">
                                <m:r>
                                  <a:rPr lang="en-US" altLang="zh-CN" smtClean="0">
                                    <a:latin typeface="Cambria Math" panose="02040503050406030204" pitchFamily="18" charset="0"/>
                                  </a:rPr>
                                  <m:t>(</m:t>
                                </m:r>
                                <m:r>
                                  <a:rPr lang="en-US" altLang="zh-CN" smtClean="0">
                                    <a:latin typeface="Cambria Math" panose="02040503050406030204" pitchFamily="18" charset="0"/>
                                  </a:rPr>
                                  <m:t>𝑷</m:t>
                                </m:r>
                                <m:r>
                                  <a:rPr lang="en-US" altLang="zh-CN" smtClean="0">
                                    <a:latin typeface="Cambria Math" panose="02040503050406030204" pitchFamily="18" charset="0"/>
                                  </a:rPr>
                                  <m:t>𝟎</m:t>
                                </m:r>
                                <m:r>
                                  <a:rPr lang="en-US" altLang="zh-CN" smtClean="0">
                                    <a:latin typeface="Cambria Math" panose="02040503050406030204" pitchFamily="18" charset="0"/>
                                  </a:rPr>
                                  <m:t>+</m:t>
                                </m:r>
                                <m:r>
                                  <a:rPr lang="en-US" altLang="zh-CN" smtClean="0">
                                    <a:latin typeface="Cambria Math" panose="02040503050406030204" pitchFamily="18" charset="0"/>
                                  </a:rPr>
                                  <m:t>𝑷</m:t>
                                </m:r>
                                <m:r>
                                  <a:rPr lang="en-US" altLang="zh-CN" smtClean="0">
                                    <a:latin typeface="Cambria Math" panose="02040503050406030204" pitchFamily="18" charset="0"/>
                                  </a:rPr>
                                  <m:t>𝟐</m:t>
                                </m:r>
                                <m:r>
                                  <a:rPr lang="en-US" altLang="zh-CN" smtClean="0">
                                    <a:latin typeface="Cambria Math" panose="02040503050406030204" pitchFamily="18" charset="0"/>
                                  </a:rPr>
                                  <m:t>+</m:t>
                                </m:r>
                                <m:r>
                                  <a:rPr lang="en-US" altLang="zh-CN" smtClean="0">
                                    <a:latin typeface="Cambria Math" panose="02040503050406030204" pitchFamily="18" charset="0"/>
                                  </a:rPr>
                                  <m:t>𝑸𝑸</m:t>
                                </m:r>
                                <m:r>
                                  <a:rPr lang="en-US" altLang="zh-CN"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smtClean="0">
                                        <a:latin typeface="Cambria Math" panose="02040503050406030204" pitchFamily="18" charset="0"/>
                                      </a:rPr>
                                      <m:t>𝑨</m:t>
                                    </m:r>
                                  </m:num>
                                  <m:den>
                                    <m:r>
                                      <a:rPr lang="en-US" altLang="zh-CN" smtClean="0">
                                        <a:latin typeface="Cambria Math" panose="02040503050406030204" pitchFamily="18" charset="0"/>
                                      </a:rPr>
                                      <m:t>𝟒𝟐</m:t>
                                    </m:r>
                                  </m:den>
                                </m:f>
                                <m:sSup>
                                  <m:sSupPr>
                                    <m:ctrlPr>
                                      <a:rPr lang="en-US" altLang="zh-CN" i="1" smtClean="0">
                                        <a:latin typeface="Cambria Math" panose="02040503050406030204" pitchFamily="18" charset="0"/>
                                      </a:rPr>
                                    </m:ctrlPr>
                                  </m:sSupPr>
                                  <m:e>
                                    <m:r>
                                      <a:rPr lang="en-US" altLang="zh-CN" smtClean="0">
                                        <a:latin typeface="Cambria Math" panose="02040503050406030204" pitchFamily="18" charset="0"/>
                                      </a:rPr>
                                      <m:t>)</m:t>
                                    </m:r>
                                  </m:e>
                                  <m:sup>
                                    <m:r>
                                      <a:rPr lang="en-US" altLang="zh-CN"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smtClean="0">
                                            <a:latin typeface="Cambria Math" panose="02040503050406030204" pitchFamily="18" charset="0"/>
                                          </a:rPr>
                                          <m:t>𝟏</m:t>
                                        </m:r>
                                      </m:num>
                                      <m:den>
                                        <m:r>
                                          <a:rPr lang="en-US" altLang="zh-CN" smtClean="0">
                                            <a:latin typeface="Cambria Math" panose="02040503050406030204" pitchFamily="18" charset="0"/>
                                          </a:rPr>
                                          <m:t>𝟑</m:t>
                                        </m:r>
                                      </m:den>
                                    </m:f>
                                  </m:sup>
                                </m:sSup>
                              </m:oMath>
                            </m:oMathPara>
                          </a14:m>
                          <a:endParaRPr lang="zh-CN" altLang="en-US" b="1"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200" b="0" dirty="0" smtClean="0"/>
                            <a:t>0.461</a:t>
                          </a:r>
                          <a:endParaRPr lang="zh-CN" altLang="en-US" sz="1200" b="0" dirty="0"/>
                        </a:p>
                      </a:txBody>
                      <a:tcPr/>
                    </a:tc>
                    <a:tc>
                      <a:txBody>
                        <a:bodyPr/>
                        <a:lstStyle/>
                        <a:p>
                          <a:pPr algn="ctr"/>
                          <a:r>
                            <a:rPr lang="en-US" altLang="zh-CN" sz="1200" dirty="0" smtClean="0"/>
                            <a:t>0.116 </a:t>
                          </a:r>
                          <a:endParaRPr lang="zh-CN" altLang="en-US" sz="1200" b="0"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200" dirty="0" smtClean="0"/>
                            <a:t>0.117</a:t>
                          </a:r>
                          <a:endParaRPr lang="zh-CN" altLang="en-US" sz="1200" dirty="0" smtClean="0"/>
                        </a:p>
                        <a:p>
                          <a:pPr algn="ctr"/>
                          <a:endParaRPr lang="zh-CN" altLang="en-US" sz="1200" b="0" dirty="0"/>
                        </a:p>
                      </a:txBody>
                      <a:tcPr/>
                    </a:tc>
                    <a:tc>
                      <a:txBody>
                        <a:bodyPr/>
                        <a:lstStyle/>
                        <a:p>
                          <a:pPr algn="ctr"/>
                          <a:r>
                            <a:rPr lang="en-US" altLang="zh-CN" sz="1200" dirty="0" smtClean="0"/>
                            <a:t>0</a:t>
                          </a:r>
                          <a:endParaRPr lang="zh-CN" altLang="en-US" sz="1200" b="0" dirty="0"/>
                        </a:p>
                      </a:txBody>
                      <a:tcPr/>
                    </a:tc>
                    <a:extLst>
                      <a:ext uri="{0D108BD9-81ED-4DB2-BD59-A6C34878D82A}">
                        <a16:rowId xmlns:a16="http://schemas.microsoft.com/office/drawing/2014/main" val="4068837941"/>
                      </a:ext>
                    </a:extLst>
                  </a:tr>
                  <a:tr h="371341">
                    <a:tc>
                      <a:txBody>
                        <a:bodyPr/>
                        <a:lstStyle/>
                        <a:p>
                          <a:pPr algn="l"/>
                          <a14:m>
                            <m:oMathPara xmlns:m="http://schemas.openxmlformats.org/officeDocument/2006/math">
                              <m:oMathParaPr>
                                <m:jc m:val="left"/>
                              </m:oMathParaPr>
                              <m:oMath xmlns:m="http://schemas.openxmlformats.org/officeDocument/2006/math">
                                <m:r>
                                  <a:rPr lang="en-US" altLang="zh-CN" smtClean="0">
                                    <a:latin typeface="Cambria Math" panose="02040503050406030204" pitchFamily="18" charset="0"/>
                                  </a:rPr>
                                  <m:t>(</m:t>
                                </m:r>
                                <m:r>
                                  <a:rPr lang="en-US" altLang="zh-CN" smtClean="0">
                                    <a:latin typeface="Cambria Math" panose="02040503050406030204" pitchFamily="18" charset="0"/>
                                  </a:rPr>
                                  <m:t>𝑷</m:t>
                                </m:r>
                                <m:r>
                                  <a:rPr lang="en-US" altLang="zh-CN" smtClean="0">
                                    <a:latin typeface="Cambria Math" panose="02040503050406030204" pitchFamily="18" charset="0"/>
                                  </a:rPr>
                                  <m:t>𝟎</m:t>
                                </m:r>
                                <m:r>
                                  <a:rPr lang="en-US" altLang="zh-CN" smtClean="0">
                                    <a:latin typeface="Cambria Math" panose="02040503050406030204" pitchFamily="18" charset="0"/>
                                  </a:rPr>
                                  <m:t>+</m:t>
                                </m:r>
                                <m:r>
                                  <a:rPr lang="en-US" altLang="zh-CN" smtClean="0">
                                    <a:latin typeface="Cambria Math" panose="02040503050406030204" pitchFamily="18" charset="0"/>
                                  </a:rPr>
                                  <m:t>𝑷</m:t>
                                </m:r>
                                <m:r>
                                  <a:rPr lang="en-US" altLang="zh-CN" smtClean="0">
                                    <a:latin typeface="Cambria Math" panose="02040503050406030204" pitchFamily="18" charset="0"/>
                                  </a:rPr>
                                  <m:t>𝟐</m:t>
                                </m:r>
                                <m:r>
                                  <a:rPr lang="en-US" altLang="zh-CN" smtClean="0">
                                    <a:latin typeface="Cambria Math" panose="02040503050406030204" pitchFamily="18" charset="0"/>
                                  </a:rPr>
                                  <m:t>+</m:t>
                                </m:r>
                                <m:r>
                                  <a:rPr lang="en-US" altLang="zh-CN" smtClean="0">
                                    <a:latin typeface="Cambria Math" panose="02040503050406030204" pitchFamily="18" charset="0"/>
                                  </a:rPr>
                                  <m:t>𝑸𝑸</m:t>
                                </m:r>
                                <m:r>
                                  <a:rPr lang="en-US" altLang="zh-CN" smtClean="0">
                                    <a:latin typeface="Cambria Math" panose="02040503050406030204" pitchFamily="18" charset="0"/>
                                  </a:rPr>
                                  <m:t>+</m:t>
                                </m:r>
                                <m:r>
                                  <a:rPr lang="en-US" altLang="zh-CN" smtClean="0">
                                    <a:latin typeface="Cambria Math" panose="02040503050406030204" pitchFamily="18" charset="0"/>
                                  </a:rPr>
                                  <m:t>𝑷</m:t>
                                </m:r>
                                <m:r>
                                  <a:rPr lang="en-US" altLang="zh-CN" smtClean="0">
                                    <a:latin typeface="Cambria Math" panose="02040503050406030204" pitchFamily="18" charset="0"/>
                                  </a:rPr>
                                  <m:t>𝟏</m:t>
                                </m:r>
                                <m:r>
                                  <a:rPr lang="en-US" altLang="zh-CN"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smtClean="0">
                                        <a:latin typeface="Cambria Math" panose="02040503050406030204" pitchFamily="18" charset="0"/>
                                      </a:rPr>
                                      <m:t>𝑨</m:t>
                                    </m:r>
                                  </m:num>
                                  <m:den>
                                    <m:r>
                                      <a:rPr lang="en-US" altLang="zh-CN" smtClean="0">
                                        <a:latin typeface="Cambria Math" panose="02040503050406030204" pitchFamily="18" charset="0"/>
                                      </a:rPr>
                                      <m:t>𝟒𝟐</m:t>
                                    </m:r>
                                  </m:den>
                                </m:f>
                                <m:sSup>
                                  <m:sSupPr>
                                    <m:ctrlPr>
                                      <a:rPr lang="en-US" altLang="zh-CN" i="1" smtClean="0">
                                        <a:latin typeface="Cambria Math" panose="02040503050406030204" pitchFamily="18" charset="0"/>
                                      </a:rPr>
                                    </m:ctrlPr>
                                  </m:sSupPr>
                                  <m:e>
                                    <m:r>
                                      <a:rPr lang="en-US" altLang="zh-CN" smtClean="0">
                                        <a:latin typeface="Cambria Math" panose="02040503050406030204" pitchFamily="18" charset="0"/>
                                      </a:rPr>
                                      <m:t>)</m:t>
                                    </m:r>
                                  </m:e>
                                  <m:sup>
                                    <m:r>
                                      <a:rPr lang="en-US" altLang="zh-CN"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smtClean="0">
                                            <a:latin typeface="Cambria Math" panose="02040503050406030204" pitchFamily="18" charset="0"/>
                                          </a:rPr>
                                          <m:t>𝟏</m:t>
                                        </m:r>
                                      </m:num>
                                      <m:den>
                                        <m:r>
                                          <a:rPr lang="en-US" altLang="zh-CN" smtClean="0">
                                            <a:latin typeface="Cambria Math" panose="02040503050406030204" pitchFamily="18" charset="0"/>
                                          </a:rPr>
                                          <m:t>𝟑</m:t>
                                        </m:r>
                                      </m:den>
                                    </m:f>
                                  </m:sup>
                                </m:sSup>
                              </m:oMath>
                            </m:oMathPara>
                          </a14:m>
                          <a:endParaRPr lang="zh-CN" altLang="en-US" b="1" dirty="0"/>
                        </a:p>
                      </a:txBody>
                      <a:tcPr/>
                    </a:tc>
                    <a:tc>
                      <a:txBody>
                        <a:bodyPr/>
                        <a:lstStyle/>
                        <a:p>
                          <a:pPr algn="ctr"/>
                          <a:r>
                            <a:rPr lang="en-US" altLang="zh-CN" sz="1200" b="0" dirty="0" smtClean="0"/>
                            <a:t>0.451</a:t>
                          </a:r>
                          <a:endParaRPr lang="zh-CN" altLang="en-US" sz="1200" b="0" dirty="0"/>
                        </a:p>
                      </a:txBody>
                      <a:tcPr/>
                    </a:tc>
                    <a:tc>
                      <a:txBody>
                        <a:bodyPr/>
                        <a:lstStyle/>
                        <a:p>
                          <a:pPr algn="ctr"/>
                          <a:r>
                            <a:rPr lang="en-US" altLang="zh-CN" sz="1200" dirty="0" smtClean="0"/>
                            <a:t>0.109</a:t>
                          </a:r>
                          <a:endParaRPr lang="zh-CN" altLang="en-US" sz="1200" b="0" dirty="0"/>
                        </a:p>
                      </a:txBody>
                      <a:tcPr/>
                    </a:tc>
                    <a:tc>
                      <a:txBody>
                        <a:bodyPr/>
                        <a:lstStyle/>
                        <a:p>
                          <a:pPr algn="ctr"/>
                          <a:r>
                            <a:rPr lang="en-US" altLang="zh-CN" sz="1200" dirty="0" smtClean="0"/>
                            <a:t>0.107</a:t>
                          </a:r>
                          <a:endParaRPr lang="zh-CN" altLang="en-US" sz="1200" b="0" dirty="0"/>
                        </a:p>
                      </a:txBody>
                      <a:tcPr/>
                    </a:tc>
                    <a:tc>
                      <a:txBody>
                        <a:bodyPr/>
                        <a:lstStyle/>
                        <a:p>
                          <a:pPr algn="ctr"/>
                          <a:r>
                            <a:rPr lang="en-US" altLang="zh-CN" sz="1200" b="0" dirty="0" smtClean="0"/>
                            <a:t>0.322</a:t>
                          </a:r>
                          <a:endParaRPr lang="zh-CN" altLang="en-US" sz="1200" b="0" dirty="0"/>
                        </a:p>
                      </a:txBody>
                      <a:tcPr/>
                    </a:tc>
                    <a:extLst>
                      <a:ext uri="{0D108BD9-81ED-4DB2-BD59-A6C34878D82A}">
                        <a16:rowId xmlns:a16="http://schemas.microsoft.com/office/drawing/2014/main" val="3754626442"/>
                      </a:ext>
                    </a:extLst>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3941194097"/>
                  </p:ext>
                </p:extLst>
              </p:nvPr>
            </p:nvGraphicFramePr>
            <p:xfrm>
              <a:off x="464351" y="3338342"/>
              <a:ext cx="7650949" cy="2277908"/>
            </p:xfrm>
            <a:graphic>
              <a:graphicData uri="http://schemas.openxmlformats.org/drawingml/2006/table">
                <a:tbl>
                  <a:tblPr firstRow="1" bandRow="1">
                    <a:tableStyleId>{5C22544A-7EE6-4342-B048-85BDC9FD1C3A}</a:tableStyleId>
                  </a:tblPr>
                  <a:tblGrid>
                    <a:gridCol w="2486023">
                      <a:extLst>
                        <a:ext uri="{9D8B030D-6E8A-4147-A177-3AD203B41FA5}">
                          <a16:colId xmlns:a16="http://schemas.microsoft.com/office/drawing/2014/main" val="2086071484"/>
                        </a:ext>
                      </a:extLst>
                    </a:gridCol>
                    <a:gridCol w="1133475">
                      <a:extLst>
                        <a:ext uri="{9D8B030D-6E8A-4147-A177-3AD203B41FA5}">
                          <a16:colId xmlns:a16="http://schemas.microsoft.com/office/drawing/2014/main" val="647756860"/>
                        </a:ext>
                      </a:extLst>
                    </a:gridCol>
                    <a:gridCol w="1133475">
                      <a:extLst>
                        <a:ext uri="{9D8B030D-6E8A-4147-A177-3AD203B41FA5}">
                          <a16:colId xmlns:a16="http://schemas.microsoft.com/office/drawing/2014/main" val="652170119"/>
                        </a:ext>
                      </a:extLst>
                    </a:gridCol>
                    <a:gridCol w="1431126">
                      <a:extLst>
                        <a:ext uri="{9D8B030D-6E8A-4147-A177-3AD203B41FA5}">
                          <a16:colId xmlns:a16="http://schemas.microsoft.com/office/drawing/2014/main" val="4030250149"/>
                        </a:ext>
                      </a:extLst>
                    </a:gridCol>
                    <a:gridCol w="1466850">
                      <a:extLst>
                        <a:ext uri="{9D8B030D-6E8A-4147-A177-3AD203B41FA5}">
                          <a16:colId xmlns:a16="http://schemas.microsoft.com/office/drawing/2014/main" val="646391519"/>
                        </a:ext>
                      </a:extLst>
                    </a:gridCol>
                  </a:tblGrid>
                  <a:tr h="371638">
                    <a:tc>
                      <a:txBody>
                        <a:bodyPr/>
                        <a:lstStyle/>
                        <a:p>
                          <a:pPr algn="ctr"/>
                          <a:r>
                            <a:rPr lang="en-US" altLang="zh-CN" i="1" dirty="0" smtClean="0">
                              <a:solidFill>
                                <a:schemeClr val="tx1"/>
                              </a:solidFill>
                            </a:rPr>
                            <a:t>Form</a:t>
                          </a:r>
                          <a:endParaRPr lang="zh-CN" altLang="en-US" i="1" dirty="0">
                            <a:solidFill>
                              <a:schemeClr val="tx1"/>
                            </a:solidFill>
                          </a:endParaRPr>
                        </a:p>
                      </a:txBody>
                      <a:tcPr/>
                    </a:tc>
                    <a:tc>
                      <a:txBody>
                        <a:bodyPr/>
                        <a:lstStyle/>
                        <a:p>
                          <a:pPr algn="ctr"/>
                          <a:r>
                            <a:rPr lang="en-US" altLang="zh-CN" i="1" dirty="0" smtClean="0">
                              <a:solidFill>
                                <a:schemeClr val="tx1"/>
                              </a:solidFill>
                            </a:rPr>
                            <a:t>P0</a:t>
                          </a:r>
                          <a:endParaRPr lang="zh-CN" altLang="en-US" i="1" dirty="0">
                            <a:solidFill>
                              <a:schemeClr val="tx1"/>
                            </a:solidFill>
                          </a:endParaRPr>
                        </a:p>
                      </a:txBody>
                      <a:tcPr/>
                    </a:tc>
                    <a:tc>
                      <a:txBody>
                        <a:bodyPr/>
                        <a:lstStyle/>
                        <a:p>
                          <a:pPr algn="ctr"/>
                          <a:r>
                            <a:rPr lang="en-US" altLang="zh-CN" i="1" dirty="0" smtClean="0">
                              <a:solidFill>
                                <a:schemeClr val="tx1"/>
                              </a:solidFill>
                            </a:rPr>
                            <a:t>P2</a:t>
                          </a:r>
                          <a:endParaRPr lang="zh-CN" altLang="en-US" i="1" dirty="0">
                            <a:solidFill>
                              <a:schemeClr val="tx1"/>
                            </a:solidFill>
                          </a:endParaRP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i="1" dirty="0" smtClean="0">
                              <a:solidFill>
                                <a:schemeClr val="tx1"/>
                              </a:solidFill>
                            </a:rPr>
                            <a:t>Q2</a:t>
                          </a:r>
                          <a:endParaRPr lang="zh-CN" altLang="en-US" i="1" dirty="0" smtClean="0">
                            <a:solidFill>
                              <a:schemeClr val="tx1"/>
                            </a:solidFill>
                          </a:endParaRPr>
                        </a:p>
                      </a:txBody>
                      <a:tcPr/>
                    </a:tc>
                    <a:tc>
                      <a:txBody>
                        <a:bodyPr/>
                        <a:lstStyle/>
                        <a:p>
                          <a:pPr algn="ctr"/>
                          <a:r>
                            <a:rPr lang="en-US" altLang="zh-CN" i="1" dirty="0" smtClean="0">
                              <a:solidFill>
                                <a:schemeClr val="tx1"/>
                              </a:solidFill>
                            </a:rPr>
                            <a:t>P1</a:t>
                          </a:r>
                          <a:endParaRPr lang="zh-CN" altLang="en-US" i="1" dirty="0">
                            <a:solidFill>
                              <a:schemeClr val="tx1"/>
                            </a:solidFill>
                          </a:endParaRPr>
                        </a:p>
                      </a:txBody>
                      <a:tcPr/>
                    </a:tc>
                    <a:extLst>
                      <a:ext uri="{0D108BD9-81ED-4DB2-BD59-A6C34878D82A}">
                        <a16:rowId xmlns:a16="http://schemas.microsoft.com/office/drawing/2014/main" val="2520067555"/>
                      </a:ext>
                    </a:extLst>
                  </a:tr>
                  <a:tr h="477266">
                    <a:tc>
                      <a:txBody>
                        <a:bodyPr/>
                        <a:lstStyle/>
                        <a:p>
                          <a:endParaRPr lang="zh-CN"/>
                        </a:p>
                      </a:txBody>
                      <a:tcPr>
                        <a:blipFill>
                          <a:blip r:embed="rId4"/>
                          <a:stretch>
                            <a:fillRect l="-245" t="-78481" r="-208824" b="-300000"/>
                          </a:stretch>
                        </a:blipFill>
                      </a:tcPr>
                    </a:tc>
                    <a:tc>
                      <a:txBody>
                        <a:bodyPr/>
                        <a:lstStyle/>
                        <a:p>
                          <a:pPr algn="ctr"/>
                          <a:r>
                            <a:rPr lang="en-US" altLang="zh-CN" sz="1200" dirty="0" smtClean="0"/>
                            <a:t>0.194</a:t>
                          </a:r>
                          <a:endParaRPr lang="zh-CN" altLang="en-US" sz="1200" b="0" dirty="0"/>
                        </a:p>
                      </a:txBody>
                      <a:tcPr/>
                    </a:tc>
                    <a:tc>
                      <a:txBody>
                        <a:bodyPr/>
                        <a:lstStyle/>
                        <a:p>
                          <a:pPr algn="ctr"/>
                          <a:r>
                            <a:rPr lang="en-US" altLang="zh-CN" sz="1200" dirty="0" smtClean="0"/>
                            <a:t>0.118 </a:t>
                          </a:r>
                          <a:endParaRPr lang="zh-CN" altLang="en-US" sz="1200" b="0"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200" b="0" dirty="0" smtClean="0"/>
                            <a:t>0.512</a:t>
                          </a:r>
                          <a:endParaRPr lang="zh-CN" altLang="en-US" sz="1200" b="0" dirty="0" smtClean="0"/>
                        </a:p>
                      </a:txBody>
                      <a:tcPr/>
                    </a:tc>
                    <a:tc>
                      <a:txBody>
                        <a:bodyPr/>
                        <a:lstStyle/>
                        <a:p>
                          <a:pPr algn="ctr"/>
                          <a:r>
                            <a:rPr lang="en-US" altLang="zh-CN" sz="1200" dirty="0" smtClean="0"/>
                            <a:t>0</a:t>
                          </a:r>
                          <a:endParaRPr lang="zh-CN" altLang="en-US" sz="1200" b="0" dirty="0"/>
                        </a:p>
                      </a:txBody>
                      <a:tcPr/>
                    </a:tc>
                    <a:extLst>
                      <a:ext uri="{0D108BD9-81ED-4DB2-BD59-A6C34878D82A}">
                        <a16:rowId xmlns:a16="http://schemas.microsoft.com/office/drawing/2014/main" val="3724530293"/>
                      </a:ext>
                    </a:extLst>
                  </a:tr>
                  <a:tr h="477266">
                    <a:tc>
                      <a:txBody>
                        <a:bodyPr/>
                        <a:lstStyle/>
                        <a:p>
                          <a:endParaRPr lang="zh-CN"/>
                        </a:p>
                      </a:txBody>
                      <a:tcPr>
                        <a:blipFill>
                          <a:blip r:embed="rId4"/>
                          <a:stretch>
                            <a:fillRect l="-245" t="-180769" r="-208824" b="-203846"/>
                          </a:stretch>
                        </a:blipFill>
                      </a:tcPr>
                    </a:tc>
                    <a:tc>
                      <a:txBody>
                        <a:bodyPr/>
                        <a:lstStyle/>
                        <a:p>
                          <a:pPr algn="ctr"/>
                          <a:r>
                            <a:rPr lang="en-US" altLang="zh-CN" sz="1200" dirty="0" smtClean="0"/>
                            <a:t>0.197</a:t>
                          </a:r>
                          <a:endParaRPr lang="zh-CN" altLang="en-US" sz="1200" b="0" dirty="0"/>
                        </a:p>
                      </a:txBody>
                      <a:tcPr/>
                    </a:tc>
                    <a:tc>
                      <a:txBody>
                        <a:bodyPr/>
                        <a:lstStyle/>
                        <a:p>
                          <a:pPr algn="ctr"/>
                          <a:r>
                            <a:rPr lang="en-US" altLang="zh-CN" sz="1200" dirty="0" smtClean="0"/>
                            <a:t>0.114</a:t>
                          </a:r>
                          <a:endParaRPr lang="zh-CN" altLang="en-US" sz="1200" b="0" dirty="0"/>
                        </a:p>
                      </a:txBody>
                      <a:tcPr/>
                    </a:tc>
                    <a:tc>
                      <a:txBody>
                        <a:bodyPr/>
                        <a:lstStyle/>
                        <a:p>
                          <a:pPr algn="ctr"/>
                          <a:r>
                            <a:rPr lang="en-US" altLang="zh-CN" sz="1200" dirty="0" smtClean="0"/>
                            <a:t>0.051</a:t>
                          </a:r>
                          <a:endParaRPr lang="zh-CN" altLang="en-US" sz="1200" b="0"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200" dirty="0" smtClean="0"/>
                            <a:t>0.049</a:t>
                          </a:r>
                          <a:endParaRPr lang="zh-CN" altLang="en-US" sz="1200" dirty="0" smtClean="0"/>
                        </a:p>
                        <a:p>
                          <a:pPr algn="ctr"/>
                          <a:endParaRPr lang="zh-CN" altLang="en-US" sz="1200" b="0" dirty="0"/>
                        </a:p>
                      </a:txBody>
                      <a:tcPr/>
                    </a:tc>
                    <a:extLst>
                      <a:ext uri="{0D108BD9-81ED-4DB2-BD59-A6C34878D82A}">
                        <a16:rowId xmlns:a16="http://schemas.microsoft.com/office/drawing/2014/main" val="602473454"/>
                      </a:ext>
                    </a:extLst>
                  </a:tr>
                  <a:tr h="475869">
                    <a:tc>
                      <a:txBody>
                        <a:bodyPr/>
                        <a:lstStyle/>
                        <a:p>
                          <a:endParaRPr lang="zh-CN"/>
                        </a:p>
                      </a:txBody>
                      <a:tcPr>
                        <a:blipFill>
                          <a:blip r:embed="rId4"/>
                          <a:stretch>
                            <a:fillRect l="-245" t="-277215" r="-208824" b="-101266"/>
                          </a:stretch>
                        </a:blip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200" b="0" dirty="0" smtClean="0"/>
                            <a:t>0.461</a:t>
                          </a:r>
                          <a:endParaRPr lang="zh-CN" altLang="en-US" sz="1200" b="0" dirty="0"/>
                        </a:p>
                      </a:txBody>
                      <a:tcPr/>
                    </a:tc>
                    <a:tc>
                      <a:txBody>
                        <a:bodyPr/>
                        <a:lstStyle/>
                        <a:p>
                          <a:pPr algn="ctr"/>
                          <a:r>
                            <a:rPr lang="en-US" altLang="zh-CN" sz="1200" dirty="0" smtClean="0"/>
                            <a:t>0.116 </a:t>
                          </a:r>
                          <a:endParaRPr lang="zh-CN" altLang="en-US" sz="1200" b="0"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200" dirty="0" smtClean="0"/>
                            <a:t>0.117</a:t>
                          </a:r>
                          <a:endParaRPr lang="zh-CN" altLang="en-US" sz="1200" dirty="0" smtClean="0"/>
                        </a:p>
                        <a:p>
                          <a:pPr algn="ctr"/>
                          <a:endParaRPr lang="zh-CN" altLang="en-US" sz="1200" b="0" dirty="0"/>
                        </a:p>
                      </a:txBody>
                      <a:tcPr/>
                    </a:tc>
                    <a:tc>
                      <a:txBody>
                        <a:bodyPr/>
                        <a:lstStyle/>
                        <a:p>
                          <a:pPr algn="ctr"/>
                          <a:r>
                            <a:rPr lang="en-US" altLang="zh-CN" sz="1200" dirty="0" smtClean="0"/>
                            <a:t>0</a:t>
                          </a:r>
                          <a:endParaRPr lang="zh-CN" altLang="en-US" sz="1200" b="0" dirty="0"/>
                        </a:p>
                      </a:txBody>
                      <a:tcPr/>
                    </a:tc>
                    <a:extLst>
                      <a:ext uri="{0D108BD9-81ED-4DB2-BD59-A6C34878D82A}">
                        <a16:rowId xmlns:a16="http://schemas.microsoft.com/office/drawing/2014/main" val="4068837941"/>
                      </a:ext>
                    </a:extLst>
                  </a:tr>
                  <a:tr h="475869">
                    <a:tc>
                      <a:txBody>
                        <a:bodyPr/>
                        <a:lstStyle/>
                        <a:p>
                          <a:endParaRPr lang="zh-CN"/>
                        </a:p>
                      </a:txBody>
                      <a:tcPr>
                        <a:blipFill>
                          <a:blip r:embed="rId4"/>
                          <a:stretch>
                            <a:fillRect l="-245" t="-382051" r="-208824" b="-2564"/>
                          </a:stretch>
                        </a:blipFill>
                      </a:tcPr>
                    </a:tc>
                    <a:tc>
                      <a:txBody>
                        <a:bodyPr/>
                        <a:lstStyle/>
                        <a:p>
                          <a:pPr algn="ctr"/>
                          <a:r>
                            <a:rPr lang="en-US" altLang="zh-CN" sz="1200" b="0" dirty="0" smtClean="0"/>
                            <a:t>0.451</a:t>
                          </a:r>
                          <a:endParaRPr lang="zh-CN" altLang="en-US" sz="1200" b="0" dirty="0"/>
                        </a:p>
                      </a:txBody>
                      <a:tcPr/>
                    </a:tc>
                    <a:tc>
                      <a:txBody>
                        <a:bodyPr/>
                        <a:lstStyle/>
                        <a:p>
                          <a:pPr algn="ctr"/>
                          <a:r>
                            <a:rPr lang="en-US" altLang="zh-CN" sz="1200" dirty="0" smtClean="0"/>
                            <a:t>0.109</a:t>
                          </a:r>
                          <a:endParaRPr lang="zh-CN" altLang="en-US" sz="1200" b="0" dirty="0"/>
                        </a:p>
                      </a:txBody>
                      <a:tcPr/>
                    </a:tc>
                    <a:tc>
                      <a:txBody>
                        <a:bodyPr/>
                        <a:lstStyle/>
                        <a:p>
                          <a:pPr algn="ctr"/>
                          <a:r>
                            <a:rPr lang="en-US" altLang="zh-CN" sz="1200" dirty="0" smtClean="0"/>
                            <a:t>0.107</a:t>
                          </a:r>
                          <a:endParaRPr lang="zh-CN" altLang="en-US" sz="1200" b="0" dirty="0"/>
                        </a:p>
                      </a:txBody>
                      <a:tcPr/>
                    </a:tc>
                    <a:tc>
                      <a:txBody>
                        <a:bodyPr/>
                        <a:lstStyle/>
                        <a:p>
                          <a:pPr algn="ctr"/>
                          <a:r>
                            <a:rPr lang="en-US" altLang="zh-CN" sz="1200" b="0" dirty="0" smtClean="0"/>
                            <a:t>0.322</a:t>
                          </a:r>
                          <a:endParaRPr lang="zh-CN" altLang="en-US" sz="1200" b="0" dirty="0"/>
                        </a:p>
                      </a:txBody>
                      <a:tcPr/>
                    </a:tc>
                    <a:extLst>
                      <a:ext uri="{0D108BD9-81ED-4DB2-BD59-A6C34878D82A}">
                        <a16:rowId xmlns:a16="http://schemas.microsoft.com/office/drawing/2014/main" val="3754626442"/>
                      </a:ext>
                    </a:extLst>
                  </a:tr>
                </a:tbl>
              </a:graphicData>
            </a:graphic>
          </p:graphicFrame>
        </mc:Fallback>
      </mc:AlternateContent>
      <p:pic>
        <p:nvPicPr>
          <p:cNvPr id="9" name="图片 8"/>
          <p:cNvPicPr>
            <a:picLocks noChangeAspect="1"/>
          </p:cNvPicPr>
          <p:nvPr/>
        </p:nvPicPr>
        <p:blipFill>
          <a:blip r:embed="rId5"/>
          <a:stretch>
            <a:fillRect/>
          </a:stretch>
        </p:blipFill>
        <p:spPr>
          <a:xfrm>
            <a:off x="1182194" y="1824228"/>
            <a:ext cx="6043811" cy="413319"/>
          </a:xfrm>
          <a:prstGeom prst="rect">
            <a:avLst/>
          </a:prstGeom>
        </p:spPr>
      </p:pic>
      <p:sp>
        <p:nvSpPr>
          <p:cNvPr id="4" name="矩形 3"/>
          <p:cNvSpPr/>
          <p:nvPr/>
        </p:nvSpPr>
        <p:spPr bwMode="auto">
          <a:xfrm>
            <a:off x="1729740" y="1824227"/>
            <a:ext cx="929640" cy="381659"/>
          </a:xfrm>
          <a:prstGeom prst="rect">
            <a:avLst/>
          </a:prstGeom>
          <a:noFill/>
          <a:ln>
            <a:solidFill>
              <a:srgbClr val="FF0000"/>
            </a:solidFill>
            <a:headEnd type="none" w="med" len="med"/>
            <a:tailEnd type="triangle" w="med" len="med"/>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spTree>
    <p:extLst>
      <p:ext uri="{BB962C8B-B14F-4D97-AF65-F5344CB8AC3E}">
        <p14:creationId xmlns:p14="http://schemas.microsoft.com/office/powerpoint/2010/main" val="101655920"/>
      </p:ext>
    </p:extLst>
  </p:cSld>
  <p:clrMapOvr>
    <a:masterClrMapping/>
  </p:clrMapOvr>
  <mc:AlternateContent xmlns:mc="http://schemas.openxmlformats.org/markup-compatibility/2006" xmlns:p14="http://schemas.microsoft.com/office/powerpoint/2010/main">
    <mc:Choice Requires="p14">
      <p:transition spd="slow" p14:dur="2000" advTm="92449"/>
    </mc:Choice>
    <mc:Fallback xmlns="">
      <p:transition spd="slow" advTm="9244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Pf</a:t>
            </a:r>
            <a:r>
              <a:rPr lang="zh-CN" altLang="en-US" dirty="0" smtClean="0"/>
              <a:t>壳计算结果</a:t>
            </a:r>
            <a:endParaRPr lang="zh-CN" altLang="en-US" dirty="0"/>
          </a:p>
        </p:txBody>
      </p:sp>
      <p:pic>
        <p:nvPicPr>
          <p:cNvPr id="20" name="图片 19"/>
          <p:cNvPicPr>
            <a:picLocks noChangeAspect="1"/>
          </p:cNvPicPr>
          <p:nvPr/>
        </p:nvPicPr>
        <p:blipFill>
          <a:blip r:embed="rId3"/>
          <a:stretch>
            <a:fillRect/>
          </a:stretch>
        </p:blipFill>
        <p:spPr>
          <a:xfrm>
            <a:off x="396012" y="3614734"/>
            <a:ext cx="2861217" cy="2504296"/>
          </a:xfrm>
          <a:prstGeom prst="rect">
            <a:avLst/>
          </a:prstGeom>
        </p:spPr>
      </p:pic>
      <p:pic>
        <p:nvPicPr>
          <p:cNvPr id="21" name="图片 20"/>
          <p:cNvPicPr>
            <a:picLocks noChangeAspect="1"/>
          </p:cNvPicPr>
          <p:nvPr/>
        </p:nvPicPr>
        <p:blipFill>
          <a:blip r:embed="rId4"/>
          <a:stretch>
            <a:fillRect/>
          </a:stretch>
        </p:blipFill>
        <p:spPr>
          <a:xfrm>
            <a:off x="396012" y="3684514"/>
            <a:ext cx="2861217" cy="2454995"/>
          </a:xfrm>
          <a:prstGeom prst="rect">
            <a:avLst/>
          </a:prstGeom>
        </p:spPr>
      </p:pic>
      <p:pic>
        <p:nvPicPr>
          <p:cNvPr id="22" name="图片 21"/>
          <p:cNvPicPr>
            <a:picLocks noChangeAspect="1"/>
          </p:cNvPicPr>
          <p:nvPr/>
        </p:nvPicPr>
        <p:blipFill>
          <a:blip r:embed="rId5"/>
          <a:stretch>
            <a:fillRect/>
          </a:stretch>
        </p:blipFill>
        <p:spPr>
          <a:xfrm>
            <a:off x="3255435" y="3684514"/>
            <a:ext cx="2768327" cy="2434516"/>
          </a:xfrm>
          <a:prstGeom prst="rect">
            <a:avLst/>
          </a:prstGeom>
        </p:spPr>
      </p:pic>
      <p:pic>
        <p:nvPicPr>
          <p:cNvPr id="24" name="图片 23"/>
          <p:cNvPicPr>
            <a:picLocks noChangeAspect="1"/>
          </p:cNvPicPr>
          <p:nvPr/>
        </p:nvPicPr>
        <p:blipFill>
          <a:blip r:embed="rId6"/>
          <a:stretch>
            <a:fillRect/>
          </a:stretch>
        </p:blipFill>
        <p:spPr>
          <a:xfrm>
            <a:off x="5357724" y="1185859"/>
            <a:ext cx="2857448" cy="2352675"/>
          </a:xfrm>
          <a:prstGeom prst="rect">
            <a:avLst/>
          </a:prstGeom>
        </p:spPr>
      </p:pic>
      <p:pic>
        <p:nvPicPr>
          <p:cNvPr id="11" name="图片 10"/>
          <p:cNvPicPr>
            <a:picLocks noChangeAspect="1"/>
          </p:cNvPicPr>
          <p:nvPr/>
        </p:nvPicPr>
        <p:blipFill>
          <a:blip r:embed="rId7"/>
          <a:stretch>
            <a:fillRect/>
          </a:stretch>
        </p:blipFill>
        <p:spPr>
          <a:xfrm>
            <a:off x="5160325" y="2841799"/>
            <a:ext cx="4690750" cy="4183200"/>
          </a:xfrm>
          <a:prstGeom prst="rect">
            <a:avLst/>
          </a:prstGeom>
        </p:spPr>
      </p:pic>
      <p:sp>
        <p:nvSpPr>
          <p:cNvPr id="3" name="文本框 2"/>
          <p:cNvSpPr txBox="1"/>
          <p:nvPr/>
        </p:nvSpPr>
        <p:spPr>
          <a:xfrm>
            <a:off x="1468536" y="3546014"/>
            <a:ext cx="714375" cy="276999"/>
          </a:xfrm>
          <a:prstGeom prst="rect">
            <a:avLst/>
          </a:prstGeom>
          <a:noFill/>
        </p:spPr>
        <p:txBody>
          <a:bodyPr wrap="square" rtlCol="0">
            <a:spAutoFit/>
          </a:bodyPr>
          <a:lstStyle/>
          <a:p>
            <a:r>
              <a:rPr lang="en-US" altLang="zh-CN" sz="1200" dirty="0" smtClean="0"/>
              <a:t>44Ti</a:t>
            </a:r>
            <a:endParaRPr lang="zh-CN" altLang="en-US" sz="1200" dirty="0"/>
          </a:p>
        </p:txBody>
      </p:sp>
      <p:sp>
        <p:nvSpPr>
          <p:cNvPr id="13" name="文本框 12"/>
          <p:cNvSpPr txBox="1"/>
          <p:nvPr/>
        </p:nvSpPr>
        <p:spPr>
          <a:xfrm>
            <a:off x="4201672" y="3570906"/>
            <a:ext cx="714375" cy="276999"/>
          </a:xfrm>
          <a:prstGeom prst="rect">
            <a:avLst/>
          </a:prstGeom>
          <a:noFill/>
        </p:spPr>
        <p:txBody>
          <a:bodyPr wrap="square" rtlCol="0">
            <a:spAutoFit/>
          </a:bodyPr>
          <a:lstStyle/>
          <a:p>
            <a:r>
              <a:rPr lang="en-US" altLang="zh-CN" sz="1200" dirty="0" smtClean="0"/>
              <a:t>48Cr</a:t>
            </a:r>
            <a:endParaRPr lang="zh-CN" altLang="en-US" sz="1200" dirty="0"/>
          </a:p>
        </p:txBody>
      </p:sp>
      <p:pic>
        <p:nvPicPr>
          <p:cNvPr id="12" name="图片 11"/>
          <p:cNvPicPr>
            <a:picLocks noChangeAspect="1"/>
          </p:cNvPicPr>
          <p:nvPr/>
        </p:nvPicPr>
        <p:blipFill>
          <a:blip r:embed="rId8"/>
          <a:stretch>
            <a:fillRect/>
          </a:stretch>
        </p:blipFill>
        <p:spPr>
          <a:xfrm>
            <a:off x="58836" y="1180130"/>
            <a:ext cx="2688894" cy="2309605"/>
          </a:xfrm>
          <a:prstGeom prst="rect">
            <a:avLst/>
          </a:prstGeom>
        </p:spPr>
      </p:pic>
      <p:pic>
        <p:nvPicPr>
          <p:cNvPr id="14" name="图片 13"/>
          <p:cNvPicPr>
            <a:picLocks noChangeAspect="1"/>
          </p:cNvPicPr>
          <p:nvPr/>
        </p:nvPicPr>
        <p:blipFill>
          <a:blip r:embed="rId9"/>
          <a:stretch>
            <a:fillRect/>
          </a:stretch>
        </p:blipFill>
        <p:spPr>
          <a:xfrm>
            <a:off x="2794565" y="1158596"/>
            <a:ext cx="2563159" cy="2352675"/>
          </a:xfrm>
          <a:prstGeom prst="rect">
            <a:avLst/>
          </a:prstGeom>
        </p:spPr>
      </p:pic>
    </p:spTree>
    <p:extLst>
      <p:ext uri="{BB962C8B-B14F-4D97-AF65-F5344CB8AC3E}">
        <p14:creationId xmlns:p14="http://schemas.microsoft.com/office/powerpoint/2010/main" val="4041020847"/>
      </p:ext>
    </p:extLst>
  </p:cSld>
  <p:clrMapOvr>
    <a:masterClrMapping/>
  </p:clrMapOvr>
  <mc:AlternateContent xmlns:mc="http://schemas.openxmlformats.org/markup-compatibility/2006" xmlns:p14="http://schemas.microsoft.com/office/powerpoint/2010/main">
    <mc:Choice Requires="p14">
      <p:transition spd="slow" p14:dur="2000" advTm="115087"/>
    </mc:Choice>
    <mc:Fallback xmlns="">
      <p:transition spd="slow" advTm="11508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Pf</a:t>
            </a:r>
            <a:r>
              <a:rPr lang="zh-CN" altLang="en-US" dirty="0" smtClean="0"/>
              <a:t>壳计算结果</a:t>
            </a:r>
            <a:endParaRPr lang="zh-CN" altLang="en-US" dirty="0"/>
          </a:p>
        </p:txBody>
      </p:sp>
      <p:pic>
        <p:nvPicPr>
          <p:cNvPr id="10" name="图片 9"/>
          <p:cNvPicPr>
            <a:picLocks noChangeAspect="1"/>
          </p:cNvPicPr>
          <p:nvPr/>
        </p:nvPicPr>
        <p:blipFill>
          <a:blip r:embed="rId3"/>
          <a:stretch>
            <a:fillRect/>
          </a:stretch>
        </p:blipFill>
        <p:spPr>
          <a:xfrm>
            <a:off x="2794565" y="1158596"/>
            <a:ext cx="2563159" cy="2352675"/>
          </a:xfrm>
          <a:prstGeom prst="rect">
            <a:avLst/>
          </a:prstGeom>
        </p:spPr>
      </p:pic>
      <p:pic>
        <p:nvPicPr>
          <p:cNvPr id="11" name="图片 10"/>
          <p:cNvPicPr>
            <a:picLocks noChangeAspect="1"/>
          </p:cNvPicPr>
          <p:nvPr/>
        </p:nvPicPr>
        <p:blipFill>
          <a:blip r:embed="rId4"/>
          <a:stretch>
            <a:fillRect/>
          </a:stretch>
        </p:blipFill>
        <p:spPr>
          <a:xfrm>
            <a:off x="5357724" y="1185859"/>
            <a:ext cx="2857448" cy="2352675"/>
          </a:xfrm>
          <a:prstGeom prst="rect">
            <a:avLst/>
          </a:prstGeom>
        </p:spPr>
      </p:pic>
      <p:pic>
        <p:nvPicPr>
          <p:cNvPr id="20" name="图片 19"/>
          <p:cNvPicPr>
            <a:picLocks noChangeAspect="1"/>
          </p:cNvPicPr>
          <p:nvPr/>
        </p:nvPicPr>
        <p:blipFill>
          <a:blip r:embed="rId5"/>
          <a:stretch>
            <a:fillRect/>
          </a:stretch>
        </p:blipFill>
        <p:spPr>
          <a:xfrm>
            <a:off x="396012" y="3614734"/>
            <a:ext cx="2861217" cy="2504296"/>
          </a:xfrm>
          <a:prstGeom prst="rect">
            <a:avLst/>
          </a:prstGeom>
        </p:spPr>
      </p:pic>
      <p:pic>
        <p:nvPicPr>
          <p:cNvPr id="12" name="图片 11"/>
          <p:cNvPicPr>
            <a:picLocks noChangeAspect="1"/>
          </p:cNvPicPr>
          <p:nvPr/>
        </p:nvPicPr>
        <p:blipFill>
          <a:blip r:embed="rId6"/>
          <a:stretch>
            <a:fillRect/>
          </a:stretch>
        </p:blipFill>
        <p:spPr>
          <a:xfrm>
            <a:off x="3252276" y="3727290"/>
            <a:ext cx="2771486" cy="2412219"/>
          </a:xfrm>
          <a:prstGeom prst="rect">
            <a:avLst/>
          </a:prstGeom>
        </p:spPr>
      </p:pic>
      <p:pic>
        <p:nvPicPr>
          <p:cNvPr id="3" name="图片 2"/>
          <p:cNvPicPr>
            <a:picLocks noChangeAspect="1"/>
          </p:cNvPicPr>
          <p:nvPr/>
        </p:nvPicPr>
        <p:blipFill>
          <a:blip r:embed="rId7"/>
          <a:stretch>
            <a:fillRect/>
          </a:stretch>
        </p:blipFill>
        <p:spPr>
          <a:xfrm>
            <a:off x="5160325" y="2841799"/>
            <a:ext cx="4690750" cy="4183200"/>
          </a:xfrm>
          <a:prstGeom prst="rect">
            <a:avLst/>
          </a:prstGeom>
        </p:spPr>
      </p:pic>
      <p:sp>
        <p:nvSpPr>
          <p:cNvPr id="13" name="文本框 12"/>
          <p:cNvSpPr txBox="1"/>
          <p:nvPr/>
        </p:nvSpPr>
        <p:spPr>
          <a:xfrm>
            <a:off x="1468536" y="3546014"/>
            <a:ext cx="714375" cy="276999"/>
          </a:xfrm>
          <a:prstGeom prst="rect">
            <a:avLst/>
          </a:prstGeom>
          <a:noFill/>
        </p:spPr>
        <p:txBody>
          <a:bodyPr wrap="square" rtlCol="0">
            <a:spAutoFit/>
          </a:bodyPr>
          <a:lstStyle/>
          <a:p>
            <a:r>
              <a:rPr lang="en-US" altLang="zh-CN" sz="1200" dirty="0" smtClean="0"/>
              <a:t>44Ti</a:t>
            </a:r>
            <a:endParaRPr lang="zh-CN" altLang="en-US" sz="1200" dirty="0"/>
          </a:p>
        </p:txBody>
      </p:sp>
      <p:sp>
        <p:nvSpPr>
          <p:cNvPr id="14" name="文本框 13"/>
          <p:cNvSpPr txBox="1"/>
          <p:nvPr/>
        </p:nvSpPr>
        <p:spPr>
          <a:xfrm>
            <a:off x="4201672" y="3570906"/>
            <a:ext cx="714375" cy="276999"/>
          </a:xfrm>
          <a:prstGeom prst="rect">
            <a:avLst/>
          </a:prstGeom>
          <a:noFill/>
        </p:spPr>
        <p:txBody>
          <a:bodyPr wrap="square" rtlCol="0">
            <a:spAutoFit/>
          </a:bodyPr>
          <a:lstStyle/>
          <a:p>
            <a:r>
              <a:rPr lang="en-US" altLang="zh-CN" sz="1200" dirty="0" smtClean="0"/>
              <a:t>48Cr</a:t>
            </a:r>
            <a:endParaRPr lang="zh-CN" altLang="en-US" sz="1200" dirty="0"/>
          </a:p>
        </p:txBody>
      </p:sp>
      <p:pic>
        <p:nvPicPr>
          <p:cNvPr id="5" name="图片 4"/>
          <p:cNvPicPr>
            <a:picLocks noChangeAspect="1"/>
          </p:cNvPicPr>
          <p:nvPr/>
        </p:nvPicPr>
        <p:blipFill>
          <a:blip r:embed="rId8"/>
          <a:stretch>
            <a:fillRect/>
          </a:stretch>
        </p:blipFill>
        <p:spPr>
          <a:xfrm>
            <a:off x="58836" y="1180130"/>
            <a:ext cx="2688894" cy="2309605"/>
          </a:xfrm>
          <a:prstGeom prst="rect">
            <a:avLst/>
          </a:prstGeom>
        </p:spPr>
      </p:pic>
    </p:spTree>
    <p:extLst>
      <p:ext uri="{BB962C8B-B14F-4D97-AF65-F5344CB8AC3E}">
        <p14:creationId xmlns:p14="http://schemas.microsoft.com/office/powerpoint/2010/main" val="880621829"/>
      </p:ext>
    </p:extLst>
  </p:cSld>
  <p:clrMapOvr>
    <a:masterClrMapping/>
  </p:clrMapOvr>
  <mc:AlternateContent xmlns:mc="http://schemas.openxmlformats.org/markup-compatibility/2006" xmlns:p14="http://schemas.microsoft.com/office/powerpoint/2010/main">
    <mc:Choice Requires="p14">
      <p:transition spd="slow" p14:dur="2000" advTm="106919"/>
    </mc:Choice>
    <mc:Fallback xmlns="">
      <p:transition spd="slow" advTm="10691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err="1" smtClean="0"/>
              <a:t>Sd</a:t>
            </a:r>
            <a:r>
              <a:rPr lang="zh-CN" altLang="en-US" dirty="0" smtClean="0"/>
              <a:t>壳计算结果</a:t>
            </a:r>
            <a:endParaRPr lang="zh-CN" altLang="en-US" dirty="0"/>
          </a:p>
        </p:txBody>
      </p:sp>
      <p:pic>
        <p:nvPicPr>
          <p:cNvPr id="3" name="图片 2"/>
          <p:cNvPicPr>
            <a:picLocks noChangeAspect="1"/>
          </p:cNvPicPr>
          <p:nvPr/>
        </p:nvPicPr>
        <p:blipFill>
          <a:blip r:embed="rId3"/>
          <a:stretch>
            <a:fillRect/>
          </a:stretch>
        </p:blipFill>
        <p:spPr>
          <a:xfrm>
            <a:off x="0" y="328726"/>
            <a:ext cx="3974643" cy="3648199"/>
          </a:xfrm>
          <a:prstGeom prst="rect">
            <a:avLst/>
          </a:prstGeom>
        </p:spPr>
      </p:pic>
      <p:pic>
        <p:nvPicPr>
          <p:cNvPr id="5" name="图片 4"/>
          <p:cNvPicPr>
            <a:picLocks noChangeAspect="1"/>
          </p:cNvPicPr>
          <p:nvPr/>
        </p:nvPicPr>
        <p:blipFill>
          <a:blip r:embed="rId4"/>
          <a:stretch>
            <a:fillRect/>
          </a:stretch>
        </p:blipFill>
        <p:spPr>
          <a:xfrm>
            <a:off x="2702848" y="328726"/>
            <a:ext cx="4212302" cy="3648199"/>
          </a:xfrm>
          <a:prstGeom prst="rect">
            <a:avLst/>
          </a:prstGeom>
        </p:spPr>
      </p:pic>
      <p:pic>
        <p:nvPicPr>
          <p:cNvPr id="7" name="图片 6"/>
          <p:cNvPicPr>
            <a:picLocks noChangeAspect="1"/>
          </p:cNvPicPr>
          <p:nvPr/>
        </p:nvPicPr>
        <p:blipFill>
          <a:blip r:embed="rId5"/>
          <a:stretch>
            <a:fillRect/>
          </a:stretch>
        </p:blipFill>
        <p:spPr>
          <a:xfrm>
            <a:off x="2556463" y="3021727"/>
            <a:ext cx="3994941" cy="3596176"/>
          </a:xfrm>
          <a:prstGeom prst="rect">
            <a:avLst/>
          </a:prstGeom>
        </p:spPr>
      </p:pic>
      <p:pic>
        <p:nvPicPr>
          <p:cNvPr id="8" name="图片 7"/>
          <p:cNvPicPr>
            <a:picLocks noChangeAspect="1"/>
          </p:cNvPicPr>
          <p:nvPr/>
        </p:nvPicPr>
        <p:blipFill>
          <a:blip r:embed="rId6"/>
          <a:stretch>
            <a:fillRect/>
          </a:stretch>
        </p:blipFill>
        <p:spPr>
          <a:xfrm>
            <a:off x="5687468" y="423062"/>
            <a:ext cx="3930530" cy="3553863"/>
          </a:xfrm>
          <a:prstGeom prst="rect">
            <a:avLst/>
          </a:prstGeom>
        </p:spPr>
      </p:pic>
      <p:pic>
        <p:nvPicPr>
          <p:cNvPr id="10" name="图片 9"/>
          <p:cNvPicPr>
            <a:picLocks noChangeAspect="1"/>
          </p:cNvPicPr>
          <p:nvPr/>
        </p:nvPicPr>
        <p:blipFill>
          <a:blip r:embed="rId7"/>
          <a:stretch>
            <a:fillRect/>
          </a:stretch>
        </p:blipFill>
        <p:spPr>
          <a:xfrm>
            <a:off x="5105886" y="2898263"/>
            <a:ext cx="4690750" cy="4132800"/>
          </a:xfrm>
          <a:prstGeom prst="rect">
            <a:avLst/>
          </a:prstGeom>
        </p:spPr>
      </p:pic>
      <p:pic>
        <p:nvPicPr>
          <p:cNvPr id="2" name="图片 1"/>
          <p:cNvPicPr>
            <a:picLocks noChangeAspect="1"/>
          </p:cNvPicPr>
          <p:nvPr/>
        </p:nvPicPr>
        <p:blipFill>
          <a:blip r:embed="rId8"/>
          <a:stretch>
            <a:fillRect/>
          </a:stretch>
        </p:blipFill>
        <p:spPr>
          <a:xfrm>
            <a:off x="423752" y="3600195"/>
            <a:ext cx="2735037" cy="2100006"/>
          </a:xfrm>
          <a:prstGeom prst="rect">
            <a:avLst/>
          </a:prstGeom>
        </p:spPr>
      </p:pic>
    </p:spTree>
    <p:extLst>
      <p:ext uri="{BB962C8B-B14F-4D97-AF65-F5344CB8AC3E}">
        <p14:creationId xmlns:p14="http://schemas.microsoft.com/office/powerpoint/2010/main" val="506317046"/>
      </p:ext>
    </p:extLst>
  </p:cSld>
  <p:clrMapOvr>
    <a:masterClrMapping/>
  </p:clrMapOvr>
  <mc:AlternateContent xmlns:mc="http://schemas.openxmlformats.org/markup-compatibility/2006" xmlns:p14="http://schemas.microsoft.com/office/powerpoint/2010/main">
    <mc:Choice Requires="p14">
      <p:transition spd="slow" p14:dur="2000" advTm="41607"/>
    </mc:Choice>
    <mc:Fallback xmlns="">
      <p:transition spd="slow" advTm="4160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结合能双重差分计算结果</a:t>
            </a:r>
          </a:p>
        </p:txBody>
      </p:sp>
      <p:pic>
        <p:nvPicPr>
          <p:cNvPr id="2" name="图片 1"/>
          <p:cNvPicPr>
            <a:picLocks noChangeAspect="1"/>
          </p:cNvPicPr>
          <p:nvPr/>
        </p:nvPicPr>
        <p:blipFill>
          <a:blip r:embed="rId3"/>
          <a:stretch>
            <a:fillRect/>
          </a:stretch>
        </p:blipFill>
        <p:spPr>
          <a:xfrm>
            <a:off x="482200" y="1145433"/>
            <a:ext cx="8018891" cy="3570002"/>
          </a:xfrm>
          <a:prstGeom prst="rect">
            <a:avLst/>
          </a:prstGeom>
        </p:spPr>
      </p:pic>
      <p:pic>
        <p:nvPicPr>
          <p:cNvPr id="3" name="图片 2"/>
          <p:cNvPicPr>
            <a:picLocks noChangeAspect="1"/>
          </p:cNvPicPr>
          <p:nvPr/>
        </p:nvPicPr>
        <p:blipFill>
          <a:blip r:embed="rId4"/>
          <a:stretch>
            <a:fillRect/>
          </a:stretch>
        </p:blipFill>
        <p:spPr>
          <a:xfrm>
            <a:off x="482200" y="4715435"/>
            <a:ext cx="8117233" cy="460205"/>
          </a:xfrm>
          <a:prstGeom prst="rect">
            <a:avLst/>
          </a:prstGeom>
        </p:spPr>
      </p:pic>
    </p:spTree>
    <p:extLst>
      <p:ext uri="{BB962C8B-B14F-4D97-AF65-F5344CB8AC3E}">
        <p14:creationId xmlns:p14="http://schemas.microsoft.com/office/powerpoint/2010/main" val="1260425955"/>
      </p:ext>
    </p:extLst>
  </p:cSld>
  <p:clrMapOvr>
    <a:masterClrMapping/>
  </p:clrMapOvr>
  <mc:AlternateContent xmlns:mc="http://schemas.openxmlformats.org/markup-compatibility/2006" xmlns:p14="http://schemas.microsoft.com/office/powerpoint/2010/main">
    <mc:Choice Requires="p14">
      <p:transition spd="slow" p14:dur="2000" advTm="90497"/>
    </mc:Choice>
    <mc:Fallback xmlns="">
      <p:transition spd="slow" advTm="9049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结合能双重</a:t>
            </a:r>
            <a:r>
              <a:rPr lang="zh-CN" altLang="en-US" dirty="0" smtClean="0"/>
              <a:t>差分与对称能参数拟合</a:t>
            </a:r>
            <a:endParaRPr lang="zh-CN" altLang="en-US"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3470577825"/>
                  </p:ext>
                </p:extLst>
              </p:nvPr>
            </p:nvGraphicFramePr>
            <p:xfrm>
              <a:off x="871751" y="3977964"/>
              <a:ext cx="7033997" cy="1112394"/>
            </p:xfrm>
            <a:graphic>
              <a:graphicData uri="http://schemas.openxmlformats.org/drawingml/2006/table">
                <a:tbl>
                  <a:tblPr firstRow="1" bandRow="1">
                    <a:tableStyleId>{00A15C55-8517-42AA-B614-E9B94910E393}</a:tableStyleId>
                  </a:tblPr>
                  <a:tblGrid>
                    <a:gridCol w="1172333">
                      <a:extLst>
                        <a:ext uri="{9D8B030D-6E8A-4147-A177-3AD203B41FA5}">
                          <a16:colId xmlns:a16="http://schemas.microsoft.com/office/drawing/2014/main" val="4084411128"/>
                        </a:ext>
                      </a:extLst>
                    </a:gridCol>
                    <a:gridCol w="1096697">
                      <a:extLst>
                        <a:ext uri="{9D8B030D-6E8A-4147-A177-3AD203B41FA5}">
                          <a16:colId xmlns:a16="http://schemas.microsoft.com/office/drawing/2014/main" val="3608466309"/>
                        </a:ext>
                      </a:extLst>
                    </a:gridCol>
                    <a:gridCol w="1230514">
                      <a:extLst>
                        <a:ext uri="{9D8B030D-6E8A-4147-A177-3AD203B41FA5}">
                          <a16:colId xmlns:a16="http://schemas.microsoft.com/office/drawing/2014/main" val="820075997"/>
                        </a:ext>
                      </a:extLst>
                    </a:gridCol>
                    <a:gridCol w="1189788">
                      <a:extLst>
                        <a:ext uri="{9D8B030D-6E8A-4147-A177-3AD203B41FA5}">
                          <a16:colId xmlns:a16="http://schemas.microsoft.com/office/drawing/2014/main" val="454828085"/>
                        </a:ext>
                      </a:extLst>
                    </a:gridCol>
                    <a:gridCol w="1035608">
                      <a:extLst>
                        <a:ext uri="{9D8B030D-6E8A-4147-A177-3AD203B41FA5}">
                          <a16:colId xmlns:a16="http://schemas.microsoft.com/office/drawing/2014/main" val="713475133"/>
                        </a:ext>
                      </a:extLst>
                    </a:gridCol>
                    <a:gridCol w="1309057">
                      <a:extLst>
                        <a:ext uri="{9D8B030D-6E8A-4147-A177-3AD203B41FA5}">
                          <a16:colId xmlns:a16="http://schemas.microsoft.com/office/drawing/2014/main" val="1839128931"/>
                        </a:ext>
                      </a:extLst>
                    </a:gridCol>
                  </a:tblGrid>
                  <a:tr h="260457">
                    <a:tc>
                      <a:txBody>
                        <a:bodyPr/>
                        <a:lstStyle/>
                        <a:p>
                          <a:pPr algn="ctr"/>
                          <a:r>
                            <a:rPr lang="en-US" altLang="zh-CN" sz="1000" i="1" dirty="0" smtClean="0"/>
                            <a:t>	N</a:t>
                          </a:r>
                          <a:r>
                            <a:rPr lang="zh-CN" altLang="en-US" sz="1000" i="1" dirty="0" smtClean="0"/>
                            <a:t>≠</a:t>
                          </a:r>
                          <a:r>
                            <a:rPr lang="en-US" altLang="zh-CN" sz="1000" i="1" dirty="0" smtClean="0"/>
                            <a:t>Z	</a:t>
                          </a:r>
                        </a:p>
                      </a:txBody>
                      <a:tcPr/>
                    </a:tc>
                    <a:tc>
                      <a:txBody>
                        <a:bodyPr/>
                        <a:lstStyle/>
                        <a:p>
                          <a:pPr algn="ctr"/>
                          <a:r>
                            <a:rPr lang="en-US" altLang="zh-CN" sz="1000" i="1" dirty="0" smtClean="0"/>
                            <a:t>EXP</a:t>
                          </a:r>
                        </a:p>
                      </a:txBody>
                      <a:tcPr/>
                    </a:tc>
                    <a:tc>
                      <a:txBody>
                        <a:bodyPr/>
                        <a:lstStyle/>
                        <a:p>
                          <a:pPr algn="ctr"/>
                          <a:r>
                            <a:rPr lang="en-US" altLang="zh-CN" sz="1000" i="1" dirty="0" smtClean="0"/>
                            <a:t>P0+P2+Q2_old</a:t>
                          </a:r>
                          <a:endParaRPr lang="zh-CN" altLang="en-US" sz="1000" i="1" dirty="0"/>
                        </a:p>
                      </a:txBody>
                      <a:tcPr/>
                    </a:tc>
                    <a:tc>
                      <a:txBody>
                        <a:bodyPr/>
                        <a:lstStyle/>
                        <a:p>
                          <a:pPr algn="ctr"/>
                          <a:r>
                            <a:rPr lang="en-US" altLang="zh-CN" sz="1000" i="1" dirty="0" smtClean="0"/>
                            <a:t>P0+P2+Q2+P1</a:t>
                          </a:r>
                          <a:endParaRPr lang="zh-CN" altLang="en-US" sz="1000" i="1" dirty="0"/>
                        </a:p>
                      </a:txBody>
                      <a:tcPr/>
                    </a:tc>
                    <a:tc>
                      <a:txBody>
                        <a:bodyPr/>
                        <a:lstStyle/>
                        <a:p>
                          <a:pPr algn="ctr"/>
                          <a:r>
                            <a:rPr lang="en-US" altLang="zh-CN" sz="1000" i="1" dirty="0" smtClean="0"/>
                            <a:t>P0+P2+Q2</a:t>
                          </a:r>
                          <a:endParaRPr lang="zh-CN" altLang="en-US" sz="1000" i="1"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000" i="1" dirty="0" err="1" smtClean="0"/>
                            <a:t>usdb</a:t>
                          </a:r>
                          <a:r>
                            <a:rPr lang="en-US" altLang="zh-CN" sz="1000" i="1" dirty="0" smtClean="0"/>
                            <a:t>/gx1a</a:t>
                          </a:r>
                        </a:p>
                        <a:p>
                          <a:pPr algn="ctr"/>
                          <a:endParaRPr lang="zh-CN" altLang="en-US" sz="1000" i="1" dirty="0"/>
                        </a:p>
                      </a:txBody>
                      <a:tcPr/>
                    </a:tc>
                    <a:extLst>
                      <a:ext uri="{0D108BD9-81ED-4DB2-BD59-A6C34878D82A}">
                        <a16:rowId xmlns:a16="http://schemas.microsoft.com/office/drawing/2014/main" val="1694571298"/>
                      </a:ext>
                    </a:extLst>
                  </a:tr>
                  <a:tr h="322916">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𝑐</m:t>
                                    </m:r>
                                  </m:e>
                                  <m:sub>
                                    <m:r>
                                      <a:rPr lang="en-US" altLang="zh-CN" sz="1400" b="0" i="1" smtClean="0">
                                        <a:latin typeface="Cambria Math" panose="02040503050406030204" pitchFamily="18" charset="0"/>
                                      </a:rPr>
                                      <m:t>2</m:t>
                                    </m:r>
                                  </m:sub>
                                  <m: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𝑉</m:t>
                                    </m:r>
                                    <m:r>
                                      <a:rPr lang="en-US" altLang="zh-CN" sz="1400" b="0" i="1" smtClean="0">
                                        <a:latin typeface="Cambria Math" panose="02040503050406030204" pitchFamily="18" charset="0"/>
                                      </a:rPr>
                                      <m:t>)</m:t>
                                    </m:r>
                                  </m:sup>
                                </m:sSubSup>
                              </m:oMath>
                            </m:oMathPara>
                          </a14:m>
                          <a:endParaRPr lang="zh-CN" altLang="en-US" sz="1400" dirty="0"/>
                        </a:p>
                      </a:txBody>
                      <a:tcPr/>
                    </a:tc>
                    <a:tc>
                      <a:txBody>
                        <a:bodyPr/>
                        <a:lstStyle/>
                        <a:p>
                          <a:pPr algn="ctr"/>
                          <a:r>
                            <a:rPr lang="en-US" altLang="zh-CN" sz="1100" dirty="0" smtClean="0"/>
                            <a:t>34.98±17.69</a:t>
                          </a:r>
                          <a:endParaRPr lang="zh-CN" altLang="en-US" sz="1100" dirty="0"/>
                        </a:p>
                      </a:txBody>
                      <a:tcPr/>
                    </a:tc>
                    <a:tc>
                      <a:txBody>
                        <a:bodyPr/>
                        <a:lstStyle/>
                        <a:p>
                          <a:pPr algn="ctr"/>
                          <a:r>
                            <a:rPr lang="en-US" altLang="zh-CN" sz="1100" dirty="0" smtClean="0"/>
                            <a:t>34.33±22.40</a:t>
                          </a:r>
                          <a:endParaRPr lang="zh-CN" altLang="en-US" sz="1100" dirty="0"/>
                        </a:p>
                      </a:txBody>
                      <a:tcPr/>
                    </a:tc>
                    <a:tc>
                      <a:txBody>
                        <a:bodyPr/>
                        <a:lstStyle/>
                        <a:p>
                          <a:pPr algn="ctr"/>
                          <a:r>
                            <a:rPr lang="en-US" altLang="zh-CN" sz="1100" dirty="0" smtClean="0"/>
                            <a:t>30.44±20.78</a:t>
                          </a:r>
                          <a:endParaRPr lang="zh-CN" altLang="en-US" sz="1100" dirty="0"/>
                        </a:p>
                      </a:txBody>
                      <a:tcPr/>
                    </a:tc>
                    <a:tc>
                      <a:txBody>
                        <a:bodyPr/>
                        <a:lstStyle/>
                        <a:p>
                          <a:pPr algn="ctr"/>
                          <a:r>
                            <a:rPr lang="en-US" altLang="zh-CN" sz="1100" dirty="0" smtClean="0"/>
                            <a:t>29.45±20.04</a:t>
                          </a:r>
                          <a:endParaRPr lang="zh-CN" altLang="en-US" sz="1100" dirty="0"/>
                        </a:p>
                      </a:txBody>
                      <a:tcPr/>
                    </a:tc>
                    <a:tc>
                      <a:txBody>
                        <a:bodyPr/>
                        <a:lstStyle/>
                        <a:p>
                          <a:pPr algn="ctr"/>
                          <a:r>
                            <a:rPr lang="en-US" altLang="zh-CN" sz="1100" dirty="0" smtClean="0"/>
                            <a:t>32.82±24.69</a:t>
                          </a:r>
                          <a:endParaRPr lang="zh-CN" altLang="en-US" sz="1100" dirty="0"/>
                        </a:p>
                      </a:txBody>
                      <a:tcPr/>
                    </a:tc>
                    <a:extLst>
                      <a:ext uri="{0D108BD9-81ED-4DB2-BD59-A6C34878D82A}">
                        <a16:rowId xmlns:a16="http://schemas.microsoft.com/office/drawing/2014/main" val="2871202049"/>
                      </a:ext>
                    </a:extLst>
                  </a:tr>
                  <a:tr h="322916">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𝑐</m:t>
                                    </m:r>
                                  </m:e>
                                  <m:sub>
                                    <m:r>
                                      <a:rPr lang="en-US" altLang="zh-CN" sz="1400" b="0" i="1" smtClean="0">
                                        <a:latin typeface="Cambria Math" panose="02040503050406030204" pitchFamily="18" charset="0"/>
                                      </a:rPr>
                                      <m:t>2</m:t>
                                    </m:r>
                                  </m:sub>
                                  <m: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𝑆</m:t>
                                    </m:r>
                                    <m:r>
                                      <a:rPr lang="en-US" altLang="zh-CN" sz="1400" b="0" i="1" smtClean="0">
                                        <a:latin typeface="Cambria Math" panose="02040503050406030204" pitchFamily="18" charset="0"/>
                                      </a:rPr>
                                      <m:t>)</m:t>
                                    </m:r>
                                  </m:sup>
                                </m:sSubSup>
                              </m:oMath>
                            </m:oMathPara>
                          </a14:m>
                          <a:endParaRPr lang="zh-CN" altLang="en-US" sz="1400" dirty="0"/>
                        </a:p>
                      </a:txBody>
                      <a:tcPr/>
                    </a:tc>
                    <a:tc>
                      <a:txBody>
                        <a:bodyPr/>
                        <a:lstStyle/>
                        <a:p>
                          <a:pPr algn="ctr"/>
                          <a:r>
                            <a:rPr lang="en-US" altLang="zh-CN" sz="1100" dirty="0" smtClean="0"/>
                            <a:t>60.51±53.29</a:t>
                          </a:r>
                          <a:endParaRPr lang="zh-CN" altLang="en-US" sz="1100" dirty="0"/>
                        </a:p>
                      </a:txBody>
                      <a:tcPr/>
                    </a:tc>
                    <a:tc>
                      <a:txBody>
                        <a:bodyPr/>
                        <a:lstStyle/>
                        <a:p>
                          <a:pPr algn="ctr"/>
                          <a:r>
                            <a:rPr lang="en-US" altLang="zh-CN" sz="1100" dirty="0" smtClean="0"/>
                            <a:t>54.13±67.46</a:t>
                          </a:r>
                          <a:endParaRPr lang="zh-CN" altLang="en-US" sz="1100" dirty="0"/>
                        </a:p>
                      </a:txBody>
                      <a:tcPr/>
                    </a:tc>
                    <a:tc>
                      <a:txBody>
                        <a:bodyPr/>
                        <a:lstStyle/>
                        <a:p>
                          <a:pPr algn="ctr"/>
                          <a:r>
                            <a:rPr lang="en-US" altLang="zh-CN" sz="1100" dirty="0" smtClean="0"/>
                            <a:t>43.30±62.57</a:t>
                          </a:r>
                          <a:endParaRPr lang="zh-CN" altLang="en-US" sz="1100" dirty="0"/>
                        </a:p>
                      </a:txBody>
                      <a:tcPr/>
                    </a:tc>
                    <a:tc>
                      <a:txBody>
                        <a:bodyPr/>
                        <a:lstStyle/>
                        <a:p>
                          <a:pPr algn="ctr"/>
                          <a:r>
                            <a:rPr lang="en-US" altLang="zh-CN" sz="1100" dirty="0" smtClean="0"/>
                            <a:t>40.36±60.36</a:t>
                          </a:r>
                          <a:endParaRPr lang="zh-CN" altLang="en-US" sz="1100" dirty="0"/>
                        </a:p>
                      </a:txBody>
                      <a:tcPr/>
                    </a:tc>
                    <a:tc>
                      <a:txBody>
                        <a:bodyPr/>
                        <a:lstStyle/>
                        <a:p>
                          <a:pPr algn="ctr"/>
                          <a:r>
                            <a:rPr lang="en-US" altLang="zh-CN" sz="1100" dirty="0" smtClean="0"/>
                            <a:t>54.50±74.35</a:t>
                          </a:r>
                          <a:endParaRPr lang="zh-CN" altLang="en-US" sz="1100" dirty="0"/>
                        </a:p>
                      </a:txBody>
                      <a:tcPr/>
                    </a:tc>
                    <a:extLst>
                      <a:ext uri="{0D108BD9-81ED-4DB2-BD59-A6C34878D82A}">
                        <a16:rowId xmlns:a16="http://schemas.microsoft.com/office/drawing/2014/main" val="240831798"/>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3470577825"/>
                  </p:ext>
                </p:extLst>
              </p:nvPr>
            </p:nvGraphicFramePr>
            <p:xfrm>
              <a:off x="871751" y="3977964"/>
              <a:ext cx="7033997" cy="1112394"/>
            </p:xfrm>
            <a:graphic>
              <a:graphicData uri="http://schemas.openxmlformats.org/drawingml/2006/table">
                <a:tbl>
                  <a:tblPr firstRow="1" bandRow="1">
                    <a:tableStyleId>{00A15C55-8517-42AA-B614-E9B94910E393}</a:tableStyleId>
                  </a:tblPr>
                  <a:tblGrid>
                    <a:gridCol w="1172333">
                      <a:extLst>
                        <a:ext uri="{9D8B030D-6E8A-4147-A177-3AD203B41FA5}">
                          <a16:colId xmlns:a16="http://schemas.microsoft.com/office/drawing/2014/main" val="4084411128"/>
                        </a:ext>
                      </a:extLst>
                    </a:gridCol>
                    <a:gridCol w="1096697">
                      <a:extLst>
                        <a:ext uri="{9D8B030D-6E8A-4147-A177-3AD203B41FA5}">
                          <a16:colId xmlns:a16="http://schemas.microsoft.com/office/drawing/2014/main" val="3608466309"/>
                        </a:ext>
                      </a:extLst>
                    </a:gridCol>
                    <a:gridCol w="1230514">
                      <a:extLst>
                        <a:ext uri="{9D8B030D-6E8A-4147-A177-3AD203B41FA5}">
                          <a16:colId xmlns:a16="http://schemas.microsoft.com/office/drawing/2014/main" val="820075997"/>
                        </a:ext>
                      </a:extLst>
                    </a:gridCol>
                    <a:gridCol w="1189788">
                      <a:extLst>
                        <a:ext uri="{9D8B030D-6E8A-4147-A177-3AD203B41FA5}">
                          <a16:colId xmlns:a16="http://schemas.microsoft.com/office/drawing/2014/main" val="454828085"/>
                        </a:ext>
                      </a:extLst>
                    </a:gridCol>
                    <a:gridCol w="1035608">
                      <a:extLst>
                        <a:ext uri="{9D8B030D-6E8A-4147-A177-3AD203B41FA5}">
                          <a16:colId xmlns:a16="http://schemas.microsoft.com/office/drawing/2014/main" val="713475133"/>
                        </a:ext>
                      </a:extLst>
                    </a:gridCol>
                    <a:gridCol w="1309057">
                      <a:extLst>
                        <a:ext uri="{9D8B030D-6E8A-4147-A177-3AD203B41FA5}">
                          <a16:colId xmlns:a16="http://schemas.microsoft.com/office/drawing/2014/main" val="1839128931"/>
                        </a:ext>
                      </a:extLst>
                    </a:gridCol>
                  </a:tblGrid>
                  <a:tr h="396240">
                    <a:tc>
                      <a:txBody>
                        <a:bodyPr/>
                        <a:lstStyle/>
                        <a:p>
                          <a:pPr algn="ctr"/>
                          <a:r>
                            <a:rPr lang="en-US" altLang="zh-CN" sz="1000" i="1" dirty="0" smtClean="0"/>
                            <a:t>	N</a:t>
                          </a:r>
                          <a:r>
                            <a:rPr lang="zh-CN" altLang="en-US" sz="1000" i="1" dirty="0" smtClean="0"/>
                            <a:t>≠</a:t>
                          </a:r>
                          <a:r>
                            <a:rPr lang="en-US" altLang="zh-CN" sz="1000" i="1" dirty="0" smtClean="0"/>
                            <a:t>Z	</a:t>
                          </a:r>
                        </a:p>
                      </a:txBody>
                      <a:tcPr/>
                    </a:tc>
                    <a:tc>
                      <a:txBody>
                        <a:bodyPr/>
                        <a:lstStyle/>
                        <a:p>
                          <a:pPr algn="ctr"/>
                          <a:r>
                            <a:rPr lang="en-US" altLang="zh-CN" sz="1000" i="1" dirty="0" smtClean="0"/>
                            <a:t>EXP</a:t>
                          </a:r>
                        </a:p>
                      </a:txBody>
                      <a:tcPr/>
                    </a:tc>
                    <a:tc>
                      <a:txBody>
                        <a:bodyPr/>
                        <a:lstStyle/>
                        <a:p>
                          <a:pPr algn="ctr"/>
                          <a:r>
                            <a:rPr lang="en-US" altLang="zh-CN" sz="1000" i="1" dirty="0" smtClean="0"/>
                            <a:t>P0+P2+Q2_old</a:t>
                          </a:r>
                          <a:endParaRPr lang="zh-CN" altLang="en-US" sz="1000" i="1" dirty="0"/>
                        </a:p>
                      </a:txBody>
                      <a:tcPr/>
                    </a:tc>
                    <a:tc>
                      <a:txBody>
                        <a:bodyPr/>
                        <a:lstStyle/>
                        <a:p>
                          <a:pPr algn="ctr"/>
                          <a:r>
                            <a:rPr lang="en-US" altLang="zh-CN" sz="1000" i="1" dirty="0" smtClean="0"/>
                            <a:t>P0+P2+Q2+P1</a:t>
                          </a:r>
                          <a:endParaRPr lang="zh-CN" altLang="en-US" sz="1000" i="1" dirty="0"/>
                        </a:p>
                      </a:txBody>
                      <a:tcPr/>
                    </a:tc>
                    <a:tc>
                      <a:txBody>
                        <a:bodyPr/>
                        <a:lstStyle/>
                        <a:p>
                          <a:pPr algn="ctr"/>
                          <a:r>
                            <a:rPr lang="en-US" altLang="zh-CN" sz="1000" i="1" dirty="0" smtClean="0"/>
                            <a:t>P0+P2+Q2</a:t>
                          </a:r>
                          <a:endParaRPr lang="zh-CN" altLang="en-US" sz="1000" i="1"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000" i="1" dirty="0" err="1" smtClean="0"/>
                            <a:t>usdb</a:t>
                          </a:r>
                          <a:r>
                            <a:rPr lang="en-US" altLang="zh-CN" sz="1000" i="1" dirty="0" smtClean="0"/>
                            <a:t>/gx1a</a:t>
                          </a:r>
                        </a:p>
                        <a:p>
                          <a:pPr algn="ctr"/>
                          <a:endParaRPr lang="zh-CN" altLang="en-US" sz="1000" i="1" dirty="0"/>
                        </a:p>
                      </a:txBody>
                      <a:tcPr/>
                    </a:tc>
                    <a:extLst>
                      <a:ext uri="{0D108BD9-81ED-4DB2-BD59-A6C34878D82A}">
                        <a16:rowId xmlns:a16="http://schemas.microsoft.com/office/drawing/2014/main" val="1694571298"/>
                      </a:ext>
                    </a:extLst>
                  </a:tr>
                  <a:tr h="358077">
                    <a:tc>
                      <a:txBody>
                        <a:bodyPr/>
                        <a:lstStyle/>
                        <a:p>
                          <a:endParaRPr lang="zh-CN"/>
                        </a:p>
                      </a:txBody>
                      <a:tcPr>
                        <a:blipFill>
                          <a:blip r:embed="rId3"/>
                          <a:stretch>
                            <a:fillRect l="-1042" t="-113559" r="-503646" b="-103390"/>
                          </a:stretch>
                        </a:blipFill>
                      </a:tcPr>
                    </a:tc>
                    <a:tc>
                      <a:txBody>
                        <a:bodyPr/>
                        <a:lstStyle/>
                        <a:p>
                          <a:pPr algn="ctr"/>
                          <a:r>
                            <a:rPr lang="en-US" altLang="zh-CN" sz="1100" dirty="0" smtClean="0"/>
                            <a:t>34.98±17.69</a:t>
                          </a:r>
                          <a:endParaRPr lang="zh-CN" altLang="en-US" sz="1100" dirty="0"/>
                        </a:p>
                      </a:txBody>
                      <a:tcPr/>
                    </a:tc>
                    <a:tc>
                      <a:txBody>
                        <a:bodyPr/>
                        <a:lstStyle/>
                        <a:p>
                          <a:pPr algn="ctr"/>
                          <a:r>
                            <a:rPr lang="en-US" altLang="zh-CN" sz="1100" dirty="0" smtClean="0"/>
                            <a:t>34.33±22.40</a:t>
                          </a:r>
                          <a:endParaRPr lang="zh-CN" altLang="en-US" sz="1100" dirty="0"/>
                        </a:p>
                      </a:txBody>
                      <a:tcPr/>
                    </a:tc>
                    <a:tc>
                      <a:txBody>
                        <a:bodyPr/>
                        <a:lstStyle/>
                        <a:p>
                          <a:pPr algn="ctr"/>
                          <a:r>
                            <a:rPr lang="en-US" altLang="zh-CN" sz="1100" dirty="0" smtClean="0"/>
                            <a:t>30.44±20.78</a:t>
                          </a:r>
                          <a:endParaRPr lang="zh-CN" altLang="en-US" sz="1100" dirty="0"/>
                        </a:p>
                      </a:txBody>
                      <a:tcPr/>
                    </a:tc>
                    <a:tc>
                      <a:txBody>
                        <a:bodyPr/>
                        <a:lstStyle/>
                        <a:p>
                          <a:pPr algn="ctr"/>
                          <a:r>
                            <a:rPr lang="en-US" altLang="zh-CN" sz="1100" dirty="0" smtClean="0"/>
                            <a:t>29.45±20.04</a:t>
                          </a:r>
                          <a:endParaRPr lang="zh-CN" altLang="en-US" sz="1100" dirty="0"/>
                        </a:p>
                      </a:txBody>
                      <a:tcPr/>
                    </a:tc>
                    <a:tc>
                      <a:txBody>
                        <a:bodyPr/>
                        <a:lstStyle/>
                        <a:p>
                          <a:pPr algn="ctr"/>
                          <a:r>
                            <a:rPr lang="en-US" altLang="zh-CN" sz="1100" dirty="0" smtClean="0"/>
                            <a:t>32.82±24.69</a:t>
                          </a:r>
                          <a:endParaRPr lang="zh-CN" altLang="en-US" sz="1100" dirty="0"/>
                        </a:p>
                      </a:txBody>
                      <a:tcPr/>
                    </a:tc>
                    <a:extLst>
                      <a:ext uri="{0D108BD9-81ED-4DB2-BD59-A6C34878D82A}">
                        <a16:rowId xmlns:a16="http://schemas.microsoft.com/office/drawing/2014/main" val="2871202049"/>
                      </a:ext>
                    </a:extLst>
                  </a:tr>
                  <a:tr h="358077">
                    <a:tc>
                      <a:txBody>
                        <a:bodyPr/>
                        <a:lstStyle/>
                        <a:p>
                          <a:endParaRPr lang="zh-CN"/>
                        </a:p>
                      </a:txBody>
                      <a:tcPr>
                        <a:blipFill>
                          <a:blip r:embed="rId3"/>
                          <a:stretch>
                            <a:fillRect l="-1042" t="-213559" r="-503646" b="-3390"/>
                          </a:stretch>
                        </a:blipFill>
                      </a:tcPr>
                    </a:tc>
                    <a:tc>
                      <a:txBody>
                        <a:bodyPr/>
                        <a:lstStyle/>
                        <a:p>
                          <a:pPr algn="ctr"/>
                          <a:r>
                            <a:rPr lang="en-US" altLang="zh-CN" sz="1100" dirty="0" smtClean="0"/>
                            <a:t>60.51±53.29</a:t>
                          </a:r>
                          <a:endParaRPr lang="zh-CN" altLang="en-US" sz="1100" dirty="0"/>
                        </a:p>
                      </a:txBody>
                      <a:tcPr/>
                    </a:tc>
                    <a:tc>
                      <a:txBody>
                        <a:bodyPr/>
                        <a:lstStyle/>
                        <a:p>
                          <a:pPr algn="ctr"/>
                          <a:r>
                            <a:rPr lang="en-US" altLang="zh-CN" sz="1100" dirty="0" smtClean="0"/>
                            <a:t>54.13±67.46</a:t>
                          </a:r>
                          <a:endParaRPr lang="zh-CN" altLang="en-US" sz="1100" dirty="0"/>
                        </a:p>
                      </a:txBody>
                      <a:tcPr/>
                    </a:tc>
                    <a:tc>
                      <a:txBody>
                        <a:bodyPr/>
                        <a:lstStyle/>
                        <a:p>
                          <a:pPr algn="ctr"/>
                          <a:r>
                            <a:rPr lang="en-US" altLang="zh-CN" sz="1100" dirty="0" smtClean="0"/>
                            <a:t>43.30±62.57</a:t>
                          </a:r>
                          <a:endParaRPr lang="zh-CN" altLang="en-US" sz="1100" dirty="0"/>
                        </a:p>
                      </a:txBody>
                      <a:tcPr/>
                    </a:tc>
                    <a:tc>
                      <a:txBody>
                        <a:bodyPr/>
                        <a:lstStyle/>
                        <a:p>
                          <a:pPr algn="ctr"/>
                          <a:r>
                            <a:rPr lang="en-US" altLang="zh-CN" sz="1100" dirty="0" smtClean="0"/>
                            <a:t>40.36±60.36</a:t>
                          </a:r>
                          <a:endParaRPr lang="zh-CN" altLang="en-US" sz="1100" dirty="0"/>
                        </a:p>
                      </a:txBody>
                      <a:tcPr/>
                    </a:tc>
                    <a:tc>
                      <a:txBody>
                        <a:bodyPr/>
                        <a:lstStyle/>
                        <a:p>
                          <a:pPr algn="ctr"/>
                          <a:r>
                            <a:rPr lang="en-US" altLang="zh-CN" sz="1100" dirty="0" smtClean="0"/>
                            <a:t>54.50±74.35</a:t>
                          </a:r>
                          <a:endParaRPr lang="zh-CN" altLang="en-US" sz="1100" dirty="0"/>
                        </a:p>
                      </a:txBody>
                      <a:tcPr/>
                    </a:tc>
                    <a:extLst>
                      <a:ext uri="{0D108BD9-81ED-4DB2-BD59-A6C34878D82A}">
                        <a16:rowId xmlns:a16="http://schemas.microsoft.com/office/drawing/2014/main" val="240831798"/>
                      </a:ext>
                    </a:extLst>
                  </a:tr>
                </a:tbl>
              </a:graphicData>
            </a:graphic>
          </p:graphicFrame>
        </mc:Fallback>
      </mc:AlternateContent>
      <p:pic>
        <p:nvPicPr>
          <p:cNvPr id="7" name="图片 6"/>
          <p:cNvPicPr>
            <a:picLocks noChangeAspect="1"/>
          </p:cNvPicPr>
          <p:nvPr/>
        </p:nvPicPr>
        <p:blipFill>
          <a:blip r:embed="rId4"/>
          <a:stretch>
            <a:fillRect/>
          </a:stretch>
        </p:blipFill>
        <p:spPr>
          <a:xfrm>
            <a:off x="1327327" y="876492"/>
            <a:ext cx="5978342" cy="2720676"/>
          </a:xfrm>
          <a:prstGeom prst="rect">
            <a:avLst/>
          </a:prstGeom>
        </p:spPr>
      </p:pic>
    </p:spTree>
    <p:extLst>
      <p:ext uri="{BB962C8B-B14F-4D97-AF65-F5344CB8AC3E}">
        <p14:creationId xmlns:p14="http://schemas.microsoft.com/office/powerpoint/2010/main" val="3994590888"/>
      </p:ext>
    </p:extLst>
  </p:cSld>
  <p:clrMapOvr>
    <a:masterClrMapping/>
  </p:clrMapOvr>
  <mc:AlternateContent xmlns:mc="http://schemas.openxmlformats.org/markup-compatibility/2006" xmlns:p14="http://schemas.microsoft.com/office/powerpoint/2010/main">
    <mc:Choice Requires="p14">
      <p:transition spd="slow" p14:dur="2000" advTm="42297"/>
    </mc:Choice>
    <mc:Fallback xmlns="">
      <p:transition spd="slow" advTm="4229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结合能双重</a:t>
            </a:r>
            <a:r>
              <a:rPr lang="zh-CN" altLang="en-US" dirty="0" smtClean="0"/>
              <a:t>差分与对称能参数拟合</a:t>
            </a:r>
            <a:endParaRPr lang="zh-CN" altLang="en-US"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nvPr>
            </p:nvGraphicFramePr>
            <p:xfrm>
              <a:off x="871751" y="3977964"/>
              <a:ext cx="7033997" cy="1112394"/>
            </p:xfrm>
            <a:graphic>
              <a:graphicData uri="http://schemas.openxmlformats.org/drawingml/2006/table">
                <a:tbl>
                  <a:tblPr firstRow="1" bandRow="1">
                    <a:tableStyleId>{00A15C55-8517-42AA-B614-E9B94910E393}</a:tableStyleId>
                  </a:tblPr>
                  <a:tblGrid>
                    <a:gridCol w="1172333">
                      <a:extLst>
                        <a:ext uri="{9D8B030D-6E8A-4147-A177-3AD203B41FA5}">
                          <a16:colId xmlns:a16="http://schemas.microsoft.com/office/drawing/2014/main" val="4084411128"/>
                        </a:ext>
                      </a:extLst>
                    </a:gridCol>
                    <a:gridCol w="1096697">
                      <a:extLst>
                        <a:ext uri="{9D8B030D-6E8A-4147-A177-3AD203B41FA5}">
                          <a16:colId xmlns:a16="http://schemas.microsoft.com/office/drawing/2014/main" val="3608466309"/>
                        </a:ext>
                      </a:extLst>
                    </a:gridCol>
                    <a:gridCol w="1230514">
                      <a:extLst>
                        <a:ext uri="{9D8B030D-6E8A-4147-A177-3AD203B41FA5}">
                          <a16:colId xmlns:a16="http://schemas.microsoft.com/office/drawing/2014/main" val="820075997"/>
                        </a:ext>
                      </a:extLst>
                    </a:gridCol>
                    <a:gridCol w="1189788">
                      <a:extLst>
                        <a:ext uri="{9D8B030D-6E8A-4147-A177-3AD203B41FA5}">
                          <a16:colId xmlns:a16="http://schemas.microsoft.com/office/drawing/2014/main" val="454828085"/>
                        </a:ext>
                      </a:extLst>
                    </a:gridCol>
                    <a:gridCol w="1035608">
                      <a:extLst>
                        <a:ext uri="{9D8B030D-6E8A-4147-A177-3AD203B41FA5}">
                          <a16:colId xmlns:a16="http://schemas.microsoft.com/office/drawing/2014/main" val="713475133"/>
                        </a:ext>
                      </a:extLst>
                    </a:gridCol>
                    <a:gridCol w="1309057">
                      <a:extLst>
                        <a:ext uri="{9D8B030D-6E8A-4147-A177-3AD203B41FA5}">
                          <a16:colId xmlns:a16="http://schemas.microsoft.com/office/drawing/2014/main" val="1839128931"/>
                        </a:ext>
                      </a:extLst>
                    </a:gridCol>
                  </a:tblGrid>
                  <a:tr h="260457">
                    <a:tc>
                      <a:txBody>
                        <a:bodyPr/>
                        <a:lstStyle/>
                        <a:p>
                          <a:pPr algn="ctr"/>
                          <a:r>
                            <a:rPr lang="en-US" altLang="zh-CN" sz="1000" i="1" dirty="0" smtClean="0"/>
                            <a:t>	N</a:t>
                          </a:r>
                          <a:r>
                            <a:rPr lang="zh-CN" altLang="en-US" sz="1000" i="1" dirty="0" smtClean="0"/>
                            <a:t>≠</a:t>
                          </a:r>
                          <a:r>
                            <a:rPr lang="en-US" altLang="zh-CN" sz="1000" i="1" dirty="0" smtClean="0"/>
                            <a:t>Z	</a:t>
                          </a:r>
                        </a:p>
                      </a:txBody>
                      <a:tcPr/>
                    </a:tc>
                    <a:tc>
                      <a:txBody>
                        <a:bodyPr/>
                        <a:lstStyle/>
                        <a:p>
                          <a:pPr algn="ctr"/>
                          <a:r>
                            <a:rPr lang="en-US" altLang="zh-CN" sz="1000" i="1" dirty="0" smtClean="0"/>
                            <a:t>EXP</a:t>
                          </a:r>
                        </a:p>
                      </a:txBody>
                      <a:tcPr/>
                    </a:tc>
                    <a:tc>
                      <a:txBody>
                        <a:bodyPr/>
                        <a:lstStyle/>
                        <a:p>
                          <a:pPr algn="ctr"/>
                          <a:r>
                            <a:rPr lang="en-US" altLang="zh-CN" sz="1000" i="1" dirty="0" smtClean="0"/>
                            <a:t>P0+P2+Q2_old</a:t>
                          </a:r>
                          <a:endParaRPr lang="zh-CN" altLang="en-US" sz="1000" i="1" dirty="0"/>
                        </a:p>
                      </a:txBody>
                      <a:tcPr/>
                    </a:tc>
                    <a:tc>
                      <a:txBody>
                        <a:bodyPr/>
                        <a:lstStyle/>
                        <a:p>
                          <a:pPr algn="ctr"/>
                          <a:r>
                            <a:rPr lang="en-US" altLang="zh-CN" sz="1000" i="1" dirty="0" smtClean="0"/>
                            <a:t>P0+P2+Q2+P1</a:t>
                          </a:r>
                          <a:endParaRPr lang="zh-CN" altLang="en-US" sz="1000" i="1" dirty="0"/>
                        </a:p>
                      </a:txBody>
                      <a:tcPr/>
                    </a:tc>
                    <a:tc>
                      <a:txBody>
                        <a:bodyPr/>
                        <a:lstStyle/>
                        <a:p>
                          <a:pPr algn="ctr"/>
                          <a:r>
                            <a:rPr lang="en-US" altLang="zh-CN" sz="1000" i="1" dirty="0" smtClean="0"/>
                            <a:t>P0+P2+Q2</a:t>
                          </a:r>
                          <a:endParaRPr lang="zh-CN" altLang="en-US" sz="1000" i="1"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000" i="1" dirty="0" err="1" smtClean="0"/>
                            <a:t>usdb</a:t>
                          </a:r>
                          <a:r>
                            <a:rPr lang="en-US" altLang="zh-CN" sz="1000" i="1" dirty="0" smtClean="0"/>
                            <a:t>/gx1a</a:t>
                          </a:r>
                        </a:p>
                        <a:p>
                          <a:pPr algn="ctr"/>
                          <a:endParaRPr lang="zh-CN" altLang="en-US" sz="1000" i="1" dirty="0"/>
                        </a:p>
                      </a:txBody>
                      <a:tcPr/>
                    </a:tc>
                    <a:extLst>
                      <a:ext uri="{0D108BD9-81ED-4DB2-BD59-A6C34878D82A}">
                        <a16:rowId xmlns:a16="http://schemas.microsoft.com/office/drawing/2014/main" val="1694571298"/>
                      </a:ext>
                    </a:extLst>
                  </a:tr>
                  <a:tr h="322916">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𝑐</m:t>
                                    </m:r>
                                  </m:e>
                                  <m:sub>
                                    <m:r>
                                      <a:rPr lang="en-US" altLang="zh-CN" sz="1400" b="0" i="1" smtClean="0">
                                        <a:latin typeface="Cambria Math" panose="02040503050406030204" pitchFamily="18" charset="0"/>
                                      </a:rPr>
                                      <m:t>2</m:t>
                                    </m:r>
                                  </m:sub>
                                  <m: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𝑉</m:t>
                                    </m:r>
                                    <m:r>
                                      <a:rPr lang="en-US" altLang="zh-CN" sz="1400" b="0" i="1" smtClean="0">
                                        <a:latin typeface="Cambria Math" panose="02040503050406030204" pitchFamily="18" charset="0"/>
                                      </a:rPr>
                                      <m:t>)</m:t>
                                    </m:r>
                                  </m:sup>
                                </m:sSubSup>
                              </m:oMath>
                            </m:oMathPara>
                          </a14:m>
                          <a:endParaRPr lang="zh-CN" altLang="en-US" sz="1400" dirty="0"/>
                        </a:p>
                      </a:txBody>
                      <a:tcPr/>
                    </a:tc>
                    <a:tc>
                      <a:txBody>
                        <a:bodyPr/>
                        <a:lstStyle/>
                        <a:p>
                          <a:pPr algn="ctr"/>
                          <a:r>
                            <a:rPr lang="en-US" altLang="zh-CN" sz="1100" dirty="0" smtClean="0"/>
                            <a:t>34.98±17.69</a:t>
                          </a:r>
                          <a:endParaRPr lang="zh-CN" altLang="en-US" sz="1100" dirty="0"/>
                        </a:p>
                      </a:txBody>
                      <a:tcPr/>
                    </a:tc>
                    <a:tc>
                      <a:txBody>
                        <a:bodyPr/>
                        <a:lstStyle/>
                        <a:p>
                          <a:pPr algn="ctr"/>
                          <a:r>
                            <a:rPr lang="en-US" altLang="zh-CN" sz="1100" dirty="0" smtClean="0"/>
                            <a:t>34.33±22.40</a:t>
                          </a:r>
                          <a:endParaRPr lang="zh-CN" altLang="en-US" sz="1100" dirty="0"/>
                        </a:p>
                      </a:txBody>
                      <a:tcPr/>
                    </a:tc>
                    <a:tc>
                      <a:txBody>
                        <a:bodyPr/>
                        <a:lstStyle/>
                        <a:p>
                          <a:pPr algn="ctr"/>
                          <a:r>
                            <a:rPr lang="en-US" altLang="zh-CN" sz="1100" dirty="0" smtClean="0"/>
                            <a:t>30.44±20.78</a:t>
                          </a:r>
                          <a:endParaRPr lang="zh-CN" altLang="en-US" sz="1100" dirty="0"/>
                        </a:p>
                      </a:txBody>
                      <a:tcPr/>
                    </a:tc>
                    <a:tc>
                      <a:txBody>
                        <a:bodyPr/>
                        <a:lstStyle/>
                        <a:p>
                          <a:pPr algn="ctr"/>
                          <a:r>
                            <a:rPr lang="en-US" altLang="zh-CN" sz="1100" dirty="0" smtClean="0"/>
                            <a:t>29.45±20.04</a:t>
                          </a:r>
                          <a:endParaRPr lang="zh-CN" altLang="en-US" sz="1100" dirty="0"/>
                        </a:p>
                      </a:txBody>
                      <a:tcPr/>
                    </a:tc>
                    <a:tc>
                      <a:txBody>
                        <a:bodyPr/>
                        <a:lstStyle/>
                        <a:p>
                          <a:pPr algn="ctr"/>
                          <a:r>
                            <a:rPr lang="en-US" altLang="zh-CN" sz="1100" dirty="0" smtClean="0"/>
                            <a:t>32.82±24.69</a:t>
                          </a:r>
                          <a:endParaRPr lang="zh-CN" altLang="en-US" sz="1100" dirty="0"/>
                        </a:p>
                      </a:txBody>
                      <a:tcPr/>
                    </a:tc>
                    <a:extLst>
                      <a:ext uri="{0D108BD9-81ED-4DB2-BD59-A6C34878D82A}">
                        <a16:rowId xmlns:a16="http://schemas.microsoft.com/office/drawing/2014/main" val="2871202049"/>
                      </a:ext>
                    </a:extLst>
                  </a:tr>
                  <a:tr h="322916">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𝑐</m:t>
                                    </m:r>
                                  </m:e>
                                  <m:sub>
                                    <m:r>
                                      <a:rPr lang="en-US" altLang="zh-CN" sz="1400" b="0" i="1" smtClean="0">
                                        <a:latin typeface="Cambria Math" panose="02040503050406030204" pitchFamily="18" charset="0"/>
                                      </a:rPr>
                                      <m:t>2</m:t>
                                    </m:r>
                                  </m:sub>
                                  <m: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𝑆</m:t>
                                    </m:r>
                                    <m:r>
                                      <a:rPr lang="en-US" altLang="zh-CN" sz="1400" b="0" i="1" smtClean="0">
                                        <a:latin typeface="Cambria Math" panose="02040503050406030204" pitchFamily="18" charset="0"/>
                                      </a:rPr>
                                      <m:t>)</m:t>
                                    </m:r>
                                  </m:sup>
                                </m:sSubSup>
                              </m:oMath>
                            </m:oMathPara>
                          </a14:m>
                          <a:endParaRPr lang="zh-CN" altLang="en-US" sz="1400" dirty="0"/>
                        </a:p>
                      </a:txBody>
                      <a:tcPr/>
                    </a:tc>
                    <a:tc>
                      <a:txBody>
                        <a:bodyPr/>
                        <a:lstStyle/>
                        <a:p>
                          <a:pPr algn="ctr"/>
                          <a:r>
                            <a:rPr lang="en-US" altLang="zh-CN" sz="1100" dirty="0" smtClean="0"/>
                            <a:t>60.51±53.29</a:t>
                          </a:r>
                          <a:endParaRPr lang="zh-CN" altLang="en-US" sz="1100" dirty="0"/>
                        </a:p>
                      </a:txBody>
                      <a:tcPr/>
                    </a:tc>
                    <a:tc>
                      <a:txBody>
                        <a:bodyPr/>
                        <a:lstStyle/>
                        <a:p>
                          <a:pPr algn="ctr"/>
                          <a:r>
                            <a:rPr lang="en-US" altLang="zh-CN" sz="1100" dirty="0" smtClean="0"/>
                            <a:t>54.13±67.46</a:t>
                          </a:r>
                          <a:endParaRPr lang="zh-CN" altLang="en-US" sz="1100" dirty="0"/>
                        </a:p>
                      </a:txBody>
                      <a:tcPr/>
                    </a:tc>
                    <a:tc>
                      <a:txBody>
                        <a:bodyPr/>
                        <a:lstStyle/>
                        <a:p>
                          <a:pPr algn="ctr"/>
                          <a:r>
                            <a:rPr lang="en-US" altLang="zh-CN" sz="1100" dirty="0" smtClean="0"/>
                            <a:t>43.30±62.57</a:t>
                          </a:r>
                          <a:endParaRPr lang="zh-CN" altLang="en-US" sz="1100" dirty="0"/>
                        </a:p>
                      </a:txBody>
                      <a:tcPr/>
                    </a:tc>
                    <a:tc>
                      <a:txBody>
                        <a:bodyPr/>
                        <a:lstStyle/>
                        <a:p>
                          <a:pPr algn="ctr"/>
                          <a:r>
                            <a:rPr lang="en-US" altLang="zh-CN" sz="1100" dirty="0" smtClean="0"/>
                            <a:t>40.36±60.36</a:t>
                          </a:r>
                          <a:endParaRPr lang="zh-CN" altLang="en-US" sz="1100" dirty="0"/>
                        </a:p>
                      </a:txBody>
                      <a:tcPr/>
                    </a:tc>
                    <a:tc>
                      <a:txBody>
                        <a:bodyPr/>
                        <a:lstStyle/>
                        <a:p>
                          <a:pPr algn="ctr"/>
                          <a:r>
                            <a:rPr lang="en-US" altLang="zh-CN" sz="1100" dirty="0" smtClean="0"/>
                            <a:t>54.50±74.35</a:t>
                          </a:r>
                          <a:endParaRPr lang="zh-CN" altLang="en-US" sz="1100" dirty="0"/>
                        </a:p>
                      </a:txBody>
                      <a:tcPr/>
                    </a:tc>
                    <a:extLst>
                      <a:ext uri="{0D108BD9-81ED-4DB2-BD59-A6C34878D82A}">
                        <a16:rowId xmlns:a16="http://schemas.microsoft.com/office/drawing/2014/main" val="240831798"/>
                      </a:ext>
                    </a:extLst>
                  </a:tr>
                </a:tbl>
              </a:graphicData>
            </a:graphic>
          </p:graphicFrame>
        </mc:Choice>
        <mc:Fallback xmlns="">
          <p:graphicFrame>
            <p:nvGraphicFramePr>
              <p:cNvPr id="3" name="表格 2"/>
              <p:cNvGraphicFramePr>
                <a:graphicFrameLocks noGrp="1"/>
              </p:cNvGraphicFramePr>
              <p:nvPr>
                <p:extLst/>
              </p:nvPr>
            </p:nvGraphicFramePr>
            <p:xfrm>
              <a:off x="871751" y="3977964"/>
              <a:ext cx="7033997" cy="1112394"/>
            </p:xfrm>
            <a:graphic>
              <a:graphicData uri="http://schemas.openxmlformats.org/drawingml/2006/table">
                <a:tbl>
                  <a:tblPr firstRow="1" bandRow="1">
                    <a:tableStyleId>{00A15C55-8517-42AA-B614-E9B94910E393}</a:tableStyleId>
                  </a:tblPr>
                  <a:tblGrid>
                    <a:gridCol w="1172333">
                      <a:extLst>
                        <a:ext uri="{9D8B030D-6E8A-4147-A177-3AD203B41FA5}">
                          <a16:colId xmlns:a16="http://schemas.microsoft.com/office/drawing/2014/main" val="4084411128"/>
                        </a:ext>
                      </a:extLst>
                    </a:gridCol>
                    <a:gridCol w="1096697">
                      <a:extLst>
                        <a:ext uri="{9D8B030D-6E8A-4147-A177-3AD203B41FA5}">
                          <a16:colId xmlns:a16="http://schemas.microsoft.com/office/drawing/2014/main" val="3608466309"/>
                        </a:ext>
                      </a:extLst>
                    </a:gridCol>
                    <a:gridCol w="1230514">
                      <a:extLst>
                        <a:ext uri="{9D8B030D-6E8A-4147-A177-3AD203B41FA5}">
                          <a16:colId xmlns:a16="http://schemas.microsoft.com/office/drawing/2014/main" val="820075997"/>
                        </a:ext>
                      </a:extLst>
                    </a:gridCol>
                    <a:gridCol w="1189788">
                      <a:extLst>
                        <a:ext uri="{9D8B030D-6E8A-4147-A177-3AD203B41FA5}">
                          <a16:colId xmlns:a16="http://schemas.microsoft.com/office/drawing/2014/main" val="454828085"/>
                        </a:ext>
                      </a:extLst>
                    </a:gridCol>
                    <a:gridCol w="1035608">
                      <a:extLst>
                        <a:ext uri="{9D8B030D-6E8A-4147-A177-3AD203B41FA5}">
                          <a16:colId xmlns:a16="http://schemas.microsoft.com/office/drawing/2014/main" val="713475133"/>
                        </a:ext>
                      </a:extLst>
                    </a:gridCol>
                    <a:gridCol w="1309057">
                      <a:extLst>
                        <a:ext uri="{9D8B030D-6E8A-4147-A177-3AD203B41FA5}">
                          <a16:colId xmlns:a16="http://schemas.microsoft.com/office/drawing/2014/main" val="1839128931"/>
                        </a:ext>
                      </a:extLst>
                    </a:gridCol>
                  </a:tblGrid>
                  <a:tr h="396240">
                    <a:tc>
                      <a:txBody>
                        <a:bodyPr/>
                        <a:lstStyle/>
                        <a:p>
                          <a:pPr algn="ctr"/>
                          <a:r>
                            <a:rPr lang="en-US" altLang="zh-CN" sz="1000" i="1" dirty="0" smtClean="0"/>
                            <a:t>	N</a:t>
                          </a:r>
                          <a:r>
                            <a:rPr lang="zh-CN" altLang="en-US" sz="1000" i="1" dirty="0" smtClean="0"/>
                            <a:t>≠</a:t>
                          </a:r>
                          <a:r>
                            <a:rPr lang="en-US" altLang="zh-CN" sz="1000" i="1" dirty="0" smtClean="0"/>
                            <a:t>Z	</a:t>
                          </a:r>
                        </a:p>
                      </a:txBody>
                      <a:tcPr/>
                    </a:tc>
                    <a:tc>
                      <a:txBody>
                        <a:bodyPr/>
                        <a:lstStyle/>
                        <a:p>
                          <a:pPr algn="ctr"/>
                          <a:r>
                            <a:rPr lang="en-US" altLang="zh-CN" sz="1000" i="1" dirty="0" smtClean="0"/>
                            <a:t>EXP</a:t>
                          </a:r>
                        </a:p>
                      </a:txBody>
                      <a:tcPr/>
                    </a:tc>
                    <a:tc>
                      <a:txBody>
                        <a:bodyPr/>
                        <a:lstStyle/>
                        <a:p>
                          <a:pPr algn="ctr"/>
                          <a:r>
                            <a:rPr lang="en-US" altLang="zh-CN" sz="1000" i="1" dirty="0" smtClean="0"/>
                            <a:t>P0+P2+Q2_old</a:t>
                          </a:r>
                          <a:endParaRPr lang="zh-CN" altLang="en-US" sz="1000" i="1" dirty="0"/>
                        </a:p>
                      </a:txBody>
                      <a:tcPr/>
                    </a:tc>
                    <a:tc>
                      <a:txBody>
                        <a:bodyPr/>
                        <a:lstStyle/>
                        <a:p>
                          <a:pPr algn="ctr"/>
                          <a:r>
                            <a:rPr lang="en-US" altLang="zh-CN" sz="1000" i="1" dirty="0" smtClean="0"/>
                            <a:t>P0+P2+Q2+P1</a:t>
                          </a:r>
                          <a:endParaRPr lang="zh-CN" altLang="en-US" sz="1000" i="1" dirty="0"/>
                        </a:p>
                      </a:txBody>
                      <a:tcPr/>
                    </a:tc>
                    <a:tc>
                      <a:txBody>
                        <a:bodyPr/>
                        <a:lstStyle/>
                        <a:p>
                          <a:pPr algn="ctr"/>
                          <a:r>
                            <a:rPr lang="en-US" altLang="zh-CN" sz="1000" i="1" dirty="0" smtClean="0"/>
                            <a:t>P0+P2+Q2</a:t>
                          </a:r>
                          <a:endParaRPr lang="zh-CN" altLang="en-US" sz="1000" i="1"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000" i="1" dirty="0" err="1" smtClean="0"/>
                            <a:t>usdb</a:t>
                          </a:r>
                          <a:r>
                            <a:rPr lang="en-US" altLang="zh-CN" sz="1000" i="1" dirty="0" smtClean="0"/>
                            <a:t>/gx1a</a:t>
                          </a:r>
                        </a:p>
                        <a:p>
                          <a:pPr algn="ctr"/>
                          <a:endParaRPr lang="zh-CN" altLang="en-US" sz="1000" i="1" dirty="0"/>
                        </a:p>
                      </a:txBody>
                      <a:tcPr/>
                    </a:tc>
                    <a:extLst>
                      <a:ext uri="{0D108BD9-81ED-4DB2-BD59-A6C34878D82A}">
                        <a16:rowId xmlns:a16="http://schemas.microsoft.com/office/drawing/2014/main" val="1694571298"/>
                      </a:ext>
                    </a:extLst>
                  </a:tr>
                  <a:tr h="358077">
                    <a:tc>
                      <a:txBody>
                        <a:bodyPr/>
                        <a:lstStyle/>
                        <a:p>
                          <a:endParaRPr lang="zh-CN"/>
                        </a:p>
                      </a:txBody>
                      <a:tcPr>
                        <a:blipFill>
                          <a:blip r:embed="rId3"/>
                          <a:stretch>
                            <a:fillRect l="-1042" t="-113559" r="-503646" b="-103390"/>
                          </a:stretch>
                        </a:blipFill>
                      </a:tcPr>
                    </a:tc>
                    <a:tc>
                      <a:txBody>
                        <a:bodyPr/>
                        <a:lstStyle/>
                        <a:p>
                          <a:pPr algn="ctr"/>
                          <a:r>
                            <a:rPr lang="en-US" altLang="zh-CN" sz="1100" dirty="0" smtClean="0"/>
                            <a:t>34.98±17.69</a:t>
                          </a:r>
                          <a:endParaRPr lang="zh-CN" altLang="en-US" sz="1100" dirty="0"/>
                        </a:p>
                      </a:txBody>
                      <a:tcPr/>
                    </a:tc>
                    <a:tc>
                      <a:txBody>
                        <a:bodyPr/>
                        <a:lstStyle/>
                        <a:p>
                          <a:pPr algn="ctr"/>
                          <a:r>
                            <a:rPr lang="en-US" altLang="zh-CN" sz="1100" dirty="0" smtClean="0"/>
                            <a:t>34.33±22.40</a:t>
                          </a:r>
                          <a:endParaRPr lang="zh-CN" altLang="en-US" sz="1100" dirty="0"/>
                        </a:p>
                      </a:txBody>
                      <a:tcPr/>
                    </a:tc>
                    <a:tc>
                      <a:txBody>
                        <a:bodyPr/>
                        <a:lstStyle/>
                        <a:p>
                          <a:pPr algn="ctr"/>
                          <a:r>
                            <a:rPr lang="en-US" altLang="zh-CN" sz="1100" dirty="0" smtClean="0"/>
                            <a:t>30.44±20.78</a:t>
                          </a:r>
                          <a:endParaRPr lang="zh-CN" altLang="en-US" sz="1100" dirty="0"/>
                        </a:p>
                      </a:txBody>
                      <a:tcPr/>
                    </a:tc>
                    <a:tc>
                      <a:txBody>
                        <a:bodyPr/>
                        <a:lstStyle/>
                        <a:p>
                          <a:pPr algn="ctr"/>
                          <a:r>
                            <a:rPr lang="en-US" altLang="zh-CN" sz="1100" dirty="0" smtClean="0"/>
                            <a:t>29.45±20.04</a:t>
                          </a:r>
                          <a:endParaRPr lang="zh-CN" altLang="en-US" sz="1100" dirty="0"/>
                        </a:p>
                      </a:txBody>
                      <a:tcPr/>
                    </a:tc>
                    <a:tc>
                      <a:txBody>
                        <a:bodyPr/>
                        <a:lstStyle/>
                        <a:p>
                          <a:pPr algn="ctr"/>
                          <a:r>
                            <a:rPr lang="en-US" altLang="zh-CN" sz="1100" dirty="0" smtClean="0"/>
                            <a:t>32.82±24.69</a:t>
                          </a:r>
                          <a:endParaRPr lang="zh-CN" altLang="en-US" sz="1100" dirty="0"/>
                        </a:p>
                      </a:txBody>
                      <a:tcPr/>
                    </a:tc>
                    <a:extLst>
                      <a:ext uri="{0D108BD9-81ED-4DB2-BD59-A6C34878D82A}">
                        <a16:rowId xmlns:a16="http://schemas.microsoft.com/office/drawing/2014/main" val="2871202049"/>
                      </a:ext>
                    </a:extLst>
                  </a:tr>
                  <a:tr h="358077">
                    <a:tc>
                      <a:txBody>
                        <a:bodyPr/>
                        <a:lstStyle/>
                        <a:p>
                          <a:endParaRPr lang="zh-CN"/>
                        </a:p>
                      </a:txBody>
                      <a:tcPr>
                        <a:blipFill>
                          <a:blip r:embed="rId3"/>
                          <a:stretch>
                            <a:fillRect l="-1042" t="-213559" r="-503646" b="-3390"/>
                          </a:stretch>
                        </a:blipFill>
                      </a:tcPr>
                    </a:tc>
                    <a:tc>
                      <a:txBody>
                        <a:bodyPr/>
                        <a:lstStyle/>
                        <a:p>
                          <a:pPr algn="ctr"/>
                          <a:r>
                            <a:rPr lang="en-US" altLang="zh-CN" sz="1100" dirty="0" smtClean="0"/>
                            <a:t>60.51±53.29</a:t>
                          </a:r>
                          <a:endParaRPr lang="zh-CN" altLang="en-US" sz="1100" dirty="0"/>
                        </a:p>
                      </a:txBody>
                      <a:tcPr/>
                    </a:tc>
                    <a:tc>
                      <a:txBody>
                        <a:bodyPr/>
                        <a:lstStyle/>
                        <a:p>
                          <a:pPr algn="ctr"/>
                          <a:r>
                            <a:rPr lang="en-US" altLang="zh-CN" sz="1100" dirty="0" smtClean="0"/>
                            <a:t>54.13±67.46</a:t>
                          </a:r>
                          <a:endParaRPr lang="zh-CN" altLang="en-US" sz="1100" dirty="0"/>
                        </a:p>
                      </a:txBody>
                      <a:tcPr/>
                    </a:tc>
                    <a:tc>
                      <a:txBody>
                        <a:bodyPr/>
                        <a:lstStyle/>
                        <a:p>
                          <a:pPr algn="ctr"/>
                          <a:r>
                            <a:rPr lang="en-US" altLang="zh-CN" sz="1100" dirty="0" smtClean="0"/>
                            <a:t>43.30±62.57</a:t>
                          </a:r>
                          <a:endParaRPr lang="zh-CN" altLang="en-US" sz="1100" dirty="0"/>
                        </a:p>
                      </a:txBody>
                      <a:tcPr/>
                    </a:tc>
                    <a:tc>
                      <a:txBody>
                        <a:bodyPr/>
                        <a:lstStyle/>
                        <a:p>
                          <a:pPr algn="ctr"/>
                          <a:r>
                            <a:rPr lang="en-US" altLang="zh-CN" sz="1100" dirty="0" smtClean="0"/>
                            <a:t>40.36±60.36</a:t>
                          </a:r>
                          <a:endParaRPr lang="zh-CN" altLang="en-US" sz="1100" dirty="0"/>
                        </a:p>
                      </a:txBody>
                      <a:tcPr/>
                    </a:tc>
                    <a:tc>
                      <a:txBody>
                        <a:bodyPr/>
                        <a:lstStyle/>
                        <a:p>
                          <a:pPr algn="ctr"/>
                          <a:r>
                            <a:rPr lang="en-US" altLang="zh-CN" sz="1100" dirty="0" smtClean="0"/>
                            <a:t>54.50±74.35</a:t>
                          </a:r>
                          <a:endParaRPr lang="zh-CN" altLang="en-US" sz="1100" dirty="0"/>
                        </a:p>
                      </a:txBody>
                      <a:tcPr/>
                    </a:tc>
                    <a:extLst>
                      <a:ext uri="{0D108BD9-81ED-4DB2-BD59-A6C34878D82A}">
                        <a16:rowId xmlns:a16="http://schemas.microsoft.com/office/drawing/2014/main" val="240831798"/>
                      </a:ext>
                    </a:extLst>
                  </a:tr>
                </a:tbl>
              </a:graphicData>
            </a:graphic>
          </p:graphicFrame>
        </mc:Fallback>
      </mc:AlternateContent>
      <p:pic>
        <p:nvPicPr>
          <p:cNvPr id="7" name="图片 6"/>
          <p:cNvPicPr>
            <a:picLocks noChangeAspect="1"/>
          </p:cNvPicPr>
          <p:nvPr/>
        </p:nvPicPr>
        <p:blipFill>
          <a:blip r:embed="rId4"/>
          <a:stretch>
            <a:fillRect/>
          </a:stretch>
        </p:blipFill>
        <p:spPr>
          <a:xfrm>
            <a:off x="1327327" y="876492"/>
            <a:ext cx="5978342" cy="2720676"/>
          </a:xfrm>
          <a:prstGeom prst="rect">
            <a:avLst/>
          </a:prstGeom>
        </p:spPr>
      </p:pic>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1303752146"/>
                  </p:ext>
                </p:extLst>
              </p:nvPr>
            </p:nvGraphicFramePr>
            <p:xfrm>
              <a:off x="871752" y="5083883"/>
              <a:ext cx="7033997" cy="1524000"/>
            </p:xfrm>
            <a:graphic>
              <a:graphicData uri="http://schemas.openxmlformats.org/drawingml/2006/table">
                <a:tbl>
                  <a:tblPr firstRow="1" bandRow="1">
                    <a:tableStyleId>{00A15C55-8517-42AA-B614-E9B94910E393}</a:tableStyleId>
                  </a:tblPr>
                  <a:tblGrid>
                    <a:gridCol w="1172333">
                      <a:extLst>
                        <a:ext uri="{9D8B030D-6E8A-4147-A177-3AD203B41FA5}">
                          <a16:colId xmlns:a16="http://schemas.microsoft.com/office/drawing/2014/main" val="4084411128"/>
                        </a:ext>
                      </a:extLst>
                    </a:gridCol>
                    <a:gridCol w="1096697">
                      <a:extLst>
                        <a:ext uri="{9D8B030D-6E8A-4147-A177-3AD203B41FA5}">
                          <a16:colId xmlns:a16="http://schemas.microsoft.com/office/drawing/2014/main" val="3608466309"/>
                        </a:ext>
                      </a:extLst>
                    </a:gridCol>
                    <a:gridCol w="1230513">
                      <a:extLst>
                        <a:ext uri="{9D8B030D-6E8A-4147-A177-3AD203B41FA5}">
                          <a16:colId xmlns:a16="http://schemas.microsoft.com/office/drawing/2014/main" val="820075997"/>
                        </a:ext>
                      </a:extLst>
                    </a:gridCol>
                    <a:gridCol w="1189788">
                      <a:extLst>
                        <a:ext uri="{9D8B030D-6E8A-4147-A177-3AD203B41FA5}">
                          <a16:colId xmlns:a16="http://schemas.microsoft.com/office/drawing/2014/main" val="454828085"/>
                        </a:ext>
                      </a:extLst>
                    </a:gridCol>
                    <a:gridCol w="1035609">
                      <a:extLst>
                        <a:ext uri="{9D8B030D-6E8A-4147-A177-3AD203B41FA5}">
                          <a16:colId xmlns:a16="http://schemas.microsoft.com/office/drawing/2014/main" val="713475133"/>
                        </a:ext>
                      </a:extLst>
                    </a:gridCol>
                    <a:gridCol w="1309057">
                      <a:extLst>
                        <a:ext uri="{9D8B030D-6E8A-4147-A177-3AD203B41FA5}">
                          <a16:colId xmlns:a16="http://schemas.microsoft.com/office/drawing/2014/main" val="1839128931"/>
                        </a:ext>
                      </a:extLst>
                    </a:gridCol>
                  </a:tblGrid>
                  <a:tr h="297742">
                    <a:tc>
                      <a:txBody>
                        <a:bodyPr/>
                        <a:lstStyle/>
                        <a:p>
                          <a:pPr algn="ctr"/>
                          <a:r>
                            <a:rPr lang="en-US" altLang="zh-CN" sz="1000" i="1" dirty="0" smtClean="0"/>
                            <a:t>	N=Z			</a:t>
                          </a:r>
                        </a:p>
                      </a:txBody>
                      <a:tcPr/>
                    </a:tc>
                    <a:tc>
                      <a:txBody>
                        <a:bodyPr/>
                        <a:lstStyle/>
                        <a:p>
                          <a:pPr algn="ctr"/>
                          <a:r>
                            <a:rPr lang="en-US" altLang="zh-CN" sz="1000" i="1" dirty="0" smtClean="0"/>
                            <a:t>EXP</a:t>
                          </a:r>
                        </a:p>
                      </a:txBody>
                      <a:tcPr/>
                    </a:tc>
                    <a:tc>
                      <a:txBody>
                        <a:bodyPr/>
                        <a:lstStyle/>
                        <a:p>
                          <a:pPr algn="ctr"/>
                          <a:r>
                            <a:rPr lang="en-US" altLang="zh-CN" sz="1000" i="1" dirty="0" smtClean="0"/>
                            <a:t>P0+P2+Q2_old</a:t>
                          </a:r>
                          <a:endParaRPr lang="zh-CN" altLang="en-US" sz="1000" i="1" dirty="0"/>
                        </a:p>
                      </a:txBody>
                      <a:tcPr/>
                    </a:tc>
                    <a:tc>
                      <a:txBody>
                        <a:bodyPr/>
                        <a:lstStyle/>
                        <a:p>
                          <a:pPr algn="ctr"/>
                          <a:r>
                            <a:rPr lang="en-US" altLang="zh-CN" sz="1000" i="1" dirty="0" smtClean="0"/>
                            <a:t>P0+P2+Q2+P1</a:t>
                          </a:r>
                          <a:endParaRPr lang="zh-CN" altLang="en-US" sz="1000" i="1" dirty="0"/>
                        </a:p>
                      </a:txBody>
                      <a:tcPr/>
                    </a:tc>
                    <a:tc>
                      <a:txBody>
                        <a:bodyPr/>
                        <a:lstStyle/>
                        <a:p>
                          <a:pPr algn="ctr"/>
                          <a:r>
                            <a:rPr lang="en-US" altLang="zh-CN" sz="1000" i="1" dirty="0" smtClean="0"/>
                            <a:t>P0+P2+Q2</a:t>
                          </a:r>
                          <a:endParaRPr lang="zh-CN" altLang="en-US" sz="1000" i="1"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000" i="1" dirty="0" err="1" smtClean="0"/>
                            <a:t>usdb</a:t>
                          </a:r>
                          <a:r>
                            <a:rPr lang="en-US" altLang="zh-CN" sz="1000" i="1" dirty="0" smtClean="0"/>
                            <a:t>/gx1a</a:t>
                          </a:r>
                        </a:p>
                        <a:p>
                          <a:pPr algn="ctr"/>
                          <a:endParaRPr lang="zh-CN" altLang="en-US" sz="1000" i="1" dirty="0"/>
                        </a:p>
                      </a:txBody>
                      <a:tcPr/>
                    </a:tc>
                    <a:extLst>
                      <a:ext uri="{0D108BD9-81ED-4DB2-BD59-A6C34878D82A}">
                        <a16:rowId xmlns:a16="http://schemas.microsoft.com/office/drawing/2014/main" val="1694571298"/>
                      </a:ext>
                    </a:extLst>
                  </a:tr>
                  <a:tr h="328752">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𝑐</m:t>
                                    </m:r>
                                  </m:e>
                                  <m:sub>
                                    <m:r>
                                      <a:rPr lang="en-US" altLang="zh-CN" sz="1600" b="0" i="1" smtClean="0">
                                        <a:latin typeface="Cambria Math" panose="02040503050406030204" pitchFamily="18" charset="0"/>
                                      </a:rPr>
                                      <m:t>2</m:t>
                                    </m:r>
                                  </m:sub>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𝑉</m:t>
                                    </m:r>
                                    <m:r>
                                      <a:rPr lang="en-US" altLang="zh-CN" sz="1600" b="0" i="1" smtClean="0">
                                        <a:latin typeface="Cambria Math" panose="02040503050406030204" pitchFamily="18" charset="0"/>
                                      </a:rPr>
                                      <m:t>)</m:t>
                                    </m:r>
                                  </m:sup>
                                </m:sSubSup>
                              </m:oMath>
                            </m:oMathPara>
                          </a14:m>
                          <a:endParaRPr lang="zh-CN" altLang="en-US" sz="1600" dirty="0"/>
                        </a:p>
                      </a:txBody>
                      <a:tcPr/>
                    </a:tc>
                    <a:tc>
                      <a:txBody>
                        <a:bodyPr/>
                        <a:lstStyle/>
                        <a:p>
                          <a:pPr algn="ctr"/>
                          <a:r>
                            <a:rPr lang="en-US" altLang="zh-CN" sz="1100" dirty="0" smtClean="0"/>
                            <a:t>34.98±17.69</a:t>
                          </a:r>
                          <a:endParaRPr lang="zh-CN" altLang="en-US" sz="1100" dirty="0"/>
                        </a:p>
                      </a:txBody>
                      <a:tcPr/>
                    </a:tc>
                    <a:tc>
                      <a:txBody>
                        <a:bodyPr/>
                        <a:lstStyle/>
                        <a:p>
                          <a:pPr algn="ctr"/>
                          <a:r>
                            <a:rPr lang="en-US" altLang="zh-CN" sz="1100" dirty="0" smtClean="0"/>
                            <a:t>34.33±22.40</a:t>
                          </a:r>
                          <a:endParaRPr lang="zh-CN" altLang="en-US" sz="1100" dirty="0"/>
                        </a:p>
                      </a:txBody>
                      <a:tcPr/>
                    </a:tc>
                    <a:tc>
                      <a:txBody>
                        <a:bodyPr/>
                        <a:lstStyle/>
                        <a:p>
                          <a:pPr algn="ctr"/>
                          <a:r>
                            <a:rPr lang="en-US" altLang="zh-CN" sz="1100" dirty="0" smtClean="0"/>
                            <a:t>30.44±20.78</a:t>
                          </a:r>
                          <a:endParaRPr lang="zh-CN" altLang="en-US" sz="1100" dirty="0"/>
                        </a:p>
                      </a:txBody>
                      <a:tcPr/>
                    </a:tc>
                    <a:tc>
                      <a:txBody>
                        <a:bodyPr/>
                        <a:lstStyle/>
                        <a:p>
                          <a:pPr algn="ctr"/>
                          <a:r>
                            <a:rPr lang="en-US" altLang="zh-CN" sz="1100" dirty="0" smtClean="0"/>
                            <a:t>29.45±20.04</a:t>
                          </a:r>
                          <a:endParaRPr lang="zh-CN" altLang="en-US" sz="1100" dirty="0"/>
                        </a:p>
                      </a:txBody>
                      <a:tcPr/>
                    </a:tc>
                    <a:tc>
                      <a:txBody>
                        <a:bodyPr/>
                        <a:lstStyle/>
                        <a:p>
                          <a:pPr algn="ctr"/>
                          <a:r>
                            <a:rPr lang="en-US" altLang="zh-CN" sz="1100" dirty="0" smtClean="0"/>
                            <a:t>32.82±24.69</a:t>
                          </a:r>
                          <a:endParaRPr lang="zh-CN" altLang="en-US" sz="1100" dirty="0"/>
                        </a:p>
                      </a:txBody>
                      <a:tcPr/>
                    </a:tc>
                    <a:extLst>
                      <a:ext uri="{0D108BD9-81ED-4DB2-BD59-A6C34878D82A}">
                        <a16:rowId xmlns:a16="http://schemas.microsoft.com/office/drawing/2014/main" val="2871202049"/>
                      </a:ext>
                    </a:extLst>
                  </a:tr>
                  <a:tr h="328752">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𝑐</m:t>
                                    </m:r>
                                  </m:e>
                                  <m:sub>
                                    <m:r>
                                      <a:rPr lang="en-US" altLang="zh-CN" sz="1600" b="0" i="1" smtClean="0">
                                        <a:latin typeface="Cambria Math" panose="02040503050406030204" pitchFamily="18" charset="0"/>
                                      </a:rPr>
                                      <m:t>2</m:t>
                                    </m:r>
                                  </m:sub>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𝑆</m:t>
                                    </m:r>
                                    <m:r>
                                      <a:rPr lang="en-US" altLang="zh-CN" sz="1600" b="0" i="1" smtClean="0">
                                        <a:latin typeface="Cambria Math" panose="02040503050406030204" pitchFamily="18" charset="0"/>
                                      </a:rPr>
                                      <m:t>)</m:t>
                                    </m:r>
                                  </m:sup>
                                </m:sSubSup>
                              </m:oMath>
                            </m:oMathPara>
                          </a14:m>
                          <a:endParaRPr lang="zh-CN" altLang="en-US" sz="1600" dirty="0"/>
                        </a:p>
                      </a:txBody>
                      <a:tcPr/>
                    </a:tc>
                    <a:tc>
                      <a:txBody>
                        <a:bodyPr/>
                        <a:lstStyle/>
                        <a:p>
                          <a:pPr algn="ctr"/>
                          <a:r>
                            <a:rPr lang="en-US" altLang="zh-CN" sz="1100" dirty="0" smtClean="0"/>
                            <a:t>60.51±53.29</a:t>
                          </a:r>
                          <a:endParaRPr lang="zh-CN" altLang="en-US" sz="1100" dirty="0"/>
                        </a:p>
                      </a:txBody>
                      <a:tcPr/>
                    </a:tc>
                    <a:tc>
                      <a:txBody>
                        <a:bodyPr/>
                        <a:lstStyle/>
                        <a:p>
                          <a:pPr algn="ctr"/>
                          <a:r>
                            <a:rPr lang="en-US" altLang="zh-CN" sz="1100" dirty="0" smtClean="0"/>
                            <a:t>54.13±67.46</a:t>
                          </a:r>
                          <a:endParaRPr lang="zh-CN" altLang="en-US" sz="1100" dirty="0"/>
                        </a:p>
                      </a:txBody>
                      <a:tcPr/>
                    </a:tc>
                    <a:tc>
                      <a:txBody>
                        <a:bodyPr/>
                        <a:lstStyle/>
                        <a:p>
                          <a:pPr algn="ctr"/>
                          <a:r>
                            <a:rPr lang="en-US" altLang="zh-CN" sz="1100" dirty="0" smtClean="0"/>
                            <a:t>43.30±62.57</a:t>
                          </a:r>
                          <a:endParaRPr lang="zh-CN" altLang="en-US" sz="1100" dirty="0"/>
                        </a:p>
                      </a:txBody>
                      <a:tcPr/>
                    </a:tc>
                    <a:tc>
                      <a:txBody>
                        <a:bodyPr/>
                        <a:lstStyle/>
                        <a:p>
                          <a:pPr algn="ctr"/>
                          <a:r>
                            <a:rPr lang="en-US" altLang="zh-CN" sz="1100" dirty="0" smtClean="0"/>
                            <a:t>40.36±60.36</a:t>
                          </a:r>
                          <a:endParaRPr lang="zh-CN" altLang="en-US" sz="1100" dirty="0"/>
                        </a:p>
                      </a:txBody>
                      <a:tcPr/>
                    </a:tc>
                    <a:tc>
                      <a:txBody>
                        <a:bodyPr/>
                        <a:lstStyle/>
                        <a:p>
                          <a:pPr algn="ctr"/>
                          <a:r>
                            <a:rPr lang="en-US" altLang="zh-CN" sz="1100" dirty="0" smtClean="0"/>
                            <a:t>54.50±74.35</a:t>
                          </a:r>
                          <a:endParaRPr lang="zh-CN" altLang="en-US" sz="1100" dirty="0"/>
                        </a:p>
                      </a:txBody>
                      <a:tcPr/>
                    </a:tc>
                    <a:extLst>
                      <a:ext uri="{0D108BD9-81ED-4DB2-BD59-A6C34878D82A}">
                        <a16:rowId xmlns:a16="http://schemas.microsoft.com/office/drawing/2014/main" val="240831798"/>
                      </a:ext>
                    </a:extLst>
                  </a:tr>
                  <a:tr h="328752">
                    <a:tc>
                      <a:txBody>
                        <a:bodyPr/>
                        <a:lstStyle/>
                        <a:p>
                          <a:pPr algn="ctr"/>
                          <a:r>
                            <a:rPr lang="en-US" altLang="zh-CN" sz="1600" b="0" i="1" dirty="0" smtClean="0"/>
                            <a:t>W(A)</a:t>
                          </a:r>
                          <a:endParaRPr lang="zh-CN" altLang="en-US" sz="1600" b="0" i="1" dirty="0"/>
                        </a:p>
                      </a:txBody>
                      <a:tcPr/>
                    </a:tc>
                    <a:tc>
                      <a:txBody>
                        <a:bodyPr/>
                        <a:lstStyle/>
                        <a:p>
                          <a:pPr algn="ctr"/>
                          <a:r>
                            <a:rPr lang="en-US" altLang="zh-CN" sz="1100" dirty="0" smtClean="0"/>
                            <a:t>40.66±12.67</a:t>
                          </a:r>
                          <a:endParaRPr lang="zh-CN" altLang="en-US" sz="1100" dirty="0"/>
                        </a:p>
                      </a:txBody>
                      <a:tcPr/>
                    </a:tc>
                    <a:tc>
                      <a:txBody>
                        <a:bodyPr/>
                        <a:lstStyle/>
                        <a:p>
                          <a:pPr algn="ctr"/>
                          <a:r>
                            <a:rPr lang="en-US" altLang="zh-CN" sz="1100" dirty="0" smtClean="0"/>
                            <a:t>56.6±24.87</a:t>
                          </a:r>
                          <a:endParaRPr lang="zh-CN" altLang="en-US" sz="1100" dirty="0"/>
                        </a:p>
                      </a:txBody>
                      <a:tcPr/>
                    </a:tc>
                    <a:tc>
                      <a:txBody>
                        <a:bodyPr/>
                        <a:lstStyle/>
                        <a:p>
                          <a:pPr algn="ctr"/>
                          <a:r>
                            <a:rPr lang="en-US" altLang="zh-CN" sz="1100" dirty="0" smtClean="0"/>
                            <a:t>53.44±25.15</a:t>
                          </a:r>
                          <a:endParaRPr lang="zh-CN" altLang="en-US" sz="1100" dirty="0"/>
                        </a:p>
                      </a:txBody>
                      <a:tcPr/>
                    </a:tc>
                    <a:tc>
                      <a:txBody>
                        <a:bodyPr/>
                        <a:lstStyle/>
                        <a:p>
                          <a:pPr algn="ctr"/>
                          <a:r>
                            <a:rPr lang="en-US" altLang="zh-CN" sz="1100" dirty="0" smtClean="0"/>
                            <a:t>53.85±26.67</a:t>
                          </a:r>
                          <a:endParaRPr lang="zh-CN" altLang="en-US" sz="1100" dirty="0"/>
                        </a:p>
                      </a:txBody>
                      <a:tcPr/>
                    </a:tc>
                    <a:tc>
                      <a:txBody>
                        <a:bodyPr/>
                        <a:lstStyle/>
                        <a:p>
                          <a:pPr algn="ctr"/>
                          <a:r>
                            <a:rPr lang="en-US" altLang="zh-CN" sz="1100" dirty="0" smtClean="0"/>
                            <a:t>40.58±28.13</a:t>
                          </a:r>
                          <a:endParaRPr lang="zh-CN" altLang="en-US" sz="1100" dirty="0"/>
                        </a:p>
                      </a:txBody>
                      <a:tcPr/>
                    </a:tc>
                    <a:extLst>
                      <a:ext uri="{0D108BD9-81ED-4DB2-BD59-A6C34878D82A}">
                        <a16:rowId xmlns:a16="http://schemas.microsoft.com/office/drawing/2014/main" val="138409096"/>
                      </a:ext>
                    </a:extLst>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1303752146"/>
                  </p:ext>
                </p:extLst>
              </p:nvPr>
            </p:nvGraphicFramePr>
            <p:xfrm>
              <a:off x="871752" y="5083883"/>
              <a:ext cx="7033997" cy="1524000"/>
            </p:xfrm>
            <a:graphic>
              <a:graphicData uri="http://schemas.openxmlformats.org/drawingml/2006/table">
                <a:tbl>
                  <a:tblPr firstRow="1" bandRow="1">
                    <a:tableStyleId>{00A15C55-8517-42AA-B614-E9B94910E393}</a:tableStyleId>
                  </a:tblPr>
                  <a:tblGrid>
                    <a:gridCol w="1172333">
                      <a:extLst>
                        <a:ext uri="{9D8B030D-6E8A-4147-A177-3AD203B41FA5}">
                          <a16:colId xmlns:a16="http://schemas.microsoft.com/office/drawing/2014/main" val="4084411128"/>
                        </a:ext>
                      </a:extLst>
                    </a:gridCol>
                    <a:gridCol w="1096697">
                      <a:extLst>
                        <a:ext uri="{9D8B030D-6E8A-4147-A177-3AD203B41FA5}">
                          <a16:colId xmlns:a16="http://schemas.microsoft.com/office/drawing/2014/main" val="3608466309"/>
                        </a:ext>
                      </a:extLst>
                    </a:gridCol>
                    <a:gridCol w="1230513">
                      <a:extLst>
                        <a:ext uri="{9D8B030D-6E8A-4147-A177-3AD203B41FA5}">
                          <a16:colId xmlns:a16="http://schemas.microsoft.com/office/drawing/2014/main" val="820075997"/>
                        </a:ext>
                      </a:extLst>
                    </a:gridCol>
                    <a:gridCol w="1189788">
                      <a:extLst>
                        <a:ext uri="{9D8B030D-6E8A-4147-A177-3AD203B41FA5}">
                          <a16:colId xmlns:a16="http://schemas.microsoft.com/office/drawing/2014/main" val="454828085"/>
                        </a:ext>
                      </a:extLst>
                    </a:gridCol>
                    <a:gridCol w="1035609">
                      <a:extLst>
                        <a:ext uri="{9D8B030D-6E8A-4147-A177-3AD203B41FA5}">
                          <a16:colId xmlns:a16="http://schemas.microsoft.com/office/drawing/2014/main" val="713475133"/>
                        </a:ext>
                      </a:extLst>
                    </a:gridCol>
                    <a:gridCol w="1309057">
                      <a:extLst>
                        <a:ext uri="{9D8B030D-6E8A-4147-A177-3AD203B41FA5}">
                          <a16:colId xmlns:a16="http://schemas.microsoft.com/office/drawing/2014/main" val="1839128931"/>
                        </a:ext>
                      </a:extLst>
                    </a:gridCol>
                  </a:tblGrid>
                  <a:tr h="396240">
                    <a:tc>
                      <a:txBody>
                        <a:bodyPr/>
                        <a:lstStyle/>
                        <a:p>
                          <a:pPr algn="ctr"/>
                          <a:r>
                            <a:rPr lang="en-US" altLang="zh-CN" sz="1000" i="1" dirty="0" smtClean="0"/>
                            <a:t>	N=Z			</a:t>
                          </a:r>
                        </a:p>
                      </a:txBody>
                      <a:tcPr/>
                    </a:tc>
                    <a:tc>
                      <a:txBody>
                        <a:bodyPr/>
                        <a:lstStyle/>
                        <a:p>
                          <a:pPr algn="ctr"/>
                          <a:r>
                            <a:rPr lang="en-US" altLang="zh-CN" sz="1000" i="1" dirty="0" smtClean="0"/>
                            <a:t>EXP</a:t>
                          </a:r>
                        </a:p>
                      </a:txBody>
                      <a:tcPr/>
                    </a:tc>
                    <a:tc>
                      <a:txBody>
                        <a:bodyPr/>
                        <a:lstStyle/>
                        <a:p>
                          <a:pPr algn="ctr"/>
                          <a:r>
                            <a:rPr lang="en-US" altLang="zh-CN" sz="1000" i="1" dirty="0" smtClean="0"/>
                            <a:t>P0+P2+Q2_old</a:t>
                          </a:r>
                          <a:endParaRPr lang="zh-CN" altLang="en-US" sz="1000" i="1" dirty="0"/>
                        </a:p>
                      </a:txBody>
                      <a:tcPr/>
                    </a:tc>
                    <a:tc>
                      <a:txBody>
                        <a:bodyPr/>
                        <a:lstStyle/>
                        <a:p>
                          <a:pPr algn="ctr"/>
                          <a:r>
                            <a:rPr lang="en-US" altLang="zh-CN" sz="1000" i="1" dirty="0" smtClean="0"/>
                            <a:t>P0+P2+Q2+P1</a:t>
                          </a:r>
                          <a:endParaRPr lang="zh-CN" altLang="en-US" sz="1000" i="1" dirty="0"/>
                        </a:p>
                      </a:txBody>
                      <a:tcPr/>
                    </a:tc>
                    <a:tc>
                      <a:txBody>
                        <a:bodyPr/>
                        <a:lstStyle/>
                        <a:p>
                          <a:pPr algn="ctr"/>
                          <a:r>
                            <a:rPr lang="en-US" altLang="zh-CN" sz="1000" i="1" dirty="0" smtClean="0"/>
                            <a:t>P0+P2+Q2</a:t>
                          </a:r>
                          <a:endParaRPr lang="zh-CN" altLang="en-US" sz="1000" i="1"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1000" i="1" dirty="0" err="1" smtClean="0"/>
                            <a:t>usdb</a:t>
                          </a:r>
                          <a:r>
                            <a:rPr lang="en-US" altLang="zh-CN" sz="1000" i="1" dirty="0" smtClean="0"/>
                            <a:t>/gx1a</a:t>
                          </a:r>
                        </a:p>
                        <a:p>
                          <a:pPr algn="ctr"/>
                          <a:endParaRPr lang="zh-CN" altLang="en-US" sz="1000" i="1" dirty="0"/>
                        </a:p>
                      </a:txBody>
                      <a:tcPr/>
                    </a:tc>
                    <a:extLst>
                      <a:ext uri="{0D108BD9-81ED-4DB2-BD59-A6C34878D82A}">
                        <a16:rowId xmlns:a16="http://schemas.microsoft.com/office/drawing/2014/main" val="1694571298"/>
                      </a:ext>
                    </a:extLst>
                  </a:tr>
                  <a:tr h="396240">
                    <a:tc>
                      <a:txBody>
                        <a:bodyPr/>
                        <a:lstStyle/>
                        <a:p>
                          <a:endParaRPr lang="zh-CN"/>
                        </a:p>
                      </a:txBody>
                      <a:tcPr>
                        <a:blipFill>
                          <a:blip r:embed="rId5"/>
                          <a:stretch>
                            <a:fillRect l="-1042" t="-100000" r="-503646" b="-201515"/>
                          </a:stretch>
                        </a:blipFill>
                      </a:tcPr>
                    </a:tc>
                    <a:tc>
                      <a:txBody>
                        <a:bodyPr/>
                        <a:lstStyle/>
                        <a:p>
                          <a:pPr algn="ctr"/>
                          <a:r>
                            <a:rPr lang="en-US" altLang="zh-CN" sz="1100" dirty="0" smtClean="0"/>
                            <a:t>34.98±17.69</a:t>
                          </a:r>
                          <a:endParaRPr lang="zh-CN" altLang="en-US" sz="1100" dirty="0"/>
                        </a:p>
                      </a:txBody>
                      <a:tcPr/>
                    </a:tc>
                    <a:tc>
                      <a:txBody>
                        <a:bodyPr/>
                        <a:lstStyle/>
                        <a:p>
                          <a:pPr algn="ctr"/>
                          <a:r>
                            <a:rPr lang="en-US" altLang="zh-CN" sz="1100" dirty="0" smtClean="0"/>
                            <a:t>34.33±22.40</a:t>
                          </a:r>
                          <a:endParaRPr lang="zh-CN" altLang="en-US" sz="1100" dirty="0"/>
                        </a:p>
                      </a:txBody>
                      <a:tcPr/>
                    </a:tc>
                    <a:tc>
                      <a:txBody>
                        <a:bodyPr/>
                        <a:lstStyle/>
                        <a:p>
                          <a:pPr algn="ctr"/>
                          <a:r>
                            <a:rPr lang="en-US" altLang="zh-CN" sz="1100" dirty="0" smtClean="0"/>
                            <a:t>30.44±20.78</a:t>
                          </a:r>
                          <a:endParaRPr lang="zh-CN" altLang="en-US" sz="1100" dirty="0"/>
                        </a:p>
                      </a:txBody>
                      <a:tcPr/>
                    </a:tc>
                    <a:tc>
                      <a:txBody>
                        <a:bodyPr/>
                        <a:lstStyle/>
                        <a:p>
                          <a:pPr algn="ctr"/>
                          <a:r>
                            <a:rPr lang="en-US" altLang="zh-CN" sz="1100" dirty="0" smtClean="0"/>
                            <a:t>29.45±20.04</a:t>
                          </a:r>
                          <a:endParaRPr lang="zh-CN" altLang="en-US" sz="1100" dirty="0"/>
                        </a:p>
                      </a:txBody>
                      <a:tcPr/>
                    </a:tc>
                    <a:tc>
                      <a:txBody>
                        <a:bodyPr/>
                        <a:lstStyle/>
                        <a:p>
                          <a:pPr algn="ctr"/>
                          <a:r>
                            <a:rPr lang="en-US" altLang="zh-CN" sz="1100" dirty="0" smtClean="0"/>
                            <a:t>32.82±24.69</a:t>
                          </a:r>
                          <a:endParaRPr lang="zh-CN" altLang="en-US" sz="1100" dirty="0"/>
                        </a:p>
                      </a:txBody>
                      <a:tcPr/>
                    </a:tc>
                    <a:extLst>
                      <a:ext uri="{0D108BD9-81ED-4DB2-BD59-A6C34878D82A}">
                        <a16:rowId xmlns:a16="http://schemas.microsoft.com/office/drawing/2014/main" val="2871202049"/>
                      </a:ext>
                    </a:extLst>
                  </a:tr>
                  <a:tr h="396240">
                    <a:tc>
                      <a:txBody>
                        <a:bodyPr/>
                        <a:lstStyle/>
                        <a:p>
                          <a:endParaRPr lang="zh-CN"/>
                        </a:p>
                      </a:txBody>
                      <a:tcPr>
                        <a:blipFill>
                          <a:blip r:embed="rId5"/>
                          <a:stretch>
                            <a:fillRect l="-1042" t="-203077" r="-503646" b="-104615"/>
                          </a:stretch>
                        </a:blipFill>
                      </a:tcPr>
                    </a:tc>
                    <a:tc>
                      <a:txBody>
                        <a:bodyPr/>
                        <a:lstStyle/>
                        <a:p>
                          <a:pPr algn="ctr"/>
                          <a:r>
                            <a:rPr lang="en-US" altLang="zh-CN" sz="1100" dirty="0" smtClean="0"/>
                            <a:t>60.51±53.29</a:t>
                          </a:r>
                          <a:endParaRPr lang="zh-CN" altLang="en-US" sz="1100" dirty="0"/>
                        </a:p>
                      </a:txBody>
                      <a:tcPr/>
                    </a:tc>
                    <a:tc>
                      <a:txBody>
                        <a:bodyPr/>
                        <a:lstStyle/>
                        <a:p>
                          <a:pPr algn="ctr"/>
                          <a:r>
                            <a:rPr lang="en-US" altLang="zh-CN" sz="1100" dirty="0" smtClean="0"/>
                            <a:t>54.13±67.46</a:t>
                          </a:r>
                          <a:endParaRPr lang="zh-CN" altLang="en-US" sz="1100" dirty="0"/>
                        </a:p>
                      </a:txBody>
                      <a:tcPr/>
                    </a:tc>
                    <a:tc>
                      <a:txBody>
                        <a:bodyPr/>
                        <a:lstStyle/>
                        <a:p>
                          <a:pPr algn="ctr"/>
                          <a:r>
                            <a:rPr lang="en-US" altLang="zh-CN" sz="1100" dirty="0" smtClean="0"/>
                            <a:t>43.30±62.57</a:t>
                          </a:r>
                          <a:endParaRPr lang="zh-CN" altLang="en-US" sz="1100" dirty="0"/>
                        </a:p>
                      </a:txBody>
                      <a:tcPr/>
                    </a:tc>
                    <a:tc>
                      <a:txBody>
                        <a:bodyPr/>
                        <a:lstStyle/>
                        <a:p>
                          <a:pPr algn="ctr"/>
                          <a:r>
                            <a:rPr lang="en-US" altLang="zh-CN" sz="1100" dirty="0" smtClean="0"/>
                            <a:t>40.36±60.36</a:t>
                          </a:r>
                          <a:endParaRPr lang="zh-CN" altLang="en-US" sz="1100" dirty="0"/>
                        </a:p>
                      </a:txBody>
                      <a:tcPr/>
                    </a:tc>
                    <a:tc>
                      <a:txBody>
                        <a:bodyPr/>
                        <a:lstStyle/>
                        <a:p>
                          <a:pPr algn="ctr"/>
                          <a:r>
                            <a:rPr lang="en-US" altLang="zh-CN" sz="1100" dirty="0" smtClean="0"/>
                            <a:t>54.50±74.35</a:t>
                          </a:r>
                          <a:endParaRPr lang="zh-CN" altLang="en-US" sz="1100" dirty="0"/>
                        </a:p>
                      </a:txBody>
                      <a:tcPr/>
                    </a:tc>
                    <a:extLst>
                      <a:ext uri="{0D108BD9-81ED-4DB2-BD59-A6C34878D82A}">
                        <a16:rowId xmlns:a16="http://schemas.microsoft.com/office/drawing/2014/main" val="240831798"/>
                      </a:ext>
                    </a:extLst>
                  </a:tr>
                  <a:tr h="335280">
                    <a:tc>
                      <a:txBody>
                        <a:bodyPr/>
                        <a:lstStyle/>
                        <a:p>
                          <a:pPr algn="ctr"/>
                          <a:r>
                            <a:rPr lang="en-US" altLang="zh-CN" sz="1600" b="0" i="1" dirty="0" smtClean="0"/>
                            <a:t>W(A)</a:t>
                          </a:r>
                          <a:endParaRPr lang="zh-CN" altLang="en-US" sz="1600" b="0" i="1" dirty="0"/>
                        </a:p>
                      </a:txBody>
                      <a:tcPr/>
                    </a:tc>
                    <a:tc>
                      <a:txBody>
                        <a:bodyPr/>
                        <a:lstStyle/>
                        <a:p>
                          <a:pPr algn="ctr"/>
                          <a:r>
                            <a:rPr lang="en-US" altLang="zh-CN" sz="1100" dirty="0" smtClean="0"/>
                            <a:t>40.66±12.67</a:t>
                          </a:r>
                          <a:endParaRPr lang="zh-CN" altLang="en-US" sz="1100" dirty="0"/>
                        </a:p>
                      </a:txBody>
                      <a:tcPr/>
                    </a:tc>
                    <a:tc>
                      <a:txBody>
                        <a:bodyPr/>
                        <a:lstStyle/>
                        <a:p>
                          <a:pPr algn="ctr"/>
                          <a:r>
                            <a:rPr lang="en-US" altLang="zh-CN" sz="1100" dirty="0" smtClean="0"/>
                            <a:t>56.6±24.87</a:t>
                          </a:r>
                          <a:endParaRPr lang="zh-CN" altLang="en-US" sz="1100" dirty="0"/>
                        </a:p>
                      </a:txBody>
                      <a:tcPr/>
                    </a:tc>
                    <a:tc>
                      <a:txBody>
                        <a:bodyPr/>
                        <a:lstStyle/>
                        <a:p>
                          <a:pPr algn="ctr"/>
                          <a:r>
                            <a:rPr lang="en-US" altLang="zh-CN" sz="1100" dirty="0" smtClean="0"/>
                            <a:t>53.44±25.15</a:t>
                          </a:r>
                          <a:endParaRPr lang="zh-CN" altLang="en-US" sz="1100" dirty="0"/>
                        </a:p>
                      </a:txBody>
                      <a:tcPr/>
                    </a:tc>
                    <a:tc>
                      <a:txBody>
                        <a:bodyPr/>
                        <a:lstStyle/>
                        <a:p>
                          <a:pPr algn="ctr"/>
                          <a:r>
                            <a:rPr lang="en-US" altLang="zh-CN" sz="1100" dirty="0" smtClean="0"/>
                            <a:t>53.85±26.67</a:t>
                          </a:r>
                          <a:endParaRPr lang="zh-CN" altLang="en-US" sz="1100" dirty="0"/>
                        </a:p>
                      </a:txBody>
                      <a:tcPr/>
                    </a:tc>
                    <a:tc>
                      <a:txBody>
                        <a:bodyPr/>
                        <a:lstStyle/>
                        <a:p>
                          <a:pPr algn="ctr"/>
                          <a:r>
                            <a:rPr lang="en-US" altLang="zh-CN" sz="1100" dirty="0" smtClean="0"/>
                            <a:t>40.58±28.13</a:t>
                          </a:r>
                          <a:endParaRPr lang="zh-CN" altLang="en-US" sz="1100" dirty="0"/>
                        </a:p>
                      </a:txBody>
                      <a:tcPr/>
                    </a:tc>
                    <a:extLst>
                      <a:ext uri="{0D108BD9-81ED-4DB2-BD59-A6C34878D82A}">
                        <a16:rowId xmlns:a16="http://schemas.microsoft.com/office/drawing/2014/main" val="138409096"/>
                      </a:ext>
                    </a:extLst>
                  </a:tr>
                </a:tbl>
              </a:graphicData>
            </a:graphic>
          </p:graphicFrame>
        </mc:Fallback>
      </mc:AlternateContent>
      <p:pic>
        <p:nvPicPr>
          <p:cNvPr id="9" name="图片 8"/>
          <p:cNvPicPr>
            <a:picLocks noChangeAspect="1"/>
          </p:cNvPicPr>
          <p:nvPr/>
        </p:nvPicPr>
        <p:blipFill>
          <a:blip r:embed="rId6"/>
          <a:stretch>
            <a:fillRect/>
          </a:stretch>
        </p:blipFill>
        <p:spPr>
          <a:xfrm>
            <a:off x="4316498" y="3597168"/>
            <a:ext cx="3457595" cy="343068"/>
          </a:xfrm>
          <a:prstGeom prst="rect">
            <a:avLst/>
          </a:prstGeom>
        </p:spPr>
      </p:pic>
    </p:spTree>
    <p:extLst>
      <p:ext uri="{BB962C8B-B14F-4D97-AF65-F5344CB8AC3E}">
        <p14:creationId xmlns:p14="http://schemas.microsoft.com/office/powerpoint/2010/main" val="900885081"/>
      </p:ext>
    </p:extLst>
  </p:cSld>
  <p:clrMapOvr>
    <a:masterClrMapping/>
  </p:clrMapOvr>
  <mc:AlternateContent xmlns:mc="http://schemas.openxmlformats.org/markup-compatibility/2006" xmlns:p14="http://schemas.microsoft.com/office/powerpoint/2010/main">
    <mc:Choice Requires="p14">
      <p:transition spd="slow" p14:dur="2000" advTm="54789"/>
    </mc:Choice>
    <mc:Fallback xmlns="">
      <p:transition spd="slow" advTm="5478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40207" y="2914650"/>
            <a:ext cx="7772400" cy="3086100"/>
          </a:xfrm>
        </p:spPr>
        <p:txBody>
          <a:bodyPr/>
          <a:lstStyle/>
          <a:p>
            <a:pPr algn="ctr"/>
            <a:r>
              <a:rPr lang="zh-CN" altLang="en-US" dirty="0" smtClean="0">
                <a:solidFill>
                  <a:srgbClr val="FF0000"/>
                </a:solidFill>
              </a:rPr>
              <a:t>理论框架</a:t>
            </a:r>
            <a:endParaRPr lang="en-US" altLang="zh-CN" dirty="0" smtClean="0">
              <a:solidFill>
                <a:srgbClr val="FF0000"/>
              </a:solidFill>
            </a:endParaRPr>
          </a:p>
          <a:p>
            <a:pPr algn="ctr"/>
            <a:endParaRPr lang="en-US" altLang="zh-CN" dirty="0" smtClean="0">
              <a:solidFill>
                <a:schemeClr val="tx2"/>
              </a:solidFill>
            </a:endParaRPr>
          </a:p>
          <a:p>
            <a:pPr algn="ctr"/>
            <a:r>
              <a:rPr lang="zh-CN" altLang="en-US" dirty="0" smtClean="0">
                <a:solidFill>
                  <a:schemeClr val="tx2"/>
                </a:solidFill>
              </a:rPr>
              <a:t>计算结果</a:t>
            </a:r>
            <a:endParaRPr lang="en-US" altLang="zh-CN" dirty="0" smtClean="0">
              <a:solidFill>
                <a:schemeClr val="tx2"/>
              </a:solidFill>
            </a:endParaRPr>
          </a:p>
          <a:p>
            <a:pPr algn="ctr"/>
            <a:endParaRPr lang="en-US" altLang="zh-CN" dirty="0" smtClean="0">
              <a:solidFill>
                <a:schemeClr val="tx2"/>
              </a:solidFill>
            </a:endParaRPr>
          </a:p>
          <a:p>
            <a:pPr algn="ctr"/>
            <a:r>
              <a:rPr lang="zh-CN" altLang="en-US" dirty="0">
                <a:solidFill>
                  <a:schemeClr val="tx2"/>
                </a:solidFill>
              </a:rPr>
              <a:t>课题展望</a:t>
            </a:r>
          </a:p>
        </p:txBody>
      </p:sp>
      <p:sp>
        <p:nvSpPr>
          <p:cNvPr id="6" name="TextBox 59"/>
          <p:cNvSpPr txBox="1">
            <a:spLocks noGrp="1" noChangeArrowheads="1"/>
          </p:cNvSpPr>
          <p:nvPr>
            <p:ph type="title"/>
          </p:nvPr>
        </p:nvSpPr>
        <p:spPr bwMode="auto">
          <a:xfrm>
            <a:off x="1182688" y="1013538"/>
            <a:ext cx="6929486" cy="1200329"/>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dirty="0">
                <a:latin typeface="微软雅黑" pitchFamily="34" charset="-122"/>
                <a:ea typeface="微软雅黑" pitchFamily="34" charset="-122"/>
              </a:rPr>
              <a:t>目 录 </a:t>
            </a:r>
            <a:endParaRPr lang="en-US" altLang="zh-CN" dirty="0">
              <a:latin typeface="微软雅黑" pitchFamily="34" charset="-122"/>
              <a:ea typeface="微软雅黑" pitchFamily="34" charset="-122"/>
            </a:endParaRPr>
          </a:p>
          <a:p>
            <a:pPr algn="ctr">
              <a:defRPr/>
            </a:pPr>
            <a:endParaRPr lang="en-US" altLang="zh-CN" dirty="0">
              <a:solidFill>
                <a:schemeClr val="tx1">
                  <a:lumMod val="50000"/>
                  <a:lumOff val="50000"/>
                </a:schemeClr>
              </a:solidFill>
              <a:latin typeface="微软雅黑" pitchFamily="34" charset="-122"/>
              <a:ea typeface="微软雅黑" pitchFamily="34" charset="-122"/>
            </a:endParaRPr>
          </a:p>
          <a:p>
            <a:pPr algn="ctr">
              <a:defRPr/>
            </a:pPr>
            <a:r>
              <a:rPr lang="en-US" altLang="zh-CN" sz="1800" dirty="0">
                <a:solidFill>
                  <a:schemeClr val="tx1">
                    <a:lumMod val="50000"/>
                    <a:lumOff val="50000"/>
                  </a:schemeClr>
                </a:solidFill>
                <a:latin typeface="微软雅黑" pitchFamily="34" charset="-122"/>
                <a:ea typeface="微软雅黑" pitchFamily="34" charset="-122"/>
              </a:rPr>
              <a:t>CONTENTS</a:t>
            </a:r>
            <a:endParaRPr lang="en-US" altLang="ko-KR" sz="18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228812739"/>
      </p:ext>
    </p:extLst>
  </p:cSld>
  <p:clrMapOvr>
    <a:masterClrMapping/>
  </p:clrMapOvr>
  <mc:AlternateContent xmlns:mc="http://schemas.openxmlformats.org/markup-compatibility/2006" xmlns:p14="http://schemas.microsoft.com/office/powerpoint/2010/main">
    <mc:Choice Requires="p14">
      <p:transition spd="slow" p14:dur="2000" advTm="15668"/>
    </mc:Choice>
    <mc:Fallback xmlns="">
      <p:transition spd="slow" advTm="156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结论</a:t>
            </a:r>
            <a:endParaRPr lang="zh-CN" altLang="en-US" dirty="0"/>
          </a:p>
        </p:txBody>
      </p:sp>
      <p:sp>
        <p:nvSpPr>
          <p:cNvPr id="5" name="内容占位符 4"/>
          <p:cNvSpPr>
            <a:spLocks noGrp="1"/>
          </p:cNvSpPr>
          <p:nvPr>
            <p:ph idx="1"/>
          </p:nvPr>
        </p:nvSpPr>
        <p:spPr>
          <a:xfrm>
            <a:off x="535259" y="1603888"/>
            <a:ext cx="8419829" cy="4027478"/>
          </a:xfrm>
        </p:spPr>
        <p:txBody>
          <a:bodyPr/>
          <a:lstStyle/>
          <a:p>
            <a:pPr>
              <a:lnSpc>
                <a:spcPct val="150000"/>
              </a:lnSpc>
            </a:pPr>
            <a:endParaRPr lang="en-US" altLang="zh-CN" sz="1400" dirty="0"/>
          </a:p>
          <a:p>
            <a:pPr>
              <a:lnSpc>
                <a:spcPct val="150000"/>
              </a:lnSpc>
            </a:pPr>
            <a:r>
              <a:rPr lang="zh-CN" altLang="en-US" sz="1200" dirty="0" smtClean="0"/>
              <a:t>在提取</a:t>
            </a:r>
            <a:r>
              <a:rPr lang="zh-CN" altLang="en-US" sz="1200" dirty="0"/>
              <a:t>单粒子</a:t>
            </a:r>
            <a:r>
              <a:rPr lang="zh-CN" altLang="en-US" sz="1200" dirty="0" smtClean="0"/>
              <a:t>能级与单极</a:t>
            </a:r>
            <a:r>
              <a:rPr lang="zh-CN" altLang="en-US" sz="1200" dirty="0"/>
              <a:t>相互作用后</a:t>
            </a:r>
            <a:r>
              <a:rPr lang="zh-CN" altLang="en-US" sz="1200" dirty="0" smtClean="0"/>
              <a:t>，用唯象相互作用的一套参数对整个核区做计算整体上能</a:t>
            </a:r>
            <a:r>
              <a:rPr lang="zh-CN" altLang="en-US" sz="1200" dirty="0"/>
              <a:t>较好的描述偶偶核低</a:t>
            </a:r>
            <a:r>
              <a:rPr lang="zh-CN" altLang="en-US" sz="1200" dirty="0" smtClean="0"/>
              <a:t>激发态</a:t>
            </a:r>
            <a:r>
              <a:rPr lang="zh-CN" altLang="en-US" sz="1200" dirty="0"/>
              <a:t>能谱</a:t>
            </a:r>
            <a:r>
              <a:rPr lang="zh-CN" altLang="en-US" sz="1200" dirty="0" smtClean="0"/>
              <a:t>与</a:t>
            </a:r>
            <a:r>
              <a:rPr lang="zh-CN" altLang="en-US" sz="1200" dirty="0"/>
              <a:t>结合能</a:t>
            </a:r>
            <a:r>
              <a:rPr lang="zh-CN" altLang="en-US" sz="1200" dirty="0" smtClean="0"/>
              <a:t>。</a:t>
            </a:r>
            <a:endParaRPr lang="en-US" altLang="zh-CN" sz="1200" dirty="0" smtClean="0"/>
          </a:p>
          <a:p>
            <a:pPr>
              <a:lnSpc>
                <a:spcPct val="150000"/>
              </a:lnSpc>
            </a:pPr>
            <a:r>
              <a:rPr lang="zh-CN" altLang="en-US" sz="1200" dirty="0" smtClean="0"/>
              <a:t>在扣除同位旋矢量的对相互作用</a:t>
            </a:r>
            <a:r>
              <a:rPr lang="en-US" altLang="zh-CN" sz="1200" dirty="0" smtClean="0"/>
              <a:t>(</a:t>
            </a:r>
            <a:r>
              <a:rPr lang="en-US" altLang="zh-CN" sz="1200" dirty="0" err="1" smtClean="0"/>
              <a:t>isovector</a:t>
            </a:r>
            <a:r>
              <a:rPr lang="en-US" altLang="zh-CN" sz="1200" dirty="0" smtClean="0"/>
              <a:t> pairing interaction)</a:t>
            </a:r>
            <a:r>
              <a:rPr lang="zh-CN" altLang="en-US" sz="1200" dirty="0" smtClean="0"/>
              <a:t>以及同位旋标量的对相互作用中的单极相互作用后，唯象相互作用能较好的描述结合能。</a:t>
            </a:r>
            <a:endParaRPr lang="en-US" altLang="zh-CN" sz="1200" dirty="0"/>
          </a:p>
          <a:p>
            <a:pPr>
              <a:lnSpc>
                <a:spcPct val="150000"/>
              </a:lnSpc>
            </a:pPr>
            <a:r>
              <a:rPr lang="zh-CN" altLang="en-US" sz="1200" dirty="0" smtClean="0"/>
              <a:t>同位旋标量</a:t>
            </a:r>
            <a:r>
              <a:rPr lang="en-US" altLang="zh-CN" sz="1200" dirty="0" smtClean="0"/>
              <a:t>J=1</a:t>
            </a:r>
            <a:r>
              <a:rPr lang="zh-CN" altLang="en-US" sz="1200" dirty="0"/>
              <a:t>的对相互作用</a:t>
            </a:r>
            <a:r>
              <a:rPr lang="en-US" altLang="zh-CN" sz="1200" dirty="0" smtClean="0"/>
              <a:t>(</a:t>
            </a:r>
            <a:r>
              <a:rPr lang="en-US" altLang="zh-CN" sz="1200" dirty="0" err="1" smtClean="0">
                <a:latin typeface="Calibri" panose="020F0502020204030204" pitchFamily="34" charset="0"/>
              </a:rPr>
              <a:t>isoscalar</a:t>
            </a:r>
            <a:r>
              <a:rPr lang="en-US" altLang="zh-CN" sz="1200" dirty="0" smtClean="0">
                <a:latin typeface="Calibri" panose="020F0502020204030204" pitchFamily="34" charset="0"/>
              </a:rPr>
              <a:t> </a:t>
            </a:r>
            <a:r>
              <a:rPr lang="en-US" altLang="zh-CN" sz="1200" dirty="0">
                <a:latin typeface="Calibri" panose="020F0502020204030204" pitchFamily="34" charset="0"/>
              </a:rPr>
              <a:t>spin-one pairing </a:t>
            </a:r>
            <a:r>
              <a:rPr lang="en-US" altLang="zh-CN" sz="1200" dirty="0" smtClean="0">
                <a:latin typeface="Calibri" panose="020F0502020204030204" pitchFamily="34" charset="0"/>
              </a:rPr>
              <a:t>interaction) </a:t>
            </a:r>
            <a:r>
              <a:rPr lang="zh-CN" altLang="en-US" sz="1200" dirty="0" smtClean="0"/>
              <a:t>对描述偶偶核低激发态并没有太多贡献。</a:t>
            </a:r>
            <a:endParaRPr lang="en-US" altLang="zh-CN" sz="1200" dirty="0" smtClean="0"/>
          </a:p>
          <a:p>
            <a:pPr>
              <a:lnSpc>
                <a:spcPct val="150000"/>
              </a:lnSpc>
            </a:pPr>
            <a:r>
              <a:rPr lang="zh-CN" altLang="en-US" sz="1200" dirty="0" smtClean="0"/>
              <a:t>加入同位旋标量总角动量平行的对相互作用</a:t>
            </a:r>
            <a:r>
              <a:rPr lang="en-US" altLang="zh-CN" sz="1200" dirty="0"/>
              <a:t>(</a:t>
            </a:r>
            <a:r>
              <a:rPr lang="en-US" altLang="zh-CN" sz="1200" dirty="0" err="1">
                <a:latin typeface="Calibri" panose="020F0502020204030204" pitchFamily="34" charset="0"/>
              </a:rPr>
              <a:t>isoscalar</a:t>
            </a:r>
            <a:r>
              <a:rPr lang="en-US" altLang="zh-CN" sz="1200" dirty="0">
                <a:latin typeface="Calibri" panose="020F0502020204030204" pitchFamily="34" charset="0"/>
              </a:rPr>
              <a:t> spin-aligned pairing interaction </a:t>
            </a:r>
            <a:r>
              <a:rPr lang="en-US" altLang="zh-CN" sz="1200" dirty="0"/>
              <a:t>)</a:t>
            </a:r>
            <a:r>
              <a:rPr lang="zh-CN" altLang="en-US" sz="1200" dirty="0" smtClean="0"/>
              <a:t>后，计算高角动量态的激发能有明显的增大，集体性明显增强，效果与</a:t>
            </a:r>
            <a:r>
              <a:rPr lang="zh-CN" altLang="en-US" sz="1200" dirty="0"/>
              <a:t>四极</a:t>
            </a:r>
            <a:r>
              <a:rPr lang="zh-CN" altLang="en-US" sz="1200" dirty="0" smtClean="0"/>
              <a:t>相互作用</a:t>
            </a:r>
            <a:r>
              <a:rPr lang="en-US" altLang="zh-CN" sz="1200" dirty="0" smtClean="0"/>
              <a:t>(</a:t>
            </a:r>
            <a:r>
              <a:rPr lang="en-US" altLang="zh-CN" sz="1200" dirty="0">
                <a:latin typeface="Calibri" panose="020F0502020204030204" pitchFamily="34" charset="0"/>
              </a:rPr>
              <a:t>quadrupole interaction</a:t>
            </a:r>
            <a:r>
              <a:rPr lang="en-US" altLang="zh-CN" sz="1200" dirty="0" smtClean="0"/>
              <a:t>)</a:t>
            </a:r>
            <a:r>
              <a:rPr lang="zh-CN" altLang="en-US" sz="1200" dirty="0" smtClean="0"/>
              <a:t>产生的作用相似。</a:t>
            </a:r>
            <a:endParaRPr lang="en-US" altLang="zh-CN" sz="1200" dirty="0"/>
          </a:p>
          <a:p>
            <a:pPr>
              <a:lnSpc>
                <a:spcPct val="150000"/>
              </a:lnSpc>
            </a:pPr>
            <a:r>
              <a:rPr lang="zh-CN" altLang="en-US" sz="1200" dirty="0" smtClean="0"/>
              <a:t>唯</a:t>
            </a:r>
            <a:r>
              <a:rPr lang="zh-CN" altLang="en-US" sz="1200" dirty="0"/>
              <a:t>象</a:t>
            </a:r>
            <a:r>
              <a:rPr lang="zh-CN" altLang="en-US" sz="1200" dirty="0" smtClean="0"/>
              <a:t>相互作用能较好的描述原子核结合能的双重差分，能够解释它的对称能系数，并且能够描述部分魏格纳能的特性。</a:t>
            </a:r>
            <a:endParaRPr lang="en-US" altLang="zh-CN" sz="1200" dirty="0"/>
          </a:p>
          <a:p>
            <a:pPr>
              <a:lnSpc>
                <a:spcPct val="150000"/>
              </a:lnSpc>
            </a:pPr>
            <a:endParaRPr lang="zh-CN" altLang="en-US" sz="1500" dirty="0"/>
          </a:p>
        </p:txBody>
      </p:sp>
    </p:spTree>
    <p:extLst>
      <p:ext uri="{BB962C8B-B14F-4D97-AF65-F5344CB8AC3E}">
        <p14:creationId xmlns:p14="http://schemas.microsoft.com/office/powerpoint/2010/main" val="3214174908"/>
      </p:ext>
    </p:extLst>
  </p:cSld>
  <p:clrMapOvr>
    <a:masterClrMapping/>
  </p:clrMapOvr>
  <mc:AlternateContent xmlns:mc="http://schemas.openxmlformats.org/markup-compatibility/2006" xmlns:p14="http://schemas.microsoft.com/office/powerpoint/2010/main">
    <mc:Choice Requires="p14">
      <p:transition spd="slow" p14:dur="2000" advTm="70212"/>
    </mc:Choice>
    <mc:Fallback xmlns="">
      <p:transition spd="slow" advTm="7021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40207" y="2914650"/>
            <a:ext cx="7772400" cy="3086100"/>
          </a:xfrm>
        </p:spPr>
        <p:txBody>
          <a:bodyPr/>
          <a:lstStyle/>
          <a:p>
            <a:pPr algn="ctr"/>
            <a:r>
              <a:rPr lang="zh-CN" altLang="en-US" dirty="0" smtClean="0">
                <a:solidFill>
                  <a:schemeClr val="tx2"/>
                </a:solidFill>
              </a:rPr>
              <a:t>理论框架</a:t>
            </a:r>
            <a:endParaRPr lang="en-US" altLang="zh-CN" dirty="0" smtClean="0">
              <a:solidFill>
                <a:schemeClr val="tx2"/>
              </a:solidFill>
            </a:endParaRPr>
          </a:p>
          <a:p>
            <a:pPr algn="ctr"/>
            <a:endParaRPr lang="en-US" altLang="zh-CN" dirty="0" smtClean="0">
              <a:solidFill>
                <a:schemeClr val="tx2"/>
              </a:solidFill>
            </a:endParaRPr>
          </a:p>
          <a:p>
            <a:pPr algn="ctr"/>
            <a:r>
              <a:rPr lang="zh-CN" altLang="en-US" dirty="0">
                <a:solidFill>
                  <a:schemeClr val="tx2"/>
                </a:solidFill>
              </a:rPr>
              <a:t>计算</a:t>
            </a:r>
            <a:r>
              <a:rPr lang="zh-CN" altLang="en-US" dirty="0" smtClean="0">
                <a:solidFill>
                  <a:schemeClr val="tx2"/>
                </a:solidFill>
              </a:rPr>
              <a:t>结果</a:t>
            </a:r>
            <a:endParaRPr lang="en-US" altLang="zh-CN" dirty="0" smtClean="0">
              <a:solidFill>
                <a:schemeClr val="tx2"/>
              </a:solidFill>
            </a:endParaRPr>
          </a:p>
          <a:p>
            <a:pPr algn="ctr"/>
            <a:endParaRPr lang="en-US" altLang="zh-CN" dirty="0" smtClean="0">
              <a:solidFill>
                <a:schemeClr val="tx2"/>
              </a:solidFill>
            </a:endParaRPr>
          </a:p>
          <a:p>
            <a:pPr algn="ctr"/>
            <a:r>
              <a:rPr lang="zh-CN" altLang="en-US" dirty="0">
                <a:solidFill>
                  <a:srgbClr val="FF0000"/>
                </a:solidFill>
              </a:rPr>
              <a:t>课题展望</a:t>
            </a:r>
          </a:p>
        </p:txBody>
      </p:sp>
      <p:sp>
        <p:nvSpPr>
          <p:cNvPr id="6" name="TextBox 59"/>
          <p:cNvSpPr txBox="1">
            <a:spLocks noGrp="1" noChangeArrowheads="1"/>
          </p:cNvSpPr>
          <p:nvPr>
            <p:ph type="title"/>
          </p:nvPr>
        </p:nvSpPr>
        <p:spPr bwMode="auto">
          <a:xfrm>
            <a:off x="1182688" y="1013538"/>
            <a:ext cx="6929486" cy="1200329"/>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dirty="0">
                <a:latin typeface="微软雅黑" pitchFamily="34" charset="-122"/>
                <a:ea typeface="微软雅黑" pitchFamily="34" charset="-122"/>
              </a:rPr>
              <a:t>目 录 </a:t>
            </a:r>
            <a:endParaRPr lang="en-US" altLang="zh-CN" dirty="0">
              <a:latin typeface="微软雅黑" pitchFamily="34" charset="-122"/>
              <a:ea typeface="微软雅黑" pitchFamily="34" charset="-122"/>
            </a:endParaRPr>
          </a:p>
          <a:p>
            <a:pPr algn="ctr">
              <a:defRPr/>
            </a:pPr>
            <a:endParaRPr lang="en-US" altLang="zh-CN" dirty="0">
              <a:solidFill>
                <a:schemeClr val="tx1">
                  <a:lumMod val="50000"/>
                  <a:lumOff val="50000"/>
                </a:schemeClr>
              </a:solidFill>
              <a:latin typeface="微软雅黑" pitchFamily="34" charset="-122"/>
              <a:ea typeface="微软雅黑" pitchFamily="34" charset="-122"/>
            </a:endParaRPr>
          </a:p>
          <a:p>
            <a:pPr algn="ctr">
              <a:defRPr/>
            </a:pPr>
            <a:r>
              <a:rPr lang="en-US" altLang="zh-CN" sz="1800" dirty="0">
                <a:solidFill>
                  <a:schemeClr val="tx1">
                    <a:lumMod val="50000"/>
                    <a:lumOff val="50000"/>
                  </a:schemeClr>
                </a:solidFill>
                <a:latin typeface="微软雅黑" pitchFamily="34" charset="-122"/>
                <a:ea typeface="微软雅黑" pitchFamily="34" charset="-122"/>
              </a:rPr>
              <a:t>CONTENTS</a:t>
            </a:r>
            <a:endParaRPr lang="en-US" altLang="ko-KR" sz="18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37920819"/>
      </p:ext>
    </p:extLst>
  </p:cSld>
  <p:clrMapOvr>
    <a:masterClrMapping/>
  </p:clrMapOvr>
  <mc:AlternateContent xmlns:mc="http://schemas.openxmlformats.org/markup-compatibility/2006" xmlns:p14="http://schemas.microsoft.com/office/powerpoint/2010/main">
    <mc:Choice Requires="p14">
      <p:transition spd="slow" p14:dur="2000" advTm="9121"/>
    </mc:Choice>
    <mc:Fallback xmlns="">
      <p:transition spd="slow" advTm="9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寻找普适的标度参数</a:t>
            </a:r>
            <a:endParaRPr lang="zh-CN" altLang="en-US" dirty="0"/>
          </a:p>
        </p:txBody>
      </p:sp>
      <p:pic>
        <p:nvPicPr>
          <p:cNvPr id="8" name="图片 7"/>
          <p:cNvPicPr>
            <a:picLocks noChangeAspect="1"/>
          </p:cNvPicPr>
          <p:nvPr/>
        </p:nvPicPr>
        <p:blipFill>
          <a:blip r:embed="rId3"/>
          <a:stretch>
            <a:fillRect/>
          </a:stretch>
        </p:blipFill>
        <p:spPr>
          <a:xfrm>
            <a:off x="473165" y="1895475"/>
            <a:ext cx="5908752" cy="1226243"/>
          </a:xfrm>
          <a:prstGeom prst="rect">
            <a:avLst/>
          </a:prstGeom>
        </p:spPr>
      </p:pic>
      <p:pic>
        <p:nvPicPr>
          <p:cNvPr id="9" name="图片 8"/>
          <p:cNvPicPr>
            <a:picLocks noChangeAspect="1"/>
          </p:cNvPicPr>
          <p:nvPr/>
        </p:nvPicPr>
        <p:blipFill>
          <a:blip r:embed="rId4"/>
          <a:stretch>
            <a:fillRect/>
          </a:stretch>
        </p:blipFill>
        <p:spPr>
          <a:xfrm>
            <a:off x="1014833" y="3369224"/>
            <a:ext cx="2862125" cy="992857"/>
          </a:xfrm>
          <a:prstGeom prst="rect">
            <a:avLst/>
          </a:prstGeom>
        </p:spPr>
      </p:pic>
      <p:pic>
        <p:nvPicPr>
          <p:cNvPr id="10" name="图片 9"/>
          <p:cNvPicPr>
            <a:picLocks noChangeAspect="1"/>
          </p:cNvPicPr>
          <p:nvPr/>
        </p:nvPicPr>
        <p:blipFill>
          <a:blip r:embed="rId5"/>
          <a:stretch>
            <a:fillRect/>
          </a:stretch>
        </p:blipFill>
        <p:spPr>
          <a:xfrm>
            <a:off x="4287079" y="3533509"/>
            <a:ext cx="3178571" cy="828572"/>
          </a:xfrm>
          <a:prstGeom prst="rect">
            <a:avLst/>
          </a:prstGeom>
        </p:spPr>
      </p:pic>
      <p:pic>
        <p:nvPicPr>
          <p:cNvPr id="2" name="图片 1"/>
          <p:cNvPicPr>
            <a:picLocks noChangeAspect="1"/>
          </p:cNvPicPr>
          <p:nvPr/>
        </p:nvPicPr>
        <p:blipFill>
          <a:blip r:embed="rId6"/>
          <a:stretch>
            <a:fillRect/>
          </a:stretch>
        </p:blipFill>
        <p:spPr>
          <a:xfrm>
            <a:off x="2333508" y="4366576"/>
            <a:ext cx="3542857" cy="1257143"/>
          </a:xfrm>
          <a:prstGeom prst="rect">
            <a:avLst/>
          </a:prstGeom>
        </p:spPr>
      </p:pic>
    </p:spTree>
    <p:extLst>
      <p:ext uri="{BB962C8B-B14F-4D97-AF65-F5344CB8AC3E}">
        <p14:creationId xmlns:p14="http://schemas.microsoft.com/office/powerpoint/2010/main" val="741156627"/>
      </p:ext>
    </p:extLst>
  </p:cSld>
  <p:clrMapOvr>
    <a:masterClrMapping/>
  </p:clrMapOvr>
  <mc:AlternateContent xmlns:mc="http://schemas.openxmlformats.org/markup-compatibility/2006" xmlns:p14="http://schemas.microsoft.com/office/powerpoint/2010/main">
    <mc:Choice Requires="p14">
      <p:transition spd="slow" p14:dur="2000" advTm="86919"/>
    </mc:Choice>
    <mc:Fallback xmlns="">
      <p:transition spd="slow" advTm="8691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dirty="0" smtClean="0"/>
              <a:t>结语</a:t>
            </a:r>
            <a:endParaRPr lang="zh-CN" altLang="en-US" dirty="0"/>
          </a:p>
        </p:txBody>
      </p:sp>
      <p:sp>
        <p:nvSpPr>
          <p:cNvPr id="5" name="副标题 4"/>
          <p:cNvSpPr>
            <a:spLocks noGrp="1"/>
          </p:cNvSpPr>
          <p:nvPr>
            <p:ph type="subTitle" idx="1"/>
          </p:nvPr>
        </p:nvSpPr>
        <p:spPr/>
        <p:txBody>
          <a:bodyPr/>
          <a:lstStyle/>
          <a:p>
            <a:r>
              <a:rPr lang="zh-CN" altLang="en-US" dirty="0" smtClean="0"/>
              <a:t>谢谢！</a:t>
            </a:r>
            <a:endParaRPr lang="zh-CN" altLang="en-US" dirty="0"/>
          </a:p>
        </p:txBody>
      </p:sp>
    </p:spTree>
    <p:extLst>
      <p:ext uri="{BB962C8B-B14F-4D97-AF65-F5344CB8AC3E}">
        <p14:creationId xmlns:p14="http://schemas.microsoft.com/office/powerpoint/2010/main" val="846356817"/>
      </p:ext>
    </p:extLst>
  </p:cSld>
  <p:clrMapOvr>
    <a:masterClrMapping/>
  </p:clrMapOvr>
  <mc:AlternateContent xmlns:mc="http://schemas.openxmlformats.org/markup-compatibility/2006" xmlns:p14="http://schemas.microsoft.com/office/powerpoint/2010/main">
    <mc:Choice Requires="p14">
      <p:transition spd="slow" p14:dur="2000" advTm="2516"/>
    </mc:Choice>
    <mc:Fallback xmlns="">
      <p:transition spd="slow" advTm="251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1444777" y="1611504"/>
            <a:ext cx="5404862" cy="3936560"/>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a:lnSpc>
                <a:spcPct val="150000"/>
              </a:lnSpc>
            </a:pPr>
            <a:r>
              <a:rPr lang="en-US" altLang="zh-CN" sz="1600" kern="0" dirty="0" smtClean="0">
                <a:latin typeface="Calibri" panose="020F0502020204030204" pitchFamily="34" charset="0"/>
              </a:rPr>
              <a:t>monopole interaction </a:t>
            </a:r>
            <a:r>
              <a:rPr lang="zh-CN" altLang="en-US" sz="1600" kern="0" dirty="0" smtClean="0">
                <a:latin typeface="Calibri" panose="020F0502020204030204" pitchFamily="34" charset="0"/>
              </a:rPr>
              <a:t>：</a:t>
            </a:r>
            <a:endParaRPr lang="en-US" altLang="zh-CN" sz="1600" kern="0" dirty="0" smtClean="0">
              <a:latin typeface="Calibri" panose="020F0502020204030204" pitchFamily="34" charset="0"/>
            </a:endParaRPr>
          </a:p>
          <a:p>
            <a:pPr>
              <a:lnSpc>
                <a:spcPct val="150000"/>
              </a:lnSpc>
            </a:pPr>
            <a:endParaRPr lang="en-US" altLang="zh-CN" sz="1600" kern="0" dirty="0">
              <a:latin typeface="Calibri" panose="020F0502020204030204" pitchFamily="34" charset="0"/>
            </a:endParaRPr>
          </a:p>
          <a:p>
            <a:pPr marL="0" indent="0">
              <a:lnSpc>
                <a:spcPct val="150000"/>
              </a:lnSpc>
              <a:buNone/>
            </a:pPr>
            <a:r>
              <a:rPr lang="en-US" altLang="zh-CN" sz="1600" kern="0" dirty="0" smtClean="0">
                <a:latin typeface="Calibri" panose="020F0502020204030204" pitchFamily="34" charset="0"/>
              </a:rPr>
              <a:t>                                                                                             </a:t>
            </a:r>
          </a:p>
          <a:p>
            <a:pPr>
              <a:lnSpc>
                <a:spcPct val="150000"/>
              </a:lnSpc>
            </a:pPr>
            <a:endParaRPr lang="en-US" altLang="zh-CN" sz="1600" kern="0" dirty="0">
              <a:latin typeface="Calibri" panose="020F0502020204030204" pitchFamily="34" charset="0"/>
            </a:endParaRPr>
          </a:p>
          <a:p>
            <a:pPr>
              <a:lnSpc>
                <a:spcPct val="150000"/>
              </a:lnSpc>
            </a:pPr>
            <a:endParaRPr lang="en-US" altLang="zh-CN" sz="1600" kern="0" dirty="0" smtClean="0">
              <a:latin typeface="Calibri" panose="020F0502020204030204" pitchFamily="34" charset="0"/>
            </a:endParaRPr>
          </a:p>
          <a:p>
            <a:pPr marL="0" indent="0">
              <a:lnSpc>
                <a:spcPct val="150000"/>
              </a:lnSpc>
              <a:buNone/>
            </a:pPr>
            <a:endParaRPr lang="en-US" altLang="zh-CN" sz="1600" kern="0" dirty="0" smtClean="0">
              <a:latin typeface="Calibri" panose="020F0502020204030204" pitchFamily="34" charset="0"/>
            </a:endParaRPr>
          </a:p>
          <a:p>
            <a:pPr marL="0" indent="0">
              <a:lnSpc>
                <a:spcPct val="150000"/>
              </a:lnSpc>
              <a:buNone/>
            </a:pPr>
            <a:endParaRPr lang="en-US" altLang="zh-CN" sz="1400" dirty="0" smtClean="0">
              <a:latin typeface="Calibri" panose="020F0502020204030204" pitchFamily="34" charset="0"/>
            </a:endParaRPr>
          </a:p>
          <a:p>
            <a:pPr>
              <a:lnSpc>
                <a:spcPct val="150000"/>
              </a:lnSpc>
            </a:pPr>
            <a:endParaRPr lang="en-US" altLang="zh-CN" sz="1400" kern="0" dirty="0">
              <a:latin typeface="Calibri" panose="020F0502020204030204" pitchFamily="34" charset="0"/>
            </a:endParaRPr>
          </a:p>
          <a:p>
            <a:pPr>
              <a:lnSpc>
                <a:spcPct val="150000"/>
              </a:lnSpc>
            </a:pPr>
            <a:endParaRPr lang="en-US" altLang="zh-CN" sz="1350" kern="0" dirty="0" smtClean="0">
              <a:latin typeface="Calibri" panose="020F0502020204030204" pitchFamily="34" charset="0"/>
            </a:endParaRPr>
          </a:p>
          <a:p>
            <a:pPr>
              <a:lnSpc>
                <a:spcPct val="150000"/>
              </a:lnSpc>
            </a:pPr>
            <a:endParaRPr lang="en-US" altLang="zh-CN" sz="1350" kern="0" dirty="0">
              <a:latin typeface="Calibri" panose="020F0502020204030204" pitchFamily="34" charset="0"/>
            </a:endParaRPr>
          </a:p>
          <a:p>
            <a:pPr>
              <a:lnSpc>
                <a:spcPct val="150000"/>
              </a:lnSpc>
            </a:pPr>
            <a:endParaRPr lang="en-US" altLang="zh-CN" sz="1350" kern="0" dirty="0" smtClean="0">
              <a:latin typeface="Calibri" panose="020F0502020204030204" pitchFamily="34" charset="0"/>
            </a:endParaRPr>
          </a:p>
          <a:p>
            <a:pPr marL="0" indent="0">
              <a:lnSpc>
                <a:spcPct val="150000"/>
              </a:lnSpc>
              <a:buNone/>
            </a:pPr>
            <a:endParaRPr lang="en-US" altLang="zh-CN" sz="1350" i="1" kern="0" dirty="0" smtClean="0">
              <a:latin typeface="Calibri" panose="020F0502020204030204" pitchFamily="34" charset="0"/>
            </a:endParaRPr>
          </a:p>
          <a:p>
            <a:pPr>
              <a:lnSpc>
                <a:spcPct val="150000"/>
              </a:lnSpc>
            </a:pPr>
            <a:endParaRPr lang="en-US" altLang="zh-CN" sz="1350" i="1" kern="0" dirty="0">
              <a:latin typeface="Calibri" panose="020F0502020204030204" pitchFamily="34" charset="0"/>
            </a:endParaRPr>
          </a:p>
          <a:p>
            <a:pPr>
              <a:lnSpc>
                <a:spcPct val="150000"/>
              </a:lnSpc>
            </a:pPr>
            <a:endParaRPr lang="en-US" altLang="zh-CN" sz="1350" i="1" kern="0" dirty="0">
              <a:latin typeface="Calibri" panose="020F0502020204030204" pitchFamily="34" charset="0"/>
            </a:endParaRPr>
          </a:p>
          <a:p>
            <a:pPr marL="0" indent="0">
              <a:lnSpc>
                <a:spcPct val="150000"/>
              </a:lnSpc>
              <a:buNone/>
            </a:pPr>
            <a:r>
              <a:rPr lang="en-US" altLang="zh-CN" sz="1350" i="1" kern="0" dirty="0">
                <a:latin typeface="Calibri" panose="020F0502020204030204" pitchFamily="34" charset="0"/>
              </a:rPr>
              <a:t>                                                     </a:t>
            </a:r>
          </a:p>
          <a:p>
            <a:pPr marL="0" indent="0">
              <a:lnSpc>
                <a:spcPct val="150000"/>
              </a:lnSpc>
              <a:buNone/>
            </a:pPr>
            <a:r>
              <a:rPr lang="en-US" altLang="zh-CN" sz="1350" i="1" kern="0" dirty="0" smtClean="0">
                <a:latin typeface="Calibri" panose="020F0502020204030204" pitchFamily="34" charset="0"/>
              </a:rPr>
              <a:t>                                                                      </a:t>
            </a:r>
            <a:endParaRPr lang="en-US" altLang="zh-CN" sz="1350" i="1" kern="0" dirty="0">
              <a:latin typeface="Calibri" panose="020F0502020204030204" pitchFamily="34" charset="0"/>
            </a:endParaRPr>
          </a:p>
          <a:p>
            <a:pPr>
              <a:lnSpc>
                <a:spcPct val="150000"/>
              </a:lnSpc>
            </a:pPr>
            <a:endParaRPr lang="en-US" altLang="zh-CN" sz="1350" dirty="0">
              <a:latin typeface="Calibri" panose="020F0502020204030204" pitchFamily="34" charset="0"/>
            </a:endParaRPr>
          </a:p>
          <a:p>
            <a:pPr>
              <a:lnSpc>
                <a:spcPct val="150000"/>
              </a:lnSpc>
            </a:pPr>
            <a:endParaRPr lang="en-US" altLang="zh-CN" sz="1350" dirty="0">
              <a:latin typeface="Calibri" panose="020F0502020204030204" pitchFamily="34" charset="0"/>
            </a:endParaRPr>
          </a:p>
          <a:p>
            <a:pPr>
              <a:lnSpc>
                <a:spcPct val="150000"/>
              </a:lnSpc>
            </a:pPr>
            <a:endParaRPr lang="en-US" altLang="zh-CN" sz="1350" i="1" kern="0" dirty="0">
              <a:latin typeface="Calibri" panose="020F0502020204030204" pitchFamily="34" charset="0"/>
            </a:endParaRPr>
          </a:p>
        </p:txBody>
      </p:sp>
      <p:sp>
        <p:nvSpPr>
          <p:cNvPr id="14" name="标题 1"/>
          <p:cNvSpPr txBox="1">
            <a:spLocks/>
          </p:cNvSpPr>
          <p:nvPr/>
        </p:nvSpPr>
        <p:spPr bwMode="auto">
          <a:xfrm>
            <a:off x="1444777" y="198156"/>
            <a:ext cx="6936602" cy="62390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kumimoji="1" sz="3600" b="1" baseline="0">
                <a:solidFill>
                  <a:srgbClr val="0000FF"/>
                </a:solidFill>
                <a:latin typeface="Cambria" pitchFamily="18" charset="0"/>
                <a:ea typeface="楷体_GB2312" pitchFamily="49" charset="-122"/>
                <a:cs typeface="+mj-cs"/>
              </a:defRPr>
            </a:lvl1pPr>
            <a:lvl2pPr algn="l" rtl="0" eaLnBrk="0" fontAlgn="base" hangingPunct="0">
              <a:spcBef>
                <a:spcPct val="0"/>
              </a:spcBef>
              <a:spcAft>
                <a:spcPct val="0"/>
              </a:spcAft>
              <a:defRPr kumimoji="1" sz="4400">
                <a:solidFill>
                  <a:schemeClr val="tx2"/>
                </a:solidFill>
                <a:latin typeface="Tahoma" charset="0"/>
                <a:ea typeface="宋体" charset="0"/>
                <a:cs typeface="宋体" charset="0"/>
              </a:defRPr>
            </a:lvl2pPr>
            <a:lvl3pPr algn="l" rtl="0" eaLnBrk="0" fontAlgn="base" hangingPunct="0">
              <a:spcBef>
                <a:spcPct val="0"/>
              </a:spcBef>
              <a:spcAft>
                <a:spcPct val="0"/>
              </a:spcAft>
              <a:defRPr kumimoji="1" sz="4400">
                <a:solidFill>
                  <a:schemeClr val="tx2"/>
                </a:solidFill>
                <a:latin typeface="Tahoma" charset="0"/>
                <a:ea typeface="宋体" charset="0"/>
                <a:cs typeface="宋体" charset="0"/>
              </a:defRPr>
            </a:lvl3pPr>
            <a:lvl4pPr algn="l" rtl="0" eaLnBrk="0" fontAlgn="base" hangingPunct="0">
              <a:spcBef>
                <a:spcPct val="0"/>
              </a:spcBef>
              <a:spcAft>
                <a:spcPct val="0"/>
              </a:spcAft>
              <a:defRPr kumimoji="1" sz="4400">
                <a:solidFill>
                  <a:schemeClr val="tx2"/>
                </a:solidFill>
                <a:latin typeface="Tahoma" charset="0"/>
                <a:ea typeface="宋体" charset="0"/>
                <a:cs typeface="宋体" charset="0"/>
              </a:defRPr>
            </a:lvl4pPr>
            <a:lvl5pPr algn="l" rtl="0" eaLnBrk="0" fontAlgn="base" hangingPunct="0">
              <a:spcBef>
                <a:spcPct val="0"/>
              </a:spcBef>
              <a:spcAft>
                <a:spcPct val="0"/>
              </a:spcAft>
              <a:defRPr kumimoji="1" sz="4400">
                <a:solidFill>
                  <a:schemeClr val="tx2"/>
                </a:solidFill>
                <a:latin typeface="Tahoma" charset="0"/>
                <a:ea typeface="宋体" charset="0"/>
                <a:cs typeface="宋体" charset="0"/>
              </a:defRPr>
            </a:lvl5pPr>
            <a:lvl6pPr marL="457200" algn="l" rtl="0" fontAlgn="base">
              <a:spcBef>
                <a:spcPct val="0"/>
              </a:spcBef>
              <a:spcAft>
                <a:spcPct val="0"/>
              </a:spcAft>
              <a:defRPr kumimoji="1" sz="4400">
                <a:solidFill>
                  <a:schemeClr val="tx2"/>
                </a:solidFill>
                <a:latin typeface="Tahoma" charset="0"/>
                <a:ea typeface="宋体" charset="0"/>
                <a:cs typeface="宋体" charset="0"/>
              </a:defRPr>
            </a:lvl6pPr>
            <a:lvl7pPr marL="914400" algn="l" rtl="0" fontAlgn="base">
              <a:spcBef>
                <a:spcPct val="0"/>
              </a:spcBef>
              <a:spcAft>
                <a:spcPct val="0"/>
              </a:spcAft>
              <a:defRPr kumimoji="1" sz="4400">
                <a:solidFill>
                  <a:schemeClr val="tx2"/>
                </a:solidFill>
                <a:latin typeface="Tahoma" charset="0"/>
                <a:ea typeface="宋体" charset="0"/>
                <a:cs typeface="宋体" charset="0"/>
              </a:defRPr>
            </a:lvl7pPr>
            <a:lvl8pPr marL="1371600" algn="l" rtl="0" fontAlgn="base">
              <a:spcBef>
                <a:spcPct val="0"/>
              </a:spcBef>
              <a:spcAft>
                <a:spcPct val="0"/>
              </a:spcAft>
              <a:defRPr kumimoji="1" sz="4400">
                <a:solidFill>
                  <a:schemeClr val="tx2"/>
                </a:solidFill>
                <a:latin typeface="Tahoma" charset="0"/>
                <a:ea typeface="宋体" charset="0"/>
                <a:cs typeface="宋体" charset="0"/>
              </a:defRPr>
            </a:lvl8pPr>
            <a:lvl9pPr marL="1828800" algn="l" rtl="0" fontAlgn="base">
              <a:spcBef>
                <a:spcPct val="0"/>
              </a:spcBef>
              <a:spcAft>
                <a:spcPct val="0"/>
              </a:spcAft>
              <a:defRPr kumimoji="1" sz="4400">
                <a:solidFill>
                  <a:schemeClr val="tx2"/>
                </a:solidFill>
                <a:latin typeface="Tahoma" charset="0"/>
                <a:ea typeface="宋体" charset="0"/>
                <a:cs typeface="宋体" charset="0"/>
              </a:defRPr>
            </a:lvl9pPr>
          </a:lstStyle>
          <a:p>
            <a:r>
              <a:rPr lang="zh-CN" altLang="en-US" sz="2700" kern="0" dirty="0" smtClean="0"/>
              <a:t>单极相互作用</a:t>
            </a:r>
            <a:endParaRPr lang="zh-CN" altLang="en-US" sz="2700" kern="0" dirty="0"/>
          </a:p>
        </p:txBody>
      </p:sp>
      <p:pic>
        <p:nvPicPr>
          <p:cNvPr id="3" name="图片 2"/>
          <p:cNvPicPr>
            <a:picLocks noChangeAspect="1"/>
          </p:cNvPicPr>
          <p:nvPr/>
        </p:nvPicPr>
        <p:blipFill>
          <a:blip r:embed="rId3"/>
          <a:stretch>
            <a:fillRect/>
          </a:stretch>
        </p:blipFill>
        <p:spPr>
          <a:xfrm>
            <a:off x="1958220" y="3109010"/>
            <a:ext cx="4167762" cy="644928"/>
          </a:xfrm>
          <a:prstGeom prst="rect">
            <a:avLst/>
          </a:prstGeom>
        </p:spPr>
      </p:pic>
      <mc:AlternateContent xmlns:mc="http://schemas.openxmlformats.org/markup-compatibility/2006" xmlns:a14="http://schemas.microsoft.com/office/drawing/2010/main">
        <mc:Choice Requires="a14">
          <p:sp>
            <p:nvSpPr>
              <p:cNvPr id="20" name="矩形 19"/>
              <p:cNvSpPr/>
              <p:nvPr/>
            </p:nvSpPr>
            <p:spPr>
              <a:xfrm>
                <a:off x="4222126" y="4045499"/>
                <a:ext cx="2611550" cy="3146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𝑉</m:t>
                          </m:r>
                        </m:e>
                        <m:sub>
                          <m:r>
                            <a:rPr lang="en-US" altLang="zh-CN" sz="1350" i="1">
                              <a:latin typeface="Cambria Math" panose="02040503050406030204" pitchFamily="18" charset="0"/>
                            </a:rPr>
                            <m:t>𝐽𝑇</m:t>
                          </m:r>
                        </m:sub>
                      </m:sSub>
                      <m:d>
                        <m:dPr>
                          <m:ctrlPr>
                            <a:rPr lang="en-US" altLang="zh-CN" sz="1350" i="1">
                              <a:latin typeface="Cambria Math" panose="02040503050406030204" pitchFamily="18" charset="0"/>
                            </a:rPr>
                          </m:ctrlPr>
                        </m:dPr>
                        <m:e>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𝑗</m:t>
                              </m:r>
                            </m:e>
                            <m:sub>
                              <m:r>
                                <a:rPr lang="en-US" altLang="zh-CN" sz="1350" i="1">
                                  <a:latin typeface="Cambria Math" panose="02040503050406030204" pitchFamily="18" charset="0"/>
                                </a:rPr>
                                <m:t>1</m:t>
                              </m:r>
                            </m:sub>
                          </m:sSub>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𝑗</m:t>
                              </m:r>
                            </m:e>
                            <m:sub>
                              <m:r>
                                <a:rPr lang="en-US" altLang="zh-CN" sz="1350" i="1">
                                  <a:latin typeface="Cambria Math" panose="02040503050406030204" pitchFamily="18" charset="0"/>
                                </a:rPr>
                                <m:t>2</m:t>
                              </m:r>
                            </m:sub>
                          </m:sSub>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𝑗</m:t>
                              </m:r>
                            </m:e>
                            <m:sub>
                              <m:r>
                                <a:rPr lang="en-US" altLang="zh-CN" sz="1350" i="1">
                                  <a:latin typeface="Cambria Math" panose="02040503050406030204" pitchFamily="18" charset="0"/>
                                </a:rPr>
                                <m:t>3</m:t>
                              </m:r>
                            </m:sub>
                          </m:sSub>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𝑗</m:t>
                              </m:r>
                            </m:e>
                            <m:sub>
                              <m:r>
                                <a:rPr lang="en-US" altLang="zh-CN" sz="1350" i="1">
                                  <a:latin typeface="Cambria Math" panose="02040503050406030204" pitchFamily="18" charset="0"/>
                                </a:rPr>
                                <m:t>4</m:t>
                              </m:r>
                            </m:sub>
                          </m:sSub>
                        </m:e>
                      </m:d>
                      <m:r>
                        <a:rPr lang="en-US" altLang="zh-CN" sz="1350" i="1">
                          <a:latin typeface="Cambria Math" panose="02040503050406030204" pitchFamily="18" charset="0"/>
                        </a:rPr>
                        <m:t>=</m:t>
                      </m:r>
                      <m:d>
                        <m:dPr>
                          <m:begChr m:val="⟨"/>
                          <m:endChr m:val="⟩"/>
                          <m:ctrlPr>
                            <a:rPr lang="en-US" altLang="zh-CN" sz="1350" i="1">
                              <a:latin typeface="Cambria Math" panose="02040503050406030204" pitchFamily="18" charset="0"/>
                            </a:rPr>
                          </m:ctrlPr>
                        </m:dPr>
                        <m:e>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𝑗</m:t>
                              </m:r>
                            </m:e>
                            <m:sub>
                              <m:r>
                                <a:rPr lang="en-US" altLang="zh-CN" sz="1350" i="1">
                                  <a:latin typeface="Cambria Math" panose="02040503050406030204" pitchFamily="18" charset="0"/>
                                </a:rPr>
                                <m:t>1</m:t>
                              </m:r>
                            </m:sub>
                          </m:sSub>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𝑗</m:t>
                              </m:r>
                            </m:e>
                            <m:sub>
                              <m:r>
                                <a:rPr lang="en-US" altLang="zh-CN" sz="1350" i="1">
                                  <a:latin typeface="Cambria Math" panose="02040503050406030204" pitchFamily="18" charset="0"/>
                                </a:rPr>
                                <m:t>2</m:t>
                              </m:r>
                            </m:sub>
                          </m:sSub>
                          <m:r>
                            <a:rPr lang="en-US" altLang="zh-CN" sz="1350" i="1">
                              <a:latin typeface="Cambria Math" panose="02040503050406030204" pitchFamily="18" charset="0"/>
                            </a:rPr>
                            <m:t>𝐽𝑇</m:t>
                          </m:r>
                        </m:e>
                        <m:e>
                          <m:r>
                            <a:rPr lang="en-US" altLang="zh-CN" sz="1350" i="1">
                              <a:latin typeface="Cambria Math" panose="02040503050406030204" pitchFamily="18" charset="0"/>
                            </a:rPr>
                            <m:t>𝑉</m:t>
                          </m:r>
                        </m:e>
                        <m:e>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𝑗</m:t>
                              </m:r>
                            </m:e>
                            <m:sub>
                              <m:r>
                                <a:rPr lang="en-US" altLang="zh-CN" sz="1350" i="1">
                                  <a:latin typeface="Cambria Math" panose="02040503050406030204" pitchFamily="18" charset="0"/>
                                </a:rPr>
                                <m:t>3</m:t>
                              </m:r>
                            </m:sub>
                          </m:sSub>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𝑗</m:t>
                              </m:r>
                            </m:e>
                            <m:sub>
                              <m:r>
                                <a:rPr lang="en-US" altLang="zh-CN" sz="1350" i="1">
                                  <a:latin typeface="Cambria Math" panose="02040503050406030204" pitchFamily="18" charset="0"/>
                                </a:rPr>
                                <m:t>4</m:t>
                              </m:r>
                            </m:sub>
                          </m:sSub>
                          <m:r>
                            <a:rPr lang="en-US" altLang="zh-CN" sz="1350" i="1">
                              <a:latin typeface="Cambria Math" panose="02040503050406030204" pitchFamily="18" charset="0"/>
                            </a:rPr>
                            <m:t>𝐽𝑇</m:t>
                          </m:r>
                        </m:e>
                      </m:d>
                    </m:oMath>
                  </m:oMathPara>
                </a14:m>
                <a:endParaRPr lang="zh-CN" altLang="en-US" sz="1350" dirty="0"/>
              </a:p>
            </p:txBody>
          </p:sp>
        </mc:Choice>
        <mc:Fallback xmlns="">
          <p:sp>
            <p:nvSpPr>
              <p:cNvPr id="20" name="矩形 19"/>
              <p:cNvSpPr>
                <a:spLocks noRot="1" noChangeAspect="1" noMove="1" noResize="1" noEditPoints="1" noAdjustHandles="1" noChangeArrowheads="1" noChangeShapeType="1" noTextEdit="1"/>
              </p:cNvSpPr>
              <p:nvPr/>
            </p:nvSpPr>
            <p:spPr>
              <a:xfrm>
                <a:off x="4222126" y="4045499"/>
                <a:ext cx="2611550" cy="314638"/>
              </a:xfrm>
              <a:prstGeom prst="rect">
                <a:avLst/>
              </a:prstGeom>
              <a:blipFill>
                <a:blip r:embed="rId4"/>
                <a:stretch>
                  <a:fillRect b="-3922"/>
                </a:stretch>
              </a:blipFill>
            </p:spPr>
            <p:txBody>
              <a:bodyPr/>
              <a:lstStyle/>
              <a:p>
                <a:r>
                  <a:rPr lang="zh-CN" altLang="en-US">
                    <a:noFill/>
                  </a:rPr>
                  <a:t> </a:t>
                </a:r>
              </a:p>
            </p:txBody>
          </p:sp>
        </mc:Fallback>
      </mc:AlternateContent>
      <p:pic>
        <p:nvPicPr>
          <p:cNvPr id="21" name="图片 20"/>
          <p:cNvPicPr>
            <a:picLocks noChangeAspect="1"/>
          </p:cNvPicPr>
          <p:nvPr/>
        </p:nvPicPr>
        <p:blipFill>
          <a:blip r:embed="rId5"/>
          <a:stretch>
            <a:fillRect/>
          </a:stretch>
        </p:blipFill>
        <p:spPr>
          <a:xfrm>
            <a:off x="1736624" y="4002818"/>
            <a:ext cx="2171429" cy="400000"/>
          </a:xfrm>
          <a:prstGeom prst="rect">
            <a:avLst/>
          </a:prstGeom>
        </p:spPr>
      </p:pic>
      <p:pic>
        <p:nvPicPr>
          <p:cNvPr id="7" name="图片 6"/>
          <p:cNvPicPr>
            <a:picLocks noChangeAspect="1"/>
          </p:cNvPicPr>
          <p:nvPr/>
        </p:nvPicPr>
        <p:blipFill>
          <a:blip r:embed="rId6"/>
          <a:stretch>
            <a:fillRect/>
          </a:stretch>
        </p:blipFill>
        <p:spPr>
          <a:xfrm>
            <a:off x="1958220" y="2281547"/>
            <a:ext cx="3524249" cy="682944"/>
          </a:xfrm>
          <a:prstGeom prst="rect">
            <a:avLst/>
          </a:prstGeom>
        </p:spPr>
      </p:pic>
    </p:spTree>
    <p:extLst>
      <p:ext uri="{BB962C8B-B14F-4D97-AF65-F5344CB8AC3E}">
        <p14:creationId xmlns:p14="http://schemas.microsoft.com/office/powerpoint/2010/main" val="1390589681"/>
      </p:ext>
    </p:extLst>
  </p:cSld>
  <p:clrMapOvr>
    <a:masterClrMapping/>
  </p:clrMapOvr>
  <mc:AlternateContent xmlns:mc="http://schemas.openxmlformats.org/markup-compatibility/2006" xmlns:p14="http://schemas.microsoft.com/office/powerpoint/2010/main">
    <mc:Choice Requires="p14">
      <p:transition spd="slow" p14:dur="2000" advTm="531"/>
    </mc:Choice>
    <mc:Fallback xmlns="">
      <p:transition spd="slow" advTm="53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对称能参数</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B0E089B7-D068-6247-92DF-409DD3C6CB87}" type="datetime1">
              <a:rPr lang="en-US" altLang="zh-CN" smtClean="0"/>
              <a:pPr/>
              <a:t>10/10/2019</a:t>
            </a:fld>
            <a:endParaRPr lang="en-US" altLang="zh-CN"/>
          </a:p>
        </p:txBody>
      </p:sp>
      <p:sp>
        <p:nvSpPr>
          <p:cNvPr id="5" name="灯片编号占位符 4"/>
          <p:cNvSpPr>
            <a:spLocks noGrp="1"/>
          </p:cNvSpPr>
          <p:nvPr>
            <p:ph type="sldNum" sz="quarter" idx="12"/>
          </p:nvPr>
        </p:nvSpPr>
        <p:spPr/>
        <p:txBody>
          <a:bodyPr/>
          <a:lstStyle/>
          <a:p>
            <a:fld id="{DEB54EE6-7EAF-4C8E-A8DA-E646735714D1}" type="slidenum">
              <a:rPr lang="zh-CN" altLang="en-US" smtClean="0"/>
              <a:pPr/>
              <a:t>25</a:t>
            </a:fld>
            <a:endParaRPr lang="en-US" altLang="zh-CN"/>
          </a:p>
        </p:txBody>
      </p:sp>
      <p:pic>
        <p:nvPicPr>
          <p:cNvPr id="6" name="图片 5"/>
          <p:cNvPicPr>
            <a:picLocks noChangeAspect="1"/>
          </p:cNvPicPr>
          <p:nvPr/>
        </p:nvPicPr>
        <p:blipFill>
          <a:blip r:embed="rId2"/>
          <a:stretch>
            <a:fillRect/>
          </a:stretch>
        </p:blipFill>
        <p:spPr>
          <a:xfrm>
            <a:off x="914400" y="1424182"/>
            <a:ext cx="7819048" cy="2809524"/>
          </a:xfrm>
          <a:prstGeom prst="rect">
            <a:avLst/>
          </a:prstGeom>
        </p:spPr>
      </p:pic>
    </p:spTree>
    <p:extLst>
      <p:ext uri="{BB962C8B-B14F-4D97-AF65-F5344CB8AC3E}">
        <p14:creationId xmlns:p14="http://schemas.microsoft.com/office/powerpoint/2010/main" val="4208139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奇</a:t>
            </a:r>
            <a:r>
              <a:rPr lang="zh-CN" altLang="en-US" dirty="0" smtClean="0"/>
              <a:t>奇核低激发态能级计算</a:t>
            </a:r>
            <a:endParaRPr lang="zh-CN" altLang="en-US" dirty="0"/>
          </a:p>
        </p:txBody>
      </p:sp>
      <p:sp>
        <p:nvSpPr>
          <p:cNvPr id="4" name="日期占位符 3"/>
          <p:cNvSpPr>
            <a:spLocks noGrp="1"/>
          </p:cNvSpPr>
          <p:nvPr>
            <p:ph type="dt" sz="half" idx="10"/>
          </p:nvPr>
        </p:nvSpPr>
        <p:spPr/>
        <p:txBody>
          <a:bodyPr/>
          <a:lstStyle/>
          <a:p>
            <a:fld id="{B0E089B7-D068-6247-92DF-409DD3C6CB87}" type="datetime1">
              <a:rPr lang="en-US" altLang="zh-CN" smtClean="0"/>
              <a:pPr/>
              <a:t>10/10/2019</a:t>
            </a:fld>
            <a:endParaRPr lang="en-US" altLang="zh-CN"/>
          </a:p>
        </p:txBody>
      </p:sp>
      <p:sp>
        <p:nvSpPr>
          <p:cNvPr id="5" name="灯片编号占位符 4"/>
          <p:cNvSpPr>
            <a:spLocks noGrp="1"/>
          </p:cNvSpPr>
          <p:nvPr>
            <p:ph type="sldNum" sz="quarter" idx="12"/>
          </p:nvPr>
        </p:nvSpPr>
        <p:spPr/>
        <p:txBody>
          <a:bodyPr/>
          <a:lstStyle/>
          <a:p>
            <a:fld id="{DEB54EE6-7EAF-4C8E-A8DA-E646735714D1}" type="slidenum">
              <a:rPr lang="zh-CN" altLang="en-US" smtClean="0"/>
              <a:pPr/>
              <a:t>26</a:t>
            </a:fld>
            <a:endParaRPr lang="en-US" altLang="zh-CN"/>
          </a:p>
        </p:txBody>
      </p:sp>
      <p:graphicFrame>
        <p:nvGraphicFramePr>
          <p:cNvPr id="6" name="图表 5"/>
          <p:cNvGraphicFramePr>
            <a:graphicFrameLocks/>
          </p:cNvGraphicFramePr>
          <p:nvPr>
            <p:extLst>
              <p:ext uri="{D42A27DB-BD31-4B8C-83A1-F6EECF244321}">
                <p14:modId xmlns:p14="http://schemas.microsoft.com/office/powerpoint/2010/main" val="3347517309"/>
              </p:ext>
            </p:extLst>
          </p:nvPr>
        </p:nvGraphicFramePr>
        <p:xfrm>
          <a:off x="152400" y="85734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a:graphicFrameLocks/>
          </p:cNvGraphicFramePr>
          <p:nvPr>
            <p:extLst>
              <p:ext uri="{D42A27DB-BD31-4B8C-83A1-F6EECF244321}">
                <p14:modId xmlns:p14="http://schemas.microsoft.com/office/powerpoint/2010/main" val="1366213564"/>
              </p:ext>
            </p:extLst>
          </p:nvPr>
        </p:nvGraphicFramePr>
        <p:xfrm>
          <a:off x="-152400" y="342423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a:graphicFrameLocks/>
          </p:cNvGraphicFramePr>
          <p:nvPr>
            <p:extLst>
              <p:ext uri="{D42A27DB-BD31-4B8C-83A1-F6EECF244321}">
                <p14:modId xmlns:p14="http://schemas.microsoft.com/office/powerpoint/2010/main" val="2019061492"/>
              </p:ext>
            </p:extLst>
          </p:nvPr>
        </p:nvGraphicFramePr>
        <p:xfrm>
          <a:off x="4724400" y="85025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a:graphicFrameLocks/>
          </p:cNvGraphicFramePr>
          <p:nvPr>
            <p:extLst>
              <p:ext uri="{D42A27DB-BD31-4B8C-83A1-F6EECF244321}">
                <p14:modId xmlns:p14="http://schemas.microsoft.com/office/powerpoint/2010/main" val="1090180602"/>
              </p:ext>
            </p:extLst>
          </p:nvPr>
        </p:nvGraphicFramePr>
        <p:xfrm>
          <a:off x="4724400" y="354806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5048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4414" y="51464"/>
            <a:ext cx="7929586" cy="857256"/>
          </a:xfrm>
        </p:spPr>
        <p:txBody>
          <a:bodyPr/>
          <a:lstStyle/>
          <a:p>
            <a:r>
              <a:rPr lang="en-US" altLang="zh-CN" sz="3000" dirty="0" smtClean="0">
                <a:latin typeface="Calibri" panose="020F0502020204030204" pitchFamily="34" charset="0"/>
                <a:cs typeface="Times New Roman" pitchFamily="18" charset="0"/>
              </a:rPr>
              <a:t>Nucleon pair: isospin singlet / triplet</a:t>
            </a:r>
            <a:endParaRPr lang="zh-CN" altLang="en-US" sz="3000" dirty="0">
              <a:latin typeface="Calibri" panose="020F0502020204030204" pitchFamily="34" charset="0"/>
            </a:endParaRPr>
          </a:p>
        </p:txBody>
      </p:sp>
      <p:sp>
        <p:nvSpPr>
          <p:cNvPr id="3" name="内容占位符 2"/>
          <p:cNvSpPr>
            <a:spLocks noGrp="1"/>
          </p:cNvSpPr>
          <p:nvPr>
            <p:ph idx="1"/>
          </p:nvPr>
        </p:nvSpPr>
        <p:spPr>
          <a:xfrm>
            <a:off x="67041" y="1196752"/>
            <a:ext cx="3136807" cy="4197369"/>
          </a:xfrm>
        </p:spPr>
        <p:txBody>
          <a:bodyPr/>
          <a:lstStyle/>
          <a:p>
            <a:pPr algn="just">
              <a:spcBef>
                <a:spcPct val="0"/>
              </a:spcBef>
              <a:buNone/>
            </a:pPr>
            <a:r>
              <a:rPr lang="en-US" altLang="zh-CN" sz="2000" kern="1200" dirty="0">
                <a:latin typeface="Calibri" panose="020F0502020204030204" pitchFamily="34" charset="0"/>
              </a:rPr>
              <a:t>Nuclear force is </a:t>
            </a:r>
            <a:r>
              <a:rPr lang="en-US" altLang="zh-CN" sz="2000" kern="1200" dirty="0" smtClean="0">
                <a:latin typeface="Calibri" panose="020F0502020204030204" pitchFamily="34" charset="0"/>
              </a:rPr>
              <a:t>charge</a:t>
            </a:r>
          </a:p>
          <a:p>
            <a:pPr algn="just">
              <a:spcBef>
                <a:spcPct val="0"/>
              </a:spcBef>
              <a:buNone/>
            </a:pPr>
            <a:r>
              <a:rPr lang="en-US" altLang="zh-CN" sz="2000" kern="1200" dirty="0" smtClean="0">
                <a:latin typeface="Calibri" panose="020F0502020204030204" pitchFamily="34" charset="0"/>
              </a:rPr>
              <a:t>independent approximately</a:t>
            </a:r>
            <a:endParaRPr lang="en-US" altLang="zh-CN" sz="2000" kern="1200" dirty="0">
              <a:latin typeface="Calibri" panose="020F0502020204030204" pitchFamily="34" charset="0"/>
            </a:endParaRPr>
          </a:p>
          <a:p>
            <a:pPr algn="just">
              <a:spcBef>
                <a:spcPct val="0"/>
              </a:spcBef>
              <a:buNone/>
            </a:pPr>
            <a:endParaRPr lang="en-US" altLang="zh-CN" sz="2000" kern="1200" dirty="0">
              <a:latin typeface="Calibri" panose="020F0502020204030204" pitchFamily="34" charset="0"/>
            </a:endParaRPr>
          </a:p>
          <a:p>
            <a:pPr algn="just">
              <a:spcBef>
                <a:spcPct val="0"/>
              </a:spcBef>
              <a:buNone/>
            </a:pPr>
            <a:r>
              <a:rPr lang="en-US" altLang="zh-CN" sz="2000" kern="1200" dirty="0">
                <a:latin typeface="Calibri" panose="020F0502020204030204" pitchFamily="34" charset="0"/>
              </a:rPr>
              <a:t>The Coulomb </a:t>
            </a:r>
            <a:r>
              <a:rPr lang="en-US" altLang="zh-CN" sz="2000" kern="1200" dirty="0" smtClean="0">
                <a:latin typeface="Calibri" panose="020F0502020204030204" pitchFamily="34" charset="0"/>
              </a:rPr>
              <a:t>interaction</a:t>
            </a:r>
          </a:p>
          <a:p>
            <a:pPr algn="just">
              <a:spcBef>
                <a:spcPct val="0"/>
              </a:spcBef>
              <a:buNone/>
            </a:pPr>
            <a:r>
              <a:rPr lang="en-US" altLang="zh-CN" sz="2000" kern="1200" dirty="0" smtClean="0">
                <a:latin typeface="Calibri" panose="020F0502020204030204" pitchFamily="34" charset="0"/>
              </a:rPr>
              <a:t>doesn’t </a:t>
            </a:r>
            <a:r>
              <a:rPr lang="en-US" altLang="zh-CN" sz="2000" kern="1200" dirty="0">
                <a:latin typeface="Calibri" panose="020F0502020204030204" pitchFamily="34" charset="0"/>
              </a:rPr>
              <a:t>play an </a:t>
            </a:r>
            <a:r>
              <a:rPr lang="en-US" altLang="zh-CN" sz="2000" kern="1200" dirty="0" smtClean="0">
                <a:latin typeface="Calibri" panose="020F0502020204030204" pitchFamily="34" charset="0"/>
              </a:rPr>
              <a:t>important</a:t>
            </a:r>
          </a:p>
          <a:p>
            <a:pPr algn="just">
              <a:spcBef>
                <a:spcPct val="0"/>
              </a:spcBef>
              <a:buNone/>
            </a:pPr>
            <a:r>
              <a:rPr lang="en-US" altLang="zh-CN" sz="2000" kern="1200" dirty="0" smtClean="0">
                <a:latin typeface="Calibri" panose="020F0502020204030204" pitchFamily="34" charset="0"/>
              </a:rPr>
              <a:t>role </a:t>
            </a:r>
            <a:r>
              <a:rPr lang="en-US" altLang="zh-CN" sz="2000" kern="1200" dirty="0">
                <a:latin typeface="Calibri" panose="020F0502020204030204" pitchFamily="34" charset="0"/>
              </a:rPr>
              <a:t>in low-lying states</a:t>
            </a:r>
            <a:endParaRPr lang="zh-CN" altLang="en-US" sz="2000" kern="1200" dirty="0">
              <a:latin typeface="Calibri" panose="020F0502020204030204" pitchFamily="34" charset="0"/>
            </a:endParaRPr>
          </a:p>
        </p:txBody>
      </p:sp>
      <p:pic>
        <p:nvPicPr>
          <p:cNvPr id="6" name="Picture 2"/>
          <p:cNvPicPr>
            <a:picLocks noChangeAspect="1" noChangeArrowheads="1"/>
          </p:cNvPicPr>
          <p:nvPr/>
        </p:nvPicPr>
        <p:blipFill>
          <a:blip r:embed="rId2"/>
          <a:srcRect/>
          <a:stretch>
            <a:fillRect/>
          </a:stretch>
        </p:blipFill>
        <p:spPr bwMode="auto">
          <a:xfrm>
            <a:off x="270056" y="3284984"/>
            <a:ext cx="2762250" cy="2714625"/>
          </a:xfrm>
          <a:prstGeom prst="rect">
            <a:avLst/>
          </a:prstGeom>
          <a:noFill/>
          <a:ln w="9525">
            <a:noFill/>
            <a:miter lim="800000"/>
            <a:headEnd/>
            <a:tailEnd/>
          </a:ln>
        </p:spPr>
      </p:pic>
      <p:sp>
        <p:nvSpPr>
          <p:cNvPr id="8" name="TextBox 7"/>
          <p:cNvSpPr txBox="1"/>
          <p:nvPr/>
        </p:nvSpPr>
        <p:spPr>
          <a:xfrm>
            <a:off x="4500562" y="1052736"/>
            <a:ext cx="4286280" cy="1938992"/>
          </a:xfrm>
          <a:prstGeom prst="rect">
            <a:avLst/>
          </a:prstGeom>
          <a:noFill/>
        </p:spPr>
        <p:txBody>
          <a:bodyPr wrap="square" rtlCol="0">
            <a:spAutoFit/>
          </a:bodyPr>
          <a:lstStyle/>
          <a:p>
            <a:pPr algn="l"/>
            <a:r>
              <a:rPr lang="en-US" altLang="zh-CN" b="1" dirty="0" smtClean="0">
                <a:latin typeface="Calibri" panose="020F0502020204030204" pitchFamily="34" charset="0"/>
              </a:rPr>
              <a:t>A proton and a neutron are the same kind of nucleons, with different </a:t>
            </a:r>
            <a:r>
              <a:rPr lang="en-US" altLang="zh-CN" b="1" i="1" dirty="0" smtClean="0">
                <a:latin typeface="Calibri" panose="020F0502020204030204" pitchFamily="34" charset="0"/>
              </a:rPr>
              <a:t>z</a:t>
            </a:r>
            <a:r>
              <a:rPr lang="en-US" altLang="zh-CN" b="1" dirty="0" smtClean="0">
                <a:latin typeface="Calibri" panose="020F0502020204030204" pitchFamily="34" charset="0"/>
              </a:rPr>
              <a:t>-components of </a:t>
            </a:r>
            <a:r>
              <a:rPr lang="en-US" altLang="zh-CN" b="1" dirty="0" err="1" smtClean="0">
                <a:latin typeface="Calibri" panose="020F0502020204030204" pitchFamily="34" charset="0"/>
              </a:rPr>
              <a:t>isospin</a:t>
            </a:r>
            <a:endParaRPr lang="en-US" altLang="zh-CN" b="1" dirty="0" smtClean="0">
              <a:latin typeface="Calibri" panose="020F0502020204030204" pitchFamily="34" charset="0"/>
            </a:endParaRPr>
          </a:p>
          <a:p>
            <a:pPr algn="l"/>
            <a:endParaRPr lang="en-US" altLang="zh-CN" b="1" dirty="0" smtClean="0">
              <a:latin typeface="Calibri" panose="020F0502020204030204" pitchFamily="34" charset="0"/>
            </a:endParaRPr>
          </a:p>
          <a:p>
            <a:pPr algn="l"/>
            <a:r>
              <a:rPr lang="en-US" altLang="zh-CN" b="1" i="1" dirty="0" smtClean="0">
                <a:latin typeface="Calibri" panose="020F0502020204030204" pitchFamily="34" charset="0"/>
              </a:rPr>
              <a:t>T </a:t>
            </a:r>
            <a:r>
              <a:rPr lang="en-US" altLang="zh-CN" b="1" dirty="0" smtClean="0">
                <a:latin typeface="Calibri" panose="020F0502020204030204" pitchFamily="34" charset="0"/>
              </a:rPr>
              <a:t>= 1/2,                </a:t>
            </a:r>
            <a:r>
              <a:rPr lang="en-US" altLang="zh-CN" b="1" i="1" dirty="0" err="1" smtClean="0">
                <a:latin typeface="Calibri" panose="020F0502020204030204" pitchFamily="34" charset="0"/>
              </a:rPr>
              <a:t>T</a:t>
            </a:r>
            <a:r>
              <a:rPr lang="en-US" altLang="zh-CN" b="1" i="1" baseline="-25000" dirty="0" err="1" smtClean="0">
                <a:latin typeface="Calibri" panose="020F0502020204030204" pitchFamily="34" charset="0"/>
              </a:rPr>
              <a:t>z</a:t>
            </a:r>
            <a:r>
              <a:rPr lang="en-US" altLang="zh-CN" b="1" dirty="0" smtClean="0">
                <a:latin typeface="Calibri" panose="020F0502020204030204" pitchFamily="34" charset="0"/>
              </a:rPr>
              <a:t> = +1/2   for</a:t>
            </a:r>
          </a:p>
          <a:p>
            <a:pPr algn="l"/>
            <a:r>
              <a:rPr lang="en-US" altLang="zh-CN" b="1" dirty="0" smtClean="0">
                <a:latin typeface="Calibri" panose="020F0502020204030204" pitchFamily="34" charset="0"/>
              </a:rPr>
              <a:t>                                   = -1/2   for</a:t>
            </a:r>
            <a:endParaRPr lang="zh-CN" altLang="en-US" b="1" dirty="0" smtClean="0">
              <a:latin typeface="Calibri" panose="020F0502020204030204" pitchFamily="34" charset="0"/>
            </a:endParaRPr>
          </a:p>
        </p:txBody>
      </p:sp>
      <p:grpSp>
        <p:nvGrpSpPr>
          <p:cNvPr id="4" name="组合 10"/>
          <p:cNvGrpSpPr/>
          <p:nvPr/>
        </p:nvGrpSpPr>
        <p:grpSpPr>
          <a:xfrm>
            <a:off x="7929586" y="2052868"/>
            <a:ext cx="561975" cy="971550"/>
            <a:chOff x="4643438" y="3071810"/>
            <a:chExt cx="561975" cy="971550"/>
          </a:xfrm>
        </p:grpSpPr>
        <p:pic>
          <p:nvPicPr>
            <p:cNvPr id="9" name="Picture 2"/>
            <p:cNvPicPr>
              <a:picLocks noChangeAspect="1" noChangeArrowheads="1"/>
            </p:cNvPicPr>
            <p:nvPr/>
          </p:nvPicPr>
          <p:blipFill>
            <a:blip r:embed="rId3"/>
            <a:srcRect/>
            <a:stretch>
              <a:fillRect/>
            </a:stretch>
          </p:blipFill>
          <p:spPr bwMode="auto">
            <a:xfrm>
              <a:off x="4643438" y="3071810"/>
              <a:ext cx="561975" cy="561975"/>
            </a:xfrm>
            <a:prstGeom prst="rect">
              <a:avLst/>
            </a:prstGeom>
            <a:noFill/>
            <a:ln w="9525">
              <a:noFill/>
              <a:miter lim="800000"/>
              <a:headEnd/>
              <a:tailEnd/>
            </a:ln>
          </p:spPr>
        </p:pic>
        <p:pic>
          <p:nvPicPr>
            <p:cNvPr id="10" name="Picture 5"/>
            <p:cNvPicPr>
              <a:picLocks noChangeAspect="1" noChangeArrowheads="1"/>
            </p:cNvPicPr>
            <p:nvPr/>
          </p:nvPicPr>
          <p:blipFill>
            <a:blip r:embed="rId4"/>
            <a:srcRect/>
            <a:stretch>
              <a:fillRect/>
            </a:stretch>
          </p:blipFill>
          <p:spPr bwMode="auto">
            <a:xfrm>
              <a:off x="4719638" y="3605210"/>
              <a:ext cx="466725" cy="438150"/>
            </a:xfrm>
            <a:prstGeom prst="rect">
              <a:avLst/>
            </a:prstGeom>
            <a:noFill/>
            <a:ln w="9525">
              <a:noFill/>
              <a:miter lim="800000"/>
              <a:headEnd/>
              <a:tailEnd/>
            </a:ln>
          </p:spPr>
        </p:pic>
      </p:grpSp>
      <p:grpSp>
        <p:nvGrpSpPr>
          <p:cNvPr id="21" name="组合 20"/>
          <p:cNvGrpSpPr/>
          <p:nvPr/>
        </p:nvGrpSpPr>
        <p:grpSpPr>
          <a:xfrm>
            <a:off x="3059832" y="1412776"/>
            <a:ext cx="1504960" cy="1214446"/>
            <a:chOff x="3143240" y="1700808"/>
            <a:chExt cx="1504960" cy="1214446"/>
          </a:xfrm>
        </p:grpSpPr>
        <p:sp>
          <p:nvSpPr>
            <p:cNvPr id="7" name="右箭头 6"/>
            <p:cNvSpPr/>
            <p:nvPr/>
          </p:nvSpPr>
          <p:spPr bwMode="auto">
            <a:xfrm>
              <a:off x="3219440" y="1700808"/>
              <a:ext cx="1428760" cy="1214446"/>
            </a:xfrm>
            <a:prstGeom prst="rightArrow">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sp>
          <p:nvSpPr>
            <p:cNvPr id="25" name="TextBox 24"/>
            <p:cNvSpPr txBox="1"/>
            <p:nvPr/>
          </p:nvSpPr>
          <p:spPr>
            <a:xfrm>
              <a:off x="3143240" y="1981430"/>
              <a:ext cx="1428760" cy="615553"/>
            </a:xfrm>
            <a:prstGeom prst="rect">
              <a:avLst/>
            </a:prstGeom>
            <a:noFill/>
          </p:spPr>
          <p:txBody>
            <a:bodyPr wrap="square" rtlCol="0">
              <a:spAutoFit/>
            </a:bodyPr>
            <a:lstStyle/>
            <a:p>
              <a:r>
                <a:rPr lang="en-US" altLang="zh-CN" sz="1700" b="1" dirty="0" err="1" smtClean="0">
                  <a:latin typeface="Calibri" panose="020F0502020204030204" pitchFamily="34" charset="0"/>
                </a:rPr>
                <a:t>Isospin</a:t>
              </a:r>
              <a:endParaRPr lang="en-US" altLang="zh-CN" sz="1700" b="1" dirty="0" smtClean="0">
                <a:latin typeface="Calibri" panose="020F0502020204030204" pitchFamily="34" charset="0"/>
              </a:endParaRPr>
            </a:p>
            <a:p>
              <a:r>
                <a:rPr lang="en-US" altLang="zh-CN" sz="1700" b="1" dirty="0" smtClean="0">
                  <a:latin typeface="Calibri" panose="020F0502020204030204" pitchFamily="34" charset="0"/>
                </a:rPr>
                <a:t>conservation</a:t>
              </a:r>
              <a:endParaRPr lang="zh-CN" altLang="en-US" sz="1700" b="1" dirty="0">
                <a:latin typeface="Calibri" panose="020F0502020204030204" pitchFamily="34" charset="0"/>
              </a:endParaRPr>
            </a:p>
          </p:txBody>
        </p:sp>
      </p:grpSp>
      <p:grpSp>
        <p:nvGrpSpPr>
          <p:cNvPr id="5" name="组合 4"/>
          <p:cNvGrpSpPr/>
          <p:nvPr/>
        </p:nvGrpSpPr>
        <p:grpSpPr>
          <a:xfrm>
            <a:off x="3571868" y="3212976"/>
            <a:ext cx="5572132" cy="2950301"/>
            <a:chOff x="3571868" y="3212976"/>
            <a:chExt cx="5572132" cy="2950301"/>
          </a:xfrm>
        </p:grpSpPr>
        <p:grpSp>
          <p:nvGrpSpPr>
            <p:cNvPr id="11" name="组合 15"/>
            <p:cNvGrpSpPr/>
            <p:nvPr/>
          </p:nvGrpSpPr>
          <p:grpSpPr>
            <a:xfrm>
              <a:off x="3643306" y="3695942"/>
              <a:ext cx="571504" cy="2286016"/>
              <a:chOff x="3352800" y="3276600"/>
              <a:chExt cx="838200" cy="3438525"/>
            </a:xfrm>
          </p:grpSpPr>
          <p:pic>
            <p:nvPicPr>
              <p:cNvPr id="12" name="Picture 7"/>
              <p:cNvPicPr>
                <a:picLocks noChangeAspect="1" noChangeArrowheads="1"/>
              </p:cNvPicPr>
              <p:nvPr/>
            </p:nvPicPr>
            <p:blipFill>
              <a:blip r:embed="rId5"/>
              <a:srcRect/>
              <a:stretch>
                <a:fillRect/>
              </a:stretch>
            </p:blipFill>
            <p:spPr bwMode="auto">
              <a:xfrm>
                <a:off x="3352800" y="3276600"/>
                <a:ext cx="800100" cy="838200"/>
              </a:xfrm>
              <a:prstGeom prst="rect">
                <a:avLst/>
              </a:prstGeom>
              <a:noFill/>
              <a:ln w="9525">
                <a:noFill/>
                <a:miter lim="800000"/>
                <a:headEnd/>
                <a:tailEnd/>
              </a:ln>
            </p:spPr>
          </p:pic>
          <p:pic>
            <p:nvPicPr>
              <p:cNvPr id="13" name="Picture 10"/>
              <p:cNvPicPr>
                <a:picLocks noChangeAspect="1" noChangeArrowheads="1"/>
              </p:cNvPicPr>
              <p:nvPr/>
            </p:nvPicPr>
            <p:blipFill>
              <a:blip r:embed="rId6"/>
              <a:srcRect/>
              <a:stretch>
                <a:fillRect/>
              </a:stretch>
            </p:blipFill>
            <p:spPr bwMode="auto">
              <a:xfrm>
                <a:off x="3352801" y="4114800"/>
                <a:ext cx="809626" cy="857250"/>
              </a:xfrm>
              <a:prstGeom prst="rect">
                <a:avLst/>
              </a:prstGeom>
              <a:noFill/>
              <a:ln w="9525">
                <a:noFill/>
                <a:miter lim="800000"/>
                <a:headEnd/>
                <a:tailEnd/>
              </a:ln>
            </p:spPr>
          </p:pic>
          <p:pic>
            <p:nvPicPr>
              <p:cNvPr id="14" name="Picture 12"/>
              <p:cNvPicPr>
                <a:picLocks noChangeAspect="1" noChangeArrowheads="1"/>
              </p:cNvPicPr>
              <p:nvPr/>
            </p:nvPicPr>
            <p:blipFill>
              <a:blip r:embed="rId7"/>
              <a:srcRect/>
              <a:stretch>
                <a:fillRect/>
              </a:stretch>
            </p:blipFill>
            <p:spPr bwMode="auto">
              <a:xfrm>
                <a:off x="3409950" y="5029200"/>
                <a:ext cx="781050" cy="838200"/>
              </a:xfrm>
              <a:prstGeom prst="rect">
                <a:avLst/>
              </a:prstGeom>
              <a:noFill/>
              <a:ln w="9525">
                <a:noFill/>
                <a:miter lim="800000"/>
                <a:headEnd/>
                <a:tailEnd/>
              </a:ln>
            </p:spPr>
          </p:pic>
          <p:pic>
            <p:nvPicPr>
              <p:cNvPr id="15" name="Picture 14"/>
              <p:cNvPicPr>
                <a:picLocks noChangeAspect="1" noChangeArrowheads="1"/>
              </p:cNvPicPr>
              <p:nvPr/>
            </p:nvPicPr>
            <p:blipFill>
              <a:blip r:embed="rId8"/>
              <a:srcRect/>
              <a:stretch>
                <a:fillRect/>
              </a:stretch>
            </p:blipFill>
            <p:spPr bwMode="auto">
              <a:xfrm>
                <a:off x="3352800" y="5867400"/>
                <a:ext cx="838200" cy="847725"/>
              </a:xfrm>
              <a:prstGeom prst="rect">
                <a:avLst/>
              </a:prstGeom>
              <a:noFill/>
              <a:ln w="9525">
                <a:noFill/>
                <a:miter lim="800000"/>
                <a:headEnd/>
                <a:tailEnd/>
              </a:ln>
            </p:spPr>
          </p:pic>
        </p:grpSp>
        <p:sp>
          <p:nvSpPr>
            <p:cNvPr id="17" name="TextBox 16"/>
            <p:cNvSpPr txBox="1"/>
            <p:nvPr/>
          </p:nvSpPr>
          <p:spPr>
            <a:xfrm>
              <a:off x="3571868" y="3212976"/>
              <a:ext cx="5572132" cy="400110"/>
            </a:xfrm>
            <a:prstGeom prst="rect">
              <a:avLst/>
            </a:prstGeom>
            <a:noFill/>
          </p:spPr>
          <p:txBody>
            <a:bodyPr wrap="square" rtlCol="0">
              <a:spAutoFit/>
            </a:bodyPr>
            <a:lstStyle/>
            <a:p>
              <a:pPr algn="l"/>
              <a:r>
                <a:rPr lang="en-US" altLang="zh-CN" b="1" dirty="0" smtClean="0">
                  <a:latin typeface="Calibri" panose="020F0502020204030204" pitchFamily="34" charset="0"/>
                </a:rPr>
                <a:t>singlet states and triplet states in isospin space</a:t>
              </a:r>
              <a:endParaRPr lang="zh-CN" altLang="en-US" b="1" dirty="0" smtClean="0">
                <a:latin typeface="Calibri" panose="020F0502020204030204" pitchFamily="34" charset="0"/>
              </a:endParaRPr>
            </a:p>
          </p:txBody>
        </p:sp>
        <p:sp>
          <p:nvSpPr>
            <p:cNvPr id="18" name="矩形 17"/>
            <p:cNvSpPr/>
            <p:nvPr/>
          </p:nvSpPr>
          <p:spPr>
            <a:xfrm>
              <a:off x="4572000" y="3838818"/>
              <a:ext cx="4572000" cy="2092881"/>
            </a:xfrm>
            <a:prstGeom prst="rect">
              <a:avLst/>
            </a:prstGeom>
          </p:spPr>
          <p:txBody>
            <a:bodyPr>
              <a:spAutoFit/>
            </a:bodyPr>
            <a:lstStyle/>
            <a:p>
              <a:pPr algn="l"/>
              <a:r>
                <a:rPr lang="en-US" altLang="zh-CN" b="1" i="1" dirty="0" smtClean="0">
                  <a:latin typeface="Calibri" panose="020F0502020204030204" pitchFamily="34" charset="0"/>
                </a:rPr>
                <a:t>T </a:t>
              </a:r>
              <a:r>
                <a:rPr lang="en-US" altLang="zh-CN" b="1" dirty="0" smtClean="0">
                  <a:latin typeface="Calibri" panose="020F0502020204030204" pitchFamily="34" charset="0"/>
                </a:rPr>
                <a:t>= 1</a:t>
              </a:r>
              <a:r>
                <a:rPr lang="en-US" altLang="zh-CN" b="1" i="1" dirty="0" smtClean="0">
                  <a:latin typeface="Calibri" panose="020F0502020204030204" pitchFamily="34" charset="0"/>
                </a:rPr>
                <a:t>, </a:t>
              </a:r>
              <a:r>
                <a:rPr lang="en-US" altLang="zh-CN" b="1" i="1" dirty="0" err="1" smtClean="0">
                  <a:latin typeface="Calibri" panose="020F0502020204030204" pitchFamily="34" charset="0"/>
                </a:rPr>
                <a:t>T</a:t>
              </a:r>
              <a:r>
                <a:rPr lang="en-US" altLang="zh-CN" b="1" i="1" baseline="-25000" dirty="0" err="1" smtClean="0">
                  <a:latin typeface="Calibri" panose="020F0502020204030204" pitchFamily="34" charset="0"/>
                </a:rPr>
                <a:t>z</a:t>
              </a:r>
              <a:r>
                <a:rPr lang="en-US" altLang="zh-CN" b="1" i="1" dirty="0" smtClean="0">
                  <a:latin typeface="Calibri" panose="020F0502020204030204" pitchFamily="34" charset="0"/>
                </a:rPr>
                <a:t> </a:t>
              </a:r>
              <a:r>
                <a:rPr lang="en-US" altLang="zh-CN" b="1" dirty="0" smtClean="0">
                  <a:latin typeface="Calibri" panose="020F0502020204030204" pitchFamily="34" charset="0"/>
                </a:rPr>
                <a:t>= 1</a:t>
              </a:r>
            </a:p>
            <a:p>
              <a:pPr algn="l"/>
              <a:endParaRPr lang="en-US" altLang="zh-CN" sz="1400" b="1" dirty="0" smtClean="0">
                <a:latin typeface="Calibri" panose="020F0502020204030204" pitchFamily="34" charset="0"/>
              </a:endParaRPr>
            </a:p>
            <a:p>
              <a:pPr algn="l">
                <a:buFont typeface="Wingdings" pitchFamily="2" charset="2"/>
                <a:buNone/>
              </a:pPr>
              <a:r>
                <a:rPr lang="en-US" altLang="zh-CN" b="1" i="1" dirty="0" smtClean="0">
                  <a:latin typeface="Calibri" panose="020F0502020204030204" pitchFamily="34" charset="0"/>
                </a:rPr>
                <a:t>T </a:t>
              </a:r>
              <a:r>
                <a:rPr lang="en-US" altLang="zh-CN" b="1" dirty="0" smtClean="0">
                  <a:latin typeface="Calibri" panose="020F0502020204030204" pitchFamily="34" charset="0"/>
                </a:rPr>
                <a:t>= 1</a:t>
              </a:r>
              <a:r>
                <a:rPr lang="en-US" altLang="zh-CN" b="1" i="1" dirty="0" smtClean="0">
                  <a:latin typeface="Calibri" panose="020F0502020204030204" pitchFamily="34" charset="0"/>
                </a:rPr>
                <a:t>, </a:t>
              </a:r>
              <a:r>
                <a:rPr lang="en-US" altLang="zh-CN" b="1" i="1" dirty="0" err="1" smtClean="0">
                  <a:latin typeface="Calibri" panose="020F0502020204030204" pitchFamily="34" charset="0"/>
                </a:rPr>
                <a:t>T</a:t>
              </a:r>
              <a:r>
                <a:rPr lang="en-US" altLang="zh-CN" b="1" i="1" baseline="-25000" dirty="0" err="1" smtClean="0">
                  <a:latin typeface="Calibri" panose="020F0502020204030204" pitchFamily="34" charset="0"/>
                </a:rPr>
                <a:t>z</a:t>
              </a:r>
              <a:r>
                <a:rPr lang="en-US" altLang="zh-CN" b="1" i="1" dirty="0" smtClean="0">
                  <a:latin typeface="Calibri" panose="020F0502020204030204" pitchFamily="34" charset="0"/>
                </a:rPr>
                <a:t> </a:t>
              </a:r>
              <a:r>
                <a:rPr lang="en-US" altLang="zh-CN" b="1" dirty="0" smtClean="0">
                  <a:latin typeface="Calibri" panose="020F0502020204030204" pitchFamily="34" charset="0"/>
                </a:rPr>
                <a:t>= -1</a:t>
              </a:r>
            </a:p>
            <a:p>
              <a:pPr algn="l">
                <a:buFont typeface="Wingdings" pitchFamily="2" charset="2"/>
                <a:buNone/>
              </a:pPr>
              <a:endParaRPr lang="en-US" altLang="zh-CN" sz="1600" b="1" dirty="0" smtClean="0">
                <a:latin typeface="Calibri" panose="020F0502020204030204" pitchFamily="34" charset="0"/>
              </a:endParaRPr>
            </a:p>
            <a:p>
              <a:pPr algn="l">
                <a:buFont typeface="Wingdings" pitchFamily="2" charset="2"/>
                <a:buNone/>
              </a:pPr>
              <a:r>
                <a:rPr lang="en-US" altLang="zh-CN" b="1" i="1" dirty="0" smtClean="0">
                  <a:latin typeface="Calibri" panose="020F0502020204030204" pitchFamily="34" charset="0"/>
                </a:rPr>
                <a:t>T </a:t>
              </a:r>
              <a:r>
                <a:rPr lang="en-US" altLang="zh-CN" b="1" dirty="0" smtClean="0">
                  <a:latin typeface="Calibri" panose="020F0502020204030204" pitchFamily="34" charset="0"/>
                </a:rPr>
                <a:t>= 1</a:t>
              </a:r>
              <a:r>
                <a:rPr lang="en-US" altLang="zh-CN" b="1" i="1" dirty="0" smtClean="0">
                  <a:latin typeface="Calibri" panose="020F0502020204030204" pitchFamily="34" charset="0"/>
                </a:rPr>
                <a:t>, </a:t>
              </a:r>
              <a:r>
                <a:rPr lang="en-US" altLang="zh-CN" b="1" i="1" dirty="0" err="1" smtClean="0">
                  <a:latin typeface="Calibri" panose="020F0502020204030204" pitchFamily="34" charset="0"/>
                </a:rPr>
                <a:t>T</a:t>
              </a:r>
              <a:r>
                <a:rPr lang="en-US" altLang="zh-CN" b="1" i="1" baseline="-25000" dirty="0" err="1" smtClean="0">
                  <a:latin typeface="Calibri" panose="020F0502020204030204" pitchFamily="34" charset="0"/>
                </a:rPr>
                <a:t>z</a:t>
              </a:r>
              <a:r>
                <a:rPr lang="en-US" altLang="zh-CN" b="1" i="1" dirty="0" smtClean="0">
                  <a:latin typeface="Calibri" panose="020F0502020204030204" pitchFamily="34" charset="0"/>
                </a:rPr>
                <a:t> </a:t>
              </a:r>
              <a:r>
                <a:rPr lang="en-US" altLang="zh-CN" b="1" dirty="0" smtClean="0">
                  <a:latin typeface="Calibri" panose="020F0502020204030204" pitchFamily="34" charset="0"/>
                </a:rPr>
                <a:t>= 0</a:t>
              </a:r>
            </a:p>
            <a:p>
              <a:pPr algn="l">
                <a:buFont typeface="Wingdings" pitchFamily="2" charset="2"/>
                <a:buNone/>
              </a:pPr>
              <a:endParaRPr lang="en-US" altLang="zh-CN" sz="1800" b="1" dirty="0" smtClean="0">
                <a:latin typeface="Calibri" panose="020F0502020204030204" pitchFamily="34" charset="0"/>
              </a:endParaRPr>
            </a:p>
            <a:p>
              <a:pPr algn="l">
                <a:buFont typeface="Wingdings" pitchFamily="2" charset="2"/>
                <a:buNone/>
              </a:pPr>
              <a:r>
                <a:rPr lang="en-US" altLang="zh-CN" b="1" i="1" dirty="0" smtClean="0">
                  <a:latin typeface="Calibri" panose="020F0502020204030204" pitchFamily="34" charset="0"/>
                </a:rPr>
                <a:t>T </a:t>
              </a:r>
              <a:r>
                <a:rPr lang="en-US" altLang="zh-CN" b="1" dirty="0" smtClean="0">
                  <a:latin typeface="Calibri" panose="020F0502020204030204" pitchFamily="34" charset="0"/>
                </a:rPr>
                <a:t>= 0</a:t>
              </a:r>
              <a:r>
                <a:rPr lang="en-US" altLang="zh-CN" b="1" i="1" dirty="0" smtClean="0">
                  <a:latin typeface="Calibri" panose="020F0502020204030204" pitchFamily="34" charset="0"/>
                </a:rPr>
                <a:t>, </a:t>
              </a:r>
              <a:r>
                <a:rPr lang="en-US" altLang="zh-CN" b="1" i="1" dirty="0" err="1" smtClean="0">
                  <a:latin typeface="Calibri" panose="020F0502020204030204" pitchFamily="34" charset="0"/>
                </a:rPr>
                <a:t>T</a:t>
              </a:r>
              <a:r>
                <a:rPr lang="en-US" altLang="zh-CN" b="1" i="1" baseline="-25000" dirty="0" err="1" smtClean="0">
                  <a:latin typeface="Calibri" panose="020F0502020204030204" pitchFamily="34" charset="0"/>
                </a:rPr>
                <a:t>z</a:t>
              </a:r>
              <a:r>
                <a:rPr lang="en-US" altLang="zh-CN" b="1" i="1" dirty="0" smtClean="0">
                  <a:latin typeface="Calibri" panose="020F0502020204030204" pitchFamily="34" charset="0"/>
                </a:rPr>
                <a:t> </a:t>
              </a:r>
              <a:r>
                <a:rPr lang="en-US" altLang="zh-CN" b="1" dirty="0" smtClean="0">
                  <a:latin typeface="Calibri" panose="020F0502020204030204" pitchFamily="34" charset="0"/>
                </a:rPr>
                <a:t>= 0</a:t>
              </a:r>
            </a:p>
          </p:txBody>
        </p:sp>
        <p:sp>
          <p:nvSpPr>
            <p:cNvPr id="19" name="TextBox 18"/>
            <p:cNvSpPr txBox="1"/>
            <p:nvPr/>
          </p:nvSpPr>
          <p:spPr>
            <a:xfrm>
              <a:off x="6429388" y="4338884"/>
              <a:ext cx="2714612" cy="400110"/>
            </a:xfrm>
            <a:prstGeom prst="rect">
              <a:avLst/>
            </a:prstGeom>
            <a:noFill/>
          </p:spPr>
          <p:txBody>
            <a:bodyPr wrap="square" rtlCol="0">
              <a:spAutoFit/>
            </a:bodyPr>
            <a:lstStyle/>
            <a:p>
              <a:r>
                <a:rPr lang="en-US" altLang="zh-CN" b="1" dirty="0" err="1" smtClean="0">
                  <a:latin typeface="Calibri" panose="020F0502020204030204" pitchFamily="34" charset="0"/>
                </a:rPr>
                <a:t>isospin</a:t>
              </a:r>
              <a:r>
                <a:rPr lang="en-US" altLang="zh-CN" b="1" dirty="0" smtClean="0">
                  <a:latin typeface="Calibri" panose="020F0502020204030204" pitchFamily="34" charset="0"/>
                </a:rPr>
                <a:t> triplet states</a:t>
              </a:r>
              <a:endParaRPr lang="zh-CN" altLang="en-US" dirty="0">
                <a:latin typeface="Calibri" panose="020F0502020204030204" pitchFamily="34" charset="0"/>
              </a:endParaRPr>
            </a:p>
          </p:txBody>
        </p:sp>
        <p:sp>
          <p:nvSpPr>
            <p:cNvPr id="20" name="TextBox 19"/>
            <p:cNvSpPr txBox="1"/>
            <p:nvPr/>
          </p:nvSpPr>
          <p:spPr>
            <a:xfrm>
              <a:off x="6429388" y="5481892"/>
              <a:ext cx="2571768" cy="400110"/>
            </a:xfrm>
            <a:prstGeom prst="rect">
              <a:avLst/>
            </a:prstGeom>
            <a:noFill/>
          </p:spPr>
          <p:txBody>
            <a:bodyPr wrap="square" rtlCol="0">
              <a:spAutoFit/>
            </a:bodyPr>
            <a:lstStyle/>
            <a:p>
              <a:r>
                <a:rPr lang="en-US" altLang="zh-CN" b="1" dirty="0" err="1" smtClean="0">
                  <a:latin typeface="Calibri" panose="020F0502020204030204" pitchFamily="34" charset="0"/>
                </a:rPr>
                <a:t>isospin</a:t>
              </a:r>
              <a:r>
                <a:rPr lang="en-US" altLang="zh-CN" b="1" dirty="0" smtClean="0">
                  <a:latin typeface="Calibri" panose="020F0502020204030204" pitchFamily="34" charset="0"/>
                </a:rPr>
                <a:t> singlet state</a:t>
              </a:r>
              <a:endParaRPr lang="zh-CN" altLang="en-US" dirty="0">
                <a:latin typeface="Calibri" panose="020F0502020204030204" pitchFamily="34" charset="0"/>
              </a:endParaRPr>
            </a:p>
          </p:txBody>
        </p:sp>
        <p:cxnSp>
          <p:nvCxnSpPr>
            <p:cNvPr id="24" name="直接连接符 23"/>
            <p:cNvCxnSpPr>
              <a:endCxn id="19" idx="1"/>
            </p:cNvCxnSpPr>
            <p:nvPr/>
          </p:nvCxnSpPr>
          <p:spPr bwMode="auto">
            <a:xfrm rot="16200000" flipH="1">
              <a:off x="6043608" y="4153159"/>
              <a:ext cx="485808" cy="285752"/>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6" name="直接连接符 25"/>
            <p:cNvCxnSpPr>
              <a:endCxn id="19" idx="1"/>
            </p:cNvCxnSpPr>
            <p:nvPr/>
          </p:nvCxnSpPr>
          <p:spPr bwMode="auto">
            <a:xfrm flipV="1">
              <a:off x="6143636" y="4538939"/>
              <a:ext cx="285752" cy="14260"/>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8" name="直接箭头连接符 27"/>
            <p:cNvCxnSpPr>
              <a:endCxn id="19" idx="1"/>
            </p:cNvCxnSpPr>
            <p:nvPr/>
          </p:nvCxnSpPr>
          <p:spPr bwMode="auto">
            <a:xfrm rot="5400000" flipH="1" flipV="1">
              <a:off x="5993625" y="4688951"/>
              <a:ext cx="585774" cy="28575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1" name="直接连接符 30"/>
            <p:cNvCxnSpPr>
              <a:endCxn id="20" idx="1"/>
            </p:cNvCxnSpPr>
            <p:nvPr/>
          </p:nvCxnSpPr>
          <p:spPr bwMode="auto">
            <a:xfrm flipV="1">
              <a:off x="6143636" y="5681947"/>
              <a:ext cx="285752" cy="14260"/>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7" name="TextBox 16"/>
            <p:cNvSpPr txBox="1"/>
            <p:nvPr/>
          </p:nvSpPr>
          <p:spPr>
            <a:xfrm>
              <a:off x="7007740" y="5763167"/>
              <a:ext cx="1415064" cy="400110"/>
            </a:xfrm>
            <a:prstGeom prst="rect">
              <a:avLst/>
            </a:prstGeom>
            <a:noFill/>
          </p:spPr>
          <p:txBody>
            <a:bodyPr wrap="square" rtlCol="0">
              <a:spAutoFit/>
            </a:bodyPr>
            <a:lstStyle/>
            <a:p>
              <a:pPr algn="l"/>
              <a:r>
                <a:rPr lang="en-US" altLang="zh-CN" b="1" dirty="0" smtClean="0">
                  <a:solidFill>
                    <a:srgbClr val="FF0000"/>
                  </a:solidFill>
                  <a:latin typeface="Calibri" panose="020F0502020204030204" pitchFamily="34" charset="0"/>
                </a:rPr>
                <a:t>isoscalar</a:t>
              </a:r>
              <a:endParaRPr lang="zh-CN" altLang="en-US" b="1" dirty="0" smtClean="0">
                <a:solidFill>
                  <a:srgbClr val="FF0000"/>
                </a:solidFill>
                <a:latin typeface="Calibri" panose="020F0502020204030204" pitchFamily="34" charset="0"/>
              </a:endParaRPr>
            </a:p>
          </p:txBody>
        </p:sp>
        <p:sp>
          <p:nvSpPr>
            <p:cNvPr id="29" name="TextBox 16"/>
            <p:cNvSpPr txBox="1"/>
            <p:nvPr/>
          </p:nvSpPr>
          <p:spPr>
            <a:xfrm>
              <a:off x="7007740" y="4588840"/>
              <a:ext cx="1415064" cy="400110"/>
            </a:xfrm>
            <a:prstGeom prst="rect">
              <a:avLst/>
            </a:prstGeom>
            <a:noFill/>
          </p:spPr>
          <p:txBody>
            <a:bodyPr wrap="square" rtlCol="0">
              <a:spAutoFit/>
            </a:bodyPr>
            <a:lstStyle/>
            <a:p>
              <a:pPr algn="l"/>
              <a:r>
                <a:rPr lang="en-US" altLang="zh-CN" b="1" dirty="0" smtClean="0">
                  <a:solidFill>
                    <a:srgbClr val="FF0000"/>
                  </a:solidFill>
                  <a:latin typeface="Calibri" panose="020F0502020204030204" pitchFamily="34" charset="0"/>
                </a:rPr>
                <a:t>isovector</a:t>
              </a:r>
              <a:endParaRPr lang="zh-CN" altLang="en-US" b="1" dirty="0" smtClean="0">
                <a:solidFill>
                  <a:srgbClr val="FF0000"/>
                </a:solidFill>
                <a:latin typeface="Calibri" panose="020F0502020204030204" pitchFamily="34" charset="0"/>
              </a:endParaRPr>
            </a:p>
          </p:txBody>
        </p:sp>
      </p:grpSp>
    </p:spTree>
    <p:extLst>
      <p:ext uri="{BB962C8B-B14F-4D97-AF65-F5344CB8AC3E}">
        <p14:creationId xmlns:p14="http://schemas.microsoft.com/office/powerpoint/2010/main" val="28423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结合能计算结果</a:t>
            </a:r>
            <a:endParaRPr lang="zh-CN" altLang="en-US" dirty="0"/>
          </a:p>
        </p:txBody>
      </p:sp>
      <p:graphicFrame>
        <p:nvGraphicFramePr>
          <p:cNvPr id="4" name="表格 3"/>
          <p:cNvGraphicFramePr>
            <a:graphicFrameLocks noGrp="1"/>
          </p:cNvGraphicFramePr>
          <p:nvPr>
            <p:extLst/>
          </p:nvPr>
        </p:nvGraphicFramePr>
        <p:xfrm>
          <a:off x="1163955" y="1874517"/>
          <a:ext cx="6729468" cy="2842041"/>
        </p:xfrm>
        <a:graphic>
          <a:graphicData uri="http://schemas.openxmlformats.org/drawingml/2006/table">
            <a:tbl>
              <a:tblPr firstRow="1" bandRow="1">
                <a:tableStyleId>{5C22544A-7EE6-4342-B048-85BDC9FD1C3A}</a:tableStyleId>
              </a:tblPr>
              <a:tblGrid>
                <a:gridCol w="1682367">
                  <a:extLst>
                    <a:ext uri="{9D8B030D-6E8A-4147-A177-3AD203B41FA5}">
                      <a16:colId xmlns:a16="http://schemas.microsoft.com/office/drawing/2014/main" val="3302284655"/>
                    </a:ext>
                  </a:extLst>
                </a:gridCol>
                <a:gridCol w="1768352">
                  <a:extLst>
                    <a:ext uri="{9D8B030D-6E8A-4147-A177-3AD203B41FA5}">
                      <a16:colId xmlns:a16="http://schemas.microsoft.com/office/drawing/2014/main" val="705932314"/>
                    </a:ext>
                  </a:extLst>
                </a:gridCol>
                <a:gridCol w="1596382">
                  <a:extLst>
                    <a:ext uri="{9D8B030D-6E8A-4147-A177-3AD203B41FA5}">
                      <a16:colId xmlns:a16="http://schemas.microsoft.com/office/drawing/2014/main" val="1279191233"/>
                    </a:ext>
                  </a:extLst>
                </a:gridCol>
                <a:gridCol w="1682367">
                  <a:extLst>
                    <a:ext uri="{9D8B030D-6E8A-4147-A177-3AD203B41FA5}">
                      <a16:colId xmlns:a16="http://schemas.microsoft.com/office/drawing/2014/main" val="589960634"/>
                    </a:ext>
                  </a:extLst>
                </a:gridCol>
              </a:tblGrid>
              <a:tr h="549121">
                <a:tc>
                  <a:txBody>
                    <a:bodyPr/>
                    <a:lstStyle/>
                    <a:p>
                      <a:pPr algn="ctr"/>
                      <a:endParaRPr lang="zh-CN" altLang="en-US" sz="1400" dirty="0"/>
                    </a:p>
                  </a:txBody>
                  <a:tcPr marL="68580" marR="68580" marT="34290" marB="34290"/>
                </a:tc>
                <a:tc>
                  <a:txBody>
                    <a:bodyPr/>
                    <a:lstStyle/>
                    <a:p>
                      <a:pPr algn="ctr"/>
                      <a:r>
                        <a:rPr lang="en-US" altLang="zh-CN" sz="1400" dirty="0" smtClean="0">
                          <a:solidFill>
                            <a:schemeClr val="tx1"/>
                          </a:solidFill>
                        </a:rPr>
                        <a:t>P0+P2+Q2+P1</a:t>
                      </a:r>
                      <a:endParaRPr lang="zh-CN" altLang="en-US" sz="1400" dirty="0">
                        <a:solidFill>
                          <a:schemeClr val="tx1"/>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rPr>
                        <a:t>P0+P2+Q2</a:t>
                      </a:r>
                      <a:endParaRPr lang="zh-CN" altLang="en-US" sz="1400" dirty="0" smtClean="0">
                        <a:solidFill>
                          <a:schemeClr val="tx1"/>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rPr>
                        <a:t>Usdb+gx1a</a:t>
                      </a:r>
                      <a:endParaRPr lang="zh-CN" altLang="en-US" sz="1400" dirty="0" smtClean="0">
                        <a:solidFill>
                          <a:schemeClr val="tx1"/>
                        </a:solidFill>
                      </a:endParaRPr>
                    </a:p>
                  </a:txBody>
                  <a:tcPr marL="68580" marR="68580" marT="34290" marB="34290"/>
                </a:tc>
                <a:extLst>
                  <a:ext uri="{0D108BD9-81ED-4DB2-BD59-A6C34878D82A}">
                    <a16:rowId xmlns:a16="http://schemas.microsoft.com/office/drawing/2014/main" val="3405717473"/>
                  </a:ext>
                </a:extLst>
              </a:tr>
              <a:tr h="5732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400" b="1" i="0" u="none" strike="noStrike" dirty="0" smtClean="0">
                          <a:solidFill>
                            <a:srgbClr val="000000"/>
                          </a:solidFill>
                          <a:effectLst/>
                          <a:latin typeface="宋体" panose="02010600030101010101" pitchFamily="2" charset="-122"/>
                          <a:ea typeface="宋体" panose="02010600030101010101" pitchFamily="2" charset="-122"/>
                        </a:rPr>
                        <a:t>RMSE</a:t>
                      </a:r>
                      <a:r>
                        <a:rPr lang="zh-CN" altLang="en-US" sz="1400" b="1" i="0" u="none" strike="noStrike" dirty="0" smtClean="0">
                          <a:solidFill>
                            <a:srgbClr val="000000"/>
                          </a:solidFill>
                          <a:effectLst/>
                          <a:latin typeface="宋体" panose="02010600030101010101" pitchFamily="2" charset="-122"/>
                          <a:ea typeface="宋体" panose="02010600030101010101" pitchFamily="2" charset="-122"/>
                        </a:rPr>
                        <a:t>（</a:t>
                      </a:r>
                      <a:r>
                        <a:rPr lang="en-US" altLang="zh-CN" sz="1400" b="1" i="0" u="none" strike="noStrike" dirty="0" smtClean="0">
                          <a:solidFill>
                            <a:srgbClr val="000000"/>
                          </a:solidFill>
                          <a:effectLst/>
                          <a:latin typeface="宋体" panose="02010600030101010101" pitchFamily="2" charset="-122"/>
                          <a:ea typeface="宋体" panose="02010600030101010101" pitchFamily="2" charset="-122"/>
                        </a:rPr>
                        <a:t>|N-Z|=0</a:t>
                      </a:r>
                      <a:r>
                        <a:rPr lang="zh-CN" altLang="en-US" sz="1400" b="1" i="0" u="none" strike="noStrike" dirty="0" smtClean="0">
                          <a:solidFill>
                            <a:srgbClr val="000000"/>
                          </a:solidFill>
                          <a:effectLst/>
                          <a:latin typeface="宋体" panose="02010600030101010101" pitchFamily="2" charset="-122"/>
                          <a:ea typeface="宋体" panose="02010600030101010101" pitchFamily="2" charset="-122"/>
                        </a:rPr>
                        <a:t>）</a:t>
                      </a:r>
                      <a:endParaRPr lang="en-US" altLang="zh-CN" sz="1400" b="1" i="0" u="none" strike="noStrike" dirty="0" smtClean="0">
                        <a:solidFill>
                          <a:srgbClr val="000000"/>
                        </a:solidFill>
                        <a:effectLst/>
                        <a:latin typeface="宋体" panose="02010600030101010101" pitchFamily="2" charset="-122"/>
                        <a:ea typeface="宋体" panose="02010600030101010101" pitchFamily="2" charset="-122"/>
                      </a:endParaRPr>
                    </a:p>
                    <a:p>
                      <a:pPr algn="ctr"/>
                      <a:endParaRPr lang="zh-CN" altLang="en-US" sz="1400" dirty="0"/>
                    </a:p>
                  </a:txBody>
                  <a:tcPr marL="68580" marR="68580" marT="34290" marB="34290"/>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405.877774</a:t>
                      </a:r>
                    </a:p>
                  </a:txBody>
                  <a:tcPr marL="7144" marR="7144" marT="7144" marB="0" anchor="ct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416.6937125</a:t>
                      </a:r>
                    </a:p>
                  </a:txBody>
                  <a:tcPr marL="7144" marR="7144" marT="7144" marB="0" anchor="ct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110.2330425</a:t>
                      </a:r>
                    </a:p>
                  </a:txBody>
                  <a:tcPr marL="7144" marR="7144" marT="7144" marB="0" anchor="ctr"/>
                </a:tc>
                <a:extLst>
                  <a:ext uri="{0D108BD9-81ED-4DB2-BD59-A6C34878D82A}">
                    <a16:rowId xmlns:a16="http://schemas.microsoft.com/office/drawing/2014/main" val="1061056510"/>
                  </a:ext>
                </a:extLst>
              </a:tr>
              <a:tr h="5732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400" b="1" i="0" u="none" strike="noStrike" dirty="0" smtClean="0">
                          <a:solidFill>
                            <a:srgbClr val="000000"/>
                          </a:solidFill>
                          <a:effectLst/>
                          <a:latin typeface="宋体" panose="02010600030101010101" pitchFamily="2" charset="-122"/>
                          <a:ea typeface="宋体" panose="02010600030101010101" pitchFamily="2" charset="-122"/>
                        </a:rPr>
                        <a:t>RMSE</a:t>
                      </a:r>
                      <a:r>
                        <a:rPr lang="zh-CN" altLang="en-US" sz="1400" b="1" i="0" u="none" strike="noStrike" dirty="0" smtClean="0">
                          <a:solidFill>
                            <a:srgbClr val="000000"/>
                          </a:solidFill>
                          <a:effectLst/>
                          <a:latin typeface="宋体" panose="02010600030101010101" pitchFamily="2" charset="-122"/>
                          <a:ea typeface="宋体" panose="02010600030101010101" pitchFamily="2" charset="-122"/>
                        </a:rPr>
                        <a:t>（</a:t>
                      </a:r>
                      <a:r>
                        <a:rPr lang="en-US" altLang="zh-CN" sz="1400" b="1" i="0" u="none" strike="noStrike" dirty="0" smtClean="0">
                          <a:solidFill>
                            <a:srgbClr val="000000"/>
                          </a:solidFill>
                          <a:effectLst/>
                          <a:latin typeface="宋体" panose="02010600030101010101" pitchFamily="2" charset="-122"/>
                          <a:ea typeface="宋体" panose="02010600030101010101" pitchFamily="2" charset="-122"/>
                        </a:rPr>
                        <a:t>|N-Z|=2</a:t>
                      </a:r>
                      <a:r>
                        <a:rPr lang="zh-CN" altLang="en-US" sz="1400" b="1" i="0" u="none" strike="noStrike" dirty="0" smtClean="0">
                          <a:solidFill>
                            <a:srgbClr val="000000"/>
                          </a:solidFill>
                          <a:effectLst/>
                          <a:latin typeface="宋体" panose="02010600030101010101" pitchFamily="2" charset="-122"/>
                          <a:ea typeface="宋体" panose="02010600030101010101" pitchFamily="2" charset="-122"/>
                        </a:rPr>
                        <a:t>）</a:t>
                      </a:r>
                      <a:endParaRPr lang="en-US" altLang="zh-CN" sz="1400" b="1" i="0" u="none" strike="noStrike" dirty="0" smtClean="0">
                        <a:solidFill>
                          <a:srgbClr val="000000"/>
                        </a:solidFill>
                        <a:effectLst/>
                        <a:latin typeface="宋体" panose="02010600030101010101" pitchFamily="2" charset="-122"/>
                        <a:ea typeface="宋体" panose="02010600030101010101" pitchFamily="2" charset="-122"/>
                      </a:endParaRPr>
                    </a:p>
                    <a:p>
                      <a:pPr algn="ctr"/>
                      <a:endParaRPr lang="zh-CN" altLang="en-US" sz="1400" dirty="0"/>
                    </a:p>
                  </a:txBody>
                  <a:tcPr marL="68580" marR="68580" marT="34290" marB="34290"/>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151.3694335</a:t>
                      </a:r>
                    </a:p>
                  </a:txBody>
                  <a:tcPr marL="7144" marR="7144" marT="7144" marB="0" anchor="ct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153.9204483</a:t>
                      </a:r>
                    </a:p>
                  </a:txBody>
                  <a:tcPr marL="7144" marR="7144" marT="7144" marB="0" anchor="ct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181.9993729</a:t>
                      </a:r>
                    </a:p>
                  </a:txBody>
                  <a:tcPr marL="7144" marR="7144" marT="7144" marB="0" anchor="ctr"/>
                </a:tc>
                <a:extLst>
                  <a:ext uri="{0D108BD9-81ED-4DB2-BD59-A6C34878D82A}">
                    <a16:rowId xmlns:a16="http://schemas.microsoft.com/office/drawing/2014/main" val="1669719587"/>
                  </a:ext>
                </a:extLst>
              </a:tr>
              <a:tr h="573230">
                <a:tc>
                  <a:txBody>
                    <a:bodyPr/>
                    <a:lstStyle/>
                    <a:p>
                      <a:pPr algn="ctr" fontAlgn="ctr"/>
                      <a:r>
                        <a:rPr lang="en-US" sz="1400" b="1" i="0" u="none" strike="noStrike" dirty="0" smtClean="0">
                          <a:solidFill>
                            <a:srgbClr val="000000"/>
                          </a:solidFill>
                          <a:effectLst/>
                          <a:latin typeface="宋体" panose="02010600030101010101" pitchFamily="2" charset="-122"/>
                          <a:ea typeface="宋体" panose="02010600030101010101" pitchFamily="2" charset="-122"/>
                        </a:rPr>
                        <a:t>RMSE</a:t>
                      </a:r>
                      <a:r>
                        <a:rPr lang="zh-CN" altLang="en-US" sz="1400" b="1" i="0" u="none" strike="noStrike" dirty="0" smtClean="0">
                          <a:solidFill>
                            <a:srgbClr val="000000"/>
                          </a:solidFill>
                          <a:effectLst/>
                          <a:latin typeface="宋体" panose="02010600030101010101" pitchFamily="2" charset="-122"/>
                          <a:ea typeface="宋体" panose="02010600030101010101" pitchFamily="2" charset="-122"/>
                        </a:rPr>
                        <a:t>（</a:t>
                      </a:r>
                      <a:r>
                        <a:rPr lang="en-US" altLang="zh-CN" sz="1400" b="1" i="0" u="none" strike="noStrike" dirty="0" smtClean="0">
                          <a:solidFill>
                            <a:srgbClr val="000000"/>
                          </a:solidFill>
                          <a:effectLst/>
                          <a:latin typeface="宋体" panose="02010600030101010101" pitchFamily="2" charset="-122"/>
                          <a:ea typeface="宋体" panose="02010600030101010101" pitchFamily="2" charset="-122"/>
                        </a:rPr>
                        <a:t>|N-Z|</a:t>
                      </a:r>
                      <a:r>
                        <a:rPr lang="zh-CN" altLang="en-US" sz="1400" b="1" i="0" u="none" strike="noStrike" dirty="0" smtClean="0">
                          <a:solidFill>
                            <a:srgbClr val="000000"/>
                          </a:solidFill>
                          <a:effectLst/>
                          <a:latin typeface="宋体" panose="02010600030101010101" pitchFamily="2" charset="-122"/>
                          <a:ea typeface="宋体" panose="02010600030101010101" pitchFamily="2" charset="-122"/>
                        </a:rPr>
                        <a:t>＞</a:t>
                      </a:r>
                      <a:r>
                        <a:rPr lang="en-US" altLang="zh-CN" sz="1400" b="1" i="0" u="none" strike="noStrike" dirty="0" smtClean="0">
                          <a:solidFill>
                            <a:srgbClr val="000000"/>
                          </a:solidFill>
                          <a:effectLst/>
                          <a:latin typeface="宋体" panose="02010600030101010101" pitchFamily="2" charset="-122"/>
                          <a:ea typeface="宋体" panose="02010600030101010101" pitchFamily="2" charset="-122"/>
                        </a:rPr>
                        <a:t>4</a:t>
                      </a:r>
                      <a:r>
                        <a:rPr lang="zh-CN" altLang="en-US" sz="1400" b="1" i="0" u="none" strike="noStrike" dirty="0" smtClean="0">
                          <a:solidFill>
                            <a:srgbClr val="000000"/>
                          </a:solidFill>
                          <a:effectLst/>
                          <a:latin typeface="宋体" panose="02010600030101010101" pitchFamily="2" charset="-122"/>
                          <a:ea typeface="宋体" panose="02010600030101010101" pitchFamily="2" charset="-122"/>
                        </a:rPr>
                        <a:t>）</a:t>
                      </a:r>
                      <a:endParaRPr lang="en-US" sz="14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177.8066039</a:t>
                      </a:r>
                    </a:p>
                  </a:txBody>
                  <a:tcPr marL="7144" marR="7144" marT="7144" marB="0" anchor="ct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176.0426927</a:t>
                      </a:r>
                    </a:p>
                  </a:txBody>
                  <a:tcPr marL="7144" marR="7144" marT="7144" marB="0" anchor="ct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142.6504443</a:t>
                      </a:r>
                    </a:p>
                  </a:txBody>
                  <a:tcPr marL="7144" marR="7144" marT="7144" marB="0" anchor="ctr"/>
                </a:tc>
                <a:extLst>
                  <a:ext uri="{0D108BD9-81ED-4DB2-BD59-A6C34878D82A}">
                    <a16:rowId xmlns:a16="http://schemas.microsoft.com/office/drawing/2014/main" val="3825806114"/>
                  </a:ext>
                </a:extLst>
              </a:tr>
              <a:tr h="573230">
                <a:tc>
                  <a:txBody>
                    <a:bodyPr/>
                    <a:lstStyle/>
                    <a:p>
                      <a:pPr algn="ctr" fontAlgn="b"/>
                      <a:r>
                        <a:rPr lang="en-US" sz="1400" b="1" i="0" u="none" strike="noStrike" dirty="0" smtClean="0">
                          <a:solidFill>
                            <a:srgbClr val="000000"/>
                          </a:solidFill>
                          <a:effectLst/>
                          <a:latin typeface="宋体" panose="02010600030101010101" pitchFamily="2" charset="-122"/>
                          <a:ea typeface="宋体" panose="02010600030101010101" pitchFamily="2" charset="-122"/>
                        </a:rPr>
                        <a:t>RMSE</a:t>
                      </a:r>
                      <a:r>
                        <a:rPr lang="zh-CN" altLang="en-US" sz="1400" b="1" i="0" u="none" strike="noStrike" dirty="0" smtClean="0">
                          <a:solidFill>
                            <a:srgbClr val="000000"/>
                          </a:solidFill>
                          <a:effectLst/>
                          <a:latin typeface="宋体" panose="02010600030101010101" pitchFamily="2" charset="-122"/>
                          <a:ea typeface="宋体" panose="02010600030101010101" pitchFamily="2" charset="-122"/>
                        </a:rPr>
                        <a:t>（</a:t>
                      </a:r>
                      <a:r>
                        <a:rPr lang="en-US" altLang="zh-CN" sz="1400" b="1" i="0" u="none" strike="noStrike" dirty="0" smtClean="0">
                          <a:solidFill>
                            <a:srgbClr val="000000"/>
                          </a:solidFill>
                          <a:effectLst/>
                          <a:latin typeface="宋体" panose="02010600030101010101" pitchFamily="2" charset="-122"/>
                          <a:ea typeface="宋体" panose="02010600030101010101" pitchFamily="2" charset="-122"/>
                        </a:rPr>
                        <a:t>ALL</a:t>
                      </a:r>
                      <a:r>
                        <a:rPr lang="zh-CN" altLang="en-US" sz="1400" b="1" i="0" u="none" strike="noStrike" dirty="0" smtClean="0">
                          <a:solidFill>
                            <a:srgbClr val="000000"/>
                          </a:solidFill>
                          <a:effectLst/>
                          <a:latin typeface="宋体" panose="02010600030101010101" pitchFamily="2" charset="-122"/>
                          <a:ea typeface="宋体" panose="02010600030101010101" pitchFamily="2" charset="-122"/>
                        </a:rPr>
                        <a:t>）</a:t>
                      </a:r>
                      <a:endParaRPr lang="en-US" sz="14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b"/>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211.2929093</a:t>
                      </a:r>
                    </a:p>
                  </a:txBody>
                  <a:tcPr marL="7144" marR="7144" marT="7144" marB="0" anchor="ct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214.5379545</a:t>
                      </a:r>
                    </a:p>
                  </a:txBody>
                  <a:tcPr marL="7144" marR="7144" marT="7144" marB="0" anchor="ct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152.3133574</a:t>
                      </a:r>
                    </a:p>
                  </a:txBody>
                  <a:tcPr marL="7144" marR="7144" marT="7144" marB="0" anchor="ctr"/>
                </a:tc>
                <a:extLst>
                  <a:ext uri="{0D108BD9-81ED-4DB2-BD59-A6C34878D82A}">
                    <a16:rowId xmlns:a16="http://schemas.microsoft.com/office/drawing/2014/main" val="2916714366"/>
                  </a:ext>
                </a:extLst>
              </a:tr>
            </a:tbl>
          </a:graphicData>
        </a:graphic>
      </p:graphicFrame>
    </p:spTree>
    <p:extLst>
      <p:ext uri="{BB962C8B-B14F-4D97-AF65-F5344CB8AC3E}">
        <p14:creationId xmlns:p14="http://schemas.microsoft.com/office/powerpoint/2010/main" val="471622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B0E089B7-D068-6247-92DF-409DD3C6CB87}" type="datetime1">
              <a:rPr lang="en-US" altLang="zh-CN" smtClean="0"/>
              <a:pPr/>
              <a:t>10/10/2019</a:t>
            </a:fld>
            <a:endParaRPr lang="en-US" altLang="zh-CN"/>
          </a:p>
        </p:txBody>
      </p:sp>
      <p:sp>
        <p:nvSpPr>
          <p:cNvPr id="5" name="灯片编号占位符 4"/>
          <p:cNvSpPr>
            <a:spLocks noGrp="1"/>
          </p:cNvSpPr>
          <p:nvPr>
            <p:ph type="sldNum" sz="quarter" idx="12"/>
          </p:nvPr>
        </p:nvSpPr>
        <p:spPr/>
        <p:txBody>
          <a:bodyPr/>
          <a:lstStyle/>
          <a:p>
            <a:fld id="{DEB54EE6-7EAF-4C8E-A8DA-E646735714D1}" type="slidenum">
              <a:rPr lang="zh-CN" altLang="en-US" smtClean="0"/>
              <a:pPr/>
              <a:t>29</a:t>
            </a:fld>
            <a:endParaRPr lang="en-US" altLang="zh-CN"/>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42875"/>
            <a:ext cx="9334500"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314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585" y="1055765"/>
            <a:ext cx="3522635" cy="514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0"/>
          <p:cNvGrpSpPr>
            <a:grpSpLocks/>
          </p:cNvGrpSpPr>
          <p:nvPr/>
        </p:nvGrpSpPr>
        <p:grpSpPr bwMode="auto">
          <a:xfrm>
            <a:off x="1067544" y="3415192"/>
            <a:ext cx="1616869" cy="1345406"/>
            <a:chOff x="5159375" y="1981200"/>
            <a:chExt cx="2155825" cy="1793875"/>
          </a:xfrm>
        </p:grpSpPr>
        <p:sp>
          <p:nvSpPr>
            <p:cNvPr id="5" name="Line 10"/>
            <p:cNvSpPr>
              <a:spLocks noChangeShapeType="1"/>
            </p:cNvSpPr>
            <p:nvPr/>
          </p:nvSpPr>
          <p:spPr bwMode="auto">
            <a:xfrm flipV="1">
              <a:off x="5410200" y="2041525"/>
              <a:ext cx="0" cy="1733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6" name="Line 11"/>
            <p:cNvSpPr>
              <a:spLocks noChangeShapeType="1"/>
            </p:cNvSpPr>
            <p:nvPr/>
          </p:nvSpPr>
          <p:spPr bwMode="auto">
            <a:xfrm>
              <a:off x="5410200" y="2860675"/>
              <a:ext cx="1905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7" name="Freeform 12"/>
            <p:cNvSpPr>
              <a:spLocks/>
            </p:cNvSpPr>
            <p:nvPr/>
          </p:nvSpPr>
          <p:spPr bwMode="auto">
            <a:xfrm>
              <a:off x="5410200" y="2859088"/>
              <a:ext cx="1323975" cy="649288"/>
            </a:xfrm>
            <a:custGeom>
              <a:avLst/>
              <a:gdLst>
                <a:gd name="T0" fmla="*/ 0 w 2086"/>
                <a:gd name="T1" fmla="*/ 0 h 1021"/>
                <a:gd name="T2" fmla="*/ 0 w 2086"/>
                <a:gd name="T3" fmla="*/ 0 h 1021"/>
                <a:gd name="T4" fmla="*/ 0 w 2086"/>
                <a:gd name="T5" fmla="*/ 0 h 1021"/>
                <a:gd name="T6" fmla="*/ 0 w 2086"/>
                <a:gd name="T7" fmla="*/ 0 h 1021"/>
                <a:gd name="T8" fmla="*/ 0 w 2086"/>
                <a:gd name="T9" fmla="*/ 0 h 1021"/>
                <a:gd name="T10" fmla="*/ 0 60000 65536"/>
                <a:gd name="T11" fmla="*/ 0 60000 65536"/>
                <a:gd name="T12" fmla="*/ 0 60000 65536"/>
                <a:gd name="T13" fmla="*/ 0 60000 65536"/>
                <a:gd name="T14" fmla="*/ 0 60000 65536"/>
                <a:gd name="T15" fmla="*/ 0 w 2086"/>
                <a:gd name="T16" fmla="*/ 0 h 1021"/>
                <a:gd name="T17" fmla="*/ 2086 w 2086"/>
                <a:gd name="T18" fmla="*/ 1021 h 1021"/>
              </a:gdLst>
              <a:ahLst/>
              <a:cxnLst>
                <a:cxn ang="T10">
                  <a:pos x="T0" y="T1"/>
                </a:cxn>
                <a:cxn ang="T11">
                  <a:pos x="T2" y="T3"/>
                </a:cxn>
                <a:cxn ang="T12">
                  <a:pos x="T4" y="T5"/>
                </a:cxn>
                <a:cxn ang="T13">
                  <a:pos x="T6" y="T7"/>
                </a:cxn>
                <a:cxn ang="T14">
                  <a:pos x="T8" y="T9"/>
                </a:cxn>
              </a:cxnLst>
              <a:rect l="T15" t="T16" r="T17" b="T18"/>
              <a:pathLst>
                <a:path w="2086" h="1021">
                  <a:moveTo>
                    <a:pt x="2086" y="0"/>
                  </a:moveTo>
                  <a:cubicBezTo>
                    <a:pt x="2023" y="37"/>
                    <a:pt x="1823" y="86"/>
                    <a:pt x="1710" y="211"/>
                  </a:cubicBezTo>
                  <a:cubicBezTo>
                    <a:pt x="1597" y="336"/>
                    <a:pt x="1551" y="620"/>
                    <a:pt x="1406" y="749"/>
                  </a:cubicBezTo>
                  <a:cubicBezTo>
                    <a:pt x="1302" y="934"/>
                    <a:pt x="1076" y="951"/>
                    <a:pt x="842" y="986"/>
                  </a:cubicBezTo>
                  <a:cubicBezTo>
                    <a:pt x="608" y="1021"/>
                    <a:pt x="175" y="966"/>
                    <a:pt x="0" y="96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a:p>
          </p:txBody>
        </p:sp>
        <p:sp>
          <p:nvSpPr>
            <p:cNvPr id="8" name="Text Box 20"/>
            <p:cNvSpPr txBox="1">
              <a:spLocks noChangeArrowheads="1"/>
            </p:cNvSpPr>
            <p:nvPr/>
          </p:nvSpPr>
          <p:spPr bwMode="auto">
            <a:xfrm>
              <a:off x="7051675" y="2600325"/>
              <a:ext cx="952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050">
                  <a:cs typeface="Times New Roman" panose="02020603050405020304" pitchFamily="18" charset="0"/>
                </a:rPr>
                <a:t>r</a:t>
              </a:r>
              <a:endParaRPr lang="en-US" altLang="zh-CN" sz="1500"/>
            </a:p>
          </p:txBody>
        </p:sp>
        <p:sp>
          <p:nvSpPr>
            <p:cNvPr id="9" name="Text Box 21"/>
            <p:cNvSpPr txBox="1">
              <a:spLocks noChangeArrowheads="1"/>
            </p:cNvSpPr>
            <p:nvPr/>
          </p:nvSpPr>
          <p:spPr bwMode="auto">
            <a:xfrm>
              <a:off x="5159375" y="1981200"/>
              <a:ext cx="1746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050">
                  <a:cs typeface="Times New Roman" panose="02020603050405020304" pitchFamily="18" charset="0"/>
                </a:rPr>
                <a:t>U</a:t>
              </a:r>
              <a:r>
                <a:rPr lang="en-US" altLang="zh-CN" sz="1050" baseline="-30000">
                  <a:cs typeface="Times New Roman" panose="02020603050405020304" pitchFamily="18" charset="0"/>
                </a:rPr>
                <a:t>i</a:t>
              </a:r>
              <a:endParaRPr lang="en-US" altLang="zh-CN" sz="1500"/>
            </a:p>
          </p:txBody>
        </p:sp>
      </p:grpSp>
      <p:sp>
        <p:nvSpPr>
          <p:cNvPr id="11" name="标题 10"/>
          <p:cNvSpPr>
            <a:spLocks noGrp="1"/>
          </p:cNvSpPr>
          <p:nvPr>
            <p:ph type="title"/>
          </p:nvPr>
        </p:nvSpPr>
        <p:spPr/>
        <p:txBody>
          <a:bodyPr/>
          <a:lstStyle/>
          <a:p>
            <a:r>
              <a:rPr lang="zh-CN" altLang="en-US" dirty="0" smtClean="0"/>
              <a:t>壳模型理论框架</a:t>
            </a:r>
            <a:endParaRPr lang="zh-CN" altLang="en-US" dirty="0"/>
          </a:p>
        </p:txBody>
      </p:sp>
      <p:sp>
        <p:nvSpPr>
          <p:cNvPr id="10" name="内容占位符 9"/>
          <p:cNvSpPr>
            <a:spLocks noGrp="1"/>
          </p:cNvSpPr>
          <p:nvPr>
            <p:ph idx="1"/>
          </p:nvPr>
        </p:nvSpPr>
        <p:spPr>
          <a:xfrm>
            <a:off x="501371" y="1589905"/>
            <a:ext cx="7772400" cy="4114800"/>
          </a:xfrm>
        </p:spPr>
        <p:txBody>
          <a:bodyPr/>
          <a:lstStyle/>
          <a:p>
            <a:pPr>
              <a:buClr>
                <a:srgbClr val="0060A8"/>
              </a:buClr>
              <a:buFont typeface="Wingdings" panose="05000000000000000000" pitchFamily="2" charset="2"/>
              <a:buChar char="n"/>
            </a:pPr>
            <a:r>
              <a:rPr lang="zh-CN" altLang="en-US" sz="1600" b="0" dirty="0" smtClean="0"/>
              <a:t>第一</a:t>
            </a:r>
            <a:r>
              <a:rPr lang="zh-CN" altLang="en-US" sz="1600" b="0" dirty="0"/>
              <a:t>步，简化相互作用，多体问题变成单体</a:t>
            </a:r>
            <a:r>
              <a:rPr lang="zh-CN" altLang="en-US" sz="1600" b="0" dirty="0" smtClean="0"/>
              <a:t>问题</a:t>
            </a:r>
            <a:endParaRPr lang="en-US" altLang="zh-CN" sz="1600" b="0" dirty="0" smtClean="0"/>
          </a:p>
          <a:p>
            <a:pPr>
              <a:buClr>
                <a:srgbClr val="0060A8"/>
              </a:buClr>
              <a:buFont typeface="Wingdings" panose="05000000000000000000" pitchFamily="2" charset="2"/>
              <a:buChar char="n"/>
            </a:pPr>
            <a:r>
              <a:rPr lang="zh-CN" altLang="en-US" sz="1600" b="0" dirty="0"/>
              <a:t>第二步，求解三维单体中心势的</a:t>
            </a:r>
            <a:r>
              <a:rPr lang="zh-CN" altLang="en-US" sz="1600" b="0" dirty="0" smtClean="0"/>
              <a:t>薛定谔方程</a:t>
            </a:r>
            <a:endParaRPr lang="en-US" altLang="zh-CN" sz="1600" b="0" dirty="0" smtClean="0"/>
          </a:p>
          <a:p>
            <a:pPr>
              <a:buClr>
                <a:srgbClr val="0060A8"/>
              </a:buClr>
              <a:buFont typeface="Wingdings" panose="05000000000000000000" pitchFamily="2" charset="2"/>
              <a:buChar char="n"/>
            </a:pPr>
            <a:endParaRPr lang="en-US" altLang="zh-CN" sz="1600" b="0" dirty="0"/>
          </a:p>
          <a:p>
            <a:pPr>
              <a:buClr>
                <a:srgbClr val="0060A8"/>
              </a:buClr>
              <a:buFont typeface="Wingdings" panose="05000000000000000000" pitchFamily="2" charset="2"/>
              <a:buChar char="n"/>
            </a:pPr>
            <a:endParaRPr lang="en-US" altLang="zh-CN" sz="1600" b="0" dirty="0" smtClean="0"/>
          </a:p>
          <a:p>
            <a:pPr>
              <a:buClr>
                <a:srgbClr val="0060A8"/>
              </a:buClr>
              <a:buFont typeface="Wingdings" panose="05000000000000000000" pitchFamily="2" charset="2"/>
              <a:buChar char="n"/>
            </a:pPr>
            <a:endParaRPr lang="zh-CN" altLang="en-US" sz="1600" b="0" dirty="0"/>
          </a:p>
          <a:p>
            <a:pPr marL="0" indent="0">
              <a:buClr>
                <a:srgbClr val="0060A8"/>
              </a:buClr>
              <a:buNone/>
            </a:pPr>
            <a:r>
              <a:rPr lang="zh-CN" altLang="en-US" sz="1600" b="0" dirty="0"/>
              <a:t>选取合适的单体中心势场，</a:t>
            </a:r>
            <a:r>
              <a:rPr lang="zh-CN" altLang="en-US" sz="1600" b="0" dirty="0" smtClean="0"/>
              <a:t>例如</a:t>
            </a:r>
            <a:endParaRPr lang="en-US" altLang="zh-CN" sz="1600" b="0" dirty="0"/>
          </a:p>
          <a:p>
            <a:pPr algn="just" eaLnBrk="1" hangingPunct="1">
              <a:buClr>
                <a:srgbClr val="0060A8"/>
              </a:buClr>
              <a:buFont typeface="Wingdings" panose="05000000000000000000" pitchFamily="2" charset="2"/>
              <a:buChar char="n"/>
            </a:pPr>
            <a:endParaRPr lang="en-US" altLang="zh-CN" sz="1600" b="0" dirty="0"/>
          </a:p>
          <a:p>
            <a:pPr algn="just" eaLnBrk="1" hangingPunct="1">
              <a:buClr>
                <a:srgbClr val="0060A8"/>
              </a:buClr>
              <a:buFont typeface="Wingdings" panose="05000000000000000000" pitchFamily="2" charset="2"/>
              <a:buChar char="n"/>
            </a:pPr>
            <a:endParaRPr lang="en-US" altLang="zh-CN" sz="1600" b="0" dirty="0"/>
          </a:p>
          <a:p>
            <a:pPr algn="just" eaLnBrk="1" hangingPunct="1">
              <a:buClr>
                <a:srgbClr val="0060A8"/>
              </a:buClr>
              <a:buFont typeface="Wingdings" panose="05000000000000000000" pitchFamily="2" charset="2"/>
              <a:buChar char="n"/>
            </a:pPr>
            <a:endParaRPr lang="en-US" altLang="zh-CN" sz="1600" b="0" dirty="0" smtClean="0"/>
          </a:p>
          <a:p>
            <a:pPr algn="just" eaLnBrk="1" hangingPunct="1">
              <a:buClr>
                <a:srgbClr val="0060A8"/>
              </a:buClr>
              <a:buFont typeface="Wingdings" panose="05000000000000000000" pitchFamily="2" charset="2"/>
              <a:buChar char="n"/>
            </a:pPr>
            <a:endParaRPr lang="en-US" altLang="zh-CN" sz="1600" b="0" dirty="0"/>
          </a:p>
          <a:p>
            <a:pPr algn="just" eaLnBrk="1" hangingPunct="1">
              <a:buClr>
                <a:srgbClr val="0060A8"/>
              </a:buClr>
              <a:buFont typeface="Wingdings" panose="05000000000000000000" pitchFamily="2" charset="2"/>
              <a:buChar char="n"/>
            </a:pPr>
            <a:endParaRPr lang="en-US" altLang="zh-CN" sz="1600" b="0" dirty="0" smtClean="0"/>
          </a:p>
          <a:p>
            <a:pPr marL="0" indent="0" algn="just" eaLnBrk="1" hangingPunct="1">
              <a:buClr>
                <a:srgbClr val="0060A8"/>
              </a:buClr>
              <a:buNone/>
            </a:pPr>
            <a:r>
              <a:rPr lang="zh-CN" altLang="en-US" sz="1600" b="0" dirty="0"/>
              <a:t>外加轨道</a:t>
            </a:r>
            <a:r>
              <a:rPr lang="en-US" altLang="zh-CN" sz="1600" b="0" dirty="0"/>
              <a:t>-</a:t>
            </a:r>
            <a:r>
              <a:rPr lang="zh-CN" altLang="en-US" sz="1600" b="0" dirty="0"/>
              <a:t>自旋耦合</a:t>
            </a:r>
            <a:r>
              <a:rPr lang="zh-CN" altLang="en-US" sz="1600" b="0" dirty="0" smtClean="0"/>
              <a:t>势</a:t>
            </a:r>
            <a:endParaRPr lang="en-US" altLang="zh-CN" sz="1600" b="0" dirty="0" smtClean="0"/>
          </a:p>
          <a:p>
            <a:pPr>
              <a:buClr>
                <a:srgbClr val="0060A8"/>
              </a:buClr>
              <a:buFont typeface="Wingdings" panose="05000000000000000000" pitchFamily="2" charset="2"/>
              <a:buChar char="n"/>
            </a:pPr>
            <a:endParaRPr lang="en-US" altLang="zh-CN" sz="1600" b="0" dirty="0"/>
          </a:p>
          <a:p>
            <a:pPr>
              <a:buClr>
                <a:srgbClr val="0060A8"/>
              </a:buClr>
              <a:buFont typeface="Wingdings" panose="05000000000000000000" pitchFamily="2" charset="2"/>
              <a:buChar char="n"/>
            </a:pPr>
            <a:endParaRPr lang="zh-CN" altLang="en-US" sz="1600" b="0" dirty="0"/>
          </a:p>
        </p:txBody>
      </p:sp>
      <p:graphicFrame>
        <p:nvGraphicFramePr>
          <p:cNvPr id="12" name="Object 3"/>
          <p:cNvGraphicFramePr>
            <a:graphicFrameLocks noChangeAspect="1"/>
          </p:cNvGraphicFramePr>
          <p:nvPr>
            <p:extLst>
              <p:ext uri="{D42A27DB-BD31-4B8C-83A1-F6EECF244321}">
                <p14:modId xmlns:p14="http://schemas.microsoft.com/office/powerpoint/2010/main" val="3387970747"/>
              </p:ext>
            </p:extLst>
          </p:nvPr>
        </p:nvGraphicFramePr>
        <p:xfrm>
          <a:off x="859485" y="2271452"/>
          <a:ext cx="4483100" cy="609600"/>
        </p:xfrm>
        <a:graphic>
          <a:graphicData uri="http://schemas.openxmlformats.org/presentationml/2006/ole">
            <mc:AlternateContent xmlns:mc="http://schemas.openxmlformats.org/markup-compatibility/2006">
              <mc:Choice xmlns:v="urn:schemas-microsoft-com:vml" Requires="v">
                <p:oleObj spid="_x0000_s4316" name="Equation" r:id="rId5" imgW="4483080" imgH="609480" progId="Equation.DSMT4">
                  <p:embed/>
                </p:oleObj>
              </mc:Choice>
              <mc:Fallback>
                <p:oleObj name="Equation" r:id="rId5" imgW="4483080" imgH="609480" progId="Equation.DSMT4">
                  <p:embed/>
                  <p:pic>
                    <p:nvPicPr>
                      <p:cNvPr id="20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485" y="2271452"/>
                        <a:ext cx="4483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433043"/>
      </p:ext>
    </p:extLst>
  </p:cSld>
  <p:clrMapOvr>
    <a:masterClrMapping/>
  </p:clrMapOvr>
  <mc:AlternateContent xmlns:mc="http://schemas.openxmlformats.org/markup-compatibility/2006" xmlns:p14="http://schemas.microsoft.com/office/powerpoint/2010/main">
    <mc:Choice Requires="p14">
      <p:transition spd="slow" p14:dur="2000" advTm="36549"/>
    </mc:Choice>
    <mc:Fallback xmlns="">
      <p:transition spd="slow" advTm="3654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结合能计算数据拟合</a:t>
            </a:r>
            <a:endParaRPr lang="zh-CN" altLang="en-US" dirty="0"/>
          </a:p>
        </p:txBody>
      </p:sp>
      <p:pic>
        <p:nvPicPr>
          <p:cNvPr id="6" name="图片 5"/>
          <p:cNvPicPr>
            <a:picLocks noChangeAspect="1"/>
          </p:cNvPicPr>
          <p:nvPr/>
        </p:nvPicPr>
        <p:blipFill>
          <a:blip r:embed="rId3"/>
          <a:stretch>
            <a:fillRect/>
          </a:stretch>
        </p:blipFill>
        <p:spPr>
          <a:xfrm>
            <a:off x="630487" y="1744130"/>
            <a:ext cx="4600668" cy="1146539"/>
          </a:xfrm>
          <a:prstGeom prst="rect">
            <a:avLst/>
          </a:prstGeom>
        </p:spPr>
      </p:pic>
      <p:pic>
        <p:nvPicPr>
          <p:cNvPr id="7" name="图片 6"/>
          <p:cNvPicPr>
            <a:picLocks noChangeAspect="1"/>
          </p:cNvPicPr>
          <p:nvPr/>
        </p:nvPicPr>
        <p:blipFill>
          <a:blip r:embed="rId4"/>
          <a:stretch>
            <a:fillRect/>
          </a:stretch>
        </p:blipFill>
        <p:spPr>
          <a:xfrm>
            <a:off x="3347680" y="2995333"/>
            <a:ext cx="5762765" cy="2197175"/>
          </a:xfrm>
          <a:prstGeom prst="rect">
            <a:avLst/>
          </a:prstGeom>
        </p:spPr>
      </p:pic>
      <p:pic>
        <p:nvPicPr>
          <p:cNvPr id="8" name="图片 7"/>
          <p:cNvPicPr>
            <a:picLocks noChangeAspect="1"/>
          </p:cNvPicPr>
          <p:nvPr/>
        </p:nvPicPr>
        <p:blipFill>
          <a:blip r:embed="rId5"/>
          <a:stretch>
            <a:fillRect/>
          </a:stretch>
        </p:blipFill>
        <p:spPr>
          <a:xfrm>
            <a:off x="630487" y="3344118"/>
            <a:ext cx="2623223" cy="740426"/>
          </a:xfrm>
          <a:prstGeom prst="rect">
            <a:avLst/>
          </a:prstGeom>
        </p:spPr>
      </p:pic>
      <p:pic>
        <p:nvPicPr>
          <p:cNvPr id="9" name="图片 8"/>
          <p:cNvPicPr>
            <a:picLocks noChangeAspect="1"/>
          </p:cNvPicPr>
          <p:nvPr/>
        </p:nvPicPr>
        <p:blipFill>
          <a:blip r:embed="rId6"/>
          <a:stretch>
            <a:fillRect/>
          </a:stretch>
        </p:blipFill>
        <p:spPr>
          <a:xfrm>
            <a:off x="630487" y="4189207"/>
            <a:ext cx="2918894" cy="675266"/>
          </a:xfrm>
          <a:prstGeom prst="rect">
            <a:avLst/>
          </a:prstGeom>
        </p:spPr>
      </p:pic>
    </p:spTree>
    <p:extLst>
      <p:ext uri="{BB962C8B-B14F-4D97-AF65-F5344CB8AC3E}">
        <p14:creationId xmlns:p14="http://schemas.microsoft.com/office/powerpoint/2010/main" val="566201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结合能计算数据拟合</a:t>
            </a:r>
            <a:endParaRPr lang="zh-CN" altLang="en-US" dirty="0"/>
          </a:p>
        </p:txBody>
      </p:sp>
      <p:pic>
        <p:nvPicPr>
          <p:cNvPr id="6" name="图片 5"/>
          <p:cNvPicPr>
            <a:picLocks noChangeAspect="1"/>
          </p:cNvPicPr>
          <p:nvPr/>
        </p:nvPicPr>
        <p:blipFill>
          <a:blip r:embed="rId3"/>
          <a:stretch>
            <a:fillRect/>
          </a:stretch>
        </p:blipFill>
        <p:spPr>
          <a:xfrm>
            <a:off x="630487" y="1744130"/>
            <a:ext cx="4600668" cy="1146539"/>
          </a:xfrm>
          <a:prstGeom prst="rect">
            <a:avLst/>
          </a:prstGeom>
        </p:spPr>
      </p:pic>
      <p:pic>
        <p:nvPicPr>
          <p:cNvPr id="7" name="图片 6"/>
          <p:cNvPicPr>
            <a:picLocks noChangeAspect="1"/>
          </p:cNvPicPr>
          <p:nvPr/>
        </p:nvPicPr>
        <p:blipFill>
          <a:blip r:embed="rId4"/>
          <a:stretch>
            <a:fillRect/>
          </a:stretch>
        </p:blipFill>
        <p:spPr>
          <a:xfrm>
            <a:off x="3347680" y="2995333"/>
            <a:ext cx="5762765" cy="2197175"/>
          </a:xfrm>
          <a:prstGeom prst="rect">
            <a:avLst/>
          </a:prstGeom>
        </p:spPr>
      </p:pic>
      <p:pic>
        <p:nvPicPr>
          <p:cNvPr id="8" name="图片 7"/>
          <p:cNvPicPr>
            <a:picLocks noChangeAspect="1"/>
          </p:cNvPicPr>
          <p:nvPr/>
        </p:nvPicPr>
        <p:blipFill>
          <a:blip r:embed="rId5"/>
          <a:stretch>
            <a:fillRect/>
          </a:stretch>
        </p:blipFill>
        <p:spPr>
          <a:xfrm>
            <a:off x="630487" y="3344118"/>
            <a:ext cx="2623223" cy="740426"/>
          </a:xfrm>
          <a:prstGeom prst="rect">
            <a:avLst/>
          </a:prstGeom>
        </p:spPr>
      </p:pic>
      <p:pic>
        <p:nvPicPr>
          <p:cNvPr id="9" name="图片 8"/>
          <p:cNvPicPr>
            <a:picLocks noChangeAspect="1"/>
          </p:cNvPicPr>
          <p:nvPr/>
        </p:nvPicPr>
        <p:blipFill>
          <a:blip r:embed="rId6"/>
          <a:stretch>
            <a:fillRect/>
          </a:stretch>
        </p:blipFill>
        <p:spPr>
          <a:xfrm>
            <a:off x="630487" y="4189207"/>
            <a:ext cx="2918894" cy="675266"/>
          </a:xfrm>
          <a:prstGeom prst="rect">
            <a:avLst/>
          </a:prstGeom>
        </p:spPr>
      </p:pic>
      <p:sp>
        <p:nvSpPr>
          <p:cNvPr id="2" name="文本框 1"/>
          <p:cNvSpPr txBox="1"/>
          <p:nvPr/>
        </p:nvSpPr>
        <p:spPr>
          <a:xfrm>
            <a:off x="1254513" y="5192507"/>
            <a:ext cx="4424246" cy="300082"/>
          </a:xfrm>
          <a:prstGeom prst="rect">
            <a:avLst/>
          </a:prstGeom>
          <a:noFill/>
        </p:spPr>
        <p:txBody>
          <a:bodyPr wrap="square" rtlCol="0">
            <a:spAutoFit/>
          </a:bodyPr>
          <a:lstStyle/>
          <a:p>
            <a:r>
              <a:rPr lang="zh-CN" altLang="en-US" sz="1350" dirty="0"/>
              <a:t>能否通过数据拟合探索一些原子核结构中的新特性？</a:t>
            </a:r>
          </a:p>
        </p:txBody>
      </p:sp>
    </p:spTree>
    <p:extLst>
      <p:ext uri="{BB962C8B-B14F-4D97-AF65-F5344CB8AC3E}">
        <p14:creationId xmlns:p14="http://schemas.microsoft.com/office/powerpoint/2010/main" val="3100190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extLst>
              <p:ext uri="{D42A27DB-BD31-4B8C-83A1-F6EECF244321}">
                <p14:modId xmlns:p14="http://schemas.microsoft.com/office/powerpoint/2010/main" val="4017746908"/>
              </p:ext>
            </p:extLst>
          </p:nvPr>
        </p:nvGraphicFramePr>
        <p:xfrm>
          <a:off x="1242845" y="3070387"/>
          <a:ext cx="2800350" cy="551260"/>
        </p:xfrm>
        <a:graphic>
          <a:graphicData uri="http://schemas.openxmlformats.org/presentationml/2006/ole">
            <mc:AlternateContent xmlns:mc="http://schemas.openxmlformats.org/markup-compatibility/2006">
              <mc:Choice xmlns:v="urn:schemas-microsoft-com:vml" Requires="v">
                <p:oleObj spid="_x0000_s5269" name="Equation" r:id="rId4" imgW="2361990" imgH="476250" progId="Equation.DSMT4">
                  <p:embed/>
                </p:oleObj>
              </mc:Choice>
              <mc:Fallback>
                <p:oleObj name="Equation" r:id="rId4" imgW="2361990" imgH="476250" progId="Equation.DSMT4">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845" y="3070387"/>
                        <a:ext cx="2800350" cy="55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标题 5"/>
          <p:cNvSpPr>
            <a:spLocks noGrp="1"/>
          </p:cNvSpPr>
          <p:nvPr>
            <p:ph type="title"/>
          </p:nvPr>
        </p:nvSpPr>
        <p:spPr/>
        <p:txBody>
          <a:bodyPr/>
          <a:lstStyle/>
          <a:p>
            <a:r>
              <a:rPr lang="zh-CN" altLang="en-US" dirty="0" smtClean="0"/>
              <a:t>壳模型理论框架</a:t>
            </a:r>
            <a:endParaRPr lang="zh-CN" altLang="en-US" dirty="0"/>
          </a:p>
        </p:txBody>
      </p:sp>
      <p:sp>
        <p:nvSpPr>
          <p:cNvPr id="8" name="内容占位符 7"/>
          <p:cNvSpPr>
            <a:spLocks noGrp="1"/>
          </p:cNvSpPr>
          <p:nvPr>
            <p:ph idx="1"/>
          </p:nvPr>
        </p:nvSpPr>
        <p:spPr>
          <a:xfrm>
            <a:off x="591673" y="2083533"/>
            <a:ext cx="7772400" cy="4114800"/>
          </a:xfrm>
        </p:spPr>
        <p:txBody>
          <a:bodyPr/>
          <a:lstStyle/>
          <a:p>
            <a:pPr>
              <a:buClr>
                <a:srgbClr val="002FC4"/>
              </a:buClr>
              <a:buFont typeface="Wingdings" panose="05000000000000000000" pitchFamily="2" charset="2"/>
              <a:buChar char="n"/>
            </a:pPr>
            <a:r>
              <a:rPr lang="zh-CN" altLang="en-US" sz="1600" b="0" dirty="0" smtClean="0"/>
              <a:t>第三步，根据</a:t>
            </a:r>
            <a:r>
              <a:rPr lang="en-US" altLang="zh-CN" sz="1600" b="0" dirty="0" smtClean="0"/>
              <a:t>Pauli</a:t>
            </a:r>
            <a:r>
              <a:rPr lang="zh-CN" altLang="en-US" sz="1600" b="0" dirty="0" smtClean="0"/>
              <a:t>原理得到原子核的壳层结构</a:t>
            </a:r>
            <a:endParaRPr lang="en-US" altLang="zh-CN" sz="1600" b="0" dirty="0" smtClean="0"/>
          </a:p>
          <a:p>
            <a:pPr marL="0" indent="0">
              <a:buClr>
                <a:srgbClr val="002FC4"/>
              </a:buClr>
              <a:buNone/>
            </a:pPr>
            <a:r>
              <a:rPr lang="en-US" altLang="zh-CN" sz="1600" dirty="0" smtClean="0"/>
              <a:t>		</a:t>
            </a:r>
            <a:endParaRPr lang="en-US" altLang="zh-CN" sz="1600" b="0" dirty="0" smtClean="0"/>
          </a:p>
          <a:p>
            <a:pPr marL="0" indent="0">
              <a:buClr>
                <a:srgbClr val="002FC4"/>
              </a:buClr>
              <a:buNone/>
            </a:pPr>
            <a:r>
              <a:rPr lang="zh-CN" altLang="en-US" sz="1600" b="0" dirty="0" smtClean="0"/>
              <a:t>用二次量子化方法构造组态基矢</a:t>
            </a:r>
            <a:endParaRPr lang="en-US" altLang="zh-CN" sz="1600" b="0" dirty="0" smtClean="0"/>
          </a:p>
          <a:p>
            <a:pPr>
              <a:buClr>
                <a:srgbClr val="002FC4"/>
              </a:buClr>
              <a:buFont typeface="Wingdings" panose="05000000000000000000" pitchFamily="2" charset="2"/>
              <a:buChar char="n"/>
            </a:pPr>
            <a:endParaRPr lang="en-US" altLang="zh-CN" sz="1600" b="0" dirty="0"/>
          </a:p>
          <a:p>
            <a:pPr>
              <a:buClr>
                <a:srgbClr val="002FC4"/>
              </a:buClr>
              <a:buFont typeface="Wingdings" panose="05000000000000000000" pitchFamily="2" charset="2"/>
              <a:buChar char="n"/>
            </a:pPr>
            <a:endParaRPr lang="en-US" altLang="zh-CN" sz="1600" b="0" dirty="0" smtClean="0"/>
          </a:p>
          <a:p>
            <a:pPr marL="0" indent="0">
              <a:buClr>
                <a:srgbClr val="002FC4"/>
              </a:buClr>
              <a:buNone/>
            </a:pPr>
            <a:endParaRPr lang="en-US" altLang="zh-CN" sz="1600" b="0" dirty="0" smtClean="0"/>
          </a:p>
          <a:p>
            <a:pPr marL="0" indent="0">
              <a:buClr>
                <a:srgbClr val="002FC4"/>
              </a:buClr>
              <a:buNone/>
            </a:pPr>
            <a:endParaRPr lang="zh-CN" altLang="en-US" sz="1600" b="0" dirty="0"/>
          </a:p>
        </p:txBody>
      </p:sp>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2585" y="1055765"/>
            <a:ext cx="3522635" cy="514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830811"/>
      </p:ext>
    </p:extLst>
  </p:cSld>
  <p:clrMapOvr>
    <a:masterClrMapping/>
  </p:clrMapOvr>
  <mc:AlternateContent xmlns:mc="http://schemas.openxmlformats.org/markup-compatibility/2006" xmlns:p14="http://schemas.microsoft.com/office/powerpoint/2010/main">
    <mc:Choice Requires="p14">
      <p:transition spd="slow" p14:dur="2000" advTm="72492"/>
    </mc:Choice>
    <mc:Fallback xmlns="">
      <p:transition spd="slow" advTm="7249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extLst/>
          </p:nvPr>
        </p:nvGraphicFramePr>
        <p:xfrm>
          <a:off x="1242845" y="3070387"/>
          <a:ext cx="2800350" cy="551260"/>
        </p:xfrm>
        <a:graphic>
          <a:graphicData uri="http://schemas.openxmlformats.org/presentationml/2006/ole">
            <mc:AlternateContent xmlns:mc="http://schemas.openxmlformats.org/markup-compatibility/2006">
              <mc:Choice xmlns:v="urn:schemas-microsoft-com:vml" Requires="v">
                <p:oleObj spid="_x0000_s7301" name="Equation" r:id="rId4" imgW="2361990" imgH="476250" progId="Equation.DSMT4">
                  <p:embed/>
                </p:oleObj>
              </mc:Choice>
              <mc:Fallback>
                <p:oleObj name="Equation" r:id="rId4" imgW="2361990" imgH="476250" progId="Equation.DSMT4">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845" y="3070387"/>
                        <a:ext cx="2800350" cy="55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标题 5"/>
          <p:cNvSpPr>
            <a:spLocks noGrp="1"/>
          </p:cNvSpPr>
          <p:nvPr>
            <p:ph type="title"/>
          </p:nvPr>
        </p:nvSpPr>
        <p:spPr/>
        <p:txBody>
          <a:bodyPr/>
          <a:lstStyle/>
          <a:p>
            <a:r>
              <a:rPr lang="zh-CN" altLang="en-US" dirty="0" smtClean="0"/>
              <a:t>壳模型理论框架</a:t>
            </a:r>
            <a:endParaRPr lang="zh-CN" altLang="en-US" dirty="0"/>
          </a:p>
        </p:txBody>
      </p:sp>
      <p:sp>
        <p:nvSpPr>
          <p:cNvPr id="8" name="内容占位符 7"/>
          <p:cNvSpPr>
            <a:spLocks noGrp="1"/>
          </p:cNvSpPr>
          <p:nvPr>
            <p:ph idx="1"/>
          </p:nvPr>
        </p:nvSpPr>
        <p:spPr>
          <a:xfrm>
            <a:off x="591673" y="2083533"/>
            <a:ext cx="7772400" cy="4114800"/>
          </a:xfrm>
        </p:spPr>
        <p:txBody>
          <a:bodyPr/>
          <a:lstStyle/>
          <a:p>
            <a:pPr>
              <a:buClr>
                <a:srgbClr val="002FC4"/>
              </a:buClr>
              <a:buFont typeface="Wingdings" panose="05000000000000000000" pitchFamily="2" charset="2"/>
              <a:buChar char="n"/>
            </a:pPr>
            <a:r>
              <a:rPr lang="zh-CN" altLang="en-US" sz="1600" b="0" dirty="0" smtClean="0"/>
              <a:t>第三步，根据</a:t>
            </a:r>
            <a:r>
              <a:rPr lang="en-US" altLang="zh-CN" sz="1600" b="0" dirty="0" smtClean="0"/>
              <a:t>Pauli</a:t>
            </a:r>
            <a:r>
              <a:rPr lang="zh-CN" altLang="en-US" sz="1600" b="0" dirty="0" smtClean="0"/>
              <a:t>原理得到原子核的壳层结构</a:t>
            </a:r>
            <a:endParaRPr lang="en-US" altLang="zh-CN" sz="1600" b="0" dirty="0" smtClean="0"/>
          </a:p>
          <a:p>
            <a:pPr marL="0" indent="0">
              <a:buClr>
                <a:srgbClr val="002FC4"/>
              </a:buClr>
              <a:buNone/>
            </a:pPr>
            <a:r>
              <a:rPr lang="en-US" altLang="zh-CN" sz="1600" dirty="0" smtClean="0"/>
              <a:t>		</a:t>
            </a:r>
          </a:p>
          <a:p>
            <a:pPr marL="0" indent="0">
              <a:buClr>
                <a:srgbClr val="002FC4"/>
              </a:buClr>
              <a:buNone/>
            </a:pPr>
            <a:r>
              <a:rPr lang="zh-CN" altLang="en-US" sz="1600" b="0" dirty="0" smtClean="0"/>
              <a:t>用二次量子化方法构造组态基矢</a:t>
            </a:r>
            <a:endParaRPr lang="en-US" altLang="zh-CN" sz="1600" b="0" dirty="0" smtClean="0"/>
          </a:p>
          <a:p>
            <a:pPr>
              <a:buClr>
                <a:srgbClr val="002FC4"/>
              </a:buClr>
              <a:buFont typeface="Wingdings" panose="05000000000000000000" pitchFamily="2" charset="2"/>
              <a:buChar char="n"/>
            </a:pPr>
            <a:endParaRPr lang="en-US" altLang="zh-CN" sz="1600" b="0" dirty="0"/>
          </a:p>
          <a:p>
            <a:pPr>
              <a:buClr>
                <a:srgbClr val="002FC4"/>
              </a:buClr>
              <a:buFont typeface="Wingdings" panose="05000000000000000000" pitchFamily="2" charset="2"/>
              <a:buChar char="n"/>
            </a:pPr>
            <a:endParaRPr lang="en-US" altLang="zh-CN" sz="1600" b="0" dirty="0" smtClean="0"/>
          </a:p>
          <a:p>
            <a:pPr marL="0" indent="0">
              <a:buClr>
                <a:srgbClr val="002FC4"/>
              </a:buClr>
              <a:buNone/>
            </a:pPr>
            <a:endParaRPr lang="en-US" altLang="zh-CN" sz="1600" b="0" dirty="0" smtClean="0"/>
          </a:p>
          <a:p>
            <a:pPr>
              <a:buNone/>
            </a:pPr>
            <a:r>
              <a:rPr lang="zh-CN" altLang="en-US" sz="1600" b="0" dirty="0">
                <a:solidFill>
                  <a:srgbClr val="FF0000"/>
                </a:solidFill>
              </a:rPr>
              <a:t>组态空间无限大？</a:t>
            </a:r>
            <a:endParaRPr lang="en-US" altLang="zh-CN" sz="1600" b="0" dirty="0">
              <a:solidFill>
                <a:srgbClr val="FF0000"/>
              </a:solidFill>
            </a:endParaRPr>
          </a:p>
          <a:p>
            <a:pPr>
              <a:buNone/>
            </a:pPr>
            <a:r>
              <a:rPr lang="zh-CN" altLang="en-US" sz="1600" b="0" dirty="0">
                <a:solidFill>
                  <a:srgbClr val="FF0000"/>
                </a:solidFill>
              </a:rPr>
              <a:t>壳层截断</a:t>
            </a:r>
            <a:endParaRPr lang="en-US" altLang="zh-CN" sz="1100" b="0" dirty="0">
              <a:solidFill>
                <a:srgbClr val="FF0000"/>
              </a:solidFill>
            </a:endParaRPr>
          </a:p>
          <a:p>
            <a:pPr marL="0" indent="0">
              <a:buClr>
                <a:srgbClr val="002FC4"/>
              </a:buClr>
              <a:buNone/>
            </a:pPr>
            <a:endParaRPr lang="zh-CN" altLang="en-US" sz="1600" b="0" dirty="0"/>
          </a:p>
        </p:txBody>
      </p:sp>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2585" y="1055765"/>
            <a:ext cx="3522635" cy="514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28"/>
          <p:cNvGrpSpPr>
            <a:grpSpLocks/>
          </p:cNvGrpSpPr>
          <p:nvPr/>
        </p:nvGrpSpPr>
        <p:grpSpPr bwMode="auto">
          <a:xfrm>
            <a:off x="5342585" y="1055765"/>
            <a:ext cx="3594100" cy="5142568"/>
            <a:chOff x="5364572" y="1785926"/>
            <a:chExt cx="3593702" cy="5072074"/>
          </a:xfrm>
        </p:grpSpPr>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572" y="1785926"/>
              <a:ext cx="3467270" cy="506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60"/>
            <p:cNvGrpSpPr>
              <a:grpSpLocks/>
            </p:cNvGrpSpPr>
            <p:nvPr/>
          </p:nvGrpSpPr>
          <p:grpSpPr bwMode="auto">
            <a:xfrm>
              <a:off x="6215074" y="4000504"/>
              <a:ext cx="2743200" cy="2857496"/>
              <a:chOff x="6172200" y="3124200"/>
              <a:chExt cx="2743200" cy="2057400"/>
            </a:xfrm>
          </p:grpSpPr>
          <p:sp>
            <p:nvSpPr>
              <p:cNvPr id="20" name="矩形 19"/>
              <p:cNvSpPr/>
              <p:nvPr/>
            </p:nvSpPr>
            <p:spPr>
              <a:xfrm>
                <a:off x="6172504" y="3123784"/>
                <a:ext cx="2742896" cy="20578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a:solidFill>
                      <a:srgbClr val="FFFFFF"/>
                    </a:solidFill>
                  </a:rPr>
                  <a:t>0</a:t>
                </a:r>
                <a:endParaRPr lang="zh-CN" altLang="en-US">
                  <a:solidFill>
                    <a:srgbClr val="FFFFFF"/>
                  </a:solidFill>
                </a:endParaRPr>
              </a:p>
            </p:txBody>
          </p:sp>
          <p:cxnSp>
            <p:nvCxnSpPr>
              <p:cNvPr id="21" name="直接连接符 20"/>
              <p:cNvCxnSpPr/>
              <p:nvPr/>
            </p:nvCxnSpPr>
            <p:spPr>
              <a:xfrm flipH="1">
                <a:off x="6248696" y="3200300"/>
                <a:ext cx="304766" cy="68516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248696" y="3200300"/>
                <a:ext cx="761916" cy="182942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782036" y="3200300"/>
                <a:ext cx="838107" cy="182942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38"/>
              <p:cNvCxnSpPr/>
              <p:nvPr/>
            </p:nvCxnSpPr>
            <p:spPr>
              <a:xfrm flipH="1">
                <a:off x="7315377" y="3200300"/>
                <a:ext cx="838107" cy="182942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924910" y="3275657"/>
                <a:ext cx="761916" cy="175407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8534442" y="4343402"/>
                <a:ext cx="304766" cy="68632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 name="组合 61"/>
            <p:cNvGrpSpPr>
              <a:grpSpLocks/>
            </p:cNvGrpSpPr>
            <p:nvPr/>
          </p:nvGrpSpPr>
          <p:grpSpPr bwMode="auto">
            <a:xfrm>
              <a:off x="6143636" y="1928802"/>
              <a:ext cx="2743200" cy="914400"/>
              <a:chOff x="6172200" y="3124200"/>
              <a:chExt cx="2743200" cy="2057400"/>
            </a:xfrm>
          </p:grpSpPr>
          <p:sp>
            <p:nvSpPr>
              <p:cNvPr id="13" name="矩形 12"/>
              <p:cNvSpPr/>
              <p:nvPr/>
            </p:nvSpPr>
            <p:spPr>
              <a:xfrm>
                <a:off x="6172512" y="3125168"/>
                <a:ext cx="2742896" cy="20578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a:solidFill>
                      <a:srgbClr val="FFFFFF"/>
                    </a:solidFill>
                  </a:rPr>
                  <a:t>0</a:t>
                </a:r>
                <a:endParaRPr lang="zh-CN" altLang="en-US">
                  <a:solidFill>
                    <a:srgbClr val="FFFFFF"/>
                  </a:solidFill>
                </a:endParaRPr>
              </a:p>
            </p:txBody>
          </p:sp>
          <p:cxnSp>
            <p:nvCxnSpPr>
              <p:cNvPr id="14" name="直接连接符 13"/>
              <p:cNvCxnSpPr/>
              <p:nvPr/>
            </p:nvCxnSpPr>
            <p:spPr>
              <a:xfrm flipH="1">
                <a:off x="6248704" y="3201250"/>
                <a:ext cx="304766" cy="68472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248704" y="3201250"/>
                <a:ext cx="761916" cy="182956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6782044" y="3201250"/>
                <a:ext cx="838107" cy="182956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315385" y="3201250"/>
                <a:ext cx="838107" cy="182956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924918" y="3277330"/>
                <a:ext cx="761916" cy="175348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8534450" y="4342466"/>
                <a:ext cx="304766" cy="68835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39233550"/>
      </p:ext>
    </p:extLst>
  </p:cSld>
  <p:clrMapOvr>
    <a:masterClrMapping/>
  </p:clrMapOvr>
  <mc:AlternateContent xmlns:mc="http://schemas.openxmlformats.org/markup-compatibility/2006" xmlns:p14="http://schemas.microsoft.com/office/powerpoint/2010/main">
    <mc:Choice Requires="p14">
      <p:transition spd="slow" p14:dur="2000" advTm="1464"/>
    </mc:Choice>
    <mc:Fallback xmlns="">
      <p:transition spd="slow" advTm="146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extLst/>
          </p:nvPr>
        </p:nvGraphicFramePr>
        <p:xfrm>
          <a:off x="1242845" y="3070387"/>
          <a:ext cx="2800350" cy="551260"/>
        </p:xfrm>
        <a:graphic>
          <a:graphicData uri="http://schemas.openxmlformats.org/presentationml/2006/ole">
            <mc:AlternateContent xmlns:mc="http://schemas.openxmlformats.org/markup-compatibility/2006">
              <mc:Choice xmlns:v="urn:schemas-microsoft-com:vml" Requires="v">
                <p:oleObj spid="_x0000_s6290" name="Equation" r:id="rId4" imgW="2361990" imgH="476250" progId="Equation.DSMT4">
                  <p:embed/>
                </p:oleObj>
              </mc:Choice>
              <mc:Fallback>
                <p:oleObj name="Equation" r:id="rId4" imgW="2361990" imgH="476250" progId="Equation.DSMT4">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845" y="3070387"/>
                        <a:ext cx="2800350" cy="55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标题 5"/>
          <p:cNvSpPr>
            <a:spLocks noGrp="1"/>
          </p:cNvSpPr>
          <p:nvPr>
            <p:ph type="title"/>
          </p:nvPr>
        </p:nvSpPr>
        <p:spPr/>
        <p:txBody>
          <a:bodyPr/>
          <a:lstStyle/>
          <a:p>
            <a:r>
              <a:rPr lang="zh-CN" altLang="en-US" dirty="0" smtClean="0"/>
              <a:t>壳模型理论框架</a:t>
            </a:r>
            <a:endParaRPr lang="zh-CN" altLang="en-US" dirty="0"/>
          </a:p>
        </p:txBody>
      </p:sp>
      <p:sp>
        <p:nvSpPr>
          <p:cNvPr id="8" name="内容占位符 7"/>
          <p:cNvSpPr>
            <a:spLocks noGrp="1"/>
          </p:cNvSpPr>
          <p:nvPr>
            <p:ph idx="1"/>
          </p:nvPr>
        </p:nvSpPr>
        <p:spPr>
          <a:xfrm>
            <a:off x="591673" y="2083533"/>
            <a:ext cx="7772400" cy="4114800"/>
          </a:xfrm>
        </p:spPr>
        <p:txBody>
          <a:bodyPr/>
          <a:lstStyle/>
          <a:p>
            <a:pPr>
              <a:buClr>
                <a:srgbClr val="002FC4"/>
              </a:buClr>
              <a:buFont typeface="Wingdings" panose="05000000000000000000" pitchFamily="2" charset="2"/>
              <a:buChar char="n"/>
            </a:pPr>
            <a:r>
              <a:rPr lang="zh-CN" altLang="en-US" sz="1600" b="0" dirty="0" smtClean="0"/>
              <a:t>第三步，根据</a:t>
            </a:r>
            <a:r>
              <a:rPr lang="en-US" altLang="zh-CN" sz="1600" b="0" dirty="0" smtClean="0"/>
              <a:t>Pauli</a:t>
            </a:r>
            <a:r>
              <a:rPr lang="zh-CN" altLang="en-US" sz="1600" b="0" dirty="0" smtClean="0"/>
              <a:t>原理得到原子核的壳层结构</a:t>
            </a:r>
            <a:endParaRPr lang="en-US" altLang="zh-CN" sz="1600" b="0" dirty="0" smtClean="0"/>
          </a:p>
          <a:p>
            <a:pPr marL="0" indent="0">
              <a:buClr>
                <a:srgbClr val="002FC4"/>
              </a:buClr>
              <a:buNone/>
            </a:pPr>
            <a:r>
              <a:rPr lang="en-US" altLang="zh-CN" sz="1600" dirty="0" smtClean="0"/>
              <a:t>		</a:t>
            </a:r>
            <a:r>
              <a:rPr lang="en-US" altLang="zh-CN" sz="1600" b="0" dirty="0" smtClean="0"/>
              <a:t>——</a:t>
            </a:r>
            <a:r>
              <a:rPr lang="zh-CN" altLang="en-US" sz="1600" b="0" dirty="0"/>
              <a:t>壳模型单粒子</a:t>
            </a:r>
            <a:r>
              <a:rPr lang="zh-CN" altLang="en-US" sz="1600" b="0" dirty="0" smtClean="0"/>
              <a:t>组态</a:t>
            </a:r>
            <a:endParaRPr lang="en-US" altLang="zh-CN" sz="1600" b="0" dirty="0" smtClean="0"/>
          </a:p>
          <a:p>
            <a:pPr marL="0" indent="0">
              <a:buClr>
                <a:srgbClr val="002FC4"/>
              </a:buClr>
              <a:buNone/>
            </a:pPr>
            <a:r>
              <a:rPr lang="zh-CN" altLang="en-US" sz="1600" b="0" dirty="0" smtClean="0"/>
              <a:t>用二次量子化方法构造组态基矢</a:t>
            </a:r>
            <a:endParaRPr lang="en-US" altLang="zh-CN" sz="1600" b="0" dirty="0" smtClean="0"/>
          </a:p>
          <a:p>
            <a:pPr>
              <a:buClr>
                <a:srgbClr val="002FC4"/>
              </a:buClr>
              <a:buFont typeface="Wingdings" panose="05000000000000000000" pitchFamily="2" charset="2"/>
              <a:buChar char="n"/>
            </a:pPr>
            <a:endParaRPr lang="en-US" altLang="zh-CN" sz="1600" b="0" dirty="0"/>
          </a:p>
          <a:p>
            <a:pPr>
              <a:buClr>
                <a:srgbClr val="002FC4"/>
              </a:buClr>
              <a:buFont typeface="Wingdings" panose="05000000000000000000" pitchFamily="2" charset="2"/>
              <a:buChar char="n"/>
            </a:pPr>
            <a:endParaRPr lang="en-US" altLang="zh-CN" sz="1600" b="0" dirty="0" smtClean="0"/>
          </a:p>
          <a:p>
            <a:pPr marL="0" indent="0">
              <a:buClr>
                <a:srgbClr val="002FC4"/>
              </a:buClr>
              <a:buNone/>
            </a:pPr>
            <a:r>
              <a:rPr lang="zh-CN" altLang="en-US" sz="1600" b="0" dirty="0" smtClean="0"/>
              <a:t>对角化哈密顿矩阵得到本征能量和本征函数</a:t>
            </a:r>
            <a:endParaRPr lang="en-US" altLang="zh-CN" sz="1600" b="0" dirty="0"/>
          </a:p>
          <a:p>
            <a:pPr marL="0" indent="0">
              <a:buClr>
                <a:srgbClr val="002FC4"/>
              </a:buClr>
              <a:buNone/>
            </a:pPr>
            <a:endParaRPr lang="en-US" altLang="zh-CN" sz="1600" b="0" dirty="0" smtClean="0"/>
          </a:p>
          <a:p>
            <a:pPr>
              <a:buNone/>
            </a:pPr>
            <a:r>
              <a:rPr lang="zh-CN" altLang="en-US" sz="1600" b="0" dirty="0">
                <a:solidFill>
                  <a:srgbClr val="FF0000"/>
                </a:solidFill>
              </a:rPr>
              <a:t>组态空间无限大？</a:t>
            </a:r>
            <a:endParaRPr lang="en-US" altLang="zh-CN" sz="1600" b="0" dirty="0">
              <a:solidFill>
                <a:srgbClr val="FF0000"/>
              </a:solidFill>
            </a:endParaRPr>
          </a:p>
          <a:p>
            <a:pPr>
              <a:buNone/>
            </a:pPr>
            <a:r>
              <a:rPr lang="zh-CN" altLang="en-US" sz="1600" b="0" dirty="0">
                <a:solidFill>
                  <a:srgbClr val="FF0000"/>
                </a:solidFill>
              </a:rPr>
              <a:t>壳层截断</a:t>
            </a:r>
            <a:endParaRPr lang="en-US" altLang="zh-CN" sz="1100" b="0" dirty="0">
              <a:solidFill>
                <a:srgbClr val="FF0000"/>
              </a:solidFill>
            </a:endParaRPr>
          </a:p>
          <a:p>
            <a:pPr marL="0" indent="0">
              <a:buClr>
                <a:srgbClr val="002FC4"/>
              </a:buClr>
              <a:buNone/>
            </a:pPr>
            <a:endParaRPr lang="zh-CN" altLang="en-US" sz="1600" b="0" dirty="0"/>
          </a:p>
        </p:txBody>
      </p:sp>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2585" y="1055765"/>
            <a:ext cx="3522635" cy="514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28"/>
          <p:cNvGrpSpPr>
            <a:grpSpLocks/>
          </p:cNvGrpSpPr>
          <p:nvPr/>
        </p:nvGrpSpPr>
        <p:grpSpPr bwMode="auto">
          <a:xfrm>
            <a:off x="5342585" y="1055765"/>
            <a:ext cx="3594100" cy="5142568"/>
            <a:chOff x="5364572" y="1785926"/>
            <a:chExt cx="3593702" cy="5072074"/>
          </a:xfrm>
        </p:grpSpPr>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572" y="1785926"/>
              <a:ext cx="3467270" cy="506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60"/>
            <p:cNvGrpSpPr>
              <a:grpSpLocks/>
            </p:cNvGrpSpPr>
            <p:nvPr/>
          </p:nvGrpSpPr>
          <p:grpSpPr bwMode="auto">
            <a:xfrm>
              <a:off x="6215074" y="4000504"/>
              <a:ext cx="2743200" cy="2857496"/>
              <a:chOff x="6172200" y="3124200"/>
              <a:chExt cx="2743200" cy="2057400"/>
            </a:xfrm>
          </p:grpSpPr>
          <p:sp>
            <p:nvSpPr>
              <p:cNvPr id="20" name="矩形 19"/>
              <p:cNvSpPr/>
              <p:nvPr/>
            </p:nvSpPr>
            <p:spPr>
              <a:xfrm>
                <a:off x="6172504" y="3123784"/>
                <a:ext cx="2742896" cy="20578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a:solidFill>
                      <a:srgbClr val="FFFFFF"/>
                    </a:solidFill>
                  </a:rPr>
                  <a:t>0</a:t>
                </a:r>
                <a:endParaRPr lang="zh-CN" altLang="en-US">
                  <a:solidFill>
                    <a:srgbClr val="FFFFFF"/>
                  </a:solidFill>
                </a:endParaRPr>
              </a:p>
            </p:txBody>
          </p:sp>
          <p:cxnSp>
            <p:nvCxnSpPr>
              <p:cNvPr id="21" name="直接连接符 20"/>
              <p:cNvCxnSpPr/>
              <p:nvPr/>
            </p:nvCxnSpPr>
            <p:spPr>
              <a:xfrm flipH="1">
                <a:off x="6248696" y="3200300"/>
                <a:ext cx="304766" cy="68516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248696" y="3200300"/>
                <a:ext cx="761916" cy="182942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782036" y="3200300"/>
                <a:ext cx="838107" cy="182942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38"/>
              <p:cNvCxnSpPr/>
              <p:nvPr/>
            </p:nvCxnSpPr>
            <p:spPr>
              <a:xfrm flipH="1">
                <a:off x="7315377" y="3200300"/>
                <a:ext cx="838107" cy="182942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924910" y="3275657"/>
                <a:ext cx="761916" cy="175407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8534442" y="4343402"/>
                <a:ext cx="304766" cy="68632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 name="组合 61"/>
            <p:cNvGrpSpPr>
              <a:grpSpLocks/>
            </p:cNvGrpSpPr>
            <p:nvPr/>
          </p:nvGrpSpPr>
          <p:grpSpPr bwMode="auto">
            <a:xfrm>
              <a:off x="6143636" y="1928802"/>
              <a:ext cx="2743200" cy="914400"/>
              <a:chOff x="6172200" y="3124200"/>
              <a:chExt cx="2743200" cy="2057400"/>
            </a:xfrm>
          </p:grpSpPr>
          <p:sp>
            <p:nvSpPr>
              <p:cNvPr id="13" name="矩形 12"/>
              <p:cNvSpPr/>
              <p:nvPr/>
            </p:nvSpPr>
            <p:spPr>
              <a:xfrm>
                <a:off x="6172512" y="3125168"/>
                <a:ext cx="2742896" cy="20578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a:solidFill>
                      <a:srgbClr val="FFFFFF"/>
                    </a:solidFill>
                  </a:rPr>
                  <a:t>0</a:t>
                </a:r>
                <a:endParaRPr lang="zh-CN" altLang="en-US">
                  <a:solidFill>
                    <a:srgbClr val="FFFFFF"/>
                  </a:solidFill>
                </a:endParaRPr>
              </a:p>
            </p:txBody>
          </p:sp>
          <p:cxnSp>
            <p:nvCxnSpPr>
              <p:cNvPr id="14" name="直接连接符 13"/>
              <p:cNvCxnSpPr/>
              <p:nvPr/>
            </p:nvCxnSpPr>
            <p:spPr>
              <a:xfrm flipH="1">
                <a:off x="6248704" y="3201250"/>
                <a:ext cx="304766" cy="68472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248704" y="3201250"/>
                <a:ext cx="761916" cy="182956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6782044" y="3201250"/>
                <a:ext cx="838107" cy="182956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315385" y="3201250"/>
                <a:ext cx="838107" cy="182956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924918" y="3277330"/>
                <a:ext cx="761916" cy="175348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8534450" y="4342466"/>
                <a:ext cx="304766" cy="68835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27" name="组合 24"/>
          <p:cNvGrpSpPr>
            <a:grpSpLocks/>
          </p:cNvGrpSpPr>
          <p:nvPr/>
        </p:nvGrpSpPr>
        <p:grpSpPr bwMode="auto">
          <a:xfrm>
            <a:off x="650918" y="1942777"/>
            <a:ext cx="4470875" cy="4109293"/>
            <a:chOff x="1839083" y="3071810"/>
            <a:chExt cx="4463766" cy="4093747"/>
          </a:xfrm>
        </p:grpSpPr>
        <p:pic>
          <p:nvPicPr>
            <p:cNvPr id="2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9083" y="3820377"/>
              <a:ext cx="4463766" cy="334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7356" y="3071810"/>
              <a:ext cx="4427220" cy="69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内容占位符 7"/>
          <p:cNvSpPr txBox="1">
            <a:spLocks/>
          </p:cNvSpPr>
          <p:nvPr/>
        </p:nvSpPr>
        <p:spPr bwMode="auto">
          <a:xfrm>
            <a:off x="254647" y="1208946"/>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Tx/>
              <a:buSzPct val="60000"/>
              <a:buFont typeface="Wingdings" pitchFamily="2" charset="2"/>
              <a:buChar char="l"/>
              <a:defRPr kumimoji="1" sz="2400" b="1" baseline="0">
                <a:solidFill>
                  <a:schemeClr val="tx1"/>
                </a:solidFill>
                <a:latin typeface="Cambria" pitchFamily="18" charset="0"/>
                <a:ea typeface="宋体" pitchFamily="2" charset="-122"/>
                <a:cs typeface="+mn-cs"/>
              </a:defRPr>
            </a:lvl1pPr>
            <a:lvl2pPr marL="557213" indent="-214313" algn="l" rtl="0" eaLnBrk="0" fontAlgn="base" hangingPunct="0">
              <a:spcBef>
                <a:spcPct val="20000"/>
              </a:spcBef>
              <a:spcAft>
                <a:spcPct val="0"/>
              </a:spcAft>
              <a:buClr>
                <a:schemeClr val="hlink"/>
              </a:buClr>
              <a:buSzPct val="55000"/>
              <a:buFont typeface="Wingdings" pitchFamily="2" charset="2"/>
              <a:buChar char="l"/>
              <a:defRPr kumimoji="1" sz="2400" b="1" baseline="0">
                <a:solidFill>
                  <a:schemeClr val="tx1"/>
                </a:solidFill>
                <a:latin typeface="Cambria" pitchFamily="18" charset="0"/>
                <a:ea typeface="宋体" pitchFamily="2" charset="-122"/>
              </a:defRPr>
            </a:lvl2pPr>
            <a:lvl3pPr marL="857250" indent="-171450" algn="l" rtl="0" eaLnBrk="0" fontAlgn="base" hangingPunct="0">
              <a:spcBef>
                <a:spcPct val="20000"/>
              </a:spcBef>
              <a:spcAft>
                <a:spcPct val="0"/>
              </a:spcAft>
              <a:buClr>
                <a:schemeClr val="folHlink"/>
              </a:buClr>
              <a:buSzPct val="50000"/>
              <a:buFont typeface="Wingdings" pitchFamily="2" charset="2"/>
              <a:buChar char="l"/>
              <a:defRPr kumimoji="1" sz="2400" b="1" baseline="0">
                <a:solidFill>
                  <a:schemeClr val="tx1"/>
                </a:solidFill>
                <a:latin typeface="Cambria" pitchFamily="18" charset="0"/>
                <a:ea typeface="宋体" pitchFamily="2" charset="-122"/>
              </a:defRPr>
            </a:lvl3pPr>
            <a:lvl4pPr marL="1200150" indent="-171450" algn="l" rtl="0" eaLnBrk="0" fontAlgn="base" hangingPunct="0">
              <a:spcBef>
                <a:spcPct val="20000"/>
              </a:spcBef>
              <a:spcAft>
                <a:spcPct val="0"/>
              </a:spcAft>
              <a:buClr>
                <a:schemeClr val="accent2"/>
              </a:buClr>
              <a:buSzPct val="55000"/>
              <a:buFont typeface="Wingdings" pitchFamily="2" charset="2"/>
              <a:buChar char="l"/>
              <a:defRPr kumimoji="1" sz="2400" b="1" baseline="0">
                <a:solidFill>
                  <a:schemeClr val="tx1"/>
                </a:solidFill>
                <a:latin typeface="Cambria" pitchFamily="18" charset="0"/>
                <a:ea typeface="宋体" pitchFamily="2" charset="-122"/>
              </a:defRPr>
            </a:lvl4pPr>
            <a:lvl5pPr marL="1543050" indent="-171450" algn="l" rtl="0" eaLnBrk="0" fontAlgn="base" hangingPunct="0">
              <a:spcBef>
                <a:spcPct val="20000"/>
              </a:spcBef>
              <a:spcAft>
                <a:spcPct val="0"/>
              </a:spcAft>
              <a:buClr>
                <a:schemeClr val="accent1"/>
              </a:buClr>
              <a:buSzPct val="50000"/>
              <a:buFont typeface="Wingdings" pitchFamily="2" charset="2"/>
              <a:buChar char="l"/>
              <a:defRPr kumimoji="1" sz="2400" b="1" baseline="0">
                <a:solidFill>
                  <a:schemeClr val="tx1"/>
                </a:solidFill>
                <a:latin typeface="Cambria" pitchFamily="18" charset="0"/>
                <a:ea typeface="宋体" pitchFamily="2" charset="-122"/>
              </a:defRPr>
            </a:lvl5pPr>
            <a:lvl6pPr marL="1885950" indent="-171450" algn="l" rtl="0" fontAlgn="base">
              <a:spcBef>
                <a:spcPct val="20000"/>
              </a:spcBef>
              <a:spcAft>
                <a:spcPct val="0"/>
              </a:spcAft>
              <a:buClr>
                <a:schemeClr val="accent1"/>
              </a:buClr>
              <a:buSzPct val="50000"/>
              <a:buFont typeface="Wingdings" charset="0"/>
              <a:buChar char="n"/>
              <a:defRPr kumimoji="1" sz="1500">
                <a:solidFill>
                  <a:schemeClr val="tx1"/>
                </a:solidFill>
                <a:latin typeface="+mn-lt"/>
                <a:ea typeface="+mn-ea"/>
              </a:defRPr>
            </a:lvl6pPr>
            <a:lvl7pPr marL="2228850" indent="-171450" algn="l" rtl="0" fontAlgn="base">
              <a:spcBef>
                <a:spcPct val="20000"/>
              </a:spcBef>
              <a:spcAft>
                <a:spcPct val="0"/>
              </a:spcAft>
              <a:buClr>
                <a:schemeClr val="accent1"/>
              </a:buClr>
              <a:buSzPct val="50000"/>
              <a:buFont typeface="Wingdings" charset="0"/>
              <a:buChar char="n"/>
              <a:defRPr kumimoji="1" sz="1500">
                <a:solidFill>
                  <a:schemeClr val="tx1"/>
                </a:solidFill>
                <a:latin typeface="+mn-lt"/>
                <a:ea typeface="+mn-ea"/>
              </a:defRPr>
            </a:lvl7pPr>
            <a:lvl8pPr marL="2571750" indent="-171450" algn="l" rtl="0" fontAlgn="base">
              <a:spcBef>
                <a:spcPct val="20000"/>
              </a:spcBef>
              <a:spcAft>
                <a:spcPct val="0"/>
              </a:spcAft>
              <a:buClr>
                <a:schemeClr val="accent1"/>
              </a:buClr>
              <a:buSzPct val="50000"/>
              <a:buFont typeface="Wingdings" charset="0"/>
              <a:buChar char="n"/>
              <a:defRPr kumimoji="1" sz="1500">
                <a:solidFill>
                  <a:schemeClr val="tx1"/>
                </a:solidFill>
                <a:latin typeface="+mn-lt"/>
                <a:ea typeface="+mn-ea"/>
              </a:defRPr>
            </a:lvl8pPr>
            <a:lvl9pPr marL="2914650" indent="-171450" algn="l" rtl="0" fontAlgn="base">
              <a:spcBef>
                <a:spcPct val="20000"/>
              </a:spcBef>
              <a:spcAft>
                <a:spcPct val="0"/>
              </a:spcAft>
              <a:buClr>
                <a:schemeClr val="accent1"/>
              </a:buClr>
              <a:buSzPct val="50000"/>
              <a:buFont typeface="Wingdings" charset="0"/>
              <a:buChar char="n"/>
              <a:defRPr kumimoji="1" sz="1500">
                <a:solidFill>
                  <a:schemeClr val="tx1"/>
                </a:solidFill>
                <a:latin typeface="+mn-lt"/>
                <a:ea typeface="+mn-ea"/>
              </a:defRPr>
            </a:lvl9pPr>
          </a:lstStyle>
          <a:p>
            <a:pPr>
              <a:buClr>
                <a:srgbClr val="002FC4"/>
              </a:buClr>
              <a:buFont typeface="Wingdings" panose="05000000000000000000" pitchFamily="2" charset="2"/>
              <a:buChar char="n"/>
            </a:pPr>
            <a:r>
              <a:rPr lang="zh-CN" altLang="en-US" sz="1600" b="0" kern="0" dirty="0" smtClean="0"/>
              <a:t>引入</a:t>
            </a:r>
            <a:r>
              <a:rPr lang="en-US" altLang="zh-CN" sz="1600" b="0" kern="0" dirty="0" err="1" smtClean="0"/>
              <a:t>H</a:t>
            </a:r>
            <a:r>
              <a:rPr lang="en-US" altLang="zh-CN" sz="1600" b="0" kern="0" baseline="-25000" dirty="0" err="1" smtClean="0"/>
              <a:t>residual</a:t>
            </a:r>
            <a:r>
              <a:rPr lang="en-US" altLang="zh-CN" sz="1600" b="0" kern="0" dirty="0" smtClean="0"/>
              <a:t>  </a:t>
            </a:r>
            <a:r>
              <a:rPr lang="zh-CN" altLang="en-US" sz="1600" b="0" kern="0" dirty="0"/>
              <a:t>反应了单体势中没有包含的相互作用</a:t>
            </a:r>
            <a:endParaRPr lang="en-US" altLang="zh-CN" sz="1600" b="0" kern="0" dirty="0" smtClean="0"/>
          </a:p>
          <a:p>
            <a:pPr>
              <a:buClr>
                <a:srgbClr val="002FC4"/>
              </a:buClr>
              <a:buFont typeface="Wingdings" panose="05000000000000000000" pitchFamily="2" charset="2"/>
              <a:buChar char="n"/>
            </a:pPr>
            <a:r>
              <a:rPr lang="zh-CN" altLang="en-US" sz="1600" b="0" kern="0" dirty="0" smtClean="0"/>
              <a:t>最后，对角化</a:t>
            </a:r>
            <a:r>
              <a:rPr lang="zh-CN" altLang="en-US" sz="1600" b="0" dirty="0">
                <a:latin typeface="Tahoma" pitchFamily="34" charset="0"/>
              </a:rPr>
              <a:t>哈密顿矩阵得到本征能量和本征函数</a:t>
            </a:r>
            <a:endParaRPr lang="en-US" altLang="zh-CN" sz="1600" b="0" dirty="0">
              <a:latin typeface="Tahoma" pitchFamily="34" charset="0"/>
            </a:endParaRPr>
          </a:p>
          <a:p>
            <a:pPr>
              <a:buClr>
                <a:srgbClr val="002FC4"/>
              </a:buClr>
              <a:buFont typeface="Wingdings" panose="05000000000000000000" pitchFamily="2" charset="2"/>
              <a:buChar char="n"/>
            </a:pPr>
            <a:endParaRPr lang="en-US" altLang="zh-CN" sz="1600" b="0" kern="0" dirty="0" smtClean="0"/>
          </a:p>
        </p:txBody>
      </p:sp>
    </p:spTree>
    <p:extLst>
      <p:ext uri="{BB962C8B-B14F-4D97-AF65-F5344CB8AC3E}">
        <p14:creationId xmlns:p14="http://schemas.microsoft.com/office/powerpoint/2010/main" val="2721658097"/>
      </p:ext>
    </p:extLst>
  </p:cSld>
  <p:clrMapOvr>
    <a:masterClrMapping/>
  </p:clrMapOvr>
  <mc:AlternateContent xmlns:mc="http://schemas.openxmlformats.org/markup-compatibility/2006" xmlns:p14="http://schemas.microsoft.com/office/powerpoint/2010/main">
    <mc:Choice Requires="p14">
      <p:transition spd="slow" p14:dur="2000" advTm="41736"/>
    </mc:Choice>
    <mc:Fallback xmlns="">
      <p:transition spd="slow" advTm="4173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bwMode="auto">
          <a:xfrm>
            <a:off x="1444777" y="198156"/>
            <a:ext cx="6936602" cy="62390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kumimoji="1" sz="3600" b="1" baseline="0">
                <a:solidFill>
                  <a:srgbClr val="0000FF"/>
                </a:solidFill>
                <a:latin typeface="Cambria" pitchFamily="18" charset="0"/>
                <a:ea typeface="楷体_GB2312" pitchFamily="49" charset="-122"/>
                <a:cs typeface="+mj-cs"/>
              </a:defRPr>
            </a:lvl1pPr>
            <a:lvl2pPr algn="l" rtl="0" eaLnBrk="0" fontAlgn="base" hangingPunct="0">
              <a:spcBef>
                <a:spcPct val="0"/>
              </a:spcBef>
              <a:spcAft>
                <a:spcPct val="0"/>
              </a:spcAft>
              <a:defRPr kumimoji="1" sz="4400">
                <a:solidFill>
                  <a:schemeClr val="tx2"/>
                </a:solidFill>
                <a:latin typeface="Tahoma" charset="0"/>
                <a:ea typeface="宋体" charset="0"/>
                <a:cs typeface="宋体" charset="0"/>
              </a:defRPr>
            </a:lvl2pPr>
            <a:lvl3pPr algn="l" rtl="0" eaLnBrk="0" fontAlgn="base" hangingPunct="0">
              <a:spcBef>
                <a:spcPct val="0"/>
              </a:spcBef>
              <a:spcAft>
                <a:spcPct val="0"/>
              </a:spcAft>
              <a:defRPr kumimoji="1" sz="4400">
                <a:solidFill>
                  <a:schemeClr val="tx2"/>
                </a:solidFill>
                <a:latin typeface="Tahoma" charset="0"/>
                <a:ea typeface="宋体" charset="0"/>
                <a:cs typeface="宋体" charset="0"/>
              </a:defRPr>
            </a:lvl3pPr>
            <a:lvl4pPr algn="l" rtl="0" eaLnBrk="0" fontAlgn="base" hangingPunct="0">
              <a:spcBef>
                <a:spcPct val="0"/>
              </a:spcBef>
              <a:spcAft>
                <a:spcPct val="0"/>
              </a:spcAft>
              <a:defRPr kumimoji="1" sz="4400">
                <a:solidFill>
                  <a:schemeClr val="tx2"/>
                </a:solidFill>
                <a:latin typeface="Tahoma" charset="0"/>
                <a:ea typeface="宋体" charset="0"/>
                <a:cs typeface="宋体" charset="0"/>
              </a:defRPr>
            </a:lvl4pPr>
            <a:lvl5pPr algn="l" rtl="0" eaLnBrk="0" fontAlgn="base" hangingPunct="0">
              <a:spcBef>
                <a:spcPct val="0"/>
              </a:spcBef>
              <a:spcAft>
                <a:spcPct val="0"/>
              </a:spcAft>
              <a:defRPr kumimoji="1" sz="4400">
                <a:solidFill>
                  <a:schemeClr val="tx2"/>
                </a:solidFill>
                <a:latin typeface="Tahoma" charset="0"/>
                <a:ea typeface="宋体" charset="0"/>
                <a:cs typeface="宋体" charset="0"/>
              </a:defRPr>
            </a:lvl5pPr>
            <a:lvl6pPr marL="457200" algn="l" rtl="0" fontAlgn="base">
              <a:spcBef>
                <a:spcPct val="0"/>
              </a:spcBef>
              <a:spcAft>
                <a:spcPct val="0"/>
              </a:spcAft>
              <a:defRPr kumimoji="1" sz="4400">
                <a:solidFill>
                  <a:schemeClr val="tx2"/>
                </a:solidFill>
                <a:latin typeface="Tahoma" charset="0"/>
                <a:ea typeface="宋体" charset="0"/>
                <a:cs typeface="宋体" charset="0"/>
              </a:defRPr>
            </a:lvl6pPr>
            <a:lvl7pPr marL="914400" algn="l" rtl="0" fontAlgn="base">
              <a:spcBef>
                <a:spcPct val="0"/>
              </a:spcBef>
              <a:spcAft>
                <a:spcPct val="0"/>
              </a:spcAft>
              <a:defRPr kumimoji="1" sz="4400">
                <a:solidFill>
                  <a:schemeClr val="tx2"/>
                </a:solidFill>
                <a:latin typeface="Tahoma" charset="0"/>
                <a:ea typeface="宋体" charset="0"/>
                <a:cs typeface="宋体" charset="0"/>
              </a:defRPr>
            </a:lvl7pPr>
            <a:lvl8pPr marL="1371600" algn="l" rtl="0" fontAlgn="base">
              <a:spcBef>
                <a:spcPct val="0"/>
              </a:spcBef>
              <a:spcAft>
                <a:spcPct val="0"/>
              </a:spcAft>
              <a:defRPr kumimoji="1" sz="4400">
                <a:solidFill>
                  <a:schemeClr val="tx2"/>
                </a:solidFill>
                <a:latin typeface="Tahoma" charset="0"/>
                <a:ea typeface="宋体" charset="0"/>
                <a:cs typeface="宋体" charset="0"/>
              </a:defRPr>
            </a:lvl8pPr>
            <a:lvl9pPr marL="1828800" algn="l" rtl="0" fontAlgn="base">
              <a:spcBef>
                <a:spcPct val="0"/>
              </a:spcBef>
              <a:spcAft>
                <a:spcPct val="0"/>
              </a:spcAft>
              <a:defRPr kumimoji="1" sz="4400">
                <a:solidFill>
                  <a:schemeClr val="tx2"/>
                </a:solidFill>
                <a:latin typeface="Tahoma" charset="0"/>
                <a:ea typeface="宋体" charset="0"/>
                <a:cs typeface="宋体" charset="0"/>
              </a:defRPr>
            </a:lvl9pPr>
          </a:lstStyle>
          <a:p>
            <a:r>
              <a:rPr lang="zh-CN" altLang="en-US" sz="2700" kern="0" dirty="0" smtClean="0"/>
              <a:t>剩余两体相互作用的表示</a:t>
            </a:r>
            <a:endParaRPr lang="zh-CN" altLang="en-US" sz="2700" kern="0" dirty="0"/>
          </a:p>
        </p:txBody>
      </p:sp>
      <p:sp>
        <p:nvSpPr>
          <p:cNvPr id="9" name="内容占位符 2"/>
          <p:cNvSpPr txBox="1">
            <a:spLocks/>
          </p:cNvSpPr>
          <p:nvPr/>
        </p:nvSpPr>
        <p:spPr>
          <a:xfrm>
            <a:off x="1444777" y="1611504"/>
            <a:ext cx="5404862" cy="3936560"/>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a:lnSpc>
                <a:spcPct val="150000"/>
              </a:lnSpc>
            </a:pPr>
            <a:r>
              <a:rPr lang="en-US" altLang="zh-CN" sz="1600" kern="0" dirty="0" smtClean="0">
                <a:latin typeface="Calibri" panose="020F0502020204030204" pitchFamily="34" charset="0"/>
              </a:rPr>
              <a:t>two </a:t>
            </a:r>
            <a:r>
              <a:rPr lang="en-US" altLang="zh-CN" sz="1600" kern="0" dirty="0">
                <a:latin typeface="Calibri" panose="020F0502020204030204" pitchFamily="34" charset="0"/>
              </a:rPr>
              <a:t>body residual interaction </a:t>
            </a:r>
            <a:r>
              <a:rPr lang="zh-CN" altLang="en-US" sz="1600" kern="0" dirty="0" smtClean="0">
                <a:latin typeface="Calibri" panose="020F0502020204030204" pitchFamily="34" charset="0"/>
              </a:rPr>
              <a:t>：</a:t>
            </a:r>
            <a:endParaRPr lang="en-US" altLang="zh-CN" sz="1600" kern="0" dirty="0" smtClean="0">
              <a:latin typeface="Calibri" panose="020F0502020204030204" pitchFamily="34" charset="0"/>
            </a:endParaRPr>
          </a:p>
          <a:p>
            <a:pPr>
              <a:lnSpc>
                <a:spcPct val="150000"/>
              </a:lnSpc>
            </a:pPr>
            <a:endParaRPr lang="en-US" altLang="zh-CN" sz="1600" kern="0" dirty="0" smtClean="0">
              <a:latin typeface="Calibri" panose="020F0502020204030204" pitchFamily="34" charset="0"/>
            </a:endParaRPr>
          </a:p>
          <a:p>
            <a:pPr marL="0" indent="0">
              <a:lnSpc>
                <a:spcPct val="150000"/>
              </a:lnSpc>
              <a:buNone/>
            </a:pPr>
            <a:r>
              <a:rPr lang="en-US" altLang="zh-CN" sz="1600" kern="0" dirty="0" smtClean="0">
                <a:latin typeface="Calibri" panose="020F0502020204030204" pitchFamily="34" charset="0"/>
              </a:rPr>
              <a:t>                                                                                             </a:t>
            </a:r>
            <a:endParaRPr lang="en-US" altLang="zh-CN" sz="1600" kern="0" dirty="0">
              <a:latin typeface="Calibri" panose="020F0502020204030204" pitchFamily="34" charset="0"/>
            </a:endParaRPr>
          </a:p>
          <a:p>
            <a:pPr marL="0" indent="0">
              <a:lnSpc>
                <a:spcPct val="150000"/>
              </a:lnSpc>
              <a:buNone/>
            </a:pPr>
            <a:r>
              <a:rPr lang="en-US" altLang="zh-CN" sz="1600" kern="0" dirty="0" smtClean="0">
                <a:latin typeface="Calibri" panose="020F0502020204030204" pitchFamily="34" charset="0"/>
              </a:rPr>
              <a:t>                                                                   </a:t>
            </a:r>
          </a:p>
          <a:p>
            <a:pPr marL="0" indent="0">
              <a:lnSpc>
                <a:spcPct val="150000"/>
              </a:lnSpc>
              <a:buNone/>
            </a:pPr>
            <a:r>
              <a:rPr lang="en-US" altLang="zh-CN" sz="1600" kern="0" dirty="0">
                <a:latin typeface="Calibri" panose="020F0502020204030204" pitchFamily="34" charset="0"/>
              </a:rPr>
              <a:t> </a:t>
            </a:r>
            <a:r>
              <a:rPr lang="en-US" altLang="zh-CN" sz="1600" kern="0" dirty="0" smtClean="0">
                <a:latin typeface="Calibri" panose="020F0502020204030204" pitchFamily="34" charset="0"/>
              </a:rPr>
              <a:t>                                                          ,   </a:t>
            </a:r>
            <a:endParaRPr lang="en-US" altLang="zh-CN" sz="1600" kern="0" dirty="0">
              <a:latin typeface="Calibri" panose="020F0502020204030204" pitchFamily="34" charset="0"/>
            </a:endParaRPr>
          </a:p>
          <a:p>
            <a:pPr>
              <a:lnSpc>
                <a:spcPct val="150000"/>
              </a:lnSpc>
            </a:pPr>
            <a:endParaRPr lang="en-US" altLang="zh-CN" sz="1600" kern="0" dirty="0" smtClean="0">
              <a:latin typeface="Calibri" panose="020F0502020204030204" pitchFamily="34" charset="0"/>
            </a:endParaRPr>
          </a:p>
          <a:p>
            <a:pPr marL="0" indent="0">
              <a:lnSpc>
                <a:spcPct val="150000"/>
              </a:lnSpc>
              <a:buNone/>
            </a:pPr>
            <a:endParaRPr lang="en-US" altLang="zh-CN" sz="1400" dirty="0" smtClean="0">
              <a:latin typeface="Calibri" panose="020F0502020204030204" pitchFamily="34" charset="0"/>
            </a:endParaRPr>
          </a:p>
          <a:p>
            <a:pPr>
              <a:lnSpc>
                <a:spcPct val="150000"/>
              </a:lnSpc>
            </a:pPr>
            <a:endParaRPr lang="en-US" altLang="zh-CN" sz="1400" kern="0" dirty="0">
              <a:latin typeface="Calibri" panose="020F0502020204030204" pitchFamily="34" charset="0"/>
            </a:endParaRPr>
          </a:p>
          <a:p>
            <a:pPr>
              <a:lnSpc>
                <a:spcPct val="150000"/>
              </a:lnSpc>
            </a:pPr>
            <a:endParaRPr lang="en-US" altLang="zh-CN" sz="1350" kern="0" dirty="0" smtClean="0">
              <a:latin typeface="Calibri" panose="020F0502020204030204" pitchFamily="34" charset="0"/>
            </a:endParaRPr>
          </a:p>
          <a:p>
            <a:pPr>
              <a:lnSpc>
                <a:spcPct val="150000"/>
              </a:lnSpc>
            </a:pPr>
            <a:endParaRPr lang="en-US" altLang="zh-CN" sz="1350" kern="0" dirty="0">
              <a:latin typeface="Calibri" panose="020F0502020204030204" pitchFamily="34" charset="0"/>
            </a:endParaRPr>
          </a:p>
          <a:p>
            <a:pPr>
              <a:lnSpc>
                <a:spcPct val="150000"/>
              </a:lnSpc>
            </a:pPr>
            <a:endParaRPr lang="en-US" altLang="zh-CN" sz="1350" kern="0" dirty="0" smtClean="0">
              <a:latin typeface="Calibri" panose="020F0502020204030204" pitchFamily="34" charset="0"/>
            </a:endParaRPr>
          </a:p>
          <a:p>
            <a:pPr marL="0" indent="0">
              <a:lnSpc>
                <a:spcPct val="150000"/>
              </a:lnSpc>
              <a:buNone/>
            </a:pPr>
            <a:endParaRPr lang="en-US" altLang="zh-CN" sz="1350" i="1" kern="0" dirty="0" smtClean="0">
              <a:latin typeface="Calibri" panose="020F0502020204030204" pitchFamily="34" charset="0"/>
            </a:endParaRPr>
          </a:p>
          <a:p>
            <a:pPr>
              <a:lnSpc>
                <a:spcPct val="150000"/>
              </a:lnSpc>
            </a:pPr>
            <a:endParaRPr lang="en-US" altLang="zh-CN" sz="1350" i="1" kern="0" dirty="0">
              <a:latin typeface="Calibri" panose="020F0502020204030204" pitchFamily="34" charset="0"/>
            </a:endParaRPr>
          </a:p>
          <a:p>
            <a:pPr>
              <a:lnSpc>
                <a:spcPct val="150000"/>
              </a:lnSpc>
            </a:pPr>
            <a:endParaRPr lang="en-US" altLang="zh-CN" sz="1350" i="1" kern="0" dirty="0">
              <a:latin typeface="Calibri" panose="020F0502020204030204" pitchFamily="34" charset="0"/>
            </a:endParaRPr>
          </a:p>
          <a:p>
            <a:pPr marL="0" indent="0">
              <a:lnSpc>
                <a:spcPct val="150000"/>
              </a:lnSpc>
              <a:buNone/>
            </a:pPr>
            <a:r>
              <a:rPr lang="en-US" altLang="zh-CN" sz="1350" i="1" kern="0" dirty="0">
                <a:latin typeface="Calibri" panose="020F0502020204030204" pitchFamily="34" charset="0"/>
              </a:rPr>
              <a:t>                                                     </a:t>
            </a:r>
          </a:p>
          <a:p>
            <a:pPr marL="0" indent="0">
              <a:lnSpc>
                <a:spcPct val="150000"/>
              </a:lnSpc>
              <a:buNone/>
            </a:pPr>
            <a:r>
              <a:rPr lang="en-US" altLang="zh-CN" sz="1350" i="1" kern="0" dirty="0" smtClean="0">
                <a:latin typeface="Calibri" panose="020F0502020204030204" pitchFamily="34" charset="0"/>
              </a:rPr>
              <a:t>                                                                      </a:t>
            </a:r>
            <a:endParaRPr lang="en-US" altLang="zh-CN" sz="1350" i="1" kern="0" dirty="0">
              <a:latin typeface="Calibri" panose="020F0502020204030204" pitchFamily="34" charset="0"/>
            </a:endParaRPr>
          </a:p>
          <a:p>
            <a:pPr>
              <a:lnSpc>
                <a:spcPct val="150000"/>
              </a:lnSpc>
            </a:pPr>
            <a:endParaRPr lang="en-US" altLang="zh-CN" sz="1350" dirty="0">
              <a:latin typeface="Calibri" panose="020F0502020204030204" pitchFamily="34" charset="0"/>
            </a:endParaRPr>
          </a:p>
          <a:p>
            <a:pPr>
              <a:lnSpc>
                <a:spcPct val="150000"/>
              </a:lnSpc>
            </a:pPr>
            <a:endParaRPr lang="en-US" altLang="zh-CN" sz="1350" dirty="0">
              <a:latin typeface="Calibri" panose="020F0502020204030204" pitchFamily="34" charset="0"/>
            </a:endParaRPr>
          </a:p>
          <a:p>
            <a:pPr>
              <a:lnSpc>
                <a:spcPct val="150000"/>
              </a:lnSpc>
            </a:pPr>
            <a:endParaRPr lang="en-US" altLang="zh-CN" sz="1350" i="1" kern="0" dirty="0">
              <a:latin typeface="Calibri" panose="020F0502020204030204" pitchFamily="34" charset="0"/>
            </a:endParaRPr>
          </a:p>
        </p:txBody>
      </p:sp>
      <p:pic>
        <p:nvPicPr>
          <p:cNvPr id="10" name="图片 9"/>
          <p:cNvPicPr>
            <a:picLocks noChangeAspect="1"/>
          </p:cNvPicPr>
          <p:nvPr/>
        </p:nvPicPr>
        <p:blipFill>
          <a:blip r:embed="rId3"/>
          <a:stretch>
            <a:fillRect/>
          </a:stretch>
        </p:blipFill>
        <p:spPr>
          <a:xfrm>
            <a:off x="1730589" y="2182289"/>
            <a:ext cx="5527358" cy="650081"/>
          </a:xfrm>
          <a:prstGeom prst="rect">
            <a:avLst/>
          </a:prstGeom>
        </p:spPr>
      </p:pic>
      <mc:AlternateContent xmlns:mc="http://schemas.openxmlformats.org/markup-compatibility/2006" xmlns:a14="http://schemas.microsoft.com/office/drawing/2010/main">
        <mc:Choice Requires="a14">
          <p:sp>
            <p:nvSpPr>
              <p:cNvPr id="11" name="文本框 10"/>
              <p:cNvSpPr txBox="1"/>
              <p:nvPr/>
            </p:nvSpPr>
            <p:spPr>
              <a:xfrm>
                <a:off x="1482484" y="3221887"/>
                <a:ext cx="2698046" cy="362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800" b="0" i="1" smtClean="0">
                              <a:latin typeface="Cambria Math" panose="02040503050406030204" pitchFamily="18" charset="0"/>
                            </a:rPr>
                          </m:ctrlPr>
                        </m:sSupP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𝐴</m:t>
                              </m:r>
                            </m:e>
                            <m:sub>
                              <m:r>
                                <a:rPr lang="en-US" altLang="zh-CN" sz="1800" i="1">
                                  <a:latin typeface="Cambria Math" panose="02040503050406030204" pitchFamily="18" charset="0"/>
                                </a:rPr>
                                <m:t>𝑚</m:t>
                              </m:r>
                              <m:r>
                                <a:rPr lang="zh-CN" altLang="en-US" sz="1800" i="1">
                                  <a:latin typeface="Cambria Math" panose="02040503050406030204" pitchFamily="18" charset="0"/>
                                </a:rPr>
                                <m:t>𝜏</m:t>
                              </m:r>
                            </m:sub>
                            <m:sup>
                              <m:r>
                                <a:rPr lang="en-US" altLang="zh-CN" sz="1800" i="1">
                                  <a:latin typeface="Cambria Math" panose="02040503050406030204" pitchFamily="18" charset="0"/>
                                </a:rPr>
                                <m:t> </m:t>
                              </m:r>
                              <m:r>
                                <a:rPr lang="en-US" altLang="zh-CN" sz="1800" i="1">
                                  <a:latin typeface="Cambria Math" panose="02040503050406030204" pitchFamily="18" charset="0"/>
                                </a:rPr>
                                <m:t>𝐽𝑇</m:t>
                              </m:r>
                            </m:sup>
                          </m:sSubSup>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𝑗</m:t>
                              </m:r>
                            </m:e>
                            <m:sub>
                              <m:r>
                                <a:rPr lang="en-US" altLang="zh-CN" sz="1800" i="1">
                                  <a:latin typeface="Cambria Math" panose="02040503050406030204" pitchFamily="18" charset="0"/>
                                </a:rPr>
                                <m:t>1</m:t>
                              </m:r>
                            </m:sub>
                          </m:s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𝑗</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m:t>
                          </m:r>
                        </m:e>
                        <m:sup>
                          <m:r>
                            <a:rPr lang="en-US" altLang="zh-CN" sz="1800" b="0" i="1" smtClean="0">
                              <a:latin typeface="Cambria Math" panose="02040503050406030204" pitchFamily="18" charset="0"/>
                              <a:ea typeface="Cambria Math" panose="02040503050406030204" pitchFamily="18" charset="0"/>
                            </a:rPr>
                            <m:t>†</m:t>
                          </m:r>
                        </m:sup>
                      </m:sSup>
                      <m:r>
                        <a:rPr lang="en-US" altLang="zh-CN" sz="1800" b="0" i="1" smtClean="0">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𝐶</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𝑗</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ea typeface="Cambria Math" panose="02040503050406030204" pitchFamily="18" charset="0"/>
                                </a:rPr>
                                <m:t>†</m:t>
                              </m:r>
                            </m:sup>
                          </m:sSubSup>
                          <m:sSubSup>
                            <m:sSubSupPr>
                              <m:ctrlPr>
                                <a:rPr lang="en-US" altLang="zh-CN" sz="1800" i="1">
                                  <a:latin typeface="Cambria Math" panose="02040503050406030204" pitchFamily="18" charset="0"/>
                                </a:rPr>
                              </m:ctrlPr>
                            </m:sSubSupPr>
                            <m:e>
                              <m:r>
                                <a:rPr lang="en-US" altLang="zh-CN" sz="1800" i="1" smtClean="0">
                                  <a:latin typeface="Cambria Math" panose="02040503050406030204" pitchFamily="18" charset="0"/>
                                  <a:ea typeface="Cambria Math" panose="02040503050406030204" pitchFamily="18" charset="0"/>
                                </a:rPr>
                                <m:t>×</m:t>
                              </m:r>
                              <m:r>
                                <a:rPr lang="en-US" altLang="zh-CN" sz="1800" i="1">
                                  <a:latin typeface="Cambria Math" panose="02040503050406030204" pitchFamily="18" charset="0"/>
                                </a:rPr>
                                <m:t>𝐶</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𝑗</m:t>
                                  </m:r>
                                </m:e>
                                <m:sub>
                                  <m:r>
                                    <a:rPr lang="en-US" altLang="zh-CN" sz="1800" b="0" i="1" smtClean="0">
                                      <a:latin typeface="Cambria Math" panose="02040503050406030204" pitchFamily="18" charset="0"/>
                                    </a:rPr>
                                    <m:t>2</m:t>
                                  </m:r>
                                </m:sub>
                              </m:sSub>
                            </m:sub>
                            <m:sup>
                              <m:r>
                                <a:rPr lang="en-US" altLang="zh-CN" sz="1800" i="1">
                                  <a:latin typeface="Cambria Math" panose="02040503050406030204" pitchFamily="18" charset="0"/>
                                  <a:ea typeface="Cambria Math" panose="02040503050406030204" pitchFamily="18" charset="0"/>
                                </a:rPr>
                                <m:t>†</m:t>
                              </m:r>
                            </m:sup>
                          </m:sSubSup>
                          <m:r>
                            <a:rPr lang="en-US" altLang="zh-CN" sz="1800" b="0" i="1" smtClean="0">
                              <a:latin typeface="Cambria Math" panose="02040503050406030204" pitchFamily="18" charset="0"/>
                            </a:rPr>
                            <m:t>)</m:t>
                          </m:r>
                        </m:e>
                        <m:sub>
                          <m:r>
                            <a:rPr lang="en-US" altLang="zh-CN" sz="1800" i="1">
                              <a:latin typeface="Cambria Math" panose="02040503050406030204" pitchFamily="18" charset="0"/>
                            </a:rPr>
                            <m:t>𝑚</m:t>
                          </m:r>
                          <m:r>
                            <a:rPr lang="zh-CN" altLang="en-US" sz="1800" i="1">
                              <a:latin typeface="Cambria Math" panose="02040503050406030204" pitchFamily="18" charset="0"/>
                            </a:rPr>
                            <m:t>𝜏</m:t>
                          </m:r>
                        </m:sub>
                        <m:sup>
                          <m:r>
                            <a:rPr lang="en-US" altLang="zh-CN" sz="1800" i="1">
                              <a:latin typeface="Cambria Math" panose="02040503050406030204" pitchFamily="18" charset="0"/>
                            </a:rPr>
                            <m:t> </m:t>
                          </m:r>
                          <m:r>
                            <a:rPr lang="en-US" altLang="zh-CN" sz="1800" i="1">
                              <a:latin typeface="Cambria Math" panose="02040503050406030204" pitchFamily="18" charset="0"/>
                            </a:rPr>
                            <m:t>𝐽𝑇</m:t>
                          </m:r>
                        </m:sup>
                      </m:sSubSup>
                    </m:oMath>
                  </m:oMathPara>
                </a14:m>
                <a:endParaRPr lang="zh-CN" altLang="en-US" sz="18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482484" y="3221887"/>
                <a:ext cx="2698046" cy="362535"/>
              </a:xfrm>
              <a:prstGeom prst="rect">
                <a:avLst/>
              </a:prstGeom>
              <a:blipFill>
                <a:blip r:embed="rId4"/>
                <a:stretch>
                  <a:fillRect l="-1129" t="-3390" b="-22034"/>
                </a:stretch>
              </a:blipFill>
            </p:spPr>
            <p:txBody>
              <a:bodyPr/>
              <a:lstStyle/>
              <a:p>
                <a:r>
                  <a:rPr lang="zh-CN" altLang="en-US">
                    <a:noFill/>
                  </a:rPr>
                  <a:t> </a:t>
                </a:r>
              </a:p>
            </p:txBody>
          </p:sp>
        </mc:Fallback>
      </mc:AlternateContent>
      <p:pic>
        <p:nvPicPr>
          <p:cNvPr id="4" name="图片 3"/>
          <p:cNvPicPr>
            <a:picLocks noChangeAspect="1"/>
          </p:cNvPicPr>
          <p:nvPr/>
        </p:nvPicPr>
        <p:blipFill>
          <a:blip r:embed="rId5"/>
          <a:stretch>
            <a:fillRect/>
          </a:stretch>
        </p:blipFill>
        <p:spPr>
          <a:xfrm>
            <a:off x="4427360" y="3139747"/>
            <a:ext cx="3646122" cy="526816"/>
          </a:xfrm>
          <a:prstGeom prst="rect">
            <a:avLst/>
          </a:prstGeom>
        </p:spPr>
      </p:pic>
    </p:spTree>
    <p:extLst>
      <p:ext uri="{BB962C8B-B14F-4D97-AF65-F5344CB8AC3E}">
        <p14:creationId xmlns:p14="http://schemas.microsoft.com/office/powerpoint/2010/main" val="3588901383"/>
      </p:ext>
    </p:extLst>
  </p:cSld>
  <p:clrMapOvr>
    <a:masterClrMapping/>
  </p:clrMapOvr>
  <mc:AlternateContent xmlns:mc="http://schemas.openxmlformats.org/markup-compatibility/2006" xmlns:p14="http://schemas.microsoft.com/office/powerpoint/2010/main">
    <mc:Choice Requires="p14">
      <p:transition spd="slow" p14:dur="2000" advTm="71823"/>
    </mc:Choice>
    <mc:Fallback xmlns="">
      <p:transition spd="slow" advTm="7182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1444777" y="1611504"/>
            <a:ext cx="6489548" cy="3936560"/>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a:lnSpc>
                <a:spcPct val="150000"/>
              </a:lnSpc>
            </a:pPr>
            <a:r>
              <a:rPr lang="en-US" altLang="zh-CN" sz="1600" dirty="0" err="1">
                <a:latin typeface="Calibri" panose="020F0502020204030204" pitchFamily="34" charset="0"/>
              </a:rPr>
              <a:t>i</a:t>
            </a:r>
            <a:r>
              <a:rPr lang="en-US" altLang="zh-CN" sz="1600" dirty="0" err="1" smtClean="0">
                <a:latin typeface="Calibri" panose="020F0502020204030204" pitchFamily="34" charset="0"/>
              </a:rPr>
              <a:t>sovector</a:t>
            </a:r>
            <a:r>
              <a:rPr lang="en-US" altLang="zh-CN" sz="1600" dirty="0" smtClean="0">
                <a:latin typeface="Calibri" panose="020F0502020204030204" pitchFamily="34" charset="0"/>
              </a:rPr>
              <a:t> pairing </a:t>
            </a:r>
            <a:r>
              <a:rPr lang="en-US" altLang="zh-CN" sz="1600" dirty="0">
                <a:latin typeface="Calibri" panose="020F0502020204030204" pitchFamily="34" charset="0"/>
              </a:rPr>
              <a:t>interaction</a:t>
            </a:r>
            <a:r>
              <a:rPr lang="zh-CN" altLang="en-US" sz="1600" dirty="0" smtClean="0">
                <a:latin typeface="Calibri" panose="020F0502020204030204" pitchFamily="34" charset="0"/>
              </a:rPr>
              <a:t>：                                                             </a:t>
            </a:r>
            <a:r>
              <a:rPr lang="en-US" altLang="zh-CN" sz="1600" dirty="0" smtClean="0">
                <a:latin typeface="Calibri" panose="020F0502020204030204" pitchFamily="34" charset="0"/>
              </a:rPr>
              <a:t>,</a:t>
            </a:r>
            <a:endParaRPr lang="en-US" altLang="zh-CN" sz="1600" dirty="0">
              <a:latin typeface="Calibri" panose="020F0502020204030204" pitchFamily="34" charset="0"/>
            </a:endParaRPr>
          </a:p>
          <a:p>
            <a:pPr>
              <a:lnSpc>
                <a:spcPct val="150000"/>
              </a:lnSpc>
            </a:pPr>
            <a:r>
              <a:rPr lang="en-US" altLang="zh-CN" sz="1600" dirty="0">
                <a:latin typeface="Calibri" panose="020F0502020204030204" pitchFamily="34" charset="0"/>
              </a:rPr>
              <a:t>quadrupole interaction</a:t>
            </a:r>
            <a:r>
              <a:rPr lang="zh-CN" altLang="en-US" sz="1600" dirty="0" smtClean="0">
                <a:latin typeface="Calibri" panose="020F0502020204030204" pitchFamily="34" charset="0"/>
              </a:rPr>
              <a:t>：                                                                 </a:t>
            </a:r>
            <a:r>
              <a:rPr lang="en-US" altLang="zh-CN" sz="1600" dirty="0" smtClean="0">
                <a:latin typeface="Calibri" panose="020F0502020204030204" pitchFamily="34" charset="0"/>
              </a:rPr>
              <a:t>,</a:t>
            </a:r>
          </a:p>
          <a:p>
            <a:pPr>
              <a:lnSpc>
                <a:spcPct val="150000"/>
              </a:lnSpc>
            </a:pPr>
            <a:r>
              <a:rPr lang="en-US" altLang="zh-CN" sz="1600" kern="0" dirty="0" err="1">
                <a:latin typeface="Calibri" panose="020F0502020204030204" pitchFamily="34" charset="0"/>
              </a:rPr>
              <a:t>isoscalar</a:t>
            </a:r>
            <a:r>
              <a:rPr lang="en-US" altLang="zh-CN" sz="1600" kern="0" dirty="0">
                <a:latin typeface="Calibri" panose="020F0502020204030204" pitchFamily="34" charset="0"/>
              </a:rPr>
              <a:t> spin-one </a:t>
            </a:r>
            <a:r>
              <a:rPr lang="en-US" altLang="zh-CN" sz="1600" kern="0" dirty="0" smtClean="0">
                <a:latin typeface="Calibri" panose="020F0502020204030204" pitchFamily="34" charset="0"/>
              </a:rPr>
              <a:t>pairing interaction:   </a:t>
            </a:r>
            <a:r>
              <a:rPr lang="en-US" altLang="zh-CN" sz="1600" i="1" kern="0" dirty="0">
                <a:latin typeface="Calibri" panose="020F0502020204030204" pitchFamily="34" charset="0"/>
              </a:rPr>
              <a:t>J</a:t>
            </a:r>
            <a:r>
              <a:rPr lang="en-US" altLang="zh-CN" sz="1600" kern="0" dirty="0">
                <a:latin typeface="Calibri" panose="020F0502020204030204" pitchFamily="34" charset="0"/>
              </a:rPr>
              <a:t> = </a:t>
            </a:r>
            <a:r>
              <a:rPr lang="en-US" altLang="zh-CN" sz="1600" kern="0" dirty="0" smtClean="0">
                <a:latin typeface="Calibri" panose="020F0502020204030204" pitchFamily="34" charset="0"/>
              </a:rPr>
              <a:t>1 , T=0</a:t>
            </a:r>
            <a:endParaRPr lang="en-US" altLang="zh-CN" sz="1600" kern="0" dirty="0">
              <a:latin typeface="Calibri" panose="020F0502020204030204" pitchFamily="34" charset="0"/>
            </a:endParaRPr>
          </a:p>
          <a:p>
            <a:pPr marL="0" indent="0">
              <a:lnSpc>
                <a:spcPct val="150000"/>
              </a:lnSpc>
              <a:buNone/>
            </a:pPr>
            <a:r>
              <a:rPr lang="en-US" altLang="zh-CN" sz="1600" kern="0" dirty="0" smtClean="0">
                <a:latin typeface="Calibri" panose="020F0502020204030204" pitchFamily="34" charset="0"/>
              </a:rPr>
              <a:t>                                                                       </a:t>
            </a:r>
            <a:endParaRPr lang="en-US" altLang="zh-CN" sz="1600" kern="0" dirty="0">
              <a:latin typeface="Calibri" panose="020F0502020204030204" pitchFamily="34" charset="0"/>
            </a:endParaRPr>
          </a:p>
          <a:p>
            <a:pPr>
              <a:lnSpc>
                <a:spcPct val="150000"/>
              </a:lnSpc>
            </a:pPr>
            <a:r>
              <a:rPr lang="en-US" altLang="zh-CN" sz="1600" kern="0" dirty="0" err="1">
                <a:latin typeface="Calibri" panose="020F0502020204030204" pitchFamily="34" charset="0"/>
              </a:rPr>
              <a:t>isoscalar</a:t>
            </a:r>
            <a:r>
              <a:rPr lang="en-US" altLang="zh-CN" sz="1600" kern="0" dirty="0">
                <a:latin typeface="Calibri" panose="020F0502020204030204" pitchFamily="34" charset="0"/>
              </a:rPr>
              <a:t> spin-aligned pairing interaction </a:t>
            </a:r>
            <a:r>
              <a:rPr lang="en-US" altLang="zh-CN" sz="1600" kern="0" dirty="0" smtClean="0">
                <a:latin typeface="Calibri" panose="020F0502020204030204" pitchFamily="34" charset="0"/>
              </a:rPr>
              <a:t>: </a:t>
            </a:r>
            <a:r>
              <a:rPr lang="en-US" altLang="zh-CN" sz="1600" i="1" kern="0" dirty="0" smtClean="0">
                <a:latin typeface="Calibri" panose="020F0502020204030204" pitchFamily="34" charset="0"/>
              </a:rPr>
              <a:t>J</a:t>
            </a:r>
            <a:r>
              <a:rPr lang="en-US" altLang="zh-CN" sz="1600" kern="0" dirty="0" smtClean="0">
                <a:latin typeface="Calibri" panose="020F0502020204030204" pitchFamily="34" charset="0"/>
              </a:rPr>
              <a:t> </a:t>
            </a:r>
            <a:r>
              <a:rPr lang="en-US" altLang="zh-CN" sz="1600" kern="0" dirty="0">
                <a:latin typeface="Calibri" panose="020F0502020204030204" pitchFamily="34" charset="0"/>
              </a:rPr>
              <a:t>= 2</a:t>
            </a:r>
            <a:r>
              <a:rPr lang="en-US" altLang="zh-CN" sz="1600" i="1" kern="0" dirty="0">
                <a:latin typeface="Calibri" panose="020F0502020204030204" pitchFamily="34" charset="0"/>
              </a:rPr>
              <a:t>j</a:t>
            </a:r>
            <a:r>
              <a:rPr lang="en-US" altLang="zh-CN" sz="1600" kern="0" baseline="-25000" dirty="0">
                <a:latin typeface="Calibri" panose="020F0502020204030204" pitchFamily="34" charset="0"/>
              </a:rPr>
              <a:t>max</a:t>
            </a:r>
            <a:r>
              <a:rPr lang="en-US" altLang="zh-CN" sz="1600" kern="0" dirty="0">
                <a:latin typeface="Calibri" panose="020F0502020204030204" pitchFamily="34" charset="0"/>
              </a:rPr>
              <a:t> </a:t>
            </a:r>
            <a:r>
              <a:rPr lang="en-US" altLang="zh-CN" sz="1600" kern="0" dirty="0" smtClean="0">
                <a:latin typeface="Calibri" panose="020F0502020204030204" pitchFamily="34" charset="0"/>
              </a:rPr>
              <a:t>, T=0</a:t>
            </a:r>
          </a:p>
          <a:p>
            <a:pPr>
              <a:lnSpc>
                <a:spcPct val="150000"/>
              </a:lnSpc>
            </a:pPr>
            <a:endParaRPr lang="en-US" altLang="zh-CN" sz="1600" kern="0" dirty="0">
              <a:latin typeface="Calibri" panose="020F0502020204030204" pitchFamily="34" charset="0"/>
            </a:endParaRPr>
          </a:p>
          <a:p>
            <a:pPr>
              <a:lnSpc>
                <a:spcPct val="150000"/>
              </a:lnSpc>
            </a:pPr>
            <a:r>
              <a:rPr lang="en-US" altLang="zh-CN" sz="1600" kern="0" dirty="0">
                <a:latin typeface="Calibri" panose="020F0502020204030204" pitchFamily="34" charset="0"/>
              </a:rPr>
              <a:t>monopole interaction </a:t>
            </a:r>
            <a:r>
              <a:rPr lang="zh-CN" altLang="en-US" sz="1600" kern="0" dirty="0" smtClean="0">
                <a:latin typeface="Calibri" panose="020F0502020204030204" pitchFamily="34" charset="0"/>
              </a:rPr>
              <a:t>：</a:t>
            </a:r>
            <a:endParaRPr lang="en-US" altLang="zh-CN" sz="1600" kern="0" dirty="0" smtClean="0">
              <a:latin typeface="Calibri" panose="020F0502020204030204" pitchFamily="34" charset="0"/>
            </a:endParaRPr>
          </a:p>
          <a:p>
            <a:pPr>
              <a:lnSpc>
                <a:spcPct val="150000"/>
              </a:lnSpc>
            </a:pPr>
            <a:endParaRPr lang="en-US" altLang="zh-CN" sz="1600" kern="0" dirty="0">
              <a:latin typeface="Calibri" panose="020F0502020204030204" pitchFamily="34" charset="0"/>
            </a:endParaRPr>
          </a:p>
          <a:p>
            <a:pPr>
              <a:lnSpc>
                <a:spcPct val="150000"/>
              </a:lnSpc>
            </a:pPr>
            <a:r>
              <a:rPr lang="en-US" altLang="zh-CN" sz="1600" kern="0" dirty="0">
                <a:latin typeface="Calibri" panose="020F0502020204030204" pitchFamily="34" charset="0"/>
              </a:rPr>
              <a:t>single particle energy</a:t>
            </a:r>
            <a:r>
              <a:rPr lang="en-US" altLang="zh-CN" sz="1600" kern="0" dirty="0" smtClean="0">
                <a:latin typeface="Calibri" panose="020F0502020204030204" pitchFamily="34" charset="0"/>
              </a:rPr>
              <a:t>:</a:t>
            </a:r>
          </a:p>
          <a:p>
            <a:pPr>
              <a:lnSpc>
                <a:spcPct val="150000"/>
              </a:lnSpc>
            </a:pPr>
            <a:endParaRPr lang="en-US" altLang="zh-CN" sz="1600" kern="0" dirty="0">
              <a:latin typeface="Calibri" panose="020F0502020204030204" pitchFamily="34" charset="0"/>
            </a:endParaRPr>
          </a:p>
          <a:p>
            <a:pPr>
              <a:lnSpc>
                <a:spcPct val="150000"/>
              </a:lnSpc>
            </a:pPr>
            <a:r>
              <a:rPr lang="en-US" altLang="zh-CN" sz="1600" dirty="0">
                <a:latin typeface="Calibri" panose="020F0502020204030204" pitchFamily="34" charset="0"/>
              </a:rPr>
              <a:t>Hamiltonian</a:t>
            </a:r>
            <a:r>
              <a:rPr lang="zh-CN" altLang="en-US" sz="1400" dirty="0">
                <a:latin typeface="Calibri" panose="020F0502020204030204" pitchFamily="34" charset="0"/>
              </a:rPr>
              <a:t>：</a:t>
            </a:r>
            <a:endParaRPr lang="en-US" altLang="zh-CN" sz="1400" dirty="0">
              <a:latin typeface="Calibri" panose="020F0502020204030204" pitchFamily="34" charset="0"/>
            </a:endParaRPr>
          </a:p>
          <a:p>
            <a:pPr>
              <a:lnSpc>
                <a:spcPct val="150000"/>
              </a:lnSpc>
            </a:pPr>
            <a:endParaRPr lang="en-US" altLang="zh-CN" sz="1600" dirty="0">
              <a:latin typeface="Calibri" panose="020F0502020204030204" pitchFamily="34" charset="0"/>
            </a:endParaRPr>
          </a:p>
          <a:p>
            <a:pPr>
              <a:lnSpc>
                <a:spcPct val="150000"/>
              </a:lnSpc>
            </a:pPr>
            <a:endParaRPr lang="en-US" altLang="zh-CN" sz="1600" kern="0" dirty="0">
              <a:latin typeface="Calibri" panose="020F0502020204030204" pitchFamily="34" charset="0"/>
            </a:endParaRPr>
          </a:p>
          <a:p>
            <a:pPr>
              <a:lnSpc>
                <a:spcPct val="150000"/>
              </a:lnSpc>
            </a:pPr>
            <a:endParaRPr lang="en-US" altLang="zh-CN" sz="1600" kern="0" dirty="0">
              <a:latin typeface="Calibri" panose="020F0502020204030204" pitchFamily="34" charset="0"/>
            </a:endParaRPr>
          </a:p>
          <a:p>
            <a:pPr marL="0" indent="0">
              <a:lnSpc>
                <a:spcPct val="150000"/>
              </a:lnSpc>
              <a:buNone/>
            </a:pPr>
            <a:endParaRPr lang="en-US" altLang="zh-CN" sz="1600" kern="0" dirty="0">
              <a:latin typeface="Calibri" panose="020F0502020204030204" pitchFamily="34" charset="0"/>
            </a:endParaRPr>
          </a:p>
          <a:p>
            <a:pPr marL="0" indent="0">
              <a:lnSpc>
                <a:spcPct val="150000"/>
              </a:lnSpc>
              <a:buNone/>
            </a:pPr>
            <a:endParaRPr lang="en-US" altLang="zh-CN" sz="1600" kern="0" dirty="0">
              <a:latin typeface="Calibri" panose="020F0502020204030204" pitchFamily="34" charset="0"/>
            </a:endParaRPr>
          </a:p>
          <a:p>
            <a:pPr>
              <a:lnSpc>
                <a:spcPct val="150000"/>
              </a:lnSpc>
            </a:pPr>
            <a:endParaRPr lang="en-US" altLang="zh-CN" sz="1600" dirty="0">
              <a:latin typeface="Calibri" panose="020F0502020204030204" pitchFamily="34" charset="0"/>
            </a:endParaRPr>
          </a:p>
          <a:p>
            <a:pPr>
              <a:lnSpc>
                <a:spcPct val="150000"/>
              </a:lnSpc>
            </a:pPr>
            <a:endParaRPr lang="en-US" altLang="zh-CN" sz="1600" kern="0" dirty="0">
              <a:latin typeface="Calibri" panose="020F0502020204030204" pitchFamily="34" charset="0"/>
            </a:endParaRPr>
          </a:p>
          <a:p>
            <a:pPr>
              <a:lnSpc>
                <a:spcPct val="150000"/>
              </a:lnSpc>
            </a:pPr>
            <a:endParaRPr lang="en-US" altLang="zh-CN" sz="1600" dirty="0">
              <a:latin typeface="Calibri" panose="020F0502020204030204" pitchFamily="34" charset="0"/>
            </a:endParaRPr>
          </a:p>
          <a:p>
            <a:pPr>
              <a:lnSpc>
                <a:spcPct val="150000"/>
              </a:lnSpc>
            </a:pPr>
            <a:endParaRPr lang="en-US" altLang="zh-CN" sz="1600" dirty="0">
              <a:latin typeface="Calibri" panose="020F0502020204030204" pitchFamily="34" charset="0"/>
            </a:endParaRPr>
          </a:p>
          <a:p>
            <a:pPr>
              <a:lnSpc>
                <a:spcPct val="150000"/>
              </a:lnSpc>
            </a:pPr>
            <a:endParaRPr lang="en-US" altLang="zh-CN" sz="1600" i="1" kern="0" dirty="0">
              <a:latin typeface="Calibri" panose="020F0502020204030204" pitchFamily="34" charset="0"/>
            </a:endParaRPr>
          </a:p>
        </p:txBody>
      </p:sp>
      <p:sp>
        <p:nvSpPr>
          <p:cNvPr id="15" name="标题 1"/>
          <p:cNvSpPr txBox="1">
            <a:spLocks/>
          </p:cNvSpPr>
          <p:nvPr/>
        </p:nvSpPr>
        <p:spPr bwMode="auto">
          <a:xfrm>
            <a:off x="1444777" y="198156"/>
            <a:ext cx="6936602" cy="623901"/>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kumimoji="1" sz="3600" b="1" baseline="0">
                <a:solidFill>
                  <a:srgbClr val="0000FF"/>
                </a:solidFill>
                <a:latin typeface="Cambria" pitchFamily="18" charset="0"/>
                <a:ea typeface="楷体_GB2312" pitchFamily="49" charset="-122"/>
                <a:cs typeface="+mj-cs"/>
              </a:defRPr>
            </a:lvl1pPr>
            <a:lvl2pPr algn="l" rtl="0" eaLnBrk="0" fontAlgn="base" hangingPunct="0">
              <a:spcBef>
                <a:spcPct val="0"/>
              </a:spcBef>
              <a:spcAft>
                <a:spcPct val="0"/>
              </a:spcAft>
              <a:defRPr kumimoji="1" sz="4400">
                <a:solidFill>
                  <a:schemeClr val="tx2"/>
                </a:solidFill>
                <a:latin typeface="Tahoma" charset="0"/>
                <a:ea typeface="宋体" charset="0"/>
                <a:cs typeface="宋体" charset="0"/>
              </a:defRPr>
            </a:lvl2pPr>
            <a:lvl3pPr algn="l" rtl="0" eaLnBrk="0" fontAlgn="base" hangingPunct="0">
              <a:spcBef>
                <a:spcPct val="0"/>
              </a:spcBef>
              <a:spcAft>
                <a:spcPct val="0"/>
              </a:spcAft>
              <a:defRPr kumimoji="1" sz="4400">
                <a:solidFill>
                  <a:schemeClr val="tx2"/>
                </a:solidFill>
                <a:latin typeface="Tahoma" charset="0"/>
                <a:ea typeface="宋体" charset="0"/>
                <a:cs typeface="宋体" charset="0"/>
              </a:defRPr>
            </a:lvl3pPr>
            <a:lvl4pPr algn="l" rtl="0" eaLnBrk="0" fontAlgn="base" hangingPunct="0">
              <a:spcBef>
                <a:spcPct val="0"/>
              </a:spcBef>
              <a:spcAft>
                <a:spcPct val="0"/>
              </a:spcAft>
              <a:defRPr kumimoji="1" sz="4400">
                <a:solidFill>
                  <a:schemeClr val="tx2"/>
                </a:solidFill>
                <a:latin typeface="Tahoma" charset="0"/>
                <a:ea typeface="宋体" charset="0"/>
                <a:cs typeface="宋体" charset="0"/>
              </a:defRPr>
            </a:lvl4pPr>
            <a:lvl5pPr algn="l" rtl="0" eaLnBrk="0" fontAlgn="base" hangingPunct="0">
              <a:spcBef>
                <a:spcPct val="0"/>
              </a:spcBef>
              <a:spcAft>
                <a:spcPct val="0"/>
              </a:spcAft>
              <a:defRPr kumimoji="1" sz="4400">
                <a:solidFill>
                  <a:schemeClr val="tx2"/>
                </a:solidFill>
                <a:latin typeface="Tahoma" charset="0"/>
                <a:ea typeface="宋体" charset="0"/>
                <a:cs typeface="宋体" charset="0"/>
              </a:defRPr>
            </a:lvl5pPr>
            <a:lvl6pPr marL="457200" algn="l" rtl="0" fontAlgn="base">
              <a:spcBef>
                <a:spcPct val="0"/>
              </a:spcBef>
              <a:spcAft>
                <a:spcPct val="0"/>
              </a:spcAft>
              <a:defRPr kumimoji="1" sz="4400">
                <a:solidFill>
                  <a:schemeClr val="tx2"/>
                </a:solidFill>
                <a:latin typeface="Tahoma" charset="0"/>
                <a:ea typeface="宋体" charset="0"/>
                <a:cs typeface="宋体" charset="0"/>
              </a:defRPr>
            </a:lvl6pPr>
            <a:lvl7pPr marL="914400" algn="l" rtl="0" fontAlgn="base">
              <a:spcBef>
                <a:spcPct val="0"/>
              </a:spcBef>
              <a:spcAft>
                <a:spcPct val="0"/>
              </a:spcAft>
              <a:defRPr kumimoji="1" sz="4400">
                <a:solidFill>
                  <a:schemeClr val="tx2"/>
                </a:solidFill>
                <a:latin typeface="Tahoma" charset="0"/>
                <a:ea typeface="宋体" charset="0"/>
                <a:cs typeface="宋体" charset="0"/>
              </a:defRPr>
            </a:lvl7pPr>
            <a:lvl8pPr marL="1371600" algn="l" rtl="0" fontAlgn="base">
              <a:spcBef>
                <a:spcPct val="0"/>
              </a:spcBef>
              <a:spcAft>
                <a:spcPct val="0"/>
              </a:spcAft>
              <a:defRPr kumimoji="1" sz="4400">
                <a:solidFill>
                  <a:schemeClr val="tx2"/>
                </a:solidFill>
                <a:latin typeface="Tahoma" charset="0"/>
                <a:ea typeface="宋体" charset="0"/>
                <a:cs typeface="宋体" charset="0"/>
              </a:defRPr>
            </a:lvl8pPr>
            <a:lvl9pPr marL="1828800" algn="l" rtl="0" fontAlgn="base">
              <a:spcBef>
                <a:spcPct val="0"/>
              </a:spcBef>
              <a:spcAft>
                <a:spcPct val="0"/>
              </a:spcAft>
              <a:defRPr kumimoji="1" sz="4400">
                <a:solidFill>
                  <a:schemeClr val="tx2"/>
                </a:solidFill>
                <a:latin typeface="Tahoma" charset="0"/>
                <a:ea typeface="宋体" charset="0"/>
                <a:cs typeface="宋体" charset="0"/>
              </a:defRPr>
            </a:lvl9pPr>
          </a:lstStyle>
          <a:p>
            <a:r>
              <a:rPr lang="zh-CN" altLang="en-US" sz="2700" kern="0" dirty="0" smtClean="0"/>
              <a:t>剩余两体相互作用的表示</a:t>
            </a:r>
            <a:endParaRPr lang="zh-CN" altLang="en-US" sz="2700" kern="0" dirty="0"/>
          </a:p>
        </p:txBody>
      </p:sp>
      <p:pic>
        <p:nvPicPr>
          <p:cNvPr id="14" name="图片 13"/>
          <p:cNvPicPr>
            <a:picLocks noChangeAspect="1"/>
          </p:cNvPicPr>
          <p:nvPr/>
        </p:nvPicPr>
        <p:blipFill>
          <a:blip r:embed="rId3"/>
          <a:stretch>
            <a:fillRect/>
          </a:stretch>
        </p:blipFill>
        <p:spPr>
          <a:xfrm>
            <a:off x="3184887" y="2947999"/>
            <a:ext cx="2752281" cy="385721"/>
          </a:xfrm>
          <a:prstGeom prst="rect">
            <a:avLst/>
          </a:prstGeom>
        </p:spPr>
      </p:pic>
      <p:pic>
        <p:nvPicPr>
          <p:cNvPr id="17" name="图片 16"/>
          <p:cNvPicPr>
            <a:picLocks noChangeAspect="1"/>
          </p:cNvPicPr>
          <p:nvPr/>
        </p:nvPicPr>
        <p:blipFill>
          <a:blip r:embed="rId4"/>
          <a:stretch>
            <a:fillRect/>
          </a:stretch>
        </p:blipFill>
        <p:spPr>
          <a:xfrm>
            <a:off x="2449752" y="3799840"/>
            <a:ext cx="4222553" cy="420454"/>
          </a:xfrm>
          <a:prstGeom prst="rect">
            <a:avLst/>
          </a:prstGeom>
        </p:spPr>
      </p:pic>
      <p:pic>
        <p:nvPicPr>
          <p:cNvPr id="11" name="图片 10"/>
          <p:cNvPicPr>
            <a:picLocks noChangeAspect="1"/>
          </p:cNvPicPr>
          <p:nvPr/>
        </p:nvPicPr>
        <p:blipFill>
          <a:blip r:embed="rId5"/>
          <a:stretch>
            <a:fillRect/>
          </a:stretch>
        </p:blipFill>
        <p:spPr>
          <a:xfrm>
            <a:off x="3988849" y="4326797"/>
            <a:ext cx="3524249" cy="682944"/>
          </a:xfrm>
          <a:prstGeom prst="rect">
            <a:avLst/>
          </a:prstGeom>
        </p:spPr>
      </p:pic>
      <p:pic>
        <p:nvPicPr>
          <p:cNvPr id="12" name="图片 11"/>
          <p:cNvPicPr>
            <a:picLocks noChangeAspect="1"/>
          </p:cNvPicPr>
          <p:nvPr/>
        </p:nvPicPr>
        <p:blipFill>
          <a:blip r:embed="rId6"/>
          <a:stretch>
            <a:fillRect/>
          </a:stretch>
        </p:blipFill>
        <p:spPr>
          <a:xfrm>
            <a:off x="3897190" y="5058896"/>
            <a:ext cx="2031775" cy="542420"/>
          </a:xfrm>
          <a:prstGeom prst="rect">
            <a:avLst/>
          </a:prstGeom>
        </p:spPr>
      </p:pic>
      <p:pic>
        <p:nvPicPr>
          <p:cNvPr id="13" name="图片 12"/>
          <p:cNvPicPr>
            <a:picLocks noChangeAspect="1"/>
          </p:cNvPicPr>
          <p:nvPr/>
        </p:nvPicPr>
        <p:blipFill>
          <a:blip r:embed="rId7"/>
          <a:stretch>
            <a:fillRect/>
          </a:stretch>
        </p:blipFill>
        <p:spPr>
          <a:xfrm>
            <a:off x="3072855" y="5866825"/>
            <a:ext cx="5524735" cy="377821"/>
          </a:xfrm>
          <a:prstGeom prst="rect">
            <a:avLst/>
          </a:prstGeom>
        </p:spPr>
      </p:pic>
      <p:pic>
        <p:nvPicPr>
          <p:cNvPr id="3" name="图片 2"/>
          <p:cNvPicPr>
            <a:picLocks noChangeAspect="1"/>
          </p:cNvPicPr>
          <p:nvPr/>
        </p:nvPicPr>
        <p:blipFill>
          <a:blip r:embed="rId8"/>
          <a:stretch>
            <a:fillRect/>
          </a:stretch>
        </p:blipFill>
        <p:spPr>
          <a:xfrm>
            <a:off x="4314085" y="1648044"/>
            <a:ext cx="2841095" cy="414232"/>
          </a:xfrm>
          <a:prstGeom prst="rect">
            <a:avLst/>
          </a:prstGeom>
        </p:spPr>
      </p:pic>
      <p:pic>
        <p:nvPicPr>
          <p:cNvPr id="4" name="图片 3"/>
          <p:cNvPicPr>
            <a:picLocks noChangeAspect="1"/>
          </p:cNvPicPr>
          <p:nvPr/>
        </p:nvPicPr>
        <p:blipFill>
          <a:blip r:embed="rId9"/>
          <a:stretch>
            <a:fillRect/>
          </a:stretch>
        </p:blipFill>
        <p:spPr>
          <a:xfrm>
            <a:off x="7262396" y="1727296"/>
            <a:ext cx="1691103" cy="255728"/>
          </a:xfrm>
          <a:prstGeom prst="rect">
            <a:avLst/>
          </a:prstGeom>
        </p:spPr>
      </p:pic>
      <p:pic>
        <p:nvPicPr>
          <p:cNvPr id="8" name="图片 7"/>
          <p:cNvPicPr>
            <a:picLocks noChangeAspect="1"/>
          </p:cNvPicPr>
          <p:nvPr/>
        </p:nvPicPr>
        <p:blipFill>
          <a:blip r:embed="rId10"/>
          <a:stretch>
            <a:fillRect/>
          </a:stretch>
        </p:blipFill>
        <p:spPr>
          <a:xfrm>
            <a:off x="3897190" y="2036578"/>
            <a:ext cx="3044411" cy="498855"/>
          </a:xfrm>
          <a:prstGeom prst="rect">
            <a:avLst/>
          </a:prstGeom>
        </p:spPr>
      </p:pic>
      <p:pic>
        <p:nvPicPr>
          <p:cNvPr id="9" name="图片 8"/>
          <p:cNvPicPr>
            <a:picLocks noChangeAspect="1"/>
          </p:cNvPicPr>
          <p:nvPr/>
        </p:nvPicPr>
        <p:blipFill>
          <a:blip r:embed="rId11"/>
          <a:stretch>
            <a:fillRect/>
          </a:stretch>
        </p:blipFill>
        <p:spPr>
          <a:xfrm>
            <a:off x="7052041" y="2182752"/>
            <a:ext cx="1764568" cy="290066"/>
          </a:xfrm>
          <a:prstGeom prst="rect">
            <a:avLst/>
          </a:prstGeom>
        </p:spPr>
      </p:pic>
    </p:spTree>
    <p:extLst>
      <p:ext uri="{BB962C8B-B14F-4D97-AF65-F5344CB8AC3E}">
        <p14:creationId xmlns:p14="http://schemas.microsoft.com/office/powerpoint/2010/main" val="307351992"/>
      </p:ext>
    </p:extLst>
  </p:cSld>
  <p:clrMapOvr>
    <a:masterClrMapping/>
  </p:clrMapOvr>
  <mc:AlternateContent xmlns:mc="http://schemas.openxmlformats.org/markup-compatibility/2006" xmlns:p14="http://schemas.microsoft.com/office/powerpoint/2010/main">
    <mc:Choice Requires="p14">
      <p:transition spd="slow" p14:dur="2000" advTm="106096"/>
    </mc:Choice>
    <mc:Fallback xmlns="">
      <p:transition spd="slow" advTm="10609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近年来</a:t>
            </a:r>
            <a:r>
              <a:rPr lang="zh-CN" altLang="en-US" dirty="0" smtClean="0"/>
              <a:t>的一些进展</a:t>
            </a:r>
            <a:endParaRPr lang="zh-CN" altLang="en-US" dirty="0"/>
          </a:p>
        </p:txBody>
      </p:sp>
      <p:pic>
        <p:nvPicPr>
          <p:cNvPr id="4" name="图片 3"/>
          <p:cNvPicPr>
            <a:picLocks noChangeAspect="1"/>
          </p:cNvPicPr>
          <p:nvPr/>
        </p:nvPicPr>
        <p:blipFill>
          <a:blip r:embed="rId3"/>
          <a:stretch>
            <a:fillRect/>
          </a:stretch>
        </p:blipFill>
        <p:spPr>
          <a:xfrm>
            <a:off x="170400" y="990600"/>
            <a:ext cx="5755793" cy="2460394"/>
          </a:xfrm>
          <a:prstGeom prst="rect">
            <a:avLst/>
          </a:prstGeom>
        </p:spPr>
      </p:pic>
      <p:pic>
        <p:nvPicPr>
          <p:cNvPr id="9" name="图片 8"/>
          <p:cNvPicPr>
            <a:picLocks noChangeAspect="1"/>
          </p:cNvPicPr>
          <p:nvPr/>
        </p:nvPicPr>
        <p:blipFill>
          <a:blip r:embed="rId4"/>
          <a:stretch>
            <a:fillRect/>
          </a:stretch>
        </p:blipFill>
        <p:spPr>
          <a:xfrm>
            <a:off x="625736" y="2711227"/>
            <a:ext cx="4987663" cy="1276190"/>
          </a:xfrm>
          <a:prstGeom prst="rect">
            <a:avLst/>
          </a:prstGeom>
        </p:spPr>
      </p:pic>
      <p:pic>
        <p:nvPicPr>
          <p:cNvPr id="7" name="图片 6"/>
          <p:cNvPicPr>
            <a:picLocks noChangeAspect="1"/>
          </p:cNvPicPr>
          <p:nvPr/>
        </p:nvPicPr>
        <p:blipFill>
          <a:blip r:embed="rId5"/>
          <a:stretch>
            <a:fillRect/>
          </a:stretch>
        </p:blipFill>
        <p:spPr>
          <a:xfrm>
            <a:off x="391561" y="3987417"/>
            <a:ext cx="6722918" cy="2618918"/>
          </a:xfrm>
          <a:prstGeom prst="rect">
            <a:avLst/>
          </a:prstGeom>
        </p:spPr>
      </p:pic>
    </p:spTree>
    <p:extLst>
      <p:ext uri="{BB962C8B-B14F-4D97-AF65-F5344CB8AC3E}">
        <p14:creationId xmlns:p14="http://schemas.microsoft.com/office/powerpoint/2010/main" val="90758638"/>
      </p:ext>
    </p:extLst>
  </p:cSld>
  <p:clrMapOvr>
    <a:masterClrMapping/>
  </p:clrMapOvr>
  <mc:AlternateContent xmlns:mc="http://schemas.openxmlformats.org/markup-compatibility/2006" xmlns:p14="http://schemas.microsoft.com/office/powerpoint/2010/main">
    <mc:Choice Requires="p14">
      <p:transition spd="slow" p14:dur="2000" advTm="31055"/>
    </mc:Choice>
    <mc:Fallback xmlns="">
      <p:transition spd="slow" advTm="31055"/>
    </mc:Fallback>
  </mc:AlternateContent>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宋体"/>
      </a:majorFont>
      <a:minorFont>
        <a:latin typeface="Tahoma"/>
        <a:ea typeface="宋体"/>
        <a:cs typeface="宋体"/>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a:ln>
              <a:noFill/>
            </a:ln>
            <a:solidFill>
              <a:schemeClr val="tx1"/>
            </a:solidFill>
            <a:effectLst/>
            <a:latin typeface="Tahoma" charset="0"/>
            <a:ea typeface="宋体" charset="0"/>
            <a:cs typeface="宋体"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a:ln>
              <a:noFill/>
            </a:ln>
            <a:solidFill>
              <a:schemeClr val="tx1"/>
            </a:solidFill>
            <a:effectLst/>
            <a:latin typeface="Tahoma" charset="0"/>
            <a:ea typeface="宋体" charset="0"/>
            <a:cs typeface="宋体"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7643</TotalTime>
  <Words>2619</Words>
  <Application>Microsoft Office PowerPoint</Application>
  <PresentationFormat>全屏显示(4:3)</PresentationFormat>
  <Paragraphs>384</Paragraphs>
  <Slides>31</Slides>
  <Notes>27</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44" baseType="lpstr">
      <vt:lpstr>等线</vt:lpstr>
      <vt:lpstr>方正舒体</vt:lpstr>
      <vt:lpstr>楷体_GB2312</vt:lpstr>
      <vt:lpstr>宋体</vt:lpstr>
      <vt:lpstr>微软雅黑</vt:lpstr>
      <vt:lpstr>Calibri</vt:lpstr>
      <vt:lpstr>Cambria</vt:lpstr>
      <vt:lpstr>Cambria Math</vt:lpstr>
      <vt:lpstr>Tahoma</vt:lpstr>
      <vt:lpstr>Times New Roman</vt:lpstr>
      <vt:lpstr>Wingdings</vt:lpstr>
      <vt:lpstr>Blends</vt:lpstr>
      <vt:lpstr>Equation</vt:lpstr>
      <vt:lpstr>基于壳模型唯象相互作用研究轻核区和中等质量区原子核低激发态</vt:lpstr>
      <vt:lpstr>目 录   CONTENTS</vt:lpstr>
      <vt:lpstr>壳模型理论框架</vt:lpstr>
      <vt:lpstr>壳模型理论框架</vt:lpstr>
      <vt:lpstr>壳模型理论框架</vt:lpstr>
      <vt:lpstr>壳模型理论框架</vt:lpstr>
      <vt:lpstr>PowerPoint 演示文稿</vt:lpstr>
      <vt:lpstr>PowerPoint 演示文稿</vt:lpstr>
      <vt:lpstr>近年来的一些进展</vt:lpstr>
      <vt:lpstr>近年来的一些进展</vt:lpstr>
      <vt:lpstr>目 录   CONTENTS</vt:lpstr>
      <vt:lpstr>研究对象</vt:lpstr>
      <vt:lpstr>应用程序与计算</vt:lpstr>
      <vt:lpstr>Pf壳计算结果</vt:lpstr>
      <vt:lpstr>Pf壳计算结果</vt:lpstr>
      <vt:lpstr>Sd壳计算结果</vt:lpstr>
      <vt:lpstr>结合能双重差分计算结果</vt:lpstr>
      <vt:lpstr>结合能双重差分与对称能参数拟合</vt:lpstr>
      <vt:lpstr>结合能双重差分与对称能参数拟合</vt:lpstr>
      <vt:lpstr>结论</vt:lpstr>
      <vt:lpstr>目 录   CONTENTS</vt:lpstr>
      <vt:lpstr>寻找普适的标度参数</vt:lpstr>
      <vt:lpstr>结语</vt:lpstr>
      <vt:lpstr>PowerPoint 演示文稿</vt:lpstr>
      <vt:lpstr>对称能参数</vt:lpstr>
      <vt:lpstr>奇奇核低激发态能级计算</vt:lpstr>
      <vt:lpstr>Nucleon pair: isospin singlet / triplet</vt:lpstr>
      <vt:lpstr>结合能计算结果</vt:lpstr>
      <vt:lpstr>PowerPoint 演示文稿</vt:lpstr>
      <vt:lpstr>结合能计算数据拟合</vt:lpstr>
      <vt:lpstr>结合能计算数据拟合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heyeqiu</dc:creator>
  <cp:lastModifiedBy>heyeqiu</cp:lastModifiedBy>
  <cp:revision>473</cp:revision>
  <dcterms:created xsi:type="dcterms:W3CDTF">2019-09-25T07:19:24Z</dcterms:created>
  <dcterms:modified xsi:type="dcterms:W3CDTF">2019-10-10T01:55:02Z</dcterms:modified>
</cp:coreProperties>
</file>