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1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669" r:id="rId3"/>
    <p:sldId id="260" r:id="rId4"/>
    <p:sldId id="264" r:id="rId5"/>
    <p:sldId id="670" r:id="rId6"/>
    <p:sldId id="281" r:id="rId7"/>
    <p:sldId id="372" r:id="rId8"/>
    <p:sldId id="661" r:id="rId9"/>
    <p:sldId id="668" r:id="rId10"/>
    <p:sldId id="270" r:id="rId11"/>
    <p:sldId id="671" r:id="rId12"/>
    <p:sldId id="258" r:id="rId13"/>
    <p:sldId id="302" r:id="rId14"/>
    <p:sldId id="277" r:id="rId15"/>
    <p:sldId id="672" r:id="rId16"/>
    <p:sldId id="286" r:id="rId17"/>
    <p:sldId id="311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4B351AF-AB74-4AB8-972D-AC918B898970}">
          <p14:sldIdLst>
            <p14:sldId id="256"/>
            <p14:sldId id="669"/>
            <p14:sldId id="260"/>
            <p14:sldId id="264"/>
            <p14:sldId id="670"/>
            <p14:sldId id="281"/>
            <p14:sldId id="372"/>
            <p14:sldId id="661"/>
            <p14:sldId id="668"/>
            <p14:sldId id="270"/>
            <p14:sldId id="671"/>
            <p14:sldId id="258"/>
            <p14:sldId id="302"/>
            <p14:sldId id="277"/>
            <p14:sldId id="672"/>
            <p14:sldId id="286"/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86962" autoAdjust="0"/>
  </p:normalViewPr>
  <p:slideViewPr>
    <p:cSldViewPr snapToGrid="0">
      <p:cViewPr varScale="1">
        <p:scale>
          <a:sx n="63" d="100"/>
          <a:sy n="63" d="100"/>
        </p:scale>
        <p:origin x="8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7CD80-2908-4040-BC37-02744D99C8C9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2A92D-6842-46A5-88DA-2F6916E8F2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3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2A92D-6842-46A5-88DA-2F6916E8F29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855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2A92D-6842-46A5-88DA-2F6916E8F29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268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2A92D-6842-46A5-88DA-2F6916E8F29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549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2A92D-6842-46A5-88DA-2F6916E8F2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962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2A92D-6842-46A5-88DA-2F6916E8F29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881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2A92D-6842-46A5-88DA-2F6916E8F29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077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2A92D-6842-46A5-88DA-2F6916E8F29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868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2A92D-6842-46A5-88DA-2F6916E8F29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22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4464-89BC-4596-9ED8-20E38A6271E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2A92D-6842-46A5-88DA-2F6916E8F29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596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2A92D-6842-46A5-88DA-2F6916E8F29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843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9D0843-7EBF-4142-8261-9F61E1EF1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80DFAAE-7E4A-4614-B9D2-89CEE2967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88551C-DFA9-415A-91CE-6B4E11FF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9685-8B1D-418F-BCD9-E76AA9D2115B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39F56A-3036-4814-B894-BB544A2D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DA713-BCBA-4630-A855-BAD35FC3E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E277-3018-442A-AEEA-819FBEFD6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429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759E61-5718-474E-B61E-2A027917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BCFF48E-A54B-4246-A658-D2B911962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EE5B65-91E0-4400-A7BB-5E6929885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9685-8B1D-418F-BCD9-E76AA9D2115B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5B4ACF-4658-4DB5-811F-6C026EDB1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237E87-AA1D-4AA4-B108-BD79EFE21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E277-3018-442A-AEEA-819FBEFD6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675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190662D-64AD-4A19-BB8C-AB758C206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888A541-0694-41B7-A053-304BEE58D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2ED17A-C0C5-4580-B576-E63C8A166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9685-8B1D-418F-BCD9-E76AA9D2115B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8896F3-85F5-45D8-8B7C-A468C2411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B9C2A3-3DB6-434C-8710-3EFD9F5D1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E277-3018-442A-AEEA-819FBEFD6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25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5E628A-59F7-4BC4-9C6F-1D6FF1568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华文隶书" panose="02010800040101010101" pitchFamily="2" charset="-122"/>
                <a:ea typeface="华文隶书" panose="0201080004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BFC50C-2E1B-4268-93FB-92701C439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>
              <a:defRPr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>
              <a:defRPr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>
              <a:defRPr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36678D-67C5-4D93-8CA3-C8687A08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9685-8B1D-418F-BCD9-E76AA9D2115B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61D69-DCCF-441B-8B38-319A8676D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C6BE3E-E370-4807-8F0E-95B0F664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E277-3018-442A-AEEA-819FBEFD6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43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8C89DC-3468-48AB-95B6-F14C2DDE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8B40D4-202C-43A4-9C58-E586F02E9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AB99A-DF53-4B96-8623-49D92D219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9685-8B1D-418F-BCD9-E76AA9D2115B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04B8F6-4F21-40C7-B6EA-8D7E18DF6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BA0C64-6E85-4C55-8226-F6471412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E277-3018-442A-AEEA-819FBEFD6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922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01CA26-7966-4355-914C-5821B6CD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1FFB89-1884-4B26-B0B2-81E84EB81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B4D69EA-5513-4257-87E2-116A76290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BE9CA3-5811-44DF-A5FF-589C05604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9685-8B1D-418F-BCD9-E76AA9D2115B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1D670E-9ECD-4343-AFB1-F1BCBD669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D6924A-0748-44A2-A8C6-B8F58CD7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E277-3018-442A-AEEA-819FBEFD6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15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39FBCD-E49E-4B86-884D-6BF6E911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F2F596-74C5-4CA4-92DE-96CCADDF7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720977-3AF2-4833-A5F6-2946A00FD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A42A157-CBB7-4933-B75E-10ABCE9E9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E30C182-A24E-4B46-AE06-33C8CBAF19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8554795-BF12-425E-8645-F1204008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9685-8B1D-418F-BCD9-E76AA9D2115B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2503DFA-7666-432A-984E-7D88C5F9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894FB4-9BC8-4C24-82FA-3DB550A4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E277-3018-442A-AEEA-819FBEFD6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546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4FEADB-9A1C-4DF0-A3BF-A8C7F83D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5D4E5-4D5D-4715-8362-16BC7CC62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9685-8B1D-418F-BCD9-E76AA9D2115B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284E4F-C7E6-435F-AC8E-6D9F0F191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C115D1-CDFC-49C9-A3E9-2FF66D73D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E277-3018-442A-AEEA-819FBEFD6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21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3A5B805-A0D9-42B6-AD3A-7AC275EC6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9685-8B1D-418F-BCD9-E76AA9D2115B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AE007CA-6C0F-4E3D-A137-9CF932D2B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09C5F1-1B7F-4859-A467-49ECF9518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E277-3018-442A-AEEA-819FBEFD6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95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2660FF-BA08-4C38-B44A-51E66FD28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FE2B3A-6D3E-4907-AEAA-1365DA8A7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D35799-61F7-4153-AB52-E039D4522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B55B62-0389-4D17-8800-A3A214170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9685-8B1D-418F-BCD9-E76AA9D2115B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714E29-30A3-4087-ABCE-3AA3D150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1AD81FD-8946-4025-93FB-3FAD4B2B9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E277-3018-442A-AEEA-819FBEFD6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41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8AD449-7789-4697-B20F-D55AE838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B0ADD6-C033-45F3-87B2-EA2AE606F9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D50677-3A06-492C-B21D-17B1ABC15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E431DB-8733-4705-BB84-70F4591B9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9685-8B1D-418F-BCD9-E76AA9D2115B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0FEB6E-7FE5-4EE5-8101-029C2845B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5C32FC-C8D1-42D4-8FCA-7BBBAABE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E277-3018-442A-AEEA-819FBEFD6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3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E49F367-EECB-4B20-AF3A-3A682D4E3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338"/>
            <a:ext cx="10515600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CA342F-9706-413B-A4F0-53C562563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D8DD89-51CF-43EC-8095-E609F090E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79685-8B1D-418F-BCD9-E76AA9D2115B}" type="datetimeFigureOut">
              <a:rPr lang="zh-CN" altLang="en-US" smtClean="0"/>
              <a:t>2019/10/10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012E62-A93A-48C1-89DF-D4E579A06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D80D0B-E202-4A4D-9285-2D138FDE5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2E277-3018-442A-AEEA-819FBEFD65B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内容占位符 4">
            <a:extLst>
              <a:ext uri="{FF2B5EF4-FFF2-40B4-BE49-F238E27FC236}">
                <a16:creationId xmlns:a16="http://schemas.microsoft.com/office/drawing/2014/main" id="{C0CDD562-37E2-43A8-BE89-C9ED275DAD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10100" cy="89535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6096000" y="136525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第十七届全国核物理大会</a:t>
            </a:r>
            <a:r>
              <a:rPr lang="en-US" altLang="zh-CN" dirty="0">
                <a:latin typeface="华文隶书" panose="02010800040101010101" pitchFamily="2" charset="-122"/>
                <a:ea typeface="华文隶书" panose="02010800040101010101" pitchFamily="2" charset="-122"/>
              </a:rPr>
              <a:t>,</a:t>
            </a: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华中师范大学，</a:t>
            </a:r>
            <a:r>
              <a:rPr lang="en-US" altLang="zh-CN" dirty="0">
                <a:latin typeface="华文隶书" panose="02010800040101010101" pitchFamily="2" charset="-122"/>
                <a:ea typeface="华文隶书" panose="02010800040101010101" pitchFamily="2" charset="-122"/>
              </a:rPr>
              <a:t>2019</a:t>
            </a: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年</a:t>
            </a:r>
            <a:r>
              <a:rPr lang="en-US" altLang="zh-CN" dirty="0">
                <a:latin typeface="华文隶书" panose="02010800040101010101" pitchFamily="2" charset="-122"/>
                <a:ea typeface="华文隶书" panose="02010800040101010101" pitchFamily="2" charset="-122"/>
              </a:rPr>
              <a:t>10</a:t>
            </a: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月</a:t>
            </a:r>
            <a:r>
              <a:rPr lang="en-US" altLang="zh-CN" dirty="0">
                <a:latin typeface="华文隶书" panose="02010800040101010101" pitchFamily="2" charset="-122"/>
                <a:ea typeface="华文隶书" panose="02010800040101010101" pitchFamily="2" charset="-122"/>
              </a:rPr>
              <a:t>11</a:t>
            </a: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55864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393774-33C3-4CAA-ADB9-BFC831ABD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417" y="1132889"/>
            <a:ext cx="9925878" cy="1442624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altLang="zh-CN" sz="4800" b="1" kern="5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Ba</a:t>
            </a:r>
            <a:r>
              <a:rPr lang="zh-CN" altLang="en-US" sz="4800" b="1" kern="5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4800" b="1" kern="5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Ce</a:t>
            </a:r>
            <a:r>
              <a:rPr lang="zh-CN" altLang="en-US" sz="4800" b="1" kern="5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同位素中的</a:t>
            </a:r>
            <a:br>
              <a:rPr lang="en-US" altLang="zh-CN" sz="4800" b="1" kern="5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</a:br>
            <a:r>
              <a:rPr lang="zh-CN" altLang="en-US" sz="4800" b="1" kern="5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集体运动实验研究进展</a:t>
            </a:r>
            <a:endParaRPr lang="zh-CN" altLang="zh-CN" sz="3200" kern="5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6399E9A-8D52-4D1B-8C86-183A97147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2750" y="2859916"/>
            <a:ext cx="4648200" cy="3531519"/>
          </a:xfrm>
        </p:spPr>
        <p:txBody>
          <a:bodyPr>
            <a:normAutofit/>
          </a:bodyPr>
          <a:lstStyle/>
          <a:p>
            <a:pPr algn="l"/>
            <a:r>
              <a:rPr lang="zh-CN" altLang="en-US" sz="3200" i="1" dirty="0"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中国科学院</a:t>
            </a:r>
            <a:endParaRPr lang="en-US" altLang="zh-CN" sz="3200" i="1" dirty="0">
              <a:latin typeface="华文隶书" panose="02010800040101010101" pitchFamily="2" charset="-122"/>
              <a:ea typeface="华文隶书" panose="02010800040101010101" pitchFamily="2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sz="3200" b="1" i="1" dirty="0"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近代物理研究所</a:t>
            </a:r>
            <a:endParaRPr lang="en-US" altLang="zh-CN" sz="3200" b="1" i="1" dirty="0">
              <a:latin typeface="华文隶书" panose="02010800040101010101" pitchFamily="2" charset="-122"/>
              <a:ea typeface="华文隶书" panose="02010800040101010101" pitchFamily="2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sz="3200" b="1" i="1" dirty="0"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原子核结构研究组</a:t>
            </a:r>
            <a:endParaRPr lang="en-US" altLang="zh-CN" sz="3200" b="1" i="1" dirty="0">
              <a:latin typeface="华文隶书" panose="02010800040101010101" pitchFamily="2" charset="-122"/>
              <a:ea typeface="华文隶书" panose="02010800040101010101" pitchFamily="2" charset="-122"/>
              <a:cs typeface="Times New Roman" panose="02020603050405020304" pitchFamily="18" charset="0"/>
            </a:endParaRPr>
          </a:p>
          <a:p>
            <a:pPr algn="l"/>
            <a:endParaRPr lang="en-US" altLang="zh-CN" sz="3200" b="1" i="1" dirty="0">
              <a:latin typeface="华文隶书" panose="02010800040101010101" pitchFamily="2" charset="-122"/>
              <a:ea typeface="华文隶书" panose="02010800040101010101" pitchFamily="2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sz="3200" b="1" i="1" dirty="0"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郭松</a:t>
            </a:r>
            <a:endParaRPr lang="zh-CN" altLang="en-US" sz="3200" b="1" dirty="0">
              <a:latin typeface="华文隶书" panose="02010800040101010101" pitchFamily="2" charset="-122"/>
              <a:ea typeface="华文隶书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51ECDC-8C17-4248-BAC7-CB8590DF8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46" y="2842677"/>
            <a:ext cx="1554222" cy="9233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62BD9-3F9E-4F4F-9281-5855F800A0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417" y="5154500"/>
            <a:ext cx="1741550" cy="6358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F43061-C873-4A21-B5C5-40D55AD5BEE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78" y="2897009"/>
            <a:ext cx="1269037" cy="79760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C4CCF67-2E9E-4F10-BED6-0A4A8DBE3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77" y="2859917"/>
            <a:ext cx="923300" cy="923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1647F4-634A-4DBB-8D39-C563F2C2C2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4" y="3831086"/>
            <a:ext cx="1171173" cy="117117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86D8AC1-6299-4F8B-A7C4-7C1BE4CB8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70" y="5090300"/>
            <a:ext cx="2958686" cy="79292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43BBF16-9AFE-4FCB-AD7A-D335C6F30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16" y="2842677"/>
            <a:ext cx="923301" cy="88561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41A69B1-6851-4AB4-9335-1F005223323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61" y="3845606"/>
            <a:ext cx="1045695" cy="11581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52DA15E-4273-4D2B-BF93-0302F2E730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80" y="3845606"/>
            <a:ext cx="1151819" cy="115181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FA203C9-07B5-491F-90DA-5D827469252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38" y="3833138"/>
            <a:ext cx="897973" cy="12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98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9B59421-84E7-4569-BF71-6B4EC6A7F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16"/>
          <a:stretch/>
        </p:blipFill>
        <p:spPr>
          <a:xfrm rot="5400000">
            <a:off x="159464" y="2074997"/>
            <a:ext cx="4302264" cy="398242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B6C9FBB-64D3-46DC-85CB-44283B942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aseline="30000" dirty="0">
                <a:latin typeface="Bell MT" panose="02020503060305020303" pitchFamily="18" charset="0"/>
              </a:rPr>
              <a:t>130</a:t>
            </a:r>
            <a:r>
              <a:rPr lang="en-US" altLang="zh-CN" dirty="0">
                <a:latin typeface="Bell MT" panose="02020503060305020303" pitchFamily="18" charset="0"/>
              </a:rPr>
              <a:t>Ba</a:t>
            </a:r>
            <a:r>
              <a:rPr lang="zh-CN" altLang="en-US" dirty="0">
                <a:latin typeface="Bell MT" panose="02020503060305020303" pitchFamily="18" charset="0"/>
              </a:rPr>
              <a:t>中的赝自旋双重带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ED9561-1C58-4545-82CA-C65DEDD73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652" y="1825625"/>
            <a:ext cx="3009866" cy="43513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4AE64C-C692-40AD-BE34-D8C4B8DAE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64" y="578593"/>
            <a:ext cx="2604636" cy="571749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2C15968-1C3F-4234-B14A-8FEB481B0988}"/>
              </a:ext>
            </a:extLst>
          </p:cNvPr>
          <p:cNvSpPr txBox="1"/>
          <p:nvPr/>
        </p:nvSpPr>
        <p:spPr>
          <a:xfrm>
            <a:off x="7988709" y="1520974"/>
            <a:ext cx="1575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h11/2g7/2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3E81178-6660-4103-9E03-714FC18065A5}"/>
              </a:ext>
            </a:extLst>
          </p:cNvPr>
          <p:cNvSpPr txBox="1"/>
          <p:nvPr/>
        </p:nvSpPr>
        <p:spPr>
          <a:xfrm>
            <a:off x="10179525" y="1982639"/>
            <a:ext cx="1575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h11/2d5/2</a:t>
            </a:r>
            <a:endParaRPr lang="zh-CN" altLang="en-US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770ED92-0424-428F-8512-5A12EA9BC279}"/>
              </a:ext>
            </a:extLst>
          </p:cNvPr>
          <p:cNvSpPr txBox="1"/>
          <p:nvPr/>
        </p:nvSpPr>
        <p:spPr>
          <a:xfrm>
            <a:off x="5795273" y="1982638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g7/2</a:t>
            </a:r>
            <a:endParaRPr lang="zh-CN" altLang="en-US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55CD744-3D8C-4718-85A1-9D20EADF81B6}"/>
              </a:ext>
            </a:extLst>
          </p:cNvPr>
          <p:cNvSpPr txBox="1"/>
          <p:nvPr/>
        </p:nvSpPr>
        <p:spPr>
          <a:xfrm>
            <a:off x="6947878" y="1892243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d5/2</a:t>
            </a:r>
            <a:endParaRPr lang="zh-CN" altLang="en-US" sz="24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44D052-7D8F-4617-94CA-3735410FF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068" y="1889425"/>
            <a:ext cx="1508025" cy="618678"/>
          </a:xfrm>
        </p:spPr>
        <p:txBody>
          <a:bodyPr/>
          <a:lstStyle/>
          <a:p>
            <a:pPr marL="0" indent="0">
              <a:buNone/>
            </a:pPr>
            <a:r>
              <a:rPr lang="en-US" altLang="zh-CN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DEF6BCD-7EDE-4516-8FCC-D8ECAD8C1210}"/>
              </a:ext>
            </a:extLst>
          </p:cNvPr>
          <p:cNvSpPr/>
          <p:nvPr/>
        </p:nvSpPr>
        <p:spPr>
          <a:xfrm>
            <a:off x="4478562" y="6111420"/>
            <a:ext cx="3996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Sihotra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al, PRC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034313 (2008)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394EDD1-A71E-4BC6-BAEA-CE301522BCC4}"/>
              </a:ext>
            </a:extLst>
          </p:cNvPr>
          <p:cNvSpPr txBox="1"/>
          <p:nvPr/>
        </p:nvSpPr>
        <p:spPr>
          <a:xfrm>
            <a:off x="695629" y="2123075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g7/2</a:t>
            </a:r>
            <a:endParaRPr lang="zh-CN" altLang="en-US" sz="2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92A8E2F-2D1F-464A-9FE9-9024C1240667}"/>
              </a:ext>
            </a:extLst>
          </p:cNvPr>
          <p:cNvSpPr txBox="1"/>
          <p:nvPr/>
        </p:nvSpPr>
        <p:spPr>
          <a:xfrm>
            <a:off x="2907369" y="2335468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d5/2</a:t>
            </a:r>
            <a:endParaRPr lang="zh-CN" altLang="en-US" sz="2400" dirty="0"/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C6BED6A5-45BE-4928-9E9E-F9C0C6F5CA4F}"/>
              </a:ext>
            </a:extLst>
          </p:cNvPr>
          <p:cNvSpPr txBox="1">
            <a:spLocks/>
          </p:cNvSpPr>
          <p:nvPr/>
        </p:nvSpPr>
        <p:spPr>
          <a:xfrm>
            <a:off x="2428835" y="1870985"/>
            <a:ext cx="1508025" cy="618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7452F04-527B-44F8-A64D-A5DE40C0BAE4}"/>
              </a:ext>
            </a:extLst>
          </p:cNvPr>
          <p:cNvSpPr/>
          <p:nvPr/>
        </p:nvSpPr>
        <p:spPr>
          <a:xfrm>
            <a:off x="207960" y="6111576"/>
            <a:ext cx="3996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Sihotra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al, PRC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044317 (2009)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074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BFED25-C049-41A4-A107-2DE1A3AA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旋称劈裂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EBBD9F32-A234-454D-B664-5C0357A91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234" y="1970768"/>
            <a:ext cx="2203430" cy="3704318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741371B-4E45-4914-AEFE-7562CF8EB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8005034" cy="435133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2D61C44-0E83-4D7D-8644-B59D1B4F8040}"/>
              </a:ext>
            </a:extLst>
          </p:cNvPr>
          <p:cNvSpPr/>
          <p:nvPr/>
        </p:nvSpPr>
        <p:spPr>
          <a:xfrm>
            <a:off x="3356977" y="6311900"/>
            <a:ext cx="3640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-Roman"/>
              </a:rPr>
              <a:t>Ji Sun,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latin typeface="Times-Roman"/>
              </a:rPr>
              <a:t>et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latin typeface="Times-Roman"/>
              </a:rPr>
              <a:t>al.,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latin typeface="Times-Roman"/>
              </a:rPr>
              <a:t>PRC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latin typeface="Times-Roman"/>
              </a:rPr>
              <a:t>93,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latin typeface="Times-Roman"/>
              </a:rPr>
              <a:t>064301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latin typeface="Times-Roman"/>
              </a:rPr>
              <a:t>(2016)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1293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363B389-0E40-4991-9D33-123F5E0D5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9" y="1071888"/>
            <a:ext cx="11795882" cy="5333266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FDB094BD-F87D-4DDD-AA36-C013768A7089}"/>
              </a:ext>
            </a:extLst>
          </p:cNvPr>
          <p:cNvSpPr txBox="1">
            <a:spLocks/>
          </p:cNvSpPr>
          <p:nvPr/>
        </p:nvSpPr>
        <p:spPr>
          <a:xfrm>
            <a:off x="838200" y="795338"/>
            <a:ext cx="3581400" cy="1871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+mj-cs"/>
              </a:defRPr>
            </a:lvl1pPr>
          </a:lstStyle>
          <a:p>
            <a:r>
              <a:rPr lang="en-US" altLang="zh-CN" baseline="30000" dirty="0"/>
              <a:t>131</a:t>
            </a:r>
            <a:r>
              <a:rPr lang="en-US" altLang="zh-CN" dirty="0"/>
              <a:t>Ba</a:t>
            </a:r>
            <a:r>
              <a:rPr lang="zh-CN" altLang="en-US" dirty="0"/>
              <a:t>中的手征多重带</a:t>
            </a:r>
          </a:p>
        </p:txBody>
      </p:sp>
    </p:spTree>
    <p:extLst>
      <p:ext uri="{BB962C8B-B14F-4D97-AF65-F5344CB8AC3E}">
        <p14:creationId xmlns:p14="http://schemas.microsoft.com/office/powerpoint/2010/main" val="1788118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A3C1797-BE63-41B0-BAB1-A28216D37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6" y="832630"/>
            <a:ext cx="6392568" cy="5961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BCE9F7B-CDB5-40E2-BAFE-615E8A793FD9}"/>
              </a:ext>
            </a:extLst>
          </p:cNvPr>
          <p:cNvGrpSpPr/>
          <p:nvPr/>
        </p:nvGrpSpPr>
        <p:grpSpPr>
          <a:xfrm>
            <a:off x="7794621" y="490703"/>
            <a:ext cx="3408553" cy="6169177"/>
            <a:chOff x="7962260" y="493185"/>
            <a:chExt cx="3530473" cy="633433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0EF8625-955D-45AE-956A-8F19D5B30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1620" y="493185"/>
              <a:ext cx="3421113" cy="3262173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9BC3BE3-B282-46AC-94F3-56B3958B0FC6}"/>
                </a:ext>
              </a:extLst>
            </p:cNvPr>
            <p:cNvSpPr txBox="1"/>
            <p:nvPr/>
          </p:nvSpPr>
          <p:spPr>
            <a:xfrm>
              <a:off x="10007588" y="623828"/>
              <a:ext cx="737593" cy="417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133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07D8DEF-E793-44BB-80B4-AEB138701193}"/>
                </a:ext>
              </a:extLst>
            </p:cNvPr>
            <p:cNvSpPr txBox="1"/>
            <p:nvPr/>
          </p:nvSpPr>
          <p:spPr>
            <a:xfrm>
              <a:off x="8411305" y="623829"/>
              <a:ext cx="737593" cy="417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131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252DBE8-9563-48EE-8D6A-A42877082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62260" y="3565347"/>
              <a:ext cx="3469513" cy="3262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6059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D08EE0-6421-4980-9311-69950DD9E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aseline="30000" dirty="0">
                <a:latin typeface="Bell MT" panose="02020503060305020303" pitchFamily="18" charset="0"/>
              </a:rPr>
              <a:t>131</a:t>
            </a:r>
            <a:r>
              <a:rPr lang="en-US" altLang="zh-CN" dirty="0">
                <a:latin typeface="Bell MT" panose="02020503060305020303" pitchFamily="18" charset="0"/>
              </a:rPr>
              <a:t>Ba </a:t>
            </a:r>
            <a:r>
              <a:rPr lang="zh-CN" altLang="en-US" dirty="0">
                <a:latin typeface="Bell MT" panose="02020503060305020303" pitchFamily="18" charset="0"/>
              </a:rPr>
              <a:t>与</a:t>
            </a:r>
            <a:r>
              <a:rPr lang="en-US" altLang="zh-CN" dirty="0">
                <a:latin typeface="Bell MT" panose="02020503060305020303" pitchFamily="18" charset="0"/>
              </a:rPr>
              <a:t> </a:t>
            </a:r>
            <a:r>
              <a:rPr lang="en-US" altLang="zh-CN" baseline="30000" dirty="0">
                <a:latin typeface="Bell MT" panose="02020503060305020303" pitchFamily="18" charset="0"/>
              </a:rPr>
              <a:t>133</a:t>
            </a:r>
            <a:r>
              <a:rPr lang="en-US" altLang="zh-CN" dirty="0">
                <a:latin typeface="Bell MT" panose="02020503060305020303" pitchFamily="18" charset="0"/>
              </a:rPr>
              <a:t>Ce</a:t>
            </a:r>
            <a:r>
              <a:rPr lang="zh-CN" altLang="en-US" dirty="0">
                <a:latin typeface="Bell MT" panose="02020503060305020303" pitchFamily="18" charset="0"/>
              </a:rPr>
              <a:t>中的疑似</a:t>
            </a:r>
            <a:r>
              <a:rPr lang="en-US" altLang="zh-CN" dirty="0">
                <a:latin typeface="Bell MT" panose="02020503060305020303" pitchFamily="18" charset="0"/>
              </a:rPr>
              <a:t>wobbling</a:t>
            </a:r>
            <a:r>
              <a:rPr lang="zh-CN" altLang="en-US" dirty="0">
                <a:latin typeface="Bell MT" panose="02020503060305020303" pitchFamily="18" charset="0"/>
              </a:rPr>
              <a:t>结构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72CA7A9-4983-4247-8151-218D35056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20"/>
          <a:stretch/>
        </p:blipFill>
        <p:spPr>
          <a:xfrm>
            <a:off x="206189" y="2221632"/>
            <a:ext cx="4716331" cy="31281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2FA9AB2-593B-4649-9A20-D553CA4B3D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96"/>
          <a:stretch/>
        </p:blipFill>
        <p:spPr>
          <a:xfrm>
            <a:off x="4906074" y="2221631"/>
            <a:ext cx="4281231" cy="312819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D929085-4234-4501-A059-58953759C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935" y="1690688"/>
            <a:ext cx="2612196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15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2CDCE3-DF97-4489-889D-74A72A2D6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Wobbling </a:t>
            </a:r>
            <a:r>
              <a:rPr lang="zh-CN" altLang="en-US" dirty="0"/>
              <a:t>与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zh-CN" altLang="en-US" dirty="0"/>
              <a:t>振动的竞争？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DBB2727-12AE-4FCF-BAFE-A16811142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5"/>
          <a:stretch/>
        </p:blipFill>
        <p:spPr>
          <a:xfrm>
            <a:off x="7789130" y="1752447"/>
            <a:ext cx="3564670" cy="247999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DD1BE66-43A2-4AA4-A7DF-B3BAE0C1DB37}"/>
              </a:ext>
            </a:extLst>
          </p:cNvPr>
          <p:cNvGrpSpPr/>
          <p:nvPr/>
        </p:nvGrpSpPr>
        <p:grpSpPr>
          <a:xfrm>
            <a:off x="2218560" y="4294199"/>
            <a:ext cx="7292560" cy="2893996"/>
            <a:chOff x="5300869" y="4256104"/>
            <a:chExt cx="6347791" cy="260189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0C928E-6345-4430-AA7F-4A46F321F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98" t="32415"/>
            <a:stretch/>
          </p:blipFill>
          <p:spPr>
            <a:xfrm rot="5400000">
              <a:off x="7173816" y="2383157"/>
              <a:ext cx="2601898" cy="6347791"/>
            </a:xfrm>
            <a:prstGeom prst="rect">
              <a:avLst/>
            </a:prstGeom>
          </p:spPr>
        </p:pic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CD262E14-BCC1-4AD1-BD53-DEDF84AE46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22344" y="6307931"/>
              <a:ext cx="69056" cy="1905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4781AFDF-922F-402D-86A5-5855DFC077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32082" y="6307930"/>
              <a:ext cx="69056" cy="1905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D4E0F0C5-4699-44D1-ABE0-3F4DC7260B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41820" y="6307929"/>
              <a:ext cx="69056" cy="1905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91177B1B-AEBB-4DFD-9C3C-DABDADA0BF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20"/>
          <a:stretch/>
        </p:blipFill>
        <p:spPr>
          <a:xfrm>
            <a:off x="4050075" y="1752445"/>
            <a:ext cx="3739055" cy="24799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83141E-1128-4693-AEFD-B5C59A8154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96"/>
          <a:stretch/>
        </p:blipFill>
        <p:spPr>
          <a:xfrm>
            <a:off x="375879" y="1752445"/>
            <a:ext cx="3564670" cy="26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97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635AE2-FF8D-4CA6-9683-A8B4CB00B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Bell MT" panose="02020503060305020303" pitchFamily="18" charset="0"/>
              </a:rPr>
              <a:t>总结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67249B-3ABE-495D-8F86-0D99FB7EE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327105" cy="4237037"/>
          </a:xfrm>
        </p:spPr>
        <p:txBody>
          <a:bodyPr>
            <a:noAutofit/>
          </a:bodyPr>
          <a:lstStyle/>
          <a:p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扩展了</a:t>
            </a:r>
            <a:r>
              <a:rPr lang="en-US" altLang="zh-CN" sz="32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130,131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Ba,</a:t>
            </a:r>
            <a:r>
              <a:rPr lang="en-US" altLang="zh-CN" sz="32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133,134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Ce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的能级信息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补全了</a:t>
            </a:r>
            <a:r>
              <a:rPr lang="en-US" altLang="zh-CN" sz="32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130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Ba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中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K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同质异能态上的高自旋信息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32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130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Ba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发现了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130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核区第一例倾斜轴转动带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32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130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Ba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发现了建立在赝自旋双重带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32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131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Ba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中发现了新的手征多重带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涉及八极关联和赝自旋对称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32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131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Ba,</a:t>
            </a:r>
            <a:r>
              <a:rPr lang="en-US" altLang="zh-CN" sz="32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133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Ce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中发现疑似摇摆带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3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6012" r="2506" b="5349"/>
          <a:stretch/>
        </p:blipFill>
        <p:spPr>
          <a:xfrm>
            <a:off x="400692" y="785064"/>
            <a:ext cx="11631241" cy="5691883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15665" y="227319"/>
            <a:ext cx="7175643" cy="895350"/>
          </a:xfrm>
        </p:spPr>
        <p:txBody>
          <a:bodyPr/>
          <a:lstStyle/>
          <a:p>
            <a:r>
              <a:rPr lang="en-US" altLang="zh-C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and welcome to IMP</a:t>
            </a:r>
            <a:endParaRPr lang="zh-CN" alt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522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58BFE3-749A-4B8A-AA61-2240D87F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130</a:t>
            </a:r>
            <a:r>
              <a:rPr lang="zh-CN" altLang="en-US" dirty="0"/>
              <a:t>质量区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C8BC59BE-F014-49D1-9FF3-FABD8EE96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02227" y="1451280"/>
            <a:ext cx="5609572" cy="28956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FEB686-6565-4034-B3E2-5637DF9D669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28000" y="1451280"/>
            <a:ext cx="5868000" cy="51350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3">
            <a:extLst>
              <a:ext uri="{FF2B5EF4-FFF2-40B4-BE49-F238E27FC236}">
                <a16:creationId xmlns:a16="http://schemas.microsoft.com/office/drawing/2014/main" id="{D89650F4-CB0C-4BCE-A29C-01F5D73DABC2}"/>
              </a:ext>
            </a:extLst>
          </p:cNvPr>
          <p:cNvSpPr txBox="1">
            <a:spLocks/>
          </p:cNvSpPr>
          <p:nvPr/>
        </p:nvSpPr>
        <p:spPr>
          <a:xfrm>
            <a:off x="4597813" y="6327840"/>
            <a:ext cx="3755159" cy="5169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5000" rIns="90000" bIns="4500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P. Möller et al., 2007</a:t>
            </a: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F77B42-2BF2-43D0-813D-550DD0F26FA3}"/>
              </a:ext>
            </a:extLst>
          </p:cNvPr>
          <p:cNvSpPr/>
          <p:nvPr/>
        </p:nvSpPr>
        <p:spPr>
          <a:xfrm>
            <a:off x="2424000" y="3395280"/>
            <a:ext cx="432000" cy="10800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36000">
            <a:solidFill>
              <a:srgbClr val="FF0000"/>
            </a:solidFill>
            <a:prstDash val="solid"/>
          </a:ln>
        </p:spPr>
        <p:txBody>
          <a:bodyPr vert="horz" wrap="none" lIns="108000" tIns="63000" rIns="108000" bIns="63000" anchor="ctr" anchorCtr="0" compatLnSpc="1"/>
          <a:lstStyle/>
          <a:p>
            <a:pPr marL="0" marR="0" lvl="0" indent="0" algn="l" rtl="0" hangingPunct="0">
              <a:lnSpc>
                <a:spcPct val="97000"/>
              </a:lnSpc>
              <a:spcBef>
                <a:spcPts val="2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fr-FR" sz="1200" b="1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8" name="直接连接符 7">
            <a:extLst>
              <a:ext uri="{FF2B5EF4-FFF2-40B4-BE49-F238E27FC236}">
                <a16:creationId xmlns:a16="http://schemas.microsoft.com/office/drawing/2014/main" id="{EE859C85-1CEF-48AA-B054-DDA9FACFFCAA}"/>
              </a:ext>
            </a:extLst>
          </p:cNvPr>
          <p:cNvSpPr/>
          <p:nvPr/>
        </p:nvSpPr>
        <p:spPr>
          <a:xfrm flipH="1" flipV="1">
            <a:off x="2927998" y="3935280"/>
            <a:ext cx="3046059" cy="682440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none" lIns="126000" tIns="81000" rIns="126000" bIns="81000" anchor="ctr" anchorCtr="0" compatLnSpc="1"/>
          <a:lstStyle/>
          <a:p>
            <a:pPr marL="0" marR="0" lvl="0" indent="0" algn="l" rtl="0" hangingPunct="0">
              <a:lnSpc>
                <a:spcPct val="97000"/>
              </a:lnSpc>
              <a:spcBef>
                <a:spcPts val="2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fr-FR" sz="1200" b="1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9" name="标题 6">
            <a:extLst>
              <a:ext uri="{FF2B5EF4-FFF2-40B4-BE49-F238E27FC236}">
                <a16:creationId xmlns:a16="http://schemas.microsoft.com/office/drawing/2014/main" id="{67D917EB-BF2E-49F1-AAE4-EE0F149066E2}"/>
              </a:ext>
            </a:extLst>
          </p:cNvPr>
          <p:cNvSpPr txBox="1">
            <a:spLocks/>
          </p:cNvSpPr>
          <p:nvPr/>
        </p:nvSpPr>
        <p:spPr>
          <a:xfrm>
            <a:off x="6096000" y="4379222"/>
            <a:ext cx="1224000" cy="516960"/>
          </a:xfrm>
          <a:prstGeom prst="rect">
            <a:avLst/>
          </a:prstGeom>
          <a:solidFill>
            <a:srgbClr val="3333CC"/>
          </a:solidFill>
          <a:ln w="9360">
            <a:solidFill>
              <a:srgbClr val="FFFF00"/>
            </a:solidFill>
            <a:prstDash val="solid"/>
            <a:miter/>
          </a:ln>
        </p:spPr>
        <p:txBody>
          <a:bodyPr vert="horz" wrap="square" lIns="90000" tIns="45000" rIns="90000" bIns="4500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800">
                <a:solidFill>
                  <a:srgbClr val="F2FC32"/>
                </a:solidFill>
              </a:rPr>
              <a:t>A~130</a:t>
            </a:r>
            <a:endParaRPr lang="fr-FR" sz="2800" dirty="0">
              <a:solidFill>
                <a:srgbClr val="F2FC32"/>
              </a:solidFill>
            </a:endParaRPr>
          </a:p>
        </p:txBody>
      </p:sp>
      <p:sp>
        <p:nvSpPr>
          <p:cNvPr id="10" name="直接连接符 9">
            <a:extLst>
              <a:ext uri="{FF2B5EF4-FFF2-40B4-BE49-F238E27FC236}">
                <a16:creationId xmlns:a16="http://schemas.microsoft.com/office/drawing/2014/main" id="{ADE4D04C-B98D-49EA-BF7B-8AB99554AAF2}"/>
              </a:ext>
            </a:extLst>
          </p:cNvPr>
          <p:cNvSpPr/>
          <p:nvPr/>
        </p:nvSpPr>
        <p:spPr>
          <a:xfrm>
            <a:off x="4476000" y="2926920"/>
            <a:ext cx="0" cy="288072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97000"/>
              </a:lnSpc>
              <a:spcBef>
                <a:spcPts val="2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fr-FR" sz="1200" b="1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11" name="直接连接符 10">
            <a:extLst>
              <a:ext uri="{FF2B5EF4-FFF2-40B4-BE49-F238E27FC236}">
                <a16:creationId xmlns:a16="http://schemas.microsoft.com/office/drawing/2014/main" id="{51707ECB-8A12-4A23-A201-470F6F686D7B}"/>
              </a:ext>
            </a:extLst>
          </p:cNvPr>
          <p:cNvSpPr/>
          <p:nvPr/>
        </p:nvSpPr>
        <p:spPr>
          <a:xfrm>
            <a:off x="3684000" y="2927280"/>
            <a:ext cx="0" cy="288072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97000"/>
              </a:lnSpc>
              <a:spcBef>
                <a:spcPts val="2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fr-FR" sz="1200" b="1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12" name="直接连接符 11">
            <a:extLst>
              <a:ext uri="{FF2B5EF4-FFF2-40B4-BE49-F238E27FC236}">
                <a16:creationId xmlns:a16="http://schemas.microsoft.com/office/drawing/2014/main" id="{2156C9AD-B12C-4247-859A-670B12DEA0A0}"/>
              </a:ext>
            </a:extLst>
          </p:cNvPr>
          <p:cNvSpPr/>
          <p:nvPr/>
        </p:nvSpPr>
        <p:spPr>
          <a:xfrm flipV="1">
            <a:off x="7441943" y="2934364"/>
            <a:ext cx="1822058" cy="1683356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none" lIns="126000" tIns="81000" rIns="126000" bIns="81000" anchor="ctr" anchorCtr="0" compatLnSpc="1"/>
          <a:lstStyle/>
          <a:p>
            <a:pPr marL="0" marR="0" lvl="0" indent="0" algn="l" rtl="0" hangingPunct="0">
              <a:lnSpc>
                <a:spcPct val="97000"/>
              </a:lnSpc>
              <a:spcBef>
                <a:spcPts val="2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fr-FR" sz="1200" b="1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46794CB-7ABB-4B2D-8140-76099E9BE544}"/>
              </a:ext>
            </a:extLst>
          </p:cNvPr>
          <p:cNvSpPr/>
          <p:nvPr/>
        </p:nvSpPr>
        <p:spPr>
          <a:xfrm>
            <a:off x="8619620" y="2405662"/>
            <a:ext cx="974785" cy="51585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36000">
            <a:solidFill>
              <a:srgbClr val="FF0000"/>
            </a:solidFill>
            <a:prstDash val="solid"/>
          </a:ln>
        </p:spPr>
        <p:txBody>
          <a:bodyPr vert="horz" wrap="none" lIns="108000" tIns="63000" rIns="108000" bIns="63000" anchor="ctr" anchorCtr="0" compatLnSpc="1"/>
          <a:lstStyle/>
          <a:p>
            <a:pPr marL="0" marR="0" lvl="0" indent="0" algn="l" rtl="0" hangingPunct="0">
              <a:lnSpc>
                <a:spcPct val="97000"/>
              </a:lnSpc>
              <a:spcBef>
                <a:spcPts val="2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fr-FR" sz="1200" b="1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8987CB5-90E2-41E4-BD21-053707A02051}"/>
              </a:ext>
            </a:extLst>
          </p:cNvPr>
          <p:cNvSpPr/>
          <p:nvPr/>
        </p:nvSpPr>
        <p:spPr>
          <a:xfrm>
            <a:off x="7576741" y="4731670"/>
            <a:ext cx="3755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W.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Xiong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Y. Y. Wang, Atomic Data and Nuclei Data Tables 125, 193 (2019)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161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45174-5FF6-497B-8043-92AAF9EF2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338"/>
            <a:ext cx="10515600" cy="895350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意大利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Legnaro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实验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5E351597-851C-4ACC-ABEC-918854B4B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4337" y="1838877"/>
            <a:ext cx="6049463" cy="4351338"/>
          </a:xfrm>
          <a:prstGeom prst="rect">
            <a:avLst/>
          </a:prstGeom>
        </p:spPr>
      </p:pic>
      <p:sp>
        <p:nvSpPr>
          <p:cNvPr id="5" name="内容占位符 8">
            <a:extLst>
              <a:ext uri="{FF2B5EF4-FFF2-40B4-BE49-F238E27FC236}">
                <a16:creationId xmlns:a16="http://schemas.microsoft.com/office/drawing/2014/main" id="{B5F6A403-29C2-4003-99D9-69D2587020AC}"/>
              </a:ext>
            </a:extLst>
          </p:cNvPr>
          <p:cNvSpPr txBox="1">
            <a:spLocks/>
          </p:cNvSpPr>
          <p:nvPr/>
        </p:nvSpPr>
        <p:spPr>
          <a:xfrm>
            <a:off x="495300" y="1825625"/>
            <a:ext cx="4979504" cy="4237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束流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@ 65 MeV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靶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2 × 0.5 mg/cm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总截面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1.1b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A9F2DA-3FD8-40EE-8D14-98FCC44DF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3284494"/>
            <a:ext cx="3283103" cy="349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80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B3482A-B2F3-4C2E-8D50-86ADD108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632" y="239058"/>
            <a:ext cx="3398687" cy="89535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GALILEO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AAF9DA14-15AB-4FDD-96EB-4741B8F4F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59" y="2989401"/>
            <a:ext cx="5887063" cy="33058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A1FA7A-DC9F-420D-87CD-010304439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76" y="2989401"/>
            <a:ext cx="4958718" cy="330581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2312BD5-B5BA-4F05-9D03-58BB1AE0A38C}"/>
              </a:ext>
            </a:extLst>
          </p:cNvPr>
          <p:cNvSpPr txBox="1"/>
          <p:nvPr/>
        </p:nvSpPr>
        <p:spPr>
          <a:xfrm>
            <a:off x="673259" y="1090615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detectors: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57F901F-63F6-448E-A81E-AE2D47FBE909}"/>
              </a:ext>
            </a:extLst>
          </p:cNvPr>
          <p:cNvSpPr txBox="1"/>
          <p:nvPr/>
        </p:nvSpPr>
        <p:spPr>
          <a:xfrm>
            <a:off x="7785333" y="2098429"/>
            <a:ext cx="2665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Wall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1E3AEAF-E9FC-4C87-BB70-DE74F79ACC64}"/>
              </a:ext>
            </a:extLst>
          </p:cNvPr>
          <p:cNvSpPr txBox="1"/>
          <p:nvPr/>
        </p:nvSpPr>
        <p:spPr>
          <a:xfrm>
            <a:off x="4785477" y="2098429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Euclides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3085AEC4-5560-4DA6-B5A4-3CBC29D35CF0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4286938" y="2744760"/>
            <a:ext cx="1385962" cy="17487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对话气泡: 椭圆形 10">
            <a:extLst>
              <a:ext uri="{FF2B5EF4-FFF2-40B4-BE49-F238E27FC236}">
                <a16:creationId xmlns:a16="http://schemas.microsoft.com/office/drawing/2014/main" id="{3046E9FF-E9BE-402E-8901-44247BDCC9D6}"/>
              </a:ext>
            </a:extLst>
          </p:cNvPr>
          <p:cNvSpPr/>
          <p:nvPr/>
        </p:nvSpPr>
        <p:spPr>
          <a:xfrm>
            <a:off x="2571750" y="3143250"/>
            <a:ext cx="2957513" cy="2919412"/>
          </a:xfrm>
          <a:prstGeom prst="wedgeEllipseCallout">
            <a:avLst>
              <a:gd name="adj1" fmla="val -95226"/>
              <a:gd name="adj2" fmla="val -65908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3C58911E-A642-4F1E-BBB9-ED620E317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560757"/>
              </p:ext>
            </p:extLst>
          </p:nvPr>
        </p:nvGraphicFramePr>
        <p:xfrm>
          <a:off x="683877" y="1890795"/>
          <a:ext cx="339868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72">
                  <a:extLst>
                    <a:ext uri="{9D8B030D-6E8A-4147-A177-3AD203B41FA5}">
                      <a16:colId xmlns:a16="http://schemas.microsoft.com/office/drawing/2014/main" val="2191192518"/>
                    </a:ext>
                  </a:extLst>
                </a:gridCol>
                <a:gridCol w="849672">
                  <a:extLst>
                    <a:ext uri="{9D8B030D-6E8A-4147-A177-3AD203B41FA5}">
                      <a16:colId xmlns:a16="http://schemas.microsoft.com/office/drawing/2014/main" val="1976785110"/>
                    </a:ext>
                  </a:extLst>
                </a:gridCol>
                <a:gridCol w="849672">
                  <a:extLst>
                    <a:ext uri="{9D8B030D-6E8A-4147-A177-3AD203B41FA5}">
                      <a16:colId xmlns:a16="http://schemas.microsoft.com/office/drawing/2014/main" val="2061640017"/>
                    </a:ext>
                  </a:extLst>
                </a:gridCol>
                <a:gridCol w="849672">
                  <a:extLst>
                    <a:ext uri="{9D8B030D-6E8A-4147-A177-3AD203B41FA5}">
                      <a16:colId xmlns:a16="http://schemas.microsoft.com/office/drawing/2014/main" val="4953381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90</a:t>
                      </a:r>
                      <a:r>
                        <a:rPr lang="en-US" altLang="zh-CN" dirty="0">
                          <a:latin typeface="等线" panose="02010600030101010101" pitchFamily="2" charset="-122"/>
                          <a:ea typeface="+mn-ea"/>
                        </a:rPr>
                        <a:t>˚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等线" panose="02010600030101010101" pitchFamily="2" charset="-122"/>
                          <a:ea typeface="+mn-ea"/>
                        </a:rPr>
                        <a:t>129</a:t>
                      </a:r>
                      <a:r>
                        <a:rPr lang="en-US" altLang="zh-CN" dirty="0">
                          <a:latin typeface="等线" panose="02010600030101010101" pitchFamily="2" charset="-122"/>
                        </a:rPr>
                        <a:t> ˚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等线" panose="02010600030101010101" pitchFamily="2" charset="-122"/>
                          <a:ea typeface="+mn-ea"/>
                        </a:rPr>
                        <a:t>119</a:t>
                      </a:r>
                      <a:r>
                        <a:rPr lang="en-US" altLang="zh-CN" dirty="0">
                          <a:latin typeface="等线" panose="02010600030101010101" pitchFamily="2" charset="-122"/>
                        </a:rPr>
                        <a:t> ˚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等线" panose="02010600030101010101" pitchFamily="2" charset="-122"/>
                        </a:rPr>
                        <a:t>152 ˚ 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773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905216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4588468" y="1118110"/>
            <a:ext cx="5086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三重以上符合事件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1.2×10</a:t>
            </a:r>
            <a:r>
              <a:rPr lang="en-US" altLang="zh-C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3085AEC4-5560-4DA6-B5A4-3CBC29D35CF0}"/>
              </a:ext>
            </a:extLst>
          </p:cNvPr>
          <p:cNvCxnSpPr>
            <a:cxnSpLocks/>
            <a:stCxn id="3" idx="3"/>
            <a:endCxn id="8" idx="1"/>
          </p:cNvCxnSpPr>
          <p:nvPr/>
        </p:nvCxnSpPr>
        <p:spPr>
          <a:xfrm flipV="1">
            <a:off x="3871570" y="1410498"/>
            <a:ext cx="716898" cy="32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886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45174-5FF6-497B-8043-92AAF9EF2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338"/>
            <a:ext cx="10515600" cy="895350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南非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iThemba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实验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内容占位符 8">
            <a:extLst>
              <a:ext uri="{FF2B5EF4-FFF2-40B4-BE49-F238E27FC236}">
                <a16:creationId xmlns:a16="http://schemas.microsoft.com/office/drawing/2014/main" id="{B5F6A403-29C2-4003-99D9-69D2587020AC}"/>
              </a:ext>
            </a:extLst>
          </p:cNvPr>
          <p:cNvSpPr txBox="1">
            <a:spLocks/>
          </p:cNvSpPr>
          <p:nvPr/>
        </p:nvSpPr>
        <p:spPr>
          <a:xfrm>
            <a:off x="445759" y="1667304"/>
            <a:ext cx="4979504" cy="4237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束流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12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 @ 57 MeV</a:t>
            </a: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靶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125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Te 2 mg/cm</a:t>
            </a:r>
            <a:r>
              <a:rPr lang="en-US" altLang="zh-CN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金衬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总截面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 720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mb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baseline="30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240C3397-C0BA-4D1A-8A4D-2319359FF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r="31625"/>
          <a:stretch/>
        </p:blipFill>
        <p:spPr>
          <a:xfrm>
            <a:off x="5982416" y="699787"/>
            <a:ext cx="5714284" cy="5985025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B0EC653C-3DBA-4AFC-9C03-14F11D1D7898}"/>
              </a:ext>
            </a:extLst>
          </p:cNvPr>
          <p:cNvGrpSpPr/>
          <p:nvPr/>
        </p:nvGrpSpPr>
        <p:grpSpPr>
          <a:xfrm>
            <a:off x="1234185" y="2920346"/>
            <a:ext cx="3402652" cy="3937654"/>
            <a:chOff x="2373308" y="2603415"/>
            <a:chExt cx="3610704" cy="430603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DDE191F-5C5B-4B02-AC3A-792CD21C6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400" t="41596" r="40550" b="15781"/>
            <a:stretch/>
          </p:blipFill>
          <p:spPr>
            <a:xfrm>
              <a:off x="2373308" y="3065080"/>
              <a:ext cx="3610704" cy="3844374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E43D98B-1F76-401F-850B-848ED1EB63DD}"/>
                </a:ext>
              </a:extLst>
            </p:cNvPr>
            <p:cNvSpPr txBox="1"/>
            <p:nvPr/>
          </p:nvSpPr>
          <p:spPr>
            <a:xfrm>
              <a:off x="2838627" y="4799945"/>
              <a:ext cx="10502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133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  <a:endParaRPr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12DF45C-4E25-4E1C-9BAC-98A3177381A3}"/>
                </a:ext>
              </a:extLst>
            </p:cNvPr>
            <p:cNvSpPr txBox="1"/>
            <p:nvPr/>
          </p:nvSpPr>
          <p:spPr>
            <a:xfrm>
              <a:off x="4588636" y="4291231"/>
              <a:ext cx="10502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134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  <a:endParaRPr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5217799-8B61-43ED-BFA6-63C9F1E7BAAA}"/>
                </a:ext>
              </a:extLst>
            </p:cNvPr>
            <p:cNvSpPr txBox="1"/>
            <p:nvPr/>
          </p:nvSpPr>
          <p:spPr>
            <a:xfrm>
              <a:off x="3143410" y="3650715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133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2CECFB1-51C7-400F-B708-EA4F77A80C63}"/>
                </a:ext>
              </a:extLst>
            </p:cNvPr>
            <p:cNvSpPr txBox="1"/>
            <p:nvPr/>
          </p:nvSpPr>
          <p:spPr>
            <a:xfrm>
              <a:off x="4306042" y="5934026"/>
              <a:ext cx="816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134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FB9EBBE-70C2-4C3B-B128-F46111A492C4}"/>
                </a:ext>
              </a:extLst>
            </p:cNvPr>
            <p:cNvSpPr txBox="1"/>
            <p:nvPr/>
          </p:nvSpPr>
          <p:spPr>
            <a:xfrm>
              <a:off x="3400809" y="3071920"/>
              <a:ext cx="7248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131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AE05807-6D68-4C5E-9332-4D8F59B0212E}"/>
                </a:ext>
              </a:extLst>
            </p:cNvPr>
            <p:cNvSpPr txBox="1"/>
            <p:nvPr/>
          </p:nvSpPr>
          <p:spPr>
            <a:xfrm>
              <a:off x="3837805" y="2603415"/>
              <a:ext cx="9364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others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58D7334C-3C7B-443C-8755-D7BD588211F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119145" y="3004294"/>
              <a:ext cx="119031" cy="32982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1524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7E4B1-1DE2-410C-989D-611B77771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zh-C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zh-C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同质异能态上的新结构</a:t>
            </a:r>
            <a:endParaRPr lang="en-US" altLang="zh-CN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内容占位符 10">
            <a:extLst>
              <a:ext uri="{FF2B5EF4-FFF2-40B4-BE49-F238E27FC236}">
                <a16:creationId xmlns:a16="http://schemas.microsoft.com/office/drawing/2014/main" id="{A0EAEDFE-8563-42DD-8040-BC9A27350D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15" y="1757837"/>
            <a:ext cx="4308697" cy="4351338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A764493-178B-4338-8009-82776B9C8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5" y="1910826"/>
            <a:ext cx="3623621" cy="202268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DCDC8A7-0192-4788-93DD-5C131F12E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9" y="4230308"/>
            <a:ext cx="3316221" cy="247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DCA5A4D-9C28-46E1-B09C-5702A82C1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r="6580"/>
          <a:stretch/>
        </p:blipFill>
        <p:spPr bwMode="auto">
          <a:xfrm>
            <a:off x="9181288" y="1806226"/>
            <a:ext cx="2870579" cy="221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D7500B1-BF23-4FB3-9D64-1B124C572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120" y="4230308"/>
            <a:ext cx="3020914" cy="235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EF07D12-4AE8-4AFD-AAF4-428324E90C45}"/>
              </a:ext>
            </a:extLst>
          </p:cNvPr>
          <p:cNvSpPr txBox="1"/>
          <p:nvPr/>
        </p:nvSpPr>
        <p:spPr>
          <a:xfrm>
            <a:off x="1162459" y="1459855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带电粒子</a:t>
            </a:r>
            <a:r>
              <a:rPr lang="el-GR" altLang="zh-CN" sz="2400" dirty="0">
                <a:latin typeface="楷体" panose="020106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Δ</a:t>
            </a:r>
            <a:r>
              <a:rPr lang="en-US" altLang="zh-CN" sz="24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E-E</a:t>
            </a:r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谱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14688D3-2390-482D-B46F-8CE4E7F2061D}"/>
              </a:ext>
            </a:extLst>
          </p:cNvPr>
          <p:cNvSpPr/>
          <p:nvPr/>
        </p:nvSpPr>
        <p:spPr>
          <a:xfrm>
            <a:off x="435059" y="3933506"/>
            <a:ext cx="3235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中子</a:t>
            </a:r>
            <a:r>
              <a:rPr lang="en-US" altLang="zh-CN" sz="2400" dirty="0">
                <a:latin typeface="隶书" panose="02010509060101010101" pitchFamily="49" charset="-122"/>
                <a:ea typeface="隶书" panose="02010509060101010101" pitchFamily="49" charset="-122"/>
              </a:rPr>
              <a:t>-</a:t>
            </a:r>
            <a:r>
              <a:rPr lang="en-US" altLang="zh-CN" sz="2400" dirty="0">
                <a:latin typeface="Symbol" panose="05050102010706020507" pitchFamily="18" charset="2"/>
                <a:ea typeface="隶书" panose="02010509060101010101" pitchFamily="49" charset="-122"/>
              </a:rPr>
              <a:t>g</a:t>
            </a:r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符合鉴别反应道</a:t>
            </a:r>
            <a:endParaRPr lang="zh-CN" altLang="en-US" sz="24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EF449D-05E5-420A-83E4-0924A40B9198}"/>
              </a:ext>
            </a:extLst>
          </p:cNvPr>
          <p:cNvSpPr/>
          <p:nvPr/>
        </p:nvSpPr>
        <p:spPr>
          <a:xfrm>
            <a:off x="10259373" y="3894542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隶书" panose="02010509060101010101" pitchFamily="49" charset="-122"/>
                <a:ea typeface="隶书" panose="02010509060101010101" pitchFamily="49" charset="-122"/>
              </a:rPr>
              <a:t>TRS</a:t>
            </a:r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计算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77ADFAC-FAC7-42CD-8570-2DD5F5D2C69F}"/>
              </a:ext>
            </a:extLst>
          </p:cNvPr>
          <p:cNvSpPr/>
          <p:nvPr/>
        </p:nvSpPr>
        <p:spPr>
          <a:xfrm>
            <a:off x="10178034" y="1420731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隶书" panose="02010509060101010101" pitchFamily="49" charset="-122"/>
                <a:ea typeface="隶书" panose="02010509060101010101" pitchFamily="49" charset="-122"/>
              </a:rPr>
              <a:t>PRM</a:t>
            </a:r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计算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AB7C74E-5BBA-40FE-968D-574CA039E0B5}"/>
              </a:ext>
            </a:extLst>
          </p:cNvPr>
          <p:cNvSpPr/>
          <p:nvPr/>
        </p:nvSpPr>
        <p:spPr>
          <a:xfrm>
            <a:off x="3670240" y="6403428"/>
            <a:ext cx="6021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-Roman"/>
              </a:rPr>
              <a:t>Y. H. </a:t>
            </a:r>
            <a:r>
              <a:rPr lang="en-US" altLang="zh-CN" dirty="0" err="1">
                <a:latin typeface="Times-Roman"/>
              </a:rPr>
              <a:t>Qiang</a:t>
            </a:r>
            <a:r>
              <a:rPr lang="en-US" altLang="zh-CN" dirty="0">
                <a:latin typeface="Times-Roman"/>
              </a:rPr>
              <a:t>,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latin typeface="Times-Roman"/>
              </a:rPr>
              <a:t>C.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latin typeface="Times-Roman"/>
              </a:rPr>
              <a:t>M.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latin typeface="Times-Roman"/>
              </a:rPr>
              <a:t>Petrache,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-Roman"/>
              </a:rPr>
              <a:t>GS</a:t>
            </a:r>
            <a:r>
              <a:rPr lang="en-US" altLang="zh-CN" dirty="0">
                <a:latin typeface="Times-Roman"/>
              </a:rPr>
              <a:t>,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latin typeface="Times-Roman"/>
              </a:rPr>
              <a:t>et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latin typeface="Times-Roman"/>
              </a:rPr>
              <a:t>al.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latin typeface="Times-Roman"/>
              </a:rPr>
              <a:t>PRC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latin typeface="Times-Roman"/>
              </a:rPr>
              <a:t>99,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latin typeface="Times-Roman"/>
              </a:rPr>
              <a:t>014307</a:t>
            </a:r>
            <a:r>
              <a:rPr lang="zh-CN" altLang="en-US" dirty="0">
                <a:latin typeface="Times-Roman"/>
              </a:rPr>
              <a:t> </a:t>
            </a:r>
            <a:r>
              <a:rPr lang="en-US" altLang="zh-CN" dirty="0">
                <a:latin typeface="Times-Roman"/>
              </a:rPr>
              <a:t>(2019)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6179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842" y="912856"/>
            <a:ext cx="6923670" cy="562074"/>
          </a:xfrm>
        </p:spPr>
        <p:txBody>
          <a:bodyPr>
            <a:noAutofit/>
          </a:bodyPr>
          <a:lstStyle/>
          <a:p>
            <a:pPr algn="l"/>
            <a:r>
              <a:rPr lang="en-US" altLang="zh-CN" sz="3600" dirty="0">
                <a:latin typeface="华文隶书" panose="02010800040101010101" pitchFamily="2" charset="-122"/>
                <a:ea typeface="华文隶书" panose="02010800040101010101" pitchFamily="2" charset="-122"/>
              </a:rPr>
              <a:t>g</a:t>
            </a:r>
            <a:r>
              <a:rPr lang="zh-CN" altLang="en-US" sz="3600" dirty="0">
                <a:latin typeface="华文隶书" panose="02010800040101010101" pitchFamily="2" charset="-122"/>
                <a:ea typeface="华文隶书" panose="02010800040101010101" pitchFamily="2" charset="-122"/>
              </a:rPr>
              <a:t>因子</a:t>
            </a:r>
            <a:endParaRPr lang="zh-CN" altLang="en-US" sz="3600" baseline="-25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305815"/>
              </p:ext>
            </p:extLst>
          </p:nvPr>
        </p:nvGraphicFramePr>
        <p:xfrm>
          <a:off x="6726952" y="1579012"/>
          <a:ext cx="4392488" cy="24553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0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6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1731"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altLang="zh-CN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eb</a:t>
                      </a:r>
                      <a:endParaRPr lang="zh-CN" altLang="en-US" sz="1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m/</a:t>
                      </a:r>
                      <a:r>
                        <a:rPr lang="en-US" altLang="zh-CN" sz="1400" baseline="0" dirty="0" err="1"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sz="1400" baseline="-25000" dirty="0" err="1"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N</a:t>
                      </a:r>
                      <a:endParaRPr lang="zh-CN" altLang="en-US" sz="1400" baseline="-25000" dirty="0">
                        <a:latin typeface="Symbol" panose="05050102010706020507" pitchFamily="18" charset="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altLang="zh-CN" sz="1400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zh-CN" altLang="en-US" sz="14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altLang="zh-CN" sz="1400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zh-CN" altLang="en-US" sz="14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6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-0.29(7)</a:t>
                      </a:r>
                      <a:endParaRPr lang="zh-CN" altLang="en-US" sz="1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6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3.42(9)</a:t>
                      </a:r>
                      <a:endParaRPr lang="zh-CN" altLang="en-US" sz="1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-0.043(28)</a:t>
                      </a:r>
                      <a:endParaRPr lang="zh-CN" altLang="en-US" sz="1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-0.040(5)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0.278(15)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6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6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6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6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6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6603112" y="4261320"/>
            <a:ext cx="4177498" cy="2262284"/>
            <a:chOff x="4860032" y="1643150"/>
            <a:chExt cx="3960440" cy="194113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643150"/>
              <a:ext cx="3960440" cy="164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3233634"/>
              <a:ext cx="3256050" cy="350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矩形 3"/>
          <p:cNvSpPr/>
          <p:nvPr/>
        </p:nvSpPr>
        <p:spPr>
          <a:xfrm>
            <a:off x="6855607" y="6494008"/>
            <a:ext cx="41921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</a:rPr>
              <a:t>N.J. Stone et al. Phys. Lett. B 726 (2013) 675–679 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94430" y="4747640"/>
            <a:ext cx="3813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zh-CN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000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理论值</a:t>
            </a:r>
            <a:endParaRPr lang="en-US" altLang="zh-CN" sz="2000" baseline="-25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转动近似：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Z/A=0.43</a:t>
            </a:r>
          </a:p>
          <a:p>
            <a:pPr>
              <a:defRPr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有限价核子：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Np/(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Np+Nn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)=0.43</a:t>
            </a:r>
          </a:p>
          <a:p>
            <a:pPr>
              <a:defRPr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0.278(15)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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0.43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A1A91BFC-195F-4A62-BAD0-FFF821EF0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57625" r="18771" b="16015"/>
          <a:stretch/>
        </p:blipFill>
        <p:spPr>
          <a:xfrm>
            <a:off x="760405" y="1579012"/>
            <a:ext cx="5565795" cy="29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34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134B80C-331D-4E66-91D4-53DF52340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20" y="465387"/>
            <a:ext cx="7345680" cy="5940176"/>
          </a:xfr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E6D9532-0851-4024-87F1-941653C5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aseline="30000" dirty="0"/>
              <a:t>130</a:t>
            </a:r>
            <a:r>
              <a:rPr lang="en-US" altLang="zh-CN" dirty="0"/>
              <a:t>Ba</a:t>
            </a:r>
            <a:r>
              <a:rPr lang="zh-CN" altLang="en-US" dirty="0"/>
              <a:t>中的形状共存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99A03F-753E-4E0B-923C-9D75A6770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15" y="2468880"/>
            <a:ext cx="3792205" cy="306705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0AC7791-1AC7-49BC-90E3-2C47012A4D23}"/>
              </a:ext>
            </a:extLst>
          </p:cNvPr>
          <p:cNvSpPr/>
          <p:nvPr/>
        </p:nvSpPr>
        <p:spPr>
          <a:xfrm>
            <a:off x="6324600" y="641261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err="1">
                <a:solidFill>
                  <a:srgbClr val="000000"/>
                </a:solidFill>
                <a:latin typeface="KHBDD G+ Gulliver"/>
              </a:rPr>
              <a:t>C.M.Petrache</a:t>
            </a:r>
            <a:r>
              <a:rPr lang="en-US" altLang="zh-CN" dirty="0">
                <a:solidFill>
                  <a:srgbClr val="000000"/>
                </a:solidFill>
                <a:latin typeface="KHBDD G+ Gulliver"/>
              </a:rPr>
              <a:t>, </a:t>
            </a:r>
            <a:r>
              <a:rPr lang="en-US" altLang="zh-CN" dirty="0" err="1">
                <a:solidFill>
                  <a:srgbClr val="000000"/>
                </a:solidFill>
                <a:latin typeface="KHBDD G+ Gulliver"/>
              </a:rPr>
              <a:t>P.M.Walker</a:t>
            </a:r>
            <a:r>
              <a:rPr lang="en-US" altLang="zh-CN" dirty="0">
                <a:solidFill>
                  <a:srgbClr val="000000"/>
                </a:solidFill>
                <a:latin typeface="KHBDD G+ Gulliver"/>
              </a:rPr>
              <a:t>, </a:t>
            </a:r>
            <a:r>
              <a:rPr lang="en-US" altLang="zh-CN" dirty="0">
                <a:solidFill>
                  <a:srgbClr val="FF0000"/>
                </a:solidFill>
                <a:latin typeface="KHBDD G+ Gulliver"/>
              </a:rPr>
              <a:t>GS</a:t>
            </a:r>
            <a:r>
              <a:rPr lang="en-US" altLang="zh-CN" dirty="0">
                <a:solidFill>
                  <a:srgbClr val="000000"/>
                </a:solidFill>
                <a:latin typeface="KHBDD G+ Gulliver"/>
              </a:rPr>
              <a:t>, et</a:t>
            </a:r>
            <a:r>
              <a:rPr lang="zh-CN" altLang="en-US" dirty="0">
                <a:solidFill>
                  <a:srgbClr val="000000"/>
                </a:solidFill>
                <a:latin typeface="KHBDD G+ Gulliver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KHBDD G+ Gulliver"/>
              </a:rPr>
              <a:t>al.,</a:t>
            </a:r>
            <a:r>
              <a:rPr lang="zh-CN" altLang="en-US" dirty="0">
                <a:solidFill>
                  <a:srgbClr val="000000"/>
                </a:solidFill>
                <a:latin typeface="KHBDD G+ Gulliver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KHBDD G+ Gulliver"/>
              </a:rPr>
              <a:t>PLB</a:t>
            </a:r>
            <a:r>
              <a:rPr lang="zh-CN" altLang="en-US" dirty="0">
                <a:solidFill>
                  <a:srgbClr val="000000"/>
                </a:solidFill>
                <a:latin typeface="KHBDD G+ Gulliver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KHBDD G+ Gulliver"/>
              </a:rPr>
              <a:t>795,241</a:t>
            </a:r>
            <a:r>
              <a:rPr lang="zh-CN" altLang="en-US" dirty="0">
                <a:solidFill>
                  <a:srgbClr val="000000"/>
                </a:solidFill>
                <a:latin typeface="KHBDD G+ Gulliver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KHBDD G+ Gulliver"/>
              </a:rPr>
              <a:t>(2019)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1495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30C73E-12CA-43FB-B2F7-3D9512D9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8840" cy="4351338"/>
          </a:xfrm>
        </p:spPr>
        <p:txBody>
          <a:bodyPr/>
          <a:lstStyle/>
          <a:p>
            <a:r>
              <a:rPr lang="zh-CN" altLang="en-US" dirty="0"/>
              <a:t>最早发现于</a:t>
            </a:r>
            <a:r>
              <a:rPr lang="en-US" altLang="zh-CN" baseline="30000" dirty="0"/>
              <a:t>179</a:t>
            </a:r>
            <a:r>
              <a:rPr lang="en-US" altLang="zh-CN" dirty="0"/>
              <a:t>W</a:t>
            </a:r>
          </a:p>
          <a:p>
            <a:r>
              <a:rPr lang="zh-CN" altLang="en-US" dirty="0"/>
              <a:t>向基态和</a:t>
            </a:r>
            <a:r>
              <a:rPr lang="en-US" altLang="zh-CN" dirty="0"/>
              <a:t>K-isomer</a:t>
            </a:r>
            <a:r>
              <a:rPr lang="zh-CN" altLang="en-US" dirty="0"/>
              <a:t>两个方向退激</a:t>
            </a:r>
            <a:endParaRPr lang="en-US" altLang="zh-CN" dirty="0"/>
          </a:p>
          <a:p>
            <a:r>
              <a:rPr lang="zh-CN" altLang="en-US" dirty="0"/>
              <a:t>高</a:t>
            </a:r>
            <a:r>
              <a:rPr lang="en-US" altLang="zh-CN" dirty="0"/>
              <a:t>J</a:t>
            </a:r>
            <a:r>
              <a:rPr lang="zh-CN" altLang="en-US" dirty="0"/>
              <a:t>中部轨道耦合成的高</a:t>
            </a:r>
            <a:r>
              <a:rPr lang="en-US" altLang="zh-CN" dirty="0"/>
              <a:t>K</a:t>
            </a:r>
            <a:r>
              <a:rPr lang="zh-CN" altLang="en-US" dirty="0"/>
              <a:t>组态</a:t>
            </a:r>
            <a:endParaRPr lang="en-US" altLang="zh-CN" dirty="0"/>
          </a:p>
          <a:p>
            <a:r>
              <a:rPr lang="zh-CN" altLang="en-US" dirty="0"/>
              <a:t>推转轴为主轴以外的倾斜轴，因此成为倾斜带（</a:t>
            </a:r>
            <a:r>
              <a:rPr lang="en-US" altLang="zh-CN" dirty="0"/>
              <a:t>tilted</a:t>
            </a:r>
            <a:r>
              <a:rPr lang="zh-CN" altLang="en-US" dirty="0"/>
              <a:t> </a:t>
            </a:r>
            <a:r>
              <a:rPr lang="en-US" altLang="zh-CN" dirty="0"/>
              <a:t>band</a:t>
            </a:r>
            <a:r>
              <a:rPr lang="zh-CN" altLang="en-US" dirty="0"/>
              <a:t>，简称</a:t>
            </a:r>
            <a:r>
              <a:rPr lang="en-US" altLang="zh-CN" dirty="0"/>
              <a:t>t-band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在此工作前，仅报道于</a:t>
            </a:r>
            <a:r>
              <a:rPr lang="en-US" altLang="zh-CN" dirty="0"/>
              <a:t>170</a:t>
            </a:r>
            <a:r>
              <a:rPr lang="zh-CN" altLang="en-US" dirty="0"/>
              <a:t>核区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4F34D278-9521-4679-BC4E-D05B2A80878F}"/>
              </a:ext>
            </a:extLst>
          </p:cNvPr>
          <p:cNvSpPr txBox="1">
            <a:spLocks/>
          </p:cNvSpPr>
          <p:nvPr/>
        </p:nvSpPr>
        <p:spPr>
          <a:xfrm>
            <a:off x="838200" y="810578"/>
            <a:ext cx="10515600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+mj-cs"/>
              </a:defRPr>
            </a:lvl1pPr>
          </a:lstStyle>
          <a:p>
            <a:r>
              <a:rPr lang="zh-CN" altLang="en-US" dirty="0"/>
              <a:t>倾斜带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9F3169-6EFD-4D06-84E2-B15A4AF85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829" y="464736"/>
            <a:ext cx="5259092" cy="63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76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7860</TotalTime>
  <Words>537</Words>
  <Application>Microsoft Office PowerPoint</Application>
  <PresentationFormat>宽屏</PresentationFormat>
  <Paragraphs>133</Paragraphs>
  <Slides>17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KHBDD G+ Gulliver</vt:lpstr>
      <vt:lpstr>Times-Roman</vt:lpstr>
      <vt:lpstr>等线</vt:lpstr>
      <vt:lpstr>等线 Light</vt:lpstr>
      <vt:lpstr>华文楷体</vt:lpstr>
      <vt:lpstr>华文隶书</vt:lpstr>
      <vt:lpstr>楷体</vt:lpstr>
      <vt:lpstr>隶书</vt:lpstr>
      <vt:lpstr>宋体</vt:lpstr>
      <vt:lpstr>Arial</vt:lpstr>
      <vt:lpstr>Bell MT</vt:lpstr>
      <vt:lpstr>Symbol</vt:lpstr>
      <vt:lpstr>Times New Roman</vt:lpstr>
      <vt:lpstr>Office 主题​​</vt:lpstr>
      <vt:lpstr>Ba和Ce同位素中的 集体运动实验研究进展</vt:lpstr>
      <vt:lpstr>130质量区</vt:lpstr>
      <vt:lpstr>意大利Legnaro实验</vt:lpstr>
      <vt:lpstr>GALILEO</vt:lpstr>
      <vt:lpstr>南非iThemba实验</vt:lpstr>
      <vt:lpstr>130Ba中K同质异能态上的新结构</vt:lpstr>
      <vt:lpstr>g因子</vt:lpstr>
      <vt:lpstr>130Ba中的形状共存</vt:lpstr>
      <vt:lpstr>PowerPoint 演示文稿</vt:lpstr>
      <vt:lpstr>130Ba中的赝自旋双重带</vt:lpstr>
      <vt:lpstr>旋称劈裂</vt:lpstr>
      <vt:lpstr>PowerPoint 演示文稿</vt:lpstr>
      <vt:lpstr>PowerPoint 演示文稿</vt:lpstr>
      <vt:lpstr>131Ba 与 133Ce中的疑似wobbling结构</vt:lpstr>
      <vt:lpstr>Wobbling 与γ振动的竞争？</vt:lpstr>
      <vt:lpstr>总结</vt:lpstr>
      <vt:lpstr>Thanks and welcome to IMP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Guo Song</dc:creator>
  <cp:lastModifiedBy>guo song</cp:lastModifiedBy>
  <cp:revision>346</cp:revision>
  <dcterms:created xsi:type="dcterms:W3CDTF">2018-05-30T02:03:48Z</dcterms:created>
  <dcterms:modified xsi:type="dcterms:W3CDTF">2019-10-10T14:58:24Z</dcterms:modified>
</cp:coreProperties>
</file>