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sldIdLst>
    <p:sldId id="256" r:id="rId2"/>
    <p:sldId id="285" r:id="rId3"/>
    <p:sldId id="351" r:id="rId4"/>
    <p:sldId id="354" r:id="rId5"/>
    <p:sldId id="355" r:id="rId6"/>
    <p:sldId id="277" r:id="rId7"/>
    <p:sldId id="356" r:id="rId8"/>
    <p:sldId id="353" r:id="rId9"/>
    <p:sldId id="361" r:id="rId10"/>
    <p:sldId id="287" r:id="rId11"/>
    <p:sldId id="291" r:id="rId12"/>
    <p:sldId id="289" r:id="rId13"/>
    <p:sldId id="290" r:id="rId14"/>
    <p:sldId id="293" r:id="rId15"/>
    <p:sldId id="344" r:id="rId16"/>
    <p:sldId id="292" r:id="rId17"/>
    <p:sldId id="338" r:id="rId18"/>
    <p:sldId id="359" r:id="rId19"/>
    <p:sldId id="295" r:id="rId20"/>
    <p:sldId id="296" r:id="rId21"/>
    <p:sldId id="299" r:id="rId22"/>
    <p:sldId id="300" r:id="rId23"/>
    <p:sldId id="352" r:id="rId24"/>
    <p:sldId id="362" r:id="rId25"/>
    <p:sldId id="305" r:id="rId26"/>
    <p:sldId id="341" r:id="rId27"/>
    <p:sldId id="343" r:id="rId28"/>
    <p:sldId id="357" r:id="rId29"/>
    <p:sldId id="358" r:id="rId30"/>
    <p:sldId id="360" r:id="rId31"/>
    <p:sldId id="272" r:id="rId3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6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4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F2D6D-1B9B-4BD4-AD26-1392CAA17CC4}" type="datetimeFigureOut">
              <a:rPr lang="zh-CN" altLang="en-US" smtClean="0"/>
              <a:pPr/>
              <a:t>19.04.01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C778B-A158-4D73-9918-1560A887BC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9464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C778B-A158-4D73-9918-1560A887BCC9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9963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95C2CAF2-543F-4DA2-B9DE-21E2C8965323}" type="datetime1">
              <a:rPr lang="zh-CN" altLang="en-US" smtClean="0"/>
              <a:t>19.04.01</a:t>
            </a:fld>
            <a:endParaRPr lang="zh-CN" alt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199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53419" y="71414"/>
            <a:ext cx="10191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B8AF99-E164-4021-BB4D-10E1052340C1}" type="datetime1">
              <a:rPr lang="zh-CN" altLang="en-US" smtClean="0"/>
              <a:t>19.04.01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53419" y="71414"/>
            <a:ext cx="10191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09AE33-0367-4818-B5D0-2D8B6714F81C}" type="datetime1">
              <a:rPr lang="zh-CN" altLang="en-US" smtClean="0"/>
              <a:t>19.04.01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3FD543-F09C-4FE0-A7F1-44212417366E}" type="datetime1">
              <a:rPr lang="zh-CN" altLang="en-US" smtClean="0"/>
              <a:t>19.04.01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53419" y="71414"/>
            <a:ext cx="10191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FDF1C2-4645-4BA8-B427-60FC4B67C785}" type="datetime1">
              <a:rPr lang="zh-CN" altLang="en-US" smtClean="0"/>
              <a:t>19.04.01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53419" y="71414"/>
            <a:ext cx="10191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8A722A-8E2D-4742-B0A0-435146F7EC29}" type="datetime1">
              <a:rPr lang="zh-CN" altLang="en-US" smtClean="0"/>
              <a:t>19.04.01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53419" y="71414"/>
            <a:ext cx="10191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8649D5-18DD-4F6B-9390-424A0D7F7B1E}" type="datetime1">
              <a:rPr lang="zh-CN" altLang="en-US" smtClean="0"/>
              <a:t>19.04.01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53419" y="71414"/>
            <a:ext cx="10191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53419" y="71414"/>
            <a:ext cx="10191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135D02-0DBA-45F3-BCA3-563D38FB84B0}" type="datetime1">
              <a:rPr lang="zh-CN" altLang="en-US" smtClean="0"/>
              <a:t>19.04.01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BFA8EC-D3F8-45FB-BAB5-C65ACAF51C94}" type="datetime1">
              <a:rPr lang="zh-CN" altLang="en-US" smtClean="0"/>
              <a:t>19.04.01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53419" y="71414"/>
            <a:ext cx="10191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53419" y="71414"/>
            <a:ext cx="10191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C29FFB-0039-4680-B9F7-73757C37D910}" type="datetime1">
              <a:rPr lang="zh-CN" altLang="en-US" smtClean="0"/>
              <a:t>19.04.01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415101-C18E-4B10-8741-6DB64A44E5BC}" type="datetime1">
              <a:rPr lang="zh-CN" altLang="en-US" smtClean="0"/>
              <a:t>19.04.01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53419" y="71414"/>
            <a:ext cx="10191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053419" y="71414"/>
            <a:ext cx="10191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fld id="{22CF2F45-0D12-4B7A-B5F4-9DFBEFEEEF19}" type="datetime1">
              <a:rPr lang="zh-CN" altLang="en-US" smtClean="0"/>
              <a:t>19.04.01</a:t>
            </a:fld>
            <a:endParaRPr lang="zh-CN" alt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zh-CN" alt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17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SNiPER-Framework/snipe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7257" y="1916832"/>
            <a:ext cx="7623175" cy="1490674"/>
          </a:xfrm>
        </p:spPr>
        <p:txBody>
          <a:bodyPr/>
          <a:lstStyle/>
          <a:p>
            <a:r>
              <a:rPr lang="en-US" altLang="zh-CN" dirty="0" smtClean="0"/>
              <a:t>A Quick Guide </a:t>
            </a:r>
            <a:r>
              <a:rPr lang="en-US" altLang="zh-CN" dirty="0" smtClean="0"/>
              <a:t>to the new</a:t>
            </a:r>
            <a:br>
              <a:rPr lang="en-US" altLang="zh-CN" dirty="0" smtClean="0"/>
            </a:br>
            <a:r>
              <a:rPr lang="en-US" altLang="zh-CN" dirty="0" smtClean="0"/>
              <a:t>CEPC Software Framework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39552" y="4177552"/>
            <a:ext cx="8208912" cy="1843735"/>
          </a:xfrm>
        </p:spPr>
        <p:txBody>
          <a:bodyPr/>
          <a:lstStyle/>
          <a:p>
            <a:pPr algn="ctr"/>
            <a:endParaRPr lang="en-US" altLang="zh-CN" sz="2000" dirty="0" smtClean="0"/>
          </a:p>
          <a:p>
            <a:pPr algn="ctr"/>
            <a:r>
              <a:rPr lang="en-US" altLang="zh-CN" sz="2000" dirty="0" smtClean="0"/>
              <a:t>Zou </a:t>
            </a:r>
            <a:r>
              <a:rPr lang="en-US" altLang="zh-CN" sz="2000" dirty="0" err="1" smtClean="0"/>
              <a:t>Jiaheng</a:t>
            </a:r>
            <a:endParaRPr lang="en-US" altLang="zh-CN" sz="2000" dirty="0" smtClean="0"/>
          </a:p>
          <a:p>
            <a:pPr algn="ctr"/>
            <a:endParaRPr lang="en-US" altLang="zh-CN" sz="2000" dirty="0" smtClean="0"/>
          </a:p>
          <a:p>
            <a:pPr algn="ctr"/>
            <a:r>
              <a:rPr lang="en-US" altLang="zh-CN" sz="2000" dirty="0" smtClean="0"/>
              <a:t>2019-04-01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Key </a:t>
            </a:r>
            <a:r>
              <a:rPr lang="en-US" altLang="zh-CN" dirty="0" smtClean="0"/>
              <a:t>Concepts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0872" y="1418555"/>
            <a:ext cx="8229600" cy="474674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zh-CN" sz="2400" dirty="0" err="1" smtClean="0">
                <a:solidFill>
                  <a:srgbClr val="0070C0"/>
                </a:solidFill>
              </a:rPr>
              <a:t>DLElement</a:t>
            </a:r>
            <a:r>
              <a:rPr lang="en-US" altLang="zh-CN" sz="2400" dirty="0" smtClean="0">
                <a:solidFill>
                  <a:srgbClr val="0070C0"/>
                </a:solidFill>
              </a:rPr>
              <a:t>: Dynamically Loadable Element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/>
              <a:t>Task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Algorithm</a:t>
            </a:r>
            <a:endParaRPr lang="en-US" altLang="zh-CN" sz="2000" dirty="0" smtClean="0"/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Service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Tool</a:t>
            </a:r>
            <a:endParaRPr lang="en-US" altLang="zh-CN" sz="2000" dirty="0"/>
          </a:p>
          <a:p>
            <a:pPr>
              <a:spcBef>
                <a:spcPts val="1200"/>
              </a:spcBef>
            </a:pPr>
            <a:r>
              <a:rPr lang="en-US" altLang="zh-CN" sz="2400" dirty="0" smtClean="0">
                <a:solidFill>
                  <a:srgbClr val="0070C0"/>
                </a:solidFill>
              </a:rPr>
              <a:t>Data </a:t>
            </a:r>
            <a:r>
              <a:rPr lang="en-US" altLang="zh-CN" sz="2400" dirty="0" smtClean="0">
                <a:solidFill>
                  <a:srgbClr val="0070C0"/>
                </a:solidFill>
              </a:rPr>
              <a:t>Memory Service</a:t>
            </a:r>
            <a:endParaRPr lang="en-US" altLang="zh-CN" sz="2400" dirty="0" smtClean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altLang="zh-CN" sz="2400" dirty="0" smtClean="0">
                <a:solidFill>
                  <a:srgbClr val="0070C0"/>
                </a:solidFill>
              </a:rPr>
              <a:t>Incident</a:t>
            </a:r>
          </a:p>
          <a:p>
            <a:pPr>
              <a:spcBef>
                <a:spcPts val="1200"/>
              </a:spcBef>
            </a:pPr>
            <a:r>
              <a:rPr lang="en-US" altLang="zh-CN" sz="2400" dirty="0" smtClean="0">
                <a:solidFill>
                  <a:srgbClr val="0070C0"/>
                </a:solidFill>
              </a:rPr>
              <a:t>Property</a:t>
            </a:r>
          </a:p>
          <a:p>
            <a:pPr>
              <a:spcBef>
                <a:spcPts val="1200"/>
              </a:spcBef>
            </a:pPr>
            <a:r>
              <a:rPr lang="en-US" altLang="zh-CN" sz="2400" dirty="0" smtClean="0">
                <a:solidFill>
                  <a:srgbClr val="0070C0"/>
                </a:solidFill>
              </a:rPr>
              <a:t>Log (message output)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10</a:t>
            </a:fld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2699792" y="2924944"/>
            <a:ext cx="598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Each </a:t>
            </a:r>
            <a:r>
              <a:rPr lang="en-US" altLang="zh-CN" dirty="0" err="1" smtClean="0">
                <a:solidFill>
                  <a:srgbClr val="FF0000"/>
                </a:solidFill>
              </a:rPr>
              <a:t>DLElement</a:t>
            </a:r>
            <a:r>
              <a:rPr lang="en-US" altLang="zh-CN" dirty="0" smtClean="0">
                <a:solidFill>
                  <a:srgbClr val="FF0000"/>
                </a:solidFill>
              </a:rPr>
              <a:t> object has a unique string </a:t>
            </a:r>
            <a:r>
              <a:rPr lang="en-US" altLang="zh-CN" dirty="0" smtClean="0">
                <a:solidFill>
                  <a:srgbClr val="FF0000"/>
                </a:solidFill>
              </a:rPr>
              <a:t>name(path)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460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Task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309313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zh-CN" sz="2000" dirty="0" smtClean="0">
                <a:solidFill>
                  <a:srgbClr val="0070C0"/>
                </a:solidFill>
              </a:rPr>
              <a:t>Similar to the Gaudi application manager</a:t>
            </a:r>
            <a:endParaRPr lang="en-US" altLang="zh-CN" sz="2000" dirty="0" smtClean="0">
              <a:solidFill>
                <a:srgbClr val="0070C0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Management of algorithms, services and </a:t>
            </a:r>
            <a:r>
              <a:rPr lang="en-US" altLang="zh-CN" sz="1800" dirty="0" smtClean="0"/>
              <a:t>sub-tasks</a:t>
            </a:r>
            <a:endParaRPr lang="en-US" altLang="zh-CN" sz="1800" dirty="0" smtClean="0"/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Controlling the </a:t>
            </a:r>
            <a:r>
              <a:rPr lang="en-US" altLang="zh-CN" sz="1800" dirty="0"/>
              <a:t>execution </a:t>
            </a:r>
            <a:r>
              <a:rPr lang="en-US" altLang="zh-CN" sz="1800" dirty="0" smtClean="0"/>
              <a:t>of algorithms</a:t>
            </a:r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Has its own data memory </a:t>
            </a:r>
            <a:r>
              <a:rPr lang="en-US" altLang="zh-CN" sz="1800" dirty="0" smtClean="0"/>
              <a:t>management service</a:t>
            </a:r>
            <a:endParaRPr lang="en-US" altLang="zh-CN" sz="1800" dirty="0" smtClean="0"/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Has its own I/O </a:t>
            </a:r>
            <a:r>
              <a:rPr lang="en-US" altLang="zh-CN" sz="1800" dirty="0" smtClean="0"/>
              <a:t>management service</a:t>
            </a:r>
            <a:endParaRPr lang="en-US" altLang="zh-CN" sz="1800" dirty="0" smtClean="0"/>
          </a:p>
          <a:p>
            <a:pPr>
              <a:spcBef>
                <a:spcPts val="1200"/>
              </a:spcBef>
            </a:pPr>
            <a:r>
              <a:rPr lang="en-US" altLang="zh-CN" sz="2000" dirty="0" smtClean="0">
                <a:solidFill>
                  <a:srgbClr val="0070C0"/>
                </a:solidFill>
              </a:rPr>
              <a:t>There can be more </a:t>
            </a:r>
            <a:r>
              <a:rPr lang="en-US" altLang="zh-CN" sz="2000" dirty="0" smtClean="0">
                <a:solidFill>
                  <a:srgbClr val="0070C0"/>
                </a:solidFill>
              </a:rPr>
              <a:t>than one </a:t>
            </a:r>
            <a:r>
              <a:rPr lang="en-US" altLang="zh-CN" sz="2000" dirty="0" smtClean="0">
                <a:solidFill>
                  <a:srgbClr val="0070C0"/>
                </a:solidFill>
              </a:rPr>
              <a:t>Tasks in a single job (e.g</a:t>
            </a:r>
            <a:r>
              <a:rPr lang="en-US" altLang="zh-CN" sz="2000" dirty="0" smtClean="0">
                <a:solidFill>
                  <a:srgbClr val="0070C0"/>
                </a:solidFill>
              </a:rPr>
              <a:t>. event mixing)</a:t>
            </a:r>
          </a:p>
          <a:p>
            <a:pPr>
              <a:spcBef>
                <a:spcPts val="1200"/>
              </a:spcBef>
            </a:pPr>
            <a:r>
              <a:rPr lang="en-US" altLang="zh-CN" sz="2000" dirty="0" smtClean="0">
                <a:solidFill>
                  <a:srgbClr val="0070C0"/>
                </a:solidFill>
              </a:rPr>
              <a:t>All DLEs are organized in a tree structure</a:t>
            </a:r>
            <a:endParaRPr lang="zh-CN" altLang="en-US" sz="2000" dirty="0">
              <a:solidFill>
                <a:srgbClr val="0070C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11</a:t>
            </a:fld>
            <a:endParaRPr lang="zh-CN" altLang="en-US"/>
          </a:p>
        </p:txBody>
      </p:sp>
      <p:grpSp>
        <p:nvGrpSpPr>
          <p:cNvPr id="5" name="组合 96"/>
          <p:cNvGrpSpPr/>
          <p:nvPr/>
        </p:nvGrpSpPr>
        <p:grpSpPr>
          <a:xfrm>
            <a:off x="755576" y="4365104"/>
            <a:ext cx="7281645" cy="1697498"/>
            <a:chOff x="571472" y="2000238"/>
            <a:chExt cx="8065427" cy="3145176"/>
          </a:xfrm>
        </p:grpSpPr>
        <p:grpSp>
          <p:nvGrpSpPr>
            <p:cNvPr id="6" name="组合 46"/>
            <p:cNvGrpSpPr/>
            <p:nvPr/>
          </p:nvGrpSpPr>
          <p:grpSpPr>
            <a:xfrm>
              <a:off x="571472" y="2000238"/>
              <a:ext cx="5805526" cy="1859294"/>
              <a:chOff x="981052" y="3214684"/>
              <a:chExt cx="5805526" cy="1859294"/>
            </a:xfrm>
          </p:grpSpPr>
          <p:cxnSp>
            <p:nvCxnSpPr>
              <p:cNvPr id="24" name="直接连接符 23"/>
              <p:cNvCxnSpPr/>
              <p:nvPr/>
            </p:nvCxnSpPr>
            <p:spPr>
              <a:xfrm>
                <a:off x="1766870" y="3998916"/>
                <a:ext cx="4071966" cy="158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圆角矩形 24"/>
              <p:cNvSpPr/>
              <p:nvPr/>
            </p:nvSpPr>
            <p:spPr>
              <a:xfrm>
                <a:off x="3071802" y="3214684"/>
                <a:ext cx="1357322" cy="573409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err="1" smtClean="0">
                    <a:solidFill>
                      <a:schemeClr val="tx1"/>
                    </a:solidFill>
                  </a:rPr>
                  <a:t>TopTask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圆角矩形 25"/>
              <p:cNvSpPr/>
              <p:nvPr/>
            </p:nvSpPr>
            <p:spPr>
              <a:xfrm>
                <a:off x="3052754" y="4195769"/>
                <a:ext cx="1357322" cy="573409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>
                    <a:solidFill>
                      <a:schemeClr val="tx1"/>
                    </a:solidFill>
                  </a:rPr>
                  <a:t>Algorithm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圆角矩形 26"/>
              <p:cNvSpPr/>
              <p:nvPr/>
            </p:nvSpPr>
            <p:spPr>
              <a:xfrm>
                <a:off x="5124456" y="4195769"/>
                <a:ext cx="1357322" cy="573409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>
                    <a:solidFill>
                      <a:schemeClr val="tx1"/>
                    </a:solidFill>
                  </a:rPr>
                  <a:t>Task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圆角矩形 27"/>
              <p:cNvSpPr/>
              <p:nvPr/>
            </p:nvSpPr>
            <p:spPr>
              <a:xfrm>
                <a:off x="981052" y="4195769"/>
                <a:ext cx="1357322" cy="573409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>
                    <a:solidFill>
                      <a:schemeClr val="tx1"/>
                    </a:solidFill>
                  </a:rPr>
                  <a:t>Service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圆角矩形 28"/>
              <p:cNvSpPr/>
              <p:nvPr/>
            </p:nvSpPr>
            <p:spPr>
              <a:xfrm>
                <a:off x="1133452" y="4348168"/>
                <a:ext cx="1357322" cy="573409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>
                    <a:solidFill>
                      <a:schemeClr val="tx1"/>
                    </a:solidFill>
                  </a:rPr>
                  <a:t>Service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圆角矩形 29"/>
              <p:cNvSpPr/>
              <p:nvPr/>
            </p:nvSpPr>
            <p:spPr>
              <a:xfrm>
                <a:off x="1285852" y="4500569"/>
                <a:ext cx="1357322" cy="573409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>
                    <a:solidFill>
                      <a:schemeClr val="tx1"/>
                    </a:solidFill>
                  </a:rPr>
                  <a:t>Service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圆角矩形 30"/>
              <p:cNvSpPr/>
              <p:nvPr/>
            </p:nvSpPr>
            <p:spPr>
              <a:xfrm>
                <a:off x="3205154" y="4348168"/>
                <a:ext cx="1357322" cy="573409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>
                    <a:solidFill>
                      <a:schemeClr val="tx1"/>
                    </a:solidFill>
                  </a:rPr>
                  <a:t>Algorithm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圆角矩形 31"/>
              <p:cNvSpPr/>
              <p:nvPr/>
            </p:nvSpPr>
            <p:spPr>
              <a:xfrm>
                <a:off x="3357553" y="4500569"/>
                <a:ext cx="1357322" cy="573409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>
                    <a:solidFill>
                      <a:schemeClr val="tx1"/>
                    </a:solidFill>
                  </a:rPr>
                  <a:t>Algorithm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圆角矩形 32"/>
              <p:cNvSpPr/>
              <p:nvPr/>
            </p:nvSpPr>
            <p:spPr>
              <a:xfrm>
                <a:off x="5276856" y="4348168"/>
                <a:ext cx="1357322" cy="573409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>
                    <a:solidFill>
                      <a:schemeClr val="tx1"/>
                    </a:solidFill>
                  </a:rPr>
                  <a:t>Task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圆角矩形 33"/>
              <p:cNvSpPr/>
              <p:nvPr/>
            </p:nvSpPr>
            <p:spPr>
              <a:xfrm>
                <a:off x="5429256" y="4500569"/>
                <a:ext cx="1357322" cy="573409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>
                    <a:solidFill>
                      <a:schemeClr val="tx1"/>
                    </a:solidFill>
                  </a:rPr>
                  <a:t>Task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5" name="直接箭头连接符 34"/>
              <p:cNvCxnSpPr/>
              <p:nvPr/>
            </p:nvCxnSpPr>
            <p:spPr>
              <a:xfrm rot="5400000">
                <a:off x="3516307" y="3964785"/>
                <a:ext cx="500066" cy="1588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直接箭头连接符 6"/>
            <p:cNvCxnSpPr/>
            <p:nvPr/>
          </p:nvCxnSpPr>
          <p:spPr>
            <a:xfrm rot="5400000">
              <a:off x="5322893" y="2892421"/>
              <a:ext cx="214314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箭头连接符 7"/>
            <p:cNvCxnSpPr/>
            <p:nvPr/>
          </p:nvCxnSpPr>
          <p:spPr>
            <a:xfrm rot="5400000">
              <a:off x="1249339" y="2892421"/>
              <a:ext cx="214314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组合 95"/>
            <p:cNvGrpSpPr/>
            <p:nvPr/>
          </p:nvGrpSpPr>
          <p:grpSpPr>
            <a:xfrm>
              <a:off x="2928926" y="3786193"/>
              <a:ext cx="5707973" cy="1359221"/>
              <a:chOff x="2928926" y="4071945"/>
              <a:chExt cx="5707973" cy="1359221"/>
            </a:xfrm>
          </p:grpSpPr>
          <p:grpSp>
            <p:nvGrpSpPr>
              <p:cNvPr id="10" name="组合 49"/>
              <p:cNvGrpSpPr/>
              <p:nvPr/>
            </p:nvGrpSpPr>
            <p:grpSpPr>
              <a:xfrm>
                <a:off x="2928926" y="4356106"/>
                <a:ext cx="5707973" cy="1075060"/>
                <a:chOff x="981052" y="3998916"/>
                <a:chExt cx="5707973" cy="1075060"/>
              </a:xfrm>
            </p:grpSpPr>
            <p:cxnSp>
              <p:nvCxnSpPr>
                <p:cNvPr id="13" name="直接连接符 12"/>
                <p:cNvCxnSpPr/>
                <p:nvPr/>
              </p:nvCxnSpPr>
              <p:spPr>
                <a:xfrm>
                  <a:off x="1766870" y="3998916"/>
                  <a:ext cx="4071966" cy="158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圆角矩形 13"/>
                <p:cNvSpPr/>
                <p:nvPr/>
              </p:nvSpPr>
              <p:spPr>
                <a:xfrm>
                  <a:off x="5026903" y="4195768"/>
                  <a:ext cx="1357322" cy="573408"/>
                </a:xfrm>
                <a:prstGeom prst="round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 smtClean="0">
                      <a:solidFill>
                        <a:schemeClr val="tx1"/>
                      </a:solidFill>
                    </a:rPr>
                    <a:t>Algorithm</a:t>
                  </a:r>
                  <a:endParaRPr lang="zh-CN" alt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" name="圆角矩形 15"/>
                <p:cNvSpPr/>
                <p:nvPr/>
              </p:nvSpPr>
              <p:spPr>
                <a:xfrm>
                  <a:off x="981052" y="4195768"/>
                  <a:ext cx="1357322" cy="573408"/>
                </a:xfrm>
                <a:prstGeom prst="round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 smtClean="0">
                      <a:solidFill>
                        <a:schemeClr val="tx1"/>
                      </a:solidFill>
                    </a:rPr>
                    <a:t>Service</a:t>
                  </a:r>
                  <a:endParaRPr lang="zh-CN" alt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" name="圆角矩形 16"/>
                <p:cNvSpPr/>
                <p:nvPr/>
              </p:nvSpPr>
              <p:spPr>
                <a:xfrm>
                  <a:off x="1133452" y="4348169"/>
                  <a:ext cx="1357322" cy="573408"/>
                </a:xfrm>
                <a:prstGeom prst="round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 smtClean="0">
                      <a:solidFill>
                        <a:schemeClr val="tx1"/>
                      </a:solidFill>
                    </a:rPr>
                    <a:t>Service</a:t>
                  </a:r>
                  <a:endParaRPr lang="zh-CN" alt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" name="圆角矩形 17"/>
                <p:cNvSpPr/>
                <p:nvPr/>
              </p:nvSpPr>
              <p:spPr>
                <a:xfrm>
                  <a:off x="1285852" y="4500568"/>
                  <a:ext cx="1357322" cy="573408"/>
                </a:xfrm>
                <a:prstGeom prst="round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 smtClean="0">
                      <a:solidFill>
                        <a:schemeClr val="tx1"/>
                      </a:solidFill>
                    </a:rPr>
                    <a:t>Service</a:t>
                  </a:r>
                  <a:endParaRPr lang="zh-CN" alt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" name="圆角矩形 18"/>
                <p:cNvSpPr/>
                <p:nvPr/>
              </p:nvSpPr>
              <p:spPr>
                <a:xfrm>
                  <a:off x="5179303" y="4348169"/>
                  <a:ext cx="1357322" cy="573408"/>
                </a:xfrm>
                <a:prstGeom prst="round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 smtClean="0">
                      <a:solidFill>
                        <a:schemeClr val="tx1"/>
                      </a:solidFill>
                    </a:rPr>
                    <a:t>Algorithm</a:t>
                  </a:r>
                  <a:endParaRPr lang="zh-CN" alt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圆角矩形 19"/>
                <p:cNvSpPr/>
                <p:nvPr/>
              </p:nvSpPr>
              <p:spPr>
                <a:xfrm>
                  <a:off x="5331703" y="4500568"/>
                  <a:ext cx="1357322" cy="573408"/>
                </a:xfrm>
                <a:prstGeom prst="round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 smtClean="0">
                      <a:solidFill>
                        <a:schemeClr val="tx1"/>
                      </a:solidFill>
                    </a:rPr>
                    <a:t>Algorithm</a:t>
                  </a:r>
                  <a:endParaRPr lang="zh-CN" alt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3" name="直接箭头连接符 22"/>
                <p:cNvCxnSpPr/>
                <p:nvPr/>
              </p:nvCxnSpPr>
              <p:spPr>
                <a:xfrm rot="5400000">
                  <a:off x="1660507" y="4106867"/>
                  <a:ext cx="214314" cy="1588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" name="直接箭头连接符 10"/>
              <p:cNvCxnSpPr/>
              <p:nvPr/>
            </p:nvCxnSpPr>
            <p:spPr>
              <a:xfrm rot="5400000">
                <a:off x="7678758" y="4464057"/>
                <a:ext cx="214314" cy="1588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箭头连接符 11"/>
              <p:cNvCxnSpPr/>
              <p:nvPr/>
            </p:nvCxnSpPr>
            <p:spPr>
              <a:xfrm flipH="1">
                <a:off x="5707357" y="4071945"/>
                <a:ext cx="9241" cy="284161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157952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Algorithm in C++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6855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zh-CN" sz="2000" dirty="0" smtClean="0">
                <a:solidFill>
                  <a:srgbClr val="0070C0"/>
                </a:solidFill>
              </a:rPr>
              <a:t>A concept inherited from Gaudi</a:t>
            </a:r>
          </a:p>
          <a:p>
            <a:pPr>
              <a:spcBef>
                <a:spcPts val="1200"/>
              </a:spcBef>
            </a:pPr>
            <a:r>
              <a:rPr lang="en-US" altLang="zh-CN" sz="2000" dirty="0" smtClean="0">
                <a:solidFill>
                  <a:srgbClr val="0070C0"/>
                </a:solidFill>
              </a:rPr>
              <a:t>An unit of codes for </a:t>
            </a:r>
            <a:r>
              <a:rPr lang="en-US" altLang="zh-CN" sz="2000" dirty="0">
                <a:solidFill>
                  <a:srgbClr val="0070C0"/>
                </a:solidFill>
              </a:rPr>
              <a:t>Data </a:t>
            </a:r>
            <a:r>
              <a:rPr lang="en-US" altLang="zh-CN" sz="2000" dirty="0" smtClean="0">
                <a:solidFill>
                  <a:srgbClr val="0070C0"/>
                </a:solidFill>
              </a:rPr>
              <a:t>Processing, </a:t>
            </a:r>
            <a:r>
              <a:rPr lang="en-US" altLang="zh-CN" sz="2000" dirty="0">
                <a:solidFill>
                  <a:srgbClr val="0070C0"/>
                </a:solidFill>
              </a:rPr>
              <a:t>(similar to marlin::Processor)</a:t>
            </a:r>
            <a:endParaRPr lang="en-US" altLang="zh-CN" sz="2000" dirty="0" smtClean="0">
              <a:solidFill>
                <a:srgbClr val="0070C0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the event calculation during event loop</a:t>
            </a:r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Most </a:t>
            </a:r>
            <a:r>
              <a:rPr lang="en-US" altLang="zh-CN" sz="1800" dirty="0" smtClean="0"/>
              <a:t>frequently used by users</a:t>
            </a:r>
          </a:p>
          <a:p>
            <a:pPr>
              <a:spcBef>
                <a:spcPts val="1200"/>
              </a:spcBef>
            </a:pPr>
            <a:r>
              <a:rPr lang="en-US" altLang="zh-CN" sz="2000" dirty="0" err="1" smtClean="0">
                <a:solidFill>
                  <a:srgbClr val="0070C0"/>
                </a:solidFill>
              </a:rPr>
              <a:t>AlgBase</a:t>
            </a:r>
            <a:r>
              <a:rPr lang="en-US" altLang="zh-CN" sz="2000" dirty="0" smtClean="0">
                <a:solidFill>
                  <a:srgbClr val="0070C0"/>
                </a:solidFill>
              </a:rPr>
              <a:t>, the abstract base class in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SNiPER</a:t>
            </a:r>
            <a:endParaRPr lang="en-US" altLang="zh-CN" sz="2000" dirty="0" smtClean="0">
              <a:solidFill>
                <a:srgbClr val="0070C0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User’s algorithm must be inherited from </a:t>
            </a:r>
            <a:r>
              <a:rPr lang="en-US" altLang="zh-CN" sz="1800" dirty="0" err="1" smtClean="0"/>
              <a:t>AlgBase</a:t>
            </a:r>
            <a:endParaRPr lang="en-US" altLang="zh-CN" sz="1800" dirty="0" smtClean="0"/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Its constructor takes one </a:t>
            </a:r>
            <a:r>
              <a:rPr lang="en-US" altLang="zh-CN" sz="1800" dirty="0" err="1" smtClean="0"/>
              <a:t>std</a:t>
            </a:r>
            <a:r>
              <a:rPr lang="en-US" altLang="zh-CN" sz="1800" dirty="0" smtClean="0"/>
              <a:t>::string </a:t>
            </a:r>
            <a:r>
              <a:rPr lang="en-US" altLang="zh-CN" sz="1800" dirty="0" smtClean="0"/>
              <a:t>parameter as </a:t>
            </a:r>
            <a:r>
              <a:rPr lang="en-US" altLang="zh-CN" sz="1800" dirty="0" smtClean="0"/>
              <a:t>the object name</a:t>
            </a:r>
            <a:endParaRPr lang="en-US" altLang="zh-CN" sz="1800" dirty="0" smtClean="0"/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3 abstract interfaces must be implemented, they are called by </a:t>
            </a:r>
            <a:r>
              <a:rPr lang="en-US" altLang="zh-CN" sz="1800" dirty="0" err="1" smtClean="0"/>
              <a:t>SNiPER</a:t>
            </a:r>
            <a:r>
              <a:rPr lang="en-US" altLang="zh-CN" sz="1800" dirty="0" smtClean="0"/>
              <a:t> automatically</a:t>
            </a:r>
          </a:p>
          <a:p>
            <a:pPr lvl="2">
              <a:spcBef>
                <a:spcPts val="1200"/>
              </a:spcBef>
            </a:pPr>
            <a:r>
              <a:rPr lang="en-US" altLang="zh-CN" sz="1600" dirty="0" err="1" smtClean="0"/>
              <a:t>bool</a:t>
            </a:r>
            <a:r>
              <a:rPr lang="en-US" altLang="zh-CN" sz="1600" dirty="0" smtClean="0"/>
              <a:t> initialize() : called once per Task (at the beginning of a Task)</a:t>
            </a:r>
          </a:p>
          <a:p>
            <a:pPr lvl="2">
              <a:spcBef>
                <a:spcPts val="1200"/>
              </a:spcBef>
            </a:pPr>
            <a:r>
              <a:rPr lang="en-US" altLang="zh-CN" sz="1600" dirty="0" err="1" smtClean="0"/>
              <a:t>bool</a:t>
            </a:r>
            <a:r>
              <a:rPr lang="en-US" altLang="zh-CN" sz="1600" dirty="0" smtClean="0"/>
              <a:t> execute() : called once per Event</a:t>
            </a:r>
          </a:p>
          <a:p>
            <a:pPr lvl="2">
              <a:spcBef>
                <a:spcPts val="1200"/>
              </a:spcBef>
            </a:pPr>
            <a:r>
              <a:rPr lang="en-US" altLang="zh-CN" sz="1600" dirty="0" err="1" smtClean="0"/>
              <a:t>bool</a:t>
            </a:r>
            <a:r>
              <a:rPr lang="en-US" altLang="zh-CN" sz="1600" dirty="0" smtClean="0"/>
              <a:t> finalize() : called once per Task (at the end of Task</a:t>
            </a:r>
            <a:r>
              <a:rPr lang="en-US" altLang="zh-CN" sz="1600" dirty="0" smtClean="0"/>
              <a:t>)</a:t>
            </a:r>
            <a:endParaRPr lang="en-US" altLang="zh-CN" sz="16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0715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Service in C++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96544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zh-CN" sz="2000" dirty="0" smtClean="0">
                <a:solidFill>
                  <a:srgbClr val="0070C0"/>
                </a:solidFill>
              </a:rPr>
              <a:t>A concept inherited from Gaudi</a:t>
            </a:r>
          </a:p>
          <a:p>
            <a:pPr>
              <a:spcBef>
                <a:spcPts val="1200"/>
              </a:spcBef>
            </a:pPr>
            <a:r>
              <a:rPr lang="en-US" altLang="zh-CN" sz="2000" dirty="0" smtClean="0">
                <a:solidFill>
                  <a:srgbClr val="0070C0"/>
                </a:solidFill>
              </a:rPr>
              <a:t>A </a:t>
            </a:r>
            <a:r>
              <a:rPr lang="en-US" altLang="zh-CN" sz="2000" dirty="0">
                <a:solidFill>
                  <a:srgbClr val="0070C0"/>
                </a:solidFill>
              </a:rPr>
              <a:t>piece of code for common </a:t>
            </a:r>
            <a:r>
              <a:rPr lang="en-US" altLang="zh-CN" sz="2000" dirty="0" smtClean="0">
                <a:solidFill>
                  <a:srgbClr val="0070C0"/>
                </a:solidFill>
              </a:rPr>
              <a:t>uses</a:t>
            </a:r>
          </a:p>
          <a:p>
            <a:pPr lvl="1">
              <a:spcBef>
                <a:spcPts val="1200"/>
              </a:spcBef>
              <a:buClr>
                <a:srgbClr val="3B812F"/>
              </a:buClr>
            </a:pPr>
            <a:r>
              <a:rPr lang="en-US" altLang="zh-CN" sz="1800" dirty="0" smtClean="0">
                <a:solidFill>
                  <a:srgbClr val="000000"/>
                </a:solidFill>
              </a:rPr>
              <a:t>Such as </a:t>
            </a:r>
            <a:r>
              <a:rPr lang="en-US" altLang="zh-CN" sz="1800" dirty="0" err="1" smtClean="0">
                <a:solidFill>
                  <a:srgbClr val="000000"/>
                </a:solidFill>
              </a:rPr>
              <a:t>RootIOSvc</a:t>
            </a:r>
            <a:r>
              <a:rPr lang="en-US" altLang="zh-CN" sz="1800" dirty="0">
                <a:solidFill>
                  <a:srgbClr val="000000"/>
                </a:solidFill>
              </a:rPr>
              <a:t>, </a:t>
            </a:r>
            <a:r>
              <a:rPr lang="en-US" altLang="zh-CN" sz="1800" dirty="0" err="1">
                <a:solidFill>
                  <a:srgbClr val="000000"/>
                </a:solidFill>
              </a:rPr>
              <a:t>GeometrySvc</a:t>
            </a:r>
            <a:r>
              <a:rPr lang="en-US" altLang="zh-CN" sz="1800" dirty="0">
                <a:solidFill>
                  <a:srgbClr val="000000"/>
                </a:solidFill>
              </a:rPr>
              <a:t> </a:t>
            </a:r>
            <a:r>
              <a:rPr lang="en-US" altLang="zh-CN" sz="1800" dirty="0" smtClean="0">
                <a:solidFill>
                  <a:srgbClr val="000000"/>
                </a:solidFill>
              </a:rPr>
              <a:t>…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lvl="1">
              <a:spcBef>
                <a:spcPts val="1200"/>
              </a:spcBef>
              <a:buClr>
                <a:srgbClr val="3B812F"/>
              </a:buClr>
            </a:pPr>
            <a:r>
              <a:rPr lang="en-US" altLang="zh-CN" sz="1800" dirty="0" smtClean="0">
                <a:solidFill>
                  <a:srgbClr val="000000"/>
                </a:solidFill>
              </a:rPr>
              <a:t>Be invoked </a:t>
            </a:r>
            <a:r>
              <a:rPr lang="en-US" altLang="zh-CN" sz="1800" dirty="0" smtClean="0">
                <a:solidFill>
                  <a:srgbClr val="000000"/>
                </a:solidFill>
              </a:rPr>
              <a:t>by </a:t>
            </a:r>
            <a:r>
              <a:rPr lang="en-US" altLang="zh-CN" sz="1800" dirty="0" smtClean="0">
                <a:solidFill>
                  <a:srgbClr val="000000"/>
                </a:solidFill>
              </a:rPr>
              <a:t>users, </a:t>
            </a:r>
            <a:r>
              <a:rPr lang="en-US" altLang="zh-CN" sz="1800" dirty="0" smtClean="0">
                <a:solidFill>
                  <a:srgbClr val="000000"/>
                </a:solidFill>
              </a:rPr>
              <a:t>not limited to </a:t>
            </a:r>
            <a:r>
              <a:rPr lang="en-US" altLang="zh-CN" sz="1800" dirty="0" smtClean="0">
                <a:solidFill>
                  <a:srgbClr val="000000"/>
                </a:solidFill>
              </a:rPr>
              <a:t>the event loop</a:t>
            </a:r>
          </a:p>
          <a:p>
            <a:pPr lvl="1">
              <a:spcBef>
                <a:spcPts val="1200"/>
              </a:spcBef>
              <a:buClr>
                <a:srgbClr val="3B812F"/>
              </a:buClr>
            </a:pPr>
            <a:r>
              <a:rPr lang="en-US" altLang="zh-CN" sz="1800" dirty="0" smtClean="0">
                <a:solidFill>
                  <a:srgbClr val="000000"/>
                </a:solidFill>
              </a:rPr>
              <a:t>Be initialized before algorithms in each Task</a:t>
            </a:r>
            <a:endParaRPr lang="en-US" altLang="zh-CN" sz="1800" dirty="0" smtClean="0"/>
          </a:p>
          <a:p>
            <a:pPr>
              <a:spcBef>
                <a:spcPts val="1200"/>
              </a:spcBef>
            </a:pPr>
            <a:r>
              <a:rPr lang="en-US" altLang="zh-CN" sz="2000" dirty="0" err="1" smtClean="0">
                <a:solidFill>
                  <a:srgbClr val="0070C0"/>
                </a:solidFill>
              </a:rPr>
              <a:t>SvcBase</a:t>
            </a:r>
            <a:r>
              <a:rPr lang="en-US" altLang="zh-CN" sz="2000" dirty="0" smtClean="0">
                <a:solidFill>
                  <a:srgbClr val="0070C0"/>
                </a:solidFill>
              </a:rPr>
              <a:t>, the abstract base class in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SNiPER</a:t>
            </a:r>
            <a:endParaRPr lang="en-US" altLang="zh-CN" sz="2000" dirty="0" smtClean="0">
              <a:solidFill>
                <a:srgbClr val="0070C0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A new service must be inherited from </a:t>
            </a:r>
            <a:r>
              <a:rPr lang="en-US" altLang="zh-CN" sz="1800" dirty="0" err="1" smtClean="0"/>
              <a:t>SvcBase</a:t>
            </a:r>
            <a:endParaRPr lang="en-US" altLang="zh-CN" sz="1800" dirty="0" smtClean="0"/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Its constructor takes one </a:t>
            </a:r>
            <a:r>
              <a:rPr lang="en-US" altLang="zh-CN" sz="1800" dirty="0" err="1" smtClean="0"/>
              <a:t>std</a:t>
            </a:r>
            <a:r>
              <a:rPr lang="en-US" altLang="zh-CN" sz="1800" dirty="0" smtClean="0"/>
              <a:t>::string </a:t>
            </a:r>
            <a:r>
              <a:rPr lang="en-US" altLang="zh-CN" sz="1800" dirty="0" smtClean="0"/>
              <a:t>parameter as the object name</a:t>
            </a:r>
            <a:endParaRPr lang="en-US" altLang="zh-CN" sz="1800" dirty="0" smtClean="0"/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2 abstract interfaces must be implemented</a:t>
            </a:r>
          </a:p>
          <a:p>
            <a:pPr lvl="2">
              <a:spcBef>
                <a:spcPts val="1200"/>
              </a:spcBef>
            </a:pPr>
            <a:r>
              <a:rPr lang="en-US" altLang="zh-CN" sz="1400" dirty="0" err="1" smtClean="0"/>
              <a:t>bool</a:t>
            </a:r>
            <a:r>
              <a:rPr lang="en-US" altLang="zh-CN" sz="1400" dirty="0" smtClean="0"/>
              <a:t> initialize() : called once per Task (at the beginning of a Task)</a:t>
            </a:r>
          </a:p>
          <a:p>
            <a:pPr lvl="2">
              <a:spcBef>
                <a:spcPts val="1200"/>
              </a:spcBef>
            </a:pPr>
            <a:r>
              <a:rPr lang="en-US" altLang="zh-CN" sz="1400" dirty="0" err="1" smtClean="0"/>
              <a:t>bool</a:t>
            </a:r>
            <a:r>
              <a:rPr lang="en-US" altLang="zh-CN" sz="1400" dirty="0" smtClean="0"/>
              <a:t> finalize() : called once per Task (at the end of Task</a:t>
            </a:r>
            <a:r>
              <a:rPr lang="en-US" altLang="zh-CN" sz="1400" dirty="0" smtClean="0"/>
              <a:t>)</a:t>
            </a:r>
            <a:endParaRPr lang="en-US" altLang="zh-CN" sz="14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0447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Tool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713287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zh-CN" sz="2000" dirty="0" smtClean="0"/>
              <a:t>A concept inherited from Gaudi</a:t>
            </a:r>
            <a:endParaRPr lang="en-US" altLang="zh-CN" sz="2000" dirty="0" smtClean="0"/>
          </a:p>
          <a:p>
            <a:pPr>
              <a:spcBef>
                <a:spcPts val="1200"/>
              </a:spcBef>
            </a:pPr>
            <a:r>
              <a:rPr lang="en-US" altLang="zh-CN" sz="2000" dirty="0" smtClean="0"/>
              <a:t>Tool </a:t>
            </a:r>
            <a:r>
              <a:rPr lang="en-US" altLang="zh-CN" sz="2000" dirty="0" smtClean="0"/>
              <a:t>is also a Dynamically Loadable Element</a:t>
            </a:r>
          </a:p>
          <a:p>
            <a:pPr>
              <a:spcBef>
                <a:spcPts val="1200"/>
              </a:spcBef>
            </a:pPr>
            <a:r>
              <a:rPr lang="en-US" altLang="zh-CN" sz="2000" dirty="0" smtClean="0"/>
              <a:t>It belongs to an algorithm and helps the algorithm to organize code more clearly</a:t>
            </a:r>
          </a:p>
          <a:p>
            <a:pPr>
              <a:spcBef>
                <a:spcPts val="1200"/>
              </a:spcBef>
            </a:pPr>
            <a:r>
              <a:rPr lang="en-US" altLang="zh-CN" sz="2000" dirty="0" smtClean="0"/>
              <a:t>One algorithm can have one or more tools</a:t>
            </a:r>
          </a:p>
          <a:p>
            <a:pPr>
              <a:spcBef>
                <a:spcPts val="1200"/>
              </a:spcBef>
            </a:pPr>
            <a:r>
              <a:rPr lang="en-US" altLang="zh-CN" sz="2000" dirty="0" smtClean="0"/>
              <a:t>A tool can be accessed via its name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14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3859372"/>
            <a:ext cx="6901826" cy="2233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074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Task </a:t>
            </a:r>
            <a:r>
              <a:rPr lang="en-US" altLang="zh-CN" dirty="0" smtClean="0"/>
              <a:t>Execution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srgbClr val="000000"/>
                </a:solidFill>
              </a:rPr>
              <a:pPr/>
              <a:t>15</a:t>
            </a:fld>
            <a:endParaRPr lang="zh-CN" altLang="en-US">
              <a:solidFill>
                <a:srgbClr val="00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84" y="2204864"/>
            <a:ext cx="8024556" cy="3641914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11560" y="1493170"/>
            <a:ext cx="68407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ts val="1200"/>
              </a:spcBef>
              <a:spcAft>
                <a:spcPct val="0"/>
              </a:spcAft>
              <a:buClr>
                <a:srgbClr val="3B812F"/>
              </a:buClr>
              <a:buSzPct val="60000"/>
            </a:pPr>
            <a:r>
              <a:rPr lang="en-US" altLang="zh-CN" sz="2000" kern="0" dirty="0" smtClean="0">
                <a:solidFill>
                  <a:srgbClr val="000000"/>
                </a:solidFill>
              </a:rPr>
              <a:t>A state machine of the execution:</a:t>
            </a:r>
            <a:endParaRPr lang="en-US" altLang="zh-CN" sz="20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95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Data Processing with Task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75058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zh-CN" sz="2000" dirty="0" smtClean="0">
                <a:solidFill>
                  <a:srgbClr val="0070C0"/>
                </a:solidFill>
              </a:rPr>
              <a:t>Task means the event processing procedure </a:t>
            </a:r>
            <a:r>
              <a:rPr lang="en-US" altLang="zh-CN" sz="2000" dirty="0" smtClean="0">
                <a:solidFill>
                  <a:srgbClr val="0070C0"/>
                </a:solidFill>
              </a:rPr>
              <a:t>(a event </a:t>
            </a:r>
            <a:r>
              <a:rPr lang="en-US" altLang="zh-CN" sz="2000" dirty="0" smtClean="0">
                <a:solidFill>
                  <a:srgbClr val="0070C0"/>
                </a:solidFill>
              </a:rPr>
              <a:t>loop)</a:t>
            </a:r>
          </a:p>
          <a:p>
            <a:pPr>
              <a:spcBef>
                <a:spcPts val="1200"/>
              </a:spcBef>
            </a:pPr>
            <a:r>
              <a:rPr lang="en-US" altLang="zh-CN" sz="2000" dirty="0" smtClean="0">
                <a:solidFill>
                  <a:srgbClr val="0070C0"/>
                </a:solidFill>
              </a:rPr>
              <a:t>Task </a:t>
            </a:r>
            <a:r>
              <a:rPr lang="en-US" altLang="zh-CN" sz="2000" dirty="0" smtClean="0">
                <a:solidFill>
                  <a:srgbClr val="0070C0"/>
                </a:solidFill>
              </a:rPr>
              <a:t>and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SubTask</a:t>
            </a:r>
            <a:r>
              <a:rPr lang="en-US" altLang="zh-CN" sz="2000" dirty="0" smtClean="0">
                <a:solidFill>
                  <a:srgbClr val="0070C0"/>
                </a:solidFill>
              </a:rPr>
              <a:t> provide </a:t>
            </a:r>
            <a:r>
              <a:rPr lang="en-US" altLang="zh-CN" sz="2000" dirty="0" smtClean="0">
                <a:solidFill>
                  <a:srgbClr val="0070C0"/>
                </a:solidFill>
              </a:rPr>
              <a:t>a more </a:t>
            </a:r>
            <a:r>
              <a:rPr lang="en-US" altLang="zh-CN" sz="2000" dirty="0" smtClean="0">
                <a:solidFill>
                  <a:srgbClr val="0070C0"/>
                </a:solidFill>
              </a:rPr>
              <a:t>flexible </a:t>
            </a:r>
            <a:r>
              <a:rPr lang="en-US" altLang="zh-CN" sz="2000" dirty="0" smtClean="0">
                <a:solidFill>
                  <a:srgbClr val="0070C0"/>
                </a:solidFill>
              </a:rPr>
              <a:t>execution procedure</a:t>
            </a:r>
          </a:p>
          <a:p>
            <a:pPr lvl="1">
              <a:spcBef>
                <a:spcPts val="1200"/>
              </a:spcBef>
            </a:pPr>
            <a:r>
              <a:rPr lang="en-US" altLang="zh-CN" sz="1800" dirty="0" err="1" smtClean="0"/>
              <a:t>SubTask</a:t>
            </a:r>
            <a:r>
              <a:rPr lang="en-US" altLang="zh-CN" sz="1800" dirty="0" smtClean="0"/>
              <a:t>(s) are </a:t>
            </a:r>
            <a:r>
              <a:rPr lang="en-US" altLang="zh-CN" sz="1800" dirty="0"/>
              <a:t>executed </a:t>
            </a:r>
            <a:r>
              <a:rPr lang="en-US" altLang="zh-CN" sz="1800" dirty="0" smtClean="0"/>
              <a:t>synchronously </a:t>
            </a:r>
            <a:r>
              <a:rPr lang="en-US" altLang="zh-CN" sz="1800" dirty="0"/>
              <a:t>on </a:t>
            </a:r>
            <a:r>
              <a:rPr lang="en-US" altLang="zh-CN" sz="1800" dirty="0" smtClean="0"/>
              <a:t>demand</a:t>
            </a:r>
            <a:endParaRPr lang="en-US" altLang="zh-CN" sz="1800" dirty="0"/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Can be used for different event loops</a:t>
            </a:r>
            <a:endParaRPr lang="en-US" altLang="zh-CN" sz="1800" dirty="0" smtClean="0"/>
          </a:p>
          <a:p>
            <a:pPr lvl="1">
              <a:spcBef>
                <a:spcPts val="1200"/>
              </a:spcBef>
            </a:pPr>
            <a:r>
              <a:rPr lang="en-US" altLang="zh-CN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Multi-Thread Computing (run each task in an individual thread)</a:t>
            </a:r>
          </a:p>
          <a:p>
            <a:pPr>
              <a:spcBef>
                <a:spcPts val="1200"/>
              </a:spcBef>
            </a:pPr>
            <a:r>
              <a:rPr lang="en-US" altLang="zh-CN" sz="2000" dirty="0" smtClean="0">
                <a:solidFill>
                  <a:srgbClr val="0070C0"/>
                </a:solidFill>
              </a:rPr>
              <a:t>Task is a FSM (finite-state machine)</a:t>
            </a:r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Startup</a:t>
            </a:r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Ready</a:t>
            </a:r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Running</a:t>
            </a:r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Finalized</a:t>
            </a:r>
          </a:p>
          <a:p>
            <a:pPr lvl="1">
              <a:spcBef>
                <a:spcPts val="1200"/>
              </a:spcBef>
            </a:pPr>
            <a:r>
              <a:rPr lang="en-US" altLang="zh-CN" sz="1800" dirty="0" err="1" smtClean="0"/>
              <a:t>Endup</a:t>
            </a:r>
            <a:endParaRPr lang="en-US" altLang="zh-CN" sz="18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16</a:t>
            </a:fld>
            <a:endParaRPr lang="zh-CN" altLang="en-US"/>
          </a:p>
        </p:txBody>
      </p:sp>
      <p:grpSp>
        <p:nvGrpSpPr>
          <p:cNvPr id="42" name="组合 41"/>
          <p:cNvGrpSpPr/>
          <p:nvPr/>
        </p:nvGrpSpPr>
        <p:grpSpPr>
          <a:xfrm>
            <a:off x="2699792" y="4077072"/>
            <a:ext cx="5974080" cy="1994738"/>
            <a:chOff x="2990408" y="4221088"/>
            <a:chExt cx="5974080" cy="1994738"/>
          </a:xfrm>
        </p:grpSpPr>
        <p:grpSp>
          <p:nvGrpSpPr>
            <p:cNvPr id="5" name="组合 4"/>
            <p:cNvGrpSpPr/>
            <p:nvPr/>
          </p:nvGrpSpPr>
          <p:grpSpPr>
            <a:xfrm>
              <a:off x="2990408" y="4221088"/>
              <a:ext cx="5974080" cy="1878534"/>
              <a:chOff x="714348" y="1675878"/>
              <a:chExt cx="7929618" cy="3324758"/>
            </a:xfrm>
          </p:grpSpPr>
          <p:grpSp>
            <p:nvGrpSpPr>
              <p:cNvPr id="6" name="组合 63"/>
              <p:cNvGrpSpPr/>
              <p:nvPr/>
            </p:nvGrpSpPr>
            <p:grpSpPr>
              <a:xfrm>
                <a:off x="714348" y="1675878"/>
                <a:ext cx="7929618" cy="3324758"/>
                <a:chOff x="1000100" y="1675878"/>
                <a:chExt cx="7929618" cy="3324758"/>
              </a:xfrm>
            </p:grpSpPr>
            <p:grpSp>
              <p:nvGrpSpPr>
                <p:cNvPr id="9" name="组合 16"/>
                <p:cNvGrpSpPr/>
                <p:nvPr/>
              </p:nvGrpSpPr>
              <p:grpSpPr>
                <a:xfrm>
                  <a:off x="3102835" y="2232419"/>
                  <a:ext cx="2981902" cy="2625341"/>
                  <a:chOff x="-111875" y="1875232"/>
                  <a:chExt cx="2981902" cy="2625341"/>
                </a:xfrm>
              </p:grpSpPr>
              <p:grpSp>
                <p:nvGrpSpPr>
                  <p:cNvPr id="30" name="组合 4"/>
                  <p:cNvGrpSpPr/>
                  <p:nvPr/>
                </p:nvGrpSpPr>
                <p:grpSpPr>
                  <a:xfrm>
                    <a:off x="1285852" y="1928798"/>
                    <a:ext cx="1584175" cy="2571775"/>
                    <a:chOff x="2857488" y="1745765"/>
                    <a:chExt cx="1584175" cy="2571775"/>
                  </a:xfrm>
                </p:grpSpPr>
                <p:cxnSp>
                  <p:nvCxnSpPr>
                    <p:cNvPr id="35" name="直接连接符 34"/>
                    <p:cNvCxnSpPr/>
                    <p:nvPr/>
                  </p:nvCxnSpPr>
                  <p:spPr>
                    <a:xfrm rot="16200000" flipH="1">
                      <a:off x="2578004" y="2811067"/>
                      <a:ext cx="2143143" cy="12539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prstDash val="soli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直接连接符 35"/>
                    <p:cNvCxnSpPr/>
                    <p:nvPr/>
                  </p:nvCxnSpPr>
                  <p:spPr>
                    <a:xfrm rot="5400000">
                      <a:off x="3467846" y="4135808"/>
                      <a:ext cx="357193" cy="6272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7" name="矩形 4"/>
                    <p:cNvSpPr/>
                    <p:nvPr/>
                  </p:nvSpPr>
                  <p:spPr>
                    <a:xfrm>
                      <a:off x="2857488" y="2410422"/>
                      <a:ext cx="1584175" cy="447074"/>
                    </a:xfrm>
                    <a:prstGeom prst="rect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3">
                        <a:shade val="50000"/>
                      </a:schemeClr>
                    </a:lnRef>
                    <a:fillRef idx="1">
                      <a:schemeClr val="accent3"/>
                    </a:fillRef>
                    <a:effectRef idx="0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</a:rPr>
                        <a:t>Algorithm 4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8" name="矩形 37"/>
                    <p:cNvSpPr/>
                    <p:nvPr/>
                  </p:nvSpPr>
                  <p:spPr>
                    <a:xfrm>
                      <a:off x="2857488" y="3053364"/>
                      <a:ext cx="1584175" cy="447074"/>
                    </a:xfrm>
                    <a:prstGeom prst="rect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3">
                        <a:shade val="50000"/>
                      </a:schemeClr>
                    </a:lnRef>
                    <a:fillRef idx="1">
                      <a:schemeClr val="accent3"/>
                    </a:fillRef>
                    <a:effectRef idx="0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</a:rPr>
                        <a:t>Algorithm 5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cxnSp>
                <p:nvCxnSpPr>
                  <p:cNvPr id="31" name="直接连接符 30"/>
                  <p:cNvCxnSpPr/>
                  <p:nvPr/>
                </p:nvCxnSpPr>
                <p:spPr>
                  <a:xfrm rot="10800000">
                    <a:off x="857225" y="3998915"/>
                    <a:ext cx="1214446" cy="158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直接连接符 19"/>
                  <p:cNvCxnSpPr/>
                  <p:nvPr/>
                </p:nvCxnSpPr>
                <p:spPr>
                  <a:xfrm rot="16200000" flipH="1">
                    <a:off x="6235" y="3136978"/>
                    <a:ext cx="1714518" cy="1253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直接连接符 32"/>
                  <p:cNvCxnSpPr/>
                  <p:nvPr/>
                </p:nvCxnSpPr>
                <p:spPr>
                  <a:xfrm rot="10800000">
                    <a:off x="857225" y="2284400"/>
                    <a:ext cx="1214446" cy="158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4" name="TextBox 35"/>
                  <p:cNvSpPr txBox="1"/>
                  <p:nvPr/>
                </p:nvSpPr>
                <p:spPr>
                  <a:xfrm>
                    <a:off x="-111875" y="1875232"/>
                    <a:ext cx="2143141" cy="46301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1050" b="1" dirty="0" smtClean="0"/>
                      <a:t>Executed on Demand</a:t>
                    </a:r>
                    <a:endParaRPr lang="zh-CN" altLang="en-US" sz="1050" b="1" dirty="0"/>
                  </a:p>
                </p:txBody>
              </p:sp>
            </p:grpSp>
            <p:grpSp>
              <p:nvGrpSpPr>
                <p:cNvPr id="10" name="组合 39"/>
                <p:cNvGrpSpPr/>
                <p:nvPr/>
              </p:nvGrpSpPr>
              <p:grpSpPr>
                <a:xfrm>
                  <a:off x="1000100" y="1675878"/>
                  <a:ext cx="2155679" cy="3324758"/>
                  <a:chOff x="714348" y="1818754"/>
                  <a:chExt cx="2155679" cy="3324758"/>
                </a:xfrm>
              </p:grpSpPr>
              <p:grpSp>
                <p:nvGrpSpPr>
                  <p:cNvPr id="20" name="组合 4"/>
                  <p:cNvGrpSpPr/>
                  <p:nvPr/>
                </p:nvGrpSpPr>
                <p:grpSpPr>
                  <a:xfrm>
                    <a:off x="1285852" y="1928799"/>
                    <a:ext cx="1584175" cy="3214713"/>
                    <a:chOff x="2857488" y="1745766"/>
                    <a:chExt cx="1584175" cy="3214713"/>
                  </a:xfrm>
                </p:grpSpPr>
                <p:cxnSp>
                  <p:nvCxnSpPr>
                    <p:cNvPr id="25" name="直接连接符 24"/>
                    <p:cNvCxnSpPr/>
                    <p:nvPr/>
                  </p:nvCxnSpPr>
                  <p:spPr>
                    <a:xfrm rot="16200000" flipH="1">
                      <a:off x="2253399" y="3135673"/>
                      <a:ext cx="2786082" cy="626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prstDash val="soli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直接连接符 25"/>
                    <p:cNvCxnSpPr/>
                    <p:nvPr/>
                  </p:nvCxnSpPr>
                  <p:spPr>
                    <a:xfrm rot="5400000">
                      <a:off x="3467846" y="4778747"/>
                      <a:ext cx="357193" cy="6272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7" name="矩形 4"/>
                    <p:cNvSpPr/>
                    <p:nvPr/>
                  </p:nvSpPr>
                  <p:spPr>
                    <a:xfrm>
                      <a:off x="2857488" y="2410422"/>
                      <a:ext cx="1584175" cy="447074"/>
                    </a:xfrm>
                    <a:prstGeom prst="rect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3">
                        <a:shade val="50000"/>
                      </a:schemeClr>
                    </a:lnRef>
                    <a:fillRef idx="1">
                      <a:schemeClr val="accent3"/>
                    </a:fillRef>
                    <a:effectRef idx="0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</a:rPr>
                        <a:t>Algorithm 1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" name="矩形 27"/>
                    <p:cNvSpPr/>
                    <p:nvPr/>
                  </p:nvSpPr>
                  <p:spPr>
                    <a:xfrm>
                      <a:off x="2857488" y="3053364"/>
                      <a:ext cx="1584175" cy="447074"/>
                    </a:xfrm>
                    <a:prstGeom prst="rect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3">
                        <a:shade val="50000"/>
                      </a:schemeClr>
                    </a:lnRef>
                    <a:fillRef idx="1">
                      <a:schemeClr val="accent3"/>
                    </a:fillRef>
                    <a:effectRef idx="0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</a:rPr>
                        <a:t>Algorithm 2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9" name="矩形 28"/>
                    <p:cNvSpPr/>
                    <p:nvPr/>
                  </p:nvSpPr>
                  <p:spPr>
                    <a:xfrm>
                      <a:off x="2857488" y="3734756"/>
                      <a:ext cx="1584175" cy="447074"/>
                    </a:xfrm>
                    <a:prstGeom prst="rect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3">
                        <a:shade val="50000"/>
                      </a:schemeClr>
                    </a:lnRef>
                    <a:fillRef idx="1">
                      <a:schemeClr val="accent3"/>
                    </a:fillRef>
                    <a:effectRef idx="0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</a:rPr>
                        <a:t>Algorithm 3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cxnSp>
                <p:nvCxnSpPr>
                  <p:cNvPr id="21" name="直接连接符 20"/>
                  <p:cNvCxnSpPr/>
                  <p:nvPr/>
                </p:nvCxnSpPr>
                <p:spPr>
                  <a:xfrm rot="10800000">
                    <a:off x="857225" y="4641855"/>
                    <a:ext cx="1214446" cy="158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直接连接符 21"/>
                  <p:cNvCxnSpPr/>
                  <p:nvPr/>
                </p:nvCxnSpPr>
                <p:spPr>
                  <a:xfrm rot="16200000" flipH="1">
                    <a:off x="-354085" y="3425864"/>
                    <a:ext cx="2428887" cy="626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直接连接符 22"/>
                  <p:cNvCxnSpPr/>
                  <p:nvPr/>
                </p:nvCxnSpPr>
                <p:spPr>
                  <a:xfrm rot="10800000">
                    <a:off x="857225" y="2212965"/>
                    <a:ext cx="1214446" cy="158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TextBox 25"/>
                  <p:cNvSpPr txBox="1"/>
                  <p:nvPr/>
                </p:nvSpPr>
                <p:spPr>
                  <a:xfrm>
                    <a:off x="714348" y="1818754"/>
                    <a:ext cx="1285884" cy="46301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1100" b="1" dirty="0" smtClean="0"/>
                      <a:t>Event Loop</a:t>
                    </a:r>
                    <a:endParaRPr lang="zh-CN" altLang="en-US" sz="1100" b="1" dirty="0"/>
                  </a:p>
                </p:txBody>
              </p:sp>
            </p:grpSp>
            <p:grpSp>
              <p:nvGrpSpPr>
                <p:cNvPr id="11" name="组合 26"/>
                <p:cNvGrpSpPr/>
                <p:nvPr/>
              </p:nvGrpSpPr>
              <p:grpSpPr>
                <a:xfrm>
                  <a:off x="6025377" y="2742199"/>
                  <a:ext cx="2904341" cy="2044126"/>
                  <a:chOff x="-34314" y="1884946"/>
                  <a:chExt cx="2904341" cy="2044126"/>
                </a:xfrm>
              </p:grpSpPr>
              <p:grpSp>
                <p:nvGrpSpPr>
                  <p:cNvPr id="12" name="组合 4"/>
                  <p:cNvGrpSpPr/>
                  <p:nvPr/>
                </p:nvGrpSpPr>
                <p:grpSpPr>
                  <a:xfrm>
                    <a:off x="1285852" y="1928797"/>
                    <a:ext cx="1584175" cy="2000275"/>
                    <a:chOff x="2857488" y="1745764"/>
                    <a:chExt cx="1584175" cy="2000275"/>
                  </a:xfrm>
                </p:grpSpPr>
                <p:cxnSp>
                  <p:nvCxnSpPr>
                    <p:cNvPr id="17" name="直接连接符 16"/>
                    <p:cNvCxnSpPr/>
                    <p:nvPr/>
                  </p:nvCxnSpPr>
                  <p:spPr>
                    <a:xfrm rot="16200000" flipH="1">
                      <a:off x="2863753" y="2525316"/>
                      <a:ext cx="1571644" cy="12539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prstDash val="soli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" name="直接连接符 17"/>
                    <p:cNvCxnSpPr/>
                    <p:nvPr/>
                  </p:nvCxnSpPr>
                  <p:spPr>
                    <a:xfrm rot="5400000">
                      <a:off x="3467846" y="3564307"/>
                      <a:ext cx="357193" cy="6272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9" name="矩形 4"/>
                    <p:cNvSpPr/>
                    <p:nvPr/>
                  </p:nvSpPr>
                  <p:spPr>
                    <a:xfrm>
                      <a:off x="2857488" y="2410422"/>
                      <a:ext cx="1584175" cy="447074"/>
                    </a:xfrm>
                    <a:prstGeom prst="rect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3">
                        <a:shade val="50000"/>
                      </a:schemeClr>
                    </a:lnRef>
                    <a:fillRef idx="1">
                      <a:schemeClr val="accent3"/>
                    </a:fillRef>
                    <a:effectRef idx="0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</a:rPr>
                        <a:t>Algorithm 6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cxnSp>
                <p:nvCxnSpPr>
                  <p:cNvPr id="13" name="直接连接符 12"/>
                  <p:cNvCxnSpPr/>
                  <p:nvPr/>
                </p:nvCxnSpPr>
                <p:spPr>
                  <a:xfrm rot="10800000">
                    <a:off x="857225" y="3429003"/>
                    <a:ext cx="1214446" cy="158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直接连接符 13"/>
                  <p:cNvCxnSpPr/>
                  <p:nvPr/>
                </p:nvCxnSpPr>
                <p:spPr>
                  <a:xfrm rot="16200000" flipH="1">
                    <a:off x="291986" y="2851226"/>
                    <a:ext cx="1143018" cy="1253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直接连接符 14"/>
                  <p:cNvCxnSpPr/>
                  <p:nvPr/>
                </p:nvCxnSpPr>
                <p:spPr>
                  <a:xfrm rot="10800000">
                    <a:off x="857225" y="2284400"/>
                    <a:ext cx="1214446" cy="158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6" name="TextBox 17"/>
                  <p:cNvSpPr txBox="1"/>
                  <p:nvPr/>
                </p:nvSpPr>
                <p:spPr>
                  <a:xfrm>
                    <a:off x="-34314" y="1884946"/>
                    <a:ext cx="2143140" cy="46301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1050" b="1" dirty="0" smtClean="0"/>
                      <a:t>Executed on Demand</a:t>
                    </a:r>
                    <a:endParaRPr lang="zh-CN" altLang="en-US" sz="1050" b="1" dirty="0"/>
                  </a:p>
                </p:txBody>
              </p:sp>
            </p:grpSp>
          </p:grpSp>
          <p:cxnSp>
            <p:nvCxnSpPr>
              <p:cNvPr id="7" name="直接连接符 6"/>
              <p:cNvCxnSpPr/>
              <p:nvPr/>
            </p:nvCxnSpPr>
            <p:spPr>
              <a:xfrm rot="10800000">
                <a:off x="2857489" y="2643182"/>
                <a:ext cx="1071568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接连接符 7"/>
              <p:cNvCxnSpPr/>
              <p:nvPr/>
            </p:nvCxnSpPr>
            <p:spPr>
              <a:xfrm rot="10800000">
                <a:off x="5786446" y="3141660"/>
                <a:ext cx="857254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文本框 38"/>
            <p:cNvSpPr txBox="1"/>
            <p:nvPr/>
          </p:nvSpPr>
          <p:spPr>
            <a:xfrm>
              <a:off x="3419872" y="5877272"/>
              <a:ext cx="11536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err="1" smtClean="0">
                  <a:solidFill>
                    <a:srgbClr val="FF0000"/>
                  </a:solidFill>
                </a:rPr>
                <a:t>TopTask</a:t>
              </a:r>
              <a:endParaRPr lang="zh-CN" alt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5651020" y="5877272"/>
              <a:ext cx="11536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err="1" smtClean="0">
                  <a:solidFill>
                    <a:srgbClr val="FF0000"/>
                  </a:solidFill>
                </a:rPr>
                <a:t>SubTask</a:t>
              </a:r>
              <a:endParaRPr lang="zh-CN" alt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7810876" y="5877272"/>
              <a:ext cx="11536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err="1" smtClean="0">
                  <a:solidFill>
                    <a:srgbClr val="FF0000"/>
                  </a:solidFill>
                </a:rPr>
                <a:t>SubTask</a:t>
              </a:r>
              <a:endParaRPr lang="zh-CN" altLang="en-US" sz="16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979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Data </a:t>
            </a:r>
            <a:r>
              <a:rPr lang="en-US" altLang="zh-CN" dirty="0" smtClean="0"/>
              <a:t>Memory Service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62165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zh-CN" sz="2000" dirty="0" smtClean="0"/>
              <a:t>Data </a:t>
            </a:r>
            <a:r>
              <a:rPr lang="en-US" altLang="zh-CN" sz="2000" dirty="0" smtClean="0"/>
              <a:t>memory service </a:t>
            </a:r>
            <a:r>
              <a:rPr lang="en-US" altLang="zh-CN" sz="2000" dirty="0" smtClean="0"/>
              <a:t>is </a:t>
            </a:r>
            <a:r>
              <a:rPr lang="en-US" altLang="zh-CN" sz="2000" dirty="0" smtClean="0"/>
              <a:t>in charge of the </a:t>
            </a:r>
            <a:r>
              <a:rPr lang="en-US" altLang="zh-CN" sz="2000" dirty="0" smtClean="0"/>
              <a:t>dynamically allocated </a:t>
            </a:r>
            <a:r>
              <a:rPr lang="en-US" altLang="zh-CN" sz="2000" dirty="0" smtClean="0"/>
              <a:t>memory, by which to </a:t>
            </a:r>
            <a:r>
              <a:rPr lang="en-US" altLang="zh-CN" sz="2000" dirty="0" smtClean="0"/>
              <a:t>hold events data </a:t>
            </a:r>
            <a:r>
              <a:rPr lang="en-US" altLang="zh-CN" sz="2000" dirty="0" smtClean="0"/>
              <a:t>that </a:t>
            </a:r>
            <a:r>
              <a:rPr lang="en-US" altLang="zh-CN" sz="2000" dirty="0" smtClean="0"/>
              <a:t>being processed</a:t>
            </a:r>
          </a:p>
          <a:p>
            <a:pPr>
              <a:spcBef>
                <a:spcPts val="1200"/>
              </a:spcBef>
            </a:pPr>
            <a:r>
              <a:rPr lang="en-US" altLang="zh-CN" sz="2000" dirty="0" smtClean="0"/>
              <a:t>Applications (in terms of algorithms) get events data </a:t>
            </a:r>
            <a:r>
              <a:rPr lang="en-US" altLang="zh-CN" sz="2000" dirty="0" smtClean="0"/>
              <a:t>via </a:t>
            </a:r>
            <a:r>
              <a:rPr lang="en-US" altLang="zh-CN" sz="2000" dirty="0" smtClean="0"/>
              <a:t>the </a:t>
            </a:r>
            <a:r>
              <a:rPr lang="en-US" altLang="zh-CN" sz="2000" dirty="0" smtClean="0"/>
              <a:t>data memory service </a:t>
            </a:r>
            <a:r>
              <a:rPr lang="en-US" altLang="zh-CN" sz="2000" dirty="0" smtClean="0"/>
              <a:t>and update them after processing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17</a:t>
            </a:fld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942468" y="2924944"/>
            <a:ext cx="7259063" cy="3028196"/>
            <a:chOff x="942468" y="2924944"/>
            <a:chExt cx="7259063" cy="3028196"/>
          </a:xfrm>
        </p:grpSpPr>
        <p:grpSp>
          <p:nvGrpSpPr>
            <p:cNvPr id="9" name="组合 8"/>
            <p:cNvGrpSpPr/>
            <p:nvPr/>
          </p:nvGrpSpPr>
          <p:grpSpPr>
            <a:xfrm>
              <a:off x="942468" y="3140968"/>
              <a:ext cx="7259063" cy="2812172"/>
              <a:chOff x="942468" y="3140968"/>
              <a:chExt cx="7259063" cy="2812172"/>
            </a:xfrm>
          </p:grpSpPr>
          <p:pic>
            <p:nvPicPr>
              <p:cNvPr id="6" name="图片 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42468" y="3140968"/>
                <a:ext cx="7259063" cy="2812172"/>
              </a:xfrm>
              <a:prstGeom prst="rect">
                <a:avLst/>
              </a:prstGeom>
            </p:spPr>
          </p:pic>
          <p:sp>
            <p:nvSpPr>
              <p:cNvPr id="8" name="矩形 7"/>
              <p:cNvSpPr/>
              <p:nvPr/>
            </p:nvSpPr>
            <p:spPr>
              <a:xfrm>
                <a:off x="4968168" y="4221088"/>
                <a:ext cx="1116000" cy="216024"/>
              </a:xfrm>
              <a:prstGeom prst="rect">
                <a:avLst/>
              </a:prstGeom>
              <a:solidFill>
                <a:srgbClr val="FF2600"/>
              </a:solidFill>
              <a:ln>
                <a:solidFill>
                  <a:srgbClr val="FF2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altLang="zh-CN" sz="1400" b="1" dirty="0" smtClean="0">
                    <a:solidFill>
                      <a:schemeClr val="tx1"/>
                    </a:solidFill>
                  </a:rPr>
                  <a:t>Event Data</a:t>
                </a:r>
                <a:endParaRPr lang="zh-CN" altLang="en-US" sz="14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" name="矩形 6"/>
            <p:cNvSpPr/>
            <p:nvPr/>
          </p:nvSpPr>
          <p:spPr>
            <a:xfrm>
              <a:off x="2843808" y="2924944"/>
              <a:ext cx="1152128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CN" sz="2000" b="1" dirty="0">
                  <a:solidFill>
                    <a:schemeClr val="tx1"/>
                  </a:solidFill>
                </a:rPr>
                <a:t>T</a:t>
              </a:r>
              <a:r>
                <a:rPr lang="en-US" altLang="zh-CN" sz="2000" b="1" dirty="0" smtClean="0">
                  <a:solidFill>
                    <a:schemeClr val="tx1"/>
                  </a:solidFill>
                </a:rPr>
                <a:t>ask</a:t>
              </a:r>
              <a:endParaRPr lang="zh-CN" altLang="en-US" sz="20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4770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Optional Data Memory Services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18</a:t>
            </a:fld>
            <a:endParaRPr lang="zh-CN" altLang="en-US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75058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zh-CN" sz="2000" dirty="0" smtClean="0">
                <a:solidFill>
                  <a:srgbClr val="0070C0"/>
                </a:solidFill>
              </a:rPr>
              <a:t>Different type of experiments have different requirements</a:t>
            </a:r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Several implementations to select</a:t>
            </a:r>
            <a:endParaRPr lang="en-US" altLang="zh-CN" sz="1800" dirty="0"/>
          </a:p>
          <a:p>
            <a:pPr>
              <a:spcBef>
                <a:spcPts val="1200"/>
              </a:spcBef>
            </a:pPr>
            <a:r>
              <a:rPr lang="en-US" altLang="zh-CN" sz="2000" dirty="0" err="1" smtClean="0">
                <a:solidFill>
                  <a:srgbClr val="C00000"/>
                </a:solidFill>
              </a:rPr>
              <a:t>DataBuffer</a:t>
            </a:r>
            <a:r>
              <a:rPr lang="en-US" altLang="zh-CN" sz="2000" dirty="0" smtClean="0">
                <a:solidFill>
                  <a:srgbClr val="0070C0"/>
                </a:solidFill>
              </a:rPr>
              <a:t> for neutrino experiments</a:t>
            </a:r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A </a:t>
            </a:r>
            <a:r>
              <a:rPr lang="en-US" altLang="zh-CN" sz="1800" dirty="0"/>
              <a:t>sequence of events in a time </a:t>
            </a:r>
            <a:r>
              <a:rPr lang="en-US" altLang="zh-CN" sz="1800" dirty="0" smtClean="0"/>
              <a:t>window</a:t>
            </a:r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Be able to handle events correlations</a:t>
            </a:r>
            <a:endParaRPr lang="en-US" altLang="zh-CN" sz="1800" dirty="0"/>
          </a:p>
          <a:p>
            <a:pPr>
              <a:spcBef>
                <a:spcPts val="1200"/>
              </a:spcBef>
            </a:pPr>
            <a:r>
              <a:rPr lang="en-US" altLang="zh-CN" sz="2000" dirty="0" err="1" smtClean="0">
                <a:solidFill>
                  <a:srgbClr val="C00000"/>
                </a:solidFill>
              </a:rPr>
              <a:t>PyDataStore</a:t>
            </a:r>
            <a:r>
              <a:rPr lang="en-US" altLang="zh-CN" sz="2000" dirty="0" smtClean="0">
                <a:solidFill>
                  <a:srgbClr val="0070C0"/>
                </a:solidFill>
              </a:rPr>
              <a:t>: transfer data between C++ and Python</a:t>
            </a:r>
            <a:endParaRPr lang="en-US" altLang="zh-CN" sz="2000" dirty="0" smtClean="0">
              <a:solidFill>
                <a:srgbClr val="0070C0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Writing algorithms in Python</a:t>
            </a:r>
            <a:endParaRPr lang="en-US" altLang="zh-CN" sz="1800" dirty="0"/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Mixing execution of C++ algorithms and Python algorithms</a:t>
            </a:r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Examples/HelloWorld</a:t>
            </a:r>
            <a:endParaRPr lang="en-US" altLang="zh-CN" sz="1800" dirty="0"/>
          </a:p>
          <a:p>
            <a:pPr>
              <a:spcBef>
                <a:spcPts val="1200"/>
              </a:spcBef>
            </a:pPr>
            <a:r>
              <a:rPr lang="en-US" altLang="zh-CN" sz="2000" dirty="0" err="1" smtClean="0">
                <a:solidFill>
                  <a:srgbClr val="C00000"/>
                </a:solidFill>
              </a:rPr>
              <a:t>EventStore</a:t>
            </a:r>
            <a:r>
              <a:rPr lang="en-US" altLang="zh-CN" sz="2000" dirty="0" smtClean="0">
                <a:solidFill>
                  <a:srgbClr val="0070C0"/>
                </a:solidFill>
              </a:rPr>
              <a:t> (to be implemented): similar to the TDS in Gaudi</a:t>
            </a:r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Reset event by event automatically</a:t>
            </a:r>
          </a:p>
        </p:txBody>
      </p:sp>
      <p:pic>
        <p:nvPicPr>
          <p:cNvPr id="83" name="图片 8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6176" y="2103005"/>
            <a:ext cx="2337409" cy="132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064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Incident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19</a:t>
            </a:fld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99464" y="1258820"/>
            <a:ext cx="814393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n"/>
            </a:pPr>
            <a:r>
              <a:rPr lang="en-US" altLang="zh-CN" sz="2000" dirty="0" smtClean="0">
                <a:solidFill>
                  <a:srgbClr val="0070C0"/>
                </a:solidFill>
              </a:rPr>
              <a:t>Provides an additional degree of execution freedom: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en-US" altLang="zh-CN" dirty="0" smtClean="0"/>
              <a:t> Incident: trigger the execution of corresponding handlers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en-US" altLang="zh-CN" dirty="0" smtClean="0"/>
              <a:t> </a:t>
            </a:r>
            <a:r>
              <a:rPr lang="en-US" altLang="zh-CN" dirty="0" err="1" smtClean="0"/>
              <a:t>IncidentHandler</a:t>
            </a:r>
            <a:r>
              <a:rPr lang="en-US" altLang="zh-CN" dirty="0" smtClean="0"/>
              <a:t>: the wrapper of any specific procedure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19416" y="4146350"/>
            <a:ext cx="80010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altLang="zh-CN" dirty="0" smtClean="0"/>
              <a:t>Regular execution procedure jumps to another extra procedure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altLang="zh-CN" dirty="0" smtClean="0"/>
              <a:t>Back to the original procedure after all corresponding Handlers are executed</a:t>
            </a:r>
            <a:endParaRPr lang="zh-CN" altLang="en-US" dirty="0"/>
          </a:p>
        </p:txBody>
      </p:sp>
      <p:grpSp>
        <p:nvGrpSpPr>
          <p:cNvPr id="4" name="组合 33"/>
          <p:cNvGrpSpPr/>
          <p:nvPr/>
        </p:nvGrpSpPr>
        <p:grpSpPr>
          <a:xfrm>
            <a:off x="1643042" y="2564904"/>
            <a:ext cx="5857916" cy="1512340"/>
            <a:chOff x="1643042" y="3273982"/>
            <a:chExt cx="5857916" cy="1512340"/>
          </a:xfrm>
        </p:grpSpPr>
        <p:grpSp>
          <p:nvGrpSpPr>
            <p:cNvPr id="6" name="组合 30"/>
            <p:cNvGrpSpPr/>
            <p:nvPr/>
          </p:nvGrpSpPr>
          <p:grpSpPr>
            <a:xfrm>
              <a:off x="1785918" y="3705228"/>
              <a:ext cx="5367374" cy="1081094"/>
              <a:chOff x="1857356" y="3643314"/>
              <a:chExt cx="5367374" cy="1081094"/>
            </a:xfrm>
          </p:grpSpPr>
          <p:grpSp>
            <p:nvGrpSpPr>
              <p:cNvPr id="7" name="组合 45"/>
              <p:cNvGrpSpPr/>
              <p:nvPr/>
            </p:nvGrpSpPr>
            <p:grpSpPr>
              <a:xfrm>
                <a:off x="1857356" y="3786190"/>
                <a:ext cx="1643074" cy="857256"/>
                <a:chOff x="3714744" y="1714488"/>
                <a:chExt cx="1357322" cy="857256"/>
              </a:xfrm>
            </p:grpSpPr>
            <p:sp>
              <p:nvSpPr>
                <p:cNvPr id="17" name="矩形 16"/>
                <p:cNvSpPr/>
                <p:nvPr/>
              </p:nvSpPr>
              <p:spPr>
                <a:xfrm>
                  <a:off x="3714744" y="1714488"/>
                  <a:ext cx="1357322" cy="285752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altLang="zh-CN" sz="1600" dirty="0" smtClean="0">
                      <a:solidFill>
                        <a:schemeClr val="tx1"/>
                      </a:solidFill>
                    </a:rPr>
                    <a:t>Incident</a:t>
                  </a:r>
                  <a:endParaRPr lang="zh-CN" alt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" name="矩形 17"/>
                <p:cNvSpPr/>
                <p:nvPr/>
              </p:nvSpPr>
              <p:spPr>
                <a:xfrm>
                  <a:off x="3714744" y="2000240"/>
                  <a:ext cx="1357322" cy="571504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altLang="zh-CN" sz="1400" dirty="0" smtClean="0">
                      <a:solidFill>
                        <a:schemeClr val="tx1"/>
                      </a:solidFill>
                    </a:rPr>
                    <a:t>string name()</a:t>
                  </a:r>
                </a:p>
                <a:p>
                  <a:r>
                    <a:rPr lang="en-US" altLang="zh-CN" sz="1400" dirty="0" smtClean="0">
                      <a:solidFill>
                        <a:schemeClr val="tx1"/>
                      </a:solidFill>
                    </a:rPr>
                    <a:t>fire()</a:t>
                  </a:r>
                  <a:endParaRPr lang="zh-CN" altLang="en-US" sz="16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8" name="组合 46"/>
              <p:cNvGrpSpPr/>
              <p:nvPr/>
            </p:nvGrpSpPr>
            <p:grpSpPr>
              <a:xfrm>
                <a:off x="5357818" y="3643314"/>
                <a:ext cx="1714512" cy="928694"/>
                <a:chOff x="5715008" y="1714488"/>
                <a:chExt cx="1714512" cy="928694"/>
              </a:xfrm>
            </p:grpSpPr>
            <p:sp>
              <p:nvSpPr>
                <p:cNvPr id="20" name="矩形 19"/>
                <p:cNvSpPr/>
                <p:nvPr/>
              </p:nvSpPr>
              <p:spPr>
                <a:xfrm>
                  <a:off x="5715008" y="1714488"/>
                  <a:ext cx="1714512" cy="285752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altLang="zh-CN" sz="1600" dirty="0" err="1" smtClean="0">
                      <a:solidFill>
                        <a:schemeClr val="tx1"/>
                      </a:solidFill>
                    </a:rPr>
                    <a:t>IIncidentHandler</a:t>
                  </a:r>
                  <a:endParaRPr lang="zh-CN" alt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矩形 20"/>
                <p:cNvSpPr/>
                <p:nvPr/>
              </p:nvSpPr>
              <p:spPr>
                <a:xfrm>
                  <a:off x="5715008" y="2000240"/>
                  <a:ext cx="1714512" cy="642942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altLang="zh-CN" sz="1400" dirty="0" smtClean="0">
                      <a:solidFill>
                        <a:schemeClr val="tx1"/>
                      </a:solidFill>
                    </a:rPr>
                    <a:t>handle(Incident&amp;)</a:t>
                  </a:r>
                </a:p>
                <a:p>
                  <a:pPr lvl="0"/>
                  <a:r>
                    <a:rPr lang="en-US" altLang="zh-CN" sz="1400" dirty="0" err="1" smtClean="0">
                      <a:solidFill>
                        <a:srgbClr val="000000"/>
                      </a:solidFill>
                    </a:rPr>
                    <a:t>regist</a:t>
                  </a:r>
                  <a:r>
                    <a:rPr lang="en-US" altLang="zh-CN" sz="1400" dirty="0" smtClean="0">
                      <a:solidFill>
                        <a:srgbClr val="000000"/>
                      </a:solidFill>
                    </a:rPr>
                    <a:t>(string)</a:t>
                  </a:r>
                  <a:endParaRPr lang="zh-CN" altLang="en-US" sz="16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9" name="组合 46"/>
              <p:cNvGrpSpPr/>
              <p:nvPr/>
            </p:nvGrpSpPr>
            <p:grpSpPr>
              <a:xfrm>
                <a:off x="5510218" y="3795714"/>
                <a:ext cx="1714512" cy="928694"/>
                <a:chOff x="5715008" y="1714488"/>
                <a:chExt cx="1714512" cy="928694"/>
              </a:xfrm>
            </p:grpSpPr>
            <p:sp>
              <p:nvSpPr>
                <p:cNvPr id="23" name="矩形 22"/>
                <p:cNvSpPr/>
                <p:nvPr/>
              </p:nvSpPr>
              <p:spPr>
                <a:xfrm>
                  <a:off x="5715008" y="1714488"/>
                  <a:ext cx="1714512" cy="285752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altLang="zh-CN" sz="1600" dirty="0" err="1" smtClean="0">
                      <a:solidFill>
                        <a:schemeClr val="tx1"/>
                      </a:solidFill>
                    </a:rPr>
                    <a:t>IIncidentHandler</a:t>
                  </a:r>
                  <a:endParaRPr lang="zh-CN" alt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" name="矩形 23"/>
                <p:cNvSpPr/>
                <p:nvPr/>
              </p:nvSpPr>
              <p:spPr>
                <a:xfrm>
                  <a:off x="5715008" y="2000240"/>
                  <a:ext cx="1714512" cy="642942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altLang="zh-CN" sz="1400" dirty="0" smtClean="0">
                      <a:solidFill>
                        <a:schemeClr val="tx1"/>
                      </a:solidFill>
                    </a:rPr>
                    <a:t>handle(Incident&amp;)</a:t>
                  </a:r>
                </a:p>
                <a:p>
                  <a:pPr lvl="0"/>
                  <a:r>
                    <a:rPr lang="en-US" altLang="zh-CN" sz="1400" dirty="0" err="1" smtClean="0">
                      <a:solidFill>
                        <a:srgbClr val="000000"/>
                      </a:solidFill>
                    </a:rPr>
                    <a:t>regist</a:t>
                  </a:r>
                  <a:r>
                    <a:rPr lang="en-US" altLang="zh-CN" sz="1400" dirty="0" smtClean="0">
                      <a:solidFill>
                        <a:srgbClr val="000000"/>
                      </a:solidFill>
                    </a:rPr>
                    <a:t>(string)</a:t>
                  </a:r>
                  <a:endParaRPr lang="zh-CN" altLang="en-US" sz="1600" dirty="0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26" name="直接箭头连接符 25"/>
              <p:cNvCxnSpPr/>
              <p:nvPr/>
            </p:nvCxnSpPr>
            <p:spPr>
              <a:xfrm>
                <a:off x="3714744" y="4143380"/>
                <a:ext cx="142876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箭头连接符 26"/>
              <p:cNvCxnSpPr/>
              <p:nvPr/>
            </p:nvCxnSpPr>
            <p:spPr>
              <a:xfrm>
                <a:off x="3714744" y="4295780"/>
                <a:ext cx="142876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矩形 27"/>
              <p:cNvSpPr/>
              <p:nvPr/>
            </p:nvSpPr>
            <p:spPr>
              <a:xfrm>
                <a:off x="4000496" y="3804826"/>
                <a:ext cx="92869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1600" dirty="0" smtClean="0"/>
                  <a:t>1, fire()</a:t>
                </a:r>
                <a:endParaRPr lang="zh-CN" altLang="en-US" sz="1600" dirty="0"/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3929058" y="4286256"/>
                <a:ext cx="121444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1600" dirty="0" smtClean="0"/>
                  <a:t>2, handle()</a:t>
                </a:r>
                <a:endParaRPr lang="zh-CN" altLang="en-US" sz="1600" dirty="0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1643042" y="3273982"/>
              <a:ext cx="2357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i="1" dirty="0" smtClean="0"/>
                <a:t>Regular Procedure</a:t>
              </a:r>
              <a:endParaRPr lang="zh-CN" altLang="en-US" i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143504" y="3273982"/>
              <a:ext cx="2357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i="1" dirty="0" smtClean="0"/>
                <a:t>Extra Procedure</a:t>
              </a:r>
              <a:endParaRPr lang="zh-CN" altLang="en-US" i="1" dirty="0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499464" y="5303530"/>
            <a:ext cx="81049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n"/>
            </a:pPr>
            <a:r>
              <a:rPr lang="en-US" altLang="zh-CN" sz="2000" dirty="0" smtClean="0">
                <a:solidFill>
                  <a:srgbClr val="0070C0"/>
                </a:solidFill>
              </a:rPr>
              <a:t>We can </a:t>
            </a:r>
            <a:r>
              <a:rPr lang="en-US" altLang="zh-CN" sz="2000" dirty="0" smtClean="0">
                <a:solidFill>
                  <a:srgbClr val="0070C0"/>
                </a:solidFill>
              </a:rPr>
              <a:t>fire </a:t>
            </a:r>
            <a:r>
              <a:rPr lang="en-US" altLang="zh-CN" sz="2000" dirty="0" smtClean="0">
                <a:solidFill>
                  <a:srgbClr val="0070C0"/>
                </a:solidFill>
              </a:rPr>
              <a:t>an incident anywhere according </a:t>
            </a:r>
            <a:r>
              <a:rPr lang="en-US" altLang="zh-CN" sz="2000" dirty="0" smtClean="0">
                <a:solidFill>
                  <a:srgbClr val="0070C0"/>
                </a:solidFill>
              </a:rPr>
              <a:t>to </a:t>
            </a:r>
            <a:r>
              <a:rPr lang="en-US" altLang="zh-CN" sz="2000" dirty="0" smtClean="0">
                <a:solidFill>
                  <a:srgbClr val="0070C0"/>
                </a:solidFill>
              </a:rPr>
              <a:t>the requirements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n"/>
            </a:pPr>
            <a:r>
              <a:rPr lang="en-US" altLang="zh-CN" sz="2000" dirty="0" smtClean="0">
                <a:solidFill>
                  <a:srgbClr val="0070C0"/>
                </a:solidFill>
              </a:rPr>
              <a:t>It’s easy to define and use a customized incident</a:t>
            </a:r>
            <a:endParaRPr lang="zh-CN" alt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174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</a:t>
            </a:fld>
            <a:endParaRPr lang="zh-CN" alt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73224" y="1700808"/>
            <a:ext cx="8003232" cy="2736304"/>
          </a:xfrm>
          <a:prstGeom prst="rect">
            <a:avLst/>
          </a:prstGeom>
        </p:spPr>
        <p:txBody>
          <a:bodyPr/>
          <a:lstStyle/>
          <a:p>
            <a:pPr marL="571500" indent="-571500" fontAlgn="base"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kumimoji="0" lang="en-US" altLang="zh-CN" sz="2800" b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方正舒体" pitchFamily="2" charset="-122"/>
                <a:cs typeface="+mn-cs"/>
              </a:rPr>
              <a:t>General introduction</a:t>
            </a:r>
          </a:p>
          <a:p>
            <a:pPr marL="571500" indent="-571500" fontAlgn="base"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kumimoji="0" lang="en-US" altLang="zh-CN" sz="2800" b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uLnTx/>
                <a:uFillTx/>
                <a:latin typeface="Times New Roman" pitchFamily="18" charset="0"/>
                <a:ea typeface="方正舒体" pitchFamily="2" charset="-122"/>
                <a:cs typeface="+mn-cs"/>
              </a:rPr>
              <a:t>Key </a:t>
            </a:r>
            <a:r>
              <a:rPr kumimoji="0" lang="en-US" altLang="zh-CN" sz="2800" b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uLnTx/>
                <a:uFillTx/>
                <a:latin typeface="Times New Roman" pitchFamily="18" charset="0"/>
                <a:ea typeface="方正舒体" pitchFamily="2" charset="-122"/>
                <a:cs typeface="+mn-cs"/>
              </a:rPr>
              <a:t>concepts</a:t>
            </a:r>
            <a:endParaRPr kumimoji="0" lang="en-US" altLang="zh-CN" sz="2800" b="1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uLnTx/>
              <a:uFillTx/>
              <a:latin typeface="Times New Roman" pitchFamily="18" charset="0"/>
              <a:ea typeface="方正舒体" pitchFamily="2" charset="-122"/>
              <a:cs typeface="+mn-cs"/>
            </a:endParaRPr>
          </a:p>
          <a:p>
            <a:pPr marL="571500" indent="-571500" fontAlgn="base"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kumimoji="0" lang="en-US" altLang="zh-CN" sz="2800" b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uLnTx/>
                <a:uFillTx/>
                <a:latin typeface="Times New Roman" pitchFamily="18" charset="0"/>
                <a:ea typeface="方正舒体" pitchFamily="2" charset="-122"/>
                <a:cs typeface="+mn-cs"/>
              </a:rPr>
              <a:t>Examples</a:t>
            </a:r>
          </a:p>
          <a:p>
            <a:pPr marL="571500" indent="-571500" fontAlgn="base"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lang="en-US" altLang="zh-CN" sz="28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方正舒体" pitchFamily="2" charset="-122"/>
              </a:rPr>
              <a:t>Plan for CEPC</a:t>
            </a:r>
            <a:endParaRPr kumimoji="0" lang="en-US" altLang="zh-CN" sz="2800" b="1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uLnTx/>
              <a:uFillTx/>
              <a:latin typeface="Times New Roman" pitchFamily="18" charset="0"/>
              <a:ea typeface="方正舒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918342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Incident Management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20</a:t>
            </a:fld>
            <a:endParaRPr lang="zh-CN" altLang="en-US"/>
          </a:p>
        </p:txBody>
      </p:sp>
      <p:grpSp>
        <p:nvGrpSpPr>
          <p:cNvPr id="3" name="组合 45"/>
          <p:cNvGrpSpPr/>
          <p:nvPr/>
        </p:nvGrpSpPr>
        <p:grpSpPr>
          <a:xfrm>
            <a:off x="1214414" y="3220386"/>
            <a:ext cx="1643074" cy="857256"/>
            <a:chOff x="3714744" y="1714488"/>
            <a:chExt cx="1357322" cy="857256"/>
          </a:xfrm>
        </p:grpSpPr>
        <p:sp>
          <p:nvSpPr>
            <p:cNvPr id="6" name="矩形 5"/>
            <p:cNvSpPr/>
            <p:nvPr/>
          </p:nvSpPr>
          <p:spPr>
            <a:xfrm>
              <a:off x="3714744" y="1714488"/>
              <a:ext cx="1357322" cy="2857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CN" sz="1600" dirty="0" smtClean="0">
                  <a:solidFill>
                    <a:schemeClr val="tx1"/>
                  </a:solidFill>
                </a:rPr>
                <a:t>Incident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3714744" y="2000240"/>
              <a:ext cx="1357322" cy="57150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CN" sz="1400" dirty="0" smtClean="0">
                  <a:solidFill>
                    <a:schemeClr val="tx1"/>
                  </a:solidFill>
                </a:rPr>
                <a:t>string name()</a:t>
              </a:r>
            </a:p>
            <a:p>
              <a:r>
                <a:rPr lang="en-US" altLang="zh-CN" sz="1400" dirty="0" smtClean="0">
                  <a:solidFill>
                    <a:schemeClr val="tx1"/>
                  </a:solidFill>
                </a:rPr>
                <a:t>fire()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组合 46"/>
          <p:cNvGrpSpPr/>
          <p:nvPr/>
        </p:nvGrpSpPr>
        <p:grpSpPr>
          <a:xfrm>
            <a:off x="5214942" y="3220386"/>
            <a:ext cx="1714512" cy="928694"/>
            <a:chOff x="5715008" y="1714488"/>
            <a:chExt cx="1714512" cy="928694"/>
          </a:xfrm>
        </p:grpSpPr>
        <p:sp>
          <p:nvSpPr>
            <p:cNvPr id="9" name="矩形 8"/>
            <p:cNvSpPr/>
            <p:nvPr/>
          </p:nvSpPr>
          <p:spPr>
            <a:xfrm>
              <a:off x="5715008" y="1714488"/>
              <a:ext cx="1714512" cy="2857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CN" sz="1600" dirty="0" err="1" smtClean="0">
                  <a:solidFill>
                    <a:schemeClr val="tx1"/>
                  </a:solidFill>
                </a:rPr>
                <a:t>IIncidentHandler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5715008" y="2000240"/>
              <a:ext cx="1714512" cy="64294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CN" sz="1400" dirty="0" smtClean="0">
                  <a:solidFill>
                    <a:schemeClr val="tx1"/>
                  </a:solidFill>
                </a:rPr>
                <a:t>handle(Incident&amp;)</a:t>
              </a:r>
            </a:p>
            <a:p>
              <a:pPr lvl="0"/>
              <a:r>
                <a:rPr lang="en-US" altLang="zh-CN" sz="1400" dirty="0" err="1" smtClean="0">
                  <a:solidFill>
                    <a:srgbClr val="000000"/>
                  </a:solidFill>
                </a:rPr>
                <a:t>regist</a:t>
              </a:r>
              <a:r>
                <a:rPr lang="en-US" altLang="zh-CN" sz="1400" dirty="0" smtClean="0">
                  <a:solidFill>
                    <a:srgbClr val="000000"/>
                  </a:solidFill>
                </a:rPr>
                <a:t>(string)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1214414" y="4378784"/>
            <a:ext cx="5715040" cy="17145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714480" y="4928263"/>
            <a:ext cx="16369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>
                <a:solidFill>
                  <a:srgbClr val="000000"/>
                </a:solidFill>
              </a:rPr>
              <a:t>handle(Incident&amp;) </a:t>
            </a:r>
            <a:endParaRPr lang="zh-CN" altLang="en-US" sz="1600" dirty="0"/>
          </a:p>
        </p:txBody>
      </p:sp>
      <p:grpSp>
        <p:nvGrpSpPr>
          <p:cNvPr id="8" name="组合 12"/>
          <p:cNvGrpSpPr/>
          <p:nvPr/>
        </p:nvGrpSpPr>
        <p:grpSpPr>
          <a:xfrm>
            <a:off x="5715008" y="4878056"/>
            <a:ext cx="1081094" cy="438152"/>
            <a:chOff x="6634178" y="3990980"/>
            <a:chExt cx="1081094" cy="438152"/>
          </a:xfrm>
        </p:grpSpPr>
        <p:sp>
          <p:nvSpPr>
            <p:cNvPr id="14" name="矩形 13"/>
            <p:cNvSpPr/>
            <p:nvPr/>
          </p:nvSpPr>
          <p:spPr>
            <a:xfrm>
              <a:off x="6634178" y="3990980"/>
              <a:ext cx="928694" cy="2857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CN" sz="1600" dirty="0" smtClean="0">
                  <a:solidFill>
                    <a:schemeClr val="tx1"/>
                  </a:solidFill>
                </a:rPr>
                <a:t>Handler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6786578" y="4143380"/>
              <a:ext cx="928694" cy="2857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CN" sz="1600" dirty="0" smtClean="0">
                  <a:solidFill>
                    <a:schemeClr val="tx1"/>
                  </a:solidFill>
                </a:rPr>
                <a:t>Handler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组合 15"/>
          <p:cNvGrpSpPr/>
          <p:nvPr/>
        </p:nvGrpSpPr>
        <p:grpSpPr>
          <a:xfrm>
            <a:off x="5715008" y="5449560"/>
            <a:ext cx="1081094" cy="438152"/>
            <a:chOff x="6634178" y="3990980"/>
            <a:chExt cx="1081094" cy="438152"/>
          </a:xfrm>
        </p:grpSpPr>
        <p:sp>
          <p:nvSpPr>
            <p:cNvPr id="17" name="矩形 16"/>
            <p:cNvSpPr/>
            <p:nvPr/>
          </p:nvSpPr>
          <p:spPr>
            <a:xfrm>
              <a:off x="6634178" y="3990980"/>
              <a:ext cx="928694" cy="2857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CN" sz="1600" dirty="0" smtClean="0">
                  <a:solidFill>
                    <a:schemeClr val="tx1"/>
                  </a:solidFill>
                </a:rPr>
                <a:t>Handler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6786578" y="4143380"/>
              <a:ext cx="928694" cy="2857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CN" sz="1600" dirty="0" smtClean="0">
                  <a:solidFill>
                    <a:schemeClr val="tx1"/>
                  </a:solidFill>
                </a:rPr>
                <a:t>Handler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9" name="直接箭头连接符 18"/>
          <p:cNvCxnSpPr/>
          <p:nvPr/>
        </p:nvCxnSpPr>
        <p:spPr>
          <a:xfrm>
            <a:off x="5072066" y="5092370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5072066" y="5663874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rot="5400000">
            <a:off x="4643438" y="5520998"/>
            <a:ext cx="85725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3351467" y="5091576"/>
            <a:ext cx="1720599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4929190" y="5021726"/>
            <a:ext cx="7312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>
                <a:solidFill>
                  <a:srgbClr val="000000"/>
                </a:solidFill>
              </a:rPr>
              <a:t>name1</a:t>
            </a:r>
            <a:endParaRPr lang="zh-CN" altLang="en-US" sz="1600" dirty="0"/>
          </a:p>
        </p:txBody>
      </p:sp>
      <p:sp>
        <p:nvSpPr>
          <p:cNvPr id="24" name="矩形 23"/>
          <p:cNvSpPr/>
          <p:nvPr/>
        </p:nvSpPr>
        <p:spPr>
          <a:xfrm>
            <a:off x="4929190" y="5593230"/>
            <a:ext cx="7312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>
                <a:solidFill>
                  <a:srgbClr val="000000"/>
                </a:solidFill>
              </a:rPr>
              <a:t>name2</a:t>
            </a:r>
            <a:endParaRPr lang="zh-CN" altLang="en-US" sz="1600" dirty="0"/>
          </a:p>
        </p:txBody>
      </p:sp>
      <p:sp>
        <p:nvSpPr>
          <p:cNvPr id="25" name="矩形 24"/>
          <p:cNvSpPr/>
          <p:nvPr/>
        </p:nvSpPr>
        <p:spPr>
          <a:xfrm>
            <a:off x="1285110" y="4397420"/>
            <a:ext cx="1257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err="1" smtClean="0">
                <a:solidFill>
                  <a:srgbClr val="000000"/>
                </a:solidFill>
              </a:rPr>
              <a:t>IncidentMgr</a:t>
            </a:r>
            <a:endParaRPr lang="zh-CN" altLang="en-US" dirty="0"/>
          </a:p>
        </p:txBody>
      </p:sp>
      <p:cxnSp>
        <p:nvCxnSpPr>
          <p:cNvPr id="26" name="直接箭头连接符 25"/>
          <p:cNvCxnSpPr/>
          <p:nvPr/>
        </p:nvCxnSpPr>
        <p:spPr>
          <a:xfrm flipH="1">
            <a:off x="2642380" y="4221086"/>
            <a:ext cx="794" cy="72999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 rot="10800000" flipV="1">
            <a:off x="1428728" y="4221086"/>
            <a:ext cx="1214446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 flipV="1">
            <a:off x="1428728" y="4005064"/>
            <a:ext cx="0" cy="21602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3435079" y="4807412"/>
            <a:ext cx="15263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>
                <a:solidFill>
                  <a:srgbClr val="000000"/>
                </a:solidFill>
              </a:rPr>
              <a:t>Incident::name() </a:t>
            </a:r>
            <a:endParaRPr lang="zh-CN" altLang="en-US" sz="1600" dirty="0"/>
          </a:p>
        </p:txBody>
      </p:sp>
      <p:cxnSp>
        <p:nvCxnSpPr>
          <p:cNvPr id="30" name="直接箭头连接符 29"/>
          <p:cNvCxnSpPr/>
          <p:nvPr/>
        </p:nvCxnSpPr>
        <p:spPr>
          <a:xfrm flipH="1">
            <a:off x="5357024" y="4068298"/>
            <a:ext cx="7064" cy="94487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91358" y="1160165"/>
            <a:ext cx="850112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n"/>
            </a:pPr>
            <a:r>
              <a:rPr lang="en-US" altLang="zh-CN" dirty="0" err="1" smtClean="0">
                <a:solidFill>
                  <a:srgbClr val="0070C0"/>
                </a:solidFill>
              </a:rPr>
              <a:t>IncidentMgr</a:t>
            </a:r>
            <a:r>
              <a:rPr lang="en-US" altLang="zh-CN" dirty="0" smtClean="0">
                <a:solidFill>
                  <a:srgbClr val="0070C0"/>
                </a:solidFill>
              </a:rPr>
              <a:t> correlates incidents with their handlers</a:t>
            </a:r>
          </a:p>
          <a:p>
            <a:pPr lvl="1"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CN" sz="1600" dirty="0" smtClean="0"/>
              <a:t> Incidents are distinguished by its name, such as “</a:t>
            </a:r>
            <a:r>
              <a:rPr lang="en-US" altLang="zh-CN" sz="1600" dirty="0" err="1" smtClean="0"/>
              <a:t>BeginEvent</a:t>
            </a:r>
            <a:r>
              <a:rPr lang="en-US" altLang="zh-CN" sz="1600" dirty="0" smtClean="0"/>
              <a:t>”, “</a:t>
            </a:r>
            <a:r>
              <a:rPr lang="en-US" altLang="zh-CN" sz="1600" dirty="0" err="1" smtClean="0"/>
              <a:t>EndEvent</a:t>
            </a:r>
            <a:r>
              <a:rPr lang="en-US" altLang="zh-CN" sz="1600" dirty="0" smtClean="0"/>
              <a:t>”</a:t>
            </a:r>
          </a:p>
          <a:p>
            <a:pPr lvl="1"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CN" sz="1600" dirty="0" smtClean="0"/>
              <a:t> One </a:t>
            </a:r>
            <a:r>
              <a:rPr lang="en-US" altLang="zh-CN" sz="1600" dirty="0" err="1" smtClean="0"/>
              <a:t>IncidentHandler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can be registered to several Incidents</a:t>
            </a:r>
          </a:p>
          <a:p>
            <a:pPr lvl="1"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CN" sz="1600" dirty="0" smtClean="0"/>
              <a:t> One Incident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can be handled by several </a:t>
            </a:r>
            <a:r>
              <a:rPr lang="en-US" altLang="zh-CN" sz="1600" dirty="0" err="1" smtClean="0"/>
              <a:t>IncidentHandlers</a:t>
            </a:r>
            <a:endParaRPr lang="en-US" altLang="zh-CN" sz="1600" dirty="0" smtClean="0"/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n"/>
            </a:pPr>
            <a:r>
              <a:rPr lang="en-US" altLang="zh-CN" dirty="0" smtClean="0">
                <a:solidFill>
                  <a:srgbClr val="0070C0"/>
                </a:solidFill>
              </a:rPr>
              <a:t>Currently Event I/O and </a:t>
            </a:r>
            <a:r>
              <a:rPr lang="en-US" altLang="zh-CN" dirty="0" err="1" smtClean="0">
                <a:solidFill>
                  <a:srgbClr val="0070C0"/>
                </a:solidFill>
              </a:rPr>
              <a:t>SubTask</a:t>
            </a:r>
            <a:r>
              <a:rPr lang="en-US" altLang="zh-CN" dirty="0" smtClean="0">
                <a:solidFill>
                  <a:srgbClr val="0070C0"/>
                </a:solidFill>
              </a:rPr>
              <a:t> execution are based on incident mechanism</a:t>
            </a:r>
          </a:p>
        </p:txBody>
      </p:sp>
    </p:spTree>
    <p:extLst>
      <p:ext uri="{BB962C8B-B14F-4D97-AF65-F5344CB8AC3E}">
        <p14:creationId xmlns:p14="http://schemas.microsoft.com/office/powerpoint/2010/main" val="5117246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Property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21</a:t>
            </a:fld>
            <a:endParaRPr lang="zh-CN" altLang="en-US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71472" y="1196752"/>
            <a:ext cx="80724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n"/>
              <a:tabLst>
                <a:tab pos="457200" algn="l"/>
              </a:tabLst>
            </a:pPr>
            <a:r>
              <a:rPr lang="en-US" altLang="zh-CN" sz="2000" dirty="0">
                <a:solidFill>
                  <a:srgbClr val="0070C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C</a:t>
            </a:r>
            <a:r>
              <a:rPr kumimoji="0" lang="en-US" altLang="zh-CN" sz="2000" b="0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宋体" pitchFamily="2" charset="-122"/>
                <a:cs typeface="Arial" pitchFamily="34" charset="0"/>
              </a:rPr>
              <a:t>onfigurable variable at run time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71472" y="1580353"/>
            <a:ext cx="77867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n"/>
              <a:tabLst>
                <a:tab pos="457200" algn="l"/>
              </a:tabLst>
            </a:pPr>
            <a:r>
              <a:rPr lang="en-US" altLang="zh-CN" sz="2000" dirty="0" smtClean="0">
                <a:solidFill>
                  <a:srgbClr val="0070C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Declare a property in </a:t>
            </a:r>
            <a:r>
              <a:rPr lang="en-US" altLang="zh-CN" sz="2000" dirty="0" err="1" smtClean="0">
                <a:solidFill>
                  <a:srgbClr val="0070C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DLElement</a:t>
            </a:r>
            <a:r>
              <a:rPr lang="en-US" altLang="zh-CN" sz="2000" dirty="0" smtClean="0">
                <a:solidFill>
                  <a:srgbClr val="0070C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(C++ code)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40" y="2072500"/>
            <a:ext cx="5257800" cy="594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矩形 6"/>
          <p:cNvSpPr/>
          <p:nvPr/>
        </p:nvSpPr>
        <p:spPr>
          <a:xfrm>
            <a:off x="571472" y="2692411"/>
            <a:ext cx="77867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n"/>
              <a:tabLst>
                <a:tab pos="457200" algn="l"/>
              </a:tabLst>
            </a:pPr>
            <a:r>
              <a:rPr lang="en-US" altLang="zh-CN" sz="2000" dirty="0" smtClean="0">
                <a:solidFill>
                  <a:srgbClr val="0070C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Configure a property in Python script</a:t>
            </a:r>
            <a:endParaRPr lang="en-US" altLang="zh-CN" dirty="0" smtClean="0">
              <a:solidFill>
                <a:srgbClr val="0070C0"/>
              </a:solidFill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160539"/>
            <a:ext cx="5829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矩形 9"/>
          <p:cNvSpPr/>
          <p:nvPr/>
        </p:nvSpPr>
        <p:spPr>
          <a:xfrm>
            <a:off x="500034" y="5068675"/>
            <a:ext cx="83924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ts val="60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altLang="zh-CN" sz="2000" dirty="0" smtClean="0">
                <a:solidFill>
                  <a:srgbClr val="00B05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This mechanism is also used to create and load algorithms and services:</a:t>
            </a:r>
            <a:endParaRPr lang="en-US" altLang="zh-CN" dirty="0" smtClean="0">
              <a:solidFill>
                <a:srgbClr val="00B050"/>
              </a:solidFill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4436" y="5468785"/>
            <a:ext cx="5783580" cy="61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矩形 10"/>
          <p:cNvSpPr/>
          <p:nvPr/>
        </p:nvSpPr>
        <p:spPr>
          <a:xfrm>
            <a:off x="571472" y="3623245"/>
            <a:ext cx="7786742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n"/>
              <a:tabLst>
                <a:tab pos="457200" algn="l"/>
              </a:tabLst>
            </a:pPr>
            <a:r>
              <a:rPr lang="en-US" altLang="zh-CN" sz="2000" dirty="0" smtClean="0">
                <a:solidFill>
                  <a:srgbClr val="0070C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Types can be declared as properties:</a:t>
            </a:r>
          </a:p>
          <a:p>
            <a:pPr marL="800100" lvl="1" indent="-342900" fontAlgn="base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n"/>
              <a:tabLst>
                <a:tab pos="457200" algn="l"/>
              </a:tabLst>
            </a:pPr>
            <a:r>
              <a:rPr lang="en-US" altLang="zh-CN" dirty="0" smtClean="0">
                <a:latin typeface="Arial" pitchFamily="34" charset="0"/>
                <a:ea typeface="宋体" pitchFamily="2" charset="-122"/>
                <a:cs typeface="宋体" pitchFamily="2" charset="-122"/>
              </a:rPr>
              <a:t>scalar: C++ build in types and </a:t>
            </a:r>
            <a:r>
              <a:rPr lang="en-US" altLang="zh-CN" dirty="0" err="1" smtClean="0">
                <a:latin typeface="Arial" pitchFamily="34" charset="0"/>
                <a:ea typeface="宋体" pitchFamily="2" charset="-122"/>
                <a:cs typeface="宋体" pitchFamily="2" charset="-122"/>
              </a:rPr>
              <a:t>std</a:t>
            </a:r>
            <a:r>
              <a:rPr lang="en-US" altLang="zh-CN" dirty="0" smtClean="0">
                <a:latin typeface="Arial" pitchFamily="34" charset="0"/>
                <a:ea typeface="宋体" pitchFamily="2" charset="-122"/>
                <a:cs typeface="宋体" pitchFamily="2" charset="-122"/>
              </a:rPr>
              <a:t>::string</a:t>
            </a:r>
          </a:p>
          <a:p>
            <a:pPr marL="800100" lvl="1" indent="-342900" fontAlgn="base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n"/>
              <a:tabLst>
                <a:tab pos="457200" algn="l"/>
              </a:tabLst>
            </a:pPr>
            <a:r>
              <a:rPr lang="en-US" altLang="zh-CN" dirty="0" err="1" smtClean="0">
                <a:latin typeface="Arial" pitchFamily="34" charset="0"/>
                <a:ea typeface="宋体" pitchFamily="2" charset="-122"/>
                <a:cs typeface="宋体" pitchFamily="2" charset="-122"/>
              </a:rPr>
              <a:t>std</a:t>
            </a:r>
            <a:r>
              <a:rPr lang="en-US" altLang="zh-CN" dirty="0" smtClean="0">
                <a:latin typeface="Arial" pitchFamily="34" charset="0"/>
                <a:ea typeface="宋体" pitchFamily="2" charset="-122"/>
                <a:cs typeface="宋体" pitchFamily="2" charset="-122"/>
              </a:rPr>
              <a:t>::vector with scalar element type</a:t>
            </a:r>
          </a:p>
          <a:p>
            <a:pPr marL="800100" lvl="1" indent="-342900" fontAlgn="base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n"/>
              <a:tabLst>
                <a:tab pos="457200" algn="l"/>
              </a:tabLst>
            </a:pPr>
            <a:r>
              <a:rPr lang="en-US" altLang="zh-CN" dirty="0" err="1" smtClean="0">
                <a:latin typeface="Arial" pitchFamily="34" charset="0"/>
                <a:ea typeface="宋体" pitchFamily="2" charset="-122"/>
                <a:cs typeface="宋体" pitchFamily="2" charset="-122"/>
              </a:rPr>
              <a:t>std</a:t>
            </a:r>
            <a:r>
              <a:rPr lang="en-US" altLang="zh-CN" dirty="0" smtClean="0">
                <a:latin typeface="Arial" pitchFamily="34" charset="0"/>
                <a:ea typeface="宋体" pitchFamily="2" charset="-122"/>
                <a:cs typeface="宋体" pitchFamily="2" charset="-122"/>
              </a:rPr>
              <a:t>::map with scalar key type and scalar value type</a:t>
            </a:r>
          </a:p>
        </p:txBody>
      </p:sp>
    </p:spTree>
    <p:extLst>
      <p:ext uri="{BB962C8B-B14F-4D97-AF65-F5344CB8AC3E}">
        <p14:creationId xmlns:p14="http://schemas.microsoft.com/office/powerpoint/2010/main" val="347834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Logs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22</a:t>
            </a:fld>
            <a:endParaRPr lang="zh-CN" alt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99126" y="2894930"/>
            <a:ext cx="6584156" cy="750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矩形 8"/>
          <p:cNvSpPr/>
          <p:nvPr/>
        </p:nvSpPr>
        <p:spPr>
          <a:xfrm>
            <a:off x="500034" y="1285860"/>
            <a:ext cx="8186766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en-US" altLang="zh-CN" sz="2000" dirty="0" err="1" smtClean="0">
                <a:solidFill>
                  <a:srgbClr val="0070C0"/>
                </a:solidFill>
              </a:rPr>
              <a:t>SniperLog</a:t>
            </a:r>
            <a:r>
              <a:rPr lang="en-US" altLang="zh-CN" sz="2000" dirty="0" smtClean="0">
                <a:solidFill>
                  <a:srgbClr val="0070C0"/>
                </a:solidFill>
              </a:rPr>
              <a:t>: </a:t>
            </a:r>
            <a:r>
              <a:rPr lang="en-US" altLang="zh-CN" sz="2000" dirty="0" smtClean="0">
                <a:solidFill>
                  <a:srgbClr val="0070C0"/>
                </a:solidFill>
              </a:rPr>
              <a:t>simple and thread-safe, </a:t>
            </a:r>
            <a:r>
              <a:rPr lang="en-US" altLang="zh-CN" sz="2000" dirty="0" smtClean="0">
                <a:solidFill>
                  <a:srgbClr val="0070C0"/>
                </a:solidFill>
              </a:rPr>
              <a:t>supports different output levels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0: </a:t>
            </a:r>
            <a:r>
              <a:rPr lang="en-US" altLang="zh-CN" sz="1600" dirty="0" err="1" smtClean="0"/>
              <a:t>LogTest</a:t>
            </a:r>
            <a:endParaRPr lang="en-US" altLang="zh-CN" sz="1600" dirty="0" smtClean="0"/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2: </a:t>
            </a:r>
            <a:r>
              <a:rPr lang="en-US" altLang="zh-CN" sz="1600" dirty="0" err="1" smtClean="0"/>
              <a:t>LogDebug</a:t>
            </a:r>
            <a:endParaRPr lang="en-US" altLang="zh-CN" sz="1600" dirty="0" smtClean="0"/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3: </a:t>
            </a:r>
            <a:r>
              <a:rPr lang="en-US" altLang="zh-CN" sz="1600" dirty="0" err="1" smtClean="0"/>
              <a:t>LogInfo</a:t>
            </a:r>
            <a:endParaRPr lang="en-US" altLang="zh-CN" sz="1600" dirty="0" smtClean="0"/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4: </a:t>
            </a:r>
            <a:r>
              <a:rPr lang="en-US" altLang="zh-CN" sz="1600" dirty="0" err="1" smtClean="0"/>
              <a:t>LogWarn</a:t>
            </a:r>
            <a:r>
              <a:rPr lang="en-US" altLang="zh-CN" sz="1600" dirty="0" smtClean="0"/>
              <a:t/>
            </a:r>
            <a:br>
              <a:rPr lang="en-US" altLang="zh-CN" sz="1600" dirty="0" smtClean="0"/>
            </a:br>
            <a:r>
              <a:rPr lang="en-US" altLang="zh-CN" sz="1600" dirty="0" smtClean="0"/>
              <a:t>5: </a:t>
            </a:r>
            <a:r>
              <a:rPr lang="en-US" altLang="zh-CN" sz="1600" dirty="0" err="1"/>
              <a:t>LogError</a:t>
            </a:r>
            <a:endParaRPr lang="en-US" altLang="zh-CN" sz="1600" dirty="0"/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6: </a:t>
            </a:r>
            <a:r>
              <a:rPr lang="en-US" altLang="zh-CN" sz="1600" dirty="0" err="1" smtClean="0"/>
              <a:t>LogFatal</a:t>
            </a:r>
            <a:endParaRPr lang="en-US" altLang="zh-CN" sz="1600" dirty="0" smtClean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99126" y="1772816"/>
            <a:ext cx="6238875" cy="84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矩形 9"/>
          <p:cNvSpPr/>
          <p:nvPr/>
        </p:nvSpPr>
        <p:spPr>
          <a:xfrm>
            <a:off x="489401" y="3827075"/>
            <a:ext cx="8048600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en-US" altLang="zh-CN" sz="2000" dirty="0" smtClean="0">
                <a:solidFill>
                  <a:srgbClr val="0070C0"/>
                </a:solidFill>
              </a:rPr>
              <a:t>Each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DLElement</a:t>
            </a:r>
            <a:r>
              <a:rPr lang="en-US" altLang="zh-CN" sz="2000" dirty="0" smtClean="0">
                <a:solidFill>
                  <a:srgbClr val="0070C0"/>
                </a:solidFill>
              </a:rPr>
              <a:t> has its own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LogLevel</a:t>
            </a:r>
            <a:r>
              <a:rPr lang="en-US" altLang="zh-CN" sz="2000" dirty="0" smtClean="0">
                <a:solidFill>
                  <a:srgbClr val="0070C0"/>
                </a:solidFill>
              </a:rPr>
              <a:t> and can be set at run time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 very helpful for debugging</a:t>
            </a:r>
          </a:p>
        </p:txBody>
      </p:sp>
      <p:sp>
        <p:nvSpPr>
          <p:cNvPr id="11" name="矩形 10"/>
          <p:cNvSpPr/>
          <p:nvPr/>
        </p:nvSpPr>
        <p:spPr>
          <a:xfrm>
            <a:off x="500034" y="4631357"/>
            <a:ext cx="8048600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en-US" altLang="zh-CN" sz="2000" dirty="0" smtClean="0">
                <a:solidFill>
                  <a:srgbClr val="0070C0"/>
                </a:solidFill>
              </a:rPr>
              <a:t>The output message includes more information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where it happens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the message level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The message contents</a:t>
            </a:r>
          </a:p>
        </p:txBody>
      </p:sp>
    </p:spTree>
    <p:extLst>
      <p:ext uri="{BB962C8B-B14F-4D97-AF65-F5344CB8AC3E}">
        <p14:creationId xmlns:p14="http://schemas.microsoft.com/office/powerpoint/2010/main" val="10765773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8825" y="4337987"/>
            <a:ext cx="5234479" cy="1673497"/>
          </a:xfrm>
          <a:prstGeom prst="rect">
            <a:avLst/>
          </a:prstGeom>
        </p:spPr>
      </p:pic>
      <p:sp>
        <p:nvSpPr>
          <p:cNvPr id="1126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Parallel Computing</a:t>
            </a:r>
            <a:endParaRPr lang="zh-CN" altLang="en-US" dirty="0" smtClean="0"/>
          </a:p>
        </p:txBody>
      </p:sp>
      <p:sp>
        <p:nvSpPr>
          <p:cNvPr id="11268" name="内容占位符 1"/>
          <p:cNvSpPr>
            <a:spLocks noGrp="1"/>
          </p:cNvSpPr>
          <p:nvPr>
            <p:ph idx="1"/>
          </p:nvPr>
        </p:nvSpPr>
        <p:spPr>
          <a:xfrm>
            <a:off x="457200" y="1305098"/>
            <a:ext cx="8229600" cy="4825827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zh-CN" sz="2400" dirty="0">
                <a:solidFill>
                  <a:srgbClr val="0070C0"/>
                </a:solidFill>
              </a:rPr>
              <a:t>Current Status of </a:t>
            </a:r>
            <a:r>
              <a:rPr lang="en-US" altLang="zh-CN" sz="2400" dirty="0" smtClean="0">
                <a:solidFill>
                  <a:srgbClr val="0070C0"/>
                </a:solidFill>
              </a:rPr>
              <a:t>MT-SNiPER</a:t>
            </a:r>
            <a:endParaRPr lang="en-US" altLang="zh-CN" sz="2400" dirty="0">
              <a:solidFill>
                <a:srgbClr val="0070C0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Run each SNiPER Task in a separated thread</a:t>
            </a:r>
            <a:endParaRPr lang="en-US" altLang="zh-CN" sz="2000" dirty="0" smtClean="0"/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Based on Intel TBB, implemented the prototype </a:t>
            </a:r>
            <a:r>
              <a:rPr lang="en-US" altLang="zh-CN" sz="2000" dirty="0" err="1" smtClean="0"/>
              <a:t>SniperMuster</a:t>
            </a:r>
            <a:endParaRPr lang="en-US" altLang="zh-CN" sz="2000" dirty="0" smtClean="0"/>
          </a:p>
          <a:p>
            <a:pPr lvl="1">
              <a:spcBef>
                <a:spcPts val="1200"/>
              </a:spcBef>
            </a:pPr>
            <a:r>
              <a:rPr lang="en-US" altLang="zh-CN" sz="2000" dirty="0" smtClean="0">
                <a:solidFill>
                  <a:srgbClr val="C00000"/>
                </a:solidFill>
              </a:rPr>
              <a:t>Non-invasive</a:t>
            </a:r>
            <a:r>
              <a:rPr lang="en-US" altLang="zh-CN" sz="2000" dirty="0" smtClean="0"/>
              <a:t>, no change to the SNiPER kernel module</a:t>
            </a:r>
            <a:endParaRPr lang="en-US" altLang="zh-CN" sz="2000" dirty="0"/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Almost be transparent to users, easy to migrate from serial apps</a:t>
            </a:r>
            <a:endParaRPr lang="en-US" altLang="zh-CN" sz="2000" dirty="0" smtClean="0"/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The testing of JUNO simulation shows a reasonable result</a:t>
            </a:r>
            <a:endParaRPr lang="en-US" altLang="zh-CN" sz="2000" dirty="0" smtClean="0"/>
          </a:p>
          <a:p>
            <a:pPr>
              <a:spcBef>
                <a:spcPts val="1200"/>
              </a:spcBef>
            </a:pPr>
            <a:r>
              <a:rPr lang="en-US" altLang="zh-CN" sz="2400" dirty="0" smtClean="0">
                <a:solidFill>
                  <a:srgbClr val="0070C0"/>
                </a:solidFill>
              </a:rPr>
              <a:t>Next</a:t>
            </a:r>
            <a:endParaRPr lang="en-US" altLang="zh-CN" sz="2400" dirty="0">
              <a:solidFill>
                <a:srgbClr val="0070C0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More general</a:t>
            </a:r>
            <a:endParaRPr lang="en-US" altLang="zh-CN" sz="2000" dirty="0" smtClean="0"/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Parallel algorithms</a:t>
            </a:r>
            <a:endParaRPr lang="en-US" altLang="zh-CN" sz="2000" dirty="0" smtClean="0"/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MPI</a:t>
            </a:r>
            <a:endParaRPr lang="en-US" altLang="zh-CN" sz="2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F3C32-B75F-443B-A5BB-E8CD8E73F137}" type="slidenum">
              <a:rPr lang="en-US" altLang="zh-CN" smtClean="0"/>
              <a:pPr>
                <a:defRPr/>
              </a:pPr>
              <a:t>23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4043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24</a:t>
            </a:fld>
            <a:endParaRPr lang="zh-CN" alt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73224" y="1700808"/>
            <a:ext cx="8003232" cy="2736304"/>
          </a:xfrm>
          <a:prstGeom prst="rect">
            <a:avLst/>
          </a:prstGeom>
        </p:spPr>
        <p:txBody>
          <a:bodyPr/>
          <a:lstStyle/>
          <a:p>
            <a:pPr marL="571500" indent="-571500" fontAlgn="base"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kumimoji="0" lang="en-US" altLang="zh-CN" sz="2800" b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uLnTx/>
                <a:uFillTx/>
                <a:latin typeface="Times New Roman" pitchFamily="18" charset="0"/>
                <a:ea typeface="方正舒体" pitchFamily="2" charset="-122"/>
                <a:cs typeface="+mn-cs"/>
              </a:rPr>
              <a:t>General introduction</a:t>
            </a:r>
          </a:p>
          <a:p>
            <a:pPr marL="571500" indent="-571500" fontAlgn="base"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kumimoji="0" lang="en-US" altLang="zh-CN" sz="2800" b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uLnTx/>
                <a:uFillTx/>
                <a:latin typeface="Times New Roman" pitchFamily="18" charset="0"/>
                <a:ea typeface="方正舒体" pitchFamily="2" charset="-122"/>
                <a:cs typeface="+mn-cs"/>
              </a:rPr>
              <a:t>Key </a:t>
            </a:r>
            <a:r>
              <a:rPr kumimoji="0" lang="en-US" altLang="zh-CN" sz="2800" b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uLnTx/>
                <a:uFillTx/>
                <a:latin typeface="Times New Roman" pitchFamily="18" charset="0"/>
                <a:ea typeface="方正舒体" pitchFamily="2" charset="-122"/>
                <a:cs typeface="+mn-cs"/>
              </a:rPr>
              <a:t>concepts</a:t>
            </a:r>
            <a:endParaRPr kumimoji="0" lang="en-US" altLang="zh-CN" sz="2800" b="1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uLnTx/>
              <a:uFillTx/>
              <a:latin typeface="Times New Roman" pitchFamily="18" charset="0"/>
              <a:ea typeface="方正舒体" pitchFamily="2" charset="-122"/>
              <a:cs typeface="+mn-cs"/>
            </a:endParaRPr>
          </a:p>
          <a:p>
            <a:pPr marL="571500" indent="-571500" fontAlgn="base"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kumimoji="0" lang="en-US" altLang="zh-CN" sz="2800" b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方正舒体" pitchFamily="2" charset="-122"/>
                <a:cs typeface="+mn-cs"/>
              </a:rPr>
              <a:t>Examples</a:t>
            </a:r>
          </a:p>
          <a:p>
            <a:pPr marL="571500" indent="-571500" fontAlgn="base"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lang="en-US" altLang="zh-CN" sz="28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方正舒体" pitchFamily="2" charset="-122"/>
              </a:rPr>
              <a:t>Plan for CEPC</a:t>
            </a:r>
            <a:endParaRPr kumimoji="0" lang="en-US" altLang="zh-CN" sz="2800" b="1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uLnTx/>
              <a:uFillTx/>
              <a:latin typeface="Times New Roman" pitchFamily="18" charset="0"/>
              <a:ea typeface="方正舒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97882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25</a:t>
            </a:fld>
            <a:endParaRPr lang="zh-CN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73224" y="1340768"/>
            <a:ext cx="8003232" cy="4752528"/>
          </a:xfrm>
          <a:prstGeom prst="rect">
            <a:avLst/>
          </a:prstGeom>
        </p:spPr>
        <p:txBody>
          <a:bodyPr/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Tx/>
              <a:buNone/>
              <a:tabLst/>
              <a:defRPr/>
            </a:pPr>
            <a:r>
              <a:rPr kumimoji="0" lang="en-US" altLang="zh-CN" sz="3600" b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方正舒体" pitchFamily="2" charset="-122"/>
                <a:cs typeface="+mn-cs"/>
              </a:rPr>
              <a:t>Create an Algorithm and a Service</a:t>
            </a:r>
          </a:p>
          <a:p>
            <a:pPr marL="1028700" lvl="1" indent="-5715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lang="en-US" altLang="zh-CN" sz="2800" b="1" kern="0" dirty="0" smtClean="0">
                <a:latin typeface="Times New Roman" pitchFamily="18" charset="0"/>
                <a:ea typeface="方正舒体" pitchFamily="2" charset="-122"/>
              </a:rPr>
              <a:t>Package management</a:t>
            </a:r>
            <a:endParaRPr kumimoji="0" lang="en-US" altLang="zh-CN" sz="2800" b="1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方正舒体" pitchFamily="2" charset="-122"/>
              <a:cs typeface="+mn-cs"/>
            </a:endParaRPr>
          </a:p>
          <a:p>
            <a:pPr marL="1028700" lvl="1" indent="-5715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kumimoji="0" lang="en-US" altLang="zh-CN" sz="2800" b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方正舒体" pitchFamily="2" charset="-122"/>
                <a:cs typeface="+mn-cs"/>
              </a:rPr>
              <a:t>C++ and Python coding</a:t>
            </a:r>
          </a:p>
          <a:p>
            <a:pPr marL="1028700" lvl="1" indent="-5715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kumimoji="0" lang="en-US" altLang="zh-CN" sz="2800" b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方正舒体" pitchFamily="2" charset="-122"/>
                <a:cs typeface="+mn-cs"/>
              </a:rPr>
              <a:t>CMT configuration</a:t>
            </a:r>
          </a:p>
          <a:p>
            <a:pPr marL="1028700" lvl="1" indent="-5715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kumimoji="0" lang="en-US" altLang="zh-CN" sz="2800" b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方正舒体" pitchFamily="2" charset="-122"/>
                <a:cs typeface="+mn-cs"/>
              </a:rPr>
              <a:t>Compile</a:t>
            </a:r>
            <a:r>
              <a:rPr kumimoji="0" lang="en-US" altLang="zh-CN" sz="2800" b="1" u="none" strike="noStrike" kern="0" cap="none" spc="0" normalizeH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方正舒体" pitchFamily="2" charset="-122"/>
                <a:cs typeface="+mn-cs"/>
              </a:rPr>
              <a:t> and run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defRPr/>
            </a:pPr>
            <a:endParaRPr kumimoji="0" lang="en-US" altLang="zh-CN" sz="2800" b="1" u="none" strike="noStrike" kern="0" cap="none" spc="0" normalizeH="0" noProof="0" dirty="0" smtClean="0">
              <a:ln>
                <a:noFill/>
              </a:ln>
              <a:uLnTx/>
              <a:uFillTx/>
              <a:latin typeface="Times New Roman" pitchFamily="18" charset="0"/>
              <a:ea typeface="方正舒体" pitchFamily="2" charset="-122"/>
              <a:cs typeface="+mn-cs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defRPr/>
            </a:pPr>
            <a:r>
              <a:rPr lang="en-US" altLang="zh-CN" sz="3200" b="1" kern="0" noProof="0" dirty="0" smtClean="0">
                <a:latin typeface="Times New Roman" pitchFamily="18" charset="0"/>
                <a:ea typeface="方正舒体" pitchFamily="2" charset="-122"/>
              </a:rPr>
              <a:t>Advanced topic: a job with multiple-tasks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defRPr/>
            </a:pPr>
            <a:endParaRPr kumimoji="0" lang="en-US" altLang="zh-CN" sz="3200" b="1" u="none" strike="noStrike" kern="0" cap="none" spc="0" normalizeH="0" baseline="0" dirty="0">
              <a:ln>
                <a:noFill/>
              </a:ln>
              <a:uLnTx/>
              <a:uFillTx/>
              <a:latin typeface="Times New Roman" pitchFamily="18" charset="0"/>
              <a:ea typeface="方正舒体" pitchFamily="2" charset="-122"/>
              <a:cs typeface="+mn-cs"/>
            </a:endParaRPr>
          </a:p>
          <a:p>
            <a:pPr lvl="1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defRPr/>
            </a:pPr>
            <a:r>
              <a:rPr lang="en-US" altLang="zh-CN" dirty="0" err="1" smtClean="0">
                <a:solidFill>
                  <a:srgbClr val="92D050"/>
                </a:solidFill>
              </a:rPr>
              <a:t>svn</a:t>
            </a:r>
            <a:r>
              <a:rPr lang="en-US" altLang="zh-CN" dirty="0" smtClean="0">
                <a:solidFill>
                  <a:srgbClr val="92D050"/>
                </a:solidFill>
              </a:rPr>
              <a:t> co http://juno.ihep.ac.cn/svn/juno/people/zoujh/example/FirstToy</a:t>
            </a:r>
            <a:endParaRPr lang="zh-CN" altLang="en-US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3726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Coding and Running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4056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zh-CN" sz="2000" dirty="0" err="1" smtClean="0">
                <a:solidFill>
                  <a:srgbClr val="0070C0"/>
                </a:solidFill>
              </a:rPr>
              <a:t>FirstToy</a:t>
            </a:r>
            <a:r>
              <a:rPr lang="en-US" altLang="zh-CN" sz="2000" dirty="0" smtClean="0">
                <a:solidFill>
                  <a:srgbClr val="0070C0"/>
                </a:solidFill>
              </a:rPr>
              <a:t> C++</a:t>
            </a:r>
          </a:p>
          <a:p>
            <a:pPr lvl="1">
              <a:spcBef>
                <a:spcPts val="1200"/>
              </a:spcBef>
            </a:pPr>
            <a:r>
              <a:rPr lang="en-US" altLang="zh-CN" sz="1800" dirty="0" err="1" smtClean="0"/>
              <a:t>FirstAlg</a:t>
            </a:r>
            <a:r>
              <a:rPr lang="en-US" altLang="zh-CN" sz="1800" dirty="0" smtClean="0"/>
              <a:t>, our first algorithm</a:t>
            </a:r>
          </a:p>
          <a:p>
            <a:pPr lvl="2">
              <a:spcBef>
                <a:spcPts val="1200"/>
              </a:spcBef>
            </a:pPr>
            <a:r>
              <a:rPr lang="en-US" altLang="zh-CN" sz="1600" dirty="0" smtClean="0"/>
              <a:t>Show different level of logs</a:t>
            </a:r>
          </a:p>
          <a:p>
            <a:pPr lvl="1">
              <a:spcBef>
                <a:spcPts val="1200"/>
              </a:spcBef>
            </a:pPr>
            <a:r>
              <a:rPr lang="en-US" altLang="zh-CN" sz="1800" dirty="0" err="1" smtClean="0"/>
              <a:t>FirstSvc</a:t>
            </a:r>
            <a:r>
              <a:rPr lang="en-US" altLang="zh-CN" sz="1800" dirty="0" smtClean="0"/>
              <a:t>, our first service</a:t>
            </a:r>
          </a:p>
          <a:p>
            <a:pPr lvl="2">
              <a:spcBef>
                <a:spcPts val="1200"/>
              </a:spcBef>
            </a:pPr>
            <a:r>
              <a:rPr lang="en-US" altLang="zh-CN" sz="1600" dirty="0" smtClean="0"/>
              <a:t>A string message as property (can be modified in python)</a:t>
            </a:r>
          </a:p>
          <a:p>
            <a:pPr lvl="2">
              <a:spcBef>
                <a:spcPts val="1200"/>
              </a:spcBef>
            </a:pPr>
            <a:r>
              <a:rPr lang="en-US" altLang="zh-CN" sz="1600" dirty="0" smtClean="0"/>
              <a:t>An interface to print the string message (</a:t>
            </a:r>
            <a:r>
              <a:rPr lang="en-US" altLang="zh-CN" sz="1400" i="1" dirty="0" smtClean="0"/>
              <a:t>answer()</a:t>
            </a:r>
            <a:r>
              <a:rPr lang="en-US" altLang="zh-CN" sz="1600" dirty="0" smtClean="0"/>
              <a:t>)</a:t>
            </a:r>
          </a:p>
          <a:p>
            <a:pPr lvl="1">
              <a:spcBef>
                <a:spcPts val="1200"/>
              </a:spcBef>
            </a:pPr>
            <a:r>
              <a:rPr lang="en-US" altLang="zh-CN" sz="1800" dirty="0" err="1" smtClean="0"/>
              <a:t>SecondAlg</a:t>
            </a:r>
            <a:endParaRPr lang="en-US" altLang="zh-CN" sz="2000" dirty="0" smtClean="0"/>
          </a:p>
          <a:p>
            <a:pPr lvl="2">
              <a:spcBef>
                <a:spcPts val="1200"/>
              </a:spcBef>
            </a:pPr>
            <a:r>
              <a:rPr lang="en-US" altLang="zh-CN" sz="1600" dirty="0" smtClean="0"/>
              <a:t>Call the service in an algorithm</a:t>
            </a:r>
            <a:endParaRPr lang="en-US" altLang="zh-CN" sz="1600" dirty="0"/>
          </a:p>
          <a:p>
            <a:pPr>
              <a:spcBef>
                <a:spcPts val="1200"/>
              </a:spcBef>
            </a:pPr>
            <a:r>
              <a:rPr lang="en-US" altLang="zh-CN" sz="2000" dirty="0" err="1" smtClean="0">
                <a:solidFill>
                  <a:srgbClr val="0070C0"/>
                </a:solidFill>
              </a:rPr>
              <a:t>FirstToy</a:t>
            </a:r>
            <a:r>
              <a:rPr lang="en-US" altLang="zh-CN" sz="2000" dirty="0" smtClean="0">
                <a:solidFill>
                  <a:srgbClr val="0070C0"/>
                </a:solidFill>
              </a:rPr>
              <a:t> Python</a:t>
            </a:r>
          </a:p>
          <a:p>
            <a:pPr lvl="1">
              <a:spcBef>
                <a:spcPts val="1200"/>
              </a:spcBef>
            </a:pPr>
            <a:endParaRPr lang="en-US" altLang="zh-CN" sz="1400" dirty="0" smtClean="0"/>
          </a:p>
          <a:p>
            <a:pPr marL="344487" lvl="1" indent="0">
              <a:spcBef>
                <a:spcPts val="1200"/>
              </a:spcBef>
              <a:buNone/>
            </a:pPr>
            <a:endParaRPr lang="en-US" altLang="zh-CN" sz="1800" dirty="0" smtClean="0"/>
          </a:p>
          <a:p>
            <a:pPr>
              <a:spcBef>
                <a:spcPts val="1200"/>
              </a:spcBef>
            </a:pPr>
            <a:r>
              <a:rPr lang="en-US" altLang="zh-CN" sz="2000" dirty="0" smtClean="0">
                <a:solidFill>
                  <a:srgbClr val="0070C0"/>
                </a:solidFill>
              </a:rPr>
              <a:t>Compile with CMT </a:t>
            </a:r>
            <a:r>
              <a:rPr lang="en-US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(or </a:t>
            </a:r>
            <a:r>
              <a:rPr lang="en-US" altLang="zh-CN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CMake</a:t>
            </a:r>
            <a:r>
              <a:rPr lang="en-US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r>
              <a:rPr lang="en-US" altLang="zh-CN" sz="2000" dirty="0" smtClean="0">
                <a:solidFill>
                  <a:srgbClr val="0070C0"/>
                </a:solidFill>
              </a:rPr>
              <a:t>, and </a:t>
            </a:r>
            <a:r>
              <a:rPr lang="en-US" altLang="zh-CN" sz="2000" dirty="0" smtClean="0">
                <a:solidFill>
                  <a:srgbClr val="0070C0"/>
                </a:solidFill>
              </a:rPr>
              <a:t>run in Python</a:t>
            </a:r>
            <a:endParaRPr lang="en-US" altLang="zh-CN" sz="2000" dirty="0" smtClean="0">
              <a:solidFill>
                <a:srgbClr val="0070C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26</a:t>
            </a:fld>
            <a:endParaRPr lang="zh-CN" altLang="en-US" dirty="0"/>
          </a:p>
        </p:txBody>
      </p:sp>
      <p:grpSp>
        <p:nvGrpSpPr>
          <p:cNvPr id="9" name="组合 8"/>
          <p:cNvGrpSpPr/>
          <p:nvPr/>
        </p:nvGrpSpPr>
        <p:grpSpPr>
          <a:xfrm>
            <a:off x="971600" y="5012337"/>
            <a:ext cx="6907721" cy="504895"/>
            <a:chOff x="899592" y="4653136"/>
            <a:chExt cx="6907721" cy="504895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99592" y="4653136"/>
              <a:ext cx="3867690" cy="504895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940152" y="4719819"/>
              <a:ext cx="1867161" cy="371527"/>
            </a:xfrm>
            <a:prstGeom prst="rect">
              <a:avLst/>
            </a:prstGeom>
          </p:spPr>
        </p:pic>
        <p:sp>
          <p:nvSpPr>
            <p:cNvPr id="8" name="文本框 7"/>
            <p:cNvSpPr txBox="1"/>
            <p:nvPr/>
          </p:nvSpPr>
          <p:spPr>
            <a:xfrm>
              <a:off x="5060665" y="4653136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solidFill>
                    <a:srgbClr val="C00000"/>
                  </a:solidFill>
                </a:rPr>
                <a:t>vs.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51964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Advanced Topic: multiple-tasks job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8470" y="1363702"/>
            <a:ext cx="4803610" cy="553130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600" dirty="0" smtClean="0">
                <a:solidFill>
                  <a:srgbClr val="0070C0"/>
                </a:solidFill>
              </a:rPr>
              <a:t>The </a:t>
            </a:r>
            <a:r>
              <a:rPr lang="en-US" altLang="zh-CN" sz="1600" dirty="0" err="1" smtClean="0">
                <a:solidFill>
                  <a:srgbClr val="0070C0"/>
                </a:solidFill>
              </a:rPr>
              <a:t>DLElement</a:t>
            </a:r>
            <a:r>
              <a:rPr lang="en-US" altLang="zh-CN" sz="1600" dirty="0" smtClean="0">
                <a:solidFill>
                  <a:srgbClr val="0070C0"/>
                </a:solidFill>
              </a:rPr>
              <a:t> Map of </a:t>
            </a:r>
          </a:p>
          <a:p>
            <a:pPr marL="0" indent="0">
              <a:buNone/>
            </a:pPr>
            <a:r>
              <a:rPr lang="en-US" altLang="zh-CN" sz="1600" dirty="0" smtClean="0">
                <a:solidFill>
                  <a:srgbClr val="00B050"/>
                </a:solidFill>
              </a:rPr>
              <a:t>    </a:t>
            </a:r>
            <a:r>
              <a:rPr lang="en-US" altLang="zh-CN" sz="1600" dirty="0" err="1" smtClean="0">
                <a:solidFill>
                  <a:srgbClr val="00B050"/>
                </a:solidFill>
              </a:rPr>
              <a:t>ThirdAlg</a:t>
            </a:r>
            <a:r>
              <a:rPr lang="en-US" altLang="zh-CN" sz="1600" dirty="0" smtClean="0">
                <a:solidFill>
                  <a:srgbClr val="00B050"/>
                </a:solidFill>
              </a:rPr>
              <a:t> + </a:t>
            </a:r>
            <a:r>
              <a:rPr lang="en-US" altLang="zh-CN" sz="1600" dirty="0" err="1" smtClean="0">
                <a:solidFill>
                  <a:srgbClr val="00B050"/>
                </a:solidFill>
              </a:rPr>
              <a:t>SecondAlg</a:t>
            </a:r>
            <a:r>
              <a:rPr lang="en-US" altLang="zh-CN" sz="1600" dirty="0" smtClean="0">
                <a:solidFill>
                  <a:srgbClr val="00B050"/>
                </a:solidFill>
              </a:rPr>
              <a:t> + </a:t>
            </a:r>
            <a:r>
              <a:rPr lang="en-US" altLang="zh-CN" sz="1600" dirty="0" err="1" smtClean="0">
                <a:solidFill>
                  <a:srgbClr val="00B050"/>
                </a:solidFill>
              </a:rPr>
              <a:t>FirstSvc</a:t>
            </a:r>
            <a:r>
              <a:rPr lang="en-US" altLang="zh-CN" sz="1600" dirty="0" smtClean="0">
                <a:solidFill>
                  <a:srgbClr val="00B050"/>
                </a:solidFill>
              </a:rPr>
              <a:t> + Task</a:t>
            </a:r>
            <a:endParaRPr lang="en-US" altLang="zh-CN" sz="1600" dirty="0">
              <a:solidFill>
                <a:srgbClr val="00B05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27</a:t>
            </a:fld>
            <a:endParaRPr lang="zh-CN" altLang="en-US"/>
          </a:p>
        </p:txBody>
      </p:sp>
      <p:grpSp>
        <p:nvGrpSpPr>
          <p:cNvPr id="67" name="组合 66"/>
          <p:cNvGrpSpPr/>
          <p:nvPr/>
        </p:nvGrpSpPr>
        <p:grpSpPr>
          <a:xfrm>
            <a:off x="3857653" y="2949134"/>
            <a:ext cx="4824537" cy="3144162"/>
            <a:chOff x="1423387" y="2373070"/>
            <a:chExt cx="4824537" cy="3144162"/>
          </a:xfrm>
        </p:grpSpPr>
        <p:cxnSp>
          <p:nvCxnSpPr>
            <p:cNvPr id="11" name="直接连接符 10"/>
            <p:cNvCxnSpPr/>
            <p:nvPr/>
          </p:nvCxnSpPr>
          <p:spPr>
            <a:xfrm rot="10800000">
              <a:off x="2627785" y="3643405"/>
              <a:ext cx="807307" cy="89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组合 39"/>
            <p:cNvGrpSpPr/>
            <p:nvPr/>
          </p:nvGrpSpPr>
          <p:grpSpPr>
            <a:xfrm>
              <a:off x="1475656" y="2760465"/>
              <a:ext cx="1624063" cy="1878534"/>
              <a:chOff x="714348" y="1818754"/>
              <a:chExt cx="2155679" cy="3324758"/>
            </a:xfrm>
          </p:grpSpPr>
          <p:grpSp>
            <p:nvGrpSpPr>
              <p:cNvPr id="24" name="组合 4"/>
              <p:cNvGrpSpPr/>
              <p:nvPr/>
            </p:nvGrpSpPr>
            <p:grpSpPr>
              <a:xfrm>
                <a:off x="1285852" y="1928798"/>
                <a:ext cx="1584175" cy="3214714"/>
                <a:chOff x="2857488" y="1745765"/>
                <a:chExt cx="1584175" cy="3214714"/>
              </a:xfrm>
            </p:grpSpPr>
            <p:cxnSp>
              <p:nvCxnSpPr>
                <p:cNvPr id="29" name="直接连接符 28"/>
                <p:cNvCxnSpPr/>
                <p:nvPr/>
              </p:nvCxnSpPr>
              <p:spPr>
                <a:xfrm rot="16200000" flipH="1">
                  <a:off x="2253399" y="3135673"/>
                  <a:ext cx="2786082" cy="626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接连接符 29"/>
                <p:cNvCxnSpPr/>
                <p:nvPr/>
              </p:nvCxnSpPr>
              <p:spPr>
                <a:xfrm rot="5400000">
                  <a:off x="3467846" y="4778747"/>
                  <a:ext cx="357193" cy="627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矩形 31"/>
                <p:cNvSpPr/>
                <p:nvPr/>
              </p:nvSpPr>
              <p:spPr>
                <a:xfrm>
                  <a:off x="2857488" y="2691495"/>
                  <a:ext cx="1584175" cy="1040538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sz="1200" b="1" dirty="0" smtClean="0">
                      <a:solidFill>
                        <a:schemeClr val="tx1"/>
                      </a:solidFill>
                    </a:rPr>
                    <a:t>[</a:t>
                  </a:r>
                  <a:r>
                    <a:rPr lang="en-US" altLang="zh-CN" sz="1200" b="1" dirty="0" err="1" smtClean="0">
                      <a:solidFill>
                        <a:schemeClr val="tx1"/>
                      </a:solidFill>
                    </a:rPr>
                    <a:t>ThirdAlg</a:t>
                  </a:r>
                  <a:r>
                    <a:rPr lang="en-US" altLang="zh-CN" sz="1200" b="1" dirty="0" smtClean="0">
                      <a:solidFill>
                        <a:schemeClr val="tx1"/>
                      </a:solidFill>
                    </a:rPr>
                    <a:t>]</a:t>
                  </a:r>
                </a:p>
                <a:p>
                  <a:pPr algn="ctr"/>
                  <a:r>
                    <a:rPr lang="en-US" altLang="zh-CN" sz="1200" b="1" dirty="0" err="1" smtClean="0">
                      <a:solidFill>
                        <a:schemeClr val="tx1"/>
                      </a:solidFill>
                    </a:rPr>
                    <a:t>TomCat</a:t>
                  </a:r>
                  <a:endParaRPr lang="zh-CN" altLang="en-US" sz="1200" b="1" dirty="0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25" name="直接连接符 24"/>
              <p:cNvCxnSpPr/>
              <p:nvPr/>
            </p:nvCxnSpPr>
            <p:spPr>
              <a:xfrm rot="10800000">
                <a:off x="857225" y="4641855"/>
                <a:ext cx="1214446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/>
              <p:nvPr/>
            </p:nvCxnSpPr>
            <p:spPr>
              <a:xfrm rot="16200000" flipH="1">
                <a:off x="-354085" y="3425864"/>
                <a:ext cx="2428887" cy="6269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>
              <a:xfrm rot="10800000">
                <a:off x="857225" y="2212965"/>
                <a:ext cx="1214446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5"/>
              <p:cNvSpPr txBox="1"/>
              <p:nvPr/>
            </p:nvSpPr>
            <p:spPr>
              <a:xfrm>
                <a:off x="714348" y="1818754"/>
                <a:ext cx="1285884" cy="4630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100" b="1" dirty="0" smtClean="0"/>
                  <a:t>Event Loop</a:t>
                </a:r>
                <a:endParaRPr lang="zh-CN" altLang="en-US" sz="1100" b="1" dirty="0"/>
              </a:p>
            </p:txBody>
          </p:sp>
        </p:grpSp>
        <p:grpSp>
          <p:nvGrpSpPr>
            <p:cNvPr id="50" name="组合 49"/>
            <p:cNvGrpSpPr/>
            <p:nvPr/>
          </p:nvGrpSpPr>
          <p:grpSpPr>
            <a:xfrm>
              <a:off x="3124216" y="2444812"/>
              <a:ext cx="2887944" cy="1200212"/>
              <a:chOff x="3124216" y="2444812"/>
              <a:chExt cx="2887944" cy="1200212"/>
            </a:xfrm>
          </p:grpSpPr>
          <p:grpSp>
            <p:nvGrpSpPr>
              <p:cNvPr id="15" name="组合 26"/>
              <p:cNvGrpSpPr/>
              <p:nvPr/>
            </p:nvGrpSpPr>
            <p:grpSpPr>
              <a:xfrm>
                <a:off x="3124216" y="2444812"/>
                <a:ext cx="2887944" cy="1200212"/>
                <a:chOff x="-963249" y="1804854"/>
                <a:chExt cx="3833276" cy="2124218"/>
              </a:xfrm>
            </p:grpSpPr>
            <p:grpSp>
              <p:nvGrpSpPr>
                <p:cNvPr id="16" name="组合 4"/>
                <p:cNvGrpSpPr/>
                <p:nvPr/>
              </p:nvGrpSpPr>
              <p:grpSpPr>
                <a:xfrm>
                  <a:off x="1285852" y="1928797"/>
                  <a:ext cx="1584175" cy="2000275"/>
                  <a:chOff x="2857488" y="1745764"/>
                  <a:chExt cx="1584175" cy="2000275"/>
                </a:xfrm>
              </p:grpSpPr>
              <p:cxnSp>
                <p:nvCxnSpPr>
                  <p:cNvPr id="21" name="直接连接符 20"/>
                  <p:cNvCxnSpPr/>
                  <p:nvPr/>
                </p:nvCxnSpPr>
                <p:spPr>
                  <a:xfrm rot="16200000" flipH="1">
                    <a:off x="2863753" y="2525316"/>
                    <a:ext cx="1571644" cy="1253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直接连接符 21"/>
                  <p:cNvCxnSpPr/>
                  <p:nvPr/>
                </p:nvCxnSpPr>
                <p:spPr>
                  <a:xfrm rot="5400000">
                    <a:off x="3467846" y="3564307"/>
                    <a:ext cx="357193" cy="627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3" name="矩形 4"/>
                  <p:cNvSpPr/>
                  <p:nvPr/>
                </p:nvSpPr>
                <p:spPr>
                  <a:xfrm>
                    <a:off x="2857488" y="2272489"/>
                    <a:ext cx="1584175" cy="832194"/>
                  </a:xfrm>
                  <a:prstGeom prst="rect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3">
                      <a:shade val="50000"/>
                    </a:schemeClr>
                  </a:lnRef>
                  <a:fillRef idx="1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CN" sz="1200" b="1" dirty="0" smtClean="0">
                        <a:solidFill>
                          <a:schemeClr val="tx1"/>
                        </a:solidFill>
                      </a:rPr>
                      <a:t>[</a:t>
                    </a:r>
                    <a:r>
                      <a:rPr lang="en-US" altLang="zh-CN" sz="1200" b="1" dirty="0" err="1" smtClean="0">
                        <a:solidFill>
                          <a:schemeClr val="tx1"/>
                        </a:solidFill>
                      </a:rPr>
                      <a:t>SecondAlg</a:t>
                    </a:r>
                    <a:r>
                      <a:rPr lang="en-US" altLang="zh-CN" sz="1200" b="1" dirty="0" smtClean="0">
                        <a:solidFill>
                          <a:schemeClr val="tx1"/>
                        </a:solidFill>
                      </a:rPr>
                      <a:t>]</a:t>
                    </a:r>
                  </a:p>
                  <a:p>
                    <a:pPr algn="ctr"/>
                    <a:r>
                      <a:rPr lang="en-US" altLang="zh-CN" sz="1200" b="1" dirty="0" smtClean="0">
                        <a:solidFill>
                          <a:schemeClr val="tx1"/>
                        </a:solidFill>
                      </a:rPr>
                      <a:t>Tomcat</a:t>
                    </a:r>
                    <a:endParaRPr lang="zh-CN" altLang="en-US" sz="1200" b="1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cxnSp>
              <p:nvCxnSpPr>
                <p:cNvPr id="17" name="直接连接符 16"/>
                <p:cNvCxnSpPr/>
                <p:nvPr/>
              </p:nvCxnSpPr>
              <p:spPr>
                <a:xfrm rot="10800000">
                  <a:off x="857225" y="3429003"/>
                  <a:ext cx="1214446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直接连接符 17"/>
                <p:cNvCxnSpPr/>
                <p:nvPr/>
              </p:nvCxnSpPr>
              <p:spPr>
                <a:xfrm rot="16200000" flipH="1">
                  <a:off x="291986" y="2851226"/>
                  <a:ext cx="1143018" cy="1253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直接连接符 18"/>
                <p:cNvCxnSpPr/>
                <p:nvPr/>
              </p:nvCxnSpPr>
              <p:spPr>
                <a:xfrm rot="10800000">
                  <a:off x="857225" y="2284400"/>
                  <a:ext cx="1214446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TextBox 17"/>
                <p:cNvSpPr txBox="1"/>
                <p:nvPr/>
              </p:nvSpPr>
              <p:spPr>
                <a:xfrm>
                  <a:off x="-963249" y="1804854"/>
                  <a:ext cx="2808761" cy="4493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050" b="1" dirty="0" smtClean="0"/>
                    <a:t>Odd execution of toy::</a:t>
                  </a:r>
                  <a:r>
                    <a:rPr lang="en-US" altLang="zh-CN" sz="1050" b="1" dirty="0" err="1" smtClean="0"/>
                    <a:t>TomCat</a:t>
                  </a:r>
                  <a:endParaRPr lang="zh-CN" altLang="en-US" sz="1050" b="1" dirty="0"/>
                </a:p>
              </p:txBody>
            </p:sp>
          </p:grpSp>
          <p:cxnSp>
            <p:nvCxnSpPr>
              <p:cNvPr id="12" name="直接连接符 11"/>
              <p:cNvCxnSpPr/>
              <p:nvPr/>
            </p:nvCxnSpPr>
            <p:spPr>
              <a:xfrm flipH="1">
                <a:off x="3419667" y="2708920"/>
                <a:ext cx="1130618" cy="296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直接连接符 43"/>
            <p:cNvCxnSpPr/>
            <p:nvPr/>
          </p:nvCxnSpPr>
          <p:spPr>
            <a:xfrm>
              <a:off x="3419872" y="2722997"/>
              <a:ext cx="4723" cy="2059161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组合 50"/>
            <p:cNvGrpSpPr/>
            <p:nvPr/>
          </p:nvGrpSpPr>
          <p:grpSpPr>
            <a:xfrm>
              <a:off x="3124216" y="4149080"/>
              <a:ext cx="2887944" cy="1200212"/>
              <a:chOff x="3124216" y="2444812"/>
              <a:chExt cx="2887944" cy="1200212"/>
            </a:xfrm>
          </p:grpSpPr>
          <p:grpSp>
            <p:nvGrpSpPr>
              <p:cNvPr id="52" name="组合 26"/>
              <p:cNvGrpSpPr/>
              <p:nvPr/>
            </p:nvGrpSpPr>
            <p:grpSpPr>
              <a:xfrm>
                <a:off x="3124216" y="2444812"/>
                <a:ext cx="2887944" cy="1200212"/>
                <a:chOff x="-963249" y="1804854"/>
                <a:chExt cx="3833276" cy="2124218"/>
              </a:xfrm>
            </p:grpSpPr>
            <p:grpSp>
              <p:nvGrpSpPr>
                <p:cNvPr id="54" name="组合 4"/>
                <p:cNvGrpSpPr/>
                <p:nvPr/>
              </p:nvGrpSpPr>
              <p:grpSpPr>
                <a:xfrm>
                  <a:off x="1285852" y="1928797"/>
                  <a:ext cx="1584175" cy="2000275"/>
                  <a:chOff x="2857488" y="1745764"/>
                  <a:chExt cx="1584175" cy="2000275"/>
                </a:xfrm>
              </p:grpSpPr>
              <p:cxnSp>
                <p:nvCxnSpPr>
                  <p:cNvPr id="59" name="直接连接符 58"/>
                  <p:cNvCxnSpPr/>
                  <p:nvPr/>
                </p:nvCxnSpPr>
                <p:spPr>
                  <a:xfrm rot="16200000" flipH="1">
                    <a:off x="2863753" y="2525316"/>
                    <a:ext cx="1571644" cy="1253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直接连接符 59"/>
                  <p:cNvCxnSpPr/>
                  <p:nvPr/>
                </p:nvCxnSpPr>
                <p:spPr>
                  <a:xfrm rot="5400000">
                    <a:off x="3467846" y="3564307"/>
                    <a:ext cx="357193" cy="627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1" name="矩形 4"/>
                  <p:cNvSpPr/>
                  <p:nvPr/>
                </p:nvSpPr>
                <p:spPr>
                  <a:xfrm>
                    <a:off x="2857488" y="2272489"/>
                    <a:ext cx="1584175" cy="832194"/>
                  </a:xfrm>
                  <a:prstGeom prst="rect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3">
                      <a:shade val="50000"/>
                    </a:schemeClr>
                  </a:lnRef>
                  <a:fillRef idx="1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CN" sz="1200" b="1" dirty="0" smtClean="0">
                        <a:solidFill>
                          <a:schemeClr val="tx1"/>
                        </a:solidFill>
                      </a:rPr>
                      <a:t>[</a:t>
                    </a:r>
                    <a:r>
                      <a:rPr lang="en-US" altLang="zh-CN" sz="1200" b="1" dirty="0" err="1" smtClean="0">
                        <a:solidFill>
                          <a:schemeClr val="tx1"/>
                        </a:solidFill>
                      </a:rPr>
                      <a:t>SecondAlg</a:t>
                    </a:r>
                    <a:r>
                      <a:rPr lang="en-US" altLang="zh-CN" sz="1200" b="1" dirty="0" smtClean="0">
                        <a:solidFill>
                          <a:schemeClr val="tx1"/>
                        </a:solidFill>
                      </a:rPr>
                      <a:t>]</a:t>
                    </a:r>
                  </a:p>
                  <a:p>
                    <a:pPr algn="ctr"/>
                    <a:r>
                      <a:rPr lang="en-US" altLang="zh-CN" sz="1200" b="1" dirty="0" smtClean="0">
                        <a:solidFill>
                          <a:schemeClr val="tx1"/>
                        </a:solidFill>
                      </a:rPr>
                      <a:t>Tomcat</a:t>
                    </a:r>
                    <a:endParaRPr lang="zh-CN" altLang="en-US" sz="1200" b="1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cxnSp>
              <p:nvCxnSpPr>
                <p:cNvPr id="55" name="直接连接符 54"/>
                <p:cNvCxnSpPr/>
                <p:nvPr/>
              </p:nvCxnSpPr>
              <p:spPr>
                <a:xfrm rot="10800000">
                  <a:off x="857225" y="3429003"/>
                  <a:ext cx="1214446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接连接符 55"/>
                <p:cNvCxnSpPr/>
                <p:nvPr/>
              </p:nvCxnSpPr>
              <p:spPr>
                <a:xfrm rot="16200000" flipH="1">
                  <a:off x="291986" y="2851226"/>
                  <a:ext cx="1143018" cy="1253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接连接符 56"/>
                <p:cNvCxnSpPr/>
                <p:nvPr/>
              </p:nvCxnSpPr>
              <p:spPr>
                <a:xfrm rot="10800000">
                  <a:off x="857225" y="2284400"/>
                  <a:ext cx="1214446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" name="TextBox 17"/>
                <p:cNvSpPr txBox="1"/>
                <p:nvPr/>
              </p:nvSpPr>
              <p:spPr>
                <a:xfrm>
                  <a:off x="-963249" y="1804854"/>
                  <a:ext cx="2973066" cy="4493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050" b="1" dirty="0" smtClean="0"/>
                    <a:t>Even execution of toy::</a:t>
                  </a:r>
                  <a:r>
                    <a:rPr lang="en-US" altLang="zh-CN" sz="1050" b="1" dirty="0" err="1" smtClean="0"/>
                    <a:t>TomCat</a:t>
                  </a:r>
                  <a:endParaRPr lang="zh-CN" altLang="en-US" sz="1050" b="1" dirty="0"/>
                </a:p>
              </p:txBody>
            </p:sp>
          </p:grpSp>
          <p:cxnSp>
            <p:nvCxnSpPr>
              <p:cNvPr id="53" name="直接连接符 52"/>
              <p:cNvCxnSpPr/>
              <p:nvPr/>
            </p:nvCxnSpPr>
            <p:spPr>
              <a:xfrm flipH="1">
                <a:off x="3441382" y="2729882"/>
                <a:ext cx="1130618" cy="296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2" name="矩形 61"/>
            <p:cNvSpPr/>
            <p:nvPr/>
          </p:nvSpPr>
          <p:spPr>
            <a:xfrm>
              <a:off x="1423387" y="2611629"/>
              <a:ext cx="1825896" cy="2375288"/>
            </a:xfrm>
            <a:prstGeom prst="rect">
              <a:avLst/>
            </a:prstGeom>
            <a:solidFill>
              <a:srgbClr val="92D05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867620" y="4674622"/>
              <a:ext cx="11536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rgbClr val="FF0000"/>
                  </a:solidFill>
                </a:rPr>
                <a:t>[</a:t>
              </a:r>
              <a:r>
                <a:rPr lang="en-US" altLang="zh-CN" sz="1600" dirty="0" smtClean="0">
                  <a:solidFill>
                    <a:srgbClr val="FF0000"/>
                  </a:solidFill>
                </a:rPr>
                <a:t>Task] toy</a:t>
              </a:r>
              <a:endParaRPr lang="zh-CN" alt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3788860" y="2373070"/>
              <a:ext cx="2459064" cy="1417326"/>
            </a:xfrm>
            <a:prstGeom prst="rect">
              <a:avLst/>
            </a:prstGeom>
            <a:solidFill>
              <a:srgbClr val="92D05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3866344" y="3431989"/>
              <a:ext cx="151748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rgbClr val="FF0000"/>
                  </a:solidFill>
                </a:rPr>
                <a:t>[</a:t>
              </a:r>
              <a:r>
                <a:rPr lang="en-US" altLang="zh-CN" sz="1400" dirty="0" smtClean="0">
                  <a:solidFill>
                    <a:srgbClr val="FF0000"/>
                  </a:solidFill>
                </a:rPr>
                <a:t>Task] </a:t>
              </a:r>
              <a:r>
                <a:rPr lang="en-US" altLang="zh-CN" sz="1400" dirty="0" err="1" smtClean="0">
                  <a:solidFill>
                    <a:srgbClr val="FF0000"/>
                  </a:solidFill>
                </a:rPr>
                <a:t>GoTask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3788859" y="4099906"/>
              <a:ext cx="2459065" cy="1417326"/>
            </a:xfrm>
            <a:prstGeom prst="rect">
              <a:avLst/>
            </a:prstGeom>
            <a:solidFill>
              <a:srgbClr val="92D05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3866344" y="5158825"/>
              <a:ext cx="15894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rgbClr val="FF0000"/>
                  </a:solidFill>
                </a:rPr>
                <a:t>[</a:t>
              </a:r>
              <a:r>
                <a:rPr lang="en-US" altLang="zh-CN" sz="1400" dirty="0" smtClean="0">
                  <a:solidFill>
                    <a:srgbClr val="FF0000"/>
                  </a:solidFill>
                </a:rPr>
                <a:t>Task] </a:t>
              </a:r>
              <a:r>
                <a:rPr lang="en-US" altLang="zh-CN" sz="1400" dirty="0" err="1" smtClean="0">
                  <a:solidFill>
                    <a:srgbClr val="FF0000"/>
                  </a:solidFill>
                </a:rPr>
                <a:t>ChessTask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69" name="内容占位符 2"/>
          <p:cNvSpPr txBox="1">
            <a:spLocks/>
          </p:cNvSpPr>
          <p:nvPr/>
        </p:nvSpPr>
        <p:spPr bwMode="auto">
          <a:xfrm>
            <a:off x="3779912" y="2564904"/>
            <a:ext cx="5132307" cy="553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zh-CN" sz="1600" kern="0" dirty="0" err="1" smtClean="0">
                <a:solidFill>
                  <a:srgbClr val="0070C0"/>
                </a:solidFill>
              </a:rPr>
              <a:t>SubTask</a:t>
            </a:r>
            <a:r>
              <a:rPr lang="en-US" altLang="zh-CN" sz="1600" kern="0" dirty="0" smtClean="0">
                <a:solidFill>
                  <a:srgbClr val="0070C0"/>
                </a:solidFill>
              </a:rPr>
              <a:t>(s) are executed on demand</a:t>
            </a:r>
            <a:endParaRPr lang="en-US" altLang="zh-CN" sz="1600" kern="0" dirty="0">
              <a:solidFill>
                <a:srgbClr val="0070C0"/>
              </a:solidFill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510335" y="5774908"/>
            <a:ext cx="5048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Details can be found in </a:t>
            </a:r>
            <a:r>
              <a:rPr lang="en-US" altLang="zh-CN" dirty="0" err="1" smtClean="0"/>
              <a:t>ThirdAlg</a:t>
            </a:r>
            <a:r>
              <a:rPr lang="en-US" altLang="zh-CN" dirty="0" smtClean="0"/>
              <a:t> of </a:t>
            </a:r>
            <a:r>
              <a:rPr lang="en-US" altLang="zh-CN" dirty="0" err="1" smtClean="0"/>
              <a:t>FirstToy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514" y="2178774"/>
            <a:ext cx="3069630" cy="2114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1859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Configuration with Python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28</a:t>
            </a:fld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905" y="1916832"/>
            <a:ext cx="8476190" cy="4171429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59805" y="1196752"/>
            <a:ext cx="75711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zh-CN" dirty="0" smtClean="0"/>
              <a:t>Execute a dummy algorithm in SNiPER, create 2 root output files: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Examples/DummyAlg/share/run.py</a:t>
            </a:r>
            <a:endParaRPr lang="zh-CN" altLang="en-US" sz="1600" dirty="0"/>
          </a:p>
        </p:txBody>
      </p:sp>
      <p:sp>
        <p:nvSpPr>
          <p:cNvPr id="9" name="文本框 8"/>
          <p:cNvSpPr txBox="1"/>
          <p:nvPr/>
        </p:nvSpPr>
        <p:spPr>
          <a:xfrm>
            <a:off x="4668655" y="2492896"/>
            <a:ext cx="4141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dirty="0" smtClean="0">
                <a:solidFill>
                  <a:schemeClr val="accent6"/>
                </a:solidFill>
              </a:rPr>
              <a:t>Each job must has at least 1 Task instance</a:t>
            </a:r>
            <a:endParaRPr lang="zh-CN" altLang="en-US" sz="1600" dirty="0">
              <a:solidFill>
                <a:schemeClr val="accent6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102663" y="3212976"/>
            <a:ext cx="3707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dirty="0" smtClean="0">
                <a:solidFill>
                  <a:schemeClr val="accent6"/>
                </a:solidFill>
              </a:rPr>
              <a:t>Create and set the </a:t>
            </a:r>
            <a:r>
              <a:rPr lang="en-US" altLang="zh-CN" sz="1600" dirty="0" err="1" smtClean="0">
                <a:solidFill>
                  <a:schemeClr val="accent6"/>
                </a:solidFill>
              </a:rPr>
              <a:t>RootWriter</a:t>
            </a:r>
            <a:r>
              <a:rPr lang="en-US" altLang="zh-CN" sz="1600" dirty="0" smtClean="0">
                <a:solidFill>
                  <a:schemeClr val="accent6"/>
                </a:solidFill>
              </a:rPr>
              <a:t> service</a:t>
            </a:r>
            <a:endParaRPr lang="zh-CN" altLang="en-US" sz="1600" dirty="0">
              <a:solidFill>
                <a:schemeClr val="accent6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220817" y="4869160"/>
            <a:ext cx="4591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dirty="0" smtClean="0">
                <a:solidFill>
                  <a:schemeClr val="accent6"/>
                </a:solidFill>
              </a:rPr>
              <a:t>Create a </a:t>
            </a:r>
            <a:r>
              <a:rPr lang="en-US" altLang="zh-CN" sz="1600" dirty="0" err="1" smtClean="0">
                <a:solidFill>
                  <a:schemeClr val="accent6"/>
                </a:solidFill>
              </a:rPr>
              <a:t>DummyAlg</a:t>
            </a:r>
            <a:r>
              <a:rPr lang="en-US" altLang="zh-CN" sz="1600" dirty="0" smtClean="0">
                <a:solidFill>
                  <a:schemeClr val="accent6"/>
                </a:solidFill>
              </a:rPr>
              <a:t> instance with a </a:t>
            </a:r>
            <a:r>
              <a:rPr lang="en-US" altLang="zh-CN" sz="1600" dirty="0" err="1" smtClean="0">
                <a:solidFill>
                  <a:schemeClr val="accent6"/>
                </a:solidFill>
              </a:rPr>
              <a:t>DummyTool</a:t>
            </a:r>
            <a:r>
              <a:rPr lang="en-US" altLang="zh-CN" sz="1600" dirty="0" smtClean="0">
                <a:solidFill>
                  <a:schemeClr val="accent6"/>
                </a:solidFill>
              </a:rPr>
              <a:t> </a:t>
            </a:r>
            <a:endParaRPr lang="zh-CN" altLang="en-US" sz="1600" dirty="0">
              <a:solidFill>
                <a:schemeClr val="accent6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220817" y="5565140"/>
            <a:ext cx="4591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dirty="0" smtClean="0">
                <a:solidFill>
                  <a:schemeClr val="accent6"/>
                </a:solidFill>
              </a:rPr>
              <a:t>Set event number and begin the execution</a:t>
            </a:r>
            <a:endParaRPr lang="zh-CN" altLang="en-US" sz="1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3541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Execution with Python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29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268760"/>
            <a:ext cx="6123809" cy="4857143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092280" y="1551290"/>
            <a:ext cx="159452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Startup</a:t>
            </a:r>
          </a:p>
          <a:p>
            <a:endParaRPr lang="en-US" altLang="zh-CN" dirty="0"/>
          </a:p>
          <a:p>
            <a:r>
              <a:rPr lang="en-US" altLang="zh-CN" dirty="0" smtClean="0"/>
              <a:t>Initialization</a:t>
            </a:r>
          </a:p>
          <a:p>
            <a:endParaRPr lang="en-US" altLang="zh-CN" dirty="0"/>
          </a:p>
          <a:p>
            <a:r>
              <a:rPr lang="en-US" altLang="zh-CN" dirty="0" smtClean="0"/>
              <a:t>Event loop</a:t>
            </a:r>
          </a:p>
          <a:p>
            <a:endParaRPr lang="en-US" altLang="zh-CN" dirty="0"/>
          </a:p>
          <a:p>
            <a:r>
              <a:rPr lang="en-US" altLang="zh-CN" sz="1600" dirty="0" smtClean="0"/>
              <a:t>Messages for each event</a:t>
            </a:r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Finalization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err="1" smtClean="0"/>
              <a:t>Endup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54716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Offline Software System for HEP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1CD88-AC57-4601-8091-2A15E47C1367}" type="slidenum">
              <a:rPr lang="en-US" altLang="zh-CN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zh-CN">
              <a:solidFill>
                <a:srgbClr val="000000"/>
              </a:solidFill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3579257" y="1340768"/>
            <a:ext cx="5025191" cy="2627890"/>
            <a:chOff x="2086494" y="2336899"/>
            <a:chExt cx="5025191" cy="2627890"/>
          </a:xfrm>
        </p:grpSpPr>
        <p:sp>
          <p:nvSpPr>
            <p:cNvPr id="5" name="矩形 4"/>
            <p:cNvSpPr/>
            <p:nvPr/>
          </p:nvSpPr>
          <p:spPr>
            <a:xfrm>
              <a:off x="2086494" y="4252664"/>
              <a:ext cx="3958998" cy="71183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>
                  <a:solidFill>
                    <a:srgbClr val="C00000"/>
                  </a:solidFill>
                </a:rPr>
                <a:t>Software Framework</a:t>
              </a:r>
              <a:endParaRPr lang="zh-CN" alt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6057743" y="2336899"/>
              <a:ext cx="1052946" cy="87096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</a:rPr>
                <a:t>ROOT</a:t>
              </a:r>
            </a:p>
          </p:txBody>
        </p:sp>
        <p:sp>
          <p:nvSpPr>
            <p:cNvPr id="7" name="矩形 6"/>
            <p:cNvSpPr/>
            <p:nvPr/>
          </p:nvSpPr>
          <p:spPr>
            <a:xfrm>
              <a:off x="6057743" y="3210355"/>
              <a:ext cx="1052946" cy="87096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</a:rPr>
                <a:t>Geant4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6066153" y="4093829"/>
              <a:ext cx="1045532" cy="87096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</a:rPr>
                <a:t>etc.</a:t>
              </a:r>
            </a:p>
          </p:txBody>
        </p:sp>
        <p:sp>
          <p:nvSpPr>
            <p:cNvPr id="12" name="矩形 11"/>
            <p:cNvSpPr/>
            <p:nvPr/>
          </p:nvSpPr>
          <p:spPr>
            <a:xfrm rot="16200000">
              <a:off x="2612967" y="2599602"/>
              <a:ext cx="1318953" cy="79354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</a:rPr>
                <a:t>Simulation</a:t>
              </a:r>
            </a:p>
          </p:txBody>
        </p:sp>
        <p:sp>
          <p:nvSpPr>
            <p:cNvPr id="13" name="矩形 12"/>
            <p:cNvSpPr/>
            <p:nvPr/>
          </p:nvSpPr>
          <p:spPr>
            <a:xfrm rot="16200000">
              <a:off x="3402142" y="2599602"/>
              <a:ext cx="1318953" cy="79354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</a:rPr>
                <a:t>Calibration</a:t>
              </a:r>
            </a:p>
          </p:txBody>
        </p:sp>
        <p:sp>
          <p:nvSpPr>
            <p:cNvPr id="14" name="矩形 13"/>
            <p:cNvSpPr/>
            <p:nvPr/>
          </p:nvSpPr>
          <p:spPr>
            <a:xfrm rot="16200000">
              <a:off x="4195691" y="2599602"/>
              <a:ext cx="1318953" cy="79354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Reconstruction</a:t>
              </a:r>
            </a:p>
          </p:txBody>
        </p:sp>
        <p:sp>
          <p:nvSpPr>
            <p:cNvPr id="15" name="矩形 14"/>
            <p:cNvSpPr/>
            <p:nvPr/>
          </p:nvSpPr>
          <p:spPr>
            <a:xfrm rot="16200000">
              <a:off x="4989241" y="2599602"/>
              <a:ext cx="1318953" cy="79354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</a:rPr>
                <a:t>Analysis</a:t>
              </a:r>
            </a:p>
          </p:txBody>
        </p:sp>
        <p:sp>
          <p:nvSpPr>
            <p:cNvPr id="16" name="矩形 15"/>
            <p:cNvSpPr/>
            <p:nvPr/>
          </p:nvSpPr>
          <p:spPr>
            <a:xfrm rot="16200000">
              <a:off x="1823793" y="2599602"/>
              <a:ext cx="1318953" cy="79354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</a:rPr>
                <a:t>Generator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4397433" y="3654148"/>
              <a:ext cx="1648059" cy="59851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rgbClr val="0070C0"/>
                  </a:solidFill>
                </a:rPr>
                <a:t>Other</a:t>
              </a:r>
            </a:p>
            <a:p>
              <a:pPr algn="ctr"/>
              <a:r>
                <a:rPr lang="en-US" altLang="zh-CN" dirty="0" smtClean="0">
                  <a:solidFill>
                    <a:srgbClr val="0070C0"/>
                  </a:solidFill>
                </a:rPr>
                <a:t>Tools &amp; </a:t>
              </a:r>
              <a:r>
                <a:rPr lang="en-US" altLang="zh-CN" dirty="0" err="1" smtClean="0">
                  <a:solidFill>
                    <a:srgbClr val="0070C0"/>
                  </a:solidFill>
                </a:rPr>
                <a:t>Svcs</a:t>
              </a:r>
              <a:endParaRPr lang="en-US" altLang="zh-CN" dirty="0" smtClean="0">
                <a:solidFill>
                  <a:srgbClr val="0070C0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2086495" y="3654148"/>
              <a:ext cx="1066170" cy="59851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rgbClr val="0070C0"/>
                  </a:solidFill>
                </a:rPr>
                <a:t>EDM</a:t>
              </a:r>
            </a:p>
            <a:p>
              <a:pPr algn="ctr"/>
              <a:r>
                <a:rPr lang="en-US" altLang="zh-CN" dirty="0" smtClean="0">
                  <a:solidFill>
                    <a:srgbClr val="0070C0"/>
                  </a:solidFill>
                </a:rPr>
                <a:t>Data I/O</a:t>
              </a:r>
            </a:p>
          </p:txBody>
        </p:sp>
        <p:sp>
          <p:nvSpPr>
            <p:cNvPr id="10" name="矩形 9"/>
            <p:cNvSpPr/>
            <p:nvPr/>
          </p:nvSpPr>
          <p:spPr>
            <a:xfrm>
              <a:off x="3152665" y="3654148"/>
              <a:ext cx="1244767" cy="59851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rgbClr val="0070C0"/>
                  </a:solidFill>
                </a:rPr>
                <a:t>Database</a:t>
              </a:r>
            </a:p>
            <a:p>
              <a:pPr algn="ctr"/>
              <a:r>
                <a:rPr lang="en-US" altLang="zh-CN" dirty="0" smtClean="0">
                  <a:solidFill>
                    <a:srgbClr val="0070C0"/>
                  </a:solidFill>
                </a:rPr>
                <a:t>Geometry</a:t>
              </a: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514900" y="1452031"/>
            <a:ext cx="333702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en-US" altLang="zh-CN" sz="2000" dirty="0" smtClean="0">
                <a:solidFill>
                  <a:schemeClr val="accent1">
                    <a:lumMod val="75000"/>
                  </a:schemeClr>
                </a:solidFill>
              </a:rPr>
              <a:t>Application layer</a:t>
            </a:r>
            <a:endParaRPr lang="en-US" altLang="zh-CN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en-US" altLang="zh-CN" sz="2000" dirty="0" smtClean="0">
                <a:solidFill>
                  <a:schemeClr val="accent6"/>
                </a:solidFill>
              </a:rPr>
              <a:t>Basis layer</a:t>
            </a:r>
            <a:endParaRPr lang="en-US" altLang="zh-CN" sz="2000" dirty="0" smtClean="0">
              <a:solidFill>
                <a:schemeClr val="accent6"/>
              </a:solidFill>
            </a:endParaRPr>
          </a:p>
          <a:p>
            <a:pPr marL="800100" lvl="1" indent="-34290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en-US" altLang="zh-CN" dirty="0" smtClean="0">
                <a:solidFill>
                  <a:schemeClr val="accent6"/>
                </a:solidFill>
              </a:rPr>
              <a:t>Common services</a:t>
            </a:r>
            <a:endParaRPr lang="en-US" altLang="zh-CN" dirty="0">
              <a:solidFill>
                <a:schemeClr val="accent6"/>
              </a:solidFill>
            </a:endParaRPr>
          </a:p>
          <a:p>
            <a:pPr marL="800100" lvl="1" indent="-34290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en-US" altLang="zh-CN" dirty="0" smtClean="0">
                <a:solidFill>
                  <a:schemeClr val="accent6"/>
                </a:solidFill>
              </a:rPr>
              <a:t>Software framework</a:t>
            </a:r>
            <a:endParaRPr lang="en-US" altLang="zh-CN" dirty="0" smtClean="0">
              <a:solidFill>
                <a:schemeClr val="accent6"/>
              </a:solidFill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en-US" altLang="zh-CN" sz="2000" dirty="0" smtClean="0"/>
              <a:t>External libraries and tools</a:t>
            </a:r>
            <a:endParaRPr lang="zh-CN" altLang="en-US" sz="2000" dirty="0"/>
          </a:p>
        </p:txBody>
      </p:sp>
      <p:sp>
        <p:nvSpPr>
          <p:cNvPr id="22" name="文本框 21"/>
          <p:cNvSpPr txBox="1"/>
          <p:nvPr/>
        </p:nvSpPr>
        <p:spPr>
          <a:xfrm>
            <a:off x="514900" y="4041646"/>
            <a:ext cx="79419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zh-CN" sz="2000" dirty="0" smtClean="0">
                <a:solidFill>
                  <a:schemeClr val="accent6"/>
                </a:solidFill>
              </a:rPr>
              <a:t>The appearance of a system is mainly determined by the framework</a:t>
            </a:r>
            <a:endParaRPr lang="en-US" altLang="zh-CN" sz="2000" dirty="0">
              <a:solidFill>
                <a:schemeClr val="accent6"/>
              </a:solidFill>
            </a:endParaRPr>
          </a:p>
          <a:p>
            <a:pPr marL="800100" lvl="1" indent="-34290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en-US" altLang="zh-CN" dirty="0" smtClean="0"/>
              <a:t>Software architecture, organization, strategy</a:t>
            </a:r>
            <a:endParaRPr lang="en-US" altLang="zh-CN" dirty="0" smtClean="0"/>
          </a:p>
          <a:p>
            <a:pPr marL="800100" lvl="1" indent="-34290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en-US" altLang="zh-CN" dirty="0" smtClean="0"/>
              <a:t>Software development standards, user interfaces</a:t>
            </a:r>
            <a:endParaRPr lang="en-US" altLang="zh-CN" dirty="0" smtClean="0"/>
          </a:p>
          <a:p>
            <a:pPr marL="800100" lvl="1" indent="-34290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en-US" altLang="zh-CN" dirty="0" smtClean="0"/>
              <a:t>Framework: programming problems</a:t>
            </a:r>
          </a:p>
          <a:p>
            <a:pPr marL="800100" lvl="1" indent="-34290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en-US" altLang="zh-CN" dirty="0" smtClean="0"/>
              <a:t>Physicists: concentrate on calculation algorithms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8758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Plans for CEPC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90157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zh-CN" sz="2400" dirty="0" smtClean="0">
                <a:solidFill>
                  <a:srgbClr val="0070C0"/>
                </a:solidFill>
              </a:rPr>
              <a:t>Common Functions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 err="1"/>
              <a:t>EventStore</a:t>
            </a:r>
            <a:r>
              <a:rPr lang="en-US" altLang="zh-CN" sz="2000" dirty="0"/>
              <a:t> for Collider Physics Experiments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/>
              <a:t>Data </a:t>
            </a:r>
            <a:r>
              <a:rPr lang="en-US" altLang="zh-CN" sz="2000" dirty="0" smtClean="0"/>
              <a:t>Model: be similar to the </a:t>
            </a:r>
            <a:r>
              <a:rPr lang="en-US" altLang="zh-CN" sz="2000" dirty="0" err="1" smtClean="0"/>
              <a:t>LCIOEvent</a:t>
            </a:r>
            <a:r>
              <a:rPr lang="en-US" altLang="zh-CN" sz="2000" dirty="0" smtClean="0"/>
              <a:t>, but </a:t>
            </a:r>
            <a:r>
              <a:rPr lang="en-US" altLang="zh-CN" sz="2000" dirty="0"/>
              <a:t>ROOT </a:t>
            </a:r>
            <a:r>
              <a:rPr lang="en-US" altLang="zh-CN" sz="2000" dirty="0" smtClean="0"/>
              <a:t>based</a:t>
            </a:r>
            <a:endParaRPr lang="en-US" altLang="zh-CN" sz="2000" dirty="0"/>
          </a:p>
          <a:p>
            <a:pPr lvl="1">
              <a:spcBef>
                <a:spcPts val="1200"/>
              </a:spcBef>
            </a:pPr>
            <a:r>
              <a:rPr lang="en-US" altLang="zh-CN" sz="2000" dirty="0"/>
              <a:t>Data </a:t>
            </a:r>
            <a:r>
              <a:rPr lang="en-US" altLang="zh-CN" sz="2000" dirty="0" smtClean="0"/>
              <a:t>(ROOT format) I/O </a:t>
            </a:r>
            <a:r>
              <a:rPr lang="en-US" altLang="zh-CN" sz="2000" dirty="0"/>
              <a:t>Services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Before the end of April 2019 ?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Convert the existed LCIO data to ROOT data for analysis</a:t>
            </a:r>
            <a:endParaRPr lang="en-US" altLang="zh-CN" sz="2000" dirty="0"/>
          </a:p>
          <a:p>
            <a:pPr>
              <a:spcBef>
                <a:spcPts val="1200"/>
              </a:spcBef>
            </a:pPr>
            <a:r>
              <a:rPr lang="en-US" altLang="zh-CN" sz="2400" dirty="0" smtClean="0">
                <a:solidFill>
                  <a:srgbClr val="0070C0"/>
                </a:solidFill>
              </a:rPr>
              <a:t>Other services and algorithms</a:t>
            </a:r>
            <a:endParaRPr lang="en-US" altLang="zh-CN" sz="2400" dirty="0">
              <a:solidFill>
                <a:srgbClr val="0070C0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Geometry service based </a:t>
            </a:r>
            <a:r>
              <a:rPr lang="en-US" altLang="zh-CN" sz="2000" dirty="0"/>
              <a:t>on </a:t>
            </a:r>
            <a:r>
              <a:rPr lang="en-US" altLang="zh-CN" sz="2000" dirty="0" smtClean="0"/>
              <a:t>DD4hep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marlin::Processor -&gt; Sniper Algorithm migration should be easy</a:t>
            </a:r>
            <a:endParaRPr lang="en-US" altLang="zh-CN" sz="2000" dirty="0"/>
          </a:p>
          <a:p>
            <a:pPr lvl="2">
              <a:spcBef>
                <a:spcPts val="1200"/>
              </a:spcBef>
            </a:pPr>
            <a:r>
              <a:rPr lang="en-US" altLang="zh-CN" sz="1800" dirty="0" smtClean="0"/>
              <a:t>Keep similar interfaces, such as data model and geometry</a:t>
            </a: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70099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31</a:t>
            </a:fld>
            <a:endParaRPr lang="zh-CN" alt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38944" y="1907753"/>
            <a:ext cx="8686800" cy="1524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Tx/>
              <a:buNone/>
              <a:tabLst/>
              <a:defRPr/>
            </a:pPr>
            <a:r>
              <a:rPr kumimoji="0" lang="en-US" altLang="zh-CN" sz="6000" b="1" i="1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方正舒体" pitchFamily="2" charset="-122"/>
                <a:cs typeface="+mn-cs"/>
              </a:rPr>
              <a:t>Thanks for your attention</a:t>
            </a:r>
            <a:endParaRPr kumimoji="0" lang="en-US" altLang="zh-CN" sz="6000" b="1" i="1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方正舒体" pitchFamily="2" charset="-122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3861048"/>
            <a:ext cx="8229600" cy="1524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Tx/>
              <a:buNone/>
              <a:tabLst/>
              <a:defRPr/>
            </a:pPr>
            <a:r>
              <a:rPr kumimoji="0" lang="en-US" altLang="zh-CN" sz="6000" b="1" i="1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方正舒体" pitchFamily="2" charset="-122"/>
                <a:cs typeface="+mn-cs"/>
              </a:rPr>
              <a:t>Any questions?</a:t>
            </a:r>
            <a:endParaRPr kumimoji="0" lang="en-US" altLang="zh-CN" sz="6000" b="1" i="1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方正舒体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Considerations on CEPC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7413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zh-CN" sz="2400" dirty="0" smtClean="0">
                <a:solidFill>
                  <a:srgbClr val="0070C0"/>
                </a:solidFill>
              </a:rPr>
              <a:t>Marlin</a:t>
            </a:r>
            <a:r>
              <a:rPr lang="en-US" altLang="zh-CN" sz="2400" dirty="0">
                <a:solidFill>
                  <a:srgbClr val="0070C0"/>
                </a:solidFill>
              </a:rPr>
              <a:t>: the framework at present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The developing is not very active now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/>
              <a:t>Is not very </a:t>
            </a:r>
            <a:r>
              <a:rPr lang="en-US" altLang="zh-CN" sz="2000" dirty="0" smtClean="0"/>
              <a:t>modernized: hard to support parallel computing…</a:t>
            </a:r>
            <a:endParaRPr lang="en-US" altLang="zh-CN" sz="2000" dirty="0"/>
          </a:p>
          <a:p>
            <a:pPr>
              <a:spcBef>
                <a:spcPts val="1200"/>
              </a:spcBef>
            </a:pPr>
            <a:r>
              <a:rPr lang="en-US" altLang="zh-CN" sz="2400" dirty="0" smtClean="0">
                <a:solidFill>
                  <a:srgbClr val="0070C0"/>
                </a:solidFill>
              </a:rPr>
              <a:t>Gaudi</a:t>
            </a:r>
            <a:endParaRPr lang="en-US" altLang="zh-CN" sz="2400" dirty="0">
              <a:solidFill>
                <a:srgbClr val="0070C0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Very powerful, but very complex and heavy</a:t>
            </a:r>
          </a:p>
          <a:p>
            <a:pPr>
              <a:spcBef>
                <a:spcPts val="1200"/>
              </a:spcBef>
            </a:pPr>
            <a:r>
              <a:rPr lang="en-US" altLang="zh-CN" sz="2400" dirty="0">
                <a:solidFill>
                  <a:srgbClr val="0070C0"/>
                </a:solidFill>
              </a:rPr>
              <a:t>A new framework developed by </a:t>
            </a:r>
            <a:r>
              <a:rPr lang="en-US" altLang="zh-CN" sz="2400" dirty="0" smtClean="0">
                <a:solidFill>
                  <a:srgbClr val="0070C0"/>
                </a:solidFill>
              </a:rPr>
              <a:t>ourselves?</a:t>
            </a:r>
            <a:endParaRPr lang="en-US" altLang="zh-CN" sz="2400" dirty="0">
              <a:solidFill>
                <a:srgbClr val="0070C0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Integration with new technologies, such as parallel computing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Long </a:t>
            </a:r>
            <a:r>
              <a:rPr lang="en-US" altLang="zh-CN" sz="2000" dirty="0"/>
              <a:t>Term and Rapid Supporting</a:t>
            </a:r>
            <a:endParaRPr lang="en-US" altLang="zh-CN" sz="2000" dirty="0" smtClean="0"/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Feasibility: we have the experience of SNiPER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449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SNiPER Framework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5</a:t>
            </a:fld>
            <a:endParaRPr lang="zh-CN" altLang="en-US"/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52528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zh-CN" sz="2000" dirty="0" smtClean="0">
                <a:solidFill>
                  <a:srgbClr val="0070C0"/>
                </a:solidFill>
              </a:rPr>
              <a:t>Originally Developed for JUNO</a:t>
            </a:r>
            <a:endParaRPr lang="en-US" altLang="zh-CN" sz="2000" dirty="0">
              <a:solidFill>
                <a:srgbClr val="0070C0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Fulfill the requirements for neutrino experiments</a:t>
            </a:r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Comprehensive and generality is considered at the beginning</a:t>
            </a:r>
          </a:p>
          <a:p>
            <a:pPr lvl="2">
              <a:spcBef>
                <a:spcPts val="1200"/>
              </a:spcBef>
            </a:pPr>
            <a:r>
              <a:rPr lang="en-US" altLang="zh-CN" sz="1600" dirty="0" smtClean="0"/>
              <a:t>A general purpose framework, not only for neutrino experiments</a:t>
            </a:r>
          </a:p>
          <a:p>
            <a:pPr>
              <a:spcBef>
                <a:spcPts val="1200"/>
              </a:spcBef>
            </a:pPr>
            <a:r>
              <a:rPr lang="en-US" altLang="zh-CN" sz="2000" dirty="0" smtClean="0">
                <a:solidFill>
                  <a:srgbClr val="0070C0"/>
                </a:solidFill>
              </a:rPr>
              <a:t>Functions as a Framework</a:t>
            </a:r>
          </a:p>
          <a:p>
            <a:pPr lvl="1">
              <a:spcBef>
                <a:spcPts val="1200"/>
              </a:spcBef>
            </a:pPr>
            <a:r>
              <a:rPr lang="en-US" altLang="zh-CN" sz="1800" dirty="0" smtClean="0"/>
              <a:t>Modularized, extensible, customizable, and friendly to use</a:t>
            </a:r>
          </a:p>
          <a:p>
            <a:pPr lvl="1">
              <a:spcBef>
                <a:spcPts val="1200"/>
              </a:spcBef>
            </a:pPr>
            <a:r>
              <a:rPr lang="en-US" altLang="zh-CN" sz="1800" dirty="0"/>
              <a:t>H</a:t>
            </a:r>
            <a:r>
              <a:rPr lang="en-US" altLang="zh-CN" sz="1800" dirty="0" smtClean="0"/>
              <a:t>igh performance</a:t>
            </a:r>
          </a:p>
          <a:p>
            <a:pPr lvl="0">
              <a:spcBef>
                <a:spcPts val="1200"/>
              </a:spcBef>
              <a:buClr>
                <a:srgbClr val="CC9900"/>
              </a:buClr>
            </a:pPr>
            <a:r>
              <a:rPr lang="en-US" altLang="zh-CN" sz="2000" dirty="0">
                <a:solidFill>
                  <a:srgbClr val="0070C0"/>
                </a:solidFill>
              </a:rPr>
              <a:t>Current Status</a:t>
            </a:r>
          </a:p>
          <a:p>
            <a:pPr lvl="1">
              <a:spcBef>
                <a:spcPts val="1200"/>
              </a:spcBef>
              <a:buClr>
                <a:srgbClr val="3B812F"/>
              </a:buClr>
            </a:pPr>
            <a:r>
              <a:rPr lang="en-US" altLang="zh-CN" sz="1800" dirty="0">
                <a:solidFill>
                  <a:srgbClr val="000000"/>
                </a:solidFill>
              </a:rPr>
              <a:t>Has been used in JUNO, LHAASO, CSNS, </a:t>
            </a:r>
            <a:r>
              <a:rPr lang="en-US" altLang="zh-CN" sz="1800" dirty="0" err="1">
                <a:solidFill>
                  <a:srgbClr val="000000"/>
                </a:solidFill>
              </a:rPr>
              <a:t>nEXO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lvl="1">
              <a:spcBef>
                <a:spcPts val="1200"/>
              </a:spcBef>
              <a:buClr>
                <a:srgbClr val="3B812F"/>
              </a:buClr>
            </a:pPr>
            <a:r>
              <a:rPr lang="en-US" altLang="zh-CN" sz="1800" dirty="0">
                <a:solidFill>
                  <a:srgbClr val="000000"/>
                </a:solidFill>
              </a:rPr>
              <a:t>Is still being in developing for more application </a:t>
            </a:r>
            <a:r>
              <a:rPr lang="en-US" altLang="zh-CN" sz="1800" dirty="0" smtClean="0">
                <a:solidFill>
                  <a:srgbClr val="000000"/>
                </a:solidFill>
              </a:rPr>
              <a:t>scenarios</a:t>
            </a:r>
          </a:p>
          <a:p>
            <a:pPr lvl="1">
              <a:spcBef>
                <a:spcPts val="1200"/>
              </a:spcBef>
              <a:buClr>
                <a:srgbClr val="3B812F"/>
              </a:buClr>
            </a:pPr>
            <a:r>
              <a:rPr lang="en-US" altLang="zh-CN" sz="1800" i="1" dirty="0">
                <a:solidFill>
                  <a:srgbClr val="000000"/>
                </a:solidFill>
                <a:hlinkClick r:id="rId2"/>
              </a:rPr>
              <a:t>https://github.com/SNiPER-Framework/sniper</a:t>
            </a:r>
            <a:endParaRPr lang="en-US" altLang="zh-CN" sz="18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283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Technical Overview of SNiPER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47666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zh-CN" sz="2400" dirty="0">
                <a:solidFill>
                  <a:srgbClr val="0070C0"/>
                </a:solidFill>
              </a:rPr>
              <a:t>H</a:t>
            </a:r>
            <a:r>
              <a:rPr lang="en-US" altLang="zh-CN" sz="2400" dirty="0" smtClean="0">
                <a:solidFill>
                  <a:srgbClr val="0070C0"/>
                </a:solidFill>
              </a:rPr>
              <a:t>ybrid of C++ and Python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C++ is used in key functions for better performance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Python is flexible: configuration, simple algorithms and services</a:t>
            </a:r>
            <a:r>
              <a:rPr lang="en-US" altLang="zh-CN" sz="2000" dirty="0" smtClean="0"/>
              <a:t>…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Binding with </a:t>
            </a:r>
            <a:r>
              <a:rPr lang="en-US" altLang="zh-CN" sz="2000" dirty="0" err="1" smtClean="0"/>
              <a:t>Boost.Python</a:t>
            </a:r>
            <a:endParaRPr lang="en-US" altLang="zh-CN" sz="2000" dirty="0" smtClean="0"/>
          </a:p>
          <a:p>
            <a:pPr>
              <a:spcBef>
                <a:spcPts val="1200"/>
              </a:spcBef>
            </a:pPr>
            <a:r>
              <a:rPr lang="en-US" altLang="zh-CN" sz="2400" dirty="0" smtClean="0">
                <a:solidFill>
                  <a:srgbClr val="0070C0"/>
                </a:solidFill>
              </a:rPr>
              <a:t>Lightweight and Simple</a:t>
            </a:r>
            <a:endParaRPr lang="en-US" altLang="zh-CN" sz="1600" dirty="0" smtClean="0">
              <a:solidFill>
                <a:srgbClr val="0070C0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Less </a:t>
            </a:r>
            <a:r>
              <a:rPr lang="en-US" altLang="zh-CN" sz="2000" dirty="0" smtClean="0"/>
              <a:t>dependencies: the kernel only depends on the boost </a:t>
            </a:r>
            <a:r>
              <a:rPr lang="en-US" altLang="zh-CN" sz="2000" dirty="0" smtClean="0"/>
              <a:t>library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Be simple to build, learn and use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/>
              <a:t>The key ideology are similar to </a:t>
            </a:r>
            <a:r>
              <a:rPr lang="en-US" altLang="zh-CN" sz="2000" dirty="0" smtClean="0"/>
              <a:t>Gaudi (a lightweight Gaudi)</a:t>
            </a:r>
            <a:endParaRPr lang="en-US" altLang="zh-CN" sz="2000" dirty="0"/>
          </a:p>
          <a:p>
            <a:pPr lvl="2">
              <a:spcBef>
                <a:spcPts val="1200"/>
              </a:spcBef>
            </a:pPr>
            <a:r>
              <a:rPr lang="en-US" altLang="zh-CN" sz="1800" dirty="0" smtClean="0"/>
              <a:t>Similar concepts, such as algorithms, services</a:t>
            </a:r>
            <a:endParaRPr lang="en-US" altLang="zh-CN" sz="1800" dirty="0"/>
          </a:p>
          <a:p>
            <a:pPr lvl="2">
              <a:spcBef>
                <a:spcPts val="1200"/>
              </a:spcBef>
            </a:pPr>
            <a:r>
              <a:rPr lang="en-US" altLang="zh-CN" sz="1800" dirty="0" smtClean="0"/>
              <a:t>Minimize the cost of migration from Gaudi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7539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Software Based on SNiPER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7</a:t>
            </a:fld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755576" y="1772816"/>
            <a:ext cx="2520279" cy="7176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SNiPER Kernel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755576" y="3257004"/>
            <a:ext cx="2520279" cy="7176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Optional Components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55576" y="4744707"/>
            <a:ext cx="2520279" cy="7176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Special for Experiments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3563888" y="16288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112713" fontAlgn="base">
              <a:spcBef>
                <a:spcPts val="1200"/>
              </a:spcBef>
              <a:spcAft>
                <a:spcPct val="0"/>
              </a:spcAft>
              <a:buClr>
                <a:srgbClr val="3B812F"/>
              </a:buClr>
              <a:buSzPct val="60000"/>
            </a:pPr>
            <a:r>
              <a:rPr lang="en-US" altLang="zh-CN" sz="2000" kern="0" dirty="0">
                <a:solidFill>
                  <a:srgbClr val="000000"/>
                </a:solidFill>
              </a:rPr>
              <a:t>A compact </a:t>
            </a:r>
            <a:r>
              <a:rPr lang="en-US" altLang="zh-CN" sz="2000" kern="0" dirty="0" smtClean="0">
                <a:solidFill>
                  <a:srgbClr val="000000"/>
                </a:solidFill>
              </a:rPr>
              <a:t>kernel</a:t>
            </a:r>
          </a:p>
          <a:p>
            <a:pPr indent="-112713" fontAlgn="base">
              <a:spcBef>
                <a:spcPts val="1200"/>
              </a:spcBef>
              <a:spcAft>
                <a:spcPct val="0"/>
              </a:spcAft>
              <a:buClr>
                <a:srgbClr val="3B812F"/>
              </a:buClr>
              <a:buSzPct val="60000"/>
            </a:pPr>
            <a:r>
              <a:rPr lang="en-US" altLang="zh-CN" kern="0" dirty="0" smtClean="0">
                <a:solidFill>
                  <a:srgbClr val="000000"/>
                </a:solidFill>
              </a:rPr>
              <a:t>The </a:t>
            </a:r>
            <a:r>
              <a:rPr lang="en-US" altLang="zh-CN" kern="0" dirty="0">
                <a:solidFill>
                  <a:srgbClr val="000000"/>
                </a:solidFill>
              </a:rPr>
              <a:t>common functions for all experiments</a:t>
            </a:r>
            <a:endParaRPr lang="en-US" altLang="zh-CN" kern="0" dirty="0">
              <a:solidFill>
                <a:srgbClr val="00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63888" y="2708920"/>
            <a:ext cx="504056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12713" fontAlgn="base">
              <a:spcBef>
                <a:spcPts val="1200"/>
              </a:spcBef>
              <a:spcAft>
                <a:spcPct val="0"/>
              </a:spcAft>
              <a:buClr>
                <a:srgbClr val="3B812F"/>
              </a:buClr>
              <a:buSzPct val="60000"/>
            </a:pPr>
            <a:r>
              <a:rPr lang="en-US" altLang="zh-CN" sz="2000" kern="0" dirty="0">
                <a:solidFill>
                  <a:srgbClr val="000000"/>
                </a:solidFill>
              </a:rPr>
              <a:t>A </a:t>
            </a:r>
            <a:r>
              <a:rPr lang="en-US" altLang="zh-CN" sz="2000" kern="0" dirty="0" smtClean="0">
                <a:solidFill>
                  <a:srgbClr val="000000"/>
                </a:solidFill>
              </a:rPr>
              <a:t>group of optional components</a:t>
            </a:r>
          </a:p>
          <a:p>
            <a:pPr marL="173037" indent="-285750" fontAlgn="base">
              <a:spcBef>
                <a:spcPts val="12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Arial" panose="020B0604020202020204" pitchFamily="34" charset="0"/>
              <a:buChar char="•"/>
            </a:pPr>
            <a:r>
              <a:rPr lang="en-US" altLang="zh-CN" kern="0" dirty="0" smtClean="0">
                <a:solidFill>
                  <a:srgbClr val="000000"/>
                </a:solidFill>
              </a:rPr>
              <a:t>Functions for collider physics experiments</a:t>
            </a:r>
          </a:p>
          <a:p>
            <a:pPr marL="173037" indent="-285750" fontAlgn="base">
              <a:spcBef>
                <a:spcPts val="12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Arial" panose="020B0604020202020204" pitchFamily="34" charset="0"/>
              <a:buChar char="•"/>
            </a:pPr>
            <a:r>
              <a:rPr lang="en-US" altLang="zh-CN" kern="0" dirty="0" smtClean="0">
                <a:solidFill>
                  <a:srgbClr val="000000"/>
                </a:solidFill>
              </a:rPr>
              <a:t>Functions for neutrino experiments</a:t>
            </a:r>
          </a:p>
          <a:p>
            <a:pPr marL="173037" indent="-285750" fontAlgn="base">
              <a:spcBef>
                <a:spcPts val="12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Arial" panose="020B0604020202020204" pitchFamily="34" charset="0"/>
              <a:buChar char="•"/>
            </a:pPr>
            <a:r>
              <a:rPr lang="en-US" altLang="zh-CN" kern="0" dirty="0" smtClean="0">
                <a:solidFill>
                  <a:srgbClr val="000000"/>
                </a:solidFill>
              </a:rPr>
              <a:t>…</a:t>
            </a:r>
            <a:endParaRPr lang="en-US" altLang="zh-CN" kern="0" dirty="0">
              <a:solidFill>
                <a:srgbClr val="000000"/>
              </a:solidFill>
            </a:endParaRPr>
          </a:p>
        </p:txBody>
      </p:sp>
      <p:sp>
        <p:nvSpPr>
          <p:cNvPr id="10" name="上箭头 9"/>
          <p:cNvSpPr/>
          <p:nvPr/>
        </p:nvSpPr>
        <p:spPr>
          <a:xfrm>
            <a:off x="1835695" y="2611066"/>
            <a:ext cx="360040" cy="521822"/>
          </a:xfrm>
          <a:prstGeom prst="up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上箭头 10"/>
          <p:cNvSpPr/>
          <p:nvPr/>
        </p:nvSpPr>
        <p:spPr>
          <a:xfrm>
            <a:off x="1836870" y="4098769"/>
            <a:ext cx="360040" cy="521822"/>
          </a:xfrm>
          <a:prstGeom prst="up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3563888" y="4437112"/>
            <a:ext cx="504056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12713" fontAlgn="base">
              <a:spcBef>
                <a:spcPts val="1200"/>
              </a:spcBef>
              <a:spcAft>
                <a:spcPct val="0"/>
              </a:spcAft>
              <a:buClr>
                <a:srgbClr val="3B812F"/>
              </a:buClr>
              <a:buSzPct val="60000"/>
            </a:pPr>
            <a:r>
              <a:rPr lang="en-US" altLang="zh-CN" sz="2000" kern="0" dirty="0" smtClean="0">
                <a:solidFill>
                  <a:srgbClr val="000000"/>
                </a:solidFill>
              </a:rPr>
              <a:t>Special functions for each experiment</a:t>
            </a:r>
          </a:p>
          <a:p>
            <a:pPr marL="173037" indent="-285750" fontAlgn="base">
              <a:spcBef>
                <a:spcPts val="12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Arial" panose="020B0604020202020204" pitchFamily="34" charset="0"/>
              <a:buChar char="•"/>
            </a:pPr>
            <a:r>
              <a:rPr lang="en-US" altLang="zh-CN" kern="0" dirty="0" smtClean="0">
                <a:solidFill>
                  <a:srgbClr val="000000"/>
                </a:solidFill>
              </a:rPr>
              <a:t>Data model</a:t>
            </a:r>
          </a:p>
          <a:p>
            <a:pPr marL="173037" indent="-285750" fontAlgn="base">
              <a:spcBef>
                <a:spcPts val="12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Arial" panose="020B0604020202020204" pitchFamily="34" charset="0"/>
              <a:buChar char="•"/>
            </a:pPr>
            <a:r>
              <a:rPr lang="en-US" altLang="zh-CN" kern="0" dirty="0" smtClean="0">
                <a:solidFill>
                  <a:srgbClr val="000000"/>
                </a:solidFill>
              </a:rPr>
              <a:t>Algorithms</a:t>
            </a:r>
          </a:p>
          <a:p>
            <a:pPr marL="173037" indent="-285750" fontAlgn="base">
              <a:spcBef>
                <a:spcPts val="12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Arial" panose="020B0604020202020204" pitchFamily="34" charset="0"/>
              <a:buChar char="•"/>
            </a:pPr>
            <a:r>
              <a:rPr lang="en-US" altLang="zh-CN" kern="0" dirty="0" smtClean="0">
                <a:solidFill>
                  <a:srgbClr val="00000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07012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Prospect of a SNiPER Ecosystem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8</a:t>
            </a:fld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755576" y="1546446"/>
            <a:ext cx="7560840" cy="3610746"/>
            <a:chOff x="748650" y="1700808"/>
            <a:chExt cx="7560840" cy="3610746"/>
          </a:xfrm>
        </p:grpSpPr>
        <p:sp>
          <p:nvSpPr>
            <p:cNvPr id="15" name="圆角矩形 14"/>
            <p:cNvSpPr/>
            <p:nvPr/>
          </p:nvSpPr>
          <p:spPr>
            <a:xfrm>
              <a:off x="748650" y="1700808"/>
              <a:ext cx="5472608" cy="361074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/>
          </p:nvSpPr>
          <p:spPr>
            <a:xfrm>
              <a:off x="1036682" y="3020127"/>
              <a:ext cx="1728192" cy="9721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dirty="0" smtClean="0">
                  <a:solidFill>
                    <a:schemeClr val="tx1"/>
                  </a:solidFill>
                </a:rPr>
                <a:t>SNiPER Kernel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3799379" y="1855170"/>
              <a:ext cx="1872208" cy="6480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Functions for</a:t>
              </a:r>
              <a:br>
                <a:rPr lang="en-US" altLang="zh-CN" sz="1400" dirty="0" smtClean="0">
                  <a:solidFill>
                    <a:schemeClr val="tx1"/>
                  </a:solidFill>
                </a:rPr>
              </a:br>
              <a:r>
                <a:rPr lang="en-US" altLang="zh-CN" sz="1400" dirty="0" smtClean="0">
                  <a:solidFill>
                    <a:schemeClr val="tx1"/>
                  </a:solidFill>
                </a:rPr>
                <a:t>collider experiments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3788046" y="3235218"/>
              <a:ext cx="1872208" cy="6480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Functions for</a:t>
              </a:r>
              <a:br>
                <a:rPr lang="en-US" altLang="zh-CN" sz="1400" dirty="0" smtClean="0">
                  <a:solidFill>
                    <a:schemeClr val="tx1"/>
                  </a:solidFill>
                </a:rPr>
              </a:br>
              <a:r>
                <a:rPr lang="en-US" altLang="zh-CN" sz="1400" dirty="0" smtClean="0">
                  <a:solidFill>
                    <a:schemeClr val="tx1"/>
                  </a:solidFill>
                </a:rPr>
                <a:t>neutrino experiments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3799379" y="4509120"/>
              <a:ext cx="1872208" cy="6480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>
                  <a:solidFill>
                    <a:schemeClr val="bg1">
                      <a:lumMod val="50000"/>
                    </a:schemeClr>
                  </a:solidFill>
                </a:rPr>
                <a:t>Etc…</a:t>
              </a:r>
              <a:endParaRPr lang="zh-CN" altLang="en-US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6855475" y="2503242"/>
              <a:ext cx="1454015" cy="4399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JUNO software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6855474" y="3943402"/>
              <a:ext cx="1454015" cy="4399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err="1" smtClean="0">
                  <a:solidFill>
                    <a:schemeClr val="tx1"/>
                  </a:solidFill>
                </a:rPr>
                <a:t>nEXO</a:t>
              </a:r>
              <a:r>
                <a:rPr lang="en-US" altLang="zh-CN" sz="1400" dirty="0" smtClean="0">
                  <a:solidFill>
                    <a:schemeClr val="tx1"/>
                  </a:solidFill>
                </a:rPr>
                <a:t> software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6843442" y="4663482"/>
              <a:ext cx="1454015" cy="4399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>
                  <a:solidFill>
                    <a:schemeClr val="bg1">
                      <a:lumMod val="50000"/>
                    </a:schemeClr>
                  </a:solidFill>
                </a:rPr>
                <a:t>Etc…</a:t>
              </a:r>
              <a:endParaRPr lang="zh-CN" altLang="en-US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6843442" y="1783162"/>
              <a:ext cx="1454015" cy="4399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CEPC software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036682" y="1981184"/>
              <a:ext cx="2448272" cy="52205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CN" b="1" dirty="0" smtClean="0">
                  <a:solidFill>
                    <a:schemeClr val="tx1"/>
                  </a:solidFill>
                </a:rPr>
                <a:t>SNiPER Framework</a:t>
              </a:r>
              <a:endParaRPr lang="zh-CN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下箭头 25"/>
            <p:cNvSpPr/>
            <p:nvPr/>
          </p:nvSpPr>
          <p:spPr>
            <a:xfrm rot="2940629">
              <a:off x="3147110" y="2376650"/>
              <a:ext cx="216024" cy="791183"/>
            </a:xfrm>
            <a:prstGeom prst="down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下箭头 26"/>
            <p:cNvSpPr/>
            <p:nvPr/>
          </p:nvSpPr>
          <p:spPr>
            <a:xfrm rot="7933476">
              <a:off x="3141695" y="4044455"/>
              <a:ext cx="216024" cy="791183"/>
            </a:xfrm>
            <a:prstGeom prst="down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下箭头 27"/>
            <p:cNvSpPr/>
            <p:nvPr/>
          </p:nvSpPr>
          <p:spPr>
            <a:xfrm rot="5400000">
              <a:off x="3172420" y="3110590"/>
              <a:ext cx="216024" cy="791183"/>
            </a:xfrm>
            <a:prstGeom prst="down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矩形 28"/>
            <p:cNvSpPr/>
            <p:nvPr/>
          </p:nvSpPr>
          <p:spPr>
            <a:xfrm>
              <a:off x="6855474" y="3223322"/>
              <a:ext cx="1454015" cy="4399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LHAASO software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0" name="下箭头 29"/>
            <p:cNvSpPr/>
            <p:nvPr/>
          </p:nvSpPr>
          <p:spPr>
            <a:xfrm rot="5400000">
              <a:off x="6119420" y="3355216"/>
              <a:ext cx="793639" cy="301930"/>
            </a:xfrm>
            <a:prstGeom prst="down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2" name="矩形 31"/>
          <p:cNvSpPr/>
          <p:nvPr/>
        </p:nvSpPr>
        <p:spPr>
          <a:xfrm>
            <a:off x="755576" y="5270423"/>
            <a:ext cx="777686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7" indent="-285750" fontAlgn="base">
              <a:spcBef>
                <a:spcPts val="12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Arial" panose="020B0604020202020204" pitchFamily="34" charset="0"/>
              <a:buChar char="•"/>
            </a:pPr>
            <a:r>
              <a:rPr lang="en-US" altLang="zh-CN" kern="0" dirty="0" smtClean="0">
                <a:solidFill>
                  <a:srgbClr val="000000"/>
                </a:solidFill>
              </a:rPr>
              <a:t>Be attractive to community developers</a:t>
            </a:r>
          </a:p>
          <a:p>
            <a:pPr marL="173037" indent="-285750" fontAlgn="base">
              <a:spcBef>
                <a:spcPts val="12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Arial" panose="020B0604020202020204" pitchFamily="34" charset="0"/>
              <a:buChar char="•"/>
            </a:pPr>
            <a:r>
              <a:rPr lang="en-US" altLang="zh-CN" kern="0" dirty="0" smtClean="0">
                <a:solidFill>
                  <a:srgbClr val="000000"/>
                </a:solidFill>
              </a:rPr>
              <a:t>To find more application </a:t>
            </a:r>
            <a:r>
              <a:rPr lang="en-US" altLang="zh-CN" dirty="0" smtClean="0">
                <a:solidFill>
                  <a:srgbClr val="000000"/>
                </a:solidFill>
              </a:rPr>
              <a:t>scenarios</a:t>
            </a:r>
            <a:endParaRPr lang="en-US" altLang="zh-CN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234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9</a:t>
            </a:fld>
            <a:endParaRPr lang="zh-CN" alt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73224" y="1700808"/>
            <a:ext cx="8003232" cy="2736304"/>
          </a:xfrm>
          <a:prstGeom prst="rect">
            <a:avLst/>
          </a:prstGeom>
        </p:spPr>
        <p:txBody>
          <a:bodyPr/>
          <a:lstStyle/>
          <a:p>
            <a:pPr marL="571500" indent="-571500" fontAlgn="base"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kumimoji="0" lang="en-US" altLang="zh-CN" sz="2800" b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uLnTx/>
                <a:uFillTx/>
                <a:latin typeface="Times New Roman" pitchFamily="18" charset="0"/>
                <a:ea typeface="方正舒体" pitchFamily="2" charset="-122"/>
                <a:cs typeface="+mn-cs"/>
              </a:rPr>
              <a:t>General introduction</a:t>
            </a:r>
          </a:p>
          <a:p>
            <a:pPr marL="571500" indent="-571500" fontAlgn="base"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kumimoji="0" lang="en-US" altLang="zh-CN" sz="2800" b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方正舒体" pitchFamily="2" charset="-122"/>
                <a:cs typeface="+mn-cs"/>
              </a:rPr>
              <a:t>Key </a:t>
            </a:r>
            <a:r>
              <a:rPr kumimoji="0" lang="en-US" altLang="zh-CN" sz="2800" b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方正舒体" pitchFamily="2" charset="-122"/>
                <a:cs typeface="+mn-cs"/>
              </a:rPr>
              <a:t>concepts</a:t>
            </a:r>
            <a:endParaRPr kumimoji="0" lang="en-US" altLang="zh-CN" sz="2800" b="1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方正舒体" pitchFamily="2" charset="-122"/>
              <a:cs typeface="+mn-cs"/>
            </a:endParaRPr>
          </a:p>
          <a:p>
            <a:pPr marL="571500" indent="-571500" fontAlgn="base"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kumimoji="0" lang="en-US" altLang="zh-CN" sz="2800" b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uLnTx/>
                <a:uFillTx/>
                <a:latin typeface="Times New Roman" pitchFamily="18" charset="0"/>
                <a:ea typeface="方正舒体" pitchFamily="2" charset="-122"/>
                <a:cs typeface="+mn-cs"/>
              </a:rPr>
              <a:t>Examples</a:t>
            </a:r>
          </a:p>
          <a:p>
            <a:pPr marL="571500" indent="-571500" fontAlgn="base"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lang="en-US" altLang="zh-CN" sz="28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方正舒体" pitchFamily="2" charset="-122"/>
              </a:rPr>
              <a:t>Plan for CEPC</a:t>
            </a:r>
            <a:endParaRPr kumimoji="0" lang="en-US" altLang="zh-CN" sz="2800" b="1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uLnTx/>
              <a:uFillTx/>
              <a:latin typeface="Times New Roman" pitchFamily="18" charset="0"/>
              <a:ea typeface="方正舒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53118282"/>
      </p:ext>
    </p:extLst>
  </p:cSld>
  <p:clrMapOvr>
    <a:masterClrMapping/>
  </p:clrMapOvr>
</p:sld>
</file>

<file path=ppt/theme/theme1.xml><?xml version="1.0" encoding="utf-8"?>
<a:theme xmlns:a="http://schemas.openxmlformats.org/drawingml/2006/main" name="zIHEP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2244</TotalTime>
  <Words>1676</Words>
  <Application>Microsoft Office PowerPoint</Application>
  <PresentationFormat>全屏显示(4:3)</PresentationFormat>
  <Paragraphs>396</Paragraphs>
  <Slides>31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9" baseType="lpstr">
      <vt:lpstr>方正舒体</vt:lpstr>
      <vt:lpstr>宋体</vt:lpstr>
      <vt:lpstr>Arial</vt:lpstr>
      <vt:lpstr>Calibri</vt:lpstr>
      <vt:lpstr>Garamond</vt:lpstr>
      <vt:lpstr>Times New Roman</vt:lpstr>
      <vt:lpstr>Wingdings</vt:lpstr>
      <vt:lpstr>zIHEP</vt:lpstr>
      <vt:lpstr>A Quick Guide to the new CEPC Software Framework</vt:lpstr>
      <vt:lpstr>Content</vt:lpstr>
      <vt:lpstr>Offline Software System for HEP</vt:lpstr>
      <vt:lpstr>Considerations on CEPC</vt:lpstr>
      <vt:lpstr>The SNiPER Framework</vt:lpstr>
      <vt:lpstr>Technical Overview of SNiPER</vt:lpstr>
      <vt:lpstr>Software Based on SNiPER </vt:lpstr>
      <vt:lpstr>Prospect of a SNiPER Ecosystem</vt:lpstr>
      <vt:lpstr>Content</vt:lpstr>
      <vt:lpstr>Key Concepts</vt:lpstr>
      <vt:lpstr>Task</vt:lpstr>
      <vt:lpstr>Algorithm in C++</vt:lpstr>
      <vt:lpstr>Service in C++</vt:lpstr>
      <vt:lpstr>Tool</vt:lpstr>
      <vt:lpstr>Task Execution</vt:lpstr>
      <vt:lpstr>Data Processing with Task</vt:lpstr>
      <vt:lpstr>Data Memory Service</vt:lpstr>
      <vt:lpstr>Optional Data Memory Services</vt:lpstr>
      <vt:lpstr>Incident</vt:lpstr>
      <vt:lpstr>Incident Management</vt:lpstr>
      <vt:lpstr>Property</vt:lpstr>
      <vt:lpstr>Logs</vt:lpstr>
      <vt:lpstr>Parallel Computing</vt:lpstr>
      <vt:lpstr>Content</vt:lpstr>
      <vt:lpstr>PowerPoint 演示文稿</vt:lpstr>
      <vt:lpstr>Coding and Running</vt:lpstr>
      <vt:lpstr>Advanced Topic: multiple-tasks job</vt:lpstr>
      <vt:lpstr>Configuration with Python</vt:lpstr>
      <vt:lpstr>Execution with Python</vt:lpstr>
      <vt:lpstr>Plans for CEPC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大数据科学实验软件技术</dc:title>
  <dc:creator>zoujh</dc:creator>
  <cp:lastModifiedBy>邹 佳恒</cp:lastModifiedBy>
  <cp:revision>579</cp:revision>
  <dcterms:created xsi:type="dcterms:W3CDTF">2013-05-14T07:16:27Z</dcterms:created>
  <dcterms:modified xsi:type="dcterms:W3CDTF">2019-04-01T05:51:08Z</dcterms:modified>
</cp:coreProperties>
</file>