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4660"/>
  </p:normalViewPr>
  <p:slideViewPr>
    <p:cSldViewPr snapToGrid="0">
      <p:cViewPr>
        <p:scale>
          <a:sx n="100" d="100"/>
          <a:sy n="100" d="100"/>
        </p:scale>
        <p:origin x="-8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F504C-7C18-4EF8-9DEB-15E71D6D43E0}" type="datetimeFigureOut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9D660-FC03-41AC-9455-22DE2E2878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0230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9D660-FC03-41AC-9455-22DE2E28786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8253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8D73B-D0E3-4CF7-9A12-17E04111E191}" type="datetime1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0E2F-F4CC-4872-A2AB-CE4E667AF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4406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F41C-6AE1-4336-AF23-9E2CFA303025}" type="datetime1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0E2F-F4CC-4872-A2AB-CE4E667AF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7343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BB60-2A1D-46CE-8D4B-8FEAEB0AC7F0}" type="datetime1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0E2F-F4CC-4872-A2AB-CE4E667AF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1295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43CFD-CF5E-4DB4-8AE1-B241565153E5}" type="datetime1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0E2F-F4CC-4872-A2AB-CE4E667AF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2367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2BCDE-CC98-4D50-8B23-FB90101A13FB}" type="datetime1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D7FA0E2F-F4CC-4872-A2AB-CE4E667AF08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60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192F4-ACF8-4B68-A2AD-B324CF4A9CD1}" type="datetime1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0E2F-F4CC-4872-A2AB-CE4E667AF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667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A8E9-9EF3-40AB-AEFE-7DEB7A46E60A}" type="datetime1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0E2F-F4CC-4872-A2AB-CE4E667AF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5538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10A1-EF6E-4963-A19E-D4B05CDCAB9C}" type="datetime1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0E2F-F4CC-4872-A2AB-CE4E667AF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3854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79B3-27A3-4D9C-B635-DA54DD881DF8}" type="datetime1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0E2F-F4CC-4872-A2AB-CE4E667AF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0805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33D0-7368-4A35-A0BF-3771D9D02520}" type="datetime1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0E2F-F4CC-4872-A2AB-CE4E667AF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110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6814-2A31-4244-963D-B72CC2ABE411}" type="datetime1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0E2F-F4CC-4872-A2AB-CE4E667AF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023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569A4-0858-4EB2-9265-6FFA78EB3A66}" type="datetime1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A0E2F-F4CC-4872-A2AB-CE4E667AF0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0592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MOST2 PLL Weekly Report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Xiaoting Li</a:t>
            </a:r>
          </a:p>
          <a:p>
            <a:r>
              <a:rPr lang="en-US" altLang="zh-CN" dirty="0" smtClean="0"/>
              <a:t>IHEP</a:t>
            </a:r>
          </a:p>
          <a:p>
            <a:r>
              <a:rPr lang="en-US" altLang="zh-CN" dirty="0" smtClean="0"/>
              <a:t>April 1, 2019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518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Two issues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PIN definition </a:t>
            </a:r>
          </a:p>
          <a:p>
            <a:r>
              <a:rPr lang="en-US" altLang="zh-CN" dirty="0" smtClean="0"/>
              <a:t>Central frequency of PLL (or VCO)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0E2F-F4CC-4872-A2AB-CE4E667AF08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4294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IO definition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830" y="1434833"/>
            <a:ext cx="10518797" cy="3004201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451371" y="4541212"/>
            <a:ext cx="1536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Top schematic</a:t>
            </a:r>
            <a:endParaRPr lang="zh-CN" altLang="en-US" b="1" i="1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818403"/>
              </p:ext>
            </p:extLst>
          </p:nvPr>
        </p:nvGraphicFramePr>
        <p:xfrm>
          <a:off x="5484756" y="4098567"/>
          <a:ext cx="6437186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"/>
                <a:gridCol w="2135696"/>
                <a:gridCol w="1081405"/>
                <a:gridCol w="2351405"/>
              </a:tblGrid>
              <a:tr h="21600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IO Name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Description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IO Name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Description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BSEL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Loop</a:t>
                      </a:r>
                      <a:r>
                        <a:rPr lang="en-US" altLang="zh-CN" sz="1200" baseline="0" dirty="0" smtClean="0">
                          <a:solidFill>
                            <a:srgbClr val="FF0000"/>
                          </a:solidFill>
                        </a:rPr>
                        <a:t> b</a:t>
                      </a:r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andwidth Configuration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/>
                        <a:t>VDD/GND</a:t>
                      </a:r>
                      <a:endParaRPr lang="zh-CN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/>
                        <a:t>Power</a:t>
                      </a:r>
                      <a:endParaRPr lang="zh-CN" altLang="en-US" sz="1200" b="1" dirty="0"/>
                    </a:p>
                  </a:txBody>
                  <a:tcPr anchor="ctr"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ISEL0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Charging</a:t>
                      </a:r>
                      <a:r>
                        <a:rPr lang="en-US" altLang="zh-CN" sz="1200" baseline="0" dirty="0" smtClean="0">
                          <a:solidFill>
                            <a:srgbClr val="FF0000"/>
                          </a:solidFill>
                        </a:rPr>
                        <a:t> Current Configuration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REF/_REF</a:t>
                      </a:r>
                      <a:endParaRPr lang="zh-CN" alt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Differential</a:t>
                      </a:r>
                      <a:r>
                        <a:rPr lang="en-US" altLang="zh-CN" sz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input clock (</a:t>
                      </a:r>
                      <a:r>
                        <a:rPr lang="en-US" altLang="zh-CN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LVDS</a:t>
                      </a:r>
                      <a:r>
                        <a:rPr lang="en-US" altLang="zh-CN" sz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zh-CN" alt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ISEL1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DOUT/_DOUT</a:t>
                      </a:r>
                      <a:endParaRPr lang="zh-CN" alt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Serial-data</a:t>
                      </a:r>
                      <a:r>
                        <a:rPr lang="en-US" altLang="zh-CN" sz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outputs </a:t>
                      </a:r>
                      <a:r>
                        <a:rPr lang="en-US" altLang="zh-CN" sz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en-US" altLang="zh-CN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CML</a:t>
                      </a:r>
                      <a:r>
                        <a:rPr lang="en-US" altLang="zh-CN" sz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zh-CN" altLang="en-US" sz="120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CKESEL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Clock delay selection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TCK/_TCK</a:t>
                      </a:r>
                      <a:endParaRPr lang="zh-CN" alt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Low-speed</a:t>
                      </a:r>
                      <a:r>
                        <a:rPr lang="en-US" altLang="zh-CN" sz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t</a:t>
                      </a:r>
                      <a:r>
                        <a:rPr lang="en-US" altLang="zh-CN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est clock of PLL </a:t>
                      </a:r>
                      <a:r>
                        <a:rPr lang="en-US" altLang="zh-CN" sz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en-US" altLang="zh-CN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LVDS</a:t>
                      </a:r>
                      <a:r>
                        <a:rPr lang="en-US" altLang="zh-CN" sz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zh-CN" altLang="en-US" sz="120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DSEL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Input data selection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TCKH/_TCKH</a:t>
                      </a:r>
                      <a:endParaRPr lang="zh-CN" altLang="en-US" sz="1200" strike="noStrike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High-speed</a:t>
                      </a:r>
                      <a:r>
                        <a:rPr lang="en-US" altLang="zh-CN" sz="1200" strike="noStrike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t</a:t>
                      </a:r>
                      <a:r>
                        <a:rPr lang="en-US" altLang="zh-CN" sz="1200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est clock of PLL (</a:t>
                      </a:r>
                      <a:r>
                        <a:rPr lang="en-US" altLang="zh-CN" sz="1200" b="1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CML</a:t>
                      </a:r>
                      <a:r>
                        <a:rPr lang="en-US" altLang="zh-CN" sz="1200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zh-CN" altLang="en-US" sz="1200" strike="noStrike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PSET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PRBS initial setting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 altLang="zh-CN" sz="1200" dirty="0" smtClean="0"/>
                        <a:t>(</a:t>
                      </a:r>
                      <a:r>
                        <a:rPr lang="zh-CN" altLang="en-US" sz="1200" dirty="0" smtClean="0"/>
                        <a:t>↑</a:t>
                      </a:r>
                      <a:r>
                        <a:rPr lang="zh-CN" altLang="en-US" sz="1200" baseline="0" dirty="0" smtClean="0"/>
                        <a:t> </a:t>
                      </a:r>
                      <a:r>
                        <a:rPr lang="en-US" altLang="zh-CN" sz="1200" baseline="0" dirty="0" smtClean="0"/>
                        <a:t>Remove one pair of </a:t>
                      </a:r>
                      <a:r>
                        <a:rPr lang="en-US" altLang="zh-CN" sz="1200" baseline="0" dirty="0" smtClean="0"/>
                        <a:t>TCK/_TCK and </a:t>
                      </a:r>
                      <a:r>
                        <a:rPr lang="en-US" altLang="zh-CN" sz="1200" baseline="0" dirty="0" smtClean="0"/>
                        <a:t>TCKH/_TCKH, if</a:t>
                      </a:r>
                      <a:r>
                        <a:rPr lang="en-US" altLang="zh-CN" sz="1200" dirty="0" smtClean="0"/>
                        <a:t> IO</a:t>
                      </a:r>
                      <a:r>
                        <a:rPr lang="en-US" altLang="zh-CN" sz="1200" baseline="0" dirty="0" smtClean="0"/>
                        <a:t>s are not enough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/>
                    </a:p>
                  </a:txBody>
                  <a:tcPr anchor="ctr"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TVC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Control</a:t>
                      </a:r>
                      <a:r>
                        <a:rPr lang="en-US" altLang="zh-CN" sz="1200" baseline="0" dirty="0" smtClean="0"/>
                        <a:t> voltage test port</a:t>
                      </a:r>
                      <a:endParaRPr lang="en-US" altLang="zh-CN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CN" sz="12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altLang="zh-CN" sz="1200" dirty="0" smtClean="0"/>
                    </a:p>
                  </a:txBody>
                  <a:tcPr anchor="ctr"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400" b="1" i="1" dirty="0" smtClean="0"/>
                        <a:t>Total</a:t>
                      </a:r>
                      <a:endParaRPr lang="zh-CN" altLang="en-US" sz="1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b="1" i="1" dirty="0" smtClean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b="1" i="1" dirty="0" smtClean="0"/>
                        <a:t>10+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CN" sz="1400" b="1" i="1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838200" y="2036287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>
                <a:solidFill>
                  <a:srgbClr val="0070C0"/>
                </a:solidFill>
              </a:rPr>
              <a:t>40MHz</a:t>
            </a:r>
            <a:endParaRPr lang="zh-CN" altLang="en-US" b="1" i="1" dirty="0">
              <a:solidFill>
                <a:srgbClr val="0070C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906949" y="2036287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>
                <a:solidFill>
                  <a:srgbClr val="0070C0"/>
                </a:solidFill>
              </a:rPr>
              <a:t>80MHz</a:t>
            </a:r>
            <a:endParaRPr lang="zh-CN" altLang="en-US" b="1" i="1" dirty="0">
              <a:solidFill>
                <a:srgbClr val="0070C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503264" y="2036287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>
                <a:solidFill>
                  <a:srgbClr val="0070C0"/>
                </a:solidFill>
              </a:rPr>
              <a:t>80MHz</a:t>
            </a:r>
            <a:endParaRPr lang="zh-CN" altLang="en-US" b="1" i="1" dirty="0">
              <a:solidFill>
                <a:srgbClr val="0070C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735434" y="1773640"/>
            <a:ext cx="1071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>
                <a:solidFill>
                  <a:srgbClr val="0070C0"/>
                </a:solidFill>
              </a:rPr>
              <a:t>160Mbps</a:t>
            </a:r>
            <a:endParaRPr lang="zh-CN" altLang="en-US" b="1" i="1" dirty="0">
              <a:solidFill>
                <a:srgbClr val="0070C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593444" y="3475327"/>
            <a:ext cx="837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>
                <a:solidFill>
                  <a:srgbClr val="0070C0"/>
                </a:solidFill>
              </a:rPr>
              <a:t>5Mbps</a:t>
            </a:r>
            <a:endParaRPr lang="zh-CN" altLang="en-US" b="1" i="1" dirty="0">
              <a:solidFill>
                <a:srgbClr val="0070C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665727" y="3660157"/>
            <a:ext cx="837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>
                <a:solidFill>
                  <a:srgbClr val="0070C0"/>
                </a:solidFill>
              </a:rPr>
              <a:t>5Mbps</a:t>
            </a:r>
            <a:endParaRPr lang="zh-CN" altLang="en-US" b="1" i="1" dirty="0">
              <a:solidFill>
                <a:srgbClr val="0070C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877451" y="3023273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>
                <a:solidFill>
                  <a:srgbClr val="0070C0"/>
                </a:solidFill>
              </a:rPr>
              <a:t>80MHz</a:t>
            </a:r>
            <a:endParaRPr lang="zh-CN" altLang="en-US" b="1" i="1" dirty="0">
              <a:solidFill>
                <a:srgbClr val="0070C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891954" y="5434904"/>
            <a:ext cx="2736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i="1" dirty="0"/>
              <a:t>E</a:t>
            </a:r>
            <a:r>
              <a:rPr lang="en-US" altLang="zh-CN" sz="2000" b="1" i="1" dirty="0" smtClean="0"/>
              <a:t>nough IOs for PLL_Ser?</a:t>
            </a:r>
            <a:endParaRPr lang="zh-CN" altLang="en-US" sz="2000" b="1" i="1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0E2F-F4CC-4872-A2AB-CE4E667AF08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95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PLL top sch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91" y="1349638"/>
            <a:ext cx="10109470" cy="4544552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1361871" y="2315182"/>
            <a:ext cx="1099227" cy="1381329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3391710" y="4834647"/>
            <a:ext cx="1099227" cy="1059543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4568756" y="1689368"/>
            <a:ext cx="1099227" cy="479900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6031150" y="2675201"/>
            <a:ext cx="1322962" cy="690569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6147881" y="3696511"/>
            <a:ext cx="1303506" cy="1322961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8120056" y="4502233"/>
            <a:ext cx="325621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Unfinished blocks</a:t>
            </a:r>
          </a:p>
          <a:p>
            <a:pPr marL="800100" lvl="1" indent="-342900">
              <a:buFont typeface="+mj-ea"/>
              <a:buAutoNum type="circleNumDbPlain"/>
            </a:pPr>
            <a:r>
              <a:rPr lang="en-US" altLang="zh-CN" dirty="0" smtClean="0"/>
              <a:t>LVDS RX</a:t>
            </a:r>
            <a:r>
              <a:rPr lang="zh-CN" altLang="en-US" dirty="0" smtClean="0"/>
              <a:t>、</a:t>
            </a:r>
            <a:r>
              <a:rPr lang="en-US" altLang="zh-CN" dirty="0" smtClean="0"/>
              <a:t>TX</a:t>
            </a:r>
          </a:p>
          <a:p>
            <a:pPr marL="800100" lvl="1" indent="-342900">
              <a:buFont typeface="+mj-ea"/>
              <a:buAutoNum type="circleNumDbPlain"/>
            </a:pPr>
            <a:r>
              <a:rPr lang="en-US" altLang="zh-CN" dirty="0" smtClean="0">
                <a:solidFill>
                  <a:srgbClr val="FF0000"/>
                </a:solidFill>
              </a:rPr>
              <a:t>VCO: 2.56 or 1.28 GHz</a:t>
            </a:r>
          </a:p>
          <a:p>
            <a:pPr marL="800100" lvl="1" indent="-342900">
              <a:buFont typeface="+mj-ea"/>
              <a:buAutoNum type="circleNumDbPlain"/>
            </a:pPr>
            <a:r>
              <a:rPr lang="en-US" altLang="zh-CN" dirty="0" smtClean="0"/>
              <a:t>LPF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If working at 1.28GHz</a:t>
            </a:r>
          </a:p>
          <a:p>
            <a:pPr marL="800100" lvl="1" indent="-342900">
              <a:buFont typeface="+mj-ea"/>
              <a:buAutoNum type="circleNumDbPlain"/>
            </a:pPr>
            <a:r>
              <a:rPr lang="en-US" altLang="zh-CN" dirty="0" smtClean="0"/>
              <a:t>Just remove CMLdivby2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413429" y="5695743"/>
            <a:ext cx="223118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DFF-based dividers</a:t>
            </a:r>
          </a:p>
          <a:p>
            <a:r>
              <a:rPr lang="en-US" altLang="zh-CN" dirty="0" smtClean="0"/>
              <a:t>2.52 GHz max @SS 85</a:t>
            </a:r>
          </a:p>
        </p:txBody>
      </p:sp>
      <p:cxnSp>
        <p:nvCxnSpPr>
          <p:cNvPr id="15" name="直接箭头连接符 14"/>
          <p:cNvCxnSpPr/>
          <p:nvPr/>
        </p:nvCxnSpPr>
        <p:spPr>
          <a:xfrm>
            <a:off x="5291847" y="4747098"/>
            <a:ext cx="510669" cy="860122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5516422" y="4606760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7030A0"/>
                </a:solidFill>
              </a:rPr>
              <a:t>÷64</a:t>
            </a:r>
          </a:p>
        </p:txBody>
      </p:sp>
      <p:cxnSp>
        <p:nvCxnSpPr>
          <p:cNvPr id="26" name="直接箭头连接符 25"/>
          <p:cNvCxnSpPr/>
          <p:nvPr/>
        </p:nvCxnSpPr>
        <p:spPr>
          <a:xfrm flipV="1">
            <a:off x="4649889" y="4924222"/>
            <a:ext cx="2801498" cy="6350"/>
          </a:xfrm>
          <a:prstGeom prst="straightConnector1">
            <a:avLst/>
          </a:prstGeom>
          <a:ln w="19050">
            <a:solidFill>
              <a:srgbClr val="7030A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0E2F-F4CC-4872-A2AB-CE4E667AF08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619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VCO test bench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1356136"/>
            <a:ext cx="6658335" cy="2943490"/>
          </a:xfrm>
          <a:prstGeom prst="rect">
            <a:avLst/>
          </a:prstGeom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639287"/>
              </p:ext>
            </p:extLst>
          </p:nvPr>
        </p:nvGraphicFramePr>
        <p:xfrm>
          <a:off x="456119" y="4319082"/>
          <a:ext cx="8268944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030"/>
                <a:gridCol w="1481455"/>
                <a:gridCol w="671051"/>
                <a:gridCol w="671051"/>
                <a:gridCol w="671051"/>
                <a:gridCol w="671051"/>
                <a:gridCol w="671051"/>
                <a:gridCol w="671051"/>
                <a:gridCol w="671051"/>
                <a:gridCol w="671051"/>
                <a:gridCol w="671051"/>
              </a:tblGrid>
              <a:tr h="252000">
                <a:tc>
                  <a:txBody>
                    <a:bodyPr/>
                    <a:lstStyle/>
                    <a:p>
                      <a:endParaRPr lang="zh-CN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TT -40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TT 27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TT 85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FF -40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FF 27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FF 85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SS -40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SS 27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SS 85</a:t>
                      </a:r>
                      <a:endParaRPr lang="zh-CN" altLang="en-US" sz="1200" dirty="0"/>
                    </a:p>
                  </a:txBody>
                  <a:tcPr anchor="ctr"/>
                </a:tc>
              </a:tr>
              <a:tr h="252000">
                <a:tc rowSpan="4">
                  <a:txBody>
                    <a:bodyPr/>
                    <a:lstStyle/>
                    <a:p>
                      <a:r>
                        <a:rPr lang="en-US" altLang="zh-CN" sz="1200" b="1" dirty="0" smtClean="0"/>
                        <a:t>Pre-sim</a:t>
                      </a:r>
                      <a:endParaRPr lang="zh-CN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Freq (GHz) @VC=0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4.258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3.835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3.534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rgbClr val="0070C0"/>
                          </a:solidFill>
                        </a:rPr>
                        <a:t>4.800</a:t>
                      </a:r>
                      <a:endParaRPr lang="zh-CN" altLang="en-US" sz="12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4.342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4.011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3.962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3.548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3.257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52000">
                <a:tc vMerge="1">
                  <a:txBody>
                    <a:bodyPr/>
                    <a:lstStyle/>
                    <a:p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Ivco</a:t>
                      </a:r>
                      <a:r>
                        <a:rPr lang="en-US" altLang="zh-CN" sz="1200" baseline="0" dirty="0" smtClean="0"/>
                        <a:t> (mA)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18.166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16.574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15.506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22.047</a:t>
                      </a:r>
                      <a:endParaRPr lang="zh-CN" altLang="en-US" sz="12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20.272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19.033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15.730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14.225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13.235</a:t>
                      </a:r>
                      <a:endParaRPr lang="zh-CN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52000">
                <a:tc vMerge="1">
                  <a:txBody>
                    <a:bodyPr/>
                    <a:lstStyle/>
                    <a:p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DC@ckb2</a:t>
                      </a:r>
                      <a:endParaRPr lang="zh-CN" alt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44.45%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42.97%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42.12%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42.40%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42.50%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42.78%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42.62%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44.76%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44.92%</a:t>
                      </a:r>
                      <a:endParaRPr lang="zh-CN" altLang="en-US" sz="1200" dirty="0"/>
                    </a:p>
                  </a:txBody>
                  <a:tcPr anchor="ctr"/>
                </a:tc>
              </a:tr>
              <a:tr h="252000">
                <a:tc vMerge="1">
                  <a:txBody>
                    <a:bodyPr/>
                    <a:lstStyle/>
                    <a:p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DC@A3 in </a:t>
                      </a:r>
                      <a:r>
                        <a:rPr lang="en-US" altLang="zh-CN" sz="1200" dirty="0" err="1" smtClean="0"/>
                        <a:t>clock_dcc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52.74%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52.64%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52.52%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52.50%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52.37%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52.20%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52.70%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52.53%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52.37%</a:t>
                      </a:r>
                      <a:endParaRPr lang="zh-CN" altLang="en-US" sz="1200" dirty="0"/>
                    </a:p>
                  </a:txBody>
                  <a:tcPr anchor="ctr"/>
                </a:tc>
              </a:tr>
              <a:tr h="252000">
                <a:tc rowSpan="3">
                  <a:txBody>
                    <a:bodyPr/>
                    <a:lstStyle/>
                    <a:p>
                      <a:r>
                        <a:rPr lang="en-US" altLang="zh-CN" sz="1200" b="1" dirty="0" smtClean="0"/>
                        <a:t>Post-sim</a:t>
                      </a:r>
                    </a:p>
                    <a:p>
                      <a:r>
                        <a:rPr lang="en-US" altLang="zh-CN" sz="1200" b="1" dirty="0" smtClean="0"/>
                        <a:t>(VCO</a:t>
                      </a:r>
                      <a:r>
                        <a:rPr lang="en-US" altLang="zh-CN" sz="1200" b="1" baseline="0" dirty="0" smtClean="0"/>
                        <a:t> DFF INV</a:t>
                      </a:r>
                      <a:r>
                        <a:rPr lang="en-US" altLang="zh-CN" sz="1200" b="1" dirty="0" smtClean="0"/>
                        <a:t>)</a:t>
                      </a:r>
                      <a:endParaRPr lang="zh-CN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i="1" dirty="0" smtClean="0">
                          <a:solidFill>
                            <a:srgbClr val="7030A0"/>
                          </a:solidFill>
                        </a:rPr>
                        <a:t>Freq (GHz) @VC=0</a:t>
                      </a:r>
                      <a:endParaRPr lang="zh-CN" altLang="en-US" sz="1200" b="1" i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i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i="1" dirty="0" smtClean="0">
                          <a:solidFill>
                            <a:srgbClr val="7030A0"/>
                          </a:solidFill>
                        </a:rPr>
                        <a:t>2.849</a:t>
                      </a:r>
                      <a:endParaRPr lang="zh-CN" altLang="en-US" sz="1200" b="1" i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i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i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i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i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i="1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i="1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i="1" u="sng" dirty="0" smtClean="0">
                          <a:solidFill>
                            <a:srgbClr val="7030A0"/>
                          </a:solidFill>
                        </a:rPr>
                        <a:t>2.432</a:t>
                      </a:r>
                      <a:endParaRPr lang="zh-CN" altLang="en-US" sz="1200" b="1" i="1" u="sng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</a:tr>
              <a:tr h="252000">
                <a:tc vMerge="1">
                  <a:txBody>
                    <a:bodyPr/>
                    <a:lstStyle/>
                    <a:p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b="1" i="1" dirty="0" smtClean="0">
                          <a:solidFill>
                            <a:srgbClr val="7030A0"/>
                          </a:solidFill>
                        </a:rPr>
                        <a:t>Ivco</a:t>
                      </a:r>
                      <a:r>
                        <a:rPr lang="en-US" altLang="zh-CN" sz="1200" b="1" i="1" baseline="0" dirty="0" smtClean="0">
                          <a:solidFill>
                            <a:srgbClr val="7030A0"/>
                          </a:solidFill>
                        </a:rPr>
                        <a:t> (mA)</a:t>
                      </a:r>
                      <a:endParaRPr lang="zh-CN" altLang="en-US" sz="1200" b="1" i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i="1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i="1" dirty="0" smtClean="0">
                          <a:solidFill>
                            <a:srgbClr val="7030A0"/>
                          </a:solidFill>
                        </a:rPr>
                        <a:t>16.252</a:t>
                      </a:r>
                      <a:endParaRPr lang="zh-CN" altLang="en-US" sz="1200" b="1" i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i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i="1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i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i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i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i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i="1" dirty="0" smtClean="0">
                          <a:solidFill>
                            <a:srgbClr val="7030A0"/>
                          </a:solidFill>
                        </a:rPr>
                        <a:t>13.067</a:t>
                      </a:r>
                      <a:endParaRPr lang="zh-CN" altLang="en-US" sz="1200" b="1" i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</a:tr>
              <a:tr h="252000">
                <a:tc vMerge="1">
                  <a:txBody>
                    <a:bodyPr/>
                    <a:lstStyle/>
                    <a:p>
                      <a:endParaRPr lang="zh-CN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b="1" i="1" dirty="0" smtClean="0">
                          <a:solidFill>
                            <a:srgbClr val="7030A0"/>
                          </a:solidFill>
                        </a:rPr>
                        <a:t>DC@A3 in clock_dcc</a:t>
                      </a:r>
                      <a:endParaRPr lang="zh-CN" altLang="en-US" sz="1200" b="1" i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i="1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i="1" dirty="0" smtClean="0">
                          <a:solidFill>
                            <a:srgbClr val="7030A0"/>
                          </a:solidFill>
                        </a:rPr>
                        <a:t>51.32%</a:t>
                      </a:r>
                      <a:endParaRPr lang="zh-CN" altLang="en-US" sz="1200" b="1" i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i="1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i="1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i="1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i="1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i="1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i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200" b="1" i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8210912" y="1741422"/>
            <a:ext cx="36286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For the convergence issue in simulation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Remove dividerD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Remove CMLdivby2, using capacitance loads instead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12" name="圆角矩形 11"/>
          <p:cNvSpPr/>
          <p:nvPr/>
        </p:nvSpPr>
        <p:spPr>
          <a:xfrm>
            <a:off x="8010957" y="5695949"/>
            <a:ext cx="1085418" cy="276225"/>
          </a:xfrm>
          <a:prstGeom prst="roundRect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0E2F-F4CC-4872-A2AB-CE4E667AF08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846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60" y="517568"/>
            <a:ext cx="8671342" cy="5571947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791576" y="396553"/>
            <a:ext cx="334327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VCO with a half size buffer as the last stage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Maximum frequency is 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2.49GHz</a:t>
            </a:r>
            <a:r>
              <a:rPr lang="en-US" altLang="zh-CN" sz="1600" dirty="0" smtClean="0"/>
              <a:t> @ SS 85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Phase noise is about 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-62.3 dBc/Hz</a:t>
            </a:r>
            <a:r>
              <a:rPr lang="en-US" altLang="zh-CN" sz="1600" dirty="0" smtClean="0"/>
              <a:t>, </a:t>
            </a:r>
            <a:r>
              <a:rPr lang="en-US" altLang="zh-CN" sz="1600" dirty="0" smtClean="0"/>
              <a:t>that’s </a:t>
            </a:r>
            <a:r>
              <a:rPr lang="en-US" altLang="zh-CN" sz="1600" dirty="0" smtClean="0"/>
              <a:t>too big; but in the preliminary simulation, it’s smaller than -90dBc/Hz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single-end output swing of VCO is about 905 mV, that’s not a full-range swing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following dividers work fine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r>
              <a:rPr lang="en-US" altLang="zh-CN" sz="1600" b="1" dirty="0"/>
              <a:t>Duty cycle </a:t>
            </a:r>
            <a:r>
              <a:rPr lang="en-US" altLang="zh-CN" sz="1600" b="1" dirty="0" smtClean="0"/>
              <a:t>distortion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Big DC variation between different process corner and temperature, hard to compromise by adjusting threshold of INV-buffers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Affect the high-frequency performance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Big-small-eye issue in eye diagram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DCC circuit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44347" y="2164006"/>
            <a:ext cx="10186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rgbClr val="FF0000"/>
                </a:solidFill>
              </a:rPr>
              <a:t>Before DCC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34822" y="3078406"/>
            <a:ext cx="907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rgbClr val="FF0000"/>
                </a:solidFill>
              </a:rPr>
              <a:t>After DCC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34822" y="1249606"/>
            <a:ext cx="7975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rgbClr val="FF0000"/>
                </a:solidFill>
              </a:rPr>
              <a:t>VCO out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62718" y="4060085"/>
            <a:ext cx="12026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rgbClr val="FF0000"/>
                </a:solidFill>
              </a:rPr>
              <a:t>After CMLby2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38137" y="5105577"/>
            <a:ext cx="14809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rgbClr val="FF0000"/>
                </a:solidFill>
              </a:rPr>
              <a:t>After CML2CMOS</a:t>
            </a:r>
          </a:p>
        </p:txBody>
      </p:sp>
      <p:cxnSp>
        <p:nvCxnSpPr>
          <p:cNvPr id="12" name="直接箭头连接符 11"/>
          <p:cNvCxnSpPr/>
          <p:nvPr/>
        </p:nvCxnSpPr>
        <p:spPr>
          <a:xfrm flipV="1">
            <a:off x="8206497" y="4248150"/>
            <a:ext cx="683705" cy="981244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0E2F-F4CC-4872-A2AB-CE4E667AF08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754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829" y="619089"/>
            <a:ext cx="6875922" cy="384667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Phase Noise issue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0E2F-F4CC-4872-A2AB-CE4E667AF08B}" type="slidenum">
              <a:rPr lang="zh-CN" altLang="en-US" smtClean="0"/>
              <a:t>7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71" y="1611915"/>
            <a:ext cx="8249742" cy="45793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文本框 8"/>
          <p:cNvSpPr txBox="1"/>
          <p:nvPr/>
        </p:nvSpPr>
        <p:spPr>
          <a:xfrm>
            <a:off x="3022871" y="6274762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ss 27 pre-sim</a:t>
            </a:r>
            <a:endParaRPr lang="zh-CN" altLang="en-US" b="1" i="1" dirty="0"/>
          </a:p>
        </p:txBody>
      </p:sp>
      <p:sp>
        <p:nvSpPr>
          <p:cNvPr id="10" name="文本框 9"/>
          <p:cNvSpPr txBox="1"/>
          <p:nvPr/>
        </p:nvSpPr>
        <p:spPr>
          <a:xfrm>
            <a:off x="9337946" y="4550737"/>
            <a:ext cx="1523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ss 85 post-sim</a:t>
            </a:r>
            <a:endParaRPr lang="zh-CN" altLang="en-US" b="1" i="1" dirty="0"/>
          </a:p>
        </p:txBody>
      </p:sp>
      <p:sp>
        <p:nvSpPr>
          <p:cNvPr id="11" name="文本框 10"/>
          <p:cNvSpPr txBox="1"/>
          <p:nvPr/>
        </p:nvSpPr>
        <p:spPr>
          <a:xfrm>
            <a:off x="677722" y="2125906"/>
            <a:ext cx="856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rgbClr val="FF0000"/>
                </a:solidFill>
              </a:rPr>
              <a:t>VF-Curve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77722" y="2793785"/>
            <a:ext cx="467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rgbClr val="FF0000"/>
                </a:solidFill>
              </a:rPr>
              <a:t>Iavr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435142" y="2292638"/>
            <a:ext cx="995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rgbClr val="FF0000"/>
                </a:solidFill>
              </a:rPr>
              <a:t>PN@1MHz</a:t>
            </a:r>
          </a:p>
          <a:p>
            <a:r>
              <a:rPr lang="en-US" altLang="zh-CN" sz="1400" b="1" dirty="0" smtClean="0">
                <a:solidFill>
                  <a:srgbClr val="FF0000"/>
                </a:solidFill>
              </a:rPr>
              <a:t>offset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677722" y="5771341"/>
            <a:ext cx="15166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rgbClr val="FF0000"/>
                </a:solidFill>
              </a:rPr>
              <a:t>Phase noise curve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8802547" y="1151716"/>
            <a:ext cx="15166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rgbClr val="FF0000"/>
                </a:solidFill>
              </a:rPr>
              <a:t>Phase noise curve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9666" y="4920069"/>
            <a:ext cx="3564163" cy="12409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7" name="文本框 16"/>
          <p:cNvSpPr txBox="1"/>
          <p:nvPr/>
        </p:nvSpPr>
        <p:spPr>
          <a:xfrm>
            <a:off x="9220356" y="6274762"/>
            <a:ext cx="1360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Test bench 2</a:t>
            </a:r>
            <a:endParaRPr lang="zh-CN" altLang="en-US" b="1" i="1" dirty="0"/>
          </a:p>
        </p:txBody>
      </p:sp>
    </p:spTree>
    <p:extLst>
      <p:ext uri="{BB962C8B-B14F-4D97-AF65-F5344CB8AC3E}">
        <p14:creationId xmlns:p14="http://schemas.microsoft.com/office/powerpoint/2010/main" val="238653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4639</TotalTime>
  <Words>434</Words>
  <Application>Microsoft Office PowerPoint</Application>
  <PresentationFormat>宽屏</PresentationFormat>
  <Paragraphs>155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Arial</vt:lpstr>
      <vt:lpstr>Calibri</vt:lpstr>
      <vt:lpstr>Calibri Light</vt:lpstr>
      <vt:lpstr>Wingdings</vt:lpstr>
      <vt:lpstr>Office 主题</vt:lpstr>
      <vt:lpstr>MOST2 PLL Weekly Report</vt:lpstr>
      <vt:lpstr>Two issues</vt:lpstr>
      <vt:lpstr>IO definition</vt:lpstr>
      <vt:lpstr>PLL top sch</vt:lpstr>
      <vt:lpstr>VCO test bench</vt:lpstr>
      <vt:lpstr>PowerPoint 演示文稿</vt:lpstr>
      <vt:lpstr>Phase Noise issue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MOST2 PLL Weekly Report</dc:title>
  <dc:creator>lixt</dc:creator>
  <cp:lastModifiedBy>lixt</cp:lastModifiedBy>
  <cp:revision>21</cp:revision>
  <dcterms:created xsi:type="dcterms:W3CDTF">2019-03-29T01:50:08Z</dcterms:created>
  <dcterms:modified xsi:type="dcterms:W3CDTF">2019-04-01T07:10:04Z</dcterms:modified>
</cp:coreProperties>
</file>