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58" r:id="rId5"/>
    <p:sldId id="263" r:id="rId6"/>
    <p:sldId id="264" r:id="rId7"/>
    <p:sldId id="265" r:id="rId8"/>
    <p:sldId id="266" r:id="rId9"/>
    <p:sldId id="267" r:id="rId10"/>
    <p:sldId id="270" r:id="rId11"/>
    <p:sldId id="272" r:id="rId12"/>
    <p:sldId id="275" r:id="rId13"/>
    <p:sldId id="259" r:id="rId14"/>
    <p:sldId id="261" r:id="rId15"/>
    <p:sldId id="260" r:id="rId16"/>
    <p:sldId id="274" r:id="rId17"/>
    <p:sldId id="271" r:id="rId18"/>
    <p:sldId id="273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8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BFCD-29ED-4F99-B088-4678D47EB91C}" type="datetimeFigureOut">
              <a:rPr lang="zh-CN" altLang="en-US" smtClean="0"/>
              <a:t>2019/4/4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9590-6C82-4E0A-9548-125709828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3213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BFCD-29ED-4F99-B088-4678D47EB91C}" type="datetimeFigureOut">
              <a:rPr lang="zh-CN" altLang="en-US" smtClean="0"/>
              <a:t>2019/4/4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9590-6C82-4E0A-9548-125709828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1002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BFCD-29ED-4F99-B088-4678D47EB91C}" type="datetimeFigureOut">
              <a:rPr lang="zh-CN" altLang="en-US" smtClean="0"/>
              <a:t>2019/4/4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9590-6C82-4E0A-9548-125709828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362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BFCD-29ED-4F99-B088-4678D47EB91C}" type="datetimeFigureOut">
              <a:rPr lang="zh-CN" altLang="en-US" smtClean="0"/>
              <a:t>2019/4/4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9590-6C82-4E0A-9548-125709828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5923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BFCD-29ED-4F99-B088-4678D47EB91C}" type="datetimeFigureOut">
              <a:rPr lang="zh-CN" altLang="en-US" smtClean="0"/>
              <a:t>2019/4/4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9590-6C82-4E0A-9548-125709828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411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BFCD-29ED-4F99-B088-4678D47EB91C}" type="datetimeFigureOut">
              <a:rPr lang="zh-CN" altLang="en-US" smtClean="0"/>
              <a:t>2019/4/4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9590-6C82-4E0A-9548-125709828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696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BFCD-29ED-4F99-B088-4678D47EB91C}" type="datetimeFigureOut">
              <a:rPr lang="zh-CN" altLang="en-US" smtClean="0"/>
              <a:t>2019/4/4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9590-6C82-4E0A-9548-125709828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313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BFCD-29ED-4F99-B088-4678D47EB91C}" type="datetimeFigureOut">
              <a:rPr lang="zh-CN" altLang="en-US" smtClean="0"/>
              <a:t>2019/4/4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9590-6C82-4E0A-9548-125709828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690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BFCD-29ED-4F99-B088-4678D47EB91C}" type="datetimeFigureOut">
              <a:rPr lang="zh-CN" altLang="en-US" smtClean="0"/>
              <a:t>2019/4/4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9590-6C82-4E0A-9548-125709828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5557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BFCD-29ED-4F99-B088-4678D47EB91C}" type="datetimeFigureOut">
              <a:rPr lang="zh-CN" altLang="en-US" smtClean="0"/>
              <a:t>2019/4/4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9590-6C82-4E0A-9548-125709828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1350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BFCD-29ED-4F99-B088-4678D47EB91C}" type="datetimeFigureOut">
              <a:rPr lang="zh-CN" altLang="en-US" smtClean="0"/>
              <a:t>2019/4/4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9590-6C82-4E0A-9548-125709828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5177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DBFCD-29ED-4F99-B088-4678D47EB91C}" type="datetimeFigureOut">
              <a:rPr lang="zh-CN" altLang="en-US" smtClean="0"/>
              <a:t>2019/4/4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19590-6C82-4E0A-9548-125709828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4729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1.png"/><Relationship Id="rId7" Type="http://schemas.openxmlformats.org/officeDocument/2006/relationships/image" Target="../media/image18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0.png"/><Relationship Id="rId4" Type="http://schemas.openxmlformats.org/officeDocument/2006/relationships/image" Target="../media/image8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err="1" smtClean="0"/>
              <a:t>BesVis</a:t>
            </a:r>
            <a:r>
              <a:rPr lang="zh-CN" altLang="en-US" sz="3200" dirty="0" smtClean="0"/>
              <a:t>事例显示的几点说明</a:t>
            </a:r>
            <a:endParaRPr lang="zh-CN" altLang="en-US" sz="32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4052454"/>
            <a:ext cx="6858000" cy="1205345"/>
          </a:xfrm>
        </p:spPr>
        <p:txBody>
          <a:bodyPr>
            <a:normAutofit/>
          </a:bodyPr>
          <a:lstStyle/>
          <a:p>
            <a:r>
              <a:rPr lang="zh-CN" altLang="en-US" sz="2000" dirty="0" smtClean="0"/>
              <a:t>龙沛洵</a:t>
            </a:r>
            <a:endParaRPr lang="en-US" altLang="zh-CN" sz="2000" dirty="0" smtClean="0"/>
          </a:p>
          <a:p>
            <a:r>
              <a:rPr lang="en-US" altLang="zh-CN" sz="2000" dirty="0" smtClean="0"/>
              <a:t>2019.4.4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96687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复合变换举例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CN" altLang="en-US" sz="1700" dirty="0" smtClean="0"/>
                  <a:t>相对于参考点</a:t>
                </a:r>
                <a14:m>
                  <m:oMath xmlns:m="http://schemas.openxmlformats.org/officeDocument/2006/math">
                    <m:r>
                      <a:rPr lang="en-US" altLang="zh-CN" sz="1700" b="0" i="1" smtClean="0">
                        <a:latin typeface="Cambria Math" panose="02040503050406030204" pitchFamily="18" charset="0"/>
                      </a:rPr>
                      <m:t>𝐹</m:t>
                    </m:r>
                    <m:sSup>
                      <m:sSupPr>
                        <m:ctrlPr>
                          <a:rPr lang="en-US" altLang="zh-CN" sz="17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sz="17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7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7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sz="17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altLang="zh-CN" sz="17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17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7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sz="17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altLang="zh-CN" sz="17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17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7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sz="17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sz="17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zh-CN" altLang="en-US" sz="1700" dirty="0" smtClean="0"/>
                  <a:t>的缩放变换</a:t>
                </a:r>
                <a:endParaRPr lang="en-US" altLang="zh-CN" sz="1700" dirty="0" smtClean="0"/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sz="17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7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7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170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/>
                                    <m:e/>
                                  </m:mr>
                                  <m:mr>
                                    <m:e/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170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/>
                                  </m:mr>
                                  <m:mr>
                                    <m:e/>
                                    <m:e/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170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7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7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7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7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zh-CN" sz="17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altLang="zh-CN" sz="17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sz="17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7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7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7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e>
                                    <m:e/>
                                    <m:e/>
                                  </m:mr>
                                  <m:mr>
                                    <m:e/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7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  <m:e/>
                                  </m:mr>
                                  <m:mr>
                                    <m:e/>
                                    <m:e/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7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US" altLang="zh-CN" sz="17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7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altLang="zh-CN" sz="17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sz="17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7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7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170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/>
                                    <m:e/>
                                  </m:mr>
                                  <m:mr>
                                    <m:e/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170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/>
                                  </m:mr>
                                  <m:mr>
                                    <m:e/>
                                    <m:e/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170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7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17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7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17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7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zh-CN" sz="17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altLang="zh-CN" sz="17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sz="17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17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7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7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7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CN" sz="17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CN" sz="17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7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7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CN" sz="17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7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CN" sz="17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7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7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d>
                                        <m:dPr>
                                          <m:ctrlPr>
                                            <a:rPr lang="en-US" altLang="zh-CN" sz="17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CN" sz="17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17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17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n-US" altLang="zh-CN" sz="17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d>
                                        <m:dPr>
                                          <m:ctrlPr>
                                            <a:rPr lang="en-US" altLang="zh-CN" sz="17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1700" i="1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CN" sz="17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1700" i="1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17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n-US" altLang="zh-CN" sz="17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7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d>
                                        <m:dPr>
                                          <m:ctrlPr>
                                            <a:rPr lang="en-US" altLang="zh-CN" sz="17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1700" i="1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CN" sz="17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1700" i="1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17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n-US" altLang="zh-CN" sz="17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7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7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17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CN" sz="1700" b="0" i="1" smtClean="0">
                                          <a:latin typeface="Cambria Math" panose="02040503050406030204" pitchFamily="18" charset="0"/>
                                        </a:rPr>
                                        <m:t> 0 </m:t>
                                      </m:r>
                                    </m:e>
                                    <m:e>
                                      <m:r>
                                        <a:rPr lang="en-US" altLang="zh-CN" sz="17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US" altLang="zh-CN" sz="17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17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60" t="6970" r="27979" b="5757"/>
          <a:stretch/>
        </p:blipFill>
        <p:spPr>
          <a:xfrm rot="16200000">
            <a:off x="3387435" y="1999818"/>
            <a:ext cx="2369129" cy="598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62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656" y="3495820"/>
            <a:ext cx="5218688" cy="19069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平行投影和透视投影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08018"/>
            <a:ext cx="4448175" cy="3065318"/>
          </a:xfrm>
        </p:spPr>
        <p:txBody>
          <a:bodyPr>
            <a:normAutofit/>
          </a:bodyPr>
          <a:lstStyle/>
          <a:p>
            <a:r>
              <a:rPr lang="zh-CN" altLang="en-US" sz="1800" dirty="0"/>
              <a:t>空间任意</a:t>
            </a:r>
            <a:r>
              <a:rPr lang="zh-CN" altLang="en-US" sz="1800" dirty="0" smtClean="0"/>
              <a:t>直线通过</a:t>
            </a:r>
            <a:r>
              <a:rPr lang="zh-CN" altLang="en-US" sz="1800" dirty="0"/>
              <a:t>一</a:t>
            </a:r>
            <a:r>
              <a:rPr lang="zh-CN" altLang="en-US" sz="1800" dirty="0" smtClean="0"/>
              <a:t>固定点（投影中心）投射</a:t>
            </a:r>
            <a:r>
              <a:rPr lang="zh-CN" altLang="en-US" sz="1800" dirty="0"/>
              <a:t>到一</a:t>
            </a:r>
            <a:r>
              <a:rPr lang="zh-CN" altLang="en-US" sz="1800" dirty="0" smtClean="0"/>
              <a:t>平面（投影面）上</a:t>
            </a:r>
            <a:r>
              <a:rPr lang="zh-CN" altLang="en-US" sz="1800" dirty="0"/>
              <a:t>而形成</a:t>
            </a:r>
            <a:r>
              <a:rPr lang="zh-CN" altLang="en-US" sz="1800" dirty="0" smtClean="0"/>
              <a:t>的投影关系</a:t>
            </a:r>
            <a:r>
              <a:rPr lang="en-US" altLang="zh-CN" sz="1800" dirty="0" smtClean="0"/>
              <a:t>.</a:t>
            </a:r>
          </a:p>
          <a:p>
            <a:r>
              <a:rPr lang="zh-CN" altLang="en-US" sz="1800" dirty="0" smtClean="0"/>
              <a:t>与平行投影相比，透视投影符合人眼观察客观世界方式，能呈现出</a:t>
            </a:r>
            <a:r>
              <a:rPr lang="zh-CN" altLang="en-US" sz="1800" dirty="0" smtClean="0">
                <a:solidFill>
                  <a:srgbClr val="C00000"/>
                </a:solidFill>
              </a:rPr>
              <a:t>近大远小</a:t>
            </a:r>
            <a:r>
              <a:rPr lang="zh-CN" altLang="en-US" sz="1800" dirty="0" smtClean="0"/>
              <a:t>的效果，具有真实感</a:t>
            </a:r>
            <a:r>
              <a:rPr lang="en-US" altLang="zh-CN" sz="1800" dirty="0" smtClean="0"/>
              <a:t>.</a:t>
            </a:r>
            <a:endParaRPr lang="zh-CN" altLang="en-US" sz="1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862" y="1686013"/>
            <a:ext cx="2678190" cy="180980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5843587"/>
            <a:ext cx="2286000" cy="42862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526280" y="5996940"/>
            <a:ext cx="236220" cy="25241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777740" y="5996940"/>
            <a:ext cx="236220" cy="252412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箭头连接符 12"/>
          <p:cNvCxnSpPr>
            <a:stCxn id="10" idx="0"/>
          </p:cNvCxnSpPr>
          <p:nvPr/>
        </p:nvCxnSpPr>
        <p:spPr>
          <a:xfrm flipH="1" flipV="1">
            <a:off x="3503042" y="5219323"/>
            <a:ext cx="1141348" cy="77761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>
            <a:stCxn id="11" idx="0"/>
          </p:cNvCxnSpPr>
          <p:nvPr/>
        </p:nvCxnSpPr>
        <p:spPr>
          <a:xfrm flipV="1">
            <a:off x="4895850" y="5219323"/>
            <a:ext cx="672012" cy="777617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81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平行投影和透视投影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490537"/>
          </a:xfrm>
        </p:spPr>
        <p:txBody>
          <a:bodyPr/>
          <a:lstStyle/>
          <a:p>
            <a:pPr algn="ctr"/>
            <a:r>
              <a:rPr lang="zh-CN" altLang="en-US" dirty="0" smtClean="0"/>
              <a:t>平行投影</a:t>
            </a:r>
            <a:r>
              <a:rPr lang="en-US" altLang="zh-CN" dirty="0" smtClean="0"/>
              <a:t>(Parallel View)</a:t>
            </a:r>
            <a:endParaRPr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2974" y="2680257"/>
            <a:ext cx="3523611" cy="3258532"/>
          </a:xfrm>
          <a:prstGeom prst="rect">
            <a:avLst/>
          </a:prstGeom>
        </p:spPr>
      </p:pic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490537"/>
          </a:xfrm>
        </p:spPr>
        <p:txBody>
          <a:bodyPr/>
          <a:lstStyle/>
          <a:p>
            <a:pPr algn="ctr"/>
            <a:r>
              <a:rPr lang="zh-CN" altLang="en-US" dirty="0" smtClean="0"/>
              <a:t>透视投影</a:t>
            </a:r>
            <a:r>
              <a:rPr lang="en-US" altLang="zh-CN" dirty="0" smtClean="0"/>
              <a:t>(Perspective View)</a:t>
            </a:r>
            <a:endParaRPr lang="zh-CN" altLang="en-US" dirty="0"/>
          </a:p>
        </p:txBody>
      </p:sp>
      <p:pic>
        <p:nvPicPr>
          <p:cNvPr id="8" name="内容占位符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597977" y="2772297"/>
            <a:ext cx="4066456" cy="307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0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BesVis</a:t>
            </a:r>
            <a:r>
              <a:rPr lang="zh-CN" altLang="en-US" dirty="0" smtClean="0"/>
              <a:t>中的坐标变换讨论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zh-CN" altLang="en-US" dirty="0" smtClean="0"/>
                  <a:t>平行投影</a:t>
                </a:r>
                <a:endParaRPr lang="en-US" altLang="zh-CN" dirty="0" smtClean="0"/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sz="1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14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zh-CN" altLang="zh-CN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1400" b="1" i="1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e>
                              <m:r>
                                <a:rPr lang="en-US" altLang="zh-CN" sz="14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14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CN" sz="1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zh-CN" altLang="zh-CN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zh-CN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box>
                                      <m:boxPr>
                                        <m:ctrlPr>
                                          <a:rPr lang="zh-CN" altLang="zh-CN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oxPr>
                                      <m:e>
                                        <m:argPr>
                                          <m:argSz m:val="-1"/>
                                        </m:argPr>
                                        <m:f>
                                          <m:fPr>
                                            <m:ctrlPr>
                                              <a:rPr lang="zh-CN" altLang="zh-CN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altLang="zh-CN" sz="140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zh-CN" altLang="zh-CN" sz="1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1400" i="1"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1400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box>
                                  </m:e>
                                  <m:e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  <m:e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  <m:e>
                                    <m:box>
                                      <m:boxPr>
                                        <m:ctrlPr>
                                          <a:rPr lang="zh-CN" altLang="zh-CN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oxPr>
                                      <m:e>
                                        <m:argPr>
                                          <m:argSz m:val="-1"/>
                                        </m:argPr>
                                        <m:f>
                                          <m:fPr>
                                            <m:ctrlPr>
                                              <a:rPr lang="zh-CN" altLang="zh-CN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altLang="zh-CN" sz="140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zh-CN" altLang="zh-CN" sz="1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1400" i="1"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1400" i="1">
                                                    <a:latin typeface="Cambria Math" panose="02040503050406030204" pitchFamily="18" charset="0"/>
                                                  </a:rPr>
                                                  <m:t>𝑦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box>
                                  </m:e>
                                  <m:e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  <m:e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  <m:e>
                                    <m:box>
                                      <m:boxPr>
                                        <m:ctrlPr>
                                          <a:rPr lang="zh-CN" altLang="zh-CN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oxPr>
                                      <m:e>
                                        <m:argPr>
                                          <m:argSz m:val="-1"/>
                                        </m:argPr>
                                        <m:f>
                                          <m:fPr>
                                            <m:ctrlPr>
                                              <a:rPr lang="zh-CN" altLang="zh-CN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altLang="zh-CN" sz="140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zh-CN" altLang="zh-CN" sz="1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1400" i="1"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1400" i="1">
                                                    <a:latin typeface="Cambria Math" panose="02040503050406030204" pitchFamily="18" charset="0"/>
                                                  </a:rPr>
                                                  <m:t>𝑧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box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zh-CN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box>
                                      <m:boxPr>
                                        <m:ctrlPr>
                                          <a:rPr lang="zh-CN" altLang="zh-CN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oxPr>
                                      <m:e>
                                        <m:argPr>
                                          <m:argSz m:val="-1"/>
                                        </m:argPr>
                                        <m:r>
                                          <a:rPr lang="en-US" altLang="zh-CN" sz="1400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</m:box>
                                  </m:e>
                                </m:mr>
                                <m:mr>
                                  <m:e>
                                    <m:box>
                                      <m:boxPr>
                                        <m:ctrlPr>
                                          <a:rPr lang="zh-CN" altLang="zh-CN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oxPr>
                                      <m:e>
                                        <m:argPr>
                                          <m:argSz m:val="-1"/>
                                        </m:argPr>
                                        <m:r>
                                          <a:rPr lang="en-US" altLang="zh-CN" sz="1400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</m:box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altLang="zh-CN" sz="1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zh-CN" altLang="zh-CN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zh-CN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CN" sz="14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/>
                                  <m:e/>
                                </m:mr>
                                <m:mr>
                                  <m:e/>
                                  <m:e>
                                    <m:r>
                                      <a:rPr lang="en-US" altLang="zh-CN" sz="14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/>
                                </m:mr>
                                <m:mr>
                                  <m:e/>
                                  <m:e/>
                                  <m:e>
                                    <m:r>
                                      <a:rPr lang="en-US" altLang="zh-CN" sz="14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zh-CN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zh-CN" altLang="zh-CN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4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altLang="zh-CN" sz="1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zh-CN" altLang="zh-CN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4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altLang="zh-CN" sz="14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zh-CN" altLang="zh-CN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4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altLang="zh-CN" sz="14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altLang="zh-CN" sz="1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zh-CN" sz="1400" dirty="0" smtClean="0"/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zh-CN" sz="14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altLang="zh-CN" sz="1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zh-CN" altLang="zh-CN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zh-CN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14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zh-CN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1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US" altLang="zh-CN" sz="14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zh-CN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1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zh-CN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14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US" altLang="zh-CN" sz="14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14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CN" sz="14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CN" sz="1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zh-CN" altLang="zh-CN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1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CN" sz="14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CN" sz="14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14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zh-CN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14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zh-CN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1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  <m:mr>
                            <m:e>
                              <m:r>
                                <a:rPr lang="en-US" altLang="zh-CN" sz="14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zh-CN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1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zh-CN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14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zh-CN" altLang="zh-CN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zh-CN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14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zh-CN" altLang="zh-CN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400">
                                          <a:latin typeface="Cambria Math" panose="02040503050406030204" pitchFamily="18" charset="0"/>
                                        </a:rPr>
                                        <m:t>90°+</m:t>
                                      </m:r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</m:d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zh-CN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1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zh-CN" altLang="zh-CN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400">
                                          <a:latin typeface="Cambria Math" panose="02040503050406030204" pitchFamily="18" charset="0"/>
                                        </a:rPr>
                                        <m:t>90°+</m:t>
                                      </m:r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</m:d>
                                </m:e>
                              </m:func>
                            </m:e>
                            <m:e>
                              <m:r>
                                <a:rPr lang="en-US" altLang="zh-CN" sz="14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zh-CN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1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zh-CN" altLang="zh-CN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400">
                                          <a:latin typeface="Cambria Math" panose="02040503050406030204" pitchFamily="18" charset="0"/>
                                        </a:rPr>
                                        <m:t>90°+</m:t>
                                      </m:r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</m:d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zh-CN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14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zh-CN" altLang="zh-CN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400">
                                          <a:latin typeface="Cambria Math" panose="02040503050406030204" pitchFamily="18" charset="0"/>
                                        </a:rPr>
                                        <m:t>90°+</m:t>
                                      </m:r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</m:d>
                                </m:e>
                              </m:func>
                            </m:e>
                            <m:e>
                              <m:r>
                                <a:rPr lang="en-US" altLang="zh-CN" sz="14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14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CN" sz="14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CN" sz="1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zh-CN" dirty="0" smtClean="0"/>
              </a:p>
              <a:p>
                <a:pPr lvl="1">
                  <a:lnSpc>
                    <a:spcPct val="100000"/>
                  </a:lnSpc>
                </a:pPr>
                <a:r>
                  <a:rPr lang="en-US" altLang="zh-CN" sz="1400" b="1" dirty="0"/>
                  <a:t>R</a:t>
                </a:r>
                <a:r>
                  <a:rPr lang="zh-CN" altLang="zh-CN" sz="1400" dirty="0"/>
                  <a:t>的效果是保持物体与观察点的相对位置不变，将视线方向变换到与</a:t>
                </a:r>
                <a:r>
                  <a:rPr lang="en-US" altLang="zh-CN" sz="1400" dirty="0"/>
                  <a:t>Z</a:t>
                </a:r>
                <a:r>
                  <a:rPr lang="zh-CN" altLang="zh-CN" sz="1400" dirty="0"/>
                  <a:t>轴平行，朝向</a:t>
                </a:r>
                <a:r>
                  <a:rPr lang="en-US" altLang="zh-CN" sz="1400" dirty="0"/>
                  <a:t>Z</a:t>
                </a:r>
                <a:r>
                  <a:rPr lang="zh-CN" altLang="zh-CN" sz="1400" dirty="0"/>
                  <a:t>轴负向，且“头顶”方向朝向</a:t>
                </a:r>
                <a:r>
                  <a:rPr lang="en-US" altLang="zh-CN" sz="1400" dirty="0"/>
                  <a:t>Y</a:t>
                </a:r>
                <a:r>
                  <a:rPr lang="zh-CN" altLang="zh-CN" sz="1400" dirty="0"/>
                  <a:t>轴正半轴。</a:t>
                </a:r>
                <a:endParaRPr lang="en-US" altLang="zh-CN" sz="1400" dirty="0" smtClean="0"/>
              </a:p>
              <a:p>
                <a:pPr lvl="1">
                  <a:lnSpc>
                    <a:spcPct val="100000"/>
                  </a:lnSpc>
                </a:pPr>
                <a:endParaRPr lang="en-US" altLang="zh-CN" sz="1600" dirty="0" smtClean="0"/>
              </a:p>
              <a:p>
                <a:pPr lvl="1">
                  <a:lnSpc>
                    <a:spcPct val="100000"/>
                  </a:lnSpc>
                </a:pPr>
                <a:r>
                  <a:rPr lang="zh-CN" altLang="zh-CN" sz="1600" dirty="0" smtClean="0"/>
                  <a:t>总的来看</a:t>
                </a:r>
                <a:r>
                  <a:rPr lang="zh-CN" altLang="zh-CN" sz="1600" dirty="0"/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sz="16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CN" altLang="zh-CN" sz="1600" dirty="0" smtClean="0"/>
                  <a:t>先</a:t>
                </a:r>
                <a:r>
                  <a:rPr lang="zh-CN" altLang="zh-CN" sz="1600" dirty="0"/>
                  <a:t>将图形的中心移到原点，然后图形的尺度分别缩小为原来的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r>
                      <a:rPr lang="en-US" altLang="zh-CN" sz="160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  <m:r>
                      <a:rPr lang="en-US" altLang="zh-CN" sz="1600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zh-CN" sz="1600" dirty="0"/>
                  <a:t>，最后绕原点旋转，使得视线方向与</a:t>
                </a:r>
                <a:r>
                  <a:rPr lang="en-US" altLang="zh-CN" sz="1600" dirty="0"/>
                  <a:t>Z</a:t>
                </a:r>
                <a:r>
                  <a:rPr lang="zh-CN" altLang="zh-CN" sz="1600" dirty="0"/>
                  <a:t>轴重合</a:t>
                </a:r>
                <a:r>
                  <a:rPr lang="zh-CN" altLang="zh-CN" sz="1600" dirty="0" smtClean="0"/>
                  <a:t>。</a:t>
                </a:r>
                <a:endParaRPr lang="en-US" altLang="zh-CN" sz="1600" dirty="0" smtClean="0"/>
              </a:p>
              <a:p>
                <a:pPr lvl="1">
                  <a:lnSpc>
                    <a:spcPct val="100000"/>
                  </a:lnSpc>
                </a:pPr>
                <a:r>
                  <a:rPr lang="zh-CN" altLang="en-US" sz="1600" dirty="0" smtClean="0"/>
                  <a:t>最后忽略</a:t>
                </a:r>
                <a:r>
                  <a:rPr lang="en-US" altLang="zh-CN" sz="1600" dirty="0" smtClean="0"/>
                  <a:t>Z</a:t>
                </a:r>
                <a:r>
                  <a:rPr lang="zh-CN" altLang="en-US" sz="1600" dirty="0" smtClean="0"/>
                  <a:t>坐标，取</a:t>
                </a:r>
                <a:r>
                  <a:rPr lang="en-US" altLang="zh-CN" sz="1600" dirty="0" smtClean="0"/>
                  <a:t>XY</a:t>
                </a:r>
                <a:r>
                  <a:rPr lang="zh-CN" altLang="en-US" sz="1600" dirty="0"/>
                  <a:t>坐标作为最终的屏幕坐标。</a:t>
                </a:r>
                <a:endParaRPr lang="en-US" altLang="zh-CN" sz="1600" dirty="0"/>
              </a:p>
              <a:p>
                <a:pPr>
                  <a:lnSpc>
                    <a:spcPct val="100000"/>
                  </a:lnSpc>
                </a:pPr>
                <a:endParaRPr lang="zh-CN" altLang="en-US" sz="14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73" t="-1401" r="-3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864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55497" y="370261"/>
            <a:ext cx="5976981" cy="4999989"/>
            <a:chOff x="0" y="0"/>
            <a:chExt cx="4108634" cy="3436880"/>
          </a:xfrm>
        </p:grpSpPr>
        <p:grpSp>
          <p:nvGrpSpPr>
            <p:cNvPr id="3" name="组合 2"/>
            <p:cNvGrpSpPr/>
            <p:nvPr/>
          </p:nvGrpSpPr>
          <p:grpSpPr>
            <a:xfrm>
              <a:off x="323705" y="723812"/>
              <a:ext cx="2719352" cy="2713068"/>
              <a:chOff x="323705" y="723812"/>
              <a:chExt cx="2719352" cy="2713068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323705" y="723812"/>
                <a:ext cx="2719351" cy="2713068"/>
              </a:xfrm>
              <a:prstGeom prst="ellipse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323706" y="1617611"/>
                <a:ext cx="2719351" cy="925472"/>
              </a:xfrm>
              <a:prstGeom prst="ellipse">
                <a:avLst/>
              </a:prstGeom>
              <a:noFill/>
              <a:ln w="9525"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1581456" y="1298621"/>
              <a:ext cx="1173891" cy="1023474"/>
              <a:chOff x="1581456" y="1298621"/>
              <a:chExt cx="1173891" cy="1023474"/>
            </a:xfrm>
          </p:grpSpPr>
          <p:grpSp>
            <p:nvGrpSpPr>
              <p:cNvPr id="26" name="组合 25"/>
              <p:cNvGrpSpPr/>
              <p:nvPr/>
            </p:nvGrpSpPr>
            <p:grpSpPr>
              <a:xfrm>
                <a:off x="1581456" y="1453863"/>
                <a:ext cx="901798" cy="868232"/>
                <a:chOff x="1581456" y="1453863"/>
                <a:chExt cx="901798" cy="868232"/>
              </a:xfrm>
            </p:grpSpPr>
            <p:sp>
              <p:nvSpPr>
                <p:cNvPr id="28" name="椭圆 27"/>
                <p:cNvSpPr/>
                <p:nvPr/>
              </p:nvSpPr>
              <p:spPr>
                <a:xfrm>
                  <a:off x="2437535" y="1453863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/>
                </a:p>
              </p:txBody>
            </p:sp>
            <p:cxnSp>
              <p:nvCxnSpPr>
                <p:cNvPr id="29" name="直接连接符 28"/>
                <p:cNvCxnSpPr>
                  <a:stCxn id="28" idx="4"/>
                </p:cNvCxnSpPr>
                <p:nvPr/>
              </p:nvCxnSpPr>
              <p:spPr>
                <a:xfrm>
                  <a:off x="2460395" y="1499582"/>
                  <a:ext cx="0" cy="822513"/>
                </a:xfrm>
                <a:prstGeom prst="line">
                  <a:avLst/>
                </a:prstGeom>
                <a:ln w="1270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/>
                <p:cNvCxnSpPr/>
                <p:nvPr/>
              </p:nvCxnSpPr>
              <p:spPr>
                <a:xfrm>
                  <a:off x="1712249" y="2091531"/>
                  <a:ext cx="748145" cy="230564"/>
                </a:xfrm>
                <a:prstGeom prst="line">
                  <a:avLst/>
                </a:prstGeom>
                <a:ln w="1270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/>
                <p:cNvCxnSpPr>
                  <a:endCxn id="28" idx="3"/>
                </p:cNvCxnSpPr>
                <p:nvPr/>
              </p:nvCxnSpPr>
              <p:spPr>
                <a:xfrm flipV="1">
                  <a:off x="1683383" y="1492887"/>
                  <a:ext cx="760847" cy="587459"/>
                </a:xfrm>
                <a:prstGeom prst="line">
                  <a:avLst/>
                </a:prstGeom>
                <a:ln w="12700"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文本框 40"/>
                    <p:cNvSpPr txBox="1"/>
                    <p:nvPr/>
                  </p:nvSpPr>
                  <p:spPr>
                    <a:xfrm>
                      <a:off x="1718287" y="1821076"/>
                      <a:ext cx="90805" cy="198120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2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oMath>
                        </m:oMathPara>
                      </a14:m>
                      <a:endParaRPr lang="zh-CN" sz="12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p:txBody>
                </p:sp>
              </mc:Choice>
              <mc:Fallback xmlns="">
                <p:sp>
                  <p:nvSpPr>
                    <p:cNvPr id="32" name="文本框 4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18287" y="1821076"/>
                      <a:ext cx="90805" cy="198120"/>
                    </a:xfrm>
                    <a:prstGeom prst="rect">
                      <a:avLst/>
                    </a:prstGeom>
                    <a:blipFill rotWithShape="0">
                      <a:blip r:embed="rId2"/>
                      <a:stretch>
                        <a:fillRect l="-27273" r="-1818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3" name="弧形 32"/>
                <p:cNvSpPr/>
                <p:nvPr/>
              </p:nvSpPr>
              <p:spPr>
                <a:xfrm rot="238254">
                  <a:off x="1633381" y="1957753"/>
                  <a:ext cx="144631" cy="96317"/>
                </a:xfrm>
                <a:prstGeom prst="arc">
                  <a:avLst>
                    <a:gd name="adj1" fmla="val 15357934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endParaRPr lang="zh-CN" alt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文本框 42"/>
                    <p:cNvSpPr txBox="1"/>
                    <p:nvPr/>
                  </p:nvSpPr>
                  <p:spPr>
                    <a:xfrm>
                      <a:off x="1657009" y="2152675"/>
                      <a:ext cx="106680" cy="12693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2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𝜑</m:t>
                            </m:r>
                          </m:oMath>
                        </m:oMathPara>
                      </a14:m>
                      <a:endParaRPr lang="zh-CN" sz="12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p:txBody>
                </p:sp>
              </mc:Choice>
              <mc:Fallback xmlns="">
                <p:sp>
                  <p:nvSpPr>
                    <p:cNvPr id="34" name="文本框 4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657009" y="2152675"/>
                      <a:ext cx="106680" cy="126935"/>
                    </a:xfrm>
                    <a:prstGeom prst="rect">
                      <a:avLst/>
                    </a:prstGeom>
                    <a:blipFill rotWithShape="0">
                      <a:blip r:embed="rId3"/>
                      <a:stretch>
                        <a:fillRect l="-19231" r="-15385" b="-3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5" name="弧形 34"/>
                <p:cNvSpPr/>
                <p:nvPr/>
              </p:nvSpPr>
              <p:spPr>
                <a:xfrm rot="10143346">
                  <a:off x="1581456" y="2049082"/>
                  <a:ext cx="232033" cy="104489"/>
                </a:xfrm>
                <a:prstGeom prst="arc">
                  <a:avLst>
                    <a:gd name="adj1" fmla="val 12151729"/>
                    <a:gd name="adj2" fmla="val 20783651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27" name="文本框 65"/>
              <p:cNvSpPr txBox="1"/>
              <p:nvPr/>
            </p:nvSpPr>
            <p:spPr>
              <a:xfrm>
                <a:off x="2417527" y="1298621"/>
                <a:ext cx="337820" cy="289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A</a:t>
                </a:r>
                <a:endParaRPr lang="zh-CN" sz="1200" dirty="0"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497252" y="277451"/>
              <a:ext cx="946978" cy="1183107"/>
              <a:chOff x="1497252" y="277451"/>
              <a:chExt cx="946978" cy="1183107"/>
            </a:xfrm>
          </p:grpSpPr>
          <p:cxnSp>
            <p:nvCxnSpPr>
              <p:cNvPr id="24" name="直接连接符 23"/>
              <p:cNvCxnSpPr>
                <a:stCxn id="28" idx="1"/>
              </p:cNvCxnSpPr>
              <p:nvPr/>
            </p:nvCxnSpPr>
            <p:spPr>
              <a:xfrm flipH="1" flipV="1">
                <a:off x="1695397" y="366171"/>
                <a:ext cx="748833" cy="1094387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文本框 66"/>
              <p:cNvSpPr txBox="1"/>
              <p:nvPr/>
            </p:nvSpPr>
            <p:spPr>
              <a:xfrm>
                <a:off x="1497252" y="277451"/>
                <a:ext cx="337820" cy="289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B</a:t>
                </a:r>
                <a:endParaRPr lang="zh-CN" sz="1200" dirty="0"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2134977" y="984446"/>
              <a:ext cx="602020" cy="885554"/>
              <a:chOff x="2134977" y="984446"/>
              <a:chExt cx="602020" cy="885554"/>
            </a:xfrm>
          </p:grpSpPr>
          <p:sp>
            <p:nvSpPr>
              <p:cNvPr id="22" name="矩形 21"/>
              <p:cNvSpPr/>
              <p:nvPr/>
            </p:nvSpPr>
            <p:spPr>
              <a:xfrm rot="19386348">
                <a:off x="2134977" y="1073483"/>
                <a:ext cx="602020" cy="796517"/>
              </a:xfrm>
              <a:prstGeom prst="rect">
                <a:avLst/>
              </a:prstGeom>
              <a:noFill/>
              <a:ln w="95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文本框 70"/>
                  <p:cNvSpPr txBox="1"/>
                  <p:nvPr/>
                </p:nvSpPr>
                <p:spPr>
                  <a:xfrm rot="19340580">
                    <a:off x="2356248" y="984446"/>
                    <a:ext cx="93980" cy="19812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kern="120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𝜋</m:t>
                          </m:r>
                        </m:oMath>
                      </m:oMathPara>
                    </a14:m>
                    <a:endParaRPr lang="zh-CN" sz="1200">
                      <a:effectLst/>
                      <a:latin typeface="宋体" panose="02010600030101010101" pitchFamily="2" charset="-122"/>
                      <a:ea typeface="宋体" panose="02010600030101010101" pitchFamily="2" charset="-122"/>
                      <a:cs typeface="宋体" panose="02010600030101010101" pitchFamily="2" charset="-122"/>
                    </a:endParaRPr>
                  </a:p>
                </p:txBody>
              </p:sp>
            </mc:Choice>
            <mc:Fallback xmlns="">
              <p:sp>
                <p:nvSpPr>
                  <p:cNvPr id="23" name="文本框 7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9340580">
                    <a:off x="2356248" y="984446"/>
                    <a:ext cx="93980" cy="19812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" name="组合 6"/>
            <p:cNvGrpSpPr/>
            <p:nvPr/>
          </p:nvGrpSpPr>
          <p:grpSpPr>
            <a:xfrm>
              <a:off x="0" y="0"/>
              <a:ext cx="4108634" cy="3289862"/>
              <a:chOff x="0" y="0"/>
              <a:chExt cx="4108634" cy="3289862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0" y="0"/>
                <a:ext cx="4108634" cy="3289862"/>
                <a:chOff x="0" y="0"/>
                <a:chExt cx="4108634" cy="3289862"/>
              </a:xfrm>
            </p:grpSpPr>
            <p:cxnSp>
              <p:nvCxnSpPr>
                <p:cNvPr id="16" name="直接箭头连接符 15"/>
                <p:cNvCxnSpPr/>
                <p:nvPr/>
              </p:nvCxnSpPr>
              <p:spPr>
                <a:xfrm flipH="1">
                  <a:off x="0" y="2080346"/>
                  <a:ext cx="1689390" cy="101631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接箭头连接符 16"/>
                <p:cNvCxnSpPr/>
                <p:nvPr/>
              </p:nvCxnSpPr>
              <p:spPr>
                <a:xfrm flipV="1">
                  <a:off x="1689389" y="0"/>
                  <a:ext cx="0" cy="2080347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接箭头连接符 17"/>
                <p:cNvCxnSpPr/>
                <p:nvPr/>
              </p:nvCxnSpPr>
              <p:spPr>
                <a:xfrm>
                  <a:off x="1689389" y="2080346"/>
                  <a:ext cx="2296824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文本框 59"/>
                <p:cNvSpPr txBox="1"/>
                <p:nvPr/>
              </p:nvSpPr>
              <p:spPr>
                <a:xfrm>
                  <a:off x="76126" y="3000302"/>
                  <a:ext cx="337820" cy="2895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2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x</a:t>
                  </a:r>
                  <a:endParaRPr lang="zh-CN" sz="1200" dirty="0">
                    <a:effectLst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20" name="文本框 60"/>
                <p:cNvSpPr txBox="1"/>
                <p:nvPr/>
              </p:nvSpPr>
              <p:spPr>
                <a:xfrm>
                  <a:off x="3770814" y="2071362"/>
                  <a:ext cx="337820" cy="2895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2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y</a:t>
                  </a:r>
                  <a:endParaRPr lang="zh-CN" sz="1200" dirty="0">
                    <a:effectLst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21" name="文本框 61"/>
                <p:cNvSpPr txBox="1"/>
                <p:nvPr/>
              </p:nvSpPr>
              <p:spPr>
                <a:xfrm>
                  <a:off x="1486101" y="13727"/>
                  <a:ext cx="337820" cy="2895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2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z</a:t>
                  </a:r>
                  <a:endParaRPr lang="zh-CN" sz="1200" dirty="0">
                    <a:effectLst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endParaRPr>
                </a:p>
              </p:txBody>
            </p:sp>
          </p:grpSp>
          <p:sp>
            <p:nvSpPr>
              <p:cNvPr id="15" name="文本框 34"/>
              <p:cNvSpPr txBox="1"/>
              <p:nvPr/>
            </p:nvSpPr>
            <p:spPr>
              <a:xfrm>
                <a:off x="1503044" y="1920135"/>
                <a:ext cx="337820" cy="289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O</a:t>
                </a:r>
                <a:endParaRPr lang="zh-CN" sz="1200" dirty="0"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1680774" y="1216945"/>
              <a:ext cx="764020" cy="318499"/>
              <a:chOff x="1680774" y="1216945"/>
              <a:chExt cx="764020" cy="318499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2013095" y="1283583"/>
                <a:ext cx="431699" cy="251861"/>
                <a:chOff x="2013095" y="1283583"/>
                <a:chExt cx="431699" cy="251861"/>
              </a:xfrm>
            </p:grpSpPr>
            <p:cxnSp>
              <p:nvCxnSpPr>
                <p:cNvPr id="11" name="直接箭头连接符 10"/>
                <p:cNvCxnSpPr>
                  <a:stCxn id="28" idx="2"/>
                </p:cNvCxnSpPr>
                <p:nvPr/>
              </p:nvCxnSpPr>
              <p:spPr>
                <a:xfrm flipH="1" flipV="1">
                  <a:off x="2013095" y="1337611"/>
                  <a:ext cx="424440" cy="139112"/>
                </a:xfrm>
                <a:prstGeom prst="straightConnector1">
                  <a:avLst/>
                </a:prstGeom>
                <a:ln w="12700">
                  <a:solidFill>
                    <a:srgbClr val="C000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文本框 57"/>
                    <p:cNvSpPr txBox="1"/>
                    <p:nvPr/>
                  </p:nvSpPr>
                  <p:spPr>
                    <a:xfrm>
                      <a:off x="2242222" y="1283583"/>
                      <a:ext cx="109855" cy="198120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2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𝜓</m:t>
                            </m:r>
                          </m:oMath>
                        </m:oMathPara>
                      </a14:m>
                      <a:endParaRPr lang="zh-CN" sz="12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p:txBody>
                </p:sp>
              </mc:Choice>
              <mc:Fallback xmlns="">
                <p:sp>
                  <p:nvSpPr>
                    <p:cNvPr id="12" name="文本框 5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42222" y="1283583"/>
                      <a:ext cx="109855" cy="198120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 l="-30769" r="-3076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3" name="弧形 12"/>
                <p:cNvSpPr/>
                <p:nvPr/>
              </p:nvSpPr>
              <p:spPr>
                <a:xfrm rot="16200000">
                  <a:off x="2321479" y="1412128"/>
                  <a:ext cx="144132" cy="102499"/>
                </a:xfrm>
                <a:prstGeom prst="arc">
                  <a:avLst>
                    <a:gd name="adj1" fmla="val 17177796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文本框 5"/>
                  <p:cNvSpPr txBox="1"/>
                  <p:nvPr/>
                </p:nvSpPr>
                <p:spPr>
                  <a:xfrm>
                    <a:off x="1680774" y="1216945"/>
                    <a:ext cx="383032" cy="126935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zh-CN" sz="1200" kern="120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头顶</m:t>
                          </m:r>
                        </m:oMath>
                      </m:oMathPara>
                    </a14:m>
                    <a:endParaRPr lang="zh-CN" sz="1200" dirty="0">
                      <a:effectLst/>
                      <a:latin typeface="宋体" panose="02010600030101010101" pitchFamily="2" charset="-122"/>
                      <a:ea typeface="宋体" panose="02010600030101010101" pitchFamily="2" charset="-122"/>
                      <a:cs typeface="宋体" panose="02010600030101010101" pitchFamily="2" charset="-122"/>
                    </a:endParaRPr>
                  </a:p>
                </p:txBody>
              </p:sp>
            </mc:Choice>
            <mc:Fallback xmlns="">
              <p:sp>
                <p:nvSpPr>
                  <p:cNvPr id="10" name="文本框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80774" y="1216945"/>
                    <a:ext cx="383032" cy="12693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t="-3333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38" name="图片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6121" y="1726613"/>
            <a:ext cx="1592408" cy="26992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内容占位符 2"/>
              <p:cNvSpPr txBox="1">
                <a:spLocks/>
              </p:cNvSpPr>
              <p:nvPr/>
            </p:nvSpPr>
            <p:spPr>
              <a:xfrm>
                <a:off x="4734370" y="4966711"/>
                <a:ext cx="4388997" cy="1891289"/>
              </a:xfrm>
              <a:prstGeom prst="rect">
                <a:avLst/>
              </a:prstGeom>
            </p:spPr>
            <p:txBody>
              <a:bodyPr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1600" dirty="0" smtClean="0">
                    <a:latin typeface="Cambria Math" panose="02040503050406030204" pitchFamily="18" charset="0"/>
                  </a:rPr>
                  <a:t>“眼睛”有</a:t>
                </a:r>
                <a:r>
                  <a:rPr lang="en-US" altLang="zh-CN" sz="1600" dirty="0" smtClean="0">
                    <a:latin typeface="Cambria Math" panose="02040503050406030204" pitchFamily="18" charset="0"/>
                  </a:rPr>
                  <a:t>3</a:t>
                </a:r>
                <a:r>
                  <a:rPr lang="zh-CN" altLang="en-US" sz="1600" dirty="0" smtClean="0">
                    <a:latin typeface="Cambria Math" panose="02040503050406030204" pitchFamily="18" charset="0"/>
                  </a:rPr>
                  <a:t>个自由度</a:t>
                </a:r>
                <a:r>
                  <a:rPr lang="en-US" altLang="zh-CN" sz="1600" dirty="0" smtClean="0">
                    <a:latin typeface="Cambria Math" panose="02040503050406030204" pitchFamily="18" charset="0"/>
                  </a:rPr>
                  <a:t>.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zh-CN" altLang="en-US" sz="160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sz="160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sz="160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zh-CN" altLang="en-US" sz="1600" dirty="0" smtClean="0"/>
                  <a:t>是描述视线方向的两个角度参数，</a:t>
                </a:r>
                <a14:m>
                  <m:oMath xmlns:m="http://schemas.openxmlformats.org/officeDocument/2006/math">
                    <m:r>
                      <a:rPr lang="zh-CN" altLang="en-US" sz="16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zh-CN" altLang="en-US" sz="1600" dirty="0" smtClean="0"/>
                  <a:t>为视线与</a:t>
                </a:r>
                <a:r>
                  <a:rPr lang="en-US" altLang="zh-CN" sz="1600" dirty="0" smtClean="0"/>
                  <a:t>z</a:t>
                </a:r>
                <a:r>
                  <a:rPr lang="zh-CN" altLang="en-US" sz="1600" dirty="0" smtClean="0"/>
                  <a:t>轴的夹角（纬度），</a:t>
                </a:r>
                <a14:m>
                  <m:oMath xmlns:m="http://schemas.openxmlformats.org/officeDocument/2006/math">
                    <m:r>
                      <a:rPr lang="zh-CN" altLang="en-US" sz="1600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zh-CN" altLang="en-US" sz="1600" dirty="0" smtClean="0"/>
                  <a:t>为视线在</a:t>
                </a:r>
                <a:r>
                  <a:rPr lang="en-US" altLang="zh-CN" sz="1600" dirty="0" smtClean="0"/>
                  <a:t>Oxy</a:t>
                </a:r>
                <a:r>
                  <a:rPr lang="zh-CN" altLang="en-US" sz="1600" dirty="0" smtClean="0"/>
                  <a:t>平面上的投影与</a:t>
                </a:r>
                <a:r>
                  <a:rPr lang="en-US" altLang="zh-CN" sz="1600" dirty="0" smtClean="0"/>
                  <a:t>x</a:t>
                </a:r>
                <a:r>
                  <a:rPr lang="zh-CN" altLang="en-US" sz="1600" dirty="0" smtClean="0"/>
                  <a:t>轴的夹角（经度）</a:t>
                </a:r>
                <a:r>
                  <a:rPr lang="en-US" altLang="zh-CN" sz="1600" dirty="0" smtClean="0"/>
                  <a:t>.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zh-CN" altLang="en-US" sz="160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zh-CN" altLang="en-US" sz="1600" dirty="0" smtClean="0"/>
                  <a:t>为描述“头顶”所在方向的角度参数</a:t>
                </a:r>
                <a:r>
                  <a:rPr lang="en-US" altLang="zh-CN" sz="1600" dirty="0" smtClean="0"/>
                  <a:t>.</a:t>
                </a:r>
              </a:p>
            </p:txBody>
          </p:sp>
        </mc:Choice>
        <mc:Fallback xmlns="">
          <p:sp>
            <p:nvSpPr>
              <p:cNvPr id="39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370" y="4966711"/>
                <a:ext cx="4388997" cy="1891289"/>
              </a:xfrm>
              <a:prstGeom prst="rect">
                <a:avLst/>
              </a:prstGeom>
              <a:blipFill rotWithShape="0">
                <a:blip r:embed="rId8"/>
                <a:stretch>
                  <a:fillRect l="-556" t="-12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文本框 39"/>
          <p:cNvSpPr txBox="1"/>
          <p:nvPr/>
        </p:nvSpPr>
        <p:spPr>
          <a:xfrm>
            <a:off x="5048597" y="724090"/>
            <a:ext cx="37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R</a:t>
            </a:r>
            <a:r>
              <a:rPr lang="zh-CN" altLang="en-US" sz="2400" dirty="0" smtClean="0"/>
              <a:t>中的三个参数含义解释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3043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BesVis</a:t>
            </a:r>
            <a:r>
              <a:rPr lang="zh-CN" altLang="en-US" dirty="0" smtClean="0"/>
              <a:t>中的变换讨论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90688"/>
                <a:ext cx="7886700" cy="498027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zh-CN" altLang="en-US" dirty="0"/>
                  <a:t>透视投影</a:t>
                </a:r>
                <a:endParaRPr lang="en-US" altLang="zh-CN" dirty="0"/>
              </a:p>
              <a:p>
                <a:pPr lvl="1"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5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5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sz="15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zh-CN" sz="15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zh-CN" altLang="zh-CN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zh-CN" altLang="zh-CN" sz="15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zh-CN" altLang="zh-CN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500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altLang="zh-CN" sz="15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e>
                                  <m:e/>
                                  <m:e/>
                                </m:mr>
                                <m:mr>
                                  <m:e/>
                                  <m:e>
                                    <m:sSub>
                                      <m:sSubPr>
                                        <m:ctrlPr>
                                          <a:rPr lang="zh-CN" altLang="zh-CN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500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altLang="zh-CN" sz="15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e>
                                  <m:e/>
                                </m:mr>
                                <m:mr>
                                  <m:e/>
                                  <m:e/>
                                  <m:e>
                                    <m:sSub>
                                      <m:sSubPr>
                                        <m:ctrlPr>
                                          <a:rPr lang="zh-CN" altLang="zh-CN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500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altLang="zh-CN" sz="15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r>
                                <a:rPr lang="en-US" altLang="zh-CN" sz="15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15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altLang="zh-CN" sz="15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zh-CN" altLang="zh-CN" sz="15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15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zh-CN" altLang="zh-CN" sz="15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CN" sz="150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CN" sz="15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  <m:e>
                                    <m:r>
                                      <a:rPr lang="en-US" altLang="zh-CN" sz="15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15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  <m:e>
                                    <m:r>
                                      <a:rPr lang="en-US" altLang="zh-CN" sz="150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CN" sz="15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15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  <m:e>
                                    <m:r>
                                      <a:rPr lang="en-US" altLang="zh-CN" sz="15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  <m:e>
                                    <m:r>
                                      <a:rPr lang="en-US" altLang="zh-CN" sz="150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  <m:e>
                              <m:r>
                                <a:rPr lang="en-US" altLang="zh-CN" sz="15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15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altLang="zh-CN" sz="15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zh-CN" altLang="zh-CN" sz="15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15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zh-CN" altLang="zh-CN" sz="15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CN" sz="150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/>
                                  <m:e/>
                                </m:mr>
                                <m:mr>
                                  <m:e/>
                                  <m:e>
                                    <m:r>
                                      <a:rPr lang="en-US" altLang="zh-CN" sz="150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/>
                                </m:mr>
                                <m:mr>
                                  <m:e/>
                                  <m:e/>
                                  <m:e>
                                    <m:r>
                                      <a:rPr lang="en-US" altLang="zh-CN" sz="15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150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  <m:e>
                              <m:r>
                                <a:rPr lang="en-US" altLang="zh-CN" sz="15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15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altLang="zh-CN" sz="150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zh-CN" altLang="zh-CN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1500" b="1" i="1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e>
                              <m:r>
                                <a:rPr lang="en-US" altLang="zh-CN" sz="15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15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altLang="zh-CN" sz="15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zh-CN" altLang="zh-CN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15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500" b="1" i="1"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en-US" altLang="zh-CN" sz="15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CN" sz="15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15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altLang="zh-CN" sz="1500" b="1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15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altLang="zh-CN" sz="15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zh-CN" sz="1500" dirty="0"/>
              </a:p>
              <a:p>
                <a:pPr lvl="1">
                  <a:lnSpc>
                    <a:spcPct val="11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15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5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altLang="zh-CN" sz="15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15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5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zh-CN" sz="15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zh-CN" altLang="zh-CN" sz="15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500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zh-CN" altLang="zh-CN" sz="15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5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sz="1500" b="1" i="1"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  <m:r>
                      <a:rPr lang="en-US" altLang="zh-CN" sz="1500" b="1" i="1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zh-CN" altLang="zh-CN" sz="15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5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sz="1500" b="1" i="1"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  <m:r>
                      <a:rPr lang="en-US" altLang="zh-CN" sz="15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zh-CN" sz="1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0,0,</m:t>
                            </m:r>
                            <m:sSub>
                              <m:sSubPr>
                                <m:ctrlPr>
                                  <a:rPr lang="zh-CN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CN" sz="1500">
                                    <a:latin typeface="Cambria Math" panose="02040503050406030204" pitchFamily="18" charset="0"/>
                                  </a:rPr>
                                  <m:t>view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CN" sz="1500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zh-CN" sz="15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zh-CN" sz="15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zh-CN" sz="1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altLang="zh-CN" dirty="0" smtClean="0"/>
              </a:p>
              <a:p>
                <a:pPr lvl="1"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altLang="zh-CN" sz="1500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zh-CN" altLang="zh-CN" sz="1500" dirty="0"/>
                  <a:t>为输入的</a:t>
                </a:r>
                <a:r>
                  <a:rPr lang="zh-CN" altLang="zh-CN" sz="1500" dirty="0" smtClean="0"/>
                  <a:t>图形</a:t>
                </a:r>
                <a:r>
                  <a:rPr lang="zh-CN" altLang="zh-CN" sz="1500" dirty="0"/>
                  <a:t>中心坐标，即“眼睛”所看的位置；</a:t>
                </a:r>
              </a:p>
              <a:p>
                <a:pPr lvl="1"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500">
                            <a:latin typeface="Cambria Math" panose="02040503050406030204" pitchFamily="18" charset="0"/>
                          </a:rPr>
                          <m:t>view</m:t>
                        </m:r>
                      </m:sub>
                    </m:sSub>
                  </m:oMath>
                </a14:m>
                <a:r>
                  <a:rPr lang="zh-CN" altLang="zh-CN" sz="1500" dirty="0"/>
                  <a:t>是输入的“眼睛”与图形中心的距离</a:t>
                </a:r>
                <a:r>
                  <a:rPr lang="zh-CN" altLang="zh-CN" sz="1500" dirty="0" smtClean="0"/>
                  <a:t>。</a:t>
                </a:r>
                <a:endParaRPr lang="en-US" altLang="zh-CN" sz="1500" dirty="0" smtClean="0"/>
              </a:p>
              <a:p>
                <a:pPr lvl="1">
                  <a:lnSpc>
                    <a:spcPct val="110000"/>
                  </a:lnSpc>
                </a:pPr>
                <a:r>
                  <a:rPr lang="zh-CN" altLang="en-US" sz="1600" b="1" dirty="0" smtClean="0">
                    <a:solidFill>
                      <a:srgbClr val="7030A0"/>
                    </a:solidFill>
                  </a:rPr>
                  <a:t>“眼睛”和探测器是一起变换的。</a:t>
                </a:r>
                <a:endParaRPr lang="zh-CN" altLang="zh-CN" sz="1600" b="1" dirty="0">
                  <a:solidFill>
                    <a:srgbClr val="7030A0"/>
                  </a:solidFill>
                </a:endParaRPr>
              </a:p>
              <a:p>
                <a:pPr lvl="1">
                  <a:lnSpc>
                    <a:spcPct val="110000"/>
                  </a:lnSpc>
                </a:pPr>
                <a:endParaRPr lang="en-US" altLang="zh-CN" dirty="0" smtClean="0"/>
              </a:p>
              <a:p>
                <a:pPr marL="342900" lvl="1" indent="0">
                  <a:lnSpc>
                    <a:spcPct val="110000"/>
                  </a:lnSpc>
                  <a:buNone/>
                </a:pPr>
                <a:r>
                  <a:rPr lang="en-US" altLang="zh-CN" sz="1600" dirty="0" smtClean="0"/>
                  <a:t>(</a:t>
                </a:r>
                <a:r>
                  <a:rPr lang="en-US" altLang="zh-CN" sz="1600" dirty="0"/>
                  <a:t>1) </a:t>
                </a:r>
                <a:r>
                  <a:rPr lang="zh-CN" altLang="zh-CN" sz="1600" dirty="0" smtClean="0"/>
                  <a:t>平移</a:t>
                </a:r>
                <a:r>
                  <a:rPr lang="zh-CN" altLang="en-US" sz="1600" dirty="0" smtClean="0"/>
                  <a:t>、旋转图形</a:t>
                </a:r>
                <a:r>
                  <a:rPr lang="zh-CN" altLang="zh-CN" sz="1600" dirty="0" smtClean="0"/>
                  <a:t>，</a:t>
                </a:r>
                <a:r>
                  <a:rPr lang="zh-CN" altLang="zh-CN" sz="1600" dirty="0"/>
                  <a:t>使得眼睛位于原点，头顶朝向</a:t>
                </a:r>
                <a:r>
                  <a:rPr lang="en-US" altLang="zh-CN" sz="1600" dirty="0"/>
                  <a:t>Y</a:t>
                </a:r>
                <a:r>
                  <a:rPr lang="zh-CN" altLang="zh-CN" sz="1600" dirty="0"/>
                  <a:t>轴正半轴；</a:t>
                </a:r>
              </a:p>
              <a:p>
                <a:pPr marL="342900" lvl="1" indent="0">
                  <a:lnSpc>
                    <a:spcPct val="110000"/>
                  </a:lnSpc>
                  <a:buNone/>
                </a:pPr>
                <a:r>
                  <a:rPr lang="en-US" altLang="zh-CN" sz="1600" dirty="0"/>
                  <a:t>(2) </a:t>
                </a:r>
                <a:r>
                  <a:rPr lang="zh-CN" altLang="zh-CN" sz="1600" dirty="0" smtClean="0"/>
                  <a:t>旋转</a:t>
                </a:r>
                <a:r>
                  <a:rPr lang="zh-CN" altLang="en-US" sz="1600" dirty="0"/>
                  <a:t>图形</a:t>
                </a:r>
                <a:r>
                  <a:rPr lang="zh-CN" altLang="zh-CN" sz="1600" dirty="0" smtClean="0"/>
                  <a:t>，</a:t>
                </a:r>
                <a:r>
                  <a:rPr lang="zh-CN" altLang="zh-CN" sz="1600" dirty="0"/>
                  <a:t>使得视线方向与</a:t>
                </a:r>
                <a:r>
                  <a:rPr lang="en-US" altLang="zh-CN" sz="1600" dirty="0"/>
                  <a:t>Z</a:t>
                </a:r>
                <a:r>
                  <a:rPr lang="zh-CN" altLang="zh-CN" sz="1600" dirty="0"/>
                  <a:t>轴重合，且朝向</a:t>
                </a:r>
                <a:r>
                  <a:rPr lang="en-US" altLang="zh-CN" sz="1600" dirty="0"/>
                  <a:t>Z</a:t>
                </a:r>
                <a:r>
                  <a:rPr lang="zh-CN" altLang="zh-CN" sz="1600" dirty="0"/>
                  <a:t>轴负半轴；</a:t>
                </a:r>
              </a:p>
              <a:p>
                <a:pPr marL="342900" lvl="1" indent="0">
                  <a:lnSpc>
                    <a:spcPct val="110000"/>
                  </a:lnSpc>
                  <a:buNone/>
                </a:pPr>
                <a:r>
                  <a:rPr lang="en-US" altLang="zh-CN" sz="1600" dirty="0" smtClean="0">
                    <a:solidFill>
                      <a:srgbClr val="002060"/>
                    </a:solidFill>
                  </a:rPr>
                  <a:t>(3) </a:t>
                </a:r>
                <a:r>
                  <a:rPr lang="zh-CN" altLang="zh-CN" sz="1600" dirty="0">
                    <a:solidFill>
                      <a:srgbClr val="002060"/>
                    </a:solidFill>
                  </a:rPr>
                  <a:t>将图形关于</a:t>
                </a:r>
                <a:r>
                  <a:rPr lang="en-US" altLang="zh-CN" sz="1600" dirty="0">
                    <a:solidFill>
                      <a:srgbClr val="002060"/>
                    </a:solidFill>
                  </a:rPr>
                  <a:t>Oxy</a:t>
                </a:r>
                <a:r>
                  <a:rPr lang="zh-CN" altLang="zh-CN" sz="1600" dirty="0">
                    <a:solidFill>
                      <a:srgbClr val="002060"/>
                    </a:solidFill>
                  </a:rPr>
                  <a:t>平面反射；</a:t>
                </a:r>
              </a:p>
              <a:p>
                <a:pPr marL="342900" lvl="1" indent="0">
                  <a:lnSpc>
                    <a:spcPct val="110000"/>
                  </a:lnSpc>
                  <a:buNone/>
                </a:pPr>
                <a:r>
                  <a:rPr lang="en-US" altLang="zh-CN" sz="1600" dirty="0">
                    <a:solidFill>
                      <a:srgbClr val="C00000"/>
                    </a:solidFill>
                  </a:rPr>
                  <a:t>(4) </a:t>
                </a:r>
                <a:r>
                  <a:rPr lang="zh-CN" altLang="zh-CN" sz="1600" dirty="0">
                    <a:solidFill>
                      <a:srgbClr val="C00000"/>
                    </a:solidFill>
                  </a:rPr>
                  <a:t>将图形沿向量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zh-CN" altLang="zh-CN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CN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altLang="zh-CN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</m:t>
                            </m:r>
                          </m:e>
                        </m:d>
                      </m:e>
                      <m:sup>
                        <m:r>
                          <a:rPr lang="en-US" altLang="zh-CN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zh-CN" altLang="zh-CN" sz="1600" dirty="0">
                    <a:solidFill>
                      <a:srgbClr val="C00000"/>
                    </a:solidFill>
                  </a:rPr>
                  <a:t>（平行于</a:t>
                </a:r>
                <a:r>
                  <a:rPr lang="en-US" altLang="zh-CN" sz="1600" dirty="0">
                    <a:solidFill>
                      <a:srgbClr val="C00000"/>
                    </a:solidFill>
                  </a:rPr>
                  <a:t>Oxy</a:t>
                </a:r>
                <a:r>
                  <a:rPr lang="zh-CN" altLang="zh-CN" sz="1600" dirty="0">
                    <a:solidFill>
                      <a:srgbClr val="C00000"/>
                    </a:solidFill>
                  </a:rPr>
                  <a:t>平面）进行错切；</a:t>
                </a:r>
              </a:p>
              <a:p>
                <a:pPr marL="342900" lvl="1" indent="0">
                  <a:lnSpc>
                    <a:spcPct val="110000"/>
                  </a:lnSpc>
                  <a:buNone/>
                </a:pPr>
                <a:r>
                  <a:rPr lang="en-US" altLang="zh-CN" sz="1600" dirty="0"/>
                  <a:t>(5) </a:t>
                </a:r>
                <a:r>
                  <a:rPr lang="zh-CN" altLang="zh-CN" sz="1600" dirty="0"/>
                  <a:t>将图形的坐标尺度分别变为原来的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zh-CN" altLang="zh-CN" sz="1600" dirty="0"/>
                  <a:t>倍</a:t>
                </a:r>
                <a:r>
                  <a:rPr lang="zh-CN" altLang="zh-CN" sz="1600" dirty="0" smtClean="0"/>
                  <a:t>。</a:t>
                </a:r>
                <a:endParaRPr lang="zh-CN" altLang="zh-CN" sz="1600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90688"/>
                <a:ext cx="7886700" cy="4980275"/>
              </a:xfrm>
              <a:blipFill rotWithShape="0">
                <a:blip r:embed="rId2"/>
                <a:stretch>
                  <a:fillRect l="-773" t="-12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911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76349" y="676276"/>
            <a:ext cx="7191377" cy="5525817"/>
            <a:chOff x="4410075" y="1909763"/>
            <a:chExt cx="4037217" cy="3208278"/>
          </a:xfrm>
        </p:grpSpPr>
        <p:grpSp>
          <p:nvGrpSpPr>
            <p:cNvPr id="3" name="组合 2"/>
            <p:cNvGrpSpPr/>
            <p:nvPr/>
          </p:nvGrpSpPr>
          <p:grpSpPr>
            <a:xfrm>
              <a:off x="4410075" y="1909763"/>
              <a:ext cx="4037217" cy="3208278"/>
              <a:chOff x="4410075" y="1909763"/>
              <a:chExt cx="4037217" cy="3208278"/>
            </a:xfrm>
          </p:grpSpPr>
          <p:cxnSp>
            <p:nvCxnSpPr>
              <p:cNvPr id="5" name="直接箭头连接符 4"/>
              <p:cNvCxnSpPr/>
              <p:nvPr/>
            </p:nvCxnSpPr>
            <p:spPr>
              <a:xfrm flipH="1">
                <a:off x="4410075" y="3990109"/>
                <a:ext cx="1689390" cy="101631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接箭头连接符 5"/>
              <p:cNvCxnSpPr/>
              <p:nvPr/>
            </p:nvCxnSpPr>
            <p:spPr>
              <a:xfrm flipV="1">
                <a:off x="6099464" y="1909763"/>
                <a:ext cx="0" cy="208034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箭头连接符 6"/>
              <p:cNvCxnSpPr/>
              <p:nvPr/>
            </p:nvCxnSpPr>
            <p:spPr>
              <a:xfrm>
                <a:off x="6099464" y="3990109"/>
                <a:ext cx="229682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文本框 7"/>
              <p:cNvSpPr txBox="1"/>
              <p:nvPr/>
            </p:nvSpPr>
            <p:spPr>
              <a:xfrm>
                <a:off x="4489920" y="4957216"/>
                <a:ext cx="257035" cy="160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x</a:t>
                </a:r>
                <a:endParaRPr lang="zh-CN" altLang="en-US" sz="1200" dirty="0"/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8224063" y="3990108"/>
                <a:ext cx="223229" cy="160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y</a:t>
                </a:r>
                <a:endParaRPr lang="zh-CN" altLang="en-US" sz="1200" dirty="0"/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6103578" y="1909763"/>
                <a:ext cx="232467" cy="160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z</a:t>
                </a:r>
                <a:endParaRPr lang="zh-CN" altLang="en-US" sz="1200" dirty="0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5956789" y="3856935"/>
              <a:ext cx="325661" cy="160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O</a:t>
              </a:r>
              <a:endParaRPr lang="zh-CN" altLang="en-US" sz="1200" dirty="0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200488" y="2347617"/>
            <a:ext cx="2067818" cy="904893"/>
            <a:chOff x="4905376" y="3070163"/>
            <a:chExt cx="1400813" cy="562891"/>
          </a:xfrm>
        </p:grpSpPr>
        <p:grpSp>
          <p:nvGrpSpPr>
            <p:cNvPr id="38" name="组合 37"/>
            <p:cNvGrpSpPr/>
            <p:nvPr/>
          </p:nvGrpSpPr>
          <p:grpSpPr>
            <a:xfrm>
              <a:off x="4905376" y="3114675"/>
              <a:ext cx="1343024" cy="518379"/>
              <a:chOff x="4905376" y="3114675"/>
              <a:chExt cx="1343024" cy="518379"/>
            </a:xfrm>
          </p:grpSpPr>
          <p:sp>
            <p:nvSpPr>
              <p:cNvPr id="25" name="流程图: 磁盘 24"/>
              <p:cNvSpPr/>
              <p:nvPr/>
            </p:nvSpPr>
            <p:spPr>
              <a:xfrm>
                <a:off x="4905376" y="3182204"/>
                <a:ext cx="419100" cy="450850"/>
              </a:xfrm>
              <a:prstGeom prst="flowChartMagneticDisk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6" name="直接箭头连接符 15"/>
              <p:cNvCxnSpPr/>
              <p:nvPr/>
            </p:nvCxnSpPr>
            <p:spPr>
              <a:xfrm flipV="1">
                <a:off x="5114925" y="3114675"/>
                <a:ext cx="1133475" cy="34290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椭圆 16"/>
              <p:cNvSpPr/>
              <p:nvPr/>
            </p:nvSpPr>
            <p:spPr>
              <a:xfrm>
                <a:off x="5088544" y="3433009"/>
                <a:ext cx="52761" cy="4931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6198356" y="3070163"/>
              <a:ext cx="107833" cy="78692"/>
              <a:chOff x="6198356" y="3070163"/>
              <a:chExt cx="107833" cy="78692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6227810" y="3089926"/>
                <a:ext cx="46971" cy="44578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任意多边形 35"/>
              <p:cNvSpPr/>
              <p:nvPr/>
            </p:nvSpPr>
            <p:spPr>
              <a:xfrm rot="14892928">
                <a:off x="6212927" y="3055592"/>
                <a:ext cx="78692" cy="107833"/>
              </a:xfrm>
              <a:custGeom>
                <a:avLst/>
                <a:gdLst>
                  <a:gd name="connsiteX0" fmla="*/ 0 w 190500"/>
                  <a:gd name="connsiteY0" fmla="*/ 0 h 177800"/>
                  <a:gd name="connsiteX1" fmla="*/ 88900 w 190500"/>
                  <a:gd name="connsiteY1" fmla="*/ 177800 h 177800"/>
                  <a:gd name="connsiteX2" fmla="*/ 190500 w 190500"/>
                  <a:gd name="connsiteY2" fmla="*/ 0 h 177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0" h="177800">
                    <a:moveTo>
                      <a:pt x="0" y="0"/>
                    </a:moveTo>
                    <a:cubicBezTo>
                      <a:pt x="28575" y="88900"/>
                      <a:pt x="57150" y="177800"/>
                      <a:pt x="88900" y="177800"/>
                    </a:cubicBezTo>
                    <a:cubicBezTo>
                      <a:pt x="120650" y="177800"/>
                      <a:pt x="155575" y="88900"/>
                      <a:pt x="190500" y="0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2" name="组合 61"/>
          <p:cNvGrpSpPr/>
          <p:nvPr/>
        </p:nvGrpSpPr>
        <p:grpSpPr>
          <a:xfrm rot="6487243">
            <a:off x="3189683" y="2788461"/>
            <a:ext cx="2067818" cy="904893"/>
            <a:chOff x="4905376" y="3070163"/>
            <a:chExt cx="1400813" cy="562891"/>
          </a:xfrm>
        </p:grpSpPr>
        <p:grpSp>
          <p:nvGrpSpPr>
            <p:cNvPr id="63" name="组合 62"/>
            <p:cNvGrpSpPr/>
            <p:nvPr/>
          </p:nvGrpSpPr>
          <p:grpSpPr>
            <a:xfrm>
              <a:off x="4905376" y="3114675"/>
              <a:ext cx="1343024" cy="518379"/>
              <a:chOff x="4905376" y="3114675"/>
              <a:chExt cx="1343024" cy="518379"/>
            </a:xfrm>
          </p:grpSpPr>
          <p:sp>
            <p:nvSpPr>
              <p:cNvPr id="67" name="流程图: 磁盘 66"/>
              <p:cNvSpPr/>
              <p:nvPr/>
            </p:nvSpPr>
            <p:spPr>
              <a:xfrm>
                <a:off x="4905376" y="3182204"/>
                <a:ext cx="419100" cy="450850"/>
              </a:xfrm>
              <a:prstGeom prst="flowChartMagneticDisk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8" name="直接箭头连接符 67"/>
              <p:cNvCxnSpPr/>
              <p:nvPr/>
            </p:nvCxnSpPr>
            <p:spPr>
              <a:xfrm flipV="1">
                <a:off x="5114925" y="3114675"/>
                <a:ext cx="1133475" cy="342900"/>
              </a:xfrm>
              <a:prstGeom prst="straightConnector1">
                <a:avLst/>
              </a:prstGeom>
              <a:ln w="12700"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椭圆 68"/>
              <p:cNvSpPr/>
              <p:nvPr/>
            </p:nvSpPr>
            <p:spPr>
              <a:xfrm>
                <a:off x="5088544" y="3433009"/>
                <a:ext cx="52761" cy="4931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>
              <a:off x="6198356" y="3070163"/>
              <a:ext cx="107833" cy="78692"/>
              <a:chOff x="6198356" y="3070163"/>
              <a:chExt cx="107833" cy="78692"/>
            </a:xfrm>
          </p:grpSpPr>
          <p:sp>
            <p:nvSpPr>
              <p:cNvPr id="65" name="椭圆 64"/>
              <p:cNvSpPr/>
              <p:nvPr/>
            </p:nvSpPr>
            <p:spPr>
              <a:xfrm>
                <a:off x="6227810" y="3089926"/>
                <a:ext cx="46971" cy="44578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任意多边形 65"/>
              <p:cNvSpPr/>
              <p:nvPr/>
            </p:nvSpPr>
            <p:spPr>
              <a:xfrm rot="14892928">
                <a:off x="6212927" y="3055592"/>
                <a:ext cx="78692" cy="107833"/>
              </a:xfrm>
              <a:custGeom>
                <a:avLst/>
                <a:gdLst>
                  <a:gd name="connsiteX0" fmla="*/ 0 w 190500"/>
                  <a:gd name="connsiteY0" fmla="*/ 0 h 177800"/>
                  <a:gd name="connsiteX1" fmla="*/ 88900 w 190500"/>
                  <a:gd name="connsiteY1" fmla="*/ 177800 h 177800"/>
                  <a:gd name="connsiteX2" fmla="*/ 190500 w 190500"/>
                  <a:gd name="connsiteY2" fmla="*/ 0 h 177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0" h="177800">
                    <a:moveTo>
                      <a:pt x="0" y="0"/>
                    </a:moveTo>
                    <a:cubicBezTo>
                      <a:pt x="28575" y="88900"/>
                      <a:pt x="57150" y="177800"/>
                      <a:pt x="88900" y="177800"/>
                    </a:cubicBezTo>
                    <a:cubicBezTo>
                      <a:pt x="120650" y="177800"/>
                      <a:pt x="155575" y="88900"/>
                      <a:pt x="190500" y="0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0" name="组合 69"/>
          <p:cNvGrpSpPr/>
          <p:nvPr/>
        </p:nvGrpSpPr>
        <p:grpSpPr>
          <a:xfrm rot="17305923">
            <a:off x="3324975" y="4836495"/>
            <a:ext cx="2067818" cy="904893"/>
            <a:chOff x="4905376" y="3070163"/>
            <a:chExt cx="1400813" cy="562891"/>
          </a:xfrm>
        </p:grpSpPr>
        <p:grpSp>
          <p:nvGrpSpPr>
            <p:cNvPr id="71" name="组合 70"/>
            <p:cNvGrpSpPr/>
            <p:nvPr/>
          </p:nvGrpSpPr>
          <p:grpSpPr>
            <a:xfrm>
              <a:off x="4905376" y="3114675"/>
              <a:ext cx="1343024" cy="518379"/>
              <a:chOff x="4905376" y="3114675"/>
              <a:chExt cx="1343024" cy="518379"/>
            </a:xfrm>
          </p:grpSpPr>
          <p:sp>
            <p:nvSpPr>
              <p:cNvPr id="75" name="流程图: 磁盘 74"/>
              <p:cNvSpPr/>
              <p:nvPr/>
            </p:nvSpPr>
            <p:spPr>
              <a:xfrm>
                <a:off x="4905376" y="3182204"/>
                <a:ext cx="419100" cy="450850"/>
              </a:xfrm>
              <a:prstGeom prst="flowChartMagneticDisk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6" name="直接箭头连接符 75"/>
              <p:cNvCxnSpPr/>
              <p:nvPr/>
            </p:nvCxnSpPr>
            <p:spPr>
              <a:xfrm flipV="1">
                <a:off x="5114925" y="3114675"/>
                <a:ext cx="1133475" cy="34290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椭圆 76"/>
              <p:cNvSpPr/>
              <p:nvPr/>
            </p:nvSpPr>
            <p:spPr>
              <a:xfrm>
                <a:off x="5088544" y="3433009"/>
                <a:ext cx="52761" cy="4931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6198356" y="3070163"/>
              <a:ext cx="107833" cy="78692"/>
              <a:chOff x="6198356" y="3070163"/>
              <a:chExt cx="107833" cy="78692"/>
            </a:xfrm>
          </p:grpSpPr>
          <p:sp>
            <p:nvSpPr>
              <p:cNvPr id="73" name="椭圆 72"/>
              <p:cNvSpPr/>
              <p:nvPr/>
            </p:nvSpPr>
            <p:spPr>
              <a:xfrm>
                <a:off x="6227810" y="3089926"/>
                <a:ext cx="46971" cy="44578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任意多边形 73"/>
              <p:cNvSpPr/>
              <p:nvPr/>
            </p:nvSpPr>
            <p:spPr>
              <a:xfrm rot="14892928">
                <a:off x="6212927" y="3055592"/>
                <a:ext cx="78692" cy="107833"/>
              </a:xfrm>
              <a:custGeom>
                <a:avLst/>
                <a:gdLst>
                  <a:gd name="connsiteX0" fmla="*/ 0 w 190500"/>
                  <a:gd name="connsiteY0" fmla="*/ 0 h 177800"/>
                  <a:gd name="connsiteX1" fmla="*/ 88900 w 190500"/>
                  <a:gd name="connsiteY1" fmla="*/ 177800 h 177800"/>
                  <a:gd name="connsiteX2" fmla="*/ 190500 w 190500"/>
                  <a:gd name="connsiteY2" fmla="*/ 0 h 177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0" h="177800">
                    <a:moveTo>
                      <a:pt x="0" y="0"/>
                    </a:moveTo>
                    <a:cubicBezTo>
                      <a:pt x="28575" y="88900"/>
                      <a:pt x="57150" y="177800"/>
                      <a:pt x="88900" y="177800"/>
                    </a:cubicBezTo>
                    <a:cubicBezTo>
                      <a:pt x="120650" y="177800"/>
                      <a:pt x="155575" y="88900"/>
                      <a:pt x="190500" y="0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8" name="组合 87"/>
          <p:cNvGrpSpPr/>
          <p:nvPr/>
        </p:nvGrpSpPr>
        <p:grpSpPr>
          <a:xfrm rot="6487243">
            <a:off x="3442362" y="2913479"/>
            <a:ext cx="2183628" cy="724778"/>
            <a:chOff x="4826922" y="2935143"/>
            <a:chExt cx="1479267" cy="450850"/>
          </a:xfrm>
        </p:grpSpPr>
        <p:grpSp>
          <p:nvGrpSpPr>
            <p:cNvPr id="89" name="组合 88"/>
            <p:cNvGrpSpPr/>
            <p:nvPr/>
          </p:nvGrpSpPr>
          <p:grpSpPr>
            <a:xfrm>
              <a:off x="4826922" y="2935143"/>
              <a:ext cx="1399118" cy="450850"/>
              <a:chOff x="4826922" y="2935143"/>
              <a:chExt cx="1399118" cy="450850"/>
            </a:xfrm>
          </p:grpSpPr>
          <p:sp>
            <p:nvSpPr>
              <p:cNvPr id="93" name="流程图: 磁盘 92"/>
              <p:cNvSpPr/>
              <p:nvPr/>
            </p:nvSpPr>
            <p:spPr>
              <a:xfrm>
                <a:off x="4826922" y="2935143"/>
                <a:ext cx="419100" cy="450850"/>
              </a:xfrm>
              <a:prstGeom prst="flowChartMagneticDisk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4" name="直接箭头连接符 93"/>
              <p:cNvCxnSpPr/>
              <p:nvPr/>
            </p:nvCxnSpPr>
            <p:spPr>
              <a:xfrm rot="15112757" flipH="1">
                <a:off x="5492690" y="2555070"/>
                <a:ext cx="302503" cy="1164196"/>
              </a:xfrm>
              <a:prstGeom prst="straightConnector1">
                <a:avLst/>
              </a:prstGeom>
              <a:ln w="12700"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椭圆 94"/>
              <p:cNvSpPr/>
              <p:nvPr/>
            </p:nvSpPr>
            <p:spPr>
              <a:xfrm>
                <a:off x="5011427" y="3135655"/>
                <a:ext cx="52761" cy="4931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0" name="组合 89"/>
            <p:cNvGrpSpPr/>
            <p:nvPr/>
          </p:nvGrpSpPr>
          <p:grpSpPr>
            <a:xfrm>
              <a:off x="6198356" y="3070163"/>
              <a:ext cx="107833" cy="78692"/>
              <a:chOff x="6198356" y="3070163"/>
              <a:chExt cx="107833" cy="78692"/>
            </a:xfrm>
          </p:grpSpPr>
          <p:sp>
            <p:nvSpPr>
              <p:cNvPr id="91" name="椭圆 90"/>
              <p:cNvSpPr/>
              <p:nvPr/>
            </p:nvSpPr>
            <p:spPr>
              <a:xfrm>
                <a:off x="6227810" y="3089926"/>
                <a:ext cx="46971" cy="44578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任意多边形 91"/>
              <p:cNvSpPr/>
              <p:nvPr/>
            </p:nvSpPr>
            <p:spPr>
              <a:xfrm rot="14962051">
                <a:off x="6212927" y="3055592"/>
                <a:ext cx="78692" cy="107833"/>
              </a:xfrm>
              <a:custGeom>
                <a:avLst/>
                <a:gdLst>
                  <a:gd name="connsiteX0" fmla="*/ 0 w 190500"/>
                  <a:gd name="connsiteY0" fmla="*/ 0 h 177800"/>
                  <a:gd name="connsiteX1" fmla="*/ 88900 w 190500"/>
                  <a:gd name="connsiteY1" fmla="*/ 177800 h 177800"/>
                  <a:gd name="connsiteX2" fmla="*/ 190500 w 190500"/>
                  <a:gd name="connsiteY2" fmla="*/ 0 h 177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0" h="177800">
                    <a:moveTo>
                      <a:pt x="0" y="0"/>
                    </a:moveTo>
                    <a:cubicBezTo>
                      <a:pt x="28575" y="88900"/>
                      <a:pt x="57150" y="177800"/>
                      <a:pt x="88900" y="177800"/>
                    </a:cubicBezTo>
                    <a:cubicBezTo>
                      <a:pt x="120650" y="177800"/>
                      <a:pt x="155575" y="88900"/>
                      <a:pt x="190500" y="0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T</a:t>
            </a:r>
            <a:r>
              <a:rPr lang="en-US" altLang="zh-CN" sz="1800" b="1" dirty="0" smtClean="0"/>
              <a:t>2</a:t>
            </a:r>
            <a:r>
              <a:rPr lang="zh-CN" altLang="en-US" dirty="0" smtClean="0"/>
              <a:t>变换演示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204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0.31719 0.26852 " pathEditMode="fixed" rAng="0" ptsTypes="AA">
                                      <p:cBhvr>
                                        <p:cTn id="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68" y="1342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8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33333E-6 L -0.02326 0.0754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BesVis</a:t>
            </a:r>
            <a:r>
              <a:rPr lang="zh-CN" altLang="en-US" dirty="0"/>
              <a:t>中的变换讨论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90689"/>
                <a:ext cx="7886700" cy="4834801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zh-CN" altLang="en-US" dirty="0" smtClean="0"/>
                  <a:t>投影变换</a:t>
                </a:r>
                <a:endParaRPr lang="en-US" altLang="zh-CN" dirty="0" smtClean="0"/>
              </a:p>
              <a:p>
                <a:pPr marL="342900" lvl="1" indent="0">
                  <a:lnSpc>
                    <a:spcPct val="100000"/>
                  </a:lnSpc>
                  <a:buNone/>
                </a:pPr>
                <a:r>
                  <a:rPr lang="zh-CN" altLang="en-US" dirty="0"/>
                  <a:t>变换完成后，“眼睛”</a:t>
                </a:r>
                <a:r>
                  <a:rPr lang="zh-CN" altLang="en-US" dirty="0" smtClean="0"/>
                  <a:t>在</a:t>
                </a:r>
                <a:r>
                  <a:rPr lang="en-US" altLang="zh-CN" dirty="0" smtClean="0"/>
                  <a:t>Z</a:t>
                </a:r>
                <a:r>
                  <a:rPr lang="zh-CN" altLang="en-US" dirty="0" smtClean="0"/>
                  <a:t>轴</a:t>
                </a:r>
                <a:r>
                  <a:rPr lang="zh-CN" altLang="en-US" dirty="0"/>
                  <a:t>正半</a:t>
                </a:r>
                <a:r>
                  <a:rPr lang="zh-CN" altLang="en-US" dirty="0" smtClean="0"/>
                  <a:t>轴向原点观察，头顶朝向</a:t>
                </a:r>
                <a:r>
                  <a:rPr lang="en-US" altLang="zh-CN" dirty="0" smtClean="0"/>
                  <a:t>Y</a:t>
                </a:r>
                <a:r>
                  <a:rPr lang="zh-CN" altLang="en-US" dirty="0" smtClean="0"/>
                  <a:t>轴正半轴</a:t>
                </a:r>
                <a:r>
                  <a:rPr lang="en-US" altLang="zh-CN" dirty="0" smtClean="0"/>
                  <a:t>.</a:t>
                </a:r>
                <a:endParaRPr lang="en-US" altLang="zh-CN" dirty="0" smtClean="0"/>
              </a:p>
              <a:p>
                <a:pPr marL="342900" lvl="1" indent="0">
                  <a:lnSpc>
                    <a:spcPct val="100000"/>
                  </a:lnSpc>
                  <a:buNone/>
                </a:pPr>
                <a:r>
                  <a:rPr lang="zh-CN" altLang="en-US" dirty="0" smtClean="0"/>
                  <a:t>设</a:t>
                </a:r>
                <a:r>
                  <a:rPr lang="zh-CN" altLang="en-US" dirty="0" smtClean="0"/>
                  <a:t>经过矩阵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zh-CN" altLang="en-US" dirty="0" smtClean="0"/>
                  <a:t>变换后，点的坐标为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altLang="zh-CN" dirty="0" smtClean="0"/>
              </a:p>
              <a:p>
                <a:pPr marL="342900" lvl="1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p>
                                      <m:sSupPr>
                                        <m:ctrlP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f>
                                      <m:fPr>
                                        <m:ctrlP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num>
                                      <m:den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den>
                                    </m:f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f>
                                      <m:fPr>
                                        <m:ctrlP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num>
                                      <m:den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den>
                                    </m:f>
                                  </m:e>
                                </m:eqArr>
                              </m:e>
                            </m:d>
                          </m:e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&gt;0</m:t>
                            </m:r>
                          </m:e>
                        </m:mr>
                      </m:m>
                    </m:oMath>
                  </m:oMathPara>
                </a14:m>
                <a:endParaRPr lang="en-US" altLang="zh-CN" dirty="0" smtClean="0"/>
              </a:p>
              <a:p>
                <a:pPr marL="342900" lvl="1" indent="0">
                  <a:lnSpc>
                    <a:spcPct val="100000"/>
                  </a:lnSpc>
                  <a:buNone/>
                </a:pPr>
                <a:r>
                  <a:rPr lang="en-US" altLang="zh-CN" b="0" dirty="0" smtClean="0"/>
                  <a:t>		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zh-CN" altLang="en-US" dirty="0" smtClean="0"/>
                  <a:t>的点在“眼睛”后面，忽略</a:t>
                </a:r>
                <a:r>
                  <a:rPr lang="en-US" altLang="zh-CN" dirty="0" smtClean="0"/>
                  <a:t>.</a:t>
                </a:r>
              </a:p>
              <a:p>
                <a:pPr marL="342900" lvl="1" indent="0">
                  <a:lnSpc>
                    <a:spcPct val="100000"/>
                  </a:lnSpc>
                  <a:buNone/>
                </a:pPr>
                <a:r>
                  <a:rPr lang="zh-CN" altLang="en-US" dirty="0" smtClean="0"/>
                  <a:t>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zh-CN" altLang="en-US" dirty="0" smtClean="0"/>
                  <a:t>是最终透视视图中点的坐标</a:t>
                </a:r>
                <a:r>
                  <a:rPr lang="en-US" altLang="zh-CN" dirty="0" smtClean="0"/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zh-CN" altLang="en-US" dirty="0" smtClean="0"/>
                  <a:t>透视投影的“近大远小”</a:t>
                </a:r>
                <a:endParaRPr lang="en-US" altLang="zh-CN" dirty="0" smtClean="0"/>
              </a:p>
              <a:p>
                <a:pPr marL="342900" lvl="1" indent="0">
                  <a:lnSpc>
                    <a:spcPct val="100000"/>
                  </a:lnSpc>
                  <a:buNone/>
                </a:pPr>
                <a:r>
                  <a:rPr lang="zh-CN" altLang="en-US" dirty="0"/>
                  <a:t>设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zh-CN" altLang="en-US" dirty="0" smtClean="0"/>
                  <a:t>和点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zh-CN" altLang="en-US" dirty="0" smtClean="0"/>
                  <a:t>是位于平面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dirty="0" smtClean="0"/>
                  <a:t>的两点，设它们的投影点分别为</a:t>
                </a:r>
                <a:r>
                  <a:rPr lang="en-US" altLang="zh-CN" dirty="0" smtClean="0"/>
                  <a:t>A’</a:t>
                </a:r>
                <a:r>
                  <a:rPr lang="zh-CN" altLang="en-US" dirty="0" smtClean="0"/>
                  <a:t>和</a:t>
                </a:r>
                <a:r>
                  <a:rPr lang="en-US" altLang="zh-CN" dirty="0" smtClean="0"/>
                  <a:t>B’</a:t>
                </a:r>
                <a:r>
                  <a:rPr lang="zh-CN" altLang="en-US" dirty="0" smtClean="0"/>
                  <a:t>，则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altLang="zh-CN" b="0" dirty="0" smtClean="0"/>
              </a:p>
              <a:p>
                <a:pPr marL="342900" lvl="1" indent="0">
                  <a:lnSpc>
                    <a:spcPct val="100000"/>
                  </a:lnSpc>
                  <a:buNone/>
                </a:pPr>
                <a:r>
                  <a:rPr lang="zh-CN" altLang="en-US" dirty="0" smtClean="0"/>
                  <a:t>当</a:t>
                </a:r>
                <a:r>
                  <a:rPr lang="en-US" altLang="zh-CN" dirty="0" smtClean="0"/>
                  <a:t>AB</a:t>
                </a:r>
                <a:r>
                  <a:rPr lang="zh-CN" altLang="en-US" dirty="0" smtClean="0"/>
                  <a:t>逐渐远离</a:t>
                </a:r>
                <a:r>
                  <a:rPr lang="en-US" altLang="zh-CN" dirty="0" smtClean="0"/>
                  <a:t>Oxy</a:t>
                </a:r>
                <a:r>
                  <a:rPr lang="zh-CN" altLang="en-US" dirty="0" smtClean="0"/>
                  <a:t>平面（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dirty="0" smtClean="0"/>
                  <a:t>增大）时，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zh-CN" altLang="en-US" dirty="0" smtClean="0"/>
                  <a:t>减小，这符合人眼观察的“近大远小”的特点</a:t>
                </a:r>
                <a:r>
                  <a:rPr lang="en-US" altLang="zh-CN" dirty="0" smtClean="0"/>
                  <a:t>.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90689"/>
                <a:ext cx="7886700" cy="4834801"/>
              </a:xfrm>
              <a:blipFill rotWithShape="0">
                <a:blip r:embed="rId2"/>
                <a:stretch>
                  <a:fillRect l="-773" t="-1261" r="-5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700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BesVis</a:t>
            </a:r>
            <a:r>
              <a:rPr lang="zh-CN" altLang="en-US" dirty="0"/>
              <a:t>中的变换讨论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776845"/>
            <a:ext cx="7886700" cy="440011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sz="2000" dirty="0" smtClean="0"/>
              <a:t>透视投影中的错切变换主要是为了实现“斜投影”</a:t>
            </a:r>
            <a:endParaRPr lang="en-US" altLang="zh-CN" sz="2000" dirty="0" smtClean="0"/>
          </a:p>
          <a:p>
            <a:pPr>
              <a:lnSpc>
                <a:spcPct val="100000"/>
              </a:lnSpc>
            </a:pPr>
            <a:r>
              <a:rPr lang="zh-CN" altLang="en-US" sz="2000" dirty="0" smtClean="0"/>
              <a:t>在</a:t>
            </a:r>
            <a:r>
              <a:rPr lang="en-US" altLang="zh-CN" sz="2000" dirty="0" err="1"/>
              <a:t>BesVis</a:t>
            </a:r>
            <a:r>
              <a:rPr lang="zh-CN" altLang="en-US" sz="2000" dirty="0"/>
              <a:t>中，错切向量取了</a:t>
            </a:r>
            <a:r>
              <a:rPr lang="en-US" altLang="zh-CN" sz="2000" dirty="0"/>
              <a:t>a=0, b=0</a:t>
            </a:r>
            <a:r>
              <a:rPr lang="zh-CN" altLang="en-US" sz="2000" dirty="0"/>
              <a:t>，故实际上并没有进行错</a:t>
            </a:r>
            <a:r>
              <a:rPr lang="zh-CN" altLang="en-US" sz="2000" dirty="0" smtClean="0"/>
              <a:t>切，即</a:t>
            </a:r>
            <a:r>
              <a:rPr lang="en-US" altLang="zh-CN" sz="2000" dirty="0" err="1" smtClean="0"/>
              <a:t>BesVis</a:t>
            </a:r>
            <a:r>
              <a:rPr lang="zh-CN" altLang="en-US" sz="2000" dirty="0" smtClean="0"/>
              <a:t>中只使用“正投影”。</a:t>
            </a:r>
            <a:endParaRPr lang="en-US" altLang="zh-CN" sz="2000" dirty="0" smtClean="0"/>
          </a:p>
          <a:p>
            <a:pPr>
              <a:lnSpc>
                <a:spcPct val="100000"/>
              </a:lnSpc>
            </a:pPr>
            <a:r>
              <a:rPr lang="zh-CN" altLang="en-US" sz="2000" dirty="0" smtClean="0"/>
              <a:t>对比：</a:t>
            </a:r>
            <a:r>
              <a:rPr lang="en-US" altLang="zh-CN" sz="2000" dirty="0" err="1" smtClean="0"/>
              <a:t>BesVis</a:t>
            </a:r>
            <a:r>
              <a:rPr lang="zh-CN" altLang="en-US" sz="2000" dirty="0" smtClean="0"/>
              <a:t>中的平行投影只包括“正投影”。</a:t>
            </a:r>
            <a:endParaRPr lang="en-US" altLang="zh-CN" sz="2000" dirty="0" smtClean="0"/>
          </a:p>
          <a:p>
            <a:pPr>
              <a:lnSpc>
                <a:spcPct val="100000"/>
              </a:lnSpc>
            </a:pPr>
            <a:r>
              <a:rPr lang="zh-CN" altLang="en-US" sz="2000" dirty="0" smtClean="0"/>
              <a:t>如果</a:t>
            </a:r>
            <a:r>
              <a:rPr lang="zh-CN" altLang="en-US" sz="2000" dirty="0"/>
              <a:t>确定</a:t>
            </a:r>
            <a:r>
              <a:rPr lang="en-US" altLang="zh-CN" sz="2000" dirty="0" err="1"/>
              <a:t>BesVis</a:t>
            </a:r>
            <a:r>
              <a:rPr lang="zh-CN" altLang="en-US" sz="2000" dirty="0"/>
              <a:t>中永远不会使用错</a:t>
            </a:r>
            <a:r>
              <a:rPr lang="zh-CN" altLang="en-US" sz="2000" dirty="0" smtClean="0"/>
              <a:t>切（只使用正投影），</a:t>
            </a:r>
            <a:r>
              <a:rPr lang="zh-CN" altLang="en-US" sz="2000" dirty="0"/>
              <a:t>可以优化变换</a:t>
            </a:r>
            <a:r>
              <a:rPr lang="zh-CN" altLang="en-US" sz="2000" dirty="0" smtClean="0"/>
              <a:t>过程，去掉错切变换。</a:t>
            </a:r>
            <a:endParaRPr lang="zh-CN" altLang="en-US" sz="2000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491" y="3760687"/>
            <a:ext cx="2324100" cy="277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07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TOF</a:t>
            </a:r>
            <a:r>
              <a:rPr lang="zh-CN" altLang="en-US" dirty="0" smtClean="0"/>
              <a:t>几何的判断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加载探测器几何</a:t>
            </a:r>
            <a:r>
              <a:rPr lang="en-US" altLang="zh-CN" dirty="0" smtClean="0"/>
              <a:t>ROOT</a:t>
            </a:r>
            <a:r>
              <a:rPr lang="zh-CN" altLang="en-US" dirty="0" smtClean="0"/>
              <a:t>文件时，通过</a:t>
            </a:r>
            <a:r>
              <a:rPr lang="en-US" altLang="zh-CN" dirty="0" smtClean="0"/>
              <a:t>TOF</a:t>
            </a:r>
            <a:r>
              <a:rPr lang="zh-CN" altLang="en-US" dirty="0" smtClean="0"/>
              <a:t>的几何结构来判断该</a:t>
            </a:r>
            <a:r>
              <a:rPr lang="en-US" altLang="zh-CN" dirty="0" smtClean="0"/>
              <a:t>ROOT</a:t>
            </a:r>
            <a:r>
              <a:rPr lang="zh-CN" altLang="en-US" dirty="0" smtClean="0"/>
              <a:t>文件对应</a:t>
            </a:r>
            <a:r>
              <a:rPr lang="en-US" altLang="zh-CN" dirty="0" smtClean="0"/>
              <a:t>TOF</a:t>
            </a:r>
            <a:r>
              <a:rPr lang="zh-CN" altLang="en-US" dirty="0" smtClean="0"/>
              <a:t>几何类型。</a:t>
            </a:r>
            <a:endParaRPr lang="en-US" altLang="zh-CN" dirty="0" smtClean="0"/>
          </a:p>
          <a:p>
            <a:pPr lvl="1"/>
            <a:r>
              <a:rPr lang="en-US" altLang="zh-CN" dirty="0" err="1"/>
              <a:t>tof</a:t>
            </a:r>
            <a:r>
              <a:rPr lang="en-US" altLang="zh-CN" dirty="0"/>
              <a:t>-&gt;</a:t>
            </a:r>
            <a:r>
              <a:rPr lang="en-US" altLang="zh-CN" dirty="0" err="1"/>
              <a:t>GetNode</a:t>
            </a:r>
            <a:r>
              <a:rPr lang="en-US" altLang="zh-CN" dirty="0"/>
              <a:t>(0)-&gt;</a:t>
            </a:r>
            <a:r>
              <a:rPr lang="en-US" altLang="zh-CN" dirty="0" err="1"/>
              <a:t>GetVolume</a:t>
            </a:r>
            <a:r>
              <a:rPr lang="en-US" altLang="zh-CN" dirty="0"/>
              <a:t>()-&gt;</a:t>
            </a:r>
            <a:r>
              <a:rPr lang="en-US" altLang="zh-CN" dirty="0" err="1"/>
              <a:t>GetNode</a:t>
            </a:r>
            <a:r>
              <a:rPr lang="en-US" altLang="zh-CN" dirty="0"/>
              <a:t>(0)-&gt;</a:t>
            </a:r>
            <a:r>
              <a:rPr lang="en-US" altLang="zh-CN" dirty="0" err="1"/>
              <a:t>GetName</a:t>
            </a:r>
            <a:r>
              <a:rPr lang="en-US" altLang="zh-CN" dirty="0"/>
              <a:t>()</a:t>
            </a:r>
            <a:endParaRPr lang="zh-CN" altLang="zh-CN" dirty="0"/>
          </a:p>
          <a:p>
            <a:endParaRPr lang="zh-CN" altLang="en-US" dirty="0"/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37" y="2966965"/>
            <a:ext cx="7248525" cy="29622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275858" y="5417845"/>
            <a:ext cx="4239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闪烁体</a:t>
            </a:r>
            <a:r>
              <a:rPr lang="en-US" altLang="zh-CN" dirty="0" smtClean="0"/>
              <a:t>TOF</a:t>
            </a:r>
            <a:r>
              <a:rPr lang="zh-CN" altLang="en-US" dirty="0" smtClean="0"/>
              <a:t>：</a:t>
            </a:r>
            <a:r>
              <a:rPr lang="en-US" altLang="zh-CN" dirty="0"/>
              <a:t>”logicalBucketEc_0</a:t>
            </a:r>
            <a:r>
              <a:rPr lang="en-US" altLang="zh-CN" dirty="0" smtClean="0"/>
              <a:t>”</a:t>
            </a:r>
          </a:p>
          <a:p>
            <a:r>
              <a:rPr lang="en-US" altLang="zh-CN" dirty="0" smtClean="0"/>
              <a:t>MRPC TOF</a:t>
            </a:r>
            <a:r>
              <a:rPr lang="zh-CN" altLang="en-US" dirty="0" smtClean="0"/>
              <a:t>：</a:t>
            </a:r>
            <a:r>
              <a:rPr lang="en-US" altLang="zh-CN" dirty="0" smtClean="0"/>
              <a:t>”logical_container_m0_0</a:t>
            </a:r>
            <a:r>
              <a:rPr lang="en-US" altLang="zh-CN" dirty="0"/>
              <a:t>”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4179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zh-CN" dirty="0" smtClean="0"/>
              <a:t>GDML</a:t>
            </a:r>
            <a:r>
              <a:rPr lang="zh-CN" altLang="en-US" dirty="0" smtClean="0"/>
              <a:t>的</a:t>
            </a:r>
            <a:r>
              <a:rPr lang="zh-CN" altLang="en-US" dirty="0" smtClean="0"/>
              <a:t>判断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1800" dirty="0" smtClean="0"/>
              <a:t>一个</a:t>
            </a:r>
            <a:r>
              <a:rPr lang="en-US" altLang="zh-CN" sz="1800" dirty="0" smtClean="0"/>
              <a:t>GDML</a:t>
            </a:r>
            <a:r>
              <a:rPr lang="zh-CN" altLang="en-US" sz="1800" dirty="0" smtClean="0"/>
              <a:t>文件只包含一个子探测器的几何结构</a:t>
            </a:r>
            <a:endParaRPr lang="en-US" altLang="zh-CN" sz="1800" dirty="0" smtClean="0"/>
          </a:p>
          <a:p>
            <a:pPr lvl="1"/>
            <a:r>
              <a:rPr lang="en-US" altLang="zh-CN" sz="1600" dirty="0" err="1" smtClean="0"/>
              <a:t>Mdc.gdml</a:t>
            </a:r>
            <a:r>
              <a:rPr lang="en-US" altLang="zh-CN" sz="1600" dirty="0" smtClean="0"/>
              <a:t>, </a:t>
            </a:r>
            <a:r>
              <a:rPr lang="en-US" altLang="zh-CN" sz="1600" dirty="0" err="1" smtClean="0"/>
              <a:t>Tof.gdml</a:t>
            </a:r>
            <a:r>
              <a:rPr lang="en-US" altLang="zh-CN" sz="1600" dirty="0" smtClean="0"/>
              <a:t>, </a:t>
            </a:r>
            <a:r>
              <a:rPr lang="en-US" altLang="zh-CN" sz="1600" dirty="0" err="1" smtClean="0"/>
              <a:t>Tof_mrpc.gdml</a:t>
            </a:r>
            <a:r>
              <a:rPr lang="en-US" altLang="zh-CN" sz="1600" dirty="0" smtClean="0"/>
              <a:t>, </a:t>
            </a:r>
            <a:r>
              <a:rPr lang="en-US" altLang="zh-CN" sz="1600" dirty="0" err="1" smtClean="0"/>
              <a:t>Emc.gdml</a:t>
            </a:r>
            <a:r>
              <a:rPr lang="en-US" altLang="zh-CN" sz="1600" dirty="0" smtClean="0"/>
              <a:t>, </a:t>
            </a:r>
            <a:r>
              <a:rPr lang="en-US" altLang="zh-CN" sz="1600" dirty="0" err="1" smtClean="0"/>
              <a:t>Muc.gdml</a:t>
            </a:r>
            <a:r>
              <a:rPr lang="en-US" altLang="zh-CN" sz="1600" dirty="0" smtClean="0"/>
              <a:t>, </a:t>
            </a:r>
            <a:r>
              <a:rPr lang="en-US" altLang="zh-CN" sz="1600" dirty="0" err="1" smtClean="0"/>
              <a:t>Cgem.gdml</a:t>
            </a:r>
            <a:endParaRPr lang="en-US" altLang="zh-CN" sz="1600" dirty="0" smtClean="0"/>
          </a:p>
          <a:p>
            <a:r>
              <a:rPr lang="zh-CN" altLang="en-US" sz="1800" dirty="0" smtClean="0"/>
              <a:t>为了从</a:t>
            </a:r>
            <a:r>
              <a:rPr lang="en-US" altLang="zh-CN" sz="1800" dirty="0" smtClean="0"/>
              <a:t>GDML</a:t>
            </a:r>
            <a:r>
              <a:rPr lang="zh-CN" altLang="en-US" sz="1800" dirty="0" smtClean="0"/>
              <a:t>文件中构造探测器几何，需要同时加载多个</a:t>
            </a:r>
            <a:r>
              <a:rPr lang="en-US" altLang="zh-CN" sz="1800" dirty="0" smtClean="0"/>
              <a:t>GDML</a:t>
            </a:r>
            <a:r>
              <a:rPr lang="zh-CN" altLang="en-US" sz="1800" dirty="0" smtClean="0"/>
              <a:t>文件，但在</a:t>
            </a:r>
            <a:r>
              <a:rPr lang="en-US" altLang="zh-CN" sz="1800" dirty="0" err="1" smtClean="0"/>
              <a:t>BesVis</a:t>
            </a:r>
            <a:r>
              <a:rPr lang="zh-CN" altLang="en-US" sz="1800" dirty="0" smtClean="0"/>
              <a:t>中只选择一个</a:t>
            </a:r>
            <a:r>
              <a:rPr lang="en-US" altLang="zh-CN" sz="1800" dirty="0" smtClean="0"/>
              <a:t>GDML</a:t>
            </a:r>
            <a:r>
              <a:rPr lang="zh-CN" altLang="en-US" sz="1800" dirty="0" smtClean="0"/>
              <a:t>文件。</a:t>
            </a:r>
            <a:r>
              <a:rPr lang="en-US" altLang="zh-CN" sz="1800" dirty="0" err="1" smtClean="0"/>
              <a:t>BesVis</a:t>
            </a:r>
            <a:r>
              <a:rPr lang="zh-CN" altLang="en-US" sz="1800" dirty="0" smtClean="0"/>
              <a:t>通过该文件的文件名来选择需要加载的探测器几何文件。</a:t>
            </a:r>
            <a:endParaRPr lang="en-US" altLang="zh-CN" sz="1800" dirty="0" smtClean="0"/>
          </a:p>
          <a:p>
            <a:pPr marL="685800" lvl="1" indent="-342900">
              <a:buFont typeface="+mj-lt"/>
              <a:buAutoNum type="arabicPeriod"/>
            </a:pPr>
            <a:r>
              <a:rPr lang="zh-CN" altLang="en-US" sz="1600" dirty="0" smtClean="0"/>
              <a:t>文件名不包含</a:t>
            </a:r>
            <a:r>
              <a:rPr lang="en-US" altLang="zh-CN" sz="1600" dirty="0" smtClean="0"/>
              <a:t>”</a:t>
            </a:r>
            <a:r>
              <a:rPr lang="en-US" altLang="zh-CN" sz="1600" dirty="0" err="1" smtClean="0"/>
              <a:t>mrpc</a:t>
            </a:r>
            <a:r>
              <a:rPr lang="en-US" altLang="zh-CN" sz="1600" dirty="0" smtClean="0"/>
              <a:t>”</a:t>
            </a:r>
            <a:r>
              <a:rPr lang="zh-CN" altLang="en-US" sz="1600" dirty="0" smtClean="0"/>
              <a:t>和</a:t>
            </a:r>
            <a:r>
              <a:rPr lang="en-US" altLang="zh-CN" sz="1600" dirty="0" smtClean="0"/>
              <a:t>”</a:t>
            </a:r>
            <a:r>
              <a:rPr lang="en-US" altLang="zh-CN" sz="1600" dirty="0" err="1" smtClean="0"/>
              <a:t>cgem</a:t>
            </a:r>
            <a:r>
              <a:rPr lang="en-US" altLang="zh-CN" sz="1600" dirty="0" smtClean="0"/>
              <a:t>”:</a:t>
            </a:r>
            <a:endParaRPr lang="en-US" altLang="zh-CN" sz="1600" dirty="0"/>
          </a:p>
          <a:p>
            <a:pPr marL="685800" lvl="2" indent="0">
              <a:buNone/>
            </a:pPr>
            <a:r>
              <a:rPr lang="en-US" altLang="zh-CN" sz="1300" dirty="0" err="1" smtClean="0"/>
              <a:t>Mdc.gdml</a:t>
            </a:r>
            <a:r>
              <a:rPr lang="en-US" altLang="zh-CN" sz="1300" dirty="0" smtClean="0"/>
              <a:t>, </a:t>
            </a:r>
            <a:r>
              <a:rPr lang="en-US" altLang="zh-CN" sz="1300" dirty="0" err="1" smtClean="0"/>
              <a:t>Tof.gdml</a:t>
            </a:r>
            <a:r>
              <a:rPr lang="en-US" altLang="zh-CN" sz="1300" dirty="0" smtClean="0"/>
              <a:t>, </a:t>
            </a:r>
            <a:r>
              <a:rPr lang="en-US" altLang="zh-CN" sz="1300" dirty="0" err="1" smtClean="0"/>
              <a:t>Emc.gdml</a:t>
            </a:r>
            <a:r>
              <a:rPr lang="en-US" altLang="zh-CN" sz="1300" dirty="0" smtClean="0"/>
              <a:t>, </a:t>
            </a:r>
            <a:r>
              <a:rPr lang="en-US" altLang="zh-CN" sz="1300" dirty="0" err="1" smtClean="0"/>
              <a:t>Muc.gdml</a:t>
            </a:r>
            <a:endParaRPr lang="en-US" altLang="zh-CN" sz="1300" dirty="0" smtClean="0"/>
          </a:p>
          <a:p>
            <a:pPr marL="685800" lvl="1" indent="-342900">
              <a:buFont typeface="+mj-lt"/>
              <a:buAutoNum type="arabicPeriod"/>
            </a:pPr>
            <a:r>
              <a:rPr lang="zh-CN" altLang="en-US" sz="1600" dirty="0" smtClean="0"/>
              <a:t>文件名包含</a:t>
            </a:r>
            <a:r>
              <a:rPr lang="en-US" altLang="zh-CN" sz="1600" dirty="0" smtClean="0"/>
              <a:t>”</a:t>
            </a:r>
            <a:r>
              <a:rPr lang="en-US" altLang="zh-CN" sz="1600" dirty="0" err="1" smtClean="0"/>
              <a:t>mrpc</a:t>
            </a:r>
            <a:r>
              <a:rPr lang="en-US" altLang="zh-CN" sz="1600" dirty="0" smtClean="0"/>
              <a:t>”</a:t>
            </a:r>
            <a:r>
              <a:rPr lang="zh-CN" altLang="en-US" sz="1600" dirty="0" smtClean="0"/>
              <a:t>但不包含</a:t>
            </a:r>
            <a:r>
              <a:rPr lang="en-US" altLang="zh-CN" sz="1600" dirty="0" smtClean="0"/>
              <a:t>”</a:t>
            </a:r>
            <a:r>
              <a:rPr lang="en-US" altLang="zh-CN" sz="1600" dirty="0" err="1" smtClean="0"/>
              <a:t>cgem</a:t>
            </a:r>
            <a:r>
              <a:rPr lang="en-US" altLang="zh-CN" sz="1600" dirty="0" smtClean="0"/>
              <a:t>”:</a:t>
            </a:r>
            <a:endParaRPr lang="en-US" altLang="zh-CN" sz="1600" dirty="0"/>
          </a:p>
          <a:p>
            <a:pPr marL="685800" lvl="2" indent="0">
              <a:buNone/>
            </a:pPr>
            <a:r>
              <a:rPr lang="en-US" altLang="zh-CN" sz="1300" dirty="0" err="1" smtClean="0"/>
              <a:t>Mdc.gdml</a:t>
            </a:r>
            <a:r>
              <a:rPr lang="en-US" altLang="zh-CN" sz="1300" dirty="0" smtClean="0"/>
              <a:t>, </a:t>
            </a:r>
            <a:r>
              <a:rPr lang="en-US" altLang="zh-CN" sz="1300" dirty="0" err="1" smtClean="0"/>
              <a:t>Tof_mrpc.gdml</a:t>
            </a:r>
            <a:r>
              <a:rPr lang="en-US" altLang="zh-CN" sz="1300" dirty="0" smtClean="0"/>
              <a:t>, </a:t>
            </a:r>
            <a:r>
              <a:rPr lang="en-US" altLang="zh-CN" sz="1300" dirty="0" err="1" smtClean="0"/>
              <a:t>Emc.gdml</a:t>
            </a:r>
            <a:r>
              <a:rPr lang="en-US" altLang="zh-CN" sz="1300" dirty="0" smtClean="0"/>
              <a:t>, </a:t>
            </a:r>
            <a:r>
              <a:rPr lang="en-US" altLang="zh-CN" sz="1300" dirty="0" err="1" smtClean="0"/>
              <a:t>Muc.gdml</a:t>
            </a:r>
            <a:endParaRPr lang="en-US" altLang="zh-CN" sz="1300" dirty="0" smtClean="0"/>
          </a:p>
          <a:p>
            <a:pPr marL="685800" lvl="1" indent="-342900">
              <a:buFont typeface="+mj-lt"/>
              <a:buAutoNum type="arabicPeriod"/>
            </a:pPr>
            <a:r>
              <a:rPr lang="zh-CN" altLang="en-US" sz="1600" dirty="0" smtClean="0"/>
              <a:t>文件名包含</a:t>
            </a:r>
            <a:r>
              <a:rPr lang="en-US" altLang="zh-CN" sz="1600" dirty="0" smtClean="0"/>
              <a:t>”</a:t>
            </a:r>
            <a:r>
              <a:rPr lang="en-US" altLang="zh-CN" sz="1600" dirty="0" err="1" smtClean="0"/>
              <a:t>cgem</a:t>
            </a:r>
            <a:r>
              <a:rPr lang="en-US" altLang="zh-CN" sz="1600" dirty="0" smtClean="0"/>
              <a:t>”</a:t>
            </a:r>
            <a:r>
              <a:rPr lang="zh-CN" altLang="en-US" sz="1600" dirty="0" smtClean="0"/>
              <a:t>但不包含</a:t>
            </a:r>
            <a:r>
              <a:rPr lang="en-US" altLang="zh-CN" sz="1600" dirty="0" smtClean="0"/>
              <a:t>”</a:t>
            </a:r>
            <a:r>
              <a:rPr lang="en-US" altLang="zh-CN" sz="1600" dirty="0" err="1" smtClean="0"/>
              <a:t>mrpc</a:t>
            </a:r>
            <a:r>
              <a:rPr lang="en-US" altLang="zh-CN" sz="1600" dirty="0" smtClean="0"/>
              <a:t>”:</a:t>
            </a:r>
            <a:endParaRPr lang="en-US" altLang="zh-CN" sz="1600" dirty="0"/>
          </a:p>
          <a:p>
            <a:pPr marL="685800" lvl="2" indent="0">
              <a:buNone/>
            </a:pPr>
            <a:r>
              <a:rPr lang="en-US" altLang="zh-CN" sz="1300" dirty="0" err="1" smtClean="0"/>
              <a:t>Cgem.gdml</a:t>
            </a:r>
            <a:r>
              <a:rPr lang="en-US" altLang="zh-CN" sz="1300" dirty="0" smtClean="0"/>
              <a:t>,</a:t>
            </a:r>
            <a:r>
              <a:rPr lang="zh-CN" altLang="en-US" sz="1300" dirty="0" smtClean="0"/>
              <a:t> </a:t>
            </a:r>
            <a:r>
              <a:rPr lang="en-US" altLang="zh-CN" sz="1300" dirty="0" err="1" smtClean="0"/>
              <a:t>Mdc.gdml</a:t>
            </a:r>
            <a:r>
              <a:rPr lang="en-US" altLang="zh-CN" sz="1300" dirty="0" smtClean="0"/>
              <a:t>, </a:t>
            </a:r>
            <a:r>
              <a:rPr lang="en-US" altLang="zh-CN" sz="1300" dirty="0" err="1" smtClean="0"/>
              <a:t>Tof.gdml</a:t>
            </a:r>
            <a:r>
              <a:rPr lang="en-US" altLang="zh-CN" sz="1300" dirty="0" smtClean="0"/>
              <a:t>, </a:t>
            </a:r>
            <a:r>
              <a:rPr lang="en-US" altLang="zh-CN" sz="1300" dirty="0" err="1" smtClean="0"/>
              <a:t>Emc.gdml</a:t>
            </a:r>
            <a:r>
              <a:rPr lang="en-US" altLang="zh-CN" sz="1300" dirty="0" smtClean="0"/>
              <a:t>, </a:t>
            </a:r>
            <a:r>
              <a:rPr lang="en-US" altLang="zh-CN" sz="1300" dirty="0" err="1" smtClean="0"/>
              <a:t>Muc.gdml</a:t>
            </a:r>
            <a:endParaRPr lang="en-US" altLang="zh-CN" sz="1300" dirty="0" smtClean="0"/>
          </a:p>
          <a:p>
            <a:pPr marL="685800" lvl="1" indent="-342900">
              <a:buFont typeface="+mj-lt"/>
              <a:buAutoNum type="arabicPeriod"/>
            </a:pPr>
            <a:r>
              <a:rPr lang="zh-CN" altLang="en-US" sz="1600" dirty="0" smtClean="0"/>
              <a:t>文件名既包含</a:t>
            </a:r>
            <a:r>
              <a:rPr lang="en-US" altLang="zh-CN" sz="1600" dirty="0" smtClean="0"/>
              <a:t>”</a:t>
            </a:r>
            <a:r>
              <a:rPr lang="en-US" altLang="zh-CN" sz="1600" dirty="0" err="1" smtClean="0"/>
              <a:t>cgem</a:t>
            </a:r>
            <a:r>
              <a:rPr lang="en-US" altLang="zh-CN" sz="1600" dirty="0" smtClean="0"/>
              <a:t>”</a:t>
            </a:r>
            <a:r>
              <a:rPr lang="zh-CN" altLang="en-US" sz="1600" dirty="0" smtClean="0"/>
              <a:t>又包含</a:t>
            </a:r>
            <a:r>
              <a:rPr lang="en-US" altLang="zh-CN" sz="1600" dirty="0" smtClean="0"/>
              <a:t>”</a:t>
            </a:r>
            <a:r>
              <a:rPr lang="en-US" altLang="zh-CN" sz="1600" dirty="0" err="1" smtClean="0"/>
              <a:t>mrpc</a:t>
            </a:r>
            <a:r>
              <a:rPr lang="en-US" altLang="zh-CN" sz="1600" dirty="0" smtClean="0"/>
              <a:t>”:</a:t>
            </a:r>
            <a:endParaRPr lang="en-US" altLang="zh-CN" sz="1600" dirty="0"/>
          </a:p>
          <a:p>
            <a:pPr marL="685800" lvl="2" indent="0">
              <a:buNone/>
            </a:pPr>
            <a:r>
              <a:rPr lang="en-US" altLang="zh-CN" sz="1300" dirty="0" err="1" smtClean="0"/>
              <a:t>Cgem.gdml</a:t>
            </a:r>
            <a:r>
              <a:rPr lang="en-US" altLang="zh-CN" sz="1300" dirty="0" smtClean="0"/>
              <a:t>, </a:t>
            </a:r>
            <a:r>
              <a:rPr lang="en-US" altLang="zh-CN" sz="1300" dirty="0" err="1" smtClean="0"/>
              <a:t>Mdc.gdml</a:t>
            </a:r>
            <a:r>
              <a:rPr lang="en-US" altLang="zh-CN" sz="1300" dirty="0" smtClean="0"/>
              <a:t>, </a:t>
            </a:r>
            <a:r>
              <a:rPr lang="en-US" altLang="zh-CN" sz="1300" dirty="0" err="1" smtClean="0"/>
              <a:t>Tof_mrpc.gdml</a:t>
            </a:r>
            <a:r>
              <a:rPr lang="en-US" altLang="zh-CN" sz="1300" dirty="0" smtClean="0"/>
              <a:t>, </a:t>
            </a:r>
            <a:r>
              <a:rPr lang="en-US" altLang="zh-CN" sz="1300" dirty="0" err="1" smtClean="0"/>
              <a:t>Emc.gdml</a:t>
            </a:r>
            <a:r>
              <a:rPr lang="en-US" altLang="zh-CN" sz="1300" dirty="0" smtClean="0"/>
              <a:t>, </a:t>
            </a:r>
            <a:r>
              <a:rPr lang="en-US" altLang="zh-CN" sz="1300" dirty="0" err="1" smtClean="0"/>
              <a:t>Muc.gdml</a:t>
            </a:r>
            <a:endParaRPr lang="en-US" altLang="zh-CN" sz="1300" dirty="0" smtClean="0"/>
          </a:p>
          <a:p>
            <a:pPr marL="342900" lvl="1" indent="0">
              <a:buNone/>
            </a:pPr>
            <a:endParaRPr lang="en-US" altLang="zh-CN" sz="1600" dirty="0"/>
          </a:p>
          <a:p>
            <a:pPr marL="342900" lvl="1" indent="0">
              <a:buNone/>
            </a:pPr>
            <a:r>
              <a:rPr lang="zh-CN" altLang="en-US" sz="1600" dirty="0" smtClean="0"/>
              <a:t>例如：</a:t>
            </a:r>
            <a:r>
              <a:rPr lang="en-US" altLang="zh-CN" sz="1600" dirty="0" smtClean="0"/>
              <a:t>”</a:t>
            </a:r>
            <a:r>
              <a:rPr lang="en-US" altLang="zh-CN" sz="1600" dirty="0" err="1" smtClean="0"/>
              <a:t>BesCGEM.gdml</a:t>
            </a:r>
            <a:r>
              <a:rPr lang="en-US" altLang="zh-CN" sz="1600" dirty="0" smtClean="0"/>
              <a:t>”</a:t>
            </a:r>
            <a:r>
              <a:rPr lang="zh-CN" altLang="en-US" sz="1600" dirty="0" smtClean="0"/>
              <a:t>对应情形</a:t>
            </a:r>
            <a:r>
              <a:rPr lang="en-US" altLang="zh-CN" sz="1600" dirty="0" smtClean="0"/>
              <a:t>3</a:t>
            </a:r>
            <a:r>
              <a:rPr lang="zh-CN" altLang="en-US" sz="1600" dirty="0" smtClean="0"/>
              <a:t>，</a:t>
            </a:r>
            <a:r>
              <a:rPr lang="en-US" altLang="zh-CN" sz="1600" dirty="0" smtClean="0"/>
              <a:t>”</a:t>
            </a:r>
            <a:r>
              <a:rPr lang="en-US" altLang="zh-CN" sz="1600" dirty="0" err="1" smtClean="0"/>
              <a:t>Tof_mrpc.gdml</a:t>
            </a:r>
            <a:r>
              <a:rPr lang="en-US" altLang="zh-CN" sz="1600" dirty="0" smtClean="0"/>
              <a:t>”</a:t>
            </a:r>
            <a:r>
              <a:rPr lang="zh-CN" altLang="en-US" sz="1600" dirty="0" smtClean="0"/>
              <a:t>对应情形</a:t>
            </a:r>
            <a:r>
              <a:rPr lang="en-US" altLang="zh-CN" sz="1600" dirty="0" smtClean="0"/>
              <a:t>2.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41667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/>
          <p:cNvSpPr txBox="1"/>
          <p:nvPr/>
        </p:nvSpPr>
        <p:spPr>
          <a:xfrm>
            <a:off x="4761824" y="545556"/>
            <a:ext cx="3955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 smtClean="0"/>
              <a:t>BesVis</a:t>
            </a:r>
            <a:r>
              <a:rPr lang="zh-CN" altLang="en-US" sz="2400" dirty="0" smtClean="0"/>
              <a:t>打开事例文件</a:t>
            </a:r>
            <a:r>
              <a:rPr lang="zh-CN" altLang="en-US" sz="2400" dirty="0" smtClean="0"/>
              <a:t>的</a:t>
            </a:r>
            <a:r>
              <a:rPr lang="zh-CN" altLang="en-US" sz="2400" dirty="0" smtClean="0"/>
              <a:t>流程</a:t>
            </a:r>
            <a:endParaRPr lang="zh-CN" altLang="en-US" sz="2400" dirty="0"/>
          </a:p>
        </p:txBody>
      </p:sp>
      <p:pic>
        <p:nvPicPr>
          <p:cNvPr id="84" name="图片 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72" y="0"/>
            <a:ext cx="4680892" cy="6858000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673" y="5167864"/>
            <a:ext cx="2459426" cy="768571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673" y="1552776"/>
            <a:ext cx="2919092" cy="70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79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几何的表示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64791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zh-CN" altLang="en-US" dirty="0" smtClean="0"/>
                  <a:t>直角坐标系、柱坐标系、球坐标系、向量</a:t>
                </a:r>
                <a:endParaRPr lang="en-US" altLang="zh-CN" dirty="0" smtClean="0"/>
              </a:p>
              <a:p>
                <a:pPr marL="0" indent="0">
                  <a:buNone/>
                </a:pPr>
                <a:r>
                  <a:rPr lang="zh-CN" altLang="en-US" dirty="0" smtClean="0"/>
                  <a:t>空间中的点可用三维列向量表示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zh-CN" altLang="en-US" dirty="0" smtClean="0"/>
                  <a:t>，称为该点的直角坐标</a:t>
                </a:r>
                <a:endParaRPr lang="en-US" altLang="zh-CN" dirty="0" smtClean="0"/>
              </a:p>
              <a:p>
                <a:pPr marL="0" indent="0">
                  <a:buNone/>
                </a:pPr>
                <a:r>
                  <a:rPr lang="zh-CN" altLang="en-US" dirty="0" smtClean="0"/>
                  <a:t>左手系和右手系</a:t>
                </a:r>
                <a:endParaRPr lang="en-US" altLang="zh-CN" dirty="0" smtClean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 smtClean="0"/>
              </a:p>
              <a:p>
                <a:pPr marL="0" indent="0">
                  <a:buNone/>
                </a:pPr>
                <a:endParaRPr lang="en-US" altLang="zh-CN" dirty="0" smtClean="0"/>
              </a:p>
              <a:p>
                <a:pPr marL="0" indent="0">
                  <a:buNone/>
                </a:pPr>
                <a:endParaRPr lang="en-US" altLang="zh-CN" dirty="0" smtClean="0"/>
              </a:p>
              <a:p>
                <a:pPr marL="0" indent="0">
                  <a:buNone/>
                </a:pPr>
                <a:r>
                  <a:rPr lang="zh-CN" altLang="en-US" dirty="0"/>
                  <a:t>点</a:t>
                </a:r>
                <a:r>
                  <a:rPr lang="zh-CN" altLang="en-US" dirty="0" smtClean="0"/>
                  <a:t>变换（几何变换）</a:t>
                </a:r>
                <a:endParaRPr lang="en-US" altLang="zh-CN" dirty="0"/>
              </a:p>
              <a:p>
                <a:pPr marL="342900" lvl="1" indent="0">
                  <a:buNone/>
                </a:pPr>
                <a:r>
                  <a:rPr lang="zh-CN" altLang="en-US" dirty="0" smtClean="0"/>
                  <a:t>将一点</a:t>
                </a:r>
                <a:r>
                  <a:rPr lang="en-US" altLang="zh-CN" dirty="0" smtClean="0"/>
                  <a:t>x</a:t>
                </a:r>
                <a:r>
                  <a:rPr lang="zh-CN" altLang="en-US" dirty="0" smtClean="0"/>
                  <a:t>映射为其他点</a:t>
                </a:r>
                <a:r>
                  <a:rPr lang="en-US" altLang="zh-CN" dirty="0" smtClean="0"/>
                  <a:t>x’</a:t>
                </a:r>
                <a:r>
                  <a:rPr lang="zh-CN" altLang="en-US" dirty="0" smtClean="0"/>
                  <a:t>的函数（坐标不动，点动）</a:t>
                </a:r>
                <a:endParaRPr lang="en-US" altLang="zh-CN" dirty="0" smtClean="0"/>
              </a:p>
              <a:p>
                <a:pPr marL="0" indent="0">
                  <a:buNone/>
                </a:pPr>
                <a:r>
                  <a:rPr lang="zh-CN" altLang="en-US" dirty="0" smtClean="0"/>
                  <a:t>坐标变换</a:t>
                </a:r>
                <a:endParaRPr lang="en-US" altLang="zh-CN" dirty="0" smtClean="0"/>
              </a:p>
              <a:p>
                <a:pPr marL="342900" lvl="1" indent="0">
                  <a:buNone/>
                </a:pPr>
                <a:r>
                  <a:rPr lang="zh-CN" altLang="en-US" dirty="0" smtClean="0"/>
                  <a:t>将点</a:t>
                </a:r>
                <a:r>
                  <a:rPr lang="en-US" altLang="zh-CN" dirty="0" smtClean="0"/>
                  <a:t>x</a:t>
                </a:r>
                <a:r>
                  <a:rPr lang="zh-CN" altLang="en-US" dirty="0" smtClean="0"/>
                  <a:t>在坐标系</a:t>
                </a:r>
                <a:r>
                  <a:rPr lang="en-US" altLang="zh-CN" dirty="0" smtClean="0"/>
                  <a:t>I</a:t>
                </a:r>
                <a:r>
                  <a:rPr lang="zh-CN" altLang="en-US" dirty="0" smtClean="0"/>
                  <a:t>下的表示映射为在坐标系</a:t>
                </a:r>
                <a:r>
                  <a:rPr lang="en-US" altLang="zh-CN" dirty="0" smtClean="0"/>
                  <a:t>II</a:t>
                </a:r>
                <a:r>
                  <a:rPr lang="zh-CN" altLang="en-US" dirty="0" smtClean="0"/>
                  <a:t>下的表示（点不动，坐标动）</a:t>
                </a:r>
                <a:endParaRPr lang="en-US" altLang="zh-CN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647911"/>
              </a:xfrm>
              <a:blipFill rotWithShape="0">
                <a:blip r:embed="rId2"/>
                <a:stretch>
                  <a:fillRect l="-927" t="-19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97" t="14091" r="23544" b="5758"/>
          <a:stretch/>
        </p:blipFill>
        <p:spPr>
          <a:xfrm rot="16200000">
            <a:off x="4800635" y="1995822"/>
            <a:ext cx="1610531" cy="307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57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基本几何变换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5668241" cy="4351338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zh-CN" altLang="en-US" dirty="0" smtClean="0"/>
                  <a:t>平移</a:t>
                </a:r>
                <a:endParaRPr lang="en-US" altLang="zh-CN" dirty="0" smtClean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CN" dirty="0" smtClean="0"/>
              </a:p>
              <a:p>
                <a:pPr>
                  <a:lnSpc>
                    <a:spcPct val="100000"/>
                  </a:lnSpc>
                </a:pPr>
                <a:r>
                  <a:rPr lang="zh-CN" altLang="en-US" dirty="0" smtClean="0"/>
                  <a:t>缩放</a:t>
                </a:r>
                <a:r>
                  <a:rPr lang="zh-CN" altLang="en-US" dirty="0"/>
                  <a:t>（</a:t>
                </a:r>
                <a:r>
                  <a:rPr lang="zh-CN" altLang="en-US" dirty="0" smtClean="0"/>
                  <a:t>相对于原点</a:t>
                </a:r>
                <a:r>
                  <a:rPr lang="zh-CN" altLang="en-US" dirty="0"/>
                  <a:t>）</a:t>
                </a:r>
                <a:endParaRPr lang="en-US" altLang="zh-CN" dirty="0" smtClean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/>
                              <m:e/>
                            </m:mr>
                            <m:mr>
                              <m:e/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/>
                            </m:mr>
                            <m:mr>
                              <m:e/>
                              <m:e/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CN" dirty="0" smtClean="0"/>
              </a:p>
              <a:p>
                <a:pPr>
                  <a:lnSpc>
                    <a:spcPct val="100000"/>
                  </a:lnSpc>
                </a:pPr>
                <a:r>
                  <a:rPr lang="zh-CN" altLang="en-US" dirty="0" smtClean="0"/>
                  <a:t>错切</a:t>
                </a:r>
                <a:endParaRPr lang="en-US" altLang="zh-CN" dirty="0" smtClean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5668241" cy="4351338"/>
              </a:xfrm>
              <a:blipFill rotWithShape="0">
                <a:blip r:embed="rId2"/>
                <a:stretch>
                  <a:fillRect l="-1075" t="-14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37"/>
          <a:stretch/>
        </p:blipFill>
        <p:spPr>
          <a:xfrm>
            <a:off x="5457803" y="4870028"/>
            <a:ext cx="3452399" cy="13069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6" t="30455" r="12020" b="16817"/>
          <a:stretch/>
        </p:blipFill>
        <p:spPr>
          <a:xfrm rot="16200000">
            <a:off x="6291429" y="1075714"/>
            <a:ext cx="1785144" cy="173527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485" t="31515" r="27979" b="26970"/>
          <a:stretch/>
        </p:blipFill>
        <p:spPr>
          <a:xfrm rot="16200000">
            <a:off x="6472642" y="2586206"/>
            <a:ext cx="1422719" cy="234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9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基本几何变换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90689"/>
                <a:ext cx="7886700" cy="448627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zh-CN" altLang="en-US" dirty="0" smtClean="0"/>
                  <a:t>在右手坐标系中，逆时针旋转角度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zh-CN" altLang="en-US" dirty="0"/>
                  <a:t>，这里的逆时针</a:t>
                </a:r>
                <a:r>
                  <a:rPr lang="zh-CN" altLang="en-US" dirty="0" smtClean="0"/>
                  <a:t>是以绕</a:t>
                </a:r>
                <a:r>
                  <a:rPr lang="zh-CN" altLang="en-US" dirty="0"/>
                  <a:t>转坐标轴的</a:t>
                </a:r>
                <a:r>
                  <a:rPr lang="zh-CN" altLang="en-US" dirty="0" smtClean="0"/>
                  <a:t>正向朝原点观察的</a:t>
                </a:r>
                <a:r>
                  <a:rPr lang="en-US" altLang="zh-CN" dirty="0" smtClean="0"/>
                  <a:t>.</a:t>
                </a:r>
              </a:p>
              <a:p>
                <a:r>
                  <a:rPr lang="zh-CN" altLang="en-US" dirty="0" smtClean="0"/>
                  <a:t>绕</a:t>
                </a:r>
                <a:r>
                  <a:rPr lang="en-US" altLang="zh-CN" dirty="0" smtClean="0"/>
                  <a:t>x</a:t>
                </a:r>
                <a:r>
                  <a:rPr lang="zh-CN" altLang="en-US" dirty="0" smtClean="0"/>
                  <a:t>轴旋转</a:t>
                </a:r>
                <a:endParaRPr lang="en-US" altLang="zh-CN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unc>
                                  <m:func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zh-CN" alt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zh-CN" alt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unc>
                                  <m:func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zh-CN" alt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zh-CN" alt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CN" dirty="0" smtClean="0"/>
              </a:p>
              <a:p>
                <a:r>
                  <a:rPr lang="zh-CN" altLang="en-US" dirty="0" smtClean="0"/>
                  <a:t>绕</a:t>
                </a:r>
                <a:r>
                  <a:rPr lang="en-US" altLang="zh-CN" dirty="0" smtClean="0"/>
                  <a:t>y</a:t>
                </a:r>
                <a:r>
                  <a:rPr lang="zh-CN" altLang="en-US" dirty="0" smtClean="0"/>
                  <a:t>轴旋转</a:t>
                </a:r>
                <a:endParaRPr lang="en-US" altLang="zh-CN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altLang="zh-CN" i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i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zh-CN" altLang="en-US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unc>
                                  <m:func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zh-CN" altLang="en-US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zh-CN" alt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unc>
                                  <m:func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CN" dirty="0" smtClean="0"/>
              </a:p>
              <a:p>
                <a:r>
                  <a:rPr lang="zh-CN" altLang="en-US" dirty="0" smtClean="0"/>
                  <a:t>绕</a:t>
                </a:r>
                <a:r>
                  <a:rPr lang="en-US" altLang="zh-CN" dirty="0" smtClean="0"/>
                  <a:t>z</a:t>
                </a:r>
                <a:r>
                  <a:rPr lang="zh-CN" altLang="en-US" dirty="0" smtClean="0"/>
                  <a:t>轴旋转</a:t>
                </a:r>
                <a:endParaRPr lang="en-US" altLang="zh-CN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altLang="zh-CN" i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i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zh-CN" altLang="en-US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zh-CN" alt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zh-CN" altLang="en-US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CN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90689"/>
                <a:ext cx="7886700" cy="4486274"/>
              </a:xfrm>
              <a:blipFill rotWithShape="0">
                <a:blip r:embed="rId2"/>
                <a:stretch>
                  <a:fillRect l="-927" t="-1902" r="-1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870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齐次坐标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使用四维向量表示三维空间中的点</a:t>
                </a:r>
                <a:r>
                  <a:rPr lang="en-US" altLang="zh-CN" dirty="0" smtClean="0"/>
                  <a:t>.</a:t>
                </a:r>
              </a:p>
              <a:p>
                <a:r>
                  <a:rPr lang="zh-CN" altLang="en-US" dirty="0" smtClean="0"/>
                  <a:t>点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zh-CN" altLang="en-US" dirty="0" smtClean="0"/>
                  <a:t>的齐次坐标表示为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h𝑥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h𝑦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h𝑧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zh-CN" altLang="en-US" dirty="0" smtClean="0"/>
                  <a:t>，</a:t>
                </a:r>
                <a:r>
                  <a:rPr lang="en-US" altLang="zh-CN" i="1" dirty="0" smtClean="0"/>
                  <a:t>h</a:t>
                </a:r>
                <a:r>
                  <a:rPr lang="zh-CN" altLang="en-US" dirty="0" smtClean="0"/>
                  <a:t>为一个实数</a:t>
                </a:r>
                <a:r>
                  <a:rPr lang="en-US" altLang="zh-CN" dirty="0" smtClean="0"/>
                  <a:t>.</a:t>
                </a:r>
              </a:p>
              <a:p>
                <a:r>
                  <a:rPr lang="zh-CN" altLang="en-US" dirty="0" smtClean="0"/>
                  <a:t>显然，一个点的齐次坐标表示不是唯一的</a:t>
                </a:r>
                <a:r>
                  <a:rPr lang="en-US" altLang="zh-CN" dirty="0" smtClean="0"/>
                  <a:t>.</a:t>
                </a:r>
              </a:p>
              <a:p>
                <a:pPr marL="342900" lvl="1" indent="0">
                  <a:buNone/>
                </a:pPr>
                <a:r>
                  <a:rPr lang="en-US" altLang="zh-CN" dirty="0" smtClean="0"/>
                  <a:t>	</a:t>
                </a:r>
                <a:r>
                  <a:rPr lang="zh-CN" altLang="en-US" dirty="0" smtClean="0"/>
                  <a:t>例：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6,8,4,2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zh-CN" altLang="en-US" dirty="0" smtClean="0"/>
                  <a:t>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3,4,2,1</m:t>
                            </m:r>
                          </m:e>
                        </m:d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zh-CN" altLang="en-US" dirty="0" smtClean="0"/>
                  <a:t>表示同一个点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3,4,2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altLang="zh-CN" dirty="0" smtClean="0"/>
              </a:p>
              <a:p>
                <a:r>
                  <a:rPr lang="zh-CN" altLang="en-US" dirty="0" smtClean="0"/>
                  <a:t>齐次坐标的优点</a:t>
                </a:r>
                <a:endParaRPr lang="en-US" altLang="zh-CN" dirty="0" smtClean="0"/>
              </a:p>
              <a:p>
                <a:pPr marL="342900" lvl="1" indent="0">
                  <a:buNone/>
                </a:pPr>
                <a:r>
                  <a:rPr lang="en-US" altLang="zh-CN" dirty="0" smtClean="0"/>
                  <a:t>1.</a:t>
                </a:r>
                <a:r>
                  <a:rPr lang="zh-CN" altLang="en-US" dirty="0" smtClean="0"/>
                  <a:t>可以表示无穷远点</a:t>
                </a:r>
                <a:endParaRPr lang="en-US" altLang="zh-CN" dirty="0" smtClean="0"/>
              </a:p>
              <a:p>
                <a:pPr marL="342900" lvl="1" indent="0">
                  <a:buNone/>
                </a:pPr>
                <a:r>
                  <a:rPr lang="en-US" altLang="zh-CN" dirty="0"/>
                  <a:t>	</a:t>
                </a:r>
                <a:r>
                  <a:rPr lang="zh-CN" altLang="en-US" dirty="0" smtClean="0"/>
                  <a:t>例：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1,2,3,0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zh-CN" altLang="en-US" dirty="0" smtClean="0"/>
                  <a:t>表示由原点沿向量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1,2,3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zh-CN" altLang="en-US" dirty="0" smtClean="0"/>
                  <a:t>移动到无穷远处的点</a:t>
                </a:r>
                <a:r>
                  <a:rPr lang="en-US" altLang="zh-CN" dirty="0" smtClean="0"/>
                  <a:t>.</a:t>
                </a:r>
              </a:p>
              <a:p>
                <a:pPr marL="342900" lvl="1" indent="0">
                  <a:buNone/>
                </a:pPr>
                <a:r>
                  <a:rPr lang="en-US" altLang="zh-CN" dirty="0" smtClean="0"/>
                  <a:t>2.</a:t>
                </a:r>
                <a:r>
                  <a:rPr lang="zh-CN" altLang="en-US" dirty="0" smtClean="0"/>
                  <a:t>可以用矩阵乘法来表示变换</a:t>
                </a:r>
                <a:endParaRPr lang="en-US" altLang="zh-CN" dirty="0" smtClean="0"/>
              </a:p>
              <a:p>
                <a:pPr marL="342900" lvl="1" indent="0">
                  <a:lnSpc>
                    <a:spcPct val="100000"/>
                  </a:lnSpc>
                  <a:buNone/>
                </a:pPr>
                <a:r>
                  <a:rPr lang="en-US" altLang="zh-CN" dirty="0"/>
                  <a:t>	</a:t>
                </a:r>
                <a:r>
                  <a:rPr lang="zh-CN" altLang="en-US" dirty="0" smtClean="0"/>
                  <a:t>例：非齐次坐标中，平移变换不能表示为矩阵乘法，而在齐次坐标中</a:t>
                </a:r>
                <a:endParaRPr lang="en-US" altLang="zh-CN" dirty="0" smtClean="0"/>
              </a:p>
              <a:p>
                <a:pPr marL="342900" lvl="1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/>
                                    <m:e/>
                                  </m:mr>
                                  <m:mr>
                                    <m:e/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/>
                                  </m:mr>
                                  <m:mr>
                                    <m:e/>
                                    <m:e/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CN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73" t="-21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851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齐次坐标中的几何变换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zh-CN" altLang="en-US" sz="1800" dirty="0" smtClean="0"/>
                  <a:t>平移</a:t>
                </a:r>
                <a:endParaRPr lang="en-US" altLang="zh-CN" sz="1800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/>
                                    <m:e/>
                                  </m:mr>
                                  <m:mr>
                                    <m:e/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/>
                                  </m:mr>
                                  <m:mr>
                                    <m:e/>
                                    <m:e/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CN" sz="1800" dirty="0"/>
              </a:p>
              <a:p>
                <a:pPr>
                  <a:lnSpc>
                    <a:spcPct val="100000"/>
                  </a:lnSpc>
                </a:pPr>
                <a:r>
                  <a:rPr lang="zh-CN" altLang="en-US" sz="1800" dirty="0"/>
                  <a:t>缩放</a:t>
                </a:r>
                <a:endParaRPr lang="en-US" altLang="zh-CN" sz="1800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e>
                                    <m:e/>
                                    <m:e/>
                                  </m:mr>
                                  <m:mr>
                                    <m:e/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  <m:e/>
                                  </m:mr>
                                  <m:mr>
                                    <m:e/>
                                    <m:e/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CN" sz="1800" dirty="0"/>
              </a:p>
              <a:p>
                <a:pPr>
                  <a:lnSpc>
                    <a:spcPct val="100000"/>
                  </a:lnSpc>
                </a:pPr>
                <a:r>
                  <a:rPr lang="zh-CN" altLang="en-US" sz="1800" dirty="0"/>
                  <a:t>错切</a:t>
                </a:r>
                <a:endParaRPr lang="en-US" altLang="zh-CN" sz="1800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4" name="内容占位符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940" t="-11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4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zh-CN" altLang="en-US" sz="1800" dirty="0" smtClean="0"/>
                  <a:t>绕</a:t>
                </a:r>
                <a:r>
                  <a:rPr lang="en-US" altLang="zh-CN" sz="1800" dirty="0"/>
                  <a:t>x</a:t>
                </a:r>
                <a:r>
                  <a:rPr lang="zh-CN" altLang="en-US" sz="1800" dirty="0"/>
                  <a:t>轴旋转</a:t>
                </a:r>
                <a:endParaRPr lang="en-US" altLang="zh-CN" sz="1800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func>
                                        <m:funcPr>
                                          <m:ctrlP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1800"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lang="zh-CN" altLang="en-US" sz="18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func>
                                    </m:e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unc>
                                        <m:funcPr>
                                          <m:ctrlP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180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a:rPr lang="zh-CN" altLang="en-US" sz="18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func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func>
                                        <m:funcPr>
                                          <m:ctrlP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180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a:rPr lang="zh-CN" altLang="en-US" sz="18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func>
                                    </m:e>
                                    <m:e>
                                      <m:func>
                                        <m:funcPr>
                                          <m:ctrlP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1800"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lang="zh-CN" altLang="en-US" sz="18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func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CN" sz="1800" dirty="0"/>
              </a:p>
              <a:p>
                <a:pPr>
                  <a:lnSpc>
                    <a:spcPct val="100000"/>
                  </a:lnSpc>
                </a:pPr>
                <a:r>
                  <a:rPr lang="zh-CN" altLang="en-US" sz="1800" dirty="0"/>
                  <a:t>绕</a:t>
                </a:r>
                <a:r>
                  <a:rPr lang="en-US" altLang="zh-CN" sz="1800" dirty="0"/>
                  <a:t>y</a:t>
                </a:r>
                <a:r>
                  <a:rPr lang="zh-CN" altLang="en-US" sz="1800" dirty="0"/>
                  <a:t>轴旋转</a:t>
                </a:r>
                <a:endParaRPr lang="en-US" altLang="zh-CN" sz="1800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func>
                                        <m:funcPr>
                                          <m:ctrlP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n-US" altLang="zh-CN" sz="1800">
                                              <a:latin typeface="Cambria Math" panose="02040503050406030204" pitchFamily="18" charset="0"/>
                                            </a:rPr>
                                            <m:t>c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1800">
                                              <a:latin typeface="Cambria Math" panose="02040503050406030204" pitchFamily="18" charset="0"/>
                                            </a:rPr>
                                            <m:t>os</m:t>
                                          </m:r>
                                        </m:fName>
                                        <m:e>
                                          <m:r>
                                            <a:rPr lang="zh-CN" altLang="en-US" sz="18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func>
                                    </m:e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func>
                                        <m:funcPr>
                                          <m:ctrlP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180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a:rPr lang="zh-CN" altLang="en-US" sz="18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func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unc>
                                        <m:funcPr>
                                          <m:ctrlP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180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a:rPr lang="zh-CN" altLang="en-US" sz="18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func>
                                    </m:e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func>
                                        <m:funcPr>
                                          <m:ctrlP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1800"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lang="zh-CN" altLang="en-US" sz="18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func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CN" sz="1800" dirty="0"/>
              </a:p>
              <a:p>
                <a:pPr>
                  <a:lnSpc>
                    <a:spcPct val="100000"/>
                  </a:lnSpc>
                </a:pPr>
                <a:r>
                  <a:rPr lang="zh-CN" altLang="en-US" sz="1800" dirty="0"/>
                  <a:t>绕</a:t>
                </a:r>
                <a:r>
                  <a:rPr lang="en-US" altLang="zh-CN" sz="1800" dirty="0"/>
                  <a:t>z</a:t>
                </a:r>
                <a:r>
                  <a:rPr lang="zh-CN" altLang="en-US" sz="1800" dirty="0"/>
                  <a:t>轴旋转</a:t>
                </a:r>
                <a:endParaRPr lang="en-US" altLang="zh-CN" sz="1800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func>
                                        <m:funcPr>
                                          <m:ctrlP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n-US" altLang="zh-CN" sz="1800">
                                              <a:latin typeface="Cambria Math" panose="02040503050406030204" pitchFamily="18" charset="0"/>
                                            </a:rPr>
                                            <m:t>c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1800">
                                              <a:latin typeface="Cambria Math" panose="02040503050406030204" pitchFamily="18" charset="0"/>
                                            </a:rPr>
                                            <m:t>os</m:t>
                                          </m:r>
                                        </m:fName>
                                        <m:e>
                                          <m:r>
                                            <a:rPr lang="zh-CN" altLang="en-US" sz="18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func>
                                    </m:e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unc>
                                        <m:funcPr>
                                          <m:ctrlP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180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a:rPr lang="zh-CN" altLang="en-US" sz="18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func>
                                    </m:e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func>
                                        <m:funcPr>
                                          <m:ctrlP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180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a:rPr lang="zh-CN" altLang="en-US" sz="18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func>
                                    </m:e>
                                    <m:e>
                                      <m:func>
                                        <m:funcPr>
                                          <m:ctrlP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1800"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lang="zh-CN" altLang="en-US" sz="18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func>
                                    </m:e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内容占位符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940" t="-11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096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</TotalTime>
  <Words>579</Words>
  <Application>Microsoft Office PowerPoint</Application>
  <PresentationFormat>全屏显示(4:3)</PresentationFormat>
  <Paragraphs>139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宋体</vt:lpstr>
      <vt:lpstr>Arial</vt:lpstr>
      <vt:lpstr>Calibri</vt:lpstr>
      <vt:lpstr>Calibri Light</vt:lpstr>
      <vt:lpstr>Cambria Math</vt:lpstr>
      <vt:lpstr>Times New Roman</vt:lpstr>
      <vt:lpstr>Office 主题</vt:lpstr>
      <vt:lpstr>BesVis事例显示的几点说明</vt:lpstr>
      <vt:lpstr>TOF几何的判断</vt:lpstr>
      <vt:lpstr>GDML的判断</vt:lpstr>
      <vt:lpstr>PowerPoint 演示文稿</vt:lpstr>
      <vt:lpstr>几何的表示</vt:lpstr>
      <vt:lpstr>基本几何变换</vt:lpstr>
      <vt:lpstr>基本几何变换</vt:lpstr>
      <vt:lpstr>齐次坐标</vt:lpstr>
      <vt:lpstr>齐次坐标中的几何变换</vt:lpstr>
      <vt:lpstr>复合变换举例</vt:lpstr>
      <vt:lpstr>平行投影和透视投影</vt:lpstr>
      <vt:lpstr>平行投影和透视投影</vt:lpstr>
      <vt:lpstr>BesVis中的坐标变换讨论</vt:lpstr>
      <vt:lpstr>PowerPoint 演示文稿</vt:lpstr>
      <vt:lpstr>BesVis中的变换讨论</vt:lpstr>
      <vt:lpstr>T2变换演示</vt:lpstr>
      <vt:lpstr>BesVis中的变换讨论</vt:lpstr>
      <vt:lpstr>BesVis中的变换讨论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MgcosA</dc:creator>
  <cp:lastModifiedBy>MgcosA</cp:lastModifiedBy>
  <cp:revision>35</cp:revision>
  <dcterms:created xsi:type="dcterms:W3CDTF">2019-04-02T11:26:14Z</dcterms:created>
  <dcterms:modified xsi:type="dcterms:W3CDTF">2019-04-04T05:37:28Z</dcterms:modified>
</cp:coreProperties>
</file>