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69" r:id="rId4"/>
    <p:sldId id="260" r:id="rId5"/>
    <p:sldId id="267" r:id="rId6"/>
    <p:sldId id="259" r:id="rId7"/>
    <p:sldId id="270" r:id="rId8"/>
    <p:sldId id="272" r:id="rId9"/>
    <p:sldId id="273" r:id="rId10"/>
    <p:sldId id="274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148D3-836C-4E12-AF09-64651F125EF3}" type="datetimeFigureOut">
              <a:rPr lang="zh-CN" altLang="en-US" smtClean="0"/>
              <a:t>2019/4/4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06710-05E3-43DC-BE5E-1D48D85261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48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44332B-9BC1-4F90-A6C9-C4A4E4529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6FBAE69-2B13-4DF8-BD25-69A6976F8B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8B4F0A-7A6A-45C3-AAB1-3488FE590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376A-33AA-435D-837D-A138D8735D0C}" type="datetimeFigureOut">
              <a:rPr lang="zh-CN" altLang="en-US" smtClean="0"/>
              <a:t>2019/4/4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6AFD4D-92DB-4044-8732-5FAE79120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EA4461-9E8F-4EE0-B2DE-D3748CC43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C798-49E4-4BE1-9CB6-A7E6BC1038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4038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4075BE-3674-4D29-8EEE-04AF0F6F2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D0042A5-6B5F-43B7-A956-F512694D27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86A3A3-BBF6-419D-B18C-658165D98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376A-33AA-435D-837D-A138D8735D0C}" type="datetimeFigureOut">
              <a:rPr lang="zh-CN" altLang="en-US" smtClean="0"/>
              <a:t>2019/4/4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0910C6-0B1D-4649-BEDD-FA88FBBEE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F72AA8-AE4B-4DA6-B990-ADD390E58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C798-49E4-4BE1-9CB6-A7E6BC1038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72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6543B8F-D5E2-4017-9489-C251DE5B55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A859E99-A68E-4885-8431-35BF17DCF6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01A47A-E5B9-4D5D-BD58-FE3AA2E28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376A-33AA-435D-837D-A138D8735D0C}" type="datetimeFigureOut">
              <a:rPr lang="zh-CN" altLang="en-US" smtClean="0"/>
              <a:t>2019/4/4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43C585-B88D-422B-AD50-C4D607A42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578434-4567-43AA-970C-0E9203D8C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C798-49E4-4BE1-9CB6-A7E6BC1038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1461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1D8DE2-5551-4030-AE0D-D27A1AC9A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569F09-2F78-46D6-8F9F-407C45B3D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B8506D-7F20-4439-BD4B-908964A4B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376A-33AA-435D-837D-A138D8735D0C}" type="datetimeFigureOut">
              <a:rPr lang="zh-CN" altLang="en-US" smtClean="0"/>
              <a:t>2019/4/4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A35710-D279-4C42-94A6-326AA567C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6C925A-2FA3-48B4-BDAE-E3680A223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C798-49E4-4BE1-9CB6-A7E6BC1038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63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6E937F-5E0A-4638-B5C9-79A498E6D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7B4B0AB-11D6-421A-90A8-20AEA6592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BFF06A-29B1-4D2A-B854-3E454243B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376A-33AA-435D-837D-A138D8735D0C}" type="datetimeFigureOut">
              <a:rPr lang="zh-CN" altLang="en-US" smtClean="0"/>
              <a:t>2019/4/4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BD148A1-F4AA-4ED4-9FF1-D552FBD5A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654E4A-6146-4625-9241-A3B60D22E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C798-49E4-4BE1-9CB6-A7E6BC1038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64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35861E-D9F6-4D3C-8DC4-2FE3808D9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7A4DA7-BEBF-4083-BBE0-D7D494CA0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A5EB0A-2BB7-4CEE-A45C-56C3488B7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5F7134-D510-4B11-8C2C-566C9CDD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376A-33AA-435D-837D-A138D8735D0C}" type="datetimeFigureOut">
              <a:rPr lang="zh-CN" altLang="en-US" smtClean="0"/>
              <a:t>2019/4/4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D12E6DE-2F0A-4ED3-9A59-53EE77D7A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A2CFBD0-58BE-4ED0-9C13-A0FA4606A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C798-49E4-4BE1-9CB6-A7E6BC1038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781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A14CD5-15AC-47E1-B612-AF9659F1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E3A924-F6D0-4413-B480-171CF4C46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A939F38-CFD1-4F28-B397-67195B815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86780F5-7894-4284-B5B8-0C4CB10028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3030375-75BE-4CE3-8A82-E2A0CF8F8A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1F5CFD1-4E04-47C1-A8AE-57A124EF2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376A-33AA-435D-837D-A138D8735D0C}" type="datetimeFigureOut">
              <a:rPr lang="zh-CN" altLang="en-US" smtClean="0"/>
              <a:t>2019/4/4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89720FD-9037-48B2-B618-FD92C8E58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9CBE378-C8FC-4A64-B1A4-69208D6C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C798-49E4-4BE1-9CB6-A7E6BC1038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177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214972-F1C8-4FE5-A64C-F4BA03644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6AC7CB-46D6-4500-9143-D20EAE16C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376A-33AA-435D-837D-A138D8735D0C}" type="datetimeFigureOut">
              <a:rPr lang="zh-CN" altLang="en-US" smtClean="0"/>
              <a:t>2019/4/4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123A883-5571-4D60-A8FB-54CC3AD18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7DDA43D-A3B7-4FFF-8EDC-5429654E9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C798-49E4-4BE1-9CB6-A7E6BC1038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8666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6FE70CE-543D-474A-BADE-5E0621BB4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376A-33AA-435D-837D-A138D8735D0C}" type="datetimeFigureOut">
              <a:rPr lang="zh-CN" altLang="en-US" smtClean="0"/>
              <a:t>2019/4/4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E750E4E-1513-439B-93B4-E79738214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36CABAE-818F-40D4-B853-5BD65874B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C798-49E4-4BE1-9CB6-A7E6BC1038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9500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AAC3A1-B24A-46C6-A476-151B0FCBD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B0935B-F31C-4B49-B783-C1B89E598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73373E-5500-456C-AC9C-850EDBFD7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0011EDE-22D4-4C96-9D6C-71166EBAC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376A-33AA-435D-837D-A138D8735D0C}" type="datetimeFigureOut">
              <a:rPr lang="zh-CN" altLang="en-US" smtClean="0"/>
              <a:t>2019/4/4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5EF9183-10D5-429C-96C8-5C3769E07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D993C1-1B74-4704-A9CA-C392CB058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C798-49E4-4BE1-9CB6-A7E6BC1038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947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5B2F07-7C75-413E-84E6-984922E94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A06677B-D47C-46B1-8EEC-6778C085C5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D76E70F-3D5F-4ACF-9720-64CBBA1203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90321F7-DE29-474C-A6B9-409DDA265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376A-33AA-435D-837D-A138D8735D0C}" type="datetimeFigureOut">
              <a:rPr lang="zh-CN" altLang="en-US" smtClean="0"/>
              <a:t>2019/4/4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CC8236B-2F75-4CEE-A560-99E9015B7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25C60B-1355-4993-88A5-681B358E9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C798-49E4-4BE1-9CB6-A7E6BC1038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98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58D785D-8ED6-42A2-91EF-801E6376D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0658D71-5D1F-48ED-9671-D8756A6DD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D41BBF7-156E-4102-A9FE-537E183966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8376A-33AA-435D-837D-A138D8735D0C}" type="datetimeFigureOut">
              <a:rPr lang="zh-CN" altLang="en-US" smtClean="0"/>
              <a:t>2019/4/4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4C32A3-42CF-44B5-9307-726E2E676F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E9AAE58-D4A6-41FA-A010-4F7F36D51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FC798-49E4-4BE1-9CB6-A7E6BC1038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545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5BBF46-647B-4D54-88B7-BB3F3B9ACB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err="1"/>
              <a:t>CgemGeomSvc</a:t>
            </a:r>
            <a:r>
              <a:rPr lang="zh-CN" altLang="en-US" dirty="0"/>
              <a:t>检查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FE00DAC-59F5-40FC-A274-6EA8529359BE}"/>
              </a:ext>
            </a:extLst>
          </p:cNvPr>
          <p:cNvSpPr txBox="1"/>
          <p:nvPr/>
        </p:nvSpPr>
        <p:spPr>
          <a:xfrm>
            <a:off x="9162288" y="5084064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孙童 赵康</a:t>
            </a:r>
          </a:p>
        </p:txBody>
      </p:sp>
    </p:spTree>
    <p:extLst>
      <p:ext uri="{BB962C8B-B14F-4D97-AF65-F5344CB8AC3E}">
        <p14:creationId xmlns:p14="http://schemas.microsoft.com/office/powerpoint/2010/main" val="2837197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305946-D57E-4620-97C5-F124ACEE1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4139"/>
          </a:xfrm>
        </p:spPr>
        <p:txBody>
          <a:bodyPr>
            <a:normAutofit/>
          </a:bodyPr>
          <a:lstStyle/>
          <a:p>
            <a:r>
              <a:rPr lang="en-US" altLang="zh-CN" sz="2000" dirty="0" err="1"/>
              <a:t>deltZ</a:t>
            </a:r>
            <a:r>
              <a:rPr lang="en-US" altLang="zh-CN" sz="2000" dirty="0"/>
              <a:t>=1 </a:t>
            </a:r>
            <a:endParaRPr lang="zh-CN" altLang="en-US" sz="2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33DE042-8B6A-4AA0-93CA-AF5205D45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688" y="1197865"/>
            <a:ext cx="7861116" cy="488289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A9FA97A-78B6-485C-A08A-41EB49D8E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843" y="273842"/>
            <a:ext cx="5506218" cy="139084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82DF942-53AB-4B7F-A03A-B839C055C0CC}"/>
              </a:ext>
            </a:extLst>
          </p:cNvPr>
          <p:cNvSpPr/>
          <p:nvPr/>
        </p:nvSpPr>
        <p:spPr>
          <a:xfrm>
            <a:off x="932688" y="2478024"/>
            <a:ext cx="5506218" cy="329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688E6CC-E256-488C-93E1-8061BD73ECB1}"/>
              </a:ext>
            </a:extLst>
          </p:cNvPr>
          <p:cNvSpPr/>
          <p:nvPr/>
        </p:nvSpPr>
        <p:spPr>
          <a:xfrm>
            <a:off x="932688" y="4142232"/>
            <a:ext cx="5506218" cy="329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9AC9579-E6C6-4F94-A887-D1EB28C6063A}"/>
              </a:ext>
            </a:extLst>
          </p:cNvPr>
          <p:cNvSpPr/>
          <p:nvPr/>
        </p:nvSpPr>
        <p:spPr>
          <a:xfrm>
            <a:off x="932688" y="5751576"/>
            <a:ext cx="5506218" cy="329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3744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153304B-9A3A-4EA9-93F8-FC30F30A2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0" y="2247537"/>
            <a:ext cx="4582164" cy="2362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38EFD89-994A-42C3-ADE0-FF203DB68A67}"/>
                  </a:ext>
                </a:extLst>
              </p:cNvPr>
              <p:cNvSpPr txBox="1"/>
              <p:nvPr/>
            </p:nvSpPr>
            <p:spPr>
              <a:xfrm>
                <a:off x="198121" y="1394488"/>
                <a:ext cx="4928616" cy="394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38EFD89-994A-42C3-ADE0-FF203DB68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1" y="1394488"/>
                <a:ext cx="4928616" cy="394019"/>
              </a:xfrm>
              <a:prstGeom prst="rect">
                <a:avLst/>
              </a:prstGeom>
              <a:blipFill>
                <a:blip r:embed="rId3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2F812EB0-3F39-4A69-B774-74B70CE28C0C}"/>
              </a:ext>
            </a:extLst>
          </p:cNvPr>
          <p:cNvCxnSpPr>
            <a:cxnSpLocks/>
          </p:cNvCxnSpPr>
          <p:nvPr/>
        </p:nvCxnSpPr>
        <p:spPr>
          <a:xfrm>
            <a:off x="4770881" y="3448615"/>
            <a:ext cx="28803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313F6004-CB92-4880-82E1-D017AEBA0BBC}"/>
              </a:ext>
            </a:extLst>
          </p:cNvPr>
          <p:cNvCxnSpPr>
            <a:cxnSpLocks/>
          </p:cNvCxnSpPr>
          <p:nvPr/>
        </p:nvCxnSpPr>
        <p:spPr>
          <a:xfrm flipV="1">
            <a:off x="6233921" y="2095303"/>
            <a:ext cx="0" cy="2642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椭圆 12">
            <a:extLst>
              <a:ext uri="{FF2B5EF4-FFF2-40B4-BE49-F238E27FC236}">
                <a16:creationId xmlns:a16="http://schemas.microsoft.com/office/drawing/2014/main" id="{E0B6A62F-600B-47F4-8675-3AD900EEDE34}"/>
              </a:ext>
            </a:extLst>
          </p:cNvPr>
          <p:cNvSpPr/>
          <p:nvPr/>
        </p:nvSpPr>
        <p:spPr>
          <a:xfrm>
            <a:off x="5538975" y="2744525"/>
            <a:ext cx="1426465" cy="14264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54F4DCF0-5154-4394-9DD9-1C5E6C4D747D}"/>
              </a:ext>
            </a:extLst>
          </p:cNvPr>
          <p:cNvSpPr/>
          <p:nvPr/>
        </p:nvSpPr>
        <p:spPr>
          <a:xfrm>
            <a:off x="5298187" y="2503737"/>
            <a:ext cx="1871467" cy="18714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345AA6A8-D871-44F0-AC1D-73389BC8F67B}"/>
              </a:ext>
            </a:extLst>
          </p:cNvPr>
          <p:cNvSpPr/>
          <p:nvPr/>
        </p:nvSpPr>
        <p:spPr>
          <a:xfrm>
            <a:off x="5729476" y="2959408"/>
            <a:ext cx="1008887" cy="10088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B238F792-3A6C-45C8-ACED-AF3FDE62AF8F}"/>
              </a:ext>
            </a:extLst>
          </p:cNvPr>
          <p:cNvCxnSpPr>
            <a:cxnSpLocks/>
          </p:cNvCxnSpPr>
          <p:nvPr/>
        </p:nvCxnSpPr>
        <p:spPr>
          <a:xfrm>
            <a:off x="5444488" y="2386386"/>
            <a:ext cx="1965959" cy="21427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F75A7AAC-D10F-40AA-8141-DD4DCEE02D4E}"/>
              </a:ext>
            </a:extLst>
          </p:cNvPr>
          <p:cNvCxnSpPr>
            <a:cxnSpLocks/>
          </p:cNvCxnSpPr>
          <p:nvPr/>
        </p:nvCxnSpPr>
        <p:spPr>
          <a:xfrm>
            <a:off x="8248559" y="3429000"/>
            <a:ext cx="36118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77E0E488-6E37-411F-A743-4713A4C0447D}"/>
              </a:ext>
            </a:extLst>
          </p:cNvPr>
          <p:cNvCxnSpPr>
            <a:cxnSpLocks/>
          </p:cNvCxnSpPr>
          <p:nvPr/>
        </p:nvCxnSpPr>
        <p:spPr>
          <a:xfrm flipV="1">
            <a:off x="8248559" y="2137449"/>
            <a:ext cx="0" cy="24008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82E50888-4ECB-436A-96B7-AF77EBB91C69}"/>
              </a:ext>
            </a:extLst>
          </p:cNvPr>
          <p:cNvSpPr/>
          <p:nvPr/>
        </p:nvSpPr>
        <p:spPr>
          <a:xfrm>
            <a:off x="8248559" y="2692908"/>
            <a:ext cx="3118097" cy="14721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E24734D6-C282-46D7-BEAB-D9068377C565}"/>
              </a:ext>
            </a:extLst>
          </p:cNvPr>
          <p:cNvCxnSpPr/>
          <p:nvPr/>
        </p:nvCxnSpPr>
        <p:spPr>
          <a:xfrm>
            <a:off x="9199535" y="2692908"/>
            <a:ext cx="932688" cy="14721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CF2D0A0D-353B-4D9C-A5FB-30EDA582E5B1}"/>
              </a:ext>
            </a:extLst>
          </p:cNvPr>
          <p:cNvCxnSpPr/>
          <p:nvPr/>
        </p:nvCxnSpPr>
        <p:spPr>
          <a:xfrm flipV="1">
            <a:off x="8248559" y="3241548"/>
            <a:ext cx="1307592" cy="923544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2235958D-164F-4138-B846-B8EE0F426478}"/>
              </a:ext>
            </a:extLst>
          </p:cNvPr>
          <p:cNvCxnSpPr/>
          <p:nvPr/>
        </p:nvCxnSpPr>
        <p:spPr>
          <a:xfrm flipV="1">
            <a:off x="10132223" y="3241548"/>
            <a:ext cx="0" cy="92354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弧形 25">
            <a:extLst>
              <a:ext uri="{FF2B5EF4-FFF2-40B4-BE49-F238E27FC236}">
                <a16:creationId xmlns:a16="http://schemas.microsoft.com/office/drawing/2014/main" id="{8260A7CB-FF2B-4900-A000-46225AC3C60E}"/>
              </a:ext>
            </a:extLst>
          </p:cNvPr>
          <p:cNvSpPr/>
          <p:nvPr/>
        </p:nvSpPr>
        <p:spPr>
          <a:xfrm rot="17842418">
            <a:off x="10062881" y="3991306"/>
            <a:ext cx="69341" cy="100634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BAEBAC0-F47B-4A0F-B56B-8E54895F61AB}"/>
                  </a:ext>
                </a:extLst>
              </p:cNvPr>
              <p:cNvSpPr txBox="1"/>
              <p:nvPr/>
            </p:nvSpPr>
            <p:spPr>
              <a:xfrm>
                <a:off x="9996827" y="3751633"/>
                <a:ext cx="19737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BAEBAC0-F47B-4A0F-B56B-8E54895F6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6827" y="3751633"/>
                <a:ext cx="197371" cy="276999"/>
              </a:xfrm>
              <a:prstGeom prst="rect">
                <a:avLst/>
              </a:prstGeom>
              <a:blipFill>
                <a:blip r:embed="rId4"/>
                <a:stretch>
                  <a:fillRect l="-18750" r="-156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D81DEC75-E7B4-424E-89D6-A6DC687D1D76}"/>
                  </a:ext>
                </a:extLst>
              </p:cNvPr>
              <p:cNvSpPr txBox="1"/>
              <p:nvPr/>
            </p:nvSpPr>
            <p:spPr>
              <a:xfrm>
                <a:off x="8005481" y="1998949"/>
                <a:ext cx="1667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z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D81DEC75-E7B4-424E-89D6-A6DC687D1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481" y="1998949"/>
                <a:ext cx="166712" cy="276999"/>
              </a:xfrm>
              <a:prstGeom prst="rect">
                <a:avLst/>
              </a:prstGeom>
              <a:blipFill>
                <a:blip r:embed="rId5"/>
                <a:stretch>
                  <a:fillRect l="-17857" r="-1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C39777FB-3412-4F47-BFC1-4179FB0F3257}"/>
                  </a:ext>
                </a:extLst>
              </p:cNvPr>
              <p:cNvSpPr txBox="1"/>
              <p:nvPr/>
            </p:nvSpPr>
            <p:spPr>
              <a:xfrm>
                <a:off x="8066587" y="2502053"/>
                <a:ext cx="45719" cy="3445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C39777FB-3412-4F47-BFC1-4179FB0F3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587" y="2502053"/>
                <a:ext cx="45719" cy="344518"/>
              </a:xfrm>
              <a:prstGeom prst="rect">
                <a:avLst/>
              </a:prstGeom>
              <a:blipFill>
                <a:blip r:embed="rId6"/>
                <a:stretch>
                  <a:fillRect l="-112500" t="-1754" r="-187500" b="-140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6AAB8B29-79ED-48EB-AF5F-A33486622376}"/>
                  </a:ext>
                </a:extLst>
              </p:cNvPr>
              <p:cNvSpPr txBox="1"/>
              <p:nvPr/>
            </p:nvSpPr>
            <p:spPr>
              <a:xfrm>
                <a:off x="7942674" y="3995441"/>
                <a:ext cx="267702" cy="3445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6AAB8B29-79ED-48EB-AF5F-A33486622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2674" y="3995441"/>
                <a:ext cx="267702" cy="344518"/>
              </a:xfrm>
              <a:prstGeom prst="rect">
                <a:avLst/>
              </a:prstGeom>
              <a:blipFill>
                <a:blip r:embed="rId7"/>
                <a:stretch>
                  <a:fillRect l="-2273" t="-1754" r="-11364" b="-140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25F784EC-0785-49B8-AF8C-6D8FB6C6FF88}"/>
                  </a:ext>
                </a:extLst>
              </p:cNvPr>
              <p:cNvSpPr/>
              <p:nvPr/>
            </p:nvSpPr>
            <p:spPr>
              <a:xfrm>
                <a:off x="11784034" y="3367712"/>
                <a:ext cx="4106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ϕ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25F784EC-0785-49B8-AF8C-6D8FB6C6FF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4034" y="3367712"/>
                <a:ext cx="410689" cy="369332"/>
              </a:xfrm>
              <a:prstGeom prst="rect">
                <a:avLst/>
              </a:prstGeom>
              <a:blipFill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文本框 33">
            <a:extLst>
              <a:ext uri="{FF2B5EF4-FFF2-40B4-BE49-F238E27FC236}">
                <a16:creationId xmlns:a16="http://schemas.microsoft.com/office/drawing/2014/main" id="{CA7BDCD1-2876-4F36-B3EB-4449649BB342}"/>
              </a:ext>
            </a:extLst>
          </p:cNvPr>
          <p:cNvSpPr txBox="1"/>
          <p:nvPr/>
        </p:nvSpPr>
        <p:spPr>
          <a:xfrm>
            <a:off x="7556748" y="3429000"/>
            <a:ext cx="193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x</a:t>
            </a:r>
            <a:endParaRPr lang="zh-CN" altLang="en-US" sz="1200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F37273F3-313E-43C7-80B8-03AFDDABEB6A}"/>
              </a:ext>
            </a:extLst>
          </p:cNvPr>
          <p:cNvSpPr txBox="1"/>
          <p:nvPr/>
        </p:nvSpPr>
        <p:spPr>
          <a:xfrm>
            <a:off x="5993417" y="1988993"/>
            <a:ext cx="256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y</a:t>
            </a:r>
            <a:endParaRPr lang="zh-CN" altLang="en-US" sz="1200" dirty="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32FFAD0A-0E21-4D4B-8872-D78DCCE54427}"/>
              </a:ext>
            </a:extLst>
          </p:cNvPr>
          <p:cNvSpPr txBox="1"/>
          <p:nvPr/>
        </p:nvSpPr>
        <p:spPr>
          <a:xfrm>
            <a:off x="8665938" y="3496101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V</a:t>
            </a:r>
            <a:endParaRPr lang="zh-CN" altLang="en-US" sz="1400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0ADFB969-F1C4-428C-9E86-160824308A30}"/>
              </a:ext>
            </a:extLst>
          </p:cNvPr>
          <p:cNvSpPr txBox="1"/>
          <p:nvPr/>
        </p:nvSpPr>
        <p:spPr>
          <a:xfrm>
            <a:off x="5333895" y="1419175"/>
            <a:ext cx="2367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posDown</a:t>
            </a:r>
            <a:r>
              <a:rPr lang="en-US" altLang="zh-CN" dirty="0"/>
              <a:t>[3] </a:t>
            </a:r>
            <a:r>
              <a:rPr lang="en-US" altLang="zh-CN" dirty="0" err="1"/>
              <a:t>posUp</a:t>
            </a:r>
            <a:r>
              <a:rPr lang="en-US" altLang="zh-CN" dirty="0"/>
              <a:t>[3]</a:t>
            </a:r>
            <a:endParaRPr lang="zh-CN" altLang="en-US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C23EDEFE-DCD4-4DC3-AD15-FA93558A0B1E}"/>
              </a:ext>
            </a:extLst>
          </p:cNvPr>
          <p:cNvSpPr txBox="1"/>
          <p:nvPr/>
        </p:nvSpPr>
        <p:spPr>
          <a:xfrm>
            <a:off x="9441439" y="1419175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Phi  V</a:t>
            </a:r>
            <a:endParaRPr lang="zh-CN" altLang="en-US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CBBF40DD-0D03-4B92-B735-C5501246B464}"/>
              </a:ext>
            </a:extLst>
          </p:cNvPr>
          <p:cNvSpPr txBox="1"/>
          <p:nvPr/>
        </p:nvSpPr>
        <p:spPr>
          <a:xfrm>
            <a:off x="260225" y="472476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Parameters</a:t>
            </a:r>
            <a:endParaRPr lang="zh-CN" altLang="en-US" sz="2400" dirty="0"/>
          </a:p>
        </p:txBody>
      </p: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8C2BA843-59A0-4064-A917-8FB695E6BCB3}"/>
              </a:ext>
            </a:extLst>
          </p:cNvPr>
          <p:cNvCxnSpPr/>
          <p:nvPr/>
        </p:nvCxnSpPr>
        <p:spPr>
          <a:xfrm>
            <a:off x="9441439" y="332422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293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66889D-D742-42ED-B5CB-F0B256861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task</a:t>
            </a:r>
            <a:endParaRPr lang="zh-CN" altLang="en-US" dirty="0"/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C8CDA9E0-5636-4B27-84F7-CD8C7DDC9FCB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3158992" y="3101950"/>
            <a:ext cx="2" cy="378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9C3834F-F252-45D6-B9D0-E1F48E41E729}"/>
                  </a:ext>
                </a:extLst>
              </p:cNvPr>
              <p:cNvSpPr txBox="1"/>
              <p:nvPr/>
            </p:nvSpPr>
            <p:spPr>
              <a:xfrm>
                <a:off x="2481646" y="1974052"/>
                <a:ext cx="1285865" cy="3608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600" b="0" i="0">
                              <a:latin typeface="Cambria Math" panose="02040503050406030204" pitchFamily="18" charset="0"/>
                            </a:rPr>
                            <m:t>ρ</m:t>
                          </m:r>
                        </m:sub>
                      </m:sSub>
                      <m:r>
                        <a:rPr lang="en-US" altLang="zh-CN" sz="1600" b="0" i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>
                              <a:latin typeface="Cambria Math" panose="02040503050406030204" pitchFamily="18" charset="0"/>
                            </a:rPr>
                            <m:t>ϕ</m:t>
                          </m:r>
                        </m:e>
                        <m:sub>
                          <m:r>
                            <a:rPr lang="en-US" altLang="zh-CN" sz="1600" b="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1600" b="0" i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en-US" altLang="zh-CN" sz="1600" b="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1600" b="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600" b="0" i="0">
                          <a:latin typeface="Cambria Math" panose="02040503050406030204" pitchFamily="18" charset="0"/>
                        </a:rPr>
                        <m:t>tgλ</m:t>
                      </m:r>
                    </m:oMath>
                  </m:oMathPara>
                </a14:m>
                <a:endParaRPr lang="zh-CN" altLang="en-US" sz="1600" dirty="0">
                  <a:latin typeface="+mn-ea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9C3834F-F252-45D6-B9D0-E1F48E41E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646" y="1974052"/>
                <a:ext cx="1285865" cy="360804"/>
              </a:xfrm>
              <a:prstGeom prst="rect">
                <a:avLst/>
              </a:prstGeom>
              <a:blipFill>
                <a:blip r:embed="rId2"/>
                <a:stretch>
                  <a:fillRect b="-327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D5105E21-890F-4A11-A4C0-B054FCD96AB9}"/>
              </a:ext>
            </a:extLst>
          </p:cNvPr>
          <p:cNvSpPr txBox="1"/>
          <p:nvPr/>
        </p:nvSpPr>
        <p:spPr>
          <a:xfrm>
            <a:off x="376765" y="2736253"/>
            <a:ext cx="552205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+mn-ea"/>
              </a:rPr>
              <a:t>m_geomSvc</a:t>
            </a:r>
            <a:r>
              <a:rPr lang="en-US" altLang="zh-CN" dirty="0">
                <a:latin typeface="+mn-ea"/>
              </a:rPr>
              <a:t>-&gt;</a:t>
            </a:r>
            <a:r>
              <a:rPr lang="en-US" altLang="zh-CN" dirty="0" err="1">
                <a:latin typeface="+mn-ea"/>
              </a:rPr>
              <a:t>getMidDriftPtr</a:t>
            </a:r>
            <a:r>
              <a:rPr lang="en-US" altLang="zh-CN" dirty="0">
                <a:latin typeface="+mn-ea"/>
              </a:rPr>
              <a:t>()-&gt;</a:t>
            </a:r>
            <a:r>
              <a:rPr lang="en-US" altLang="zh-CN" dirty="0" err="1">
                <a:latin typeface="+mn-ea"/>
              </a:rPr>
              <a:t>getPointIdealGeom</a:t>
            </a:r>
            <a:r>
              <a:rPr lang="en-US" altLang="zh-CN" dirty="0">
                <a:latin typeface="+mn-ea"/>
              </a:rPr>
              <a:t>()</a:t>
            </a:r>
            <a:endParaRPr lang="zh-CN" altLang="en-US" dirty="0">
              <a:latin typeface="+mn-ea"/>
            </a:endParaRP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7789E927-2378-420B-8A8D-86FB6313AF85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3124579" y="2334856"/>
            <a:ext cx="13213" cy="401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E5EC5019-E563-4E62-B773-F780F60743E3}"/>
              </a:ext>
            </a:extLst>
          </p:cNvPr>
          <p:cNvSpPr txBox="1"/>
          <p:nvPr/>
        </p:nvSpPr>
        <p:spPr>
          <a:xfrm>
            <a:off x="1303568" y="3480373"/>
            <a:ext cx="371084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posUp</a:t>
            </a:r>
            <a:r>
              <a:rPr lang="en-US" altLang="zh-CN" dirty="0"/>
              <a:t> </a:t>
            </a:r>
            <a:r>
              <a:rPr lang="en-US" altLang="zh-CN" dirty="0" err="1"/>
              <a:t>posDown</a:t>
            </a:r>
            <a:r>
              <a:rPr lang="en-US" altLang="zh-CN" dirty="0"/>
              <a:t> </a:t>
            </a:r>
            <a:r>
              <a:rPr lang="en-US" altLang="zh-CN" dirty="0" err="1"/>
              <a:t>phiVUp</a:t>
            </a:r>
            <a:r>
              <a:rPr lang="en-US" altLang="zh-CN" dirty="0"/>
              <a:t> </a:t>
            </a:r>
            <a:r>
              <a:rPr lang="en-US" altLang="zh-CN" dirty="0" err="1"/>
              <a:t>phiVDown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BA0A480-801F-42FA-9C4D-2E9AA2EC5ACF}"/>
                  </a:ext>
                </a:extLst>
              </p:cNvPr>
              <p:cNvSpPr txBox="1"/>
              <p:nvPr/>
            </p:nvSpPr>
            <p:spPr>
              <a:xfrm>
                <a:off x="7757956" y="1974052"/>
                <a:ext cx="2580258" cy="3608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 b="0" i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b="0" i="0">
                            <a:latin typeface="Cambria Math" panose="02040503050406030204" pitchFamily="18" charset="0"/>
                          </a:rPr>
                          <m:t>ρ</m:t>
                        </m:r>
                      </m:sub>
                    </m:sSub>
                    <m:r>
                      <a:rPr lang="en-US" altLang="zh-CN" sz="1600" b="0" i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 b="0" i="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  <m:sub>
                        <m:r>
                          <a:rPr lang="en-US" altLang="zh-CN" sz="1600" b="0" i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600" b="0" i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 b="0" i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altLang="zh-CN" sz="1600" b="0" i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600" b="0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600" b="0" i="0">
                        <a:latin typeface="Cambria Math" panose="02040503050406030204" pitchFamily="18" charset="0"/>
                      </a:rPr>
                      <m:t>tgλ</m:t>
                    </m:r>
                  </m:oMath>
                </a14:m>
                <a:r>
                  <a:rPr lang="zh-CN" altLang="en-US" sz="1600" dirty="0">
                    <a:latin typeface="+mn-ea"/>
                  </a:rPr>
                  <a:t>  </a:t>
                </a:r>
                <a14:m>
                  <m:oMath xmlns:m="http://schemas.openxmlformats.org/officeDocument/2006/math">
                    <m:r>
                      <a:rPr lang="zh-CN" altLang="en-US" sz="1600" i="1" dirty="0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 ∆</m:t>
                    </m:r>
                    <m:r>
                      <a:rPr lang="en-US" altLang="zh-CN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altLang="zh-CN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∆</m:t>
                    </m:r>
                    <m:r>
                      <a:rPr lang="en-US" altLang="zh-CN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altLang="zh-CN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𝑅𝑧</m:t>
                    </m:r>
                  </m:oMath>
                </a14:m>
                <a:r>
                  <a:rPr lang="zh-CN" altLang="en-US" sz="1600" dirty="0">
                    <a:latin typeface="+mn-ea"/>
                  </a:rPr>
                  <a:t>   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BA0A480-801F-42FA-9C4D-2E9AA2EC5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956" y="1974052"/>
                <a:ext cx="2580258" cy="360804"/>
              </a:xfrm>
              <a:prstGeom prst="rect">
                <a:avLst/>
              </a:prstGeom>
              <a:blipFill>
                <a:blip r:embed="rId3"/>
                <a:stretch>
                  <a:fillRect b="-327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70351B8C-3C3C-4F3C-99C7-D7C1D6C6BC3A}"/>
              </a:ext>
            </a:extLst>
          </p:cNvPr>
          <p:cNvSpPr txBox="1"/>
          <p:nvPr/>
        </p:nvSpPr>
        <p:spPr>
          <a:xfrm>
            <a:off x="7192663" y="3463030"/>
            <a:ext cx="371084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posUp</a:t>
            </a:r>
            <a:r>
              <a:rPr lang="en-US" altLang="zh-CN" dirty="0"/>
              <a:t> </a:t>
            </a:r>
            <a:r>
              <a:rPr lang="en-US" altLang="zh-CN" dirty="0" err="1"/>
              <a:t>posDown</a:t>
            </a:r>
            <a:r>
              <a:rPr lang="en-US" altLang="zh-CN" dirty="0"/>
              <a:t> </a:t>
            </a:r>
            <a:r>
              <a:rPr lang="en-US" altLang="zh-CN" dirty="0" err="1"/>
              <a:t>phiVUp</a:t>
            </a:r>
            <a:r>
              <a:rPr lang="en-US" altLang="zh-CN" dirty="0"/>
              <a:t> </a:t>
            </a:r>
            <a:r>
              <a:rPr lang="en-US" altLang="zh-CN" dirty="0" err="1"/>
              <a:t>phiVDown</a:t>
            </a:r>
            <a:endParaRPr lang="en-US" altLang="zh-CN" dirty="0"/>
          </a:p>
          <a:p>
            <a:r>
              <a:rPr lang="en-US" altLang="zh-CN" dirty="0"/>
              <a:t>Track parameters after transform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2D5CF16-9CD4-430F-8EDA-279BAFC5351D}"/>
              </a:ext>
            </a:extLst>
          </p:cNvPr>
          <p:cNvSpPr txBox="1"/>
          <p:nvPr/>
        </p:nvSpPr>
        <p:spPr>
          <a:xfrm>
            <a:off x="6396815" y="2714277"/>
            <a:ext cx="530253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m_geomSvc</a:t>
            </a:r>
            <a:r>
              <a:rPr lang="en-US" altLang="zh-CN" dirty="0"/>
              <a:t>-&gt;</a:t>
            </a:r>
            <a:r>
              <a:rPr lang="en-US" altLang="zh-CN" dirty="0" err="1"/>
              <a:t>getMidDriftPtr</a:t>
            </a:r>
            <a:r>
              <a:rPr lang="en-US" altLang="zh-CN" dirty="0"/>
              <a:t>()-&gt; </a:t>
            </a:r>
            <a:r>
              <a:rPr lang="en-US" altLang="zh-CN" dirty="0" err="1"/>
              <a:t>getPointAligned</a:t>
            </a:r>
            <a:r>
              <a:rPr lang="en-US" altLang="zh-CN" dirty="0"/>
              <a:t>()</a:t>
            </a:r>
            <a:endParaRPr lang="zh-CN" altLang="en-US" dirty="0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2CF8620B-70EE-410A-B394-3BCA6C67889C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>
          <a:xfrm>
            <a:off x="9048085" y="2334856"/>
            <a:ext cx="0" cy="379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3818C61D-8CE7-4E8D-B218-232A8E3B2A6E}"/>
              </a:ext>
            </a:extLst>
          </p:cNvPr>
          <p:cNvCxnSpPr>
            <a:cxnSpLocks/>
            <a:stCxn id="11" idx="2"/>
            <a:endCxn id="10" idx="0"/>
          </p:cNvCxnSpPr>
          <p:nvPr/>
        </p:nvCxnSpPr>
        <p:spPr>
          <a:xfrm>
            <a:off x="9048085" y="3083609"/>
            <a:ext cx="2" cy="379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34BC3D24-E35D-405A-943F-206F9B117BF7}"/>
              </a:ext>
            </a:extLst>
          </p:cNvPr>
          <p:cNvSpPr/>
          <p:nvPr/>
        </p:nvSpPr>
        <p:spPr>
          <a:xfrm>
            <a:off x="923924" y="4676686"/>
            <a:ext cx="96583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/>
              <a:t>1. alignment参数都为0时，理想几何 和 alignment后的</a:t>
            </a:r>
            <a:r>
              <a:rPr lang="zh-CN" altLang="en-US" sz="2000" dirty="0"/>
              <a:t>探测器与径迹</a:t>
            </a:r>
            <a:r>
              <a:rPr lang="zh-CN" altLang="zh-CN" sz="2000" dirty="0"/>
              <a:t>交点值是否一致 </a:t>
            </a:r>
            <a:endParaRPr lang="en-US" altLang="zh-CN" sz="2000" dirty="0"/>
          </a:p>
          <a:p>
            <a:endParaRPr lang="zh-CN" altLang="zh-CN" sz="2000" dirty="0"/>
          </a:p>
          <a:p>
            <a:r>
              <a:rPr lang="zh-CN" altLang="zh-CN" sz="2000" dirty="0"/>
              <a:t>2. alignment参数非零</a:t>
            </a:r>
            <a:r>
              <a:rPr lang="zh-CN" altLang="en-US" sz="2000" dirty="0"/>
              <a:t>时</a:t>
            </a:r>
            <a:r>
              <a:rPr lang="zh-CN" altLang="zh-CN" sz="2000" dirty="0"/>
              <a:t>，检查alignment后的径迹与CGEM交点</a:t>
            </a:r>
            <a:r>
              <a:rPr lang="zh-CN" altLang="en-US" sz="2000" dirty="0"/>
              <a:t>的值以及径迹参数</a:t>
            </a:r>
            <a:r>
              <a:rPr lang="zh-CN" altLang="zh-CN" sz="2000" dirty="0"/>
              <a:t>是否正确 </a:t>
            </a:r>
          </a:p>
        </p:txBody>
      </p:sp>
    </p:spTree>
    <p:extLst>
      <p:ext uri="{BB962C8B-B14F-4D97-AF65-F5344CB8AC3E}">
        <p14:creationId xmlns:p14="http://schemas.microsoft.com/office/powerpoint/2010/main" val="1056192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5559A2-25A4-4A83-8A4E-68088CC53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49" y="21457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+mn-ea"/>
                <a:ea typeface="+mn-ea"/>
              </a:rPr>
              <a:t>        </a:t>
            </a:r>
            <a:endParaRPr lang="zh-CN" altLang="en-US" sz="2400" dirty="0">
              <a:latin typeface="+mn-ea"/>
              <a:ea typeface="+mn-ea"/>
            </a:endParaRP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6565E1BF-E411-4009-9488-BEA90C3CE181}"/>
              </a:ext>
            </a:extLst>
          </p:cNvPr>
          <p:cNvCxnSpPr>
            <a:cxnSpLocks/>
            <a:endCxn id="89" idx="0"/>
          </p:cNvCxnSpPr>
          <p:nvPr/>
        </p:nvCxnSpPr>
        <p:spPr>
          <a:xfrm>
            <a:off x="3575017" y="3036483"/>
            <a:ext cx="0" cy="424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0C588FE3-403E-43EF-94B2-C75A0C460B53}"/>
                  </a:ext>
                </a:extLst>
              </p:cNvPr>
              <p:cNvSpPr txBox="1"/>
              <p:nvPr/>
            </p:nvSpPr>
            <p:spPr>
              <a:xfrm>
                <a:off x="2932085" y="1797672"/>
                <a:ext cx="1285865" cy="3608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600" b="0" i="0">
                              <a:latin typeface="Cambria Math" panose="02040503050406030204" pitchFamily="18" charset="0"/>
                            </a:rPr>
                            <m:t>ρ</m:t>
                          </m:r>
                        </m:sub>
                      </m:sSub>
                      <m:r>
                        <a:rPr lang="en-US" altLang="zh-CN" sz="1600" b="0" i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>
                              <a:latin typeface="Cambria Math" panose="02040503050406030204" pitchFamily="18" charset="0"/>
                            </a:rPr>
                            <m:t>ϕ</m:t>
                          </m:r>
                        </m:e>
                        <m:sub>
                          <m:r>
                            <a:rPr lang="en-US" altLang="zh-CN" sz="1600" b="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1600" b="0" i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en-US" altLang="zh-CN" sz="1600" b="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1600" b="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600" b="0" i="0">
                          <a:latin typeface="Cambria Math" panose="02040503050406030204" pitchFamily="18" charset="0"/>
                        </a:rPr>
                        <m:t>tgλ</m:t>
                      </m:r>
                    </m:oMath>
                  </m:oMathPara>
                </a14:m>
                <a:endParaRPr lang="zh-CN" altLang="en-US" sz="1600" dirty="0">
                  <a:latin typeface="+mn-ea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0C588FE3-403E-43EF-94B2-C75A0C460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085" y="1797672"/>
                <a:ext cx="1285865" cy="360804"/>
              </a:xfrm>
              <a:prstGeom prst="rect">
                <a:avLst/>
              </a:prstGeom>
              <a:blipFill>
                <a:blip r:embed="rId2"/>
                <a:stretch>
                  <a:fillRect b="-327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0FD7C21A-9309-4E5F-AA73-02E93E9C5FD7}"/>
              </a:ext>
            </a:extLst>
          </p:cNvPr>
          <p:cNvSpPr txBox="1"/>
          <p:nvPr/>
        </p:nvSpPr>
        <p:spPr>
          <a:xfrm>
            <a:off x="332627" y="2667151"/>
            <a:ext cx="648478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+mn-ea"/>
              </a:rPr>
              <a:t>调用：</a:t>
            </a:r>
            <a:r>
              <a:rPr lang="en-US" altLang="zh-CN" dirty="0" err="1">
                <a:latin typeface="+mn-ea"/>
              </a:rPr>
              <a:t>m_geomSvc</a:t>
            </a:r>
            <a:r>
              <a:rPr lang="en-US" altLang="zh-CN" dirty="0">
                <a:latin typeface="+mn-ea"/>
              </a:rPr>
              <a:t>-&gt;</a:t>
            </a:r>
            <a:r>
              <a:rPr lang="en-US" altLang="zh-CN" dirty="0" err="1">
                <a:latin typeface="+mn-ea"/>
              </a:rPr>
              <a:t>getMidDriftPtr</a:t>
            </a:r>
            <a:r>
              <a:rPr lang="zh-CN" altLang="en-US" dirty="0">
                <a:latin typeface="+mn-ea"/>
              </a:rPr>
              <a:t>（）</a:t>
            </a:r>
            <a:r>
              <a:rPr lang="en-US" altLang="zh-CN" dirty="0">
                <a:latin typeface="+mn-ea"/>
              </a:rPr>
              <a:t>-&gt;</a:t>
            </a:r>
            <a:r>
              <a:rPr lang="en-US" altLang="zh-CN" dirty="0" err="1">
                <a:latin typeface="+mn-ea"/>
              </a:rPr>
              <a:t>getPointIdealGeom</a:t>
            </a:r>
            <a:r>
              <a:rPr lang="en-US" altLang="zh-CN" dirty="0">
                <a:latin typeface="+mn-ea"/>
              </a:rPr>
              <a:t>()</a:t>
            </a:r>
            <a:endParaRPr lang="zh-CN" altLang="en-US" dirty="0">
              <a:latin typeface="+mn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933625E-BB20-4790-965A-2899FE66BE09}"/>
              </a:ext>
            </a:extLst>
          </p:cNvPr>
          <p:cNvSpPr txBox="1"/>
          <p:nvPr/>
        </p:nvSpPr>
        <p:spPr>
          <a:xfrm>
            <a:off x="7231039" y="1664966"/>
            <a:ext cx="382052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StraightLine.xAtR</a:t>
            </a:r>
            <a:r>
              <a:rPr lang="en-US" altLang="zh-CN" dirty="0"/>
              <a:t>(double R, direction)</a:t>
            </a:r>
            <a:endParaRPr lang="zh-CN" altLang="en-US" dirty="0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0981BF5C-26EE-4226-A7C7-FE616A91F451}"/>
              </a:ext>
            </a:extLst>
          </p:cNvPr>
          <p:cNvCxnSpPr>
            <a:cxnSpLocks/>
            <a:stCxn id="9" idx="2"/>
            <a:endCxn id="14" idx="0"/>
          </p:cNvCxnSpPr>
          <p:nvPr/>
        </p:nvCxnSpPr>
        <p:spPr>
          <a:xfrm>
            <a:off x="9141300" y="2034298"/>
            <a:ext cx="12306" cy="332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E4483A0A-6AB5-47B1-AFAB-09D32A5F3F68}"/>
              </a:ext>
            </a:extLst>
          </p:cNvPr>
          <p:cNvSpPr txBox="1"/>
          <p:nvPr/>
        </p:nvSpPr>
        <p:spPr>
          <a:xfrm>
            <a:off x="8239206" y="2366380"/>
            <a:ext cx="1828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posDown,posUp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D4D6D9D-046F-4DEA-BD11-7F65D91D31E7}"/>
              </a:ext>
            </a:extLst>
          </p:cNvPr>
          <p:cNvSpPr txBox="1"/>
          <p:nvPr/>
        </p:nvSpPr>
        <p:spPr>
          <a:xfrm>
            <a:off x="7519971" y="2882593"/>
            <a:ext cx="326727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xyzToPhiVIdealGeom</a:t>
            </a:r>
            <a:r>
              <a:rPr lang="en-US" altLang="zh-CN" dirty="0"/>
              <a:t>(</a:t>
            </a:r>
            <a:r>
              <a:rPr lang="fr-FR" altLang="zh-CN" dirty="0"/>
              <a:t>int layer, HepPoint3D pos, double phiV[])</a:t>
            </a:r>
            <a:endParaRPr lang="zh-CN" altLang="en-US" dirty="0"/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A9A89F4B-28EF-4E66-86FE-600A2B9FB1C4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>
            <a:off x="9153606" y="2735712"/>
            <a:ext cx="0" cy="146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6212157B-24D3-491B-ADEC-D6C88061257C}"/>
              </a:ext>
            </a:extLst>
          </p:cNvPr>
          <p:cNvCxnSpPr>
            <a:cxnSpLocks/>
          </p:cNvCxnSpPr>
          <p:nvPr/>
        </p:nvCxnSpPr>
        <p:spPr>
          <a:xfrm>
            <a:off x="9141300" y="3524934"/>
            <a:ext cx="0" cy="2222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BBF6DF1B-F653-4F37-9EBF-CBABA31455EA}"/>
              </a:ext>
            </a:extLst>
          </p:cNvPr>
          <p:cNvSpPr txBox="1"/>
          <p:nvPr/>
        </p:nvSpPr>
        <p:spPr>
          <a:xfrm>
            <a:off x="8763081" y="3747146"/>
            <a:ext cx="7810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phi, V</a:t>
            </a:r>
            <a:endParaRPr lang="zh-CN" altLang="en-US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138B01E8-3648-45D8-BE84-6058EAFFE3C2}"/>
              </a:ext>
            </a:extLst>
          </p:cNvPr>
          <p:cNvSpPr/>
          <p:nvPr/>
        </p:nvSpPr>
        <p:spPr>
          <a:xfrm>
            <a:off x="7092037" y="1431394"/>
            <a:ext cx="4098523" cy="2921307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9E212695-25C3-49AB-8E14-0273EF43E4CF}"/>
              </a:ext>
            </a:extLst>
          </p:cNvPr>
          <p:cNvCxnSpPr>
            <a:cxnSpLocks/>
            <a:stCxn id="22" idx="2"/>
            <a:endCxn id="7" idx="0"/>
          </p:cNvCxnSpPr>
          <p:nvPr/>
        </p:nvCxnSpPr>
        <p:spPr>
          <a:xfrm>
            <a:off x="3575018" y="2158476"/>
            <a:ext cx="0" cy="508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文本框 88">
            <a:extLst>
              <a:ext uri="{FF2B5EF4-FFF2-40B4-BE49-F238E27FC236}">
                <a16:creationId xmlns:a16="http://schemas.microsoft.com/office/drawing/2014/main" id="{D1AEFFB7-6732-4A6E-A291-8950A4CEB0CD}"/>
              </a:ext>
            </a:extLst>
          </p:cNvPr>
          <p:cNvSpPr txBox="1"/>
          <p:nvPr/>
        </p:nvSpPr>
        <p:spPr>
          <a:xfrm>
            <a:off x="1719593" y="3460829"/>
            <a:ext cx="371084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posUp</a:t>
            </a:r>
            <a:r>
              <a:rPr lang="en-US" altLang="zh-CN" dirty="0"/>
              <a:t> </a:t>
            </a:r>
            <a:r>
              <a:rPr lang="en-US" altLang="zh-CN" dirty="0" err="1"/>
              <a:t>posDown</a:t>
            </a:r>
            <a:r>
              <a:rPr lang="en-US" altLang="zh-CN" dirty="0"/>
              <a:t> </a:t>
            </a:r>
            <a:r>
              <a:rPr lang="en-US" altLang="zh-CN" dirty="0" err="1"/>
              <a:t>phiVUp</a:t>
            </a:r>
            <a:r>
              <a:rPr lang="en-US" altLang="zh-CN" dirty="0"/>
              <a:t> </a:t>
            </a:r>
            <a:r>
              <a:rPr lang="en-US" altLang="zh-CN" dirty="0" err="1"/>
              <a:t>phiVDown</a:t>
            </a:r>
            <a:endParaRPr lang="zh-CN" altLang="en-US" dirty="0"/>
          </a:p>
        </p:txBody>
      </p:sp>
      <p:sp>
        <p:nvSpPr>
          <p:cNvPr id="163" name="箭头: 右 162">
            <a:extLst>
              <a:ext uri="{FF2B5EF4-FFF2-40B4-BE49-F238E27FC236}">
                <a16:creationId xmlns:a16="http://schemas.microsoft.com/office/drawing/2014/main" id="{FE51E814-F89D-4CC2-A73C-5F7E33DE052F}"/>
              </a:ext>
            </a:extLst>
          </p:cNvPr>
          <p:cNvSpPr/>
          <p:nvPr/>
        </p:nvSpPr>
        <p:spPr>
          <a:xfrm>
            <a:off x="6885432" y="2882593"/>
            <a:ext cx="12801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文本框 163">
            <a:extLst>
              <a:ext uri="{FF2B5EF4-FFF2-40B4-BE49-F238E27FC236}">
                <a16:creationId xmlns:a16="http://schemas.microsoft.com/office/drawing/2014/main" id="{692CFB77-F81D-4E3F-9B00-920C55552C52}"/>
              </a:ext>
            </a:extLst>
          </p:cNvPr>
          <p:cNvSpPr txBox="1"/>
          <p:nvPr/>
        </p:nvSpPr>
        <p:spPr>
          <a:xfrm>
            <a:off x="878186" y="56131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流程图</a:t>
            </a:r>
          </a:p>
        </p:txBody>
      </p:sp>
    </p:spTree>
    <p:extLst>
      <p:ext uri="{BB962C8B-B14F-4D97-AF65-F5344CB8AC3E}">
        <p14:creationId xmlns:p14="http://schemas.microsoft.com/office/powerpoint/2010/main" val="554699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5559A2-25A4-4A83-8A4E-68088CC53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49" y="21457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+mn-ea"/>
                <a:ea typeface="+mn-ea"/>
              </a:rPr>
              <a:t>        </a:t>
            </a:r>
            <a:endParaRPr lang="zh-CN" altLang="en-US" sz="2400" dirty="0"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5F8CE941-D577-4AD3-85DC-853545DAB7BF}"/>
                  </a:ext>
                </a:extLst>
              </p:cNvPr>
              <p:cNvSpPr txBox="1"/>
              <p:nvPr/>
            </p:nvSpPr>
            <p:spPr>
              <a:xfrm>
                <a:off x="1593609" y="1599332"/>
                <a:ext cx="2580258" cy="3608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 b="0" i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b="0" i="0">
                            <a:latin typeface="Cambria Math" panose="02040503050406030204" pitchFamily="18" charset="0"/>
                          </a:rPr>
                          <m:t>ρ</m:t>
                        </m:r>
                      </m:sub>
                    </m:sSub>
                    <m:r>
                      <a:rPr lang="en-US" altLang="zh-CN" sz="1600" b="0" i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  <m:sub>
                        <m:r>
                          <a:rPr lang="en-US" altLang="zh-CN" sz="1600" b="0" i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600" b="0" i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 b="0" i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altLang="zh-CN" sz="1600" b="0" i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600" b="0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600" b="0" i="0">
                        <a:latin typeface="Cambria Math" panose="02040503050406030204" pitchFamily="18" charset="0"/>
                      </a:rPr>
                      <m:t>tgλ</m:t>
                    </m:r>
                  </m:oMath>
                </a14:m>
                <a:r>
                  <a:rPr lang="zh-CN" altLang="en-US" sz="1600" dirty="0">
                    <a:latin typeface="+mn-ea"/>
                  </a:rPr>
                  <a:t>  </a:t>
                </a:r>
                <a14:m>
                  <m:oMath xmlns:m="http://schemas.openxmlformats.org/officeDocument/2006/math">
                    <m:r>
                      <a:rPr lang="zh-CN" altLang="en-US" sz="1600" i="1" dirty="0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 ∆</m:t>
                    </m:r>
                    <m:r>
                      <a:rPr lang="en-US" altLang="zh-CN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altLang="zh-CN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∆</m:t>
                    </m:r>
                    <m:r>
                      <a:rPr lang="en-US" altLang="zh-CN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altLang="zh-CN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𝑅𝑧</m:t>
                    </m:r>
                  </m:oMath>
                </a14:m>
                <a:r>
                  <a:rPr lang="zh-CN" altLang="en-US" sz="1600" dirty="0">
                    <a:latin typeface="+mn-ea"/>
                  </a:rPr>
                  <a:t>   </a:t>
                </a:r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5F8CE941-D577-4AD3-85DC-853545DAB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609" y="1599332"/>
                <a:ext cx="2580258" cy="360804"/>
              </a:xfrm>
              <a:prstGeom prst="rect">
                <a:avLst/>
              </a:prstGeom>
              <a:blipFill>
                <a:blip r:embed="rId2"/>
                <a:stretch>
                  <a:fillRect b="-161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文本框 55">
            <a:extLst>
              <a:ext uri="{FF2B5EF4-FFF2-40B4-BE49-F238E27FC236}">
                <a16:creationId xmlns:a16="http://schemas.microsoft.com/office/drawing/2014/main" id="{60F7E7FA-35E3-4E66-8ACA-86C6D45CC54A}"/>
              </a:ext>
            </a:extLst>
          </p:cNvPr>
          <p:cNvSpPr txBox="1"/>
          <p:nvPr/>
        </p:nvSpPr>
        <p:spPr>
          <a:xfrm>
            <a:off x="1036636" y="3872820"/>
            <a:ext cx="371084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posUp</a:t>
            </a:r>
            <a:r>
              <a:rPr lang="en-US" altLang="zh-CN" dirty="0"/>
              <a:t> </a:t>
            </a:r>
            <a:r>
              <a:rPr lang="en-US" altLang="zh-CN" dirty="0" err="1"/>
              <a:t>posDown</a:t>
            </a:r>
            <a:r>
              <a:rPr lang="en-US" altLang="zh-CN" dirty="0"/>
              <a:t> </a:t>
            </a:r>
            <a:r>
              <a:rPr lang="en-US" altLang="zh-CN" dirty="0" err="1"/>
              <a:t>phiVUp</a:t>
            </a:r>
            <a:r>
              <a:rPr lang="en-US" altLang="zh-CN" dirty="0"/>
              <a:t> </a:t>
            </a:r>
            <a:r>
              <a:rPr lang="en-US" altLang="zh-CN" dirty="0" err="1"/>
              <a:t>phiVDown</a:t>
            </a:r>
            <a:endParaRPr lang="en-US" altLang="zh-CN" dirty="0"/>
          </a:p>
          <a:p>
            <a:r>
              <a:rPr lang="en-US" altLang="zh-CN" dirty="0"/>
              <a:t>Track parameters after transform</a:t>
            </a:r>
            <a:endParaRPr lang="zh-CN" altLang="en-US" dirty="0"/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A4EA276B-34D2-4256-B13C-3029226E2316}"/>
              </a:ext>
            </a:extLst>
          </p:cNvPr>
          <p:cNvSpPr txBox="1"/>
          <p:nvPr/>
        </p:nvSpPr>
        <p:spPr>
          <a:xfrm>
            <a:off x="316672" y="2775843"/>
            <a:ext cx="51341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m_geomSvc</a:t>
            </a:r>
            <a:r>
              <a:rPr lang="en-US" altLang="zh-CN" dirty="0"/>
              <a:t>-&gt;</a:t>
            </a:r>
            <a:r>
              <a:rPr lang="en-US" altLang="zh-CN" dirty="0" err="1"/>
              <a:t>getMidDriftPtr</a:t>
            </a:r>
            <a:r>
              <a:rPr lang="en-US" altLang="zh-CN" dirty="0"/>
              <a:t>-&gt; </a:t>
            </a:r>
            <a:r>
              <a:rPr lang="en-US" altLang="zh-CN" dirty="0" err="1"/>
              <a:t>getPointAligned</a:t>
            </a:r>
            <a:r>
              <a:rPr lang="en-US" altLang="zh-CN" dirty="0"/>
              <a:t>()</a:t>
            </a:r>
            <a:endParaRPr lang="zh-CN" altLang="en-US" dirty="0"/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36F1C6E3-97D4-41CE-8567-1C4E2CCFD224}"/>
              </a:ext>
            </a:extLst>
          </p:cNvPr>
          <p:cNvSpPr txBox="1"/>
          <p:nvPr/>
        </p:nvSpPr>
        <p:spPr>
          <a:xfrm>
            <a:off x="8699002" y="2201233"/>
            <a:ext cx="310203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dirty="0" err="1"/>
              <a:t>StraightLine.xAtR</a:t>
            </a:r>
            <a:r>
              <a:rPr lang="en-US" altLang="zh-CN" sz="1400" dirty="0"/>
              <a:t>(double R, direction)</a:t>
            </a:r>
            <a:endParaRPr lang="zh-CN" altLang="en-US" sz="1400" dirty="0"/>
          </a:p>
        </p:txBody>
      </p:sp>
      <p:cxnSp>
        <p:nvCxnSpPr>
          <p:cNvPr id="59" name="直接箭头连接符 58">
            <a:extLst>
              <a:ext uri="{FF2B5EF4-FFF2-40B4-BE49-F238E27FC236}">
                <a16:creationId xmlns:a16="http://schemas.microsoft.com/office/drawing/2014/main" id="{32445546-F6BE-4522-8823-544172BACF36}"/>
              </a:ext>
            </a:extLst>
          </p:cNvPr>
          <p:cNvCxnSpPr>
            <a:cxnSpLocks/>
            <a:stCxn id="58" idx="2"/>
            <a:endCxn id="60" idx="0"/>
          </p:cNvCxnSpPr>
          <p:nvPr/>
        </p:nvCxnSpPr>
        <p:spPr>
          <a:xfrm>
            <a:off x="10250021" y="2509010"/>
            <a:ext cx="0" cy="168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本框 59">
            <a:extLst>
              <a:ext uri="{FF2B5EF4-FFF2-40B4-BE49-F238E27FC236}">
                <a16:creationId xmlns:a16="http://schemas.microsoft.com/office/drawing/2014/main" id="{20911886-EEE9-419F-A272-5CF0FAC1ABBB}"/>
              </a:ext>
            </a:extLst>
          </p:cNvPr>
          <p:cNvSpPr txBox="1"/>
          <p:nvPr/>
        </p:nvSpPr>
        <p:spPr>
          <a:xfrm>
            <a:off x="9091281" y="2677976"/>
            <a:ext cx="231748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dirty="0" err="1"/>
              <a:t>posDownLocal,posUpLocal</a:t>
            </a:r>
            <a:endParaRPr lang="zh-CN" altLang="en-US" sz="1400" dirty="0"/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5E1DF136-A8C4-420F-BD92-7371D1D85564}"/>
              </a:ext>
            </a:extLst>
          </p:cNvPr>
          <p:cNvSpPr txBox="1"/>
          <p:nvPr/>
        </p:nvSpPr>
        <p:spPr>
          <a:xfrm>
            <a:off x="8886577" y="3119077"/>
            <a:ext cx="275982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dirty="0" err="1"/>
              <a:t>xyzToPhiVIdealGeom</a:t>
            </a:r>
            <a:r>
              <a:rPr lang="en-US" altLang="zh-CN" sz="1400" dirty="0"/>
              <a:t>(</a:t>
            </a:r>
            <a:r>
              <a:rPr lang="fr-FR" altLang="zh-CN" sz="1400" dirty="0"/>
              <a:t>int layer, HepPoint3D pos, double phiV[])</a:t>
            </a:r>
            <a:endParaRPr lang="zh-CN" altLang="en-US" sz="1400" dirty="0"/>
          </a:p>
        </p:txBody>
      </p:sp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3D2E1A0F-9306-40E0-8178-A66701DDAB76}"/>
              </a:ext>
            </a:extLst>
          </p:cNvPr>
          <p:cNvCxnSpPr>
            <a:cxnSpLocks/>
            <a:stCxn id="60" idx="2"/>
            <a:endCxn id="61" idx="0"/>
          </p:cNvCxnSpPr>
          <p:nvPr/>
        </p:nvCxnSpPr>
        <p:spPr>
          <a:xfrm>
            <a:off x="10250021" y="2985753"/>
            <a:ext cx="16469" cy="133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>
            <a:extLst>
              <a:ext uri="{FF2B5EF4-FFF2-40B4-BE49-F238E27FC236}">
                <a16:creationId xmlns:a16="http://schemas.microsoft.com/office/drawing/2014/main" id="{A3145C24-614A-4EC8-BBA2-35E522EFC70B}"/>
              </a:ext>
            </a:extLst>
          </p:cNvPr>
          <p:cNvCxnSpPr>
            <a:cxnSpLocks/>
            <a:stCxn id="61" idx="2"/>
            <a:endCxn id="64" idx="0"/>
          </p:cNvCxnSpPr>
          <p:nvPr/>
        </p:nvCxnSpPr>
        <p:spPr>
          <a:xfrm>
            <a:off x="10266490" y="3642297"/>
            <a:ext cx="0" cy="151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63">
            <a:extLst>
              <a:ext uri="{FF2B5EF4-FFF2-40B4-BE49-F238E27FC236}">
                <a16:creationId xmlns:a16="http://schemas.microsoft.com/office/drawing/2014/main" id="{94F18CB9-7580-41E4-A4A7-F0D6B07F18B3}"/>
              </a:ext>
            </a:extLst>
          </p:cNvPr>
          <p:cNvSpPr txBox="1"/>
          <p:nvPr/>
        </p:nvSpPr>
        <p:spPr>
          <a:xfrm>
            <a:off x="9949949" y="3793846"/>
            <a:ext cx="63308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phi, V</a:t>
            </a:r>
            <a:endParaRPr lang="zh-CN" altLang="en-US" sz="1400" dirty="0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0C152BF8-9C79-4C1E-BF42-A7A791DB0053}"/>
              </a:ext>
            </a:extLst>
          </p:cNvPr>
          <p:cNvSpPr/>
          <p:nvPr/>
        </p:nvSpPr>
        <p:spPr>
          <a:xfrm>
            <a:off x="6096000" y="1007243"/>
            <a:ext cx="5779324" cy="427586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cxnSp>
        <p:nvCxnSpPr>
          <p:cNvPr id="66" name="直接箭头连接符 65">
            <a:extLst>
              <a:ext uri="{FF2B5EF4-FFF2-40B4-BE49-F238E27FC236}">
                <a16:creationId xmlns:a16="http://schemas.microsoft.com/office/drawing/2014/main" id="{37527ECE-47DE-42BE-B7FD-799EEEF786C9}"/>
              </a:ext>
            </a:extLst>
          </p:cNvPr>
          <p:cNvCxnSpPr>
            <a:cxnSpLocks/>
            <a:stCxn id="55" idx="2"/>
            <a:endCxn id="57" idx="0"/>
          </p:cNvCxnSpPr>
          <p:nvPr/>
        </p:nvCxnSpPr>
        <p:spPr>
          <a:xfrm>
            <a:off x="2883738" y="1960136"/>
            <a:ext cx="0" cy="815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文本框 81">
            <a:extLst>
              <a:ext uri="{FF2B5EF4-FFF2-40B4-BE49-F238E27FC236}">
                <a16:creationId xmlns:a16="http://schemas.microsoft.com/office/drawing/2014/main" id="{CF71CF6E-BC31-4365-8837-B5F9037774E1}"/>
              </a:ext>
            </a:extLst>
          </p:cNvPr>
          <p:cNvSpPr txBox="1"/>
          <p:nvPr/>
        </p:nvSpPr>
        <p:spPr>
          <a:xfrm>
            <a:off x="6154032" y="1071305"/>
            <a:ext cx="533611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dirty="0" err="1"/>
              <a:t>CgemGeoAlighn.StrightLineConversion</a:t>
            </a:r>
            <a:r>
              <a:rPr lang="en-US" altLang="zh-CN" sz="1400" dirty="0"/>
              <a:t>(int </a:t>
            </a:r>
            <a:r>
              <a:rPr lang="en-US" altLang="zh-CN" sz="1400" dirty="0" err="1"/>
              <a:t>layer,StrightLine</a:t>
            </a:r>
            <a:r>
              <a:rPr lang="en-US" altLang="zh-CN" sz="1400" dirty="0"/>
              <a:t> </a:t>
            </a:r>
            <a:r>
              <a:rPr lang="en-US" altLang="zh-CN" sz="1400" dirty="0" err="1"/>
              <a:t>Pline</a:t>
            </a:r>
            <a:r>
              <a:rPr lang="en-US" altLang="zh-CN" sz="1400" dirty="0"/>
              <a:t>)</a:t>
            </a:r>
          </a:p>
        </p:txBody>
      </p:sp>
      <p:cxnSp>
        <p:nvCxnSpPr>
          <p:cNvPr id="84" name="直接箭头连接符 83">
            <a:extLst>
              <a:ext uri="{FF2B5EF4-FFF2-40B4-BE49-F238E27FC236}">
                <a16:creationId xmlns:a16="http://schemas.microsoft.com/office/drawing/2014/main" id="{60489E21-85B8-44AE-AC4A-13FC53915ECA}"/>
              </a:ext>
            </a:extLst>
          </p:cNvPr>
          <p:cNvCxnSpPr>
            <a:cxnSpLocks/>
            <a:stCxn id="82" idx="2"/>
            <a:endCxn id="85" idx="0"/>
          </p:cNvCxnSpPr>
          <p:nvPr/>
        </p:nvCxnSpPr>
        <p:spPr>
          <a:xfrm>
            <a:off x="8822089" y="1379082"/>
            <a:ext cx="21503" cy="187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文本框 84">
            <a:extLst>
              <a:ext uri="{FF2B5EF4-FFF2-40B4-BE49-F238E27FC236}">
                <a16:creationId xmlns:a16="http://schemas.microsoft.com/office/drawing/2014/main" id="{A1A11FF7-66F8-48AC-BF51-88F9087DE10E}"/>
              </a:ext>
            </a:extLst>
          </p:cNvPr>
          <p:cNvSpPr txBox="1"/>
          <p:nvPr/>
        </p:nvSpPr>
        <p:spPr>
          <a:xfrm>
            <a:off x="7538060" y="1566599"/>
            <a:ext cx="261106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New </a:t>
            </a:r>
            <a:r>
              <a:rPr lang="en-US" altLang="zh-CN" sz="1400" dirty="0" err="1"/>
              <a:t>straignt</a:t>
            </a:r>
            <a:r>
              <a:rPr lang="en-US" altLang="zh-CN" sz="1400" dirty="0"/>
              <a:t> line </a:t>
            </a:r>
            <a:r>
              <a:rPr lang="en-US" altLang="zh-CN" sz="1400" dirty="0" err="1"/>
              <a:t>paramenters</a:t>
            </a:r>
            <a:r>
              <a:rPr lang="en-US" altLang="zh-CN" sz="1400" dirty="0"/>
              <a:t> </a:t>
            </a:r>
            <a:endParaRPr lang="zh-CN" altLang="en-US" sz="1400" dirty="0"/>
          </a:p>
        </p:txBody>
      </p:sp>
      <p:cxnSp>
        <p:nvCxnSpPr>
          <p:cNvPr id="117" name="连接符: 肘形 116">
            <a:extLst>
              <a:ext uri="{FF2B5EF4-FFF2-40B4-BE49-F238E27FC236}">
                <a16:creationId xmlns:a16="http://schemas.microsoft.com/office/drawing/2014/main" id="{532F8A8B-682E-4FF2-8B64-9542F8FFF094}"/>
              </a:ext>
            </a:extLst>
          </p:cNvPr>
          <p:cNvCxnSpPr>
            <a:cxnSpLocks/>
            <a:stCxn id="60" idx="1"/>
          </p:cNvCxnSpPr>
          <p:nvPr/>
        </p:nvCxnSpPr>
        <p:spPr>
          <a:xfrm rot="10800000" flipV="1">
            <a:off x="6767295" y="2831865"/>
            <a:ext cx="2323986" cy="1082654"/>
          </a:xfrm>
          <a:prstGeom prst="bentConnector3">
            <a:avLst>
              <a:gd name="adj1" fmla="val 10025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文本框 122">
            <a:extLst>
              <a:ext uri="{FF2B5EF4-FFF2-40B4-BE49-F238E27FC236}">
                <a16:creationId xmlns:a16="http://schemas.microsoft.com/office/drawing/2014/main" id="{1DD9D601-3FC7-48E0-BEFA-DE88F958D33C}"/>
              </a:ext>
            </a:extLst>
          </p:cNvPr>
          <p:cNvSpPr txBox="1"/>
          <p:nvPr/>
        </p:nvSpPr>
        <p:spPr>
          <a:xfrm>
            <a:off x="6127396" y="3914520"/>
            <a:ext cx="378170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dirty="0" err="1"/>
              <a:t>point_invTransform</a:t>
            </a:r>
            <a:r>
              <a:rPr lang="en-US" altLang="zh-CN" sz="1400" dirty="0"/>
              <a:t>(int layer, HepPoint3D pos)</a:t>
            </a:r>
            <a:endParaRPr lang="zh-CN" altLang="en-US" sz="1400" dirty="0"/>
          </a:p>
        </p:txBody>
      </p:sp>
      <p:cxnSp>
        <p:nvCxnSpPr>
          <p:cNvPr id="71" name="直接箭头连接符 70">
            <a:extLst>
              <a:ext uri="{FF2B5EF4-FFF2-40B4-BE49-F238E27FC236}">
                <a16:creationId xmlns:a16="http://schemas.microsoft.com/office/drawing/2014/main" id="{07921586-B18A-40A2-8C96-9AA54F4FBBC6}"/>
              </a:ext>
            </a:extLst>
          </p:cNvPr>
          <p:cNvCxnSpPr>
            <a:cxnSpLocks/>
            <a:stCxn id="57" idx="2"/>
            <a:endCxn id="56" idx="0"/>
          </p:cNvCxnSpPr>
          <p:nvPr/>
        </p:nvCxnSpPr>
        <p:spPr>
          <a:xfrm>
            <a:off x="2883738" y="3145175"/>
            <a:ext cx="8322" cy="727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箭头连接符 95">
            <a:extLst>
              <a:ext uri="{FF2B5EF4-FFF2-40B4-BE49-F238E27FC236}">
                <a16:creationId xmlns:a16="http://schemas.microsoft.com/office/drawing/2014/main" id="{C16135D6-B1BC-433E-A61D-C43EA90832AC}"/>
              </a:ext>
            </a:extLst>
          </p:cNvPr>
          <p:cNvCxnSpPr>
            <a:cxnSpLocks/>
            <a:stCxn id="123" idx="2"/>
            <a:endCxn id="105" idx="0"/>
          </p:cNvCxnSpPr>
          <p:nvPr/>
        </p:nvCxnSpPr>
        <p:spPr>
          <a:xfrm>
            <a:off x="8018249" y="4222297"/>
            <a:ext cx="0" cy="329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文本框 104">
            <a:extLst>
              <a:ext uri="{FF2B5EF4-FFF2-40B4-BE49-F238E27FC236}">
                <a16:creationId xmlns:a16="http://schemas.microsoft.com/office/drawing/2014/main" id="{B40B6734-9E8A-46EB-A35C-A7BEAE975627}"/>
              </a:ext>
            </a:extLst>
          </p:cNvPr>
          <p:cNvSpPr txBox="1"/>
          <p:nvPr/>
        </p:nvSpPr>
        <p:spPr>
          <a:xfrm>
            <a:off x="7275737" y="4551852"/>
            <a:ext cx="148502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dirty="0" err="1"/>
              <a:t>posUp,posDown</a:t>
            </a:r>
            <a:endParaRPr lang="zh-CN" altLang="en-US" sz="1400" dirty="0"/>
          </a:p>
        </p:txBody>
      </p:sp>
      <p:cxnSp>
        <p:nvCxnSpPr>
          <p:cNvPr id="35" name="连接符: 肘形 34">
            <a:extLst>
              <a:ext uri="{FF2B5EF4-FFF2-40B4-BE49-F238E27FC236}">
                <a16:creationId xmlns:a16="http://schemas.microsoft.com/office/drawing/2014/main" id="{49E60D93-1E2C-4F0F-9DF1-BF05CD9E99EE}"/>
              </a:ext>
            </a:extLst>
          </p:cNvPr>
          <p:cNvCxnSpPr>
            <a:stCxn id="85" idx="3"/>
          </p:cNvCxnSpPr>
          <p:nvPr/>
        </p:nvCxnSpPr>
        <p:spPr>
          <a:xfrm>
            <a:off x="10149124" y="1720488"/>
            <a:ext cx="356898" cy="48074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箭头: 右 69">
            <a:extLst>
              <a:ext uri="{FF2B5EF4-FFF2-40B4-BE49-F238E27FC236}">
                <a16:creationId xmlns:a16="http://schemas.microsoft.com/office/drawing/2014/main" id="{82D5A1AC-257B-40B6-B123-315DA4304FAA}"/>
              </a:ext>
            </a:extLst>
          </p:cNvPr>
          <p:cNvSpPr/>
          <p:nvPr/>
        </p:nvSpPr>
        <p:spPr>
          <a:xfrm>
            <a:off x="5625022" y="2917410"/>
            <a:ext cx="325284" cy="68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AF8DD97D-21EB-480C-A2D1-A8147A5963AE}"/>
              </a:ext>
            </a:extLst>
          </p:cNvPr>
          <p:cNvSpPr txBox="1"/>
          <p:nvPr/>
        </p:nvSpPr>
        <p:spPr>
          <a:xfrm>
            <a:off x="878186" y="56131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流程图</a:t>
            </a:r>
          </a:p>
        </p:txBody>
      </p:sp>
    </p:spTree>
    <p:extLst>
      <p:ext uri="{BB962C8B-B14F-4D97-AF65-F5344CB8AC3E}">
        <p14:creationId xmlns:p14="http://schemas.microsoft.com/office/powerpoint/2010/main" val="2518079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C5983B2A-8CC8-4CD8-97E6-7BA3E17EF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75" y="104763"/>
            <a:ext cx="10515600" cy="900000"/>
          </a:xfrm>
        </p:spPr>
        <p:txBody>
          <a:bodyPr>
            <a:normAutofit/>
          </a:bodyPr>
          <a:lstStyle/>
          <a:p>
            <a:r>
              <a:rPr lang="en-US" altLang="zh-CN" sz="2400" dirty="0" err="1">
                <a:latin typeface="+mn-lt"/>
              </a:rPr>
              <a:t>dr</a:t>
            </a:r>
            <a:r>
              <a:rPr lang="en-US" altLang="zh-CN" sz="2400" dirty="0">
                <a:latin typeface="+mn-lt"/>
              </a:rPr>
              <a:t>=0.707107  phi0=0.785398   </a:t>
            </a:r>
            <a:r>
              <a:rPr lang="en-US" altLang="zh-CN" sz="2400" dirty="0" err="1">
                <a:latin typeface="+mn-lt"/>
              </a:rPr>
              <a:t>dz</a:t>
            </a:r>
            <a:r>
              <a:rPr lang="en-US" altLang="zh-CN" sz="2400" dirty="0">
                <a:latin typeface="+mn-lt"/>
              </a:rPr>
              <a:t>=1   </a:t>
            </a:r>
            <a:r>
              <a:rPr lang="en-US" altLang="zh-CN" sz="2400" dirty="0" err="1">
                <a:latin typeface="+mn-lt"/>
              </a:rPr>
              <a:t>tanl</a:t>
            </a:r>
            <a:r>
              <a:rPr lang="en-US" altLang="zh-CN" sz="2400" dirty="0">
                <a:latin typeface="+mn-lt"/>
              </a:rPr>
              <a:t>=-1</a:t>
            </a:r>
            <a:endParaRPr lang="zh-CN" altLang="en-US" sz="2400" dirty="0">
              <a:latin typeface="+mn-lt"/>
            </a:endParaRPr>
          </a:p>
        </p:txBody>
      </p:sp>
      <p:pic>
        <p:nvPicPr>
          <p:cNvPr id="14" name="内容占位符 13">
            <a:extLst>
              <a:ext uri="{FF2B5EF4-FFF2-40B4-BE49-F238E27FC236}">
                <a16:creationId xmlns:a16="http://schemas.microsoft.com/office/drawing/2014/main" id="{CBF9165C-81EB-4C48-A4C4-5EDB6C208CE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24" y="4810229"/>
            <a:ext cx="5708667" cy="452833"/>
          </a:xfr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DE4F8FC-7C6E-4604-A37C-13DB6D92A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24" y="5233572"/>
            <a:ext cx="5694678" cy="495029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6524DDB9-644B-47A0-9DD3-5F97880D9E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24" y="5714005"/>
            <a:ext cx="5694680" cy="45157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95784EFE-344F-4A8D-9598-D4B0E64556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349" y="4812839"/>
            <a:ext cx="5382376" cy="1352739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B611F3B3-CACF-49A4-B6C2-70E53776D85F}"/>
              </a:ext>
            </a:extLst>
          </p:cNvPr>
          <p:cNvSpPr/>
          <p:nvPr/>
        </p:nvSpPr>
        <p:spPr>
          <a:xfrm>
            <a:off x="10997249" y="5534026"/>
            <a:ext cx="779476" cy="2795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D56EDCC7-7641-4C3F-82AC-E38369C74186}"/>
              </a:ext>
            </a:extLst>
          </p:cNvPr>
          <p:cNvSpPr/>
          <p:nvPr/>
        </p:nvSpPr>
        <p:spPr>
          <a:xfrm>
            <a:off x="11013967" y="5966345"/>
            <a:ext cx="762758" cy="1992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B5E0D74-B0EA-47CD-98E8-960203AA3479}"/>
              </a:ext>
            </a:extLst>
          </p:cNvPr>
          <p:cNvSpPr txBox="1"/>
          <p:nvPr/>
        </p:nvSpPr>
        <p:spPr>
          <a:xfrm>
            <a:off x="9161174" y="1885030"/>
            <a:ext cx="2615551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050" dirty="0"/>
              <a:t>Straight line function  and circle function </a:t>
            </a:r>
            <a:endParaRPr lang="zh-CN" altLang="en-US" sz="1050" dirty="0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78F472D8-B331-4F96-AE24-B381D7DDA24F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 flipH="1">
            <a:off x="10463633" y="2138946"/>
            <a:ext cx="5317" cy="217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045E41C4-8D88-45A3-974D-E7A382D2C801}"/>
              </a:ext>
            </a:extLst>
          </p:cNvPr>
          <p:cNvSpPr txBox="1"/>
          <p:nvPr/>
        </p:nvSpPr>
        <p:spPr>
          <a:xfrm>
            <a:off x="9620591" y="2356346"/>
            <a:ext cx="1686084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050" dirty="0" err="1"/>
              <a:t>posUp,posDown</a:t>
            </a:r>
            <a:r>
              <a:rPr lang="en-US" altLang="zh-CN" sz="1050" dirty="0"/>
              <a:t>:(</a:t>
            </a:r>
            <a:r>
              <a:rPr lang="en-US" altLang="zh-CN" sz="1050" dirty="0" err="1"/>
              <a:t>x,y</a:t>
            </a:r>
            <a:r>
              <a:rPr lang="en-US" altLang="zh-CN" sz="1050" dirty="0"/>
              <a:t>)  </a:t>
            </a:r>
            <a:r>
              <a:rPr lang="zh-CN" altLang="en-US" sz="1050" dirty="0"/>
              <a:t>圆心与直线的垂足的坐标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E7C4465-F136-4521-BF3F-976F71610D00}"/>
              </a:ext>
            </a:extLst>
          </p:cNvPr>
          <p:cNvSpPr txBox="1"/>
          <p:nvPr/>
        </p:nvSpPr>
        <p:spPr>
          <a:xfrm>
            <a:off x="10291335" y="2918959"/>
            <a:ext cx="349446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050" dirty="0"/>
              <a:t>ss</a:t>
            </a:r>
            <a:endParaRPr lang="zh-CN" altLang="en-US" sz="105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149336B-03EC-405C-95E1-7F375B8279C9}"/>
              </a:ext>
            </a:extLst>
          </p:cNvPr>
          <p:cNvSpPr txBox="1"/>
          <p:nvPr/>
        </p:nvSpPr>
        <p:spPr>
          <a:xfrm>
            <a:off x="9391188" y="3307399"/>
            <a:ext cx="2144889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050" dirty="0"/>
              <a:t>s-z plane: </a:t>
            </a:r>
            <a:r>
              <a:rPr lang="en-US" altLang="zh-CN" sz="1050" dirty="0" err="1"/>
              <a:t>posUp</a:t>
            </a:r>
            <a:r>
              <a:rPr lang="en-US" altLang="zh-CN" sz="1050" dirty="0"/>
              <a:t>[2],</a:t>
            </a:r>
            <a:r>
              <a:rPr lang="en-US" altLang="zh-CN" sz="1050" dirty="0" err="1"/>
              <a:t>posDown</a:t>
            </a:r>
            <a:r>
              <a:rPr lang="en-US" altLang="zh-CN" sz="1050" dirty="0"/>
              <a:t>[2]</a:t>
            </a:r>
            <a:endParaRPr lang="zh-CN" altLang="en-US" sz="105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3826691-E7D0-40B4-AF78-28F55625EC0A}"/>
              </a:ext>
            </a:extLst>
          </p:cNvPr>
          <p:cNvSpPr txBox="1"/>
          <p:nvPr/>
        </p:nvSpPr>
        <p:spPr>
          <a:xfrm>
            <a:off x="6618069" y="2859234"/>
            <a:ext cx="96372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atan2(</a:t>
            </a:r>
            <a:r>
              <a:rPr lang="en-US" altLang="zh-CN" sz="1400" dirty="0" err="1"/>
              <a:t>y,x</a:t>
            </a:r>
            <a:r>
              <a:rPr lang="en-US" altLang="zh-CN" sz="1400" dirty="0"/>
              <a:t>),</a:t>
            </a:r>
            <a:endParaRPr lang="zh-CN" altLang="en-US" sz="14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3F54C6F-2D6D-431F-B44E-39CAE1231B45}"/>
              </a:ext>
            </a:extLst>
          </p:cNvPr>
          <p:cNvSpPr txBox="1"/>
          <p:nvPr/>
        </p:nvSpPr>
        <p:spPr>
          <a:xfrm>
            <a:off x="6886571" y="3304175"/>
            <a:ext cx="42672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phi</a:t>
            </a:r>
            <a:endParaRPr lang="zh-CN" altLang="en-US" sz="1400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02840EA6-9EA6-4BB9-856B-D98B7B9B19CD}"/>
              </a:ext>
            </a:extLst>
          </p:cNvPr>
          <p:cNvSpPr txBox="1"/>
          <p:nvPr/>
        </p:nvSpPr>
        <p:spPr>
          <a:xfrm>
            <a:off x="5605292" y="1208978"/>
            <a:ext cx="488948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global , local:  </a:t>
            </a:r>
            <a:r>
              <a:rPr lang="en-US" altLang="zh-CN" sz="1400" dirty="0" err="1"/>
              <a:t>straignt</a:t>
            </a:r>
            <a:r>
              <a:rPr lang="en-US" altLang="zh-CN" sz="1400" dirty="0"/>
              <a:t> line function , circle </a:t>
            </a:r>
            <a:r>
              <a:rPr lang="en-US" altLang="zh-CN" sz="1400" dirty="0" err="1"/>
              <a:t>function,dz,lamda</a:t>
            </a:r>
            <a:r>
              <a:rPr lang="en-US" altLang="zh-CN" sz="1400" dirty="0"/>
              <a:t> </a:t>
            </a:r>
            <a:endParaRPr lang="zh-CN" altLang="en-US" sz="1400" dirty="0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7FB04F0F-3B63-499E-B8DD-BE20B13C2678}"/>
              </a:ext>
            </a:extLst>
          </p:cNvPr>
          <p:cNvSpPr txBox="1"/>
          <p:nvPr/>
        </p:nvSpPr>
        <p:spPr>
          <a:xfrm>
            <a:off x="7625877" y="1747588"/>
            <a:ext cx="84830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400" dirty="0" err="1"/>
              <a:t>getXYZ</a:t>
            </a:r>
            <a:r>
              <a:rPr lang="en-US" altLang="zh-CN" sz="1400" dirty="0"/>
              <a:t>()</a:t>
            </a:r>
            <a:endParaRPr lang="zh-CN" altLang="en-US" sz="1400" dirty="0"/>
          </a:p>
        </p:txBody>
      </p: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653608EC-9D3A-43EF-9911-6D935D2D5320}"/>
              </a:ext>
            </a:extLst>
          </p:cNvPr>
          <p:cNvCxnSpPr>
            <a:cxnSpLocks/>
            <a:stCxn id="43" idx="2"/>
            <a:endCxn id="45" idx="0"/>
          </p:cNvCxnSpPr>
          <p:nvPr/>
        </p:nvCxnSpPr>
        <p:spPr>
          <a:xfrm>
            <a:off x="8050032" y="1516755"/>
            <a:ext cx="0" cy="230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>
            <a:extLst>
              <a:ext uri="{FF2B5EF4-FFF2-40B4-BE49-F238E27FC236}">
                <a16:creationId xmlns:a16="http://schemas.microsoft.com/office/drawing/2014/main" id="{DBA7C2BE-D01A-4D1C-AA77-0A4690A541EE}"/>
              </a:ext>
            </a:extLst>
          </p:cNvPr>
          <p:cNvSpPr txBox="1"/>
          <p:nvPr/>
        </p:nvSpPr>
        <p:spPr>
          <a:xfrm>
            <a:off x="6573986" y="2350501"/>
            <a:ext cx="105189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Local:(</a:t>
            </a:r>
            <a:r>
              <a:rPr lang="en-US" altLang="zh-CN" sz="1400" dirty="0" err="1"/>
              <a:t>x,y,z</a:t>
            </a:r>
            <a:r>
              <a:rPr lang="en-US" altLang="zh-CN" sz="1400" dirty="0"/>
              <a:t>)</a:t>
            </a:r>
            <a:endParaRPr lang="zh-CN" altLang="en-US" sz="1400" dirty="0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A787BD51-9392-40A4-BEED-9923F4E9FD64}"/>
              </a:ext>
            </a:extLst>
          </p:cNvPr>
          <p:cNvSpPr txBox="1"/>
          <p:nvPr/>
        </p:nvSpPr>
        <p:spPr>
          <a:xfrm>
            <a:off x="8171196" y="3908324"/>
            <a:ext cx="118173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global:</a:t>
            </a:r>
            <a:r>
              <a:rPr lang="zh-CN" altLang="en-US" sz="1400" dirty="0"/>
              <a:t> </a:t>
            </a:r>
            <a:r>
              <a:rPr lang="en-US" altLang="zh-CN" sz="1400" dirty="0"/>
              <a:t>(</a:t>
            </a:r>
            <a:r>
              <a:rPr lang="en-US" altLang="zh-CN" sz="1400" dirty="0" err="1"/>
              <a:t>x,y,z</a:t>
            </a:r>
            <a:r>
              <a:rPr lang="en-US" altLang="zh-CN" sz="1400" dirty="0"/>
              <a:t>)</a:t>
            </a:r>
            <a:endParaRPr lang="zh-CN" altLang="en-US" sz="1400" dirty="0"/>
          </a:p>
        </p:txBody>
      </p: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4D186762-8D7A-47A0-A993-C5312209974F}"/>
              </a:ext>
            </a:extLst>
          </p:cNvPr>
          <p:cNvCxnSpPr>
            <a:cxnSpLocks/>
            <a:stCxn id="10" idx="2"/>
            <a:endCxn id="13" idx="0"/>
          </p:cNvCxnSpPr>
          <p:nvPr/>
        </p:nvCxnSpPr>
        <p:spPr>
          <a:xfrm>
            <a:off x="10463633" y="2771844"/>
            <a:ext cx="2425" cy="147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8F685B5A-FC15-4B7B-BF4C-0A5F38EC313C}"/>
              </a:ext>
            </a:extLst>
          </p:cNvPr>
          <p:cNvCxnSpPr>
            <a:cxnSpLocks/>
            <a:stCxn id="13" idx="2"/>
            <a:endCxn id="17" idx="0"/>
          </p:cNvCxnSpPr>
          <p:nvPr/>
        </p:nvCxnSpPr>
        <p:spPr>
          <a:xfrm flipH="1">
            <a:off x="10463633" y="3172875"/>
            <a:ext cx="2425" cy="134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连接符: 肘形 69">
            <a:extLst>
              <a:ext uri="{FF2B5EF4-FFF2-40B4-BE49-F238E27FC236}">
                <a16:creationId xmlns:a16="http://schemas.microsoft.com/office/drawing/2014/main" id="{600806A3-6277-4F44-A971-5E2D8C009D9E}"/>
              </a:ext>
            </a:extLst>
          </p:cNvPr>
          <p:cNvCxnSpPr>
            <a:stCxn id="45" idx="1"/>
            <a:endCxn id="50" idx="0"/>
          </p:cNvCxnSpPr>
          <p:nvPr/>
        </p:nvCxnSpPr>
        <p:spPr>
          <a:xfrm rot="10800000" flipV="1">
            <a:off x="7099933" y="1901477"/>
            <a:ext cx="525945" cy="44902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连接符: 肘形 71">
            <a:extLst>
              <a:ext uri="{FF2B5EF4-FFF2-40B4-BE49-F238E27FC236}">
                <a16:creationId xmlns:a16="http://schemas.microsoft.com/office/drawing/2014/main" id="{FD8573A8-62A1-4B51-9B40-437924908A12}"/>
              </a:ext>
            </a:extLst>
          </p:cNvPr>
          <p:cNvCxnSpPr>
            <a:cxnSpLocks/>
            <a:stCxn id="45" idx="3"/>
            <a:endCxn id="51" idx="0"/>
          </p:cNvCxnSpPr>
          <p:nvPr/>
        </p:nvCxnSpPr>
        <p:spPr>
          <a:xfrm>
            <a:off x="8474186" y="1901477"/>
            <a:ext cx="287877" cy="200684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箭头连接符 78">
            <a:extLst>
              <a:ext uri="{FF2B5EF4-FFF2-40B4-BE49-F238E27FC236}">
                <a16:creationId xmlns:a16="http://schemas.microsoft.com/office/drawing/2014/main" id="{71719D5A-251D-41E9-B1E6-55B23BBEA18B}"/>
              </a:ext>
            </a:extLst>
          </p:cNvPr>
          <p:cNvCxnSpPr>
            <a:stCxn id="50" idx="2"/>
            <a:endCxn id="18" idx="0"/>
          </p:cNvCxnSpPr>
          <p:nvPr/>
        </p:nvCxnSpPr>
        <p:spPr>
          <a:xfrm>
            <a:off x="7099932" y="2658278"/>
            <a:ext cx="0" cy="200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箭头连接符 80">
            <a:extLst>
              <a:ext uri="{FF2B5EF4-FFF2-40B4-BE49-F238E27FC236}">
                <a16:creationId xmlns:a16="http://schemas.microsoft.com/office/drawing/2014/main" id="{8B5C4C1C-0EB5-4E3D-B79E-DB54342EAEB2}"/>
              </a:ext>
            </a:extLst>
          </p:cNvPr>
          <p:cNvCxnSpPr>
            <a:stCxn id="18" idx="2"/>
            <a:endCxn id="19" idx="0"/>
          </p:cNvCxnSpPr>
          <p:nvPr/>
        </p:nvCxnSpPr>
        <p:spPr>
          <a:xfrm flipH="1">
            <a:off x="7099931" y="3167011"/>
            <a:ext cx="1" cy="137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连接符: 肘形 82">
            <a:extLst>
              <a:ext uri="{FF2B5EF4-FFF2-40B4-BE49-F238E27FC236}">
                <a16:creationId xmlns:a16="http://schemas.microsoft.com/office/drawing/2014/main" id="{396ADB97-F5FD-4B37-AF00-1A36EF81B020}"/>
              </a:ext>
            </a:extLst>
          </p:cNvPr>
          <p:cNvCxnSpPr>
            <a:cxnSpLocks/>
            <a:stCxn id="50" idx="3"/>
          </p:cNvCxnSpPr>
          <p:nvPr/>
        </p:nvCxnSpPr>
        <p:spPr>
          <a:xfrm>
            <a:off x="7625877" y="2504390"/>
            <a:ext cx="247107" cy="141533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矩形 89">
                <a:extLst>
                  <a:ext uri="{FF2B5EF4-FFF2-40B4-BE49-F238E27FC236}">
                    <a16:creationId xmlns:a16="http://schemas.microsoft.com/office/drawing/2014/main" id="{210E461C-22E6-42B3-869D-54A31C6156C5}"/>
                  </a:ext>
                </a:extLst>
              </p:cNvPr>
              <p:cNvSpPr/>
              <p:nvPr/>
            </p:nvSpPr>
            <p:spPr>
              <a:xfrm>
                <a:off x="6764023" y="3919729"/>
                <a:ext cx="1197764" cy="30777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400" smtClean="0">
                        <a:latin typeface="Cambria Math" panose="02040503050406030204" pitchFamily="18" charset="0"/>
                      </a:rPr>
                      <m:t>ϕ</m:t>
                    </m:r>
                    <m:r>
                      <a:rPr lang="en-US" altLang="zh-CN" sz="1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400" dirty="0"/>
                  <a:t>–z plane: V</a:t>
                </a:r>
                <a:endParaRPr lang="zh-CN" altLang="en-US" sz="1400" dirty="0"/>
              </a:p>
            </p:txBody>
          </p:sp>
        </mc:Choice>
        <mc:Fallback xmlns="">
          <p:sp>
            <p:nvSpPr>
              <p:cNvPr id="90" name="矩形 89">
                <a:extLst>
                  <a:ext uri="{FF2B5EF4-FFF2-40B4-BE49-F238E27FC236}">
                    <a16:creationId xmlns:a16="http://schemas.microsoft.com/office/drawing/2014/main" id="{210E461C-22E6-42B3-869D-54A31C6156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4023" y="3919729"/>
                <a:ext cx="1197764" cy="307777"/>
              </a:xfrm>
              <a:prstGeom prst="rect">
                <a:avLst/>
              </a:prstGeom>
              <a:blipFill>
                <a:blip r:embed="rId6"/>
                <a:stretch>
                  <a:fillRect t="-1923" r="-505" b="-173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直接箭头连接符 94">
            <a:extLst>
              <a:ext uri="{FF2B5EF4-FFF2-40B4-BE49-F238E27FC236}">
                <a16:creationId xmlns:a16="http://schemas.microsoft.com/office/drawing/2014/main" id="{D514CAA9-56E7-4D14-A70B-EEC6CCEF31A4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7099931" y="3611952"/>
            <a:ext cx="0" cy="307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矩形 97">
            <a:extLst>
              <a:ext uri="{FF2B5EF4-FFF2-40B4-BE49-F238E27FC236}">
                <a16:creationId xmlns:a16="http://schemas.microsoft.com/office/drawing/2014/main" id="{D5D3427F-6945-43E4-BB60-1A9395B98E46}"/>
              </a:ext>
            </a:extLst>
          </p:cNvPr>
          <p:cNvSpPr/>
          <p:nvPr/>
        </p:nvSpPr>
        <p:spPr>
          <a:xfrm>
            <a:off x="9115426" y="1801987"/>
            <a:ext cx="2743200" cy="1939714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pic>
        <p:nvPicPr>
          <p:cNvPr id="132" name="图片 131">
            <a:extLst>
              <a:ext uri="{FF2B5EF4-FFF2-40B4-BE49-F238E27FC236}">
                <a16:creationId xmlns:a16="http://schemas.microsoft.com/office/drawing/2014/main" id="{E892770B-CAA7-4BCB-BE6C-1E65348261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835" y="1600606"/>
            <a:ext cx="4446307" cy="2342476"/>
          </a:xfrm>
          <a:prstGeom prst="rect">
            <a:avLst/>
          </a:prstGeom>
        </p:spPr>
      </p:pic>
      <p:sp>
        <p:nvSpPr>
          <p:cNvPr id="133" name="椭圆 132">
            <a:extLst>
              <a:ext uri="{FF2B5EF4-FFF2-40B4-BE49-F238E27FC236}">
                <a16:creationId xmlns:a16="http://schemas.microsoft.com/office/drawing/2014/main" id="{707734CC-447C-4968-BBDA-7BE386966EB8}"/>
              </a:ext>
            </a:extLst>
          </p:cNvPr>
          <p:cNvSpPr/>
          <p:nvPr/>
        </p:nvSpPr>
        <p:spPr>
          <a:xfrm>
            <a:off x="1122801" y="2212333"/>
            <a:ext cx="1473006" cy="14730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4" name="流程图: 接点 133">
            <a:extLst>
              <a:ext uri="{FF2B5EF4-FFF2-40B4-BE49-F238E27FC236}">
                <a16:creationId xmlns:a16="http://schemas.microsoft.com/office/drawing/2014/main" id="{EBCD0E08-810E-4A53-BDF6-528FCEE54060}"/>
              </a:ext>
            </a:extLst>
          </p:cNvPr>
          <p:cNvSpPr/>
          <p:nvPr/>
        </p:nvSpPr>
        <p:spPr>
          <a:xfrm>
            <a:off x="1723050" y="2212333"/>
            <a:ext cx="45719" cy="45719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6" name="流程图: 接点 135">
            <a:extLst>
              <a:ext uri="{FF2B5EF4-FFF2-40B4-BE49-F238E27FC236}">
                <a16:creationId xmlns:a16="http://schemas.microsoft.com/office/drawing/2014/main" id="{65DEE43C-8F9F-4F69-929E-72C51CA9E2F2}"/>
              </a:ext>
            </a:extLst>
          </p:cNvPr>
          <p:cNvSpPr/>
          <p:nvPr/>
        </p:nvSpPr>
        <p:spPr>
          <a:xfrm>
            <a:off x="2156107" y="2664809"/>
            <a:ext cx="45719" cy="45719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8" name="直接连接符 137">
            <a:extLst>
              <a:ext uri="{FF2B5EF4-FFF2-40B4-BE49-F238E27FC236}">
                <a16:creationId xmlns:a16="http://schemas.microsoft.com/office/drawing/2014/main" id="{D7655F0E-1322-4A91-B073-1F0A5D9F6472}"/>
              </a:ext>
            </a:extLst>
          </p:cNvPr>
          <p:cNvCxnSpPr>
            <a:stCxn id="134" idx="2"/>
          </p:cNvCxnSpPr>
          <p:nvPr/>
        </p:nvCxnSpPr>
        <p:spPr>
          <a:xfrm>
            <a:off x="1723050" y="2235193"/>
            <a:ext cx="136254" cy="81072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弧形 138">
            <a:extLst>
              <a:ext uri="{FF2B5EF4-FFF2-40B4-BE49-F238E27FC236}">
                <a16:creationId xmlns:a16="http://schemas.microsoft.com/office/drawing/2014/main" id="{1B7C12C6-C830-4C86-8D9C-7DDD9BF6BFD4}"/>
              </a:ext>
            </a:extLst>
          </p:cNvPr>
          <p:cNvSpPr/>
          <p:nvPr/>
        </p:nvSpPr>
        <p:spPr>
          <a:xfrm rot="481139">
            <a:off x="1752701" y="2869779"/>
            <a:ext cx="257290" cy="226506"/>
          </a:xfrm>
          <a:prstGeom prst="arc">
            <a:avLst>
              <a:gd name="adj1" fmla="val 14726665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矩形 139">
                <a:extLst>
                  <a:ext uri="{FF2B5EF4-FFF2-40B4-BE49-F238E27FC236}">
                    <a16:creationId xmlns:a16="http://schemas.microsoft.com/office/drawing/2014/main" id="{501C9877-D9FA-4151-9A8A-0927B2494CD7}"/>
                  </a:ext>
                </a:extLst>
              </p:cNvPr>
              <p:cNvSpPr/>
              <p:nvPr/>
            </p:nvSpPr>
            <p:spPr>
              <a:xfrm>
                <a:off x="1771863" y="2564511"/>
                <a:ext cx="36901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200">
                          <a:latin typeface="Cambria Math" panose="02040503050406030204" pitchFamily="18" charset="0"/>
                        </a:rPr>
                        <m:t>ϕ</m:t>
                      </m:r>
                      <m:r>
                        <a:rPr lang="en-US" altLang="zh-CN" sz="120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140" name="矩形 139">
                <a:extLst>
                  <a:ext uri="{FF2B5EF4-FFF2-40B4-BE49-F238E27FC236}">
                    <a16:creationId xmlns:a16="http://schemas.microsoft.com/office/drawing/2014/main" id="{501C9877-D9FA-4151-9A8A-0927B2494C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863" y="2564511"/>
                <a:ext cx="369011" cy="276999"/>
              </a:xfrm>
              <a:prstGeom prst="rect">
                <a:avLst/>
              </a:prstGeom>
              <a:blipFill>
                <a:blip r:embed="rId8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矩形 140">
            <a:extLst>
              <a:ext uri="{FF2B5EF4-FFF2-40B4-BE49-F238E27FC236}">
                <a16:creationId xmlns:a16="http://schemas.microsoft.com/office/drawing/2014/main" id="{D7951060-8718-4D36-B7A7-F742CB98D8C9}"/>
              </a:ext>
            </a:extLst>
          </p:cNvPr>
          <p:cNvSpPr/>
          <p:nvPr/>
        </p:nvSpPr>
        <p:spPr>
          <a:xfrm>
            <a:off x="5450186" y="5534026"/>
            <a:ext cx="615216" cy="1945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2" name="矩形 141">
            <a:extLst>
              <a:ext uri="{FF2B5EF4-FFF2-40B4-BE49-F238E27FC236}">
                <a16:creationId xmlns:a16="http://schemas.microsoft.com/office/drawing/2014/main" id="{4D610519-5A4B-4DAF-9066-FF88BE6D0B3F}"/>
              </a:ext>
            </a:extLst>
          </p:cNvPr>
          <p:cNvSpPr/>
          <p:nvPr/>
        </p:nvSpPr>
        <p:spPr>
          <a:xfrm>
            <a:off x="5450186" y="5966345"/>
            <a:ext cx="615216" cy="2131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0404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C5983B2A-8CC8-4CD8-97E6-7BA3E17EF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246928"/>
            <a:ext cx="10515600" cy="900000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+mn-lt"/>
              </a:rPr>
              <a:t>    Alignment parameter  </a:t>
            </a:r>
            <a:r>
              <a:rPr lang="en-US" altLang="zh-CN" sz="2400" dirty="0" err="1">
                <a:latin typeface="+mn-lt"/>
              </a:rPr>
              <a:t>deltX</a:t>
            </a:r>
            <a:r>
              <a:rPr lang="en-US" altLang="zh-CN" sz="2400" dirty="0">
                <a:latin typeface="+mn-lt"/>
              </a:rPr>
              <a:t>=1</a:t>
            </a:r>
            <a:endParaRPr lang="zh-CN" altLang="en-US" sz="2400" dirty="0">
              <a:latin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9620887-FCE9-4B2D-891B-F7839B2CD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99" y="1011995"/>
            <a:ext cx="7629052" cy="541343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D3A5C2C0-D9BC-45C6-91B0-89B9CB848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855" y="102786"/>
            <a:ext cx="5430008" cy="1381318"/>
          </a:xfrm>
          <a:prstGeom prst="rect">
            <a:avLst/>
          </a:prstGeom>
        </p:spPr>
      </p:pic>
      <p:sp>
        <p:nvSpPr>
          <p:cNvPr id="9" name="流程图: 过程 8">
            <a:extLst>
              <a:ext uri="{FF2B5EF4-FFF2-40B4-BE49-F238E27FC236}">
                <a16:creationId xmlns:a16="http://schemas.microsoft.com/office/drawing/2014/main" id="{EF2D5631-43E7-4E95-AAAD-A733AF0BC965}"/>
              </a:ext>
            </a:extLst>
          </p:cNvPr>
          <p:cNvSpPr/>
          <p:nvPr/>
        </p:nvSpPr>
        <p:spPr>
          <a:xfrm>
            <a:off x="419099" y="2453489"/>
            <a:ext cx="5429440" cy="380246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流程图: 过程 22">
            <a:extLst>
              <a:ext uri="{FF2B5EF4-FFF2-40B4-BE49-F238E27FC236}">
                <a16:creationId xmlns:a16="http://schemas.microsoft.com/office/drawing/2014/main" id="{F4E85963-BD71-4451-A856-C9A6A467E989}"/>
              </a:ext>
            </a:extLst>
          </p:cNvPr>
          <p:cNvSpPr/>
          <p:nvPr/>
        </p:nvSpPr>
        <p:spPr>
          <a:xfrm>
            <a:off x="419099" y="4173134"/>
            <a:ext cx="5429440" cy="380246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流程图: 过程 24">
            <a:extLst>
              <a:ext uri="{FF2B5EF4-FFF2-40B4-BE49-F238E27FC236}">
                <a16:creationId xmlns:a16="http://schemas.microsoft.com/office/drawing/2014/main" id="{734B0301-4707-4461-A668-E1D5996480F2}"/>
              </a:ext>
            </a:extLst>
          </p:cNvPr>
          <p:cNvSpPr/>
          <p:nvPr/>
        </p:nvSpPr>
        <p:spPr>
          <a:xfrm>
            <a:off x="419099" y="5928993"/>
            <a:ext cx="5429440" cy="380246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510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>
            <a:extLst>
              <a:ext uri="{FF2B5EF4-FFF2-40B4-BE49-F238E27FC236}">
                <a16:creationId xmlns:a16="http://schemas.microsoft.com/office/drawing/2014/main" id="{F64C4508-846C-4192-B440-F4DF1EB471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27328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deltY</a:t>
            </a:r>
            <a:r>
              <a:rPr lang="en-US" altLang="zh-CN" sz="2000" dirty="0"/>
              <a:t>=1</a:t>
            </a:r>
            <a:endParaRPr lang="zh-CN" altLang="en-US" sz="20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BA60B4B-D649-4849-8B36-67B2419B4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05" y="1213715"/>
            <a:ext cx="9096814" cy="511695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832212A-B420-40C6-9448-32E781294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9459" y="210764"/>
            <a:ext cx="5553850" cy="1371791"/>
          </a:xfrm>
          <a:prstGeom prst="rect">
            <a:avLst/>
          </a:prstGeom>
        </p:spPr>
      </p:pic>
      <p:sp>
        <p:nvSpPr>
          <p:cNvPr id="12" name="流程图: 过程 11">
            <a:extLst>
              <a:ext uri="{FF2B5EF4-FFF2-40B4-BE49-F238E27FC236}">
                <a16:creationId xmlns:a16="http://schemas.microsoft.com/office/drawing/2014/main" id="{795BA1FC-E8C5-435E-9F7B-716840228508}"/>
              </a:ext>
            </a:extLst>
          </p:cNvPr>
          <p:cNvSpPr/>
          <p:nvPr/>
        </p:nvSpPr>
        <p:spPr>
          <a:xfrm>
            <a:off x="838199" y="2562131"/>
            <a:ext cx="5707455" cy="380246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流程图: 过程 12">
            <a:extLst>
              <a:ext uri="{FF2B5EF4-FFF2-40B4-BE49-F238E27FC236}">
                <a16:creationId xmlns:a16="http://schemas.microsoft.com/office/drawing/2014/main" id="{C9E662FB-4F62-430B-8C91-BF47CFA1AD2B}"/>
              </a:ext>
            </a:extLst>
          </p:cNvPr>
          <p:cNvSpPr/>
          <p:nvPr/>
        </p:nvSpPr>
        <p:spPr>
          <a:xfrm>
            <a:off x="838198" y="4290793"/>
            <a:ext cx="5707455" cy="380246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流程图: 过程 13">
            <a:extLst>
              <a:ext uri="{FF2B5EF4-FFF2-40B4-BE49-F238E27FC236}">
                <a16:creationId xmlns:a16="http://schemas.microsoft.com/office/drawing/2014/main" id="{F0243B76-FA25-423F-8D4C-041584F11F42}"/>
              </a:ext>
            </a:extLst>
          </p:cNvPr>
          <p:cNvSpPr/>
          <p:nvPr/>
        </p:nvSpPr>
        <p:spPr>
          <a:xfrm>
            <a:off x="838197" y="5932319"/>
            <a:ext cx="5788939" cy="380246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187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99BDF5A5-AEB5-4A33-B6EB-D06C64B3AD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5773" y="417727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deltX</a:t>
            </a:r>
            <a:r>
              <a:rPr lang="en-US" altLang="zh-CN" sz="2000" dirty="0"/>
              <a:t>=1, </a:t>
            </a:r>
            <a:r>
              <a:rPr lang="en-US" altLang="zh-CN" sz="2000" dirty="0" err="1"/>
              <a:t>deltY</a:t>
            </a:r>
            <a:r>
              <a:rPr lang="en-US" altLang="zh-CN" sz="2000" dirty="0"/>
              <a:t>=1</a:t>
            </a:r>
            <a:endParaRPr lang="zh-CN" altLang="en-US" sz="2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0458113-5C06-4F40-BA00-5B4546EA3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99" y="1168447"/>
            <a:ext cx="8996154" cy="506033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1583624-FFA6-4C5A-97DE-9EC400A48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389" y="110689"/>
            <a:ext cx="5544324" cy="1352739"/>
          </a:xfrm>
          <a:prstGeom prst="rect">
            <a:avLst/>
          </a:prstGeom>
        </p:spPr>
      </p:pic>
      <p:sp>
        <p:nvSpPr>
          <p:cNvPr id="7" name="流程图: 过程 6">
            <a:extLst>
              <a:ext uri="{FF2B5EF4-FFF2-40B4-BE49-F238E27FC236}">
                <a16:creationId xmlns:a16="http://schemas.microsoft.com/office/drawing/2014/main" id="{CB88F3BF-36F8-4F40-B71E-BA6A97E133C8}"/>
              </a:ext>
            </a:extLst>
          </p:cNvPr>
          <p:cNvSpPr/>
          <p:nvPr/>
        </p:nvSpPr>
        <p:spPr>
          <a:xfrm>
            <a:off x="765773" y="2344847"/>
            <a:ext cx="5689348" cy="380246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过程 7">
            <a:extLst>
              <a:ext uri="{FF2B5EF4-FFF2-40B4-BE49-F238E27FC236}">
                <a16:creationId xmlns:a16="http://schemas.microsoft.com/office/drawing/2014/main" id="{7B3D3CC2-B704-4CDE-A32A-10BA5B3A6CAD}"/>
              </a:ext>
            </a:extLst>
          </p:cNvPr>
          <p:cNvSpPr/>
          <p:nvPr/>
        </p:nvSpPr>
        <p:spPr>
          <a:xfrm>
            <a:off x="765773" y="4010685"/>
            <a:ext cx="5689348" cy="380246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流程图: 过程 8">
            <a:extLst>
              <a:ext uri="{FF2B5EF4-FFF2-40B4-BE49-F238E27FC236}">
                <a16:creationId xmlns:a16="http://schemas.microsoft.com/office/drawing/2014/main" id="{A038CD0C-9AE9-4BA4-B75F-1F8C5BF220CB}"/>
              </a:ext>
            </a:extLst>
          </p:cNvPr>
          <p:cNvSpPr/>
          <p:nvPr/>
        </p:nvSpPr>
        <p:spPr>
          <a:xfrm>
            <a:off x="765773" y="5689553"/>
            <a:ext cx="5689348" cy="380246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7531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2760</TotalTime>
  <Words>314</Words>
  <Application>Microsoft Office PowerPoint</Application>
  <PresentationFormat>宽屏</PresentationFormat>
  <Paragraphs>65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等线</vt:lpstr>
      <vt:lpstr>等线 Light</vt:lpstr>
      <vt:lpstr>Arial</vt:lpstr>
      <vt:lpstr>Cambria Math</vt:lpstr>
      <vt:lpstr>Office 主题​​</vt:lpstr>
      <vt:lpstr>CgemGeomSvc检查</vt:lpstr>
      <vt:lpstr>PowerPoint 演示文稿</vt:lpstr>
      <vt:lpstr>task</vt:lpstr>
      <vt:lpstr>        </vt:lpstr>
      <vt:lpstr>        </vt:lpstr>
      <vt:lpstr>dr=0.707107  phi0=0.785398   dz=1   tanl=-1</vt:lpstr>
      <vt:lpstr>    Alignment parameter  deltX=1</vt:lpstr>
      <vt:lpstr>deltY=1</vt:lpstr>
      <vt:lpstr>deltX=1, deltY=1</vt:lpstr>
      <vt:lpstr>deltZ=1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CgemGeomSvc检查</dc:title>
  <dc:creator>童 孙</dc:creator>
  <cp:lastModifiedBy>童 孙</cp:lastModifiedBy>
  <cp:revision>80</cp:revision>
  <dcterms:created xsi:type="dcterms:W3CDTF">2019-03-21T03:32:30Z</dcterms:created>
  <dcterms:modified xsi:type="dcterms:W3CDTF">2019-04-04T06:22:16Z</dcterms:modified>
</cp:coreProperties>
</file>