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58"/>
  </p:notesMasterIdLst>
  <p:handoutMasterIdLst>
    <p:handoutMasterId r:id="rId59"/>
  </p:handoutMasterIdLst>
  <p:sldIdLst>
    <p:sldId id="717" r:id="rId2"/>
    <p:sldId id="904" r:id="rId3"/>
    <p:sldId id="903" r:id="rId4"/>
    <p:sldId id="906" r:id="rId5"/>
    <p:sldId id="905" r:id="rId6"/>
    <p:sldId id="944" r:id="rId7"/>
    <p:sldId id="932" r:id="rId8"/>
    <p:sldId id="933" r:id="rId9"/>
    <p:sldId id="907" r:id="rId10"/>
    <p:sldId id="908" r:id="rId11"/>
    <p:sldId id="810" r:id="rId12"/>
    <p:sldId id="910" r:id="rId13"/>
    <p:sldId id="943" r:id="rId14"/>
    <p:sldId id="887" r:id="rId15"/>
    <p:sldId id="886" r:id="rId16"/>
    <p:sldId id="885" r:id="rId17"/>
    <p:sldId id="901" r:id="rId18"/>
    <p:sldId id="874" r:id="rId19"/>
    <p:sldId id="941" r:id="rId20"/>
    <p:sldId id="945" r:id="rId21"/>
    <p:sldId id="909" r:id="rId22"/>
    <p:sldId id="942" r:id="rId23"/>
    <p:sldId id="911" r:id="rId24"/>
    <p:sldId id="894" r:id="rId25"/>
    <p:sldId id="940" r:id="rId26"/>
    <p:sldId id="897" r:id="rId27"/>
    <p:sldId id="934" r:id="rId28"/>
    <p:sldId id="889" r:id="rId29"/>
    <p:sldId id="890" r:id="rId30"/>
    <p:sldId id="919" r:id="rId31"/>
    <p:sldId id="916" r:id="rId32"/>
    <p:sldId id="828" r:id="rId33"/>
    <p:sldId id="917" r:id="rId34"/>
    <p:sldId id="918" r:id="rId35"/>
    <p:sldId id="820" r:id="rId36"/>
    <p:sldId id="873" r:id="rId37"/>
    <p:sldId id="827" r:id="rId38"/>
    <p:sldId id="899" r:id="rId39"/>
    <p:sldId id="805" r:id="rId40"/>
    <p:sldId id="935" r:id="rId41"/>
    <p:sldId id="920" r:id="rId42"/>
    <p:sldId id="921" r:id="rId43"/>
    <p:sldId id="922" r:id="rId44"/>
    <p:sldId id="923" r:id="rId45"/>
    <p:sldId id="924" r:id="rId46"/>
    <p:sldId id="925" r:id="rId47"/>
    <p:sldId id="939" r:id="rId48"/>
    <p:sldId id="938" r:id="rId49"/>
    <p:sldId id="937" r:id="rId50"/>
    <p:sldId id="926" r:id="rId51"/>
    <p:sldId id="927" r:id="rId52"/>
    <p:sldId id="928" r:id="rId53"/>
    <p:sldId id="929" r:id="rId54"/>
    <p:sldId id="930" r:id="rId55"/>
    <p:sldId id="931" r:id="rId56"/>
    <p:sldId id="936" r:id="rId57"/>
  </p:sldIdLst>
  <p:sldSz cx="9144000" cy="6858000" type="letter"/>
  <p:notesSz cx="69469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5pPr>
    <a:lvl6pPr marL="2286000" algn="l" defTabSz="914400" rtl="0" eaLnBrk="1" latinLnBrk="0" hangingPunct="1"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6pPr>
    <a:lvl7pPr marL="2743200" algn="l" defTabSz="914400" rtl="0" eaLnBrk="1" latinLnBrk="0" hangingPunct="1"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7pPr>
    <a:lvl8pPr marL="3200400" algn="l" defTabSz="914400" rtl="0" eaLnBrk="1" latinLnBrk="0" hangingPunct="1"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8pPr>
    <a:lvl9pPr marL="3657600" algn="l" defTabSz="914400" rtl="0" eaLnBrk="1" latinLnBrk="0" hangingPunct="1">
      <a:defRPr sz="2800" b="1" u="sng" kern="1200">
        <a:solidFill>
          <a:srgbClr val="0000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Symbol" pitchFamily="18" charset="2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9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93DD1"/>
    <a:srgbClr val="FF00FF"/>
    <a:srgbClr val="99CCFF"/>
    <a:srgbClr val="00FFCC"/>
    <a:srgbClr val="FFFFFF"/>
    <a:srgbClr val="3399FF"/>
    <a:srgbClr val="F7F7F7"/>
    <a:srgbClr val="80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 autoAdjust="0"/>
    <p:restoredTop sz="99828" autoAdjust="0"/>
  </p:normalViewPr>
  <p:slideViewPr>
    <p:cSldViewPr>
      <p:cViewPr>
        <p:scale>
          <a:sx n="90" d="100"/>
          <a:sy n="90" d="100"/>
        </p:scale>
        <p:origin x="-8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278" y="-90"/>
      </p:cViewPr>
      <p:guideLst>
        <p:guide orient="horz" pos="2909"/>
        <p:guide pos="21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t" anchorCtr="0" compatLnSpc="1">
            <a:prstTxWarp prst="textNoShape">
              <a:avLst/>
            </a:prstTxWarp>
          </a:bodyPr>
          <a:lstStyle>
            <a:lvl1pPr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r>
              <a:rPr lang="zh-CN" altLang="en-US"/>
              <a:t>Test</a:t>
            </a: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11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t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b" anchorCtr="0" compatLnSpc="1">
            <a:prstTxWarp prst="textNoShape">
              <a:avLst/>
            </a:prstTxWarp>
          </a:bodyPr>
          <a:lstStyle>
            <a:lvl1pPr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70938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b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D9B5F836-257C-4DE1-AEF0-56E1A485DE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39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t" anchorCtr="0" compatLnSpc="1">
            <a:prstTxWarp prst="textNoShape">
              <a:avLst/>
            </a:prstTxWarp>
          </a:bodyPr>
          <a:lstStyle>
            <a:lvl1pPr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r>
              <a:rPr lang="zh-CN" altLang="en-US"/>
              <a:t>Test</a:t>
            </a: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11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t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62000" y="4267200"/>
            <a:ext cx="50927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b" anchorCtr="0" compatLnSpc="1">
            <a:prstTxWarp prst="textNoShape">
              <a:avLst/>
            </a:prstTxWarp>
          </a:bodyPr>
          <a:lstStyle>
            <a:lvl1pPr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70938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8" tIns="47437" rIns="94888" bIns="47437" numCol="1" anchor="b" anchorCtr="0" compatLnSpc="1">
            <a:prstTxWarp prst="textNoShape">
              <a:avLst/>
            </a:prstTxWarp>
          </a:bodyPr>
          <a:lstStyle>
            <a:lvl1pPr algn="r" defTabSz="950913" eaLnBrk="0" hangingPunct="0">
              <a:defRPr sz="1200" b="0" u="none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BD638A0C-670E-4AFE-921C-503A97C7AB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8306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4166-D580-4D0E-9D57-A6903D9936CC}" type="slidenum">
              <a:rPr lang="en-GB" altLang="zh-CN">
                <a:solidFill>
                  <a:srgbClr val="000000"/>
                </a:solidFill>
              </a:rPr>
              <a:pPr/>
              <a:t>25</a:t>
            </a:fld>
            <a:endParaRPr lang="en-GB" altLang="zh-CN">
              <a:solidFill>
                <a:srgbClr val="000000"/>
              </a:solidFill>
            </a:endParaRPr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362" y="4386145"/>
            <a:ext cx="5094177" cy="415436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zh-CN" altLang="en-US" smtClean="0">
                <a:ea typeface="宋体" charset="-122"/>
              </a:rPr>
              <a:t>Test</a:t>
            </a:r>
            <a:endParaRPr lang="en-US" altLang="zh-CN" smtClean="0">
              <a:ea typeface="宋体" charset="-122"/>
            </a:endParaRPr>
          </a:p>
        </p:txBody>
      </p:sp>
      <p:sp>
        <p:nvSpPr>
          <p:cNvPr id="604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1A96D-9338-4393-A61F-4FFB586D9ECC}" type="slidenum">
              <a:rPr lang="zh-CN" altLang="en-US" smtClean="0">
                <a:ea typeface="宋体" charset="-122"/>
              </a:rPr>
              <a:pPr/>
              <a:t>26</a:t>
            </a:fld>
            <a:endParaRPr lang="en-US" altLang="zh-CN" smtClean="0">
              <a:ea typeface="宋体" charset="-122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/>
              <a:t>When I was a graduate student, we knew about 3 of the 6 quarks, 4 of the 6 neutrinos, and the photon.</a:t>
            </a:r>
          </a:p>
          <a:p>
            <a:r>
              <a:rPr lang="en-US" altLang="zh-CN" smtClean="0"/>
              <a:t>Fermilab discovered the bottom quark, the top quark, and first observed the interactions of the tau neutrino.</a:t>
            </a:r>
          </a:p>
          <a:p>
            <a:r>
              <a:rPr lang="en-US" altLang="zh-CN" smtClean="0"/>
              <a:t>We know that there are only these three generations of quarks and leptons, of the usual type.</a:t>
            </a:r>
          </a:p>
        </p:txBody>
      </p:sp>
    </p:spTree>
    <p:extLst>
      <p:ext uri="{BB962C8B-B14F-4D97-AF65-F5344CB8AC3E}">
        <p14:creationId xmlns:p14="http://schemas.microsoft.com/office/powerpoint/2010/main" val="220364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79588" name="Rectangle 102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2E965A-5BDE-4832-BDA2-A2A3CD71783B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579589" name="Line 1029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79590" name="Line 1030"/>
          <p:cNvSpPr>
            <a:spLocks noChangeShapeType="1"/>
          </p:cNvSpPr>
          <p:nvPr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79591" name="Text Box 1031"/>
          <p:cNvSpPr txBox="1">
            <a:spLocks noChangeArrowheads="1"/>
          </p:cNvSpPr>
          <p:nvPr/>
        </p:nvSpPr>
        <p:spPr bwMode="auto">
          <a:xfrm>
            <a:off x="7689850" y="120650"/>
            <a:ext cx="844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zh-CN" altLang="en-US" sz="6600" b="0" u="none">
              <a:solidFill>
                <a:schemeClr val="tx1"/>
              </a:solidFill>
              <a:effectLst/>
              <a:latin typeface="FermiLgo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E1E4C7-B90E-458E-8214-496055AF87E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6050" y="304800"/>
            <a:ext cx="1962150" cy="6096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34050" cy="6096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CAAF11-79C0-4687-BF0A-A019786EF8C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68580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00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3241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3241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7467600" y="6400800"/>
            <a:ext cx="1143000" cy="304800"/>
          </a:xfrm>
        </p:spPr>
        <p:txBody>
          <a:bodyPr/>
          <a:lstStyle>
            <a:lvl1pPr>
              <a:defRPr/>
            </a:lvl1pPr>
          </a:lstStyle>
          <a:p>
            <a:fld id="{C23EC0F1-90B4-41F3-886E-575ECF35654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E07537-E69A-4F98-8662-DD0A1845A9F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7D64AE-C0EE-4EC1-A204-03F017A319C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93CE6A-B356-4BA7-833E-2852A5AF069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BB002D-C2AD-4A6F-85F4-18C680A92F8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2FE600-7E74-4181-88E7-111A1DCF399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452788-C6EC-4699-95C7-F3488834BB3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78A049-CC5A-45DF-BABE-B9EF20C2A2E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13E6E9-B26E-4706-9BA3-D3DA212955F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008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fld id="{F1AD83CB-ECE2-445E-837A-E8A8DD5FD13B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685800" y="1295400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685800" y="64008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7689850" y="120650"/>
            <a:ext cx="844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zh-CN" altLang="en-US" sz="6600" b="0" u="none">
              <a:solidFill>
                <a:schemeClr val="tx1"/>
              </a:solidFill>
              <a:effectLst/>
              <a:latin typeface="FermiLgo" pitchFamily="2" charset="0"/>
            </a:endParaRPr>
          </a:p>
        </p:txBody>
      </p:sp>
      <p:pic>
        <p:nvPicPr>
          <p:cNvPr id="373775" name="Picture 15" descr="flogo1_negativ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00" y="457200"/>
            <a:ext cx="696913" cy="708025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j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26" Type="http://schemas.openxmlformats.org/officeDocument/2006/relationships/image" Target="../media/image83.jpe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34" Type="http://schemas.openxmlformats.org/officeDocument/2006/relationships/image" Target="../media/image9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5" Type="http://schemas.openxmlformats.org/officeDocument/2006/relationships/image" Target="../media/image82.jpeg"/><Relationship Id="rId33" Type="http://schemas.openxmlformats.org/officeDocument/2006/relationships/hyperlink" Target="http://www.nobelprize.org/nobel_prizes/physics/laureates/2013/englert.html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29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32" Type="http://schemas.openxmlformats.org/officeDocument/2006/relationships/image" Target="../media/image89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23" Type="http://schemas.openxmlformats.org/officeDocument/2006/relationships/image" Target="../media/image80.jpeg"/><Relationship Id="rId28" Type="http://schemas.openxmlformats.org/officeDocument/2006/relationships/image" Target="../media/image85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31" Type="http://schemas.openxmlformats.org/officeDocument/2006/relationships/image" Target="../media/image88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Relationship Id="rId27" Type="http://schemas.openxmlformats.org/officeDocument/2006/relationships/image" Target="../media/image84.jpeg"/><Relationship Id="rId30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video" Target="file:///E:\&#36136;&#37327;&#36215;&#28304;\ActionAPE5LQanimXs30.avi" TargetMode="External"/><Relationship Id="rId7" Type="http://schemas.openxmlformats.org/officeDocument/2006/relationships/image" Target="../media/image137.wmf"/><Relationship Id="rId2" Type="http://schemas.microsoft.com/office/2007/relationships/media" Target="file:///E:\&#36136;&#37327;&#36215;&#28304;\ActionAPE5LQanimXs30.avi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2.bin"/><Relationship Id="rId2" Type="http://schemas.microsoft.com/office/2007/relationships/media" Target="../media/media3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04" y="1484784"/>
            <a:ext cx="7921625" cy="2078038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5400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粒子物理 </a:t>
            </a:r>
            <a:r>
              <a:rPr lang="zh-CN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和</a:t>
            </a:r>
            <a:r>
              <a:rPr lang="zh-CN" altLang="en-US" sz="5400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 标准模型</a:t>
            </a:r>
            <a:r>
              <a:rPr lang="zh-CN" altLang="en-US" sz="4400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 </a:t>
            </a:r>
            <a:r>
              <a:rPr lang="en-US" altLang="zh-CN" sz="2400" dirty="0" smtClean="0"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sz="2400" u="sng" dirty="0">
                <a:ea typeface="宋体" pitchFamily="2" charset="-122"/>
              </a:rPr>
              <a:t/>
            </a:r>
            <a:br>
              <a:rPr lang="zh-CN" altLang="en-US" sz="2400" u="sng" dirty="0">
                <a:ea typeface="宋体" pitchFamily="2" charset="-122"/>
              </a:rPr>
            </a:br>
            <a:r>
              <a:rPr lang="zh-CN" altLang="en-US" sz="800" u="sng" dirty="0">
                <a:ea typeface="宋体" pitchFamily="2" charset="-122"/>
              </a:rPr>
              <a:t/>
            </a:r>
            <a:br>
              <a:rPr lang="zh-CN" altLang="en-US" sz="800" u="sng" dirty="0">
                <a:ea typeface="宋体" pitchFamily="2" charset="-122"/>
              </a:rPr>
            </a:br>
            <a:r>
              <a:rPr lang="zh-CN" altLang="en-US" sz="2000" dirty="0">
                <a:solidFill>
                  <a:schemeClr val="tx1"/>
                </a:solidFill>
                <a:ea typeface="宋体" pitchFamily="2" charset="-122"/>
              </a:rPr>
              <a:t/>
            </a:r>
            <a:br>
              <a:rPr lang="zh-CN" altLang="en-US" sz="2000" dirty="0">
                <a:solidFill>
                  <a:schemeClr val="tx1"/>
                </a:solidFill>
                <a:ea typeface="宋体" pitchFamily="2" charset="-122"/>
              </a:rPr>
            </a:br>
            <a:r>
              <a:rPr lang="zh-CN" altLang="en-US" sz="800" u="sng" dirty="0">
                <a:ea typeface="宋体" pitchFamily="2" charset="-122"/>
              </a:rPr>
              <a:t/>
            </a:r>
            <a:br>
              <a:rPr lang="zh-CN" altLang="en-US" sz="800" u="sng" dirty="0">
                <a:ea typeface="宋体" pitchFamily="2" charset="-122"/>
              </a:rPr>
            </a:br>
            <a:endParaRPr lang="en-US" altLang="zh-CN" sz="800" u="sng" dirty="0">
              <a:ea typeface="宋体" pitchFamily="2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1737" y="4797152"/>
            <a:ext cx="5278159" cy="101944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2019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16</a:t>
            </a: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日上午</a:t>
            </a:r>
            <a:endParaRPr lang="en-US" altLang="zh-CN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华南师范大学量子物质研究院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97010" name="Rectangle 2066"/>
          <p:cNvSpPr>
            <a:spLocks noChangeArrowheads="1"/>
          </p:cNvSpPr>
          <p:nvPr/>
        </p:nvSpPr>
        <p:spPr bwMode="auto">
          <a:xfrm>
            <a:off x="3923928" y="3645024"/>
            <a:ext cx="135413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u="none" dirty="0">
                <a:solidFill>
                  <a:srgbClr val="FF00FF"/>
                </a:solidFill>
              </a:rPr>
              <a:t>王     青</a:t>
            </a:r>
            <a:endParaRPr lang="zh-CN" altLang="en-US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1640" y="73680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u="none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u="none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年第六届 </a:t>
            </a:r>
            <a:r>
              <a:rPr lang="en-US" altLang="zh-CN" u="none" dirty="0" err="1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TeV</a:t>
            </a:r>
            <a:r>
              <a:rPr lang="en-US" altLang="zh-CN" u="none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u="none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实验</a:t>
            </a:r>
            <a:r>
              <a:rPr lang="zh-CN" altLang="en-US" u="none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物理 暑期学校</a:t>
            </a:r>
            <a:endParaRPr lang="zh-CN" altLang="en-US" u="none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3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10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75"/>
            <a:ext cx="9144000" cy="68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11</a:t>
            </a:fld>
            <a:endParaRPr lang="en-US" altLang="zh-CN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451725" y="333375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36" y="0"/>
            <a:ext cx="7776864" cy="6840760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3347864" y="2348880"/>
            <a:ext cx="3586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u="none" dirty="0" smtClean="0">
                <a:solidFill>
                  <a:srgbClr val="0070C0"/>
                </a:solidFill>
                <a:effectLst/>
                <a:latin typeface="隶书" pitchFamily="49" charset="-122"/>
                <a:ea typeface="隶书" pitchFamily="49" charset="-122"/>
              </a:rPr>
              <a:t>        奇妙的是：</a:t>
            </a:r>
            <a:endParaRPr lang="en-US" altLang="zh-CN" sz="2000" u="none" dirty="0" smtClean="0">
              <a:solidFill>
                <a:srgbClr val="0070C0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 物体中有约</a:t>
            </a:r>
            <a:r>
              <a:rPr lang="en-US" altLang="zh-CN" sz="2000" u="none" dirty="0" smtClean="0">
                <a:solidFill>
                  <a:schemeClr val="tx2"/>
                </a:solidFill>
                <a:effectLst/>
                <a:latin typeface="隶书" pitchFamily="49" charset="-122"/>
                <a:ea typeface="隶书" pitchFamily="49" charset="-122"/>
              </a:rPr>
              <a:t>10</a:t>
            </a:r>
            <a:r>
              <a:rPr lang="en-US" altLang="zh-CN" sz="2000" u="none" baseline="30000" dirty="0" smtClean="0">
                <a:solidFill>
                  <a:schemeClr val="tx2"/>
                </a:solidFill>
                <a:effectLst/>
                <a:latin typeface="隶书" pitchFamily="49" charset="-122"/>
                <a:ea typeface="隶书" pitchFamily="49" charset="-122"/>
              </a:rPr>
              <a:t>23</a:t>
            </a:r>
            <a:r>
              <a:rPr lang="zh-CN" altLang="en-US" sz="20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个分子或原子</a:t>
            </a:r>
            <a:endParaRPr lang="en-US" altLang="zh-CN" sz="2000" u="none" dirty="0" smtClean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宇宙中大约也具有这么多恒星</a:t>
            </a:r>
            <a:endParaRPr lang="zh-CN" altLang="en-US" sz="2000" u="none" dirty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 rot="19150387">
            <a:off x="1657551" y="599841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隶书" pitchFamily="49" charset="-122"/>
                <a:ea typeface="隶书" pitchFamily="49" charset="-122"/>
              </a:rPr>
              <a:t>基本粒子</a:t>
            </a:r>
            <a:endParaRPr lang="zh-CN" altLang="en-US" u="heavy" dirty="0">
              <a:solidFill>
                <a:srgbClr val="FF0000"/>
              </a:solidFill>
              <a:uFill>
                <a:solidFill>
                  <a:schemeClr val="tx2"/>
                </a:solidFill>
              </a:u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2870294">
            <a:off x="6998246" y="599841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隶书" pitchFamily="49" charset="-122"/>
                <a:ea typeface="隶书" pitchFamily="49" charset="-122"/>
              </a:rPr>
              <a:t>天体宇宙学</a:t>
            </a:r>
            <a:endParaRPr lang="zh-CN" altLang="en-US" u="heavy" dirty="0">
              <a:solidFill>
                <a:srgbClr val="FF0000"/>
              </a:solidFill>
              <a:uFill>
                <a:solidFill>
                  <a:schemeClr val="tx2"/>
                </a:solidFill>
              </a:u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5769" y="6200470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Verdana" pitchFamily="34" charset="0"/>
                <a:ea typeface="Verdana" pitchFamily="34" charset="0"/>
                <a:cs typeface="Verdana" pitchFamily="34" charset="0"/>
              </a:rPr>
              <a:t>AMO</a:t>
            </a:r>
            <a:r>
              <a:rPr lang="zh-CN" altLang="en-US" sz="2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Verdana" pitchFamily="34" charset="0"/>
                <a:ea typeface="Verdana" pitchFamily="34" charset="0"/>
                <a:cs typeface="Verdana" pitchFamily="34" charset="0"/>
              </a:rPr>
              <a:t>；</a:t>
            </a:r>
            <a:r>
              <a:rPr lang="zh-CN" altLang="en-US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隶书" pitchFamily="49" charset="-122"/>
                <a:ea typeface="隶书" pitchFamily="49" charset="-122"/>
              </a:rPr>
              <a:t>凝聚态</a:t>
            </a:r>
            <a:endParaRPr lang="zh-CN" altLang="en-US" u="heavy" dirty="0">
              <a:solidFill>
                <a:srgbClr val="FF0000"/>
              </a:solidFill>
              <a:uFill>
                <a:solidFill>
                  <a:schemeClr val="tx2"/>
                </a:solidFill>
              </a:u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1390452" y="6651690"/>
            <a:ext cx="1872000" cy="144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423" y="46411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u="none" dirty="0" smtClean="0">
                <a:solidFill>
                  <a:srgbClr val="FF00FF"/>
                </a:solidFill>
                <a:latin typeface="方正兰亭超细黑简体" pitchFamily="2" charset="-122"/>
                <a:ea typeface="方正兰亭超细黑简体" pitchFamily="2" charset="-122"/>
              </a:rPr>
              <a:t>还原论</a:t>
            </a:r>
            <a:endParaRPr lang="zh-CN" altLang="en-US" sz="1600" u="none" dirty="0">
              <a:solidFill>
                <a:srgbClr val="FF00FF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1235" y="5866651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u="none" dirty="0" smtClean="0">
                <a:solidFill>
                  <a:srgbClr val="FF00FF"/>
                </a:solidFill>
                <a:latin typeface="方正兰亭超细黑简体" pitchFamily="2" charset="-122"/>
                <a:ea typeface="方正兰亭超细黑简体" pitchFamily="2" charset="-122"/>
              </a:rPr>
              <a:t>演生论</a:t>
            </a:r>
            <a:endParaRPr lang="zh-CN" altLang="en-US" sz="1600" u="none" dirty="0">
              <a:solidFill>
                <a:srgbClr val="FF00FF"/>
              </a:solidFill>
              <a:latin typeface="方正兰亭超细黑简体" pitchFamily="2" charset="-122"/>
              <a:ea typeface="方正兰亭超细黑简体" pitchFamily="2" charset="-122"/>
            </a:endParaRPr>
          </a:p>
        </p:txBody>
      </p:sp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9"/>
            <a:ext cx="1367136" cy="62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2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473"/>
            <a:ext cx="7429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2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56" y="1049548"/>
            <a:ext cx="664296" cy="5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683568" y="635473"/>
            <a:ext cx="706884" cy="4140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" y="2913929"/>
            <a:ext cx="1356304" cy="109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392" y="4016512"/>
            <a:ext cx="18774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u="none" dirty="0" smtClean="0"/>
              <a:t>  费曼物理学讲义</a:t>
            </a:r>
            <a:endParaRPr lang="en-US" altLang="zh-CN" sz="1200" u="none" dirty="0" smtClean="0"/>
          </a:p>
          <a:p>
            <a:pPr>
              <a:lnSpc>
                <a:spcPct val="150000"/>
              </a:lnSpc>
            </a:pPr>
            <a:r>
              <a:rPr lang="zh-CN" altLang="en-US" sz="1200" u="none" dirty="0" smtClean="0"/>
              <a:t>第一册第一章第</a:t>
            </a:r>
            <a:r>
              <a:rPr lang="en-US" altLang="zh-CN" sz="1200" u="none" dirty="0" smtClean="0"/>
              <a:t>2</a:t>
            </a:r>
            <a:r>
              <a:rPr lang="zh-CN" altLang="en-US" sz="1200" u="none" dirty="0" smtClean="0"/>
              <a:t>节</a:t>
            </a:r>
            <a:endParaRPr lang="en-US" altLang="zh-CN" sz="1200" u="none" dirty="0" smtClean="0"/>
          </a:p>
          <a:p>
            <a:pPr>
              <a:lnSpc>
                <a:spcPct val="150000"/>
              </a:lnSpc>
            </a:pPr>
            <a:r>
              <a:rPr lang="zh-CN" altLang="en-US" sz="1200" u="none" dirty="0" smtClean="0"/>
              <a:t>（第一节是序言）</a:t>
            </a:r>
            <a:endParaRPr lang="en-US" altLang="zh-CN" sz="1200" u="none" dirty="0" smtClean="0"/>
          </a:p>
          <a:p>
            <a:pPr>
              <a:lnSpc>
                <a:spcPct val="150000"/>
              </a:lnSpc>
            </a:pPr>
            <a:r>
              <a:rPr lang="zh-CN" altLang="en-US" sz="1200" u="none" dirty="0" smtClean="0"/>
              <a:t>     的标题是：</a:t>
            </a:r>
            <a:endParaRPr lang="en-US" altLang="zh-CN" sz="1200" u="none" dirty="0" smtClean="0"/>
          </a:p>
          <a:p>
            <a:pPr>
              <a:lnSpc>
                <a:spcPct val="150000"/>
              </a:lnSpc>
            </a:pPr>
            <a:r>
              <a:rPr lang="en-US" altLang="zh-CN" sz="1200" u="none" dirty="0" smtClean="0"/>
              <a:t>《</a:t>
            </a:r>
            <a:r>
              <a:rPr lang="zh-CN" altLang="en-US" sz="1200" b="1" u="none" dirty="0" smtClean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</a:rPr>
              <a:t>物质</a:t>
            </a:r>
            <a:r>
              <a:rPr lang="zh-CN" altLang="en-US" sz="1200" b="1" u="none" dirty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</a:rPr>
              <a:t>是</a:t>
            </a:r>
            <a:r>
              <a:rPr lang="zh-CN" altLang="en-US" sz="1200" b="1" u="none" dirty="0" smtClean="0">
                <a:solidFill>
                  <a:srgbClr val="FF0000"/>
                </a:solidFill>
                <a:uFill>
                  <a:solidFill>
                    <a:srgbClr val="0000FF"/>
                  </a:solidFill>
                </a:uFill>
              </a:rPr>
              <a:t>由原子构成的</a:t>
            </a:r>
            <a:r>
              <a:rPr lang="en-US" altLang="zh-CN" sz="1200" b="1" u="none" dirty="0" smtClean="0">
                <a:uFill>
                  <a:solidFill>
                    <a:srgbClr val="0000FF"/>
                  </a:solidFill>
                </a:uFill>
              </a:rPr>
              <a:t>》</a:t>
            </a:r>
            <a:endParaRPr lang="zh-CN" altLang="en-US" sz="1200" b="1" u="none" dirty="0">
              <a:uFill>
                <a:solidFill>
                  <a:srgbClr val="0000FF"/>
                </a:solidFill>
              </a:uFill>
            </a:endParaRPr>
          </a:p>
        </p:txBody>
      </p:sp>
      <p:pic>
        <p:nvPicPr>
          <p:cNvPr id="802822" name="Picture 6" descr="http://ztd00.photos.bdimg.com/ztd/w=700;q=50/sign=5b77a515b1389b5038ffe252b50e94e0/eac4b74543a98226a25a942c8282b9014a90eb26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" y="5493840"/>
            <a:ext cx="2309939" cy="11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-39223" y="1645124"/>
            <a:ext cx="15643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zh-CN" altLang="en-US" sz="12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金、木、水、火、土</a:t>
            </a:r>
            <a:endParaRPr lang="en-US" altLang="zh-CN" sz="1200" u="none" dirty="0" smtClean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069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4" y="1922123"/>
            <a:ext cx="943685" cy="93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圆角矩形 11"/>
          <p:cNvSpPr/>
          <p:nvPr/>
        </p:nvSpPr>
        <p:spPr bwMode="auto">
          <a:xfrm>
            <a:off x="1367136" y="3087544"/>
            <a:ext cx="756592" cy="37602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84993" y="1994937"/>
            <a:ext cx="1277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zh-CN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庄子．天下篇</a:t>
            </a:r>
            <a:r>
              <a:rPr lang="en-US" altLang="zh-CN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》</a:t>
            </a:r>
          </a:p>
          <a:p>
            <a:pPr latinLnBrk="1"/>
            <a:r>
              <a:rPr lang="zh-CN" altLang="en-US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  一尺之棰</a:t>
            </a:r>
            <a:endParaRPr lang="en-US" altLang="zh-CN" sz="1000" b="0" u="none" dirty="0">
              <a:solidFill>
                <a:srgbClr val="FF00FF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 latinLnBrk="1"/>
            <a:r>
              <a:rPr lang="zh-CN" altLang="en-US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  日取其半</a:t>
            </a:r>
            <a:endParaRPr lang="en-US" altLang="zh-CN" sz="1000" b="0" u="none" dirty="0">
              <a:solidFill>
                <a:srgbClr val="FF00FF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 latinLnBrk="1"/>
            <a:r>
              <a:rPr lang="zh-CN" altLang="en-US" sz="1000" b="0" u="none" dirty="0">
                <a:solidFill>
                  <a:srgbClr val="FF00FF"/>
                </a:solidFill>
                <a:effectLst/>
                <a:latin typeface="隶书" pitchFamily="49" charset="-122"/>
                <a:ea typeface="隶书" pitchFamily="49" charset="-122"/>
              </a:rPr>
              <a:t>  万世不竭</a:t>
            </a:r>
            <a:endParaRPr lang="en-US" altLang="zh-CN" sz="1000" b="0" u="none" dirty="0">
              <a:solidFill>
                <a:srgbClr val="FF00FF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0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67"/>
            <a:ext cx="9144000" cy="347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6093296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2019</a:t>
            </a:r>
            <a:r>
              <a:rPr lang="zh-CN" altLang="en-US" dirty="0" smtClean="0">
                <a:solidFill>
                  <a:srgbClr val="FFFF00"/>
                </a:solidFill>
                <a:latin typeface="Segoe UI Black" pitchFamily="34" charset="0"/>
                <a:cs typeface="Segoe UI Black" pitchFamily="34" charset="0"/>
              </a:rPr>
              <a:t>年</a:t>
            </a:r>
            <a:r>
              <a:rPr lang="en-US" altLang="zh-CN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6</a:t>
            </a:r>
            <a:r>
              <a:rPr lang="zh-CN" altLang="en-US" dirty="0" smtClean="0">
                <a:solidFill>
                  <a:srgbClr val="FFFF00"/>
                </a:solidFill>
                <a:latin typeface="Segoe UI Black" pitchFamily="34" charset="0"/>
                <a:cs typeface="Segoe UI Black" pitchFamily="34" charset="0"/>
              </a:rPr>
              <a:t>月</a:t>
            </a:r>
            <a:r>
              <a:rPr lang="en-US" altLang="zh-CN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30</a:t>
            </a:r>
            <a:r>
              <a:rPr lang="zh-CN" altLang="en-US" dirty="0" smtClean="0">
                <a:solidFill>
                  <a:srgbClr val="FFFF00"/>
                </a:solidFill>
                <a:latin typeface="Segoe UI Black" pitchFamily="34" charset="0"/>
                <a:cs typeface="Segoe UI Black" pitchFamily="34" charset="0"/>
              </a:rPr>
              <a:t>日     </a:t>
            </a:r>
            <a:r>
              <a:rPr lang="en-US" altLang="zh-CN" dirty="0" smtClean="0">
                <a:solidFill>
                  <a:srgbClr val="FFFF00"/>
                </a:solidFill>
                <a:latin typeface="Segoe UI Black" pitchFamily="34" charset="0"/>
                <a:cs typeface="Segoe UI Black" pitchFamily="34" charset="0"/>
              </a:rPr>
              <a:t>20</a:t>
            </a:r>
            <a:r>
              <a:rPr lang="zh-CN" altLang="en-US" dirty="0" smtClean="0">
                <a:solidFill>
                  <a:srgbClr val="FFFF00"/>
                </a:solidFill>
                <a:latin typeface="Segoe UI Black" pitchFamily="34" charset="0"/>
                <a:cs typeface="Segoe UI Black" pitchFamily="34" charset="0"/>
              </a:rPr>
              <a:t>个难题</a:t>
            </a:r>
            <a:endParaRPr lang="zh-CN" altLang="en-US" dirty="0">
              <a:solidFill>
                <a:srgbClr val="FFFF00"/>
              </a:solidFill>
              <a:latin typeface="Segoe UI Black" pitchFamily="34" charset="0"/>
              <a:cs typeface="Segoe UI Black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" y="63795"/>
            <a:ext cx="4788024" cy="2573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44" y="116633"/>
            <a:ext cx="4343656" cy="252028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80753" y="1517635"/>
            <a:ext cx="4319239" cy="28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84297" y="1736652"/>
            <a:ext cx="121935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0753" y="2684872"/>
            <a:ext cx="8802410" cy="695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u="none" dirty="0" smtClean="0">
                <a:solidFill>
                  <a:srgbClr val="FFFF00"/>
                </a:solidFill>
              </a:rPr>
              <a:t>物理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2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，化学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2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，心理学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，细胞生物学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2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，农学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，植物生理与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分子生物学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，空间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科学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，岩石力学与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工程学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</a:t>
            </a:r>
            <a:endParaRPr lang="en-US" altLang="zh-CN" sz="1400" u="none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u="none" dirty="0" smtClean="0">
                <a:solidFill>
                  <a:srgbClr val="FFFF00"/>
                </a:solidFill>
              </a:rPr>
              <a:t>    药学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，中华</a:t>
            </a:r>
            <a:r>
              <a:rPr lang="zh-CN" altLang="en-US" sz="1400" u="none" dirty="0">
                <a:solidFill>
                  <a:srgbClr val="FFFF00"/>
                </a:solidFill>
              </a:rPr>
              <a:t>中医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药学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，钟义信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院士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，</a:t>
            </a:r>
            <a:r>
              <a:rPr lang="zh-CN" altLang="en-US" sz="1400" u="none" dirty="0">
                <a:solidFill>
                  <a:srgbClr val="FFFF00"/>
                </a:solidFill>
              </a:rPr>
              <a:t>汽车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工程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，工程热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物理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航空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宇航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铁道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r>
              <a:rPr lang="zh-CN" altLang="en-US" sz="1400" u="none" dirty="0">
                <a:solidFill>
                  <a:srgbClr val="FFFF00"/>
                </a:solidFill>
              </a:rPr>
              <a:t>，能源</a:t>
            </a:r>
            <a:r>
              <a:rPr lang="zh-CN" altLang="en-US" sz="1400" u="none" dirty="0" smtClean="0">
                <a:solidFill>
                  <a:srgbClr val="FFFF00"/>
                </a:solidFill>
              </a:rPr>
              <a:t>研究</a:t>
            </a:r>
            <a:r>
              <a:rPr lang="en-US" altLang="zh-CN" sz="1400" u="none" dirty="0" smtClean="0">
                <a:solidFill>
                  <a:srgbClr val="FFFF00"/>
                </a:solidFill>
              </a:rPr>
              <a:t>1</a:t>
            </a:r>
            <a:endParaRPr lang="zh-CN" altLang="en-US" sz="1400" u="none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0678" y="244849"/>
            <a:ext cx="1595309" cy="553998"/>
          </a:xfrm>
          <a:prstGeom prst="rect">
            <a:avLst/>
          </a:prstGeom>
          <a:solidFill>
            <a:srgbClr val="10FC9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u="none" dirty="0" smtClean="0">
                <a:solidFill>
                  <a:srgbClr val="FF0000"/>
                </a:solidFill>
              </a:rPr>
              <a:t>量子信息，暗能量，</a:t>
            </a:r>
            <a:endParaRPr lang="en-US" altLang="zh-CN" sz="1000" u="none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u="none" dirty="0" smtClean="0">
                <a:solidFill>
                  <a:srgbClr val="FF0000"/>
                </a:solidFill>
              </a:rPr>
              <a:t>凝聚态</a:t>
            </a:r>
            <a:r>
              <a:rPr lang="zh-CN" altLang="en-US" sz="1000" u="none" dirty="0">
                <a:solidFill>
                  <a:srgbClr val="FF0000"/>
                </a:solidFill>
              </a:rPr>
              <a:t>，</a:t>
            </a:r>
            <a:r>
              <a:rPr lang="zh-CN" altLang="en-US" sz="1000" u="none" dirty="0" smtClean="0">
                <a:solidFill>
                  <a:srgbClr val="FF0000"/>
                </a:solidFill>
              </a:rPr>
              <a:t>为啥没有入选？</a:t>
            </a:r>
            <a:endParaRPr lang="zh-CN" altLang="en-US" sz="1000" u="none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6244" y="244849"/>
            <a:ext cx="1569660" cy="276999"/>
          </a:xfrm>
          <a:prstGeom prst="rect">
            <a:avLst/>
          </a:prstGeom>
          <a:solidFill>
            <a:srgbClr val="10FC91"/>
          </a:solidFill>
        </p:spPr>
        <p:txBody>
          <a:bodyPr wrap="none" rtlCol="0">
            <a:spAutoFit/>
          </a:bodyPr>
          <a:lstStyle/>
          <a:p>
            <a:r>
              <a:rPr lang="zh-CN" altLang="en-US" sz="1200" u="none" dirty="0" smtClean="0">
                <a:solidFill>
                  <a:srgbClr val="FF0000"/>
                </a:solidFill>
              </a:rPr>
              <a:t>对工业技术的促进？</a:t>
            </a:r>
            <a:endParaRPr lang="zh-CN" altLang="en-US" sz="1200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14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30"/>
            <a:ext cx="9144000" cy="6535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4"/>
            <a:ext cx="3995935" cy="247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3" name="Picture 2" descr="q2c_hourglass"/>
          <p:cNvPicPr>
            <a:picLocks noChangeAspect="1" noChangeArrowheads="1"/>
          </p:cNvPicPr>
          <p:nvPr/>
        </p:nvPicPr>
        <p:blipFill>
          <a:blip r:embed="rId2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t="5025" r="3947" b="2513"/>
          <a:stretch>
            <a:fillRect/>
          </a:stretch>
        </p:blipFill>
        <p:spPr bwMode="auto">
          <a:xfrm>
            <a:off x="13371" y="332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79712" y="116632"/>
            <a:ext cx="5410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" name="Picture 2" descr="DarkEnergy-blur"/>
          <p:cNvPicPr>
            <a:picLocks noChangeAspect="1" noChangeArrowheads="1"/>
          </p:cNvPicPr>
          <p:nvPr/>
        </p:nvPicPr>
        <p:blipFill>
          <a:blip r:embed="rId3">
            <a:lum bright="-2000" contrast="20000"/>
          </a:blip>
          <a:srcRect/>
          <a:stretch>
            <a:fillRect/>
          </a:stretch>
        </p:blipFill>
        <p:spPr bwMode="auto">
          <a:xfrm>
            <a:off x="3726379" y="1070956"/>
            <a:ext cx="2108823" cy="11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645133" y="53788"/>
            <a:ext cx="4723138" cy="123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r>
              <a:rPr lang="en-US" sz="2800" u="none" dirty="0" smtClean="0">
                <a:solidFill>
                  <a:schemeClr val="tx1"/>
                </a:solidFill>
              </a:rPr>
              <a:t>   Quantum </a:t>
            </a:r>
            <a:r>
              <a:rPr lang="en-US" sz="2800" u="none" dirty="0">
                <a:solidFill>
                  <a:schemeClr val="tx1"/>
                </a:solidFill>
              </a:rPr>
              <a:t>F</a:t>
            </a:r>
            <a:r>
              <a:rPr lang="en-US" sz="2800" u="none" dirty="0" smtClean="0">
                <a:solidFill>
                  <a:schemeClr val="tx1"/>
                </a:solidFill>
              </a:rPr>
              <a:t>luctuations </a:t>
            </a:r>
          </a:p>
          <a:p>
            <a:r>
              <a:rPr lang="en-US" sz="2800" u="none" dirty="0" smtClean="0">
                <a:solidFill>
                  <a:schemeClr val="tx1"/>
                </a:solidFill>
              </a:rPr>
              <a:t>become seeds for galaxies</a:t>
            </a:r>
            <a:endParaRPr lang="en-US" sz="2800" u="none" dirty="0">
              <a:solidFill>
                <a:schemeClr val="tx1"/>
              </a:solidFill>
            </a:endParaRPr>
          </a:p>
        </p:txBody>
      </p:sp>
      <p:pic>
        <p:nvPicPr>
          <p:cNvPr id="800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39" y="4625788"/>
            <a:ext cx="2193346" cy="226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431992" y="5661248"/>
            <a:ext cx="489654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zh-CN" altLang="en-US" sz="1800" u="none" dirty="0">
                <a:solidFill>
                  <a:schemeClr val="accent2"/>
                </a:solidFill>
                <a:effectLst/>
                <a:latin typeface="Arial" charset="0"/>
              </a:rPr>
              <a:t>2002年</a:t>
            </a:r>
            <a:r>
              <a:rPr lang="zh-CN" altLang="en-US" sz="1800" u="none" dirty="0">
                <a:solidFill>
                  <a:srgbClr val="FF0000"/>
                </a:solidFill>
                <a:effectLst/>
                <a:latin typeface="Arial" charset="0"/>
              </a:rPr>
              <a:t>美国国家研究委员会</a:t>
            </a:r>
            <a:r>
              <a:rPr lang="zh-CN" altLang="en-US" sz="1800" u="none" dirty="0">
                <a:solidFill>
                  <a:schemeClr val="accent2"/>
                </a:solidFill>
                <a:effectLst/>
                <a:latin typeface="Arial" charset="0"/>
              </a:rPr>
              <a:t>确定的研究前沿:</a:t>
            </a:r>
            <a:r>
              <a:rPr lang="zh-CN" altLang="en-US" sz="1800" u="none" dirty="0">
                <a:solidFill>
                  <a:srgbClr val="FF00FF"/>
                </a:solidFill>
                <a:effectLst/>
                <a:latin typeface="Arial" charset="0"/>
              </a:rPr>
              <a:t/>
            </a:r>
            <a:br>
              <a:rPr lang="zh-CN" altLang="en-US" sz="1800" u="none" dirty="0">
                <a:solidFill>
                  <a:srgbClr val="FF00FF"/>
                </a:solidFill>
                <a:effectLst/>
                <a:latin typeface="Arial" charset="0"/>
              </a:rPr>
            </a:br>
            <a:r>
              <a:rPr lang="zh-CN" altLang="en-US" sz="1800" u="none" dirty="0">
                <a:solidFill>
                  <a:srgbClr val="FF00FF"/>
                </a:solidFill>
                <a:effectLst/>
                <a:latin typeface="Arial" charset="0"/>
              </a:rPr>
              <a:t>《联结夸克和宇宙：新世纪11个科学问题》</a:t>
            </a:r>
            <a:endParaRPr lang="zh-CN" altLang="en-US" sz="1800" u="none" dirty="0"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16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" y="188640"/>
            <a:ext cx="9109985" cy="666935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1067874" cy="13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-11588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对撞机模拟早期宇宙</a:t>
            </a:r>
            <a:endParaRPr lang="zh-CN" altLang="en-US" sz="2400" u="none" dirty="0">
              <a:solidFill>
                <a:srgbClr val="FF00FF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" name="Picture 8" descr="picqg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903641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6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17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367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045298"/>
            <a:ext cx="1800200" cy="1812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6577607"/>
            <a:ext cx="1681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u="none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LHC Atlas detector</a:t>
            </a:r>
            <a:endParaRPr lang="zh-CN" altLang="en-US" sz="1400" u="none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40268"/>
            <a:ext cx="6908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u="none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Cosmological  Collider – The Universe</a:t>
            </a:r>
            <a:endParaRPr lang="zh-CN" altLang="en-US" sz="3200" u="none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504"/>
            <a:ext cx="1150386" cy="1169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609" y="657601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u="none" dirty="0" smtClean="0">
                <a:solidFill>
                  <a:schemeClr val="tx1"/>
                </a:solidFill>
              </a:rPr>
              <a:t>鲜鱼中之</a:t>
            </a:r>
            <a:endParaRPr lang="zh-CN" altLang="en-US" sz="1000" u="none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548680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u="none" dirty="0" smtClean="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--</a:t>
            </a:r>
            <a:r>
              <a:rPr lang="zh-CN" altLang="en-US" sz="2400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把宇宙看成是对撞机</a:t>
            </a:r>
            <a:endParaRPr lang="zh-CN" altLang="en-US" sz="2400" u="none" dirty="0">
              <a:solidFill>
                <a:srgbClr val="FF00FF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866903" y="451258"/>
            <a:ext cx="1081088" cy="25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rot="19891303">
            <a:off x="7660021" y="438987"/>
            <a:ext cx="432000" cy="108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38" y="5951649"/>
            <a:ext cx="1407640" cy="9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1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18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797593" y="836712"/>
            <a:ext cx="954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2012</a:t>
            </a:r>
            <a:r>
              <a:rPr lang="zh-CN" altLang="en-US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年</a:t>
            </a:r>
            <a:r>
              <a:rPr lang="en-US" altLang="zh-CN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7</a:t>
            </a:r>
            <a:r>
              <a:rPr lang="zh-CN" altLang="en-US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月</a:t>
            </a:r>
            <a:r>
              <a:rPr lang="en-US" altLang="zh-CN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4</a:t>
            </a:r>
            <a:r>
              <a:rPr lang="zh-CN" altLang="en-US" sz="10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</a:rPr>
              <a:t>日</a:t>
            </a:r>
            <a:endParaRPr lang="en-US" altLang="zh-CN" sz="1000" u="heavy" dirty="0" smtClean="0">
              <a:solidFill>
                <a:srgbClr val="FF0000"/>
              </a:solidFill>
              <a:uFill>
                <a:solidFill>
                  <a:schemeClr val="tx2"/>
                </a:solidFill>
              </a:uFill>
            </a:endParaRPr>
          </a:p>
          <a:p>
            <a:pPr>
              <a:lnSpc>
                <a:spcPct val="150000"/>
              </a:lnSpc>
            </a:pPr>
            <a:r>
              <a:rPr lang="zh-CN" altLang="en-US" sz="1000" u="none" dirty="0" smtClean="0">
                <a:solidFill>
                  <a:srgbClr val="FF0000"/>
                </a:solidFill>
              </a:rPr>
              <a:t>欧洲核子中心</a:t>
            </a:r>
            <a:endParaRPr lang="en-US" altLang="zh-CN" sz="1000" u="none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u="none" dirty="0" smtClean="0">
                <a:solidFill>
                  <a:srgbClr val="FF0000"/>
                </a:solidFill>
              </a:rPr>
              <a:t>正式宣布发现</a:t>
            </a:r>
            <a:endParaRPr lang="zh-CN" altLang="en-US" sz="1000" u="none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6061" y="6364547"/>
            <a:ext cx="2185214" cy="477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2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物质粒子通常有粒子数守恒：</a:t>
            </a:r>
            <a:endParaRPr lang="en-US" altLang="zh-CN" sz="1200" u="none" dirty="0" smtClean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  <a:p>
            <a:pPr>
              <a:lnSpc>
                <a:spcPts val="1600"/>
              </a:lnSpc>
            </a:pPr>
            <a:r>
              <a:rPr lang="zh-CN" altLang="en-US" sz="12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 重</a:t>
            </a:r>
            <a:r>
              <a:rPr lang="zh-CN" altLang="en-US" sz="1200" u="none" dirty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子</a:t>
            </a:r>
            <a:r>
              <a:rPr lang="zh-CN" altLang="en-US" sz="12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数、奇异数、轻子数</a:t>
            </a:r>
            <a:endParaRPr lang="zh-CN" altLang="en-US" sz="1200" u="none" dirty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2873" y="6443604"/>
            <a:ext cx="1723549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200" u="none" dirty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媒介</a:t>
            </a:r>
            <a:r>
              <a:rPr lang="zh-CN" altLang="en-US" sz="1200" u="none" dirty="0" smtClean="0">
                <a:solidFill>
                  <a:srgbClr val="FF0000"/>
                </a:solidFill>
                <a:effectLst/>
                <a:latin typeface="隶书" pitchFamily="49" charset="-122"/>
                <a:ea typeface="隶书" pitchFamily="49" charset="-122"/>
              </a:rPr>
              <a:t>粒子无粒子数守恒</a:t>
            </a:r>
            <a:endParaRPr lang="en-US" altLang="zh-CN" sz="1200" u="none" dirty="0" smtClean="0">
              <a:solidFill>
                <a:srgbClr val="FF0000"/>
              </a:solidFill>
              <a:effectLst/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939" y="1584176"/>
            <a:ext cx="1161333" cy="1700808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 bwMode="auto">
          <a:xfrm>
            <a:off x="7804939" y="797079"/>
            <a:ext cx="954107" cy="864096"/>
          </a:xfrm>
          <a:prstGeom prst="wedgeRoundRectCallout">
            <a:avLst>
              <a:gd name="adj1" fmla="val -88484"/>
              <a:gd name="adj2" fmla="val 82419"/>
              <a:gd name="adj3" fmla="val 16667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pic>
        <p:nvPicPr>
          <p:cNvPr id="804866" name="Picture 2" descr="E:\专业介绍\SM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416" y="3429477"/>
            <a:ext cx="1988328" cy="1448941"/>
          </a:xfrm>
          <a:prstGeom prst="rect">
            <a:avLst/>
          </a:prstGeom>
          <a:noFill/>
          <a:ln>
            <a:solidFill>
              <a:srgbClr val="093DD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19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" y="3140968"/>
            <a:ext cx="5503341" cy="2236146"/>
          </a:xfrm>
          <a:prstGeom prst="rect">
            <a:avLst/>
          </a:prstGeom>
          <a:ln>
            <a:solidFill>
              <a:srgbClr val="093DD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392300"/>
            <a:ext cx="6054863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zh-CN" altLang="en-US" sz="1100" b="0" u="none" dirty="0" smtClean="0">
                <a:effectLst/>
              </a:rPr>
              <a:t>      杨振宁在</a:t>
            </a:r>
            <a:r>
              <a:rPr lang="en-US" altLang="zh-CN" sz="1100" b="0" u="none" dirty="0" smtClean="0">
                <a:effectLst/>
              </a:rPr>
              <a:t>1947</a:t>
            </a:r>
            <a:r>
              <a:rPr lang="zh-CN" altLang="en-US" sz="1100" b="0" u="none" dirty="0" smtClean="0">
                <a:effectLst/>
              </a:rPr>
              <a:t>年在芝加哥大学做研究生时做实验不成功，对此事开始尝试越做越复杂，</a:t>
            </a:r>
            <a:endParaRPr lang="en-US" altLang="zh-CN" sz="1100" b="0" u="none" dirty="0" smtClean="0">
              <a:effectLst/>
            </a:endParaRPr>
          </a:p>
          <a:p>
            <a:pPr>
              <a:lnSpc>
                <a:spcPts val="1900"/>
              </a:lnSpc>
            </a:pPr>
            <a:r>
              <a:rPr lang="zh-CN" altLang="en-US" sz="1100" b="0" u="none" dirty="0" smtClean="0">
                <a:effectLst/>
              </a:rPr>
              <a:t>以后几年又多次尝试仍不成功，</a:t>
            </a:r>
            <a:r>
              <a:rPr lang="en-US" altLang="zh-CN" sz="1100" b="0" u="none" dirty="0" smtClean="0">
                <a:effectLst/>
              </a:rPr>
              <a:t>1953-54</a:t>
            </a:r>
            <a:r>
              <a:rPr lang="zh-CN" altLang="en-US" sz="1100" b="0" u="none" dirty="0" smtClean="0">
                <a:effectLst/>
              </a:rPr>
              <a:t>年到</a:t>
            </a:r>
            <a:r>
              <a:rPr lang="en-US" altLang="zh-CN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BNL</a:t>
            </a: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访问一年，同办公室一个年轻人</a:t>
            </a:r>
            <a:r>
              <a:rPr lang="en-US" altLang="zh-CN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Robert Mills</a:t>
            </a: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，</a:t>
            </a:r>
            <a:endParaRPr lang="en-US" altLang="zh-CN" sz="1100" b="0" u="none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</a:pP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他们修改了场强的定义，越做越简单，他们知道挖到宝贝了，找到突破口了，写了一篇文章。</a:t>
            </a:r>
            <a:endParaRPr lang="en-US" altLang="zh-CN" sz="1100" b="0" u="none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</a:pP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杨先生说：这篇文章后来被称为</a:t>
            </a:r>
            <a:r>
              <a:rPr lang="en-US" altLang="zh-CN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Yang-Mills</a:t>
            </a: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理论变成我一生最重要的工作。我一生研究经历中，</a:t>
            </a:r>
            <a:endParaRPr lang="en-US" altLang="zh-CN" sz="1100" b="0" u="none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</a:pP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有没有大差错，失去机会呢？当然有。其中最重要的是：</a:t>
            </a:r>
            <a:r>
              <a:rPr lang="en-US" altLang="zh-CN" sz="1100" b="0" u="heavy" dirty="0" smtClean="0">
                <a:solidFill>
                  <a:srgbClr val="FF0000"/>
                </a:solidFill>
                <a:effectLst/>
                <a:uFill>
                  <a:solidFill>
                    <a:schemeClr val="tx2"/>
                  </a:solidFill>
                </a:uFill>
                <a:latin typeface="Times New Roman" pitchFamily="18" charset="0"/>
                <a:cs typeface="Times New Roman" pitchFamily="18" charset="0"/>
              </a:rPr>
              <a:t>1970</a:t>
            </a:r>
            <a:r>
              <a:rPr lang="zh-CN" altLang="en-US" sz="1100" b="0" u="heavy" dirty="0" smtClean="0">
                <a:solidFill>
                  <a:srgbClr val="FF0000"/>
                </a:solidFill>
                <a:effectLst/>
                <a:uFill>
                  <a:solidFill>
                    <a:schemeClr val="tx2"/>
                  </a:solidFill>
                </a:uFill>
                <a:latin typeface="Times New Roman" pitchFamily="18" charset="0"/>
                <a:cs typeface="Times New Roman" pitchFamily="18" charset="0"/>
              </a:rPr>
              <a:t>年代我对对称破缺注意不够，</a:t>
            </a:r>
            <a:endParaRPr lang="en-US" altLang="zh-CN" sz="1100" b="0" u="heavy" dirty="0" smtClean="0">
              <a:solidFill>
                <a:srgbClr val="FF0000"/>
              </a:solidFill>
              <a:effectLst/>
              <a:uFill>
                <a:solidFill>
                  <a:schemeClr val="tx2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</a:pPr>
            <a:r>
              <a:rPr lang="zh-CN" altLang="en-US" sz="1100" b="0" u="heavy" dirty="0" smtClean="0">
                <a:solidFill>
                  <a:srgbClr val="FF0000"/>
                </a:solidFill>
                <a:effectLst/>
                <a:uFill>
                  <a:solidFill>
                    <a:schemeClr val="tx2"/>
                  </a:solidFill>
                </a:uFill>
                <a:latin typeface="Times New Roman" pitchFamily="18" charset="0"/>
                <a:cs typeface="Times New Roman" pitchFamily="18" charset="0"/>
              </a:rPr>
              <a:t>所以失去了在此方面做出贡献的机会</a:t>
            </a:r>
            <a:r>
              <a:rPr lang="zh-CN" altLang="en-US" sz="1100" b="0" u="none" dirty="0" smtClean="0">
                <a:effectLst/>
                <a:latin typeface="Times New Roman" pitchFamily="18" charset="0"/>
                <a:cs typeface="Times New Roman" pitchFamily="18" charset="0"/>
              </a:rPr>
              <a:t>。我当时的工作转向规范场的数学结构方面。</a:t>
            </a:r>
            <a:endParaRPr lang="zh-CN" altLang="en-US" sz="1100" b="0" u="none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4373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45" y="22256"/>
            <a:ext cx="4716016" cy="679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 bwMode="auto">
          <a:xfrm>
            <a:off x="4605349" y="2310476"/>
            <a:ext cx="3252111" cy="3932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接连接符 8"/>
          <p:cNvCxnSpPr/>
          <p:nvPr/>
        </p:nvCxnSpPr>
        <p:spPr bwMode="auto">
          <a:xfrm>
            <a:off x="6317151" y="2183053"/>
            <a:ext cx="2741789" cy="6041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867446" y="11663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u="none" dirty="0" smtClean="0">
                <a:solidFill>
                  <a:srgbClr val="093DD1"/>
                </a:solidFill>
              </a:rPr>
              <a:t>第一版是</a:t>
            </a:r>
            <a:r>
              <a:rPr lang="en-US" altLang="zh-CN" sz="1200" u="none" dirty="0" smtClean="0">
                <a:solidFill>
                  <a:srgbClr val="093DD1"/>
                </a:solidFill>
              </a:rPr>
              <a:t>1986</a:t>
            </a:r>
            <a:r>
              <a:rPr lang="zh-CN" altLang="en-US" sz="1200" u="none" dirty="0" smtClean="0">
                <a:solidFill>
                  <a:srgbClr val="093DD1"/>
                </a:solidFill>
              </a:rPr>
              <a:t>年</a:t>
            </a:r>
            <a:endParaRPr lang="zh-CN" altLang="en-US" sz="1200" u="none" dirty="0">
              <a:solidFill>
                <a:srgbClr val="093DD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45" y="5800014"/>
            <a:ext cx="1428234" cy="9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20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2" name="Picture 2" descr="E:\粒子物理\翻译书\Q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87" y="-9432"/>
            <a:ext cx="1796906" cy="133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4" name="Picture 4" descr="E:\粒子物理\翻译书\GWS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82" y="3668"/>
            <a:ext cx="1493985" cy="13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5" name="Picture 5" descr="E:\粒子物理\翻译书\GWS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00"/>
            <a:ext cx="1520456" cy="126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6" name="Picture 6" descr="E:\粒子物理\翻译书\GW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29" y="4099"/>
            <a:ext cx="1522286" cy="13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7" name="Picture 7" descr="E:\粒子物理\翻译书\MSM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" y="1360966"/>
            <a:ext cx="3081385" cy="13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8" name="Picture 8" descr="E:\粒子物理\翻译书\QCDvertex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57" y="1353657"/>
            <a:ext cx="1547664" cy="13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49" name="Picture 9" descr="E:\粒子物理\翻译书\MS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90" y="1364376"/>
            <a:ext cx="1481932" cy="13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0" name="Picture 10" descr="E:\粒子物理\翻译书\MSM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06" y="1364377"/>
            <a:ext cx="1453587" cy="13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4" name="Picture 14" descr="E:\粒子物理\翻译书\GWS-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49" y="-22798"/>
            <a:ext cx="1433551" cy="133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1" name="Picture 11" descr="E:\粒子物理\翻译书\GWS-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48" y="1525"/>
            <a:ext cx="1485902" cy="135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5" name="Picture 15" descr="E:\粒子物理\翻译书\QCD-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37" y="1338347"/>
            <a:ext cx="1498563" cy="13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6" name="Picture 16" descr="E:\粒子物理\翻译书\GWS-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96079"/>
            <a:ext cx="127081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7" name="Picture 17" descr="E:\粒子物理\翻译书\GWS-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15245"/>
            <a:ext cx="1389343" cy="130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8" name="Picture 18" descr="E:\粒子物理\翻译书\GWS-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14254"/>
            <a:ext cx="1518180" cy="130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9" name="Picture 19" descr="E:\粒子物理\翻译书\GWS-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99" y="2960033"/>
            <a:ext cx="1416856" cy="13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61" name="Picture 21" descr="E:\粒子物理\翻译书\QCD-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52" y="2952720"/>
            <a:ext cx="1449548" cy="14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63" name="Picture 2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0" y="2972995"/>
            <a:ext cx="1455473" cy="139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12"/>
            <a:ext cx="9161112" cy="2046843"/>
          </a:xfrm>
          <a:prstGeom prst="rect">
            <a:avLst/>
          </a:prstGeom>
        </p:spPr>
      </p:pic>
      <p:sp>
        <p:nvSpPr>
          <p:cNvPr id="6" name="右大括号 5"/>
          <p:cNvSpPr/>
          <p:nvPr/>
        </p:nvSpPr>
        <p:spPr bwMode="auto">
          <a:xfrm rot="5400000">
            <a:off x="6654990" y="5012441"/>
            <a:ext cx="228050" cy="2940976"/>
          </a:xfrm>
          <a:prstGeom prst="rightBrace">
            <a:avLst/>
          </a:prstGeom>
          <a:noFill/>
          <a:ln w="19050" cap="flat" cmpd="sng" algn="ctr">
            <a:solidFill>
              <a:srgbClr val="093D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7815" y="6550223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none" dirty="0" smtClean="0">
                <a:solidFill>
                  <a:srgbClr val="093DD1"/>
                </a:solidFill>
                <a:latin typeface="微软雅黑" pitchFamily="34" charset="-122"/>
                <a:ea typeface="微软雅黑" pitchFamily="34" charset="-122"/>
              </a:rPr>
              <a:t>年过半百</a:t>
            </a:r>
            <a:r>
              <a:rPr lang="en-US" altLang="zh-CN" sz="1400" u="none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1400" u="none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粒子物理标准模型：电弱统一理论</a:t>
            </a:r>
            <a:r>
              <a:rPr lang="en-US" altLang="zh-CN" sz="1400" u="none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u="none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量子色动力学</a:t>
            </a:r>
            <a:endParaRPr lang="zh-CN" altLang="en-US" sz="1400" u="none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79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22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23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" y="1"/>
            <a:ext cx="912698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52" y="1378555"/>
            <a:ext cx="3115110" cy="1267002"/>
          </a:xfrm>
          <a:prstGeom prst="rect">
            <a:avLst/>
          </a:prstGeom>
          <a:ln>
            <a:solidFill>
              <a:srgbClr val="093DD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0749" y="2081753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u="none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Moriond</a:t>
            </a:r>
            <a:r>
              <a:rPr lang="en-US" altLang="zh-CN" sz="1000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  <a:endParaRPr lang="zh-CN" altLang="en-US" sz="10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12" y="3212976"/>
            <a:ext cx="2686425" cy="800212"/>
          </a:xfrm>
          <a:prstGeom prst="rect">
            <a:avLst/>
          </a:prstGeom>
          <a:ln>
            <a:solidFill>
              <a:srgbClr val="093DD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852802" y="3213558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u="none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Moriond</a:t>
            </a:r>
            <a:r>
              <a:rPr lang="en-US" altLang="zh-CN" sz="800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  <a:endParaRPr lang="zh-CN" altLang="en-US" sz="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24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" y="-99392"/>
            <a:ext cx="9144929" cy="69573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0"/>
            <a:ext cx="9133488" cy="7200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611560" y="6525344"/>
            <a:ext cx="1008112" cy="288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689234" y="2052635"/>
            <a:ext cx="1008000" cy="252000"/>
          </a:xfrm>
          <a:prstGeom prst="roundRect">
            <a:avLst/>
          </a:prstGeom>
          <a:noFill/>
          <a:ln w="19050" cap="flat" cmpd="sng" algn="ctr">
            <a:solidFill>
              <a:srgbClr val="093D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74222" y="1387872"/>
            <a:ext cx="8500281" cy="4361656"/>
          </a:xfrm>
          <a:prstGeom prst="ellipse">
            <a:avLst/>
          </a:prstGeom>
          <a:solidFill>
            <a:schemeClr val="folHlink">
              <a:alpha val="25999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457200"/>
            <a:endParaRPr lang="en-US" altLang="zh-CN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4539097" y="3982128"/>
            <a:ext cx="619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Higgs</a:t>
            </a:r>
          </a:p>
        </p:txBody>
      </p:sp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4124341" y="1524774"/>
            <a:ext cx="659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Salam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5252754" y="1642660"/>
            <a:ext cx="9316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Weinberg</a:t>
            </a:r>
            <a:endParaRPr lang="en-US" altLang="zh-CN" sz="1400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23" name="Text Box 7"/>
          <p:cNvSpPr txBox="1">
            <a:spLocks noChangeArrowheads="1"/>
          </p:cNvSpPr>
          <p:nvPr/>
        </p:nvSpPr>
        <p:spPr bwMode="auto">
          <a:xfrm>
            <a:off x="4657813" y="1504160"/>
            <a:ext cx="845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Glashow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24" name="WordArt 8"/>
          <p:cNvSpPr>
            <a:spLocks noChangeArrowheads="1" noChangeShapeType="1" noTextEdit="1"/>
          </p:cNvSpPr>
          <p:nvPr/>
        </p:nvSpPr>
        <p:spPr bwMode="auto">
          <a:xfrm rot="94861">
            <a:off x="2739460" y="777249"/>
            <a:ext cx="3505200" cy="546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8924"/>
              </a:avLst>
            </a:prstTxWarp>
          </a:bodyPr>
          <a:lstStyle/>
          <a:p>
            <a:pPr algn="ctr"/>
            <a:r>
              <a:rPr lang="en-US" altLang="zh-CN" sz="3600" b="1" u="none" kern="10" dirty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solidFill>
                  <a:srgbClr val="093DD1"/>
                </a:solidFill>
                <a:latin typeface="Tahoma"/>
                <a:ea typeface="Tahoma"/>
                <a:cs typeface="Tahoma"/>
              </a:rPr>
              <a:t>Standard Model</a:t>
            </a:r>
            <a:endParaRPr lang="zh-CN" altLang="en-US" sz="3600" b="1" u="none" kern="10" dirty="0">
              <a:ln w="9525">
                <a:solidFill>
                  <a:srgbClr val="C02F2D"/>
                </a:solidFill>
                <a:round/>
                <a:headEnd/>
                <a:tailEnd/>
              </a:ln>
              <a:solidFill>
                <a:srgbClr val="093DD1"/>
              </a:solidFill>
              <a:latin typeface="Tahoma"/>
              <a:cs typeface="Tahoma"/>
            </a:endParaRPr>
          </a:p>
        </p:txBody>
      </p:sp>
      <p:sp>
        <p:nvSpPr>
          <p:cNvPr id="393225" name="WordArt 9"/>
          <p:cNvSpPr>
            <a:spLocks noChangeArrowheads="1" noChangeShapeType="1" noTextEdit="1"/>
          </p:cNvSpPr>
          <p:nvPr/>
        </p:nvSpPr>
        <p:spPr bwMode="auto">
          <a:xfrm rot="-81768">
            <a:off x="2635365" y="5964642"/>
            <a:ext cx="4270629" cy="5238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altLang="zh-CN" sz="2000" b="1" kern="10" dirty="0">
                <a:ln w="9525">
                  <a:solidFill>
                    <a:srgbClr val="C02F2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/>
                <a:ea typeface="Tahoma"/>
                <a:cs typeface="Tahoma"/>
              </a:rPr>
              <a:t>successful for ever ??</a:t>
            </a:r>
            <a:endParaRPr lang="zh-CN" altLang="en-US" sz="2000" b="1" kern="10" dirty="0">
              <a:ln w="9525">
                <a:solidFill>
                  <a:srgbClr val="C02F2D"/>
                </a:solidFill>
                <a:round/>
                <a:headEnd/>
                <a:tailEnd/>
              </a:ln>
              <a:solidFill>
                <a:srgbClr val="FF0000"/>
              </a:solidFill>
              <a:latin typeface="Tahoma"/>
              <a:cs typeface="Tahoma"/>
            </a:endParaRPr>
          </a:p>
        </p:txBody>
      </p:sp>
      <p:pic>
        <p:nvPicPr>
          <p:cNvPr id="39322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0914" y="185102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7" y="184850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8711" y="200342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9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8203" y="3099430"/>
            <a:ext cx="604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34" name="Text Box 31"/>
          <p:cNvSpPr txBox="1">
            <a:spLocks noChangeArrowheads="1"/>
          </p:cNvSpPr>
          <p:nvPr/>
        </p:nvSpPr>
        <p:spPr bwMode="auto">
          <a:xfrm>
            <a:off x="3802581" y="3971925"/>
            <a:ext cx="728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Rubbia</a:t>
            </a:r>
          </a:p>
        </p:txBody>
      </p:sp>
      <p:sp>
        <p:nvSpPr>
          <p:cNvPr id="393235" name="Text Box 32"/>
          <p:cNvSpPr txBox="1">
            <a:spLocks noChangeArrowheads="1"/>
          </p:cNvSpPr>
          <p:nvPr/>
        </p:nvSpPr>
        <p:spPr bwMode="auto">
          <a:xfrm>
            <a:off x="4848637" y="5270310"/>
            <a:ext cx="80823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van der </a:t>
            </a:r>
          </a:p>
          <a:p>
            <a:pPr algn="ctr" defTabSz="457200">
              <a:lnSpc>
                <a:spcPct val="80000"/>
              </a:lnSpc>
            </a:pPr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Meer</a:t>
            </a:r>
            <a:endParaRPr lang="en-US" altLang="zh-CN" sz="1600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36" name="Picture 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3166" y="445099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37" name="Picture 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1504" y="3091919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38" name="Picture 3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27580" y="2268182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39" name="Picture 3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53138" y="217378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40" name="Text Box 37"/>
          <p:cNvSpPr txBox="1">
            <a:spLocks noChangeArrowheads="1"/>
          </p:cNvSpPr>
          <p:nvPr/>
        </p:nvSpPr>
        <p:spPr bwMode="auto">
          <a:xfrm>
            <a:off x="5947062" y="1821092"/>
            <a:ext cx="827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 err="1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Veltman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41" name="Text Box 38"/>
          <p:cNvSpPr txBox="1">
            <a:spLocks noChangeArrowheads="1"/>
          </p:cNvSpPr>
          <p:nvPr/>
        </p:nvSpPr>
        <p:spPr bwMode="auto">
          <a:xfrm>
            <a:off x="6672890" y="1957696"/>
            <a:ext cx="7649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‘t </a:t>
            </a:r>
            <a:r>
              <a:rPr lang="en-US" altLang="zh-CN" sz="1200" u="none" dirty="0" err="1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Hooft</a:t>
            </a:r>
            <a:endParaRPr lang="en-US" altLang="zh-CN" sz="1200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42" name="Picture 39" descr="gros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15104" y="1887182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43" name="Picture 40" descr="politz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92843" y="2023707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44" name="Picture 41" descr="wilczek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80716" y="1959591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45" name="Text Box 42"/>
          <p:cNvSpPr txBox="1">
            <a:spLocks noChangeArrowheads="1"/>
          </p:cNvSpPr>
          <p:nvPr/>
        </p:nvSpPr>
        <p:spPr bwMode="auto">
          <a:xfrm>
            <a:off x="3487276" y="1610183"/>
            <a:ext cx="619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Gross</a:t>
            </a:r>
          </a:p>
        </p:txBody>
      </p:sp>
      <p:sp>
        <p:nvSpPr>
          <p:cNvPr id="393246" name="Text Box 43"/>
          <p:cNvSpPr txBox="1">
            <a:spLocks noChangeArrowheads="1"/>
          </p:cNvSpPr>
          <p:nvPr/>
        </p:nvSpPr>
        <p:spPr bwMode="auto">
          <a:xfrm>
            <a:off x="2732593" y="1633592"/>
            <a:ext cx="782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 err="1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Wilczek</a:t>
            </a:r>
            <a:endParaRPr lang="en-US" altLang="zh-CN" sz="1200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47" name="Text Box 44"/>
          <p:cNvSpPr txBox="1">
            <a:spLocks noChangeArrowheads="1"/>
          </p:cNvSpPr>
          <p:nvPr/>
        </p:nvSpPr>
        <p:spPr bwMode="auto">
          <a:xfrm>
            <a:off x="2088545" y="1727200"/>
            <a:ext cx="776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 err="1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Politzer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48" name="Picture 45" descr="croni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40602" y="3146425"/>
            <a:ext cx="538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49" name="Text Box 46"/>
          <p:cNvSpPr txBox="1">
            <a:spLocks noChangeArrowheads="1"/>
          </p:cNvSpPr>
          <p:nvPr/>
        </p:nvSpPr>
        <p:spPr bwMode="auto">
          <a:xfrm>
            <a:off x="6671389" y="3822440"/>
            <a:ext cx="6912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Cronin</a:t>
            </a:r>
          </a:p>
        </p:txBody>
      </p:sp>
      <p:pic>
        <p:nvPicPr>
          <p:cNvPr id="393250" name="Picture 47" descr="fitch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53138" y="3125788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51" name="Text Box 48"/>
          <p:cNvSpPr txBox="1">
            <a:spLocks noChangeArrowheads="1"/>
          </p:cNvSpPr>
          <p:nvPr/>
        </p:nvSpPr>
        <p:spPr bwMode="auto">
          <a:xfrm>
            <a:off x="6024849" y="3976687"/>
            <a:ext cx="564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Fitch</a:t>
            </a:r>
          </a:p>
        </p:txBody>
      </p:sp>
      <p:pic>
        <p:nvPicPr>
          <p:cNvPr id="393252" name="Picture 49" descr="per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2000" y="24892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53" name="Picture 50" descr="reine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71600" y="226060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54" name="Text Box 51"/>
          <p:cNvSpPr txBox="1">
            <a:spLocks noChangeArrowheads="1"/>
          </p:cNvSpPr>
          <p:nvPr/>
        </p:nvSpPr>
        <p:spPr bwMode="auto">
          <a:xfrm>
            <a:off x="1284701" y="2032000"/>
            <a:ext cx="7024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 err="1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Reines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sp>
        <p:nvSpPr>
          <p:cNvPr id="393255" name="Text Box 52"/>
          <p:cNvSpPr txBox="1">
            <a:spLocks noChangeArrowheads="1"/>
          </p:cNvSpPr>
          <p:nvPr/>
        </p:nvSpPr>
        <p:spPr bwMode="auto">
          <a:xfrm>
            <a:off x="735655" y="3251200"/>
            <a:ext cx="490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Perl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56" name="Picture 53" descr="friedman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523758" y="2438400"/>
            <a:ext cx="5222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57" name="Text Box 54"/>
          <p:cNvSpPr txBox="1">
            <a:spLocks noChangeArrowheads="1"/>
          </p:cNvSpPr>
          <p:nvPr/>
        </p:nvSpPr>
        <p:spPr bwMode="auto">
          <a:xfrm>
            <a:off x="7284299" y="3192185"/>
            <a:ext cx="9124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Friedman</a:t>
            </a:r>
          </a:p>
        </p:txBody>
      </p:sp>
      <p:pic>
        <p:nvPicPr>
          <p:cNvPr id="393258" name="Picture 55" descr="kendall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56488" y="3832225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59" name="Text Box 56"/>
          <p:cNvSpPr txBox="1">
            <a:spLocks noChangeArrowheads="1"/>
          </p:cNvSpPr>
          <p:nvPr/>
        </p:nvSpPr>
        <p:spPr bwMode="auto">
          <a:xfrm>
            <a:off x="7284299" y="4529975"/>
            <a:ext cx="7617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Kendal</a:t>
            </a:r>
            <a:r>
              <a:rPr lang="en-US" altLang="zh-CN" sz="1200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l</a:t>
            </a:r>
          </a:p>
        </p:txBody>
      </p:sp>
      <p:pic>
        <p:nvPicPr>
          <p:cNvPr id="393260" name="Picture 57" descr="taylor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573713" y="452997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61" name="Text Box 58"/>
          <p:cNvSpPr txBox="1">
            <a:spLocks noChangeArrowheads="1"/>
          </p:cNvSpPr>
          <p:nvPr/>
        </p:nvSpPr>
        <p:spPr bwMode="auto">
          <a:xfrm>
            <a:off x="5596522" y="5270310"/>
            <a:ext cx="667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Taylor</a:t>
            </a:r>
          </a:p>
        </p:txBody>
      </p:sp>
      <p:pic>
        <p:nvPicPr>
          <p:cNvPr id="393262" name="Picture 59" descr="lederman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650331" y="309943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63" name="Text Box 60"/>
          <p:cNvSpPr txBox="1">
            <a:spLocks noChangeArrowheads="1"/>
          </p:cNvSpPr>
          <p:nvPr/>
        </p:nvSpPr>
        <p:spPr bwMode="auto">
          <a:xfrm>
            <a:off x="2442351" y="3898900"/>
            <a:ext cx="955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Lederman</a:t>
            </a:r>
          </a:p>
        </p:txBody>
      </p:sp>
      <p:pic>
        <p:nvPicPr>
          <p:cNvPr id="393264" name="Picture 61" descr="schwartz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936882" y="281118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65" name="Text Box 62"/>
          <p:cNvSpPr txBox="1">
            <a:spLocks noChangeArrowheads="1"/>
          </p:cNvSpPr>
          <p:nvPr/>
        </p:nvSpPr>
        <p:spPr bwMode="auto">
          <a:xfrm>
            <a:off x="1803646" y="3525838"/>
            <a:ext cx="9012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Schwartz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66" name="Picture 63" descr="steinberger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339850" y="3099430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67" name="Text Box 64"/>
          <p:cNvSpPr txBox="1">
            <a:spLocks noChangeArrowheads="1"/>
          </p:cNvSpPr>
          <p:nvPr/>
        </p:nvSpPr>
        <p:spPr bwMode="auto">
          <a:xfrm>
            <a:off x="1171685" y="3783925"/>
            <a:ext cx="10935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Steinberger</a:t>
            </a:r>
            <a:endParaRPr lang="en-US" altLang="zh-CN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  <p:pic>
        <p:nvPicPr>
          <p:cNvPr id="393268" name="Picture 65" descr="richter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775172" y="4341813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69" name="Picture 66" descr="ti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272371" y="3111879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70" name="Text Box 67"/>
          <p:cNvSpPr txBox="1">
            <a:spLocks noChangeArrowheads="1"/>
          </p:cNvSpPr>
          <p:nvPr/>
        </p:nvSpPr>
        <p:spPr bwMode="auto">
          <a:xfrm>
            <a:off x="2693365" y="5153476"/>
            <a:ext cx="7457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Richter</a:t>
            </a:r>
          </a:p>
        </p:txBody>
      </p:sp>
      <p:sp>
        <p:nvSpPr>
          <p:cNvPr id="393271" name="Text Box 68"/>
          <p:cNvSpPr txBox="1">
            <a:spLocks noChangeArrowheads="1"/>
          </p:cNvSpPr>
          <p:nvPr/>
        </p:nvSpPr>
        <p:spPr bwMode="auto">
          <a:xfrm>
            <a:off x="3227429" y="3893095"/>
            <a:ext cx="5196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Ting</a:t>
            </a:r>
          </a:p>
        </p:txBody>
      </p:sp>
      <p:pic>
        <p:nvPicPr>
          <p:cNvPr id="393272" name="Picture 69" descr="gell-mann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515104" y="4544357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73" name="Text Box 70"/>
          <p:cNvSpPr txBox="1">
            <a:spLocks noChangeArrowheads="1"/>
          </p:cNvSpPr>
          <p:nvPr/>
        </p:nvSpPr>
        <p:spPr bwMode="auto">
          <a:xfrm>
            <a:off x="3262048" y="5280152"/>
            <a:ext cx="974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Gell-Mann</a:t>
            </a:r>
          </a:p>
        </p:txBody>
      </p:sp>
      <p:pic>
        <p:nvPicPr>
          <p:cNvPr id="393274" name="Picture 71" descr="alvarez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267200" y="4603387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75" name="Text Box 72"/>
          <p:cNvSpPr txBox="1">
            <a:spLocks noChangeArrowheads="1"/>
          </p:cNvSpPr>
          <p:nvPr/>
        </p:nvSpPr>
        <p:spPr bwMode="auto">
          <a:xfrm>
            <a:off x="4124341" y="5357633"/>
            <a:ext cx="7569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Alvarez</a:t>
            </a:r>
          </a:p>
        </p:txBody>
      </p:sp>
      <p:pic>
        <p:nvPicPr>
          <p:cNvPr id="393276" name="Picture 73" descr="schwinger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270000" y="4037399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77" name="Picture 74" descr="feynman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044700" y="4252912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78" name="Text Box 75"/>
          <p:cNvSpPr txBox="1">
            <a:spLocks noChangeArrowheads="1"/>
          </p:cNvSpPr>
          <p:nvPr/>
        </p:nvSpPr>
        <p:spPr bwMode="auto">
          <a:xfrm>
            <a:off x="1927178" y="5025520"/>
            <a:ext cx="8883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Feynman</a:t>
            </a:r>
          </a:p>
        </p:txBody>
      </p:sp>
      <p:sp>
        <p:nvSpPr>
          <p:cNvPr id="393279" name="Text Box 76"/>
          <p:cNvSpPr txBox="1">
            <a:spLocks noChangeArrowheads="1"/>
          </p:cNvSpPr>
          <p:nvPr/>
        </p:nvSpPr>
        <p:spPr bwMode="auto">
          <a:xfrm>
            <a:off x="1011018" y="4695825"/>
            <a:ext cx="9973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Schwinger</a:t>
            </a:r>
          </a:p>
        </p:txBody>
      </p:sp>
      <p:pic>
        <p:nvPicPr>
          <p:cNvPr id="393280" name="Picture 77" descr="hofstadter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19087" y="3345794"/>
            <a:ext cx="4857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81" name="Text Box 78"/>
          <p:cNvSpPr txBox="1">
            <a:spLocks noChangeArrowheads="1"/>
          </p:cNvSpPr>
          <p:nvPr/>
        </p:nvSpPr>
        <p:spPr bwMode="auto">
          <a:xfrm>
            <a:off x="244202" y="3971925"/>
            <a:ext cx="1008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Hofstadter</a:t>
            </a:r>
          </a:p>
        </p:txBody>
      </p:sp>
      <p:pic>
        <p:nvPicPr>
          <p:cNvPr id="393282" name="Picture 79" descr="ya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254750" y="4427957"/>
            <a:ext cx="501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83" name="Text Box 80"/>
          <p:cNvSpPr txBox="1">
            <a:spLocks noChangeArrowheads="1"/>
          </p:cNvSpPr>
          <p:nvPr/>
        </p:nvSpPr>
        <p:spPr bwMode="auto">
          <a:xfrm>
            <a:off x="6195466" y="5103813"/>
            <a:ext cx="57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Yang</a:t>
            </a:r>
          </a:p>
        </p:txBody>
      </p:sp>
      <p:pic>
        <p:nvPicPr>
          <p:cNvPr id="393284" name="Picture 81" descr="lee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785492" y="4148975"/>
            <a:ext cx="53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85" name="Text Box 82"/>
          <p:cNvSpPr txBox="1">
            <a:spLocks noChangeArrowheads="1"/>
          </p:cNvSpPr>
          <p:nvPr/>
        </p:nvSpPr>
        <p:spPr bwMode="auto">
          <a:xfrm>
            <a:off x="6827580" y="4869290"/>
            <a:ext cx="4555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Lee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7325242" y="260648"/>
            <a:ext cx="1207198" cy="131415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pic>
        <p:nvPicPr>
          <p:cNvPr id="88" name="图片 2" descr="François Englert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0" y="3146424"/>
            <a:ext cx="577082" cy="77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4"/>
          <p:cNvSpPr txBox="1">
            <a:spLocks noChangeArrowheads="1"/>
          </p:cNvSpPr>
          <p:nvPr/>
        </p:nvSpPr>
        <p:spPr bwMode="auto">
          <a:xfrm>
            <a:off x="5215155" y="4011613"/>
            <a:ext cx="742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altLang="zh-CN" sz="1200" u="none" dirty="0" err="1" smtClean="0">
                <a:solidFill>
                  <a:srgbClr val="093DD1"/>
                </a:solidFill>
                <a:latin typeface="Tahoma" pitchFamily="34" charset="0"/>
                <a:ea typeface="MS PGothic" pitchFamily="34" charset="-128"/>
              </a:rPr>
              <a:t>Englert</a:t>
            </a:r>
            <a:endParaRPr lang="en-US" altLang="zh-CN" sz="1200" u="none" dirty="0">
              <a:solidFill>
                <a:srgbClr val="093DD1"/>
              </a:solidFill>
              <a:latin typeface="Tahom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2544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4763"/>
            <a:ext cx="9124950" cy="6867525"/>
          </a:xfrm>
          <a:prstGeom prst="rect">
            <a:avLst/>
          </a:prstGeom>
        </p:spPr>
      </p:pic>
      <p:sp>
        <p:nvSpPr>
          <p:cNvPr id="1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91C961-2C6E-4ED5-BC1E-DCCD64D45468}" type="slidenum">
              <a:rPr lang="zh-CN" altLang="en-US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304800" y="60198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 sz="2000" b="0" u="none">
              <a:solidFill>
                <a:schemeClr val="hlink"/>
              </a:solidFill>
              <a:latin typeface="Arial Unicode MS" pitchFamily="34" charset="-128"/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176463" y="2339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 sz="2000" b="0" u="none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6064250" y="36369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 sz="2000" b="0" u="none"/>
          </a:p>
        </p:txBody>
      </p:sp>
      <p:sp>
        <p:nvSpPr>
          <p:cNvPr id="691225" name="Rectangle 25"/>
          <p:cNvSpPr>
            <a:spLocks noChangeArrowheads="1"/>
          </p:cNvSpPr>
          <p:nvPr/>
        </p:nvSpPr>
        <p:spPr bwMode="auto">
          <a:xfrm>
            <a:off x="971550" y="5157788"/>
            <a:ext cx="1944688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691226" name="Rectangle 26"/>
          <p:cNvSpPr>
            <a:spLocks noChangeArrowheads="1"/>
          </p:cNvSpPr>
          <p:nvPr/>
        </p:nvSpPr>
        <p:spPr bwMode="auto">
          <a:xfrm>
            <a:off x="1692275" y="6597650"/>
            <a:ext cx="935038" cy="260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691227" name="Rectangle 27"/>
          <p:cNvSpPr>
            <a:spLocks noChangeArrowheads="1"/>
          </p:cNvSpPr>
          <p:nvPr/>
        </p:nvSpPr>
        <p:spPr bwMode="auto">
          <a:xfrm>
            <a:off x="4643438" y="188913"/>
            <a:ext cx="1296987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691228" name="Rectangle 28"/>
          <p:cNvSpPr>
            <a:spLocks noChangeArrowheads="1"/>
          </p:cNvSpPr>
          <p:nvPr/>
        </p:nvSpPr>
        <p:spPr bwMode="auto">
          <a:xfrm>
            <a:off x="4787900" y="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94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03848" y="2780928"/>
            <a:ext cx="2950096" cy="1143000"/>
          </a:xfrm>
        </p:spPr>
        <p:txBody>
          <a:bodyPr/>
          <a:lstStyle/>
          <a:p>
            <a:r>
              <a:rPr lang="zh-CN" altLang="en-US" sz="6000" dirty="0" smtClean="0">
                <a:latin typeface="微软雅黑" pitchFamily="34" charset="-122"/>
                <a:ea typeface="微软雅黑" pitchFamily="34" charset="-122"/>
              </a:rPr>
              <a:t>未   来</a:t>
            </a:r>
            <a:endParaRPr lang="zh-CN" altLang="en-US" sz="6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2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498556" y="324906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28</a:t>
            </a:fld>
            <a:endParaRPr lang="en-US" altLang="zh-CN"/>
          </a:p>
        </p:txBody>
      </p:sp>
      <p:pic>
        <p:nvPicPr>
          <p:cNvPr id="794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39" y="1882498"/>
            <a:ext cx="2986156" cy="497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4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0" y="1893179"/>
            <a:ext cx="3228722" cy="497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43" y="1882498"/>
            <a:ext cx="3161275" cy="497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360" y="707966"/>
            <a:ext cx="4860032" cy="99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u="none" dirty="0" smtClean="0">
                <a:solidFill>
                  <a:schemeClr val="accent1"/>
                </a:solidFill>
              </a:rPr>
              <a:t>2014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年</a:t>
            </a:r>
            <a:r>
              <a:rPr lang="en-US" altLang="zh-CN" sz="1600" u="none" dirty="0" smtClean="0">
                <a:solidFill>
                  <a:schemeClr val="accent1"/>
                </a:solidFill>
              </a:rPr>
              <a:t>2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月</a:t>
            </a:r>
            <a:r>
              <a:rPr lang="en-US" altLang="zh-CN" sz="1600" u="none" dirty="0" smtClean="0">
                <a:solidFill>
                  <a:schemeClr val="accent1"/>
                </a:solidFill>
              </a:rPr>
              <a:t>23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日晚（春季学期上课周之前的周五）</a:t>
            </a:r>
            <a:endParaRPr lang="en-US" altLang="zh-CN" sz="1600" u="none" dirty="0" smtClean="0">
              <a:solidFill>
                <a:schemeClr val="accent1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1600" u="none" dirty="0" smtClean="0">
                <a:solidFill>
                  <a:schemeClr val="accent1"/>
                </a:solidFill>
              </a:rPr>
              <a:t>                      清华大学主楼后厅</a:t>
            </a:r>
            <a:endParaRPr lang="zh-CN" altLang="en-US" sz="1600" u="none" dirty="0">
              <a:solidFill>
                <a:schemeClr val="accen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21652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6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498556" y="324906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29</a:t>
            </a:fld>
            <a:endParaRPr lang="en-US" altLang="zh-CN"/>
          </a:p>
        </p:txBody>
      </p:sp>
      <p:pic>
        <p:nvPicPr>
          <p:cNvPr id="793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" y="1375672"/>
            <a:ext cx="3240639" cy="492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55" y="1367193"/>
            <a:ext cx="306654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3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384150"/>
            <a:ext cx="3142145" cy="495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5576" y="6453336"/>
            <a:ext cx="664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u="none" dirty="0" smtClean="0">
                <a:solidFill>
                  <a:schemeClr val="accent1"/>
                </a:solidFill>
              </a:rPr>
              <a:t>2014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年</a:t>
            </a:r>
            <a:r>
              <a:rPr lang="en-US" altLang="zh-CN" sz="1600" u="none" dirty="0" smtClean="0">
                <a:solidFill>
                  <a:schemeClr val="accent1"/>
                </a:solidFill>
              </a:rPr>
              <a:t>2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月</a:t>
            </a:r>
            <a:r>
              <a:rPr lang="en-US" altLang="zh-CN" sz="1600" u="none" dirty="0" smtClean="0">
                <a:solidFill>
                  <a:schemeClr val="accent1"/>
                </a:solidFill>
              </a:rPr>
              <a:t>23</a:t>
            </a:r>
            <a:r>
              <a:rPr lang="zh-CN" altLang="en-US" sz="1600" u="none" dirty="0" smtClean="0">
                <a:solidFill>
                  <a:schemeClr val="accent1"/>
                </a:solidFill>
              </a:rPr>
              <a:t>日晚（春季学期上课周之前的周五），清华大学主楼后厅</a:t>
            </a:r>
            <a:endParaRPr lang="zh-CN" altLang="en-US" sz="1600" u="none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0842" y="3474107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u="none" dirty="0" smtClean="0">
                <a:solidFill>
                  <a:srgbClr val="FF0000"/>
                </a:solidFill>
              </a:rPr>
              <a:t>及基础物理学奖</a:t>
            </a:r>
            <a:endParaRPr lang="zh-CN" altLang="en-US" sz="800" u="none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445" y="32873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u="none" dirty="0" smtClean="0">
                <a:solidFill>
                  <a:srgbClr val="FFFF00"/>
                </a:solidFill>
              </a:rPr>
              <a:t>2013</a:t>
            </a:r>
            <a:r>
              <a:rPr lang="zh-CN" altLang="en-US" sz="1200" u="none" dirty="0" smtClean="0">
                <a:solidFill>
                  <a:srgbClr val="FFFF00"/>
                </a:solidFill>
              </a:rPr>
              <a:t>年</a:t>
            </a:r>
            <a:r>
              <a:rPr lang="en-US" altLang="zh-CN" sz="1200" u="none" dirty="0" smtClean="0">
                <a:solidFill>
                  <a:srgbClr val="FFFF00"/>
                </a:solidFill>
              </a:rPr>
              <a:t>10</a:t>
            </a:r>
            <a:r>
              <a:rPr lang="zh-CN" altLang="en-US" sz="1200" u="none" dirty="0" smtClean="0">
                <a:solidFill>
                  <a:srgbClr val="FFFF00"/>
                </a:solidFill>
              </a:rPr>
              <a:t>月</a:t>
            </a:r>
            <a:r>
              <a:rPr lang="en-US" altLang="zh-CN" sz="1200" u="none" dirty="0" smtClean="0">
                <a:solidFill>
                  <a:srgbClr val="FFFF00"/>
                </a:solidFill>
              </a:rPr>
              <a:t>8</a:t>
            </a:r>
            <a:r>
              <a:rPr lang="zh-CN" altLang="en-US" sz="1200" u="none" dirty="0" smtClean="0">
                <a:solidFill>
                  <a:srgbClr val="FFFF00"/>
                </a:solidFill>
              </a:rPr>
              <a:t>日诺贝尔物理奖授予“</a:t>
            </a:r>
            <a:r>
              <a:rPr lang="zh-CN" altLang="en-US" sz="1200" u="none" dirty="0" smtClean="0">
                <a:solidFill>
                  <a:srgbClr val="FF00FF"/>
                </a:solidFill>
              </a:rPr>
              <a:t>上帝粒子</a:t>
            </a:r>
            <a:r>
              <a:rPr lang="zh-CN" altLang="en-US" sz="1200" u="none" dirty="0" smtClean="0">
                <a:solidFill>
                  <a:srgbClr val="FFFF00"/>
                </a:solidFill>
              </a:rPr>
              <a:t>”</a:t>
            </a:r>
            <a:r>
              <a:rPr lang="en-US" altLang="zh-CN" sz="1200" u="none" dirty="0" smtClean="0">
                <a:solidFill>
                  <a:srgbClr val="FFFF00"/>
                </a:solidFill>
              </a:rPr>
              <a:t>--</a:t>
            </a:r>
            <a:r>
              <a:rPr lang="zh-CN" altLang="en-US" sz="1200" u="none" dirty="0" smtClean="0">
                <a:solidFill>
                  <a:srgbClr val="FFFF00"/>
                </a:solidFill>
              </a:rPr>
              <a:t>希格斯粒子</a:t>
            </a:r>
            <a:endParaRPr lang="en-US" altLang="zh-CN" sz="1200" u="none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200" u="none" dirty="0" smtClean="0">
                <a:solidFill>
                  <a:srgbClr val="FFFF00"/>
                </a:solidFill>
              </a:rPr>
              <a:t>（粒子物理标准模型中最后一个未被发现的粒子）的提出人：</a:t>
            </a:r>
            <a:endParaRPr lang="zh-CN" altLang="en-US" sz="1400" u="none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"/>
            <a:ext cx="5016055" cy="13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</a:t>
            </a:fld>
            <a:endParaRPr lang="en-US" altLang="zh-CN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451725" y="333375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pic>
        <p:nvPicPr>
          <p:cNvPr id="800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0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4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" y="2021644"/>
            <a:ext cx="4184378" cy="252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40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" y="4581128"/>
            <a:ext cx="4192063" cy="23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132" y="609445"/>
            <a:ext cx="3828292" cy="130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u="none" dirty="0" smtClean="0">
                <a:solidFill>
                  <a:srgbClr val="99CCFF"/>
                </a:solidFill>
                <a:latin typeface="Segoe UI Black" pitchFamily="34" charset="0"/>
                <a:cs typeface="Segoe UI Black" pitchFamily="34" charset="0"/>
              </a:rPr>
              <a:t>    粒子物理实验的未来</a:t>
            </a:r>
            <a:endParaRPr lang="en-US" altLang="zh-CN" u="none" dirty="0" smtClean="0">
              <a:solidFill>
                <a:srgbClr val="99CCFF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u="none" dirty="0" smtClean="0">
                <a:solidFill>
                  <a:srgbClr val="99CCFF"/>
                </a:solidFill>
                <a:latin typeface="Segoe UI Black" pitchFamily="34" charset="0"/>
                <a:cs typeface="Segoe UI Black" pitchFamily="34" charset="0"/>
              </a:rPr>
              <a:t>    风口浪尖的清华大学</a:t>
            </a:r>
            <a:endParaRPr lang="zh-CN" altLang="en-US" u="none" dirty="0">
              <a:solidFill>
                <a:srgbClr val="99CCFF"/>
              </a:solidFill>
              <a:latin typeface="Segoe UI Black" pitchFamily="34" charset="0"/>
              <a:cs typeface="Segoe UI Black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30</a:t>
            </a:fld>
            <a:endParaRPr lang="en-US" altLang="zh-CN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498556" y="324906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477"/>
            <a:ext cx="5004048" cy="683120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auto">
          <a:xfrm>
            <a:off x="6804248" y="2021644"/>
            <a:ext cx="1656184" cy="456032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" y="589913"/>
            <a:ext cx="9144000" cy="5390927"/>
          </a:xfrm>
          <a:prstGeom prst="rect">
            <a:avLst/>
          </a:prstGeom>
        </p:spPr>
      </p:pic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54"/>
            <a:ext cx="4504304" cy="682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264" y="5445224"/>
            <a:ext cx="34932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2016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年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6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月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26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日（周五）晚上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7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：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30</a:t>
            </a:r>
          </a:p>
          <a:p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清华大学主楼后厅，丘</a:t>
            </a:r>
            <a:r>
              <a:rPr lang="zh-CN" altLang="en-US" sz="1600" u="none" dirty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成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桐数学中心</a:t>
            </a:r>
            <a:endParaRPr lang="en-US" altLang="zh-CN" sz="1600" u="none" dirty="0" smtClean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  设立“叶承耀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-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叶家祺冠名讲座”</a:t>
            </a:r>
            <a:endParaRPr lang="en-US" altLang="zh-CN" sz="1600" u="none" dirty="0" smtClean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   王贻芳院士首讲“</a:t>
            </a:r>
            <a:r>
              <a:rPr lang="zh-CN" altLang="en-US" sz="1600" u="heavy" dirty="0" smtClean="0">
                <a:solidFill>
                  <a:schemeClr val="tx1"/>
                </a:solidFill>
                <a:uFill>
                  <a:solidFill>
                    <a:srgbClr val="FF00FF"/>
                  </a:solidFill>
                </a:uFill>
                <a:latin typeface="隶书" pitchFamily="49" charset="-122"/>
                <a:ea typeface="隶书" pitchFamily="49" charset="-122"/>
              </a:rPr>
              <a:t>探索无穷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”</a:t>
            </a:r>
            <a:endParaRPr lang="en-US" altLang="zh-CN" sz="1600" u="none" dirty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74" y="3575439"/>
            <a:ext cx="4653126" cy="33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31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611560" y="6525344"/>
            <a:ext cx="1008112" cy="288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91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fld id="{50463BA3-20D4-4CAF-91AF-67D913F3A3FD}" type="slidenum">
              <a:rPr lang="en-US" altLang="zh-C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32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92983"/>
              </p:ext>
            </p:extLst>
          </p:nvPr>
        </p:nvGraphicFramePr>
        <p:xfrm>
          <a:off x="-4184" y="0"/>
          <a:ext cx="9144000" cy="6857999"/>
        </p:xfrm>
        <a:graphic>
          <a:graphicData uri="http://schemas.openxmlformats.org/drawingml/2006/table">
            <a:tbl>
              <a:tblPr/>
              <a:tblGrid>
                <a:gridCol w="3851920"/>
                <a:gridCol w="5292080"/>
              </a:tblGrid>
              <a:tr h="107488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19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世纪初的经典物理学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当今的基础物理学    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粒子物理与宇宙学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04095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经典物理的大厦完美无缺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粒子物理标准模型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+ </a:t>
                      </a:r>
                      <a:r>
                        <a:rPr kumimoji="0" lang="el-GR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Λ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CDM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与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实验符合很好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87147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物理学再没新东西了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基础物理物理再没新东西了</a:t>
                      </a:r>
                      <a:r>
                        <a:rPr kumimoji="0" lang="zh-CN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新物理；修改引力</a:t>
                      </a: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…..</a:t>
                      </a:r>
                      <a:endParaRPr kumimoji="0" lang="zh-CN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87147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只有两朵乌云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            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若干问题 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87147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经典</a:t>
                      </a:r>
                      <a:r>
                        <a:rPr kumimoji="0" lang="zh-CN" altLang="en-US" sz="1800" b="0" i="0" u="heavy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真空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：一直在寻找以太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量子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?</a:t>
                      </a:r>
                      <a:r>
                        <a:rPr kumimoji="0" lang="zh-CN" altLang="en-US" sz="1800" b="0" i="0" u="heavy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真空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：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一直在寻找新东西  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87147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苦苦探寻未果导致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狭义相对论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   若真苦苦探寻未果导致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？？？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93102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大厦建成后没多久就有了新的发展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             </a:t>
                      </a:r>
                      <a:r>
                        <a:rPr kumimoji="0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能否重现百年前的物理学历史？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6249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81400"/>
            <a:ext cx="60170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81400"/>
            <a:ext cx="62944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1070153"/>
            <a:ext cx="3840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There is nothing new to be discovered in physics .</a:t>
            </a:r>
          </a:p>
          <a:p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All that remains is more and more precise measurement,…</a:t>
            </a:r>
          </a:p>
          <a:p>
            <a:r>
              <a:rPr lang="en-US" altLang="zh-CN" sz="1200" b="0" u="non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William Thompson 1900 </a:t>
            </a:r>
            <a:endParaRPr lang="zh-CN" altLang="en-US" sz="1200" b="0" u="none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33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7"/>
            <a:ext cx="9144000" cy="68605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0" y="0"/>
            <a:ext cx="9156500" cy="68730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0"/>
            <a:ext cx="91948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005441"/>
            <a:ext cx="4824536" cy="8466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" y="5625902"/>
            <a:ext cx="1057003" cy="968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498" y="6338886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Nathan </a:t>
            </a:r>
            <a:r>
              <a:rPr lang="en-US" altLang="zh-CN" sz="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Seiber</a:t>
            </a:r>
            <a:r>
              <a:rPr lang="en-US" altLang="zh-CN" sz="800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endParaRPr lang="zh-CN" altLang="en-US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7310" y="5411658"/>
            <a:ext cx="1441420" cy="37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u="none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甚至超越弦理论</a:t>
            </a:r>
            <a:endParaRPr lang="zh-CN" altLang="en-US" sz="1400" u="none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2681" y="5113655"/>
            <a:ext cx="2518638" cy="37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颠覆传统量子场论计算原则！</a:t>
            </a:r>
            <a:endParaRPr lang="zh-CN" altLang="en-US" sz="1400" b="0" u="none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3946" y="2812675"/>
            <a:ext cx="2124299" cy="249299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整数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∩</a:t>
            </a:r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有理数       实数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u="none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∩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u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代数数</a:t>
            </a:r>
            <a:r>
              <a:rPr lang="zh-CN" altLang="en-US" sz="800" u="none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可数</a:t>
            </a:r>
            <a:r>
              <a:rPr lang="en-US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超越数</a:t>
            </a:r>
            <a:r>
              <a:rPr lang="zh-CN" altLang="en-US" sz="800" u="non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不可数</a:t>
            </a:r>
            <a:endParaRPr lang="en-US" altLang="zh-CN" sz="800" u="none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8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有理系数方程解定义</a:t>
            </a:r>
            <a:r>
              <a:rPr lang="en-US" altLang="zh-CN" sz="8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∩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u="none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周期</a:t>
            </a:r>
            <a:r>
              <a:rPr lang="zh-CN" altLang="en-US" sz="800" u="none" dirty="0" smtClean="0"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通常是超越数，但可数 </a:t>
            </a:r>
            <a:r>
              <a:rPr lang="en-US" altLang="zh-CN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∩</a:t>
            </a:r>
            <a:endParaRPr lang="en-US" altLang="zh-CN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8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通过定积分定义      </a:t>
            </a:r>
            <a:r>
              <a:rPr lang="zh-CN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∩</a:t>
            </a:r>
            <a:endParaRPr lang="en-US" altLang="zh-CN" sz="1600" u="none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16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复数</a:t>
            </a:r>
            <a:endParaRPr lang="zh-CN" altLang="en-US" sz="1600" u="none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140968"/>
            <a:ext cx="1441420" cy="1061829"/>
          </a:xfrm>
          <a:prstGeom prst="rect">
            <a:avLst/>
          </a:prstGeom>
          <a:solidFill>
            <a:srgbClr val="10FC9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振幅可以约化为</a:t>
            </a:r>
            <a:endParaRPr lang="en-US" altLang="zh-CN" sz="1400" b="0" u="none" dirty="0" smtClean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u="none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某个辅助</a:t>
            </a:r>
            <a:r>
              <a:rPr lang="zh-CN" altLang="en-US" sz="1400" b="0" u="none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空间的</a:t>
            </a:r>
            <a:endParaRPr lang="en-US" altLang="zh-CN" sz="1400" b="0" u="none" dirty="0" smtClean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积分因而是体积</a:t>
            </a:r>
            <a:endParaRPr lang="zh-CN" altLang="en-US" sz="1400" b="0" u="none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51" y="4328858"/>
            <a:ext cx="25186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量子场论是否需要重塑：</a:t>
            </a:r>
            <a:endParaRPr lang="en-US" altLang="zh-CN" sz="14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①是否仍需以拉氏量为基础？</a:t>
            </a:r>
            <a:endParaRPr lang="en-US" altLang="zh-CN" sz="14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②数学上不严格</a:t>
            </a:r>
            <a:endParaRPr lang="en-US" altLang="zh-CN" sz="14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③向非局域推广</a:t>
            </a:r>
            <a:endParaRPr lang="zh-CN" altLang="en-US" sz="1400" b="0" u="none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88" y="5829355"/>
            <a:ext cx="883636" cy="44385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57" y="5298531"/>
            <a:ext cx="1081088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8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34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54" y="-129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图片 2" descr="Maya.jpg"/>
          <p:cNvPicPr>
            <a:picLocks noChangeAspect="1"/>
          </p:cNvPicPr>
          <p:nvPr/>
        </p:nvPicPr>
        <p:blipFill>
          <a:blip r:embed="rId3">
            <a:lum bright="-2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71" y="470535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-15302" y="5029135"/>
            <a:ext cx="4150495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玛雅历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2012.12.21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结束后</a:t>
            </a:r>
            <a:endParaRPr lang="en-US" altLang="zh-CN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  <a:p>
            <a:pPr>
              <a:lnSpc>
                <a:spcPct val="200000"/>
              </a:lnSpc>
              <a:defRPr/>
            </a:pPr>
            <a:r>
              <a:rPr lang="zh-CN" altLang="en-US" b="1" u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   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开启了 </a:t>
            </a:r>
            <a:r>
              <a:rPr lang="zh-CN" altLang="en-US" b="1" u="heavy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Fill>
                  <a:solidFill>
                    <a:schemeClr val="accent3"/>
                  </a:solidFill>
                </a:uFill>
                <a:latin typeface="华文琥珀" pitchFamily="2" charset="-122"/>
                <a:ea typeface="华文琥珀" pitchFamily="2" charset="-122"/>
              </a:rPr>
              <a:t>后希格斯 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时代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87502" y="9394"/>
            <a:ext cx="3228769" cy="181588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1974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quark </a:t>
            </a:r>
            <a:r>
              <a:rPr lang="en-US" altLang="zh-CN" sz="1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SLAC,BNL)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1974-77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 lepton observed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SLAC)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quark observed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FNAL)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and  Z </a:t>
            </a:r>
            <a:r>
              <a:rPr lang="en-US" altLang="zh-CN" sz="1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zh-CN" altLang="en-US" sz="1400" b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CERN)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quark observed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FNAL)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l-GR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zh-CN" sz="1400" b="1" u="none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observed FNAL)</a:t>
            </a: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 observed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400" b="1" u="none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dark matter </a:t>
            </a:r>
            <a:r>
              <a:rPr lang="zh-CN" altLang="en-US" sz="1400" b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1400" b="1" u="none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63"/>
            <a:ext cx="5328874" cy="18002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71" y="2060848"/>
            <a:ext cx="19081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73671" y="3439393"/>
            <a:ext cx="1896673" cy="923330"/>
          </a:xfrm>
          <a:prstGeom prst="rect">
            <a:avLst/>
          </a:prstGeom>
          <a:solidFill>
            <a:srgbClr val="10FC91"/>
          </a:solidFill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非渐近自由的规范作用</a:t>
            </a:r>
            <a:endParaRPr lang="en-US" altLang="zh-CN" sz="12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唯一的标量场</a:t>
            </a:r>
            <a:endParaRPr lang="en-US" altLang="zh-CN" sz="12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0" u="none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负责所有粒子质量产生</a:t>
            </a:r>
            <a:endParaRPr lang="en-US" altLang="zh-CN" sz="1200" b="0" u="none" dirty="0" smtClean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2239"/>
            <a:ext cx="2386689" cy="179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30" y="2520667"/>
            <a:ext cx="12192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5"/>
          <p:cNvSpPr txBox="1">
            <a:spLocks noChangeArrowheads="1"/>
          </p:cNvSpPr>
          <p:nvPr/>
        </p:nvSpPr>
        <p:spPr bwMode="auto">
          <a:xfrm>
            <a:off x="1157079" y="2599016"/>
            <a:ext cx="12602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u="none" dirty="0">
                <a:solidFill>
                  <a:srgbClr val="FF0000"/>
                </a:solidFill>
                <a:ea typeface="宋体" panose="02010600030101010101" pitchFamily="2" charset="-122"/>
              </a:rPr>
              <a:t>Party is over</a:t>
            </a:r>
            <a:endParaRPr lang="zh-CN" altLang="en-US" sz="1400" u="none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12" name="Picture 2" descr="https://ss1.baidu.com/6ONXsjip0QIZ8tyhnq/it/u=1720183810,3382710034&amp;fm=58&amp;bpow=750&amp;bpoh=98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3" y="2907256"/>
            <a:ext cx="576263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70976" y="2352795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Higgs</a:t>
            </a:r>
            <a:endParaRPr lang="zh-CN" altLang="en-US" sz="10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36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" y="0"/>
            <a:ext cx="9144000" cy="685799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6309320"/>
            <a:ext cx="440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u="non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Moriond</a:t>
            </a:r>
            <a:r>
              <a:rPr lang="en-US" altLang="zh-CN" sz="1600" u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EW 2017,Mar18-25- </a:t>
            </a:r>
            <a:r>
              <a:rPr lang="en-US" altLang="zh-CN" sz="16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Theory Summary</a:t>
            </a:r>
            <a:endParaRPr lang="zh-CN" altLang="en-US" sz="1600" u="heavy" dirty="0">
              <a:solidFill>
                <a:srgbClr val="FF0000"/>
              </a:solidFill>
              <a:uFill>
                <a:solidFill>
                  <a:schemeClr val="tx2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2457596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Unfortunately we do not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ave a </a:t>
            </a:r>
            <a:r>
              <a:rPr lang="en-US" altLang="zh-CN" sz="2000" u="none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  <a:cs typeface="Times New Roman" pitchFamily="18" charset="0"/>
              </a:rPr>
              <a:t>×</a:t>
            </a: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 in the map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to know where the treasure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 is, as we had for the Higgs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Boson. We have to explore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the whole territory.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Actually, we are not even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sure that the BSM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treasure </a:t>
            </a:r>
            <a:r>
              <a:rPr lang="en-US" altLang="zh-CN" sz="1400" u="none" dirty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is in the territory to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be explored,  or even if it </a:t>
            </a:r>
          </a:p>
          <a:p>
            <a:pPr>
              <a:lnSpc>
                <a:spcPct val="150000"/>
              </a:lnSpc>
            </a:pPr>
            <a:r>
              <a:rPr lang="en-US" altLang="zh-CN" sz="1400" u="none" dirty="0" smtClean="0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does exist at all. </a:t>
            </a:r>
          </a:p>
          <a:p>
            <a:endParaRPr lang="zh-CN" altLang="en-US" sz="14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5684" y="6344569"/>
            <a:ext cx="1728003" cy="288000"/>
          </a:xfrm>
          <a:prstGeom prst="rect">
            <a:avLst/>
          </a:prstGeom>
          <a:noFill/>
          <a:ln w="9525" cap="flat" cmpd="sng" algn="ctr">
            <a:solidFill>
              <a:srgbClr val="093DD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16" y="5468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在理论处于茫然的时期</a:t>
            </a:r>
            <a:endParaRPr lang="en-US" altLang="zh-CN" sz="1800" u="none" dirty="0" smtClean="0">
              <a:solidFill>
                <a:srgbClr val="FF00FF"/>
              </a:solidFill>
              <a:latin typeface="隶书" pitchFamily="49" charset="-122"/>
              <a:ea typeface="隶书" pitchFamily="49" charset="-122"/>
            </a:endParaRPr>
          </a:p>
          <a:p>
            <a:r>
              <a:rPr lang="zh-CN" altLang="en-US" sz="1800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 实验的指示尤显重要</a:t>
            </a:r>
            <a:endParaRPr lang="zh-CN" altLang="en-US" sz="1800" u="none" dirty="0">
              <a:solidFill>
                <a:srgbClr val="FF00FF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212" y="275740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u="none" dirty="0" smtClean="0">
                <a:latin typeface="Vijaya" pitchFamily="34" charset="0"/>
                <a:cs typeface="Vijaya" pitchFamily="34" charset="0"/>
              </a:rPr>
              <a:t>Cosmic</a:t>
            </a:r>
            <a:endParaRPr lang="zh-CN" altLang="en-US" sz="1800" u="none" dirty="0">
              <a:latin typeface="Vijaya" pitchFamily="34" charset="0"/>
              <a:cs typeface="Vijay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2981" y="6224557"/>
            <a:ext cx="3840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The whole history of  physics proves that a new discovery</a:t>
            </a:r>
          </a:p>
          <a:p>
            <a:r>
              <a:rPr lang="en-US" altLang="zh-CN" sz="1200" b="0" u="non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 quite likely 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lurking 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at the next decimal places,…</a:t>
            </a:r>
          </a:p>
          <a:p>
            <a:r>
              <a:rPr lang="en-US" altLang="zh-CN" sz="1200" b="0" u="non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F.K. </a:t>
            </a:r>
            <a:r>
              <a:rPr lang="en-US" altLang="zh-CN" sz="1200" b="0" u="none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Richtmeyer</a:t>
            </a:r>
            <a:r>
              <a:rPr lang="en-US" altLang="zh-CN" sz="1200" b="0" u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1931 </a:t>
            </a:r>
            <a:endParaRPr lang="zh-CN" altLang="en-US" sz="1200" b="0" u="none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S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8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215" y="5013176"/>
            <a:ext cx="6710974" cy="638944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zh-CN" sz="3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New Physics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：</a:t>
            </a:r>
            <a:r>
              <a:rPr lang="en-US" sz="3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Dusk   or   Dawn ?</a:t>
            </a:r>
            <a:endParaRPr lang="en-US"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14" descr="http://lp2015.ijs.si/wp-content/uploads/2014/10/cropped-Plecnikove_Arkade_in_Stolnica_3771_orig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253119"/>
            <a:ext cx="7282008" cy="104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979712" y="3464322"/>
            <a:ext cx="72820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XXVII International Symposium on Lepton </a:t>
            </a:r>
            <a:r>
              <a:rPr lang="en-US" altLang="en-US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Photon </a:t>
            </a:r>
            <a:r>
              <a:rPr lang="en-US" altLang="en-US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at High Energies </a:t>
            </a:r>
            <a:r>
              <a:rPr lang="en-US" altLang="en-US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zh-CN" sz="1400" i="1" dirty="0" smtClean="0">
                <a:solidFill>
                  <a:srgbClr val="FFFF00"/>
                </a:solidFill>
              </a:rPr>
              <a:t>17-22 </a:t>
            </a:r>
            <a:r>
              <a:rPr lang="en-US" altLang="zh-CN" sz="1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 2015 Slovenia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7862853" y="3970499"/>
            <a:ext cx="1152128" cy="28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15" y="0"/>
            <a:ext cx="1983690" cy="2955698"/>
          </a:xfrm>
          <a:prstGeom prst="rect">
            <a:avLst/>
          </a:prstGeom>
          <a:ln>
            <a:solidFill>
              <a:srgbClr val="093DD1"/>
            </a:solidFill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38</a:t>
            </a:fld>
            <a:endParaRPr lang="en-US" altLang="zh-CN"/>
          </a:p>
        </p:txBody>
      </p:sp>
      <p:sp>
        <p:nvSpPr>
          <p:cNvPr id="4" name="TextBox 3"/>
          <p:cNvSpPr txBox="1"/>
          <p:nvPr/>
        </p:nvSpPr>
        <p:spPr>
          <a:xfrm>
            <a:off x="603824" y="1369746"/>
            <a:ext cx="8520281" cy="4965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1800" u="heavy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The phase of discovery</a:t>
            </a:r>
            <a:r>
              <a:rPr lang="en-US" altLang="zh-CN" sz="1800" u="none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new conceptual breakthroughs and experimental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 lead to the emergence of a new theory that departs from old paradigms. </a:t>
            </a:r>
          </a:p>
          <a:p>
            <a:pPr>
              <a:lnSpc>
                <a:spcPts val="3800"/>
              </a:lnSpc>
            </a:pPr>
            <a:r>
              <a:rPr lang="en-US" altLang="zh-CN" sz="1800" u="heavy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The phase of consolidation</a:t>
            </a:r>
            <a:r>
              <a:rPr lang="en-US" altLang="zh-CN" sz="1800" u="none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the theory is understood at a much deeper level and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confirmed by precise measurements.  This process has the </a:t>
            </a:r>
            <a:r>
              <a:rPr lang="en-US" altLang="zh-CN" sz="18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effct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zh-CN" sz="18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trasforming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new theory into the established paradigm of  </a:t>
            </a:r>
            <a:r>
              <a:rPr lang="en-US" altLang="zh-CN" sz="1800" u="heavy" dirty="0" smtClean="0">
                <a:solidFill>
                  <a:srgbClr val="FF0000"/>
                </a:solidFill>
                <a:uFill>
                  <a:solidFill>
                    <a:schemeClr val="accent1"/>
                  </a:solidFill>
                </a:uFill>
                <a:latin typeface="Times New Roman" pitchFamily="18" charset="0"/>
                <a:cs typeface="Times New Roman" pitchFamily="18" charset="0"/>
              </a:rPr>
              <a:t>normal science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US" altLang="zh-CN" sz="1800" u="heavy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The phase of crisis</a:t>
            </a:r>
            <a:r>
              <a:rPr lang="en-US" altLang="zh-CN" sz="1800" u="none" dirty="0" smtClean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the normal theory can no longer address new conceptual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questions or explain experimental data. This phase is </a:t>
            </a:r>
            <a:r>
              <a:rPr lang="en-US" altLang="zh-CN" sz="18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characterised</a:t>
            </a: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by the search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new paradigms and marked by periods of confusion and frustration.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Finally a paradigm shift occurs, which results in a departure from normal science, </a:t>
            </a:r>
          </a:p>
          <a:p>
            <a:pPr>
              <a:lnSpc>
                <a:spcPts val="3800"/>
              </a:lnSpc>
            </a:pPr>
            <a:r>
              <a:rPr lang="en-US" altLang="zh-CN" sz="1800" u="none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activating a new phase of  discovery and marking the beginning of a new cycle.  </a:t>
            </a:r>
            <a:endParaRPr lang="zh-CN" altLang="en-US" sz="1800" u="none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" y="1"/>
            <a:ext cx="1750506" cy="15646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-3001"/>
            <a:ext cx="1682804" cy="127327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52952" y="1272804"/>
            <a:ext cx="1563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u="non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Thomas Samuel Kuhn</a:t>
            </a:r>
            <a:endParaRPr lang="zh-CN" altLang="en-US" sz="1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0770" name="Picture 2" descr="https://upload.wikimedia.org/wikipedia/commons/0/0d/Argon_ic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46" y="8992"/>
            <a:ext cx="2520281" cy="15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1196752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u="none" dirty="0" smtClean="0">
                <a:solidFill>
                  <a:schemeClr val="tx1"/>
                </a:solidFill>
              </a:rPr>
              <a:t>固态氩液化与气化</a:t>
            </a:r>
            <a:endParaRPr lang="zh-CN" altLang="en-US" sz="120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39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" y="0"/>
            <a:ext cx="90998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4128" y="6531345"/>
            <a:ext cx="2844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Vision </a:t>
            </a:r>
            <a:r>
              <a:rPr lang="zh-CN" altLang="en-US" sz="1000" u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 Outlook :  from quark to the </a:t>
            </a:r>
            <a:r>
              <a:rPr lang="en-US" altLang="zh-CN" sz="1000" u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0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omos</a:t>
            </a:r>
            <a:endParaRPr lang="zh-CN" altLang="en-US" sz="1000" u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707" y="490765"/>
            <a:ext cx="8244648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zh-CN" altLang="en-US" sz="2400" u="none" dirty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对</a:t>
            </a:r>
            <a:r>
              <a:rPr lang="zh-CN" altLang="en-US" sz="24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我们大多数人来说，更大的危险不是我们的目标太高</a:t>
            </a:r>
            <a:endParaRPr lang="en-US" altLang="zh-CN" sz="2400" u="none" dirty="0" smtClean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lnSpc>
                <a:spcPts val="3100"/>
              </a:lnSpc>
            </a:pPr>
            <a:r>
              <a:rPr lang="zh-CN" altLang="en-US" sz="24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而错过了它，而是目标太低而成就了它</a:t>
            </a:r>
            <a:endParaRPr lang="zh-CN" altLang="en-US" sz="2400" u="none" dirty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922"/>
            <a:ext cx="9118122" cy="1590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4909" y="5664398"/>
            <a:ext cx="7430239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4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这是一个最好的时代，这是一个最坏的时代；这是一个智慧的时代，这是一个愚蠢的时代</a:t>
            </a:r>
            <a:endParaRPr lang="en-US" altLang="zh-CN" sz="1400" u="none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u="none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这是一</a:t>
            </a:r>
            <a:r>
              <a:rPr lang="zh-CN" altLang="en-US" sz="14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个信仰的时期，这是一个怀疑的时期；这是一个光明的季节，这是一个黑暗的季节</a:t>
            </a:r>
            <a:endParaRPr lang="en-US" altLang="zh-CN" sz="1400" u="none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4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人们面前应有尽有，人们面前一无所有；人们正踏上天堂之路，人们正走向地狱之门 </a:t>
            </a:r>
            <a:r>
              <a:rPr lang="en-US" altLang="zh-CN" sz="800" u="none" dirty="0" smtClean="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800" u="none" dirty="0" smtClean="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双城记</a:t>
            </a:r>
            <a:r>
              <a:rPr lang="en-US" altLang="zh-CN" sz="800" u="none" dirty="0" smtClean="0">
                <a:solidFill>
                  <a:schemeClr val="accent1"/>
                </a:solidFill>
                <a:latin typeface="隶书" pitchFamily="49" charset="-122"/>
                <a:ea typeface="隶书" pitchFamily="49" charset="-122"/>
              </a:rPr>
              <a:t>》</a:t>
            </a:r>
            <a:endParaRPr lang="zh-CN" altLang="en-US" sz="800" u="none" dirty="0">
              <a:solidFill>
                <a:schemeClr val="accent1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163208" y="6560696"/>
            <a:ext cx="696823" cy="2160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3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6457" y="116632"/>
            <a:ext cx="9144000" cy="6741368"/>
          </a:xfrm>
          <a:solidFill>
            <a:schemeClr val="bg1"/>
          </a:solidFill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altLang="zh-CN" sz="1100" dirty="0" smtClean="0">
                <a:solidFill>
                  <a:srgbClr val="FF00FF"/>
                </a:solidFill>
              </a:rPr>
              <a:t>1. </a:t>
            </a:r>
            <a:r>
              <a:rPr lang="en-US" altLang="zh-CN" sz="1100" dirty="0" err="1" smtClean="0">
                <a:solidFill>
                  <a:srgbClr val="FF00FF"/>
                </a:solidFill>
              </a:rPr>
              <a:t>PageIII</a:t>
            </a:r>
            <a:r>
              <a:rPr lang="en-US" altLang="zh-CN" sz="1100" dirty="0" smtClean="0">
                <a:solidFill>
                  <a:srgbClr val="FF00FF"/>
                </a:solidFill>
              </a:rPr>
              <a:t>   </a:t>
            </a:r>
            <a:r>
              <a:rPr lang="en-US" altLang="zh-CN" sz="1100" dirty="0">
                <a:solidFill>
                  <a:schemeClr val="tx1"/>
                </a:solidFill>
              </a:rPr>
              <a:t>Line5</a:t>
            </a:r>
            <a:r>
              <a:rPr lang="zh-CN" altLang="en-US" sz="1100" dirty="0">
                <a:solidFill>
                  <a:schemeClr val="tx1"/>
                </a:solidFill>
              </a:rPr>
              <a:t>：“标准模型永远会作为一个为实验”应改为“标准模型永远会是一个为实验”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2.PageIII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第二段第</a:t>
            </a:r>
            <a:r>
              <a:rPr lang="en-US" altLang="zh-CN" sz="1100" dirty="0">
                <a:solidFill>
                  <a:schemeClr val="tx1"/>
                </a:solidFill>
              </a:rPr>
              <a:t>10</a:t>
            </a:r>
            <a:r>
              <a:rPr lang="zh-CN" altLang="en-US" sz="1100" dirty="0">
                <a:solidFill>
                  <a:schemeClr val="tx1"/>
                </a:solidFill>
              </a:rPr>
              <a:t>行：“稍微涉猎一点点，”应改为“稍微涉猎一点，”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3.PageV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第三段第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行最后开始：“比一个单一学期能够舒适地涵盖所更多的内容。”应改为“比一个学期能够轻松地涵盖的更多内容。”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4.PageV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第三段第</a:t>
            </a:r>
            <a:r>
              <a:rPr lang="en-US" altLang="zh-CN" sz="1100" dirty="0">
                <a:solidFill>
                  <a:schemeClr val="tx1"/>
                </a:solidFill>
              </a:rPr>
              <a:t>4</a:t>
            </a:r>
            <a:r>
              <a:rPr lang="zh-CN" altLang="en-US" sz="1100" dirty="0">
                <a:solidFill>
                  <a:schemeClr val="tx1"/>
                </a:solidFill>
              </a:rPr>
              <a:t>行：“聚焦于第</a:t>
            </a:r>
            <a:r>
              <a:rPr lang="en-US" altLang="zh-CN" sz="1100" dirty="0">
                <a:solidFill>
                  <a:schemeClr val="tx1"/>
                </a:solidFill>
              </a:rPr>
              <a:t>6</a:t>
            </a:r>
            <a:r>
              <a:rPr lang="zh-CN" altLang="en-US" sz="1100" dirty="0">
                <a:solidFill>
                  <a:schemeClr val="tx1"/>
                </a:solidFill>
              </a:rPr>
              <a:t>和第</a:t>
            </a:r>
            <a:r>
              <a:rPr lang="en-US" altLang="zh-CN" sz="1100" dirty="0">
                <a:solidFill>
                  <a:schemeClr val="tx1"/>
                </a:solidFill>
              </a:rPr>
              <a:t>7</a:t>
            </a:r>
            <a:r>
              <a:rPr lang="zh-CN" altLang="en-US" sz="1100" dirty="0">
                <a:solidFill>
                  <a:schemeClr val="tx1"/>
                </a:solidFill>
              </a:rPr>
              <a:t>章，”应改为“聚焦第</a:t>
            </a:r>
            <a:r>
              <a:rPr lang="en-US" altLang="zh-CN" sz="1100" dirty="0">
                <a:solidFill>
                  <a:schemeClr val="tx1"/>
                </a:solidFill>
              </a:rPr>
              <a:t>6</a:t>
            </a:r>
            <a:r>
              <a:rPr lang="zh-CN" altLang="en-US" sz="1100" dirty="0">
                <a:solidFill>
                  <a:schemeClr val="tx1"/>
                </a:solidFill>
              </a:rPr>
              <a:t>和第</a:t>
            </a:r>
            <a:r>
              <a:rPr lang="en-US" altLang="zh-CN" sz="1100" dirty="0">
                <a:solidFill>
                  <a:schemeClr val="tx1"/>
                </a:solidFill>
              </a:rPr>
              <a:t>7</a:t>
            </a:r>
            <a:r>
              <a:rPr lang="zh-CN" altLang="en-US" sz="1100" dirty="0">
                <a:solidFill>
                  <a:schemeClr val="tx1"/>
                </a:solidFill>
              </a:rPr>
              <a:t>章，”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5.PageXI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费曼规则中自旋</a:t>
            </a:r>
            <a:r>
              <a:rPr lang="en-US" altLang="zh-CN" sz="1100" dirty="0">
                <a:solidFill>
                  <a:schemeClr val="tx1"/>
                </a:solidFill>
              </a:rPr>
              <a:t>1/2</a:t>
            </a:r>
            <a:r>
              <a:rPr lang="zh-CN" altLang="en-US" sz="1100" dirty="0">
                <a:solidFill>
                  <a:schemeClr val="tx1"/>
                </a:solidFill>
              </a:rPr>
              <a:t>的传播子公式中的分子</a:t>
            </a:r>
            <a:r>
              <a:rPr lang="en-US" altLang="zh-CN" sz="1100" dirty="0" err="1">
                <a:solidFill>
                  <a:schemeClr val="tx1"/>
                </a:solidFill>
              </a:rPr>
              <a:t>pslashi</a:t>
            </a:r>
            <a:r>
              <a:rPr lang="zh-CN" altLang="en-US" sz="1100" dirty="0">
                <a:solidFill>
                  <a:schemeClr val="tx1"/>
                </a:solidFill>
              </a:rPr>
              <a:t>应改为</a:t>
            </a:r>
            <a:r>
              <a:rPr lang="en-US" altLang="zh-CN" sz="1100" dirty="0" err="1">
                <a:solidFill>
                  <a:schemeClr val="tx1"/>
                </a:solidFill>
              </a:rPr>
              <a:t>qslashi</a:t>
            </a:r>
            <a:r>
              <a:rPr lang="en-US" altLang="zh-CN" sz="1100" dirty="0">
                <a:solidFill>
                  <a:schemeClr val="tx1"/>
                </a:solidFill>
              </a:rPr>
              <a:t/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6.Page1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第一段最后一行：“不非得是”应改为“并不真是”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7.Page1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第五段最后一行“但这个需求在这里”应改为“但这个过程在这里”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8.Page7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标题“进一步阅读”下面一段的第三行“</a:t>
            </a:r>
            <a:r>
              <a:rPr lang="en-US" altLang="zh-CN" sz="1100" dirty="0">
                <a:solidFill>
                  <a:schemeClr val="tx1"/>
                </a:solidFill>
              </a:rPr>
              <a:t>of Physics G)</a:t>
            </a:r>
            <a:r>
              <a:rPr lang="zh-CN" altLang="en-US" sz="1100" dirty="0">
                <a:solidFill>
                  <a:schemeClr val="tx1"/>
                </a:solidFill>
              </a:rPr>
              <a:t>上，”后加“译者注：最近这些年还发表在国内外的其他不同杂志上，具体可从</a:t>
            </a:r>
            <a:r>
              <a:rPr lang="zh-CN" altLang="en-US" sz="1100" dirty="0" smtClean="0">
                <a:solidFill>
                  <a:schemeClr val="tx1"/>
                </a:solidFill>
              </a:rPr>
              <a:t>后面   </a:t>
            </a:r>
            <a:r>
              <a:rPr lang="en-US" altLang="zh-CN" sz="1100" dirty="0" smtClean="0">
                <a:solidFill>
                  <a:schemeClr val="tx1"/>
                </a:solidFill>
              </a:rPr>
              <a:t/>
            </a:r>
            <a:br>
              <a:rPr lang="en-US" altLang="zh-CN" sz="1100" dirty="0" smtClean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</a:rPr>
              <a:t>                 </a:t>
            </a:r>
            <a:r>
              <a:rPr lang="zh-CN" altLang="en-US" sz="1100" dirty="0" smtClean="0">
                <a:solidFill>
                  <a:schemeClr val="tx1"/>
                </a:solidFill>
              </a:rPr>
              <a:t>给</a:t>
            </a:r>
            <a:r>
              <a:rPr lang="zh-CN" altLang="en-US" sz="1100" dirty="0">
                <a:solidFill>
                  <a:schemeClr val="tx1"/>
                </a:solidFill>
              </a:rPr>
              <a:t>出的网址上查到。”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9.Page9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标题“经典时代（</a:t>
            </a:r>
            <a:r>
              <a:rPr lang="en-US" altLang="zh-CN" sz="1100" dirty="0">
                <a:solidFill>
                  <a:schemeClr val="tx1"/>
                </a:solidFill>
              </a:rPr>
              <a:t>1897-1932</a:t>
            </a:r>
            <a:r>
              <a:rPr lang="zh-CN" altLang="en-US" sz="1100" dirty="0">
                <a:solidFill>
                  <a:schemeClr val="tx1"/>
                </a:solidFill>
              </a:rPr>
              <a:t>）”下面第一行：“它可通过人为去准确确定这些事，”应改为“这虽可以认为确定，”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10.Page11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第三行“普朗克发现可以逃避紫外灾难</a:t>
            </a:r>
            <a:r>
              <a:rPr lang="en-US" altLang="zh-CN" sz="1100" dirty="0">
                <a:solidFill>
                  <a:schemeClr val="tx1"/>
                </a:solidFill>
              </a:rPr>
              <a:t>—</a:t>
            </a:r>
            <a:r>
              <a:rPr lang="zh-CN" altLang="en-US" sz="1100" dirty="0">
                <a:solidFill>
                  <a:schemeClr val="tx1"/>
                </a:solidFill>
              </a:rPr>
              <a:t>拟合实验曲线</a:t>
            </a:r>
            <a:r>
              <a:rPr lang="en-US" altLang="zh-CN" sz="1100" dirty="0">
                <a:solidFill>
                  <a:schemeClr val="tx1"/>
                </a:solidFill>
              </a:rPr>
              <a:t>—</a:t>
            </a:r>
            <a:r>
              <a:rPr lang="zh-CN" altLang="en-US" sz="1100" dirty="0">
                <a:solidFill>
                  <a:schemeClr val="tx1"/>
                </a:solidFill>
              </a:rPr>
              <a:t>如果假设”应改为“普朗克通过拟合实验曲线发现可以逃避紫外灾难，如果假设”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11.Page11</a:t>
            </a:r>
            <a:r>
              <a:rPr lang="en-US" altLang="zh-CN" sz="1100" dirty="0" smtClean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1.3</a:t>
            </a:r>
            <a:r>
              <a:rPr lang="zh-CN" altLang="en-US" sz="1100" dirty="0">
                <a:solidFill>
                  <a:schemeClr val="tx1"/>
                </a:solidFill>
              </a:rPr>
              <a:t>）中的</a:t>
            </a:r>
            <a:r>
              <a:rPr lang="en-US" altLang="zh-CN" sz="1100" dirty="0">
                <a:solidFill>
                  <a:schemeClr val="tx1"/>
                </a:solidFill>
              </a:rPr>
              <a:t>w</a:t>
            </a:r>
            <a:r>
              <a:rPr lang="zh-CN" altLang="en-US" sz="1100" dirty="0">
                <a:solidFill>
                  <a:schemeClr val="tx1"/>
                </a:solidFill>
              </a:rPr>
              <a:t>改成大写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12.Page11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脚注一“</a:t>
            </a:r>
            <a:r>
              <a:rPr lang="en-US" altLang="zh-CN" sz="1100" dirty="0">
                <a:solidFill>
                  <a:schemeClr val="tx1"/>
                </a:solidFill>
              </a:rPr>
              <a:t>erg</a:t>
            </a:r>
            <a:r>
              <a:rPr lang="zh-CN" altLang="en-US" sz="1100" dirty="0">
                <a:solidFill>
                  <a:schemeClr val="tx1"/>
                </a:solidFill>
              </a:rPr>
              <a:t>（尔格）为非法”应改为“</a:t>
            </a:r>
            <a:r>
              <a:rPr lang="en-US" altLang="zh-CN" sz="1100" dirty="0">
                <a:solidFill>
                  <a:schemeClr val="tx1"/>
                </a:solidFill>
              </a:rPr>
              <a:t>erg</a:t>
            </a:r>
            <a:r>
              <a:rPr lang="zh-CN" altLang="en-US" sz="1100" dirty="0">
                <a:solidFill>
                  <a:schemeClr val="tx1"/>
                </a:solidFill>
              </a:rPr>
              <a:t>（尔格）现在已为非法”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13.Page12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图</a:t>
            </a:r>
            <a:r>
              <a:rPr lang="en-US" altLang="zh-CN" sz="1100" dirty="0">
                <a:solidFill>
                  <a:schemeClr val="tx1"/>
                </a:solidFill>
              </a:rPr>
              <a:t>1.2</a:t>
            </a:r>
            <a:r>
              <a:rPr lang="zh-CN" altLang="en-US" sz="1100" dirty="0">
                <a:solidFill>
                  <a:schemeClr val="tx1"/>
                </a:solidFill>
              </a:rPr>
              <a:t>后第</a:t>
            </a:r>
            <a:r>
              <a:rPr lang="en-US" altLang="zh-CN" sz="1100" dirty="0">
                <a:solidFill>
                  <a:schemeClr val="tx1"/>
                </a:solidFill>
              </a:rPr>
              <a:t>1</a:t>
            </a:r>
            <a:r>
              <a:rPr lang="zh-CN" altLang="en-US" sz="1100" dirty="0">
                <a:solidFill>
                  <a:schemeClr val="tx1"/>
                </a:solidFill>
              </a:rPr>
              <a:t>行：“一个不被接受物理学家群体，”应改为“一个不被物理学家接受的群体，”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14.Page12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图</a:t>
            </a:r>
            <a:r>
              <a:rPr lang="en-US" altLang="zh-CN" sz="1100" dirty="0">
                <a:solidFill>
                  <a:schemeClr val="tx1"/>
                </a:solidFill>
              </a:rPr>
              <a:t>1.2</a:t>
            </a:r>
            <a:r>
              <a:rPr lang="zh-CN" altLang="en-US" sz="1100" dirty="0">
                <a:solidFill>
                  <a:schemeClr val="tx1"/>
                </a:solidFill>
              </a:rPr>
              <a:t>后第</a:t>
            </a:r>
            <a:r>
              <a:rPr lang="en-US" altLang="zh-CN" sz="1100" dirty="0">
                <a:solidFill>
                  <a:schemeClr val="tx1"/>
                </a:solidFill>
              </a:rPr>
              <a:t>1</a:t>
            </a:r>
            <a:r>
              <a:rPr lang="zh-CN" altLang="en-US" sz="1100" dirty="0">
                <a:solidFill>
                  <a:schemeClr val="tx1"/>
                </a:solidFill>
              </a:rPr>
              <a:t>段倒数第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行最后：“引力子之前它的”应改为“引力子之前，它的”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15.Page13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第二段第</a:t>
            </a:r>
            <a:r>
              <a:rPr lang="en-US" altLang="zh-CN" sz="1100" dirty="0">
                <a:solidFill>
                  <a:schemeClr val="tx1"/>
                </a:solidFill>
              </a:rPr>
              <a:t>11</a:t>
            </a:r>
            <a:r>
              <a:rPr lang="zh-CN" altLang="en-US" sz="1100" dirty="0">
                <a:solidFill>
                  <a:schemeClr val="tx1"/>
                </a:solidFill>
              </a:rPr>
              <a:t>行：“。现在汤川知道”应改为“。当时汤川知道”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16.Page19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脚注“</a:t>
            </a:r>
            <a:r>
              <a:rPr lang="en-US" altLang="zh-CN" sz="1100" dirty="0" err="1">
                <a:solidFill>
                  <a:schemeClr val="tx1"/>
                </a:solidFill>
              </a:rPr>
              <a:t>ft</a:t>
            </a:r>
            <a:r>
              <a:rPr lang="zh-CN" altLang="en-US" sz="1100" dirty="0">
                <a:solidFill>
                  <a:schemeClr val="tx1"/>
                </a:solidFill>
              </a:rPr>
              <a:t>（英尺）为非法”应改为“</a:t>
            </a:r>
            <a:r>
              <a:rPr lang="en-US" altLang="zh-CN" sz="1100" dirty="0" err="1">
                <a:solidFill>
                  <a:schemeClr val="tx1"/>
                </a:solidFill>
              </a:rPr>
              <a:t>ft</a:t>
            </a:r>
            <a:r>
              <a:rPr lang="zh-CN" altLang="en-US" sz="1100" dirty="0">
                <a:solidFill>
                  <a:schemeClr val="tx1"/>
                </a:solidFill>
              </a:rPr>
              <a:t>（英尺）现在已为非法”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17.Page20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1.6</a:t>
            </a:r>
            <a:r>
              <a:rPr lang="zh-CN" altLang="en-US" sz="1100" dirty="0">
                <a:solidFill>
                  <a:schemeClr val="tx1"/>
                </a:solidFill>
              </a:rPr>
              <a:t>节第二段第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行：“发布了</a:t>
            </a:r>
            <a:r>
              <a:rPr lang="en-US" altLang="zh-CN" sz="1100" dirty="0">
                <a:solidFill>
                  <a:schemeClr val="tx1"/>
                </a:solidFill>
              </a:rPr>
              <a:t>1.8</a:t>
            </a:r>
            <a:r>
              <a:rPr lang="zh-CN" altLang="en-US" sz="1100" dirty="0">
                <a:solidFill>
                  <a:schemeClr val="tx1"/>
                </a:solidFill>
              </a:rPr>
              <a:t>所示的云室照片。”应改为“发布了</a:t>
            </a:r>
            <a:r>
              <a:rPr lang="en-US" altLang="zh-CN" sz="1100" dirty="0">
                <a:solidFill>
                  <a:schemeClr val="tx1"/>
                </a:solidFill>
              </a:rPr>
              <a:t>1.7</a:t>
            </a:r>
            <a:r>
              <a:rPr lang="zh-CN" altLang="en-US" sz="1100" dirty="0">
                <a:solidFill>
                  <a:schemeClr val="tx1"/>
                </a:solidFill>
              </a:rPr>
              <a:t>所示的云室照片。”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18.Page22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1.26</a:t>
            </a:r>
            <a:r>
              <a:rPr lang="zh-CN" altLang="en-US" sz="1100" dirty="0">
                <a:solidFill>
                  <a:schemeClr val="tx1"/>
                </a:solidFill>
              </a:rPr>
              <a:t>）后第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行：“，它们不像轻子”应改为“，不像轻子”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19.Page23</a:t>
            </a:r>
            <a:r>
              <a:rPr lang="en-US" altLang="zh-CN" sz="1100" dirty="0" smtClean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最后一行，在“</a:t>
            </a:r>
            <a:r>
              <a:rPr lang="en-US" altLang="zh-CN" sz="1100" dirty="0">
                <a:solidFill>
                  <a:schemeClr val="tx1"/>
                </a:solidFill>
              </a:rPr>
              <a:t>S=-2</a:t>
            </a:r>
            <a:r>
              <a:rPr lang="zh-CN" altLang="en-US" sz="1100" dirty="0">
                <a:solidFill>
                  <a:schemeClr val="tx1"/>
                </a:solidFill>
              </a:rPr>
              <a:t>。”前面加一个逗号。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20.Page30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第二段第</a:t>
            </a:r>
            <a:r>
              <a:rPr lang="en-US" altLang="zh-CN" sz="1100" dirty="0">
                <a:solidFill>
                  <a:schemeClr val="tx1"/>
                </a:solidFill>
              </a:rPr>
              <a:t>9</a:t>
            </a:r>
            <a:r>
              <a:rPr lang="zh-CN" altLang="en-US" sz="1100" dirty="0">
                <a:solidFill>
                  <a:schemeClr val="tx1"/>
                </a:solidFill>
              </a:rPr>
              <a:t>行：“大约比差不多粒子长约”应改为“大约比其它粒子长约”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21.Page30  </a:t>
            </a:r>
            <a:r>
              <a:rPr lang="en-US" altLang="zh-CN" sz="1100" dirty="0" smtClean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倒数第三段最后一行：“不寻常多余其作者”应改为“不寻常多于其作者”  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22.Page30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倒数第二段第</a:t>
            </a:r>
            <a:r>
              <a:rPr lang="en-US" altLang="zh-CN" sz="1100" dirty="0">
                <a:solidFill>
                  <a:schemeClr val="tx1"/>
                </a:solidFill>
              </a:rPr>
              <a:t>7</a:t>
            </a:r>
            <a:r>
              <a:rPr lang="zh-CN" altLang="en-US" sz="1100" dirty="0">
                <a:solidFill>
                  <a:schemeClr val="tx1"/>
                </a:solidFill>
              </a:rPr>
              <a:t>行：“第一个双粲重子的迹象。）”在句号后加“译者注：这个结果分别被</a:t>
            </a:r>
            <a:r>
              <a:rPr lang="en-US" altLang="zh-CN" sz="1100" dirty="0" err="1">
                <a:solidFill>
                  <a:schemeClr val="tx1"/>
                </a:solidFill>
              </a:rPr>
              <a:t>LHCb</a:t>
            </a:r>
            <a:r>
              <a:rPr lang="zh-CN" altLang="en-US" sz="1100" dirty="0">
                <a:solidFill>
                  <a:schemeClr val="tx1"/>
                </a:solidFill>
              </a:rPr>
              <a:t>上</a:t>
            </a:r>
            <a:r>
              <a:rPr lang="en-US" altLang="zh-CN" sz="1100" dirty="0">
                <a:solidFill>
                  <a:schemeClr val="tx1"/>
                </a:solidFill>
              </a:rPr>
              <a:t>2012</a:t>
            </a:r>
            <a:r>
              <a:rPr lang="zh-CN" altLang="en-US" sz="1100" dirty="0">
                <a:solidFill>
                  <a:schemeClr val="tx1"/>
                </a:solidFill>
              </a:rPr>
              <a:t>年√</a:t>
            </a:r>
            <a:r>
              <a:rPr lang="en-US" altLang="zh-CN" sz="1100" dirty="0">
                <a:solidFill>
                  <a:schemeClr val="tx1"/>
                </a:solidFill>
              </a:rPr>
              <a:t>s=8TeV</a:t>
            </a:r>
            <a:r>
              <a:rPr lang="zh-CN" altLang="en-US" sz="1100" dirty="0">
                <a:solidFill>
                  <a:schemeClr val="tx1"/>
                </a:solidFill>
              </a:rPr>
              <a:t>和</a:t>
            </a:r>
            <a:r>
              <a:rPr lang="en-US" altLang="zh-CN" sz="1100" dirty="0">
                <a:solidFill>
                  <a:schemeClr val="tx1"/>
                </a:solidFill>
              </a:rPr>
              <a:t>2016</a:t>
            </a:r>
            <a:r>
              <a:rPr lang="zh-CN" altLang="en-US" sz="1100" dirty="0">
                <a:solidFill>
                  <a:schemeClr val="tx1"/>
                </a:solidFill>
              </a:rPr>
              <a:t>年√</a:t>
            </a:r>
            <a:r>
              <a:rPr lang="en-US" altLang="zh-CN" sz="1100" dirty="0" smtClean="0">
                <a:solidFill>
                  <a:schemeClr val="tx1"/>
                </a:solidFill>
              </a:rPr>
              <a:t>s=13TeV</a:t>
            </a:r>
            <a:br>
              <a:rPr lang="en-US" altLang="zh-CN" sz="1100" dirty="0" smtClean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</a:rPr>
              <a:t>                     </a:t>
            </a:r>
            <a:r>
              <a:rPr lang="zh-CN" altLang="en-US" sz="1100" dirty="0" smtClean="0">
                <a:solidFill>
                  <a:schemeClr val="tx1"/>
                </a:solidFill>
              </a:rPr>
              <a:t>的</a:t>
            </a:r>
            <a:r>
              <a:rPr lang="zh-CN" altLang="en-US" sz="1100" dirty="0">
                <a:solidFill>
                  <a:schemeClr val="tx1"/>
                </a:solidFill>
              </a:rPr>
              <a:t>数据所否认，但</a:t>
            </a:r>
            <a:r>
              <a:rPr lang="en-US" altLang="zh-CN" sz="1100" dirty="0" err="1">
                <a:solidFill>
                  <a:schemeClr val="tx1"/>
                </a:solidFill>
              </a:rPr>
              <a:t>LHCb</a:t>
            </a:r>
            <a:r>
              <a:rPr lang="zh-CN" altLang="en-US" sz="1100" dirty="0">
                <a:solidFill>
                  <a:schemeClr val="tx1"/>
                </a:solidFill>
              </a:rPr>
              <a:t>的中国组在对后来的这些数据分析中确认了另一个双粲重子，详细见</a:t>
            </a:r>
            <a:r>
              <a:rPr lang="en-US" altLang="zh-CN" sz="1100" dirty="0">
                <a:solidFill>
                  <a:schemeClr val="tx1"/>
                </a:solidFill>
              </a:rPr>
              <a:t>Phys. Rev. </a:t>
            </a:r>
            <a:r>
              <a:rPr lang="en-US" altLang="zh-CN" sz="1100" dirty="0" err="1">
                <a:solidFill>
                  <a:schemeClr val="tx1"/>
                </a:solidFill>
              </a:rPr>
              <a:t>Lett</a:t>
            </a:r>
            <a:r>
              <a:rPr lang="en-US" altLang="zh-CN" sz="1100" dirty="0">
                <a:solidFill>
                  <a:schemeClr val="tx1"/>
                </a:solidFill>
              </a:rPr>
              <a:t>. 119. 112001(2017)</a:t>
            </a:r>
            <a:r>
              <a:rPr lang="zh-CN" altLang="en-US" sz="1100" dirty="0">
                <a:solidFill>
                  <a:schemeClr val="tx1"/>
                </a:solidFill>
              </a:rPr>
              <a:t>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23.Page31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注的最后：“</a:t>
            </a:r>
            <a:r>
              <a:rPr lang="en-US" altLang="zh-CN" sz="1100" dirty="0">
                <a:solidFill>
                  <a:schemeClr val="tx1"/>
                </a:solidFill>
              </a:rPr>
              <a:t>2010</a:t>
            </a:r>
            <a:r>
              <a:rPr lang="zh-CN" altLang="en-US" sz="1100" dirty="0">
                <a:solidFill>
                  <a:schemeClr val="tx1"/>
                </a:solidFill>
              </a:rPr>
              <a:t>年</a:t>
            </a:r>
            <a:r>
              <a:rPr lang="en-US" altLang="zh-CN" sz="1100" dirty="0">
                <a:solidFill>
                  <a:schemeClr val="tx1"/>
                </a:solidFill>
              </a:rPr>
              <a:t>6</a:t>
            </a:r>
            <a:r>
              <a:rPr lang="zh-CN" altLang="en-US" sz="1100" dirty="0">
                <a:solidFill>
                  <a:schemeClr val="tx1"/>
                </a:solidFill>
              </a:rPr>
              <a:t>月</a:t>
            </a:r>
            <a:r>
              <a:rPr lang="en-US" altLang="zh-CN" sz="1100" dirty="0">
                <a:solidFill>
                  <a:schemeClr val="tx1"/>
                </a:solidFill>
              </a:rPr>
              <a:t>30</a:t>
            </a:r>
            <a:r>
              <a:rPr lang="zh-CN" altLang="en-US" sz="1100" dirty="0">
                <a:solidFill>
                  <a:schemeClr val="tx1"/>
                </a:solidFill>
              </a:rPr>
              <a:t>日关机。”后面补充“译者注：升级改造后的</a:t>
            </a:r>
            <a:r>
              <a:rPr lang="en-US" altLang="zh-CN" sz="1100" dirty="0" err="1">
                <a:solidFill>
                  <a:schemeClr val="tx1"/>
                </a:solidFill>
              </a:rPr>
              <a:t>SuperKEKB</a:t>
            </a:r>
            <a:r>
              <a:rPr lang="zh-CN" altLang="en-US" sz="1100" dirty="0">
                <a:solidFill>
                  <a:schemeClr val="tx1"/>
                </a:solidFill>
              </a:rPr>
              <a:t>的</a:t>
            </a:r>
            <a:r>
              <a:rPr lang="en-US" altLang="zh-CN" sz="1100" dirty="0">
                <a:solidFill>
                  <a:schemeClr val="tx1"/>
                </a:solidFill>
              </a:rPr>
              <a:t>Belle II</a:t>
            </a:r>
            <a:r>
              <a:rPr lang="zh-CN" altLang="en-US" sz="1100" dirty="0">
                <a:solidFill>
                  <a:schemeClr val="tx1"/>
                </a:solidFill>
              </a:rPr>
              <a:t>实验将于</a:t>
            </a:r>
            <a:r>
              <a:rPr lang="en-US" altLang="zh-CN" sz="1100" dirty="0">
                <a:solidFill>
                  <a:schemeClr val="tx1"/>
                </a:solidFill>
              </a:rPr>
              <a:t>2019</a:t>
            </a:r>
            <a:r>
              <a:rPr lang="zh-CN" altLang="en-US" sz="1100" dirty="0">
                <a:solidFill>
                  <a:schemeClr val="tx1"/>
                </a:solidFill>
              </a:rPr>
              <a:t>年开始物理取数。”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24.Page48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最后一行的最后：“的数字实际”应改为“的数值实际”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8952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75856" y="2708920"/>
            <a:ext cx="2950096" cy="1143000"/>
          </a:xfrm>
        </p:spPr>
        <p:txBody>
          <a:bodyPr/>
          <a:lstStyle/>
          <a:p>
            <a:r>
              <a:rPr lang="zh-CN" altLang="en-US" sz="6000" dirty="0" smtClean="0">
                <a:latin typeface="微软雅黑" pitchFamily="34" charset="-122"/>
                <a:ea typeface="微软雅黑" pitchFamily="34" charset="-122"/>
              </a:rPr>
              <a:t>真   空</a:t>
            </a:r>
            <a:endParaRPr lang="zh-CN" altLang="en-US" sz="6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2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59832" y="125760"/>
            <a:ext cx="2592288" cy="1143000"/>
          </a:xfrm>
        </p:spPr>
        <p:txBody>
          <a:bodyPr/>
          <a:lstStyle/>
          <a:p>
            <a:r>
              <a:rPr lang="zh-CN" altLang="en-US" dirty="0" smtClean="0"/>
              <a:t>真空不空！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8178" y="4149080"/>
            <a:ext cx="84818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2000" u="none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量子系统的真空就是其最低能量状态（若有简并，就会发生自发破缺）</a:t>
            </a:r>
            <a:endParaRPr lang="en-US" altLang="zh-CN" sz="2000" u="none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2000" u="none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真空具有复杂的结构，类似介质</a:t>
            </a:r>
            <a:endParaRPr lang="en-US" altLang="zh-CN" sz="2000" u="none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2000" u="none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但真空这种介质不存在绝对参考系</a:t>
            </a:r>
            <a:endParaRPr lang="en-US" altLang="zh-CN" sz="2000" u="none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2000" u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6480" y="61317"/>
            <a:ext cx="136815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老子道德经：</a:t>
            </a:r>
            <a:endParaRPr lang="en-US" altLang="zh-CN" sz="1600" u="none" dirty="0" smtClean="0">
              <a:solidFill>
                <a:srgbClr val="FF00FF"/>
              </a:solidFill>
              <a:latin typeface="隶书" pitchFamily="49" charset="-122"/>
              <a:ea typeface="隶书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万物生于有</a:t>
            </a:r>
            <a:endParaRPr lang="en-US" altLang="zh-CN" sz="1600" u="none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  有</a:t>
            </a:r>
            <a:r>
              <a:rPr lang="zh-CN" altLang="en-US" sz="1600" u="none" dirty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生于</a:t>
            </a:r>
            <a:r>
              <a:rPr lang="zh-CN" altLang="en-US" sz="16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无</a:t>
            </a:r>
            <a:endParaRPr lang="en-US" altLang="zh-CN" sz="1600" u="none" dirty="0" smtClean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1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41168"/>
            <a:ext cx="3827796" cy="132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96"/>
            <a:ext cx="1510698" cy="1247969"/>
          </a:xfrm>
          <a:prstGeom prst="rect">
            <a:avLst/>
          </a:prstGeom>
        </p:spPr>
      </p:pic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365"/>
            <a:ext cx="9144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1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42</a:t>
            </a:fld>
            <a:endParaRPr lang="en-US" altLang="zh-CN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594600" y="333375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pic>
        <p:nvPicPr>
          <p:cNvPr id="4" name="ActionAPE5LQanimXs30.avi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097216" cy="6857999"/>
          </a:xfrm>
          <a:prstGeom prst="rect">
            <a:avLst/>
          </a:prstGeom>
          <a:ln/>
        </p:spPr>
      </p:pic>
      <p:sp>
        <p:nvSpPr>
          <p:cNvPr id="5" name="文本框 4"/>
          <p:cNvSpPr txBox="1"/>
          <p:nvPr/>
        </p:nvSpPr>
        <p:spPr>
          <a:xfrm>
            <a:off x="0" y="5288339"/>
            <a:ext cx="3286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7F7F7"/>
                </a:solidFill>
              </a:rPr>
              <a:t>质子和中子在强作用真空中穿行，</a:t>
            </a:r>
            <a:endParaRPr lang="en-US" altLang="zh-CN" sz="1600" u="none" dirty="0" smtClean="0">
              <a:solidFill>
                <a:srgbClr val="F7F7F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7F7F7"/>
                </a:solidFill>
              </a:rPr>
              <a:t>和真空发生复杂的相互作用，</a:t>
            </a:r>
            <a:endParaRPr lang="en-US" altLang="zh-CN" sz="1600" u="none" dirty="0" smtClean="0">
              <a:solidFill>
                <a:srgbClr val="F7F7F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7F7F7"/>
                </a:solidFill>
              </a:rPr>
              <a:t>产生</a:t>
            </a:r>
            <a:r>
              <a:rPr lang="zh-CN" altLang="en-US" sz="1600" u="heavy" dirty="0" smtClean="0">
                <a:solidFill>
                  <a:srgbClr val="F7F7F7"/>
                </a:solidFill>
                <a:uFill>
                  <a:solidFill>
                    <a:srgbClr val="FF0000"/>
                  </a:solidFill>
                </a:uFill>
              </a:rPr>
              <a:t>夸克对的玻色爱因斯坦凝聚</a:t>
            </a:r>
            <a:r>
              <a:rPr lang="zh-CN" altLang="en-US" sz="1600" u="none" dirty="0" smtClean="0">
                <a:solidFill>
                  <a:srgbClr val="F7F7F7"/>
                </a:solidFill>
              </a:rPr>
              <a:t>，</a:t>
            </a:r>
            <a:endParaRPr lang="en-US" altLang="zh-CN" sz="1600" u="none" dirty="0" smtClean="0">
              <a:solidFill>
                <a:srgbClr val="F7F7F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u="none" dirty="0" smtClean="0">
                <a:solidFill>
                  <a:srgbClr val="F7F7F7"/>
                </a:solidFill>
              </a:rPr>
              <a:t>导致质量产生。</a:t>
            </a:r>
            <a:endParaRPr lang="zh-CN" altLang="en-US" sz="1600" u="none" dirty="0">
              <a:solidFill>
                <a:srgbClr val="F7F7F7"/>
              </a:solidFill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375410"/>
              </p:ext>
            </p:extLst>
          </p:nvPr>
        </p:nvGraphicFramePr>
        <p:xfrm>
          <a:off x="7141227" y="6073169"/>
          <a:ext cx="2016224" cy="403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03" name="公式" r:id="rId6" imgW="1143000" imgH="228600" progId="Equation.3">
                  <p:embed/>
                </p:oleObj>
              </mc:Choice>
              <mc:Fallback>
                <p:oleObj name="公式" r:id="rId6" imgW="1143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41227" y="6073169"/>
                        <a:ext cx="2016224" cy="40324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10" y="5041781"/>
            <a:ext cx="2016224" cy="988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1849" y="0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强作用真空与夸克对凝聚</a:t>
            </a:r>
            <a:endParaRPr lang="zh-CN" altLang="en-US" sz="1800" u="none" dirty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11052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" y="0"/>
            <a:ext cx="2176890" cy="149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7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9F328-DADC-4129-B47F-3DF674024E4D}" type="slidenum">
              <a:rPr lang="zh-CN" altLang="en-US"/>
              <a:pPr/>
              <a:t>43</a:t>
            </a:fld>
            <a:endParaRPr lang="en-US" altLang="zh-CN"/>
          </a:p>
        </p:txBody>
      </p:sp>
      <p:sp>
        <p:nvSpPr>
          <p:cNvPr id="761871" name="Rectangle 15"/>
          <p:cNvSpPr>
            <a:spLocks noChangeArrowheads="1"/>
          </p:cNvSpPr>
          <p:nvPr/>
        </p:nvSpPr>
        <p:spPr bwMode="auto">
          <a:xfrm>
            <a:off x="7451725" y="333375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67744" y="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弱作用真空：一种新型的以太</a:t>
            </a:r>
            <a:r>
              <a:rPr lang="en-US" altLang="zh-CN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—</a:t>
            </a:r>
            <a:r>
              <a:rPr lang="zh-CN" altLang="en-US" sz="1600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希格斯场</a:t>
            </a:r>
            <a:endParaRPr lang="zh-CN" altLang="en-US" sz="1600" u="none" dirty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09992" name="ShockwaveFlash1" r:id="rId2" imgW="9144000" imgH="6858000"/>
        </mc:Choice>
        <mc:Fallback>
          <p:control name="ShockwaveFlash1" r:id="rId2" imgW="9144000" imgH="68580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3375"/>
                  <a:ext cx="9144000" cy="6524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956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2-Higgs Field--Massl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83358" cy="68580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6E00A1-3A4E-4FAA-BEB5-1CADE221EFF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"/>
            <a:ext cx="2471351" cy="12192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48" y="-36576"/>
            <a:ext cx="2544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u="none" dirty="0" smtClean="0">
                <a:solidFill>
                  <a:srgbClr val="FF0000"/>
                </a:solidFill>
              </a:rPr>
              <a:t>有些粒子和真空中的希格斯场无作用，保持无质量！</a:t>
            </a:r>
            <a:endParaRPr lang="zh-CN" altLang="en-US" sz="800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3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3-Higgs Field--Mass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6E00A1-3A4E-4FAA-BEB5-1CADE221EFF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895600" cy="14185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0" y="0"/>
            <a:ext cx="2441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u="none" dirty="0" smtClean="0">
                <a:solidFill>
                  <a:srgbClr val="FF0000"/>
                </a:solidFill>
              </a:rPr>
              <a:t>有些粒子和真空发生作用，产生凝聚，获得质量！</a:t>
            </a:r>
            <a:endParaRPr lang="zh-CN" altLang="en-US" sz="800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4-Higgs Field--Higgs Bos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" y="0"/>
            <a:ext cx="9105900" cy="68580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6E00A1-3A4E-4FAA-BEB5-1CADE221EFF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895600" cy="14084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528" y="482706"/>
            <a:ext cx="4138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u="non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zh-CN" altLang="en-US" sz="800" b="1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/>
          </p:nvPr>
        </p:nvGraphicFramePr>
        <p:xfrm>
          <a:off x="4502150" y="3365500"/>
          <a:ext cx="13970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126" name="公式" r:id="rId7" imgW="139680" imgH="126720" progId="Equation.3">
                  <p:embed/>
                </p:oleObj>
              </mc:Choice>
              <mc:Fallback>
                <p:oleObj name="公式" r:id="rId7" imgW="139680" imgH="126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2150" y="3365500"/>
                        <a:ext cx="13970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0" y="0"/>
            <a:ext cx="2980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b="1" u="none" dirty="0" smtClean="0">
                <a:solidFill>
                  <a:srgbClr val="FF0000"/>
                </a:solidFill>
              </a:rPr>
              <a:t>希格斯场自己还可能会激发出粒子</a:t>
            </a:r>
            <a:r>
              <a:rPr lang="en-US" altLang="zh-CN" sz="800" b="1" u="none" dirty="0" smtClean="0">
                <a:solidFill>
                  <a:srgbClr val="FF0000"/>
                </a:solidFill>
              </a:rPr>
              <a:t>,</a:t>
            </a:r>
            <a:r>
              <a:rPr lang="zh-CN" altLang="en-US" sz="800" b="1" u="none" dirty="0" smtClean="0">
                <a:solidFill>
                  <a:srgbClr val="FF0000"/>
                </a:solidFill>
              </a:rPr>
              <a:t>它是希格斯场存在的标志</a:t>
            </a:r>
            <a:r>
              <a:rPr lang="zh-CN" altLang="en-US" sz="800" b="1" dirty="0" smtClean="0">
                <a:solidFill>
                  <a:srgbClr val="FF0000"/>
                </a:solidFill>
              </a:rPr>
              <a:t>！</a:t>
            </a:r>
            <a:endParaRPr lang="zh-CN" alt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647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5950" y="164946"/>
            <a:ext cx="415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u="none" dirty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电</a:t>
            </a:r>
            <a:r>
              <a:rPr lang="zh-CN" altLang="en-US" u="none" dirty="0" smtClean="0">
                <a:solidFill>
                  <a:srgbClr val="FFFF00"/>
                </a:solidFill>
                <a:latin typeface="隶书" pitchFamily="49" charset="-122"/>
                <a:ea typeface="隶书" pitchFamily="49" charset="-122"/>
              </a:rPr>
              <a:t>弱真空是第二类超导体</a:t>
            </a:r>
            <a:endParaRPr lang="zh-CN" altLang="en-US" u="none" dirty="0">
              <a:solidFill>
                <a:srgbClr val="FFFF00"/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1" y="2708920"/>
            <a:ext cx="9144000" cy="41490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1" y="-33765"/>
            <a:ext cx="4885623" cy="3030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85"/>
            <a:ext cx="4258377" cy="2752305"/>
          </a:xfrm>
          <a:prstGeom prst="rect">
            <a:avLst/>
          </a:prstGeom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67" y="82836"/>
            <a:ext cx="2381706" cy="3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3422" y="895098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u="heavy" dirty="0" smtClean="0">
                <a:solidFill>
                  <a:srgbClr val="FF0000"/>
                </a:solidFill>
                <a:uFill>
                  <a:solidFill>
                    <a:schemeClr val="tx2"/>
                  </a:solidFill>
                </a:uFill>
                <a:latin typeface="隶书" pitchFamily="49" charset="-122"/>
                <a:ea typeface="隶书" pitchFamily="49" charset="-122"/>
              </a:rPr>
              <a:t>电弱真空是不稳定的</a:t>
            </a:r>
            <a:r>
              <a:rPr lang="zh-CN" altLang="en-US" sz="16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！</a:t>
            </a:r>
            <a:endParaRPr lang="zh-CN" altLang="en-US" sz="1600" u="none" dirty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7380312" y="82836"/>
            <a:ext cx="144016" cy="324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7" name="下箭头 6"/>
          <p:cNvSpPr/>
          <p:nvPr/>
        </p:nvSpPr>
        <p:spPr bwMode="auto">
          <a:xfrm>
            <a:off x="6588224" y="349017"/>
            <a:ext cx="144016" cy="14184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8404" y="48004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u="none" dirty="0" smtClean="0">
                <a:solidFill>
                  <a:srgbClr val="FF0000"/>
                </a:solidFill>
              </a:rPr>
              <a:t>下页讨论</a:t>
            </a:r>
            <a:endParaRPr lang="zh-CN" altLang="en-US" sz="1000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49</a:t>
            </a:fld>
            <a:endParaRPr lang="en-US" altLang="zh-CN"/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0"/>
            <a:ext cx="9180518" cy="68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 bwMode="auto">
          <a:xfrm>
            <a:off x="467833" y="6309320"/>
            <a:ext cx="719791" cy="3240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8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036496" cy="6624736"/>
          </a:xfrm>
          <a:solidFill>
            <a:schemeClr val="bg1"/>
          </a:solidFill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altLang="zh-CN" sz="1100" dirty="0">
                <a:solidFill>
                  <a:srgbClr val="FF00FF"/>
                </a:solidFill>
              </a:rPr>
              <a:t>25.Page51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注三倒数第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行：“代表自旋为</a:t>
            </a:r>
            <a:r>
              <a:rPr lang="en-US" altLang="zh-CN" sz="1100" dirty="0">
                <a:solidFill>
                  <a:schemeClr val="tx1"/>
                </a:solidFill>
              </a:rPr>
              <a:t>-1/2</a:t>
            </a:r>
            <a:r>
              <a:rPr lang="zh-CN" altLang="en-US" sz="1100" dirty="0">
                <a:solidFill>
                  <a:schemeClr val="tx1"/>
                </a:solidFill>
              </a:rPr>
              <a:t>的粒子，”应改为“代表自旋为</a:t>
            </a:r>
            <a:r>
              <a:rPr lang="en-US" altLang="zh-CN" sz="1100" dirty="0">
                <a:solidFill>
                  <a:schemeClr val="tx1"/>
                </a:solidFill>
              </a:rPr>
              <a:t>1/2</a:t>
            </a:r>
            <a:r>
              <a:rPr lang="zh-CN" altLang="en-US" sz="1100" dirty="0">
                <a:solidFill>
                  <a:schemeClr val="tx1"/>
                </a:solidFill>
              </a:rPr>
              <a:t>的粒子，”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26.Page55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倒数第</a:t>
            </a:r>
            <a:r>
              <a:rPr lang="en-US" altLang="zh-CN" sz="1100" dirty="0">
                <a:solidFill>
                  <a:schemeClr val="tx1"/>
                </a:solidFill>
              </a:rPr>
              <a:t>5</a:t>
            </a:r>
            <a:r>
              <a:rPr lang="zh-CN" altLang="en-US" sz="1100" dirty="0">
                <a:solidFill>
                  <a:schemeClr val="tx1"/>
                </a:solidFill>
              </a:rPr>
              <a:t>行：“我们永远不希望引起”应改为“我们永远看不到引起”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27.Page62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最后一行</a:t>
            </a:r>
            <a:r>
              <a:rPr lang="en-US" altLang="zh-CN" sz="1100" dirty="0">
                <a:solidFill>
                  <a:schemeClr val="tx1"/>
                </a:solidFill>
              </a:rPr>
              <a:t>2.10</a:t>
            </a:r>
            <a:r>
              <a:rPr lang="zh-CN" altLang="en-US" sz="1100" dirty="0">
                <a:solidFill>
                  <a:schemeClr val="tx1"/>
                </a:solidFill>
              </a:rPr>
              <a:t>：“</a:t>
            </a:r>
            <a:r>
              <a:rPr lang="en-US" altLang="zh-CN" sz="1100" dirty="0">
                <a:solidFill>
                  <a:schemeClr val="tx1"/>
                </a:solidFill>
              </a:rPr>
              <a:t>3686MeV/c2</a:t>
            </a:r>
            <a:r>
              <a:rPr lang="zh-CN" altLang="en-US" sz="1100" dirty="0">
                <a:solidFill>
                  <a:schemeClr val="tx1"/>
                </a:solidFill>
              </a:rPr>
              <a:t>就具有”把“就”字去掉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28.Page68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3.24</a:t>
            </a:r>
            <a:r>
              <a:rPr lang="zh-CN" altLang="en-US" sz="1100" dirty="0">
                <a:solidFill>
                  <a:schemeClr val="tx1"/>
                </a:solidFill>
              </a:rPr>
              <a:t>）中最后一个</a:t>
            </a:r>
            <a:r>
              <a:rPr lang="en-US" altLang="zh-CN" sz="1100" dirty="0">
                <a:solidFill>
                  <a:schemeClr val="tx1"/>
                </a:solidFill>
              </a:rPr>
              <a:t>a2</a:t>
            </a:r>
            <a:r>
              <a:rPr lang="zh-CN" altLang="en-US" sz="1100" dirty="0">
                <a:solidFill>
                  <a:schemeClr val="tx1"/>
                </a:solidFill>
              </a:rPr>
              <a:t>中的</a:t>
            </a:r>
            <a:r>
              <a:rPr lang="en-US" altLang="zh-CN" sz="1100" dirty="0">
                <a:solidFill>
                  <a:schemeClr val="tx1"/>
                </a:solidFill>
              </a:rPr>
              <a:t>a</a:t>
            </a:r>
            <a:r>
              <a:rPr lang="zh-CN" altLang="en-US" sz="1100" dirty="0">
                <a:solidFill>
                  <a:schemeClr val="tx1"/>
                </a:solidFill>
              </a:rPr>
              <a:t>改为黑体。注意等号左边的</a:t>
            </a:r>
            <a:r>
              <a:rPr lang="en-US" altLang="zh-CN" sz="1100" dirty="0">
                <a:solidFill>
                  <a:schemeClr val="tx1"/>
                </a:solidFill>
              </a:rPr>
              <a:t>a2</a:t>
            </a:r>
            <a:r>
              <a:rPr lang="zh-CN" altLang="en-US" sz="1100" dirty="0">
                <a:solidFill>
                  <a:schemeClr val="tx1"/>
                </a:solidFill>
              </a:rPr>
              <a:t>不改！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29.Page78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标题“参考文献”前最后一行：“将会具有</a:t>
            </a:r>
            <a:r>
              <a:rPr lang="en-US" altLang="zh-CN" sz="1100" dirty="0">
                <a:solidFill>
                  <a:schemeClr val="tx1"/>
                </a:solidFill>
              </a:rPr>
              <a:t>4000GeV”</a:t>
            </a:r>
            <a:r>
              <a:rPr lang="zh-CN" altLang="en-US" sz="1100" dirty="0">
                <a:solidFill>
                  <a:schemeClr val="tx1"/>
                </a:solidFill>
              </a:rPr>
              <a:t>应该改为“将会具有</a:t>
            </a:r>
            <a:r>
              <a:rPr lang="en-US" altLang="zh-CN" sz="1100" dirty="0">
                <a:solidFill>
                  <a:schemeClr val="tx1"/>
                </a:solidFill>
              </a:rPr>
              <a:t>4GeV”</a:t>
            </a:r>
            <a:r>
              <a:rPr lang="en-US" altLang="zh-CN" sz="1100" dirty="0" smtClean="0">
                <a:solidFill>
                  <a:schemeClr val="tx1"/>
                </a:solidFill>
              </a:rPr>
              <a:t/>
            </a:r>
            <a:br>
              <a:rPr lang="en-US" altLang="zh-CN" sz="1100" dirty="0" smtClean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30.Page78 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习题</a:t>
            </a:r>
            <a:r>
              <a:rPr lang="en-US" altLang="zh-CN" sz="1100" dirty="0">
                <a:solidFill>
                  <a:schemeClr val="tx1"/>
                </a:solidFill>
              </a:rPr>
              <a:t>3.2</a:t>
            </a:r>
            <a:r>
              <a:rPr lang="zh-CN" altLang="en-US" sz="1100" dirty="0">
                <a:solidFill>
                  <a:schemeClr val="tx1"/>
                </a:solidFill>
              </a:rPr>
              <a:t>（</a:t>
            </a:r>
            <a:r>
              <a:rPr lang="en-US" altLang="zh-CN" sz="1100" dirty="0">
                <a:solidFill>
                  <a:schemeClr val="tx1"/>
                </a:solidFill>
              </a:rPr>
              <a:t>b</a:t>
            </a:r>
            <a:r>
              <a:rPr lang="zh-CN" altLang="en-US" sz="1100" dirty="0">
                <a:solidFill>
                  <a:schemeClr val="tx1"/>
                </a:solidFill>
              </a:rPr>
              <a:t>）中第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行：“在相对论中总是那样的，”应改为“在相对论中总是这样的，”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31.Page87</a:t>
            </a:r>
            <a:r>
              <a:rPr lang="en-US" altLang="zh-CN" sz="1100" dirty="0">
                <a:solidFill>
                  <a:schemeClr val="tx1"/>
                </a:solidFill>
              </a:rPr>
              <a:t>   Line2: “</a:t>
            </a:r>
            <a:r>
              <a:rPr lang="zh-CN" altLang="en-US" sz="1100" dirty="0">
                <a:solidFill>
                  <a:schemeClr val="tx1"/>
                </a:solidFill>
              </a:rPr>
              <a:t>因此，如果我说氢原子中的电子占据轨道态</a:t>
            </a:r>
            <a:r>
              <a:rPr lang="en-US" altLang="zh-CN" sz="1100" dirty="0">
                <a:solidFill>
                  <a:schemeClr val="tx1"/>
                </a:solidFill>
              </a:rPr>
              <a:t>|3 1〉</a:t>
            </a:r>
            <a:r>
              <a:rPr lang="zh-CN" altLang="en-US" sz="1100" dirty="0">
                <a:solidFill>
                  <a:schemeClr val="tx1"/>
                </a:solidFill>
              </a:rPr>
              <a:t>和自旋态</a:t>
            </a:r>
            <a:r>
              <a:rPr lang="en-US" altLang="zh-CN" sz="1100" dirty="0">
                <a:solidFill>
                  <a:schemeClr val="tx1"/>
                </a:solidFill>
              </a:rPr>
              <a:t>|1/2 1/2〉</a:t>
            </a:r>
            <a:r>
              <a:rPr lang="zh-CN" altLang="en-US" sz="1100" dirty="0">
                <a:solidFill>
                  <a:schemeClr val="tx1"/>
                </a:solidFill>
              </a:rPr>
              <a:t>，我再告诉你</a:t>
            </a:r>
            <a:r>
              <a:rPr lang="en-US" altLang="zh-CN" sz="1100" dirty="0">
                <a:solidFill>
                  <a:schemeClr val="tx1"/>
                </a:solidFill>
              </a:rPr>
              <a:t>l=2</a:t>
            </a:r>
            <a:r>
              <a:rPr lang="zh-CN" altLang="en-US" sz="1100" dirty="0">
                <a:solidFill>
                  <a:schemeClr val="tx1"/>
                </a:solidFill>
              </a:rPr>
              <a:t>，</a:t>
            </a:r>
            <a:r>
              <a:rPr lang="en-US" altLang="zh-CN" sz="1100" dirty="0">
                <a:solidFill>
                  <a:schemeClr val="tx1"/>
                </a:solidFill>
              </a:rPr>
              <a:t>…”</a:t>
            </a:r>
            <a:r>
              <a:rPr lang="zh-CN" altLang="en-US" sz="1100" dirty="0">
                <a:solidFill>
                  <a:schemeClr val="tx1"/>
                </a:solidFill>
              </a:rPr>
              <a:t>应改为“因此，如果一个</a:t>
            </a:r>
            <a:r>
              <a:rPr lang="zh-CN" altLang="en-US" sz="1100" dirty="0" smtClean="0">
                <a:solidFill>
                  <a:schemeClr val="tx1"/>
                </a:solidFill>
              </a:rPr>
              <a:t>氢原子   </a:t>
            </a:r>
            <a:r>
              <a:rPr lang="en-US" altLang="zh-CN" sz="1100" dirty="0" smtClean="0">
                <a:solidFill>
                  <a:schemeClr val="tx1"/>
                </a:solidFill>
              </a:rPr>
              <a:t/>
            </a:r>
            <a:br>
              <a:rPr lang="en-US" altLang="zh-CN" sz="1100" dirty="0" smtClean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</a:rPr>
              <a:t>                    </a:t>
            </a:r>
            <a:r>
              <a:rPr lang="zh-CN" altLang="en-US" sz="1100" dirty="0" smtClean="0">
                <a:solidFill>
                  <a:schemeClr val="tx1"/>
                </a:solidFill>
              </a:rPr>
              <a:t>中</a:t>
            </a:r>
            <a:r>
              <a:rPr lang="zh-CN" altLang="en-US" sz="1100" dirty="0">
                <a:solidFill>
                  <a:schemeClr val="tx1"/>
                </a:solidFill>
              </a:rPr>
              <a:t>的电子占据轨道态</a:t>
            </a:r>
            <a:r>
              <a:rPr lang="en-US" altLang="zh-CN" sz="1100" dirty="0">
                <a:solidFill>
                  <a:schemeClr val="tx1"/>
                </a:solidFill>
              </a:rPr>
              <a:t>|3 -1〉</a:t>
            </a:r>
            <a:r>
              <a:rPr lang="zh-CN" altLang="en-US" sz="1100" dirty="0">
                <a:solidFill>
                  <a:schemeClr val="tx1"/>
                </a:solidFill>
              </a:rPr>
              <a:t>和自旋态</a:t>
            </a:r>
            <a:r>
              <a:rPr lang="en-US" altLang="zh-CN" sz="1100" dirty="0">
                <a:solidFill>
                  <a:schemeClr val="tx1"/>
                </a:solidFill>
              </a:rPr>
              <a:t>|1/2 1/2〉</a:t>
            </a:r>
            <a:r>
              <a:rPr lang="zh-CN" altLang="en-US" sz="1100" dirty="0">
                <a:solidFill>
                  <a:schemeClr val="tx1"/>
                </a:solidFill>
              </a:rPr>
              <a:t>，那么它的</a:t>
            </a:r>
            <a:r>
              <a:rPr lang="en-US" altLang="zh-CN" sz="1100" dirty="0">
                <a:solidFill>
                  <a:schemeClr val="tx1"/>
                </a:solidFill>
              </a:rPr>
              <a:t>l=3</a:t>
            </a:r>
            <a:r>
              <a:rPr lang="zh-CN" altLang="en-US" sz="1100" dirty="0">
                <a:solidFill>
                  <a:schemeClr val="tx1"/>
                </a:solidFill>
              </a:rPr>
              <a:t>， </a:t>
            </a:r>
            <a:r>
              <a:rPr lang="en-US" altLang="zh-CN" sz="1100" dirty="0">
                <a:solidFill>
                  <a:schemeClr val="tx1"/>
                </a:solidFill>
              </a:rPr>
              <a:t>ml = -1 </a:t>
            </a:r>
            <a:r>
              <a:rPr lang="zh-CN" altLang="en-US" sz="1100" dirty="0">
                <a:solidFill>
                  <a:schemeClr val="tx1"/>
                </a:solidFill>
              </a:rPr>
              <a:t>，</a:t>
            </a:r>
            <a:r>
              <a:rPr lang="en-US" altLang="zh-CN" sz="1100" dirty="0">
                <a:solidFill>
                  <a:schemeClr val="tx1"/>
                </a:solidFill>
              </a:rPr>
              <a:t>…”;</a:t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32.Page101 </a:t>
            </a:r>
            <a:r>
              <a:rPr lang="en-US" altLang="zh-CN" sz="1100" dirty="0">
                <a:solidFill>
                  <a:schemeClr val="tx1"/>
                </a:solidFill>
              </a:rPr>
              <a:t> Line1:  “</a:t>
            </a:r>
            <a:r>
              <a:rPr lang="zh-CN" altLang="en-US" sz="1100" dirty="0">
                <a:solidFill>
                  <a:schemeClr val="tx1"/>
                </a:solidFill>
              </a:rPr>
              <a:t>赝矢量”应为“赝标量”；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33.Page103 </a:t>
            </a:r>
            <a:r>
              <a:rPr lang="en-US" altLang="zh-CN" sz="1100" dirty="0">
                <a:solidFill>
                  <a:schemeClr val="tx1"/>
                </a:solidFill>
              </a:rPr>
              <a:t> Line3:  “</a:t>
            </a:r>
            <a:r>
              <a:rPr lang="zh-CN" altLang="en-US" sz="1100" dirty="0">
                <a:solidFill>
                  <a:schemeClr val="tx1"/>
                </a:solidFill>
              </a:rPr>
              <a:t>右手反中微子”应为“左手反中微子”；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34.Page105</a:t>
            </a:r>
            <a:r>
              <a:rPr lang="zh-CN" altLang="en-US" sz="1100" dirty="0" smtClean="0">
                <a:solidFill>
                  <a:srgbClr val="FF00FF"/>
                </a:solidFill>
              </a:rPr>
              <a:t> </a:t>
            </a:r>
            <a:r>
              <a:rPr lang="zh-CN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(4.72)</a:t>
            </a:r>
            <a:r>
              <a:rPr lang="zh-CN" altLang="en-US" sz="1100" dirty="0">
                <a:solidFill>
                  <a:schemeClr val="tx1"/>
                </a:solidFill>
              </a:rPr>
              <a:t>式第二行“</a:t>
            </a:r>
            <a:r>
              <a:rPr lang="en-US" altLang="zh-CN" sz="1100" dirty="0">
                <a:solidFill>
                  <a:schemeClr val="tx1"/>
                </a:solidFill>
              </a:rPr>
              <a:t>10-11s”</a:t>
            </a:r>
            <a:r>
              <a:rPr lang="zh-CN" altLang="en-US" sz="1100" dirty="0">
                <a:solidFill>
                  <a:schemeClr val="tx1"/>
                </a:solidFill>
              </a:rPr>
              <a:t>应为“</a:t>
            </a:r>
            <a:r>
              <a:rPr lang="en-US" altLang="zh-CN" sz="1100" dirty="0">
                <a:solidFill>
                  <a:schemeClr val="tx1"/>
                </a:solidFill>
              </a:rPr>
              <a:t>10-8s”</a:t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35.Page106 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zh-CN" altLang="en-US" sz="1100" dirty="0">
                <a:solidFill>
                  <a:schemeClr val="tx1"/>
                </a:solidFill>
              </a:rPr>
              <a:t>注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倒数第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行：“这是</a:t>
            </a:r>
            <a:r>
              <a:rPr lang="en-US" altLang="zh-CN" sz="1100" dirty="0">
                <a:solidFill>
                  <a:schemeClr val="tx1"/>
                </a:solidFill>
              </a:rPr>
              <a:t>B</a:t>
            </a:r>
            <a:r>
              <a:rPr lang="zh-CN" altLang="en-US" sz="1100" dirty="0">
                <a:solidFill>
                  <a:schemeClr val="tx1"/>
                </a:solidFill>
              </a:rPr>
              <a:t>系统即一个”应改为“这使得</a:t>
            </a:r>
            <a:r>
              <a:rPr lang="en-US" altLang="zh-CN" sz="1100" dirty="0">
                <a:solidFill>
                  <a:schemeClr val="tx1"/>
                </a:solidFill>
              </a:rPr>
              <a:t>B</a:t>
            </a:r>
            <a:r>
              <a:rPr lang="zh-CN" altLang="en-US" sz="1100" dirty="0">
                <a:solidFill>
                  <a:schemeClr val="tx1"/>
                </a:solidFill>
              </a:rPr>
              <a:t>系统成为一个”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36.Page131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标题“</a:t>
            </a:r>
            <a:r>
              <a:rPr lang="en-US" altLang="zh-CN" sz="1100" dirty="0">
                <a:solidFill>
                  <a:schemeClr val="tx1"/>
                </a:solidFill>
              </a:rPr>
              <a:t>5.6</a:t>
            </a:r>
            <a:r>
              <a:rPr lang="zh-CN" altLang="en-US" sz="1100" dirty="0">
                <a:solidFill>
                  <a:schemeClr val="tx1"/>
                </a:solidFill>
              </a:rPr>
              <a:t>重子”后第一段第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行：“更不用说三个了，”后补充“注二：双粲重子已在</a:t>
            </a:r>
            <a:r>
              <a:rPr lang="en-US" altLang="zh-CN" sz="1100" dirty="0" err="1">
                <a:solidFill>
                  <a:schemeClr val="tx1"/>
                </a:solidFill>
              </a:rPr>
              <a:t>LHCb</a:t>
            </a:r>
            <a:r>
              <a:rPr lang="zh-CN" altLang="en-US" sz="1100" dirty="0">
                <a:solidFill>
                  <a:schemeClr val="tx1"/>
                </a:solidFill>
              </a:rPr>
              <a:t>实验上被发现，见第</a:t>
            </a:r>
            <a:r>
              <a:rPr lang="en-US" altLang="zh-CN" sz="1100" dirty="0">
                <a:solidFill>
                  <a:schemeClr val="tx1"/>
                </a:solidFill>
              </a:rPr>
              <a:t>30</a:t>
            </a:r>
            <a:r>
              <a:rPr lang="zh-CN" altLang="en-US" sz="1100" dirty="0">
                <a:solidFill>
                  <a:schemeClr val="tx1"/>
                </a:solidFill>
              </a:rPr>
              <a:t>页最后的译者注。”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37.Page133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注的最后一行：“自旋</a:t>
            </a:r>
            <a:r>
              <a:rPr lang="en-US" altLang="zh-CN" sz="1100" dirty="0">
                <a:solidFill>
                  <a:schemeClr val="tx1"/>
                </a:solidFill>
              </a:rPr>
              <a:t>1/2</a:t>
            </a:r>
            <a:r>
              <a:rPr lang="zh-CN" altLang="en-US" sz="1100" dirty="0">
                <a:solidFill>
                  <a:schemeClr val="tx1"/>
                </a:solidFill>
              </a:rPr>
              <a:t>的组合：</a:t>
            </a:r>
            <a:r>
              <a:rPr lang="en-US" altLang="zh-CN" sz="1100" dirty="0">
                <a:solidFill>
                  <a:schemeClr val="tx1"/>
                </a:solidFill>
              </a:rPr>
              <a:t>|&gt;=|&gt;13+|&gt;12</a:t>
            </a:r>
            <a:r>
              <a:rPr lang="zh-CN" altLang="en-US" sz="1100" dirty="0">
                <a:solidFill>
                  <a:schemeClr val="tx1"/>
                </a:solidFill>
              </a:rPr>
              <a:t>。”应改为“自旋</a:t>
            </a:r>
            <a:r>
              <a:rPr lang="en-US" altLang="zh-CN" sz="1100" dirty="0">
                <a:solidFill>
                  <a:schemeClr val="tx1"/>
                </a:solidFill>
              </a:rPr>
              <a:t>1/2</a:t>
            </a:r>
            <a:r>
              <a:rPr lang="zh-CN" altLang="en-US" sz="1100" dirty="0">
                <a:solidFill>
                  <a:schemeClr val="tx1"/>
                </a:solidFill>
              </a:rPr>
              <a:t>的组合：</a:t>
            </a:r>
            <a:r>
              <a:rPr lang="en-US" altLang="zh-CN" sz="1100" dirty="0">
                <a:solidFill>
                  <a:schemeClr val="tx1"/>
                </a:solidFill>
              </a:rPr>
              <a:t>|&gt;=|&gt;13+|&gt;23</a:t>
            </a:r>
            <a:r>
              <a:rPr lang="zh-CN" altLang="en-US" sz="1100" dirty="0">
                <a:solidFill>
                  <a:schemeClr val="tx1"/>
                </a:solidFill>
              </a:rPr>
              <a:t>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38.Page145</a:t>
            </a:r>
            <a:r>
              <a:rPr lang="en-US" altLang="zh-CN" sz="1100" dirty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标题“</a:t>
            </a:r>
            <a:r>
              <a:rPr lang="en-US" altLang="zh-CN" sz="1100" dirty="0">
                <a:solidFill>
                  <a:schemeClr val="tx1"/>
                </a:solidFill>
              </a:rPr>
              <a:t>6.1.2</a:t>
            </a:r>
            <a:r>
              <a:rPr lang="zh-CN" altLang="en-US" sz="1100" dirty="0">
                <a:solidFill>
                  <a:schemeClr val="tx1"/>
                </a:solidFill>
              </a:rPr>
              <a:t>截面”后第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行：“靶的尺寸或更精确地”应改为“靶的尺寸或其更精确地”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39.Page149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6.15</a:t>
            </a:r>
            <a:r>
              <a:rPr lang="zh-CN" altLang="en-US" sz="1100" dirty="0">
                <a:solidFill>
                  <a:schemeClr val="tx1"/>
                </a:solidFill>
              </a:rPr>
              <a:t>）后第</a:t>
            </a:r>
            <a:r>
              <a:rPr lang="en-US" altLang="zh-CN" sz="1100" dirty="0">
                <a:solidFill>
                  <a:schemeClr val="tx1"/>
                </a:solidFill>
              </a:rPr>
              <a:t>8</a:t>
            </a:r>
            <a:r>
              <a:rPr lang="zh-CN" altLang="en-US" sz="1100" dirty="0">
                <a:solidFill>
                  <a:schemeClr val="tx1"/>
                </a:solidFill>
              </a:rPr>
              <a:t>行：“它为零除自变量是零外。”应改为“它除了自变量是零的情形，都为零。”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40.Page176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外线</a:t>
            </a:r>
            <a:r>
              <a:rPr lang="en-US" altLang="zh-CN" sz="1100" dirty="0">
                <a:solidFill>
                  <a:schemeClr val="tx1"/>
                </a:solidFill>
              </a:rPr>
              <a:t>Feynman Rule</a:t>
            </a:r>
            <a:r>
              <a:rPr lang="zh-CN" altLang="en-US" sz="1100" dirty="0">
                <a:solidFill>
                  <a:schemeClr val="tx1"/>
                </a:solidFill>
              </a:rPr>
              <a:t>入射正电子</a:t>
            </a:r>
            <a:r>
              <a:rPr lang="en-US" altLang="zh-CN" sz="1100" dirty="0">
                <a:solidFill>
                  <a:schemeClr val="tx1"/>
                </a:solidFill>
              </a:rPr>
              <a:t>\bar{\nu} </a:t>
            </a:r>
            <a:r>
              <a:rPr lang="zh-CN" altLang="en-US" sz="1100" dirty="0">
                <a:solidFill>
                  <a:schemeClr val="tx1"/>
                </a:solidFill>
              </a:rPr>
              <a:t>出射正电子</a:t>
            </a:r>
            <a:r>
              <a:rPr lang="en-US" altLang="zh-CN" sz="1100" dirty="0">
                <a:solidFill>
                  <a:schemeClr val="tx1"/>
                </a:solidFill>
              </a:rPr>
              <a:t>\nu;</a:t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41.Page180</a:t>
            </a:r>
            <a:r>
              <a:rPr lang="en-US" altLang="zh-CN" sz="1100" dirty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脚注中的</a:t>
            </a:r>
            <a:r>
              <a:rPr lang="en-US" altLang="zh-CN" sz="1100" dirty="0">
                <a:solidFill>
                  <a:schemeClr val="tx1"/>
                </a:solidFill>
              </a:rPr>
              <a:t>\slash{epsilon}</a:t>
            </a:r>
            <a:r>
              <a:rPr lang="zh-CN" altLang="en-US" sz="1100" dirty="0">
                <a:solidFill>
                  <a:schemeClr val="tx1"/>
                </a:solidFill>
              </a:rPr>
              <a:t>符号要补充上标*。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42.Page228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en-US" altLang="zh-CN" sz="1100" dirty="0">
                <a:solidFill>
                  <a:schemeClr val="tx1"/>
                </a:solidFill>
              </a:rPr>
              <a:t>(9.30)</a:t>
            </a:r>
            <a:r>
              <a:rPr lang="zh-CN" altLang="en-US" sz="1100" dirty="0">
                <a:solidFill>
                  <a:schemeClr val="tx1"/>
                </a:solidFill>
              </a:rPr>
              <a:t>后第一行，“当粒子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和</a:t>
            </a:r>
            <a:r>
              <a:rPr lang="en-US" altLang="zh-CN" sz="1100" dirty="0">
                <a:solidFill>
                  <a:schemeClr val="tx1"/>
                </a:solidFill>
              </a:rPr>
              <a:t>4</a:t>
            </a:r>
            <a:r>
              <a:rPr lang="zh-CN" altLang="en-US" sz="1100" dirty="0">
                <a:solidFill>
                  <a:schemeClr val="tx1"/>
                </a:solidFill>
              </a:rPr>
              <a:t>图像上与粒子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反向时”改为“当粒子</a:t>
            </a:r>
            <a:r>
              <a:rPr lang="en-US" altLang="zh-CN" sz="1100" dirty="0">
                <a:solidFill>
                  <a:schemeClr val="tx1"/>
                </a:solidFill>
              </a:rPr>
              <a:t>3</a:t>
            </a:r>
            <a:r>
              <a:rPr lang="zh-CN" altLang="en-US" sz="1100" dirty="0">
                <a:solidFill>
                  <a:schemeClr val="tx1"/>
                </a:solidFill>
              </a:rPr>
              <a:t>和</a:t>
            </a:r>
            <a:r>
              <a:rPr lang="en-US" altLang="zh-CN" sz="1100" dirty="0">
                <a:solidFill>
                  <a:schemeClr val="tx1"/>
                </a:solidFill>
              </a:rPr>
              <a:t>4</a:t>
            </a:r>
            <a:r>
              <a:rPr lang="zh-CN" altLang="en-US" sz="1100" dirty="0">
                <a:solidFill>
                  <a:schemeClr val="tx1"/>
                </a:solidFill>
              </a:rPr>
              <a:t>与粒子</a:t>
            </a:r>
            <a:r>
              <a:rPr lang="en-US" altLang="zh-CN" sz="1100" dirty="0">
                <a:solidFill>
                  <a:schemeClr val="tx1"/>
                </a:solidFill>
              </a:rPr>
              <a:t>2</a:t>
            </a:r>
            <a:r>
              <a:rPr lang="zh-CN" altLang="en-US" sz="1100" dirty="0">
                <a:solidFill>
                  <a:schemeClr val="tx1"/>
                </a:solidFill>
              </a:rPr>
              <a:t>截然反向时”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 smtClean="0">
                <a:solidFill>
                  <a:srgbClr val="FF00FF"/>
                </a:solidFill>
              </a:rPr>
              <a:t>43.Page233</a:t>
            </a:r>
            <a:r>
              <a:rPr lang="en-US" altLang="zh-CN" sz="1100" dirty="0" smtClean="0">
                <a:solidFill>
                  <a:schemeClr val="tx1"/>
                </a:solidFill>
              </a:rPr>
              <a:t>  </a:t>
            </a:r>
            <a:r>
              <a:rPr lang="zh-CN" altLang="en-US" sz="1100" dirty="0" smtClean="0">
                <a:solidFill>
                  <a:schemeClr val="tx1"/>
                </a:solidFill>
              </a:rPr>
              <a:t>第</a:t>
            </a:r>
            <a:r>
              <a:rPr lang="zh-CN" altLang="en-US" sz="1100" dirty="0">
                <a:solidFill>
                  <a:schemeClr val="tx1"/>
                </a:solidFill>
              </a:rPr>
              <a:t>一行，“而给定若衰变”改为“考虑到弱衰变”；第二行“大概能满意”改为“应该满意”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44.Page235</a:t>
            </a:r>
            <a:r>
              <a:rPr lang="en-US" altLang="zh-CN" sz="1100" dirty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脚注一倒数第二行：“因此我们可以承担起直接在”应改为“因此我们可以直接在”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45.Page239</a:t>
            </a:r>
            <a:r>
              <a:rPr lang="en-US" altLang="zh-CN" sz="1100" dirty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9.82</a:t>
            </a:r>
            <a:r>
              <a:rPr lang="zh-CN" altLang="en-US" sz="1100" dirty="0">
                <a:solidFill>
                  <a:schemeClr val="tx1"/>
                </a:solidFill>
              </a:rPr>
              <a:t>）前一行：“使用的态势</a:t>
            </a:r>
            <a:r>
              <a:rPr lang="en-US" altLang="zh-CN" sz="1100" dirty="0">
                <a:solidFill>
                  <a:schemeClr val="tx1"/>
                </a:solidFill>
              </a:rPr>
              <a:t>d’”</a:t>
            </a:r>
            <a:r>
              <a:rPr lang="zh-CN" altLang="en-US" sz="1100" dirty="0">
                <a:solidFill>
                  <a:schemeClr val="tx1"/>
                </a:solidFill>
              </a:rPr>
              <a:t>应改为“使用的态是</a:t>
            </a:r>
            <a:r>
              <a:rPr lang="en-US" altLang="zh-CN" sz="1100" dirty="0">
                <a:solidFill>
                  <a:schemeClr val="tx1"/>
                </a:solidFill>
              </a:rPr>
              <a:t>d’”</a:t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46.Page249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第一行文字应为</a:t>
            </a:r>
            <a:r>
              <a:rPr lang="en-US" altLang="zh-CN" sz="1100" dirty="0">
                <a:solidFill>
                  <a:schemeClr val="tx1"/>
                </a:solidFill>
              </a:rPr>
              <a:t>table9.2</a:t>
            </a:r>
            <a:r>
              <a:rPr lang="zh-CN" altLang="en-US" sz="1100" dirty="0">
                <a:solidFill>
                  <a:schemeClr val="tx1"/>
                </a:solidFill>
              </a:rPr>
              <a:t>的注解文字而非正文，“为零”二字多余；</a:t>
            </a:r>
            <a:br>
              <a:rPr lang="zh-CN" altLang="en-US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47.Page271</a:t>
            </a:r>
            <a:r>
              <a:rPr lang="en-US" altLang="zh-CN" sz="1100" dirty="0">
                <a:solidFill>
                  <a:schemeClr val="tx1"/>
                </a:solidFill>
              </a:rPr>
              <a:t>   </a:t>
            </a:r>
            <a:r>
              <a:rPr lang="zh-CN" altLang="en-US" sz="1100" dirty="0">
                <a:solidFill>
                  <a:schemeClr val="tx1"/>
                </a:solidFill>
              </a:rPr>
              <a:t>公式（</a:t>
            </a:r>
            <a:r>
              <a:rPr lang="en-US" altLang="zh-CN" sz="1100" dirty="0">
                <a:solidFill>
                  <a:schemeClr val="tx1"/>
                </a:solidFill>
              </a:rPr>
              <a:t>10.95</a:t>
            </a:r>
            <a:r>
              <a:rPr lang="zh-CN" altLang="en-US" sz="1100" dirty="0">
                <a:solidFill>
                  <a:schemeClr val="tx1"/>
                </a:solidFill>
              </a:rPr>
              <a:t>）分子上的“</a:t>
            </a:r>
            <a:r>
              <a:rPr lang="en-US" altLang="zh-CN" sz="1100" dirty="0">
                <a:solidFill>
                  <a:schemeClr val="tx1"/>
                </a:solidFill>
              </a:rPr>
              <a:t>i”</a:t>
            </a:r>
            <a:r>
              <a:rPr lang="zh-CN" altLang="en-US" sz="1100" dirty="0">
                <a:solidFill>
                  <a:schemeClr val="tx1"/>
                </a:solidFill>
              </a:rPr>
              <a:t>改为“</a:t>
            </a:r>
            <a:r>
              <a:rPr lang="en-US" altLang="zh-CN" sz="1100" dirty="0">
                <a:solidFill>
                  <a:schemeClr val="tx1"/>
                </a:solidFill>
              </a:rPr>
              <a:t>-i”</a:t>
            </a:r>
            <a:br>
              <a:rPr lang="en-US" altLang="zh-CN" sz="1100" dirty="0">
                <a:solidFill>
                  <a:schemeClr val="tx1"/>
                </a:solidFill>
              </a:rPr>
            </a:br>
            <a:r>
              <a:rPr lang="en-US" altLang="zh-CN" sz="1100" dirty="0">
                <a:solidFill>
                  <a:srgbClr val="FF00FF"/>
                </a:solidFill>
              </a:rPr>
              <a:t>48.Page279 </a:t>
            </a:r>
            <a:r>
              <a:rPr lang="en-US" altLang="zh-CN" sz="1100" dirty="0">
                <a:solidFill>
                  <a:schemeClr val="tx1"/>
                </a:solidFill>
              </a:rPr>
              <a:t>  </a:t>
            </a:r>
            <a:r>
              <a:rPr lang="zh-CN" altLang="en-US" sz="1100" dirty="0">
                <a:solidFill>
                  <a:schemeClr val="tx1"/>
                </a:solidFill>
              </a:rPr>
              <a:t>第二行：“而这是我们的许可相信”应改为“而这使得我们可以相信</a:t>
            </a:r>
            <a:r>
              <a:rPr lang="zh-CN" altLang="en-US" sz="1100" dirty="0" smtClean="0">
                <a:solidFill>
                  <a:schemeClr val="tx1"/>
                </a:solidFill>
              </a:rPr>
              <a:t>”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5030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50</a:t>
            </a:fld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512" y="0"/>
            <a:ext cx="20201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b="1" u="none" cap="none" spc="50" dirty="0" smtClean="0">
                <a:ln w="11430"/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经典电磁学</a:t>
            </a:r>
            <a:endParaRPr lang="zh-CN" altLang="en-US" b="1" u="none" cap="none" spc="50" dirty="0">
              <a:ln w="11430"/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51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3648" y="3428999"/>
            <a:ext cx="204094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sz="24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电磁真空极化</a:t>
            </a:r>
            <a:endParaRPr lang="zh-CN" altLang="en-US" sz="2400" u="none" dirty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6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28"/>
            <a:ext cx="9144000" cy="64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61996"/>
            <a:ext cx="5391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u="none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非阿贝尔规范场产生反屏蔽效应催生 </a:t>
            </a:r>
            <a:r>
              <a:rPr lang="zh-CN" altLang="en-US" sz="2000" u="heavy" dirty="0" smtClean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渐近自由</a:t>
            </a:r>
            <a:endParaRPr lang="zh-CN" altLang="en-US" sz="2000" u="heavy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268760"/>
            <a:ext cx="3416320" cy="37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裸电荷（裸强精细结构常数）趋近于零！</a:t>
            </a:r>
            <a:endParaRPr lang="zh-CN" altLang="en-US" sz="1400" u="none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6373145"/>
            <a:ext cx="4852610" cy="37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u="none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非阿贝尔规范理论是唯一在小距离自洽的可重整量子场论！</a:t>
            </a:r>
            <a:endParaRPr lang="zh-CN" altLang="en-US" sz="1400" u="none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053" y="3501008"/>
            <a:ext cx="338554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大距离的禁闭问题仍未解决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4" y="1699788"/>
            <a:ext cx="489654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287448" y="5621513"/>
            <a:ext cx="260373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276691" y="5450131"/>
            <a:ext cx="30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r</a:t>
            </a:r>
            <a:endParaRPr lang="zh-CN" altLang="en-US" sz="28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375428"/>
              </p:ext>
            </p:extLst>
          </p:nvPr>
        </p:nvGraphicFramePr>
        <p:xfrm>
          <a:off x="2586391" y="4316616"/>
          <a:ext cx="20955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50" name="公式" r:id="rId5" imgW="1295400" imgH="203200" progId="Equation.3">
                  <p:embed/>
                </p:oleObj>
              </mc:Choice>
              <mc:Fallback>
                <p:oleObj name="公式" r:id="rId5" imgW="1295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391" y="4316616"/>
                        <a:ext cx="20955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52120" y="1353222"/>
            <a:ext cx="1261884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sz="1200" u="none" dirty="0" smtClean="0">
                <a:solidFill>
                  <a:srgbClr val="FF0000"/>
                </a:solidFill>
                <a:latin typeface="隶书" pitchFamily="49" charset="-122"/>
                <a:ea typeface="隶书" pitchFamily="49" charset="-122"/>
              </a:rPr>
              <a:t>强作用真空极化</a:t>
            </a:r>
            <a:endParaRPr lang="zh-CN" altLang="en-US" sz="1200" u="none" dirty="0">
              <a:solidFill>
                <a:srgbClr val="FF0000"/>
              </a:solidFill>
              <a:latin typeface="隶书" pitchFamily="49" charset="-122"/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73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6" y="1244759"/>
            <a:ext cx="8497486" cy="5430008"/>
          </a:xfrm>
          <a:prstGeom prst="rect">
            <a:avLst/>
          </a:prstGeom>
        </p:spPr>
      </p:pic>
      <p:pic>
        <p:nvPicPr>
          <p:cNvPr id="3074" name="Picture 2" descr="https://gss3.bdstatic.com/7Po3dSag_xI4khGkpoWK1HF6hhy/baike/w%3D268%3Bg%3D0/sign=ae827cae6881800a6ee58e08890e54c7/09fa513d269759ee42b7e5eab6fb43166d22df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924694" cy="11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950" y="-10006"/>
            <a:ext cx="573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V.S.Vanyashin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M.V.Terentev</a:t>
            </a:r>
            <a:r>
              <a:rPr lang="zh-CN" altLang="en-US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ZhETF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48(1965)565  [</a:t>
            </a: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Sov.Phy.JETP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21(1965)375]</a:t>
            </a:r>
          </a:p>
          <a:p>
            <a:pPr>
              <a:lnSpc>
                <a:spcPct val="150000"/>
              </a:lnSpc>
            </a:pP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I.B.Khriplovich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Yad.Fiz.10(1969)409  [</a:t>
            </a:r>
            <a:r>
              <a:rPr lang="en-US" altLang="zh-CN" sz="1200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Sov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J. Nucl.Phys.10 (1970)235]</a:t>
            </a:r>
            <a:endParaRPr lang="zh-CN" altLang="en-US" sz="1200" u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1327" y="636325"/>
            <a:ext cx="8661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u="none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Some personal views on quantum field theory: past, present, and </a:t>
            </a:r>
            <a:r>
              <a:rPr lang="en-US" altLang="zh-CN" sz="1600" u="none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future</a:t>
            </a:r>
          </a:p>
          <a:p>
            <a:r>
              <a:rPr lang="en-US" altLang="zh-CN" sz="16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Conference Hall 104, Science Building, Tsinghua </a:t>
            </a:r>
            <a:r>
              <a:rPr lang="en-US" altLang="zh-CN" sz="16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  <a:r>
              <a:rPr lang="zh-CN" altLang="en-US" sz="16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 sz="16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10:00, </a:t>
            </a:r>
            <a:r>
              <a:rPr lang="en-US" altLang="zh-CN" sz="16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July 16, 2019</a:t>
            </a:r>
          </a:p>
          <a:p>
            <a:endParaRPr lang="zh-CN" altLang="en-US" sz="1600" u="none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6102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195736" y="3516934"/>
            <a:ext cx="59046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108154" y="3775612"/>
            <a:ext cx="1409136" cy="117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1428750" cy="1428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879574"/>
            <a:ext cx="1196330" cy="15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55</a:t>
            </a:fld>
            <a:endParaRPr lang="en-US" altLang="zh-CN"/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6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9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03848" y="2924944"/>
            <a:ext cx="2950096" cy="1143000"/>
          </a:xfrm>
        </p:spPr>
        <p:txBody>
          <a:bodyPr/>
          <a:lstStyle/>
          <a:p>
            <a:r>
              <a:rPr lang="zh-CN" altLang="en-US" sz="6000" dirty="0" smtClean="0">
                <a:latin typeface="微软雅黑" pitchFamily="34" charset="-122"/>
                <a:ea typeface="微软雅黑" pitchFamily="34" charset="-122"/>
              </a:rPr>
              <a:t>谢   谢  </a:t>
            </a:r>
            <a:endParaRPr lang="zh-CN" altLang="en-US" sz="6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2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143000"/>
          </a:xfrm>
        </p:spPr>
        <p:txBody>
          <a:bodyPr/>
          <a:lstStyle/>
          <a:p>
            <a:r>
              <a:rPr lang="zh-CN" altLang="en-US" sz="3200" dirty="0"/>
              <a:t>以后</a:t>
            </a:r>
            <a:r>
              <a:rPr lang="zh-CN" altLang="en-US" sz="3200" dirty="0" smtClean="0"/>
              <a:t>使用此书时发现新的错误，请告知：</a:t>
            </a:r>
            <a:endParaRPr lang="zh-CN" altLang="en-US" sz="32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87624" y="3645024"/>
            <a:ext cx="6400800" cy="17526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FF"/>
                </a:solidFill>
              </a:rPr>
              <a:t>wangq@mail.tsinghua.edu.cn</a:t>
            </a:r>
          </a:p>
          <a:p>
            <a:endParaRPr lang="en-US" altLang="zh-CN" dirty="0">
              <a:solidFill>
                <a:srgbClr val="FF00FF"/>
              </a:solidFill>
            </a:endParaRPr>
          </a:p>
          <a:p>
            <a:r>
              <a:rPr lang="zh-CN" altLang="en-US" dirty="0" smtClean="0">
                <a:solidFill>
                  <a:srgbClr val="FFFF00"/>
                </a:solidFill>
              </a:rPr>
              <a:t>王青        </a:t>
            </a:r>
            <a:r>
              <a:rPr lang="en-US" altLang="zh-CN" dirty="0" smtClean="0">
                <a:solidFill>
                  <a:srgbClr val="FFFF00"/>
                </a:solidFill>
              </a:rPr>
              <a:t>13910515916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1509936" cy="1143000"/>
          </a:xfrm>
        </p:spPr>
        <p:txBody>
          <a:bodyPr/>
          <a:lstStyle/>
          <a:p>
            <a:r>
              <a:rPr lang="zh-CN" altLang="en-US" dirty="0" smtClean="0"/>
              <a:t>大纲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87624" y="1700808"/>
            <a:ext cx="6400800" cy="4032448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4000" dirty="0" smtClean="0">
                <a:solidFill>
                  <a:srgbClr val="FF00FF"/>
                </a:solidFill>
              </a:rPr>
              <a:t>现状</a:t>
            </a:r>
            <a:endParaRPr lang="en-US" altLang="zh-CN" sz="4000" dirty="0" smtClean="0">
              <a:solidFill>
                <a:srgbClr val="FF00FF"/>
              </a:solidFill>
            </a:endParaRP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4000" dirty="0" smtClean="0">
                <a:solidFill>
                  <a:srgbClr val="FF00FF"/>
                </a:solidFill>
              </a:rPr>
              <a:t>未来</a:t>
            </a:r>
            <a:endParaRPr lang="en-US" altLang="zh-CN" sz="4000" dirty="0" smtClean="0">
              <a:solidFill>
                <a:srgbClr val="FF00FF"/>
              </a:solidFill>
            </a:endParaRPr>
          </a:p>
          <a:p>
            <a:pPr marL="457200" indent="-457200">
              <a:lnSpc>
                <a:spcPct val="200000"/>
              </a:lnSpc>
              <a:buFont typeface="Arial" pitchFamily="34" charset="0"/>
              <a:buChar char="•"/>
            </a:pPr>
            <a:r>
              <a:rPr lang="zh-CN" altLang="en-US" sz="4000" dirty="0" smtClean="0">
                <a:solidFill>
                  <a:srgbClr val="FF00FF"/>
                </a:solidFill>
              </a:rPr>
              <a:t>真空</a:t>
            </a:r>
            <a:endParaRPr lang="zh-CN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75856" y="2708920"/>
            <a:ext cx="2950096" cy="1143000"/>
          </a:xfrm>
        </p:spPr>
        <p:txBody>
          <a:bodyPr/>
          <a:lstStyle/>
          <a:p>
            <a:r>
              <a:rPr lang="zh-CN" altLang="en-US" sz="6000" dirty="0" smtClean="0">
                <a:latin typeface="微软雅黑" pitchFamily="34" charset="-122"/>
                <a:ea typeface="微软雅黑" pitchFamily="34" charset="-122"/>
              </a:rPr>
              <a:t>现  状</a:t>
            </a:r>
            <a:endParaRPr lang="zh-CN" altLang="en-US" sz="60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7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52788-C6EC-4699-95C7-F3488834BB35}" type="slidenum">
              <a:rPr lang="zh-CN" altLang="en-US" smtClean="0"/>
              <a:pPr/>
              <a:t>9</a:t>
            </a:fld>
            <a:endParaRPr lang="en-US" altLang="zh-CN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451725" y="333375"/>
            <a:ext cx="1081088" cy="9350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4857" y="1124744"/>
            <a:ext cx="796171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u="none" dirty="0" smtClean="0">
                <a:solidFill>
                  <a:schemeClr val="tx1"/>
                </a:solidFill>
                <a:latin typeface="华文琥珀" pitchFamily="2" charset="-122"/>
                <a:ea typeface="华文琥珀" pitchFamily="2" charset="-122"/>
              </a:rPr>
              <a:t>基本 </a:t>
            </a:r>
            <a:r>
              <a:rPr lang="zh-CN" altLang="en-US" sz="4000" u="none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</a:rPr>
              <a:t>粒子物理</a:t>
            </a:r>
            <a:r>
              <a:rPr lang="zh-CN" altLang="en-US" u="none" dirty="0" smtClean="0">
                <a:solidFill>
                  <a:schemeClr val="tx1"/>
                </a:solidFill>
              </a:rPr>
              <a:t>（</a:t>
            </a:r>
            <a:r>
              <a:rPr lang="en-US" altLang="zh-CN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Elementary </a:t>
            </a:r>
            <a:r>
              <a:rPr lang="en-US" altLang="zh-CN" u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Paticle</a:t>
            </a:r>
            <a:r>
              <a:rPr lang="en-US" altLang="zh-CN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Physics</a:t>
            </a:r>
            <a:r>
              <a:rPr lang="zh-CN" altLang="en-US" u="none" dirty="0" smtClean="0">
                <a:solidFill>
                  <a:schemeClr val="tx1"/>
                </a:solidFill>
              </a:rPr>
              <a:t>）</a:t>
            </a:r>
            <a:endParaRPr lang="en-US" altLang="zh-CN" u="none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          研究的对象 </a:t>
            </a:r>
            <a:r>
              <a:rPr lang="zh-CN" altLang="en-US" u="none" dirty="0" smtClean="0">
                <a:solidFill>
                  <a:schemeClr val="tx1"/>
                </a:solidFill>
                <a:sym typeface="Symbol"/>
              </a:rPr>
              <a:t>  </a:t>
            </a:r>
            <a:r>
              <a:rPr lang="en-US" altLang="zh-CN" u="none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particles</a:t>
            </a:r>
            <a:endParaRPr lang="en-US" altLang="zh-CN" u="none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u="none" dirty="0" smtClean="0">
                <a:solidFill>
                  <a:schemeClr val="tx1"/>
                </a:solidFill>
                <a:sym typeface="Symbol"/>
              </a:rPr>
              <a:t>             </a:t>
            </a:r>
            <a:r>
              <a:rPr lang="zh-CN" altLang="en-US" sz="4000" u="none" dirty="0" smtClean="0">
                <a:solidFill>
                  <a:srgbClr val="FFFF00"/>
                </a:solidFill>
                <a:latin typeface="华文琥珀" pitchFamily="2" charset="-122"/>
                <a:ea typeface="华文琥珀" pitchFamily="2" charset="-122"/>
                <a:sym typeface="Symbol"/>
              </a:rPr>
              <a:t>高能物理</a:t>
            </a:r>
            <a:r>
              <a:rPr lang="zh-CN" altLang="en-US" u="none" dirty="0" smtClean="0">
                <a:solidFill>
                  <a:schemeClr val="tx1"/>
                </a:solidFill>
                <a:sym typeface="Symbol"/>
              </a:rPr>
              <a:t>（</a:t>
            </a:r>
            <a:r>
              <a:rPr lang="en-US" altLang="zh-CN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High Energy Physics</a:t>
            </a:r>
            <a:r>
              <a:rPr lang="zh-CN" altLang="en-US" u="none" dirty="0" smtClean="0">
                <a:solidFill>
                  <a:schemeClr val="tx1"/>
                </a:solidFill>
                <a:sym typeface="Symbol"/>
              </a:rPr>
              <a:t>）</a:t>
            </a:r>
            <a:endParaRPr lang="en-US" altLang="zh-CN" u="none" dirty="0" smtClean="0">
              <a:solidFill>
                <a:schemeClr val="tx1"/>
              </a:solidFill>
              <a:sym typeface="Symbol"/>
            </a:endParaRPr>
          </a:p>
          <a:p>
            <a:pPr>
              <a:lnSpc>
                <a:spcPct val="200000"/>
              </a:lnSpc>
            </a:pPr>
            <a:r>
              <a:rPr lang="zh-CN" altLang="en-US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         研究的</a:t>
            </a:r>
            <a:r>
              <a:rPr lang="zh-CN" altLang="en-US" u="none" dirty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手段</a:t>
            </a:r>
            <a:r>
              <a:rPr lang="zh-CN" altLang="en-US" u="none" dirty="0" smtClean="0">
                <a:solidFill>
                  <a:srgbClr val="FF00FF"/>
                </a:solidFill>
                <a:latin typeface="隶书" pitchFamily="49" charset="-122"/>
                <a:ea typeface="隶书" pitchFamily="49" charset="-122"/>
              </a:rPr>
              <a:t> </a:t>
            </a:r>
            <a:r>
              <a:rPr lang="zh-CN" altLang="en-US" u="none" dirty="0">
                <a:solidFill>
                  <a:schemeClr val="tx1"/>
                </a:solidFill>
                <a:sym typeface="Symbol"/>
              </a:rPr>
              <a:t>  </a:t>
            </a:r>
            <a:r>
              <a:rPr lang="en-US" altLang="zh-CN" u="none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high energy      </a:t>
            </a:r>
            <a:r>
              <a:rPr lang="en-US" altLang="zh-CN" sz="1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x  p    ħ</a:t>
            </a:r>
          </a:p>
          <a:p>
            <a:pPr>
              <a:lnSpc>
                <a:spcPct val="200000"/>
              </a:lnSpc>
            </a:pPr>
            <a:r>
              <a:rPr lang="zh-CN" altLang="en-US" u="none" dirty="0" smtClean="0">
                <a:solidFill>
                  <a:srgbClr val="00FF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 目标：自然界的基本组分及其相互作用</a:t>
            </a:r>
            <a:endParaRPr lang="en-US" altLang="zh-CN" u="none" dirty="0">
              <a:solidFill>
                <a:srgbClr val="00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5286896"/>
            <a:ext cx="3471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u="none" dirty="0" smtClean="0">
                <a:solidFill>
                  <a:schemeClr val="tx1"/>
                </a:solidFill>
              </a:rPr>
              <a:t>自然单位制：  </a:t>
            </a:r>
            <a:r>
              <a:rPr lang="en-US" altLang="zh-CN" sz="1200" u="none" dirty="0" smtClean="0">
                <a:solidFill>
                  <a:srgbClr val="FF00FF"/>
                </a:solidFill>
              </a:rPr>
              <a:t>10</a:t>
            </a:r>
            <a:r>
              <a:rPr lang="en-US" altLang="zh-CN" sz="1200" u="none" baseline="30000" dirty="0" smtClean="0">
                <a:solidFill>
                  <a:srgbClr val="FF00FF"/>
                </a:solidFill>
              </a:rPr>
              <a:t>-17 </a:t>
            </a:r>
            <a:r>
              <a:rPr lang="zh-CN" altLang="en-US" sz="1200" u="none" dirty="0" smtClean="0">
                <a:solidFill>
                  <a:srgbClr val="FF00FF"/>
                </a:solidFill>
              </a:rPr>
              <a:t>厘米    </a:t>
            </a:r>
            <a:r>
              <a:rPr lang="en-US" altLang="zh-CN" sz="1200" u="none" dirty="0" smtClean="0">
                <a:solidFill>
                  <a:schemeClr val="tx1"/>
                </a:solidFill>
              </a:rPr>
              <a:t>=10</a:t>
            </a:r>
            <a:r>
              <a:rPr lang="en-US" altLang="zh-CN" sz="1200" u="none" baseline="30000" dirty="0" smtClean="0">
                <a:solidFill>
                  <a:schemeClr val="tx1"/>
                </a:solidFill>
              </a:rPr>
              <a:t>-4</a:t>
            </a:r>
            <a:r>
              <a:rPr lang="zh-CN" altLang="en-US" sz="1200" u="none" dirty="0" smtClean="0">
                <a:solidFill>
                  <a:schemeClr val="tx1"/>
                </a:solidFill>
              </a:rPr>
              <a:t>费米 </a:t>
            </a:r>
            <a:r>
              <a:rPr lang="en-US" altLang="zh-CN" sz="1200" u="none" dirty="0" smtClean="0">
                <a:solidFill>
                  <a:schemeClr val="tx1"/>
                </a:solidFill>
                <a:sym typeface="Symbol"/>
              </a:rPr>
              <a:t>=  1/</a:t>
            </a:r>
            <a:r>
              <a:rPr lang="en-US" altLang="zh-CN" sz="1200" u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1.97TeV</a:t>
            </a:r>
            <a:endParaRPr lang="zh-CN" altLang="en-US" sz="1200" u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6732240" y="5286896"/>
            <a:ext cx="719485" cy="276999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sng" strike="noStrike" cap="none" normalizeH="0" baseline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ymbol" pitchFamily="18" charset="2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sng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ymbol" pitchFamily="18" charset="2"/>
            <a:ea typeface="宋体" pitchFamily="2" charset="-122"/>
          </a:defRPr>
        </a:defPPr>
      </a:lstStyle>
    </a:ln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Settings\witherell\Application Data\Microsoft\Templates\Onsite template 2002.pot</Template>
  <TotalTime>43963</TotalTime>
  <Words>1836</Words>
  <Application>Microsoft Office PowerPoint</Application>
  <PresentationFormat>信纸(8.5x11 英寸)</PresentationFormat>
  <Paragraphs>281</Paragraphs>
  <Slides>56</Slides>
  <Notes>2</Notes>
  <HiddenSlides>0</HiddenSlides>
  <MMClips>4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8" baseType="lpstr">
      <vt:lpstr>Onsite template 2002</vt:lpstr>
      <vt:lpstr>公式</vt:lpstr>
      <vt:lpstr>粒子物理 和 标准模型      </vt:lpstr>
      <vt:lpstr>PowerPoint 演示文稿</vt:lpstr>
      <vt:lpstr>PowerPoint 演示文稿</vt:lpstr>
      <vt:lpstr>1. PageIII   Line5：“标准模型永远会作为一个为实验”应改为“标准模型永远会是一个为实验” 2.PageIII   第二段第10行：“稍微涉猎一点点，”应改为“稍微涉猎一点，” 3.PageV   第三段第2行最后开始：“比一个单一学期能够舒适地涵盖所更多的内容。”应改为“比一个学期能够轻松地涵盖的更多内容。” 4.PageV   第三段第4行：“聚焦于第6和第7章，”应改为“聚焦第6和第7章，” 5.PageXI   费曼规则中自旋1/2的传播子公式中的分子pslashi应改为qslashi 6.Page1   第一段最后一行：“不非得是”应改为“并不真是” 7.Page1   第五段最后一行“但这个需求在这里”应改为“但这个过程在这里” 8.Page7   标题“进一步阅读”下面一段的第三行“of Physics G)上，”后加“译者注：最近这些年还发表在国内外的其他不同杂志上，具体可从后面                      给出的网址上查到。” 9.Page9   标题“经典时代（1897-1932）”下面第一行：“它可通过人为去准确确定这些事，”应改为“这虽可以认为确定，” 10.Page11  第三行“普朗克发现可以逃避紫外灾难—拟合实验曲线—如果假设”应改为“普朗克通过拟合实验曲线发现可以逃避紫外灾难，如果假设” 11.Page11   公式（1.3）中的w改成大写 12.Page11  脚注一“erg（尔格）为非法”应改为“erg（尔格）现在已为非法” 13.Page12  图1.2后第1行：“一个不被接受物理学家群体，”应改为“一个不被物理学家接受的群体，” 14.Page12   图1.2后第1段倒数第2行最后：“引力子之前它的”应改为“引力子之前，它的” 15.Page13   第二段第11行：“。现在汤川知道”应改为“。当时汤川知道” 16.Page19   脚注“ft（英尺）为非法”应改为“ft（英尺）现在已为非法” 17.Page20   1.6节第二段第2行：“发布了1.8所示的云室照片。”应改为“发布了1.7所示的云室照片。” 18.Page22   公式（1.26）后第3行：“，它们不像轻子”应改为“，不像轻子” 19.Page23   最后一行，在“S=-2。”前面加一个逗号。 20.Page30   第二段第9行：“大约比差不多粒子长约”应改为“大约比其它粒子长约” 21.Page30   倒数第三段最后一行：“不寻常多余其作者”应改为“不寻常多于其作者”   22.Page30   倒数第二段第7行：“第一个双粲重子的迹象。）”在句号后加“译者注：这个结果分别被LHCb上2012年√s=8TeV和2016年√s=13TeV                       的数据所否认，但LHCb的中国组在对后来的这些数据分析中确认了另一个双粲重子，详细见Phys. Rev. Lett. 119. 112001(2017)。” 23.Page31   注的最后：“2010年6月30日关机。”后面补充“译者注：升级改造后的SuperKEKB的Belle II实验将于2019年开始物理取数。” 24.Page48   最后一行的最后：“的数字实际”应改为“的数值实际” </vt:lpstr>
      <vt:lpstr>25.Page51   注三倒数第2行：“代表自旋为-1/2的粒子，”应改为“代表自旋为1/2的粒子，” 26.Page55   倒数第5行：“我们永远不希望引起”应改为“我们永远看不到引起” 27.Page62   最后一行2.10：“3686MeV/c2就具有”把“就”字去掉 28.Page68   公式（3.24）中最后一个a2中的a改为黑体。注意等号左边的a2不改！ 29.Page78   标题“参考文献”前最后一行：“将会具有4000GeV”应该改为“将会具有4GeV” 30.Page78   习题3.2（b）中第3行：“在相对论中总是那样的，”应改为“在相对论中总是这样的，” 31.Page87   Line2: “因此，如果我说氢原子中的电子占据轨道态|3 1〉和自旋态|1/2 1/2〉，我再告诉你l=2，…”应改为“因此，如果一个氢原子                         中的电子占据轨道态|3 -1〉和自旋态|1/2 1/2〉，那么它的l=3， ml = -1 ，…”; 32.Page101  Line1:  “赝矢量”应为“赝标量”； 33.Page103  Line3:  “右手反中微子”应为“左手反中微子”； 34.Page105  (4.72)式第二行“10-11s”应为“10-8s” 35.Page106  注3倒数第2行：“这是B系统即一个”应改为“这使得B系统成为一个” 36.Page131  标题“5.6重子”后第一段第3行：“更不用说三个了，”后补充“注二：双粲重子已在LHCb实验上被发现，见第30页最后的译者注。” 37.Page133   注的最后一行：“自旋1/2的组合：|&gt;=|&gt;13+|&gt;12。”应改为“自旋1/2的组合：|&gt;=|&gt;13+|&gt;23。” 38.Page145   标题“6.1.2截面”后第2行：“靶的尺寸或更精确地”应改为“靶的尺寸或其更精确地” 39.Page149   公式（6.15）后第8行：“它为零除自变量是零外。”应改为“它除了自变量是零的情形，都为零。” 40.Page176  外线Feynman Rule入射正电子\bar{\nu} 出射正电子\nu; 41.Page180   脚注中的\slash{epsilon}符号要补充上标*。 42.Page228  (9.30)后第一行，“当粒子3和4图像上与粒子2反向时”改为“当粒子3和4与粒子2截然反向时” 43.Page233  第一行，“而给定若衰变”改为“考虑到弱衰变”；第二行“大概能满意”改为“应该满意” 44.Page235   脚注一倒数第二行：“因此我们可以承担起直接在”应改为“因此我们可以直接在” 45.Page239   公式（9.82）前一行：“使用的态势d’”应改为“使用的态是d’” 46.Page249  第一行文字应为table9.2的注解文字而非正文，“为零”二字多余； 47.Page271   公式（10.95）分子上的“i”改为“-i” 48.Page279   第二行：“而这是我们的许可相信”应改为“而这使得我们可以相信”</vt:lpstr>
      <vt:lpstr>以后使用此书时发现新的错误，请告知：</vt:lpstr>
      <vt:lpstr>大纲</vt:lpstr>
      <vt:lpstr>现  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未   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New Physics：Dusk   or   Dawn ?</vt:lpstr>
      <vt:lpstr>PowerPoint 演示文稿</vt:lpstr>
      <vt:lpstr>PowerPoint 演示文稿</vt:lpstr>
      <vt:lpstr>真   空</vt:lpstr>
      <vt:lpstr>真空不空！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  谢  </vt:lpstr>
    </vt:vector>
  </TitlesOfParts>
  <Company>UCSB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witherel</dc:creator>
  <cp:lastModifiedBy>lenovo---pc</cp:lastModifiedBy>
  <cp:revision>2466</cp:revision>
  <cp:lastPrinted>2000-03-21T23:04:46Z</cp:lastPrinted>
  <dcterms:created xsi:type="dcterms:W3CDTF">1999-03-30T20:07:59Z</dcterms:created>
  <dcterms:modified xsi:type="dcterms:W3CDTF">2019-07-14T23:38:09Z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U:\web stuff</vt:lpwstr>
  </property>
</Properties>
</file>