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354" r:id="rId1"/>
  </p:sldMasterIdLst>
  <p:notesMasterIdLst>
    <p:notesMasterId r:id="rId97"/>
  </p:notesMasterIdLst>
  <p:handoutMasterIdLst>
    <p:handoutMasterId r:id="rId98"/>
  </p:handoutMasterIdLst>
  <p:sldIdLst>
    <p:sldId id="492" r:id="rId2"/>
    <p:sldId id="535" r:id="rId3"/>
    <p:sldId id="570" r:id="rId4"/>
    <p:sldId id="546" r:id="rId5"/>
    <p:sldId id="545" r:id="rId6"/>
    <p:sldId id="547" r:id="rId7"/>
    <p:sldId id="571" r:id="rId8"/>
    <p:sldId id="572" r:id="rId9"/>
    <p:sldId id="525" r:id="rId10"/>
    <p:sldId id="615" r:id="rId11"/>
    <p:sldId id="616" r:id="rId12"/>
    <p:sldId id="554" r:id="rId13"/>
    <p:sldId id="438" r:id="rId14"/>
    <p:sldId id="573" r:id="rId15"/>
    <p:sldId id="497" r:id="rId16"/>
    <p:sldId id="575" r:id="rId17"/>
    <p:sldId id="500" r:id="rId18"/>
    <p:sldId id="441" r:id="rId19"/>
    <p:sldId id="498" r:id="rId20"/>
    <p:sldId id="608" r:id="rId21"/>
    <p:sldId id="501" r:id="rId22"/>
    <p:sldId id="611" r:id="rId23"/>
    <p:sldId id="612" r:id="rId24"/>
    <p:sldId id="576" r:id="rId25"/>
    <p:sldId id="586" r:id="rId26"/>
    <p:sldId id="527" r:id="rId27"/>
    <p:sldId id="567" r:id="rId28"/>
    <p:sldId id="636" r:id="rId29"/>
    <p:sldId id="635" r:id="rId30"/>
    <p:sldId id="634" r:id="rId31"/>
    <p:sldId id="632" r:id="rId32"/>
    <p:sldId id="633" r:id="rId33"/>
    <p:sldId id="631" r:id="rId34"/>
    <p:sldId id="483" r:id="rId35"/>
    <p:sldId id="496" r:id="rId36"/>
    <p:sldId id="495" r:id="rId37"/>
    <p:sldId id="574" r:id="rId38"/>
    <p:sldId id="505" r:id="rId39"/>
    <p:sldId id="514" r:id="rId40"/>
    <p:sldId id="529" r:id="rId41"/>
    <p:sldId id="443" r:id="rId42"/>
    <p:sldId id="523" r:id="rId43"/>
    <p:sldId id="531" r:id="rId44"/>
    <p:sldId id="512" r:id="rId45"/>
    <p:sldId id="507" r:id="rId46"/>
    <p:sldId id="519" r:id="rId47"/>
    <p:sldId id="532" r:id="rId48"/>
    <p:sldId id="639" r:id="rId49"/>
    <p:sldId id="618" r:id="rId50"/>
    <p:sldId id="619" r:id="rId51"/>
    <p:sldId id="538" r:id="rId52"/>
    <p:sldId id="539" r:id="rId53"/>
    <p:sldId id="540" r:id="rId54"/>
    <p:sldId id="542" r:id="rId55"/>
    <p:sldId id="543" r:id="rId56"/>
    <p:sldId id="637" r:id="rId57"/>
    <p:sldId id="544" r:id="rId58"/>
    <p:sldId id="585" r:id="rId59"/>
    <p:sldId id="624" r:id="rId60"/>
    <p:sldId id="625" r:id="rId61"/>
    <p:sldId id="627" r:id="rId62"/>
    <p:sldId id="628" r:id="rId63"/>
    <p:sldId id="622" r:id="rId64"/>
    <p:sldId id="594" r:id="rId65"/>
    <p:sldId id="595" r:id="rId66"/>
    <p:sldId id="587" r:id="rId67"/>
    <p:sldId id="596" r:id="rId68"/>
    <p:sldId id="597" r:id="rId69"/>
    <p:sldId id="598" r:id="rId70"/>
    <p:sldId id="600" r:id="rId71"/>
    <p:sldId id="601" r:id="rId72"/>
    <p:sldId id="604" r:id="rId73"/>
    <p:sldId id="629" r:id="rId74"/>
    <p:sldId id="603" r:id="rId75"/>
    <p:sldId id="579" r:id="rId76"/>
    <p:sldId id="630" r:id="rId77"/>
    <p:sldId id="602" r:id="rId78"/>
    <p:sldId id="605" r:id="rId79"/>
    <p:sldId id="424" r:id="rId80"/>
    <p:sldId id="582" r:id="rId81"/>
    <p:sldId id="581" r:id="rId82"/>
    <p:sldId id="562" r:id="rId83"/>
    <p:sldId id="563" r:id="rId84"/>
    <p:sldId id="431" r:id="rId85"/>
    <p:sldId id="432" r:id="rId86"/>
    <p:sldId id="433" r:id="rId87"/>
    <p:sldId id="488" r:id="rId88"/>
    <p:sldId id="503" r:id="rId89"/>
    <p:sldId id="504" r:id="rId90"/>
    <p:sldId id="613" r:id="rId91"/>
    <p:sldId id="568" r:id="rId92"/>
    <p:sldId id="638" r:id="rId93"/>
    <p:sldId id="606" r:id="rId94"/>
    <p:sldId id="614" r:id="rId95"/>
    <p:sldId id="444" r:id="rId9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9300"/>
    <a:srgbClr val="FD6108"/>
    <a:srgbClr val="0432FF"/>
    <a:srgbClr val="FF40FF"/>
    <a:srgbClr val="011893"/>
    <a:srgbClr val="9437FF"/>
    <a:srgbClr val="9E3B91"/>
    <a:srgbClr val="009193"/>
    <a:srgbClr val="806C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62"/>
    <p:restoredTop sz="95748" autoAdjust="0"/>
  </p:normalViewPr>
  <p:slideViewPr>
    <p:cSldViewPr>
      <p:cViewPr>
        <p:scale>
          <a:sx n="100" d="100"/>
          <a:sy n="100" d="100"/>
        </p:scale>
        <p:origin x="656" y="2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24"/>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notesMaster" Target="notesMasters/notesMaster1.xml"/><Relationship Id="rId98" Type="http://schemas.openxmlformats.org/officeDocument/2006/relationships/handoutMaster" Target="handoutMasters/handoutMaster1.xml"/><Relationship Id="rId9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viewProps" Target="view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8EA34C-A42D-8345-B69A-CD928C4E3415}" type="doc">
      <dgm:prSet loTypeId="urn:microsoft.com/office/officeart/2005/8/layout/arrow2" loCatId="" qsTypeId="urn:microsoft.com/office/officeart/2005/8/quickstyle/simple4" qsCatId="simple" csTypeId="urn:microsoft.com/office/officeart/2005/8/colors/accent1_2" csCatId="accent1" phldr="1"/>
      <dgm:spPr/>
    </dgm:pt>
    <dgm:pt modelId="{D9425BBC-2DD5-FC4C-AC4B-C5FD9D328481}">
      <dgm:prSet phldrT="[文本]"/>
      <dgm:spPr>
        <a:ln>
          <a:solidFill>
            <a:srgbClr val="000000"/>
          </a:solidFill>
        </a:ln>
      </dgm:spPr>
      <dgm:t>
        <a:bodyPr/>
        <a:lstStyle/>
        <a:p>
          <a:r>
            <a:rPr lang="en-US" altLang="zh-CN" dirty="0" smtClean="0">
              <a:latin typeface="Times New Roman" charset="0"/>
              <a:ea typeface="Times New Roman" charset="0"/>
              <a:cs typeface="Times New Roman" charset="0"/>
            </a:rPr>
            <a:t>14 </a:t>
          </a:r>
          <a:r>
            <a:rPr lang="en-US" altLang="zh-CN" dirty="0" err="1" smtClean="0">
              <a:latin typeface="Times New Roman" charset="0"/>
              <a:ea typeface="Times New Roman" charset="0"/>
              <a:cs typeface="Times New Roman" charset="0"/>
            </a:rPr>
            <a:t>TeV</a:t>
          </a:r>
          <a:r>
            <a:rPr lang="en-US" altLang="zh-CN" dirty="0" smtClean="0">
              <a:latin typeface="Times New Roman" charset="0"/>
              <a:ea typeface="Times New Roman" charset="0"/>
              <a:cs typeface="Times New Roman" charset="0"/>
            </a:rPr>
            <a:t>, 3000 fb</a:t>
          </a:r>
          <a:r>
            <a:rPr lang="en-US" altLang="zh-CN" baseline="30000" dirty="0" smtClean="0">
              <a:latin typeface="Times New Roman" charset="0"/>
              <a:ea typeface="Times New Roman" charset="0"/>
              <a:cs typeface="Times New Roman" charset="0"/>
            </a:rPr>
            <a:t>-1</a:t>
          </a:r>
          <a:endParaRPr lang="zh-CN" altLang="en-US" baseline="30000" dirty="0">
            <a:latin typeface="Times New Roman" charset="0"/>
            <a:ea typeface="Times New Roman" charset="0"/>
            <a:cs typeface="Times New Roman" charset="0"/>
          </a:endParaRPr>
        </a:p>
      </dgm:t>
    </dgm:pt>
    <dgm:pt modelId="{DB85E98D-60FC-4244-BCD0-2B605CB5F55B}" type="parTrans" cxnId="{F6D33C04-CFAB-134D-BDE6-2B1C27E7FA5C}">
      <dgm:prSet/>
      <dgm:spPr/>
      <dgm:t>
        <a:bodyPr/>
        <a:lstStyle/>
        <a:p>
          <a:endParaRPr lang="zh-CN" altLang="en-US"/>
        </a:p>
      </dgm:t>
    </dgm:pt>
    <dgm:pt modelId="{DC51E0D6-FD29-074C-BCBE-1D32EA3A11E2}" type="sibTrans" cxnId="{F6D33C04-CFAB-134D-BDE6-2B1C27E7FA5C}">
      <dgm:prSet/>
      <dgm:spPr/>
      <dgm:t>
        <a:bodyPr/>
        <a:lstStyle/>
        <a:p>
          <a:endParaRPr lang="zh-CN" altLang="en-US"/>
        </a:p>
      </dgm:t>
    </dgm:pt>
    <dgm:pt modelId="{4294ED19-CCB6-F74B-8AF7-F27710E84CDE}">
      <dgm:prSet phldrT="[文本]"/>
      <dgm:spPr>
        <a:ln>
          <a:solidFill>
            <a:srgbClr val="0432FF"/>
          </a:solidFill>
        </a:ln>
      </dgm:spPr>
      <dgm:t>
        <a:bodyPr/>
        <a:lstStyle/>
        <a:p>
          <a:r>
            <a:rPr lang="en-US" altLang="zh-CN" dirty="0" smtClean="0">
              <a:solidFill>
                <a:srgbClr val="0432FF"/>
              </a:solidFill>
              <a:latin typeface="Times New Roman" charset="0"/>
              <a:ea typeface="Times New Roman" charset="0"/>
              <a:cs typeface="Times New Roman" charset="0"/>
            </a:rPr>
            <a:t>33 </a:t>
          </a:r>
          <a:r>
            <a:rPr lang="en-US" altLang="zh-CN" dirty="0" err="1" smtClean="0">
              <a:solidFill>
                <a:srgbClr val="0432FF"/>
              </a:solidFill>
              <a:latin typeface="Times New Roman" charset="0"/>
              <a:ea typeface="Times New Roman" charset="0"/>
              <a:cs typeface="Times New Roman" charset="0"/>
            </a:rPr>
            <a:t>TeV</a:t>
          </a:r>
          <a:r>
            <a:rPr lang="en-US" altLang="zh-CN" dirty="0" smtClean="0">
              <a:solidFill>
                <a:srgbClr val="0432FF"/>
              </a:solidFill>
              <a:latin typeface="Times New Roman" charset="0"/>
              <a:ea typeface="Times New Roman" charset="0"/>
              <a:cs typeface="Times New Roman" charset="0"/>
            </a:rPr>
            <a:t>, 3000 fb</a:t>
          </a:r>
          <a:r>
            <a:rPr lang="en-US" altLang="zh-CN" baseline="30000" dirty="0" smtClean="0">
              <a:solidFill>
                <a:srgbClr val="0432FF"/>
              </a:solidFill>
              <a:latin typeface="Times New Roman" charset="0"/>
              <a:ea typeface="Times New Roman" charset="0"/>
              <a:cs typeface="Times New Roman" charset="0"/>
            </a:rPr>
            <a:t>-1</a:t>
          </a:r>
          <a:endParaRPr lang="zh-CN" altLang="en-US" baseline="30000" dirty="0">
            <a:solidFill>
              <a:srgbClr val="0432FF"/>
            </a:solidFill>
            <a:latin typeface="Times New Roman" charset="0"/>
            <a:ea typeface="Times New Roman" charset="0"/>
            <a:cs typeface="Times New Roman" charset="0"/>
          </a:endParaRPr>
        </a:p>
      </dgm:t>
    </dgm:pt>
    <dgm:pt modelId="{64902085-2481-8D45-87BC-C798FBF20B38}" type="parTrans" cxnId="{3F737DEC-C362-C94C-9643-98A18F65E8C7}">
      <dgm:prSet/>
      <dgm:spPr/>
      <dgm:t>
        <a:bodyPr/>
        <a:lstStyle/>
        <a:p>
          <a:endParaRPr lang="zh-CN" altLang="en-US"/>
        </a:p>
      </dgm:t>
    </dgm:pt>
    <dgm:pt modelId="{BACFAC48-F084-A74F-BAD8-00257E16D95C}" type="sibTrans" cxnId="{3F737DEC-C362-C94C-9643-98A18F65E8C7}">
      <dgm:prSet/>
      <dgm:spPr/>
      <dgm:t>
        <a:bodyPr/>
        <a:lstStyle/>
        <a:p>
          <a:endParaRPr lang="zh-CN" altLang="en-US"/>
        </a:p>
      </dgm:t>
    </dgm:pt>
    <dgm:pt modelId="{34326710-FC55-9643-8322-8BC752F3622D}">
      <dgm:prSet phldrT="[文本]"/>
      <dgm:spPr>
        <a:ln>
          <a:solidFill>
            <a:srgbClr val="FF0000"/>
          </a:solidFill>
        </a:ln>
      </dgm:spPr>
      <dgm:t>
        <a:bodyPr/>
        <a:lstStyle/>
        <a:p>
          <a:r>
            <a:rPr lang="en-US" altLang="zh-CN" dirty="0" smtClean="0">
              <a:solidFill>
                <a:srgbClr val="FF0000"/>
              </a:solidFill>
              <a:latin typeface="Times New Roman" charset="0"/>
              <a:ea typeface="Times New Roman" charset="0"/>
              <a:cs typeface="Times New Roman" charset="0"/>
            </a:rPr>
            <a:t>100 </a:t>
          </a:r>
          <a:r>
            <a:rPr lang="en-US" altLang="zh-CN" dirty="0" err="1" smtClean="0">
              <a:solidFill>
                <a:srgbClr val="FF0000"/>
              </a:solidFill>
              <a:latin typeface="Times New Roman" charset="0"/>
              <a:ea typeface="Times New Roman" charset="0"/>
              <a:cs typeface="Times New Roman" charset="0"/>
            </a:rPr>
            <a:t>TeV</a:t>
          </a:r>
          <a:r>
            <a:rPr lang="en-US" altLang="zh-CN" dirty="0" smtClean="0">
              <a:solidFill>
                <a:srgbClr val="FF0000"/>
              </a:solidFill>
              <a:latin typeface="Times New Roman" charset="0"/>
              <a:ea typeface="Times New Roman" charset="0"/>
              <a:cs typeface="Times New Roman" charset="0"/>
            </a:rPr>
            <a:t>, 3000 fb</a:t>
          </a:r>
          <a:r>
            <a:rPr lang="en-US" altLang="zh-CN" baseline="30000" dirty="0" smtClean="0">
              <a:solidFill>
                <a:srgbClr val="FF0000"/>
              </a:solidFill>
              <a:latin typeface="Times New Roman" charset="0"/>
              <a:ea typeface="Times New Roman" charset="0"/>
              <a:cs typeface="Times New Roman" charset="0"/>
            </a:rPr>
            <a:t>-1</a:t>
          </a:r>
          <a:endParaRPr lang="zh-CN" altLang="en-US" baseline="30000" dirty="0">
            <a:solidFill>
              <a:srgbClr val="FF0000"/>
            </a:solidFill>
            <a:latin typeface="Times New Roman" charset="0"/>
            <a:ea typeface="Times New Roman" charset="0"/>
            <a:cs typeface="Times New Roman" charset="0"/>
          </a:endParaRPr>
        </a:p>
      </dgm:t>
    </dgm:pt>
    <dgm:pt modelId="{FAD2A26C-C826-E546-99A1-54889B104D49}" type="parTrans" cxnId="{335663D6-5CDA-044B-B632-EA9DB7F0E0DD}">
      <dgm:prSet/>
      <dgm:spPr/>
      <dgm:t>
        <a:bodyPr/>
        <a:lstStyle/>
        <a:p>
          <a:endParaRPr lang="zh-CN" altLang="en-US"/>
        </a:p>
      </dgm:t>
    </dgm:pt>
    <dgm:pt modelId="{D2994A68-12E6-2C43-91DF-81C9EA7E78F4}" type="sibTrans" cxnId="{335663D6-5CDA-044B-B632-EA9DB7F0E0DD}">
      <dgm:prSet/>
      <dgm:spPr/>
      <dgm:t>
        <a:bodyPr/>
        <a:lstStyle/>
        <a:p>
          <a:endParaRPr lang="zh-CN" altLang="en-US"/>
        </a:p>
      </dgm:t>
    </dgm:pt>
    <dgm:pt modelId="{BF5DFAEC-9B65-654F-8A8B-FCCE6B9E1E98}" type="pres">
      <dgm:prSet presAssocID="{4F8EA34C-A42D-8345-B69A-CD928C4E3415}" presName="arrowDiagram" presStyleCnt="0">
        <dgm:presLayoutVars>
          <dgm:chMax val="5"/>
          <dgm:dir/>
          <dgm:resizeHandles val="exact"/>
        </dgm:presLayoutVars>
      </dgm:prSet>
      <dgm:spPr/>
    </dgm:pt>
    <dgm:pt modelId="{6B0E2BC8-BA9B-D44A-81D4-ED4961ABBF97}" type="pres">
      <dgm:prSet presAssocID="{4F8EA34C-A42D-8345-B69A-CD928C4E3415}" presName="arrow" presStyleLbl="bgShp" presStyleIdx="0" presStyleCnt="1" custLinFactNeighborX="-591" custLinFactNeighborY="-26405"/>
      <dgm:spPr/>
      <dgm:t>
        <a:bodyPr/>
        <a:lstStyle/>
        <a:p>
          <a:endParaRPr lang="zh-CN" altLang="en-US"/>
        </a:p>
      </dgm:t>
    </dgm:pt>
    <dgm:pt modelId="{9F7D5C10-792E-DB43-AB84-6E46904CD54C}" type="pres">
      <dgm:prSet presAssocID="{4F8EA34C-A42D-8345-B69A-CD928C4E3415}" presName="arrowDiagram3" presStyleCnt="0"/>
      <dgm:spPr/>
    </dgm:pt>
    <dgm:pt modelId="{9119AABC-81DD-1046-86CE-FA5D6DB82C40}" type="pres">
      <dgm:prSet presAssocID="{D9425BBC-2DD5-FC4C-AC4B-C5FD9D328481}" presName="bullet3a" presStyleLbl="node1" presStyleIdx="0" presStyleCnt="3"/>
      <dgm:spPr/>
    </dgm:pt>
    <dgm:pt modelId="{A7024D29-23DE-264E-A0AB-A4B8B798A2F9}" type="pres">
      <dgm:prSet presAssocID="{D9425BBC-2DD5-FC4C-AC4B-C5FD9D328481}" presName="textBox3a" presStyleLbl="revTx" presStyleIdx="0" presStyleCnt="3" custScaleY="66938" custLinFactNeighborX="-1754" custLinFactNeighborY="-2365">
        <dgm:presLayoutVars>
          <dgm:bulletEnabled val="1"/>
        </dgm:presLayoutVars>
      </dgm:prSet>
      <dgm:spPr/>
      <dgm:t>
        <a:bodyPr/>
        <a:lstStyle/>
        <a:p>
          <a:endParaRPr lang="zh-CN" altLang="en-US"/>
        </a:p>
      </dgm:t>
    </dgm:pt>
    <dgm:pt modelId="{86EE4E57-09F4-9E43-A524-DADC1C6B181D}" type="pres">
      <dgm:prSet presAssocID="{4294ED19-CCB6-F74B-8AF7-F27710E84CDE}" presName="bullet3b" presStyleLbl="node1" presStyleIdx="1" presStyleCnt="3"/>
      <dgm:spPr>
        <a:solidFill>
          <a:srgbClr val="0432FF"/>
        </a:solidFill>
        <a:ln>
          <a:solidFill>
            <a:srgbClr val="0432FF"/>
          </a:solidFill>
        </a:ln>
      </dgm:spPr>
    </dgm:pt>
    <dgm:pt modelId="{59E31AFD-6955-2147-A4AA-CF6A62A47F21}" type="pres">
      <dgm:prSet presAssocID="{4294ED19-CCB6-F74B-8AF7-F27710E84CDE}" presName="textBox3b" presStyleLbl="revTx" presStyleIdx="1" presStyleCnt="3" custScaleX="93355" custScaleY="36026" custLinFactNeighborX="11670" custLinFactNeighborY="-17516">
        <dgm:presLayoutVars>
          <dgm:bulletEnabled val="1"/>
        </dgm:presLayoutVars>
      </dgm:prSet>
      <dgm:spPr/>
      <dgm:t>
        <a:bodyPr/>
        <a:lstStyle/>
        <a:p>
          <a:endParaRPr lang="zh-CN" altLang="en-US"/>
        </a:p>
      </dgm:t>
    </dgm:pt>
    <dgm:pt modelId="{7139E625-86C1-2F46-B4AD-849120B46DC4}" type="pres">
      <dgm:prSet presAssocID="{34326710-FC55-9643-8322-8BC752F3622D}" presName="bullet3c" presStyleLbl="node1" presStyleIdx="2" presStyleCnt="3"/>
      <dgm:spPr>
        <a:solidFill>
          <a:srgbClr val="FF0000"/>
        </a:solidFill>
        <a:ln>
          <a:solidFill>
            <a:srgbClr val="FF0000"/>
          </a:solidFill>
        </a:ln>
      </dgm:spPr>
    </dgm:pt>
    <dgm:pt modelId="{4A8243DC-F6B0-5C40-A2EA-C2007F2089A7}" type="pres">
      <dgm:prSet presAssocID="{34326710-FC55-9643-8322-8BC752F3622D}" presName="textBox3c" presStyleLbl="revTx" presStyleIdx="2" presStyleCnt="3" custScaleX="106707" custScaleY="26243" custLinFactNeighborX="2939" custLinFactNeighborY="-26243">
        <dgm:presLayoutVars>
          <dgm:bulletEnabled val="1"/>
        </dgm:presLayoutVars>
      </dgm:prSet>
      <dgm:spPr/>
      <dgm:t>
        <a:bodyPr/>
        <a:lstStyle/>
        <a:p>
          <a:endParaRPr lang="zh-CN" altLang="en-US"/>
        </a:p>
      </dgm:t>
    </dgm:pt>
  </dgm:ptLst>
  <dgm:cxnLst>
    <dgm:cxn modelId="{3F737DEC-C362-C94C-9643-98A18F65E8C7}" srcId="{4F8EA34C-A42D-8345-B69A-CD928C4E3415}" destId="{4294ED19-CCB6-F74B-8AF7-F27710E84CDE}" srcOrd="1" destOrd="0" parTransId="{64902085-2481-8D45-87BC-C798FBF20B38}" sibTransId="{BACFAC48-F084-A74F-BAD8-00257E16D95C}"/>
    <dgm:cxn modelId="{F6D33C04-CFAB-134D-BDE6-2B1C27E7FA5C}" srcId="{4F8EA34C-A42D-8345-B69A-CD928C4E3415}" destId="{D9425BBC-2DD5-FC4C-AC4B-C5FD9D328481}" srcOrd="0" destOrd="0" parTransId="{DB85E98D-60FC-4244-BCD0-2B605CB5F55B}" sibTransId="{DC51E0D6-FD29-074C-BCBE-1D32EA3A11E2}"/>
    <dgm:cxn modelId="{540164A8-7907-D94A-B166-F3BD32010A74}" type="presOf" srcId="{D9425BBC-2DD5-FC4C-AC4B-C5FD9D328481}" destId="{A7024D29-23DE-264E-A0AB-A4B8B798A2F9}" srcOrd="0" destOrd="0" presId="urn:microsoft.com/office/officeart/2005/8/layout/arrow2"/>
    <dgm:cxn modelId="{335663D6-5CDA-044B-B632-EA9DB7F0E0DD}" srcId="{4F8EA34C-A42D-8345-B69A-CD928C4E3415}" destId="{34326710-FC55-9643-8322-8BC752F3622D}" srcOrd="2" destOrd="0" parTransId="{FAD2A26C-C826-E546-99A1-54889B104D49}" sibTransId="{D2994A68-12E6-2C43-91DF-81C9EA7E78F4}"/>
    <dgm:cxn modelId="{155982A9-9E67-3048-9313-888E5CFD93D6}" type="presOf" srcId="{4294ED19-CCB6-F74B-8AF7-F27710E84CDE}" destId="{59E31AFD-6955-2147-A4AA-CF6A62A47F21}" srcOrd="0" destOrd="0" presId="urn:microsoft.com/office/officeart/2005/8/layout/arrow2"/>
    <dgm:cxn modelId="{B0010B7D-A36A-664C-B64B-3A9FDAD2B245}" type="presOf" srcId="{4F8EA34C-A42D-8345-B69A-CD928C4E3415}" destId="{BF5DFAEC-9B65-654F-8A8B-FCCE6B9E1E98}" srcOrd="0" destOrd="0" presId="urn:microsoft.com/office/officeart/2005/8/layout/arrow2"/>
    <dgm:cxn modelId="{61228F08-DED1-3544-A36A-8A6BA9FF795D}" type="presOf" srcId="{34326710-FC55-9643-8322-8BC752F3622D}" destId="{4A8243DC-F6B0-5C40-A2EA-C2007F2089A7}" srcOrd="0" destOrd="0" presId="urn:microsoft.com/office/officeart/2005/8/layout/arrow2"/>
    <dgm:cxn modelId="{2E8E42C3-1045-A74C-AFCE-095CB9451383}" type="presParOf" srcId="{BF5DFAEC-9B65-654F-8A8B-FCCE6B9E1E98}" destId="{6B0E2BC8-BA9B-D44A-81D4-ED4961ABBF97}" srcOrd="0" destOrd="0" presId="urn:microsoft.com/office/officeart/2005/8/layout/arrow2"/>
    <dgm:cxn modelId="{203C0A99-CDC0-8E44-8B9D-51222F0BFFDF}" type="presParOf" srcId="{BF5DFAEC-9B65-654F-8A8B-FCCE6B9E1E98}" destId="{9F7D5C10-792E-DB43-AB84-6E46904CD54C}" srcOrd="1" destOrd="0" presId="urn:microsoft.com/office/officeart/2005/8/layout/arrow2"/>
    <dgm:cxn modelId="{85A56A31-5868-634C-B9FC-D4AD634C27B2}" type="presParOf" srcId="{9F7D5C10-792E-DB43-AB84-6E46904CD54C}" destId="{9119AABC-81DD-1046-86CE-FA5D6DB82C40}" srcOrd="0" destOrd="0" presId="urn:microsoft.com/office/officeart/2005/8/layout/arrow2"/>
    <dgm:cxn modelId="{8E45C64B-4680-2E42-9498-5CEC944BA7CB}" type="presParOf" srcId="{9F7D5C10-792E-DB43-AB84-6E46904CD54C}" destId="{A7024D29-23DE-264E-A0AB-A4B8B798A2F9}" srcOrd="1" destOrd="0" presId="urn:microsoft.com/office/officeart/2005/8/layout/arrow2"/>
    <dgm:cxn modelId="{24B16AF4-0896-584E-96C2-677851F5A35B}" type="presParOf" srcId="{9F7D5C10-792E-DB43-AB84-6E46904CD54C}" destId="{86EE4E57-09F4-9E43-A524-DADC1C6B181D}" srcOrd="2" destOrd="0" presId="urn:microsoft.com/office/officeart/2005/8/layout/arrow2"/>
    <dgm:cxn modelId="{DDB2E2FE-4DBB-D84E-AFF1-66A30A4D44A5}" type="presParOf" srcId="{9F7D5C10-792E-DB43-AB84-6E46904CD54C}" destId="{59E31AFD-6955-2147-A4AA-CF6A62A47F21}" srcOrd="3" destOrd="0" presId="urn:microsoft.com/office/officeart/2005/8/layout/arrow2"/>
    <dgm:cxn modelId="{17141937-1AF5-0A4D-B2D4-5D310E4E35F1}" type="presParOf" srcId="{9F7D5C10-792E-DB43-AB84-6E46904CD54C}" destId="{7139E625-86C1-2F46-B4AD-849120B46DC4}" srcOrd="4" destOrd="0" presId="urn:microsoft.com/office/officeart/2005/8/layout/arrow2"/>
    <dgm:cxn modelId="{1AEBD2D0-BC64-E442-87C9-5DB5A13677C7}" type="presParOf" srcId="{9F7D5C10-792E-DB43-AB84-6E46904CD54C}" destId="{4A8243DC-F6B0-5C40-A2EA-C2007F2089A7}"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BF9227-0B7F-40C7-BB04-8B457F6AA460}" type="doc">
      <dgm:prSet loTypeId="urn:microsoft.com/office/officeart/2005/8/layout/bProcess4" loCatId="process" qsTypeId="urn:microsoft.com/office/officeart/2005/8/quickstyle/simple1" qsCatId="simple" csTypeId="urn:microsoft.com/office/officeart/2005/8/colors/colorful1#4" csCatId="colorful" phldr="1"/>
      <dgm:spPr/>
    </dgm:pt>
    <dgm:pt modelId="{59D825E2-C7E8-477D-ABDC-0AC7C273647E}">
      <dgm:prSet phldrT="[文本]" custT="1"/>
      <dgm:spPr>
        <a:solidFill>
          <a:srgbClr val="008000"/>
        </a:solidFill>
      </dgm:spPr>
      <dgm:t>
        <a:bodyPr/>
        <a:lstStyle/>
        <a:p>
          <a:r>
            <a:rPr lang="en-US" altLang="zh-CN" sz="1200" b="1" dirty="0" smtClean="0">
              <a:latin typeface="Comic Sans MS" pitchFamily="66" charset="0"/>
            </a:rPr>
            <a:t>Likelihood function: L(</a:t>
          </a:r>
          <a:r>
            <a:rPr lang="el-GR" altLang="zh-CN" sz="1200" b="1" dirty="0" smtClean="0">
              <a:latin typeface="Comic Sans MS" pitchFamily="66" charset="0"/>
              <a:ea typeface="宋体"/>
            </a:rPr>
            <a:t>μ</a:t>
          </a:r>
          <a:r>
            <a:rPr lang="en-US" altLang="zh-CN" sz="1200" b="1" dirty="0" smtClean="0">
              <a:latin typeface="Comic Sans MS" pitchFamily="66" charset="0"/>
              <a:ea typeface="宋体"/>
            </a:rPr>
            <a:t>,</a:t>
          </a:r>
          <a:r>
            <a:rPr lang="el-GR" altLang="zh-CN" sz="1200" b="1" dirty="0" smtClean="0">
              <a:latin typeface="Comic Sans MS" pitchFamily="66" charset="0"/>
              <a:ea typeface="宋体"/>
            </a:rPr>
            <a:t>θ</a:t>
          </a:r>
          <a:r>
            <a:rPr lang="en-US" altLang="zh-CN" sz="1200" b="1" dirty="0" smtClean="0">
              <a:latin typeface="Comic Sans MS" pitchFamily="66" charset="0"/>
            </a:rPr>
            <a:t>)</a:t>
          </a:r>
        </a:p>
        <a:p>
          <a:r>
            <a:rPr lang="en-US" altLang="zh-CN" sz="1200" b="1" dirty="0" smtClean="0">
              <a:latin typeface="Comic Sans MS" pitchFamily="66" charset="0"/>
              <a:ea typeface="宋体"/>
            </a:rPr>
            <a:t> </a:t>
          </a:r>
          <a:r>
            <a:rPr lang="el-GR" altLang="zh-CN" sz="1200" b="1" dirty="0" smtClean="0">
              <a:latin typeface="Comic Sans MS" pitchFamily="66" charset="0"/>
              <a:ea typeface="宋体"/>
            </a:rPr>
            <a:t>μ</a:t>
          </a:r>
          <a:r>
            <a:rPr lang="en-US" altLang="zh-CN" sz="1200" b="1" dirty="0" smtClean="0">
              <a:latin typeface="Comic Sans MS" pitchFamily="66" charset="0"/>
              <a:ea typeface="宋体"/>
            </a:rPr>
            <a:t>: signal strength (POI);  </a:t>
          </a:r>
        </a:p>
        <a:p>
          <a:r>
            <a:rPr lang="el-GR" altLang="zh-CN" sz="1200" b="1" dirty="0" smtClean="0">
              <a:latin typeface="Comic Sans MS" pitchFamily="66" charset="0"/>
              <a:ea typeface="宋体"/>
            </a:rPr>
            <a:t>θ</a:t>
          </a:r>
          <a:r>
            <a:rPr lang="en-US" altLang="zh-CN" sz="1200" b="1" dirty="0" smtClean="0">
              <a:latin typeface="Comic Sans MS" pitchFamily="66" charset="0"/>
              <a:ea typeface="宋体"/>
            </a:rPr>
            <a:t>: nuisance parameters(NP)</a:t>
          </a:r>
        </a:p>
        <a:p>
          <a:r>
            <a:rPr lang="en-US" altLang="zh-CN" sz="1200" b="1" dirty="0" smtClean="0">
              <a:latin typeface="Comic Sans MS" pitchFamily="66" charset="0"/>
              <a:ea typeface="宋体"/>
            </a:rPr>
            <a:t>Profile Likelihood: constrain uncertainty (NP) as part of a likelihood fit</a:t>
          </a:r>
          <a:endParaRPr lang="zh-CN" altLang="en-US" sz="1200" b="1" dirty="0">
            <a:latin typeface="Comic Sans MS" pitchFamily="66" charset="0"/>
          </a:endParaRPr>
        </a:p>
      </dgm:t>
    </dgm:pt>
    <dgm:pt modelId="{0335B05F-CB90-4D2D-8C71-CF056D0855C4}" type="parTrans" cxnId="{444934D4-8B62-4EB6-B07D-9FFC6C0FB730}">
      <dgm:prSet/>
      <dgm:spPr/>
      <dgm:t>
        <a:bodyPr/>
        <a:lstStyle/>
        <a:p>
          <a:endParaRPr lang="zh-CN" altLang="en-US" sz="1400" b="1">
            <a:latin typeface="Comic Sans MS" pitchFamily="66" charset="0"/>
          </a:endParaRPr>
        </a:p>
      </dgm:t>
    </dgm:pt>
    <dgm:pt modelId="{7179FE37-4DE7-4D8D-A16D-C247858EA2CF}" type="sibTrans" cxnId="{444934D4-8B62-4EB6-B07D-9FFC6C0FB730}">
      <dgm:prSet/>
      <dgm:spPr/>
      <dgm:t>
        <a:bodyPr/>
        <a:lstStyle/>
        <a:p>
          <a:endParaRPr lang="zh-CN" altLang="en-US" sz="1400" b="1">
            <a:latin typeface="Comic Sans MS" pitchFamily="66" charset="0"/>
          </a:endParaRPr>
        </a:p>
      </dgm:t>
    </dgm:pt>
    <dgm:pt modelId="{4BF7BBFC-B01B-45A4-9454-1F60C42FC6DE}">
      <dgm:prSet phldrT="[文本]" custT="1"/>
      <dgm:spPr>
        <a:solidFill>
          <a:schemeClr val="accent4">
            <a:lumMod val="50000"/>
          </a:schemeClr>
        </a:solidFill>
      </dgm:spPr>
      <dgm:t>
        <a:bodyPr/>
        <a:lstStyle/>
        <a:p>
          <a:r>
            <a:rPr lang="en-US" altLang="zh-CN" sz="1400" b="1" dirty="0" smtClean="0">
              <a:latin typeface="Comic Sans MS" pitchFamily="66" charset="0"/>
            </a:rPr>
            <a:t>Construct test statistics  t</a:t>
          </a:r>
          <a:r>
            <a:rPr lang="el-GR" altLang="zh-CN" sz="1400" b="1" baseline="-25000" dirty="0" smtClean="0">
              <a:latin typeface="Comic Sans MS" pitchFamily="66" charset="0"/>
              <a:ea typeface="宋体"/>
            </a:rPr>
            <a:t>μ</a:t>
          </a:r>
          <a:r>
            <a:rPr lang="en-US" altLang="zh-CN" sz="1400" b="1" dirty="0" smtClean="0">
              <a:latin typeface="Comic Sans MS" pitchFamily="66" charset="0"/>
            </a:rPr>
            <a:t> based on likelihood ratio </a:t>
          </a:r>
          <a:r>
            <a:rPr lang="el-GR" altLang="zh-CN" sz="1400" b="1" dirty="0" smtClean="0">
              <a:latin typeface="Comic Sans MS" pitchFamily="66" charset="0"/>
              <a:ea typeface="宋体"/>
            </a:rPr>
            <a:t>λ</a:t>
          </a:r>
          <a:r>
            <a:rPr lang="en-US" altLang="zh-CN" sz="1400" b="1" dirty="0" smtClean="0">
              <a:latin typeface="Comic Sans MS" pitchFamily="66" charset="0"/>
            </a:rPr>
            <a:t>:</a:t>
          </a:r>
        </a:p>
        <a:p>
          <a:endParaRPr lang="en-US" altLang="zh-CN" sz="1400" b="1" dirty="0" smtClean="0">
            <a:latin typeface="Comic Sans MS" pitchFamily="66" charset="0"/>
          </a:endParaRPr>
        </a:p>
        <a:p>
          <a:endParaRPr lang="en-US" altLang="zh-CN" sz="1400" b="1" dirty="0" smtClean="0">
            <a:latin typeface="Comic Sans MS" pitchFamily="66" charset="0"/>
          </a:endParaRPr>
        </a:p>
      </dgm:t>
    </dgm:pt>
    <dgm:pt modelId="{CD5A40A4-D3E7-4060-B298-0C24EE768A21}" type="parTrans" cxnId="{19EC4ACC-5381-414B-A230-C518FCC248C8}">
      <dgm:prSet/>
      <dgm:spPr/>
      <dgm:t>
        <a:bodyPr/>
        <a:lstStyle/>
        <a:p>
          <a:endParaRPr lang="zh-CN" altLang="en-US" sz="1400" b="1">
            <a:latin typeface="Comic Sans MS" pitchFamily="66" charset="0"/>
          </a:endParaRPr>
        </a:p>
      </dgm:t>
    </dgm:pt>
    <dgm:pt modelId="{702C8129-2A03-430F-9F1D-5682F728A7F0}" type="sibTrans" cxnId="{19EC4ACC-5381-414B-A230-C518FCC248C8}">
      <dgm:prSet/>
      <dgm:spPr/>
      <dgm:t>
        <a:bodyPr/>
        <a:lstStyle/>
        <a:p>
          <a:endParaRPr lang="zh-CN" altLang="en-US" sz="1400" b="1">
            <a:latin typeface="Comic Sans MS" pitchFamily="66" charset="0"/>
          </a:endParaRPr>
        </a:p>
      </dgm:t>
    </dgm:pt>
    <dgm:pt modelId="{CE2DC93F-1B5A-4382-AF05-D928C27520DA}">
      <dgm:prSet custT="1"/>
      <dgm:spPr>
        <a:solidFill>
          <a:schemeClr val="accent6">
            <a:lumMod val="50000"/>
          </a:schemeClr>
        </a:solidFill>
      </dgm:spPr>
      <dgm:t>
        <a:bodyPr/>
        <a:lstStyle/>
        <a:p>
          <a:r>
            <a:rPr lang="en-US" altLang="zh-CN" sz="1050" b="1" dirty="0" smtClean="0">
              <a:latin typeface="Comic Sans MS" pitchFamily="66" charset="0"/>
            </a:rPr>
            <a:t>Construct the PDF of test statistic t</a:t>
          </a:r>
          <a:r>
            <a:rPr lang="el-GR" altLang="zh-CN" sz="1050" b="1" baseline="-25000" dirty="0" smtClean="0">
              <a:latin typeface="Comic Sans MS" pitchFamily="66" charset="0"/>
              <a:ea typeface="宋体"/>
            </a:rPr>
            <a:t>μ</a:t>
          </a:r>
          <a:r>
            <a:rPr lang="en-US" altLang="zh-CN" sz="1050" b="1" baseline="-25000" dirty="0" smtClean="0">
              <a:latin typeface="Comic Sans MS" pitchFamily="66" charset="0"/>
              <a:ea typeface="宋体"/>
            </a:rPr>
            <a:t>: </a:t>
          </a:r>
          <a:r>
            <a:rPr lang="en-US" altLang="zh-CN" sz="1050" b="1" dirty="0" smtClean="0">
              <a:latin typeface="Comic Sans MS" pitchFamily="66" charset="0"/>
            </a:rPr>
            <a:t>generate toy Monte Carlo or using asymptotic formula</a:t>
          </a:r>
          <a:endParaRPr lang="en-US" altLang="zh-CN" sz="1600" b="1" dirty="0" smtClean="0">
            <a:latin typeface="Comic Sans MS" pitchFamily="66" charset="0"/>
          </a:endParaRPr>
        </a:p>
        <a:p>
          <a:endParaRPr lang="en-US" altLang="zh-CN" sz="1600" b="1" dirty="0" smtClean="0">
            <a:latin typeface="Comic Sans MS" pitchFamily="66" charset="0"/>
          </a:endParaRPr>
        </a:p>
        <a:p>
          <a:endParaRPr lang="zh-CN" altLang="en-US" sz="1400" b="1" dirty="0" smtClean="0">
            <a:latin typeface="Comic Sans MS" pitchFamily="66" charset="0"/>
          </a:endParaRPr>
        </a:p>
      </dgm:t>
    </dgm:pt>
    <dgm:pt modelId="{FDE2B058-3174-4C44-A787-51DBF283831F}" type="parTrans" cxnId="{C961C01A-F733-4E8A-AB0A-E55AC4B87A3C}">
      <dgm:prSet/>
      <dgm:spPr/>
      <dgm:t>
        <a:bodyPr/>
        <a:lstStyle/>
        <a:p>
          <a:endParaRPr lang="zh-CN" altLang="en-US" sz="1400" b="1">
            <a:latin typeface="Comic Sans MS" pitchFamily="66" charset="0"/>
          </a:endParaRPr>
        </a:p>
      </dgm:t>
    </dgm:pt>
    <dgm:pt modelId="{97CC894C-3863-4A1A-9762-D1ED6AD256D4}" type="sibTrans" cxnId="{C961C01A-F733-4E8A-AB0A-E55AC4B87A3C}">
      <dgm:prSet/>
      <dgm:spPr/>
      <dgm:t>
        <a:bodyPr/>
        <a:lstStyle/>
        <a:p>
          <a:endParaRPr lang="zh-CN" altLang="en-US" sz="1400" b="1">
            <a:latin typeface="Comic Sans MS" pitchFamily="66" charset="0"/>
          </a:endParaRPr>
        </a:p>
      </dgm:t>
    </dgm:pt>
    <dgm:pt modelId="{1B0ED2F9-6345-413B-8328-4A2D92EF41DB}">
      <dgm:prSet custT="1"/>
      <dgm:spPr>
        <a:solidFill>
          <a:srgbClr val="800000"/>
        </a:solidFill>
      </dgm:spPr>
      <dgm:t>
        <a:bodyPr/>
        <a:lstStyle/>
        <a:p>
          <a:r>
            <a:rPr lang="en-US" altLang="zh-CN" sz="1200" b="1" dirty="0" smtClean="0">
              <a:latin typeface="Comic Sans MS" pitchFamily="66" charset="0"/>
            </a:rPr>
            <a:t>From the constructed distribution of test statistic for </a:t>
          </a:r>
          <a:r>
            <a:rPr lang="en-US" altLang="zh-CN" sz="1200" b="1" dirty="0" err="1" smtClean="0">
              <a:latin typeface="Comic Sans MS" pitchFamily="66" charset="0"/>
            </a:rPr>
            <a:t>s+b</a:t>
          </a:r>
          <a:r>
            <a:rPr lang="en-US" altLang="zh-CN" sz="1200" b="1" dirty="0" smtClean="0">
              <a:latin typeface="Comic Sans MS" pitchFamily="66" charset="0"/>
            </a:rPr>
            <a:t>, find the p-value of the observation</a:t>
          </a:r>
          <a:endParaRPr lang="en-US" altLang="zh-CN" sz="1400" b="1" dirty="0" smtClean="0">
            <a:latin typeface="Comic Sans MS" pitchFamily="66" charset="0"/>
          </a:endParaRPr>
        </a:p>
        <a:p>
          <a:endParaRPr lang="en-US" altLang="zh-CN" sz="1400" b="1" dirty="0" smtClean="0">
            <a:latin typeface="Comic Sans MS" pitchFamily="66" charset="0"/>
          </a:endParaRPr>
        </a:p>
        <a:p>
          <a:endParaRPr lang="zh-CN" altLang="en-US" sz="1400" b="1" dirty="0">
            <a:latin typeface="Comic Sans MS" pitchFamily="66" charset="0"/>
          </a:endParaRPr>
        </a:p>
      </dgm:t>
    </dgm:pt>
    <dgm:pt modelId="{1E988533-15B6-443A-8728-05B9A19DDD9E}" type="parTrans" cxnId="{71025AC6-1CC1-4B52-8451-78BF7D0262E3}">
      <dgm:prSet/>
      <dgm:spPr/>
      <dgm:t>
        <a:bodyPr/>
        <a:lstStyle/>
        <a:p>
          <a:endParaRPr lang="zh-CN" altLang="en-US" sz="1400" b="1">
            <a:latin typeface="Comic Sans MS" pitchFamily="66" charset="0"/>
          </a:endParaRPr>
        </a:p>
      </dgm:t>
    </dgm:pt>
    <dgm:pt modelId="{3FB936C0-3635-495F-AD74-3D4BCAB742AF}" type="sibTrans" cxnId="{71025AC6-1CC1-4B52-8451-78BF7D0262E3}">
      <dgm:prSet/>
      <dgm:spPr/>
      <dgm:t>
        <a:bodyPr/>
        <a:lstStyle/>
        <a:p>
          <a:endParaRPr lang="zh-CN" altLang="en-US" sz="1400" b="1">
            <a:latin typeface="Comic Sans MS" pitchFamily="66" charset="0"/>
          </a:endParaRPr>
        </a:p>
      </dgm:t>
    </dgm:pt>
    <dgm:pt modelId="{833AC863-E973-4448-8CE2-4F6711D3FAE7}">
      <dgm:prSet custT="1"/>
      <dgm:spPr>
        <a:solidFill>
          <a:srgbClr val="800000"/>
        </a:solidFill>
      </dgm:spPr>
      <dgm:t>
        <a:bodyPr/>
        <a:lstStyle/>
        <a:p>
          <a:r>
            <a:rPr lang="en-US" altLang="zh-CN" sz="1400" b="1" dirty="0" smtClean="0">
              <a:latin typeface="Comic Sans MS" pitchFamily="66" charset="0"/>
            </a:rPr>
            <a:t>Based on the number of observed, expected events in all regions with all uncertainties: Probability density function (PDF)</a:t>
          </a:r>
          <a:endParaRPr lang="zh-CN" altLang="en-US" sz="1400" b="1" dirty="0">
            <a:latin typeface="Comic Sans MS" pitchFamily="66" charset="0"/>
          </a:endParaRPr>
        </a:p>
      </dgm:t>
    </dgm:pt>
    <dgm:pt modelId="{BFA4F10A-0C55-4FB2-B5FB-52DFF9D6D318}" type="parTrans" cxnId="{1EF1CE3B-F675-4291-B2E1-0A0EB0939D98}">
      <dgm:prSet/>
      <dgm:spPr/>
      <dgm:t>
        <a:bodyPr/>
        <a:lstStyle/>
        <a:p>
          <a:endParaRPr lang="zh-CN" altLang="en-US" sz="1400" b="1">
            <a:latin typeface="Comic Sans MS" pitchFamily="66" charset="0"/>
          </a:endParaRPr>
        </a:p>
      </dgm:t>
    </dgm:pt>
    <dgm:pt modelId="{BF6BFC5D-73DB-4216-8394-B80372DB2095}" type="sibTrans" cxnId="{1EF1CE3B-F675-4291-B2E1-0A0EB0939D98}">
      <dgm:prSet/>
      <dgm:spPr/>
      <dgm:t>
        <a:bodyPr/>
        <a:lstStyle/>
        <a:p>
          <a:endParaRPr lang="zh-CN" altLang="en-US" sz="1400" b="1">
            <a:latin typeface="Comic Sans MS" pitchFamily="66" charset="0"/>
          </a:endParaRPr>
        </a:p>
      </dgm:t>
    </dgm:pt>
    <dgm:pt modelId="{149C1E0F-9351-478B-AFB2-8EAF9FC9CC0F}">
      <dgm:prSet custT="1"/>
      <dgm:spPr>
        <a:solidFill>
          <a:srgbClr val="008000"/>
        </a:solidFill>
      </dgm:spPr>
      <dgm:t>
        <a:bodyPr/>
        <a:lstStyle/>
        <a:p>
          <a:r>
            <a:rPr lang="en-US" altLang="zh-CN" sz="1400" b="1" dirty="0" smtClean="0">
              <a:latin typeface="Comic Sans MS" pitchFamily="66" charset="0"/>
            </a:rPr>
            <a:t>If CLs&lt;0.05: the value of signal is excluded at 95% CL……….</a:t>
          </a:r>
        </a:p>
        <a:p>
          <a:endParaRPr lang="en-US" altLang="zh-CN" sz="1400" b="1" dirty="0" smtClean="0">
            <a:latin typeface="Comic Sans MS" pitchFamily="66" charset="0"/>
          </a:endParaRPr>
        </a:p>
        <a:p>
          <a:endParaRPr lang="zh-CN" altLang="en-US" sz="1400" b="1" dirty="0">
            <a:latin typeface="Comic Sans MS" pitchFamily="66" charset="0"/>
          </a:endParaRPr>
        </a:p>
      </dgm:t>
    </dgm:pt>
    <dgm:pt modelId="{0E081D97-B761-4BC5-B8EA-BAE6D6BF4E4C}" type="parTrans" cxnId="{C0BD9D66-403C-46FA-B567-8A8903C56068}">
      <dgm:prSet/>
      <dgm:spPr/>
      <dgm:t>
        <a:bodyPr/>
        <a:lstStyle/>
        <a:p>
          <a:endParaRPr lang="zh-CN" altLang="en-US" sz="1400" b="1">
            <a:latin typeface="Comic Sans MS" pitchFamily="66" charset="0"/>
          </a:endParaRPr>
        </a:p>
      </dgm:t>
    </dgm:pt>
    <dgm:pt modelId="{BA9045FC-5794-4E5A-B234-4E3BC2CD34E7}" type="sibTrans" cxnId="{C0BD9D66-403C-46FA-B567-8A8903C56068}">
      <dgm:prSet/>
      <dgm:spPr/>
      <dgm:t>
        <a:bodyPr/>
        <a:lstStyle/>
        <a:p>
          <a:endParaRPr lang="zh-CN" altLang="en-US" sz="1400" b="1">
            <a:latin typeface="Comic Sans MS" pitchFamily="66" charset="0"/>
          </a:endParaRPr>
        </a:p>
      </dgm:t>
    </dgm:pt>
    <dgm:pt modelId="{66ECFB07-9FE3-4F8B-A7D4-9C7B5CAA8614}">
      <dgm:prSet/>
      <dgm:spPr>
        <a:solidFill>
          <a:schemeClr val="accent4">
            <a:lumMod val="50000"/>
          </a:schemeClr>
        </a:solidFill>
      </dgm:spPr>
      <dgm:t>
        <a:bodyPr/>
        <a:lstStyle/>
        <a:p>
          <a:r>
            <a:rPr lang="en-US" altLang="zh-CN" b="1" dirty="0" smtClean="0">
              <a:latin typeface="Comic Sans MS" pitchFamily="66" charset="0"/>
            </a:rPr>
            <a:t>The above check has been done for each signal grid points on the SUSY model.</a:t>
          </a:r>
        </a:p>
        <a:p>
          <a:r>
            <a:rPr lang="en-US" altLang="zh-CN" b="1" dirty="0" smtClean="0">
              <a:latin typeface="Comic Sans MS" pitchFamily="66" charset="0"/>
            </a:rPr>
            <a:t>The line can be drawn for the area where points are excluded</a:t>
          </a:r>
          <a:endParaRPr lang="zh-CN" altLang="en-US" b="1" dirty="0">
            <a:latin typeface="Comic Sans MS" pitchFamily="66" charset="0"/>
          </a:endParaRPr>
        </a:p>
      </dgm:t>
    </dgm:pt>
    <dgm:pt modelId="{118DFC06-EFDE-4600-AA38-F4D33FD052E8}" type="parTrans" cxnId="{33CFCF4C-EAFA-4512-B360-B96B15F4EA28}">
      <dgm:prSet/>
      <dgm:spPr/>
      <dgm:t>
        <a:bodyPr/>
        <a:lstStyle/>
        <a:p>
          <a:endParaRPr lang="zh-CN" altLang="en-US" b="1">
            <a:latin typeface="Comic Sans MS" pitchFamily="66" charset="0"/>
          </a:endParaRPr>
        </a:p>
      </dgm:t>
    </dgm:pt>
    <dgm:pt modelId="{7D189B09-162D-438B-BBBB-8997D9EB5BAF}" type="sibTrans" cxnId="{33CFCF4C-EAFA-4512-B360-B96B15F4EA28}">
      <dgm:prSet/>
      <dgm:spPr/>
      <dgm:t>
        <a:bodyPr/>
        <a:lstStyle/>
        <a:p>
          <a:endParaRPr lang="zh-CN" altLang="en-US" b="1">
            <a:latin typeface="Comic Sans MS" pitchFamily="66" charset="0"/>
          </a:endParaRPr>
        </a:p>
      </dgm:t>
    </dgm:pt>
    <dgm:pt modelId="{2C1AF7DC-8851-4414-A2DB-C250F0CE6F2C}">
      <dgm:prSet/>
      <dgm:spPr/>
      <dgm:t>
        <a:bodyPr/>
        <a:lstStyle/>
        <a:p>
          <a:endParaRPr lang="zh-CN" altLang="en-US" dirty="0"/>
        </a:p>
      </dgm:t>
    </dgm:pt>
    <dgm:pt modelId="{069918E6-5E3E-4B30-82B1-7183681D4391}" type="parTrans" cxnId="{CB289A4F-951D-4BED-A4DE-0CE3F7F7BD48}">
      <dgm:prSet/>
      <dgm:spPr/>
      <dgm:t>
        <a:bodyPr/>
        <a:lstStyle/>
        <a:p>
          <a:endParaRPr lang="zh-CN" altLang="en-US"/>
        </a:p>
      </dgm:t>
    </dgm:pt>
    <dgm:pt modelId="{74687E27-53DF-4A4B-9613-3C37A163CAF9}" type="sibTrans" cxnId="{CB289A4F-951D-4BED-A4DE-0CE3F7F7BD48}">
      <dgm:prSet/>
      <dgm:spPr/>
      <dgm:t>
        <a:bodyPr/>
        <a:lstStyle/>
        <a:p>
          <a:endParaRPr lang="zh-CN" altLang="en-US"/>
        </a:p>
      </dgm:t>
    </dgm:pt>
    <dgm:pt modelId="{0396DCDD-6176-4D0E-8B74-A0C647012840}">
      <dgm:prSet custT="1"/>
      <dgm:spPr>
        <a:solidFill>
          <a:srgbClr val="0000FF"/>
        </a:solidFill>
      </dgm:spPr>
      <dgm:t>
        <a:bodyPr/>
        <a:lstStyle/>
        <a:p>
          <a:r>
            <a:rPr lang="en-US" altLang="zh-CN" sz="1600" b="1" dirty="0" smtClean="0">
              <a:latin typeface="Comic Sans MS" pitchFamily="66" charset="0"/>
            </a:rPr>
            <a:t>Find the observed test statistic for tested </a:t>
          </a:r>
          <a:r>
            <a:rPr lang="el-GR" altLang="zh-CN" sz="1600" b="1" dirty="0" smtClean="0">
              <a:latin typeface="Comic Sans MS" pitchFamily="66" charset="0"/>
              <a:ea typeface="宋体"/>
            </a:rPr>
            <a:t>μ</a:t>
          </a:r>
          <a:r>
            <a:rPr lang="en-US" altLang="zh-CN" sz="1600" b="1" dirty="0" smtClean="0">
              <a:latin typeface="Comic Sans MS" pitchFamily="66" charset="0"/>
            </a:rPr>
            <a:t>: t</a:t>
          </a:r>
          <a:r>
            <a:rPr lang="el-GR" altLang="zh-CN" sz="1600" b="1" baseline="-25000" dirty="0" smtClean="0">
              <a:latin typeface="Comic Sans MS" pitchFamily="66" charset="0"/>
              <a:ea typeface="宋体"/>
            </a:rPr>
            <a:t>μ</a:t>
          </a:r>
          <a:r>
            <a:rPr lang="en-US" altLang="zh-CN" sz="1600" b="1" baseline="-25000" dirty="0" smtClean="0">
              <a:latin typeface="Comic Sans MS" pitchFamily="66" charset="0"/>
              <a:ea typeface="宋体"/>
            </a:rPr>
            <a:t>,</a:t>
          </a:r>
          <a:r>
            <a:rPr lang="en-US" altLang="zh-CN" sz="1600" b="1" baseline="-25000" dirty="0" err="1" smtClean="0">
              <a:latin typeface="Comic Sans MS" pitchFamily="66" charset="0"/>
              <a:ea typeface="宋体"/>
            </a:rPr>
            <a:t>obs</a:t>
          </a:r>
          <a:endParaRPr lang="en-US" altLang="zh-CN" sz="1600" b="1" dirty="0" smtClean="0">
            <a:latin typeface="Comic Sans MS" pitchFamily="66" charset="0"/>
          </a:endParaRPr>
        </a:p>
      </dgm:t>
    </dgm:pt>
    <dgm:pt modelId="{5B46743F-1CCA-4C31-8023-217814810709}" type="parTrans" cxnId="{A6240586-A3DA-41EC-AA5F-8EAB128355F7}">
      <dgm:prSet/>
      <dgm:spPr/>
      <dgm:t>
        <a:bodyPr/>
        <a:lstStyle/>
        <a:p>
          <a:endParaRPr lang="zh-CN" altLang="en-US"/>
        </a:p>
      </dgm:t>
    </dgm:pt>
    <dgm:pt modelId="{3B5679CD-23FF-4FEA-BF4A-7950EB498293}" type="sibTrans" cxnId="{A6240586-A3DA-41EC-AA5F-8EAB128355F7}">
      <dgm:prSet/>
      <dgm:spPr/>
      <dgm:t>
        <a:bodyPr/>
        <a:lstStyle/>
        <a:p>
          <a:endParaRPr lang="zh-CN" altLang="en-US"/>
        </a:p>
      </dgm:t>
    </dgm:pt>
    <dgm:pt modelId="{D688C8F9-A12D-4076-8660-4D1BC5F9A769}" type="pres">
      <dgm:prSet presAssocID="{71BF9227-0B7F-40C7-BB04-8B457F6AA460}" presName="Name0" presStyleCnt="0">
        <dgm:presLayoutVars>
          <dgm:dir/>
          <dgm:resizeHandles/>
        </dgm:presLayoutVars>
      </dgm:prSet>
      <dgm:spPr/>
    </dgm:pt>
    <dgm:pt modelId="{E8559AE8-7B2D-4613-91FD-E5DB664D5B36}" type="pres">
      <dgm:prSet presAssocID="{833AC863-E973-4448-8CE2-4F6711D3FAE7}" presName="compNode" presStyleCnt="0"/>
      <dgm:spPr/>
    </dgm:pt>
    <dgm:pt modelId="{7A3EF6FE-DCD8-4E91-97EE-3CC7EC681A8F}" type="pres">
      <dgm:prSet presAssocID="{833AC863-E973-4448-8CE2-4F6711D3FAE7}" presName="dummyConnPt" presStyleCnt="0"/>
      <dgm:spPr/>
    </dgm:pt>
    <dgm:pt modelId="{50E9C2BF-5A95-41D5-B2DD-EA288A43B26E}" type="pres">
      <dgm:prSet presAssocID="{833AC863-E973-4448-8CE2-4F6711D3FAE7}" presName="node" presStyleLbl="node1" presStyleIdx="0" presStyleCnt="9">
        <dgm:presLayoutVars>
          <dgm:bulletEnabled val="1"/>
        </dgm:presLayoutVars>
      </dgm:prSet>
      <dgm:spPr/>
      <dgm:t>
        <a:bodyPr/>
        <a:lstStyle/>
        <a:p>
          <a:endParaRPr lang="zh-CN" altLang="en-US"/>
        </a:p>
      </dgm:t>
    </dgm:pt>
    <dgm:pt modelId="{C04449D6-AD6D-4575-A7BE-3AC2804CDEE2}" type="pres">
      <dgm:prSet presAssocID="{BF6BFC5D-73DB-4216-8394-B80372DB2095}" presName="sibTrans" presStyleLbl="bgSibTrans2D1" presStyleIdx="0" presStyleCnt="8"/>
      <dgm:spPr/>
      <dgm:t>
        <a:bodyPr/>
        <a:lstStyle/>
        <a:p>
          <a:endParaRPr lang="zh-CN" altLang="en-US"/>
        </a:p>
      </dgm:t>
    </dgm:pt>
    <dgm:pt modelId="{9158CC51-78CF-4E7F-BB6D-3C75FD2CBCAA}" type="pres">
      <dgm:prSet presAssocID="{59D825E2-C7E8-477D-ABDC-0AC7C273647E}" presName="compNode" presStyleCnt="0"/>
      <dgm:spPr/>
    </dgm:pt>
    <dgm:pt modelId="{E16E8EE1-4DA3-480E-973F-79080FC30FA7}" type="pres">
      <dgm:prSet presAssocID="{59D825E2-C7E8-477D-ABDC-0AC7C273647E}" presName="dummyConnPt" presStyleCnt="0"/>
      <dgm:spPr/>
    </dgm:pt>
    <dgm:pt modelId="{1F147E02-EDFF-4F39-9884-A8C2830BA532}" type="pres">
      <dgm:prSet presAssocID="{59D825E2-C7E8-477D-ABDC-0AC7C273647E}" presName="node" presStyleLbl="node1" presStyleIdx="1" presStyleCnt="9">
        <dgm:presLayoutVars>
          <dgm:bulletEnabled val="1"/>
        </dgm:presLayoutVars>
      </dgm:prSet>
      <dgm:spPr/>
      <dgm:t>
        <a:bodyPr/>
        <a:lstStyle/>
        <a:p>
          <a:endParaRPr lang="zh-CN" altLang="en-US"/>
        </a:p>
      </dgm:t>
    </dgm:pt>
    <dgm:pt modelId="{C07A33CE-82EF-4A6F-8CF3-5174C0819952}" type="pres">
      <dgm:prSet presAssocID="{7179FE37-4DE7-4D8D-A16D-C247858EA2CF}" presName="sibTrans" presStyleLbl="bgSibTrans2D1" presStyleIdx="1" presStyleCnt="8"/>
      <dgm:spPr/>
      <dgm:t>
        <a:bodyPr/>
        <a:lstStyle/>
        <a:p>
          <a:endParaRPr lang="zh-CN" altLang="en-US"/>
        </a:p>
      </dgm:t>
    </dgm:pt>
    <dgm:pt modelId="{27927981-9878-4EF0-8A3D-23D3CF20E663}" type="pres">
      <dgm:prSet presAssocID="{4BF7BBFC-B01B-45A4-9454-1F60C42FC6DE}" presName="compNode" presStyleCnt="0"/>
      <dgm:spPr/>
    </dgm:pt>
    <dgm:pt modelId="{D4BC396C-0EA5-4E8C-9200-BC8C091F2BEC}" type="pres">
      <dgm:prSet presAssocID="{4BF7BBFC-B01B-45A4-9454-1F60C42FC6DE}" presName="dummyConnPt" presStyleCnt="0"/>
      <dgm:spPr/>
    </dgm:pt>
    <dgm:pt modelId="{0F31AF24-878A-405C-B52B-65A91DB25121}" type="pres">
      <dgm:prSet presAssocID="{4BF7BBFC-B01B-45A4-9454-1F60C42FC6DE}" presName="node" presStyleLbl="node1" presStyleIdx="2" presStyleCnt="9">
        <dgm:presLayoutVars>
          <dgm:bulletEnabled val="1"/>
        </dgm:presLayoutVars>
      </dgm:prSet>
      <dgm:spPr/>
      <dgm:t>
        <a:bodyPr/>
        <a:lstStyle/>
        <a:p>
          <a:endParaRPr lang="zh-CN" altLang="en-US"/>
        </a:p>
      </dgm:t>
    </dgm:pt>
    <dgm:pt modelId="{C8B01966-03E1-4C17-A937-FACC29A474E6}" type="pres">
      <dgm:prSet presAssocID="{702C8129-2A03-430F-9F1D-5682F728A7F0}" presName="sibTrans" presStyleLbl="bgSibTrans2D1" presStyleIdx="2" presStyleCnt="8"/>
      <dgm:spPr/>
      <dgm:t>
        <a:bodyPr/>
        <a:lstStyle/>
        <a:p>
          <a:endParaRPr lang="zh-CN" altLang="en-US"/>
        </a:p>
      </dgm:t>
    </dgm:pt>
    <dgm:pt modelId="{CEA50DC7-E9E0-4819-BDE7-881960BCB20C}" type="pres">
      <dgm:prSet presAssocID="{0396DCDD-6176-4D0E-8B74-A0C647012840}" presName="compNode" presStyleCnt="0"/>
      <dgm:spPr/>
    </dgm:pt>
    <dgm:pt modelId="{3B8C6FEA-8B8A-47E4-9345-2B28DD03166C}" type="pres">
      <dgm:prSet presAssocID="{0396DCDD-6176-4D0E-8B74-A0C647012840}" presName="dummyConnPt" presStyleCnt="0"/>
      <dgm:spPr/>
    </dgm:pt>
    <dgm:pt modelId="{C1490FDD-2DAA-43A3-89D3-FD4CA6412D00}" type="pres">
      <dgm:prSet presAssocID="{0396DCDD-6176-4D0E-8B74-A0C647012840}" presName="node" presStyleLbl="node1" presStyleIdx="3" presStyleCnt="9">
        <dgm:presLayoutVars>
          <dgm:bulletEnabled val="1"/>
        </dgm:presLayoutVars>
      </dgm:prSet>
      <dgm:spPr/>
      <dgm:t>
        <a:bodyPr/>
        <a:lstStyle/>
        <a:p>
          <a:endParaRPr lang="zh-CN" altLang="en-US"/>
        </a:p>
      </dgm:t>
    </dgm:pt>
    <dgm:pt modelId="{CC640995-02C3-4FFF-8536-91A3616DAEDA}" type="pres">
      <dgm:prSet presAssocID="{3B5679CD-23FF-4FEA-BF4A-7950EB498293}" presName="sibTrans" presStyleLbl="bgSibTrans2D1" presStyleIdx="3" presStyleCnt="8"/>
      <dgm:spPr/>
      <dgm:t>
        <a:bodyPr/>
        <a:lstStyle/>
        <a:p>
          <a:endParaRPr lang="zh-CN" altLang="en-US"/>
        </a:p>
      </dgm:t>
    </dgm:pt>
    <dgm:pt modelId="{CBC7C22D-F70B-4CA0-8BD5-FF047F5EAEA2}" type="pres">
      <dgm:prSet presAssocID="{CE2DC93F-1B5A-4382-AF05-D928C27520DA}" presName="compNode" presStyleCnt="0"/>
      <dgm:spPr/>
    </dgm:pt>
    <dgm:pt modelId="{D0FFAD77-7D9E-4F99-9CC2-42F624307F6A}" type="pres">
      <dgm:prSet presAssocID="{CE2DC93F-1B5A-4382-AF05-D928C27520DA}" presName="dummyConnPt" presStyleCnt="0"/>
      <dgm:spPr/>
    </dgm:pt>
    <dgm:pt modelId="{0703A6F1-65B8-497A-8E46-73D00548D9F8}" type="pres">
      <dgm:prSet presAssocID="{CE2DC93F-1B5A-4382-AF05-D928C27520DA}" presName="node" presStyleLbl="node1" presStyleIdx="4" presStyleCnt="9">
        <dgm:presLayoutVars>
          <dgm:bulletEnabled val="1"/>
        </dgm:presLayoutVars>
      </dgm:prSet>
      <dgm:spPr/>
      <dgm:t>
        <a:bodyPr/>
        <a:lstStyle/>
        <a:p>
          <a:endParaRPr lang="zh-CN" altLang="en-US"/>
        </a:p>
      </dgm:t>
    </dgm:pt>
    <dgm:pt modelId="{93ABC9FA-0BBA-4257-894E-DB5591BB48FB}" type="pres">
      <dgm:prSet presAssocID="{97CC894C-3863-4A1A-9762-D1ED6AD256D4}" presName="sibTrans" presStyleLbl="bgSibTrans2D1" presStyleIdx="4" presStyleCnt="8"/>
      <dgm:spPr/>
      <dgm:t>
        <a:bodyPr/>
        <a:lstStyle/>
        <a:p>
          <a:endParaRPr lang="zh-CN" altLang="en-US"/>
        </a:p>
      </dgm:t>
    </dgm:pt>
    <dgm:pt modelId="{049D6A9A-6C77-4D0A-9B37-9EC46AD814A2}" type="pres">
      <dgm:prSet presAssocID="{1B0ED2F9-6345-413B-8328-4A2D92EF41DB}" presName="compNode" presStyleCnt="0"/>
      <dgm:spPr/>
    </dgm:pt>
    <dgm:pt modelId="{C35AD829-5EA5-456F-BCEC-ABB5D528D925}" type="pres">
      <dgm:prSet presAssocID="{1B0ED2F9-6345-413B-8328-4A2D92EF41DB}" presName="dummyConnPt" presStyleCnt="0"/>
      <dgm:spPr/>
    </dgm:pt>
    <dgm:pt modelId="{347A5704-A823-41C0-B014-9FFF4500B571}" type="pres">
      <dgm:prSet presAssocID="{1B0ED2F9-6345-413B-8328-4A2D92EF41DB}" presName="node" presStyleLbl="node1" presStyleIdx="5" presStyleCnt="9">
        <dgm:presLayoutVars>
          <dgm:bulletEnabled val="1"/>
        </dgm:presLayoutVars>
      </dgm:prSet>
      <dgm:spPr/>
      <dgm:t>
        <a:bodyPr/>
        <a:lstStyle/>
        <a:p>
          <a:endParaRPr lang="zh-CN" altLang="en-US"/>
        </a:p>
      </dgm:t>
    </dgm:pt>
    <dgm:pt modelId="{F2C65202-10D3-413E-892E-F66584D48D92}" type="pres">
      <dgm:prSet presAssocID="{3FB936C0-3635-495F-AD74-3D4BCAB742AF}" presName="sibTrans" presStyleLbl="bgSibTrans2D1" presStyleIdx="5" presStyleCnt="8"/>
      <dgm:spPr/>
      <dgm:t>
        <a:bodyPr/>
        <a:lstStyle/>
        <a:p>
          <a:endParaRPr lang="zh-CN" altLang="en-US"/>
        </a:p>
      </dgm:t>
    </dgm:pt>
    <dgm:pt modelId="{D24A6024-151F-4B3E-B9B9-496BACC8A425}" type="pres">
      <dgm:prSet presAssocID="{149C1E0F-9351-478B-AFB2-8EAF9FC9CC0F}" presName="compNode" presStyleCnt="0"/>
      <dgm:spPr/>
    </dgm:pt>
    <dgm:pt modelId="{FE5BF932-A028-4097-948C-16D27B6E303F}" type="pres">
      <dgm:prSet presAssocID="{149C1E0F-9351-478B-AFB2-8EAF9FC9CC0F}" presName="dummyConnPt" presStyleCnt="0"/>
      <dgm:spPr/>
    </dgm:pt>
    <dgm:pt modelId="{15BAEF14-B0C5-4013-9107-49A34E75DDD7}" type="pres">
      <dgm:prSet presAssocID="{149C1E0F-9351-478B-AFB2-8EAF9FC9CC0F}" presName="node" presStyleLbl="node1" presStyleIdx="6" presStyleCnt="9">
        <dgm:presLayoutVars>
          <dgm:bulletEnabled val="1"/>
        </dgm:presLayoutVars>
      </dgm:prSet>
      <dgm:spPr/>
      <dgm:t>
        <a:bodyPr/>
        <a:lstStyle/>
        <a:p>
          <a:endParaRPr lang="zh-CN" altLang="en-US"/>
        </a:p>
      </dgm:t>
    </dgm:pt>
    <dgm:pt modelId="{BCD27548-F138-4191-B730-CA72F8D980FA}" type="pres">
      <dgm:prSet presAssocID="{BA9045FC-5794-4E5A-B234-4E3BC2CD34E7}" presName="sibTrans" presStyleLbl="bgSibTrans2D1" presStyleIdx="6" presStyleCnt="8"/>
      <dgm:spPr/>
      <dgm:t>
        <a:bodyPr/>
        <a:lstStyle/>
        <a:p>
          <a:endParaRPr lang="zh-CN" altLang="en-US"/>
        </a:p>
      </dgm:t>
    </dgm:pt>
    <dgm:pt modelId="{82B04C58-F18C-4B7E-80AD-F6441DD69791}" type="pres">
      <dgm:prSet presAssocID="{66ECFB07-9FE3-4F8B-A7D4-9C7B5CAA8614}" presName="compNode" presStyleCnt="0"/>
      <dgm:spPr/>
    </dgm:pt>
    <dgm:pt modelId="{62CD1762-D8A4-4704-AA8A-7C87836BDDC8}" type="pres">
      <dgm:prSet presAssocID="{66ECFB07-9FE3-4F8B-A7D4-9C7B5CAA8614}" presName="dummyConnPt" presStyleCnt="0"/>
      <dgm:spPr/>
    </dgm:pt>
    <dgm:pt modelId="{DF453628-4B0F-452D-A962-F1B8DC4C37D5}" type="pres">
      <dgm:prSet presAssocID="{66ECFB07-9FE3-4F8B-A7D4-9C7B5CAA8614}" presName="node" presStyleLbl="node1" presStyleIdx="7" presStyleCnt="9">
        <dgm:presLayoutVars>
          <dgm:bulletEnabled val="1"/>
        </dgm:presLayoutVars>
      </dgm:prSet>
      <dgm:spPr/>
      <dgm:t>
        <a:bodyPr/>
        <a:lstStyle/>
        <a:p>
          <a:endParaRPr lang="zh-CN" altLang="en-US"/>
        </a:p>
      </dgm:t>
    </dgm:pt>
    <dgm:pt modelId="{522DFBB5-7B13-4C0D-BAB9-EC70B691E560}" type="pres">
      <dgm:prSet presAssocID="{7D189B09-162D-438B-BBBB-8997D9EB5BAF}" presName="sibTrans" presStyleLbl="bgSibTrans2D1" presStyleIdx="7" presStyleCnt="8"/>
      <dgm:spPr/>
      <dgm:t>
        <a:bodyPr/>
        <a:lstStyle/>
        <a:p>
          <a:endParaRPr lang="zh-CN" altLang="en-US"/>
        </a:p>
      </dgm:t>
    </dgm:pt>
    <dgm:pt modelId="{36EE3685-46E5-49FC-854A-A43A4C4E8918}" type="pres">
      <dgm:prSet presAssocID="{2C1AF7DC-8851-4414-A2DB-C250F0CE6F2C}" presName="compNode" presStyleCnt="0"/>
      <dgm:spPr/>
    </dgm:pt>
    <dgm:pt modelId="{3A05C5BA-350D-452E-9A31-7D38EABF076C}" type="pres">
      <dgm:prSet presAssocID="{2C1AF7DC-8851-4414-A2DB-C250F0CE6F2C}" presName="dummyConnPt" presStyleCnt="0"/>
      <dgm:spPr/>
    </dgm:pt>
    <dgm:pt modelId="{53A2C0C9-4050-46B0-A222-A4E4A76C96E1}" type="pres">
      <dgm:prSet presAssocID="{2C1AF7DC-8851-4414-A2DB-C250F0CE6F2C}" presName="node" presStyleLbl="node1" presStyleIdx="8" presStyleCnt="9">
        <dgm:presLayoutVars>
          <dgm:bulletEnabled val="1"/>
        </dgm:presLayoutVars>
      </dgm:prSet>
      <dgm:spPr/>
      <dgm:t>
        <a:bodyPr/>
        <a:lstStyle/>
        <a:p>
          <a:endParaRPr lang="zh-CN" altLang="en-US"/>
        </a:p>
      </dgm:t>
    </dgm:pt>
  </dgm:ptLst>
  <dgm:cxnLst>
    <dgm:cxn modelId="{C09ED830-B1CB-5849-8A48-EC55E466B3FC}" type="presOf" srcId="{3FB936C0-3635-495F-AD74-3D4BCAB742AF}" destId="{F2C65202-10D3-413E-892E-F66584D48D92}" srcOrd="0" destOrd="0" presId="urn:microsoft.com/office/officeart/2005/8/layout/bProcess4"/>
    <dgm:cxn modelId="{A6240586-A3DA-41EC-AA5F-8EAB128355F7}" srcId="{71BF9227-0B7F-40C7-BB04-8B457F6AA460}" destId="{0396DCDD-6176-4D0E-8B74-A0C647012840}" srcOrd="3" destOrd="0" parTransId="{5B46743F-1CCA-4C31-8023-217814810709}" sibTransId="{3B5679CD-23FF-4FEA-BF4A-7950EB498293}"/>
    <dgm:cxn modelId="{19EC4ACC-5381-414B-A230-C518FCC248C8}" srcId="{71BF9227-0B7F-40C7-BB04-8B457F6AA460}" destId="{4BF7BBFC-B01B-45A4-9454-1F60C42FC6DE}" srcOrd="2" destOrd="0" parTransId="{CD5A40A4-D3E7-4060-B298-0C24EE768A21}" sibTransId="{702C8129-2A03-430F-9F1D-5682F728A7F0}"/>
    <dgm:cxn modelId="{12B0FE51-E906-DF45-BD67-D47850970E71}" type="presOf" srcId="{833AC863-E973-4448-8CE2-4F6711D3FAE7}" destId="{50E9C2BF-5A95-41D5-B2DD-EA288A43B26E}" srcOrd="0" destOrd="0" presId="urn:microsoft.com/office/officeart/2005/8/layout/bProcess4"/>
    <dgm:cxn modelId="{444934D4-8B62-4EB6-B07D-9FFC6C0FB730}" srcId="{71BF9227-0B7F-40C7-BB04-8B457F6AA460}" destId="{59D825E2-C7E8-477D-ABDC-0AC7C273647E}" srcOrd="1" destOrd="0" parTransId="{0335B05F-CB90-4D2D-8C71-CF056D0855C4}" sibTransId="{7179FE37-4DE7-4D8D-A16D-C247858EA2CF}"/>
    <dgm:cxn modelId="{B67C94B7-939B-C54E-B903-B6BA17AB062A}" type="presOf" srcId="{149C1E0F-9351-478B-AFB2-8EAF9FC9CC0F}" destId="{15BAEF14-B0C5-4013-9107-49A34E75DDD7}" srcOrd="0" destOrd="0" presId="urn:microsoft.com/office/officeart/2005/8/layout/bProcess4"/>
    <dgm:cxn modelId="{0991D536-5339-9E4A-8663-FFB45E395D94}" type="presOf" srcId="{702C8129-2A03-430F-9F1D-5682F728A7F0}" destId="{C8B01966-03E1-4C17-A937-FACC29A474E6}" srcOrd="0" destOrd="0" presId="urn:microsoft.com/office/officeart/2005/8/layout/bProcess4"/>
    <dgm:cxn modelId="{1EF1CE3B-F675-4291-B2E1-0A0EB0939D98}" srcId="{71BF9227-0B7F-40C7-BB04-8B457F6AA460}" destId="{833AC863-E973-4448-8CE2-4F6711D3FAE7}" srcOrd="0" destOrd="0" parTransId="{BFA4F10A-0C55-4FB2-B5FB-52DFF9D6D318}" sibTransId="{BF6BFC5D-73DB-4216-8394-B80372DB2095}"/>
    <dgm:cxn modelId="{FE0E8E5A-DBDE-5648-8A11-30D4289BF3DF}" type="presOf" srcId="{71BF9227-0B7F-40C7-BB04-8B457F6AA460}" destId="{D688C8F9-A12D-4076-8660-4D1BC5F9A769}" srcOrd="0" destOrd="0" presId="urn:microsoft.com/office/officeart/2005/8/layout/bProcess4"/>
    <dgm:cxn modelId="{C0BD9D66-403C-46FA-B567-8A8903C56068}" srcId="{71BF9227-0B7F-40C7-BB04-8B457F6AA460}" destId="{149C1E0F-9351-478B-AFB2-8EAF9FC9CC0F}" srcOrd="6" destOrd="0" parTransId="{0E081D97-B761-4BC5-B8EA-BAE6D6BF4E4C}" sibTransId="{BA9045FC-5794-4E5A-B234-4E3BC2CD34E7}"/>
    <dgm:cxn modelId="{99F3DD13-99A2-194B-829B-C40857E087B6}" type="presOf" srcId="{CE2DC93F-1B5A-4382-AF05-D928C27520DA}" destId="{0703A6F1-65B8-497A-8E46-73D00548D9F8}" srcOrd="0" destOrd="0" presId="urn:microsoft.com/office/officeart/2005/8/layout/bProcess4"/>
    <dgm:cxn modelId="{E32B7866-B5B2-2744-938E-753A3F516FD5}" type="presOf" srcId="{1B0ED2F9-6345-413B-8328-4A2D92EF41DB}" destId="{347A5704-A823-41C0-B014-9FFF4500B571}" srcOrd="0" destOrd="0" presId="urn:microsoft.com/office/officeart/2005/8/layout/bProcess4"/>
    <dgm:cxn modelId="{756E6D9B-4FC4-DB46-9586-15AB9F269705}" type="presOf" srcId="{BA9045FC-5794-4E5A-B234-4E3BC2CD34E7}" destId="{BCD27548-F138-4191-B730-CA72F8D980FA}" srcOrd="0" destOrd="0" presId="urn:microsoft.com/office/officeart/2005/8/layout/bProcess4"/>
    <dgm:cxn modelId="{7E30D0B2-4622-0546-9087-2085BE2F0510}" type="presOf" srcId="{3B5679CD-23FF-4FEA-BF4A-7950EB498293}" destId="{CC640995-02C3-4FFF-8536-91A3616DAEDA}" srcOrd="0" destOrd="0" presId="urn:microsoft.com/office/officeart/2005/8/layout/bProcess4"/>
    <dgm:cxn modelId="{F62D4463-520C-C54F-9ABF-A7BF5D4E1665}" type="presOf" srcId="{97CC894C-3863-4A1A-9762-D1ED6AD256D4}" destId="{93ABC9FA-0BBA-4257-894E-DB5591BB48FB}" srcOrd="0" destOrd="0" presId="urn:microsoft.com/office/officeart/2005/8/layout/bProcess4"/>
    <dgm:cxn modelId="{9C36742B-0049-074C-989F-ECD97BC6B2F6}" type="presOf" srcId="{BF6BFC5D-73DB-4216-8394-B80372DB2095}" destId="{C04449D6-AD6D-4575-A7BE-3AC2804CDEE2}" srcOrd="0" destOrd="0" presId="urn:microsoft.com/office/officeart/2005/8/layout/bProcess4"/>
    <dgm:cxn modelId="{4CE13541-36C2-5440-ABD4-D025CC5B2F93}" type="presOf" srcId="{7179FE37-4DE7-4D8D-A16D-C247858EA2CF}" destId="{C07A33CE-82EF-4A6F-8CF3-5174C0819952}" srcOrd="0" destOrd="0" presId="urn:microsoft.com/office/officeart/2005/8/layout/bProcess4"/>
    <dgm:cxn modelId="{C1173307-D1A2-064E-A0C1-DDEE62104580}" type="presOf" srcId="{7D189B09-162D-438B-BBBB-8997D9EB5BAF}" destId="{522DFBB5-7B13-4C0D-BAB9-EC70B691E560}" srcOrd="0" destOrd="0" presId="urn:microsoft.com/office/officeart/2005/8/layout/bProcess4"/>
    <dgm:cxn modelId="{71025AC6-1CC1-4B52-8451-78BF7D0262E3}" srcId="{71BF9227-0B7F-40C7-BB04-8B457F6AA460}" destId="{1B0ED2F9-6345-413B-8328-4A2D92EF41DB}" srcOrd="5" destOrd="0" parTransId="{1E988533-15B6-443A-8728-05B9A19DDD9E}" sibTransId="{3FB936C0-3635-495F-AD74-3D4BCAB742AF}"/>
    <dgm:cxn modelId="{0FC22BE9-13D2-2348-8505-95CCB7E2C548}" type="presOf" srcId="{66ECFB07-9FE3-4F8B-A7D4-9C7B5CAA8614}" destId="{DF453628-4B0F-452D-A962-F1B8DC4C37D5}" srcOrd="0" destOrd="0" presId="urn:microsoft.com/office/officeart/2005/8/layout/bProcess4"/>
    <dgm:cxn modelId="{1D6CF172-CA33-544C-987C-00851FB53F6A}" type="presOf" srcId="{2C1AF7DC-8851-4414-A2DB-C250F0CE6F2C}" destId="{53A2C0C9-4050-46B0-A222-A4E4A76C96E1}" srcOrd="0" destOrd="0" presId="urn:microsoft.com/office/officeart/2005/8/layout/bProcess4"/>
    <dgm:cxn modelId="{DA2AC8C9-841C-744C-92D5-B2589004FF0D}" type="presOf" srcId="{59D825E2-C7E8-477D-ABDC-0AC7C273647E}" destId="{1F147E02-EDFF-4F39-9884-A8C2830BA532}" srcOrd="0" destOrd="0" presId="urn:microsoft.com/office/officeart/2005/8/layout/bProcess4"/>
    <dgm:cxn modelId="{33CFCF4C-EAFA-4512-B360-B96B15F4EA28}" srcId="{71BF9227-0B7F-40C7-BB04-8B457F6AA460}" destId="{66ECFB07-9FE3-4F8B-A7D4-9C7B5CAA8614}" srcOrd="7" destOrd="0" parTransId="{118DFC06-EFDE-4600-AA38-F4D33FD052E8}" sibTransId="{7D189B09-162D-438B-BBBB-8997D9EB5BAF}"/>
    <dgm:cxn modelId="{CB289A4F-951D-4BED-A4DE-0CE3F7F7BD48}" srcId="{71BF9227-0B7F-40C7-BB04-8B457F6AA460}" destId="{2C1AF7DC-8851-4414-A2DB-C250F0CE6F2C}" srcOrd="8" destOrd="0" parTransId="{069918E6-5E3E-4B30-82B1-7183681D4391}" sibTransId="{74687E27-53DF-4A4B-9613-3C37A163CAF9}"/>
    <dgm:cxn modelId="{8D4E3A17-7318-7345-9CB0-4C90DF6BD7A7}" type="presOf" srcId="{4BF7BBFC-B01B-45A4-9454-1F60C42FC6DE}" destId="{0F31AF24-878A-405C-B52B-65A91DB25121}" srcOrd="0" destOrd="0" presId="urn:microsoft.com/office/officeart/2005/8/layout/bProcess4"/>
    <dgm:cxn modelId="{C961C01A-F733-4E8A-AB0A-E55AC4B87A3C}" srcId="{71BF9227-0B7F-40C7-BB04-8B457F6AA460}" destId="{CE2DC93F-1B5A-4382-AF05-D928C27520DA}" srcOrd="4" destOrd="0" parTransId="{FDE2B058-3174-4C44-A787-51DBF283831F}" sibTransId="{97CC894C-3863-4A1A-9762-D1ED6AD256D4}"/>
    <dgm:cxn modelId="{4E497A5C-7FE2-7049-943E-D3F62C773FB1}" type="presOf" srcId="{0396DCDD-6176-4D0E-8B74-A0C647012840}" destId="{C1490FDD-2DAA-43A3-89D3-FD4CA6412D00}" srcOrd="0" destOrd="0" presId="urn:microsoft.com/office/officeart/2005/8/layout/bProcess4"/>
    <dgm:cxn modelId="{C63F77EA-EE20-6443-833C-A7FDCB4404D7}" type="presParOf" srcId="{D688C8F9-A12D-4076-8660-4D1BC5F9A769}" destId="{E8559AE8-7B2D-4613-91FD-E5DB664D5B36}" srcOrd="0" destOrd="0" presId="urn:microsoft.com/office/officeart/2005/8/layout/bProcess4"/>
    <dgm:cxn modelId="{1D51D760-DAAA-0242-9ABA-635EA1BD95B1}" type="presParOf" srcId="{E8559AE8-7B2D-4613-91FD-E5DB664D5B36}" destId="{7A3EF6FE-DCD8-4E91-97EE-3CC7EC681A8F}" srcOrd="0" destOrd="0" presId="urn:microsoft.com/office/officeart/2005/8/layout/bProcess4"/>
    <dgm:cxn modelId="{A29497CF-E9C4-9D4A-8E94-32B1144EF39D}" type="presParOf" srcId="{E8559AE8-7B2D-4613-91FD-E5DB664D5B36}" destId="{50E9C2BF-5A95-41D5-B2DD-EA288A43B26E}" srcOrd="1" destOrd="0" presId="urn:microsoft.com/office/officeart/2005/8/layout/bProcess4"/>
    <dgm:cxn modelId="{91534855-25F9-1A47-ACC1-CB57A4DE1E7D}" type="presParOf" srcId="{D688C8F9-A12D-4076-8660-4D1BC5F9A769}" destId="{C04449D6-AD6D-4575-A7BE-3AC2804CDEE2}" srcOrd="1" destOrd="0" presId="urn:microsoft.com/office/officeart/2005/8/layout/bProcess4"/>
    <dgm:cxn modelId="{63ADA826-3930-294B-9794-2C6E9658BC16}" type="presParOf" srcId="{D688C8F9-A12D-4076-8660-4D1BC5F9A769}" destId="{9158CC51-78CF-4E7F-BB6D-3C75FD2CBCAA}" srcOrd="2" destOrd="0" presId="urn:microsoft.com/office/officeart/2005/8/layout/bProcess4"/>
    <dgm:cxn modelId="{FFE2CD00-CB42-3A43-82EC-BC1910745E94}" type="presParOf" srcId="{9158CC51-78CF-4E7F-BB6D-3C75FD2CBCAA}" destId="{E16E8EE1-4DA3-480E-973F-79080FC30FA7}" srcOrd="0" destOrd="0" presId="urn:microsoft.com/office/officeart/2005/8/layout/bProcess4"/>
    <dgm:cxn modelId="{3F2D6E08-99E5-5A43-BF02-28A89CD65274}" type="presParOf" srcId="{9158CC51-78CF-4E7F-BB6D-3C75FD2CBCAA}" destId="{1F147E02-EDFF-4F39-9884-A8C2830BA532}" srcOrd="1" destOrd="0" presId="urn:microsoft.com/office/officeart/2005/8/layout/bProcess4"/>
    <dgm:cxn modelId="{BE013E51-EC89-2242-AC5A-CC129EC53C5C}" type="presParOf" srcId="{D688C8F9-A12D-4076-8660-4D1BC5F9A769}" destId="{C07A33CE-82EF-4A6F-8CF3-5174C0819952}" srcOrd="3" destOrd="0" presId="urn:microsoft.com/office/officeart/2005/8/layout/bProcess4"/>
    <dgm:cxn modelId="{B1D8EF0B-20AC-E946-A443-A2756DC2324B}" type="presParOf" srcId="{D688C8F9-A12D-4076-8660-4D1BC5F9A769}" destId="{27927981-9878-4EF0-8A3D-23D3CF20E663}" srcOrd="4" destOrd="0" presId="urn:microsoft.com/office/officeart/2005/8/layout/bProcess4"/>
    <dgm:cxn modelId="{4DA197D0-5B9D-0747-8E1B-8B219D73EAC7}" type="presParOf" srcId="{27927981-9878-4EF0-8A3D-23D3CF20E663}" destId="{D4BC396C-0EA5-4E8C-9200-BC8C091F2BEC}" srcOrd="0" destOrd="0" presId="urn:microsoft.com/office/officeart/2005/8/layout/bProcess4"/>
    <dgm:cxn modelId="{ED32C24B-2787-DC43-85EA-048B49A731CF}" type="presParOf" srcId="{27927981-9878-4EF0-8A3D-23D3CF20E663}" destId="{0F31AF24-878A-405C-B52B-65A91DB25121}" srcOrd="1" destOrd="0" presId="urn:microsoft.com/office/officeart/2005/8/layout/bProcess4"/>
    <dgm:cxn modelId="{724A4C25-6A79-AB4F-9347-9162FC83FB99}" type="presParOf" srcId="{D688C8F9-A12D-4076-8660-4D1BC5F9A769}" destId="{C8B01966-03E1-4C17-A937-FACC29A474E6}" srcOrd="5" destOrd="0" presId="urn:microsoft.com/office/officeart/2005/8/layout/bProcess4"/>
    <dgm:cxn modelId="{228E9DC1-102D-CE46-AFED-619846E8E6F1}" type="presParOf" srcId="{D688C8F9-A12D-4076-8660-4D1BC5F9A769}" destId="{CEA50DC7-E9E0-4819-BDE7-881960BCB20C}" srcOrd="6" destOrd="0" presId="urn:microsoft.com/office/officeart/2005/8/layout/bProcess4"/>
    <dgm:cxn modelId="{F155CE60-6CFC-0C4D-9811-7882E946E56F}" type="presParOf" srcId="{CEA50DC7-E9E0-4819-BDE7-881960BCB20C}" destId="{3B8C6FEA-8B8A-47E4-9345-2B28DD03166C}" srcOrd="0" destOrd="0" presId="urn:microsoft.com/office/officeart/2005/8/layout/bProcess4"/>
    <dgm:cxn modelId="{1ADB827A-7087-0942-9CEB-2303A9EAA85C}" type="presParOf" srcId="{CEA50DC7-E9E0-4819-BDE7-881960BCB20C}" destId="{C1490FDD-2DAA-43A3-89D3-FD4CA6412D00}" srcOrd="1" destOrd="0" presId="urn:microsoft.com/office/officeart/2005/8/layout/bProcess4"/>
    <dgm:cxn modelId="{D4ADE8AB-C649-F244-BD2E-887C526A639A}" type="presParOf" srcId="{D688C8F9-A12D-4076-8660-4D1BC5F9A769}" destId="{CC640995-02C3-4FFF-8536-91A3616DAEDA}" srcOrd="7" destOrd="0" presId="urn:microsoft.com/office/officeart/2005/8/layout/bProcess4"/>
    <dgm:cxn modelId="{D143A781-E08D-DB40-9F9F-3D27EC96760B}" type="presParOf" srcId="{D688C8F9-A12D-4076-8660-4D1BC5F9A769}" destId="{CBC7C22D-F70B-4CA0-8BD5-FF047F5EAEA2}" srcOrd="8" destOrd="0" presId="urn:microsoft.com/office/officeart/2005/8/layout/bProcess4"/>
    <dgm:cxn modelId="{95265849-7D9E-BB40-BB36-AB9904C95A09}" type="presParOf" srcId="{CBC7C22D-F70B-4CA0-8BD5-FF047F5EAEA2}" destId="{D0FFAD77-7D9E-4F99-9CC2-42F624307F6A}" srcOrd="0" destOrd="0" presId="urn:microsoft.com/office/officeart/2005/8/layout/bProcess4"/>
    <dgm:cxn modelId="{05222DCF-86BE-A84B-AE3D-87E8066DFD54}" type="presParOf" srcId="{CBC7C22D-F70B-4CA0-8BD5-FF047F5EAEA2}" destId="{0703A6F1-65B8-497A-8E46-73D00548D9F8}" srcOrd="1" destOrd="0" presId="urn:microsoft.com/office/officeart/2005/8/layout/bProcess4"/>
    <dgm:cxn modelId="{AE5384A4-FAC6-394B-9B01-64DF3EBFF842}" type="presParOf" srcId="{D688C8F9-A12D-4076-8660-4D1BC5F9A769}" destId="{93ABC9FA-0BBA-4257-894E-DB5591BB48FB}" srcOrd="9" destOrd="0" presId="urn:microsoft.com/office/officeart/2005/8/layout/bProcess4"/>
    <dgm:cxn modelId="{603AA80F-E5F4-0440-AA68-70B425DEBC68}" type="presParOf" srcId="{D688C8F9-A12D-4076-8660-4D1BC5F9A769}" destId="{049D6A9A-6C77-4D0A-9B37-9EC46AD814A2}" srcOrd="10" destOrd="0" presId="urn:microsoft.com/office/officeart/2005/8/layout/bProcess4"/>
    <dgm:cxn modelId="{C7F24A58-CCFB-DE4F-B668-CC5F8AECC5EC}" type="presParOf" srcId="{049D6A9A-6C77-4D0A-9B37-9EC46AD814A2}" destId="{C35AD829-5EA5-456F-BCEC-ABB5D528D925}" srcOrd="0" destOrd="0" presId="urn:microsoft.com/office/officeart/2005/8/layout/bProcess4"/>
    <dgm:cxn modelId="{540D2ADD-06E1-FF43-B03B-AFA88979ABC8}" type="presParOf" srcId="{049D6A9A-6C77-4D0A-9B37-9EC46AD814A2}" destId="{347A5704-A823-41C0-B014-9FFF4500B571}" srcOrd="1" destOrd="0" presId="urn:microsoft.com/office/officeart/2005/8/layout/bProcess4"/>
    <dgm:cxn modelId="{DB19C246-5D7C-5941-9627-52B8AA5B7503}" type="presParOf" srcId="{D688C8F9-A12D-4076-8660-4D1BC5F9A769}" destId="{F2C65202-10D3-413E-892E-F66584D48D92}" srcOrd="11" destOrd="0" presId="urn:microsoft.com/office/officeart/2005/8/layout/bProcess4"/>
    <dgm:cxn modelId="{9F5874FD-ED5D-2047-86FE-A0CA8DC1D6EC}" type="presParOf" srcId="{D688C8F9-A12D-4076-8660-4D1BC5F9A769}" destId="{D24A6024-151F-4B3E-B9B9-496BACC8A425}" srcOrd="12" destOrd="0" presId="urn:microsoft.com/office/officeart/2005/8/layout/bProcess4"/>
    <dgm:cxn modelId="{EC5728A8-6D2B-EB40-9589-3178E9FB90B4}" type="presParOf" srcId="{D24A6024-151F-4B3E-B9B9-496BACC8A425}" destId="{FE5BF932-A028-4097-948C-16D27B6E303F}" srcOrd="0" destOrd="0" presId="urn:microsoft.com/office/officeart/2005/8/layout/bProcess4"/>
    <dgm:cxn modelId="{111F2EEA-F4F7-B549-8AD7-3C2774CDF1C5}" type="presParOf" srcId="{D24A6024-151F-4B3E-B9B9-496BACC8A425}" destId="{15BAEF14-B0C5-4013-9107-49A34E75DDD7}" srcOrd="1" destOrd="0" presId="urn:microsoft.com/office/officeart/2005/8/layout/bProcess4"/>
    <dgm:cxn modelId="{2D9A914F-2EA3-494C-B0B3-D0256160A2C4}" type="presParOf" srcId="{D688C8F9-A12D-4076-8660-4D1BC5F9A769}" destId="{BCD27548-F138-4191-B730-CA72F8D980FA}" srcOrd="13" destOrd="0" presId="urn:microsoft.com/office/officeart/2005/8/layout/bProcess4"/>
    <dgm:cxn modelId="{3378AC8C-5C21-9B49-85B9-231FB50338CB}" type="presParOf" srcId="{D688C8F9-A12D-4076-8660-4D1BC5F9A769}" destId="{82B04C58-F18C-4B7E-80AD-F6441DD69791}" srcOrd="14" destOrd="0" presId="urn:microsoft.com/office/officeart/2005/8/layout/bProcess4"/>
    <dgm:cxn modelId="{52B2998C-D04F-904A-8B64-5DA2F2EF5B34}" type="presParOf" srcId="{82B04C58-F18C-4B7E-80AD-F6441DD69791}" destId="{62CD1762-D8A4-4704-AA8A-7C87836BDDC8}" srcOrd="0" destOrd="0" presId="urn:microsoft.com/office/officeart/2005/8/layout/bProcess4"/>
    <dgm:cxn modelId="{03E65BCC-558B-6E4E-8B23-B38E59E2B958}" type="presParOf" srcId="{82B04C58-F18C-4B7E-80AD-F6441DD69791}" destId="{DF453628-4B0F-452D-A962-F1B8DC4C37D5}" srcOrd="1" destOrd="0" presId="urn:microsoft.com/office/officeart/2005/8/layout/bProcess4"/>
    <dgm:cxn modelId="{AE063092-FD76-1A4C-9851-5FB2B96CED87}" type="presParOf" srcId="{D688C8F9-A12D-4076-8660-4D1BC5F9A769}" destId="{522DFBB5-7B13-4C0D-BAB9-EC70B691E560}" srcOrd="15" destOrd="0" presId="urn:microsoft.com/office/officeart/2005/8/layout/bProcess4"/>
    <dgm:cxn modelId="{A8E64E2C-2194-2D46-BC4F-11558529B141}" type="presParOf" srcId="{D688C8F9-A12D-4076-8660-4D1BC5F9A769}" destId="{36EE3685-46E5-49FC-854A-A43A4C4E8918}" srcOrd="16" destOrd="0" presId="urn:microsoft.com/office/officeart/2005/8/layout/bProcess4"/>
    <dgm:cxn modelId="{8DF7E102-1B1A-8348-9798-51B15F169BA9}" type="presParOf" srcId="{36EE3685-46E5-49FC-854A-A43A4C4E8918}" destId="{3A05C5BA-350D-452E-9A31-7D38EABF076C}" srcOrd="0" destOrd="0" presId="urn:microsoft.com/office/officeart/2005/8/layout/bProcess4"/>
    <dgm:cxn modelId="{3142F55F-81A0-0D4E-9509-AEA16513F9EB}" type="presParOf" srcId="{36EE3685-46E5-49FC-854A-A43A4C4E8918}" destId="{53A2C0C9-4050-46B0-A222-A4E4A76C96E1}"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E2BC8-BA9B-D44A-81D4-ED4961ABBF97}">
      <dsp:nvSpPr>
        <dsp:cNvPr id="0" name=""/>
        <dsp:cNvSpPr/>
      </dsp:nvSpPr>
      <dsp:spPr>
        <a:xfrm>
          <a:off x="566868" y="0"/>
          <a:ext cx="5142185" cy="3213865"/>
        </a:xfrm>
        <a:prstGeom prst="swooshArrow">
          <a:avLst>
            <a:gd name="adj1" fmla="val 25000"/>
            <a:gd name="adj2" fmla="val 25000"/>
          </a:avLst>
        </a:prstGeom>
        <a:solidFill>
          <a:schemeClr val="accent1">
            <a:tint val="40000"/>
            <a:hueOff val="0"/>
            <a:satOff val="0"/>
            <a:lumOff val="0"/>
            <a:alphaOff val="0"/>
          </a:schemeClr>
        </a:solidFill>
        <a:ln>
          <a:noFill/>
        </a:ln>
        <a:effectLst>
          <a:outerShdw blurRad="50800" dist="38100" dir="2700000" algn="br" rotWithShape="0">
            <a:srgbClr val="000000">
              <a:alpha val="40000"/>
            </a:srgbClr>
          </a:outerShdw>
        </a:effectLst>
      </dsp:spPr>
      <dsp:style>
        <a:lnRef idx="0">
          <a:scrgbClr r="0" g="0" b="0"/>
        </a:lnRef>
        <a:fillRef idx="1">
          <a:scrgbClr r="0" g="0" b="0"/>
        </a:fillRef>
        <a:effectRef idx="2">
          <a:scrgbClr r="0" g="0" b="0"/>
        </a:effectRef>
        <a:fontRef idx="minor"/>
      </dsp:style>
    </dsp:sp>
    <dsp:sp modelId="{9119AABC-81DD-1046-86CE-FA5D6DB82C40}">
      <dsp:nvSpPr>
        <dsp:cNvPr id="0" name=""/>
        <dsp:cNvSpPr/>
      </dsp:nvSpPr>
      <dsp:spPr>
        <a:xfrm>
          <a:off x="1250316" y="2218210"/>
          <a:ext cx="133696" cy="133696"/>
        </a:xfrm>
        <a:prstGeom prst="ellipse">
          <a:avLst/>
        </a:prstGeom>
        <a:gradFill rotWithShape="0">
          <a:gsLst>
            <a:gs pos="0">
              <a:schemeClr val="accent1">
                <a:hueOff val="0"/>
                <a:satOff val="0"/>
                <a:lumOff val="0"/>
                <a:alphaOff val="0"/>
                <a:shade val="67000"/>
                <a:satMod val="150000"/>
              </a:schemeClr>
            </a:gs>
            <a:gs pos="30000">
              <a:schemeClr val="accent1">
                <a:hueOff val="0"/>
                <a:satOff val="0"/>
                <a:lumOff val="0"/>
                <a:alphaOff val="0"/>
                <a:shade val="94000"/>
                <a:satMod val="130000"/>
              </a:schemeClr>
            </a:gs>
            <a:gs pos="45000">
              <a:schemeClr val="accent1">
                <a:hueOff val="0"/>
                <a:satOff val="0"/>
                <a:lumOff val="0"/>
                <a:alphaOff val="0"/>
                <a:shade val="100000"/>
                <a:satMod val="120000"/>
              </a:schemeClr>
            </a:gs>
            <a:gs pos="55000">
              <a:schemeClr val="accent1">
                <a:hueOff val="0"/>
                <a:satOff val="0"/>
                <a:lumOff val="0"/>
                <a:alphaOff val="0"/>
                <a:shade val="100000"/>
                <a:satMod val="118000"/>
              </a:schemeClr>
            </a:gs>
            <a:gs pos="73000">
              <a:schemeClr val="accent1">
                <a:hueOff val="0"/>
                <a:satOff val="0"/>
                <a:lumOff val="0"/>
                <a:alphaOff val="0"/>
                <a:shade val="94000"/>
                <a:satMod val="130000"/>
              </a:schemeClr>
            </a:gs>
            <a:gs pos="100000">
              <a:schemeClr val="accent1">
                <a:hueOff val="0"/>
                <a:satOff val="0"/>
                <a:lumOff val="0"/>
                <a:alphaOff val="0"/>
                <a:shade val="67000"/>
                <a:satMod val="150000"/>
              </a:schemeClr>
            </a:gs>
          </a:gsLst>
          <a:lin ang="950000" scaled="1"/>
        </a:gradFill>
        <a:ln>
          <a:noFill/>
        </a:ln>
        <a:effectLst>
          <a:outerShdw blurRad="50800" dist="38100" dir="2700000" algn="br"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A7024D29-23DE-264E-A0AB-A4B8B798A2F9}">
      <dsp:nvSpPr>
        <dsp:cNvPr id="0" name=""/>
        <dsp:cNvSpPr/>
      </dsp:nvSpPr>
      <dsp:spPr>
        <a:xfrm>
          <a:off x="1296149" y="2416633"/>
          <a:ext cx="1198129" cy="621725"/>
        </a:xfrm>
        <a:prstGeom prst="rect">
          <a:avLst/>
        </a:prstGeom>
        <a:noFill/>
        <a:ln>
          <a:solidFill>
            <a:srgbClr val="000000"/>
          </a:solidFill>
        </a:ln>
        <a:effectLst/>
      </dsp:spPr>
      <dsp:style>
        <a:lnRef idx="0">
          <a:scrgbClr r="0" g="0" b="0"/>
        </a:lnRef>
        <a:fillRef idx="0">
          <a:scrgbClr r="0" g="0" b="0"/>
        </a:fillRef>
        <a:effectRef idx="0">
          <a:scrgbClr r="0" g="0" b="0"/>
        </a:effectRef>
        <a:fontRef idx="minor"/>
      </dsp:style>
      <dsp:txBody>
        <a:bodyPr spcFirstLastPara="0" vert="horz" wrap="square" lIns="70843" tIns="0" rIns="0" bIns="0" numCol="1" spcCol="1270" anchor="t" anchorCtr="0">
          <a:noAutofit/>
        </a:bodyPr>
        <a:lstStyle/>
        <a:p>
          <a:pPr lvl="0" algn="l" defTabSz="977900">
            <a:lnSpc>
              <a:spcPct val="90000"/>
            </a:lnSpc>
            <a:spcBef>
              <a:spcPct val="0"/>
            </a:spcBef>
            <a:spcAft>
              <a:spcPct val="35000"/>
            </a:spcAft>
          </a:pPr>
          <a:r>
            <a:rPr lang="en-US" altLang="zh-CN" sz="2200" kern="1200" dirty="0" smtClean="0">
              <a:latin typeface="Times New Roman" charset="0"/>
              <a:ea typeface="Times New Roman" charset="0"/>
              <a:cs typeface="Times New Roman" charset="0"/>
            </a:rPr>
            <a:t>14 </a:t>
          </a:r>
          <a:r>
            <a:rPr lang="en-US" altLang="zh-CN" sz="2200" kern="1200" dirty="0" err="1" smtClean="0">
              <a:latin typeface="Times New Roman" charset="0"/>
              <a:ea typeface="Times New Roman" charset="0"/>
              <a:cs typeface="Times New Roman" charset="0"/>
            </a:rPr>
            <a:t>TeV</a:t>
          </a:r>
          <a:r>
            <a:rPr lang="en-US" altLang="zh-CN" sz="2200" kern="1200" dirty="0" smtClean="0">
              <a:latin typeface="Times New Roman" charset="0"/>
              <a:ea typeface="Times New Roman" charset="0"/>
              <a:cs typeface="Times New Roman" charset="0"/>
            </a:rPr>
            <a:t>, 3000 fb</a:t>
          </a:r>
          <a:r>
            <a:rPr lang="en-US" altLang="zh-CN" sz="2200" kern="1200" baseline="30000" dirty="0" smtClean="0">
              <a:latin typeface="Times New Roman" charset="0"/>
              <a:ea typeface="Times New Roman" charset="0"/>
              <a:cs typeface="Times New Roman" charset="0"/>
            </a:rPr>
            <a:t>-1</a:t>
          </a:r>
          <a:endParaRPr lang="zh-CN" altLang="en-US" sz="2200" kern="1200" baseline="30000" dirty="0">
            <a:latin typeface="Times New Roman" charset="0"/>
            <a:ea typeface="Times New Roman" charset="0"/>
            <a:cs typeface="Times New Roman" charset="0"/>
          </a:endParaRPr>
        </a:p>
      </dsp:txBody>
      <dsp:txXfrm>
        <a:off x="1296149" y="2416633"/>
        <a:ext cx="1198129" cy="621725"/>
      </dsp:txXfrm>
    </dsp:sp>
    <dsp:sp modelId="{86EE4E57-09F4-9E43-A524-DADC1C6B181D}">
      <dsp:nvSpPr>
        <dsp:cNvPr id="0" name=""/>
        <dsp:cNvSpPr/>
      </dsp:nvSpPr>
      <dsp:spPr>
        <a:xfrm>
          <a:off x="2430448" y="1344681"/>
          <a:ext cx="241682" cy="241682"/>
        </a:xfrm>
        <a:prstGeom prst="ellipse">
          <a:avLst/>
        </a:prstGeom>
        <a:solidFill>
          <a:srgbClr val="0432FF"/>
        </a:solidFill>
        <a:ln>
          <a:solidFill>
            <a:srgbClr val="0432FF"/>
          </a:solidFill>
        </a:ln>
        <a:effectLst>
          <a:outerShdw blurRad="50800" dist="38100" dir="2700000" algn="br"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59E31AFD-6955-2147-A4AA-CF6A62A47F21}">
      <dsp:nvSpPr>
        <dsp:cNvPr id="0" name=""/>
        <dsp:cNvSpPr/>
      </dsp:nvSpPr>
      <dsp:spPr>
        <a:xfrm>
          <a:off x="2736315" y="1718525"/>
          <a:ext cx="1152116" cy="629858"/>
        </a:xfrm>
        <a:prstGeom prst="rect">
          <a:avLst/>
        </a:prstGeom>
        <a:noFill/>
        <a:ln>
          <a:solidFill>
            <a:srgbClr val="0432FF"/>
          </a:solidFill>
        </a:ln>
        <a:effectLst/>
      </dsp:spPr>
      <dsp:style>
        <a:lnRef idx="0">
          <a:scrgbClr r="0" g="0" b="0"/>
        </a:lnRef>
        <a:fillRef idx="0">
          <a:scrgbClr r="0" g="0" b="0"/>
        </a:fillRef>
        <a:effectRef idx="0">
          <a:scrgbClr r="0" g="0" b="0"/>
        </a:effectRef>
        <a:fontRef idx="minor"/>
      </dsp:style>
      <dsp:txBody>
        <a:bodyPr spcFirstLastPara="0" vert="horz" wrap="square" lIns="128063" tIns="0" rIns="0" bIns="0" numCol="1" spcCol="1270" anchor="t" anchorCtr="0">
          <a:noAutofit/>
        </a:bodyPr>
        <a:lstStyle/>
        <a:p>
          <a:pPr lvl="0" algn="l" defTabSz="977900">
            <a:lnSpc>
              <a:spcPct val="90000"/>
            </a:lnSpc>
            <a:spcBef>
              <a:spcPct val="0"/>
            </a:spcBef>
            <a:spcAft>
              <a:spcPct val="35000"/>
            </a:spcAft>
          </a:pPr>
          <a:r>
            <a:rPr lang="en-US" altLang="zh-CN" sz="2200" kern="1200" dirty="0" smtClean="0">
              <a:solidFill>
                <a:srgbClr val="0432FF"/>
              </a:solidFill>
              <a:latin typeface="Times New Roman" charset="0"/>
              <a:ea typeface="Times New Roman" charset="0"/>
              <a:cs typeface="Times New Roman" charset="0"/>
            </a:rPr>
            <a:t>33 </a:t>
          </a:r>
          <a:r>
            <a:rPr lang="en-US" altLang="zh-CN" sz="2200" kern="1200" dirty="0" err="1" smtClean="0">
              <a:solidFill>
                <a:srgbClr val="0432FF"/>
              </a:solidFill>
              <a:latin typeface="Times New Roman" charset="0"/>
              <a:ea typeface="Times New Roman" charset="0"/>
              <a:cs typeface="Times New Roman" charset="0"/>
            </a:rPr>
            <a:t>TeV</a:t>
          </a:r>
          <a:r>
            <a:rPr lang="en-US" altLang="zh-CN" sz="2200" kern="1200" dirty="0" smtClean="0">
              <a:solidFill>
                <a:srgbClr val="0432FF"/>
              </a:solidFill>
              <a:latin typeface="Times New Roman" charset="0"/>
              <a:ea typeface="Times New Roman" charset="0"/>
              <a:cs typeface="Times New Roman" charset="0"/>
            </a:rPr>
            <a:t>, 3000 fb</a:t>
          </a:r>
          <a:r>
            <a:rPr lang="en-US" altLang="zh-CN" sz="2200" kern="1200" baseline="30000" dirty="0" smtClean="0">
              <a:solidFill>
                <a:srgbClr val="0432FF"/>
              </a:solidFill>
              <a:latin typeface="Times New Roman" charset="0"/>
              <a:ea typeface="Times New Roman" charset="0"/>
              <a:cs typeface="Times New Roman" charset="0"/>
            </a:rPr>
            <a:t>-1</a:t>
          </a:r>
          <a:endParaRPr lang="zh-CN" altLang="en-US" sz="2200" kern="1200" baseline="30000" dirty="0">
            <a:solidFill>
              <a:srgbClr val="0432FF"/>
            </a:solidFill>
            <a:latin typeface="Times New Roman" charset="0"/>
            <a:ea typeface="Times New Roman" charset="0"/>
            <a:cs typeface="Times New Roman" charset="0"/>
          </a:endParaRPr>
        </a:p>
      </dsp:txBody>
      <dsp:txXfrm>
        <a:off x="2736315" y="1718525"/>
        <a:ext cx="1152116" cy="629858"/>
      </dsp:txXfrm>
    </dsp:sp>
    <dsp:sp modelId="{7139E625-86C1-2F46-B4AD-849120B46DC4}">
      <dsp:nvSpPr>
        <dsp:cNvPr id="0" name=""/>
        <dsp:cNvSpPr/>
      </dsp:nvSpPr>
      <dsp:spPr>
        <a:xfrm>
          <a:off x="3849691" y="813108"/>
          <a:ext cx="334242" cy="334242"/>
        </a:xfrm>
        <a:prstGeom prst="ellipse">
          <a:avLst/>
        </a:prstGeom>
        <a:solidFill>
          <a:srgbClr val="FF0000"/>
        </a:solidFill>
        <a:ln>
          <a:solidFill>
            <a:srgbClr val="FF0000"/>
          </a:solidFill>
        </a:ln>
        <a:effectLst>
          <a:outerShdw blurRad="50800" dist="38100" dir="2700000" algn="br"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4A8243DC-F6B0-5C40-A2EA-C2007F2089A7}">
      <dsp:nvSpPr>
        <dsp:cNvPr id="0" name=""/>
        <dsp:cNvSpPr/>
      </dsp:nvSpPr>
      <dsp:spPr>
        <a:xfrm>
          <a:off x="4011697" y="1217787"/>
          <a:ext cx="1316897" cy="586173"/>
        </a:xfrm>
        <a:prstGeom prst="rect">
          <a:avLst/>
        </a:prstGeom>
        <a:noFill/>
        <a:ln>
          <a:solidFill>
            <a:srgbClr val="FF0000"/>
          </a:solidFill>
        </a:ln>
        <a:effectLst/>
      </dsp:spPr>
      <dsp:style>
        <a:lnRef idx="0">
          <a:scrgbClr r="0" g="0" b="0"/>
        </a:lnRef>
        <a:fillRef idx="0">
          <a:scrgbClr r="0" g="0" b="0"/>
        </a:fillRef>
        <a:effectRef idx="0">
          <a:scrgbClr r="0" g="0" b="0"/>
        </a:effectRef>
        <a:fontRef idx="minor"/>
      </dsp:style>
      <dsp:txBody>
        <a:bodyPr spcFirstLastPara="0" vert="horz" wrap="square" lIns="177108" tIns="0" rIns="0" bIns="0" numCol="1" spcCol="1270" anchor="t" anchorCtr="0">
          <a:noAutofit/>
        </a:bodyPr>
        <a:lstStyle/>
        <a:p>
          <a:pPr lvl="0" algn="l" defTabSz="977900">
            <a:lnSpc>
              <a:spcPct val="90000"/>
            </a:lnSpc>
            <a:spcBef>
              <a:spcPct val="0"/>
            </a:spcBef>
            <a:spcAft>
              <a:spcPct val="35000"/>
            </a:spcAft>
          </a:pPr>
          <a:r>
            <a:rPr lang="en-US" altLang="zh-CN" sz="2200" kern="1200" dirty="0" smtClean="0">
              <a:solidFill>
                <a:srgbClr val="FF0000"/>
              </a:solidFill>
              <a:latin typeface="Times New Roman" charset="0"/>
              <a:ea typeface="Times New Roman" charset="0"/>
              <a:cs typeface="Times New Roman" charset="0"/>
            </a:rPr>
            <a:t>100 </a:t>
          </a:r>
          <a:r>
            <a:rPr lang="en-US" altLang="zh-CN" sz="2200" kern="1200" dirty="0" err="1" smtClean="0">
              <a:solidFill>
                <a:srgbClr val="FF0000"/>
              </a:solidFill>
              <a:latin typeface="Times New Roman" charset="0"/>
              <a:ea typeface="Times New Roman" charset="0"/>
              <a:cs typeface="Times New Roman" charset="0"/>
            </a:rPr>
            <a:t>TeV</a:t>
          </a:r>
          <a:r>
            <a:rPr lang="en-US" altLang="zh-CN" sz="2200" kern="1200" dirty="0" smtClean="0">
              <a:solidFill>
                <a:srgbClr val="FF0000"/>
              </a:solidFill>
              <a:latin typeface="Times New Roman" charset="0"/>
              <a:ea typeface="Times New Roman" charset="0"/>
              <a:cs typeface="Times New Roman" charset="0"/>
            </a:rPr>
            <a:t>, 3000 fb</a:t>
          </a:r>
          <a:r>
            <a:rPr lang="en-US" altLang="zh-CN" sz="2200" kern="1200" baseline="30000" dirty="0" smtClean="0">
              <a:solidFill>
                <a:srgbClr val="FF0000"/>
              </a:solidFill>
              <a:latin typeface="Times New Roman" charset="0"/>
              <a:ea typeface="Times New Roman" charset="0"/>
              <a:cs typeface="Times New Roman" charset="0"/>
            </a:rPr>
            <a:t>-1</a:t>
          </a:r>
          <a:endParaRPr lang="zh-CN" altLang="en-US" sz="2200" kern="1200" baseline="30000" dirty="0">
            <a:solidFill>
              <a:srgbClr val="FF0000"/>
            </a:solidFill>
            <a:latin typeface="Times New Roman" charset="0"/>
            <a:ea typeface="Times New Roman" charset="0"/>
            <a:cs typeface="Times New Roman" charset="0"/>
          </a:endParaRPr>
        </a:p>
      </dsp:txBody>
      <dsp:txXfrm>
        <a:off x="4011697" y="1217787"/>
        <a:ext cx="1316897" cy="5861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449D6-AD6D-4575-A7BE-3AC2804CDEE2}">
      <dsp:nvSpPr>
        <dsp:cNvPr id="0" name=""/>
        <dsp:cNvSpPr/>
      </dsp:nvSpPr>
      <dsp:spPr>
        <a:xfrm rot="5400000">
          <a:off x="-402093" y="1673177"/>
          <a:ext cx="1774327" cy="214098"/>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E9C2BF-5A95-41D5-B2DD-EA288A43B26E}">
      <dsp:nvSpPr>
        <dsp:cNvPr id="0" name=""/>
        <dsp:cNvSpPr/>
      </dsp:nvSpPr>
      <dsp:spPr>
        <a:xfrm>
          <a:off x="4383" y="538299"/>
          <a:ext cx="2378871" cy="1427322"/>
        </a:xfrm>
        <a:prstGeom prst="roundRect">
          <a:avLst>
            <a:gd name="adj" fmla="val 10000"/>
          </a:avLst>
        </a:prstGeom>
        <a:solidFill>
          <a:srgbClr val="80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b="1" kern="1200" dirty="0" smtClean="0">
              <a:latin typeface="Comic Sans MS" pitchFamily="66" charset="0"/>
            </a:rPr>
            <a:t>Based on the number of observed, expected events in all regions with all uncertainties: Probability density function (PDF)</a:t>
          </a:r>
          <a:endParaRPr lang="zh-CN" altLang="en-US" sz="1400" b="1" kern="1200" dirty="0">
            <a:latin typeface="Comic Sans MS" pitchFamily="66" charset="0"/>
          </a:endParaRPr>
        </a:p>
      </dsp:txBody>
      <dsp:txXfrm>
        <a:off x="46188" y="580104"/>
        <a:ext cx="2295261" cy="1343712"/>
      </dsp:txXfrm>
    </dsp:sp>
    <dsp:sp modelId="{C07A33CE-82EF-4A6F-8CF3-5174C0819952}">
      <dsp:nvSpPr>
        <dsp:cNvPr id="0" name=""/>
        <dsp:cNvSpPr/>
      </dsp:nvSpPr>
      <dsp:spPr>
        <a:xfrm rot="5400000">
          <a:off x="-402093" y="3457330"/>
          <a:ext cx="1774327" cy="214098"/>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147E02-EDFF-4F39-9884-A8C2830BA532}">
      <dsp:nvSpPr>
        <dsp:cNvPr id="0" name=""/>
        <dsp:cNvSpPr/>
      </dsp:nvSpPr>
      <dsp:spPr>
        <a:xfrm>
          <a:off x="4383" y="2322453"/>
          <a:ext cx="2378871" cy="1427322"/>
        </a:xfrm>
        <a:prstGeom prst="roundRect">
          <a:avLst>
            <a:gd name="adj" fmla="val 10000"/>
          </a:avLst>
        </a:prstGeom>
        <a:solidFill>
          <a:srgbClr val="008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altLang="zh-CN" sz="1200" b="1" kern="1200" dirty="0" smtClean="0">
              <a:latin typeface="Comic Sans MS" pitchFamily="66" charset="0"/>
            </a:rPr>
            <a:t>Likelihood function: L(</a:t>
          </a:r>
          <a:r>
            <a:rPr lang="el-GR" altLang="zh-CN" sz="1200" b="1" kern="1200" dirty="0" smtClean="0">
              <a:latin typeface="Comic Sans MS" pitchFamily="66" charset="0"/>
              <a:ea typeface="宋体"/>
            </a:rPr>
            <a:t>μ</a:t>
          </a:r>
          <a:r>
            <a:rPr lang="en-US" altLang="zh-CN" sz="1200" b="1" kern="1200" dirty="0" smtClean="0">
              <a:latin typeface="Comic Sans MS" pitchFamily="66" charset="0"/>
              <a:ea typeface="宋体"/>
            </a:rPr>
            <a:t>,</a:t>
          </a:r>
          <a:r>
            <a:rPr lang="el-GR" altLang="zh-CN" sz="1200" b="1" kern="1200" dirty="0" smtClean="0">
              <a:latin typeface="Comic Sans MS" pitchFamily="66" charset="0"/>
              <a:ea typeface="宋体"/>
            </a:rPr>
            <a:t>θ</a:t>
          </a:r>
          <a:r>
            <a:rPr lang="en-US" altLang="zh-CN" sz="1200" b="1" kern="1200" dirty="0" smtClean="0">
              <a:latin typeface="Comic Sans MS" pitchFamily="66" charset="0"/>
            </a:rPr>
            <a:t>)</a:t>
          </a:r>
        </a:p>
        <a:p>
          <a:pPr lvl="0" algn="ctr" defTabSz="533400">
            <a:lnSpc>
              <a:spcPct val="90000"/>
            </a:lnSpc>
            <a:spcBef>
              <a:spcPct val="0"/>
            </a:spcBef>
            <a:spcAft>
              <a:spcPct val="35000"/>
            </a:spcAft>
          </a:pPr>
          <a:r>
            <a:rPr lang="en-US" altLang="zh-CN" sz="1200" b="1" kern="1200" dirty="0" smtClean="0">
              <a:latin typeface="Comic Sans MS" pitchFamily="66" charset="0"/>
              <a:ea typeface="宋体"/>
            </a:rPr>
            <a:t> </a:t>
          </a:r>
          <a:r>
            <a:rPr lang="el-GR" altLang="zh-CN" sz="1200" b="1" kern="1200" dirty="0" smtClean="0">
              <a:latin typeface="Comic Sans MS" pitchFamily="66" charset="0"/>
              <a:ea typeface="宋体"/>
            </a:rPr>
            <a:t>μ</a:t>
          </a:r>
          <a:r>
            <a:rPr lang="en-US" altLang="zh-CN" sz="1200" b="1" kern="1200" dirty="0" smtClean="0">
              <a:latin typeface="Comic Sans MS" pitchFamily="66" charset="0"/>
              <a:ea typeface="宋体"/>
            </a:rPr>
            <a:t>: signal strength (POI);  </a:t>
          </a:r>
        </a:p>
        <a:p>
          <a:pPr lvl="0" algn="ctr" defTabSz="533400">
            <a:lnSpc>
              <a:spcPct val="90000"/>
            </a:lnSpc>
            <a:spcBef>
              <a:spcPct val="0"/>
            </a:spcBef>
            <a:spcAft>
              <a:spcPct val="35000"/>
            </a:spcAft>
          </a:pPr>
          <a:r>
            <a:rPr lang="el-GR" altLang="zh-CN" sz="1200" b="1" kern="1200" dirty="0" smtClean="0">
              <a:latin typeface="Comic Sans MS" pitchFamily="66" charset="0"/>
              <a:ea typeface="宋体"/>
            </a:rPr>
            <a:t>θ</a:t>
          </a:r>
          <a:r>
            <a:rPr lang="en-US" altLang="zh-CN" sz="1200" b="1" kern="1200" dirty="0" smtClean="0">
              <a:latin typeface="Comic Sans MS" pitchFamily="66" charset="0"/>
              <a:ea typeface="宋体"/>
            </a:rPr>
            <a:t>: nuisance parameters(NP)</a:t>
          </a:r>
        </a:p>
        <a:p>
          <a:pPr lvl="0" algn="ctr" defTabSz="533400">
            <a:lnSpc>
              <a:spcPct val="90000"/>
            </a:lnSpc>
            <a:spcBef>
              <a:spcPct val="0"/>
            </a:spcBef>
            <a:spcAft>
              <a:spcPct val="35000"/>
            </a:spcAft>
          </a:pPr>
          <a:r>
            <a:rPr lang="en-US" altLang="zh-CN" sz="1200" b="1" kern="1200" dirty="0" smtClean="0">
              <a:latin typeface="Comic Sans MS" pitchFamily="66" charset="0"/>
              <a:ea typeface="宋体"/>
            </a:rPr>
            <a:t>Profile Likelihood: constrain uncertainty (NP) as part of a likelihood fit</a:t>
          </a:r>
          <a:endParaRPr lang="zh-CN" altLang="en-US" sz="1200" b="1" kern="1200" dirty="0">
            <a:latin typeface="Comic Sans MS" pitchFamily="66" charset="0"/>
          </a:endParaRPr>
        </a:p>
      </dsp:txBody>
      <dsp:txXfrm>
        <a:off x="46188" y="2364258"/>
        <a:ext cx="2295261" cy="1343712"/>
      </dsp:txXfrm>
    </dsp:sp>
    <dsp:sp modelId="{C8B01966-03E1-4C17-A937-FACC29A474E6}">
      <dsp:nvSpPr>
        <dsp:cNvPr id="0" name=""/>
        <dsp:cNvSpPr/>
      </dsp:nvSpPr>
      <dsp:spPr>
        <a:xfrm>
          <a:off x="489983" y="4349407"/>
          <a:ext cx="3154072" cy="214098"/>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31AF24-878A-405C-B52B-65A91DB25121}">
      <dsp:nvSpPr>
        <dsp:cNvPr id="0" name=""/>
        <dsp:cNvSpPr/>
      </dsp:nvSpPr>
      <dsp:spPr>
        <a:xfrm>
          <a:off x="4383" y="4106607"/>
          <a:ext cx="2378871" cy="1427322"/>
        </a:xfrm>
        <a:prstGeom prst="roundRect">
          <a:avLst>
            <a:gd name="adj" fmla="val 10000"/>
          </a:avLst>
        </a:prstGeom>
        <a:solidFill>
          <a:schemeClr val="accent4">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b="1" kern="1200" dirty="0" smtClean="0">
              <a:latin typeface="Comic Sans MS" pitchFamily="66" charset="0"/>
            </a:rPr>
            <a:t>Construct test statistics  t</a:t>
          </a:r>
          <a:r>
            <a:rPr lang="el-GR" altLang="zh-CN" sz="1400" b="1" kern="1200" baseline="-25000" dirty="0" smtClean="0">
              <a:latin typeface="Comic Sans MS" pitchFamily="66" charset="0"/>
              <a:ea typeface="宋体"/>
            </a:rPr>
            <a:t>μ</a:t>
          </a:r>
          <a:r>
            <a:rPr lang="en-US" altLang="zh-CN" sz="1400" b="1" kern="1200" dirty="0" smtClean="0">
              <a:latin typeface="Comic Sans MS" pitchFamily="66" charset="0"/>
            </a:rPr>
            <a:t> based on likelihood ratio </a:t>
          </a:r>
          <a:r>
            <a:rPr lang="el-GR" altLang="zh-CN" sz="1400" b="1" kern="1200" dirty="0" smtClean="0">
              <a:latin typeface="Comic Sans MS" pitchFamily="66" charset="0"/>
              <a:ea typeface="宋体"/>
            </a:rPr>
            <a:t>λ</a:t>
          </a:r>
          <a:r>
            <a:rPr lang="en-US" altLang="zh-CN" sz="1400" b="1" kern="1200" dirty="0" smtClean="0">
              <a:latin typeface="Comic Sans MS" pitchFamily="66" charset="0"/>
            </a:rPr>
            <a:t>:</a:t>
          </a:r>
        </a:p>
        <a:p>
          <a:pPr lvl="0" algn="ctr" defTabSz="622300">
            <a:lnSpc>
              <a:spcPct val="90000"/>
            </a:lnSpc>
            <a:spcBef>
              <a:spcPct val="0"/>
            </a:spcBef>
            <a:spcAft>
              <a:spcPct val="35000"/>
            </a:spcAft>
          </a:pPr>
          <a:endParaRPr lang="en-US" altLang="zh-CN" sz="1400" b="1" kern="1200" dirty="0" smtClean="0">
            <a:latin typeface="Comic Sans MS" pitchFamily="66" charset="0"/>
          </a:endParaRPr>
        </a:p>
        <a:p>
          <a:pPr lvl="0" algn="ctr" defTabSz="622300">
            <a:lnSpc>
              <a:spcPct val="90000"/>
            </a:lnSpc>
            <a:spcBef>
              <a:spcPct val="0"/>
            </a:spcBef>
            <a:spcAft>
              <a:spcPct val="35000"/>
            </a:spcAft>
          </a:pPr>
          <a:endParaRPr lang="en-US" altLang="zh-CN" sz="1400" b="1" kern="1200" dirty="0" smtClean="0">
            <a:latin typeface="Comic Sans MS" pitchFamily="66" charset="0"/>
          </a:endParaRPr>
        </a:p>
      </dsp:txBody>
      <dsp:txXfrm>
        <a:off x="46188" y="4148412"/>
        <a:ext cx="2295261" cy="1343712"/>
      </dsp:txXfrm>
    </dsp:sp>
    <dsp:sp modelId="{CC640995-02C3-4FFF-8536-91A3616DAEDA}">
      <dsp:nvSpPr>
        <dsp:cNvPr id="0" name=""/>
        <dsp:cNvSpPr/>
      </dsp:nvSpPr>
      <dsp:spPr>
        <a:xfrm rot="16200000">
          <a:off x="2761805" y="3457330"/>
          <a:ext cx="1774327" cy="214098"/>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490FDD-2DAA-43A3-89D3-FD4CA6412D00}">
      <dsp:nvSpPr>
        <dsp:cNvPr id="0" name=""/>
        <dsp:cNvSpPr/>
      </dsp:nvSpPr>
      <dsp:spPr>
        <a:xfrm>
          <a:off x="3168282" y="4106607"/>
          <a:ext cx="2378871" cy="1427322"/>
        </a:xfrm>
        <a:prstGeom prst="roundRect">
          <a:avLst>
            <a:gd name="adj" fmla="val 10000"/>
          </a:avLst>
        </a:prstGeom>
        <a:solidFill>
          <a:srgbClr val="0000FF"/>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b="1" kern="1200" dirty="0" smtClean="0">
              <a:latin typeface="Comic Sans MS" pitchFamily="66" charset="0"/>
            </a:rPr>
            <a:t>Find the observed test statistic for tested </a:t>
          </a:r>
          <a:r>
            <a:rPr lang="el-GR" altLang="zh-CN" sz="1600" b="1" kern="1200" dirty="0" smtClean="0">
              <a:latin typeface="Comic Sans MS" pitchFamily="66" charset="0"/>
              <a:ea typeface="宋体"/>
            </a:rPr>
            <a:t>μ</a:t>
          </a:r>
          <a:r>
            <a:rPr lang="en-US" altLang="zh-CN" sz="1600" b="1" kern="1200" dirty="0" smtClean="0">
              <a:latin typeface="Comic Sans MS" pitchFamily="66" charset="0"/>
            </a:rPr>
            <a:t>: t</a:t>
          </a:r>
          <a:r>
            <a:rPr lang="el-GR" altLang="zh-CN" sz="1600" b="1" kern="1200" baseline="-25000" dirty="0" smtClean="0">
              <a:latin typeface="Comic Sans MS" pitchFamily="66" charset="0"/>
              <a:ea typeface="宋体"/>
            </a:rPr>
            <a:t>μ</a:t>
          </a:r>
          <a:r>
            <a:rPr lang="en-US" altLang="zh-CN" sz="1600" b="1" kern="1200" baseline="-25000" dirty="0" smtClean="0">
              <a:latin typeface="Comic Sans MS" pitchFamily="66" charset="0"/>
              <a:ea typeface="宋体"/>
            </a:rPr>
            <a:t>,</a:t>
          </a:r>
          <a:r>
            <a:rPr lang="en-US" altLang="zh-CN" sz="1600" b="1" kern="1200" baseline="-25000" dirty="0" err="1" smtClean="0">
              <a:latin typeface="Comic Sans MS" pitchFamily="66" charset="0"/>
              <a:ea typeface="宋体"/>
            </a:rPr>
            <a:t>obs</a:t>
          </a:r>
          <a:endParaRPr lang="en-US" altLang="zh-CN" sz="1600" b="1" kern="1200" dirty="0" smtClean="0">
            <a:latin typeface="Comic Sans MS" pitchFamily="66" charset="0"/>
          </a:endParaRPr>
        </a:p>
      </dsp:txBody>
      <dsp:txXfrm>
        <a:off x="3210087" y="4148412"/>
        <a:ext cx="2295261" cy="1343712"/>
      </dsp:txXfrm>
    </dsp:sp>
    <dsp:sp modelId="{93ABC9FA-0BBA-4257-894E-DB5591BB48FB}">
      <dsp:nvSpPr>
        <dsp:cNvPr id="0" name=""/>
        <dsp:cNvSpPr/>
      </dsp:nvSpPr>
      <dsp:spPr>
        <a:xfrm rot="16200000">
          <a:off x="2761805" y="1673177"/>
          <a:ext cx="1774327" cy="214098"/>
        </a:xfrm>
        <a:prstGeom prst="rect">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03A6F1-65B8-497A-8E46-73D00548D9F8}">
      <dsp:nvSpPr>
        <dsp:cNvPr id="0" name=""/>
        <dsp:cNvSpPr/>
      </dsp:nvSpPr>
      <dsp:spPr>
        <a:xfrm>
          <a:off x="3168282" y="2322453"/>
          <a:ext cx="2378871" cy="1427322"/>
        </a:xfrm>
        <a:prstGeom prst="roundRect">
          <a:avLst>
            <a:gd name="adj" fmla="val 10000"/>
          </a:avLst>
        </a:prstGeom>
        <a:solidFill>
          <a:schemeClr val="accent6">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altLang="zh-CN" sz="1050" b="1" kern="1200" dirty="0" smtClean="0">
              <a:latin typeface="Comic Sans MS" pitchFamily="66" charset="0"/>
            </a:rPr>
            <a:t>Construct the PDF of test statistic t</a:t>
          </a:r>
          <a:r>
            <a:rPr lang="el-GR" altLang="zh-CN" sz="1050" b="1" kern="1200" baseline="-25000" dirty="0" smtClean="0">
              <a:latin typeface="Comic Sans MS" pitchFamily="66" charset="0"/>
              <a:ea typeface="宋体"/>
            </a:rPr>
            <a:t>μ</a:t>
          </a:r>
          <a:r>
            <a:rPr lang="en-US" altLang="zh-CN" sz="1050" b="1" kern="1200" baseline="-25000" dirty="0" smtClean="0">
              <a:latin typeface="Comic Sans MS" pitchFamily="66" charset="0"/>
              <a:ea typeface="宋体"/>
            </a:rPr>
            <a:t>: </a:t>
          </a:r>
          <a:r>
            <a:rPr lang="en-US" altLang="zh-CN" sz="1050" b="1" kern="1200" dirty="0" smtClean="0">
              <a:latin typeface="Comic Sans MS" pitchFamily="66" charset="0"/>
            </a:rPr>
            <a:t>generate toy Monte Carlo or using asymptotic formula</a:t>
          </a:r>
          <a:endParaRPr lang="en-US" altLang="zh-CN" sz="1600" b="1" kern="1200" dirty="0" smtClean="0">
            <a:latin typeface="Comic Sans MS" pitchFamily="66" charset="0"/>
          </a:endParaRPr>
        </a:p>
        <a:p>
          <a:pPr lvl="0" algn="ctr" defTabSz="466725">
            <a:lnSpc>
              <a:spcPct val="90000"/>
            </a:lnSpc>
            <a:spcBef>
              <a:spcPct val="0"/>
            </a:spcBef>
            <a:spcAft>
              <a:spcPct val="35000"/>
            </a:spcAft>
          </a:pPr>
          <a:endParaRPr lang="en-US" altLang="zh-CN" sz="1600" b="1" kern="1200" dirty="0" smtClean="0">
            <a:latin typeface="Comic Sans MS" pitchFamily="66" charset="0"/>
          </a:endParaRPr>
        </a:p>
        <a:p>
          <a:pPr lvl="0" algn="ctr" defTabSz="466725">
            <a:lnSpc>
              <a:spcPct val="90000"/>
            </a:lnSpc>
            <a:spcBef>
              <a:spcPct val="0"/>
            </a:spcBef>
            <a:spcAft>
              <a:spcPct val="35000"/>
            </a:spcAft>
          </a:pPr>
          <a:endParaRPr lang="zh-CN" altLang="en-US" sz="1400" b="1" kern="1200" dirty="0" smtClean="0">
            <a:latin typeface="Comic Sans MS" pitchFamily="66" charset="0"/>
          </a:endParaRPr>
        </a:p>
      </dsp:txBody>
      <dsp:txXfrm>
        <a:off x="3210087" y="2364258"/>
        <a:ext cx="2295261" cy="1343712"/>
      </dsp:txXfrm>
    </dsp:sp>
    <dsp:sp modelId="{F2C65202-10D3-413E-892E-F66584D48D92}">
      <dsp:nvSpPr>
        <dsp:cNvPr id="0" name=""/>
        <dsp:cNvSpPr/>
      </dsp:nvSpPr>
      <dsp:spPr>
        <a:xfrm>
          <a:off x="3653882" y="781100"/>
          <a:ext cx="3154072" cy="214098"/>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7A5704-A823-41C0-B014-9FFF4500B571}">
      <dsp:nvSpPr>
        <dsp:cNvPr id="0" name=""/>
        <dsp:cNvSpPr/>
      </dsp:nvSpPr>
      <dsp:spPr>
        <a:xfrm>
          <a:off x="3168282" y="538299"/>
          <a:ext cx="2378871" cy="1427322"/>
        </a:xfrm>
        <a:prstGeom prst="roundRect">
          <a:avLst>
            <a:gd name="adj" fmla="val 10000"/>
          </a:avLst>
        </a:prstGeom>
        <a:solidFill>
          <a:srgbClr val="80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altLang="zh-CN" sz="1200" b="1" kern="1200" dirty="0" smtClean="0">
              <a:latin typeface="Comic Sans MS" pitchFamily="66" charset="0"/>
            </a:rPr>
            <a:t>From the constructed distribution of test statistic for </a:t>
          </a:r>
          <a:r>
            <a:rPr lang="en-US" altLang="zh-CN" sz="1200" b="1" kern="1200" dirty="0" err="1" smtClean="0">
              <a:latin typeface="Comic Sans MS" pitchFamily="66" charset="0"/>
            </a:rPr>
            <a:t>s+b</a:t>
          </a:r>
          <a:r>
            <a:rPr lang="en-US" altLang="zh-CN" sz="1200" b="1" kern="1200" dirty="0" smtClean="0">
              <a:latin typeface="Comic Sans MS" pitchFamily="66" charset="0"/>
            </a:rPr>
            <a:t>, find the p-value of the observation</a:t>
          </a:r>
          <a:endParaRPr lang="en-US" altLang="zh-CN" sz="1400" b="1" kern="1200" dirty="0" smtClean="0">
            <a:latin typeface="Comic Sans MS" pitchFamily="66" charset="0"/>
          </a:endParaRPr>
        </a:p>
        <a:p>
          <a:pPr lvl="0" algn="ctr" defTabSz="533400">
            <a:lnSpc>
              <a:spcPct val="90000"/>
            </a:lnSpc>
            <a:spcBef>
              <a:spcPct val="0"/>
            </a:spcBef>
            <a:spcAft>
              <a:spcPct val="35000"/>
            </a:spcAft>
          </a:pPr>
          <a:endParaRPr lang="en-US" altLang="zh-CN" sz="1400" b="1" kern="1200" dirty="0" smtClean="0">
            <a:latin typeface="Comic Sans MS" pitchFamily="66" charset="0"/>
          </a:endParaRPr>
        </a:p>
        <a:p>
          <a:pPr lvl="0" algn="ctr" defTabSz="533400">
            <a:lnSpc>
              <a:spcPct val="90000"/>
            </a:lnSpc>
            <a:spcBef>
              <a:spcPct val="0"/>
            </a:spcBef>
            <a:spcAft>
              <a:spcPct val="35000"/>
            </a:spcAft>
          </a:pPr>
          <a:endParaRPr lang="zh-CN" altLang="en-US" sz="1400" b="1" kern="1200" dirty="0">
            <a:latin typeface="Comic Sans MS" pitchFamily="66" charset="0"/>
          </a:endParaRPr>
        </a:p>
      </dsp:txBody>
      <dsp:txXfrm>
        <a:off x="3210087" y="580104"/>
        <a:ext cx="2295261" cy="1343712"/>
      </dsp:txXfrm>
    </dsp:sp>
    <dsp:sp modelId="{BCD27548-F138-4191-B730-CA72F8D980FA}">
      <dsp:nvSpPr>
        <dsp:cNvPr id="0" name=""/>
        <dsp:cNvSpPr/>
      </dsp:nvSpPr>
      <dsp:spPr>
        <a:xfrm rot="5400000">
          <a:off x="5925704" y="1673177"/>
          <a:ext cx="1774327" cy="214098"/>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BAEF14-B0C5-4013-9107-49A34E75DDD7}">
      <dsp:nvSpPr>
        <dsp:cNvPr id="0" name=""/>
        <dsp:cNvSpPr/>
      </dsp:nvSpPr>
      <dsp:spPr>
        <a:xfrm>
          <a:off x="6332181" y="538299"/>
          <a:ext cx="2378871" cy="1427322"/>
        </a:xfrm>
        <a:prstGeom prst="roundRect">
          <a:avLst>
            <a:gd name="adj" fmla="val 10000"/>
          </a:avLst>
        </a:prstGeom>
        <a:solidFill>
          <a:srgbClr val="008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b="1" kern="1200" dirty="0" smtClean="0">
              <a:latin typeface="Comic Sans MS" pitchFamily="66" charset="0"/>
            </a:rPr>
            <a:t>If CLs&lt;0.05: the value of signal is excluded at 95% CL……….</a:t>
          </a:r>
        </a:p>
        <a:p>
          <a:pPr lvl="0" algn="ctr" defTabSz="622300">
            <a:lnSpc>
              <a:spcPct val="90000"/>
            </a:lnSpc>
            <a:spcBef>
              <a:spcPct val="0"/>
            </a:spcBef>
            <a:spcAft>
              <a:spcPct val="35000"/>
            </a:spcAft>
          </a:pPr>
          <a:endParaRPr lang="en-US" altLang="zh-CN" sz="1400" b="1" kern="1200" dirty="0" smtClean="0">
            <a:latin typeface="Comic Sans MS" pitchFamily="66" charset="0"/>
          </a:endParaRPr>
        </a:p>
        <a:p>
          <a:pPr lvl="0" algn="ctr" defTabSz="622300">
            <a:lnSpc>
              <a:spcPct val="90000"/>
            </a:lnSpc>
            <a:spcBef>
              <a:spcPct val="0"/>
            </a:spcBef>
            <a:spcAft>
              <a:spcPct val="35000"/>
            </a:spcAft>
          </a:pPr>
          <a:endParaRPr lang="zh-CN" altLang="en-US" sz="1400" b="1" kern="1200" dirty="0">
            <a:latin typeface="Comic Sans MS" pitchFamily="66" charset="0"/>
          </a:endParaRPr>
        </a:p>
      </dsp:txBody>
      <dsp:txXfrm>
        <a:off x="6373986" y="580104"/>
        <a:ext cx="2295261" cy="1343712"/>
      </dsp:txXfrm>
    </dsp:sp>
    <dsp:sp modelId="{522DFBB5-7B13-4C0D-BAB9-EC70B691E560}">
      <dsp:nvSpPr>
        <dsp:cNvPr id="0" name=""/>
        <dsp:cNvSpPr/>
      </dsp:nvSpPr>
      <dsp:spPr>
        <a:xfrm rot="5400000">
          <a:off x="5925704" y="3457330"/>
          <a:ext cx="1774327" cy="214098"/>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453628-4B0F-452D-A962-F1B8DC4C37D5}">
      <dsp:nvSpPr>
        <dsp:cNvPr id="0" name=""/>
        <dsp:cNvSpPr/>
      </dsp:nvSpPr>
      <dsp:spPr>
        <a:xfrm>
          <a:off x="6332181" y="2322453"/>
          <a:ext cx="2378871" cy="1427322"/>
        </a:xfrm>
        <a:prstGeom prst="roundRect">
          <a:avLst>
            <a:gd name="adj" fmla="val 10000"/>
          </a:avLst>
        </a:prstGeom>
        <a:solidFill>
          <a:schemeClr val="accent4">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altLang="zh-CN" sz="1200" b="1" kern="1200" dirty="0" smtClean="0">
              <a:latin typeface="Comic Sans MS" pitchFamily="66" charset="0"/>
            </a:rPr>
            <a:t>The above check has been done for each signal grid points on the SUSY model.</a:t>
          </a:r>
        </a:p>
        <a:p>
          <a:pPr lvl="0" algn="ctr" defTabSz="533400">
            <a:lnSpc>
              <a:spcPct val="90000"/>
            </a:lnSpc>
            <a:spcBef>
              <a:spcPct val="0"/>
            </a:spcBef>
            <a:spcAft>
              <a:spcPct val="35000"/>
            </a:spcAft>
          </a:pPr>
          <a:r>
            <a:rPr lang="en-US" altLang="zh-CN" sz="1200" b="1" kern="1200" dirty="0" smtClean="0">
              <a:latin typeface="Comic Sans MS" pitchFamily="66" charset="0"/>
            </a:rPr>
            <a:t>The line can be drawn for the area where points are excluded</a:t>
          </a:r>
          <a:endParaRPr lang="zh-CN" altLang="en-US" sz="1200" b="1" kern="1200" dirty="0">
            <a:latin typeface="Comic Sans MS" pitchFamily="66" charset="0"/>
          </a:endParaRPr>
        </a:p>
      </dsp:txBody>
      <dsp:txXfrm>
        <a:off x="6373986" y="2364258"/>
        <a:ext cx="2295261" cy="1343712"/>
      </dsp:txXfrm>
    </dsp:sp>
    <dsp:sp modelId="{53A2C0C9-4050-46B0-A222-A4E4A76C96E1}">
      <dsp:nvSpPr>
        <dsp:cNvPr id="0" name=""/>
        <dsp:cNvSpPr/>
      </dsp:nvSpPr>
      <dsp:spPr>
        <a:xfrm>
          <a:off x="6332181" y="4106607"/>
          <a:ext cx="2378871" cy="14273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zh-CN" altLang="en-US" sz="1200" kern="1200" dirty="0"/>
        </a:p>
      </dsp:txBody>
      <dsp:txXfrm>
        <a:off x="6373986" y="4148412"/>
        <a:ext cx="2295261" cy="134371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9" Type="http://schemas.openxmlformats.org/officeDocument/2006/relationships/image" Target="../media/image162.wmf"/><Relationship Id="rId20" Type="http://schemas.openxmlformats.org/officeDocument/2006/relationships/image" Target="../media/image173.wmf"/><Relationship Id="rId21" Type="http://schemas.openxmlformats.org/officeDocument/2006/relationships/image" Target="../media/image174.wmf"/><Relationship Id="rId22" Type="http://schemas.openxmlformats.org/officeDocument/2006/relationships/image" Target="../media/image175.wmf"/><Relationship Id="rId10" Type="http://schemas.openxmlformats.org/officeDocument/2006/relationships/image" Target="../media/image163.wmf"/><Relationship Id="rId11" Type="http://schemas.openxmlformats.org/officeDocument/2006/relationships/image" Target="../media/image164.wmf"/><Relationship Id="rId12" Type="http://schemas.openxmlformats.org/officeDocument/2006/relationships/image" Target="../media/image165.wmf"/><Relationship Id="rId13" Type="http://schemas.openxmlformats.org/officeDocument/2006/relationships/image" Target="../media/image166.wmf"/><Relationship Id="rId14" Type="http://schemas.openxmlformats.org/officeDocument/2006/relationships/image" Target="../media/image167.wmf"/><Relationship Id="rId15" Type="http://schemas.openxmlformats.org/officeDocument/2006/relationships/image" Target="../media/image168.wmf"/><Relationship Id="rId16" Type="http://schemas.openxmlformats.org/officeDocument/2006/relationships/image" Target="../media/image169.wmf"/><Relationship Id="rId17" Type="http://schemas.openxmlformats.org/officeDocument/2006/relationships/image" Target="../media/image170.wmf"/><Relationship Id="rId18" Type="http://schemas.openxmlformats.org/officeDocument/2006/relationships/image" Target="../media/image171.wmf"/><Relationship Id="rId19" Type="http://schemas.openxmlformats.org/officeDocument/2006/relationships/image" Target="../media/image172.wmf"/><Relationship Id="rId1" Type="http://schemas.openxmlformats.org/officeDocument/2006/relationships/image" Target="../media/image154.wmf"/><Relationship Id="rId2" Type="http://schemas.openxmlformats.org/officeDocument/2006/relationships/image" Target="../media/image155.wmf"/><Relationship Id="rId3" Type="http://schemas.openxmlformats.org/officeDocument/2006/relationships/image" Target="../media/image156.wmf"/><Relationship Id="rId4" Type="http://schemas.openxmlformats.org/officeDocument/2006/relationships/image" Target="../media/image157.wmf"/><Relationship Id="rId5" Type="http://schemas.openxmlformats.org/officeDocument/2006/relationships/image" Target="../media/image158.wmf"/><Relationship Id="rId6" Type="http://schemas.openxmlformats.org/officeDocument/2006/relationships/image" Target="../media/image159.wmf"/><Relationship Id="rId7" Type="http://schemas.openxmlformats.org/officeDocument/2006/relationships/image" Target="../media/image160.wmf"/><Relationship Id="rId8" Type="http://schemas.openxmlformats.org/officeDocument/2006/relationships/image" Target="../media/image1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3C2F809-39BE-3A43-A672-FE68FA6514A0}" type="datetimeFigureOut">
              <a:rPr kumimoji="1" lang="zh-CN" altLang="en-US" smtClean="0"/>
              <a:pPr/>
              <a:t>2019/7/17</a:t>
            </a:fld>
            <a:endParaRPr kumimoji="1"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78F25F-5D2F-444F-BBA3-D9EAF8615AA3}" type="slidenum">
              <a:rPr kumimoji="1" lang="zh-CN" altLang="en-US" smtClean="0"/>
              <a:pPr/>
              <a:t>‹#›</a:t>
            </a:fld>
            <a:endParaRPr kumimoji="1" lang="zh-CN" altLang="en-US"/>
          </a:p>
        </p:txBody>
      </p:sp>
    </p:spTree>
    <p:extLst>
      <p:ext uri="{BB962C8B-B14F-4D97-AF65-F5344CB8AC3E}">
        <p14:creationId xmlns:p14="http://schemas.microsoft.com/office/powerpoint/2010/main" val="21126807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2EB2FD-F773-4E08-A2E4-AB641C8C6DBF}" type="datetimeFigureOut">
              <a:rPr lang="zh-CN" altLang="en-US" smtClean="0"/>
              <a:pPr/>
              <a:t>2019/7/17</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D42079-0FA3-4DAD-BDBF-7A869A84486E}" type="slidenum">
              <a:rPr lang="zh-CN" altLang="en-US" smtClean="0"/>
              <a:pPr/>
              <a:t>‹#›</a:t>
            </a:fld>
            <a:endParaRPr lang="zh-CN" altLang="en-US"/>
          </a:p>
        </p:txBody>
      </p:sp>
    </p:spTree>
    <p:extLst>
      <p:ext uri="{BB962C8B-B14F-4D97-AF65-F5344CB8AC3E}">
        <p14:creationId xmlns:p14="http://schemas.microsoft.com/office/powerpoint/2010/main" val="36588880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zh-CN">
              <a:latin typeface="Times New Roman" charset="0"/>
              <a:ea typeface="宋体" charset="0"/>
            </a:endParaRPr>
          </a:p>
        </p:txBody>
      </p:sp>
      <p:sp>
        <p:nvSpPr>
          <p:cNvPr id="40964"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1800">
                <a:solidFill>
                  <a:srgbClr val="342698"/>
                </a:solidFill>
                <a:latin typeface="Comic Sans MS" charset="0"/>
                <a:ea typeface="宋体" charset="0"/>
                <a:cs typeface="宋体" charset="0"/>
              </a:defRPr>
            </a:lvl1pPr>
            <a:lvl2pPr marL="685817" indent="-263776" eaLnBrk="0" hangingPunct="0">
              <a:defRPr sz="1800">
                <a:solidFill>
                  <a:srgbClr val="342698"/>
                </a:solidFill>
                <a:latin typeface="Comic Sans MS" charset="0"/>
                <a:ea typeface="宋体" charset="0"/>
              </a:defRPr>
            </a:lvl2pPr>
            <a:lvl3pPr marL="1055103" indent="-211021" eaLnBrk="0" hangingPunct="0">
              <a:defRPr sz="1800">
                <a:solidFill>
                  <a:srgbClr val="342698"/>
                </a:solidFill>
                <a:latin typeface="Comic Sans MS" charset="0"/>
                <a:ea typeface="宋体" charset="0"/>
              </a:defRPr>
            </a:lvl3pPr>
            <a:lvl4pPr marL="1477145" indent="-211021" eaLnBrk="0" hangingPunct="0">
              <a:defRPr sz="1800">
                <a:solidFill>
                  <a:srgbClr val="342698"/>
                </a:solidFill>
                <a:latin typeface="Comic Sans MS" charset="0"/>
                <a:ea typeface="宋体" charset="0"/>
              </a:defRPr>
            </a:lvl4pPr>
            <a:lvl5pPr marL="1899186" indent="-211021" eaLnBrk="0" hangingPunct="0">
              <a:defRPr sz="1800">
                <a:solidFill>
                  <a:srgbClr val="342698"/>
                </a:solidFill>
                <a:latin typeface="Comic Sans MS" charset="0"/>
                <a:ea typeface="宋体" charset="0"/>
              </a:defRPr>
            </a:lvl5pPr>
            <a:lvl6pPr marL="2321227" indent="-211021" eaLnBrk="0" fontAlgn="base" hangingPunct="0">
              <a:spcBef>
                <a:spcPct val="0"/>
              </a:spcBef>
              <a:spcAft>
                <a:spcPct val="0"/>
              </a:spcAft>
              <a:buChar char="•"/>
              <a:defRPr sz="1800">
                <a:solidFill>
                  <a:srgbClr val="342698"/>
                </a:solidFill>
                <a:latin typeface="Comic Sans MS" charset="0"/>
                <a:ea typeface="宋体" charset="0"/>
              </a:defRPr>
            </a:lvl6pPr>
            <a:lvl7pPr marL="2743269" indent="-211021" eaLnBrk="0" fontAlgn="base" hangingPunct="0">
              <a:spcBef>
                <a:spcPct val="0"/>
              </a:spcBef>
              <a:spcAft>
                <a:spcPct val="0"/>
              </a:spcAft>
              <a:buChar char="•"/>
              <a:defRPr sz="1800">
                <a:solidFill>
                  <a:srgbClr val="342698"/>
                </a:solidFill>
                <a:latin typeface="Comic Sans MS" charset="0"/>
                <a:ea typeface="宋体" charset="0"/>
              </a:defRPr>
            </a:lvl7pPr>
            <a:lvl8pPr marL="3165310" indent="-211021" eaLnBrk="0" fontAlgn="base" hangingPunct="0">
              <a:spcBef>
                <a:spcPct val="0"/>
              </a:spcBef>
              <a:spcAft>
                <a:spcPct val="0"/>
              </a:spcAft>
              <a:buChar char="•"/>
              <a:defRPr sz="1800">
                <a:solidFill>
                  <a:srgbClr val="342698"/>
                </a:solidFill>
                <a:latin typeface="Comic Sans MS" charset="0"/>
                <a:ea typeface="宋体" charset="0"/>
              </a:defRPr>
            </a:lvl8pPr>
            <a:lvl9pPr marL="3587351" indent="-211021" eaLnBrk="0" fontAlgn="base" hangingPunct="0">
              <a:spcBef>
                <a:spcPct val="0"/>
              </a:spcBef>
              <a:spcAft>
                <a:spcPct val="0"/>
              </a:spcAft>
              <a:buChar char="•"/>
              <a:defRPr sz="1800">
                <a:solidFill>
                  <a:srgbClr val="342698"/>
                </a:solidFill>
                <a:latin typeface="Comic Sans MS" charset="0"/>
                <a:ea typeface="宋体" charset="0"/>
              </a:defRPr>
            </a:lvl9pPr>
          </a:lstStyle>
          <a:p>
            <a:pPr eaLnBrk="1" hangingPunct="1"/>
            <a:fld id="{A8844568-9F0F-604E-9A4D-9878BF659F8E}" type="slidenum">
              <a:rPr lang="en-US" altLang="zh-CN" sz="1100">
                <a:solidFill>
                  <a:schemeClr val="tx1"/>
                </a:solidFill>
                <a:latin typeface="Arial" charset="0"/>
              </a:rPr>
              <a:pPr eaLnBrk="1" hangingPunct="1"/>
              <a:t>15</a:t>
            </a:fld>
            <a:endParaRPr lang="en-US" altLang="zh-CN" sz="1100">
              <a:solidFill>
                <a:schemeClr val="tx1"/>
              </a:solidFill>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1800">
                <a:solidFill>
                  <a:srgbClr val="342698"/>
                </a:solidFill>
                <a:latin typeface="Comic Sans MS" charset="0"/>
                <a:ea typeface="宋体" charset="0"/>
                <a:cs typeface="宋体" charset="0"/>
              </a:defRPr>
            </a:lvl1pPr>
            <a:lvl2pPr marL="685817" indent="-263776" eaLnBrk="0" hangingPunct="0">
              <a:defRPr sz="1800">
                <a:solidFill>
                  <a:srgbClr val="342698"/>
                </a:solidFill>
                <a:latin typeface="Comic Sans MS" charset="0"/>
                <a:ea typeface="宋体" charset="0"/>
              </a:defRPr>
            </a:lvl2pPr>
            <a:lvl3pPr marL="1055103" indent="-211021" eaLnBrk="0" hangingPunct="0">
              <a:defRPr sz="1800">
                <a:solidFill>
                  <a:srgbClr val="342698"/>
                </a:solidFill>
                <a:latin typeface="Comic Sans MS" charset="0"/>
                <a:ea typeface="宋体" charset="0"/>
              </a:defRPr>
            </a:lvl3pPr>
            <a:lvl4pPr marL="1477145" indent="-211021" eaLnBrk="0" hangingPunct="0">
              <a:defRPr sz="1800">
                <a:solidFill>
                  <a:srgbClr val="342698"/>
                </a:solidFill>
                <a:latin typeface="Comic Sans MS" charset="0"/>
                <a:ea typeface="宋体" charset="0"/>
              </a:defRPr>
            </a:lvl4pPr>
            <a:lvl5pPr marL="1899186" indent="-211021" eaLnBrk="0" hangingPunct="0">
              <a:defRPr sz="1800">
                <a:solidFill>
                  <a:srgbClr val="342698"/>
                </a:solidFill>
                <a:latin typeface="Comic Sans MS" charset="0"/>
                <a:ea typeface="宋体" charset="0"/>
              </a:defRPr>
            </a:lvl5pPr>
            <a:lvl6pPr marL="2321227" indent="-211021" eaLnBrk="0" fontAlgn="base" hangingPunct="0">
              <a:spcBef>
                <a:spcPct val="0"/>
              </a:spcBef>
              <a:spcAft>
                <a:spcPct val="0"/>
              </a:spcAft>
              <a:buChar char="•"/>
              <a:defRPr sz="1800">
                <a:solidFill>
                  <a:srgbClr val="342698"/>
                </a:solidFill>
                <a:latin typeface="Comic Sans MS" charset="0"/>
                <a:ea typeface="宋体" charset="0"/>
              </a:defRPr>
            </a:lvl6pPr>
            <a:lvl7pPr marL="2743269" indent="-211021" eaLnBrk="0" fontAlgn="base" hangingPunct="0">
              <a:spcBef>
                <a:spcPct val="0"/>
              </a:spcBef>
              <a:spcAft>
                <a:spcPct val="0"/>
              </a:spcAft>
              <a:buChar char="•"/>
              <a:defRPr sz="1800">
                <a:solidFill>
                  <a:srgbClr val="342698"/>
                </a:solidFill>
                <a:latin typeface="Comic Sans MS" charset="0"/>
                <a:ea typeface="宋体" charset="0"/>
              </a:defRPr>
            </a:lvl7pPr>
            <a:lvl8pPr marL="3165310" indent="-211021" eaLnBrk="0" fontAlgn="base" hangingPunct="0">
              <a:spcBef>
                <a:spcPct val="0"/>
              </a:spcBef>
              <a:spcAft>
                <a:spcPct val="0"/>
              </a:spcAft>
              <a:buChar char="•"/>
              <a:defRPr sz="1800">
                <a:solidFill>
                  <a:srgbClr val="342698"/>
                </a:solidFill>
                <a:latin typeface="Comic Sans MS" charset="0"/>
                <a:ea typeface="宋体" charset="0"/>
              </a:defRPr>
            </a:lvl8pPr>
            <a:lvl9pPr marL="3587351" indent="-211021" eaLnBrk="0" fontAlgn="base" hangingPunct="0">
              <a:spcBef>
                <a:spcPct val="0"/>
              </a:spcBef>
              <a:spcAft>
                <a:spcPct val="0"/>
              </a:spcAft>
              <a:buChar char="•"/>
              <a:defRPr sz="1800">
                <a:solidFill>
                  <a:srgbClr val="342698"/>
                </a:solidFill>
                <a:latin typeface="Comic Sans MS" charset="0"/>
                <a:ea typeface="宋体" charset="0"/>
              </a:defRPr>
            </a:lvl9pPr>
          </a:lstStyle>
          <a:p>
            <a:pPr eaLnBrk="1" hangingPunct="1"/>
            <a:fld id="{06B3D6A2-46BD-C24D-AB0F-C7EDC3A443F8}" type="slidenum">
              <a:rPr lang="zh-CN" altLang="en-US" sz="1100">
                <a:solidFill>
                  <a:schemeClr val="tx1"/>
                </a:solidFill>
                <a:latin typeface="Times New Roman" charset="0"/>
              </a:rPr>
              <a:pPr eaLnBrk="1" hangingPunct="1"/>
              <a:t>29</a:t>
            </a:fld>
            <a:endParaRPr lang="en-US" altLang="zh-CN" sz="1100">
              <a:solidFill>
                <a:schemeClr val="tx1"/>
              </a:solidFill>
              <a:latin typeface="Times New Roman"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zh-CN" altLang="en-US">
              <a:latin typeface="Times New Roman" charset="0"/>
              <a:ea typeface="宋体" charset="0"/>
            </a:endParaRPr>
          </a:p>
        </p:txBody>
      </p:sp>
    </p:spTree>
    <p:extLst>
      <p:ext uri="{BB962C8B-B14F-4D97-AF65-F5344CB8AC3E}">
        <p14:creationId xmlns:p14="http://schemas.microsoft.com/office/powerpoint/2010/main" val="710516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1800">
                <a:solidFill>
                  <a:srgbClr val="342698"/>
                </a:solidFill>
                <a:latin typeface="Comic Sans MS" charset="0"/>
                <a:ea typeface="宋体" charset="0"/>
                <a:cs typeface="宋体" charset="0"/>
              </a:defRPr>
            </a:lvl1pPr>
            <a:lvl2pPr marL="685817" indent="-263776" eaLnBrk="0" hangingPunct="0">
              <a:defRPr sz="1800">
                <a:solidFill>
                  <a:srgbClr val="342698"/>
                </a:solidFill>
                <a:latin typeface="Comic Sans MS" charset="0"/>
                <a:ea typeface="宋体" charset="0"/>
              </a:defRPr>
            </a:lvl2pPr>
            <a:lvl3pPr marL="1055103" indent="-211021" eaLnBrk="0" hangingPunct="0">
              <a:defRPr sz="1800">
                <a:solidFill>
                  <a:srgbClr val="342698"/>
                </a:solidFill>
                <a:latin typeface="Comic Sans MS" charset="0"/>
                <a:ea typeface="宋体" charset="0"/>
              </a:defRPr>
            </a:lvl3pPr>
            <a:lvl4pPr marL="1477145" indent="-211021" eaLnBrk="0" hangingPunct="0">
              <a:defRPr sz="1800">
                <a:solidFill>
                  <a:srgbClr val="342698"/>
                </a:solidFill>
                <a:latin typeface="Comic Sans MS" charset="0"/>
                <a:ea typeface="宋体" charset="0"/>
              </a:defRPr>
            </a:lvl4pPr>
            <a:lvl5pPr marL="1899186" indent="-211021" eaLnBrk="0" hangingPunct="0">
              <a:defRPr sz="1800">
                <a:solidFill>
                  <a:srgbClr val="342698"/>
                </a:solidFill>
                <a:latin typeface="Comic Sans MS" charset="0"/>
                <a:ea typeface="宋体" charset="0"/>
              </a:defRPr>
            </a:lvl5pPr>
            <a:lvl6pPr marL="2321227" indent="-211021" eaLnBrk="0" fontAlgn="base" hangingPunct="0">
              <a:spcBef>
                <a:spcPct val="0"/>
              </a:spcBef>
              <a:spcAft>
                <a:spcPct val="0"/>
              </a:spcAft>
              <a:buChar char="•"/>
              <a:defRPr sz="1800">
                <a:solidFill>
                  <a:srgbClr val="342698"/>
                </a:solidFill>
                <a:latin typeface="Comic Sans MS" charset="0"/>
                <a:ea typeface="宋体" charset="0"/>
              </a:defRPr>
            </a:lvl6pPr>
            <a:lvl7pPr marL="2743269" indent="-211021" eaLnBrk="0" fontAlgn="base" hangingPunct="0">
              <a:spcBef>
                <a:spcPct val="0"/>
              </a:spcBef>
              <a:spcAft>
                <a:spcPct val="0"/>
              </a:spcAft>
              <a:buChar char="•"/>
              <a:defRPr sz="1800">
                <a:solidFill>
                  <a:srgbClr val="342698"/>
                </a:solidFill>
                <a:latin typeface="Comic Sans MS" charset="0"/>
                <a:ea typeface="宋体" charset="0"/>
              </a:defRPr>
            </a:lvl7pPr>
            <a:lvl8pPr marL="3165310" indent="-211021" eaLnBrk="0" fontAlgn="base" hangingPunct="0">
              <a:spcBef>
                <a:spcPct val="0"/>
              </a:spcBef>
              <a:spcAft>
                <a:spcPct val="0"/>
              </a:spcAft>
              <a:buChar char="•"/>
              <a:defRPr sz="1800">
                <a:solidFill>
                  <a:srgbClr val="342698"/>
                </a:solidFill>
                <a:latin typeface="Comic Sans MS" charset="0"/>
                <a:ea typeface="宋体" charset="0"/>
              </a:defRPr>
            </a:lvl8pPr>
            <a:lvl9pPr marL="3587351" indent="-211021" eaLnBrk="0" fontAlgn="base" hangingPunct="0">
              <a:spcBef>
                <a:spcPct val="0"/>
              </a:spcBef>
              <a:spcAft>
                <a:spcPct val="0"/>
              </a:spcAft>
              <a:buChar char="•"/>
              <a:defRPr sz="1800">
                <a:solidFill>
                  <a:srgbClr val="342698"/>
                </a:solidFill>
                <a:latin typeface="Comic Sans MS" charset="0"/>
                <a:ea typeface="宋体" charset="0"/>
              </a:defRPr>
            </a:lvl9pPr>
          </a:lstStyle>
          <a:p>
            <a:pPr eaLnBrk="1" hangingPunct="1"/>
            <a:fld id="{06B3D6A2-46BD-C24D-AB0F-C7EDC3A443F8}" type="slidenum">
              <a:rPr lang="zh-CN" altLang="en-US" sz="1100">
                <a:solidFill>
                  <a:schemeClr val="tx1"/>
                </a:solidFill>
                <a:latin typeface="Times New Roman" charset="0"/>
              </a:rPr>
              <a:pPr eaLnBrk="1" hangingPunct="1"/>
              <a:t>30</a:t>
            </a:fld>
            <a:endParaRPr lang="en-US" altLang="zh-CN" sz="1100">
              <a:solidFill>
                <a:schemeClr val="tx1"/>
              </a:solidFill>
              <a:latin typeface="Times New Roman"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zh-CN" altLang="en-US">
              <a:latin typeface="Times New Roman" charset="0"/>
              <a:ea typeface="宋体" charset="0"/>
            </a:endParaRPr>
          </a:p>
        </p:txBody>
      </p:sp>
    </p:spTree>
    <p:extLst>
      <p:ext uri="{BB962C8B-B14F-4D97-AF65-F5344CB8AC3E}">
        <p14:creationId xmlns:p14="http://schemas.microsoft.com/office/powerpoint/2010/main" val="104936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1800">
                <a:solidFill>
                  <a:srgbClr val="342698"/>
                </a:solidFill>
                <a:latin typeface="Comic Sans MS" charset="0"/>
                <a:ea typeface="宋体" charset="0"/>
                <a:cs typeface="宋体" charset="0"/>
              </a:defRPr>
            </a:lvl1pPr>
            <a:lvl2pPr marL="685817" indent="-263776" eaLnBrk="0" hangingPunct="0">
              <a:defRPr sz="1800">
                <a:solidFill>
                  <a:srgbClr val="342698"/>
                </a:solidFill>
                <a:latin typeface="Comic Sans MS" charset="0"/>
                <a:ea typeface="宋体" charset="0"/>
              </a:defRPr>
            </a:lvl2pPr>
            <a:lvl3pPr marL="1055103" indent="-211021" eaLnBrk="0" hangingPunct="0">
              <a:defRPr sz="1800">
                <a:solidFill>
                  <a:srgbClr val="342698"/>
                </a:solidFill>
                <a:latin typeface="Comic Sans MS" charset="0"/>
                <a:ea typeface="宋体" charset="0"/>
              </a:defRPr>
            </a:lvl3pPr>
            <a:lvl4pPr marL="1477145" indent="-211021" eaLnBrk="0" hangingPunct="0">
              <a:defRPr sz="1800">
                <a:solidFill>
                  <a:srgbClr val="342698"/>
                </a:solidFill>
                <a:latin typeface="Comic Sans MS" charset="0"/>
                <a:ea typeface="宋体" charset="0"/>
              </a:defRPr>
            </a:lvl4pPr>
            <a:lvl5pPr marL="1899186" indent="-211021" eaLnBrk="0" hangingPunct="0">
              <a:defRPr sz="1800">
                <a:solidFill>
                  <a:srgbClr val="342698"/>
                </a:solidFill>
                <a:latin typeface="Comic Sans MS" charset="0"/>
                <a:ea typeface="宋体" charset="0"/>
              </a:defRPr>
            </a:lvl5pPr>
            <a:lvl6pPr marL="2321227" indent="-211021" eaLnBrk="0" fontAlgn="base" hangingPunct="0">
              <a:spcBef>
                <a:spcPct val="0"/>
              </a:spcBef>
              <a:spcAft>
                <a:spcPct val="0"/>
              </a:spcAft>
              <a:buChar char="•"/>
              <a:defRPr sz="1800">
                <a:solidFill>
                  <a:srgbClr val="342698"/>
                </a:solidFill>
                <a:latin typeface="Comic Sans MS" charset="0"/>
                <a:ea typeface="宋体" charset="0"/>
              </a:defRPr>
            </a:lvl6pPr>
            <a:lvl7pPr marL="2743269" indent="-211021" eaLnBrk="0" fontAlgn="base" hangingPunct="0">
              <a:spcBef>
                <a:spcPct val="0"/>
              </a:spcBef>
              <a:spcAft>
                <a:spcPct val="0"/>
              </a:spcAft>
              <a:buChar char="•"/>
              <a:defRPr sz="1800">
                <a:solidFill>
                  <a:srgbClr val="342698"/>
                </a:solidFill>
                <a:latin typeface="Comic Sans MS" charset="0"/>
                <a:ea typeface="宋体" charset="0"/>
              </a:defRPr>
            </a:lvl7pPr>
            <a:lvl8pPr marL="3165310" indent="-211021" eaLnBrk="0" fontAlgn="base" hangingPunct="0">
              <a:spcBef>
                <a:spcPct val="0"/>
              </a:spcBef>
              <a:spcAft>
                <a:spcPct val="0"/>
              </a:spcAft>
              <a:buChar char="•"/>
              <a:defRPr sz="1800">
                <a:solidFill>
                  <a:srgbClr val="342698"/>
                </a:solidFill>
                <a:latin typeface="Comic Sans MS" charset="0"/>
                <a:ea typeface="宋体" charset="0"/>
              </a:defRPr>
            </a:lvl8pPr>
            <a:lvl9pPr marL="3587351" indent="-211021" eaLnBrk="0" fontAlgn="base" hangingPunct="0">
              <a:spcBef>
                <a:spcPct val="0"/>
              </a:spcBef>
              <a:spcAft>
                <a:spcPct val="0"/>
              </a:spcAft>
              <a:buChar char="•"/>
              <a:defRPr sz="1800">
                <a:solidFill>
                  <a:srgbClr val="342698"/>
                </a:solidFill>
                <a:latin typeface="Comic Sans MS" charset="0"/>
                <a:ea typeface="宋体" charset="0"/>
              </a:defRPr>
            </a:lvl9pPr>
          </a:lstStyle>
          <a:p>
            <a:pPr eaLnBrk="1" hangingPunct="1"/>
            <a:fld id="{06B3D6A2-46BD-C24D-AB0F-C7EDC3A443F8}" type="slidenum">
              <a:rPr lang="zh-CN" altLang="en-US" sz="1100">
                <a:solidFill>
                  <a:schemeClr val="tx1"/>
                </a:solidFill>
                <a:latin typeface="Times New Roman" charset="0"/>
              </a:rPr>
              <a:pPr eaLnBrk="1" hangingPunct="1"/>
              <a:t>31</a:t>
            </a:fld>
            <a:endParaRPr lang="en-US" altLang="zh-CN" sz="1100">
              <a:solidFill>
                <a:schemeClr val="tx1"/>
              </a:solidFill>
              <a:latin typeface="Times New Roman"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zh-CN" altLang="en-US">
              <a:latin typeface="Times New Roman" charset="0"/>
              <a:ea typeface="宋体" charset="0"/>
            </a:endParaRPr>
          </a:p>
        </p:txBody>
      </p:sp>
    </p:spTree>
    <p:extLst>
      <p:ext uri="{BB962C8B-B14F-4D97-AF65-F5344CB8AC3E}">
        <p14:creationId xmlns:p14="http://schemas.microsoft.com/office/powerpoint/2010/main" val="138053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1800">
                <a:solidFill>
                  <a:srgbClr val="342698"/>
                </a:solidFill>
                <a:latin typeface="Comic Sans MS" charset="0"/>
                <a:ea typeface="宋体" charset="0"/>
                <a:cs typeface="宋体" charset="0"/>
              </a:defRPr>
            </a:lvl1pPr>
            <a:lvl2pPr marL="685817" indent="-263776" eaLnBrk="0" hangingPunct="0">
              <a:defRPr sz="1800">
                <a:solidFill>
                  <a:srgbClr val="342698"/>
                </a:solidFill>
                <a:latin typeface="Comic Sans MS" charset="0"/>
                <a:ea typeface="宋体" charset="0"/>
              </a:defRPr>
            </a:lvl2pPr>
            <a:lvl3pPr marL="1055103" indent="-211021" eaLnBrk="0" hangingPunct="0">
              <a:defRPr sz="1800">
                <a:solidFill>
                  <a:srgbClr val="342698"/>
                </a:solidFill>
                <a:latin typeface="Comic Sans MS" charset="0"/>
                <a:ea typeface="宋体" charset="0"/>
              </a:defRPr>
            </a:lvl3pPr>
            <a:lvl4pPr marL="1477145" indent="-211021" eaLnBrk="0" hangingPunct="0">
              <a:defRPr sz="1800">
                <a:solidFill>
                  <a:srgbClr val="342698"/>
                </a:solidFill>
                <a:latin typeface="Comic Sans MS" charset="0"/>
                <a:ea typeface="宋体" charset="0"/>
              </a:defRPr>
            </a:lvl4pPr>
            <a:lvl5pPr marL="1899186" indent="-211021" eaLnBrk="0" hangingPunct="0">
              <a:defRPr sz="1800">
                <a:solidFill>
                  <a:srgbClr val="342698"/>
                </a:solidFill>
                <a:latin typeface="Comic Sans MS" charset="0"/>
                <a:ea typeface="宋体" charset="0"/>
              </a:defRPr>
            </a:lvl5pPr>
            <a:lvl6pPr marL="2321227" indent="-211021" eaLnBrk="0" fontAlgn="base" hangingPunct="0">
              <a:spcBef>
                <a:spcPct val="0"/>
              </a:spcBef>
              <a:spcAft>
                <a:spcPct val="0"/>
              </a:spcAft>
              <a:buChar char="•"/>
              <a:defRPr sz="1800">
                <a:solidFill>
                  <a:srgbClr val="342698"/>
                </a:solidFill>
                <a:latin typeface="Comic Sans MS" charset="0"/>
                <a:ea typeface="宋体" charset="0"/>
              </a:defRPr>
            </a:lvl6pPr>
            <a:lvl7pPr marL="2743269" indent="-211021" eaLnBrk="0" fontAlgn="base" hangingPunct="0">
              <a:spcBef>
                <a:spcPct val="0"/>
              </a:spcBef>
              <a:spcAft>
                <a:spcPct val="0"/>
              </a:spcAft>
              <a:buChar char="•"/>
              <a:defRPr sz="1800">
                <a:solidFill>
                  <a:srgbClr val="342698"/>
                </a:solidFill>
                <a:latin typeface="Comic Sans MS" charset="0"/>
                <a:ea typeface="宋体" charset="0"/>
              </a:defRPr>
            </a:lvl7pPr>
            <a:lvl8pPr marL="3165310" indent="-211021" eaLnBrk="0" fontAlgn="base" hangingPunct="0">
              <a:spcBef>
                <a:spcPct val="0"/>
              </a:spcBef>
              <a:spcAft>
                <a:spcPct val="0"/>
              </a:spcAft>
              <a:buChar char="•"/>
              <a:defRPr sz="1800">
                <a:solidFill>
                  <a:srgbClr val="342698"/>
                </a:solidFill>
                <a:latin typeface="Comic Sans MS" charset="0"/>
                <a:ea typeface="宋体" charset="0"/>
              </a:defRPr>
            </a:lvl8pPr>
            <a:lvl9pPr marL="3587351" indent="-211021" eaLnBrk="0" fontAlgn="base" hangingPunct="0">
              <a:spcBef>
                <a:spcPct val="0"/>
              </a:spcBef>
              <a:spcAft>
                <a:spcPct val="0"/>
              </a:spcAft>
              <a:buChar char="•"/>
              <a:defRPr sz="1800">
                <a:solidFill>
                  <a:srgbClr val="342698"/>
                </a:solidFill>
                <a:latin typeface="Comic Sans MS" charset="0"/>
                <a:ea typeface="宋体" charset="0"/>
              </a:defRPr>
            </a:lvl9pPr>
          </a:lstStyle>
          <a:p>
            <a:pPr eaLnBrk="1" hangingPunct="1"/>
            <a:fld id="{06B3D6A2-46BD-C24D-AB0F-C7EDC3A443F8}" type="slidenum">
              <a:rPr lang="zh-CN" altLang="en-US" sz="1100">
                <a:solidFill>
                  <a:schemeClr val="tx1"/>
                </a:solidFill>
                <a:latin typeface="Times New Roman" charset="0"/>
              </a:rPr>
              <a:pPr eaLnBrk="1" hangingPunct="1"/>
              <a:t>32</a:t>
            </a:fld>
            <a:endParaRPr lang="en-US" altLang="zh-CN" sz="1100">
              <a:solidFill>
                <a:schemeClr val="tx1"/>
              </a:solidFill>
              <a:latin typeface="Times New Roman"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zh-CN" altLang="en-US">
              <a:latin typeface="Times New Roman" charset="0"/>
              <a:ea typeface="宋体" charset="0"/>
            </a:endParaRPr>
          </a:p>
        </p:txBody>
      </p:sp>
    </p:spTree>
    <p:extLst>
      <p:ext uri="{BB962C8B-B14F-4D97-AF65-F5344CB8AC3E}">
        <p14:creationId xmlns:p14="http://schemas.microsoft.com/office/powerpoint/2010/main" val="1792253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1800">
                <a:solidFill>
                  <a:srgbClr val="342698"/>
                </a:solidFill>
                <a:latin typeface="Comic Sans MS" charset="0"/>
                <a:ea typeface="宋体" charset="0"/>
                <a:cs typeface="宋体" charset="0"/>
              </a:defRPr>
            </a:lvl1pPr>
            <a:lvl2pPr marL="685817" indent="-263776" eaLnBrk="0" hangingPunct="0">
              <a:defRPr sz="1800">
                <a:solidFill>
                  <a:srgbClr val="342698"/>
                </a:solidFill>
                <a:latin typeface="Comic Sans MS" charset="0"/>
                <a:ea typeface="宋体" charset="0"/>
              </a:defRPr>
            </a:lvl2pPr>
            <a:lvl3pPr marL="1055103" indent="-211021" eaLnBrk="0" hangingPunct="0">
              <a:defRPr sz="1800">
                <a:solidFill>
                  <a:srgbClr val="342698"/>
                </a:solidFill>
                <a:latin typeface="Comic Sans MS" charset="0"/>
                <a:ea typeface="宋体" charset="0"/>
              </a:defRPr>
            </a:lvl3pPr>
            <a:lvl4pPr marL="1477145" indent="-211021" eaLnBrk="0" hangingPunct="0">
              <a:defRPr sz="1800">
                <a:solidFill>
                  <a:srgbClr val="342698"/>
                </a:solidFill>
                <a:latin typeface="Comic Sans MS" charset="0"/>
                <a:ea typeface="宋体" charset="0"/>
              </a:defRPr>
            </a:lvl4pPr>
            <a:lvl5pPr marL="1899186" indent="-211021" eaLnBrk="0" hangingPunct="0">
              <a:defRPr sz="1800">
                <a:solidFill>
                  <a:srgbClr val="342698"/>
                </a:solidFill>
                <a:latin typeface="Comic Sans MS" charset="0"/>
                <a:ea typeface="宋体" charset="0"/>
              </a:defRPr>
            </a:lvl5pPr>
            <a:lvl6pPr marL="2321227" indent="-211021" eaLnBrk="0" fontAlgn="base" hangingPunct="0">
              <a:spcBef>
                <a:spcPct val="0"/>
              </a:spcBef>
              <a:spcAft>
                <a:spcPct val="0"/>
              </a:spcAft>
              <a:buChar char="•"/>
              <a:defRPr sz="1800">
                <a:solidFill>
                  <a:srgbClr val="342698"/>
                </a:solidFill>
                <a:latin typeface="Comic Sans MS" charset="0"/>
                <a:ea typeface="宋体" charset="0"/>
              </a:defRPr>
            </a:lvl6pPr>
            <a:lvl7pPr marL="2743269" indent="-211021" eaLnBrk="0" fontAlgn="base" hangingPunct="0">
              <a:spcBef>
                <a:spcPct val="0"/>
              </a:spcBef>
              <a:spcAft>
                <a:spcPct val="0"/>
              </a:spcAft>
              <a:buChar char="•"/>
              <a:defRPr sz="1800">
                <a:solidFill>
                  <a:srgbClr val="342698"/>
                </a:solidFill>
                <a:latin typeface="Comic Sans MS" charset="0"/>
                <a:ea typeface="宋体" charset="0"/>
              </a:defRPr>
            </a:lvl7pPr>
            <a:lvl8pPr marL="3165310" indent="-211021" eaLnBrk="0" fontAlgn="base" hangingPunct="0">
              <a:spcBef>
                <a:spcPct val="0"/>
              </a:spcBef>
              <a:spcAft>
                <a:spcPct val="0"/>
              </a:spcAft>
              <a:buChar char="•"/>
              <a:defRPr sz="1800">
                <a:solidFill>
                  <a:srgbClr val="342698"/>
                </a:solidFill>
                <a:latin typeface="Comic Sans MS" charset="0"/>
                <a:ea typeface="宋体" charset="0"/>
              </a:defRPr>
            </a:lvl8pPr>
            <a:lvl9pPr marL="3587351" indent="-211021" eaLnBrk="0" fontAlgn="base" hangingPunct="0">
              <a:spcBef>
                <a:spcPct val="0"/>
              </a:spcBef>
              <a:spcAft>
                <a:spcPct val="0"/>
              </a:spcAft>
              <a:buChar char="•"/>
              <a:defRPr sz="1800">
                <a:solidFill>
                  <a:srgbClr val="342698"/>
                </a:solidFill>
                <a:latin typeface="Comic Sans MS" charset="0"/>
                <a:ea typeface="宋体" charset="0"/>
              </a:defRPr>
            </a:lvl9pPr>
          </a:lstStyle>
          <a:p>
            <a:pPr eaLnBrk="1" hangingPunct="1"/>
            <a:fld id="{06B3D6A2-46BD-C24D-AB0F-C7EDC3A443F8}" type="slidenum">
              <a:rPr lang="zh-CN" altLang="en-US" sz="1100">
                <a:solidFill>
                  <a:schemeClr val="tx1"/>
                </a:solidFill>
                <a:latin typeface="Times New Roman" charset="0"/>
              </a:rPr>
              <a:pPr eaLnBrk="1" hangingPunct="1"/>
              <a:t>33</a:t>
            </a:fld>
            <a:endParaRPr lang="en-US" altLang="zh-CN" sz="1100">
              <a:solidFill>
                <a:schemeClr val="tx1"/>
              </a:solidFill>
              <a:latin typeface="Times New Roman"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zh-CN" altLang="en-US">
              <a:latin typeface="Times New Roman" charset="0"/>
              <a:ea typeface="宋体" charset="0"/>
            </a:endParaRPr>
          </a:p>
        </p:txBody>
      </p:sp>
    </p:spTree>
    <p:extLst>
      <p:ext uri="{BB962C8B-B14F-4D97-AF65-F5344CB8AC3E}">
        <p14:creationId xmlns:p14="http://schemas.microsoft.com/office/powerpoint/2010/main" val="203516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CFE34-57A3-FF43-B3E3-42FE456C3BA9}" type="slidenum">
              <a:rPr lang="zh-CN" altLang="en-US"/>
              <a:pPr/>
              <a:t>41</a:t>
            </a:fld>
            <a:endParaRPr lang="en-US" altLang="zh-CN"/>
          </a:p>
        </p:txBody>
      </p:sp>
      <p:sp>
        <p:nvSpPr>
          <p:cNvPr id="1638402" name="Rectangle 2"/>
          <p:cNvSpPr>
            <a:spLocks noGrp="1" noRot="1" noChangeAspect="1" noChangeArrowheads="1" noTextEdit="1"/>
          </p:cNvSpPr>
          <p:nvPr>
            <p:ph type="sldImg"/>
          </p:nvPr>
        </p:nvSpPr>
        <p:spPr bwMode="auto">
          <a:xfrm>
            <a:off x="1154113" y="701675"/>
            <a:ext cx="4586287" cy="344011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38403" name="Rectangle 3"/>
          <p:cNvSpPr>
            <a:spLocks noGrp="1" noChangeArrowheads="1"/>
          </p:cNvSpPr>
          <p:nvPr>
            <p:ph type="body" idx="1"/>
          </p:nvPr>
        </p:nvSpPr>
        <p:spPr bwMode="auto">
          <a:xfrm>
            <a:off x="940594" y="4352774"/>
            <a:ext cx="5015508" cy="414110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DE5ABD-3F3F-C742-BDAB-0175820590ED}" type="slidenum">
              <a:rPr lang="zh-CN" altLang="en-US"/>
              <a:pPr/>
              <a:t>44</a:t>
            </a:fld>
            <a:endParaRPr lang="en-US" altLang="zh-CN"/>
          </a:p>
        </p:txBody>
      </p:sp>
      <p:sp>
        <p:nvSpPr>
          <p:cNvPr id="1732610" name="Rectangle 2"/>
          <p:cNvSpPr>
            <a:spLocks noGrp="1" noRot="1" noChangeAspect="1" noChangeArrowheads="1" noTextEdit="1"/>
          </p:cNvSpPr>
          <p:nvPr>
            <p:ph type="sldImg"/>
          </p:nvPr>
        </p:nvSpPr>
        <p:spPr bwMode="auto">
          <a:xfrm>
            <a:off x="1154113" y="701675"/>
            <a:ext cx="4586287" cy="344011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32611" name="Rectangle 3"/>
          <p:cNvSpPr>
            <a:spLocks noGrp="1" noChangeArrowheads="1"/>
          </p:cNvSpPr>
          <p:nvPr>
            <p:ph type="body" idx="1"/>
          </p:nvPr>
        </p:nvSpPr>
        <p:spPr bwMode="auto">
          <a:xfrm>
            <a:off x="940594" y="4352774"/>
            <a:ext cx="5015508" cy="414110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5604DCD-C511-4B12-9DBB-AC80DD19A492}" type="slidenum">
              <a:rPr lang="en-GB" smtClean="0"/>
              <a:pPr/>
              <a:t>80</a:t>
            </a:fld>
            <a:endParaRPr lang="en-GB"/>
          </a:p>
        </p:txBody>
      </p:sp>
    </p:spTree>
    <p:extLst>
      <p:ext uri="{BB962C8B-B14F-4D97-AF65-F5344CB8AC3E}">
        <p14:creationId xmlns:p14="http://schemas.microsoft.com/office/powerpoint/2010/main" val="467006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8D905F-0019-B34C-91EC-38B159B99236}" type="slidenum">
              <a:rPr lang="zh-CN" altLang="en-US"/>
              <a:pPr/>
              <a:t>82</a:t>
            </a:fld>
            <a:endParaRPr lang="en-US" altLang="zh-CN"/>
          </a:p>
        </p:txBody>
      </p:sp>
      <p:sp>
        <p:nvSpPr>
          <p:cNvPr id="1711106" name="Rectangle 2"/>
          <p:cNvSpPr>
            <a:spLocks noGrp="1" noRot="1" noChangeAspect="1" noChangeArrowheads="1" noTextEdit="1"/>
          </p:cNvSpPr>
          <p:nvPr>
            <p:ph type="sldImg"/>
          </p:nvPr>
        </p:nvSpPr>
        <p:spPr bwMode="auto">
          <a:xfrm>
            <a:off x="1154113" y="701675"/>
            <a:ext cx="4586287" cy="344011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11107" name="Rectangle 3"/>
          <p:cNvSpPr>
            <a:spLocks noGrp="1" noChangeArrowheads="1"/>
          </p:cNvSpPr>
          <p:nvPr>
            <p:ph type="body" idx="1"/>
          </p:nvPr>
        </p:nvSpPr>
        <p:spPr bwMode="auto">
          <a:xfrm>
            <a:off x="940594" y="4352774"/>
            <a:ext cx="5015508" cy="414110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a:solidFill>
                  <a:schemeClr val="tx1"/>
                </a:solidFill>
                <a:latin typeface="Arial" charset="0"/>
              </a:defRPr>
            </a:lvl1pPr>
            <a:lvl2pPr marL="742950" indent="-285750" defTabSz="933450" eaLnBrk="0" hangingPunct="0">
              <a:defRPr>
                <a:solidFill>
                  <a:schemeClr val="tx1"/>
                </a:solidFill>
                <a:latin typeface="Arial" charset="0"/>
              </a:defRPr>
            </a:lvl2pPr>
            <a:lvl3pPr marL="1143000" indent="-228600" defTabSz="933450" eaLnBrk="0" hangingPunct="0">
              <a:defRPr>
                <a:solidFill>
                  <a:schemeClr val="tx1"/>
                </a:solidFill>
                <a:latin typeface="Arial" charset="0"/>
              </a:defRPr>
            </a:lvl3pPr>
            <a:lvl4pPr marL="1600200" indent="-228600" defTabSz="933450" eaLnBrk="0" hangingPunct="0">
              <a:defRPr>
                <a:solidFill>
                  <a:schemeClr val="tx1"/>
                </a:solidFill>
                <a:latin typeface="Arial" charset="0"/>
              </a:defRPr>
            </a:lvl4pPr>
            <a:lvl5pPr marL="2057400" indent="-228600" defTabSz="933450" eaLnBrk="0" hangingPunct="0">
              <a:defRPr>
                <a:solidFill>
                  <a:schemeClr val="tx1"/>
                </a:solidFill>
                <a:latin typeface="Arial" charset="0"/>
              </a:defRPr>
            </a:lvl5pPr>
            <a:lvl6pPr marL="2514600" indent="-228600" defTabSz="933450" eaLnBrk="0" fontAlgn="base" hangingPunct="0">
              <a:spcBef>
                <a:spcPct val="0"/>
              </a:spcBef>
              <a:spcAft>
                <a:spcPct val="0"/>
              </a:spcAft>
              <a:defRPr>
                <a:solidFill>
                  <a:schemeClr val="tx1"/>
                </a:solidFill>
                <a:latin typeface="Arial" charset="0"/>
              </a:defRPr>
            </a:lvl6pPr>
            <a:lvl7pPr marL="2971800" indent="-228600" defTabSz="933450" eaLnBrk="0" fontAlgn="base" hangingPunct="0">
              <a:spcBef>
                <a:spcPct val="0"/>
              </a:spcBef>
              <a:spcAft>
                <a:spcPct val="0"/>
              </a:spcAft>
              <a:defRPr>
                <a:solidFill>
                  <a:schemeClr val="tx1"/>
                </a:solidFill>
                <a:latin typeface="Arial" charset="0"/>
              </a:defRPr>
            </a:lvl7pPr>
            <a:lvl8pPr marL="3429000" indent="-228600" defTabSz="933450" eaLnBrk="0" fontAlgn="base" hangingPunct="0">
              <a:spcBef>
                <a:spcPct val="0"/>
              </a:spcBef>
              <a:spcAft>
                <a:spcPct val="0"/>
              </a:spcAft>
              <a:defRPr>
                <a:solidFill>
                  <a:schemeClr val="tx1"/>
                </a:solidFill>
                <a:latin typeface="Arial" charset="0"/>
              </a:defRPr>
            </a:lvl8pPr>
            <a:lvl9pPr marL="3886200" indent="-228600" defTabSz="933450" eaLnBrk="0" fontAlgn="base" hangingPunct="0">
              <a:spcBef>
                <a:spcPct val="0"/>
              </a:spcBef>
              <a:spcAft>
                <a:spcPct val="0"/>
              </a:spcAft>
              <a:defRPr>
                <a:solidFill>
                  <a:schemeClr val="tx1"/>
                </a:solidFill>
                <a:latin typeface="Arial" charset="0"/>
              </a:defRPr>
            </a:lvl9pPr>
          </a:lstStyle>
          <a:p>
            <a:pPr eaLnBrk="1" hangingPunct="1"/>
            <a:fld id="{CB74E829-72F4-F846-A525-A81A3ED8DFA9}" type="slidenum">
              <a:rPr lang="en-US" altLang="zh-CN"/>
              <a:pPr eaLnBrk="1" hangingPunct="1"/>
              <a:t>92</a:t>
            </a:fld>
            <a:endParaRPr lang="en-US" altLang="zh-CN"/>
          </a:p>
        </p:txBody>
      </p:sp>
      <p:sp>
        <p:nvSpPr>
          <p:cNvPr id="147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7460" name="Rectangle 3"/>
          <p:cNvSpPr>
            <a:spLocks noGrp="1" noChangeArrowheads="1"/>
          </p:cNvSpPr>
          <p:nvPr>
            <p:ph type="body" idx="1"/>
          </p:nvPr>
        </p:nvSpPr>
        <p:spPr bwMode="auto">
          <a:xfrm>
            <a:off x="976313" y="4560888"/>
            <a:ext cx="5362575"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r>
              <a:rPr lang="en-GB" altLang="zh-CN">
                <a:latin typeface="Arial" charset="0"/>
                <a:ea typeface="Times New Roman" charset="0"/>
                <a:cs typeface="Times New Roman" charset="0"/>
              </a:rPr>
              <a:t>One of the primary goal of physics is to understand the wonderful variety of nature in a unified way</a:t>
            </a:r>
          </a:p>
          <a:p>
            <a:pPr eaLnBrk="1" hangingPunct="1">
              <a:lnSpc>
                <a:spcPct val="90000"/>
              </a:lnSpc>
            </a:pPr>
            <a:r>
              <a:rPr lang="en-GB" altLang="zh-CN">
                <a:latin typeface="Arial" charset="0"/>
                <a:ea typeface="Times New Roman" charset="0"/>
                <a:cs typeface="Times New Roman" charset="0"/>
              </a:rPr>
              <a:t>The greatest advances of the past have been steps toward this goal:</a:t>
            </a:r>
          </a:p>
          <a:p>
            <a:pPr eaLnBrk="1" hangingPunct="1">
              <a:lnSpc>
                <a:spcPct val="90000"/>
              </a:lnSpc>
            </a:pPr>
            <a:r>
              <a:rPr lang="en-GB" altLang="zh-CN">
                <a:latin typeface="Arial" charset="0"/>
                <a:ea typeface="Times New Roman" charset="0"/>
                <a:cs typeface="Times New Roman" charset="0"/>
              </a:rPr>
              <a:t>The unification of terrestial and celestial mechanics by Isaac Newton in the 17</a:t>
            </a:r>
            <a:r>
              <a:rPr lang="en-GB" altLang="zh-CN" baseline="30000">
                <a:latin typeface="Arial" charset="0"/>
                <a:ea typeface="Times New Roman" charset="0"/>
                <a:cs typeface="Times New Roman" charset="0"/>
              </a:rPr>
              <a:t>th</a:t>
            </a:r>
            <a:r>
              <a:rPr lang="en-GB" altLang="zh-CN">
                <a:latin typeface="Arial" charset="0"/>
                <a:ea typeface="Times New Roman" charset="0"/>
                <a:cs typeface="Times New Roman" charset="0"/>
              </a:rPr>
              <a:t> century</a:t>
            </a:r>
          </a:p>
          <a:p>
            <a:pPr eaLnBrk="1" hangingPunct="1">
              <a:lnSpc>
                <a:spcPct val="90000"/>
              </a:lnSpc>
            </a:pPr>
            <a:r>
              <a:rPr lang="en-GB" altLang="zh-CN">
                <a:latin typeface="Arial" charset="0"/>
                <a:ea typeface="Times New Roman" charset="0"/>
                <a:cs typeface="Times New Roman" charset="0"/>
              </a:rPr>
              <a:t>Of optics with theories of electricity and magnetism by James Clerk Maxwell in the 19</a:t>
            </a:r>
            <a:r>
              <a:rPr lang="en-GB" altLang="zh-CN" baseline="30000">
                <a:latin typeface="Arial" charset="0"/>
                <a:ea typeface="Times New Roman" charset="0"/>
                <a:cs typeface="Times New Roman" charset="0"/>
              </a:rPr>
              <a:t>th</a:t>
            </a:r>
            <a:r>
              <a:rPr lang="en-GB" altLang="zh-CN">
                <a:latin typeface="Arial" charset="0"/>
                <a:ea typeface="Times New Roman" charset="0"/>
                <a:cs typeface="Times New Roman" charset="0"/>
              </a:rPr>
              <a:t> century</a:t>
            </a:r>
          </a:p>
          <a:p>
            <a:pPr eaLnBrk="1" hangingPunct="1">
              <a:lnSpc>
                <a:spcPct val="90000"/>
              </a:lnSpc>
            </a:pPr>
            <a:r>
              <a:rPr lang="en-GB" altLang="zh-CN">
                <a:latin typeface="Arial" charset="0"/>
                <a:ea typeface="Times New Roman" charset="0"/>
                <a:cs typeface="Times New Roman" charset="0"/>
              </a:rPr>
              <a:t>Of space-time geometry with the theory of gravitation by Einstein in the early part of 20</a:t>
            </a:r>
            <a:r>
              <a:rPr lang="en-GB" altLang="zh-CN" baseline="30000">
                <a:latin typeface="Arial" charset="0"/>
                <a:ea typeface="Times New Roman" charset="0"/>
                <a:cs typeface="Times New Roman" charset="0"/>
              </a:rPr>
              <a:t>th</a:t>
            </a:r>
            <a:r>
              <a:rPr lang="en-GB" altLang="zh-CN">
                <a:latin typeface="Arial" charset="0"/>
                <a:ea typeface="Times New Roman" charset="0"/>
                <a:cs typeface="Times New Roman" charset="0"/>
              </a:rPr>
              <a:t> century</a:t>
            </a:r>
          </a:p>
          <a:p>
            <a:pPr eaLnBrk="1" hangingPunct="1">
              <a:lnSpc>
                <a:spcPct val="90000"/>
              </a:lnSpc>
            </a:pPr>
            <a:r>
              <a:rPr lang="en-GB" altLang="zh-CN">
                <a:latin typeface="Arial" charset="0"/>
                <a:ea typeface="Times New Roman" charset="0"/>
                <a:cs typeface="Times New Roman" charset="0"/>
              </a:rPr>
              <a:t>Of chemistry and atomic physics through the advent of quantum mechanics in the 1920’s</a:t>
            </a:r>
          </a:p>
          <a:p>
            <a:pPr eaLnBrk="1" hangingPunct="1">
              <a:lnSpc>
                <a:spcPct val="90000"/>
              </a:lnSpc>
            </a:pPr>
            <a:r>
              <a:rPr lang="en-GB" altLang="zh-CN">
                <a:latin typeface="Arial" charset="0"/>
                <a:ea typeface="Times New Roman" charset="0"/>
                <a:cs typeface="Times New Roman" charset="0"/>
              </a:rPr>
              <a:t>Standard Model of particle physics contains the unification of electromagnetism and weak interaction 1960’s</a:t>
            </a:r>
          </a:p>
          <a:p>
            <a:pPr eaLnBrk="1" hangingPunct="1">
              <a:lnSpc>
                <a:spcPct val="90000"/>
              </a:lnSpc>
            </a:pPr>
            <a:r>
              <a:rPr lang="en-GB" altLang="zh-CN">
                <a:latin typeface="Arial" charset="0"/>
                <a:ea typeface="Times New Roman" charset="0"/>
                <a:cs typeface="Times New Roman" charset="0"/>
              </a:rPr>
              <a:t>We have ideas about how electroweak and strong interactions can be unified (GUT) but may only work if gravity is included</a:t>
            </a:r>
          </a:p>
          <a:p>
            <a:pPr eaLnBrk="1" hangingPunct="1">
              <a:lnSpc>
                <a:spcPct val="90000"/>
              </a:lnSpc>
            </a:pPr>
            <a:r>
              <a:rPr lang="en-GB" altLang="zh-CN">
                <a:latin typeface="Arial" charset="0"/>
                <a:ea typeface="Times New Roman" charset="0"/>
                <a:cs typeface="Times New Roman" charset="0"/>
              </a:rPr>
              <a:t>Apparent differences among these forces were brought about by events in the very early history of the Big Bang. </a:t>
            </a:r>
          </a:p>
          <a:p>
            <a:pPr eaLnBrk="1" hangingPunct="1">
              <a:lnSpc>
                <a:spcPct val="90000"/>
              </a:lnSpc>
            </a:pPr>
            <a:r>
              <a:rPr lang="en-GB" altLang="zh-CN">
                <a:latin typeface="Arial" charset="0"/>
                <a:ea typeface="Times New Roman" charset="0"/>
                <a:cs typeface="Times New Roman" charset="0"/>
              </a:rPr>
              <a:t>The coming decade will see revolutionary advances in our knowledge of the Universe and of the fundamental laws that govern it.  Observations and experiments employing powerful new telescopes and particle accelerators will enable us to address some of the most profound questions in fundamental science</a:t>
            </a:r>
            <a:endParaRPr lang="en-US" altLang="zh-CN">
              <a:latin typeface="Arial" charset="0"/>
              <a:cs typeface="Times New Roman" charset="0"/>
            </a:endParaRPr>
          </a:p>
        </p:txBody>
      </p:sp>
    </p:spTree>
    <p:extLst>
      <p:ext uri="{BB962C8B-B14F-4D97-AF65-F5344CB8AC3E}">
        <p14:creationId xmlns:p14="http://schemas.microsoft.com/office/powerpoint/2010/main" val="632958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976" eaLnBrk="0" hangingPunct="0">
              <a:defRPr>
                <a:solidFill>
                  <a:schemeClr val="tx1"/>
                </a:solidFill>
                <a:latin typeface="Arial" charset="0"/>
                <a:ea typeface="宋体" charset="0"/>
              </a:defRPr>
            </a:lvl1pPr>
            <a:lvl2pPr marL="702756" indent="-270291" defTabSz="906976" eaLnBrk="0" hangingPunct="0">
              <a:defRPr>
                <a:solidFill>
                  <a:schemeClr val="tx1"/>
                </a:solidFill>
                <a:latin typeface="Arial" charset="0"/>
                <a:ea typeface="宋体" charset="0"/>
              </a:defRPr>
            </a:lvl2pPr>
            <a:lvl3pPr marL="1081164" indent="-216233" defTabSz="906976" eaLnBrk="0" hangingPunct="0">
              <a:defRPr>
                <a:solidFill>
                  <a:schemeClr val="tx1"/>
                </a:solidFill>
                <a:latin typeface="Arial" charset="0"/>
                <a:ea typeface="宋体" charset="0"/>
              </a:defRPr>
            </a:lvl3pPr>
            <a:lvl4pPr marL="1513629" indent="-216233" defTabSz="906976" eaLnBrk="0" hangingPunct="0">
              <a:defRPr>
                <a:solidFill>
                  <a:schemeClr val="tx1"/>
                </a:solidFill>
                <a:latin typeface="Arial" charset="0"/>
                <a:ea typeface="宋体" charset="0"/>
              </a:defRPr>
            </a:lvl4pPr>
            <a:lvl5pPr marL="1946095" indent="-216233" defTabSz="906976" eaLnBrk="0" hangingPunct="0">
              <a:defRPr>
                <a:solidFill>
                  <a:schemeClr val="tx1"/>
                </a:solidFill>
                <a:latin typeface="Arial" charset="0"/>
                <a:ea typeface="宋体" charset="0"/>
              </a:defRPr>
            </a:lvl5pPr>
            <a:lvl6pPr marL="2378560" indent="-216233" defTabSz="906976" eaLnBrk="0" fontAlgn="base" hangingPunct="0">
              <a:spcBef>
                <a:spcPct val="0"/>
              </a:spcBef>
              <a:spcAft>
                <a:spcPct val="0"/>
              </a:spcAft>
              <a:defRPr>
                <a:solidFill>
                  <a:schemeClr val="tx1"/>
                </a:solidFill>
                <a:latin typeface="Arial" charset="0"/>
                <a:ea typeface="宋体" charset="0"/>
              </a:defRPr>
            </a:lvl6pPr>
            <a:lvl7pPr marL="2811026" indent="-216233" defTabSz="906976" eaLnBrk="0" fontAlgn="base" hangingPunct="0">
              <a:spcBef>
                <a:spcPct val="0"/>
              </a:spcBef>
              <a:spcAft>
                <a:spcPct val="0"/>
              </a:spcAft>
              <a:defRPr>
                <a:solidFill>
                  <a:schemeClr val="tx1"/>
                </a:solidFill>
                <a:latin typeface="Arial" charset="0"/>
                <a:ea typeface="宋体" charset="0"/>
              </a:defRPr>
            </a:lvl7pPr>
            <a:lvl8pPr marL="3243491" indent="-216233" defTabSz="906976" eaLnBrk="0" fontAlgn="base" hangingPunct="0">
              <a:spcBef>
                <a:spcPct val="0"/>
              </a:spcBef>
              <a:spcAft>
                <a:spcPct val="0"/>
              </a:spcAft>
              <a:defRPr>
                <a:solidFill>
                  <a:schemeClr val="tx1"/>
                </a:solidFill>
                <a:latin typeface="Arial" charset="0"/>
                <a:ea typeface="宋体" charset="0"/>
              </a:defRPr>
            </a:lvl8pPr>
            <a:lvl9pPr marL="3675957" indent="-216233" defTabSz="906976" eaLnBrk="0" fontAlgn="base" hangingPunct="0">
              <a:spcBef>
                <a:spcPct val="0"/>
              </a:spcBef>
              <a:spcAft>
                <a:spcPct val="0"/>
              </a:spcAft>
              <a:defRPr>
                <a:solidFill>
                  <a:schemeClr val="tx1"/>
                </a:solidFill>
                <a:latin typeface="Arial" charset="0"/>
                <a:ea typeface="宋体" charset="0"/>
              </a:defRPr>
            </a:lvl9pPr>
          </a:lstStyle>
          <a:p>
            <a:pPr eaLnBrk="1" hangingPunct="1"/>
            <a:fld id="{2248FD7F-E0C6-F746-827A-2388175B8CCB}" type="slidenum">
              <a:rPr lang="en-US" altLang="zh-CN"/>
              <a:pPr eaLnBrk="1" hangingPunct="1"/>
              <a:t>17</a:t>
            </a:fld>
            <a:endParaRPr lang="en-US" altLang="zh-CN"/>
          </a:p>
        </p:txBody>
      </p:sp>
      <p:sp>
        <p:nvSpPr>
          <p:cNvPr id="153603"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3604" name="Rectangle 3"/>
          <p:cNvSpPr>
            <a:spLocks noGrp="1" noChangeArrowheads="1"/>
          </p:cNvSpPr>
          <p:nvPr>
            <p:ph type="body" idx="1"/>
          </p:nvPr>
        </p:nvSpPr>
        <p:spPr bwMode="auto">
          <a:xfrm>
            <a:off x="915294" y="4343703"/>
            <a:ext cx="5027414" cy="4115405"/>
          </a:xfrm>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zh-CN">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GB" altLang="en-US">
              <a:latin typeface="Arial" charset="0"/>
            </a:endParaRP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Calibri" charset="0"/>
              </a:defRPr>
            </a:lvl1pPr>
            <a:lvl2pPr marL="739775" indent="-282575" defTabSz="920750">
              <a:spcBef>
                <a:spcPct val="30000"/>
              </a:spcBef>
              <a:defRPr sz="1200">
                <a:solidFill>
                  <a:schemeClr val="tx1"/>
                </a:solidFill>
                <a:latin typeface="Calibri" charset="0"/>
              </a:defRPr>
            </a:lvl2pPr>
            <a:lvl3pPr marL="1144588" indent="-219075" defTabSz="920750">
              <a:spcBef>
                <a:spcPct val="30000"/>
              </a:spcBef>
              <a:defRPr sz="1200">
                <a:solidFill>
                  <a:schemeClr val="tx1"/>
                </a:solidFill>
                <a:latin typeface="Calibri" charset="0"/>
              </a:defRPr>
            </a:lvl3pPr>
            <a:lvl4pPr marL="1603375" indent="-219075" defTabSz="920750">
              <a:spcBef>
                <a:spcPct val="30000"/>
              </a:spcBef>
              <a:defRPr sz="1200">
                <a:solidFill>
                  <a:schemeClr val="tx1"/>
                </a:solidFill>
                <a:latin typeface="Calibri" charset="0"/>
              </a:defRPr>
            </a:lvl4pPr>
            <a:lvl5pPr marL="2068513" indent="-219075" defTabSz="920750">
              <a:spcBef>
                <a:spcPct val="30000"/>
              </a:spcBef>
              <a:defRPr sz="1200">
                <a:solidFill>
                  <a:schemeClr val="tx1"/>
                </a:solidFill>
                <a:latin typeface="Calibri" charset="0"/>
              </a:defRPr>
            </a:lvl5pPr>
            <a:lvl6pPr marL="2525713" indent="-219075" defTabSz="920750" eaLnBrk="0" fontAlgn="base" hangingPunct="0">
              <a:spcBef>
                <a:spcPct val="30000"/>
              </a:spcBef>
              <a:spcAft>
                <a:spcPct val="0"/>
              </a:spcAft>
              <a:defRPr sz="1200">
                <a:solidFill>
                  <a:schemeClr val="tx1"/>
                </a:solidFill>
                <a:latin typeface="Calibri" charset="0"/>
              </a:defRPr>
            </a:lvl6pPr>
            <a:lvl7pPr marL="2982913" indent="-219075" defTabSz="920750" eaLnBrk="0" fontAlgn="base" hangingPunct="0">
              <a:spcBef>
                <a:spcPct val="30000"/>
              </a:spcBef>
              <a:spcAft>
                <a:spcPct val="0"/>
              </a:spcAft>
              <a:defRPr sz="1200">
                <a:solidFill>
                  <a:schemeClr val="tx1"/>
                </a:solidFill>
                <a:latin typeface="Calibri" charset="0"/>
              </a:defRPr>
            </a:lvl7pPr>
            <a:lvl8pPr marL="3440113" indent="-219075" defTabSz="920750" eaLnBrk="0" fontAlgn="base" hangingPunct="0">
              <a:spcBef>
                <a:spcPct val="30000"/>
              </a:spcBef>
              <a:spcAft>
                <a:spcPct val="0"/>
              </a:spcAft>
              <a:defRPr sz="1200">
                <a:solidFill>
                  <a:schemeClr val="tx1"/>
                </a:solidFill>
                <a:latin typeface="Calibri" charset="0"/>
              </a:defRPr>
            </a:lvl8pPr>
            <a:lvl9pPr marL="3897313" indent="-219075" defTabSz="920750" eaLnBrk="0" fontAlgn="base" hangingPunct="0">
              <a:spcBef>
                <a:spcPct val="30000"/>
              </a:spcBef>
              <a:spcAft>
                <a:spcPct val="0"/>
              </a:spcAft>
              <a:defRPr sz="1200">
                <a:solidFill>
                  <a:schemeClr val="tx1"/>
                </a:solidFill>
                <a:latin typeface="Calibri" charset="0"/>
              </a:defRPr>
            </a:lvl9pPr>
          </a:lstStyle>
          <a:p>
            <a:pPr>
              <a:spcBef>
                <a:spcPct val="0"/>
              </a:spcBef>
            </a:pPr>
            <a:fld id="{8A1523EE-78B1-804F-B599-8B9EEBFC12DF}" type="slidenum">
              <a:rPr lang="en-US" altLang="en-US" sz="1100">
                <a:latin typeface="Arial" charset="0"/>
              </a:rPr>
              <a:pPr>
                <a:spcBef>
                  <a:spcPct val="0"/>
                </a:spcBef>
              </a:pPr>
              <a:t>94</a:t>
            </a:fld>
            <a:endParaRPr lang="en-US" altLang="en-US" sz="1100">
              <a:latin typeface="Arial" charset="0"/>
            </a:endParaRPr>
          </a:p>
        </p:txBody>
      </p:sp>
    </p:spTree>
    <p:extLst>
      <p:ext uri="{BB962C8B-B14F-4D97-AF65-F5344CB8AC3E}">
        <p14:creationId xmlns:p14="http://schemas.microsoft.com/office/powerpoint/2010/main" val="107399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482" name="备注占位符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kumimoji="0" lang="zh-CN" altLang="en-US">
              <a:latin typeface="Calibri" charset="0"/>
              <a:ea typeface="宋体" charset="0"/>
            </a:endParaRPr>
          </a:p>
        </p:txBody>
      </p:sp>
      <p:sp>
        <p:nvSpPr>
          <p:cNvPr id="20483"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fld id="{3BDFDEB8-DDDA-5A40-9CC7-036CC0DC4E6C}" type="slidenum">
              <a:rPr kumimoji="0" lang="zh-CN" altLang="en-US" sz="1200">
                <a:latin typeface="Calibri" charset="0"/>
              </a:rPr>
              <a:pPr/>
              <a:t>18</a:t>
            </a:fld>
            <a:endParaRPr kumimoji="0" lang="en-US" altLang="zh-CN"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39775" indent="-282575">
              <a:spcBef>
                <a:spcPct val="30000"/>
              </a:spcBef>
              <a:defRPr sz="1200">
                <a:solidFill>
                  <a:schemeClr val="tx1"/>
                </a:solidFill>
                <a:latin typeface="Calibri" charset="0"/>
              </a:defRPr>
            </a:lvl2pPr>
            <a:lvl3pPr marL="1144588" indent="-219075">
              <a:spcBef>
                <a:spcPct val="30000"/>
              </a:spcBef>
              <a:defRPr sz="1200">
                <a:solidFill>
                  <a:schemeClr val="tx1"/>
                </a:solidFill>
                <a:latin typeface="Calibri" charset="0"/>
              </a:defRPr>
            </a:lvl3pPr>
            <a:lvl4pPr marL="1603375" indent="-219075">
              <a:spcBef>
                <a:spcPct val="30000"/>
              </a:spcBef>
              <a:defRPr sz="1200">
                <a:solidFill>
                  <a:schemeClr val="tx1"/>
                </a:solidFill>
                <a:latin typeface="Calibri" charset="0"/>
              </a:defRPr>
            </a:lvl4pPr>
            <a:lvl5pPr marL="2068513" indent="-219075">
              <a:spcBef>
                <a:spcPct val="30000"/>
              </a:spcBef>
              <a:defRPr sz="1200">
                <a:solidFill>
                  <a:schemeClr val="tx1"/>
                </a:solidFill>
                <a:latin typeface="Calibri" charset="0"/>
              </a:defRPr>
            </a:lvl5pPr>
            <a:lvl6pPr marL="2525713" indent="-219075" eaLnBrk="0" fontAlgn="base" hangingPunct="0">
              <a:spcBef>
                <a:spcPct val="30000"/>
              </a:spcBef>
              <a:spcAft>
                <a:spcPct val="0"/>
              </a:spcAft>
              <a:defRPr sz="1200">
                <a:solidFill>
                  <a:schemeClr val="tx1"/>
                </a:solidFill>
                <a:latin typeface="Calibri" charset="0"/>
              </a:defRPr>
            </a:lvl6pPr>
            <a:lvl7pPr marL="2982913" indent="-219075" eaLnBrk="0" fontAlgn="base" hangingPunct="0">
              <a:spcBef>
                <a:spcPct val="30000"/>
              </a:spcBef>
              <a:spcAft>
                <a:spcPct val="0"/>
              </a:spcAft>
              <a:defRPr sz="1200">
                <a:solidFill>
                  <a:schemeClr val="tx1"/>
                </a:solidFill>
                <a:latin typeface="Calibri" charset="0"/>
              </a:defRPr>
            </a:lvl7pPr>
            <a:lvl8pPr marL="3440113" indent="-219075" eaLnBrk="0" fontAlgn="base" hangingPunct="0">
              <a:spcBef>
                <a:spcPct val="30000"/>
              </a:spcBef>
              <a:spcAft>
                <a:spcPct val="0"/>
              </a:spcAft>
              <a:defRPr sz="1200">
                <a:solidFill>
                  <a:schemeClr val="tx1"/>
                </a:solidFill>
                <a:latin typeface="Calibri" charset="0"/>
              </a:defRPr>
            </a:lvl8pPr>
            <a:lvl9pPr marL="3897313" indent="-219075" eaLnBrk="0" fontAlgn="base" hangingPunct="0">
              <a:spcBef>
                <a:spcPct val="30000"/>
              </a:spcBef>
              <a:spcAft>
                <a:spcPct val="0"/>
              </a:spcAft>
              <a:defRPr sz="1200">
                <a:solidFill>
                  <a:schemeClr val="tx1"/>
                </a:solidFill>
                <a:latin typeface="Calibri" charset="0"/>
              </a:defRPr>
            </a:lvl9pPr>
          </a:lstStyle>
          <a:p>
            <a:pPr>
              <a:spcBef>
                <a:spcPct val="0"/>
              </a:spcBef>
            </a:pPr>
            <a:fld id="{9D209A89-A07C-B347-BB0B-41F84721E1A4}" type="slidenum">
              <a:rPr lang="en-US" altLang="en-US" sz="1100">
                <a:latin typeface="Arial" charset="0"/>
              </a:rPr>
              <a:pPr>
                <a:spcBef>
                  <a:spcPct val="0"/>
                </a:spcBef>
              </a:pPr>
              <a:t>20</a:t>
            </a:fld>
            <a:endParaRPr lang="en-US" altLang="en-US" sz="1100">
              <a:latin typeface="Arial" charset="0"/>
            </a:endParaRPr>
          </a:p>
        </p:txBody>
      </p:sp>
      <p:sp>
        <p:nvSpPr>
          <p:cNvPr id="68611" name="Rectangle 2"/>
          <p:cNvSpPr>
            <a:spLocks noGrp="1" noRot="1" noChangeAspect="1" noChangeArrowheads="1" noTextEdit="1"/>
          </p:cNvSpPr>
          <p:nvPr>
            <p:ph type="sldImg"/>
          </p:nvPr>
        </p:nvSpPr>
        <p:spPr bwMode="auto">
          <a:xfrm>
            <a:off x="985838" y="763588"/>
            <a:ext cx="5133975" cy="3849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2" name="Rectangle 3"/>
          <p:cNvSpPr>
            <a:spLocks noGrp="1" noChangeArrowheads="1"/>
          </p:cNvSpPr>
          <p:nvPr>
            <p:ph type="body" idx="1"/>
          </p:nvPr>
        </p:nvSpPr>
        <p:spPr bwMode="auto">
          <a:xfrm>
            <a:off x="944563" y="4865688"/>
            <a:ext cx="5210175" cy="460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fr-FR" altLang="en-US">
              <a:latin typeface="Arial" charset="0"/>
            </a:endParaRPr>
          </a:p>
        </p:txBody>
      </p:sp>
    </p:spTree>
    <p:extLst>
      <p:ext uri="{BB962C8B-B14F-4D97-AF65-F5344CB8AC3E}">
        <p14:creationId xmlns:p14="http://schemas.microsoft.com/office/powerpoint/2010/main" val="1249397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4867"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atin typeface="Calibri" charset="0"/>
              <a:cs typeface="宋体" charset="0"/>
            </a:endParaRPr>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charset="0"/>
              </a:defRPr>
            </a:lvl1pPr>
            <a:lvl2pPr marL="702756" indent="-270291" eaLnBrk="0" hangingPunct="0">
              <a:defRPr>
                <a:solidFill>
                  <a:schemeClr val="tx1"/>
                </a:solidFill>
                <a:latin typeface="Arial" charset="0"/>
                <a:ea typeface="宋体" charset="0"/>
              </a:defRPr>
            </a:lvl2pPr>
            <a:lvl3pPr marL="1081164" indent="-216233" eaLnBrk="0" hangingPunct="0">
              <a:defRPr>
                <a:solidFill>
                  <a:schemeClr val="tx1"/>
                </a:solidFill>
                <a:latin typeface="Arial" charset="0"/>
                <a:ea typeface="宋体" charset="0"/>
              </a:defRPr>
            </a:lvl3pPr>
            <a:lvl4pPr marL="1513629" indent="-216233" eaLnBrk="0" hangingPunct="0">
              <a:defRPr>
                <a:solidFill>
                  <a:schemeClr val="tx1"/>
                </a:solidFill>
                <a:latin typeface="Arial" charset="0"/>
                <a:ea typeface="宋体" charset="0"/>
              </a:defRPr>
            </a:lvl4pPr>
            <a:lvl5pPr marL="1946095" indent="-216233" eaLnBrk="0" hangingPunct="0">
              <a:defRPr>
                <a:solidFill>
                  <a:schemeClr val="tx1"/>
                </a:solidFill>
                <a:latin typeface="Arial" charset="0"/>
                <a:ea typeface="宋体" charset="0"/>
              </a:defRPr>
            </a:lvl5pPr>
            <a:lvl6pPr marL="2378560" indent="-216233" eaLnBrk="0" fontAlgn="base" hangingPunct="0">
              <a:spcBef>
                <a:spcPct val="0"/>
              </a:spcBef>
              <a:spcAft>
                <a:spcPct val="0"/>
              </a:spcAft>
              <a:defRPr>
                <a:solidFill>
                  <a:schemeClr val="tx1"/>
                </a:solidFill>
                <a:latin typeface="Arial" charset="0"/>
                <a:ea typeface="宋体" charset="0"/>
              </a:defRPr>
            </a:lvl6pPr>
            <a:lvl7pPr marL="2811026" indent="-216233" eaLnBrk="0" fontAlgn="base" hangingPunct="0">
              <a:spcBef>
                <a:spcPct val="0"/>
              </a:spcBef>
              <a:spcAft>
                <a:spcPct val="0"/>
              </a:spcAft>
              <a:defRPr>
                <a:solidFill>
                  <a:schemeClr val="tx1"/>
                </a:solidFill>
                <a:latin typeface="Arial" charset="0"/>
                <a:ea typeface="宋体" charset="0"/>
              </a:defRPr>
            </a:lvl7pPr>
            <a:lvl8pPr marL="3243491" indent="-216233" eaLnBrk="0" fontAlgn="base" hangingPunct="0">
              <a:spcBef>
                <a:spcPct val="0"/>
              </a:spcBef>
              <a:spcAft>
                <a:spcPct val="0"/>
              </a:spcAft>
              <a:defRPr>
                <a:solidFill>
                  <a:schemeClr val="tx1"/>
                </a:solidFill>
                <a:latin typeface="Arial" charset="0"/>
                <a:ea typeface="宋体" charset="0"/>
              </a:defRPr>
            </a:lvl8pPr>
            <a:lvl9pPr marL="3675957" indent="-216233" eaLnBrk="0" fontAlgn="base" hangingPunct="0">
              <a:spcBef>
                <a:spcPct val="0"/>
              </a:spcBef>
              <a:spcAft>
                <a:spcPct val="0"/>
              </a:spcAft>
              <a:defRPr>
                <a:solidFill>
                  <a:schemeClr val="tx1"/>
                </a:solidFill>
                <a:latin typeface="Arial" charset="0"/>
                <a:ea typeface="宋体" charset="0"/>
              </a:defRPr>
            </a:lvl9pPr>
          </a:lstStyle>
          <a:p>
            <a:pPr eaLnBrk="1" hangingPunct="1"/>
            <a:fld id="{276120A7-282A-C64B-8558-8E4C3EDF3C78}" type="slidenum">
              <a:rPr lang="en-US" altLang="zh-CN"/>
              <a:pPr eaLnBrk="1" hangingPunct="1"/>
              <a:t>21</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39775" indent="-282575">
              <a:spcBef>
                <a:spcPct val="30000"/>
              </a:spcBef>
              <a:defRPr sz="1200">
                <a:solidFill>
                  <a:schemeClr val="tx1"/>
                </a:solidFill>
                <a:latin typeface="Calibri" charset="0"/>
              </a:defRPr>
            </a:lvl2pPr>
            <a:lvl3pPr marL="1144588" indent="-219075">
              <a:spcBef>
                <a:spcPct val="30000"/>
              </a:spcBef>
              <a:defRPr sz="1200">
                <a:solidFill>
                  <a:schemeClr val="tx1"/>
                </a:solidFill>
                <a:latin typeface="Calibri" charset="0"/>
              </a:defRPr>
            </a:lvl3pPr>
            <a:lvl4pPr marL="1603375" indent="-219075">
              <a:spcBef>
                <a:spcPct val="30000"/>
              </a:spcBef>
              <a:defRPr sz="1200">
                <a:solidFill>
                  <a:schemeClr val="tx1"/>
                </a:solidFill>
                <a:latin typeface="Calibri" charset="0"/>
              </a:defRPr>
            </a:lvl4pPr>
            <a:lvl5pPr marL="2068513" indent="-219075">
              <a:spcBef>
                <a:spcPct val="30000"/>
              </a:spcBef>
              <a:defRPr sz="1200">
                <a:solidFill>
                  <a:schemeClr val="tx1"/>
                </a:solidFill>
                <a:latin typeface="Calibri" charset="0"/>
              </a:defRPr>
            </a:lvl5pPr>
            <a:lvl6pPr marL="2525713" indent="-219075" eaLnBrk="0" fontAlgn="base" hangingPunct="0">
              <a:spcBef>
                <a:spcPct val="30000"/>
              </a:spcBef>
              <a:spcAft>
                <a:spcPct val="0"/>
              </a:spcAft>
              <a:defRPr sz="1200">
                <a:solidFill>
                  <a:schemeClr val="tx1"/>
                </a:solidFill>
                <a:latin typeface="Calibri" charset="0"/>
              </a:defRPr>
            </a:lvl6pPr>
            <a:lvl7pPr marL="2982913" indent="-219075" eaLnBrk="0" fontAlgn="base" hangingPunct="0">
              <a:spcBef>
                <a:spcPct val="30000"/>
              </a:spcBef>
              <a:spcAft>
                <a:spcPct val="0"/>
              </a:spcAft>
              <a:defRPr sz="1200">
                <a:solidFill>
                  <a:schemeClr val="tx1"/>
                </a:solidFill>
                <a:latin typeface="Calibri" charset="0"/>
              </a:defRPr>
            </a:lvl7pPr>
            <a:lvl8pPr marL="3440113" indent="-219075" eaLnBrk="0" fontAlgn="base" hangingPunct="0">
              <a:spcBef>
                <a:spcPct val="30000"/>
              </a:spcBef>
              <a:spcAft>
                <a:spcPct val="0"/>
              </a:spcAft>
              <a:defRPr sz="1200">
                <a:solidFill>
                  <a:schemeClr val="tx1"/>
                </a:solidFill>
                <a:latin typeface="Calibri" charset="0"/>
              </a:defRPr>
            </a:lvl8pPr>
            <a:lvl9pPr marL="3897313" indent="-219075" eaLnBrk="0" fontAlgn="base" hangingPunct="0">
              <a:spcBef>
                <a:spcPct val="30000"/>
              </a:spcBef>
              <a:spcAft>
                <a:spcPct val="0"/>
              </a:spcAft>
              <a:defRPr sz="1200">
                <a:solidFill>
                  <a:schemeClr val="tx1"/>
                </a:solidFill>
                <a:latin typeface="Calibri" charset="0"/>
              </a:defRPr>
            </a:lvl9pPr>
          </a:lstStyle>
          <a:p>
            <a:pPr>
              <a:spcBef>
                <a:spcPct val="0"/>
              </a:spcBef>
            </a:pPr>
            <a:fld id="{603C04F0-4B47-1945-9141-12F32E6BBF1A}" type="slidenum">
              <a:rPr lang="en-US" altLang="en-US" sz="1100">
                <a:latin typeface="Arial" charset="0"/>
              </a:rPr>
              <a:pPr>
                <a:spcBef>
                  <a:spcPct val="0"/>
                </a:spcBef>
              </a:pPr>
              <a:t>22</a:t>
            </a:fld>
            <a:endParaRPr lang="en-US" altLang="en-US" sz="1100">
              <a:latin typeface="Arial" charset="0"/>
            </a:endParaRPr>
          </a:p>
        </p:txBody>
      </p:sp>
    </p:spTree>
    <p:extLst>
      <p:ext uri="{BB962C8B-B14F-4D97-AF65-F5344CB8AC3E}">
        <p14:creationId xmlns:p14="http://schemas.microsoft.com/office/powerpoint/2010/main" val="1523301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39775" indent="-282575">
              <a:spcBef>
                <a:spcPct val="30000"/>
              </a:spcBef>
              <a:defRPr sz="1200">
                <a:solidFill>
                  <a:schemeClr val="tx1"/>
                </a:solidFill>
                <a:latin typeface="Calibri" charset="0"/>
              </a:defRPr>
            </a:lvl2pPr>
            <a:lvl3pPr marL="1144588" indent="-219075">
              <a:spcBef>
                <a:spcPct val="30000"/>
              </a:spcBef>
              <a:defRPr sz="1200">
                <a:solidFill>
                  <a:schemeClr val="tx1"/>
                </a:solidFill>
                <a:latin typeface="Calibri" charset="0"/>
              </a:defRPr>
            </a:lvl3pPr>
            <a:lvl4pPr marL="1603375" indent="-219075">
              <a:spcBef>
                <a:spcPct val="30000"/>
              </a:spcBef>
              <a:defRPr sz="1200">
                <a:solidFill>
                  <a:schemeClr val="tx1"/>
                </a:solidFill>
                <a:latin typeface="Calibri" charset="0"/>
              </a:defRPr>
            </a:lvl4pPr>
            <a:lvl5pPr marL="2068513" indent="-219075">
              <a:spcBef>
                <a:spcPct val="30000"/>
              </a:spcBef>
              <a:defRPr sz="1200">
                <a:solidFill>
                  <a:schemeClr val="tx1"/>
                </a:solidFill>
                <a:latin typeface="Calibri" charset="0"/>
              </a:defRPr>
            </a:lvl5pPr>
            <a:lvl6pPr marL="2525713" indent="-219075" eaLnBrk="0" fontAlgn="base" hangingPunct="0">
              <a:spcBef>
                <a:spcPct val="30000"/>
              </a:spcBef>
              <a:spcAft>
                <a:spcPct val="0"/>
              </a:spcAft>
              <a:defRPr sz="1200">
                <a:solidFill>
                  <a:schemeClr val="tx1"/>
                </a:solidFill>
                <a:latin typeface="Calibri" charset="0"/>
              </a:defRPr>
            </a:lvl6pPr>
            <a:lvl7pPr marL="2982913" indent="-219075" eaLnBrk="0" fontAlgn="base" hangingPunct="0">
              <a:spcBef>
                <a:spcPct val="30000"/>
              </a:spcBef>
              <a:spcAft>
                <a:spcPct val="0"/>
              </a:spcAft>
              <a:defRPr sz="1200">
                <a:solidFill>
                  <a:schemeClr val="tx1"/>
                </a:solidFill>
                <a:latin typeface="Calibri" charset="0"/>
              </a:defRPr>
            </a:lvl7pPr>
            <a:lvl8pPr marL="3440113" indent="-219075" eaLnBrk="0" fontAlgn="base" hangingPunct="0">
              <a:spcBef>
                <a:spcPct val="30000"/>
              </a:spcBef>
              <a:spcAft>
                <a:spcPct val="0"/>
              </a:spcAft>
              <a:defRPr sz="1200">
                <a:solidFill>
                  <a:schemeClr val="tx1"/>
                </a:solidFill>
                <a:latin typeface="Calibri" charset="0"/>
              </a:defRPr>
            </a:lvl8pPr>
            <a:lvl9pPr marL="3897313" indent="-219075" eaLnBrk="0" fontAlgn="base" hangingPunct="0">
              <a:spcBef>
                <a:spcPct val="30000"/>
              </a:spcBef>
              <a:spcAft>
                <a:spcPct val="0"/>
              </a:spcAft>
              <a:defRPr sz="1200">
                <a:solidFill>
                  <a:schemeClr val="tx1"/>
                </a:solidFill>
                <a:latin typeface="Calibri" charset="0"/>
              </a:defRPr>
            </a:lvl9pPr>
          </a:lstStyle>
          <a:p>
            <a:pPr>
              <a:spcBef>
                <a:spcPct val="0"/>
              </a:spcBef>
            </a:pPr>
            <a:fld id="{EBFB461D-3D5E-1441-B88C-0D91E0EEC6A0}" type="slidenum">
              <a:rPr lang="en-US" altLang="en-US" sz="1100">
                <a:latin typeface="Arial" charset="0"/>
              </a:rPr>
              <a:pPr>
                <a:spcBef>
                  <a:spcPct val="0"/>
                </a:spcBef>
              </a:pPr>
              <a:t>23</a:t>
            </a:fld>
            <a:endParaRPr lang="en-US" altLang="en-US" sz="1100">
              <a:latin typeface="Arial" charset="0"/>
            </a:endParaRPr>
          </a:p>
        </p:txBody>
      </p:sp>
    </p:spTree>
    <p:extLst>
      <p:ext uri="{BB962C8B-B14F-4D97-AF65-F5344CB8AC3E}">
        <p14:creationId xmlns:p14="http://schemas.microsoft.com/office/powerpoint/2010/main" val="1303790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1800">
                <a:solidFill>
                  <a:srgbClr val="342698"/>
                </a:solidFill>
                <a:latin typeface="Comic Sans MS" charset="0"/>
                <a:ea typeface="宋体" charset="0"/>
                <a:cs typeface="宋体" charset="0"/>
              </a:defRPr>
            </a:lvl1pPr>
            <a:lvl2pPr marL="685817" indent="-263776" eaLnBrk="0" hangingPunct="0">
              <a:defRPr sz="1800">
                <a:solidFill>
                  <a:srgbClr val="342698"/>
                </a:solidFill>
                <a:latin typeface="Comic Sans MS" charset="0"/>
                <a:ea typeface="宋体" charset="0"/>
              </a:defRPr>
            </a:lvl2pPr>
            <a:lvl3pPr marL="1055103" indent="-211021" eaLnBrk="0" hangingPunct="0">
              <a:defRPr sz="1800">
                <a:solidFill>
                  <a:srgbClr val="342698"/>
                </a:solidFill>
                <a:latin typeface="Comic Sans MS" charset="0"/>
                <a:ea typeface="宋体" charset="0"/>
              </a:defRPr>
            </a:lvl3pPr>
            <a:lvl4pPr marL="1477145" indent="-211021" eaLnBrk="0" hangingPunct="0">
              <a:defRPr sz="1800">
                <a:solidFill>
                  <a:srgbClr val="342698"/>
                </a:solidFill>
                <a:latin typeface="Comic Sans MS" charset="0"/>
                <a:ea typeface="宋体" charset="0"/>
              </a:defRPr>
            </a:lvl4pPr>
            <a:lvl5pPr marL="1899186" indent="-211021" eaLnBrk="0" hangingPunct="0">
              <a:defRPr sz="1800">
                <a:solidFill>
                  <a:srgbClr val="342698"/>
                </a:solidFill>
                <a:latin typeface="Comic Sans MS" charset="0"/>
                <a:ea typeface="宋体" charset="0"/>
              </a:defRPr>
            </a:lvl5pPr>
            <a:lvl6pPr marL="2321227" indent="-211021" eaLnBrk="0" fontAlgn="base" hangingPunct="0">
              <a:spcBef>
                <a:spcPct val="0"/>
              </a:spcBef>
              <a:spcAft>
                <a:spcPct val="0"/>
              </a:spcAft>
              <a:buChar char="•"/>
              <a:defRPr sz="1800">
                <a:solidFill>
                  <a:srgbClr val="342698"/>
                </a:solidFill>
                <a:latin typeface="Comic Sans MS" charset="0"/>
                <a:ea typeface="宋体" charset="0"/>
              </a:defRPr>
            </a:lvl6pPr>
            <a:lvl7pPr marL="2743269" indent="-211021" eaLnBrk="0" fontAlgn="base" hangingPunct="0">
              <a:spcBef>
                <a:spcPct val="0"/>
              </a:spcBef>
              <a:spcAft>
                <a:spcPct val="0"/>
              </a:spcAft>
              <a:buChar char="•"/>
              <a:defRPr sz="1800">
                <a:solidFill>
                  <a:srgbClr val="342698"/>
                </a:solidFill>
                <a:latin typeface="Comic Sans MS" charset="0"/>
                <a:ea typeface="宋体" charset="0"/>
              </a:defRPr>
            </a:lvl7pPr>
            <a:lvl8pPr marL="3165310" indent="-211021" eaLnBrk="0" fontAlgn="base" hangingPunct="0">
              <a:spcBef>
                <a:spcPct val="0"/>
              </a:spcBef>
              <a:spcAft>
                <a:spcPct val="0"/>
              </a:spcAft>
              <a:buChar char="•"/>
              <a:defRPr sz="1800">
                <a:solidFill>
                  <a:srgbClr val="342698"/>
                </a:solidFill>
                <a:latin typeface="Comic Sans MS" charset="0"/>
                <a:ea typeface="宋体" charset="0"/>
              </a:defRPr>
            </a:lvl8pPr>
            <a:lvl9pPr marL="3587351" indent="-211021" eaLnBrk="0" fontAlgn="base" hangingPunct="0">
              <a:spcBef>
                <a:spcPct val="0"/>
              </a:spcBef>
              <a:spcAft>
                <a:spcPct val="0"/>
              </a:spcAft>
              <a:buChar char="•"/>
              <a:defRPr sz="1800">
                <a:solidFill>
                  <a:srgbClr val="342698"/>
                </a:solidFill>
                <a:latin typeface="Comic Sans MS" charset="0"/>
                <a:ea typeface="宋体" charset="0"/>
              </a:defRPr>
            </a:lvl9pPr>
          </a:lstStyle>
          <a:p>
            <a:pPr eaLnBrk="1" hangingPunct="1"/>
            <a:fld id="{06B3D6A2-46BD-C24D-AB0F-C7EDC3A443F8}" type="slidenum">
              <a:rPr lang="zh-CN" altLang="en-US" sz="1100">
                <a:solidFill>
                  <a:schemeClr val="tx1"/>
                </a:solidFill>
                <a:latin typeface="Times New Roman" charset="0"/>
              </a:rPr>
              <a:pPr eaLnBrk="1" hangingPunct="1"/>
              <a:t>27</a:t>
            </a:fld>
            <a:endParaRPr lang="en-US" altLang="zh-CN" sz="1100">
              <a:solidFill>
                <a:schemeClr val="tx1"/>
              </a:solidFill>
              <a:latin typeface="Times New Roman"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zh-CN" altLang="en-US">
              <a:latin typeface="Times New Roman" charset="0"/>
              <a:ea typeface="宋体"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1800">
                <a:solidFill>
                  <a:srgbClr val="342698"/>
                </a:solidFill>
                <a:latin typeface="Comic Sans MS" charset="0"/>
                <a:ea typeface="宋体" charset="0"/>
                <a:cs typeface="宋体" charset="0"/>
              </a:defRPr>
            </a:lvl1pPr>
            <a:lvl2pPr marL="685817" indent="-263776" eaLnBrk="0" hangingPunct="0">
              <a:defRPr sz="1800">
                <a:solidFill>
                  <a:srgbClr val="342698"/>
                </a:solidFill>
                <a:latin typeface="Comic Sans MS" charset="0"/>
                <a:ea typeface="宋体" charset="0"/>
              </a:defRPr>
            </a:lvl2pPr>
            <a:lvl3pPr marL="1055103" indent="-211021" eaLnBrk="0" hangingPunct="0">
              <a:defRPr sz="1800">
                <a:solidFill>
                  <a:srgbClr val="342698"/>
                </a:solidFill>
                <a:latin typeface="Comic Sans MS" charset="0"/>
                <a:ea typeface="宋体" charset="0"/>
              </a:defRPr>
            </a:lvl3pPr>
            <a:lvl4pPr marL="1477145" indent="-211021" eaLnBrk="0" hangingPunct="0">
              <a:defRPr sz="1800">
                <a:solidFill>
                  <a:srgbClr val="342698"/>
                </a:solidFill>
                <a:latin typeface="Comic Sans MS" charset="0"/>
                <a:ea typeface="宋体" charset="0"/>
              </a:defRPr>
            </a:lvl4pPr>
            <a:lvl5pPr marL="1899186" indent="-211021" eaLnBrk="0" hangingPunct="0">
              <a:defRPr sz="1800">
                <a:solidFill>
                  <a:srgbClr val="342698"/>
                </a:solidFill>
                <a:latin typeface="Comic Sans MS" charset="0"/>
                <a:ea typeface="宋体" charset="0"/>
              </a:defRPr>
            </a:lvl5pPr>
            <a:lvl6pPr marL="2321227" indent="-211021" eaLnBrk="0" fontAlgn="base" hangingPunct="0">
              <a:spcBef>
                <a:spcPct val="0"/>
              </a:spcBef>
              <a:spcAft>
                <a:spcPct val="0"/>
              </a:spcAft>
              <a:buChar char="•"/>
              <a:defRPr sz="1800">
                <a:solidFill>
                  <a:srgbClr val="342698"/>
                </a:solidFill>
                <a:latin typeface="Comic Sans MS" charset="0"/>
                <a:ea typeface="宋体" charset="0"/>
              </a:defRPr>
            </a:lvl6pPr>
            <a:lvl7pPr marL="2743269" indent="-211021" eaLnBrk="0" fontAlgn="base" hangingPunct="0">
              <a:spcBef>
                <a:spcPct val="0"/>
              </a:spcBef>
              <a:spcAft>
                <a:spcPct val="0"/>
              </a:spcAft>
              <a:buChar char="•"/>
              <a:defRPr sz="1800">
                <a:solidFill>
                  <a:srgbClr val="342698"/>
                </a:solidFill>
                <a:latin typeface="Comic Sans MS" charset="0"/>
                <a:ea typeface="宋体" charset="0"/>
              </a:defRPr>
            </a:lvl7pPr>
            <a:lvl8pPr marL="3165310" indent="-211021" eaLnBrk="0" fontAlgn="base" hangingPunct="0">
              <a:spcBef>
                <a:spcPct val="0"/>
              </a:spcBef>
              <a:spcAft>
                <a:spcPct val="0"/>
              </a:spcAft>
              <a:buChar char="•"/>
              <a:defRPr sz="1800">
                <a:solidFill>
                  <a:srgbClr val="342698"/>
                </a:solidFill>
                <a:latin typeface="Comic Sans MS" charset="0"/>
                <a:ea typeface="宋体" charset="0"/>
              </a:defRPr>
            </a:lvl8pPr>
            <a:lvl9pPr marL="3587351" indent="-211021" eaLnBrk="0" fontAlgn="base" hangingPunct="0">
              <a:spcBef>
                <a:spcPct val="0"/>
              </a:spcBef>
              <a:spcAft>
                <a:spcPct val="0"/>
              </a:spcAft>
              <a:buChar char="•"/>
              <a:defRPr sz="1800">
                <a:solidFill>
                  <a:srgbClr val="342698"/>
                </a:solidFill>
                <a:latin typeface="Comic Sans MS" charset="0"/>
                <a:ea typeface="宋体" charset="0"/>
              </a:defRPr>
            </a:lvl9pPr>
          </a:lstStyle>
          <a:p>
            <a:pPr eaLnBrk="1" hangingPunct="1"/>
            <a:fld id="{06B3D6A2-46BD-C24D-AB0F-C7EDC3A443F8}" type="slidenum">
              <a:rPr lang="zh-CN" altLang="en-US" sz="1100">
                <a:solidFill>
                  <a:schemeClr val="tx1"/>
                </a:solidFill>
                <a:latin typeface="Times New Roman" charset="0"/>
              </a:rPr>
              <a:pPr eaLnBrk="1" hangingPunct="1"/>
              <a:t>28</a:t>
            </a:fld>
            <a:endParaRPr lang="en-US" altLang="zh-CN" sz="1100">
              <a:solidFill>
                <a:schemeClr val="tx1"/>
              </a:solidFill>
              <a:latin typeface="Times New Roman"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zh-CN" altLang="en-US">
              <a:latin typeface="Times New Roman" charset="0"/>
              <a:ea typeface="宋体" charset="0"/>
            </a:endParaRPr>
          </a:p>
        </p:txBody>
      </p:sp>
    </p:spTree>
    <p:extLst>
      <p:ext uri="{BB962C8B-B14F-4D97-AF65-F5344CB8AC3E}">
        <p14:creationId xmlns:p14="http://schemas.microsoft.com/office/powerpoint/2010/main" val="159664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r>
              <a:rPr lang="en-US" altLang="zh-CN" smtClean="0"/>
              <a:t>16-7-15</a:t>
            </a:r>
            <a:endParaRPr lang="en-US"/>
          </a:p>
        </p:txBody>
      </p:sp>
      <p:sp>
        <p:nvSpPr>
          <p:cNvPr id="5" name="Footer Placeholder 4"/>
          <p:cNvSpPr>
            <a:spLocks noGrp="1"/>
          </p:cNvSpPr>
          <p:nvPr>
            <p:ph type="ftr" sz="quarter" idx="11"/>
          </p:nvPr>
        </p:nvSpPr>
        <p:spPr/>
        <p:txBody>
          <a:bodyPr/>
          <a:lstStyle/>
          <a:p>
            <a:r>
              <a:rPr lang="en-US" smtClean="0"/>
              <a:t>iSTEP2016</a:t>
            </a:r>
            <a:endParaRPr lang="en-US" dirty="0"/>
          </a:p>
        </p:txBody>
      </p:sp>
      <p:sp>
        <p:nvSpPr>
          <p:cNvPr id="6" name="Slide Number Placeholder 5"/>
          <p:cNvSpPr>
            <a:spLocks noGrp="1"/>
          </p:cNvSpPr>
          <p:nvPr>
            <p:ph type="sldNum" sz="quarter" idx="12"/>
          </p:nvPr>
        </p:nvSpPr>
        <p:spPr>
          <a:xfrm>
            <a:off x="7991475" y="6429375"/>
            <a:ext cx="876300" cy="292100"/>
          </a:xfrm>
        </p:spPr>
        <p:txBody>
          <a:bodyPr/>
          <a:lstStyle/>
          <a:p>
            <a:pPr algn="r" eaLnBrk="1" latinLnBrk="0" hangingPunct="1"/>
            <a:fld id="{8C592886-E571-45D5-8B56-343DC94F8FA6}" type="slidenum">
              <a:rPr kumimoji="0" lang="en-US" smtClean="0"/>
              <a:t>‹#›</a:t>
            </a:fld>
            <a:endParaRPr kumimoji="0" lang="en-US" dirty="0">
              <a:solidFill>
                <a:schemeClr val="tx2">
                  <a:shade val="90000"/>
                </a:schemeClr>
              </a:solidFill>
            </a:endParaRPr>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zh-CN" altLang="en-US" smtClean="0"/>
              <a:t>单击此处编辑母版标题样式</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
        <p:nvSpPr>
          <p:cNvPr id="4" name="Date Placeholder 3"/>
          <p:cNvSpPr>
            <a:spLocks noGrp="1"/>
          </p:cNvSpPr>
          <p:nvPr>
            <p:ph type="dt" sz="half" idx="10"/>
          </p:nvPr>
        </p:nvSpPr>
        <p:spPr/>
        <p:txBody>
          <a:bodyPr/>
          <a:lstStyle/>
          <a:p>
            <a:r>
              <a:rPr lang="en-US" altLang="zh-CN" smtClean="0"/>
              <a:t>16-7-15</a:t>
            </a:r>
            <a:endParaRPr lang="zh-CN" altLang="en-US"/>
          </a:p>
        </p:txBody>
      </p:sp>
      <p:sp>
        <p:nvSpPr>
          <p:cNvPr id="5" name="Footer Placeholder 4"/>
          <p:cNvSpPr>
            <a:spLocks noGrp="1"/>
          </p:cNvSpPr>
          <p:nvPr>
            <p:ph type="ftr" sz="quarter" idx="11"/>
          </p:nvPr>
        </p:nvSpPr>
        <p:spPr/>
        <p:txBody>
          <a:bodyPr/>
          <a:lstStyle/>
          <a:p>
            <a:r>
              <a:rPr lang="en-US" altLang="zh-CN" smtClean="0"/>
              <a:t>iSTEP2016</a:t>
            </a:r>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
        <p:nvSpPr>
          <p:cNvPr id="4" name="Date Placeholder 3"/>
          <p:cNvSpPr>
            <a:spLocks noGrp="1"/>
          </p:cNvSpPr>
          <p:nvPr>
            <p:ph type="dt" sz="half" idx="10"/>
          </p:nvPr>
        </p:nvSpPr>
        <p:spPr/>
        <p:txBody>
          <a:bodyPr/>
          <a:lstStyle/>
          <a:p>
            <a:r>
              <a:rPr lang="en-US" altLang="zh-CN" smtClean="0"/>
              <a:t>16-7-15</a:t>
            </a:r>
            <a:endParaRPr lang="zh-CN" altLang="en-US"/>
          </a:p>
        </p:txBody>
      </p:sp>
      <p:sp>
        <p:nvSpPr>
          <p:cNvPr id="5" name="Footer Placeholder 4"/>
          <p:cNvSpPr>
            <a:spLocks noGrp="1"/>
          </p:cNvSpPr>
          <p:nvPr>
            <p:ph type="ftr" sz="quarter" idx="11"/>
          </p:nvPr>
        </p:nvSpPr>
        <p:spPr/>
        <p:txBody>
          <a:bodyPr/>
          <a:lstStyle/>
          <a:p>
            <a:r>
              <a:rPr lang="en-US" altLang="zh-CN" smtClean="0"/>
              <a:t>iSTEP2016</a:t>
            </a:r>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228600" y="320675"/>
            <a:ext cx="7543800" cy="57753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5"/>
          <p:cNvSpPr>
            <a:spLocks noGrp="1" noChangeArrowheads="1"/>
          </p:cNvSpPr>
          <p:nvPr>
            <p:ph type="dt" sz="half" idx="10"/>
          </p:nvPr>
        </p:nvSpPr>
        <p:spPr/>
        <p:txBody>
          <a:bodyPr/>
          <a:lstStyle>
            <a:lvl1pPr>
              <a:defRPr/>
            </a:lvl1pPr>
          </a:lstStyle>
          <a:p>
            <a:pPr>
              <a:defRPr/>
            </a:pPr>
            <a:r>
              <a:rPr lang="en-US" altLang="zh-CN" smtClean="0"/>
              <a:t>16-7-15</a:t>
            </a:r>
            <a:endParaRPr lang="en-US" altLang="zh-CN"/>
          </a:p>
        </p:txBody>
      </p:sp>
      <p:sp>
        <p:nvSpPr>
          <p:cNvPr id="4" name="Rectangle 6"/>
          <p:cNvSpPr>
            <a:spLocks noGrp="1" noChangeArrowheads="1"/>
          </p:cNvSpPr>
          <p:nvPr>
            <p:ph type="ftr" sz="quarter" idx="11"/>
          </p:nvPr>
        </p:nvSpPr>
        <p:spPr/>
        <p:txBody>
          <a:bodyPr/>
          <a:lstStyle>
            <a:lvl1pPr>
              <a:defRPr/>
            </a:lvl1pPr>
          </a:lstStyle>
          <a:p>
            <a:pPr>
              <a:defRPr/>
            </a:pPr>
            <a:r>
              <a:rPr lang="en-US" altLang="zh-CN" smtClean="0"/>
              <a:t>iSTEP2016</a:t>
            </a:r>
            <a:endParaRPr lang="en-US" altLang="zh-CN"/>
          </a:p>
        </p:txBody>
      </p:sp>
      <p:sp>
        <p:nvSpPr>
          <p:cNvPr id="5" name="Rectangle 7"/>
          <p:cNvSpPr>
            <a:spLocks noGrp="1" noChangeArrowheads="1"/>
          </p:cNvSpPr>
          <p:nvPr>
            <p:ph type="sldNum" sz="quarter" idx="12"/>
          </p:nvPr>
        </p:nvSpPr>
        <p:spPr/>
        <p:txBody>
          <a:bodyPr/>
          <a:lstStyle>
            <a:lvl1pPr>
              <a:defRPr/>
            </a:lvl1pPr>
          </a:lstStyle>
          <a:p>
            <a:pPr>
              <a:defRPr/>
            </a:pPr>
            <a:fld id="{B7B63E5F-8782-8A49-B04F-93428C034718}" type="slidenum">
              <a:rPr lang="zh-CN" altLang="en-US"/>
              <a:pPr>
                <a:defRPr/>
              </a:pPr>
              <a:t>‹#›</a:t>
            </a:fld>
            <a:endParaRPr lang="en-US" altLang="zh-CN"/>
          </a:p>
        </p:txBody>
      </p:sp>
    </p:spTree>
    <p:extLst>
      <p:ext uri="{BB962C8B-B14F-4D97-AF65-F5344CB8AC3E}">
        <p14:creationId xmlns:p14="http://schemas.microsoft.com/office/powerpoint/2010/main" val="2455134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646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93506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r>
              <a:rPr lang="en-US" altLang="zh-CN" smtClean="0"/>
              <a:t>16-7-15</a:t>
            </a:r>
            <a:endParaRPr lang="zh-CN" altLang="en-US"/>
          </a:p>
        </p:txBody>
      </p:sp>
      <p:sp>
        <p:nvSpPr>
          <p:cNvPr id="5" name="Footer Placeholder 4"/>
          <p:cNvSpPr>
            <a:spLocks noGrp="1"/>
          </p:cNvSpPr>
          <p:nvPr>
            <p:ph type="ftr" sz="quarter" idx="11"/>
          </p:nvPr>
        </p:nvSpPr>
        <p:spPr/>
        <p:txBody>
          <a:bodyPr/>
          <a:lstStyle/>
          <a:p>
            <a:r>
              <a:rPr lang="en-US" altLang="zh-CN" smtClean="0"/>
              <a:t>iSTEP2016</a:t>
            </a:r>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zh-CN" altLang="en-US" smtClean="0"/>
              <a:t>单击此处编辑母版标题样式</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2"/>
                </a:solidFill>
              </a:defRPr>
            </a:lvl1pPr>
          </a:lstStyle>
          <a:p>
            <a:r>
              <a:rPr lang="en-US" altLang="zh-CN" smtClean="0"/>
              <a:t>16-7-15</a:t>
            </a:r>
            <a:endParaRPr lang="en-US"/>
          </a:p>
        </p:txBody>
      </p:sp>
      <p:sp>
        <p:nvSpPr>
          <p:cNvPr id="5" name="Footer Placeholder 4"/>
          <p:cNvSpPr>
            <a:spLocks noGrp="1"/>
          </p:cNvSpPr>
          <p:nvPr>
            <p:ph type="ftr" sz="quarter" idx="11"/>
          </p:nvPr>
        </p:nvSpPr>
        <p:spPr/>
        <p:txBody>
          <a:bodyPr/>
          <a:lstStyle/>
          <a:p>
            <a:r>
              <a:rPr lang="en-US" smtClean="0"/>
              <a:t>iSTEP2016</a:t>
            </a:r>
            <a:endParaRPr lang="en-US"/>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zh-CN" altLang="en-US" smtClean="0"/>
              <a:t>单击此处编辑母版标题样式</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ltLang="zh-CN" smtClean="0"/>
              <a:t>16-7-15</a:t>
            </a:r>
            <a:endParaRPr lang="zh-CN" altLang="en-US"/>
          </a:p>
        </p:txBody>
      </p:sp>
      <p:sp>
        <p:nvSpPr>
          <p:cNvPr id="6" name="Footer Placeholder 5"/>
          <p:cNvSpPr>
            <a:spLocks noGrp="1"/>
          </p:cNvSpPr>
          <p:nvPr>
            <p:ph type="ftr" sz="quarter" idx="11"/>
          </p:nvPr>
        </p:nvSpPr>
        <p:spPr/>
        <p:txBody>
          <a:bodyPr/>
          <a:lstStyle/>
          <a:p>
            <a:r>
              <a:rPr lang="en-US" altLang="zh-CN" smtClean="0"/>
              <a:t>iSTEP2016</a:t>
            </a:r>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zh-CN" altLang="en-US" smtClean="0"/>
              <a:t>单击此处编辑母版标题样式</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altLang="zh-CN" smtClean="0"/>
              <a:t>16-7-15</a:t>
            </a:r>
            <a:endParaRPr lang="zh-CN" altLang="en-US"/>
          </a:p>
        </p:txBody>
      </p:sp>
      <p:sp>
        <p:nvSpPr>
          <p:cNvPr id="8" name="Footer Placeholder 7"/>
          <p:cNvSpPr>
            <a:spLocks noGrp="1"/>
          </p:cNvSpPr>
          <p:nvPr>
            <p:ph type="ftr" sz="quarter" idx="11"/>
          </p:nvPr>
        </p:nvSpPr>
        <p:spPr/>
        <p:txBody>
          <a:bodyPr/>
          <a:lstStyle/>
          <a:p>
            <a:r>
              <a:rPr lang="en-US" altLang="zh-CN" smtClean="0"/>
              <a:t>iSTEP2016</a:t>
            </a:r>
            <a:endParaRPr lang="zh-CN" altLang="en-US"/>
          </a:p>
        </p:txBody>
      </p:sp>
      <p:sp>
        <p:nvSpPr>
          <p:cNvPr id="9" name="Slide Number Placeholder 8"/>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zh-CN" altLang="en-US" smtClean="0"/>
              <a:t>单击此处编辑母版标题样式</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r>
              <a:rPr lang="en-US" altLang="zh-CN" smtClean="0"/>
              <a:t>16-7-15</a:t>
            </a:r>
            <a:endParaRPr lang="zh-CN" altLang="en-US"/>
          </a:p>
        </p:txBody>
      </p:sp>
      <p:sp>
        <p:nvSpPr>
          <p:cNvPr id="4" name="Footer Placeholder 3"/>
          <p:cNvSpPr>
            <a:spLocks noGrp="1"/>
          </p:cNvSpPr>
          <p:nvPr>
            <p:ph type="ftr" sz="quarter" idx="11"/>
          </p:nvPr>
        </p:nvSpPr>
        <p:spPr/>
        <p:txBody>
          <a:bodyPr/>
          <a:lstStyle/>
          <a:p>
            <a:r>
              <a:rPr lang="en-US" altLang="zh-CN" smtClean="0"/>
              <a:t>iSTEP2016</a:t>
            </a:r>
            <a:endParaRPr lang="zh-CN" altLang="en-US"/>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zh-CN" altLang="en-US" smtClean="0"/>
              <a:t>单击此处编辑母版标题样式</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zh-CN" smtClean="0"/>
              <a:t>16-7-15</a:t>
            </a:r>
            <a:endParaRPr lang="zh-CN" altLang="en-US"/>
          </a:p>
        </p:txBody>
      </p:sp>
      <p:sp>
        <p:nvSpPr>
          <p:cNvPr id="3" name="Footer Placeholder 2"/>
          <p:cNvSpPr>
            <a:spLocks noGrp="1"/>
          </p:cNvSpPr>
          <p:nvPr>
            <p:ph type="ftr" sz="quarter" idx="11"/>
          </p:nvPr>
        </p:nvSpPr>
        <p:spPr/>
        <p:txBody>
          <a:bodyPr/>
          <a:lstStyle/>
          <a:p>
            <a:r>
              <a:rPr lang="en-US" altLang="zh-CN" smtClean="0"/>
              <a:t>iSTEP2016</a:t>
            </a:r>
            <a:endParaRPr lang="zh-CN" altLang="en-US"/>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2"/>
                </a:solidFill>
              </a:defRPr>
            </a:lvl1pPr>
          </a:lstStyle>
          <a:p>
            <a:r>
              <a:rPr lang="en-US" altLang="zh-CN" smtClean="0"/>
              <a:t>16-7-15</a:t>
            </a:r>
            <a:endParaRPr lang="zh-CN" altLang="en-US"/>
          </a:p>
        </p:txBody>
      </p:sp>
      <p:sp>
        <p:nvSpPr>
          <p:cNvPr id="6" name="Footer Placeholder 5"/>
          <p:cNvSpPr>
            <a:spLocks noGrp="1"/>
          </p:cNvSpPr>
          <p:nvPr>
            <p:ph type="ftr" sz="quarter" idx="11"/>
          </p:nvPr>
        </p:nvSpPr>
        <p:spPr/>
        <p:txBody>
          <a:bodyPr/>
          <a:lstStyle/>
          <a:p>
            <a:r>
              <a:rPr lang="en-US" altLang="zh-CN" smtClean="0"/>
              <a:t>iSTEP2016</a:t>
            </a:r>
            <a:endParaRPr lang="zh-CN" altLang="en-US"/>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zh-CN" altLang="en-US" smtClean="0"/>
              <a:t>单击此处编辑母版标题样式</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zh-CN" altLang="en-US" smtClean="0"/>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将图片拖动到占位符，或单击添加图标</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r>
              <a:rPr lang="en-US" altLang="zh-CN" smtClean="0"/>
              <a:t>16-7-15</a:t>
            </a:r>
            <a:endParaRPr lang="zh-CN" altLang="en-US"/>
          </a:p>
        </p:txBody>
      </p:sp>
      <p:sp>
        <p:nvSpPr>
          <p:cNvPr id="6" name="Footer Placeholder 5"/>
          <p:cNvSpPr>
            <a:spLocks noGrp="1"/>
          </p:cNvSpPr>
          <p:nvPr>
            <p:ph type="ftr" sz="quarter" idx="11"/>
          </p:nvPr>
        </p:nvSpPr>
        <p:spPr/>
        <p:txBody>
          <a:bodyPr/>
          <a:lstStyle/>
          <a:p>
            <a:r>
              <a:rPr lang="en-US" altLang="zh-CN" smtClean="0"/>
              <a:t>iSTEP2016</a:t>
            </a:r>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zh-CN" altLang="en-US" smtClean="0"/>
              <a:t>单击此处编辑母版标题样式</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zh-CN" altLang="en-US" smtClean="0"/>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r>
              <a:rPr lang="en-US" altLang="zh-CN" smtClean="0"/>
              <a:t>16-7-15</a:t>
            </a:r>
            <a:endParaRPr lang="zh-CN" altLang="en-US"/>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r>
              <a:rPr lang="en-US" altLang="zh-CN" smtClean="0"/>
              <a:t>iSTEP2016</a:t>
            </a:r>
            <a:endParaRPr lang="zh-CN" altLang="en-US"/>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6355" r:id="rId1"/>
    <p:sldLayoutId id="2147486356" r:id="rId2"/>
    <p:sldLayoutId id="2147486357" r:id="rId3"/>
    <p:sldLayoutId id="2147486358" r:id="rId4"/>
    <p:sldLayoutId id="2147486359" r:id="rId5"/>
    <p:sldLayoutId id="2147486360" r:id="rId6"/>
    <p:sldLayoutId id="2147486361" r:id="rId7"/>
    <p:sldLayoutId id="2147486362" r:id="rId8"/>
    <p:sldLayoutId id="2147486363" r:id="rId9"/>
    <p:sldLayoutId id="2147486364" r:id="rId10"/>
    <p:sldLayoutId id="2147486365" r:id="rId11"/>
    <p:sldLayoutId id="2147486366" r:id="rId12"/>
    <p:sldLayoutId id="2147486368" r:id="rId13"/>
    <p:sldLayoutId id="2147486369" r:id="rId14"/>
  </p:sldLayoutIdLst>
  <p:hf hdr="0" ftr="0" dt="0"/>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xuai.zhuang@cern.ch" TargetMode="External"/><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14.jpeg"/><Relationship Id="rId7"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png"/><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wm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wmf"/><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0.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40.jpeg"/><Relationship Id="rId9" Type="http://schemas.openxmlformats.org/officeDocument/2006/relationships/image" Target="../media/image41.jpeg"/><Relationship Id="rId10" Type="http://schemas.openxmlformats.org/officeDocument/2006/relationships/image" Target="../media/image42.jpeg"/><Relationship Id="rId11" Type="http://schemas.openxmlformats.org/officeDocument/2006/relationships/image" Target="../media/image43.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gif"/><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gif"/><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49.png"/><Relationship Id="rId5" Type="http://schemas.openxmlformats.org/officeDocument/2006/relationships/image" Target="../media/image50.gif"/><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0.gif"/><Relationship Id="rId5" Type="http://schemas.openxmlformats.org/officeDocument/2006/relationships/image" Target="../media/image49.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49.png"/><Relationship Id="rId5" Type="http://schemas.openxmlformats.org/officeDocument/2006/relationships/image" Target="../media/image50.gif"/><Relationship Id="rId6" Type="http://schemas.openxmlformats.org/officeDocument/2006/relationships/image" Target="../media/image52.jpeg"/><Relationship Id="rId7" Type="http://schemas.openxmlformats.org/officeDocument/2006/relationships/image" Target="../media/image53.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3" Type="http://schemas.openxmlformats.org/officeDocument/2006/relationships/image" Target="../media/image55.gif"/><Relationship Id="rId4" Type="http://schemas.openxmlformats.org/officeDocument/2006/relationships/image" Target="../media/image56.png"/><Relationship Id="rId5" Type="http://schemas.openxmlformats.org/officeDocument/2006/relationships/image" Target="../media/image57.wmf"/><Relationship Id="rId6" Type="http://schemas.openxmlformats.org/officeDocument/2006/relationships/oleObject" Target="../embeddings/oleObject1.bin"/><Relationship Id="rId7" Type="http://schemas.openxmlformats.org/officeDocument/2006/relationships/image" Target="../media/image54.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55.gif"/><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g"/><Relationship Id="rId1" Type="http://schemas.openxmlformats.org/officeDocument/2006/relationships/slideLayout" Target="../slideLayouts/slideLayout11.xml"/><Relationship Id="rId2"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 Id="rId3" Type="http://schemas.openxmlformats.org/officeDocument/2006/relationships/image" Target="../media/image7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emf"/><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 Id="rId3"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3.wmf"/><Relationship Id="rId4" Type="http://schemas.openxmlformats.org/officeDocument/2006/relationships/image" Target="../media/image74.emf"/><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 Id="rId3" Type="http://schemas.openxmlformats.org/officeDocument/2006/relationships/image" Target="../media/image8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 Id="rId3" Type="http://schemas.openxmlformats.org/officeDocument/2006/relationships/image" Target="../media/image8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 Id="rId3" Type="http://schemas.openxmlformats.org/officeDocument/2006/relationships/image" Target="../media/image80.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 Id="rId3" Type="http://schemas.openxmlformats.org/officeDocument/2006/relationships/image" Target="../media/image80.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image" Target="../media/image4.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8.emf"/></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14.xml"/><Relationship Id="rId2" Type="http://schemas.openxmlformats.org/officeDocument/2006/relationships/image" Target="../media/image89.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2.png"/><Relationship Id="rId3" Type="http://schemas.openxmlformats.org/officeDocument/2006/relationships/image" Target="../media/image80.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3.emf"/></Relationships>
</file>

<file path=ppt/slides/_rels/slide58.xml.rels><?xml version="1.0" encoding="UTF-8" standalone="yes"?>
<Relationships xmlns="http://schemas.openxmlformats.org/package/2006/relationships"><Relationship Id="rId3" Type="http://schemas.openxmlformats.org/officeDocument/2006/relationships/hyperlink" Target="https://twiki.cern.ch/twiki/bin/view/AtlasPublic/SupersymmetryPublicResults" TargetMode="External"/><Relationship Id="rId4" Type="http://schemas.openxmlformats.org/officeDocument/2006/relationships/hyperlink" Target="https://twiki.cern.ch/twiki/bin/view/CMSPublic/PhysicsResultsSUS#Moriond_2017_36_fb_1" TargetMode="External"/><Relationship Id="rId1" Type="http://schemas.openxmlformats.org/officeDocument/2006/relationships/slideLayout" Target="../slideLayouts/slideLayout11.xml"/><Relationship Id="rId2"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49.png"/><Relationship Id="rId6"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image" Target="../media/image4.emf"/></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49.png"/><Relationship Id="rId5" Type="http://schemas.openxmlformats.org/officeDocument/2006/relationships/image" Target="../media/image110.emf"/><Relationship Id="rId6" Type="http://schemas.openxmlformats.org/officeDocument/2006/relationships/image" Target="../media/image111.png"/><Relationship Id="rId7" Type="http://schemas.openxmlformats.org/officeDocument/2006/relationships/image" Target="../media/image112.emf"/><Relationship Id="rId8"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hyperlink" Target="http://cms-results.web.cern.ch/cms-results/public-results/publications/EXO-16-056/index.html"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tiff"/><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image" Target="../media/image4.emf"/></Relationships>
</file>

<file path=ppt/slides/_rels/slide70.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hyperlink" Target="http://cms-results.web.cern.ch/cms-results/public-results/preliminary-results/B2G-16-028/index.html" TargetMode="External"/><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hyperlink" Target="https://iopscience.iop.org/article/10.1088/1367-2630/18/9/093016" TargetMode="External"/><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2.xml"/><Relationship Id="rId2" Type="http://schemas.openxmlformats.org/officeDocument/2006/relationships/diagramData" Target="../diagrams/data1.xml"/></Relationships>
</file>

<file path=ppt/slides/_rels/slide73.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png"/><Relationship Id="rId9"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image" Target="../media/image132.png"/></Relationships>
</file>

<file path=ppt/slides/_rels/slide74.xml.rels><?xml version="1.0" encoding="UTF-8" standalone="yes"?>
<Relationships xmlns="http://schemas.openxmlformats.org/package/2006/relationships"><Relationship Id="rId3" Type="http://schemas.openxmlformats.org/officeDocument/2006/relationships/hyperlink" Target="https://atlas.web.cern.ch/Atlas/GROUPS/PHYSICS/PUBNOTES/ATL-PHYS-PUB-2015-004/" TargetMode="External"/><Relationship Id="rId4" Type="http://schemas.openxmlformats.org/officeDocument/2006/relationships/image" Target="../media/image140.png"/><Relationship Id="rId5" Type="http://schemas.openxmlformats.org/officeDocument/2006/relationships/hyperlink" Target="https://atlas.web.cern.ch/Atlas/GROUPS/PHYSICS/PUBNOTES/ATL-PHYS-PUB-2017-002/" TargetMode="External"/><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75.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1" Type="http://schemas.openxmlformats.org/officeDocument/2006/relationships/slideLayout" Target="../slideLayouts/slideLayout12.xml"/><Relationship Id="rId2" Type="http://schemas.openxmlformats.org/officeDocument/2006/relationships/image" Target="../media/image141.png"/></Relationships>
</file>

<file path=ppt/slides/_rels/slide76.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45.png"/><Relationship Id="rId5" Type="http://schemas.openxmlformats.org/officeDocument/2006/relationships/image" Target="../media/image146.png"/><Relationship Id="rId6" Type="http://schemas.openxmlformats.org/officeDocument/2006/relationships/image" Target="../media/image147.png"/><Relationship Id="rId7" Type="http://schemas.openxmlformats.org/officeDocument/2006/relationships/image" Target="../media/image148.png"/><Relationship Id="rId8"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1.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image" Target="../media/image4.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emf"/></Relationships>
</file>

<file path=ppt/slides/_rels/slide82.xml.rels><?xml version="1.0" encoding="UTF-8" standalone="yes"?>
<Relationships xmlns="http://schemas.openxmlformats.org/package/2006/relationships"><Relationship Id="rId46" Type="http://schemas.openxmlformats.org/officeDocument/2006/relationships/oleObject" Target="../embeddings/oleObject24.bin"/><Relationship Id="rId47" Type="http://schemas.openxmlformats.org/officeDocument/2006/relationships/image" Target="../media/image174.wmf"/><Relationship Id="rId48" Type="http://schemas.openxmlformats.org/officeDocument/2006/relationships/oleObject" Target="../embeddings/oleObject25.bin"/><Relationship Id="rId49" Type="http://schemas.openxmlformats.org/officeDocument/2006/relationships/image" Target="../media/image175.wmf"/><Relationship Id="rId20" Type="http://schemas.openxmlformats.org/officeDocument/2006/relationships/oleObject" Target="../embeddings/oleObject10.bin"/><Relationship Id="rId21" Type="http://schemas.openxmlformats.org/officeDocument/2006/relationships/image" Target="../media/image162.wmf"/><Relationship Id="rId22" Type="http://schemas.openxmlformats.org/officeDocument/2006/relationships/oleObject" Target="../embeddings/oleObject11.bin"/><Relationship Id="rId23" Type="http://schemas.openxmlformats.org/officeDocument/2006/relationships/image" Target="../media/image163.wmf"/><Relationship Id="rId24" Type="http://schemas.openxmlformats.org/officeDocument/2006/relationships/oleObject" Target="../embeddings/oleObject12.bin"/><Relationship Id="rId25" Type="http://schemas.openxmlformats.org/officeDocument/2006/relationships/oleObject" Target="../embeddings/oleObject13.bin"/><Relationship Id="rId26" Type="http://schemas.openxmlformats.org/officeDocument/2006/relationships/image" Target="../media/image164.wmf"/><Relationship Id="rId27" Type="http://schemas.openxmlformats.org/officeDocument/2006/relationships/oleObject" Target="../embeddings/oleObject14.bin"/><Relationship Id="rId28" Type="http://schemas.openxmlformats.org/officeDocument/2006/relationships/oleObject" Target="../embeddings/oleObject15.bin"/><Relationship Id="rId29" Type="http://schemas.openxmlformats.org/officeDocument/2006/relationships/image" Target="../media/image165.wmf"/><Relationship Id="rId1" Type="http://schemas.openxmlformats.org/officeDocument/2006/relationships/vmlDrawing" Target="../drawings/vmlDrawing2.vml"/><Relationship Id="rId2" Type="http://schemas.openxmlformats.org/officeDocument/2006/relationships/slideLayout" Target="../slideLayouts/slideLayout12.xml"/><Relationship Id="rId3" Type="http://schemas.openxmlformats.org/officeDocument/2006/relationships/notesSlide" Target="../notesSlides/notesSlide18.xml"/><Relationship Id="rId4" Type="http://schemas.openxmlformats.org/officeDocument/2006/relationships/oleObject" Target="../embeddings/oleObject2.bin"/><Relationship Id="rId5" Type="http://schemas.openxmlformats.org/officeDocument/2006/relationships/image" Target="../media/image154.wmf"/><Relationship Id="rId30" Type="http://schemas.openxmlformats.org/officeDocument/2006/relationships/oleObject" Target="../embeddings/oleObject16.bin"/><Relationship Id="rId31" Type="http://schemas.openxmlformats.org/officeDocument/2006/relationships/image" Target="../media/image166.wmf"/><Relationship Id="rId32" Type="http://schemas.openxmlformats.org/officeDocument/2006/relationships/oleObject" Target="../embeddings/oleObject17.bin"/><Relationship Id="rId9" Type="http://schemas.openxmlformats.org/officeDocument/2006/relationships/image" Target="../media/image156.wmf"/><Relationship Id="rId6" Type="http://schemas.openxmlformats.org/officeDocument/2006/relationships/oleObject" Target="../embeddings/oleObject3.bin"/><Relationship Id="rId7" Type="http://schemas.openxmlformats.org/officeDocument/2006/relationships/image" Target="../media/image155.wmf"/><Relationship Id="rId8" Type="http://schemas.openxmlformats.org/officeDocument/2006/relationships/oleObject" Target="../embeddings/oleObject4.bin"/><Relationship Id="rId33" Type="http://schemas.openxmlformats.org/officeDocument/2006/relationships/image" Target="../media/image167.wmf"/><Relationship Id="rId34" Type="http://schemas.openxmlformats.org/officeDocument/2006/relationships/oleObject" Target="../embeddings/oleObject18.bin"/><Relationship Id="rId35" Type="http://schemas.openxmlformats.org/officeDocument/2006/relationships/image" Target="../media/image168.wmf"/><Relationship Id="rId36" Type="http://schemas.openxmlformats.org/officeDocument/2006/relationships/oleObject" Target="../embeddings/oleObject19.bin"/><Relationship Id="rId10" Type="http://schemas.openxmlformats.org/officeDocument/2006/relationships/oleObject" Target="../embeddings/oleObject5.bin"/><Relationship Id="rId11" Type="http://schemas.openxmlformats.org/officeDocument/2006/relationships/image" Target="../media/image157.wmf"/><Relationship Id="rId12" Type="http://schemas.openxmlformats.org/officeDocument/2006/relationships/oleObject" Target="../embeddings/oleObject6.bin"/><Relationship Id="rId13" Type="http://schemas.openxmlformats.org/officeDocument/2006/relationships/image" Target="../media/image158.wmf"/><Relationship Id="rId14" Type="http://schemas.openxmlformats.org/officeDocument/2006/relationships/oleObject" Target="../embeddings/oleObject7.bin"/><Relationship Id="rId15" Type="http://schemas.openxmlformats.org/officeDocument/2006/relationships/image" Target="../media/image159.wmf"/><Relationship Id="rId16" Type="http://schemas.openxmlformats.org/officeDocument/2006/relationships/oleObject" Target="../embeddings/oleObject8.bin"/><Relationship Id="rId17" Type="http://schemas.openxmlformats.org/officeDocument/2006/relationships/image" Target="../media/image160.wmf"/><Relationship Id="rId18" Type="http://schemas.openxmlformats.org/officeDocument/2006/relationships/oleObject" Target="../embeddings/oleObject9.bin"/><Relationship Id="rId19" Type="http://schemas.openxmlformats.org/officeDocument/2006/relationships/image" Target="../media/image161.wmf"/><Relationship Id="rId37" Type="http://schemas.openxmlformats.org/officeDocument/2006/relationships/image" Target="../media/image169.wmf"/><Relationship Id="rId38" Type="http://schemas.openxmlformats.org/officeDocument/2006/relationships/oleObject" Target="../embeddings/oleObject20.bin"/><Relationship Id="rId39" Type="http://schemas.openxmlformats.org/officeDocument/2006/relationships/image" Target="../media/image170.wmf"/><Relationship Id="rId40" Type="http://schemas.openxmlformats.org/officeDocument/2006/relationships/oleObject" Target="../embeddings/oleObject21.bin"/><Relationship Id="rId41" Type="http://schemas.openxmlformats.org/officeDocument/2006/relationships/image" Target="../media/image171.wmf"/><Relationship Id="rId42" Type="http://schemas.openxmlformats.org/officeDocument/2006/relationships/oleObject" Target="../embeddings/oleObject22.bin"/><Relationship Id="rId43" Type="http://schemas.openxmlformats.org/officeDocument/2006/relationships/image" Target="../media/image172.wmf"/><Relationship Id="rId44" Type="http://schemas.openxmlformats.org/officeDocument/2006/relationships/oleObject" Target="../embeddings/oleObject23.bin"/><Relationship Id="rId45" Type="http://schemas.openxmlformats.org/officeDocument/2006/relationships/image" Target="../media/image173.w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6.wmf"/><Relationship Id="rId3" Type="http://schemas.openxmlformats.org/officeDocument/2006/relationships/image" Target="../media/image6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png"/><Relationship Id="rId3" Type="http://schemas.openxmlformats.org/officeDocument/2006/relationships/image" Target="../media/image178.png"/></Relationships>
</file>

<file path=ppt/slides/_rels/slide85.xml.rels><?xml version="1.0" encoding="UTF-8" standalone="yes"?>
<Relationships xmlns="http://schemas.openxmlformats.org/package/2006/relationships"><Relationship Id="rId11" Type="http://schemas.openxmlformats.org/officeDocument/2006/relationships/image" Target="../media/image183.png"/><Relationship Id="rId12" Type="http://schemas.openxmlformats.org/officeDocument/2006/relationships/image" Target="../media/image184.png"/><Relationship Id="rId1" Type="http://schemas.openxmlformats.org/officeDocument/2006/relationships/slideLayout" Target="../slideLayouts/slideLayout7.xml"/><Relationship Id="rId2" Type="http://schemas.openxmlformats.org/officeDocument/2006/relationships/diagramData" Target="../diagrams/data2.xml"/><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179.png"/><Relationship Id="rId8" Type="http://schemas.openxmlformats.org/officeDocument/2006/relationships/image" Target="../media/image180.png"/><Relationship Id="rId9" Type="http://schemas.openxmlformats.org/officeDocument/2006/relationships/image" Target="../media/image181.png"/><Relationship Id="rId10" Type="http://schemas.openxmlformats.org/officeDocument/2006/relationships/image" Target="../media/image18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jpeg"/><Relationship Id="rId3" Type="http://schemas.openxmlformats.org/officeDocument/2006/relationships/image" Target="../media/image186.png"/></Relationships>
</file>

<file path=ppt/slides/_rels/slide88.xml.rels><?xml version="1.0" encoding="UTF-8" standalone="yes"?>
<Relationships xmlns="http://schemas.openxmlformats.org/package/2006/relationships"><Relationship Id="rId3" Type="http://schemas.openxmlformats.org/officeDocument/2006/relationships/image" Target="../media/image188.png"/><Relationship Id="rId4" Type="http://schemas.openxmlformats.org/officeDocument/2006/relationships/image" Target="../media/image189.png"/><Relationship Id="rId1" Type="http://schemas.openxmlformats.org/officeDocument/2006/relationships/slideLayout" Target="../slideLayouts/slideLayout7.xml"/><Relationship Id="rId2" Type="http://schemas.openxmlformats.org/officeDocument/2006/relationships/image" Target="../media/image18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0.jpeg"/><Relationship Id="rId3" Type="http://schemas.openxmlformats.org/officeDocument/2006/relationships/image" Target="../media/image191.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9.png"/><Relationship Id="rId1" Type="http://schemas.openxmlformats.org/officeDocument/2006/relationships/slideLayout" Target="../slideLayouts/slideLayout11.xml"/><Relationship Id="rId2"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2.png"/><Relationship Id="rId3" Type="http://schemas.openxmlformats.org/officeDocument/2006/relationships/image" Target="../media/image19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6.png"/></Relationships>
</file>

<file path=ppt/slides/_rels/slide94.xml.rels><?xml version="1.0" encoding="UTF-8" standalone="yes"?>
<Relationships xmlns="http://schemas.openxmlformats.org/package/2006/relationships"><Relationship Id="rId3" Type="http://schemas.openxmlformats.org/officeDocument/2006/relationships/image" Target="../media/image197.jpeg"/><Relationship Id="rId4" Type="http://schemas.openxmlformats.org/officeDocument/2006/relationships/image" Target="../media/image198.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3" y="268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副标题 4"/>
          <p:cNvSpPr txBox="1">
            <a:spLocks/>
          </p:cNvSpPr>
          <p:nvPr/>
        </p:nvSpPr>
        <p:spPr>
          <a:xfrm>
            <a:off x="1907704" y="1556792"/>
            <a:ext cx="5472608" cy="2736304"/>
          </a:xfrm>
          <a:prstGeom prst="rect">
            <a:avLst/>
          </a:prstGeom>
          <a:noFill/>
        </p:spPr>
        <p:txBody>
          <a:bodyPr vert="horz" lIns="91440" tIns="45720" rIns="91440" bIns="45720" rtlCol="0">
            <a:normAutofit fontScale="40000" lnSpcReduction="20000"/>
          </a:bodyPr>
          <a:lstStyle>
            <a:lvl1pPr marL="0" indent="0" algn="l" defTabSz="914400" rtl="0" eaLnBrk="1" latinLnBrk="0" hangingPunct="1">
              <a:spcBef>
                <a:spcPts val="600"/>
              </a:spcBef>
              <a:spcAft>
                <a:spcPts val="0"/>
              </a:spcAft>
              <a:buClr>
                <a:schemeClr val="accent1"/>
              </a:buClr>
              <a:buFont typeface="Arial" pitchFamily="34" charset="0"/>
              <a:buNone/>
              <a:defRPr sz="2400" b="0" i="0" kern="1200" cap="none" spc="120" baseline="0">
                <a:solidFill>
                  <a:schemeClr val="tx2"/>
                </a:solidFill>
                <a:latin typeface="+mn-lt"/>
                <a:ea typeface="+mn-ea"/>
                <a:cs typeface="Tahoma" pitchFamily="34" charset="0"/>
              </a:defRPr>
            </a:lvl1pPr>
            <a:lvl2pPr marL="457200" indent="0" algn="ctr" defTabSz="914400" rtl="0" eaLnBrk="1" latinLnBrk="0" hangingPunct="1">
              <a:spcBef>
                <a:spcPts val="600"/>
              </a:spcBef>
              <a:buClr>
                <a:schemeClr val="accent1"/>
              </a:buClr>
              <a:buFont typeface="Arial" pitchFamily="34" charset="0"/>
              <a:buNone/>
              <a:defRPr sz="2000" kern="1200">
                <a:solidFill>
                  <a:schemeClr val="tx1">
                    <a:tint val="75000"/>
                  </a:schemeClr>
                </a:solidFill>
                <a:latin typeface="+mn-lt"/>
                <a:ea typeface="+mn-ea"/>
                <a:cs typeface="Tahoma" pitchFamily="34" charset="0"/>
              </a:defRPr>
            </a:lvl2pPr>
            <a:lvl3pPr marL="914400" indent="0" algn="ctr" defTabSz="914400" rtl="0" eaLnBrk="1" latinLnBrk="0" hangingPunct="1">
              <a:spcBef>
                <a:spcPts val="600"/>
              </a:spcBef>
              <a:buClr>
                <a:schemeClr val="accent1"/>
              </a:buClr>
              <a:buFont typeface="Arial" pitchFamily="34" charset="0"/>
              <a:buNone/>
              <a:defRPr sz="1800" kern="1200">
                <a:solidFill>
                  <a:schemeClr val="tx1">
                    <a:tint val="75000"/>
                  </a:schemeClr>
                </a:solidFill>
                <a:latin typeface="+mn-lt"/>
                <a:ea typeface="+mn-ea"/>
                <a:cs typeface="Tahoma" pitchFamily="34" charset="0"/>
              </a:defRPr>
            </a:lvl3pPr>
            <a:lvl4pPr marL="13716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Tahoma" pitchFamily="34" charset="0"/>
              </a:defRPr>
            </a:lvl4pPr>
            <a:lvl5pPr marL="1828800" indent="0" algn="ctr" defTabSz="914400" rtl="0" eaLnBrk="1" latinLnBrk="0" hangingPunct="1">
              <a:spcBef>
                <a:spcPts val="600"/>
              </a:spcBef>
              <a:buClr>
                <a:schemeClr val="accent1"/>
              </a:buClr>
              <a:buFont typeface="Arial" pitchFamily="34" charset="0"/>
              <a:buNone/>
              <a:defRPr sz="1600" kern="1200" baseline="0">
                <a:solidFill>
                  <a:schemeClr val="tx1">
                    <a:tint val="75000"/>
                  </a:schemeClr>
                </a:solidFill>
                <a:latin typeface="+mn-lt"/>
                <a:ea typeface="+mn-ea"/>
                <a:cs typeface="Tahoma" pitchFamily="34" charset="0"/>
              </a:defRPr>
            </a:lvl5pPr>
            <a:lvl6pPr marL="22860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gn="ctr">
              <a:lnSpc>
                <a:spcPct val="120000"/>
              </a:lnSpc>
            </a:pPr>
            <a:endParaRPr lang="en-US" altLang="zh-CN" sz="2500" dirty="0" smtClean="0">
              <a:solidFill>
                <a:schemeClr val="bg1"/>
              </a:solidFill>
              <a:latin typeface="Arial Black" pitchFamily="34" charset="0"/>
              <a:ea typeface="黑体"/>
              <a:cs typeface="Arial"/>
            </a:endParaRPr>
          </a:p>
          <a:p>
            <a:pPr algn="ctr">
              <a:lnSpc>
                <a:spcPct val="120000"/>
              </a:lnSpc>
              <a:spcBef>
                <a:spcPts val="0"/>
              </a:spcBef>
              <a:spcAft>
                <a:spcPts val="600"/>
              </a:spcAft>
            </a:pPr>
            <a:r>
              <a:rPr lang="en-US" altLang="zh-CN" sz="8000" b="1" dirty="0" smtClean="0">
                <a:solidFill>
                  <a:schemeClr val="bg1"/>
                </a:solidFill>
                <a:latin typeface="Arial Black" pitchFamily="34" charset="0"/>
                <a:ea typeface="헤드라인A"/>
                <a:cs typeface="Hannotate SC Regular"/>
              </a:rPr>
              <a:t>Xuai Zhuang (</a:t>
            </a:r>
            <a:r>
              <a:rPr lang="zh-CN" altLang="en-US" sz="8000" b="1" dirty="0" smtClean="0">
                <a:solidFill>
                  <a:schemeClr val="bg1"/>
                </a:solidFill>
                <a:latin typeface="STLiti" charset="-122"/>
                <a:ea typeface="STLiti" charset="-122"/>
                <a:cs typeface="STLiti" charset="-122"/>
              </a:rPr>
              <a:t>庄胥爱</a:t>
            </a:r>
            <a:r>
              <a:rPr lang="en-US" altLang="zh-CN" sz="8000" b="1" dirty="0" smtClean="0">
                <a:solidFill>
                  <a:schemeClr val="bg1"/>
                </a:solidFill>
                <a:latin typeface="Arial Black" pitchFamily="34" charset="0"/>
                <a:ea typeface="헤드라인A"/>
                <a:cs typeface="Hannotate SC Regular"/>
              </a:rPr>
              <a:t>)</a:t>
            </a:r>
          </a:p>
          <a:p>
            <a:pPr algn="ctr">
              <a:lnSpc>
                <a:spcPct val="120000"/>
              </a:lnSpc>
              <a:spcBef>
                <a:spcPts val="0"/>
              </a:spcBef>
              <a:spcAft>
                <a:spcPts val="600"/>
              </a:spcAft>
            </a:pPr>
            <a:r>
              <a:rPr lang="en-US" altLang="zh-CN" sz="7000" dirty="0" smtClean="0">
                <a:solidFill>
                  <a:schemeClr val="bg1"/>
                </a:solidFill>
                <a:ea typeface="헤드라인A"/>
                <a:cs typeface="Hannotate SC Regular"/>
                <a:hlinkClick r:id="rId3"/>
              </a:rPr>
              <a:t>xuai.zhuang@cern.ch</a:t>
            </a:r>
            <a:r>
              <a:rPr lang="en-US" altLang="zh-CN" sz="7000" dirty="0" smtClean="0">
                <a:solidFill>
                  <a:schemeClr val="bg1"/>
                </a:solidFill>
                <a:ea typeface="헤드라인A"/>
                <a:cs typeface="Hannotate SC Regular"/>
              </a:rPr>
              <a:t> </a:t>
            </a:r>
          </a:p>
          <a:p>
            <a:pPr algn="ctr">
              <a:lnSpc>
                <a:spcPct val="120000"/>
              </a:lnSpc>
              <a:spcBef>
                <a:spcPts val="0"/>
              </a:spcBef>
              <a:spcAft>
                <a:spcPts val="600"/>
              </a:spcAft>
            </a:pPr>
            <a:r>
              <a:rPr lang="en-US" altLang="zh-CN" sz="4500" b="1" dirty="0" smtClean="0">
                <a:solidFill>
                  <a:schemeClr val="bg1"/>
                </a:solidFill>
                <a:latin typeface="Arial Black" pitchFamily="34" charset="0"/>
                <a:ea typeface="헤드라인A"/>
                <a:cs typeface="Hannotate SC Regular"/>
              </a:rPr>
              <a:t>IHEP, Beijing, China</a:t>
            </a:r>
          </a:p>
          <a:p>
            <a:pPr algn="ctr">
              <a:lnSpc>
                <a:spcPct val="120000"/>
              </a:lnSpc>
              <a:spcAft>
                <a:spcPts val="600"/>
              </a:spcAft>
            </a:pPr>
            <a:r>
              <a:rPr lang="en-US" altLang="zh-CN" sz="4500" b="1" dirty="0" smtClean="0">
                <a:solidFill>
                  <a:schemeClr val="bg1"/>
                </a:solidFill>
                <a:latin typeface="Arial Black" pitchFamily="34" charset="0"/>
                <a:ea typeface="헤드라인A"/>
                <a:cs typeface="Hannotate SC Regular"/>
              </a:rPr>
              <a:t>Jul. 15-21, Guangzhou, </a:t>
            </a:r>
            <a:r>
              <a:rPr lang="en-US" altLang="zh-CN" sz="4500" b="1" dirty="0" smtClean="0">
                <a:solidFill>
                  <a:schemeClr val="bg1"/>
                </a:solidFill>
                <a:latin typeface="Arial Black" pitchFamily="34" charset="0"/>
                <a:ea typeface="헤드라인A"/>
                <a:cs typeface="Hannotate SC Regular"/>
              </a:rPr>
              <a:t>iSTEP2019</a:t>
            </a:r>
          </a:p>
          <a:p>
            <a:pPr algn="ctr">
              <a:lnSpc>
                <a:spcPct val="120000"/>
              </a:lnSpc>
              <a:spcAft>
                <a:spcPts val="600"/>
              </a:spcAft>
            </a:pPr>
            <a:r>
              <a:rPr lang="zh-CN" altLang="en-US" sz="7000" b="1" dirty="0" smtClean="0">
                <a:solidFill>
                  <a:schemeClr val="bg1"/>
                </a:solidFill>
                <a:latin typeface="Arial Black" pitchFamily="34" charset="0"/>
                <a:ea typeface="헤드라인A"/>
                <a:cs typeface="Hannotate SC Regular"/>
              </a:rPr>
              <a:t>华南师范大学量子物质研究院</a:t>
            </a:r>
            <a:endParaRPr lang="en-US" altLang="zh-CN" sz="6000" b="1" dirty="0" smtClean="0">
              <a:solidFill>
                <a:schemeClr val="bg1"/>
              </a:solidFill>
              <a:latin typeface="Arial Black" pitchFamily="34" charset="0"/>
              <a:ea typeface="黑体"/>
              <a:cs typeface="Hannotate SC Regular"/>
            </a:endParaRPr>
          </a:p>
          <a:p>
            <a:endParaRPr lang="en-US" altLang="zh-CN" dirty="0" smtClean="0">
              <a:solidFill>
                <a:srgbClr val="000090"/>
              </a:solidFill>
              <a:latin typeface="Arial"/>
              <a:ea typeface="黑体"/>
              <a:cs typeface="Arial"/>
            </a:endParaRPr>
          </a:p>
        </p:txBody>
      </p:sp>
      <p:sp>
        <p:nvSpPr>
          <p:cNvPr id="15" name="标题 3"/>
          <p:cNvSpPr txBox="1">
            <a:spLocks/>
          </p:cNvSpPr>
          <p:nvPr/>
        </p:nvSpPr>
        <p:spPr>
          <a:xfrm>
            <a:off x="107504" y="536278"/>
            <a:ext cx="8928992" cy="883989"/>
          </a:xfrm>
          <a:prstGeom prst="rect">
            <a:avLst/>
          </a:prstGeom>
        </p:spPr>
        <p:txBody>
          <a:bodyPr vert="horz" lIns="91440" tIns="45720" rIns="91440" bIns="45720" rtlCol="0" anchor="b" anchorCtr="0">
            <a:noAutofit/>
          </a:bodyPr>
          <a:lstStyle>
            <a:lvl1pPr algn="l" defTabSz="914400" rtl="0" eaLnBrk="1" latinLnBrk="0" hangingPunct="1">
              <a:spcBef>
                <a:spcPts val="400"/>
              </a:spcBef>
              <a:buNone/>
              <a:defRPr sz="4000" b="0" kern="1200" cap="all" spc="0" baseline="0">
                <a:solidFill>
                  <a:schemeClr val="tx2"/>
                </a:solidFill>
                <a:latin typeface="+mj-lt"/>
                <a:ea typeface="+mj-ea"/>
                <a:cs typeface="Tunga" pitchFamily="2"/>
              </a:defRPr>
            </a:lvl1pPr>
          </a:lstStyle>
          <a:p>
            <a:pPr algn="ctr"/>
            <a:r>
              <a:rPr lang="zh-CN" altLang="en-US" sz="5400" b="1" dirty="0" smtClean="0">
                <a:solidFill>
                  <a:schemeClr val="bg1"/>
                </a:solidFill>
                <a:latin typeface="Arial Black" pitchFamily="34" charset="0"/>
                <a:ea typeface="黑体"/>
                <a:cs typeface="Hannotate SC Regular"/>
              </a:rPr>
              <a:t>超标准模型物理</a:t>
            </a:r>
            <a:r>
              <a:rPr lang="en-US" altLang="zh-CN" sz="5400" b="1" dirty="0" smtClean="0">
                <a:solidFill>
                  <a:schemeClr val="bg1"/>
                </a:solidFill>
                <a:latin typeface="Arial Black" pitchFamily="34" charset="0"/>
                <a:ea typeface="黑体"/>
                <a:cs typeface="Hannotate SC Regular"/>
              </a:rPr>
              <a:t> </a:t>
            </a:r>
            <a:r>
              <a:rPr lang="en-US" altLang="zh-CN" sz="5400" b="1" dirty="0" err="1" smtClean="0">
                <a:solidFill>
                  <a:schemeClr val="bg1"/>
                </a:solidFill>
                <a:latin typeface="Arial Black" pitchFamily="34" charset="0"/>
                <a:ea typeface="黑体"/>
                <a:cs typeface="Hannotate SC Regular"/>
              </a:rPr>
              <a:t>bsm</a:t>
            </a:r>
            <a:endParaRPr lang="en-US" altLang="zh-CN" sz="5400" b="1" dirty="0" smtClean="0">
              <a:solidFill>
                <a:schemeClr val="bg1"/>
              </a:solidFill>
              <a:latin typeface="Arial Black" pitchFamily="34" charset="0"/>
              <a:ea typeface="黑体"/>
              <a:cs typeface="Hannotate SC Regular"/>
            </a:endParaRPr>
          </a:p>
        </p:txBody>
      </p:sp>
      <p:sp>
        <p:nvSpPr>
          <p:cNvPr id="16" name="幻灯片编号占位符 11"/>
          <p:cNvSpPr>
            <a:spLocks noGrp="1"/>
          </p:cNvSpPr>
          <p:nvPr>
            <p:ph type="sldNum" sz="quarter" idx="12"/>
          </p:nvPr>
        </p:nvSpPr>
        <p:spPr>
          <a:xfrm>
            <a:off x="7991475" y="6429375"/>
            <a:ext cx="876300" cy="292100"/>
          </a:xfrm>
        </p:spPr>
        <p:txBody>
          <a:bodyPr>
            <a:normAutofit fontScale="92500" lnSpcReduction="20000"/>
          </a:bodyPr>
          <a:lstStyle/>
          <a:p>
            <a:pPr algn="r" eaLnBrk="1" latinLnBrk="0" hangingPunct="1"/>
            <a:fld id="{8C592886-E571-45D5-8B56-343DC94F8FA6}" type="slidenum">
              <a:rPr kumimoji="0" lang="en-US" smtClean="0"/>
              <a:t>1</a:t>
            </a:fld>
            <a:endParaRPr kumimoji="0" lang="en-US" dirty="0">
              <a:solidFill>
                <a:schemeClr val="tx2">
                  <a:shade val="90000"/>
                </a:schemeClr>
              </a:solidFill>
            </a:endParaRPr>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7505" y="5517232"/>
            <a:ext cx="3018858" cy="1367656"/>
          </a:xfrm>
          <a:prstGeom prst="rect">
            <a:avLst/>
          </a:prstGeom>
        </p:spPr>
      </p:pic>
    </p:spTree>
    <p:extLst>
      <p:ext uri="{BB962C8B-B14F-4D97-AF65-F5344CB8AC3E}">
        <p14:creationId xmlns:p14="http://schemas.microsoft.com/office/powerpoint/2010/main" val="2424286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TextBox 5"/>
          <p:cNvSpPr txBox="1">
            <a:spLocks noChangeArrowheads="1"/>
          </p:cNvSpPr>
          <p:nvPr/>
        </p:nvSpPr>
        <p:spPr bwMode="auto">
          <a:xfrm>
            <a:off x="-76200" y="76200"/>
            <a:ext cx="92821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n-GB" altLang="en-US" sz="2000" b="1" i="1">
                <a:solidFill>
                  <a:srgbClr val="002060"/>
                </a:solidFill>
                <a:latin typeface="Arial" charset="0"/>
              </a:rPr>
              <a:t>Very happy faces after the announcement of the discovery on 4</a:t>
            </a:r>
            <a:r>
              <a:rPr lang="en-GB" altLang="en-US" sz="2000" b="1" i="1" baseline="30000">
                <a:solidFill>
                  <a:srgbClr val="002060"/>
                </a:solidFill>
                <a:latin typeface="Arial" charset="0"/>
              </a:rPr>
              <a:t>th</a:t>
            </a:r>
            <a:r>
              <a:rPr lang="en-GB" altLang="en-US" sz="2000" b="1" i="1">
                <a:solidFill>
                  <a:srgbClr val="002060"/>
                </a:solidFill>
                <a:latin typeface="Arial" charset="0"/>
              </a:rPr>
              <a:t> July 2012</a:t>
            </a:r>
          </a:p>
          <a:p>
            <a:pPr algn="ctr" eaLnBrk="1" hangingPunct="1">
              <a:spcBef>
                <a:spcPct val="0"/>
              </a:spcBef>
              <a:buFontTx/>
              <a:buNone/>
            </a:pPr>
            <a:r>
              <a:rPr lang="en-GB" altLang="en-US" sz="2000" b="1" i="1">
                <a:solidFill>
                  <a:srgbClr val="002060"/>
                </a:solidFill>
                <a:latin typeface="Arial" charset="0"/>
              </a:rPr>
              <a:t>at CERN and at ICHEP Melbourne</a:t>
            </a:r>
          </a:p>
        </p:txBody>
      </p:sp>
      <p:sp>
        <p:nvSpPr>
          <p:cNvPr id="5" name="Footer Placeholder 4"/>
          <p:cNvSpPr>
            <a:spLocks noGrp="1"/>
          </p:cNvSpPr>
          <p:nvPr>
            <p:ph type="ftr" sz="quarter" idx="11"/>
          </p:nvPr>
        </p:nvSpPr>
        <p:spPr/>
        <p:txBody>
          <a:bodyPr/>
          <a:lstStyle/>
          <a:p>
            <a:pPr>
              <a:defRPr/>
            </a:pPr>
            <a:r>
              <a:rPr lang="en-GB" smtClean="0"/>
              <a:t>LHC, Higgs and Beyond (ATLAS Highlights) </a:t>
            </a:r>
            <a:endParaRPr lang="en-US"/>
          </a:p>
        </p:txBody>
      </p:sp>
      <p:sp>
        <p:nvSpPr>
          <p:cNvPr id="12493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fld id="{C05C9CD0-ED4F-254A-858D-1F2AFFEC15DB}" type="slidenum">
              <a:rPr lang="en-US" altLang="en-US" sz="1200">
                <a:solidFill>
                  <a:srgbClr val="898989"/>
                </a:solidFill>
                <a:latin typeface="Arial" charset="0"/>
              </a:rPr>
              <a:pPr>
                <a:spcBef>
                  <a:spcPct val="0"/>
                </a:spcBef>
                <a:buFontTx/>
                <a:buNone/>
              </a:pPr>
              <a:t>10</a:t>
            </a:fld>
            <a:endParaRPr lang="en-US" altLang="en-US" sz="1200">
              <a:solidFill>
                <a:srgbClr val="898989"/>
              </a:solidFill>
              <a:latin typeface="Arial" charset="0"/>
            </a:endParaRPr>
          </a:p>
        </p:txBody>
      </p:sp>
      <p:pic>
        <p:nvPicPr>
          <p:cNvPr id="12493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6451600" cy="43068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493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4600" y="5145088"/>
            <a:ext cx="167005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838200"/>
            <a:ext cx="4452938" cy="29718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493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356" y="3822700"/>
            <a:ext cx="4265613" cy="2978150"/>
          </a:xfrm>
          <a:prstGeom prst="rect">
            <a:avLst/>
          </a:prstGeom>
          <a:noFill/>
          <a:ln w="285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2" descr="C:\Full.work.backup.27Dec12\Various Documents\Outreach\ne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8243" y="3822700"/>
            <a:ext cx="2446337" cy="133508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4" descr="http://www.thehindu.com/multimedia/dynamic/01133/Higgs-Fabiola_1133430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071" y="4159249"/>
            <a:ext cx="3706812"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856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Slide Number Placeholder 3"/>
          <p:cNvSpPr>
            <a:spLocks noGrp="1"/>
          </p:cNvSpPr>
          <p:nvPr>
            <p:ph type="sldNum" sz="quarter" idx="12"/>
          </p:nvPr>
        </p:nvSpPr>
        <p:spPr bwMode="auto">
          <a:xfrm>
            <a:off x="6705600" y="64770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fld id="{DBE03AF2-7E0F-7944-9006-A0F290A07A02}" type="slidenum">
              <a:rPr lang="en-US" altLang="en-US" sz="1000">
                <a:solidFill>
                  <a:srgbClr val="898989"/>
                </a:solidFill>
                <a:latin typeface="Arial" charset="0"/>
              </a:rPr>
              <a:pPr>
                <a:spcBef>
                  <a:spcPct val="0"/>
                </a:spcBef>
                <a:buFontTx/>
                <a:buNone/>
              </a:pPr>
              <a:t>11</a:t>
            </a:fld>
            <a:endParaRPr lang="en-US" altLang="en-US" sz="1000">
              <a:solidFill>
                <a:srgbClr val="898989"/>
              </a:solidFill>
              <a:latin typeface="Arial" charset="0"/>
            </a:endParaRPr>
          </a:p>
        </p:txBody>
      </p:sp>
      <p:pic>
        <p:nvPicPr>
          <p:cNvPr id="12595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00125"/>
            <a:ext cx="91440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581400"/>
            <a:ext cx="177165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581400"/>
            <a:ext cx="177165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TextBox 9"/>
          <p:cNvSpPr txBox="1">
            <a:spLocks noChangeArrowheads="1"/>
          </p:cNvSpPr>
          <p:nvPr/>
        </p:nvSpPr>
        <p:spPr bwMode="auto">
          <a:xfrm>
            <a:off x="4724400" y="3581400"/>
            <a:ext cx="4186238" cy="2586038"/>
          </a:xfrm>
          <a:prstGeom prst="rect">
            <a:avLst/>
          </a:prstGeom>
          <a:solidFill>
            <a:srgbClr val="FFFFCC"/>
          </a:solidFill>
          <a:ln w="9525">
            <a:solidFill>
              <a:srgbClr val="C00000"/>
            </a:solidFill>
            <a:miter lim="800000"/>
            <a:headEnd/>
            <a:tailEnd/>
          </a:ln>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GB" altLang="en-US" sz="1800" b="1" i="1">
                <a:solidFill>
                  <a:srgbClr val="C00000"/>
                </a:solidFill>
                <a:latin typeface="Arial" charset="0"/>
              </a:rPr>
              <a:t>“for the theoretical discovery of a </a:t>
            </a:r>
          </a:p>
          <a:p>
            <a:pPr eaLnBrk="1" hangingPunct="1">
              <a:spcBef>
                <a:spcPct val="0"/>
              </a:spcBef>
              <a:buFontTx/>
              <a:buNone/>
            </a:pPr>
            <a:r>
              <a:rPr lang="en-GB" altLang="en-US" sz="1800" b="1" i="1">
                <a:solidFill>
                  <a:srgbClr val="C00000"/>
                </a:solidFill>
                <a:latin typeface="Arial" charset="0"/>
              </a:rPr>
              <a:t>mechanism that contributes to our </a:t>
            </a:r>
          </a:p>
          <a:p>
            <a:pPr eaLnBrk="1" hangingPunct="1">
              <a:spcBef>
                <a:spcPct val="0"/>
              </a:spcBef>
              <a:buFontTx/>
              <a:buNone/>
            </a:pPr>
            <a:r>
              <a:rPr lang="en-GB" altLang="en-US" sz="1800" b="1" i="1">
                <a:solidFill>
                  <a:srgbClr val="C00000"/>
                </a:solidFill>
                <a:latin typeface="Arial" charset="0"/>
              </a:rPr>
              <a:t>understanding of the origin of mass </a:t>
            </a:r>
          </a:p>
          <a:p>
            <a:pPr eaLnBrk="1" hangingPunct="1">
              <a:spcBef>
                <a:spcPct val="0"/>
              </a:spcBef>
              <a:buFontTx/>
              <a:buNone/>
            </a:pPr>
            <a:r>
              <a:rPr lang="en-GB" altLang="en-US" sz="1800" b="1" i="1">
                <a:solidFill>
                  <a:srgbClr val="C00000"/>
                </a:solidFill>
                <a:latin typeface="Arial" charset="0"/>
              </a:rPr>
              <a:t>of subatomic particles, and which </a:t>
            </a:r>
          </a:p>
          <a:p>
            <a:pPr eaLnBrk="1" hangingPunct="1">
              <a:spcBef>
                <a:spcPct val="0"/>
              </a:spcBef>
              <a:buFontTx/>
              <a:buNone/>
            </a:pPr>
            <a:r>
              <a:rPr lang="en-GB" altLang="en-US" sz="1800" b="1" i="1">
                <a:solidFill>
                  <a:srgbClr val="C00000"/>
                </a:solidFill>
                <a:latin typeface="Arial" charset="0"/>
              </a:rPr>
              <a:t>recently was confirmed through </a:t>
            </a:r>
          </a:p>
          <a:p>
            <a:pPr eaLnBrk="1" hangingPunct="1">
              <a:spcBef>
                <a:spcPct val="0"/>
              </a:spcBef>
              <a:buFontTx/>
              <a:buNone/>
            </a:pPr>
            <a:r>
              <a:rPr lang="en-GB" altLang="en-US" sz="1800" b="1" i="1">
                <a:solidFill>
                  <a:srgbClr val="C00000"/>
                </a:solidFill>
                <a:latin typeface="Arial" charset="0"/>
              </a:rPr>
              <a:t>the discovery of the predicted </a:t>
            </a:r>
          </a:p>
          <a:p>
            <a:pPr eaLnBrk="1" hangingPunct="1">
              <a:spcBef>
                <a:spcPct val="0"/>
              </a:spcBef>
              <a:buFontTx/>
              <a:buNone/>
            </a:pPr>
            <a:r>
              <a:rPr lang="en-GB" altLang="en-US" sz="1800" b="1" i="1">
                <a:solidFill>
                  <a:srgbClr val="C00000"/>
                </a:solidFill>
                <a:latin typeface="Arial" charset="0"/>
              </a:rPr>
              <a:t>fundamental particle, by the </a:t>
            </a:r>
          </a:p>
          <a:p>
            <a:pPr eaLnBrk="1" hangingPunct="1">
              <a:spcBef>
                <a:spcPct val="0"/>
              </a:spcBef>
              <a:buFontTx/>
              <a:buNone/>
            </a:pPr>
            <a:r>
              <a:rPr lang="en-GB" altLang="en-US" sz="1800" b="1" i="1">
                <a:solidFill>
                  <a:srgbClr val="C00000"/>
                </a:solidFill>
                <a:latin typeface="Arial" charset="0"/>
              </a:rPr>
              <a:t>ATLAS and CMS experiments at </a:t>
            </a:r>
          </a:p>
          <a:p>
            <a:pPr eaLnBrk="1" hangingPunct="1">
              <a:spcBef>
                <a:spcPct val="0"/>
              </a:spcBef>
              <a:buFontTx/>
              <a:buNone/>
            </a:pPr>
            <a:r>
              <a:rPr lang="en-GB" altLang="en-US" sz="1800" b="1" i="1">
                <a:solidFill>
                  <a:srgbClr val="C00000"/>
                </a:solidFill>
                <a:latin typeface="Arial" charset="0"/>
              </a:rPr>
              <a:t>CERN’s Large Hadron Collider”</a:t>
            </a:r>
            <a:endParaRPr lang="en-GB" altLang="en-US" sz="1800" b="1">
              <a:solidFill>
                <a:srgbClr val="C00000"/>
              </a:solidFill>
              <a:latin typeface="Arial" charset="0"/>
            </a:endParaRPr>
          </a:p>
        </p:txBody>
      </p:sp>
      <p:sp>
        <p:nvSpPr>
          <p:cNvPr id="125960" name="TextBox 10"/>
          <p:cNvSpPr txBox="1">
            <a:spLocks noChangeArrowheads="1"/>
          </p:cNvSpPr>
          <p:nvPr/>
        </p:nvSpPr>
        <p:spPr bwMode="auto">
          <a:xfrm>
            <a:off x="457200" y="228600"/>
            <a:ext cx="8231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GB" altLang="en-US" sz="2000" b="1">
                <a:solidFill>
                  <a:srgbClr val="002060"/>
                </a:solidFill>
                <a:latin typeface="Arial" charset="0"/>
              </a:rPr>
              <a:t>Announced on 8</a:t>
            </a:r>
            <a:r>
              <a:rPr lang="en-GB" altLang="en-US" sz="2000" b="1" baseline="30000">
                <a:solidFill>
                  <a:srgbClr val="002060"/>
                </a:solidFill>
                <a:latin typeface="Arial" charset="0"/>
              </a:rPr>
              <a:t>th</a:t>
            </a:r>
            <a:r>
              <a:rPr lang="en-GB" altLang="en-US" sz="2000" b="1">
                <a:solidFill>
                  <a:srgbClr val="002060"/>
                </a:solidFill>
                <a:latin typeface="Arial" charset="0"/>
              </a:rPr>
              <a:t> October and celebrated on 10</a:t>
            </a:r>
            <a:r>
              <a:rPr lang="en-GB" altLang="en-US" sz="2000" b="1" baseline="30000">
                <a:solidFill>
                  <a:srgbClr val="002060"/>
                </a:solidFill>
                <a:latin typeface="Arial" charset="0"/>
              </a:rPr>
              <a:t>th</a:t>
            </a:r>
            <a:r>
              <a:rPr lang="en-GB" altLang="en-US" sz="2000" b="1">
                <a:solidFill>
                  <a:srgbClr val="002060"/>
                </a:solidFill>
                <a:latin typeface="Arial" charset="0"/>
              </a:rPr>
              <a:t> December 2013:</a:t>
            </a:r>
          </a:p>
        </p:txBody>
      </p:sp>
    </p:spTree>
    <p:extLst>
      <p:ext uri="{BB962C8B-B14F-4D97-AF65-F5344CB8AC3E}">
        <p14:creationId xmlns:p14="http://schemas.microsoft.com/office/powerpoint/2010/main" val="14417748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grayscl/>
            <a:lum bright="20000"/>
          </a:blip>
          <a:stretch>
            <a:fillRect/>
          </a:stretch>
        </p:blipFill>
        <p:spPr>
          <a:xfrm>
            <a:off x="1805515" y="2539424"/>
            <a:ext cx="5524109" cy="4032825"/>
          </a:xfrm>
          <a:prstGeom prst="rect">
            <a:avLst/>
          </a:prstGeom>
        </p:spPr>
      </p:pic>
      <p:sp>
        <p:nvSpPr>
          <p:cNvPr id="19" name="TextBox 18"/>
          <p:cNvSpPr txBox="1"/>
          <p:nvPr/>
        </p:nvSpPr>
        <p:spPr>
          <a:xfrm>
            <a:off x="7297875" y="6357777"/>
            <a:ext cx="877163" cy="215444"/>
          </a:xfrm>
          <a:prstGeom prst="rect">
            <a:avLst/>
          </a:prstGeom>
          <a:noFill/>
        </p:spPr>
        <p:txBody>
          <a:bodyPr wrap="none" rtlCol="0">
            <a:spAutoFit/>
          </a:bodyPr>
          <a:lstStyle/>
          <a:p>
            <a:r>
              <a:rPr lang="en-GB" sz="800" dirty="0" smtClean="0">
                <a:solidFill>
                  <a:prstClr val="black">
                    <a:lumMod val="50000"/>
                    <a:lumOff val="50000"/>
                  </a:prstClr>
                </a:solidFill>
                <a:latin typeface="Trebuchet MS"/>
                <a:cs typeface="Trebuchet MS"/>
              </a:rPr>
              <a:t>P. Higgs at CMS</a:t>
            </a:r>
            <a:endParaRPr lang="en-GB" sz="800" dirty="0">
              <a:solidFill>
                <a:prstClr val="black">
                  <a:lumMod val="50000"/>
                  <a:lumOff val="50000"/>
                </a:prstClr>
              </a:solidFill>
              <a:latin typeface="Trebuchet MS"/>
              <a:cs typeface="Trebuchet MS"/>
            </a:endParaRPr>
          </a:p>
        </p:txBody>
      </p:sp>
      <p:sp>
        <p:nvSpPr>
          <p:cNvPr id="11" name="Text Box 5"/>
          <p:cNvSpPr txBox="1">
            <a:spLocks noChangeArrowheads="1"/>
          </p:cNvSpPr>
          <p:nvPr/>
        </p:nvSpPr>
        <p:spPr bwMode="auto">
          <a:xfrm>
            <a:off x="0" y="2539424"/>
            <a:ext cx="9144000" cy="538851"/>
          </a:xfrm>
          <a:prstGeom prst="rect">
            <a:avLst/>
          </a:prstGeom>
          <a:solidFill>
            <a:srgbClr val="FFFFFF">
              <a:alpha val="90000"/>
            </a:srgbClr>
          </a:solidFill>
          <a:ln w="9525">
            <a:noFill/>
            <a:miter lim="800000"/>
            <a:headEnd/>
            <a:tailEnd/>
          </a:ln>
          <a:effectLst/>
        </p:spPr>
        <p:txBody>
          <a:bodyPr bIns="61200">
            <a:prstTxWarp prst="textNoShape">
              <a:avLst/>
            </a:prstTxWarp>
            <a:spAutoFit/>
          </a:bodyPr>
          <a:lstStyle/>
          <a:p>
            <a:pPr algn="ctr"/>
            <a:r>
              <a:rPr lang="en-US" sz="2800" b="1" dirty="0" smtClean="0">
                <a:solidFill>
                  <a:srgbClr val="0000FF"/>
                </a:solidFill>
                <a:latin typeface="Trebuchet MS"/>
                <a:ea typeface="Calibri" charset="0"/>
                <a:cs typeface="Trebuchet MS"/>
              </a:rPr>
              <a:t>Unfortunately, there is a problem with the Higgs!</a:t>
            </a:r>
          </a:p>
        </p:txBody>
      </p:sp>
      <p:grpSp>
        <p:nvGrpSpPr>
          <p:cNvPr id="7" name="Group 6"/>
          <p:cNvGrpSpPr/>
          <p:nvPr/>
        </p:nvGrpSpPr>
        <p:grpSpPr>
          <a:xfrm>
            <a:off x="3147485" y="0"/>
            <a:ext cx="527598" cy="3503082"/>
            <a:chOff x="3179234" y="0"/>
            <a:chExt cx="527598" cy="3503082"/>
          </a:xfrm>
        </p:grpSpPr>
        <p:pic>
          <p:nvPicPr>
            <p:cNvPr id="8" name="Picture 7"/>
            <p:cNvPicPr>
              <a:picLocks noChangeAspect="1"/>
            </p:cNvPicPr>
            <p:nvPr/>
          </p:nvPicPr>
          <p:blipFill>
            <a:blip r:embed="rId3">
              <a:duotone>
                <a:schemeClr val="accent3">
                  <a:shade val="45000"/>
                  <a:satMod val="135000"/>
                </a:schemeClr>
                <a:prstClr val="white"/>
              </a:duotone>
            </a:blip>
            <a:stretch>
              <a:fillRect/>
            </a:stretch>
          </p:blipFill>
          <p:spPr>
            <a:xfrm>
              <a:off x="3179234" y="914399"/>
              <a:ext cx="527598" cy="2588683"/>
            </a:xfrm>
            <a:prstGeom prst="rect">
              <a:avLst/>
            </a:prstGeom>
            <a:effectLst>
              <a:outerShdw blurRad="114300" dist="38100" dir="2700000">
                <a:srgbClr val="000000">
                  <a:alpha val="24000"/>
                </a:srgbClr>
              </a:outerShdw>
            </a:effectLst>
          </p:spPr>
        </p:pic>
        <p:sp>
          <p:nvSpPr>
            <p:cNvPr id="9" name="Freeform 8"/>
            <p:cNvSpPr/>
            <p:nvPr/>
          </p:nvSpPr>
          <p:spPr>
            <a:xfrm>
              <a:off x="3391550" y="0"/>
              <a:ext cx="50955" cy="963083"/>
            </a:xfrm>
            <a:custGeom>
              <a:avLst/>
              <a:gdLst>
                <a:gd name="connsiteX0" fmla="*/ 5699 w 50955"/>
                <a:gd name="connsiteY0" fmla="*/ 0 h 963083"/>
                <a:gd name="connsiteX1" fmla="*/ 37449 w 50955"/>
                <a:gd name="connsiteY1" fmla="*/ 285750 h 963083"/>
                <a:gd name="connsiteX2" fmla="*/ 48033 w 50955"/>
                <a:gd name="connsiteY2" fmla="*/ 963083 h 963083"/>
              </a:gdLst>
              <a:ahLst/>
              <a:cxnLst>
                <a:cxn ang="0">
                  <a:pos x="connsiteX0" y="connsiteY0"/>
                </a:cxn>
                <a:cxn ang="0">
                  <a:pos x="connsiteX1" y="connsiteY1"/>
                </a:cxn>
                <a:cxn ang="0">
                  <a:pos x="connsiteX2" y="connsiteY2"/>
                </a:cxn>
              </a:cxnLst>
              <a:rect l="l" t="t" r="r" b="b"/>
              <a:pathLst>
                <a:path w="50955" h="963083">
                  <a:moveTo>
                    <a:pt x="5699" y="0"/>
                  </a:moveTo>
                  <a:cubicBezTo>
                    <a:pt x="27792" y="265117"/>
                    <a:pt x="0" y="173399"/>
                    <a:pt x="37449" y="285750"/>
                  </a:cubicBezTo>
                  <a:cubicBezTo>
                    <a:pt x="50955" y="758431"/>
                    <a:pt x="48033" y="532644"/>
                    <a:pt x="48033" y="963083"/>
                  </a:cubicBezTo>
                </a:path>
              </a:pathLst>
            </a:custGeom>
            <a:ln w="127" cap="flat" cmpd="sng" algn="ctr">
              <a:solidFill>
                <a:schemeClr val="tx1">
                  <a:lumMod val="65000"/>
                  <a:lumOff val="35000"/>
                </a:schemeClr>
              </a:solidFill>
              <a:prstDash val="solid"/>
              <a:round/>
              <a:headEnd type="none" w="med" len="med"/>
              <a:tailEnd type="none" w="med" len="med"/>
            </a:ln>
            <a:effectLst>
              <a:outerShdw blurRad="635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sp>
        <p:nvSpPr>
          <p:cNvPr id="4" name="幻灯片编号占位符 3"/>
          <p:cNvSpPr>
            <a:spLocks noGrp="1"/>
          </p:cNvSpPr>
          <p:nvPr>
            <p:ph type="sldNum" sz="quarter" idx="12"/>
          </p:nvPr>
        </p:nvSpPr>
        <p:spPr/>
        <p:txBody>
          <a:bodyPr>
            <a:normAutofit fontScale="92500" lnSpcReduction="20000"/>
          </a:bodyPr>
          <a:lstStyle/>
          <a:p>
            <a:fld id="{0C913308-F349-4B6D-A68A-DD1791B4A57B}" type="slidenum">
              <a:rPr lang="zh-CN" altLang="en-US" smtClean="0"/>
              <a:pPr/>
              <a:t>12</a:t>
            </a:fld>
            <a:endParaRPr lang="zh-CN" altLang="en-US"/>
          </a:p>
        </p:txBody>
      </p:sp>
      <p:sp>
        <p:nvSpPr>
          <p:cNvPr id="5" name="矩形 4"/>
          <p:cNvSpPr/>
          <p:nvPr/>
        </p:nvSpPr>
        <p:spPr>
          <a:xfrm>
            <a:off x="3707904" y="188640"/>
            <a:ext cx="5220072" cy="2062103"/>
          </a:xfrm>
          <a:prstGeom prst="rect">
            <a:avLst/>
          </a:prstGeom>
        </p:spPr>
        <p:txBody>
          <a:bodyPr wrap="square">
            <a:spAutoFit/>
          </a:bodyPr>
          <a:lstStyle/>
          <a:p>
            <a:pPr marL="342900" indent="-342900">
              <a:buFont typeface="Wingdings" charset="2"/>
              <a:buChar char="n"/>
            </a:pPr>
            <a:r>
              <a:rPr lang="en-US" altLang="zh-CN" sz="2200" b="1" dirty="0">
                <a:solidFill>
                  <a:srgbClr val="342698"/>
                </a:solidFill>
                <a:latin typeface="Arial"/>
                <a:cs typeface="Arial"/>
              </a:rPr>
              <a:t>While has problem in </a:t>
            </a:r>
            <a:r>
              <a:rPr lang="en-US" altLang="zh-CN" sz="2200" b="1" dirty="0">
                <a:solidFill>
                  <a:srgbClr val="FF0000"/>
                </a:solidFill>
                <a:latin typeface="Arial"/>
                <a:cs typeface="Arial"/>
              </a:rPr>
              <a:t>Planck scale</a:t>
            </a:r>
            <a:r>
              <a:rPr lang="en-US" altLang="zh-CN" sz="2200" b="1" dirty="0">
                <a:solidFill>
                  <a:srgbClr val="342698"/>
                </a:solidFill>
                <a:latin typeface="Arial"/>
                <a:cs typeface="Arial"/>
              </a:rPr>
              <a:t>: </a:t>
            </a:r>
          </a:p>
          <a:p>
            <a:pPr marL="800100" lvl="1" indent="-342900">
              <a:buFont typeface="Symbol" charset="2"/>
              <a:buChar char="-"/>
            </a:pPr>
            <a:r>
              <a:rPr lang="en-US" altLang="zh-CN" sz="2200" dirty="0">
                <a:solidFill>
                  <a:srgbClr val="342698"/>
                </a:solidFill>
                <a:latin typeface="Arial"/>
                <a:cs typeface="Arial"/>
              </a:rPr>
              <a:t>Naturalness and “hierarchy” problem</a:t>
            </a:r>
          </a:p>
          <a:p>
            <a:pPr marL="800100" lvl="1" indent="-342900">
              <a:buFont typeface="Symbol" charset="2"/>
              <a:buChar char="-"/>
            </a:pPr>
            <a:r>
              <a:rPr lang="en-US" altLang="zh-CN" sz="2200" dirty="0">
                <a:solidFill>
                  <a:srgbClr val="342698"/>
                </a:solidFill>
                <a:latin typeface="Arial"/>
                <a:cs typeface="Arial"/>
              </a:rPr>
              <a:t>Unification of gauge coupling </a:t>
            </a:r>
          </a:p>
          <a:p>
            <a:pPr marL="800100" lvl="1" indent="-342900">
              <a:buFont typeface="Symbol" charset="2"/>
              <a:buChar char="-"/>
            </a:pPr>
            <a:r>
              <a:rPr lang="en-US" altLang="zh-CN" sz="2200" dirty="0">
                <a:solidFill>
                  <a:srgbClr val="342698"/>
                </a:solidFill>
                <a:latin typeface="Arial"/>
                <a:cs typeface="Arial"/>
              </a:rPr>
              <a:t>Dark Matter</a:t>
            </a:r>
          </a:p>
          <a:p>
            <a:pPr marL="742950" lvl="1" indent="-285750">
              <a:buFont typeface="Symbol" charset="2"/>
              <a:buChar char="-"/>
            </a:pPr>
            <a:r>
              <a:rPr lang="en-US" altLang="zh-CN" dirty="0">
                <a:solidFill>
                  <a:srgbClr val="342698"/>
                </a:solidFill>
                <a:latin typeface="Arial"/>
                <a:cs typeface="Arial"/>
              </a:rPr>
              <a:t> ……</a:t>
            </a:r>
          </a:p>
        </p:txBody>
      </p:sp>
      <p:sp>
        <p:nvSpPr>
          <p:cNvPr id="6" name="矩形 5"/>
          <p:cNvSpPr/>
          <p:nvPr/>
        </p:nvSpPr>
        <p:spPr>
          <a:xfrm>
            <a:off x="107504" y="188640"/>
            <a:ext cx="3024336" cy="2123658"/>
          </a:xfrm>
          <a:prstGeom prst="rect">
            <a:avLst/>
          </a:prstGeom>
          <a:solidFill>
            <a:schemeClr val="accent1">
              <a:lumMod val="40000"/>
              <a:lumOff val="60000"/>
            </a:schemeClr>
          </a:solidFill>
          <a:ln>
            <a:solidFill>
              <a:srgbClr val="FF6600"/>
            </a:solidFill>
          </a:ln>
        </p:spPr>
        <p:txBody>
          <a:bodyPr wrap="square">
            <a:spAutoFit/>
          </a:bodyPr>
          <a:lstStyle/>
          <a:p>
            <a:pPr marL="342900" indent="-342900">
              <a:buFont typeface="Wingdings" charset="2"/>
              <a:buChar char="n"/>
            </a:pPr>
            <a:r>
              <a:rPr lang="en-GB" altLang="zh-CN" sz="2200" dirty="0">
                <a:solidFill>
                  <a:srgbClr val="000090"/>
                </a:solidFill>
                <a:latin typeface="Arial"/>
                <a:cs typeface="Arial"/>
              </a:rPr>
              <a:t>Need a more </a:t>
            </a:r>
            <a:r>
              <a:rPr lang="en-GB" altLang="zh-CN" sz="2200" dirty="0">
                <a:solidFill>
                  <a:srgbClr val="FF0000"/>
                </a:solidFill>
                <a:latin typeface="Arial"/>
                <a:cs typeface="Arial"/>
              </a:rPr>
              <a:t>fundamental theory </a:t>
            </a:r>
            <a:r>
              <a:rPr lang="en-GB" altLang="zh-CN" sz="2200" dirty="0">
                <a:solidFill>
                  <a:srgbClr val="000090"/>
                </a:solidFill>
                <a:latin typeface="Arial"/>
                <a:cs typeface="Arial"/>
              </a:rPr>
              <a:t>of which SM is only a low-energy approximation  </a:t>
            </a:r>
            <a:r>
              <a:rPr lang="en-GB" altLang="zh-CN" sz="2200" dirty="0">
                <a:solidFill>
                  <a:srgbClr val="FF0000"/>
                </a:solidFill>
                <a:latin typeface="Wingdings"/>
                <a:ea typeface="Wingdings"/>
                <a:cs typeface="Wingdings"/>
                <a:sym typeface="Wingdings"/>
              </a:rPr>
              <a:t></a:t>
            </a:r>
            <a:r>
              <a:rPr lang="en-GB" altLang="zh-CN" sz="2200" dirty="0">
                <a:solidFill>
                  <a:srgbClr val="FF0000"/>
                </a:solidFill>
                <a:latin typeface="Arial"/>
                <a:cs typeface="Arial"/>
                <a:sym typeface="Wingdings"/>
              </a:rPr>
              <a:t> </a:t>
            </a:r>
            <a:r>
              <a:rPr lang="en-GB" altLang="zh-CN" sz="2200" b="1" dirty="0">
                <a:solidFill>
                  <a:srgbClr val="FF0000"/>
                </a:solidFill>
                <a:latin typeface="Arial"/>
                <a:cs typeface="Arial"/>
                <a:sym typeface="Wingdings"/>
              </a:rPr>
              <a:t>New Physics</a:t>
            </a:r>
            <a:endParaRPr lang="en-GB" altLang="zh-CN" sz="2200" b="1" dirty="0">
              <a:solidFill>
                <a:srgbClr val="FF0000"/>
              </a:solidFill>
              <a:latin typeface="Arial"/>
              <a:cs typeface="Arial"/>
            </a:endParaRPr>
          </a:p>
        </p:txBody>
      </p:sp>
    </p:spTree>
    <p:extLst>
      <p:ext uri="{BB962C8B-B14F-4D97-AF65-F5344CB8AC3E}">
        <p14:creationId xmlns:p14="http://schemas.microsoft.com/office/powerpoint/2010/main" val="226094186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8787536" cy="63127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3555" name="Oval 20"/>
          <p:cNvSpPr>
            <a:spLocks noChangeArrowheads="1"/>
          </p:cNvSpPr>
          <p:nvPr/>
        </p:nvSpPr>
        <p:spPr bwMode="auto">
          <a:xfrm>
            <a:off x="1187624" y="2282527"/>
            <a:ext cx="6984776" cy="585217"/>
          </a:xfrm>
          <a:prstGeom prst="ellipse">
            <a:avLst/>
          </a:prstGeom>
          <a:noFill/>
          <a:ln w="28575" cmpd="sng">
            <a:solidFill>
              <a:srgbClr val="FF0066"/>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0" tIns="0" rIns="0" bIns="0" anchor="ctr"/>
          <a:lstStyle/>
          <a:p>
            <a:pPr>
              <a:buFont typeface="Wingdings" charset="0"/>
              <a:buChar char="l"/>
            </a:pPr>
            <a:endParaRPr lang="zh-CN" altLang="en-US"/>
          </a:p>
        </p:txBody>
      </p:sp>
      <p:sp>
        <p:nvSpPr>
          <p:cNvPr id="5" name="幻灯片编号占位符 4"/>
          <p:cNvSpPr>
            <a:spLocks noGrp="1"/>
          </p:cNvSpPr>
          <p:nvPr>
            <p:ph type="sldNum" sz="quarter" idx="12"/>
          </p:nvPr>
        </p:nvSpPr>
        <p:spPr/>
        <p:txBody>
          <a:bodyPr>
            <a:normAutofit fontScale="92500" lnSpcReduction="20000"/>
          </a:bodyPr>
          <a:lstStyle/>
          <a:p>
            <a:fld id="{0C913308-F349-4B6D-A68A-DD1791B4A57B}" type="slidenum">
              <a:rPr lang="zh-CN" altLang="en-US" smtClean="0"/>
              <a:pPr/>
              <a:t>13</a:t>
            </a:fld>
            <a:endParaRPr lang="zh-CN" altLang="en-US"/>
          </a:p>
        </p:txBody>
      </p:sp>
      <p:sp>
        <p:nvSpPr>
          <p:cNvPr id="12" name="矩形 11"/>
          <p:cNvSpPr/>
          <p:nvPr/>
        </p:nvSpPr>
        <p:spPr>
          <a:xfrm>
            <a:off x="104944" y="2363688"/>
            <a:ext cx="1008112" cy="461665"/>
          </a:xfrm>
          <a:prstGeom prst="rect">
            <a:avLst/>
          </a:prstGeom>
          <a:solidFill>
            <a:srgbClr val="FFFF00"/>
          </a:solidFill>
        </p:spPr>
        <p:txBody>
          <a:bodyPr wrap="square">
            <a:spAutoFit/>
          </a:bodyPr>
          <a:lstStyle/>
          <a:p>
            <a:pPr>
              <a:buFontTx/>
              <a:buNone/>
            </a:pPr>
            <a:r>
              <a:rPr lang="en-US" altLang="zh-CN" sz="2400" b="1" smtClean="0">
                <a:solidFill>
                  <a:srgbClr val="C00000"/>
                </a:solidFill>
                <a:cs typeface="Arial" charset="0"/>
                <a:sym typeface="Symbol" charset="0"/>
              </a:rPr>
              <a:t>SUSY</a:t>
            </a:r>
            <a:endParaRPr lang="zh-CN" altLang="en-US" sz="2400" dirty="0"/>
          </a:p>
        </p:txBody>
      </p:sp>
      <p:sp>
        <p:nvSpPr>
          <p:cNvPr id="6" name="Oval 20"/>
          <p:cNvSpPr>
            <a:spLocks noChangeArrowheads="1"/>
          </p:cNvSpPr>
          <p:nvPr/>
        </p:nvSpPr>
        <p:spPr bwMode="auto">
          <a:xfrm>
            <a:off x="1096419" y="2834620"/>
            <a:ext cx="7200800" cy="2898636"/>
          </a:xfrm>
          <a:prstGeom prst="ellipse">
            <a:avLst/>
          </a:prstGeom>
          <a:noFill/>
          <a:ln w="28575" cmpd="sng">
            <a:solidFill>
              <a:srgbClr val="0432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0" tIns="0" rIns="0" bIns="0" anchor="ctr"/>
          <a:lstStyle/>
          <a:p>
            <a:pPr>
              <a:buFont typeface="Wingdings" charset="0"/>
              <a:buChar char="l"/>
            </a:pPr>
            <a:endParaRPr lang="zh-CN" altLang="en-US"/>
          </a:p>
        </p:txBody>
      </p:sp>
      <p:sp>
        <p:nvSpPr>
          <p:cNvPr id="7" name="矩形 6"/>
          <p:cNvSpPr/>
          <p:nvPr/>
        </p:nvSpPr>
        <p:spPr>
          <a:xfrm>
            <a:off x="104944" y="3777059"/>
            <a:ext cx="1154688" cy="461665"/>
          </a:xfrm>
          <a:prstGeom prst="rect">
            <a:avLst/>
          </a:prstGeom>
          <a:solidFill>
            <a:srgbClr val="FFFF00"/>
          </a:solidFill>
        </p:spPr>
        <p:txBody>
          <a:bodyPr wrap="square">
            <a:spAutoFit/>
          </a:bodyPr>
          <a:lstStyle/>
          <a:p>
            <a:pPr>
              <a:buFontTx/>
              <a:buNone/>
            </a:pPr>
            <a:r>
              <a:rPr lang="en-US" altLang="zh-CN" sz="2400" b="1" dirty="0" smtClean="0">
                <a:solidFill>
                  <a:srgbClr val="0432FF"/>
                </a:solidFill>
                <a:cs typeface="Arial" charset="0"/>
                <a:sym typeface="Symbol" charset="0"/>
              </a:rPr>
              <a:t>exotics</a:t>
            </a:r>
            <a:endParaRPr lang="zh-CN" altLang="en-US" sz="2400" dirty="0">
              <a:solidFill>
                <a:srgbClr val="0432FF"/>
              </a:solidFill>
            </a:endParaRPr>
          </a:p>
        </p:txBody>
      </p:sp>
    </p:spTree>
    <p:extLst>
      <p:ext uri="{BB962C8B-B14F-4D97-AF65-F5344CB8AC3E}">
        <p14:creationId xmlns:p14="http://schemas.microsoft.com/office/powerpoint/2010/main" val="194247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组合 24"/>
          <p:cNvGrpSpPr>
            <a:grpSpLocks/>
          </p:cNvGrpSpPr>
          <p:nvPr/>
        </p:nvGrpSpPr>
        <p:grpSpPr bwMode="auto">
          <a:xfrm>
            <a:off x="0" y="0"/>
            <a:ext cx="9144000" cy="6858000"/>
            <a:chOff x="0" y="72009"/>
            <a:chExt cx="9144000" cy="6858000"/>
          </a:xfrm>
        </p:grpSpPr>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009"/>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5" name="组合 49"/>
            <p:cNvGrpSpPr>
              <a:grpSpLocks/>
            </p:cNvGrpSpPr>
            <p:nvPr/>
          </p:nvGrpSpPr>
          <p:grpSpPr bwMode="auto">
            <a:xfrm>
              <a:off x="857250" y="1196752"/>
              <a:ext cx="6955108" cy="4765547"/>
              <a:chOff x="857224" y="1196737"/>
              <a:chExt cx="6955157" cy="4765339"/>
            </a:xfrm>
          </p:grpSpPr>
          <p:sp>
            <p:nvSpPr>
              <p:cNvPr id="35846" name="矩形 27"/>
              <p:cNvSpPr>
                <a:spLocks noChangeArrowheads="1"/>
              </p:cNvSpPr>
              <p:nvPr/>
            </p:nvSpPr>
            <p:spPr bwMode="auto">
              <a:xfrm>
                <a:off x="3707898" y="1196737"/>
                <a:ext cx="1584187" cy="4616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宋体" charset="-122"/>
                  </a:defRPr>
                </a:lvl1pPr>
                <a:lvl2pPr marL="742950" indent="-285750" eaLnBrk="0" hangingPunct="0">
                  <a:defRPr kumimoji="1" sz="2400">
                    <a:solidFill>
                      <a:schemeClr val="tx1"/>
                    </a:solidFill>
                    <a:latin typeface="Times New Roman" charset="0"/>
                    <a:ea typeface="宋体" charset="-122"/>
                  </a:defRPr>
                </a:lvl2pPr>
                <a:lvl3pPr marL="1143000" indent="-228600" eaLnBrk="0" hangingPunct="0">
                  <a:defRPr kumimoji="1" sz="2400">
                    <a:solidFill>
                      <a:schemeClr val="tx1"/>
                    </a:solidFill>
                    <a:latin typeface="Times New Roman" charset="0"/>
                    <a:ea typeface="宋体" charset="-122"/>
                  </a:defRPr>
                </a:lvl3pPr>
                <a:lvl4pPr marL="1600200" indent="-228600" eaLnBrk="0" hangingPunct="0">
                  <a:defRPr kumimoji="1" sz="2400">
                    <a:solidFill>
                      <a:schemeClr val="tx1"/>
                    </a:solidFill>
                    <a:latin typeface="Times New Roman" charset="0"/>
                    <a:ea typeface="宋体" charset="-122"/>
                  </a:defRPr>
                </a:lvl4pPr>
                <a:lvl5pPr marL="2057400" indent="-228600" eaLnBrk="0" hangingPunct="0">
                  <a:defRPr kumimoji="1" sz="2400">
                    <a:solidFill>
                      <a:schemeClr val="tx1"/>
                    </a:solidFill>
                    <a:latin typeface="Times New Roman" charset="0"/>
                    <a:ea typeface="宋体" charset="-122"/>
                  </a:defRPr>
                </a:lvl5pPr>
                <a:lvl6pPr marL="2514600" indent="-228600" eaLnBrk="0" fontAlgn="base" hangingPunct="0">
                  <a:spcBef>
                    <a:spcPct val="0"/>
                  </a:spcBef>
                  <a:spcAft>
                    <a:spcPct val="0"/>
                  </a:spcAft>
                  <a:defRPr kumimoji="1" sz="2400">
                    <a:solidFill>
                      <a:schemeClr val="tx1"/>
                    </a:solidFill>
                    <a:latin typeface="Times New Roman" charset="0"/>
                    <a:ea typeface="宋体" charset="-122"/>
                  </a:defRPr>
                </a:lvl6pPr>
                <a:lvl7pPr marL="2971800" indent="-228600" eaLnBrk="0" fontAlgn="base" hangingPunct="0">
                  <a:spcBef>
                    <a:spcPct val="0"/>
                  </a:spcBef>
                  <a:spcAft>
                    <a:spcPct val="0"/>
                  </a:spcAft>
                  <a:defRPr kumimoji="1" sz="2400">
                    <a:solidFill>
                      <a:schemeClr val="tx1"/>
                    </a:solidFill>
                    <a:latin typeface="Times New Roman" charset="0"/>
                    <a:ea typeface="宋体" charset="-122"/>
                  </a:defRPr>
                </a:lvl7pPr>
                <a:lvl8pPr marL="3429000" indent="-228600" eaLnBrk="0" fontAlgn="base" hangingPunct="0">
                  <a:spcBef>
                    <a:spcPct val="0"/>
                  </a:spcBef>
                  <a:spcAft>
                    <a:spcPct val="0"/>
                  </a:spcAft>
                  <a:defRPr kumimoji="1" sz="2400">
                    <a:solidFill>
                      <a:schemeClr val="tx1"/>
                    </a:solidFill>
                    <a:latin typeface="Times New Roman" charset="0"/>
                    <a:ea typeface="宋体" charset="-122"/>
                  </a:defRPr>
                </a:lvl8pPr>
                <a:lvl9pPr marL="3886200" indent="-228600" eaLnBrk="0" fontAlgn="base" hangingPunct="0">
                  <a:spcBef>
                    <a:spcPct val="0"/>
                  </a:spcBef>
                  <a:spcAft>
                    <a:spcPct val="0"/>
                  </a:spcAft>
                  <a:defRPr kumimoji="1" sz="2400">
                    <a:solidFill>
                      <a:schemeClr val="tx1"/>
                    </a:solidFill>
                    <a:latin typeface="Times New Roman" charset="0"/>
                    <a:ea typeface="宋体" charset="-122"/>
                  </a:defRPr>
                </a:lvl9pPr>
              </a:lstStyle>
              <a:p>
                <a:pPr eaLnBrk="1" hangingPunct="1">
                  <a:buFont typeface="Symbol" charset="2"/>
                  <a:buNone/>
                </a:pPr>
                <a:r>
                  <a:rPr lang="zh-CN" altLang="en-US">
                    <a:solidFill>
                      <a:srgbClr val="0000CC"/>
                    </a:solidFill>
                    <a:latin typeface="微软雅黑" charset="-122"/>
                    <a:ea typeface="微软雅黑" charset="-122"/>
                  </a:rPr>
                  <a:t> </a:t>
                </a:r>
                <a:r>
                  <a:rPr lang="zh-CN" altLang="en-US" b="1">
                    <a:solidFill>
                      <a:srgbClr val="0000CC"/>
                    </a:solidFill>
                    <a:latin typeface="微软雅黑" charset="-122"/>
                    <a:ea typeface="微软雅黑" charset="-122"/>
                  </a:rPr>
                  <a:t>质量起源</a:t>
                </a:r>
              </a:p>
            </p:txBody>
          </p:sp>
          <p:sp>
            <p:nvSpPr>
              <p:cNvPr id="35847" name="矩形 28"/>
              <p:cNvSpPr>
                <a:spLocks noChangeArrowheads="1"/>
              </p:cNvSpPr>
              <p:nvPr/>
            </p:nvSpPr>
            <p:spPr bwMode="auto">
              <a:xfrm>
                <a:off x="5429256" y="2571658"/>
                <a:ext cx="1428760" cy="4616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宋体" charset="-122"/>
                  </a:defRPr>
                </a:lvl1pPr>
                <a:lvl2pPr marL="742950" indent="-285750" eaLnBrk="0" hangingPunct="0">
                  <a:defRPr kumimoji="1" sz="2400">
                    <a:solidFill>
                      <a:schemeClr val="tx1"/>
                    </a:solidFill>
                    <a:latin typeface="Times New Roman" charset="0"/>
                    <a:ea typeface="宋体" charset="-122"/>
                  </a:defRPr>
                </a:lvl2pPr>
                <a:lvl3pPr marL="1143000" indent="-228600" eaLnBrk="0" hangingPunct="0">
                  <a:defRPr kumimoji="1" sz="2400">
                    <a:solidFill>
                      <a:schemeClr val="tx1"/>
                    </a:solidFill>
                    <a:latin typeface="Times New Roman" charset="0"/>
                    <a:ea typeface="宋体" charset="-122"/>
                  </a:defRPr>
                </a:lvl3pPr>
                <a:lvl4pPr marL="1600200" indent="-228600" eaLnBrk="0" hangingPunct="0">
                  <a:defRPr kumimoji="1" sz="2400">
                    <a:solidFill>
                      <a:schemeClr val="tx1"/>
                    </a:solidFill>
                    <a:latin typeface="Times New Roman" charset="0"/>
                    <a:ea typeface="宋体" charset="-122"/>
                  </a:defRPr>
                </a:lvl4pPr>
                <a:lvl5pPr marL="2057400" indent="-228600" eaLnBrk="0" hangingPunct="0">
                  <a:defRPr kumimoji="1" sz="2400">
                    <a:solidFill>
                      <a:schemeClr val="tx1"/>
                    </a:solidFill>
                    <a:latin typeface="Times New Roman" charset="0"/>
                    <a:ea typeface="宋体" charset="-122"/>
                  </a:defRPr>
                </a:lvl5pPr>
                <a:lvl6pPr marL="2514600" indent="-228600" eaLnBrk="0" fontAlgn="base" hangingPunct="0">
                  <a:spcBef>
                    <a:spcPct val="0"/>
                  </a:spcBef>
                  <a:spcAft>
                    <a:spcPct val="0"/>
                  </a:spcAft>
                  <a:defRPr kumimoji="1" sz="2400">
                    <a:solidFill>
                      <a:schemeClr val="tx1"/>
                    </a:solidFill>
                    <a:latin typeface="Times New Roman" charset="0"/>
                    <a:ea typeface="宋体" charset="-122"/>
                  </a:defRPr>
                </a:lvl6pPr>
                <a:lvl7pPr marL="2971800" indent="-228600" eaLnBrk="0" fontAlgn="base" hangingPunct="0">
                  <a:spcBef>
                    <a:spcPct val="0"/>
                  </a:spcBef>
                  <a:spcAft>
                    <a:spcPct val="0"/>
                  </a:spcAft>
                  <a:defRPr kumimoji="1" sz="2400">
                    <a:solidFill>
                      <a:schemeClr val="tx1"/>
                    </a:solidFill>
                    <a:latin typeface="Times New Roman" charset="0"/>
                    <a:ea typeface="宋体" charset="-122"/>
                  </a:defRPr>
                </a:lvl7pPr>
                <a:lvl8pPr marL="3429000" indent="-228600" eaLnBrk="0" fontAlgn="base" hangingPunct="0">
                  <a:spcBef>
                    <a:spcPct val="0"/>
                  </a:spcBef>
                  <a:spcAft>
                    <a:spcPct val="0"/>
                  </a:spcAft>
                  <a:defRPr kumimoji="1" sz="2400">
                    <a:solidFill>
                      <a:schemeClr val="tx1"/>
                    </a:solidFill>
                    <a:latin typeface="Times New Roman" charset="0"/>
                    <a:ea typeface="宋体" charset="-122"/>
                  </a:defRPr>
                </a:lvl8pPr>
                <a:lvl9pPr marL="3886200" indent="-228600" eaLnBrk="0" fontAlgn="base" hangingPunct="0">
                  <a:spcBef>
                    <a:spcPct val="0"/>
                  </a:spcBef>
                  <a:spcAft>
                    <a:spcPct val="0"/>
                  </a:spcAft>
                  <a:defRPr kumimoji="1" sz="2400">
                    <a:solidFill>
                      <a:schemeClr val="tx1"/>
                    </a:solidFill>
                    <a:latin typeface="Times New Roman" charset="0"/>
                    <a:ea typeface="宋体" charset="-122"/>
                  </a:defRPr>
                </a:lvl9pPr>
              </a:lstStyle>
              <a:p>
                <a:pPr eaLnBrk="1" hangingPunct="1">
                  <a:buFont typeface="Symbol" charset="2"/>
                  <a:buNone/>
                </a:pPr>
                <a:r>
                  <a:rPr lang="zh-CN" altLang="en-US">
                    <a:solidFill>
                      <a:srgbClr val="0000FF"/>
                    </a:solidFill>
                    <a:ea typeface="隶书" charset="0"/>
                  </a:rPr>
                  <a:t>   </a:t>
                </a:r>
                <a:r>
                  <a:rPr lang="zh-CN" altLang="en-US" b="1">
                    <a:latin typeface="微软雅黑" charset="-122"/>
                    <a:ea typeface="微软雅黑" charset="-122"/>
                  </a:rPr>
                  <a:t>暗物质</a:t>
                </a:r>
              </a:p>
            </p:txBody>
          </p:sp>
          <p:sp>
            <p:nvSpPr>
              <p:cNvPr id="35848" name="矩形 29"/>
              <p:cNvSpPr>
                <a:spLocks noChangeArrowheads="1"/>
              </p:cNvSpPr>
              <p:nvPr/>
            </p:nvSpPr>
            <p:spPr bwMode="auto">
              <a:xfrm>
                <a:off x="6372212" y="4895880"/>
                <a:ext cx="1440169" cy="4616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宋体" charset="-122"/>
                  </a:defRPr>
                </a:lvl1pPr>
                <a:lvl2pPr marL="742950" indent="-285750" eaLnBrk="0" hangingPunct="0">
                  <a:defRPr kumimoji="1" sz="2400">
                    <a:solidFill>
                      <a:schemeClr val="tx1"/>
                    </a:solidFill>
                    <a:latin typeface="Times New Roman" charset="0"/>
                    <a:ea typeface="宋体" charset="-122"/>
                  </a:defRPr>
                </a:lvl2pPr>
                <a:lvl3pPr marL="1143000" indent="-228600" eaLnBrk="0" hangingPunct="0">
                  <a:defRPr kumimoji="1" sz="2400">
                    <a:solidFill>
                      <a:schemeClr val="tx1"/>
                    </a:solidFill>
                    <a:latin typeface="Times New Roman" charset="0"/>
                    <a:ea typeface="宋体" charset="-122"/>
                  </a:defRPr>
                </a:lvl3pPr>
                <a:lvl4pPr marL="1600200" indent="-228600" eaLnBrk="0" hangingPunct="0">
                  <a:defRPr kumimoji="1" sz="2400">
                    <a:solidFill>
                      <a:schemeClr val="tx1"/>
                    </a:solidFill>
                    <a:latin typeface="Times New Roman" charset="0"/>
                    <a:ea typeface="宋体" charset="-122"/>
                  </a:defRPr>
                </a:lvl4pPr>
                <a:lvl5pPr marL="2057400" indent="-228600" eaLnBrk="0" hangingPunct="0">
                  <a:defRPr kumimoji="1" sz="2400">
                    <a:solidFill>
                      <a:schemeClr val="tx1"/>
                    </a:solidFill>
                    <a:latin typeface="Times New Roman" charset="0"/>
                    <a:ea typeface="宋体" charset="-122"/>
                  </a:defRPr>
                </a:lvl5pPr>
                <a:lvl6pPr marL="2514600" indent="-228600" eaLnBrk="0" fontAlgn="base" hangingPunct="0">
                  <a:spcBef>
                    <a:spcPct val="0"/>
                  </a:spcBef>
                  <a:spcAft>
                    <a:spcPct val="0"/>
                  </a:spcAft>
                  <a:defRPr kumimoji="1" sz="2400">
                    <a:solidFill>
                      <a:schemeClr val="tx1"/>
                    </a:solidFill>
                    <a:latin typeface="Times New Roman" charset="0"/>
                    <a:ea typeface="宋体" charset="-122"/>
                  </a:defRPr>
                </a:lvl6pPr>
                <a:lvl7pPr marL="2971800" indent="-228600" eaLnBrk="0" fontAlgn="base" hangingPunct="0">
                  <a:spcBef>
                    <a:spcPct val="0"/>
                  </a:spcBef>
                  <a:spcAft>
                    <a:spcPct val="0"/>
                  </a:spcAft>
                  <a:defRPr kumimoji="1" sz="2400">
                    <a:solidFill>
                      <a:schemeClr val="tx1"/>
                    </a:solidFill>
                    <a:latin typeface="Times New Roman" charset="0"/>
                    <a:ea typeface="宋体" charset="-122"/>
                  </a:defRPr>
                </a:lvl7pPr>
                <a:lvl8pPr marL="3429000" indent="-228600" eaLnBrk="0" fontAlgn="base" hangingPunct="0">
                  <a:spcBef>
                    <a:spcPct val="0"/>
                  </a:spcBef>
                  <a:spcAft>
                    <a:spcPct val="0"/>
                  </a:spcAft>
                  <a:defRPr kumimoji="1" sz="2400">
                    <a:solidFill>
                      <a:schemeClr val="tx1"/>
                    </a:solidFill>
                    <a:latin typeface="Times New Roman" charset="0"/>
                    <a:ea typeface="宋体" charset="-122"/>
                  </a:defRPr>
                </a:lvl8pPr>
                <a:lvl9pPr marL="3886200" indent="-228600" eaLnBrk="0" fontAlgn="base" hangingPunct="0">
                  <a:spcBef>
                    <a:spcPct val="0"/>
                  </a:spcBef>
                  <a:spcAft>
                    <a:spcPct val="0"/>
                  </a:spcAft>
                  <a:defRPr kumimoji="1" sz="2400">
                    <a:solidFill>
                      <a:schemeClr val="tx1"/>
                    </a:solidFill>
                    <a:latin typeface="Times New Roman" charset="0"/>
                    <a:ea typeface="宋体" charset="-122"/>
                  </a:defRPr>
                </a:lvl9pPr>
              </a:lstStyle>
              <a:p>
                <a:pPr eaLnBrk="1" hangingPunct="1">
                  <a:buFont typeface="Symbol" charset="2"/>
                  <a:buNone/>
                </a:pPr>
                <a:r>
                  <a:rPr lang="zh-CN" altLang="en-US">
                    <a:solidFill>
                      <a:srgbClr val="0000FF"/>
                    </a:solidFill>
                    <a:latin typeface="微软雅黑" charset="-122"/>
                    <a:ea typeface="微软雅黑" charset="-122"/>
                  </a:rPr>
                  <a:t>  </a:t>
                </a:r>
                <a:r>
                  <a:rPr lang="zh-CN" altLang="en-US" b="1">
                    <a:latin typeface="微软雅黑" charset="-122"/>
                    <a:ea typeface="微软雅黑" charset="-122"/>
                  </a:rPr>
                  <a:t>暗能量</a:t>
                </a:r>
              </a:p>
            </p:txBody>
          </p:sp>
          <p:sp>
            <p:nvSpPr>
              <p:cNvPr id="35849" name="矩形 30"/>
              <p:cNvSpPr>
                <a:spLocks noChangeArrowheads="1"/>
              </p:cNvSpPr>
              <p:nvPr/>
            </p:nvSpPr>
            <p:spPr bwMode="auto">
              <a:xfrm>
                <a:off x="2051702" y="5500431"/>
                <a:ext cx="1656196" cy="4616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宋体" charset="-122"/>
                  </a:defRPr>
                </a:lvl1pPr>
                <a:lvl2pPr marL="742950" indent="-285750" eaLnBrk="0" hangingPunct="0">
                  <a:defRPr kumimoji="1" sz="2400">
                    <a:solidFill>
                      <a:schemeClr val="tx1"/>
                    </a:solidFill>
                    <a:latin typeface="Times New Roman" charset="0"/>
                    <a:ea typeface="宋体" charset="-122"/>
                  </a:defRPr>
                </a:lvl2pPr>
                <a:lvl3pPr marL="1143000" indent="-228600" eaLnBrk="0" hangingPunct="0">
                  <a:defRPr kumimoji="1" sz="2400">
                    <a:solidFill>
                      <a:schemeClr val="tx1"/>
                    </a:solidFill>
                    <a:latin typeface="Times New Roman" charset="0"/>
                    <a:ea typeface="宋体" charset="-122"/>
                  </a:defRPr>
                </a:lvl3pPr>
                <a:lvl4pPr marL="1600200" indent="-228600" eaLnBrk="0" hangingPunct="0">
                  <a:defRPr kumimoji="1" sz="2400">
                    <a:solidFill>
                      <a:schemeClr val="tx1"/>
                    </a:solidFill>
                    <a:latin typeface="Times New Roman" charset="0"/>
                    <a:ea typeface="宋体" charset="-122"/>
                  </a:defRPr>
                </a:lvl4pPr>
                <a:lvl5pPr marL="2057400" indent="-228600" eaLnBrk="0" hangingPunct="0">
                  <a:defRPr kumimoji="1" sz="2400">
                    <a:solidFill>
                      <a:schemeClr val="tx1"/>
                    </a:solidFill>
                    <a:latin typeface="Times New Roman" charset="0"/>
                    <a:ea typeface="宋体" charset="-122"/>
                  </a:defRPr>
                </a:lvl5pPr>
                <a:lvl6pPr marL="2514600" indent="-228600" eaLnBrk="0" fontAlgn="base" hangingPunct="0">
                  <a:spcBef>
                    <a:spcPct val="0"/>
                  </a:spcBef>
                  <a:spcAft>
                    <a:spcPct val="0"/>
                  </a:spcAft>
                  <a:defRPr kumimoji="1" sz="2400">
                    <a:solidFill>
                      <a:schemeClr val="tx1"/>
                    </a:solidFill>
                    <a:latin typeface="Times New Roman" charset="0"/>
                    <a:ea typeface="宋体" charset="-122"/>
                  </a:defRPr>
                </a:lvl6pPr>
                <a:lvl7pPr marL="2971800" indent="-228600" eaLnBrk="0" fontAlgn="base" hangingPunct="0">
                  <a:spcBef>
                    <a:spcPct val="0"/>
                  </a:spcBef>
                  <a:spcAft>
                    <a:spcPct val="0"/>
                  </a:spcAft>
                  <a:defRPr kumimoji="1" sz="2400">
                    <a:solidFill>
                      <a:schemeClr val="tx1"/>
                    </a:solidFill>
                    <a:latin typeface="Times New Roman" charset="0"/>
                    <a:ea typeface="宋体" charset="-122"/>
                  </a:defRPr>
                </a:lvl7pPr>
                <a:lvl8pPr marL="3429000" indent="-228600" eaLnBrk="0" fontAlgn="base" hangingPunct="0">
                  <a:spcBef>
                    <a:spcPct val="0"/>
                  </a:spcBef>
                  <a:spcAft>
                    <a:spcPct val="0"/>
                  </a:spcAft>
                  <a:defRPr kumimoji="1" sz="2400">
                    <a:solidFill>
                      <a:schemeClr val="tx1"/>
                    </a:solidFill>
                    <a:latin typeface="Times New Roman" charset="0"/>
                    <a:ea typeface="宋体" charset="-122"/>
                  </a:defRPr>
                </a:lvl8pPr>
                <a:lvl9pPr marL="3886200" indent="-228600" eaLnBrk="0" fontAlgn="base" hangingPunct="0">
                  <a:spcBef>
                    <a:spcPct val="0"/>
                  </a:spcBef>
                  <a:spcAft>
                    <a:spcPct val="0"/>
                  </a:spcAft>
                  <a:defRPr kumimoji="1" sz="2400">
                    <a:solidFill>
                      <a:schemeClr val="tx1"/>
                    </a:solidFill>
                    <a:latin typeface="Times New Roman" charset="0"/>
                    <a:ea typeface="宋体" charset="-122"/>
                  </a:defRPr>
                </a:lvl9pPr>
              </a:lstStyle>
              <a:p>
                <a:pPr eaLnBrk="1" hangingPunct="1">
                  <a:buFont typeface="Symbol" charset="2"/>
                  <a:buNone/>
                </a:pPr>
                <a:r>
                  <a:rPr lang="zh-CN" altLang="en-US">
                    <a:solidFill>
                      <a:srgbClr val="0000FF"/>
                    </a:solidFill>
                    <a:ea typeface="隶书" charset="0"/>
                  </a:rPr>
                  <a:t>  </a:t>
                </a:r>
                <a:r>
                  <a:rPr lang="zh-CN" altLang="en-US" b="1">
                    <a:latin typeface="微软雅黑" charset="-122"/>
                    <a:ea typeface="微软雅黑" charset="-122"/>
                  </a:rPr>
                  <a:t>质子衰变</a:t>
                </a:r>
              </a:p>
            </p:txBody>
          </p:sp>
          <p:sp>
            <p:nvSpPr>
              <p:cNvPr id="35850" name="矩形 31"/>
              <p:cNvSpPr>
                <a:spLocks noChangeArrowheads="1"/>
              </p:cNvSpPr>
              <p:nvPr/>
            </p:nvSpPr>
            <p:spPr bwMode="auto">
              <a:xfrm>
                <a:off x="857224" y="4357495"/>
                <a:ext cx="1986572" cy="4616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宋体" charset="-122"/>
                  </a:defRPr>
                </a:lvl1pPr>
                <a:lvl2pPr marL="742950" indent="-285750" eaLnBrk="0" hangingPunct="0">
                  <a:defRPr kumimoji="1" sz="2400">
                    <a:solidFill>
                      <a:schemeClr val="tx1"/>
                    </a:solidFill>
                    <a:latin typeface="Times New Roman" charset="0"/>
                    <a:ea typeface="宋体" charset="-122"/>
                  </a:defRPr>
                </a:lvl2pPr>
                <a:lvl3pPr marL="1143000" indent="-228600" eaLnBrk="0" hangingPunct="0">
                  <a:defRPr kumimoji="1" sz="2400">
                    <a:solidFill>
                      <a:schemeClr val="tx1"/>
                    </a:solidFill>
                    <a:latin typeface="Times New Roman" charset="0"/>
                    <a:ea typeface="宋体" charset="-122"/>
                  </a:defRPr>
                </a:lvl3pPr>
                <a:lvl4pPr marL="1600200" indent="-228600" eaLnBrk="0" hangingPunct="0">
                  <a:defRPr kumimoji="1" sz="2400">
                    <a:solidFill>
                      <a:schemeClr val="tx1"/>
                    </a:solidFill>
                    <a:latin typeface="Times New Roman" charset="0"/>
                    <a:ea typeface="宋体" charset="-122"/>
                  </a:defRPr>
                </a:lvl4pPr>
                <a:lvl5pPr marL="2057400" indent="-228600" eaLnBrk="0" hangingPunct="0">
                  <a:defRPr kumimoji="1" sz="2400">
                    <a:solidFill>
                      <a:schemeClr val="tx1"/>
                    </a:solidFill>
                    <a:latin typeface="Times New Roman" charset="0"/>
                    <a:ea typeface="宋体" charset="-122"/>
                  </a:defRPr>
                </a:lvl5pPr>
                <a:lvl6pPr marL="2514600" indent="-228600" eaLnBrk="0" fontAlgn="base" hangingPunct="0">
                  <a:spcBef>
                    <a:spcPct val="0"/>
                  </a:spcBef>
                  <a:spcAft>
                    <a:spcPct val="0"/>
                  </a:spcAft>
                  <a:defRPr kumimoji="1" sz="2400">
                    <a:solidFill>
                      <a:schemeClr val="tx1"/>
                    </a:solidFill>
                    <a:latin typeface="Times New Roman" charset="0"/>
                    <a:ea typeface="宋体" charset="-122"/>
                  </a:defRPr>
                </a:lvl6pPr>
                <a:lvl7pPr marL="2971800" indent="-228600" eaLnBrk="0" fontAlgn="base" hangingPunct="0">
                  <a:spcBef>
                    <a:spcPct val="0"/>
                  </a:spcBef>
                  <a:spcAft>
                    <a:spcPct val="0"/>
                  </a:spcAft>
                  <a:defRPr kumimoji="1" sz="2400">
                    <a:solidFill>
                      <a:schemeClr val="tx1"/>
                    </a:solidFill>
                    <a:latin typeface="Times New Roman" charset="0"/>
                    <a:ea typeface="宋体" charset="-122"/>
                  </a:defRPr>
                </a:lvl7pPr>
                <a:lvl8pPr marL="3429000" indent="-228600" eaLnBrk="0" fontAlgn="base" hangingPunct="0">
                  <a:spcBef>
                    <a:spcPct val="0"/>
                  </a:spcBef>
                  <a:spcAft>
                    <a:spcPct val="0"/>
                  </a:spcAft>
                  <a:defRPr kumimoji="1" sz="2400">
                    <a:solidFill>
                      <a:schemeClr val="tx1"/>
                    </a:solidFill>
                    <a:latin typeface="Times New Roman" charset="0"/>
                    <a:ea typeface="宋体" charset="-122"/>
                  </a:defRPr>
                </a:lvl8pPr>
                <a:lvl9pPr marL="3886200" indent="-228600" eaLnBrk="0" fontAlgn="base" hangingPunct="0">
                  <a:spcBef>
                    <a:spcPct val="0"/>
                  </a:spcBef>
                  <a:spcAft>
                    <a:spcPct val="0"/>
                  </a:spcAft>
                  <a:defRPr kumimoji="1" sz="2400">
                    <a:solidFill>
                      <a:schemeClr val="tx1"/>
                    </a:solidFill>
                    <a:latin typeface="Times New Roman" charset="0"/>
                    <a:ea typeface="宋体" charset="-122"/>
                  </a:defRPr>
                </a:lvl9pPr>
              </a:lstStyle>
              <a:p>
                <a:pPr eaLnBrk="1" hangingPunct="1">
                  <a:buFont typeface="Symbol" charset="2"/>
                  <a:buNone/>
                </a:pPr>
                <a:r>
                  <a:rPr lang="zh-CN" altLang="en-US">
                    <a:solidFill>
                      <a:srgbClr val="0000FF"/>
                    </a:solidFill>
                    <a:ea typeface="隶书" charset="0"/>
                  </a:rPr>
                  <a:t>  </a:t>
                </a:r>
                <a:r>
                  <a:rPr lang="zh-CN" altLang="en-US" b="1">
                    <a:solidFill>
                      <a:srgbClr val="FF0000"/>
                    </a:solidFill>
                    <a:latin typeface="微软雅黑" charset="-122"/>
                    <a:ea typeface="微软雅黑" charset="-122"/>
                  </a:rPr>
                  <a:t>中微子振荡</a:t>
                </a:r>
              </a:p>
            </p:txBody>
          </p:sp>
          <p:grpSp>
            <p:nvGrpSpPr>
              <p:cNvPr id="35851" name="组合 41"/>
              <p:cNvGrpSpPr>
                <a:grpSpLocks/>
              </p:cNvGrpSpPr>
              <p:nvPr/>
            </p:nvGrpSpPr>
            <p:grpSpPr bwMode="auto">
              <a:xfrm>
                <a:off x="3275847" y="3068863"/>
                <a:ext cx="2582037" cy="1325703"/>
                <a:chOff x="3275847" y="3068863"/>
                <a:chExt cx="2582037" cy="1325703"/>
              </a:xfrm>
            </p:grpSpPr>
            <p:sp>
              <p:nvSpPr>
                <p:cNvPr id="35854" name="矩形 32"/>
                <p:cNvSpPr>
                  <a:spLocks noChangeArrowheads="1"/>
                </p:cNvSpPr>
                <p:nvPr/>
              </p:nvSpPr>
              <p:spPr bwMode="auto">
                <a:xfrm>
                  <a:off x="3779907" y="3068863"/>
                  <a:ext cx="1506479" cy="4616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宋体" charset="-122"/>
                    </a:defRPr>
                  </a:lvl1pPr>
                  <a:lvl2pPr marL="742950" indent="-285750" eaLnBrk="0" hangingPunct="0">
                    <a:defRPr kumimoji="1" sz="2400">
                      <a:solidFill>
                        <a:schemeClr val="tx1"/>
                      </a:solidFill>
                      <a:latin typeface="Times New Roman" charset="0"/>
                      <a:ea typeface="宋体" charset="-122"/>
                    </a:defRPr>
                  </a:lvl2pPr>
                  <a:lvl3pPr marL="1143000" indent="-228600" eaLnBrk="0" hangingPunct="0">
                    <a:defRPr kumimoji="1" sz="2400">
                      <a:solidFill>
                        <a:schemeClr val="tx1"/>
                      </a:solidFill>
                      <a:latin typeface="Times New Roman" charset="0"/>
                      <a:ea typeface="宋体" charset="-122"/>
                    </a:defRPr>
                  </a:lvl3pPr>
                  <a:lvl4pPr marL="1600200" indent="-228600" eaLnBrk="0" hangingPunct="0">
                    <a:defRPr kumimoji="1" sz="2400">
                      <a:solidFill>
                        <a:schemeClr val="tx1"/>
                      </a:solidFill>
                      <a:latin typeface="Times New Roman" charset="0"/>
                      <a:ea typeface="宋体" charset="-122"/>
                    </a:defRPr>
                  </a:lvl4pPr>
                  <a:lvl5pPr marL="2057400" indent="-228600" eaLnBrk="0" hangingPunct="0">
                    <a:defRPr kumimoji="1" sz="2400">
                      <a:solidFill>
                        <a:schemeClr val="tx1"/>
                      </a:solidFill>
                      <a:latin typeface="Times New Roman" charset="0"/>
                      <a:ea typeface="宋体" charset="-122"/>
                    </a:defRPr>
                  </a:lvl5pPr>
                  <a:lvl6pPr marL="2514600" indent="-228600" eaLnBrk="0" fontAlgn="base" hangingPunct="0">
                    <a:spcBef>
                      <a:spcPct val="0"/>
                    </a:spcBef>
                    <a:spcAft>
                      <a:spcPct val="0"/>
                    </a:spcAft>
                    <a:defRPr kumimoji="1" sz="2400">
                      <a:solidFill>
                        <a:schemeClr val="tx1"/>
                      </a:solidFill>
                      <a:latin typeface="Times New Roman" charset="0"/>
                      <a:ea typeface="宋体" charset="-122"/>
                    </a:defRPr>
                  </a:lvl6pPr>
                  <a:lvl7pPr marL="2971800" indent="-228600" eaLnBrk="0" fontAlgn="base" hangingPunct="0">
                    <a:spcBef>
                      <a:spcPct val="0"/>
                    </a:spcBef>
                    <a:spcAft>
                      <a:spcPct val="0"/>
                    </a:spcAft>
                    <a:defRPr kumimoji="1" sz="2400">
                      <a:solidFill>
                        <a:schemeClr val="tx1"/>
                      </a:solidFill>
                      <a:latin typeface="Times New Roman" charset="0"/>
                      <a:ea typeface="宋体" charset="-122"/>
                    </a:defRPr>
                  </a:lvl7pPr>
                  <a:lvl8pPr marL="3429000" indent="-228600" eaLnBrk="0" fontAlgn="base" hangingPunct="0">
                    <a:spcBef>
                      <a:spcPct val="0"/>
                    </a:spcBef>
                    <a:spcAft>
                      <a:spcPct val="0"/>
                    </a:spcAft>
                    <a:defRPr kumimoji="1" sz="2400">
                      <a:solidFill>
                        <a:schemeClr val="tx1"/>
                      </a:solidFill>
                      <a:latin typeface="Times New Roman" charset="0"/>
                      <a:ea typeface="宋体" charset="-122"/>
                    </a:defRPr>
                  </a:lvl8pPr>
                  <a:lvl9pPr marL="3886200" indent="-228600" eaLnBrk="0" fontAlgn="base" hangingPunct="0">
                    <a:spcBef>
                      <a:spcPct val="0"/>
                    </a:spcBef>
                    <a:spcAft>
                      <a:spcPct val="0"/>
                    </a:spcAft>
                    <a:defRPr kumimoji="1" sz="2400">
                      <a:solidFill>
                        <a:schemeClr val="tx1"/>
                      </a:solidFill>
                      <a:latin typeface="Times New Roman" charset="0"/>
                      <a:ea typeface="宋体" charset="-122"/>
                    </a:defRPr>
                  </a:lvl9pPr>
                </a:lstStyle>
                <a:p>
                  <a:pPr eaLnBrk="1" hangingPunct="1">
                    <a:buFont typeface="Symbol" charset="2"/>
                    <a:buNone/>
                  </a:pPr>
                  <a:r>
                    <a:rPr lang="zh-CN" altLang="en-US">
                      <a:solidFill>
                        <a:srgbClr val="0000FF"/>
                      </a:solidFill>
                      <a:ea typeface="隶书" charset="0"/>
                    </a:rPr>
                    <a:t> </a:t>
                  </a:r>
                  <a:r>
                    <a:rPr lang="zh-CN" altLang="en-US" b="1">
                      <a:solidFill>
                        <a:srgbClr val="009900"/>
                      </a:solidFill>
                      <a:latin typeface="微软雅黑" charset="-122"/>
                      <a:ea typeface="微软雅黑" charset="-122"/>
                    </a:rPr>
                    <a:t>宇宙起源</a:t>
                  </a:r>
                  <a:endParaRPr lang="en-US" altLang="zh-CN" b="1">
                    <a:solidFill>
                      <a:srgbClr val="009900"/>
                    </a:solidFill>
                    <a:latin typeface="微软雅黑" charset="-122"/>
                    <a:ea typeface="微软雅黑" charset="-122"/>
                  </a:endParaRPr>
                </a:p>
              </p:txBody>
            </p:sp>
            <p:sp>
              <p:nvSpPr>
                <p:cNvPr id="35855" name="矩形 33"/>
                <p:cNvSpPr>
                  <a:spLocks noChangeArrowheads="1"/>
                </p:cNvSpPr>
                <p:nvPr/>
              </p:nvSpPr>
              <p:spPr bwMode="auto">
                <a:xfrm>
                  <a:off x="3419864" y="3500892"/>
                  <a:ext cx="2232264" cy="4616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宋体" charset="-122"/>
                    </a:defRPr>
                  </a:lvl1pPr>
                  <a:lvl2pPr marL="742950" indent="-285750" eaLnBrk="0" hangingPunct="0">
                    <a:defRPr kumimoji="1" sz="2400">
                      <a:solidFill>
                        <a:schemeClr val="tx1"/>
                      </a:solidFill>
                      <a:latin typeface="Times New Roman" charset="0"/>
                      <a:ea typeface="宋体" charset="-122"/>
                    </a:defRPr>
                  </a:lvl2pPr>
                  <a:lvl3pPr marL="1143000" indent="-228600" eaLnBrk="0" hangingPunct="0">
                    <a:defRPr kumimoji="1" sz="2400">
                      <a:solidFill>
                        <a:schemeClr val="tx1"/>
                      </a:solidFill>
                      <a:latin typeface="Times New Roman" charset="0"/>
                      <a:ea typeface="宋体" charset="-122"/>
                    </a:defRPr>
                  </a:lvl3pPr>
                  <a:lvl4pPr marL="1600200" indent="-228600" eaLnBrk="0" hangingPunct="0">
                    <a:defRPr kumimoji="1" sz="2400">
                      <a:solidFill>
                        <a:schemeClr val="tx1"/>
                      </a:solidFill>
                      <a:latin typeface="Times New Roman" charset="0"/>
                      <a:ea typeface="宋体" charset="-122"/>
                    </a:defRPr>
                  </a:lvl4pPr>
                  <a:lvl5pPr marL="2057400" indent="-228600" eaLnBrk="0" hangingPunct="0">
                    <a:defRPr kumimoji="1" sz="2400">
                      <a:solidFill>
                        <a:schemeClr val="tx1"/>
                      </a:solidFill>
                      <a:latin typeface="Times New Roman" charset="0"/>
                      <a:ea typeface="宋体" charset="-122"/>
                    </a:defRPr>
                  </a:lvl5pPr>
                  <a:lvl6pPr marL="2514600" indent="-228600" eaLnBrk="0" fontAlgn="base" hangingPunct="0">
                    <a:spcBef>
                      <a:spcPct val="0"/>
                    </a:spcBef>
                    <a:spcAft>
                      <a:spcPct val="0"/>
                    </a:spcAft>
                    <a:defRPr kumimoji="1" sz="2400">
                      <a:solidFill>
                        <a:schemeClr val="tx1"/>
                      </a:solidFill>
                      <a:latin typeface="Times New Roman" charset="0"/>
                      <a:ea typeface="宋体" charset="-122"/>
                    </a:defRPr>
                  </a:lvl6pPr>
                  <a:lvl7pPr marL="2971800" indent="-228600" eaLnBrk="0" fontAlgn="base" hangingPunct="0">
                    <a:spcBef>
                      <a:spcPct val="0"/>
                    </a:spcBef>
                    <a:spcAft>
                      <a:spcPct val="0"/>
                    </a:spcAft>
                    <a:defRPr kumimoji="1" sz="2400">
                      <a:solidFill>
                        <a:schemeClr val="tx1"/>
                      </a:solidFill>
                      <a:latin typeface="Times New Roman" charset="0"/>
                      <a:ea typeface="宋体" charset="-122"/>
                    </a:defRPr>
                  </a:lvl7pPr>
                  <a:lvl8pPr marL="3429000" indent="-228600" eaLnBrk="0" fontAlgn="base" hangingPunct="0">
                    <a:spcBef>
                      <a:spcPct val="0"/>
                    </a:spcBef>
                    <a:spcAft>
                      <a:spcPct val="0"/>
                    </a:spcAft>
                    <a:defRPr kumimoji="1" sz="2400">
                      <a:solidFill>
                        <a:schemeClr val="tx1"/>
                      </a:solidFill>
                      <a:latin typeface="Times New Roman" charset="0"/>
                      <a:ea typeface="宋体" charset="-122"/>
                    </a:defRPr>
                  </a:lvl8pPr>
                  <a:lvl9pPr marL="3886200" indent="-228600" eaLnBrk="0" fontAlgn="base" hangingPunct="0">
                    <a:spcBef>
                      <a:spcPct val="0"/>
                    </a:spcBef>
                    <a:spcAft>
                      <a:spcPct val="0"/>
                    </a:spcAft>
                    <a:defRPr kumimoji="1" sz="2400">
                      <a:solidFill>
                        <a:schemeClr val="tx1"/>
                      </a:solidFill>
                      <a:latin typeface="Times New Roman" charset="0"/>
                      <a:ea typeface="宋体" charset="-122"/>
                    </a:defRPr>
                  </a:lvl9pPr>
                </a:lstStyle>
                <a:p>
                  <a:pPr eaLnBrk="1" hangingPunct="1">
                    <a:buFont typeface="Symbol" charset="2"/>
                    <a:buNone/>
                  </a:pPr>
                  <a:r>
                    <a:rPr lang="zh-CN" altLang="en-US">
                      <a:solidFill>
                        <a:srgbClr val="0000CC"/>
                      </a:solidFill>
                      <a:latin typeface="微软雅黑" charset="-122"/>
                      <a:ea typeface="微软雅黑" charset="-122"/>
                    </a:rPr>
                    <a:t> </a:t>
                  </a:r>
                  <a:r>
                    <a:rPr lang="zh-CN" altLang="en-US" b="1">
                      <a:solidFill>
                        <a:srgbClr val="0000CC"/>
                      </a:solidFill>
                      <a:latin typeface="微软雅黑" charset="-122"/>
                      <a:ea typeface="微软雅黑" charset="-122"/>
                    </a:rPr>
                    <a:t>自然力的统一</a:t>
                  </a:r>
                  <a:endParaRPr lang="en-US" altLang="zh-CN" b="1">
                    <a:solidFill>
                      <a:srgbClr val="0000CC"/>
                    </a:solidFill>
                    <a:latin typeface="微软雅黑" charset="-122"/>
                    <a:ea typeface="微软雅黑" charset="-122"/>
                  </a:endParaRPr>
                </a:p>
              </p:txBody>
            </p:sp>
            <p:sp>
              <p:nvSpPr>
                <p:cNvPr id="35856" name="矩形 34"/>
                <p:cNvSpPr>
                  <a:spLocks noChangeArrowheads="1"/>
                </p:cNvSpPr>
                <p:nvPr/>
              </p:nvSpPr>
              <p:spPr bwMode="auto">
                <a:xfrm>
                  <a:off x="3707898" y="3932921"/>
                  <a:ext cx="1512179" cy="4616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宋体" charset="-122"/>
                    </a:defRPr>
                  </a:lvl1pPr>
                  <a:lvl2pPr marL="742950" indent="-285750" eaLnBrk="0" hangingPunct="0">
                    <a:defRPr kumimoji="1" sz="2400">
                      <a:solidFill>
                        <a:schemeClr val="tx1"/>
                      </a:solidFill>
                      <a:latin typeface="Times New Roman" charset="0"/>
                      <a:ea typeface="宋体" charset="-122"/>
                    </a:defRPr>
                  </a:lvl2pPr>
                  <a:lvl3pPr marL="1143000" indent="-228600" eaLnBrk="0" hangingPunct="0">
                    <a:defRPr kumimoji="1" sz="2400">
                      <a:solidFill>
                        <a:schemeClr val="tx1"/>
                      </a:solidFill>
                      <a:latin typeface="Times New Roman" charset="0"/>
                      <a:ea typeface="宋体" charset="-122"/>
                    </a:defRPr>
                  </a:lvl3pPr>
                  <a:lvl4pPr marL="1600200" indent="-228600" eaLnBrk="0" hangingPunct="0">
                    <a:defRPr kumimoji="1" sz="2400">
                      <a:solidFill>
                        <a:schemeClr val="tx1"/>
                      </a:solidFill>
                      <a:latin typeface="Times New Roman" charset="0"/>
                      <a:ea typeface="宋体" charset="-122"/>
                    </a:defRPr>
                  </a:lvl4pPr>
                  <a:lvl5pPr marL="2057400" indent="-228600" eaLnBrk="0" hangingPunct="0">
                    <a:defRPr kumimoji="1" sz="2400">
                      <a:solidFill>
                        <a:schemeClr val="tx1"/>
                      </a:solidFill>
                      <a:latin typeface="Times New Roman" charset="0"/>
                      <a:ea typeface="宋体" charset="-122"/>
                    </a:defRPr>
                  </a:lvl5pPr>
                  <a:lvl6pPr marL="2514600" indent="-228600" eaLnBrk="0" fontAlgn="base" hangingPunct="0">
                    <a:spcBef>
                      <a:spcPct val="0"/>
                    </a:spcBef>
                    <a:spcAft>
                      <a:spcPct val="0"/>
                    </a:spcAft>
                    <a:defRPr kumimoji="1" sz="2400">
                      <a:solidFill>
                        <a:schemeClr val="tx1"/>
                      </a:solidFill>
                      <a:latin typeface="Times New Roman" charset="0"/>
                      <a:ea typeface="宋体" charset="-122"/>
                    </a:defRPr>
                  </a:lvl6pPr>
                  <a:lvl7pPr marL="2971800" indent="-228600" eaLnBrk="0" fontAlgn="base" hangingPunct="0">
                    <a:spcBef>
                      <a:spcPct val="0"/>
                    </a:spcBef>
                    <a:spcAft>
                      <a:spcPct val="0"/>
                    </a:spcAft>
                    <a:defRPr kumimoji="1" sz="2400">
                      <a:solidFill>
                        <a:schemeClr val="tx1"/>
                      </a:solidFill>
                      <a:latin typeface="Times New Roman" charset="0"/>
                      <a:ea typeface="宋体" charset="-122"/>
                    </a:defRPr>
                  </a:lvl7pPr>
                  <a:lvl8pPr marL="3429000" indent="-228600" eaLnBrk="0" fontAlgn="base" hangingPunct="0">
                    <a:spcBef>
                      <a:spcPct val="0"/>
                    </a:spcBef>
                    <a:spcAft>
                      <a:spcPct val="0"/>
                    </a:spcAft>
                    <a:defRPr kumimoji="1" sz="2400">
                      <a:solidFill>
                        <a:schemeClr val="tx1"/>
                      </a:solidFill>
                      <a:latin typeface="Times New Roman" charset="0"/>
                      <a:ea typeface="宋体" charset="-122"/>
                    </a:defRPr>
                  </a:lvl8pPr>
                  <a:lvl9pPr marL="3886200" indent="-228600" eaLnBrk="0" fontAlgn="base" hangingPunct="0">
                    <a:spcBef>
                      <a:spcPct val="0"/>
                    </a:spcBef>
                    <a:spcAft>
                      <a:spcPct val="0"/>
                    </a:spcAft>
                    <a:defRPr kumimoji="1" sz="2400">
                      <a:solidFill>
                        <a:schemeClr val="tx1"/>
                      </a:solidFill>
                      <a:latin typeface="Times New Roman" charset="0"/>
                      <a:ea typeface="宋体" charset="-122"/>
                    </a:defRPr>
                  </a:lvl9pPr>
                </a:lstStyle>
                <a:p>
                  <a:pPr eaLnBrk="1" hangingPunct="1">
                    <a:buFont typeface="Symbol" charset="2"/>
                    <a:buNone/>
                  </a:pPr>
                  <a:r>
                    <a:rPr lang="zh-CN" altLang="en-US">
                      <a:solidFill>
                        <a:srgbClr val="0000FF"/>
                      </a:solidFill>
                      <a:latin typeface="微软雅黑" charset="-122"/>
                      <a:ea typeface="微软雅黑" charset="-122"/>
                    </a:rPr>
                    <a:t>   </a:t>
                  </a:r>
                  <a:r>
                    <a:rPr lang="zh-CN" altLang="en-US" b="1">
                      <a:solidFill>
                        <a:srgbClr val="FF00FF"/>
                      </a:solidFill>
                      <a:latin typeface="微软雅黑" charset="-122"/>
                      <a:ea typeface="微软雅黑" charset="-122"/>
                    </a:rPr>
                    <a:t>新物理</a:t>
                  </a:r>
                  <a:endParaRPr lang="en-US" altLang="zh-CN" b="1">
                    <a:solidFill>
                      <a:srgbClr val="FF00FF"/>
                    </a:solidFill>
                    <a:latin typeface="微软雅黑" charset="-122"/>
                    <a:ea typeface="微软雅黑" charset="-122"/>
                  </a:endParaRPr>
                </a:p>
              </p:txBody>
            </p:sp>
            <p:sp>
              <p:nvSpPr>
                <p:cNvPr id="35857" name="矩形 35"/>
                <p:cNvSpPr>
                  <a:spLocks noChangeArrowheads="1"/>
                </p:cNvSpPr>
                <p:nvPr/>
              </p:nvSpPr>
              <p:spPr bwMode="auto">
                <a:xfrm flipH="1">
                  <a:off x="3714744" y="3214686"/>
                  <a:ext cx="21431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宋体" charset="-122"/>
                    </a:defRPr>
                  </a:lvl1pPr>
                  <a:lvl2pPr marL="742950" indent="-285750" eaLnBrk="0" hangingPunct="0">
                    <a:defRPr kumimoji="1" sz="2400">
                      <a:solidFill>
                        <a:schemeClr val="tx1"/>
                      </a:solidFill>
                      <a:latin typeface="Times New Roman" charset="0"/>
                      <a:ea typeface="宋体" charset="-122"/>
                    </a:defRPr>
                  </a:lvl2pPr>
                  <a:lvl3pPr marL="1143000" indent="-228600" eaLnBrk="0" hangingPunct="0">
                    <a:defRPr kumimoji="1" sz="2400">
                      <a:solidFill>
                        <a:schemeClr val="tx1"/>
                      </a:solidFill>
                      <a:latin typeface="Times New Roman" charset="0"/>
                      <a:ea typeface="宋体" charset="-122"/>
                    </a:defRPr>
                  </a:lvl3pPr>
                  <a:lvl4pPr marL="1600200" indent="-228600" eaLnBrk="0" hangingPunct="0">
                    <a:defRPr kumimoji="1" sz="2400">
                      <a:solidFill>
                        <a:schemeClr val="tx1"/>
                      </a:solidFill>
                      <a:latin typeface="Times New Roman" charset="0"/>
                      <a:ea typeface="宋体" charset="-122"/>
                    </a:defRPr>
                  </a:lvl4pPr>
                  <a:lvl5pPr marL="2057400" indent="-228600" eaLnBrk="0" hangingPunct="0">
                    <a:defRPr kumimoji="1" sz="2400">
                      <a:solidFill>
                        <a:schemeClr val="tx1"/>
                      </a:solidFill>
                      <a:latin typeface="Times New Roman" charset="0"/>
                      <a:ea typeface="宋体" charset="-122"/>
                    </a:defRPr>
                  </a:lvl5pPr>
                  <a:lvl6pPr marL="2514600" indent="-228600" eaLnBrk="0" fontAlgn="base" hangingPunct="0">
                    <a:spcBef>
                      <a:spcPct val="0"/>
                    </a:spcBef>
                    <a:spcAft>
                      <a:spcPct val="0"/>
                    </a:spcAft>
                    <a:defRPr kumimoji="1" sz="2400">
                      <a:solidFill>
                        <a:schemeClr val="tx1"/>
                      </a:solidFill>
                      <a:latin typeface="Times New Roman" charset="0"/>
                      <a:ea typeface="宋体" charset="-122"/>
                    </a:defRPr>
                  </a:lvl6pPr>
                  <a:lvl7pPr marL="2971800" indent="-228600" eaLnBrk="0" fontAlgn="base" hangingPunct="0">
                    <a:spcBef>
                      <a:spcPct val="0"/>
                    </a:spcBef>
                    <a:spcAft>
                      <a:spcPct val="0"/>
                    </a:spcAft>
                    <a:defRPr kumimoji="1" sz="2400">
                      <a:solidFill>
                        <a:schemeClr val="tx1"/>
                      </a:solidFill>
                      <a:latin typeface="Times New Roman" charset="0"/>
                      <a:ea typeface="宋体" charset="-122"/>
                    </a:defRPr>
                  </a:lvl7pPr>
                  <a:lvl8pPr marL="3429000" indent="-228600" eaLnBrk="0" fontAlgn="base" hangingPunct="0">
                    <a:spcBef>
                      <a:spcPct val="0"/>
                    </a:spcBef>
                    <a:spcAft>
                      <a:spcPct val="0"/>
                    </a:spcAft>
                    <a:defRPr kumimoji="1" sz="2400">
                      <a:solidFill>
                        <a:schemeClr val="tx1"/>
                      </a:solidFill>
                      <a:latin typeface="Times New Roman" charset="0"/>
                      <a:ea typeface="宋体" charset="-122"/>
                    </a:defRPr>
                  </a:lvl8pPr>
                  <a:lvl9pPr marL="3886200" indent="-228600" eaLnBrk="0" fontAlgn="base" hangingPunct="0">
                    <a:spcBef>
                      <a:spcPct val="0"/>
                    </a:spcBef>
                    <a:spcAft>
                      <a:spcPct val="0"/>
                    </a:spcAft>
                    <a:defRPr kumimoji="1" sz="2400">
                      <a:solidFill>
                        <a:schemeClr val="tx1"/>
                      </a:solidFill>
                      <a:latin typeface="Times New Roman" charset="0"/>
                      <a:ea typeface="宋体" charset="-122"/>
                    </a:defRPr>
                  </a:lvl9pPr>
                </a:lstStyle>
                <a:p>
                  <a:pPr eaLnBrk="1" hangingPunct="1"/>
                  <a:endParaRPr lang="zh-CN" altLang="en-US"/>
                </a:p>
              </p:txBody>
            </p:sp>
            <p:sp>
              <p:nvSpPr>
                <p:cNvPr id="35858" name="矩形 36"/>
                <p:cNvSpPr>
                  <a:spLocks noChangeArrowheads="1"/>
                </p:cNvSpPr>
                <p:nvPr/>
              </p:nvSpPr>
              <p:spPr bwMode="auto">
                <a:xfrm flipH="1">
                  <a:off x="5286380" y="3286124"/>
                  <a:ext cx="21431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宋体" charset="-122"/>
                    </a:defRPr>
                  </a:lvl1pPr>
                  <a:lvl2pPr marL="742950" indent="-285750" eaLnBrk="0" hangingPunct="0">
                    <a:defRPr kumimoji="1" sz="2400">
                      <a:solidFill>
                        <a:schemeClr val="tx1"/>
                      </a:solidFill>
                      <a:latin typeface="Times New Roman" charset="0"/>
                      <a:ea typeface="宋体" charset="-122"/>
                    </a:defRPr>
                  </a:lvl2pPr>
                  <a:lvl3pPr marL="1143000" indent="-228600" eaLnBrk="0" hangingPunct="0">
                    <a:defRPr kumimoji="1" sz="2400">
                      <a:solidFill>
                        <a:schemeClr val="tx1"/>
                      </a:solidFill>
                      <a:latin typeface="Times New Roman" charset="0"/>
                      <a:ea typeface="宋体" charset="-122"/>
                    </a:defRPr>
                  </a:lvl3pPr>
                  <a:lvl4pPr marL="1600200" indent="-228600" eaLnBrk="0" hangingPunct="0">
                    <a:defRPr kumimoji="1" sz="2400">
                      <a:solidFill>
                        <a:schemeClr val="tx1"/>
                      </a:solidFill>
                      <a:latin typeface="Times New Roman" charset="0"/>
                      <a:ea typeface="宋体" charset="-122"/>
                    </a:defRPr>
                  </a:lvl4pPr>
                  <a:lvl5pPr marL="2057400" indent="-228600" eaLnBrk="0" hangingPunct="0">
                    <a:defRPr kumimoji="1" sz="2400">
                      <a:solidFill>
                        <a:schemeClr val="tx1"/>
                      </a:solidFill>
                      <a:latin typeface="Times New Roman" charset="0"/>
                      <a:ea typeface="宋体" charset="-122"/>
                    </a:defRPr>
                  </a:lvl5pPr>
                  <a:lvl6pPr marL="2514600" indent="-228600" eaLnBrk="0" fontAlgn="base" hangingPunct="0">
                    <a:spcBef>
                      <a:spcPct val="0"/>
                    </a:spcBef>
                    <a:spcAft>
                      <a:spcPct val="0"/>
                    </a:spcAft>
                    <a:defRPr kumimoji="1" sz="2400">
                      <a:solidFill>
                        <a:schemeClr val="tx1"/>
                      </a:solidFill>
                      <a:latin typeface="Times New Roman" charset="0"/>
                      <a:ea typeface="宋体" charset="-122"/>
                    </a:defRPr>
                  </a:lvl6pPr>
                  <a:lvl7pPr marL="2971800" indent="-228600" eaLnBrk="0" fontAlgn="base" hangingPunct="0">
                    <a:spcBef>
                      <a:spcPct val="0"/>
                    </a:spcBef>
                    <a:spcAft>
                      <a:spcPct val="0"/>
                    </a:spcAft>
                    <a:defRPr kumimoji="1" sz="2400">
                      <a:solidFill>
                        <a:schemeClr val="tx1"/>
                      </a:solidFill>
                      <a:latin typeface="Times New Roman" charset="0"/>
                      <a:ea typeface="宋体" charset="-122"/>
                    </a:defRPr>
                  </a:lvl7pPr>
                  <a:lvl8pPr marL="3429000" indent="-228600" eaLnBrk="0" fontAlgn="base" hangingPunct="0">
                    <a:spcBef>
                      <a:spcPct val="0"/>
                    </a:spcBef>
                    <a:spcAft>
                      <a:spcPct val="0"/>
                    </a:spcAft>
                    <a:defRPr kumimoji="1" sz="2400">
                      <a:solidFill>
                        <a:schemeClr val="tx1"/>
                      </a:solidFill>
                      <a:latin typeface="Times New Roman" charset="0"/>
                      <a:ea typeface="宋体" charset="-122"/>
                    </a:defRPr>
                  </a:lvl8pPr>
                  <a:lvl9pPr marL="3886200" indent="-228600" eaLnBrk="0" fontAlgn="base" hangingPunct="0">
                    <a:spcBef>
                      <a:spcPct val="0"/>
                    </a:spcBef>
                    <a:spcAft>
                      <a:spcPct val="0"/>
                    </a:spcAft>
                    <a:defRPr kumimoji="1" sz="2400">
                      <a:solidFill>
                        <a:schemeClr val="tx1"/>
                      </a:solidFill>
                      <a:latin typeface="Times New Roman" charset="0"/>
                      <a:ea typeface="宋体" charset="-122"/>
                    </a:defRPr>
                  </a:lvl9pPr>
                </a:lstStyle>
                <a:p>
                  <a:pPr eaLnBrk="1" hangingPunct="1"/>
                  <a:endParaRPr lang="zh-CN" altLang="en-US"/>
                </a:p>
              </p:txBody>
            </p:sp>
            <p:sp>
              <p:nvSpPr>
                <p:cNvPr id="35859" name="矩形 37"/>
                <p:cNvSpPr>
                  <a:spLocks noChangeArrowheads="1"/>
                </p:cNvSpPr>
                <p:nvPr/>
              </p:nvSpPr>
              <p:spPr bwMode="auto">
                <a:xfrm>
                  <a:off x="3286116" y="4000505"/>
                  <a:ext cx="421782"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宋体" charset="-122"/>
                    </a:defRPr>
                  </a:lvl1pPr>
                  <a:lvl2pPr marL="742950" indent="-285750" eaLnBrk="0" hangingPunct="0">
                    <a:defRPr kumimoji="1" sz="2400">
                      <a:solidFill>
                        <a:schemeClr val="tx1"/>
                      </a:solidFill>
                      <a:latin typeface="Times New Roman" charset="0"/>
                      <a:ea typeface="宋体" charset="-122"/>
                    </a:defRPr>
                  </a:lvl2pPr>
                  <a:lvl3pPr marL="1143000" indent="-228600" eaLnBrk="0" hangingPunct="0">
                    <a:defRPr kumimoji="1" sz="2400">
                      <a:solidFill>
                        <a:schemeClr val="tx1"/>
                      </a:solidFill>
                      <a:latin typeface="Times New Roman" charset="0"/>
                      <a:ea typeface="宋体" charset="-122"/>
                    </a:defRPr>
                  </a:lvl3pPr>
                  <a:lvl4pPr marL="1600200" indent="-228600" eaLnBrk="0" hangingPunct="0">
                    <a:defRPr kumimoji="1" sz="2400">
                      <a:solidFill>
                        <a:schemeClr val="tx1"/>
                      </a:solidFill>
                      <a:latin typeface="Times New Roman" charset="0"/>
                      <a:ea typeface="宋体" charset="-122"/>
                    </a:defRPr>
                  </a:lvl4pPr>
                  <a:lvl5pPr marL="2057400" indent="-228600" eaLnBrk="0" hangingPunct="0">
                    <a:defRPr kumimoji="1" sz="2400">
                      <a:solidFill>
                        <a:schemeClr val="tx1"/>
                      </a:solidFill>
                      <a:latin typeface="Times New Roman" charset="0"/>
                      <a:ea typeface="宋体" charset="-122"/>
                    </a:defRPr>
                  </a:lvl5pPr>
                  <a:lvl6pPr marL="2514600" indent="-228600" eaLnBrk="0" fontAlgn="base" hangingPunct="0">
                    <a:spcBef>
                      <a:spcPct val="0"/>
                    </a:spcBef>
                    <a:spcAft>
                      <a:spcPct val="0"/>
                    </a:spcAft>
                    <a:defRPr kumimoji="1" sz="2400">
                      <a:solidFill>
                        <a:schemeClr val="tx1"/>
                      </a:solidFill>
                      <a:latin typeface="Times New Roman" charset="0"/>
                      <a:ea typeface="宋体" charset="-122"/>
                    </a:defRPr>
                  </a:lvl6pPr>
                  <a:lvl7pPr marL="2971800" indent="-228600" eaLnBrk="0" fontAlgn="base" hangingPunct="0">
                    <a:spcBef>
                      <a:spcPct val="0"/>
                    </a:spcBef>
                    <a:spcAft>
                      <a:spcPct val="0"/>
                    </a:spcAft>
                    <a:defRPr kumimoji="1" sz="2400">
                      <a:solidFill>
                        <a:schemeClr val="tx1"/>
                      </a:solidFill>
                      <a:latin typeface="Times New Roman" charset="0"/>
                      <a:ea typeface="宋体" charset="-122"/>
                    </a:defRPr>
                  </a:lvl7pPr>
                  <a:lvl8pPr marL="3429000" indent="-228600" eaLnBrk="0" fontAlgn="base" hangingPunct="0">
                    <a:spcBef>
                      <a:spcPct val="0"/>
                    </a:spcBef>
                    <a:spcAft>
                      <a:spcPct val="0"/>
                    </a:spcAft>
                    <a:defRPr kumimoji="1" sz="2400">
                      <a:solidFill>
                        <a:schemeClr val="tx1"/>
                      </a:solidFill>
                      <a:latin typeface="Times New Roman" charset="0"/>
                      <a:ea typeface="宋体" charset="-122"/>
                    </a:defRPr>
                  </a:lvl8pPr>
                  <a:lvl9pPr marL="3886200" indent="-228600" eaLnBrk="0" fontAlgn="base" hangingPunct="0">
                    <a:spcBef>
                      <a:spcPct val="0"/>
                    </a:spcBef>
                    <a:spcAft>
                      <a:spcPct val="0"/>
                    </a:spcAft>
                    <a:defRPr kumimoji="1" sz="2400">
                      <a:solidFill>
                        <a:schemeClr val="tx1"/>
                      </a:solidFill>
                      <a:latin typeface="Times New Roman" charset="0"/>
                      <a:ea typeface="宋体" charset="-122"/>
                    </a:defRPr>
                  </a:lvl9pPr>
                </a:lstStyle>
                <a:p>
                  <a:pPr eaLnBrk="1" hangingPunct="1"/>
                  <a:endParaRPr lang="zh-CN" altLang="en-US" sz="1400"/>
                </a:p>
              </p:txBody>
            </p:sp>
            <p:pic>
              <p:nvPicPr>
                <p:cNvPr id="358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flipV="1">
                  <a:off x="5143504" y="4031909"/>
                  <a:ext cx="714380" cy="24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flipV="1">
                  <a:off x="4857751" y="3929065"/>
                  <a:ext cx="614367"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3244106" y="3892657"/>
                  <a:ext cx="398180" cy="334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52" name="矩形 47"/>
              <p:cNvSpPr>
                <a:spLocks noChangeArrowheads="1"/>
              </p:cNvSpPr>
              <p:nvPr/>
            </p:nvSpPr>
            <p:spPr bwMode="auto">
              <a:xfrm>
                <a:off x="2195719" y="2924854"/>
                <a:ext cx="1440170" cy="4616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宋体" charset="-122"/>
                  </a:defRPr>
                </a:lvl1pPr>
                <a:lvl2pPr marL="742950" indent="-285750" eaLnBrk="0" hangingPunct="0">
                  <a:defRPr kumimoji="1" sz="2400">
                    <a:solidFill>
                      <a:schemeClr val="tx1"/>
                    </a:solidFill>
                    <a:latin typeface="Times New Roman" charset="0"/>
                    <a:ea typeface="宋体" charset="-122"/>
                  </a:defRPr>
                </a:lvl2pPr>
                <a:lvl3pPr marL="1143000" indent="-228600" eaLnBrk="0" hangingPunct="0">
                  <a:defRPr kumimoji="1" sz="2400">
                    <a:solidFill>
                      <a:schemeClr val="tx1"/>
                    </a:solidFill>
                    <a:latin typeface="Times New Roman" charset="0"/>
                    <a:ea typeface="宋体" charset="-122"/>
                  </a:defRPr>
                </a:lvl3pPr>
                <a:lvl4pPr marL="1600200" indent="-228600" eaLnBrk="0" hangingPunct="0">
                  <a:defRPr kumimoji="1" sz="2400">
                    <a:solidFill>
                      <a:schemeClr val="tx1"/>
                    </a:solidFill>
                    <a:latin typeface="Times New Roman" charset="0"/>
                    <a:ea typeface="宋体" charset="-122"/>
                  </a:defRPr>
                </a:lvl4pPr>
                <a:lvl5pPr marL="2057400" indent="-228600" eaLnBrk="0" hangingPunct="0">
                  <a:defRPr kumimoji="1" sz="2400">
                    <a:solidFill>
                      <a:schemeClr val="tx1"/>
                    </a:solidFill>
                    <a:latin typeface="Times New Roman" charset="0"/>
                    <a:ea typeface="宋体" charset="-122"/>
                  </a:defRPr>
                </a:lvl5pPr>
                <a:lvl6pPr marL="2514600" indent="-228600" eaLnBrk="0" fontAlgn="base" hangingPunct="0">
                  <a:spcBef>
                    <a:spcPct val="0"/>
                  </a:spcBef>
                  <a:spcAft>
                    <a:spcPct val="0"/>
                  </a:spcAft>
                  <a:defRPr kumimoji="1" sz="2400">
                    <a:solidFill>
                      <a:schemeClr val="tx1"/>
                    </a:solidFill>
                    <a:latin typeface="Times New Roman" charset="0"/>
                    <a:ea typeface="宋体" charset="-122"/>
                  </a:defRPr>
                </a:lvl6pPr>
                <a:lvl7pPr marL="2971800" indent="-228600" eaLnBrk="0" fontAlgn="base" hangingPunct="0">
                  <a:spcBef>
                    <a:spcPct val="0"/>
                  </a:spcBef>
                  <a:spcAft>
                    <a:spcPct val="0"/>
                  </a:spcAft>
                  <a:defRPr kumimoji="1" sz="2400">
                    <a:solidFill>
                      <a:schemeClr val="tx1"/>
                    </a:solidFill>
                    <a:latin typeface="Times New Roman" charset="0"/>
                    <a:ea typeface="宋体" charset="-122"/>
                  </a:defRPr>
                </a:lvl7pPr>
                <a:lvl8pPr marL="3429000" indent="-228600" eaLnBrk="0" fontAlgn="base" hangingPunct="0">
                  <a:spcBef>
                    <a:spcPct val="0"/>
                  </a:spcBef>
                  <a:spcAft>
                    <a:spcPct val="0"/>
                  </a:spcAft>
                  <a:defRPr kumimoji="1" sz="2400">
                    <a:solidFill>
                      <a:schemeClr val="tx1"/>
                    </a:solidFill>
                    <a:latin typeface="Times New Roman" charset="0"/>
                    <a:ea typeface="宋体" charset="-122"/>
                  </a:defRPr>
                </a:lvl8pPr>
                <a:lvl9pPr marL="3886200" indent="-228600" eaLnBrk="0" fontAlgn="base" hangingPunct="0">
                  <a:spcBef>
                    <a:spcPct val="0"/>
                  </a:spcBef>
                  <a:spcAft>
                    <a:spcPct val="0"/>
                  </a:spcAft>
                  <a:defRPr kumimoji="1" sz="2400">
                    <a:solidFill>
                      <a:schemeClr val="tx1"/>
                    </a:solidFill>
                    <a:latin typeface="Times New Roman" charset="0"/>
                    <a:ea typeface="宋体" charset="-122"/>
                  </a:defRPr>
                </a:lvl9pPr>
              </a:lstStyle>
              <a:p>
                <a:pPr eaLnBrk="1" hangingPunct="1">
                  <a:buFont typeface="Symbol" charset="2"/>
                  <a:buNone/>
                </a:pPr>
                <a:r>
                  <a:rPr lang="zh-CN" altLang="en-US">
                    <a:solidFill>
                      <a:srgbClr val="0000FF"/>
                    </a:solidFill>
                    <a:ea typeface="隶书" charset="0"/>
                  </a:rPr>
                  <a:t>   </a:t>
                </a:r>
                <a:r>
                  <a:rPr lang="zh-CN" altLang="en-US" b="1">
                    <a:latin typeface="微软雅黑" charset="-122"/>
                    <a:ea typeface="微软雅黑" charset="-122"/>
                  </a:rPr>
                  <a:t>不对称</a:t>
                </a:r>
                <a:r>
                  <a:rPr lang="zh-CN" altLang="en-US" b="1">
                    <a:solidFill>
                      <a:srgbClr val="0000FF"/>
                    </a:solidFill>
                    <a:ea typeface="隶书" charset="0"/>
                  </a:rPr>
                  <a:t> </a:t>
                </a:r>
                <a:r>
                  <a:rPr lang="zh-CN" altLang="en-US">
                    <a:solidFill>
                      <a:srgbClr val="0000FF"/>
                    </a:solidFill>
                    <a:ea typeface="隶书" charset="0"/>
                  </a:rPr>
                  <a:t> </a:t>
                </a:r>
                <a:endParaRPr lang="zh-CN" altLang="en-US"/>
              </a:p>
            </p:txBody>
          </p:sp>
          <p:sp>
            <p:nvSpPr>
              <p:cNvPr id="35853" name="矩形 48"/>
              <p:cNvSpPr>
                <a:spLocks noChangeArrowheads="1"/>
              </p:cNvSpPr>
              <p:nvPr/>
            </p:nvSpPr>
            <p:spPr bwMode="auto">
              <a:xfrm>
                <a:off x="1907685" y="2500306"/>
                <a:ext cx="2088247" cy="4616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宋体" charset="-122"/>
                  </a:defRPr>
                </a:lvl1pPr>
                <a:lvl2pPr marL="742950" indent="-285750" eaLnBrk="0" hangingPunct="0">
                  <a:defRPr kumimoji="1" sz="2400">
                    <a:solidFill>
                      <a:schemeClr val="tx1"/>
                    </a:solidFill>
                    <a:latin typeface="Times New Roman" charset="0"/>
                    <a:ea typeface="宋体" charset="-122"/>
                  </a:defRPr>
                </a:lvl2pPr>
                <a:lvl3pPr marL="1143000" indent="-228600" eaLnBrk="0" hangingPunct="0">
                  <a:defRPr kumimoji="1" sz="2400">
                    <a:solidFill>
                      <a:schemeClr val="tx1"/>
                    </a:solidFill>
                    <a:latin typeface="Times New Roman" charset="0"/>
                    <a:ea typeface="宋体" charset="-122"/>
                  </a:defRPr>
                </a:lvl3pPr>
                <a:lvl4pPr marL="1600200" indent="-228600" eaLnBrk="0" hangingPunct="0">
                  <a:defRPr kumimoji="1" sz="2400">
                    <a:solidFill>
                      <a:schemeClr val="tx1"/>
                    </a:solidFill>
                    <a:latin typeface="Times New Roman" charset="0"/>
                    <a:ea typeface="宋体" charset="-122"/>
                  </a:defRPr>
                </a:lvl4pPr>
                <a:lvl5pPr marL="2057400" indent="-228600" eaLnBrk="0" hangingPunct="0">
                  <a:defRPr kumimoji="1" sz="2400">
                    <a:solidFill>
                      <a:schemeClr val="tx1"/>
                    </a:solidFill>
                    <a:latin typeface="Times New Roman" charset="0"/>
                    <a:ea typeface="宋体" charset="-122"/>
                  </a:defRPr>
                </a:lvl5pPr>
                <a:lvl6pPr marL="2514600" indent="-228600" eaLnBrk="0" fontAlgn="base" hangingPunct="0">
                  <a:spcBef>
                    <a:spcPct val="0"/>
                  </a:spcBef>
                  <a:spcAft>
                    <a:spcPct val="0"/>
                  </a:spcAft>
                  <a:defRPr kumimoji="1" sz="2400">
                    <a:solidFill>
                      <a:schemeClr val="tx1"/>
                    </a:solidFill>
                    <a:latin typeface="Times New Roman" charset="0"/>
                    <a:ea typeface="宋体" charset="-122"/>
                  </a:defRPr>
                </a:lvl6pPr>
                <a:lvl7pPr marL="2971800" indent="-228600" eaLnBrk="0" fontAlgn="base" hangingPunct="0">
                  <a:spcBef>
                    <a:spcPct val="0"/>
                  </a:spcBef>
                  <a:spcAft>
                    <a:spcPct val="0"/>
                  </a:spcAft>
                  <a:defRPr kumimoji="1" sz="2400">
                    <a:solidFill>
                      <a:schemeClr val="tx1"/>
                    </a:solidFill>
                    <a:latin typeface="Times New Roman" charset="0"/>
                    <a:ea typeface="宋体" charset="-122"/>
                  </a:defRPr>
                </a:lvl7pPr>
                <a:lvl8pPr marL="3429000" indent="-228600" eaLnBrk="0" fontAlgn="base" hangingPunct="0">
                  <a:spcBef>
                    <a:spcPct val="0"/>
                  </a:spcBef>
                  <a:spcAft>
                    <a:spcPct val="0"/>
                  </a:spcAft>
                  <a:defRPr kumimoji="1" sz="2400">
                    <a:solidFill>
                      <a:schemeClr val="tx1"/>
                    </a:solidFill>
                    <a:latin typeface="Times New Roman" charset="0"/>
                    <a:ea typeface="宋体" charset="-122"/>
                  </a:defRPr>
                </a:lvl8pPr>
                <a:lvl9pPr marL="3886200" indent="-228600" eaLnBrk="0" fontAlgn="base" hangingPunct="0">
                  <a:spcBef>
                    <a:spcPct val="0"/>
                  </a:spcBef>
                  <a:spcAft>
                    <a:spcPct val="0"/>
                  </a:spcAft>
                  <a:defRPr kumimoji="1" sz="2400">
                    <a:solidFill>
                      <a:schemeClr val="tx1"/>
                    </a:solidFill>
                    <a:latin typeface="Times New Roman" charset="0"/>
                    <a:ea typeface="宋体" charset="-122"/>
                  </a:defRPr>
                </a:lvl9pPr>
              </a:lstStyle>
              <a:p>
                <a:pPr eaLnBrk="1" hangingPunct="1">
                  <a:buFont typeface="Symbol" charset="2"/>
                  <a:buNone/>
                </a:pPr>
                <a:r>
                  <a:rPr lang="zh-CN" altLang="en-US">
                    <a:solidFill>
                      <a:srgbClr val="0000FF"/>
                    </a:solidFill>
                    <a:ea typeface="隶书" charset="0"/>
                  </a:rPr>
                  <a:t>  </a:t>
                </a:r>
                <a:r>
                  <a:rPr lang="zh-CN" altLang="en-US" b="1">
                    <a:latin typeface="微软雅黑" charset="-122"/>
                    <a:ea typeface="微软雅黑" charset="-122"/>
                  </a:rPr>
                  <a:t>物质</a:t>
                </a:r>
                <a:r>
                  <a:rPr lang="en-US" altLang="zh-CN" b="1">
                    <a:latin typeface="微软雅黑" charset="-122"/>
                    <a:ea typeface="微软雅黑" charset="-122"/>
                  </a:rPr>
                  <a:t>-</a:t>
                </a:r>
                <a:r>
                  <a:rPr lang="zh-CN" altLang="en-US" b="1">
                    <a:latin typeface="微软雅黑" charset="-122"/>
                    <a:ea typeface="微软雅黑" charset="-122"/>
                  </a:rPr>
                  <a:t>反物质  </a:t>
                </a:r>
              </a:p>
            </p:txBody>
          </p:sp>
        </p:grpSp>
      </p:grpSp>
      <p:sp>
        <p:nvSpPr>
          <p:cNvPr id="35843" name="Rectangle 30"/>
          <p:cNvSpPr>
            <a:spLocks noChangeArrowheads="1"/>
          </p:cNvSpPr>
          <p:nvPr/>
        </p:nvSpPr>
        <p:spPr bwMode="auto">
          <a:xfrm>
            <a:off x="0" y="0"/>
            <a:ext cx="1979613" cy="954088"/>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宋体" charset="-122"/>
              </a:defRPr>
            </a:lvl1pPr>
            <a:lvl2pPr marL="742950" indent="-285750" eaLnBrk="0" hangingPunct="0">
              <a:defRPr kumimoji="1" sz="2400">
                <a:solidFill>
                  <a:schemeClr val="tx1"/>
                </a:solidFill>
                <a:latin typeface="Times New Roman" charset="0"/>
                <a:ea typeface="宋体" charset="-122"/>
              </a:defRPr>
            </a:lvl2pPr>
            <a:lvl3pPr marL="1143000" indent="-228600" eaLnBrk="0" hangingPunct="0">
              <a:defRPr kumimoji="1" sz="2400">
                <a:solidFill>
                  <a:schemeClr val="tx1"/>
                </a:solidFill>
                <a:latin typeface="Times New Roman" charset="0"/>
                <a:ea typeface="宋体" charset="-122"/>
              </a:defRPr>
            </a:lvl3pPr>
            <a:lvl4pPr marL="1600200" indent="-228600" eaLnBrk="0" hangingPunct="0">
              <a:defRPr kumimoji="1" sz="2400">
                <a:solidFill>
                  <a:schemeClr val="tx1"/>
                </a:solidFill>
                <a:latin typeface="Times New Roman" charset="0"/>
                <a:ea typeface="宋体" charset="-122"/>
              </a:defRPr>
            </a:lvl4pPr>
            <a:lvl5pPr marL="2057400" indent="-228600" eaLnBrk="0" hangingPunct="0">
              <a:defRPr kumimoji="1" sz="2400">
                <a:solidFill>
                  <a:schemeClr val="tx1"/>
                </a:solidFill>
                <a:latin typeface="Times New Roman" charset="0"/>
                <a:ea typeface="宋体" charset="-122"/>
              </a:defRPr>
            </a:lvl5pPr>
            <a:lvl6pPr marL="2514600" indent="-228600" eaLnBrk="0" fontAlgn="base" hangingPunct="0">
              <a:spcBef>
                <a:spcPct val="0"/>
              </a:spcBef>
              <a:spcAft>
                <a:spcPct val="0"/>
              </a:spcAft>
              <a:defRPr kumimoji="1" sz="2400">
                <a:solidFill>
                  <a:schemeClr val="tx1"/>
                </a:solidFill>
                <a:latin typeface="Times New Roman" charset="0"/>
                <a:ea typeface="宋体" charset="-122"/>
              </a:defRPr>
            </a:lvl6pPr>
            <a:lvl7pPr marL="2971800" indent="-228600" eaLnBrk="0" fontAlgn="base" hangingPunct="0">
              <a:spcBef>
                <a:spcPct val="0"/>
              </a:spcBef>
              <a:spcAft>
                <a:spcPct val="0"/>
              </a:spcAft>
              <a:defRPr kumimoji="1" sz="2400">
                <a:solidFill>
                  <a:schemeClr val="tx1"/>
                </a:solidFill>
                <a:latin typeface="Times New Roman" charset="0"/>
                <a:ea typeface="宋体" charset="-122"/>
              </a:defRPr>
            </a:lvl7pPr>
            <a:lvl8pPr marL="3429000" indent="-228600" eaLnBrk="0" fontAlgn="base" hangingPunct="0">
              <a:spcBef>
                <a:spcPct val="0"/>
              </a:spcBef>
              <a:spcAft>
                <a:spcPct val="0"/>
              </a:spcAft>
              <a:defRPr kumimoji="1" sz="2400">
                <a:solidFill>
                  <a:schemeClr val="tx1"/>
                </a:solidFill>
                <a:latin typeface="Times New Roman" charset="0"/>
                <a:ea typeface="宋体" charset="-122"/>
              </a:defRPr>
            </a:lvl8pPr>
            <a:lvl9pPr marL="3886200" indent="-228600" eaLnBrk="0" fontAlgn="base" hangingPunct="0">
              <a:spcBef>
                <a:spcPct val="0"/>
              </a:spcBef>
              <a:spcAft>
                <a:spcPct val="0"/>
              </a:spcAft>
              <a:defRPr kumimoji="1" sz="2400">
                <a:solidFill>
                  <a:schemeClr val="tx1"/>
                </a:solidFill>
                <a:latin typeface="Times New Roman" charset="0"/>
                <a:ea typeface="宋体" charset="-122"/>
              </a:defRPr>
            </a:lvl9pPr>
          </a:lstStyle>
          <a:p>
            <a:pPr eaLnBrk="1" hangingPunct="1">
              <a:spcBef>
                <a:spcPct val="50000"/>
              </a:spcBef>
            </a:pPr>
            <a:r>
              <a:rPr lang="zh-CN" altLang="en-US" sz="2800" b="1">
                <a:latin typeface="微软雅黑" charset="-122"/>
                <a:ea typeface="微软雅黑" charset="-122"/>
              </a:rPr>
              <a:t>基础物理学的三大前沿</a:t>
            </a:r>
            <a:endParaRPr lang="en-US" altLang="zh-CN" sz="2800" b="1">
              <a:latin typeface="微软雅黑" charset="-122"/>
              <a:ea typeface="微软雅黑" charset="-122"/>
            </a:endParaRPr>
          </a:p>
        </p:txBody>
      </p:sp>
      <p:sp>
        <p:nvSpPr>
          <p:cNvPr id="23" name="Oval 20"/>
          <p:cNvSpPr>
            <a:spLocks noChangeArrowheads="1"/>
          </p:cNvSpPr>
          <p:nvPr/>
        </p:nvSpPr>
        <p:spPr bwMode="auto">
          <a:xfrm>
            <a:off x="3545061" y="3812832"/>
            <a:ext cx="1955626" cy="585217"/>
          </a:xfrm>
          <a:prstGeom prst="ellipse">
            <a:avLst/>
          </a:prstGeom>
          <a:noFill/>
          <a:ln w="28575" cmpd="sng">
            <a:solidFill>
              <a:srgbClr val="FF40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0" tIns="0" rIns="0" bIns="0" anchor="ctr"/>
          <a:lstStyle/>
          <a:p>
            <a:pPr>
              <a:buFont typeface="Wingdings" charset="0"/>
              <a:buChar char="l"/>
            </a:pPr>
            <a:endParaRPr lang="zh-CN" altLang="en-US"/>
          </a:p>
        </p:txBody>
      </p:sp>
      <p:pic>
        <p:nvPicPr>
          <p:cNvPr id="24" name="图片 23" descr="LHC_hall_1.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6749" y="1024993"/>
            <a:ext cx="1862410" cy="1394792"/>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1" y="954088"/>
            <a:ext cx="1755527" cy="1714701"/>
          </a:xfrm>
          <a:prstGeom prst="rect">
            <a:avLst/>
          </a:prstGeom>
        </p:spPr>
      </p:pic>
      <p:cxnSp>
        <p:nvCxnSpPr>
          <p:cNvPr id="26" name="曲线连接符 33"/>
          <p:cNvCxnSpPr>
            <a:cxnSpLocks noChangeShapeType="1"/>
          </p:cNvCxnSpPr>
          <p:nvPr/>
        </p:nvCxnSpPr>
        <p:spPr bwMode="auto">
          <a:xfrm flipV="1">
            <a:off x="5447872" y="2461539"/>
            <a:ext cx="2780082" cy="1532718"/>
          </a:xfrm>
          <a:prstGeom prst="curvedConnector3">
            <a:avLst>
              <a:gd name="adj1" fmla="val 50000"/>
            </a:avLst>
          </a:prstGeom>
          <a:noFill/>
          <a:ln w="50800">
            <a:solidFill>
              <a:srgbClr val="FF40FF"/>
            </a:solidFill>
            <a:round/>
            <a:headEnd type="arrow" w="med" len="me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46462747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11"/>
          <p:cNvGrpSpPr>
            <a:grpSpLocks/>
          </p:cNvGrpSpPr>
          <p:nvPr/>
        </p:nvGrpSpPr>
        <p:grpSpPr bwMode="auto">
          <a:xfrm>
            <a:off x="0" y="0"/>
            <a:ext cx="9144000" cy="6324600"/>
            <a:chOff x="133" y="624"/>
            <a:chExt cx="5317" cy="3600"/>
          </a:xfrm>
        </p:grpSpPr>
        <p:pic>
          <p:nvPicPr>
            <p:cNvPr id="41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 y="624"/>
              <a:ext cx="5317" cy="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3" name="Text Box 4"/>
            <p:cNvSpPr txBox="1">
              <a:spLocks noChangeArrowheads="1"/>
            </p:cNvSpPr>
            <p:nvPr/>
          </p:nvSpPr>
          <p:spPr bwMode="auto">
            <a:xfrm>
              <a:off x="4384" y="1056"/>
              <a:ext cx="772" cy="22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algn="ctr"/>
              <a:r>
                <a:rPr lang="zh-CN" altLang="en-US">
                  <a:solidFill>
                    <a:srgbClr val="FF0066"/>
                  </a:solidFill>
                  <a:latin typeface="Tahoma" charset="0"/>
                </a:rPr>
                <a:t>日内瓦湖</a:t>
              </a:r>
              <a:endParaRPr lang="en-US" altLang="zh-CN">
                <a:solidFill>
                  <a:srgbClr val="FF0066"/>
                </a:solidFill>
                <a:latin typeface="Tahoma" charset="0"/>
              </a:endParaRPr>
            </a:p>
          </p:txBody>
        </p:sp>
        <p:sp>
          <p:nvSpPr>
            <p:cNvPr id="8" name="Text Box 5"/>
            <p:cNvSpPr txBox="1">
              <a:spLocks noChangeArrowheads="1"/>
            </p:cNvSpPr>
            <p:nvPr/>
          </p:nvSpPr>
          <p:spPr bwMode="auto">
            <a:xfrm>
              <a:off x="222" y="720"/>
              <a:ext cx="1806" cy="260"/>
            </a:xfrm>
            <a:prstGeom prst="rect">
              <a:avLst/>
            </a:prstGeom>
            <a:noFill/>
            <a:ln w="9525">
              <a:noFill/>
              <a:miter lim="800000"/>
              <a:headEnd/>
              <a:tailEnd/>
            </a:ln>
            <a:effectLst>
              <a:outerShdw dist="35921" dir="2700000" algn="ctr" rotWithShape="0">
                <a:schemeClr val="tx2"/>
              </a:outerShdw>
            </a:effec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algn="ctr"/>
              <a:r>
                <a:rPr lang="en-US" altLang="zh-CN">
                  <a:solidFill>
                    <a:srgbClr val="FFF230"/>
                  </a:solidFill>
                  <a:effectLst>
                    <a:outerShdw blurRad="38100" dist="38100" dir="2700000" algn="tl">
                      <a:srgbClr val="DDDDDD"/>
                    </a:outerShdw>
                  </a:effectLst>
                  <a:latin typeface="Tahoma" charset="0"/>
                </a:rPr>
                <a:t>Large </a:t>
              </a:r>
              <a:r>
                <a:rPr lang="de-DE" altLang="zh-CN">
                  <a:solidFill>
                    <a:srgbClr val="FFF230"/>
                  </a:solidFill>
                  <a:effectLst>
                    <a:outerShdw blurRad="38100" dist="38100" dir="2700000" algn="tl">
                      <a:srgbClr val="DDDDDD"/>
                    </a:outerShdw>
                  </a:effectLst>
                  <a:latin typeface="Tahoma" charset="0"/>
                </a:rPr>
                <a:t>Hadron</a:t>
              </a:r>
              <a:r>
                <a:rPr lang="en-US" altLang="zh-CN">
                  <a:solidFill>
                    <a:srgbClr val="FFF230"/>
                  </a:solidFill>
                  <a:effectLst>
                    <a:outerShdw blurRad="38100" dist="38100" dir="2700000" algn="tl">
                      <a:srgbClr val="DDDDDD"/>
                    </a:outerShdw>
                  </a:effectLst>
                  <a:latin typeface="Tahoma" charset="0"/>
                </a:rPr>
                <a:t> Collider</a:t>
              </a:r>
              <a:endParaRPr lang="en-US" altLang="zh-CN">
                <a:solidFill>
                  <a:schemeClr val="tx1"/>
                </a:solidFill>
                <a:latin typeface="Tahoma" charset="0"/>
              </a:endParaRPr>
            </a:p>
          </p:txBody>
        </p:sp>
        <p:sp>
          <p:nvSpPr>
            <p:cNvPr id="4105" name="Text Box 6"/>
            <p:cNvSpPr txBox="1">
              <a:spLocks noChangeArrowheads="1"/>
            </p:cNvSpPr>
            <p:nvPr/>
          </p:nvSpPr>
          <p:spPr bwMode="auto">
            <a:xfrm rot="4040175">
              <a:off x="5045" y="2524"/>
              <a:ext cx="46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algn="ctr"/>
              <a:r>
                <a:rPr lang="zh-CN" altLang="en-US">
                  <a:solidFill>
                    <a:srgbClr val="FF0066"/>
                  </a:solidFill>
                  <a:latin typeface="Tahoma" charset="0"/>
                </a:rPr>
                <a:t>机场</a:t>
              </a:r>
              <a:endParaRPr lang="en-US" altLang="zh-CN">
                <a:solidFill>
                  <a:srgbClr val="FF0066"/>
                </a:solidFill>
                <a:latin typeface="Tahoma" charset="0"/>
              </a:endParaRPr>
            </a:p>
          </p:txBody>
        </p:sp>
        <p:sp>
          <p:nvSpPr>
            <p:cNvPr id="4106" name="Text Box 7"/>
            <p:cNvSpPr txBox="1">
              <a:spLocks noChangeArrowheads="1"/>
            </p:cNvSpPr>
            <p:nvPr/>
          </p:nvSpPr>
          <p:spPr bwMode="auto">
            <a:xfrm>
              <a:off x="2057" y="1392"/>
              <a:ext cx="503" cy="22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algn="ctr"/>
              <a:r>
                <a:rPr lang="en-US" altLang="zh-CN" b="1" dirty="0">
                  <a:solidFill>
                    <a:srgbClr val="FF0066"/>
                  </a:solidFill>
                  <a:latin typeface="Tahoma" charset="0"/>
                </a:rPr>
                <a:t>CMS</a:t>
              </a:r>
            </a:p>
          </p:txBody>
        </p:sp>
        <p:sp>
          <p:nvSpPr>
            <p:cNvPr id="4107" name="Text Box 8"/>
            <p:cNvSpPr txBox="1">
              <a:spLocks noChangeArrowheads="1"/>
            </p:cNvSpPr>
            <p:nvPr/>
          </p:nvSpPr>
          <p:spPr bwMode="auto">
            <a:xfrm>
              <a:off x="3063" y="3120"/>
              <a:ext cx="652" cy="22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algn="ctr"/>
              <a:r>
                <a:rPr lang="en-US" altLang="zh-CN" b="1">
                  <a:solidFill>
                    <a:srgbClr val="FF0066"/>
                  </a:solidFill>
                  <a:latin typeface="Tahoma" charset="0"/>
                </a:rPr>
                <a:t>ATLAS</a:t>
              </a:r>
            </a:p>
          </p:txBody>
        </p:sp>
        <p:sp>
          <p:nvSpPr>
            <p:cNvPr id="4108" name="Text Box 9"/>
            <p:cNvSpPr txBox="1">
              <a:spLocks noChangeArrowheads="1"/>
            </p:cNvSpPr>
            <p:nvPr/>
          </p:nvSpPr>
          <p:spPr bwMode="auto">
            <a:xfrm>
              <a:off x="4342" y="2400"/>
              <a:ext cx="414" cy="211"/>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algn="ctr"/>
              <a:r>
                <a:rPr lang="en-US" altLang="zh-CN">
                  <a:solidFill>
                    <a:srgbClr val="B5E8FF"/>
                  </a:solidFill>
                  <a:latin typeface="Tahoma" charset="0"/>
                </a:rPr>
                <a:t>LHCb</a:t>
              </a:r>
              <a:endParaRPr lang="en-US" altLang="zh-CN">
                <a:solidFill>
                  <a:schemeClr val="tx1"/>
                </a:solidFill>
                <a:latin typeface="Tahoma" charset="0"/>
              </a:endParaRPr>
            </a:p>
          </p:txBody>
        </p:sp>
        <p:sp>
          <p:nvSpPr>
            <p:cNvPr id="4109" name="Text Box 10"/>
            <p:cNvSpPr txBox="1">
              <a:spLocks noChangeArrowheads="1"/>
            </p:cNvSpPr>
            <p:nvPr/>
          </p:nvSpPr>
          <p:spPr bwMode="auto">
            <a:xfrm>
              <a:off x="1519" y="3072"/>
              <a:ext cx="462" cy="209"/>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algn="ctr"/>
              <a:r>
                <a:rPr lang="en-US" altLang="zh-CN">
                  <a:solidFill>
                    <a:srgbClr val="B5E8FF"/>
                  </a:solidFill>
                  <a:latin typeface="Tahoma" charset="0"/>
                </a:rPr>
                <a:t>ALICE</a:t>
              </a:r>
              <a:endParaRPr lang="en-US" altLang="zh-CN">
                <a:solidFill>
                  <a:schemeClr val="tx1"/>
                </a:solidFill>
                <a:latin typeface="Tahoma" charset="0"/>
              </a:endParaRPr>
            </a:p>
          </p:txBody>
        </p:sp>
      </p:grpSp>
      <p:sp>
        <p:nvSpPr>
          <p:cNvPr id="4099" name="Text Box 5"/>
          <p:cNvSpPr txBox="1">
            <a:spLocks noChangeArrowheads="1"/>
          </p:cNvSpPr>
          <p:nvPr/>
        </p:nvSpPr>
        <p:spPr bwMode="auto">
          <a:xfrm>
            <a:off x="457200" y="152400"/>
            <a:ext cx="367347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r>
              <a:rPr lang="en-US" altLang="zh-CN" sz="2800" b="1">
                <a:solidFill>
                  <a:srgbClr val="000099"/>
                </a:solidFill>
                <a:latin typeface="Arial" charset="0"/>
              </a:rPr>
              <a:t>LHC </a:t>
            </a:r>
            <a:r>
              <a:rPr lang="zh-CN" altLang="en-US" sz="2800" b="1">
                <a:solidFill>
                  <a:srgbClr val="000099"/>
                </a:solidFill>
                <a:latin typeface="Arial" charset="0"/>
              </a:rPr>
              <a:t>大型强子对撞机</a:t>
            </a:r>
            <a:endParaRPr lang="en-US" altLang="zh-CN" sz="2800" b="1">
              <a:solidFill>
                <a:srgbClr val="000099"/>
              </a:solidFill>
              <a:latin typeface="Arial" charset="0"/>
            </a:endParaRPr>
          </a:p>
        </p:txBody>
      </p:sp>
      <p:sp>
        <p:nvSpPr>
          <p:cNvPr id="17412" name="Text Box 3"/>
          <p:cNvSpPr txBox="1">
            <a:spLocks noChangeArrowheads="1"/>
          </p:cNvSpPr>
          <p:nvPr/>
        </p:nvSpPr>
        <p:spPr bwMode="auto">
          <a:xfrm>
            <a:off x="31750" y="5527675"/>
            <a:ext cx="9080500" cy="1322388"/>
          </a:xfrm>
          <a:prstGeom prst="rect">
            <a:avLst/>
          </a:prstGeom>
          <a:solidFill>
            <a:schemeClr val="bg1"/>
          </a:solidFill>
          <a:ln w="9525">
            <a:solidFill>
              <a:srgbClr val="FF0000"/>
            </a:solidFill>
            <a:miter lim="800000"/>
            <a:headEnd/>
            <a:tailEnd/>
          </a:ln>
        </p:spPr>
        <p:txBody>
          <a:bodyPr>
            <a:spAutoFit/>
          </a:bodyPr>
          <a:lstStyle>
            <a:lvl1pPr marL="342900" indent="-342900"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a:buFont typeface="Arial" charset="0"/>
              <a:buChar char="•"/>
            </a:pPr>
            <a:r>
              <a:rPr lang="zh-CN" altLang="en-US" b="1" dirty="0">
                <a:solidFill>
                  <a:schemeClr val="tx1"/>
                </a:solidFill>
                <a:latin typeface="Arial" charset="0"/>
              </a:rPr>
              <a:t> 周长</a:t>
            </a:r>
            <a:r>
              <a:rPr lang="en-US" altLang="zh-CN" b="1" dirty="0">
                <a:solidFill>
                  <a:schemeClr val="tx1"/>
                </a:solidFill>
                <a:latin typeface="Arial" charset="0"/>
              </a:rPr>
              <a:t> 27 </a:t>
            </a:r>
            <a:r>
              <a:rPr lang="zh-CN" altLang="en-US" b="1" dirty="0">
                <a:solidFill>
                  <a:schemeClr val="tx1"/>
                </a:solidFill>
                <a:latin typeface="Arial" charset="0"/>
              </a:rPr>
              <a:t>公里，隧道深</a:t>
            </a:r>
            <a:r>
              <a:rPr lang="en-US" altLang="zh-CN" b="1" dirty="0">
                <a:solidFill>
                  <a:schemeClr val="tx1"/>
                </a:solidFill>
                <a:latin typeface="Arial" charset="0"/>
              </a:rPr>
              <a:t>100</a:t>
            </a:r>
            <a:r>
              <a:rPr lang="zh-CN" altLang="en-US" b="1" dirty="0">
                <a:solidFill>
                  <a:schemeClr val="tx1"/>
                </a:solidFill>
                <a:latin typeface="Arial" charset="0"/>
              </a:rPr>
              <a:t>米，跨越瑞士法国国境</a:t>
            </a:r>
            <a:endParaRPr lang="en-US" altLang="zh-CN" b="1" dirty="0">
              <a:solidFill>
                <a:schemeClr val="tx1"/>
              </a:solidFill>
              <a:latin typeface="Arial" charset="0"/>
            </a:endParaRPr>
          </a:p>
          <a:p>
            <a:pPr>
              <a:buFont typeface="Arial" charset="0"/>
              <a:buChar char="•"/>
            </a:pPr>
            <a:r>
              <a:rPr lang="en-US" altLang="zh-CN" b="1" dirty="0">
                <a:solidFill>
                  <a:schemeClr val="tx1"/>
                </a:solidFill>
                <a:latin typeface="Arial" charset="0"/>
              </a:rPr>
              <a:t> </a:t>
            </a:r>
            <a:r>
              <a:rPr lang="zh-CN" altLang="en-US" b="1" dirty="0">
                <a:solidFill>
                  <a:schemeClr val="tx1"/>
                </a:solidFill>
                <a:latin typeface="Arial" charset="0"/>
              </a:rPr>
              <a:t>世界最大，能量最高的加速器，进行最前沿的粒子物理研究</a:t>
            </a:r>
            <a:endParaRPr lang="en-US" altLang="zh-CN" b="1" dirty="0">
              <a:solidFill>
                <a:schemeClr val="tx1"/>
              </a:solidFill>
              <a:latin typeface="Arial" charset="0"/>
            </a:endParaRPr>
          </a:p>
          <a:p>
            <a:pPr>
              <a:buFont typeface="Arial" charset="0"/>
              <a:buChar char="•"/>
            </a:pPr>
            <a:r>
              <a:rPr lang="en-US" altLang="zh-CN" b="1" dirty="0">
                <a:solidFill>
                  <a:schemeClr val="tx1"/>
                </a:solidFill>
                <a:latin typeface="Arial" charset="0"/>
              </a:rPr>
              <a:t> </a:t>
            </a:r>
            <a:r>
              <a:rPr lang="zh-CN" altLang="en-US" b="1" dirty="0">
                <a:solidFill>
                  <a:srgbClr val="C00000"/>
                </a:solidFill>
                <a:latin typeface="Arial" charset="0"/>
              </a:rPr>
              <a:t>质心系能量</a:t>
            </a:r>
            <a:r>
              <a:rPr lang="en-US" altLang="zh-CN" b="1" dirty="0">
                <a:solidFill>
                  <a:srgbClr val="C00000"/>
                </a:solidFill>
                <a:latin typeface="Arial" charset="0"/>
              </a:rPr>
              <a:t>14TeV </a:t>
            </a:r>
            <a:r>
              <a:rPr lang="en-US" altLang="zh-CN" sz="1600" dirty="0">
                <a:solidFill>
                  <a:schemeClr val="tx1"/>
                </a:solidFill>
                <a:latin typeface="Arial" charset="0"/>
              </a:rPr>
              <a:t>(</a:t>
            </a:r>
            <a:r>
              <a:rPr lang="en-US" altLang="zh-CN" sz="1600" dirty="0" err="1">
                <a:solidFill>
                  <a:schemeClr val="tx1"/>
                </a:solidFill>
                <a:latin typeface="Arial" charset="0"/>
              </a:rPr>
              <a:t>Tevatron</a:t>
            </a:r>
            <a:r>
              <a:rPr lang="zh-CN" altLang="en-US" sz="1600" dirty="0">
                <a:solidFill>
                  <a:schemeClr val="tx1"/>
                </a:solidFill>
                <a:latin typeface="Arial" charset="0"/>
              </a:rPr>
              <a:t>的</a:t>
            </a:r>
            <a:r>
              <a:rPr lang="en-US" altLang="zh-CN" sz="1600" dirty="0">
                <a:solidFill>
                  <a:schemeClr val="tx1"/>
                </a:solidFill>
                <a:latin typeface="Arial" charset="0"/>
              </a:rPr>
              <a:t>7</a:t>
            </a:r>
            <a:r>
              <a:rPr lang="zh-CN" altLang="en-US" sz="1600" dirty="0">
                <a:solidFill>
                  <a:schemeClr val="tx1"/>
                </a:solidFill>
                <a:latin typeface="Arial" charset="0"/>
              </a:rPr>
              <a:t>倍</a:t>
            </a:r>
            <a:r>
              <a:rPr lang="en-US" altLang="zh-CN" sz="1600" dirty="0">
                <a:solidFill>
                  <a:schemeClr val="tx1"/>
                </a:solidFill>
                <a:latin typeface="Arial" charset="0"/>
              </a:rPr>
              <a:t>)</a:t>
            </a:r>
            <a:r>
              <a:rPr lang="zh-CN" altLang="en-US" sz="1800" dirty="0">
                <a:solidFill>
                  <a:schemeClr val="tx1"/>
                </a:solidFill>
                <a:latin typeface="Arial" charset="0"/>
              </a:rPr>
              <a:t>，</a:t>
            </a:r>
            <a:r>
              <a:rPr lang="zh-CN" altLang="en-US" b="1" dirty="0">
                <a:solidFill>
                  <a:schemeClr val="tx1"/>
                </a:solidFill>
                <a:latin typeface="Arial" charset="0"/>
              </a:rPr>
              <a:t>可以发现</a:t>
            </a:r>
            <a:r>
              <a:rPr lang="en-US" altLang="zh-CN" b="1" dirty="0">
                <a:solidFill>
                  <a:srgbClr val="C00000"/>
                </a:solidFill>
                <a:latin typeface="Arial" charset="0"/>
              </a:rPr>
              <a:t>5TeV</a:t>
            </a:r>
            <a:r>
              <a:rPr lang="zh-CN" altLang="en-US" b="1" dirty="0">
                <a:solidFill>
                  <a:schemeClr val="tx1"/>
                </a:solidFill>
                <a:latin typeface="Arial" charset="0"/>
              </a:rPr>
              <a:t>以下的</a:t>
            </a:r>
            <a:r>
              <a:rPr lang="zh-CN" altLang="en-US" b="1" dirty="0">
                <a:solidFill>
                  <a:srgbClr val="C00000"/>
                </a:solidFill>
                <a:latin typeface="黑体" charset="0"/>
                <a:ea typeface="黑体" charset="0"/>
                <a:cs typeface="黑体" charset="0"/>
              </a:rPr>
              <a:t>较重的新粒子</a:t>
            </a:r>
            <a:endParaRPr lang="en-US" altLang="zh-CN" b="1" dirty="0">
              <a:solidFill>
                <a:srgbClr val="C00000"/>
              </a:solidFill>
              <a:latin typeface="黑体" charset="0"/>
              <a:ea typeface="黑体" charset="0"/>
              <a:cs typeface="黑体" charset="0"/>
            </a:endParaRPr>
          </a:p>
          <a:p>
            <a:pPr>
              <a:buFont typeface="Arial" charset="0"/>
              <a:buChar char="•"/>
            </a:pPr>
            <a:r>
              <a:rPr lang="en-US" altLang="zh-CN" b="1" dirty="0">
                <a:solidFill>
                  <a:schemeClr val="tx1"/>
                </a:solidFill>
                <a:latin typeface="Arial" charset="0"/>
              </a:rPr>
              <a:t> </a:t>
            </a:r>
            <a:r>
              <a:rPr lang="zh-CN" altLang="en-US" b="1" dirty="0">
                <a:solidFill>
                  <a:srgbClr val="C00000"/>
                </a:solidFill>
                <a:latin typeface="Arial" charset="0"/>
              </a:rPr>
              <a:t>积分亮度</a:t>
            </a:r>
            <a:r>
              <a:rPr lang="en-US" altLang="zh-CN" b="1" dirty="0">
                <a:solidFill>
                  <a:srgbClr val="C00000"/>
                </a:solidFill>
                <a:latin typeface="Arial" charset="0"/>
              </a:rPr>
              <a:t>10</a:t>
            </a:r>
            <a:r>
              <a:rPr lang="en-US" altLang="zh-CN" b="1" baseline="30000" dirty="0">
                <a:solidFill>
                  <a:srgbClr val="C00000"/>
                </a:solidFill>
                <a:latin typeface="Arial" charset="0"/>
              </a:rPr>
              <a:t>34</a:t>
            </a:r>
            <a:r>
              <a:rPr lang="en-US" altLang="zh-CN" b="1" dirty="0">
                <a:solidFill>
                  <a:srgbClr val="C00000"/>
                </a:solidFill>
                <a:latin typeface="Arial" charset="0"/>
              </a:rPr>
              <a:t> cm</a:t>
            </a:r>
            <a:r>
              <a:rPr lang="en-US" altLang="zh-CN" b="1" baseline="30000" dirty="0">
                <a:solidFill>
                  <a:srgbClr val="C00000"/>
                </a:solidFill>
                <a:latin typeface="Arial" charset="0"/>
              </a:rPr>
              <a:t>-2</a:t>
            </a:r>
            <a:r>
              <a:rPr lang="en-US" altLang="zh-CN" b="1" dirty="0">
                <a:solidFill>
                  <a:srgbClr val="C00000"/>
                </a:solidFill>
                <a:latin typeface="Arial" charset="0"/>
              </a:rPr>
              <a:t> s</a:t>
            </a:r>
            <a:r>
              <a:rPr lang="en-US" altLang="zh-CN" b="1" baseline="30000" dirty="0">
                <a:solidFill>
                  <a:srgbClr val="C00000"/>
                </a:solidFill>
                <a:latin typeface="Arial" charset="0"/>
              </a:rPr>
              <a:t>-1 </a:t>
            </a:r>
            <a:r>
              <a:rPr lang="en-US" altLang="zh-CN" sz="1600" dirty="0">
                <a:solidFill>
                  <a:schemeClr val="tx1"/>
                </a:solidFill>
                <a:latin typeface="宋体" charset="0"/>
              </a:rPr>
              <a:t>(</a:t>
            </a:r>
            <a:r>
              <a:rPr lang="en-US" altLang="zh-CN" sz="1600" dirty="0" err="1">
                <a:solidFill>
                  <a:schemeClr val="tx1"/>
                </a:solidFill>
                <a:latin typeface="宋体" charset="0"/>
              </a:rPr>
              <a:t>Tevatron</a:t>
            </a:r>
            <a:r>
              <a:rPr lang="en-US" altLang="zh-CN" sz="1600" dirty="0">
                <a:solidFill>
                  <a:schemeClr val="tx1"/>
                </a:solidFill>
                <a:latin typeface="宋体" charset="0"/>
              </a:rPr>
              <a:t> </a:t>
            </a:r>
            <a:r>
              <a:rPr lang="zh-CN" altLang="en-US" sz="1600" dirty="0">
                <a:solidFill>
                  <a:schemeClr val="tx1"/>
                </a:solidFill>
                <a:latin typeface="宋体" charset="0"/>
              </a:rPr>
              <a:t>的</a:t>
            </a:r>
            <a:r>
              <a:rPr lang="en-US" altLang="zh-CN" sz="1600" dirty="0">
                <a:solidFill>
                  <a:schemeClr val="tx1"/>
                </a:solidFill>
                <a:latin typeface="宋体" charset="0"/>
              </a:rPr>
              <a:t>100</a:t>
            </a:r>
            <a:r>
              <a:rPr lang="zh-CN" altLang="en-US" sz="1600" dirty="0">
                <a:solidFill>
                  <a:schemeClr val="tx1"/>
                </a:solidFill>
                <a:latin typeface="宋体" charset="0"/>
              </a:rPr>
              <a:t>倍</a:t>
            </a:r>
            <a:r>
              <a:rPr lang="en-US" altLang="zh-CN" sz="1600" dirty="0">
                <a:solidFill>
                  <a:schemeClr val="tx1"/>
                </a:solidFill>
                <a:latin typeface="宋体" charset="0"/>
              </a:rPr>
              <a:t>), </a:t>
            </a:r>
            <a:r>
              <a:rPr lang="zh-CN" altLang="en-US" dirty="0">
                <a:solidFill>
                  <a:schemeClr val="tx1"/>
                </a:solidFill>
                <a:latin typeface="宋体" charset="0"/>
              </a:rPr>
              <a:t>可以发现微小衰变截面的</a:t>
            </a:r>
            <a:r>
              <a:rPr lang="zh-CN" altLang="en-US" b="1" dirty="0">
                <a:solidFill>
                  <a:srgbClr val="C00000"/>
                </a:solidFill>
                <a:latin typeface="Arial" charset="0"/>
                <a:ea typeface="黑体" charset="0"/>
                <a:cs typeface="黑体" charset="0"/>
              </a:rPr>
              <a:t>稀有事例</a:t>
            </a:r>
            <a:r>
              <a:rPr lang="en-US" altLang="zh-CN" b="1" dirty="0">
                <a:solidFill>
                  <a:srgbClr val="C00000"/>
                </a:solidFill>
                <a:latin typeface="Arial" charset="0"/>
              </a:rPr>
              <a:t> </a:t>
            </a:r>
            <a:endParaRPr lang="en-US" altLang="zh-CN" dirty="0">
              <a:solidFill>
                <a:srgbClr val="C00000"/>
              </a:solidFill>
              <a:latin typeface="Arial" charset="0"/>
            </a:endParaRPr>
          </a:p>
        </p:txBody>
      </p:sp>
      <p:sp>
        <p:nvSpPr>
          <p:cNvPr id="17" name="Text Box 7"/>
          <p:cNvSpPr txBox="1">
            <a:spLocks noChangeArrowheads="1"/>
          </p:cNvSpPr>
          <p:nvPr/>
        </p:nvSpPr>
        <p:spPr bwMode="auto">
          <a:xfrm>
            <a:off x="5635891" y="4869160"/>
            <a:ext cx="897501" cy="40011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algn="ctr"/>
            <a:r>
              <a:rPr lang="en-US" altLang="zh-CN" b="1" dirty="0" smtClean="0">
                <a:solidFill>
                  <a:srgbClr val="FF0066"/>
                </a:solidFill>
                <a:latin typeface="Tahoma" charset="0"/>
              </a:rPr>
              <a:t>CERN</a:t>
            </a:r>
            <a:endParaRPr lang="en-US" altLang="zh-CN" b="1" dirty="0">
              <a:solidFill>
                <a:srgbClr val="FF0066"/>
              </a:solidFill>
              <a:latin typeface="Tahoma" charset="0"/>
            </a:endParaRPr>
          </a:p>
        </p:txBody>
      </p:sp>
      <p:sp>
        <p:nvSpPr>
          <p:cNvPr id="5" name="幻灯片编号占位符 4"/>
          <p:cNvSpPr>
            <a:spLocks noGrp="1"/>
          </p:cNvSpPr>
          <p:nvPr>
            <p:ph type="sldNum" sz="quarter" idx="12"/>
          </p:nvPr>
        </p:nvSpPr>
        <p:spPr>
          <a:xfrm>
            <a:off x="8016180" y="6237312"/>
            <a:ext cx="876300" cy="292100"/>
          </a:xfrm>
        </p:spPr>
        <p:txBody>
          <a:bodyPr>
            <a:normAutofit fontScale="92500" lnSpcReduction="20000"/>
          </a:bodyPr>
          <a:lstStyle/>
          <a:p>
            <a:fld id="{0C913308-F349-4B6D-A68A-DD1791B4A57B}" type="slidenum">
              <a:rPr lang="zh-CN" altLang="en-US" smtClean="0"/>
              <a:pPr/>
              <a:t>15</a:t>
            </a:fld>
            <a:endParaRPr lang="zh-CN" altLang="en-US" dirty="0"/>
          </a:p>
        </p:txBody>
      </p:sp>
    </p:spTree>
    <p:extLst>
      <p:ext uri="{BB962C8B-B14F-4D97-AF65-F5344CB8AC3E}">
        <p14:creationId xmlns:p14="http://schemas.microsoft.com/office/powerpoint/2010/main" val="9124730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ndParaRPr>
          </a:p>
        </p:txBody>
      </p:sp>
      <p:sp>
        <p:nvSpPr>
          <p:cNvPr id="54274" name="Slide Number Placeholder 1"/>
          <p:cNvSpPr txBox="1">
            <a:spLocks/>
          </p:cNvSpPr>
          <p:nvPr/>
        </p:nvSpPr>
        <p:spPr bwMode="auto">
          <a:xfrm>
            <a:off x="8610600" y="6416675"/>
            <a:ext cx="4572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ndara" pitchFamily="34" charset="0"/>
                <a:ea typeface="宋体" pitchFamily="2" charset="-122"/>
              </a:defRPr>
            </a:lvl1pPr>
            <a:lvl2pPr marL="742950" indent="-285750">
              <a:defRPr kumimoji="1" sz="2400">
                <a:solidFill>
                  <a:schemeClr val="tx1"/>
                </a:solidFill>
                <a:latin typeface="Candara" pitchFamily="34" charset="0"/>
                <a:ea typeface="宋体" pitchFamily="2" charset="-122"/>
              </a:defRPr>
            </a:lvl2pPr>
            <a:lvl3pPr marL="1143000" indent="-228600">
              <a:defRPr kumimoji="1" sz="2400">
                <a:solidFill>
                  <a:schemeClr val="tx1"/>
                </a:solidFill>
                <a:latin typeface="Candara" pitchFamily="34" charset="0"/>
                <a:ea typeface="宋体" pitchFamily="2" charset="-122"/>
              </a:defRPr>
            </a:lvl3pPr>
            <a:lvl4pPr marL="1600200" indent="-228600">
              <a:defRPr kumimoji="1" sz="2400">
                <a:solidFill>
                  <a:schemeClr val="tx1"/>
                </a:solidFill>
                <a:latin typeface="Candara" pitchFamily="34" charset="0"/>
                <a:ea typeface="宋体" pitchFamily="2" charset="-122"/>
              </a:defRPr>
            </a:lvl4pPr>
            <a:lvl5pPr marL="2057400" indent="-228600">
              <a:defRPr kumimoji="1" sz="2400">
                <a:solidFill>
                  <a:schemeClr val="tx1"/>
                </a:solidFill>
                <a:latin typeface="Candara" pitchFamily="34" charset="0"/>
                <a:ea typeface="宋体" pitchFamily="2" charset="-122"/>
              </a:defRPr>
            </a:lvl5pPr>
            <a:lvl6pPr marL="2514600" indent="-228600" fontAlgn="base">
              <a:spcBef>
                <a:spcPct val="0"/>
              </a:spcBef>
              <a:spcAft>
                <a:spcPct val="0"/>
              </a:spcAft>
              <a:defRPr kumimoji="1" sz="2400">
                <a:solidFill>
                  <a:schemeClr val="tx1"/>
                </a:solidFill>
                <a:latin typeface="Candara" pitchFamily="34" charset="0"/>
                <a:ea typeface="宋体" pitchFamily="2" charset="-122"/>
              </a:defRPr>
            </a:lvl6pPr>
            <a:lvl7pPr marL="2971800" indent="-228600" fontAlgn="base">
              <a:spcBef>
                <a:spcPct val="0"/>
              </a:spcBef>
              <a:spcAft>
                <a:spcPct val="0"/>
              </a:spcAft>
              <a:defRPr kumimoji="1" sz="2400">
                <a:solidFill>
                  <a:schemeClr val="tx1"/>
                </a:solidFill>
                <a:latin typeface="Candara" pitchFamily="34" charset="0"/>
                <a:ea typeface="宋体" pitchFamily="2" charset="-122"/>
              </a:defRPr>
            </a:lvl7pPr>
            <a:lvl8pPr marL="3429000" indent="-228600" fontAlgn="base">
              <a:spcBef>
                <a:spcPct val="0"/>
              </a:spcBef>
              <a:spcAft>
                <a:spcPct val="0"/>
              </a:spcAft>
              <a:defRPr kumimoji="1" sz="2400">
                <a:solidFill>
                  <a:schemeClr val="tx1"/>
                </a:solidFill>
                <a:latin typeface="Candara" pitchFamily="34" charset="0"/>
                <a:ea typeface="宋体" pitchFamily="2" charset="-122"/>
              </a:defRPr>
            </a:lvl8pPr>
            <a:lvl9pPr marL="3886200" indent="-228600" fontAlgn="base">
              <a:spcBef>
                <a:spcPct val="0"/>
              </a:spcBef>
              <a:spcAft>
                <a:spcPct val="0"/>
              </a:spcAft>
              <a:defRPr kumimoji="1" sz="2400">
                <a:solidFill>
                  <a:schemeClr val="tx1"/>
                </a:solidFill>
                <a:latin typeface="Candara" pitchFamily="34" charset="0"/>
                <a:ea typeface="宋体" pitchFamily="2" charset="-122"/>
              </a:defRPr>
            </a:lvl9pPr>
          </a:lstStyle>
          <a:p>
            <a:fld id="{F0E5DAFA-08E5-4413-A75E-8793B6C120AA}" type="slidenum">
              <a:rPr lang="en-US" altLang="zh-CN" sz="800">
                <a:latin typeface="Calibri" pitchFamily="34" charset="0"/>
                <a:ea typeface="楷体_GB2312" pitchFamily="49" charset="-122"/>
              </a:rPr>
              <a:pPr/>
              <a:t>16</a:t>
            </a:fld>
            <a:endParaRPr lang="en-US" altLang="zh-CN" sz="800">
              <a:latin typeface="Calibri" pitchFamily="34" charset="0"/>
              <a:ea typeface="楷体_GB2312" pitchFamily="49" charset="-122"/>
            </a:endParaRPr>
          </a:p>
        </p:txBody>
      </p:sp>
      <p:sp>
        <p:nvSpPr>
          <p:cNvPr id="54275" name="Title 2"/>
          <p:cNvSpPr>
            <a:spLocks noGrp="1"/>
          </p:cNvSpPr>
          <p:nvPr>
            <p:ph type="title"/>
          </p:nvPr>
        </p:nvSpPr>
        <p:spPr>
          <a:xfrm>
            <a:off x="1627188" y="131763"/>
            <a:ext cx="6754812" cy="554037"/>
          </a:xfrm>
        </p:spPr>
        <p:txBody>
          <a:bodyPr/>
          <a:lstStyle/>
          <a:p>
            <a:pPr eaLnBrk="1" hangingPunct="1"/>
            <a:r>
              <a:rPr lang="en-US" altLang="zh-CN" sz="2400" b="1" smtClean="0">
                <a:solidFill>
                  <a:srgbClr val="C00000"/>
                </a:solidFill>
                <a:latin typeface="Arial" pitchFamily="34" charset="0"/>
                <a:cs typeface="Arial" pitchFamily="34" charset="0"/>
              </a:rPr>
              <a:t>CERN’s particle accelerator chain</a:t>
            </a:r>
          </a:p>
        </p:txBody>
      </p:sp>
      <p:sp>
        <p:nvSpPr>
          <p:cNvPr id="54276" name="Slide Number Placeholder 2"/>
          <p:cNvSpPr txBox="1">
            <a:spLocks/>
          </p:cNvSpPr>
          <p:nvPr/>
        </p:nvSpPr>
        <p:spPr bwMode="auto">
          <a:xfrm>
            <a:off x="8610600" y="6416675"/>
            <a:ext cx="5334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ndara" pitchFamily="34" charset="0"/>
                <a:ea typeface="宋体" pitchFamily="2" charset="-122"/>
              </a:defRPr>
            </a:lvl1pPr>
            <a:lvl2pPr marL="742950" indent="-285750">
              <a:defRPr kumimoji="1" sz="2400">
                <a:solidFill>
                  <a:schemeClr val="tx1"/>
                </a:solidFill>
                <a:latin typeface="Candara" pitchFamily="34" charset="0"/>
                <a:ea typeface="宋体" pitchFamily="2" charset="-122"/>
              </a:defRPr>
            </a:lvl2pPr>
            <a:lvl3pPr marL="1143000" indent="-228600">
              <a:defRPr kumimoji="1" sz="2400">
                <a:solidFill>
                  <a:schemeClr val="tx1"/>
                </a:solidFill>
                <a:latin typeface="Candara" pitchFamily="34" charset="0"/>
                <a:ea typeface="宋体" pitchFamily="2" charset="-122"/>
              </a:defRPr>
            </a:lvl3pPr>
            <a:lvl4pPr marL="1600200" indent="-228600">
              <a:defRPr kumimoji="1" sz="2400">
                <a:solidFill>
                  <a:schemeClr val="tx1"/>
                </a:solidFill>
                <a:latin typeface="Candara" pitchFamily="34" charset="0"/>
                <a:ea typeface="宋体" pitchFamily="2" charset="-122"/>
              </a:defRPr>
            </a:lvl4pPr>
            <a:lvl5pPr marL="2057400" indent="-228600">
              <a:defRPr kumimoji="1" sz="2400">
                <a:solidFill>
                  <a:schemeClr val="tx1"/>
                </a:solidFill>
                <a:latin typeface="Candara" pitchFamily="34" charset="0"/>
                <a:ea typeface="宋体" pitchFamily="2" charset="-122"/>
              </a:defRPr>
            </a:lvl5pPr>
            <a:lvl6pPr marL="2514600" indent="-228600" fontAlgn="base">
              <a:spcBef>
                <a:spcPct val="0"/>
              </a:spcBef>
              <a:spcAft>
                <a:spcPct val="0"/>
              </a:spcAft>
              <a:defRPr kumimoji="1" sz="2400">
                <a:solidFill>
                  <a:schemeClr val="tx1"/>
                </a:solidFill>
                <a:latin typeface="Candara" pitchFamily="34" charset="0"/>
                <a:ea typeface="宋体" pitchFamily="2" charset="-122"/>
              </a:defRPr>
            </a:lvl6pPr>
            <a:lvl7pPr marL="2971800" indent="-228600" fontAlgn="base">
              <a:spcBef>
                <a:spcPct val="0"/>
              </a:spcBef>
              <a:spcAft>
                <a:spcPct val="0"/>
              </a:spcAft>
              <a:defRPr kumimoji="1" sz="2400">
                <a:solidFill>
                  <a:schemeClr val="tx1"/>
                </a:solidFill>
                <a:latin typeface="Candara" pitchFamily="34" charset="0"/>
                <a:ea typeface="宋体" pitchFamily="2" charset="-122"/>
              </a:defRPr>
            </a:lvl7pPr>
            <a:lvl8pPr marL="3429000" indent="-228600" fontAlgn="base">
              <a:spcBef>
                <a:spcPct val="0"/>
              </a:spcBef>
              <a:spcAft>
                <a:spcPct val="0"/>
              </a:spcAft>
              <a:defRPr kumimoji="1" sz="2400">
                <a:solidFill>
                  <a:schemeClr val="tx1"/>
                </a:solidFill>
                <a:latin typeface="Candara" pitchFamily="34" charset="0"/>
                <a:ea typeface="宋体" pitchFamily="2" charset="-122"/>
              </a:defRPr>
            </a:lvl8pPr>
            <a:lvl9pPr marL="3886200" indent="-228600" fontAlgn="base">
              <a:spcBef>
                <a:spcPct val="0"/>
              </a:spcBef>
              <a:spcAft>
                <a:spcPct val="0"/>
              </a:spcAft>
              <a:defRPr kumimoji="1" sz="2400">
                <a:solidFill>
                  <a:schemeClr val="tx1"/>
                </a:solidFill>
                <a:latin typeface="Candara" pitchFamily="34" charset="0"/>
                <a:ea typeface="宋体" pitchFamily="2" charset="-122"/>
              </a:defRPr>
            </a:lvl9pPr>
          </a:lstStyle>
          <a:p>
            <a:fld id="{6BAF553C-2831-4A76-8C46-6F7FB7991453}" type="slidenum">
              <a:rPr lang="en-US" altLang="zh-CN" sz="800">
                <a:solidFill>
                  <a:schemeClr val="bg1"/>
                </a:solidFill>
                <a:latin typeface="Calibri" pitchFamily="34" charset="0"/>
                <a:ea typeface="楷体_GB2312" pitchFamily="49" charset="-122"/>
              </a:rPr>
              <a:pPr/>
              <a:t>16</a:t>
            </a:fld>
            <a:endParaRPr lang="en-US" altLang="zh-CN" sz="800">
              <a:solidFill>
                <a:schemeClr val="bg1"/>
              </a:solidFill>
              <a:latin typeface="Calibri" pitchFamily="34" charset="0"/>
              <a:ea typeface="楷体_GB2312" pitchFamily="49" charset="-122"/>
            </a:endParaRPr>
          </a:p>
        </p:txBody>
      </p:sp>
      <p:pic>
        <p:nvPicPr>
          <p:cNvPr id="7" name="Picture 6" descr="Cern_complex.jpg"/>
          <p:cNvPicPr>
            <a:picLocks noChangeAspect="1"/>
          </p:cNvPicPr>
          <p:nvPr/>
        </p:nvPicPr>
        <p:blipFill>
          <a:blip r:embed="rId2">
            <a:extLst>
              <a:ext uri="{28A0092B-C50C-407E-A947-70E740481C1C}">
                <a14:useLocalDpi xmlns:a14="http://schemas.microsoft.com/office/drawing/2010/main" val="0"/>
              </a:ext>
            </a:extLst>
          </a:blip>
          <a:srcRect l="14166" t="10608" r="10001" b="23386"/>
          <a:stretch>
            <a:fillRect/>
          </a:stretch>
        </p:blipFill>
        <p:spPr bwMode="auto">
          <a:xfrm>
            <a:off x="533400" y="1044575"/>
            <a:ext cx="8296275"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 8"/>
          <p:cNvSpPr/>
          <p:nvPr/>
        </p:nvSpPr>
        <p:spPr>
          <a:xfrm>
            <a:off x="4191000" y="5387975"/>
            <a:ext cx="76200" cy="76200"/>
          </a:xfrm>
          <a:prstGeom prst="ellipse">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ndParaRPr>
          </a:p>
        </p:txBody>
      </p:sp>
      <p:sp>
        <p:nvSpPr>
          <p:cNvPr id="10" name="Oval 9"/>
          <p:cNvSpPr/>
          <p:nvPr/>
        </p:nvSpPr>
        <p:spPr>
          <a:xfrm>
            <a:off x="4194175" y="5387975"/>
            <a:ext cx="73025" cy="73025"/>
          </a:xfrm>
          <a:prstGeom prst="ellipse">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ndParaRPr>
          </a:p>
        </p:txBody>
      </p:sp>
      <p:pic>
        <p:nvPicPr>
          <p:cNvPr id="11" name="Picture 11" descr="MCDD00942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700" y="3163888"/>
            <a:ext cx="876300" cy="70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tla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425575"/>
            <a:ext cx="7681913"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Collision_pres.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604240">
            <a:off x="2705100" y="1965325"/>
            <a:ext cx="3505200" cy="318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Oval 13"/>
          <p:cNvSpPr/>
          <p:nvPr/>
        </p:nvSpPr>
        <p:spPr>
          <a:xfrm>
            <a:off x="8991600" y="3846513"/>
            <a:ext cx="152400" cy="152400"/>
          </a:xfrm>
          <a:prstGeom prst="ellipse">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ndParaRPr>
          </a:p>
        </p:txBody>
      </p:sp>
      <p:sp>
        <p:nvSpPr>
          <p:cNvPr id="15" name="Oval 14"/>
          <p:cNvSpPr/>
          <p:nvPr/>
        </p:nvSpPr>
        <p:spPr>
          <a:xfrm>
            <a:off x="76200" y="3167063"/>
            <a:ext cx="152400" cy="152400"/>
          </a:xfrm>
          <a:prstGeom prst="ellipse">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ndParaRPr>
          </a:p>
        </p:txBody>
      </p:sp>
      <p:sp>
        <p:nvSpPr>
          <p:cNvPr id="17" name="幻灯片编号占位符 1"/>
          <p:cNvSpPr>
            <a:spLocks noGrp="1"/>
          </p:cNvSpPr>
          <p:nvPr>
            <p:ph type="sldNum" sz="quarter" idx="4294967295"/>
          </p:nvPr>
        </p:nvSpPr>
        <p:spPr>
          <a:xfrm>
            <a:off x="7991475" y="6429375"/>
            <a:ext cx="876300" cy="292100"/>
          </a:xfrm>
          <a:prstGeom prst="rect">
            <a:avLst/>
          </a:prstGeom>
        </p:spPr>
        <p:txBody>
          <a:bodyPr/>
          <a:lstStyle>
            <a:lvl1pPr>
              <a:defRPr kumimoji="1" sz="2400">
                <a:solidFill>
                  <a:schemeClr val="tx1"/>
                </a:solidFill>
                <a:latin typeface="Candara" pitchFamily="34" charset="0"/>
                <a:ea typeface="宋体" pitchFamily="2" charset="-122"/>
              </a:defRPr>
            </a:lvl1pPr>
            <a:lvl2pPr marL="742950" indent="-285750">
              <a:defRPr kumimoji="1" sz="2400">
                <a:solidFill>
                  <a:schemeClr val="tx1"/>
                </a:solidFill>
                <a:latin typeface="Candara" pitchFamily="34" charset="0"/>
                <a:ea typeface="宋体" pitchFamily="2" charset="-122"/>
              </a:defRPr>
            </a:lvl2pPr>
            <a:lvl3pPr marL="1143000" indent="-228600">
              <a:defRPr kumimoji="1" sz="2400">
                <a:solidFill>
                  <a:schemeClr val="tx1"/>
                </a:solidFill>
                <a:latin typeface="Candara" pitchFamily="34" charset="0"/>
                <a:ea typeface="宋体" pitchFamily="2" charset="-122"/>
              </a:defRPr>
            </a:lvl3pPr>
            <a:lvl4pPr marL="1600200" indent="-228600">
              <a:defRPr kumimoji="1" sz="2400">
                <a:solidFill>
                  <a:schemeClr val="tx1"/>
                </a:solidFill>
                <a:latin typeface="Candara" pitchFamily="34" charset="0"/>
                <a:ea typeface="宋体" pitchFamily="2" charset="-122"/>
              </a:defRPr>
            </a:lvl4pPr>
            <a:lvl5pPr marL="2057400" indent="-228600">
              <a:defRPr kumimoji="1" sz="2400">
                <a:solidFill>
                  <a:schemeClr val="tx1"/>
                </a:solidFill>
                <a:latin typeface="Candara" pitchFamily="34" charset="0"/>
                <a:ea typeface="宋体" pitchFamily="2" charset="-122"/>
              </a:defRPr>
            </a:lvl5pPr>
            <a:lvl6pPr marL="2514600" indent="-228600" fontAlgn="base">
              <a:spcBef>
                <a:spcPct val="0"/>
              </a:spcBef>
              <a:spcAft>
                <a:spcPct val="0"/>
              </a:spcAft>
              <a:defRPr kumimoji="1" sz="2400">
                <a:solidFill>
                  <a:schemeClr val="tx1"/>
                </a:solidFill>
                <a:latin typeface="Candara" pitchFamily="34" charset="0"/>
                <a:ea typeface="宋体" pitchFamily="2" charset="-122"/>
              </a:defRPr>
            </a:lvl6pPr>
            <a:lvl7pPr marL="2971800" indent="-228600" fontAlgn="base">
              <a:spcBef>
                <a:spcPct val="0"/>
              </a:spcBef>
              <a:spcAft>
                <a:spcPct val="0"/>
              </a:spcAft>
              <a:defRPr kumimoji="1" sz="2400">
                <a:solidFill>
                  <a:schemeClr val="tx1"/>
                </a:solidFill>
                <a:latin typeface="Candara" pitchFamily="34" charset="0"/>
                <a:ea typeface="宋体" pitchFamily="2" charset="-122"/>
              </a:defRPr>
            </a:lvl7pPr>
            <a:lvl8pPr marL="3429000" indent="-228600" fontAlgn="base">
              <a:spcBef>
                <a:spcPct val="0"/>
              </a:spcBef>
              <a:spcAft>
                <a:spcPct val="0"/>
              </a:spcAft>
              <a:defRPr kumimoji="1" sz="2400">
                <a:solidFill>
                  <a:schemeClr val="tx1"/>
                </a:solidFill>
                <a:latin typeface="Candara" pitchFamily="34" charset="0"/>
                <a:ea typeface="宋体" pitchFamily="2" charset="-122"/>
              </a:defRPr>
            </a:lvl8pPr>
            <a:lvl9pPr marL="3886200" indent="-228600" fontAlgn="base">
              <a:spcBef>
                <a:spcPct val="0"/>
              </a:spcBef>
              <a:spcAft>
                <a:spcPct val="0"/>
              </a:spcAft>
              <a:defRPr kumimoji="1" sz="2400">
                <a:solidFill>
                  <a:schemeClr val="tx1"/>
                </a:solidFill>
                <a:latin typeface="Candara" pitchFamily="34" charset="0"/>
                <a:ea typeface="宋体" pitchFamily="2" charset="-122"/>
              </a:defRPr>
            </a:lvl9pPr>
          </a:lstStyle>
          <a:p>
            <a:pPr>
              <a:lnSpc>
                <a:spcPct val="80000"/>
              </a:lnSpc>
            </a:pPr>
            <a:fld id="{422D5330-16FD-443C-8338-406BD1292500}" type="slidenum">
              <a:rPr kumimoji="0" lang="zh-CN" altLang="en-US" sz="1500">
                <a:solidFill>
                  <a:srgbClr val="000000"/>
                </a:solidFill>
                <a:ea typeface="楷体" pitchFamily="49" charset="-122"/>
              </a:rPr>
              <a:pPr>
                <a:lnSpc>
                  <a:spcPct val="80000"/>
                </a:lnSpc>
              </a:pPr>
              <a:t>16</a:t>
            </a:fld>
            <a:endParaRPr kumimoji="0" lang="zh-CN" altLang="en-US" sz="1500">
              <a:solidFill>
                <a:srgbClr val="000000"/>
              </a:solidFill>
              <a:ea typeface="楷体" pitchFamily="49" charset="-122"/>
            </a:endParaRPr>
          </a:p>
        </p:txBody>
      </p:sp>
    </p:spTree>
    <p:extLst>
      <p:ext uri="{BB962C8B-B14F-4D97-AF65-F5344CB8AC3E}">
        <p14:creationId xmlns:p14="http://schemas.microsoft.com/office/powerpoint/2010/main" val="1503635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33333E-6 -2.22222E-6 C 0.00486 -0.01041 0.00972 -0.02083 0.01458 -0.0294 C 0.01944 -0.0375 0.02291 -0.04259 0.02916 -0.05 C 0.03524 -0.05764 0.04548 -0.06875 0.05191 -0.075 C 0.05868 -0.08125 0.06198 -0.08426 0.06875 -0.08703 C 0.07517 -0.08981 0.08333 -0.09028 0.09114 -0.09213 C 0.09896 -0.09398 0.10902 -0.0956 0.11441 -0.09815 C 0.11996 -0.10069 0.12309 -0.10416 0.12361 -0.10694 C 0.12448 -0.10972 0.12257 -0.11203 0.11875 -0.11435 C 0.11475 -0.11666 0.10902 -0.11991 0.10104 -0.12129 C 0.09305 -0.12268 0.07951 -0.12315 0.07083 -0.12222 C 0.06198 -0.12129 0.0533 -0.11852 0.0493 -0.11574 C 0.04496 -0.11296 0.04357 -0.10926 0.04461 -0.10555 C 0.046 -0.10208 0.04896 -0.09768 0.05659 -0.09537 C 0.06389 -0.09305 0.0809 -0.09166 0.09097 -0.09213 C 0.10104 -0.09259 0.11198 -0.09514 0.11736 -0.09815 C 0.12257 -0.10116 0.12361 -0.10648 0.12257 -0.10972 C 0.12118 -0.11296 0.11805 -0.11597 0.11076 -0.11805 C 0.10347 -0.12014 0.08871 -0.12268 0.07951 -0.12268 C 0.07014 -0.12268 0.05989 -0.12083 0.05416 -0.11805 C 0.04826 -0.11528 0.04357 -0.10926 0.04409 -0.10555 C 0.04409 -0.10185 0.04948 -0.09768 0.05659 -0.09537 C 0.06354 -0.09305 0.08003 -0.09236 0.0868 -0.09213 C 0.09357 -0.0919 0.09392 -0.09491 0.09739 -0.09352 C 0.10086 -0.09213 0.10173 -0.08588 0.10659 -0.08333 C 0.11146 -0.08078 0.11875 -0.07986 0.12621 -0.0787 C 0.13402 -0.07754 0.14566 -0.07708 0.15243 -0.07592 C 0.1592 -0.07477 0.16267 -0.07338 0.16649 -0.07222 C 0.17048 -0.07106 0.17291 -0.06967 0.17569 -0.06852 C 0.17812 -0.06736 0.17274 -0.06666 0.18194 -0.06481 C 0.19114 -0.06296 0.2184 -0.06065 0.2309 -0.05787 C 0.24375 -0.05509 0.25139 -0.05278 0.25868 -0.04861 C 0.26597 -0.04444 0.27187 -0.03727 0.275 -0.03333 C 0.27812 -0.0294 0.27916 -0.02893 0.27777 -0.02453 C 0.27639 -0.02037 0.27534 -0.01227 0.26632 -0.00648 C 0.25729 -0.00069 0.23836 0.00648 0.22378 0.01019 C 0.20937 0.01389 0.19427 0.01482 0.17968 0.01505 C 0.1651 0.01574 0.14965 0.01435 0.13646 0.0125 C 0.12309 0.01065 0.10902 0.00834 0.09896 0.00417 C 0.08871 -2.22222E-6 0.07951 -0.00671 0.075 -0.0125 C 0.07014 -0.01828 0.06961 -0.02616 0.06979 -0.03055 C 0.06979 -0.03518 0.07083 -0.03634 0.07639 -0.04028 C 0.08194 -0.04421 0.09166 -0.05069 0.10277 -0.05463 C 0.11389 -0.05856 0.12847 -0.0618 0.14288 -0.06342 C 0.15746 -0.06504 0.17569 -0.06528 0.19027 -0.06435 C 0.20451 -0.06342 0.21753 -0.06134 0.22916 -0.05833 C 0.2408 -0.05532 0.25139 -0.05116 0.26007 -0.04629 C 0.26788 -0.04143 0.27378 -0.03472 0.27639 -0.02963 C 0.27899 -0.02453 0.27986 -0.02153 0.27534 -0.0162 C 0.27083 -0.01088 0.26041 -0.00208 0.24896 0.00278 C 0.23732 0.00764 0.22048 0.01088 0.20642 0.01297 C 0.19236 0.01505 0.17864 0.01597 0.16354 0.01505 C 0.14809 0.01459 0.12656 0.01134 0.11336 0.00834 C 0.09982 0.00533 0.09062 0.00255 0.08333 -0.00278 C 0.07569 -0.0081 0.06909 -0.01713 0.0684 -0.02361 C 0.06771 -0.03009 0.07257 -0.0368 0.07899 -0.04213 C 0.08576 -0.04745 0.096 -0.05254 0.10764 -0.05602 C 0.11927 -0.05949 0.1342 -0.06203 0.14861 -0.06342 C 0.16284 -0.06481 0.17968 -0.06597 0.19409 -0.06481 C 0.20833 -0.06366 0.22291 -0.05995 0.23437 -0.05694 C 0.24514 -0.05393 0.25434 -0.05069 0.26111 -0.04676 C 0.26788 -0.04282 0.27326 -0.03842 0.27534 -0.03287 C 0.27743 -0.02778 0.27986 -0.02106 0.27326 -0.01458 C 0.26666 -0.00764 0.24982 0.00232 0.23576 0.00695 C 0.2217 0.01158 0.20399 0.01273 0.18836 0.01389 C 0.17291 0.01505 0.15781 0.01574 0.14271 0.01389 C 0.12743 0.01181 0.10798 0.00718 0.09652 0.00278 C 0.08472 -0.00162 0.08003 -0.0081 0.07413 -0.0125 C 0.0684 -0.0169 0.06736 -0.01944 0.0625 -0.02361 C 0.05729 -0.02778 0.05121 -0.03379 0.04548 -0.0375 C 0.03975 -0.0412 0.03524 -0.04259 0.0276 -0.04537 C 0.02031 -0.04815 0.01527 -0.05162 0.00104 -0.05416 C -0.0132 -0.05671 -0.04011 -0.05741 -0.05764 -0.06065 C -0.07518 -0.06412 -0.09219 -0.06991 -0.104 -0.07546 C -0.11563 -0.08125 -0.12049 -0.08565 -0.12726 -0.09444 C -0.13368 -0.10324 -0.14011 -0.11597 -0.14393 -0.12778 C -0.14809 -0.13958 -0.14983 -0.15254 -0.15104 -0.16528 C -0.15243 -0.17801 -0.15295 -0.18819 -0.15209 -0.20463 C -0.15174 -0.22106 -0.14931 -0.24722 -0.14809 -0.26389 C -0.14688 -0.28055 -0.14566 -0.29143 -0.14323 -0.30416 C -0.14063 -0.3169 -0.14011 -0.32986 -0.13351 -0.34028 C -0.12691 -0.35069 -0.11459 -0.35995 -0.1033 -0.36713 C -0.09184 -0.3743 -0.08108 -0.37847 -0.06563 -0.38333 C -0.05018 -0.38819 -0.03073 -0.39259 -0.01042 -0.39583 C 0.00989 -0.39907 0.03333 -0.40208 0.05607 -0.40278 C 0.07882 -0.40347 0.10364 -0.40185 0.12552 -0.39953 C 0.14739 -0.39722 0.16892 -0.39305 0.18646 -0.38842 C 0.20347 -0.38379 0.21736 -0.37847 0.23021 -0.37176 C 0.24271 -0.36504 0.25573 -0.35694 0.26319 -0.34861 C 0.27066 -0.34028 0.27343 -0.3287 0.275 -0.32222 C 0.27656 -0.31574 0.27656 -0.31528 0.27291 -0.30879 C 0.26927 -0.30231 0.26284 -0.29051 0.25295 -0.28333 C 0.24323 -0.27616 0.22673 -0.27037 0.21458 -0.26528 C 0.20208 -0.26018 0.19566 -0.25625 0.18003 -0.25278 C 0.16423 -0.2493 0.13593 -0.24653 0.11979 -0.24444 C 0.10347 -0.24236 0.09878 -0.24051 0.08194 -0.24028 C 0.06493 -0.24004 0.03732 -0.24166 0.01944 -0.24305 C 0.00139 -0.24444 -0.01007 -0.24583 -0.02604 -0.24907 C -0.04202 -0.25231 -0.06337 -0.25787 -0.07674 -0.2625 C -0.09011 -0.26713 -0.09757 -0.27129 -0.10643 -0.27685 C -0.11511 -0.28241 -0.12361 -0.28842 -0.12917 -0.29583 C -0.1349 -0.30324 -0.14063 -0.31273 -0.14098 -0.32083 C -0.1415 -0.32893 -0.1382 -0.33634 -0.13229 -0.34398 C -0.12657 -0.35162 -0.11459 -0.36065 -0.10643 -0.3662 C -0.09792 -0.37176 -0.09497 -0.37245 -0.08229 -0.37685 C -0.06962 -0.38125 -0.04792 -0.38912 -0.03021 -0.39305 C -0.0125 -0.39699 0.00764 -0.39838 0.02396 -0.4 C 0.04027 -0.40162 0.05173 -0.40231 0.06771 -0.40231 C 0.08333 -0.40231 0.10416 -0.40139 0.11996 -0.4 C 0.13524 -0.39861 0.14861 -0.39629 0.16111 -0.39398 C 0.17326 -0.39166 0.18194 -0.38889 0.19288 -0.38565 C 0.20399 -0.38241 0.21649 -0.3794 0.22673 -0.37407 C 0.23836 -0.36875 0.25034 -0.36157 0.25833 -0.3537 C 0.26632 -0.34583 0.27291 -0.33449 0.275 -0.32639 C 0.27708 -0.31852 0.27482 -0.31157 0.27118 -0.30463 C 0.26753 -0.29768 0.2651 -0.29259 0.25295 -0.28472 C 0.24114 -0.27685 0.21649 -0.26319 0.19965 -0.25694 C 0.18264 -0.25069 0.16944 -0.25 0.15104 -0.24722 C 0.13177 -0.24444 0.10416 -0.24143 0.08611 -0.24028 C 0.0684 -0.23912 0.05729 -0.24028 0.04271 -0.24028 C 0.0276 -0.24028 0.01527 -0.24028 -0.00313 -0.24028 C -0.02153 -0.24028 -0.05018 -0.24028 -0.06771 -0.24028 C -0.08525 -0.24028 -0.09983 -0.24028 -0.10834 -0.24028 C -0.11736 -0.24028 -0.11528 -0.2419 -0.11997 -0.24028 C -0.12448 -0.23866 -0.12778 -0.23449 -0.13611 -0.23055 C -0.14462 -0.22662 -0.15782 -0.2206 -0.16945 -0.21713 C -0.18125 -0.21366 -0.19289 -0.20995 -0.20695 -0.21018 C -0.22101 -0.21041 -0.23993 -0.21319 -0.25348 -0.21852 C -0.26702 -0.22384 -0.27934 -0.23403 -0.28854 -0.24166 C -0.29775 -0.2493 -0.30157 -0.25393 -0.30834 -0.26389 C -0.31511 -0.27384 -0.32379 -0.28889 -0.32952 -0.30139 C -0.33525 -0.31389 -0.33872 -0.32708 -0.34236 -0.33842 C -0.34601 -0.34977 -0.34931 -0.35972 -0.35174 -0.36991 C -0.35417 -0.38009 -0.35591 -0.3912 -0.35729 -0.39953 C -0.35868 -0.40787 -0.3599 -0.41065 -0.36042 -0.41944 C -0.36094 -0.42824 -0.3625 -0.44236 -0.36042 -0.45278 C -0.35834 -0.46319 -0.35799 -0.46991 -0.34792 -0.48194 C -0.33785 -0.49398 -0.32188 -0.51134 -0.3 -0.525 C -0.27813 -0.53866 -0.24705 -0.55347 -0.21667 -0.56389 C -0.18629 -0.5743 -0.14514 -0.58194 -0.11754 -0.58703 C -0.08993 -0.59213 -0.07778 -0.59259 -0.05104 -0.59444 C -0.02431 -0.59629 0.01354 -0.59884 0.04271 -0.59861 C 0.0717 -0.59838 0.09253 -0.59768 0.1243 -0.59352 C 0.1559 -0.58935 0.20573 -0.5787 0.23194 -0.57315 C 0.25816 -0.56759 0.26232 -0.56736 0.28125 -0.55972 C 0.30017 -0.55208 0.32847 -0.53773 0.34514 -0.52778 C 0.3618 -0.51782 0.37152 -0.50949 0.38125 -0.5 C 0.39097 -0.49051 0.39809 -0.47986 0.40312 -0.47083 C 0.40816 -0.4618 0.41007 -0.45278 0.41146 -0.44583 C 0.41284 -0.43889 0.41354 -0.43773 0.41146 -0.42916 C 0.40937 -0.4206 0.4059 -0.40555 0.39896 -0.39444 C 0.39201 -0.38333 0.38489 -0.37338 0.37014 -0.36203 C 0.35538 -0.35069 0.32795 -0.33565 0.31076 -0.32685 C 0.29357 -0.31805 0.28455 -0.31528 0.26666 -0.30972 C 0.24861 -0.30416 0.2217 -0.29745 0.20295 -0.29305 C 0.18368 -0.28866 0.17048 -0.28565 0.15243 -0.28287 C 0.1342 -0.28009 0.11701 -0.27778 0.09444 -0.27639 C 0.0717 -0.275 0.04652 -0.27338 0.01701 -0.27407 C -0.0125 -0.27477 -0.05278 -0.27708 -0.08299 -0.28055 C -0.1132 -0.28403 -0.13889 -0.28819 -0.16493 -0.29444 C -0.19063 -0.30069 -0.21754 -0.30995 -0.23854 -0.31805 C -0.25955 -0.32616 -0.27448 -0.33264 -0.29098 -0.34259 C -0.30747 -0.35254 -0.32604 -0.36597 -0.3375 -0.37778 C -0.34896 -0.38958 -0.35556 -0.40393 -0.35973 -0.41389 C -0.36389 -0.42384 -0.36302 -0.42847 -0.3625 -0.4375 C -0.36198 -0.44653 -0.36268 -0.45694 -0.35625 -0.46852 C -0.34983 -0.48009 -0.33854 -0.49467 -0.32396 -0.50694 C -0.30938 -0.51921 -0.28907 -0.53241 -0.26875 -0.54259 C -0.24844 -0.55278 -0.22622 -0.56134 -0.20209 -0.56852 C -0.17795 -0.57569 -0.14705 -0.58171 -0.12414 -0.58611 C -0.10104 -0.59051 -0.08698 -0.59236 -0.0632 -0.59444 C -0.03941 -0.59653 -0.00452 -0.59791 0.01875 -0.59861 C 0.04201 -0.5993 0.05191 -0.60046 0.07604 -0.59861 C 0.09982 -0.59676 0.13889 -0.5919 0.16371 -0.58796 C 0.18889 -0.58403 0.20382 -0.58102 0.22621 -0.575 C 0.24861 -0.56898 0.27691 -0.56041 0.29791 -0.55185 C 0.31892 -0.54328 0.33698 -0.5331 0.35208 -0.52315 C 0.36718 -0.51319 0.37882 -0.50278 0.38819 -0.49259 C 0.39757 -0.48241 0.40434 -0.47176 0.40833 -0.4625 C 0.41232 -0.45324 0.41267 -0.44629 0.4125 -0.4375 C 0.41232 -0.4287 0.41128 -0.41991 0.40694 -0.41018 C 0.4026 -0.40046 0.39375 -0.38819 0.38646 -0.37916 C 0.37916 -0.37014 0.38125 -0.36736 0.36319 -0.35648 C 0.34514 -0.3456 0.30312 -0.32361 0.27847 -0.31342 C 0.25382 -0.30324 0.24461 -0.30185 0.2151 -0.29583 C 0.18559 -0.28981 0.13368 -0.28055 0.10173 -0.27685 C 0.06961 -0.27315 0.0533 -0.27315 0.02291 -0.27361 C -0.00747 -0.27407 -0.04723 -0.27616 -0.08021 -0.28009 C -0.1132 -0.28403 -0.14688 -0.29004 -0.175 -0.29722 C -0.20348 -0.3044 -0.22848 -0.31389 -0.25104 -0.32361 C -0.27361 -0.33333 -0.2941 -0.34398 -0.31042 -0.35555 C -0.32674 -0.36713 -0.34063 -0.38125 -0.34931 -0.39352 C -0.35799 -0.40578 -0.36233 -0.41504 -0.3625 -0.42916 C -0.36268 -0.44328 -0.36354 -0.46111 -0.3507 -0.4787 C -0.33785 -0.49629 -0.30851 -0.52014 -0.28542 -0.53472 C -0.26233 -0.5493 -0.23941 -0.55694 -0.21181 -0.56574 C -0.1842 -0.57453 -0.14809 -0.5831 -0.12014 -0.58796 C -0.09219 -0.59282 -0.06841 -0.59259 -0.04375 -0.59444 C -0.0191 -0.59629 0.00538 -0.59815 0.02812 -0.59861 C 0.05086 -0.59907 0.06979 -0.59861 0.09201 -0.59722 C 0.11493 -0.59583 0.13784 -0.59467 0.16354 -0.59028 C 0.18923 -0.58588 0.22378 -0.57731 0.24652 -0.57083 C 0.26996 -0.56435 0.28593 -0.55833 0.30208 -0.55139 C 0.31823 -0.54444 0.33003 -0.53796 0.34375 -0.5287 C 0.35746 -0.51944 0.37326 -0.50972 0.38437 -0.49583 C 0.39548 -0.48194 0.40659 -0.45995 0.41041 -0.44583 C 0.41423 -0.43171 0.41093 -0.42153 0.40764 -0.41111 C 0.40434 -0.40069 0.39896 -0.39282 0.39062 -0.38333 C 0.38229 -0.37384 0.36961 -0.36342 0.35764 -0.35463 C 0.34566 -0.34583 0.3335 -0.33842 0.31875 -0.33055 C 0.30399 -0.32268 0.28993 -0.31366 0.26875 -0.30694 C 0.24757 -0.30023 0.21701 -0.29514 0.19166 -0.29028 C 0.16614 -0.28541 0.13663 -0.28078 0.1158 -0.27824 C 0.09496 -0.27569 0.08246 -0.27616 0.06736 -0.27546 C 0.05191 -0.27477 0.03333 -0.2743 0.0243 -0.27407 " pathEditMode="relative" rAng="0" ptsTypes="aaaaaaaaaaaaaaaaaaaaaaaaaaaaaaaaaaaaaaaaaaaaaaaaaaaaaaaaaaaaaaaaaaaaaaaaaaaaaaaaaaaaaaaaaaaaaaaaaaaaaaaaaaaaaaaaaaaaaaaaaaaaaaaaaaaaaaaaaaaaaaaaaaaaaaaaaaaaaaaaaaaaaaaaaaaaaaaaaaaaaaaaaaaaaaaaaaaaaaaaaaaaaaaaaaaaaaa">
                                      <p:cBhvr>
                                        <p:cTn id="6" dur="15100" fill="hold"/>
                                        <p:tgtEl>
                                          <p:spTgt spid="10"/>
                                        </p:tgtEl>
                                        <p:attrNameLst>
                                          <p:attrName>ppt_x</p:attrName>
                                          <p:attrName>ppt_y</p:attrName>
                                        </p:attrNameLst>
                                      </p:cBhvr>
                                      <p:rCtr x="2500" y="-29200"/>
                                    </p:animMotion>
                                  </p:childTnLst>
                                </p:cTn>
                              </p:par>
                              <p:par>
                                <p:cTn id="7" presetID="0" presetClass="path" presetSubtype="0" accel="50000" decel="50000" fill="hold" grpId="0" nodeType="withEffect">
                                  <p:stCondLst>
                                    <p:cond delay="3000"/>
                                  </p:stCondLst>
                                  <p:childTnLst>
                                    <p:animMotion origin="layout" path="M -0.0007 -0.00092 C 0.0026 -0.00833 0.00607 -0.01551 0.01041 -0.02315 C 0.01475 -0.03078 0.01961 -0.03912 0.02569 -0.04722 C 0.03177 -0.05532 0.03993 -0.06458 0.04687 -0.07129 C 0.05434 -0.07801 0.06128 -0.08356 0.06805 -0.08703 C 0.07448 -0.09051 0.07986 -0.09028 0.0868 -0.09166 C 0.09357 -0.09305 0.10243 -0.09421 0.10833 -0.09537 C 0.11389 -0.09653 0.11753 -0.09745 0.12014 -0.09907 C 0.12274 -0.10069 0.12291 -0.10347 0.12343 -0.10555 C 0.12413 -0.10764 0.12465 -0.10903 0.12343 -0.11111 C 0.12205 -0.11319 0.12031 -0.11574 0.11666 -0.11759 C 0.11267 -0.11944 0.10538 -0.12129 0.0993 -0.12222 C 0.09323 -0.12315 0.08819 -0.12407 0.07986 -0.12315 C 0.07152 -0.12222 0.05555 -0.11921 0.04965 -0.11666 C 0.04375 -0.11412 0.04461 -0.11134 0.04392 -0.10833 C 0.04392 -0.10532 0.04496 -0.10208 0.0493 -0.09907 C 0.0533 -0.09606 0.06215 -0.09143 0.06979 -0.09074 C 0.07812 -0.09004 0.08906 -0.09328 0.09722 -0.09444 C 0.10521 -0.0956 0.11371 -0.09606 0.11805 -0.09815 C 0.12205 -0.10023 0.12291 -0.1037 0.12343 -0.10648 C 0.12378 -0.10926 0.12465 -0.11203 0.11944 -0.11481 C 0.11406 -0.11759 0.09878 -0.12199 0.09097 -0.12315 C 0.08316 -0.1243 0.07951 -0.12315 0.07257 -0.12222 C 0.06614 -0.12129 0.05607 -0.11967 0.05121 -0.11759 C 0.04635 -0.11551 0.04479 -0.1118 0.04375 -0.10926 C 0.04271 -0.10671 0.04305 -0.10486 0.04514 -0.10278 C 0.04687 -0.10069 0.05 -0.09815 0.05416 -0.09629 C 0.05798 -0.09444 0.06406 -0.09236 0.06944 -0.09166 C 0.07448 -0.09097 0.08177 -0.09166 0.0868 -0.09166 C 0.09149 -0.09166 0.09531 -0.09236 0.09791 -0.09166 C 0.10017 -0.09097 0.10017 -0.08958 0.10243 -0.08796 C 0.10486 -0.08634 0.10659 -0.08403 0.11093 -0.08241 C 0.11545 -0.08078 0.12309 -0.07986 0.12916 -0.0787 C 0.13524 -0.07754 0.14271 -0.07662 0.14774 -0.07592 C 0.15277 -0.07523 0.15503 -0.07569 0.15937 -0.07453 C 0.16371 -0.07338 0.16718 -0.07153 0.17361 -0.06944 C 0.18003 -0.06736 0.19027 -0.06366 0.19843 -0.06203 C 0.20659 -0.06041 0.21389 -0.06041 0.22152 -0.05926 C 0.22864 -0.0581 0.23316 -0.05787 0.24062 -0.05463 C 0.24861 -0.05139 0.26267 -0.04398 0.26875 -0.03981 C 0.27482 -0.03565 0.27569 -0.03287 0.27708 -0.02963 C 0.27847 -0.02639 0.27864 -0.02407 0.27708 -0.02037 C 0.27552 -0.01666 0.27465 -0.01227 0.26736 -0.00741 C 0.26007 -0.00254 0.24409 0.00579 0.23333 0.00926 C 0.22239 0.01273 0.21371 0.01297 0.20173 0.01389 C 0.18975 0.01482 0.17552 0.01551 0.1618 0.01482 C 0.14791 0.01412 0.13159 0.01181 0.11944 0.00926 C 0.10729 0.00672 0.09705 0.00324 0.08871 -0.00092 C 0.08073 -0.00509 0.07378 -0.01018 0.07083 -0.01574 C 0.06771 -0.02129 0.06909 -0.0294 0.07152 -0.03426 C 0.07378 -0.03912 0.07934 -0.0419 0.08541 -0.04537 C 0.09149 -0.04884 0.09878 -0.05254 0.10833 -0.05555 C 0.11771 -0.05856 0.13073 -0.06134 0.14305 -0.06296 C 0.15503 -0.06458 0.16927 -0.06597 0.1809 -0.06574 C 0.19271 -0.06551 0.20104 -0.06412 0.2125 -0.06203 C 0.22396 -0.05995 0.24045 -0.05648 0.25 -0.05278 C 0.25955 -0.04907 0.26545 -0.04421 0.27014 -0.03981 C 0.27482 -0.03541 0.27708 -0.03125 0.27777 -0.02685 C 0.27847 -0.02245 0.27951 -0.01805 0.2743 -0.01296 C 0.26909 -0.00787 0.25607 -0.00046 0.24635 0.00371 C 0.23646 0.00787 0.22795 0.00996 0.21597 0.01204 C 0.20399 0.01412 0.18836 0.01574 0.1743 0.01574 C 0.15989 0.01574 0.14305 0.01459 0.12951 0.01204 C 0.11666 0.00949 0.10451 0.00486 0.09514 0.00093 C 0.08559 -0.00301 0.07795 -0.00694 0.07343 -0.01111 C 0.06892 -0.01528 0.06771 -0.01921 0.06857 -0.02407 C 0.06927 -0.02893 0.07205 -0.03541 0.07777 -0.04074 C 0.0835 -0.04606 0.09184 -0.05162 0.10277 -0.05555 C 0.11371 -0.05949 0.13055 -0.06227 0.14305 -0.06389 C 0.15555 -0.06551 0.16527 -0.0662 0.17777 -0.06574 C 0.19027 -0.06528 0.20538 -0.06366 0.21788 -0.06111 C 0.23073 -0.05856 0.24409 -0.05393 0.25347 -0.05 C 0.26267 -0.04606 0.26979 -0.0412 0.27361 -0.03703 C 0.27743 -0.03287 0.27777 -0.0294 0.27708 -0.025 C 0.27639 -0.0206 0.27552 -0.01551 0.26944 -0.01018 C 0.26336 -0.00486 0.25173 0.00255 0.23993 0.00648 C 0.22882 0.01042 0.21475 0.01227 0.20034 0.01389 C 0.18663 0.01551 0.16944 0.01667 0.15538 0.01574 C 0.14132 0.01482 0.12708 0.01181 0.11545 0.0088 C 0.10382 0.00579 0.09305 0.00185 0.08541 -0.00278 C 0.07777 -0.00741 0.07448 -0.01389 0.06944 -0.01852 C 0.06441 -0.02315 0.06232 -0.02569 0.05555 -0.03055 C 0.04843 -0.03541 0.03593 -0.04328 0.02621 -0.04722 C 0.01684 -0.05116 0.00746 -0.05278 -0.00209 -0.05463 C -0.01164 -0.05648 -0.01615 -0.05578 -0.03056 -0.05833 C -0.04497 -0.06088 -0.07379 -0.06458 -0.08889 -0.06944 C -0.104 -0.0743 -0.11198 -0.0787 -0.12101 -0.08796 C -0.12986 -0.09722 -0.13681 -0.11273 -0.14167 -0.125 C -0.1467 -0.13727 -0.14861 -0.14907 -0.15 -0.16203 C -0.15174 -0.175 -0.15261 -0.18541 -0.15226 -0.20278 C -0.15209 -0.22014 -0.14983 -0.24745 -0.14792 -0.26666 C -0.14601 -0.28588 -0.14427 -0.30509 -0.14115 -0.31852 C -0.13802 -0.33194 -0.13716 -0.33819 -0.12917 -0.34722 C -0.12153 -0.35625 -0.10625 -0.36643 -0.09375 -0.37315 C -0.08143 -0.37986 -0.07049 -0.3831 -0.05556 -0.38703 C -0.04063 -0.39097 -0.01858 -0.39491 -0.00417 -0.39722 C 0.01024 -0.39953 0.01736 -0.40023 0.03055 -0.40092 C 0.04375 -0.40162 0.05885 -0.40208 0.07482 -0.40185 C 0.09097 -0.40162 0.10659 -0.40254 0.12639 -0.4 C 0.14618 -0.39745 0.1743 -0.3919 0.19427 -0.38611 C 0.21389 -0.38032 0.23385 -0.37222 0.24635 -0.36481 C 0.2592 -0.35741 0.26597 -0.34977 0.27083 -0.34166 C 0.27569 -0.33356 0.27639 -0.32477 0.275 -0.31666 C 0.27361 -0.30856 0.27413 -0.30208 0.2625 -0.29259 C 0.25086 -0.2831 0.22586 -0.26736 0.20538 -0.25926 C 0.18489 -0.25116 0.16666 -0.24745 0.13958 -0.24444 C 0.11215 -0.24143 0.06857 -0.24004 0.04236 -0.24074 C 0.01614 -0.24143 0.00382 -0.24398 -0.01736 -0.24815 C -0.03854 -0.25231 -0.06615 -0.25787 -0.08473 -0.26574 C -0.10365 -0.27361 -0.1191 -0.28565 -0.12848 -0.29537 C -0.13802 -0.30509 -0.14393 -0.31227 -0.14115 -0.32407 C -0.13802 -0.33588 -0.12622 -0.35486 -0.11042 -0.36574 C -0.09462 -0.37662 -0.06702 -0.38403 -0.04584 -0.38981 C -0.02466 -0.3956 -0.00122 -0.39768 0.01736 -0.4 C 0.03593 -0.40231 0.0493 -0.40347 0.06597 -0.4037 C 0.08264 -0.40393 0.10017 -0.40393 0.11736 -0.40185 C 0.13437 -0.39977 0.15416 -0.39467 0.16875 -0.39166 C 0.18264 -0.38866 0.19166 -0.38403 0.20295 -0.38333 C 0.21423 -0.38264 0.22708 -0.38727 0.23611 -0.38703 C 0.24496 -0.3868 0.25121 -0.38495 0.25764 -0.38148 C 0.26389 -0.37801 0.26875 -0.3706 0.27361 -0.36666 C 0.27847 -0.36273 0.28125 -0.35949 0.2868 -0.35741 C 0.29236 -0.35532 0.29948 -0.3544 0.30694 -0.3537 C 0.31441 -0.35301 0.32413 -0.35347 0.33194 -0.3537 C 0.33975 -0.35393 0.34705 -0.35393 0.35347 -0.35555 C 0.35989 -0.35717 0.36562 -0.35926 0.37083 -0.36296 C 0.37604 -0.36666 0.38073 -0.37315 0.38472 -0.37778 C 0.38871 -0.38241 0.38975 -0.38148 0.39444 -0.39074 C 0.39913 -0.4 0.4125 -0.41898 0.41319 -0.43333 C 0.41389 -0.44768 0.40295 -0.4669 0.39861 -0.47685 C 0.39427 -0.4868 0.38993 -0.48842 0.3868 -0.49259 C 0.38368 -0.49676 0.38507 -0.49722 0.37986 -0.50185 C 0.37465 -0.50648 0.36475 -0.51458 0.35555 -0.52037 C 0.34635 -0.52616 0.33923 -0.52986 0.325 -0.53703 C 0.31076 -0.54421 0.29652 -0.55486 0.27014 -0.56296 C 0.24357 -0.57106 0.20364 -0.58032 0.16632 -0.58611 C 0.12951 -0.5919 0.08316 -0.59653 0.04757 -0.59815 C 0.01267 -0.59977 -0.0132 -0.59884 -0.04445 -0.59629 C -0.0757 -0.59375 -0.11129 -0.58866 -0.13976 -0.58333 C -0.16789 -0.57801 -0.18872 -0.57291 -0.21459 -0.56389 C -0.24045 -0.55486 -0.27552 -0.53958 -0.29514 -0.5287 C -0.31476 -0.51782 -0.32292 -0.50741 -0.33264 -0.49815 C -0.34236 -0.48889 -0.34844 -0.48356 -0.35348 -0.47315 C -0.35851 -0.46273 -0.36302 -0.44791 -0.3632 -0.43611 C -0.36337 -0.4243 -0.35973 -0.41273 -0.35417 -0.40185 C -0.34861 -0.39097 -0.34393 -0.3831 -0.32986 -0.37129 C -0.3158 -0.35949 -0.29202 -0.34213 -0.26945 -0.33055 C -0.24688 -0.31898 -0.22275 -0.30972 -0.19445 -0.30185 C -0.16615 -0.29398 -0.13299 -0.28773 -0.1 -0.28333 C -0.06702 -0.27893 -0.02657 -0.27662 0.00347 -0.275 C 0.0335 -0.27338 0.05416 -0.27268 0.07986 -0.27407 C 0.10555 -0.27546 0.13316 -0.2794 0.15746 -0.28333 C 0.18177 -0.28727 0.20364 -0.29097 0.22604 -0.29722 C 0.24896 -0.30347 0.27048 -0.30995 0.29375 -0.32037 C 0.31701 -0.33078 0.34982 -0.34861 0.36597 -0.35926 C 0.38211 -0.36991 0.38264 -0.37384 0.39027 -0.38426 C 0.39791 -0.39467 0.40798 -0.41227 0.4118 -0.42222 C 0.41562 -0.43217 0.41371 -0.43727 0.41319 -0.44352 C 0.41267 -0.44977 0.41146 -0.45301 0.40833 -0.46018 C 0.40521 -0.46736 0.40017 -0.47847 0.39444 -0.48611 C 0.38871 -0.49375 0.38541 -0.49768 0.37361 -0.50648 C 0.3618 -0.51528 0.3408 -0.52986 0.32361 -0.53889 C 0.30642 -0.54791 0.29479 -0.55254 0.27014 -0.56018 C 0.24531 -0.56782 0.20659 -0.57847 0.17552 -0.58426 C 0.14427 -0.59004 0.11302 -0.59305 0.08402 -0.59537 C 0.05486 -0.59768 0.02934 -0.59907 0.00069 -0.59815 C -0.02795 -0.59722 -0.05955 -0.59328 -0.0882 -0.58981 C -0.11684 -0.58634 -0.14236 -0.58495 -0.17153 -0.57778 C -0.2007 -0.5706 -0.23629 -0.55949 -0.2632 -0.54629 C -0.29011 -0.5331 -0.31684 -0.51481 -0.33334 -0.49815 C -0.34983 -0.48148 -0.35816 -0.46065 -0.3625 -0.44629 C -0.36684 -0.43194 -0.36598 -0.42616 -0.35903 -0.41203 C -0.35209 -0.39791 -0.33542 -0.37477 -0.32084 -0.36111 C -0.30625 -0.34745 -0.29358 -0.34004 -0.27153 -0.32963 C -0.24948 -0.31921 -0.21493 -0.30671 -0.1882 -0.29907 C -0.16146 -0.29143 -0.13438 -0.2868 -0.11129 -0.28333 C -0.08785 -0.27986 -0.07153 -0.27916 -0.04861 -0.27778 C -0.0257 -0.27639 -0.00365 -0.2743 0.02621 -0.275 C 0.05607 -0.27569 0.096 -0.27731 0.13125 -0.28148 C 0.16632 -0.28565 0.2059 -0.2912 0.23767 -0.3 C 0.27031 -0.30879 0.30052 -0.32268 0.32361 -0.33426 C 0.3467 -0.34583 0.3625 -0.3581 0.37569 -0.36944 C 0.38889 -0.38078 0.39652 -0.39097 0.40277 -0.40278 C 0.40902 -0.41458 0.41302 -0.42986 0.41319 -0.44074 C 0.41336 -0.45162 0.4092 -0.4581 0.40347 -0.46852 C 0.39774 -0.47893 0.39774 -0.48912 0.37847 -0.5037 C 0.3592 -0.51828 0.32517 -0.54143 0.2875 -0.55555 C 0.24982 -0.56967 0.19392 -0.58102 0.15208 -0.58796 C 0.11024 -0.59491 0.07708 -0.59699 0.0368 -0.59722 C -0.00365 -0.59745 -0.05209 -0.59467 -0.09098 -0.58981 C -0.12986 -0.58495 -0.16598 -0.57662 -0.19653 -0.56852 C -0.22743 -0.56041 -0.25539 -0.55046 -0.27639 -0.54074 C -0.2974 -0.53102 -0.3092 -0.52153 -0.32223 -0.51018 C -0.33525 -0.49884 -0.34809 -0.48657 -0.35486 -0.47315 C -0.36164 -0.45972 -0.36511 -0.44398 -0.3632 -0.42963 C -0.36129 -0.41528 -0.35295 -0.40023 -0.34375 -0.38703 C -0.33455 -0.37384 -0.32587 -0.3625 -0.30834 -0.35092 C -0.2908 -0.33935 -0.26302 -0.32731 -0.2382 -0.31759 C -0.21337 -0.30787 -0.18403 -0.29861 -0.15903 -0.29259 C -0.13403 -0.28657 -0.1099 -0.28403 -0.0882 -0.28148 C -0.0665 -0.27893 -0.04792 -0.27801 -0.02917 -0.27685 C -0.01042 -0.27569 0.00694 -0.275 0.0243 -0.27407 " pathEditMode="relative" rAng="0" ptsTypes="aaaaaaaaaaaaaaaaaaaaaaaaaaaaaaaaaaaaaaaaaaaaaaaaaaaaaaaaaaaaaaaaaaaaaaaaaaaaaaaaaaaaaaaaaaaaaaaaaaaaaaaaaaaaaaaaaaaaaaaaaaaaaaaaaaaaaaaaaaaaaaaaaaaaaaaaaaaaaaaaaaaaaaaaaaaaaaaaaaaaaaaaaaaaaaaaaaaaaaaaaa">
                                      <p:cBhvr>
                                        <p:cTn id="8" dur="12100" fill="hold"/>
                                        <p:tgtEl>
                                          <p:spTgt spid="9"/>
                                        </p:tgtEl>
                                        <p:attrNameLst>
                                          <p:attrName>ppt_x</p:attrName>
                                          <p:attrName>ppt_y</p:attrName>
                                        </p:attrNameLst>
                                      </p:cBhvr>
                                      <p:rCtr x="2500" y="-29100"/>
                                    </p:animMotion>
                                  </p:childTnLst>
                                </p:cTn>
                              </p:par>
                            </p:childTnLst>
                          </p:cTn>
                        </p:par>
                        <p:par>
                          <p:cTn id="9" fill="hold" nodeType="afterGroup">
                            <p:stCondLst>
                              <p:cond delay="15100"/>
                            </p:stCondLst>
                            <p:childTnLst>
                              <p:par>
                                <p:cTn id="10" presetID="23" presetClass="entr" presetSubtype="1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5600"/>
                            </p:stCondLst>
                            <p:childTnLst>
                              <p:par>
                                <p:cTn id="15" presetID="10" presetClass="exit" presetSubtype="0" fill="hold" nodeType="afterEffect">
                                  <p:stCondLst>
                                    <p:cond delay="0"/>
                                  </p:stCondLst>
                                  <p:childTnLst>
                                    <p:animEffect transition="out" filter="fade">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2000"/>
                                        <p:tgtEl>
                                          <p:spTgt spid="9"/>
                                        </p:tgtEl>
                                      </p:cBhvr>
                                    </p:animEffect>
                                    <p:set>
                                      <p:cBhvr>
                                        <p:cTn id="20" dur="1" fill="hold">
                                          <p:stCondLst>
                                            <p:cond delay="1999"/>
                                          </p:stCondLst>
                                        </p:cTn>
                                        <p:tgtEl>
                                          <p:spTgt spid="9"/>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2000"/>
                                        <p:tgtEl>
                                          <p:spTgt spid="10"/>
                                        </p:tgtEl>
                                      </p:cBhvr>
                                    </p:animEffect>
                                    <p:set>
                                      <p:cBhvr>
                                        <p:cTn id="23" dur="1" fill="hold">
                                          <p:stCondLst>
                                            <p:cond delay="1999"/>
                                          </p:stCondLst>
                                        </p:cTn>
                                        <p:tgtEl>
                                          <p:spTgt spid="10"/>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2000"/>
                                        <p:tgtEl>
                                          <p:spTgt spid="11"/>
                                        </p:tgtEl>
                                      </p:cBhvr>
                                    </p:animEffect>
                                    <p:set>
                                      <p:cBhvr>
                                        <p:cTn id="26" dur="1" fill="hold">
                                          <p:stCondLst>
                                            <p:cond delay="1999"/>
                                          </p:stCondLst>
                                        </p:cTn>
                                        <p:tgtEl>
                                          <p:spTgt spid="11"/>
                                        </p:tgtEl>
                                        <p:attrNameLst>
                                          <p:attrName>style.visibility</p:attrName>
                                        </p:attrNameLst>
                                      </p:cBhvr>
                                      <p:to>
                                        <p:strVal val="hidden"/>
                                      </p:to>
                                    </p:set>
                                  </p:childTnLst>
                                </p:cTn>
                              </p:par>
                              <p:par>
                                <p:cTn id="27" presetID="23" presetClass="entr" presetSubtype="16"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2000" fill="hold"/>
                                        <p:tgtEl>
                                          <p:spTgt spid="12"/>
                                        </p:tgtEl>
                                        <p:attrNameLst>
                                          <p:attrName>ppt_w</p:attrName>
                                        </p:attrNameLst>
                                      </p:cBhvr>
                                      <p:tavLst>
                                        <p:tav tm="0">
                                          <p:val>
                                            <p:fltVal val="0"/>
                                          </p:val>
                                        </p:tav>
                                        <p:tav tm="100000">
                                          <p:val>
                                            <p:strVal val="#ppt_w"/>
                                          </p:val>
                                        </p:tav>
                                      </p:tavLst>
                                    </p:anim>
                                    <p:anim calcmode="lin" valueType="num">
                                      <p:cBhvr>
                                        <p:cTn id="30" dur="2000" fill="hold"/>
                                        <p:tgtEl>
                                          <p:spTgt spid="12"/>
                                        </p:tgtEl>
                                        <p:attrNameLst>
                                          <p:attrName>ppt_h</p:attrName>
                                        </p:attrNameLst>
                                      </p:cBhvr>
                                      <p:tavLst>
                                        <p:tav tm="0">
                                          <p:val>
                                            <p:fltVal val="0"/>
                                          </p:val>
                                        </p:tav>
                                        <p:tav tm="100000">
                                          <p:val>
                                            <p:strVal val="#ppt_h"/>
                                          </p:val>
                                        </p:tav>
                                      </p:tavLst>
                                    </p:anim>
                                  </p:childTnLst>
                                </p:cTn>
                              </p:par>
                            </p:childTnLst>
                          </p:cTn>
                        </p:par>
                        <p:par>
                          <p:cTn id="31" fill="hold" nodeType="afterGroup">
                            <p:stCondLst>
                              <p:cond delay="17600"/>
                            </p:stCondLst>
                            <p:childTnLst>
                              <p:par>
                                <p:cTn id="32" presetID="1" presetClass="entr" presetSubtype="0" fill="hold" grpId="2" nodeType="afterEffect">
                                  <p:stCondLst>
                                    <p:cond delay="200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grpId="2" nodeType="withEffect">
                                  <p:stCondLst>
                                    <p:cond delay="2000"/>
                                  </p:stCondLst>
                                  <p:childTnLst>
                                    <p:set>
                                      <p:cBhvr>
                                        <p:cTn id="35" dur="1" fill="hold">
                                          <p:stCondLst>
                                            <p:cond delay="0"/>
                                          </p:stCondLst>
                                        </p:cTn>
                                        <p:tgtEl>
                                          <p:spTgt spid="15"/>
                                        </p:tgtEl>
                                        <p:attrNameLst>
                                          <p:attrName>style.visibility</p:attrName>
                                        </p:attrNameLst>
                                      </p:cBhvr>
                                      <p:to>
                                        <p:strVal val="visible"/>
                                      </p:to>
                                    </p:set>
                                  </p:childTnLst>
                                </p:cTn>
                              </p:par>
                            </p:childTnLst>
                          </p:cTn>
                        </p:par>
                        <p:par>
                          <p:cTn id="36" fill="hold" nodeType="afterGroup">
                            <p:stCondLst>
                              <p:cond delay="19600"/>
                            </p:stCondLst>
                            <p:childTnLst>
                              <p:par>
                                <p:cTn id="37" presetID="0" presetClass="path" presetSubtype="0" accel="50000" decel="50000" fill="hold" grpId="0" nodeType="afterEffect">
                                  <p:stCondLst>
                                    <p:cond delay="0"/>
                                  </p:stCondLst>
                                  <p:childTnLst>
                                    <p:animMotion origin="layout" path="M -3.33333E-6 -3.33333E-6 L -0.50468 -0.05509 " pathEditMode="relative" rAng="0" ptsTypes="AA">
                                      <p:cBhvr>
                                        <p:cTn id="38" dur="2000" fill="hold"/>
                                        <p:tgtEl>
                                          <p:spTgt spid="14"/>
                                        </p:tgtEl>
                                        <p:attrNameLst>
                                          <p:attrName>ppt_x</p:attrName>
                                          <p:attrName>ppt_y</p:attrName>
                                        </p:attrNameLst>
                                      </p:cBhvr>
                                      <p:rCtr x="-25200" y="-2800"/>
                                    </p:animMotion>
                                  </p:childTnLst>
                                </p:cTn>
                              </p:par>
                              <p:par>
                                <p:cTn id="39" presetID="0" presetClass="path" presetSubtype="0" accel="50000" decel="50000" fill="hold" grpId="0" nodeType="withEffect">
                                  <p:stCondLst>
                                    <p:cond delay="0"/>
                                  </p:stCondLst>
                                  <p:childTnLst>
                                    <p:animMotion origin="layout" path="M -3.33333E-6 -7.40741E-7 L 0.47084 0.04421 " pathEditMode="relative" rAng="0" ptsTypes="AA">
                                      <p:cBhvr>
                                        <p:cTn id="40" dur="2000" fill="hold"/>
                                        <p:tgtEl>
                                          <p:spTgt spid="15"/>
                                        </p:tgtEl>
                                        <p:attrNameLst>
                                          <p:attrName>ppt_x</p:attrName>
                                          <p:attrName>ppt_y</p:attrName>
                                        </p:attrNameLst>
                                      </p:cBhvr>
                                      <p:rCtr x="23500" y="2200"/>
                                    </p:animMotion>
                                  </p:childTnLst>
                                </p:cTn>
                              </p:par>
                            </p:childTnLst>
                          </p:cTn>
                        </p:par>
                        <p:par>
                          <p:cTn id="41" fill="hold" nodeType="afterGroup">
                            <p:stCondLst>
                              <p:cond delay="21600"/>
                            </p:stCondLst>
                            <p:childTnLst>
                              <p:par>
                                <p:cTn id="42" presetID="1" presetClass="exit" presetSubtype="0" fill="hold" grpId="1" nodeType="afterEffect">
                                  <p:stCondLst>
                                    <p:cond delay="0"/>
                                  </p:stCondLst>
                                  <p:childTnLst>
                                    <p:set>
                                      <p:cBhvr>
                                        <p:cTn id="43" dur="1" fill="hold">
                                          <p:stCondLst>
                                            <p:cond delay="0"/>
                                          </p:stCondLst>
                                        </p:cTn>
                                        <p:tgtEl>
                                          <p:spTgt spid="14"/>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5"/>
                                        </p:tgtEl>
                                        <p:attrNameLst>
                                          <p:attrName>style.visibility</p:attrName>
                                        </p:attrNameLst>
                                      </p:cBhvr>
                                      <p:to>
                                        <p:strVal val="hidden"/>
                                      </p:to>
                                    </p:set>
                                  </p:childTnLst>
                                </p:cTn>
                              </p:par>
                            </p:childTnLst>
                          </p:cTn>
                        </p:par>
                        <p:par>
                          <p:cTn id="46" fill="hold" nodeType="afterGroup">
                            <p:stCondLst>
                              <p:cond delay="21600"/>
                            </p:stCondLst>
                            <p:childTnLst>
                              <p:par>
                                <p:cTn id="47" presetID="6" presetClass="entr" presetSubtype="32"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out)">
                                      <p:cBhvr>
                                        <p:cTn id="4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4" grpId="0" animBg="1"/>
      <p:bldP spid="14" grpId="1" animBg="1"/>
      <p:bldP spid="14" grpId="2" animBg="1"/>
      <p:bldP spid="15" grpId="0" animBg="1"/>
      <p:bldP spid="15" grpId="1" animBg="1"/>
      <p:bldP spid="15"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76200"/>
            <a:ext cx="9144000" cy="6410325"/>
            <a:chOff x="0" y="48"/>
            <a:chExt cx="5760" cy="4038"/>
          </a:xfrm>
        </p:grpSpPr>
        <p:pic>
          <p:nvPicPr>
            <p:cNvPr id="204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
              <a:ext cx="5760" cy="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8" name="Rectangle 5"/>
            <p:cNvSpPr>
              <a:spLocks noChangeArrowheads="1"/>
            </p:cNvSpPr>
            <p:nvPr/>
          </p:nvSpPr>
          <p:spPr bwMode="auto">
            <a:xfrm>
              <a:off x="2890" y="1448"/>
              <a:ext cx="2102" cy="352"/>
            </a:xfrm>
            <a:prstGeom prst="rect">
              <a:avLst/>
            </a:prstGeom>
            <a:noFill/>
            <a:ln w="38100" cap="sq">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en-GB" altLang="zh-CN"/>
            </a:p>
          </p:txBody>
        </p:sp>
        <p:sp>
          <p:nvSpPr>
            <p:cNvPr id="20489" name="Rectangle 6"/>
            <p:cNvSpPr>
              <a:spLocks noChangeArrowheads="1"/>
            </p:cNvSpPr>
            <p:nvPr/>
          </p:nvSpPr>
          <p:spPr bwMode="auto">
            <a:xfrm>
              <a:off x="4128" y="624"/>
              <a:ext cx="1248" cy="1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GB" altLang="zh-CN"/>
            </a:p>
          </p:txBody>
        </p:sp>
        <p:sp>
          <p:nvSpPr>
            <p:cNvPr id="20490" name="Text Box 7"/>
            <p:cNvSpPr txBox="1">
              <a:spLocks noChangeAspect="1" noChangeArrowheads="1"/>
            </p:cNvSpPr>
            <p:nvPr/>
          </p:nvSpPr>
          <p:spPr bwMode="auto">
            <a:xfrm rot="-1200000">
              <a:off x="2400" y="1104"/>
              <a:ext cx="49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r>
                <a:rPr lang="en-US" altLang="zh-CN" sz="1600">
                  <a:solidFill>
                    <a:srgbClr val="009900"/>
                  </a:solidFill>
                  <a:latin typeface="Comic Sans MS" charset="0"/>
                  <a:cs typeface="宋体" charset="0"/>
                </a:rPr>
                <a:t>25 ns</a:t>
              </a:r>
            </a:p>
          </p:txBody>
        </p:sp>
        <p:sp>
          <p:nvSpPr>
            <p:cNvPr id="20491" name="Line 8"/>
            <p:cNvSpPr>
              <a:spLocks noChangeAspect="1" noChangeShapeType="1"/>
            </p:cNvSpPr>
            <p:nvPr/>
          </p:nvSpPr>
          <p:spPr bwMode="auto">
            <a:xfrm rot="-2100000">
              <a:off x="2352" y="1104"/>
              <a:ext cx="421" cy="105"/>
            </a:xfrm>
            <a:prstGeom prst="line">
              <a:avLst/>
            </a:prstGeom>
            <a:noFill/>
            <a:ln w="9525">
              <a:solidFill>
                <a:srgbClr val="0099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20492" name="Rectangle 9"/>
            <p:cNvSpPr>
              <a:spLocks noChangeArrowheads="1"/>
            </p:cNvSpPr>
            <p:nvPr/>
          </p:nvSpPr>
          <p:spPr bwMode="auto">
            <a:xfrm>
              <a:off x="2784" y="1392"/>
              <a:ext cx="2400" cy="57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GB" altLang="zh-CN"/>
            </a:p>
          </p:txBody>
        </p:sp>
        <p:sp>
          <p:nvSpPr>
            <p:cNvPr id="20493" name="Rectangle 10"/>
            <p:cNvSpPr>
              <a:spLocks noChangeArrowheads="1"/>
            </p:cNvSpPr>
            <p:nvPr/>
          </p:nvSpPr>
          <p:spPr bwMode="auto">
            <a:xfrm>
              <a:off x="2832" y="1776"/>
              <a:ext cx="2880" cy="67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spcBef>
                  <a:spcPct val="50000"/>
                </a:spcBef>
              </a:pPr>
              <a:r>
                <a:rPr lang="en-US" altLang="zh-CN" sz="1600" b="1" dirty="0">
                  <a:cs typeface="宋体" charset="0"/>
                </a:rPr>
                <a:t> Event rate: </a:t>
              </a:r>
            </a:p>
            <a:p>
              <a:pPr eaLnBrk="0" hangingPunct="0">
                <a:spcBef>
                  <a:spcPct val="50000"/>
                </a:spcBef>
              </a:pPr>
              <a:r>
                <a:rPr lang="en-US" altLang="zh-CN" sz="1600" b="1" dirty="0">
                  <a:cs typeface="宋体" charset="0"/>
                </a:rPr>
                <a:t> N = L x </a:t>
              </a:r>
              <a:r>
                <a:rPr lang="en-US" altLang="zh-CN" sz="1600" b="1" dirty="0">
                  <a:cs typeface="宋体" charset="0"/>
                  <a:sym typeface="Symbol" charset="0"/>
                </a:rPr>
                <a:t></a:t>
              </a:r>
              <a:r>
                <a:rPr lang="en-US" altLang="zh-CN" sz="1600" b="1" baseline="-25000" dirty="0">
                  <a:cs typeface="宋体" charset="0"/>
                  <a:sym typeface="Symbol" charset="0"/>
                </a:rPr>
                <a:t>  </a:t>
              </a:r>
              <a:r>
                <a:rPr lang="en-US" altLang="zh-CN" sz="1600" b="1" dirty="0">
                  <a:cs typeface="宋体" charset="0"/>
                  <a:sym typeface="Symbol" charset="0"/>
                </a:rPr>
                <a:t>(pp)  </a:t>
              </a:r>
              <a:r>
                <a:rPr lang="en-US" altLang="zh-CN" sz="1600" b="1" dirty="0">
                  <a:solidFill>
                    <a:srgbClr val="FF0000"/>
                  </a:solidFill>
                  <a:cs typeface="宋体" charset="0"/>
                  <a:sym typeface="Symbol" charset="0"/>
                </a:rPr>
                <a:t> 10</a:t>
              </a:r>
              <a:r>
                <a:rPr lang="en-US" altLang="zh-CN" sz="1600" b="1" baseline="30000" dirty="0">
                  <a:solidFill>
                    <a:srgbClr val="FF0000"/>
                  </a:solidFill>
                  <a:cs typeface="宋体" charset="0"/>
                  <a:sym typeface="Symbol" charset="0"/>
                </a:rPr>
                <a:t>9</a:t>
              </a:r>
              <a:r>
                <a:rPr lang="en-US" altLang="zh-CN" sz="1600" b="1" dirty="0">
                  <a:solidFill>
                    <a:srgbClr val="FF0000"/>
                  </a:solidFill>
                  <a:cs typeface="宋体" charset="0"/>
                  <a:sym typeface="Symbol" charset="0"/>
                </a:rPr>
                <a:t> interactions/s </a:t>
              </a:r>
            </a:p>
            <a:p>
              <a:pPr eaLnBrk="0" hangingPunct="0">
                <a:spcBef>
                  <a:spcPct val="50000"/>
                </a:spcBef>
                <a:buFont typeface="Symbol" charset="0"/>
                <a:buNone/>
              </a:pPr>
              <a:r>
                <a:rPr lang="en-US" altLang="zh-CN" sz="1600" b="1" dirty="0">
                  <a:solidFill>
                    <a:srgbClr val="FF0000"/>
                  </a:solidFill>
                  <a:cs typeface="宋体" charset="0"/>
                  <a:sym typeface="Symbol" charset="0"/>
                </a:rPr>
                <a:t> </a:t>
              </a:r>
              <a:r>
                <a:rPr lang="en-US" altLang="zh-CN" sz="1600" b="1" dirty="0">
                  <a:solidFill>
                    <a:schemeClr val="tx2"/>
                  </a:solidFill>
                  <a:cs typeface="宋体" charset="0"/>
                  <a:sym typeface="Symbol" charset="0"/>
                </a:rPr>
                <a:t>Mostly soft (low </a:t>
              </a:r>
              <a:r>
                <a:rPr lang="en-US" altLang="zh-CN" sz="1600" b="1" dirty="0" err="1">
                  <a:solidFill>
                    <a:schemeClr val="tx2"/>
                  </a:solidFill>
                  <a:cs typeface="宋体" charset="0"/>
                  <a:sym typeface="Symbol" charset="0"/>
                </a:rPr>
                <a:t>p</a:t>
              </a:r>
              <a:r>
                <a:rPr lang="en-US" altLang="zh-CN" sz="1600" b="1" baseline="-25000" dirty="0" err="1">
                  <a:solidFill>
                    <a:schemeClr val="tx2"/>
                  </a:solidFill>
                  <a:cs typeface="宋体" charset="0"/>
                  <a:sym typeface="Symbol" charset="0"/>
                </a:rPr>
                <a:t>T</a:t>
              </a:r>
              <a:r>
                <a:rPr lang="en-US" altLang="zh-CN" sz="1600" b="1" dirty="0">
                  <a:solidFill>
                    <a:schemeClr val="tx2"/>
                  </a:solidFill>
                  <a:cs typeface="宋体" charset="0"/>
                  <a:sym typeface="Symbol" charset="0"/>
                </a:rPr>
                <a:t>) events</a:t>
              </a:r>
            </a:p>
          </p:txBody>
        </p:sp>
        <p:sp>
          <p:nvSpPr>
            <p:cNvPr id="20494" name="Text Box 11"/>
            <p:cNvSpPr txBox="1">
              <a:spLocks noChangeArrowheads="1"/>
            </p:cNvSpPr>
            <p:nvPr/>
          </p:nvSpPr>
          <p:spPr bwMode="auto">
            <a:xfrm>
              <a:off x="2880" y="2582"/>
              <a:ext cx="2634"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r>
                <a:rPr lang="en-US" altLang="zh-CN" sz="1600" b="1" dirty="0">
                  <a:solidFill>
                    <a:srgbClr val="990099"/>
                  </a:solidFill>
                  <a:cs typeface="宋体" charset="0"/>
                </a:rPr>
                <a:t>Interesting hard (high-</a:t>
              </a:r>
              <a:r>
                <a:rPr lang="en-US" altLang="zh-CN" sz="1600" b="1" dirty="0" err="1">
                  <a:solidFill>
                    <a:srgbClr val="990099"/>
                  </a:solidFill>
                  <a:cs typeface="宋体" charset="0"/>
                </a:rPr>
                <a:t>p</a:t>
              </a:r>
              <a:r>
                <a:rPr lang="en-US" altLang="zh-CN" sz="1600" b="1" baseline="-25000" dirty="0" err="1">
                  <a:solidFill>
                    <a:srgbClr val="990099"/>
                  </a:solidFill>
                  <a:cs typeface="宋体" charset="0"/>
                </a:rPr>
                <a:t>T</a:t>
              </a:r>
              <a:r>
                <a:rPr lang="en-US" altLang="zh-CN" sz="1600" b="1" dirty="0">
                  <a:solidFill>
                    <a:srgbClr val="990099"/>
                  </a:solidFill>
                  <a:cs typeface="宋体" charset="0"/>
                </a:rPr>
                <a:t>) events are rare</a:t>
              </a:r>
            </a:p>
          </p:txBody>
        </p:sp>
        <p:sp>
          <p:nvSpPr>
            <p:cNvPr id="20495" name="Line 12"/>
            <p:cNvSpPr>
              <a:spLocks noChangeShapeType="1"/>
            </p:cNvSpPr>
            <p:nvPr/>
          </p:nvSpPr>
          <p:spPr bwMode="auto">
            <a:xfrm flipH="1">
              <a:off x="2160" y="2688"/>
              <a:ext cx="672" cy="0"/>
            </a:xfrm>
            <a:prstGeom prst="line">
              <a:avLst/>
            </a:prstGeom>
            <a:noFill/>
            <a:ln w="38100">
              <a:solidFill>
                <a:srgbClr val="990099"/>
              </a:solidFill>
              <a:round/>
              <a:headE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grpSp>
      <p:sp>
        <p:nvSpPr>
          <p:cNvPr id="20483" name="Text Box 13"/>
          <p:cNvSpPr txBox="1">
            <a:spLocks noChangeArrowheads="1"/>
          </p:cNvSpPr>
          <p:nvPr/>
        </p:nvSpPr>
        <p:spPr bwMode="auto">
          <a:xfrm>
            <a:off x="4499992" y="6381328"/>
            <a:ext cx="3949700" cy="369887"/>
          </a:xfrm>
          <a:prstGeom prst="rect">
            <a:avLst/>
          </a:prstGeom>
          <a:solidFill>
            <a:srgbClr val="FF99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r>
              <a:rPr lang="en-US" altLang="zh-CN" b="1" dirty="0">
                <a:cs typeface="宋体" charset="0"/>
                <a:sym typeface="Wingdings" charset="0"/>
              </a:rPr>
              <a:t> very powerful detectors needed</a:t>
            </a:r>
            <a:endParaRPr lang="en-US" altLang="zh-CN" b="1" dirty="0">
              <a:cs typeface="宋体" charset="0"/>
            </a:endParaRPr>
          </a:p>
        </p:txBody>
      </p:sp>
      <p:sp>
        <p:nvSpPr>
          <p:cNvPr id="20484" name="Rectangle 3"/>
          <p:cNvSpPr>
            <a:spLocks noGrp="1"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lang="fr-FR" altLang="zh-CN" sz="3200"/>
          </a:p>
        </p:txBody>
      </p:sp>
      <p:sp>
        <p:nvSpPr>
          <p:cNvPr id="2" name="幻灯片编号占位符 1"/>
          <p:cNvSpPr>
            <a:spLocks noGrp="1"/>
          </p:cNvSpPr>
          <p:nvPr>
            <p:ph type="sldNum" sz="quarter" idx="12"/>
          </p:nvPr>
        </p:nvSpPr>
        <p:spPr/>
        <p:txBody>
          <a:bodyPr>
            <a:normAutofit fontScale="92500" lnSpcReduction="20000"/>
          </a:bodyPr>
          <a:lstStyle/>
          <a:p>
            <a:fld id="{0C913308-F349-4B6D-A68A-DD1791B4A57B}" type="slidenum">
              <a:rPr lang="zh-CN" altLang="en-US" smtClean="0"/>
              <a:pPr/>
              <a:t>17</a:t>
            </a:fld>
            <a:endParaRPr lang="zh-CN" altLang="en-US" dirty="0"/>
          </a:p>
        </p:txBody>
      </p:sp>
    </p:spTree>
    <p:extLst>
      <p:ext uri="{BB962C8B-B14F-4D97-AF65-F5344CB8AC3E}">
        <p14:creationId xmlns:p14="http://schemas.microsoft.com/office/powerpoint/2010/main" val="17857017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3" name="图片 6" descr="bul-pho-2009-064.jpg"/>
          <p:cNvPicPr preferRelativeResize="0">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124744"/>
            <a:ext cx="8352928" cy="5184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圆角矩形标注 7"/>
          <p:cNvSpPr/>
          <p:nvPr/>
        </p:nvSpPr>
        <p:spPr>
          <a:xfrm>
            <a:off x="467544" y="1124744"/>
            <a:ext cx="4248472" cy="1800200"/>
          </a:xfrm>
          <a:prstGeom prst="wedgeRoundRectCallout">
            <a:avLst>
              <a:gd name="adj1" fmla="val 58567"/>
              <a:gd name="adj2" fmla="val 68185"/>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defRPr/>
            </a:pPr>
            <a:r>
              <a:rPr kumimoji="1" lang="en-US" altLang="zh-CN" sz="2200" b="1" dirty="0">
                <a:solidFill>
                  <a:srgbClr val="FF0000"/>
                </a:solidFill>
                <a:latin typeface="Arial"/>
                <a:cs typeface="Arial"/>
              </a:rPr>
              <a:t>A </a:t>
            </a:r>
            <a:r>
              <a:rPr kumimoji="1" lang="en-US" altLang="zh-CN" sz="2200" b="1" dirty="0" smtClean="0">
                <a:solidFill>
                  <a:srgbClr val="FF0000"/>
                </a:solidFill>
                <a:latin typeface="Arial"/>
                <a:cs typeface="Arial"/>
              </a:rPr>
              <a:t>T</a:t>
            </a:r>
            <a:r>
              <a:rPr kumimoji="1" lang="en-US" altLang="zh-CN" sz="2200" b="1" dirty="0" smtClean="0">
                <a:solidFill>
                  <a:schemeClr val="tx1"/>
                </a:solidFill>
                <a:latin typeface="Arial"/>
                <a:cs typeface="Arial"/>
              </a:rPr>
              <a:t>oroidal </a:t>
            </a:r>
            <a:r>
              <a:rPr kumimoji="1" lang="en-US" altLang="zh-CN" sz="2200" b="1" dirty="0">
                <a:solidFill>
                  <a:srgbClr val="FF0000"/>
                </a:solidFill>
                <a:latin typeface="Arial"/>
                <a:cs typeface="Arial"/>
              </a:rPr>
              <a:t>L</a:t>
            </a:r>
            <a:r>
              <a:rPr kumimoji="1" lang="en-US" altLang="zh-CN" sz="2200" b="1" dirty="0">
                <a:solidFill>
                  <a:schemeClr val="tx1"/>
                </a:solidFill>
                <a:latin typeface="Arial"/>
                <a:cs typeface="Arial"/>
              </a:rPr>
              <a:t>HC </a:t>
            </a:r>
            <a:r>
              <a:rPr kumimoji="1" lang="en-US" altLang="zh-CN" sz="2200" b="1" dirty="0">
                <a:solidFill>
                  <a:srgbClr val="FF0000"/>
                </a:solidFill>
                <a:latin typeface="Arial"/>
                <a:cs typeface="Arial"/>
              </a:rPr>
              <a:t>A</a:t>
            </a:r>
            <a:r>
              <a:rPr kumimoji="1" lang="en-US" altLang="zh-CN" sz="2200" b="1" dirty="0">
                <a:solidFill>
                  <a:schemeClr val="tx1"/>
                </a:solidFill>
                <a:latin typeface="Arial"/>
                <a:cs typeface="Arial"/>
              </a:rPr>
              <a:t>pparatu</a:t>
            </a:r>
            <a:r>
              <a:rPr kumimoji="1" lang="en-US" altLang="zh-CN" sz="2200" b="1" dirty="0">
                <a:solidFill>
                  <a:srgbClr val="FF0000"/>
                </a:solidFill>
                <a:latin typeface="Arial"/>
                <a:cs typeface="Arial"/>
              </a:rPr>
              <a:t>S</a:t>
            </a:r>
          </a:p>
          <a:p>
            <a:pPr>
              <a:defRPr/>
            </a:pPr>
            <a:endParaRPr kumimoji="1" lang="en-US" altLang="zh-CN" sz="800" b="1" dirty="0">
              <a:solidFill>
                <a:schemeClr val="tx1"/>
              </a:solidFill>
              <a:latin typeface="Arial"/>
              <a:cs typeface="Arial"/>
            </a:endParaRPr>
          </a:p>
          <a:p>
            <a:pPr>
              <a:defRPr/>
            </a:pPr>
            <a:r>
              <a:rPr kumimoji="1" lang="en-US" altLang="zh-CN" sz="2000" dirty="0">
                <a:solidFill>
                  <a:schemeClr val="tx1"/>
                </a:solidFill>
                <a:latin typeface="Arial"/>
                <a:cs typeface="Arial"/>
              </a:rPr>
              <a:t>- 42m×22m, 7000 ton</a:t>
            </a:r>
          </a:p>
          <a:p>
            <a:pPr>
              <a:defRPr/>
            </a:pPr>
            <a:r>
              <a:rPr kumimoji="1" lang="en-US" altLang="zh-CN" sz="2000" dirty="0">
                <a:solidFill>
                  <a:schemeClr val="tx1"/>
                </a:solidFill>
                <a:latin typeface="Arial"/>
                <a:cs typeface="Arial"/>
              </a:rPr>
              <a:t>- Solenoid + </a:t>
            </a:r>
            <a:r>
              <a:rPr kumimoji="1" lang="en-US" altLang="zh-CN" sz="2000" dirty="0" smtClean="0">
                <a:solidFill>
                  <a:schemeClr val="tx1"/>
                </a:solidFill>
                <a:latin typeface="Arial"/>
                <a:cs typeface="Arial"/>
              </a:rPr>
              <a:t>Toroidal </a:t>
            </a:r>
            <a:r>
              <a:rPr kumimoji="1" lang="en-US" altLang="zh-CN" sz="2000" dirty="0">
                <a:solidFill>
                  <a:schemeClr val="tx1"/>
                </a:solidFill>
                <a:latin typeface="Arial"/>
                <a:cs typeface="Arial"/>
              </a:rPr>
              <a:t>magnet (2T)</a:t>
            </a:r>
          </a:p>
          <a:p>
            <a:pPr>
              <a:defRPr/>
            </a:pPr>
            <a:r>
              <a:rPr kumimoji="1" lang="en-US" altLang="zh-CN" sz="2000" dirty="0">
                <a:solidFill>
                  <a:schemeClr val="tx1"/>
                </a:solidFill>
                <a:latin typeface="Arial"/>
                <a:cs typeface="Arial"/>
              </a:rPr>
              <a:t>- Fine granularity liquid Ar/Tile calorimeters</a:t>
            </a:r>
            <a:endParaRPr kumimoji="1" lang="zh-CN" altLang="en-US" sz="2000" dirty="0">
              <a:solidFill>
                <a:schemeClr val="tx1"/>
              </a:solidFill>
              <a:latin typeface="Arial"/>
              <a:cs typeface="Arial"/>
            </a:endParaRPr>
          </a:p>
        </p:txBody>
      </p:sp>
      <p:sp>
        <p:nvSpPr>
          <p:cNvPr id="21" name="圆角矩形标注 20"/>
          <p:cNvSpPr/>
          <p:nvPr/>
        </p:nvSpPr>
        <p:spPr>
          <a:xfrm>
            <a:off x="5004048" y="4509120"/>
            <a:ext cx="3960440" cy="1800200"/>
          </a:xfrm>
          <a:prstGeom prst="wedgeRoundRectCallout">
            <a:avLst>
              <a:gd name="adj1" fmla="val -64891"/>
              <a:gd name="adj2" fmla="val 8430"/>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defRPr/>
            </a:pPr>
            <a:r>
              <a:rPr kumimoji="1" lang="en-US" altLang="zh-CN" sz="2000" b="1" dirty="0">
                <a:solidFill>
                  <a:srgbClr val="FF0000"/>
                </a:solidFill>
                <a:latin typeface="Arial"/>
                <a:cs typeface="Arial"/>
              </a:rPr>
              <a:t>C</a:t>
            </a:r>
            <a:r>
              <a:rPr kumimoji="1" lang="en-US" altLang="zh-CN" sz="2000" b="1" dirty="0">
                <a:solidFill>
                  <a:srgbClr val="000000"/>
                </a:solidFill>
                <a:latin typeface="Arial"/>
                <a:cs typeface="Arial"/>
              </a:rPr>
              <a:t>ompact </a:t>
            </a:r>
            <a:r>
              <a:rPr kumimoji="1" lang="en-US" altLang="zh-CN" sz="2000" b="1" dirty="0">
                <a:solidFill>
                  <a:srgbClr val="FF0000"/>
                </a:solidFill>
                <a:latin typeface="Arial"/>
                <a:cs typeface="Arial"/>
              </a:rPr>
              <a:t>M</a:t>
            </a:r>
            <a:r>
              <a:rPr kumimoji="1" lang="en-US" altLang="zh-CN" sz="2000" b="1" dirty="0">
                <a:solidFill>
                  <a:srgbClr val="000000"/>
                </a:solidFill>
                <a:latin typeface="Arial"/>
                <a:cs typeface="Arial"/>
              </a:rPr>
              <a:t>uon </a:t>
            </a:r>
            <a:r>
              <a:rPr kumimoji="1" lang="en-US" altLang="zh-CN" sz="2000" b="1" dirty="0">
                <a:solidFill>
                  <a:srgbClr val="FF0000"/>
                </a:solidFill>
                <a:latin typeface="Arial"/>
                <a:cs typeface="Arial"/>
              </a:rPr>
              <a:t>S</a:t>
            </a:r>
            <a:r>
              <a:rPr kumimoji="1" lang="en-US" altLang="zh-CN" sz="2000" b="1" dirty="0">
                <a:solidFill>
                  <a:srgbClr val="000000"/>
                </a:solidFill>
                <a:latin typeface="Arial"/>
                <a:cs typeface="Arial"/>
              </a:rPr>
              <a:t>pectrometer</a:t>
            </a:r>
            <a:endParaRPr kumimoji="1" lang="en-US" altLang="zh-CN" sz="700" b="1" dirty="0">
              <a:solidFill>
                <a:srgbClr val="000000"/>
              </a:solidFill>
              <a:latin typeface="Arial"/>
              <a:cs typeface="Arial"/>
            </a:endParaRPr>
          </a:p>
          <a:p>
            <a:pPr>
              <a:defRPr/>
            </a:pPr>
            <a:r>
              <a:rPr kumimoji="1" lang="en-US" altLang="zh-CN" sz="2000" dirty="0">
                <a:solidFill>
                  <a:schemeClr val="tx1"/>
                </a:solidFill>
                <a:latin typeface="Arial"/>
                <a:cs typeface="Arial"/>
              </a:rPr>
              <a:t>- 21m×15m, 125000 ton</a:t>
            </a:r>
          </a:p>
          <a:p>
            <a:pPr>
              <a:defRPr/>
            </a:pPr>
            <a:r>
              <a:rPr kumimoji="1" lang="en-US" altLang="zh-CN" sz="2000" dirty="0">
                <a:solidFill>
                  <a:schemeClr val="tx1"/>
                </a:solidFill>
                <a:latin typeface="Arial"/>
                <a:cs typeface="Arial"/>
              </a:rPr>
              <a:t>- All silicon trackers, 4T solenoid magnet</a:t>
            </a:r>
          </a:p>
          <a:p>
            <a:pPr>
              <a:defRPr/>
            </a:pPr>
            <a:r>
              <a:rPr kumimoji="1" lang="en-US" altLang="zh-CN" sz="2000" dirty="0">
                <a:solidFill>
                  <a:schemeClr val="tx1"/>
                </a:solidFill>
                <a:latin typeface="Arial"/>
                <a:cs typeface="Arial"/>
              </a:rPr>
              <a:t>- PbWO4+Tile calorimeters</a:t>
            </a:r>
            <a:endParaRPr kumimoji="1" lang="zh-CN" altLang="en-US" sz="2000" dirty="0">
              <a:solidFill>
                <a:schemeClr val="tx1"/>
              </a:solidFill>
              <a:latin typeface="Arial"/>
              <a:cs typeface="Arial"/>
            </a:endParaRPr>
          </a:p>
        </p:txBody>
      </p:sp>
      <p:sp>
        <p:nvSpPr>
          <p:cNvPr id="22" name="Rectangle 9"/>
          <p:cNvSpPr>
            <a:spLocks noChangeArrowheads="1"/>
          </p:cNvSpPr>
          <p:nvPr/>
        </p:nvSpPr>
        <p:spPr bwMode="auto">
          <a:xfrm>
            <a:off x="539552" y="538833"/>
            <a:ext cx="7921625" cy="369887"/>
          </a:xfrm>
          <a:prstGeom prst="rect">
            <a:avLst/>
          </a:prstGeom>
          <a:ln>
            <a:noFill/>
          </a:ln>
          <a:extLst/>
        </p:spPr>
        <p:style>
          <a:lnRef idx="2">
            <a:schemeClr val="accent1"/>
          </a:lnRef>
          <a:fillRef idx="1">
            <a:schemeClr val="lt1"/>
          </a:fillRef>
          <a:effectRef idx="0">
            <a:schemeClr val="accent1"/>
          </a:effectRef>
          <a:fontRef idx="minor">
            <a:schemeClr val="dk1"/>
          </a:fontRef>
        </p:style>
        <p:txBody>
          <a:bodyPr lIns="0" tIns="0" rIns="0" bIns="0">
            <a:spAutoFit/>
          </a:bodyPr>
          <a:lstStyle/>
          <a:p>
            <a:pPr defTabSz="457200">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r>
              <a:rPr lang="en-GB" altLang="zh-CN" sz="2400" b="1" dirty="0">
                <a:solidFill>
                  <a:srgbClr val="000090"/>
                </a:solidFill>
                <a:latin typeface="Arial" charset="0"/>
                <a:ea typeface="宋体" charset="0"/>
                <a:cs typeface="宋体" charset="0"/>
              </a:rPr>
              <a:t>ATLAS and CMS: two multi-purpose detectors @LHC</a:t>
            </a:r>
          </a:p>
        </p:txBody>
      </p:sp>
      <p:sp>
        <p:nvSpPr>
          <p:cNvPr id="12" name="Rectangle 9"/>
          <p:cNvSpPr>
            <a:spLocks noChangeArrowheads="1"/>
          </p:cNvSpPr>
          <p:nvPr/>
        </p:nvSpPr>
        <p:spPr bwMode="auto">
          <a:xfrm>
            <a:off x="5364088" y="1118934"/>
            <a:ext cx="3456384" cy="1661994"/>
          </a:xfrm>
          <a:prstGeom prst="rect">
            <a:avLst/>
          </a:prstGeom>
          <a:solidFill>
            <a:schemeClr val="bg1"/>
          </a:solidFill>
          <a:ln>
            <a:solidFill>
              <a:srgbClr val="806C1A"/>
            </a:solidFill>
          </a:ln>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defTabSz="457200">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r>
              <a:rPr lang="en-GB" altLang="zh-CN" sz="2400" b="1" dirty="0" smtClean="0">
                <a:solidFill>
                  <a:srgbClr val="FF0000"/>
                </a:solidFill>
                <a:latin typeface="Arial"/>
                <a:ea typeface="宋体" charset="0"/>
                <a:cs typeface="Arial"/>
              </a:rPr>
              <a:t> L</a:t>
            </a:r>
            <a:r>
              <a:rPr lang="en-GB" altLang="zh-CN" sz="2400" b="1" dirty="0" smtClean="0">
                <a:solidFill>
                  <a:schemeClr val="tx1"/>
                </a:solidFill>
                <a:latin typeface="Arial"/>
                <a:ea typeface="宋体" charset="0"/>
                <a:cs typeface="Arial"/>
              </a:rPr>
              <a:t>arge </a:t>
            </a:r>
            <a:r>
              <a:rPr lang="en-GB" altLang="zh-CN" sz="2400" b="1" dirty="0">
                <a:solidFill>
                  <a:srgbClr val="FF0000"/>
                </a:solidFill>
                <a:latin typeface="Arial"/>
                <a:ea typeface="宋体" charset="0"/>
                <a:cs typeface="Arial"/>
              </a:rPr>
              <a:t>H</a:t>
            </a:r>
            <a:r>
              <a:rPr lang="en-GB" altLang="zh-CN" sz="2400" b="1" dirty="0">
                <a:solidFill>
                  <a:schemeClr val="tx1"/>
                </a:solidFill>
                <a:latin typeface="Arial"/>
                <a:ea typeface="宋体" charset="0"/>
                <a:cs typeface="Arial"/>
              </a:rPr>
              <a:t>adron </a:t>
            </a:r>
            <a:r>
              <a:rPr lang="en-GB" altLang="zh-CN" sz="2400" b="1" dirty="0">
                <a:solidFill>
                  <a:srgbClr val="FF0000"/>
                </a:solidFill>
                <a:latin typeface="Arial"/>
                <a:ea typeface="宋体" charset="0"/>
                <a:cs typeface="Arial"/>
              </a:rPr>
              <a:t>C</a:t>
            </a:r>
            <a:r>
              <a:rPr lang="en-GB" altLang="zh-CN" sz="2400" b="1" dirty="0">
                <a:solidFill>
                  <a:schemeClr val="tx1"/>
                </a:solidFill>
                <a:latin typeface="Arial"/>
                <a:ea typeface="宋体" charset="0"/>
                <a:cs typeface="Arial"/>
              </a:rPr>
              <a:t>ollider </a:t>
            </a:r>
            <a:r>
              <a:rPr lang="en-GB" altLang="zh-CN" sz="2400" b="1" dirty="0" smtClean="0">
                <a:solidFill>
                  <a:schemeClr val="tx1"/>
                </a:solidFill>
                <a:latin typeface="Arial"/>
                <a:ea typeface="宋体" charset="0"/>
                <a:cs typeface="Arial"/>
              </a:rPr>
              <a:t>  (</a:t>
            </a:r>
            <a:r>
              <a:rPr lang="en-GB" altLang="zh-CN" sz="2400" b="1" dirty="0">
                <a:solidFill>
                  <a:srgbClr val="FF0000"/>
                </a:solidFill>
                <a:latin typeface="Arial"/>
                <a:ea typeface="宋体" charset="0"/>
                <a:cs typeface="Arial"/>
              </a:rPr>
              <a:t>LHC</a:t>
            </a:r>
            <a:r>
              <a:rPr lang="en-GB" altLang="zh-CN" sz="2400" b="1" dirty="0">
                <a:solidFill>
                  <a:schemeClr val="tx1"/>
                </a:solidFill>
                <a:latin typeface="Arial"/>
                <a:ea typeface="宋体" charset="0"/>
                <a:cs typeface="Arial"/>
              </a:rPr>
              <a:t>): </a:t>
            </a:r>
          </a:p>
          <a:p>
            <a:pPr marL="342900" indent="-342900" defTabSz="457200">
              <a:buFont typeface="Symbol" charset="2"/>
              <a:buChar char="-"/>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r>
              <a:rPr lang="en-GB" altLang="zh-CN" sz="2000" dirty="0">
                <a:solidFill>
                  <a:schemeClr val="tx1"/>
                </a:solidFill>
                <a:latin typeface="Arial"/>
                <a:ea typeface="宋体" charset="0"/>
                <a:cs typeface="Arial"/>
              </a:rPr>
              <a:t>Proton-Proton synchrotron</a:t>
            </a:r>
          </a:p>
          <a:p>
            <a:pPr marL="342900" indent="-342900" defTabSz="457200">
              <a:buFont typeface="Symbol" charset="2"/>
              <a:buChar char="-"/>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r>
              <a:rPr lang="en-GB" altLang="zh-CN" sz="2000" dirty="0">
                <a:solidFill>
                  <a:schemeClr val="tx1"/>
                </a:solidFill>
                <a:latin typeface="Arial"/>
                <a:ea typeface="宋体" charset="0"/>
                <a:cs typeface="Arial"/>
              </a:rPr>
              <a:t>World’s highest and largest  collider</a:t>
            </a:r>
          </a:p>
        </p:txBody>
      </p:sp>
      <p:sp>
        <p:nvSpPr>
          <p:cNvPr id="11" name="标题 5"/>
          <p:cNvSpPr txBox="1">
            <a:spLocks/>
          </p:cNvSpPr>
          <p:nvPr/>
        </p:nvSpPr>
        <p:spPr>
          <a:xfrm>
            <a:off x="323528" y="109714"/>
            <a:ext cx="8568952" cy="7269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kumimoji="1" lang="en-US" altLang="zh-CN" dirty="0" smtClean="0">
                <a:solidFill>
                  <a:srgbClr val="2E2224"/>
                </a:solidFill>
                <a:latin typeface="Arial Black"/>
                <a:cs typeface="Arial Black"/>
              </a:rPr>
              <a:t>ATLAS and CMS detector @ LHC</a:t>
            </a:r>
            <a:endParaRPr kumimoji="1" lang="zh-CN" altLang="en-US" dirty="0">
              <a:solidFill>
                <a:srgbClr val="2E2224"/>
              </a:solidFill>
              <a:latin typeface="Arial Black"/>
              <a:cs typeface="Arial Black"/>
            </a:endParaRPr>
          </a:p>
        </p:txBody>
      </p:sp>
      <p:sp>
        <p:nvSpPr>
          <p:cNvPr id="3" name="幻灯片编号占位符 2"/>
          <p:cNvSpPr>
            <a:spLocks noGrp="1"/>
          </p:cNvSpPr>
          <p:nvPr>
            <p:ph type="sldNum" sz="quarter" idx="12"/>
          </p:nvPr>
        </p:nvSpPr>
        <p:spPr/>
        <p:txBody>
          <a:bodyPr>
            <a:normAutofit fontScale="92500" lnSpcReduction="20000"/>
          </a:bodyPr>
          <a:lstStyle/>
          <a:p>
            <a:pPr>
              <a:defRPr/>
            </a:pPr>
            <a:fld id="{B7B63E5F-8782-8A49-B04F-93428C034718}" type="slidenum">
              <a:rPr lang="zh-CN" altLang="en-US" smtClean="0"/>
              <a:pPr>
                <a:defRPr/>
              </a:pPr>
              <a:t>18</a:t>
            </a:fld>
            <a:endParaRPr lang="en-US" altLang="zh-CN"/>
          </a:p>
        </p:txBody>
      </p:sp>
      <p:sp>
        <p:nvSpPr>
          <p:cNvPr id="14"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4055893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幻灯片编号占位符 7"/>
          <p:cNvSpPr>
            <a:spLocks noGrp="1"/>
          </p:cNvSpPr>
          <p:nvPr>
            <p:ph type="sldNum" sz="quarter" idx="12"/>
          </p:nvPr>
        </p:nvSpPr>
        <p:spPr/>
        <p:txBody>
          <a:bodyPr>
            <a:normAutofit fontScale="92500" lnSpcReduction="20000"/>
          </a:bodyPr>
          <a:lstStyle/>
          <a:p>
            <a:fld id="{0C913308-F349-4B6D-A68A-DD1791B4A57B}" type="slidenum">
              <a:rPr lang="zh-CN" altLang="en-US" smtClean="0"/>
              <a:pPr/>
              <a:t>19</a:t>
            </a:fld>
            <a:endParaRPr lang="zh-CN" altLang="en-US"/>
          </a:p>
        </p:txBody>
      </p:sp>
      <p:sp>
        <p:nvSpPr>
          <p:cNvPr id="11"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12" name="标题 5"/>
          <p:cNvSpPr txBox="1">
            <a:spLocks/>
          </p:cNvSpPr>
          <p:nvPr/>
        </p:nvSpPr>
        <p:spPr>
          <a:xfrm>
            <a:off x="323528" y="253730"/>
            <a:ext cx="8568952" cy="7269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kumimoji="1" lang="en-US" altLang="zh-CN" dirty="0" smtClean="0">
                <a:solidFill>
                  <a:srgbClr val="2E2224"/>
                </a:solidFill>
                <a:latin typeface="Arial Black"/>
                <a:cs typeface="Arial Black"/>
              </a:rPr>
              <a:t>ATLAS and CMS</a:t>
            </a:r>
            <a:endParaRPr kumimoji="1" lang="zh-CN" altLang="en-US" dirty="0">
              <a:solidFill>
                <a:srgbClr val="2E2224"/>
              </a:solidFill>
              <a:latin typeface="Arial Black"/>
              <a:cs typeface="Arial Black"/>
            </a:endParaRPr>
          </a:p>
        </p:txBody>
      </p:sp>
      <p:pic>
        <p:nvPicPr>
          <p:cNvPr id="13" name="图片 12" descr="屏幕快照 2015-08-03 下午10.46.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124744"/>
            <a:ext cx="7181428" cy="5280779"/>
          </a:xfrm>
          <a:prstGeom prst="rect">
            <a:avLst/>
          </a:prstGeom>
        </p:spPr>
      </p:pic>
      <p:pic>
        <p:nvPicPr>
          <p:cNvPr id="9" name="Picture 41" descr="atlas_log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340768"/>
            <a:ext cx="1296144" cy="151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图片 15" descr="屏幕快照 2013-08-30 下午12.48.1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4941168"/>
            <a:ext cx="1187450" cy="121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31322533"/>
      </p:ext>
    </p:extLst>
  </p:cSld>
  <p:clrMapOvr>
    <a:masterClrMapping/>
  </p:clrMapOvr>
  <p:transition advTm="141"/>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55576" y="332656"/>
            <a:ext cx="7650953" cy="461665"/>
          </a:xfrm>
          <a:prstGeom prst="rect">
            <a:avLst/>
          </a:prstGeom>
        </p:spPr>
        <p:txBody>
          <a:bodyPr wrap="none">
            <a:spAutoFit/>
          </a:bodyPr>
          <a:lstStyle/>
          <a:p>
            <a:r>
              <a:rPr lang="zh-CN" altLang="zh-CN" sz="2400" b="1" i="1" dirty="0">
                <a:solidFill>
                  <a:srgbClr val="0000FF"/>
                </a:solidFill>
                <a:latin typeface="+mn-ea"/>
              </a:rPr>
              <a:t>希腊神话中的</a:t>
            </a:r>
            <a:r>
              <a:rPr lang="zh-CN" altLang="zh-CN" sz="2400" b="1" i="1" dirty="0" smtClean="0">
                <a:solidFill>
                  <a:srgbClr val="0000FF"/>
                </a:solidFill>
                <a:latin typeface="+mn-ea"/>
              </a:rPr>
              <a:t>怪物</a:t>
            </a:r>
            <a:r>
              <a:rPr lang="zh-CN" altLang="en-US" sz="2400" b="1" i="1" dirty="0" smtClean="0">
                <a:solidFill>
                  <a:srgbClr val="0000FF"/>
                </a:solidFill>
                <a:latin typeface="+mn-ea"/>
              </a:rPr>
              <a:t>“</a:t>
            </a:r>
            <a:r>
              <a:rPr lang="en-US" altLang="zh-CN" sz="2400" i="1" dirty="0" smtClean="0">
                <a:solidFill>
                  <a:srgbClr val="0000FF"/>
                </a:solidFill>
                <a:latin typeface="+mn-ea"/>
              </a:rPr>
              <a:t>Uroboros</a:t>
            </a:r>
            <a:r>
              <a:rPr lang="zh-CN" altLang="en-US" sz="2400" b="1" i="1" dirty="0" smtClean="0">
                <a:solidFill>
                  <a:srgbClr val="0000FF"/>
                </a:solidFill>
                <a:latin typeface="+mn-ea"/>
              </a:rPr>
              <a:t>”</a:t>
            </a:r>
            <a:r>
              <a:rPr lang="zh-CN" altLang="zh-CN" sz="2400" b="1" i="1" dirty="0" smtClean="0">
                <a:solidFill>
                  <a:srgbClr val="0000FF"/>
                </a:solidFill>
                <a:latin typeface="+mn-ea"/>
              </a:rPr>
              <a:t>与格拉肖</a:t>
            </a:r>
            <a:r>
              <a:rPr lang="zh-CN" altLang="zh-CN" sz="2400" b="1" i="1" dirty="0">
                <a:solidFill>
                  <a:srgbClr val="0000FF"/>
                </a:solidFill>
                <a:latin typeface="+mn-ea"/>
              </a:rPr>
              <a:t>的“宇宙圈”</a:t>
            </a:r>
            <a:endParaRPr lang="zh-CN" altLang="zh-CN" sz="2400" i="1" dirty="0">
              <a:solidFill>
                <a:srgbClr val="0000FF"/>
              </a:solidFill>
              <a:latin typeface="+mn-ea"/>
            </a:endParaRPr>
          </a:p>
        </p:txBody>
      </p:sp>
      <p:pic>
        <p:nvPicPr>
          <p:cNvPr id="4" name="图片 3"/>
          <p:cNvPicPr>
            <a:picLocks noChangeAspect="1"/>
          </p:cNvPicPr>
          <p:nvPr/>
        </p:nvPicPr>
        <p:blipFill>
          <a:blip r:embed="rId2"/>
          <a:stretch>
            <a:fillRect/>
          </a:stretch>
        </p:blipFill>
        <p:spPr>
          <a:xfrm>
            <a:off x="1691680" y="1475491"/>
            <a:ext cx="5921518" cy="4392488"/>
          </a:xfrm>
          <a:prstGeom prst="rect">
            <a:avLst/>
          </a:prstGeom>
        </p:spPr>
      </p:pic>
      <p:sp>
        <p:nvSpPr>
          <p:cNvPr id="8" name="幻灯片编号占位符 3"/>
          <p:cNvSpPr txBox="1">
            <a:spLocks/>
          </p:cNvSpPr>
          <p:nvPr/>
        </p:nvSpPr>
        <p:spPr>
          <a:xfrm>
            <a:off x="8388424" y="6381328"/>
            <a:ext cx="660276" cy="288032"/>
          </a:xfrm>
          <a:prstGeom prst="rect">
            <a:avLst/>
          </a:prstGeom>
        </p:spPr>
        <p:txBody>
          <a:bodyPr>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C913308-F349-4B6D-A68A-DD1791B4A57B}" type="slidenum">
              <a:rPr lang="zh-CN" altLang="en-US" smtClean="0"/>
              <a:pPr algn="ctr"/>
              <a:t>2</a:t>
            </a:fld>
            <a:endParaRPr lang="zh-CN" altLang="en-US" dirty="0"/>
          </a:p>
        </p:txBody>
      </p:sp>
      <p:sp>
        <p:nvSpPr>
          <p:cNvPr id="7" name="矩形 19"/>
          <p:cNvSpPr>
            <a:spLocks noChangeArrowheads="1"/>
          </p:cNvSpPr>
          <p:nvPr/>
        </p:nvSpPr>
        <p:spPr bwMode="auto">
          <a:xfrm>
            <a:off x="3491880" y="1238295"/>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charset="0"/>
                <a:ea typeface="黑体" charset="-122"/>
              </a:defRPr>
            </a:lvl1pPr>
            <a:lvl2pPr marL="742950" indent="-285750" eaLnBrk="0" hangingPunct="0">
              <a:defRPr kumimoji="1" sz="2400" b="1">
                <a:solidFill>
                  <a:schemeClr val="tx1"/>
                </a:solidFill>
                <a:latin typeface="Tahoma" charset="0"/>
                <a:ea typeface="黑体" charset="-122"/>
              </a:defRPr>
            </a:lvl2pPr>
            <a:lvl3pPr marL="1143000" indent="-228600" eaLnBrk="0" hangingPunct="0">
              <a:defRPr kumimoji="1" sz="2400" b="1">
                <a:solidFill>
                  <a:schemeClr val="tx1"/>
                </a:solidFill>
                <a:latin typeface="Tahoma" charset="0"/>
                <a:ea typeface="黑体" charset="-122"/>
              </a:defRPr>
            </a:lvl3pPr>
            <a:lvl4pPr marL="1600200" indent="-228600" eaLnBrk="0" hangingPunct="0">
              <a:defRPr kumimoji="1" sz="2400" b="1">
                <a:solidFill>
                  <a:schemeClr val="tx1"/>
                </a:solidFill>
                <a:latin typeface="Tahoma" charset="0"/>
                <a:ea typeface="黑体" charset="-122"/>
              </a:defRPr>
            </a:lvl4pPr>
            <a:lvl5pPr marL="2057400" indent="-228600" eaLnBrk="0" hangingPunct="0">
              <a:defRPr kumimoji="1" sz="2400" b="1">
                <a:solidFill>
                  <a:schemeClr val="tx1"/>
                </a:solidFill>
                <a:latin typeface="Tahoma" charset="0"/>
                <a:ea typeface="黑体" charset="-122"/>
              </a:defRPr>
            </a:lvl5pPr>
            <a:lvl6pPr marL="2514600" indent="-228600" eaLnBrk="0" fontAlgn="base" hangingPunct="0">
              <a:spcBef>
                <a:spcPct val="0"/>
              </a:spcBef>
              <a:spcAft>
                <a:spcPct val="0"/>
              </a:spcAft>
              <a:defRPr kumimoji="1" sz="2400" b="1">
                <a:solidFill>
                  <a:schemeClr val="tx1"/>
                </a:solidFill>
                <a:latin typeface="Tahoma" charset="0"/>
                <a:ea typeface="黑体" charset="-122"/>
              </a:defRPr>
            </a:lvl6pPr>
            <a:lvl7pPr marL="2971800" indent="-228600" eaLnBrk="0" fontAlgn="base" hangingPunct="0">
              <a:spcBef>
                <a:spcPct val="0"/>
              </a:spcBef>
              <a:spcAft>
                <a:spcPct val="0"/>
              </a:spcAft>
              <a:defRPr kumimoji="1" sz="2400" b="1">
                <a:solidFill>
                  <a:schemeClr val="tx1"/>
                </a:solidFill>
                <a:latin typeface="Tahoma" charset="0"/>
                <a:ea typeface="黑体" charset="-122"/>
              </a:defRPr>
            </a:lvl7pPr>
            <a:lvl8pPr marL="3429000" indent="-228600" eaLnBrk="0" fontAlgn="base" hangingPunct="0">
              <a:spcBef>
                <a:spcPct val="0"/>
              </a:spcBef>
              <a:spcAft>
                <a:spcPct val="0"/>
              </a:spcAft>
              <a:defRPr kumimoji="1" sz="2400" b="1">
                <a:solidFill>
                  <a:schemeClr val="tx1"/>
                </a:solidFill>
                <a:latin typeface="Tahoma" charset="0"/>
                <a:ea typeface="黑体" charset="-122"/>
              </a:defRPr>
            </a:lvl8pPr>
            <a:lvl9pPr marL="3886200" indent="-228600" eaLnBrk="0" fontAlgn="base" hangingPunct="0">
              <a:spcBef>
                <a:spcPct val="0"/>
              </a:spcBef>
              <a:spcAft>
                <a:spcPct val="0"/>
              </a:spcAft>
              <a:defRPr kumimoji="1" sz="2400" b="1">
                <a:solidFill>
                  <a:schemeClr val="tx1"/>
                </a:solidFill>
                <a:latin typeface="Tahoma" charset="0"/>
                <a:ea typeface="黑体" charset="-122"/>
              </a:defRPr>
            </a:lvl9pPr>
          </a:lstStyle>
          <a:p>
            <a:pPr eaLnBrk="1" hangingPunct="1">
              <a:buFont typeface="Symbol" charset="2"/>
              <a:buNone/>
            </a:pPr>
            <a:r>
              <a:rPr lang="zh-CN" altLang="en-US">
                <a:solidFill>
                  <a:srgbClr val="FF0000"/>
                </a:solidFill>
                <a:latin typeface="微软雅黑" charset="-122"/>
                <a:ea typeface="微软雅黑" charset="-122"/>
                <a:cs typeface="Tahoma" charset="0"/>
                <a:sym typeface="Symbol" charset="2"/>
              </a:rPr>
              <a:t>最小</a:t>
            </a:r>
            <a:endParaRPr lang="zh-CN" altLang="en-US">
              <a:solidFill>
                <a:srgbClr val="FF0000"/>
              </a:solidFill>
              <a:ea typeface="微软雅黑" charset="-122"/>
              <a:cs typeface="Tahoma" charset="0"/>
            </a:endParaRPr>
          </a:p>
        </p:txBody>
      </p:sp>
      <p:sp>
        <p:nvSpPr>
          <p:cNvPr id="9" name="矩形 20"/>
          <p:cNvSpPr>
            <a:spLocks noChangeArrowheads="1"/>
          </p:cNvSpPr>
          <p:nvPr/>
        </p:nvSpPr>
        <p:spPr bwMode="auto">
          <a:xfrm>
            <a:off x="5004048" y="1238296"/>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charset="0"/>
                <a:ea typeface="黑体" charset="-122"/>
              </a:defRPr>
            </a:lvl1pPr>
            <a:lvl2pPr marL="742950" indent="-285750" eaLnBrk="0" hangingPunct="0">
              <a:defRPr kumimoji="1" sz="2400" b="1">
                <a:solidFill>
                  <a:schemeClr val="tx1"/>
                </a:solidFill>
                <a:latin typeface="Tahoma" charset="0"/>
                <a:ea typeface="黑体" charset="-122"/>
              </a:defRPr>
            </a:lvl2pPr>
            <a:lvl3pPr marL="1143000" indent="-228600" eaLnBrk="0" hangingPunct="0">
              <a:defRPr kumimoji="1" sz="2400" b="1">
                <a:solidFill>
                  <a:schemeClr val="tx1"/>
                </a:solidFill>
                <a:latin typeface="Tahoma" charset="0"/>
                <a:ea typeface="黑体" charset="-122"/>
              </a:defRPr>
            </a:lvl3pPr>
            <a:lvl4pPr marL="1600200" indent="-228600" eaLnBrk="0" hangingPunct="0">
              <a:defRPr kumimoji="1" sz="2400" b="1">
                <a:solidFill>
                  <a:schemeClr val="tx1"/>
                </a:solidFill>
                <a:latin typeface="Tahoma" charset="0"/>
                <a:ea typeface="黑体" charset="-122"/>
              </a:defRPr>
            </a:lvl4pPr>
            <a:lvl5pPr marL="2057400" indent="-228600" eaLnBrk="0" hangingPunct="0">
              <a:defRPr kumimoji="1" sz="2400" b="1">
                <a:solidFill>
                  <a:schemeClr val="tx1"/>
                </a:solidFill>
                <a:latin typeface="Tahoma" charset="0"/>
                <a:ea typeface="黑体" charset="-122"/>
              </a:defRPr>
            </a:lvl5pPr>
            <a:lvl6pPr marL="2514600" indent="-228600" eaLnBrk="0" fontAlgn="base" hangingPunct="0">
              <a:spcBef>
                <a:spcPct val="0"/>
              </a:spcBef>
              <a:spcAft>
                <a:spcPct val="0"/>
              </a:spcAft>
              <a:defRPr kumimoji="1" sz="2400" b="1">
                <a:solidFill>
                  <a:schemeClr val="tx1"/>
                </a:solidFill>
                <a:latin typeface="Tahoma" charset="0"/>
                <a:ea typeface="黑体" charset="-122"/>
              </a:defRPr>
            </a:lvl6pPr>
            <a:lvl7pPr marL="2971800" indent="-228600" eaLnBrk="0" fontAlgn="base" hangingPunct="0">
              <a:spcBef>
                <a:spcPct val="0"/>
              </a:spcBef>
              <a:spcAft>
                <a:spcPct val="0"/>
              </a:spcAft>
              <a:defRPr kumimoji="1" sz="2400" b="1">
                <a:solidFill>
                  <a:schemeClr val="tx1"/>
                </a:solidFill>
                <a:latin typeface="Tahoma" charset="0"/>
                <a:ea typeface="黑体" charset="-122"/>
              </a:defRPr>
            </a:lvl7pPr>
            <a:lvl8pPr marL="3429000" indent="-228600" eaLnBrk="0" fontAlgn="base" hangingPunct="0">
              <a:spcBef>
                <a:spcPct val="0"/>
              </a:spcBef>
              <a:spcAft>
                <a:spcPct val="0"/>
              </a:spcAft>
              <a:defRPr kumimoji="1" sz="2400" b="1">
                <a:solidFill>
                  <a:schemeClr val="tx1"/>
                </a:solidFill>
                <a:latin typeface="Tahoma" charset="0"/>
                <a:ea typeface="黑体" charset="-122"/>
              </a:defRPr>
            </a:lvl8pPr>
            <a:lvl9pPr marL="3886200" indent="-228600" eaLnBrk="0" fontAlgn="base" hangingPunct="0">
              <a:spcBef>
                <a:spcPct val="0"/>
              </a:spcBef>
              <a:spcAft>
                <a:spcPct val="0"/>
              </a:spcAft>
              <a:defRPr kumimoji="1" sz="2400" b="1">
                <a:solidFill>
                  <a:schemeClr val="tx1"/>
                </a:solidFill>
                <a:latin typeface="Tahoma" charset="0"/>
                <a:ea typeface="黑体" charset="-122"/>
              </a:defRPr>
            </a:lvl9pPr>
          </a:lstStyle>
          <a:p>
            <a:pPr eaLnBrk="1" hangingPunct="1">
              <a:buFont typeface="Symbol" charset="2"/>
              <a:buNone/>
            </a:pPr>
            <a:r>
              <a:rPr lang="zh-CN" altLang="en-US">
                <a:solidFill>
                  <a:srgbClr val="FF0000"/>
                </a:solidFill>
                <a:latin typeface="微软雅黑" charset="-122"/>
                <a:ea typeface="微软雅黑" charset="-122"/>
                <a:cs typeface="Tahoma" charset="0"/>
                <a:sym typeface="Symbol" charset="2"/>
              </a:rPr>
              <a:t>最大</a:t>
            </a:r>
            <a:endParaRPr lang="zh-CN" altLang="en-US">
              <a:solidFill>
                <a:srgbClr val="FF0000"/>
              </a:solidFill>
              <a:ea typeface="微软雅黑" charset="-122"/>
              <a:cs typeface="Tahoma" charset="0"/>
            </a:endParaRPr>
          </a:p>
        </p:txBody>
      </p:sp>
      <p:sp>
        <p:nvSpPr>
          <p:cNvPr id="10" name="矩形 7"/>
          <p:cNvSpPr>
            <a:spLocks noChangeArrowheads="1"/>
          </p:cNvSpPr>
          <p:nvPr/>
        </p:nvSpPr>
        <p:spPr bwMode="auto">
          <a:xfrm>
            <a:off x="7213148" y="2165293"/>
            <a:ext cx="800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charset="0"/>
                <a:ea typeface="黑体" charset="-122"/>
              </a:defRPr>
            </a:lvl1pPr>
            <a:lvl2pPr marL="742950" indent="-285750" eaLnBrk="0" hangingPunct="0">
              <a:defRPr kumimoji="1" sz="2400" b="1">
                <a:solidFill>
                  <a:schemeClr val="tx1"/>
                </a:solidFill>
                <a:latin typeface="Tahoma" charset="0"/>
                <a:ea typeface="黑体" charset="-122"/>
              </a:defRPr>
            </a:lvl2pPr>
            <a:lvl3pPr marL="1143000" indent="-228600" eaLnBrk="0" hangingPunct="0">
              <a:defRPr kumimoji="1" sz="2400" b="1">
                <a:solidFill>
                  <a:schemeClr val="tx1"/>
                </a:solidFill>
                <a:latin typeface="Tahoma" charset="0"/>
                <a:ea typeface="黑体" charset="-122"/>
              </a:defRPr>
            </a:lvl3pPr>
            <a:lvl4pPr marL="1600200" indent="-228600" eaLnBrk="0" hangingPunct="0">
              <a:defRPr kumimoji="1" sz="2400" b="1">
                <a:solidFill>
                  <a:schemeClr val="tx1"/>
                </a:solidFill>
                <a:latin typeface="Tahoma" charset="0"/>
                <a:ea typeface="黑体" charset="-122"/>
              </a:defRPr>
            </a:lvl4pPr>
            <a:lvl5pPr marL="2057400" indent="-228600" eaLnBrk="0" hangingPunct="0">
              <a:defRPr kumimoji="1" sz="2400" b="1">
                <a:solidFill>
                  <a:schemeClr val="tx1"/>
                </a:solidFill>
                <a:latin typeface="Tahoma" charset="0"/>
                <a:ea typeface="黑体" charset="-122"/>
              </a:defRPr>
            </a:lvl5pPr>
            <a:lvl6pPr marL="2514600" indent="-228600" eaLnBrk="0" fontAlgn="base" hangingPunct="0">
              <a:spcBef>
                <a:spcPct val="0"/>
              </a:spcBef>
              <a:spcAft>
                <a:spcPct val="0"/>
              </a:spcAft>
              <a:defRPr kumimoji="1" sz="2400" b="1">
                <a:solidFill>
                  <a:schemeClr val="tx1"/>
                </a:solidFill>
                <a:latin typeface="Tahoma" charset="0"/>
                <a:ea typeface="黑体" charset="-122"/>
              </a:defRPr>
            </a:lvl6pPr>
            <a:lvl7pPr marL="2971800" indent="-228600" eaLnBrk="0" fontAlgn="base" hangingPunct="0">
              <a:spcBef>
                <a:spcPct val="0"/>
              </a:spcBef>
              <a:spcAft>
                <a:spcPct val="0"/>
              </a:spcAft>
              <a:defRPr kumimoji="1" sz="2400" b="1">
                <a:solidFill>
                  <a:schemeClr val="tx1"/>
                </a:solidFill>
                <a:latin typeface="Tahoma" charset="0"/>
                <a:ea typeface="黑体" charset="-122"/>
              </a:defRPr>
            </a:lvl7pPr>
            <a:lvl8pPr marL="3429000" indent="-228600" eaLnBrk="0" fontAlgn="base" hangingPunct="0">
              <a:spcBef>
                <a:spcPct val="0"/>
              </a:spcBef>
              <a:spcAft>
                <a:spcPct val="0"/>
              </a:spcAft>
              <a:defRPr kumimoji="1" sz="2400" b="1">
                <a:solidFill>
                  <a:schemeClr val="tx1"/>
                </a:solidFill>
                <a:latin typeface="Tahoma" charset="0"/>
                <a:ea typeface="黑体" charset="-122"/>
              </a:defRPr>
            </a:lvl8pPr>
            <a:lvl9pPr marL="3886200" indent="-228600" eaLnBrk="0" fontAlgn="base" hangingPunct="0">
              <a:spcBef>
                <a:spcPct val="0"/>
              </a:spcBef>
              <a:spcAft>
                <a:spcPct val="0"/>
              </a:spcAft>
              <a:defRPr kumimoji="1" sz="2400" b="1">
                <a:solidFill>
                  <a:schemeClr val="tx1"/>
                </a:solidFill>
                <a:latin typeface="Tahoma" charset="0"/>
                <a:ea typeface="黑体" charset="-122"/>
              </a:defRPr>
            </a:lvl9pPr>
          </a:lstStyle>
          <a:p>
            <a:pPr eaLnBrk="1" hangingPunct="1">
              <a:buFont typeface="Symbol" charset="2"/>
              <a:buNone/>
            </a:pPr>
            <a:r>
              <a:rPr lang="zh-CN" altLang="en-US">
                <a:solidFill>
                  <a:srgbClr val="0000FF"/>
                </a:solidFill>
                <a:latin typeface="微软雅黑" charset="-122"/>
                <a:ea typeface="微软雅黑" charset="-122"/>
                <a:cs typeface="Tahoma" charset="0"/>
                <a:sym typeface="Symbol" charset="2"/>
              </a:rPr>
              <a:t>星系</a:t>
            </a:r>
            <a:endParaRPr lang="zh-CN" altLang="en-US">
              <a:solidFill>
                <a:srgbClr val="0000FF"/>
              </a:solidFill>
              <a:ea typeface="微软雅黑" charset="-122"/>
              <a:cs typeface="Tahoma" charset="0"/>
            </a:endParaRPr>
          </a:p>
        </p:txBody>
      </p:sp>
      <p:sp>
        <p:nvSpPr>
          <p:cNvPr id="11" name="矩形 8"/>
          <p:cNvSpPr>
            <a:spLocks noChangeArrowheads="1"/>
          </p:cNvSpPr>
          <p:nvPr/>
        </p:nvSpPr>
        <p:spPr bwMode="auto">
          <a:xfrm>
            <a:off x="7584910" y="3323096"/>
            <a:ext cx="1108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charset="0"/>
                <a:ea typeface="黑体" charset="-122"/>
              </a:defRPr>
            </a:lvl1pPr>
            <a:lvl2pPr marL="742950" indent="-285750" eaLnBrk="0" hangingPunct="0">
              <a:defRPr kumimoji="1" sz="2400" b="1">
                <a:solidFill>
                  <a:schemeClr val="tx1"/>
                </a:solidFill>
                <a:latin typeface="Tahoma" charset="0"/>
                <a:ea typeface="黑体" charset="-122"/>
              </a:defRPr>
            </a:lvl2pPr>
            <a:lvl3pPr marL="1143000" indent="-228600" eaLnBrk="0" hangingPunct="0">
              <a:defRPr kumimoji="1" sz="2400" b="1">
                <a:solidFill>
                  <a:schemeClr val="tx1"/>
                </a:solidFill>
                <a:latin typeface="Tahoma" charset="0"/>
                <a:ea typeface="黑体" charset="-122"/>
              </a:defRPr>
            </a:lvl3pPr>
            <a:lvl4pPr marL="1600200" indent="-228600" eaLnBrk="0" hangingPunct="0">
              <a:defRPr kumimoji="1" sz="2400" b="1">
                <a:solidFill>
                  <a:schemeClr val="tx1"/>
                </a:solidFill>
                <a:latin typeface="Tahoma" charset="0"/>
                <a:ea typeface="黑体" charset="-122"/>
              </a:defRPr>
            </a:lvl4pPr>
            <a:lvl5pPr marL="2057400" indent="-228600" eaLnBrk="0" hangingPunct="0">
              <a:defRPr kumimoji="1" sz="2400" b="1">
                <a:solidFill>
                  <a:schemeClr val="tx1"/>
                </a:solidFill>
                <a:latin typeface="Tahoma" charset="0"/>
                <a:ea typeface="黑体" charset="-122"/>
              </a:defRPr>
            </a:lvl5pPr>
            <a:lvl6pPr marL="2514600" indent="-228600" eaLnBrk="0" fontAlgn="base" hangingPunct="0">
              <a:spcBef>
                <a:spcPct val="0"/>
              </a:spcBef>
              <a:spcAft>
                <a:spcPct val="0"/>
              </a:spcAft>
              <a:defRPr kumimoji="1" sz="2400" b="1">
                <a:solidFill>
                  <a:schemeClr val="tx1"/>
                </a:solidFill>
                <a:latin typeface="Tahoma" charset="0"/>
                <a:ea typeface="黑体" charset="-122"/>
              </a:defRPr>
            </a:lvl6pPr>
            <a:lvl7pPr marL="2971800" indent="-228600" eaLnBrk="0" fontAlgn="base" hangingPunct="0">
              <a:spcBef>
                <a:spcPct val="0"/>
              </a:spcBef>
              <a:spcAft>
                <a:spcPct val="0"/>
              </a:spcAft>
              <a:defRPr kumimoji="1" sz="2400" b="1">
                <a:solidFill>
                  <a:schemeClr val="tx1"/>
                </a:solidFill>
                <a:latin typeface="Tahoma" charset="0"/>
                <a:ea typeface="黑体" charset="-122"/>
              </a:defRPr>
            </a:lvl7pPr>
            <a:lvl8pPr marL="3429000" indent="-228600" eaLnBrk="0" fontAlgn="base" hangingPunct="0">
              <a:spcBef>
                <a:spcPct val="0"/>
              </a:spcBef>
              <a:spcAft>
                <a:spcPct val="0"/>
              </a:spcAft>
              <a:defRPr kumimoji="1" sz="2400" b="1">
                <a:solidFill>
                  <a:schemeClr val="tx1"/>
                </a:solidFill>
                <a:latin typeface="Tahoma" charset="0"/>
                <a:ea typeface="黑体" charset="-122"/>
              </a:defRPr>
            </a:lvl8pPr>
            <a:lvl9pPr marL="3886200" indent="-228600" eaLnBrk="0" fontAlgn="base" hangingPunct="0">
              <a:spcBef>
                <a:spcPct val="0"/>
              </a:spcBef>
              <a:spcAft>
                <a:spcPct val="0"/>
              </a:spcAft>
              <a:defRPr kumimoji="1" sz="2400" b="1">
                <a:solidFill>
                  <a:schemeClr val="tx1"/>
                </a:solidFill>
                <a:latin typeface="Tahoma" charset="0"/>
                <a:ea typeface="黑体" charset="-122"/>
              </a:defRPr>
            </a:lvl9pPr>
          </a:lstStyle>
          <a:p>
            <a:pPr eaLnBrk="1" hangingPunct="1">
              <a:buFont typeface="Symbol" charset="2"/>
              <a:buNone/>
            </a:pPr>
            <a:r>
              <a:rPr lang="zh-CN" altLang="en-US">
                <a:solidFill>
                  <a:srgbClr val="0000FF"/>
                </a:solidFill>
                <a:latin typeface="微软雅黑" charset="-122"/>
                <a:ea typeface="微软雅黑" charset="-122"/>
                <a:cs typeface="Tahoma" charset="0"/>
                <a:sym typeface="Symbol" charset="2"/>
              </a:rPr>
              <a:t>太阳系</a:t>
            </a:r>
            <a:endParaRPr lang="zh-CN" altLang="en-US">
              <a:solidFill>
                <a:srgbClr val="0000FF"/>
              </a:solidFill>
              <a:ea typeface="微软雅黑" charset="-122"/>
              <a:cs typeface="Tahoma" charset="0"/>
            </a:endParaRPr>
          </a:p>
        </p:txBody>
      </p:sp>
      <p:sp>
        <p:nvSpPr>
          <p:cNvPr id="12" name="矩形 9"/>
          <p:cNvSpPr>
            <a:spLocks noChangeArrowheads="1"/>
          </p:cNvSpPr>
          <p:nvPr/>
        </p:nvSpPr>
        <p:spPr bwMode="auto">
          <a:xfrm>
            <a:off x="7352991" y="4133576"/>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charset="0"/>
                <a:ea typeface="黑体" charset="-122"/>
              </a:defRPr>
            </a:lvl1pPr>
            <a:lvl2pPr marL="742950" indent="-285750" eaLnBrk="0" hangingPunct="0">
              <a:defRPr kumimoji="1" sz="2400" b="1">
                <a:solidFill>
                  <a:schemeClr val="tx1"/>
                </a:solidFill>
                <a:latin typeface="Tahoma" charset="0"/>
                <a:ea typeface="黑体" charset="-122"/>
              </a:defRPr>
            </a:lvl2pPr>
            <a:lvl3pPr marL="1143000" indent="-228600" eaLnBrk="0" hangingPunct="0">
              <a:defRPr kumimoji="1" sz="2400" b="1">
                <a:solidFill>
                  <a:schemeClr val="tx1"/>
                </a:solidFill>
                <a:latin typeface="Tahoma" charset="0"/>
                <a:ea typeface="黑体" charset="-122"/>
              </a:defRPr>
            </a:lvl3pPr>
            <a:lvl4pPr marL="1600200" indent="-228600" eaLnBrk="0" hangingPunct="0">
              <a:defRPr kumimoji="1" sz="2400" b="1">
                <a:solidFill>
                  <a:schemeClr val="tx1"/>
                </a:solidFill>
                <a:latin typeface="Tahoma" charset="0"/>
                <a:ea typeface="黑体" charset="-122"/>
              </a:defRPr>
            </a:lvl4pPr>
            <a:lvl5pPr marL="2057400" indent="-228600" eaLnBrk="0" hangingPunct="0">
              <a:defRPr kumimoji="1" sz="2400" b="1">
                <a:solidFill>
                  <a:schemeClr val="tx1"/>
                </a:solidFill>
                <a:latin typeface="Tahoma" charset="0"/>
                <a:ea typeface="黑体" charset="-122"/>
              </a:defRPr>
            </a:lvl5pPr>
            <a:lvl6pPr marL="2514600" indent="-228600" eaLnBrk="0" fontAlgn="base" hangingPunct="0">
              <a:spcBef>
                <a:spcPct val="0"/>
              </a:spcBef>
              <a:spcAft>
                <a:spcPct val="0"/>
              </a:spcAft>
              <a:defRPr kumimoji="1" sz="2400" b="1">
                <a:solidFill>
                  <a:schemeClr val="tx1"/>
                </a:solidFill>
                <a:latin typeface="Tahoma" charset="0"/>
                <a:ea typeface="黑体" charset="-122"/>
              </a:defRPr>
            </a:lvl6pPr>
            <a:lvl7pPr marL="2971800" indent="-228600" eaLnBrk="0" fontAlgn="base" hangingPunct="0">
              <a:spcBef>
                <a:spcPct val="0"/>
              </a:spcBef>
              <a:spcAft>
                <a:spcPct val="0"/>
              </a:spcAft>
              <a:defRPr kumimoji="1" sz="2400" b="1">
                <a:solidFill>
                  <a:schemeClr val="tx1"/>
                </a:solidFill>
                <a:latin typeface="Tahoma" charset="0"/>
                <a:ea typeface="黑体" charset="-122"/>
              </a:defRPr>
            </a:lvl7pPr>
            <a:lvl8pPr marL="3429000" indent="-228600" eaLnBrk="0" fontAlgn="base" hangingPunct="0">
              <a:spcBef>
                <a:spcPct val="0"/>
              </a:spcBef>
              <a:spcAft>
                <a:spcPct val="0"/>
              </a:spcAft>
              <a:defRPr kumimoji="1" sz="2400" b="1">
                <a:solidFill>
                  <a:schemeClr val="tx1"/>
                </a:solidFill>
                <a:latin typeface="Tahoma" charset="0"/>
                <a:ea typeface="黑体" charset="-122"/>
              </a:defRPr>
            </a:lvl8pPr>
            <a:lvl9pPr marL="3886200" indent="-228600" eaLnBrk="0" fontAlgn="base" hangingPunct="0">
              <a:spcBef>
                <a:spcPct val="0"/>
              </a:spcBef>
              <a:spcAft>
                <a:spcPct val="0"/>
              </a:spcAft>
              <a:defRPr kumimoji="1" sz="2400" b="1">
                <a:solidFill>
                  <a:schemeClr val="tx1"/>
                </a:solidFill>
                <a:latin typeface="Tahoma" charset="0"/>
                <a:ea typeface="黑体" charset="-122"/>
              </a:defRPr>
            </a:lvl9pPr>
          </a:lstStyle>
          <a:p>
            <a:pPr eaLnBrk="1" hangingPunct="1">
              <a:buFont typeface="Symbol" charset="2"/>
              <a:buNone/>
            </a:pPr>
            <a:r>
              <a:rPr lang="zh-CN" altLang="en-US">
                <a:solidFill>
                  <a:srgbClr val="0000FF"/>
                </a:solidFill>
                <a:latin typeface="微软雅黑" charset="-122"/>
                <a:ea typeface="微软雅黑" charset="-122"/>
                <a:cs typeface="Tahoma" charset="0"/>
                <a:sym typeface="Symbol" charset="2"/>
              </a:rPr>
              <a:t>太阳</a:t>
            </a:r>
            <a:endParaRPr lang="zh-CN" altLang="en-US">
              <a:solidFill>
                <a:srgbClr val="0000FF"/>
              </a:solidFill>
              <a:ea typeface="微软雅黑" charset="-122"/>
              <a:cs typeface="Tahoma" charset="0"/>
            </a:endParaRPr>
          </a:p>
        </p:txBody>
      </p:sp>
      <p:sp>
        <p:nvSpPr>
          <p:cNvPr id="13" name="矩形 10"/>
          <p:cNvSpPr>
            <a:spLocks noChangeArrowheads="1"/>
          </p:cNvSpPr>
          <p:nvPr/>
        </p:nvSpPr>
        <p:spPr bwMode="auto">
          <a:xfrm>
            <a:off x="6413048" y="5013176"/>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charset="0"/>
                <a:ea typeface="黑体" charset="-122"/>
              </a:defRPr>
            </a:lvl1pPr>
            <a:lvl2pPr marL="742950" indent="-285750" eaLnBrk="0" hangingPunct="0">
              <a:defRPr kumimoji="1" sz="2400" b="1">
                <a:solidFill>
                  <a:schemeClr val="tx1"/>
                </a:solidFill>
                <a:latin typeface="Tahoma" charset="0"/>
                <a:ea typeface="黑体" charset="-122"/>
              </a:defRPr>
            </a:lvl2pPr>
            <a:lvl3pPr marL="1143000" indent="-228600" eaLnBrk="0" hangingPunct="0">
              <a:defRPr kumimoji="1" sz="2400" b="1">
                <a:solidFill>
                  <a:schemeClr val="tx1"/>
                </a:solidFill>
                <a:latin typeface="Tahoma" charset="0"/>
                <a:ea typeface="黑体" charset="-122"/>
              </a:defRPr>
            </a:lvl3pPr>
            <a:lvl4pPr marL="1600200" indent="-228600" eaLnBrk="0" hangingPunct="0">
              <a:defRPr kumimoji="1" sz="2400" b="1">
                <a:solidFill>
                  <a:schemeClr val="tx1"/>
                </a:solidFill>
                <a:latin typeface="Tahoma" charset="0"/>
                <a:ea typeface="黑体" charset="-122"/>
              </a:defRPr>
            </a:lvl4pPr>
            <a:lvl5pPr marL="2057400" indent="-228600" eaLnBrk="0" hangingPunct="0">
              <a:defRPr kumimoji="1" sz="2400" b="1">
                <a:solidFill>
                  <a:schemeClr val="tx1"/>
                </a:solidFill>
                <a:latin typeface="Tahoma" charset="0"/>
                <a:ea typeface="黑体" charset="-122"/>
              </a:defRPr>
            </a:lvl5pPr>
            <a:lvl6pPr marL="2514600" indent="-228600" eaLnBrk="0" fontAlgn="base" hangingPunct="0">
              <a:spcBef>
                <a:spcPct val="0"/>
              </a:spcBef>
              <a:spcAft>
                <a:spcPct val="0"/>
              </a:spcAft>
              <a:defRPr kumimoji="1" sz="2400" b="1">
                <a:solidFill>
                  <a:schemeClr val="tx1"/>
                </a:solidFill>
                <a:latin typeface="Tahoma" charset="0"/>
                <a:ea typeface="黑体" charset="-122"/>
              </a:defRPr>
            </a:lvl6pPr>
            <a:lvl7pPr marL="2971800" indent="-228600" eaLnBrk="0" fontAlgn="base" hangingPunct="0">
              <a:spcBef>
                <a:spcPct val="0"/>
              </a:spcBef>
              <a:spcAft>
                <a:spcPct val="0"/>
              </a:spcAft>
              <a:defRPr kumimoji="1" sz="2400" b="1">
                <a:solidFill>
                  <a:schemeClr val="tx1"/>
                </a:solidFill>
                <a:latin typeface="Tahoma" charset="0"/>
                <a:ea typeface="黑体" charset="-122"/>
              </a:defRPr>
            </a:lvl7pPr>
            <a:lvl8pPr marL="3429000" indent="-228600" eaLnBrk="0" fontAlgn="base" hangingPunct="0">
              <a:spcBef>
                <a:spcPct val="0"/>
              </a:spcBef>
              <a:spcAft>
                <a:spcPct val="0"/>
              </a:spcAft>
              <a:defRPr kumimoji="1" sz="2400" b="1">
                <a:solidFill>
                  <a:schemeClr val="tx1"/>
                </a:solidFill>
                <a:latin typeface="Tahoma" charset="0"/>
                <a:ea typeface="黑体" charset="-122"/>
              </a:defRPr>
            </a:lvl8pPr>
            <a:lvl9pPr marL="3886200" indent="-228600" eaLnBrk="0" fontAlgn="base" hangingPunct="0">
              <a:spcBef>
                <a:spcPct val="0"/>
              </a:spcBef>
              <a:spcAft>
                <a:spcPct val="0"/>
              </a:spcAft>
              <a:defRPr kumimoji="1" sz="2400" b="1">
                <a:solidFill>
                  <a:schemeClr val="tx1"/>
                </a:solidFill>
                <a:latin typeface="Tahoma" charset="0"/>
                <a:ea typeface="黑体" charset="-122"/>
              </a:defRPr>
            </a:lvl9pPr>
          </a:lstStyle>
          <a:p>
            <a:pPr eaLnBrk="1" hangingPunct="1">
              <a:buFont typeface="Symbol" charset="2"/>
              <a:buNone/>
            </a:pPr>
            <a:r>
              <a:rPr lang="zh-CN" altLang="en-US">
                <a:solidFill>
                  <a:srgbClr val="0000FF"/>
                </a:solidFill>
                <a:latin typeface="微软雅黑" charset="-122"/>
                <a:ea typeface="微软雅黑" charset="-122"/>
                <a:cs typeface="Tahoma" charset="0"/>
                <a:sym typeface="Symbol" charset="2"/>
              </a:rPr>
              <a:t>地球</a:t>
            </a:r>
            <a:endParaRPr lang="zh-CN" altLang="en-US">
              <a:solidFill>
                <a:srgbClr val="0000FF"/>
              </a:solidFill>
              <a:ea typeface="微软雅黑" charset="-122"/>
              <a:cs typeface="Tahoma" charset="0"/>
            </a:endParaRPr>
          </a:p>
        </p:txBody>
      </p:sp>
      <p:sp>
        <p:nvSpPr>
          <p:cNvPr id="16" name="矩形 11"/>
          <p:cNvSpPr>
            <a:spLocks noChangeArrowheads="1"/>
          </p:cNvSpPr>
          <p:nvPr/>
        </p:nvSpPr>
        <p:spPr bwMode="auto">
          <a:xfrm>
            <a:off x="5220072" y="5623740"/>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charset="0"/>
                <a:ea typeface="黑体" charset="-122"/>
              </a:defRPr>
            </a:lvl1pPr>
            <a:lvl2pPr marL="742950" indent="-285750" eaLnBrk="0" hangingPunct="0">
              <a:defRPr kumimoji="1" sz="2400" b="1">
                <a:solidFill>
                  <a:schemeClr val="tx1"/>
                </a:solidFill>
                <a:latin typeface="Tahoma" charset="0"/>
                <a:ea typeface="黑体" charset="-122"/>
              </a:defRPr>
            </a:lvl2pPr>
            <a:lvl3pPr marL="1143000" indent="-228600" eaLnBrk="0" hangingPunct="0">
              <a:defRPr kumimoji="1" sz="2400" b="1">
                <a:solidFill>
                  <a:schemeClr val="tx1"/>
                </a:solidFill>
                <a:latin typeface="Tahoma" charset="0"/>
                <a:ea typeface="黑体" charset="-122"/>
              </a:defRPr>
            </a:lvl3pPr>
            <a:lvl4pPr marL="1600200" indent="-228600" eaLnBrk="0" hangingPunct="0">
              <a:defRPr kumimoji="1" sz="2400" b="1">
                <a:solidFill>
                  <a:schemeClr val="tx1"/>
                </a:solidFill>
                <a:latin typeface="Tahoma" charset="0"/>
                <a:ea typeface="黑体" charset="-122"/>
              </a:defRPr>
            </a:lvl4pPr>
            <a:lvl5pPr marL="2057400" indent="-228600" eaLnBrk="0" hangingPunct="0">
              <a:defRPr kumimoji="1" sz="2400" b="1">
                <a:solidFill>
                  <a:schemeClr val="tx1"/>
                </a:solidFill>
                <a:latin typeface="Tahoma" charset="0"/>
                <a:ea typeface="黑体" charset="-122"/>
              </a:defRPr>
            </a:lvl5pPr>
            <a:lvl6pPr marL="2514600" indent="-228600" eaLnBrk="0" fontAlgn="base" hangingPunct="0">
              <a:spcBef>
                <a:spcPct val="0"/>
              </a:spcBef>
              <a:spcAft>
                <a:spcPct val="0"/>
              </a:spcAft>
              <a:defRPr kumimoji="1" sz="2400" b="1">
                <a:solidFill>
                  <a:schemeClr val="tx1"/>
                </a:solidFill>
                <a:latin typeface="Tahoma" charset="0"/>
                <a:ea typeface="黑体" charset="-122"/>
              </a:defRPr>
            </a:lvl6pPr>
            <a:lvl7pPr marL="2971800" indent="-228600" eaLnBrk="0" fontAlgn="base" hangingPunct="0">
              <a:spcBef>
                <a:spcPct val="0"/>
              </a:spcBef>
              <a:spcAft>
                <a:spcPct val="0"/>
              </a:spcAft>
              <a:defRPr kumimoji="1" sz="2400" b="1">
                <a:solidFill>
                  <a:schemeClr val="tx1"/>
                </a:solidFill>
                <a:latin typeface="Tahoma" charset="0"/>
                <a:ea typeface="黑体" charset="-122"/>
              </a:defRPr>
            </a:lvl7pPr>
            <a:lvl8pPr marL="3429000" indent="-228600" eaLnBrk="0" fontAlgn="base" hangingPunct="0">
              <a:spcBef>
                <a:spcPct val="0"/>
              </a:spcBef>
              <a:spcAft>
                <a:spcPct val="0"/>
              </a:spcAft>
              <a:defRPr kumimoji="1" sz="2400" b="1">
                <a:solidFill>
                  <a:schemeClr val="tx1"/>
                </a:solidFill>
                <a:latin typeface="Tahoma" charset="0"/>
                <a:ea typeface="黑体" charset="-122"/>
              </a:defRPr>
            </a:lvl8pPr>
            <a:lvl9pPr marL="3886200" indent="-228600" eaLnBrk="0" fontAlgn="base" hangingPunct="0">
              <a:spcBef>
                <a:spcPct val="0"/>
              </a:spcBef>
              <a:spcAft>
                <a:spcPct val="0"/>
              </a:spcAft>
              <a:defRPr kumimoji="1" sz="2400" b="1">
                <a:solidFill>
                  <a:schemeClr val="tx1"/>
                </a:solidFill>
                <a:latin typeface="Tahoma" charset="0"/>
                <a:ea typeface="黑体" charset="-122"/>
              </a:defRPr>
            </a:lvl9pPr>
          </a:lstStyle>
          <a:p>
            <a:pPr eaLnBrk="1" hangingPunct="1">
              <a:buFont typeface="Symbol" charset="2"/>
              <a:buNone/>
            </a:pPr>
            <a:r>
              <a:rPr lang="zh-CN" altLang="en-US">
                <a:solidFill>
                  <a:srgbClr val="0000FF"/>
                </a:solidFill>
                <a:latin typeface="微软雅黑" charset="-122"/>
                <a:ea typeface="微软雅黑" charset="-122"/>
                <a:cs typeface="Tahoma" charset="0"/>
                <a:sym typeface="Symbol" charset="2"/>
              </a:rPr>
              <a:t>动物</a:t>
            </a:r>
            <a:endParaRPr lang="zh-CN" altLang="en-US">
              <a:solidFill>
                <a:srgbClr val="0000FF"/>
              </a:solidFill>
              <a:ea typeface="微软雅黑" charset="-122"/>
              <a:cs typeface="Tahoma" charset="0"/>
            </a:endParaRPr>
          </a:p>
        </p:txBody>
      </p:sp>
      <p:sp>
        <p:nvSpPr>
          <p:cNvPr id="17" name="矩形 16"/>
          <p:cNvSpPr>
            <a:spLocks noChangeArrowheads="1"/>
          </p:cNvSpPr>
          <p:nvPr/>
        </p:nvSpPr>
        <p:spPr bwMode="auto">
          <a:xfrm>
            <a:off x="3032210" y="5514879"/>
            <a:ext cx="1108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charset="0"/>
                <a:ea typeface="黑体" charset="-122"/>
              </a:defRPr>
            </a:lvl1pPr>
            <a:lvl2pPr marL="742950" indent="-285750" eaLnBrk="0" hangingPunct="0">
              <a:defRPr kumimoji="1" sz="2400" b="1">
                <a:solidFill>
                  <a:schemeClr val="tx1"/>
                </a:solidFill>
                <a:latin typeface="Tahoma" charset="0"/>
                <a:ea typeface="黑体" charset="-122"/>
              </a:defRPr>
            </a:lvl2pPr>
            <a:lvl3pPr marL="1143000" indent="-228600" eaLnBrk="0" hangingPunct="0">
              <a:defRPr kumimoji="1" sz="2400" b="1">
                <a:solidFill>
                  <a:schemeClr val="tx1"/>
                </a:solidFill>
                <a:latin typeface="Tahoma" charset="0"/>
                <a:ea typeface="黑体" charset="-122"/>
              </a:defRPr>
            </a:lvl3pPr>
            <a:lvl4pPr marL="1600200" indent="-228600" eaLnBrk="0" hangingPunct="0">
              <a:defRPr kumimoji="1" sz="2400" b="1">
                <a:solidFill>
                  <a:schemeClr val="tx1"/>
                </a:solidFill>
                <a:latin typeface="Tahoma" charset="0"/>
                <a:ea typeface="黑体" charset="-122"/>
              </a:defRPr>
            </a:lvl4pPr>
            <a:lvl5pPr marL="2057400" indent="-228600" eaLnBrk="0" hangingPunct="0">
              <a:defRPr kumimoji="1" sz="2400" b="1">
                <a:solidFill>
                  <a:schemeClr val="tx1"/>
                </a:solidFill>
                <a:latin typeface="Tahoma" charset="0"/>
                <a:ea typeface="黑体" charset="-122"/>
              </a:defRPr>
            </a:lvl5pPr>
            <a:lvl6pPr marL="2514600" indent="-228600" eaLnBrk="0" fontAlgn="base" hangingPunct="0">
              <a:spcBef>
                <a:spcPct val="0"/>
              </a:spcBef>
              <a:spcAft>
                <a:spcPct val="0"/>
              </a:spcAft>
              <a:defRPr kumimoji="1" sz="2400" b="1">
                <a:solidFill>
                  <a:schemeClr val="tx1"/>
                </a:solidFill>
                <a:latin typeface="Tahoma" charset="0"/>
                <a:ea typeface="黑体" charset="-122"/>
              </a:defRPr>
            </a:lvl6pPr>
            <a:lvl7pPr marL="2971800" indent="-228600" eaLnBrk="0" fontAlgn="base" hangingPunct="0">
              <a:spcBef>
                <a:spcPct val="0"/>
              </a:spcBef>
              <a:spcAft>
                <a:spcPct val="0"/>
              </a:spcAft>
              <a:defRPr kumimoji="1" sz="2400" b="1">
                <a:solidFill>
                  <a:schemeClr val="tx1"/>
                </a:solidFill>
                <a:latin typeface="Tahoma" charset="0"/>
                <a:ea typeface="黑体" charset="-122"/>
              </a:defRPr>
            </a:lvl7pPr>
            <a:lvl8pPr marL="3429000" indent="-228600" eaLnBrk="0" fontAlgn="base" hangingPunct="0">
              <a:spcBef>
                <a:spcPct val="0"/>
              </a:spcBef>
              <a:spcAft>
                <a:spcPct val="0"/>
              </a:spcAft>
              <a:defRPr kumimoji="1" sz="2400" b="1">
                <a:solidFill>
                  <a:schemeClr val="tx1"/>
                </a:solidFill>
                <a:latin typeface="Tahoma" charset="0"/>
                <a:ea typeface="黑体" charset="-122"/>
              </a:defRPr>
            </a:lvl8pPr>
            <a:lvl9pPr marL="3886200" indent="-228600" eaLnBrk="0" fontAlgn="base" hangingPunct="0">
              <a:spcBef>
                <a:spcPct val="0"/>
              </a:spcBef>
              <a:spcAft>
                <a:spcPct val="0"/>
              </a:spcAft>
              <a:defRPr kumimoji="1" sz="2400" b="1">
                <a:solidFill>
                  <a:schemeClr val="tx1"/>
                </a:solidFill>
                <a:latin typeface="Tahoma" charset="0"/>
                <a:ea typeface="黑体" charset="-122"/>
              </a:defRPr>
            </a:lvl9pPr>
          </a:lstStyle>
          <a:p>
            <a:pPr eaLnBrk="1" hangingPunct="1">
              <a:buFont typeface="Symbol" charset="2"/>
              <a:buNone/>
            </a:pPr>
            <a:r>
              <a:rPr lang="zh-CN" altLang="en-US">
                <a:solidFill>
                  <a:srgbClr val="0000FF"/>
                </a:solidFill>
                <a:latin typeface="微软雅黑" charset="-122"/>
                <a:ea typeface="微软雅黑" charset="-122"/>
                <a:cs typeface="Tahoma" charset="0"/>
                <a:sym typeface="Symbol" charset="2"/>
              </a:rPr>
              <a:t>微生物</a:t>
            </a:r>
            <a:endParaRPr lang="zh-CN" altLang="en-US">
              <a:solidFill>
                <a:srgbClr val="0000FF"/>
              </a:solidFill>
              <a:ea typeface="微软雅黑" charset="-122"/>
              <a:cs typeface="Tahoma" charset="0"/>
            </a:endParaRPr>
          </a:p>
        </p:txBody>
      </p:sp>
      <p:sp>
        <p:nvSpPr>
          <p:cNvPr id="18" name="矩形 13"/>
          <p:cNvSpPr>
            <a:spLocks noChangeArrowheads="1"/>
          </p:cNvSpPr>
          <p:nvPr/>
        </p:nvSpPr>
        <p:spPr bwMode="auto">
          <a:xfrm>
            <a:off x="1847434" y="484521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charset="0"/>
                <a:ea typeface="黑体" charset="-122"/>
              </a:defRPr>
            </a:lvl1pPr>
            <a:lvl2pPr marL="742950" indent="-285750" eaLnBrk="0" hangingPunct="0">
              <a:defRPr kumimoji="1" sz="2400" b="1">
                <a:solidFill>
                  <a:schemeClr val="tx1"/>
                </a:solidFill>
                <a:latin typeface="Tahoma" charset="0"/>
                <a:ea typeface="黑体" charset="-122"/>
              </a:defRPr>
            </a:lvl2pPr>
            <a:lvl3pPr marL="1143000" indent="-228600" eaLnBrk="0" hangingPunct="0">
              <a:defRPr kumimoji="1" sz="2400" b="1">
                <a:solidFill>
                  <a:schemeClr val="tx1"/>
                </a:solidFill>
                <a:latin typeface="Tahoma" charset="0"/>
                <a:ea typeface="黑体" charset="-122"/>
              </a:defRPr>
            </a:lvl3pPr>
            <a:lvl4pPr marL="1600200" indent="-228600" eaLnBrk="0" hangingPunct="0">
              <a:defRPr kumimoji="1" sz="2400" b="1">
                <a:solidFill>
                  <a:schemeClr val="tx1"/>
                </a:solidFill>
                <a:latin typeface="Tahoma" charset="0"/>
                <a:ea typeface="黑体" charset="-122"/>
              </a:defRPr>
            </a:lvl4pPr>
            <a:lvl5pPr marL="2057400" indent="-228600" eaLnBrk="0" hangingPunct="0">
              <a:defRPr kumimoji="1" sz="2400" b="1">
                <a:solidFill>
                  <a:schemeClr val="tx1"/>
                </a:solidFill>
                <a:latin typeface="Tahoma" charset="0"/>
                <a:ea typeface="黑体" charset="-122"/>
              </a:defRPr>
            </a:lvl5pPr>
            <a:lvl6pPr marL="2514600" indent="-228600" eaLnBrk="0" fontAlgn="base" hangingPunct="0">
              <a:spcBef>
                <a:spcPct val="0"/>
              </a:spcBef>
              <a:spcAft>
                <a:spcPct val="0"/>
              </a:spcAft>
              <a:defRPr kumimoji="1" sz="2400" b="1">
                <a:solidFill>
                  <a:schemeClr val="tx1"/>
                </a:solidFill>
                <a:latin typeface="Tahoma" charset="0"/>
                <a:ea typeface="黑体" charset="-122"/>
              </a:defRPr>
            </a:lvl6pPr>
            <a:lvl7pPr marL="2971800" indent="-228600" eaLnBrk="0" fontAlgn="base" hangingPunct="0">
              <a:spcBef>
                <a:spcPct val="0"/>
              </a:spcBef>
              <a:spcAft>
                <a:spcPct val="0"/>
              </a:spcAft>
              <a:defRPr kumimoji="1" sz="2400" b="1">
                <a:solidFill>
                  <a:schemeClr val="tx1"/>
                </a:solidFill>
                <a:latin typeface="Tahoma" charset="0"/>
                <a:ea typeface="黑体" charset="-122"/>
              </a:defRPr>
            </a:lvl7pPr>
            <a:lvl8pPr marL="3429000" indent="-228600" eaLnBrk="0" fontAlgn="base" hangingPunct="0">
              <a:spcBef>
                <a:spcPct val="0"/>
              </a:spcBef>
              <a:spcAft>
                <a:spcPct val="0"/>
              </a:spcAft>
              <a:defRPr kumimoji="1" sz="2400" b="1">
                <a:solidFill>
                  <a:schemeClr val="tx1"/>
                </a:solidFill>
                <a:latin typeface="Tahoma" charset="0"/>
                <a:ea typeface="黑体" charset="-122"/>
              </a:defRPr>
            </a:lvl8pPr>
            <a:lvl9pPr marL="3886200" indent="-228600" eaLnBrk="0" fontAlgn="base" hangingPunct="0">
              <a:spcBef>
                <a:spcPct val="0"/>
              </a:spcBef>
              <a:spcAft>
                <a:spcPct val="0"/>
              </a:spcAft>
              <a:defRPr kumimoji="1" sz="2400" b="1">
                <a:solidFill>
                  <a:schemeClr val="tx1"/>
                </a:solidFill>
                <a:latin typeface="Tahoma" charset="0"/>
                <a:ea typeface="黑体" charset="-122"/>
              </a:defRPr>
            </a:lvl9pPr>
          </a:lstStyle>
          <a:p>
            <a:pPr eaLnBrk="1" hangingPunct="1">
              <a:buFont typeface="Symbol" charset="2"/>
              <a:buNone/>
            </a:pPr>
            <a:r>
              <a:rPr lang="zh-CN" altLang="en-US">
                <a:solidFill>
                  <a:srgbClr val="0000FF"/>
                </a:solidFill>
                <a:latin typeface="微软雅黑" charset="-122"/>
                <a:ea typeface="微软雅黑" charset="-122"/>
                <a:cs typeface="Tahoma" charset="0"/>
                <a:sym typeface="Symbol" charset="2"/>
              </a:rPr>
              <a:t>分子</a:t>
            </a:r>
            <a:endParaRPr lang="zh-CN" altLang="en-US">
              <a:solidFill>
                <a:srgbClr val="0000FF"/>
              </a:solidFill>
              <a:ea typeface="微软雅黑" charset="-122"/>
              <a:cs typeface="Tahoma" charset="0"/>
            </a:endParaRPr>
          </a:p>
        </p:txBody>
      </p:sp>
      <p:sp>
        <p:nvSpPr>
          <p:cNvPr id="19" name="矩形 12"/>
          <p:cNvSpPr>
            <a:spLocks noChangeArrowheads="1"/>
          </p:cNvSpPr>
          <p:nvPr/>
        </p:nvSpPr>
        <p:spPr bwMode="auto">
          <a:xfrm>
            <a:off x="1031960" y="4373231"/>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charset="0"/>
                <a:ea typeface="黑体" charset="-122"/>
              </a:defRPr>
            </a:lvl1pPr>
            <a:lvl2pPr marL="742950" indent="-285750" eaLnBrk="0" hangingPunct="0">
              <a:defRPr kumimoji="1" sz="2400" b="1">
                <a:solidFill>
                  <a:schemeClr val="tx1"/>
                </a:solidFill>
                <a:latin typeface="Tahoma" charset="0"/>
                <a:ea typeface="黑体" charset="-122"/>
              </a:defRPr>
            </a:lvl2pPr>
            <a:lvl3pPr marL="1143000" indent="-228600" eaLnBrk="0" hangingPunct="0">
              <a:defRPr kumimoji="1" sz="2400" b="1">
                <a:solidFill>
                  <a:schemeClr val="tx1"/>
                </a:solidFill>
                <a:latin typeface="Tahoma" charset="0"/>
                <a:ea typeface="黑体" charset="-122"/>
              </a:defRPr>
            </a:lvl3pPr>
            <a:lvl4pPr marL="1600200" indent="-228600" eaLnBrk="0" hangingPunct="0">
              <a:defRPr kumimoji="1" sz="2400" b="1">
                <a:solidFill>
                  <a:schemeClr val="tx1"/>
                </a:solidFill>
                <a:latin typeface="Tahoma" charset="0"/>
                <a:ea typeface="黑体" charset="-122"/>
              </a:defRPr>
            </a:lvl4pPr>
            <a:lvl5pPr marL="2057400" indent="-228600" eaLnBrk="0" hangingPunct="0">
              <a:defRPr kumimoji="1" sz="2400" b="1">
                <a:solidFill>
                  <a:schemeClr val="tx1"/>
                </a:solidFill>
                <a:latin typeface="Tahoma" charset="0"/>
                <a:ea typeface="黑体" charset="-122"/>
              </a:defRPr>
            </a:lvl5pPr>
            <a:lvl6pPr marL="2514600" indent="-228600" eaLnBrk="0" fontAlgn="base" hangingPunct="0">
              <a:spcBef>
                <a:spcPct val="0"/>
              </a:spcBef>
              <a:spcAft>
                <a:spcPct val="0"/>
              </a:spcAft>
              <a:defRPr kumimoji="1" sz="2400" b="1">
                <a:solidFill>
                  <a:schemeClr val="tx1"/>
                </a:solidFill>
                <a:latin typeface="Tahoma" charset="0"/>
                <a:ea typeface="黑体" charset="-122"/>
              </a:defRPr>
            </a:lvl6pPr>
            <a:lvl7pPr marL="2971800" indent="-228600" eaLnBrk="0" fontAlgn="base" hangingPunct="0">
              <a:spcBef>
                <a:spcPct val="0"/>
              </a:spcBef>
              <a:spcAft>
                <a:spcPct val="0"/>
              </a:spcAft>
              <a:defRPr kumimoji="1" sz="2400" b="1">
                <a:solidFill>
                  <a:schemeClr val="tx1"/>
                </a:solidFill>
                <a:latin typeface="Tahoma" charset="0"/>
                <a:ea typeface="黑体" charset="-122"/>
              </a:defRPr>
            </a:lvl7pPr>
            <a:lvl8pPr marL="3429000" indent="-228600" eaLnBrk="0" fontAlgn="base" hangingPunct="0">
              <a:spcBef>
                <a:spcPct val="0"/>
              </a:spcBef>
              <a:spcAft>
                <a:spcPct val="0"/>
              </a:spcAft>
              <a:defRPr kumimoji="1" sz="2400" b="1">
                <a:solidFill>
                  <a:schemeClr val="tx1"/>
                </a:solidFill>
                <a:latin typeface="Tahoma" charset="0"/>
                <a:ea typeface="黑体" charset="-122"/>
              </a:defRPr>
            </a:lvl8pPr>
            <a:lvl9pPr marL="3886200" indent="-228600" eaLnBrk="0" fontAlgn="base" hangingPunct="0">
              <a:spcBef>
                <a:spcPct val="0"/>
              </a:spcBef>
              <a:spcAft>
                <a:spcPct val="0"/>
              </a:spcAft>
              <a:defRPr kumimoji="1" sz="2400" b="1">
                <a:solidFill>
                  <a:schemeClr val="tx1"/>
                </a:solidFill>
                <a:latin typeface="Tahoma" charset="0"/>
                <a:ea typeface="黑体" charset="-122"/>
              </a:defRPr>
            </a:lvl9pPr>
          </a:lstStyle>
          <a:p>
            <a:pPr eaLnBrk="1" hangingPunct="1">
              <a:buFont typeface="Symbol" charset="2"/>
              <a:buNone/>
            </a:pPr>
            <a:r>
              <a:rPr lang="zh-CN" altLang="en-US">
                <a:solidFill>
                  <a:srgbClr val="0000FF"/>
                </a:solidFill>
                <a:latin typeface="微软雅黑" charset="-122"/>
                <a:ea typeface="微软雅黑" charset="-122"/>
                <a:cs typeface="Tahoma" charset="0"/>
                <a:sym typeface="Symbol" charset="2"/>
              </a:rPr>
              <a:t>原子</a:t>
            </a:r>
            <a:endParaRPr lang="zh-CN" altLang="en-US">
              <a:solidFill>
                <a:srgbClr val="0000FF"/>
              </a:solidFill>
              <a:ea typeface="微软雅黑" charset="-122"/>
              <a:cs typeface="Tahoma" charset="0"/>
            </a:endParaRPr>
          </a:p>
        </p:txBody>
      </p:sp>
      <p:sp>
        <p:nvSpPr>
          <p:cNvPr id="20" name="矩形 15"/>
          <p:cNvSpPr>
            <a:spLocks noChangeArrowheads="1"/>
          </p:cNvSpPr>
          <p:nvPr/>
        </p:nvSpPr>
        <p:spPr bwMode="auto">
          <a:xfrm>
            <a:off x="877972" y="3692061"/>
            <a:ext cx="1108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charset="0"/>
                <a:ea typeface="黑体" charset="-122"/>
              </a:defRPr>
            </a:lvl1pPr>
            <a:lvl2pPr marL="742950" indent="-285750" eaLnBrk="0" hangingPunct="0">
              <a:defRPr kumimoji="1" sz="2400" b="1">
                <a:solidFill>
                  <a:schemeClr val="tx1"/>
                </a:solidFill>
                <a:latin typeface="Tahoma" charset="0"/>
                <a:ea typeface="黑体" charset="-122"/>
              </a:defRPr>
            </a:lvl2pPr>
            <a:lvl3pPr marL="1143000" indent="-228600" eaLnBrk="0" hangingPunct="0">
              <a:defRPr kumimoji="1" sz="2400" b="1">
                <a:solidFill>
                  <a:schemeClr val="tx1"/>
                </a:solidFill>
                <a:latin typeface="Tahoma" charset="0"/>
                <a:ea typeface="黑体" charset="-122"/>
              </a:defRPr>
            </a:lvl3pPr>
            <a:lvl4pPr marL="1600200" indent="-228600" eaLnBrk="0" hangingPunct="0">
              <a:defRPr kumimoji="1" sz="2400" b="1">
                <a:solidFill>
                  <a:schemeClr val="tx1"/>
                </a:solidFill>
                <a:latin typeface="Tahoma" charset="0"/>
                <a:ea typeface="黑体" charset="-122"/>
              </a:defRPr>
            </a:lvl4pPr>
            <a:lvl5pPr marL="2057400" indent="-228600" eaLnBrk="0" hangingPunct="0">
              <a:defRPr kumimoji="1" sz="2400" b="1">
                <a:solidFill>
                  <a:schemeClr val="tx1"/>
                </a:solidFill>
                <a:latin typeface="Tahoma" charset="0"/>
                <a:ea typeface="黑体" charset="-122"/>
              </a:defRPr>
            </a:lvl5pPr>
            <a:lvl6pPr marL="2514600" indent="-228600" eaLnBrk="0" fontAlgn="base" hangingPunct="0">
              <a:spcBef>
                <a:spcPct val="0"/>
              </a:spcBef>
              <a:spcAft>
                <a:spcPct val="0"/>
              </a:spcAft>
              <a:defRPr kumimoji="1" sz="2400" b="1">
                <a:solidFill>
                  <a:schemeClr val="tx1"/>
                </a:solidFill>
                <a:latin typeface="Tahoma" charset="0"/>
                <a:ea typeface="黑体" charset="-122"/>
              </a:defRPr>
            </a:lvl6pPr>
            <a:lvl7pPr marL="2971800" indent="-228600" eaLnBrk="0" fontAlgn="base" hangingPunct="0">
              <a:spcBef>
                <a:spcPct val="0"/>
              </a:spcBef>
              <a:spcAft>
                <a:spcPct val="0"/>
              </a:spcAft>
              <a:defRPr kumimoji="1" sz="2400" b="1">
                <a:solidFill>
                  <a:schemeClr val="tx1"/>
                </a:solidFill>
                <a:latin typeface="Tahoma" charset="0"/>
                <a:ea typeface="黑体" charset="-122"/>
              </a:defRPr>
            </a:lvl7pPr>
            <a:lvl8pPr marL="3429000" indent="-228600" eaLnBrk="0" fontAlgn="base" hangingPunct="0">
              <a:spcBef>
                <a:spcPct val="0"/>
              </a:spcBef>
              <a:spcAft>
                <a:spcPct val="0"/>
              </a:spcAft>
              <a:defRPr kumimoji="1" sz="2400" b="1">
                <a:solidFill>
                  <a:schemeClr val="tx1"/>
                </a:solidFill>
                <a:latin typeface="Tahoma" charset="0"/>
                <a:ea typeface="黑体" charset="-122"/>
              </a:defRPr>
            </a:lvl8pPr>
            <a:lvl9pPr marL="3886200" indent="-228600" eaLnBrk="0" fontAlgn="base" hangingPunct="0">
              <a:spcBef>
                <a:spcPct val="0"/>
              </a:spcBef>
              <a:spcAft>
                <a:spcPct val="0"/>
              </a:spcAft>
              <a:defRPr kumimoji="1" sz="2400" b="1">
                <a:solidFill>
                  <a:schemeClr val="tx1"/>
                </a:solidFill>
                <a:latin typeface="Tahoma" charset="0"/>
                <a:ea typeface="黑体" charset="-122"/>
              </a:defRPr>
            </a:lvl9pPr>
          </a:lstStyle>
          <a:p>
            <a:pPr eaLnBrk="1" hangingPunct="1">
              <a:buFont typeface="Symbol" charset="2"/>
              <a:buNone/>
            </a:pPr>
            <a:r>
              <a:rPr lang="zh-CN" altLang="en-US">
                <a:solidFill>
                  <a:srgbClr val="0000FF"/>
                </a:solidFill>
                <a:latin typeface="微软雅黑" charset="-122"/>
                <a:ea typeface="微软雅黑" charset="-122"/>
                <a:cs typeface="Tahoma" charset="0"/>
                <a:sym typeface="Symbol" charset="2"/>
              </a:rPr>
              <a:t>原子核</a:t>
            </a:r>
            <a:endParaRPr lang="zh-CN" altLang="en-US">
              <a:solidFill>
                <a:srgbClr val="0000FF"/>
              </a:solidFill>
              <a:ea typeface="微软雅黑" charset="-122"/>
              <a:cs typeface="Tahoma" charset="0"/>
            </a:endParaRPr>
          </a:p>
        </p:txBody>
      </p:sp>
      <p:sp>
        <p:nvSpPr>
          <p:cNvPr id="21" name="矩形 14"/>
          <p:cNvSpPr>
            <a:spLocks noChangeArrowheads="1"/>
          </p:cNvSpPr>
          <p:nvPr/>
        </p:nvSpPr>
        <p:spPr bwMode="auto">
          <a:xfrm>
            <a:off x="1085934" y="2491246"/>
            <a:ext cx="9001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charset="0"/>
                <a:ea typeface="黑体" charset="-122"/>
              </a:defRPr>
            </a:lvl1pPr>
            <a:lvl2pPr marL="742950" indent="-285750" eaLnBrk="0" hangingPunct="0">
              <a:defRPr kumimoji="1" sz="2400" b="1">
                <a:solidFill>
                  <a:schemeClr val="tx1"/>
                </a:solidFill>
                <a:latin typeface="Tahoma" charset="0"/>
                <a:ea typeface="黑体" charset="-122"/>
              </a:defRPr>
            </a:lvl2pPr>
            <a:lvl3pPr marL="1143000" indent="-228600" eaLnBrk="0" hangingPunct="0">
              <a:defRPr kumimoji="1" sz="2400" b="1">
                <a:solidFill>
                  <a:schemeClr val="tx1"/>
                </a:solidFill>
                <a:latin typeface="Tahoma" charset="0"/>
                <a:ea typeface="黑体" charset="-122"/>
              </a:defRPr>
            </a:lvl3pPr>
            <a:lvl4pPr marL="1600200" indent="-228600" eaLnBrk="0" hangingPunct="0">
              <a:defRPr kumimoji="1" sz="2400" b="1">
                <a:solidFill>
                  <a:schemeClr val="tx1"/>
                </a:solidFill>
                <a:latin typeface="Tahoma" charset="0"/>
                <a:ea typeface="黑体" charset="-122"/>
              </a:defRPr>
            </a:lvl4pPr>
            <a:lvl5pPr marL="2057400" indent="-228600" eaLnBrk="0" hangingPunct="0">
              <a:defRPr kumimoji="1" sz="2400" b="1">
                <a:solidFill>
                  <a:schemeClr val="tx1"/>
                </a:solidFill>
                <a:latin typeface="Tahoma" charset="0"/>
                <a:ea typeface="黑体" charset="-122"/>
              </a:defRPr>
            </a:lvl5pPr>
            <a:lvl6pPr marL="2514600" indent="-228600" eaLnBrk="0" fontAlgn="base" hangingPunct="0">
              <a:spcBef>
                <a:spcPct val="0"/>
              </a:spcBef>
              <a:spcAft>
                <a:spcPct val="0"/>
              </a:spcAft>
              <a:defRPr kumimoji="1" sz="2400" b="1">
                <a:solidFill>
                  <a:schemeClr val="tx1"/>
                </a:solidFill>
                <a:latin typeface="Tahoma" charset="0"/>
                <a:ea typeface="黑体" charset="-122"/>
              </a:defRPr>
            </a:lvl6pPr>
            <a:lvl7pPr marL="2971800" indent="-228600" eaLnBrk="0" fontAlgn="base" hangingPunct="0">
              <a:spcBef>
                <a:spcPct val="0"/>
              </a:spcBef>
              <a:spcAft>
                <a:spcPct val="0"/>
              </a:spcAft>
              <a:defRPr kumimoji="1" sz="2400" b="1">
                <a:solidFill>
                  <a:schemeClr val="tx1"/>
                </a:solidFill>
                <a:latin typeface="Tahoma" charset="0"/>
                <a:ea typeface="黑体" charset="-122"/>
              </a:defRPr>
            </a:lvl7pPr>
            <a:lvl8pPr marL="3429000" indent="-228600" eaLnBrk="0" fontAlgn="base" hangingPunct="0">
              <a:spcBef>
                <a:spcPct val="0"/>
              </a:spcBef>
              <a:spcAft>
                <a:spcPct val="0"/>
              </a:spcAft>
              <a:defRPr kumimoji="1" sz="2400" b="1">
                <a:solidFill>
                  <a:schemeClr val="tx1"/>
                </a:solidFill>
                <a:latin typeface="Tahoma" charset="0"/>
                <a:ea typeface="黑体" charset="-122"/>
              </a:defRPr>
            </a:lvl8pPr>
            <a:lvl9pPr marL="3886200" indent="-228600" eaLnBrk="0" fontAlgn="base" hangingPunct="0">
              <a:spcBef>
                <a:spcPct val="0"/>
              </a:spcBef>
              <a:spcAft>
                <a:spcPct val="0"/>
              </a:spcAft>
              <a:defRPr kumimoji="1" sz="2400" b="1">
                <a:solidFill>
                  <a:schemeClr val="tx1"/>
                </a:solidFill>
                <a:latin typeface="Tahoma" charset="0"/>
                <a:ea typeface="黑体" charset="-122"/>
              </a:defRPr>
            </a:lvl9pPr>
          </a:lstStyle>
          <a:p>
            <a:pPr eaLnBrk="1" hangingPunct="1">
              <a:buFont typeface="Symbol" charset="2"/>
              <a:buNone/>
            </a:pPr>
            <a:r>
              <a:rPr lang="zh-CN" altLang="en-US">
                <a:solidFill>
                  <a:srgbClr val="0000FF"/>
                </a:solidFill>
                <a:latin typeface="微软雅黑" charset="-122"/>
                <a:ea typeface="微软雅黑" charset="-122"/>
                <a:cs typeface="Tahoma" charset="0"/>
                <a:sym typeface="Symbol" charset="2"/>
              </a:rPr>
              <a:t>基本粒子</a:t>
            </a:r>
            <a:endParaRPr lang="zh-CN" altLang="en-US">
              <a:solidFill>
                <a:srgbClr val="0000FF"/>
              </a:solidFill>
              <a:ea typeface="微软雅黑" charset="-122"/>
              <a:cs typeface="Tahoma" charset="0"/>
            </a:endParaRPr>
          </a:p>
        </p:txBody>
      </p:sp>
      <p:sp>
        <p:nvSpPr>
          <p:cNvPr id="22" name="矩形 18"/>
          <p:cNvSpPr>
            <a:spLocks noChangeArrowheads="1"/>
          </p:cNvSpPr>
          <p:nvPr/>
        </p:nvSpPr>
        <p:spPr bwMode="auto">
          <a:xfrm>
            <a:off x="1414721" y="1475766"/>
            <a:ext cx="14157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charset="0"/>
                <a:ea typeface="黑体" charset="-122"/>
              </a:defRPr>
            </a:lvl1pPr>
            <a:lvl2pPr marL="742950" indent="-285750" eaLnBrk="0" hangingPunct="0">
              <a:defRPr kumimoji="1" sz="2400" b="1">
                <a:solidFill>
                  <a:schemeClr val="tx1"/>
                </a:solidFill>
                <a:latin typeface="Tahoma" charset="0"/>
                <a:ea typeface="黑体" charset="-122"/>
              </a:defRPr>
            </a:lvl2pPr>
            <a:lvl3pPr marL="1143000" indent="-228600" eaLnBrk="0" hangingPunct="0">
              <a:defRPr kumimoji="1" sz="2400" b="1">
                <a:solidFill>
                  <a:schemeClr val="tx1"/>
                </a:solidFill>
                <a:latin typeface="Tahoma" charset="0"/>
                <a:ea typeface="黑体" charset="-122"/>
              </a:defRPr>
            </a:lvl3pPr>
            <a:lvl4pPr marL="1600200" indent="-228600" eaLnBrk="0" hangingPunct="0">
              <a:defRPr kumimoji="1" sz="2400" b="1">
                <a:solidFill>
                  <a:schemeClr val="tx1"/>
                </a:solidFill>
                <a:latin typeface="Tahoma" charset="0"/>
                <a:ea typeface="黑体" charset="-122"/>
              </a:defRPr>
            </a:lvl4pPr>
            <a:lvl5pPr marL="2057400" indent="-228600" eaLnBrk="0" hangingPunct="0">
              <a:defRPr kumimoji="1" sz="2400" b="1">
                <a:solidFill>
                  <a:schemeClr val="tx1"/>
                </a:solidFill>
                <a:latin typeface="Tahoma" charset="0"/>
                <a:ea typeface="黑体" charset="-122"/>
              </a:defRPr>
            </a:lvl5pPr>
            <a:lvl6pPr marL="2514600" indent="-228600" eaLnBrk="0" fontAlgn="base" hangingPunct="0">
              <a:spcBef>
                <a:spcPct val="0"/>
              </a:spcBef>
              <a:spcAft>
                <a:spcPct val="0"/>
              </a:spcAft>
              <a:defRPr kumimoji="1" sz="2400" b="1">
                <a:solidFill>
                  <a:schemeClr val="tx1"/>
                </a:solidFill>
                <a:latin typeface="Tahoma" charset="0"/>
                <a:ea typeface="黑体" charset="-122"/>
              </a:defRPr>
            </a:lvl6pPr>
            <a:lvl7pPr marL="2971800" indent="-228600" eaLnBrk="0" fontAlgn="base" hangingPunct="0">
              <a:spcBef>
                <a:spcPct val="0"/>
              </a:spcBef>
              <a:spcAft>
                <a:spcPct val="0"/>
              </a:spcAft>
              <a:defRPr kumimoji="1" sz="2400" b="1">
                <a:solidFill>
                  <a:schemeClr val="tx1"/>
                </a:solidFill>
                <a:latin typeface="Tahoma" charset="0"/>
                <a:ea typeface="黑体" charset="-122"/>
              </a:defRPr>
            </a:lvl7pPr>
            <a:lvl8pPr marL="3429000" indent="-228600" eaLnBrk="0" fontAlgn="base" hangingPunct="0">
              <a:spcBef>
                <a:spcPct val="0"/>
              </a:spcBef>
              <a:spcAft>
                <a:spcPct val="0"/>
              </a:spcAft>
              <a:defRPr kumimoji="1" sz="2400" b="1">
                <a:solidFill>
                  <a:schemeClr val="tx1"/>
                </a:solidFill>
                <a:latin typeface="Tahoma" charset="0"/>
                <a:ea typeface="黑体" charset="-122"/>
              </a:defRPr>
            </a:lvl8pPr>
            <a:lvl9pPr marL="3886200" indent="-228600" eaLnBrk="0" fontAlgn="base" hangingPunct="0">
              <a:spcBef>
                <a:spcPct val="0"/>
              </a:spcBef>
              <a:spcAft>
                <a:spcPct val="0"/>
              </a:spcAft>
              <a:defRPr kumimoji="1" sz="2400" b="1">
                <a:solidFill>
                  <a:schemeClr val="tx1"/>
                </a:solidFill>
                <a:latin typeface="Tahoma" charset="0"/>
                <a:ea typeface="黑体" charset="-122"/>
              </a:defRPr>
            </a:lvl9pPr>
          </a:lstStyle>
          <a:p>
            <a:pPr eaLnBrk="1" hangingPunct="1">
              <a:buFont typeface="Symbol" charset="2"/>
              <a:buNone/>
            </a:pPr>
            <a:r>
              <a:rPr lang="zh-CN" altLang="en-US" dirty="0" smtClean="0">
                <a:solidFill>
                  <a:srgbClr val="0432FF"/>
                </a:solidFill>
                <a:latin typeface="微软雅黑" charset="-122"/>
                <a:ea typeface="微软雅黑" charset="-122"/>
                <a:cs typeface="Tahoma" charset="0"/>
                <a:sym typeface="Symbol" charset="2"/>
              </a:rPr>
              <a:t>新粒子，</a:t>
            </a:r>
            <a:endParaRPr lang="en-US" altLang="zh-CN" dirty="0" smtClean="0">
              <a:solidFill>
                <a:srgbClr val="0432FF"/>
              </a:solidFill>
              <a:latin typeface="微软雅黑" charset="-122"/>
              <a:ea typeface="微软雅黑" charset="-122"/>
              <a:cs typeface="Tahoma" charset="0"/>
              <a:sym typeface="Symbol" charset="2"/>
            </a:endParaRPr>
          </a:p>
          <a:p>
            <a:pPr eaLnBrk="1" hangingPunct="1">
              <a:buFont typeface="Symbol" charset="2"/>
              <a:buNone/>
            </a:pPr>
            <a:r>
              <a:rPr lang="zh-CN" altLang="en-US" dirty="0" smtClean="0">
                <a:solidFill>
                  <a:srgbClr val="0432FF"/>
                </a:solidFill>
                <a:latin typeface="微软雅黑" charset="-122"/>
                <a:ea typeface="微软雅黑" charset="-122"/>
                <a:cs typeface="Tahoma" charset="0"/>
                <a:sym typeface="Symbol" charset="2"/>
              </a:rPr>
              <a:t>新物理？</a:t>
            </a:r>
            <a:endParaRPr lang="zh-CN" altLang="en-US" dirty="0">
              <a:solidFill>
                <a:srgbClr val="0432FF"/>
              </a:solidFill>
              <a:ea typeface="微软雅黑" charset="-122"/>
              <a:cs typeface="Tahoma" charset="0"/>
            </a:endParaRPr>
          </a:p>
        </p:txBody>
      </p:sp>
    </p:spTree>
    <p:extLst>
      <p:ext uri="{BB962C8B-B14F-4D97-AF65-F5344CB8AC3E}">
        <p14:creationId xmlns:p14="http://schemas.microsoft.com/office/powerpoint/2010/main" val="29217740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1"/>
          <p:cNvSpPr>
            <a:spLocks noGrp="1" noChangeArrowheads="1"/>
          </p:cNvSpPr>
          <p:nvPr>
            <p:ph type="title"/>
          </p:nvPr>
        </p:nvSpPr>
        <p:spPr/>
        <p:txBody>
          <a:bodyPr/>
          <a:lstStyle/>
          <a:p>
            <a:pPr eaLnBrk="1" hangingPunct="1"/>
            <a:r>
              <a:rPr lang="en-US" altLang="en-US"/>
              <a:t>ATLAS Cavern</a:t>
            </a:r>
            <a:endParaRPr lang="en-GB" altLang="en-US"/>
          </a:p>
        </p:txBody>
      </p:sp>
      <p:pic>
        <p:nvPicPr>
          <p:cNvPr id="67587" name="Picture 2" descr="ATLA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8925"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TLAScaver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3338"/>
            <a:ext cx="91186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ATLA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44450"/>
            <a:ext cx="9144001"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ATLAScaver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26988"/>
            <a:ext cx="92170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descr="ATLAScavern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99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7" descr="ATLAScavern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467850" cy="698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8" descr="ATLAScavern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46785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9" descr="ATLAScavern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6988"/>
            <a:ext cx="9469438" cy="696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0" descr="ATLAS cavern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46785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fld id="{40129F24-27F4-B440-B67E-19C1ED4EBDBF}" type="slidenum">
              <a:rPr lang="en-US" altLang="en-US" sz="1000">
                <a:solidFill>
                  <a:srgbClr val="898989"/>
                </a:solidFill>
                <a:latin typeface="Arial" charset="0"/>
              </a:rPr>
              <a:pPr>
                <a:spcBef>
                  <a:spcPct val="0"/>
                </a:spcBef>
                <a:buFontTx/>
                <a:buNone/>
              </a:pPr>
              <a:t>20</a:t>
            </a:fld>
            <a:endParaRPr lang="en-US" altLang="en-US" sz="1000">
              <a:solidFill>
                <a:srgbClr val="898989"/>
              </a:solidFill>
              <a:latin typeface="Arial" charset="0"/>
            </a:endParaRPr>
          </a:p>
        </p:txBody>
      </p:sp>
    </p:spTree>
    <p:extLst>
      <p:ext uri="{BB962C8B-B14F-4D97-AF65-F5344CB8AC3E}">
        <p14:creationId xmlns:p14="http://schemas.microsoft.com/office/powerpoint/2010/main" val="5892364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fade">
                                      <p:cBhvr>
                                        <p:cTn id="12" dur="1000"/>
                                        <p:tgtEl>
                                          <p:spTgt spid="41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989"/>
                                        </p:tgtEl>
                                        <p:attrNameLst>
                                          <p:attrName>style.visibility</p:attrName>
                                        </p:attrNameLst>
                                      </p:cBhvr>
                                      <p:to>
                                        <p:strVal val="visible"/>
                                      </p:to>
                                    </p:set>
                                    <p:animEffect transition="in" filter="fade">
                                      <p:cBhvr>
                                        <p:cTn id="17" dur="1000"/>
                                        <p:tgtEl>
                                          <p:spTgt spid="419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1990"/>
                                        </p:tgtEl>
                                        <p:attrNameLst>
                                          <p:attrName>style.visibility</p:attrName>
                                        </p:attrNameLst>
                                      </p:cBhvr>
                                      <p:to>
                                        <p:strVal val="visible"/>
                                      </p:to>
                                    </p:set>
                                    <p:animEffect transition="in" filter="fade">
                                      <p:cBhvr>
                                        <p:cTn id="22" dur="1000"/>
                                        <p:tgtEl>
                                          <p:spTgt spid="419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1991"/>
                                        </p:tgtEl>
                                        <p:attrNameLst>
                                          <p:attrName>style.visibility</p:attrName>
                                        </p:attrNameLst>
                                      </p:cBhvr>
                                      <p:to>
                                        <p:strVal val="visible"/>
                                      </p:to>
                                    </p:set>
                                    <p:animEffect transition="in" filter="fade">
                                      <p:cBhvr>
                                        <p:cTn id="27" dur="1000"/>
                                        <p:tgtEl>
                                          <p:spTgt spid="4199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1992"/>
                                        </p:tgtEl>
                                        <p:attrNameLst>
                                          <p:attrName>style.visibility</p:attrName>
                                        </p:attrNameLst>
                                      </p:cBhvr>
                                      <p:to>
                                        <p:strVal val="visible"/>
                                      </p:to>
                                    </p:set>
                                    <p:animEffect transition="in" filter="fade">
                                      <p:cBhvr>
                                        <p:cTn id="32" dur="1000"/>
                                        <p:tgtEl>
                                          <p:spTgt spid="4199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41993"/>
                                        </p:tgtEl>
                                        <p:attrNameLst>
                                          <p:attrName>style.visibility</p:attrName>
                                        </p:attrNameLst>
                                      </p:cBhvr>
                                      <p:to>
                                        <p:strVal val="visible"/>
                                      </p:to>
                                    </p:set>
                                    <p:animEffect transition="in" filter="fade">
                                      <p:cBhvr>
                                        <p:cTn id="37" dur="1000"/>
                                        <p:tgtEl>
                                          <p:spTgt spid="4199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41994"/>
                                        </p:tgtEl>
                                        <p:attrNameLst>
                                          <p:attrName>style.visibility</p:attrName>
                                        </p:attrNameLst>
                                      </p:cBhvr>
                                      <p:to>
                                        <p:strVal val="visible"/>
                                      </p:to>
                                    </p:set>
                                    <p:animEffect transition="in" filter="fade">
                                      <p:cBhvr>
                                        <p:cTn id="42" dur="1000"/>
                                        <p:tgtEl>
                                          <p:spTgt spid="41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0804046_01-A4-at-144-dp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42963"/>
            <a:ext cx="8235950" cy="548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Box 2"/>
          <p:cNvSpPr txBox="1">
            <a:spLocks noChangeArrowheads="1"/>
          </p:cNvSpPr>
          <p:nvPr/>
        </p:nvSpPr>
        <p:spPr bwMode="auto">
          <a:xfrm>
            <a:off x="1089025" y="285750"/>
            <a:ext cx="7064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en-US" altLang="zh-CN" sz="2000" b="1" dirty="0">
                <a:solidFill>
                  <a:srgbClr val="002060"/>
                </a:solidFill>
                <a:cs typeface="Arial" charset="0"/>
              </a:rPr>
              <a:t>Chinese muon chambers installed in the ATLAS detector</a:t>
            </a:r>
          </a:p>
        </p:txBody>
      </p:sp>
      <p:sp>
        <p:nvSpPr>
          <p:cNvPr id="33796" name="TextBox 3"/>
          <p:cNvSpPr txBox="1">
            <a:spLocks noChangeArrowheads="1"/>
          </p:cNvSpPr>
          <p:nvPr/>
        </p:nvSpPr>
        <p:spPr bwMode="auto">
          <a:xfrm>
            <a:off x="3810000" y="1676400"/>
            <a:ext cx="2227263" cy="3381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en-US" altLang="zh-CN" sz="1600" b="1">
                <a:solidFill>
                  <a:srgbClr val="C00000"/>
                </a:solidFill>
                <a:cs typeface="Arial" charset="0"/>
              </a:rPr>
              <a:t>TGC end-cap trigger</a:t>
            </a:r>
          </a:p>
        </p:txBody>
      </p:sp>
      <p:cxnSp>
        <p:nvCxnSpPr>
          <p:cNvPr id="6" name="Straight Arrow Connector 5"/>
          <p:cNvCxnSpPr/>
          <p:nvPr/>
        </p:nvCxnSpPr>
        <p:spPr>
          <a:xfrm rot="16200000" flipH="1">
            <a:off x="5257800" y="1981200"/>
            <a:ext cx="3810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798" name="TextBox 6"/>
          <p:cNvSpPr txBox="1">
            <a:spLocks noChangeArrowheads="1"/>
          </p:cNvSpPr>
          <p:nvPr/>
        </p:nvSpPr>
        <p:spPr bwMode="auto">
          <a:xfrm>
            <a:off x="4572000" y="2971800"/>
            <a:ext cx="2463800"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en-US" altLang="zh-CN" sz="1600" b="1">
                <a:solidFill>
                  <a:srgbClr val="C00000"/>
                </a:solidFill>
                <a:cs typeface="Arial" charset="0"/>
              </a:rPr>
              <a:t>MDT chambers on ECT,</a:t>
            </a:r>
          </a:p>
          <a:p>
            <a:pPr eaLnBrk="1" hangingPunct="1"/>
            <a:r>
              <a:rPr lang="en-US" altLang="zh-CN" sz="1600" b="1">
                <a:solidFill>
                  <a:srgbClr val="C00000"/>
                </a:solidFill>
                <a:cs typeface="Arial" charset="0"/>
              </a:rPr>
              <a:t>built at IHEP</a:t>
            </a:r>
          </a:p>
        </p:txBody>
      </p:sp>
      <p:cxnSp>
        <p:nvCxnSpPr>
          <p:cNvPr id="8" name="Straight Arrow Connector 7"/>
          <p:cNvCxnSpPr/>
          <p:nvPr/>
        </p:nvCxnSpPr>
        <p:spPr>
          <a:xfrm flipV="1">
            <a:off x="7010400" y="2514600"/>
            <a:ext cx="6096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800" name="Slide Number Placeholder 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20000"/>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fld id="{9B50AE18-9EAF-FD4A-A2B8-E2D3836E843F}" type="slidenum">
              <a:rPr lang="en-US" altLang="zh-CN">
                <a:solidFill>
                  <a:srgbClr val="898989"/>
                </a:solidFill>
              </a:rPr>
              <a:pPr eaLnBrk="1" hangingPunct="1"/>
              <a:t>21</a:t>
            </a:fld>
            <a:endParaRPr lang="en-US" altLang="zh-CN">
              <a:solidFill>
                <a:srgbClr val="898989"/>
              </a:solidFill>
            </a:endParaRPr>
          </a:p>
        </p:txBody>
      </p:sp>
      <p:sp>
        <p:nvSpPr>
          <p:cNvPr id="2" name="文本框 1"/>
          <p:cNvSpPr txBox="1"/>
          <p:nvPr/>
        </p:nvSpPr>
        <p:spPr>
          <a:xfrm>
            <a:off x="3419872" y="4437112"/>
            <a:ext cx="1310425" cy="369332"/>
          </a:xfrm>
          <a:prstGeom prst="rect">
            <a:avLst/>
          </a:prstGeom>
          <a:noFill/>
        </p:spPr>
        <p:txBody>
          <a:bodyPr wrap="none" rtlCol="0">
            <a:spAutoFit/>
          </a:bodyPr>
          <a:lstStyle/>
          <a:p>
            <a:r>
              <a:rPr kumimoji="1" lang="en-US" altLang="zh-CN" dirty="0" smtClean="0">
                <a:solidFill>
                  <a:schemeClr val="bg1"/>
                </a:solidFill>
              </a:rPr>
              <a:t>Peter Higgs</a:t>
            </a:r>
            <a:endParaRPr kumimoji="1" lang="zh-CN" altLang="en-US" dirty="0">
              <a:solidFill>
                <a:schemeClr val="bg1"/>
              </a:solidFill>
            </a:endParaRPr>
          </a:p>
        </p:txBody>
      </p:sp>
      <p:sp>
        <p:nvSpPr>
          <p:cNvPr id="12" name="文本框 11"/>
          <p:cNvSpPr txBox="1"/>
          <p:nvPr/>
        </p:nvSpPr>
        <p:spPr>
          <a:xfrm>
            <a:off x="1691680" y="3933056"/>
            <a:ext cx="1278528" cy="369332"/>
          </a:xfrm>
          <a:prstGeom prst="rect">
            <a:avLst/>
          </a:prstGeom>
          <a:noFill/>
        </p:spPr>
        <p:txBody>
          <a:bodyPr wrap="none" rtlCol="0">
            <a:spAutoFit/>
          </a:bodyPr>
          <a:lstStyle/>
          <a:p>
            <a:r>
              <a:rPr kumimoji="1" lang="en-US" altLang="zh-CN" dirty="0" smtClean="0">
                <a:solidFill>
                  <a:schemeClr val="bg1"/>
                </a:solidFill>
              </a:rPr>
              <a:t>Peter Jenni</a:t>
            </a:r>
            <a:endParaRPr kumimoji="1" lang="zh-CN" altLang="en-US" dirty="0">
              <a:solidFill>
                <a:schemeClr val="bg1"/>
              </a:solidFill>
            </a:endParaRPr>
          </a:p>
        </p:txBody>
      </p:sp>
      <p:sp>
        <p:nvSpPr>
          <p:cNvPr id="11" name="TextBox 7"/>
          <p:cNvSpPr txBox="1">
            <a:spLocks noChangeArrowheads="1"/>
          </p:cNvSpPr>
          <p:nvPr/>
        </p:nvSpPr>
        <p:spPr bwMode="auto">
          <a:xfrm>
            <a:off x="409104" y="842963"/>
            <a:ext cx="228758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1800" b="1">
                <a:solidFill>
                  <a:srgbClr val="C00000"/>
                </a:solidFill>
                <a:latin typeface="Arial" charset="0"/>
              </a:rPr>
              <a:t>ATLAS 4 April 2008</a:t>
            </a:r>
          </a:p>
        </p:txBody>
      </p:sp>
    </p:spTree>
    <p:extLst>
      <p:ext uri="{BB962C8B-B14F-4D97-AF65-F5344CB8AC3E}">
        <p14:creationId xmlns:p14="http://schemas.microsoft.com/office/powerpoint/2010/main" val="14094323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jo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2625"/>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7"/>
          <p:cNvSpPr txBox="1">
            <a:spLocks noChangeArrowheads="1"/>
          </p:cNvSpPr>
          <p:nvPr/>
        </p:nvSpPr>
        <p:spPr bwMode="auto">
          <a:xfrm>
            <a:off x="3657600" y="381000"/>
            <a:ext cx="5226050" cy="1200150"/>
          </a:xfrm>
          <a:prstGeom prst="rect">
            <a:avLst/>
          </a:prstGeom>
          <a:solidFill>
            <a:schemeClr val="bg1"/>
          </a:solidFill>
          <a:ln w="9525">
            <a:solidFill>
              <a:srgbClr val="000000"/>
            </a:solidFill>
            <a:miter lim="800000"/>
            <a:headEnd/>
            <a:tailEnd/>
          </a:ln>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2400" b="1">
                <a:solidFill>
                  <a:srgbClr val="002060"/>
                </a:solidFill>
                <a:latin typeface="Arial" charset="0"/>
              </a:rPr>
              <a:t>The joy in the ATLAS Control </a:t>
            </a:r>
          </a:p>
          <a:p>
            <a:pPr eaLnBrk="1" hangingPunct="1">
              <a:spcBef>
                <a:spcPct val="0"/>
              </a:spcBef>
              <a:buFontTx/>
              <a:buNone/>
            </a:pPr>
            <a:r>
              <a:rPr lang="en-US" altLang="en-US" sz="2400" b="1">
                <a:solidFill>
                  <a:srgbClr val="002060"/>
                </a:solidFill>
                <a:latin typeface="Arial" charset="0"/>
              </a:rPr>
              <a:t>Room when the first LHC beam</a:t>
            </a:r>
          </a:p>
          <a:p>
            <a:pPr eaLnBrk="1" hangingPunct="1">
              <a:spcBef>
                <a:spcPct val="0"/>
              </a:spcBef>
              <a:buFontTx/>
              <a:buNone/>
            </a:pPr>
            <a:r>
              <a:rPr lang="en-US" altLang="en-US" sz="2400" b="1">
                <a:solidFill>
                  <a:srgbClr val="002060"/>
                </a:solidFill>
                <a:latin typeface="Arial" charset="0"/>
              </a:rPr>
              <a:t>collided on November 23</a:t>
            </a:r>
            <a:r>
              <a:rPr lang="en-US" altLang="en-US" sz="2400" b="1" baseline="30000">
                <a:solidFill>
                  <a:srgbClr val="002060"/>
                </a:solidFill>
                <a:latin typeface="Arial" charset="0"/>
              </a:rPr>
              <a:t>rd</a:t>
            </a:r>
            <a:r>
              <a:rPr lang="en-US" altLang="en-US" sz="2400" b="1">
                <a:solidFill>
                  <a:srgbClr val="002060"/>
                </a:solidFill>
                <a:latin typeface="Arial" charset="0"/>
              </a:rPr>
              <a:t>, 2009....</a:t>
            </a:r>
            <a:endParaRPr lang="en-US" altLang="en-US" b="1">
              <a:solidFill>
                <a:srgbClr val="002060"/>
              </a:solidFill>
              <a:latin typeface="Arial" charset="0"/>
            </a:endParaRPr>
          </a:p>
        </p:txBody>
      </p:sp>
      <p:sp>
        <p:nvSpPr>
          <p:cNvPr id="8704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fld id="{D835D2B7-ACC4-314F-ACFD-1FAAF399BF52}" type="slidenum">
              <a:rPr lang="en-US" altLang="en-US" sz="1000">
                <a:solidFill>
                  <a:srgbClr val="898989"/>
                </a:solidFill>
                <a:latin typeface="Arial" charset="0"/>
              </a:rPr>
              <a:pPr>
                <a:spcBef>
                  <a:spcPct val="0"/>
                </a:spcBef>
                <a:buFontTx/>
                <a:buNone/>
              </a:pPr>
              <a:t>22</a:t>
            </a:fld>
            <a:endParaRPr lang="en-US" altLang="en-US" sz="1000">
              <a:solidFill>
                <a:srgbClr val="898989"/>
              </a:solidFill>
              <a:latin typeface="Arial" charset="0"/>
            </a:endParaRPr>
          </a:p>
        </p:txBody>
      </p:sp>
    </p:spTree>
    <p:extLst>
      <p:ext uri="{BB962C8B-B14F-4D97-AF65-F5344CB8AC3E}">
        <p14:creationId xmlns:p14="http://schemas.microsoft.com/office/powerpoint/2010/main" val="5794141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0"/>
            <a:ext cx="11658600" cy="777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fld id="{DE3F7944-9028-E54E-8E7B-D75FBE1236C0}" type="slidenum">
              <a:rPr lang="en-US" altLang="en-US" sz="1000">
                <a:solidFill>
                  <a:srgbClr val="898989"/>
                </a:solidFill>
                <a:latin typeface="Arial" charset="0"/>
              </a:rPr>
              <a:pPr>
                <a:spcBef>
                  <a:spcPct val="0"/>
                </a:spcBef>
                <a:buFontTx/>
                <a:buNone/>
              </a:pPr>
              <a:t>23</a:t>
            </a:fld>
            <a:endParaRPr lang="en-US" altLang="en-US" sz="1000">
              <a:solidFill>
                <a:srgbClr val="898989"/>
              </a:solidFill>
              <a:latin typeface="Arial" charset="0"/>
            </a:endParaRPr>
          </a:p>
        </p:txBody>
      </p:sp>
      <p:sp>
        <p:nvSpPr>
          <p:cNvPr id="9" name="TextBox 8"/>
          <p:cNvSpPr txBox="1">
            <a:spLocks noChangeArrowheads="1"/>
          </p:cNvSpPr>
          <p:nvPr/>
        </p:nvSpPr>
        <p:spPr bwMode="auto">
          <a:xfrm>
            <a:off x="25400" y="4648200"/>
            <a:ext cx="9042400" cy="1138238"/>
          </a:xfrm>
          <a:prstGeom prst="rect">
            <a:avLst/>
          </a:prstGeom>
          <a:solidFill>
            <a:schemeClr val="bg1"/>
          </a:solidFill>
          <a:ln w="9525">
            <a:solidFill>
              <a:srgbClr val="C00000"/>
            </a:solidFill>
            <a:miter lim="800000"/>
            <a:headEnd/>
            <a:tailEnd/>
          </a:ln>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n-US" altLang="en-US" sz="2400" b="1" i="1">
                <a:solidFill>
                  <a:srgbClr val="C00000"/>
                </a:solidFill>
                <a:latin typeface="Arial" charset="0"/>
              </a:rPr>
              <a:t>A well-deserved toast to all who have built such a marvelous</a:t>
            </a:r>
          </a:p>
          <a:p>
            <a:pPr algn="ctr" eaLnBrk="1" hangingPunct="1">
              <a:spcBef>
                <a:spcPct val="0"/>
              </a:spcBef>
              <a:buFontTx/>
              <a:buNone/>
            </a:pPr>
            <a:r>
              <a:rPr lang="en-US" altLang="en-US" sz="2400" b="1" i="1">
                <a:solidFill>
                  <a:srgbClr val="C00000"/>
                </a:solidFill>
                <a:latin typeface="Arial" charset="0"/>
              </a:rPr>
              <a:t>machine, and to all who operate it so superbly </a:t>
            </a:r>
          </a:p>
          <a:p>
            <a:pPr algn="ctr" eaLnBrk="1" hangingPunct="1">
              <a:spcBef>
                <a:spcPct val="0"/>
              </a:spcBef>
              <a:buFontTx/>
              <a:buNone/>
            </a:pPr>
            <a:r>
              <a:rPr lang="en-US" altLang="en-US" sz="1800" b="1" i="1">
                <a:solidFill>
                  <a:srgbClr val="C00000"/>
                </a:solidFill>
                <a:latin typeface="Arial" charset="0"/>
              </a:rPr>
              <a:t>(first 7 TeV collisions on 30</a:t>
            </a:r>
            <a:r>
              <a:rPr lang="en-US" altLang="en-US" sz="1800" b="1" i="1" baseline="30000">
                <a:solidFill>
                  <a:srgbClr val="C00000"/>
                </a:solidFill>
                <a:latin typeface="Arial" charset="0"/>
              </a:rPr>
              <a:t>th</a:t>
            </a:r>
            <a:r>
              <a:rPr lang="en-US" altLang="en-US" sz="1800" b="1" i="1">
                <a:solidFill>
                  <a:srgbClr val="C00000"/>
                </a:solidFill>
                <a:latin typeface="Arial" charset="0"/>
              </a:rPr>
              <a:t> March 2010)</a:t>
            </a:r>
            <a:endParaRPr lang="en-US" altLang="en-US" sz="1600" b="1" i="1">
              <a:solidFill>
                <a:srgbClr val="C00000"/>
              </a:solidFill>
              <a:latin typeface="Arial" charset="0"/>
            </a:endParaRPr>
          </a:p>
        </p:txBody>
      </p:sp>
    </p:spTree>
    <p:extLst>
      <p:ext uri="{BB962C8B-B14F-4D97-AF65-F5344CB8AC3E}">
        <p14:creationId xmlns:p14="http://schemas.microsoft.com/office/powerpoint/2010/main" val="1670328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normAutofit fontScale="92500" lnSpcReduction="20000"/>
          </a:bodyPr>
          <a:lstStyle/>
          <a:p>
            <a:fld id="{0C913308-F349-4B6D-A68A-DD1791B4A57B}" type="slidenum">
              <a:rPr lang="zh-CN" altLang="en-US" smtClean="0"/>
              <a:pPr/>
              <a:t>24</a:t>
            </a:fld>
            <a:endParaRPr lang="zh-CN" altLang="en-US"/>
          </a:p>
        </p:txBody>
      </p:sp>
      <p:pic>
        <p:nvPicPr>
          <p:cNvPr id="3" name="Picture 2" descr="屏幕快照 2017-04-06 下午5.53.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700"/>
            <a:ext cx="9144000" cy="5053592"/>
          </a:xfrm>
          <a:prstGeom prst="rect">
            <a:avLst/>
          </a:prstGeom>
        </p:spPr>
      </p:pic>
      <p:cxnSp>
        <p:nvCxnSpPr>
          <p:cNvPr id="4" name="直线箭头连接符 17"/>
          <p:cNvCxnSpPr/>
          <p:nvPr/>
        </p:nvCxnSpPr>
        <p:spPr>
          <a:xfrm>
            <a:off x="2267744" y="1822014"/>
            <a:ext cx="0" cy="110293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860032" y="5517232"/>
            <a:ext cx="1452416" cy="400110"/>
          </a:xfrm>
          <a:prstGeom prst="rect">
            <a:avLst/>
          </a:prstGeom>
          <a:noFill/>
          <a:ln w="28575" cmpd="sng">
            <a:solidFill>
              <a:schemeClr val="bg1">
                <a:lumMod val="50000"/>
              </a:schemeClr>
            </a:solidFill>
          </a:ln>
        </p:spPr>
        <p:txBody>
          <a:bodyPr wrap="none" rtlCol="0">
            <a:spAutoFit/>
          </a:bodyPr>
          <a:lstStyle/>
          <a:p>
            <a:r>
              <a:rPr lang="en-US" sz="2000" b="1" dirty="0" smtClean="0">
                <a:latin typeface="Arial"/>
                <a:cs typeface="Arial"/>
              </a:rPr>
              <a:t>Long Stop</a:t>
            </a:r>
            <a:endParaRPr lang="en-US" sz="2000" b="1" dirty="0">
              <a:latin typeface="Arial"/>
              <a:cs typeface="Arial"/>
            </a:endParaRPr>
          </a:p>
        </p:txBody>
      </p:sp>
      <p:cxnSp>
        <p:nvCxnSpPr>
          <p:cNvPr id="8" name="直线箭头连接符 19"/>
          <p:cNvCxnSpPr/>
          <p:nvPr/>
        </p:nvCxnSpPr>
        <p:spPr>
          <a:xfrm flipV="1">
            <a:off x="5148064" y="4077072"/>
            <a:ext cx="864096" cy="1368152"/>
          </a:xfrm>
          <a:prstGeom prst="straightConnector1">
            <a:avLst/>
          </a:prstGeom>
          <a:ln w="38100" cmpd="sng">
            <a:solidFill>
              <a:srgbClr val="61625E"/>
            </a:solidFill>
            <a:tailEnd type="arrow"/>
          </a:ln>
        </p:spPr>
        <p:style>
          <a:lnRef idx="2">
            <a:schemeClr val="accent1"/>
          </a:lnRef>
          <a:fillRef idx="0">
            <a:schemeClr val="accent1"/>
          </a:fillRef>
          <a:effectRef idx="1">
            <a:schemeClr val="accent1"/>
          </a:effectRef>
          <a:fontRef idx="minor">
            <a:schemeClr val="tx1"/>
          </a:fontRef>
        </p:style>
      </p:cxnSp>
      <p:cxnSp>
        <p:nvCxnSpPr>
          <p:cNvPr id="10" name="直线箭头连接符 19"/>
          <p:cNvCxnSpPr/>
          <p:nvPr/>
        </p:nvCxnSpPr>
        <p:spPr>
          <a:xfrm flipH="1" flipV="1">
            <a:off x="4355976" y="4581128"/>
            <a:ext cx="792088" cy="864096"/>
          </a:xfrm>
          <a:prstGeom prst="straightConnector1">
            <a:avLst/>
          </a:prstGeom>
          <a:ln w="38100" cmpd="sng">
            <a:solidFill>
              <a:srgbClr val="61625E"/>
            </a:solidFill>
            <a:tailEnd type="arrow"/>
          </a:ln>
        </p:spPr>
        <p:style>
          <a:lnRef idx="2">
            <a:schemeClr val="accent1"/>
          </a:lnRef>
          <a:fillRef idx="0">
            <a:schemeClr val="accent1"/>
          </a:fillRef>
          <a:effectRef idx="1">
            <a:schemeClr val="accent1"/>
          </a:effectRef>
          <a:fontRef idx="minor">
            <a:schemeClr val="tx1"/>
          </a:fontRef>
        </p:style>
      </p:cxnSp>
      <p:cxnSp>
        <p:nvCxnSpPr>
          <p:cNvPr id="12" name="直线箭头连接符 19"/>
          <p:cNvCxnSpPr/>
          <p:nvPr/>
        </p:nvCxnSpPr>
        <p:spPr>
          <a:xfrm flipH="1" flipV="1">
            <a:off x="3131840" y="5373216"/>
            <a:ext cx="2016224" cy="72008"/>
          </a:xfrm>
          <a:prstGeom prst="straightConnector1">
            <a:avLst/>
          </a:prstGeom>
          <a:ln w="38100" cmpd="sng">
            <a:solidFill>
              <a:srgbClr val="61625E"/>
            </a:solidFill>
            <a:tailEnd type="arrow"/>
          </a:ln>
        </p:spPr>
        <p:style>
          <a:lnRef idx="2">
            <a:schemeClr val="accent1"/>
          </a:lnRef>
          <a:fillRef idx="0">
            <a:schemeClr val="accent1"/>
          </a:fillRef>
          <a:effectRef idx="1">
            <a:schemeClr val="accent1"/>
          </a:effectRef>
          <a:fontRef idx="minor">
            <a:schemeClr val="tx1"/>
          </a:fontRef>
        </p:style>
      </p:cxnSp>
      <p:sp>
        <p:nvSpPr>
          <p:cNvPr id="13" name="矩形 12"/>
          <p:cNvSpPr/>
          <p:nvPr/>
        </p:nvSpPr>
        <p:spPr>
          <a:xfrm>
            <a:off x="444558" y="5013176"/>
            <a:ext cx="891591" cy="400110"/>
          </a:xfrm>
          <a:prstGeom prst="rect">
            <a:avLst/>
          </a:prstGeom>
        </p:spPr>
        <p:txBody>
          <a:bodyPr wrap="none">
            <a:spAutoFit/>
          </a:bodyPr>
          <a:lstStyle/>
          <a:p>
            <a:r>
              <a:rPr lang="en-US" altLang="zh-CN" sz="2000" b="1" dirty="0" smtClean="0">
                <a:solidFill>
                  <a:srgbClr val="FF0000"/>
                </a:solidFill>
                <a:latin typeface="Arial"/>
                <a:cs typeface="Arial"/>
              </a:rPr>
              <a:t>Run1</a:t>
            </a:r>
            <a:r>
              <a:rPr lang="en-US" altLang="zh-CN" b="1" dirty="0" smtClean="0">
                <a:solidFill>
                  <a:srgbClr val="FF0000"/>
                </a:solidFill>
                <a:latin typeface="Arial"/>
                <a:cs typeface="Arial"/>
              </a:rPr>
              <a:t> </a:t>
            </a:r>
            <a:endParaRPr lang="zh-CN" altLang="en-US" dirty="0"/>
          </a:p>
        </p:txBody>
      </p:sp>
      <p:sp>
        <p:nvSpPr>
          <p:cNvPr id="14" name="矩形 13"/>
          <p:cNvSpPr/>
          <p:nvPr/>
        </p:nvSpPr>
        <p:spPr>
          <a:xfrm>
            <a:off x="2323875" y="2067071"/>
            <a:ext cx="1351652" cy="677108"/>
          </a:xfrm>
          <a:prstGeom prst="rect">
            <a:avLst/>
          </a:prstGeom>
        </p:spPr>
        <p:txBody>
          <a:bodyPr wrap="none">
            <a:spAutoFit/>
          </a:bodyPr>
          <a:lstStyle/>
          <a:p>
            <a:r>
              <a:rPr lang="en-US" altLang="zh-CN" sz="2000" b="1" dirty="0" smtClean="0">
                <a:solidFill>
                  <a:srgbClr val="FF0000"/>
                </a:solidFill>
                <a:latin typeface="Arial"/>
                <a:cs typeface="Arial"/>
              </a:rPr>
              <a:t>Run2</a:t>
            </a:r>
          </a:p>
          <a:p>
            <a:r>
              <a:rPr lang="en-US" altLang="zh-CN" b="1" dirty="0" smtClean="0">
                <a:solidFill>
                  <a:srgbClr val="FF0000"/>
                </a:solidFill>
                <a:latin typeface="Arial"/>
                <a:cs typeface="Arial"/>
              </a:rPr>
              <a:t>2015-2018 </a:t>
            </a:r>
            <a:endParaRPr lang="zh-CN" altLang="en-US" dirty="0"/>
          </a:p>
        </p:txBody>
      </p:sp>
      <p:sp>
        <p:nvSpPr>
          <p:cNvPr id="16" name="矩形 15"/>
          <p:cNvSpPr/>
          <p:nvPr/>
        </p:nvSpPr>
        <p:spPr>
          <a:xfrm>
            <a:off x="6983395" y="2516133"/>
            <a:ext cx="1446230" cy="677108"/>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smtClean="0">
                <a:solidFill>
                  <a:srgbClr val="FF0000"/>
                </a:solidFill>
                <a:latin typeface="Arial"/>
                <a:cs typeface="Arial"/>
              </a:rPr>
              <a:t>Run4-5 </a:t>
            </a:r>
            <a:r>
              <a:rPr lang="mr-IN" altLang="zh-CN" sz="2000" b="1" dirty="0" smtClean="0">
                <a:solidFill>
                  <a:srgbClr val="FF0000"/>
                </a:solidFill>
                <a:latin typeface="Arial"/>
                <a:cs typeface="Arial"/>
              </a:rPr>
              <a:t>…</a:t>
            </a:r>
            <a:r>
              <a:rPr lang="en-US" altLang="zh-CN" b="1" dirty="0" smtClean="0">
                <a:solidFill>
                  <a:srgbClr val="FF0000"/>
                </a:solidFill>
                <a:latin typeface="Arial"/>
                <a:cs typeface="Arial"/>
              </a:rPr>
              <a:t> </a:t>
            </a:r>
          </a:p>
          <a:p>
            <a:r>
              <a:rPr lang="en-US" altLang="zh-CN" b="1" dirty="0" smtClean="0">
                <a:solidFill>
                  <a:srgbClr val="FF0000"/>
                </a:solidFill>
                <a:latin typeface="Arial"/>
                <a:cs typeface="Arial"/>
              </a:rPr>
              <a:t>2027-2037</a:t>
            </a:r>
            <a:endParaRPr lang="zh-CN" altLang="en-US" dirty="0"/>
          </a:p>
        </p:txBody>
      </p:sp>
      <p:sp>
        <p:nvSpPr>
          <p:cNvPr id="18" name="TextBox 5"/>
          <p:cNvSpPr txBox="1"/>
          <p:nvPr/>
        </p:nvSpPr>
        <p:spPr>
          <a:xfrm>
            <a:off x="251392" y="5920164"/>
            <a:ext cx="1481496" cy="707886"/>
          </a:xfrm>
          <a:prstGeom prst="rect">
            <a:avLst/>
          </a:prstGeom>
          <a:noFill/>
          <a:ln w="28575" cmpd="sng">
            <a:solidFill>
              <a:srgbClr val="FF0000"/>
            </a:solidFill>
          </a:ln>
        </p:spPr>
        <p:txBody>
          <a:bodyPr wrap="none" rtlCol="0">
            <a:spAutoFit/>
          </a:bodyPr>
          <a:lstStyle/>
          <a:p>
            <a:r>
              <a:rPr lang="en-US" sz="2000" b="1" dirty="0" smtClean="0">
                <a:solidFill>
                  <a:srgbClr val="FF0000"/>
                </a:solidFill>
                <a:latin typeface="Arial"/>
                <a:cs typeface="Arial"/>
              </a:rPr>
              <a:t>2010-2012 </a:t>
            </a:r>
          </a:p>
          <a:p>
            <a:r>
              <a:rPr lang="en-US" sz="2000" b="1" dirty="0" smtClean="0">
                <a:solidFill>
                  <a:srgbClr val="FF0000"/>
                </a:solidFill>
                <a:latin typeface="Arial"/>
                <a:cs typeface="Arial"/>
              </a:rPr>
              <a:t>~25 fb</a:t>
            </a:r>
            <a:r>
              <a:rPr lang="en-US" sz="2000" b="1" baseline="30000" dirty="0" smtClean="0">
                <a:solidFill>
                  <a:srgbClr val="FF0000"/>
                </a:solidFill>
                <a:latin typeface="Arial"/>
                <a:cs typeface="Arial"/>
              </a:rPr>
              <a:t>-1</a:t>
            </a:r>
            <a:endParaRPr lang="en-US" sz="2000" b="1" baseline="30000" dirty="0">
              <a:solidFill>
                <a:srgbClr val="FF0000"/>
              </a:solidFill>
              <a:latin typeface="Arial"/>
              <a:cs typeface="Arial"/>
            </a:endParaRPr>
          </a:p>
        </p:txBody>
      </p:sp>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4571" y="4936560"/>
            <a:ext cx="1938183" cy="1255774"/>
          </a:xfrm>
          <a:prstGeom prst="rect">
            <a:avLst/>
          </a:prstGeom>
        </p:spPr>
      </p:pic>
      <p:sp>
        <p:nvSpPr>
          <p:cNvPr id="23" name="椭圆 22"/>
          <p:cNvSpPr/>
          <p:nvPr/>
        </p:nvSpPr>
        <p:spPr>
          <a:xfrm>
            <a:off x="535384" y="228942"/>
            <a:ext cx="3316536" cy="160108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FF0000"/>
                </a:solidFill>
                <a:latin typeface="Arial"/>
                <a:cs typeface="Arial"/>
              </a:rPr>
              <a:t>We </a:t>
            </a:r>
            <a:r>
              <a:rPr lang="en-US" altLang="zh-CN" sz="2000" b="1" dirty="0">
                <a:solidFill>
                  <a:srgbClr val="FF0000"/>
                </a:solidFill>
                <a:latin typeface="Arial"/>
                <a:cs typeface="Arial"/>
              </a:rPr>
              <a:t>are here </a:t>
            </a:r>
            <a:r>
              <a:rPr lang="en-US" altLang="zh-CN" sz="2000" b="1" dirty="0" smtClean="0">
                <a:solidFill>
                  <a:srgbClr val="FF0000"/>
                </a:solidFill>
                <a:latin typeface="Arial"/>
                <a:cs typeface="Arial"/>
              </a:rPr>
              <a:t>: </a:t>
            </a:r>
            <a:endParaRPr lang="en-US" altLang="zh-CN" sz="2000" b="1" dirty="0">
              <a:solidFill>
                <a:srgbClr val="FF0000"/>
              </a:solidFill>
              <a:latin typeface="Arial"/>
              <a:cs typeface="Arial"/>
            </a:endParaRPr>
          </a:p>
          <a:p>
            <a:pPr algn="ctr"/>
            <a:r>
              <a:rPr lang="en-US" altLang="zh-CN" sz="2000" b="1" dirty="0" smtClean="0">
                <a:solidFill>
                  <a:srgbClr val="FF0000"/>
                </a:solidFill>
                <a:latin typeface="Arial"/>
                <a:cs typeface="Arial"/>
              </a:rPr>
              <a:t>2015-2018: </a:t>
            </a:r>
          </a:p>
          <a:p>
            <a:pPr algn="ctr"/>
            <a:r>
              <a:rPr lang="en-US" altLang="zh-CN" sz="2000" b="1" dirty="0" smtClean="0">
                <a:solidFill>
                  <a:srgbClr val="FF0000"/>
                </a:solidFill>
                <a:latin typeface="Arial"/>
                <a:cs typeface="Arial"/>
              </a:rPr>
              <a:t>~140 fb</a:t>
            </a:r>
            <a:r>
              <a:rPr lang="en-US" altLang="zh-CN" sz="2000" b="1" baseline="30000" dirty="0" smtClean="0">
                <a:solidFill>
                  <a:srgbClr val="FF0000"/>
                </a:solidFill>
                <a:latin typeface="Arial"/>
                <a:cs typeface="Arial"/>
              </a:rPr>
              <a:t>-1</a:t>
            </a:r>
            <a:r>
              <a:rPr lang="en-US" altLang="zh-CN" b="1" dirty="0" smtClean="0">
                <a:solidFill>
                  <a:srgbClr val="FF0000"/>
                </a:solidFill>
                <a:latin typeface="Arial"/>
                <a:cs typeface="Arial"/>
              </a:rPr>
              <a:t>(13TeV)</a:t>
            </a:r>
            <a:endParaRPr lang="en-US" altLang="zh-CN" b="1" dirty="0">
              <a:solidFill>
                <a:schemeClr val="tx1"/>
              </a:solidFill>
              <a:latin typeface="Arial"/>
              <a:cs typeface="Arial"/>
            </a:endParaRPr>
          </a:p>
        </p:txBody>
      </p:sp>
      <p:sp>
        <p:nvSpPr>
          <p:cNvPr id="17" name="矩形 16"/>
          <p:cNvSpPr/>
          <p:nvPr/>
        </p:nvSpPr>
        <p:spPr>
          <a:xfrm>
            <a:off x="4163866" y="1385036"/>
            <a:ext cx="1351652" cy="677108"/>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smtClean="0">
                <a:solidFill>
                  <a:srgbClr val="FF0000"/>
                </a:solidFill>
                <a:latin typeface="Arial"/>
                <a:cs typeface="Arial"/>
              </a:rPr>
              <a:t>Run3</a:t>
            </a:r>
          </a:p>
          <a:p>
            <a:r>
              <a:rPr lang="en-US" altLang="zh-CN" b="1" dirty="0" smtClean="0">
                <a:solidFill>
                  <a:srgbClr val="FF0000"/>
                </a:solidFill>
                <a:latin typeface="Arial"/>
                <a:cs typeface="Arial"/>
              </a:rPr>
              <a:t>2021-2023 </a:t>
            </a:r>
            <a:endParaRPr lang="zh-CN" altLang="en-US" dirty="0"/>
          </a:p>
        </p:txBody>
      </p:sp>
      <p:sp>
        <p:nvSpPr>
          <p:cNvPr id="19" name="矩形 18"/>
          <p:cNvSpPr/>
          <p:nvPr/>
        </p:nvSpPr>
        <p:spPr>
          <a:xfrm>
            <a:off x="3851920" y="97231"/>
            <a:ext cx="5120330" cy="707886"/>
          </a:xfrm>
          <a:prstGeom prst="rect">
            <a:avLst/>
          </a:prstGeom>
          <a:solidFill>
            <a:schemeClr val="tx1">
              <a:lumMod val="10000"/>
              <a:lumOff val="90000"/>
            </a:schemeClr>
          </a:solidFill>
          <a:ln>
            <a:solidFill>
              <a:schemeClr val="bg1">
                <a:lumMod val="50000"/>
              </a:schemeClr>
            </a:solidFill>
          </a:ln>
        </p:spPr>
        <p:txBody>
          <a:bodyPr wrap="square">
            <a:spAutoFit/>
          </a:bodyPr>
          <a:lstStyle/>
          <a:p>
            <a:pPr defTabSz="457200">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kumimoji="1" lang="en-US" altLang="zh-CN" sz="2000" b="1" dirty="0">
                <a:solidFill>
                  <a:srgbClr val="0432FF"/>
                </a:solidFill>
                <a:latin typeface="Arial" charset="0"/>
                <a:ea typeface="Arial" charset="0"/>
                <a:cs typeface="Arial" charset="0"/>
              </a:rPr>
              <a:t>The results are based on </a:t>
            </a:r>
            <a:r>
              <a:rPr kumimoji="1" lang="en-US" altLang="zh-CN" sz="2000" b="1" dirty="0" smtClean="0">
                <a:solidFill>
                  <a:srgbClr val="0432FF"/>
                </a:solidFill>
                <a:latin typeface="Arial" charset="0"/>
                <a:ea typeface="Arial" charset="0"/>
                <a:cs typeface="Arial" charset="0"/>
              </a:rPr>
              <a:t>36-140 </a:t>
            </a:r>
            <a:r>
              <a:rPr kumimoji="1" lang="en-US" altLang="zh-CN" sz="2000" b="1" dirty="0">
                <a:solidFill>
                  <a:srgbClr val="0432FF"/>
                </a:solidFill>
                <a:latin typeface="Arial" charset="0"/>
                <a:ea typeface="Arial" charset="0"/>
                <a:cs typeface="Arial" charset="0"/>
              </a:rPr>
              <a:t>fb</a:t>
            </a:r>
            <a:r>
              <a:rPr kumimoji="1" lang="en-US" altLang="zh-CN" sz="2000" b="1" baseline="30000" dirty="0">
                <a:solidFill>
                  <a:srgbClr val="0432FF"/>
                </a:solidFill>
                <a:latin typeface="Arial" charset="0"/>
                <a:ea typeface="Arial" charset="0"/>
                <a:cs typeface="Arial" charset="0"/>
              </a:rPr>
              <a:t>-1 </a:t>
            </a:r>
            <a:r>
              <a:rPr kumimoji="1" lang="en-US" altLang="zh-CN" sz="2000" b="1" dirty="0">
                <a:solidFill>
                  <a:srgbClr val="0432FF"/>
                </a:solidFill>
                <a:latin typeface="Arial" charset="0"/>
                <a:ea typeface="Arial" charset="0"/>
                <a:cs typeface="Arial" charset="0"/>
              </a:rPr>
              <a:t>@ 13 TeV (RUN2 </a:t>
            </a:r>
            <a:r>
              <a:rPr kumimoji="1" lang="en-US" altLang="zh-CN" sz="2000" b="1" dirty="0" smtClean="0">
                <a:solidFill>
                  <a:srgbClr val="0432FF"/>
                </a:solidFill>
                <a:latin typeface="Arial" charset="0"/>
                <a:ea typeface="Arial" charset="0"/>
                <a:cs typeface="Arial" charset="0"/>
              </a:rPr>
              <a:t>2015-2018) </a:t>
            </a:r>
            <a:r>
              <a:rPr kumimoji="1" lang="en-US" altLang="zh-CN" sz="2000" b="1" dirty="0" smtClean="0">
                <a:solidFill>
                  <a:srgbClr val="FF0000"/>
                </a:solidFill>
                <a:latin typeface="Arial" charset="0"/>
                <a:ea typeface="Arial" charset="0"/>
                <a:cs typeface="Arial" charset="0"/>
              </a:rPr>
              <a:t>~ 2-4% of total</a:t>
            </a:r>
            <a:endParaRPr lang="en-GB" altLang="zh-CN" sz="2000" b="1" dirty="0">
              <a:solidFill>
                <a:srgbClr val="FF0000"/>
              </a:solidFill>
              <a:latin typeface="Arial" charset="0"/>
              <a:ea typeface="Arial" charset="0"/>
              <a:cs typeface="Arial" charset="0"/>
            </a:endParaRPr>
          </a:p>
        </p:txBody>
      </p:sp>
    </p:spTree>
    <p:extLst>
      <p:ext uri="{BB962C8B-B14F-4D97-AF65-F5344CB8AC3E}">
        <p14:creationId xmlns:p14="http://schemas.microsoft.com/office/powerpoint/2010/main" val="2999982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8787536" cy="63127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3555" name="Oval 20"/>
          <p:cNvSpPr>
            <a:spLocks noChangeArrowheads="1"/>
          </p:cNvSpPr>
          <p:nvPr/>
        </p:nvSpPr>
        <p:spPr bwMode="auto">
          <a:xfrm>
            <a:off x="1187624" y="2282527"/>
            <a:ext cx="6984776" cy="585217"/>
          </a:xfrm>
          <a:prstGeom prst="ellipse">
            <a:avLst/>
          </a:prstGeom>
          <a:noFill/>
          <a:ln w="28575" cmpd="sng">
            <a:solidFill>
              <a:srgbClr val="FF0066"/>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0" tIns="0" rIns="0" bIns="0" anchor="ctr"/>
          <a:lstStyle/>
          <a:p>
            <a:pPr>
              <a:buFont typeface="Wingdings" charset="0"/>
              <a:buChar char="l"/>
            </a:pPr>
            <a:endParaRPr lang="zh-CN" altLang="en-US"/>
          </a:p>
        </p:txBody>
      </p:sp>
      <p:sp>
        <p:nvSpPr>
          <p:cNvPr id="12" name="矩形 11"/>
          <p:cNvSpPr/>
          <p:nvPr/>
        </p:nvSpPr>
        <p:spPr>
          <a:xfrm>
            <a:off x="104944" y="2363688"/>
            <a:ext cx="1008112" cy="461665"/>
          </a:xfrm>
          <a:prstGeom prst="rect">
            <a:avLst/>
          </a:prstGeom>
          <a:solidFill>
            <a:srgbClr val="FFFF00"/>
          </a:solidFill>
        </p:spPr>
        <p:txBody>
          <a:bodyPr wrap="square">
            <a:spAutoFit/>
          </a:bodyPr>
          <a:lstStyle/>
          <a:p>
            <a:pPr>
              <a:buFontTx/>
              <a:buNone/>
            </a:pPr>
            <a:r>
              <a:rPr lang="en-US" altLang="zh-CN" sz="2400" b="1" smtClean="0">
                <a:solidFill>
                  <a:srgbClr val="C00000"/>
                </a:solidFill>
                <a:cs typeface="Arial" charset="0"/>
                <a:sym typeface="Symbol" charset="0"/>
              </a:rPr>
              <a:t>SUSY</a:t>
            </a:r>
            <a:endParaRPr lang="zh-CN" altLang="en-US" sz="2400" dirty="0"/>
          </a:p>
        </p:txBody>
      </p:sp>
      <p:sp>
        <p:nvSpPr>
          <p:cNvPr id="9" name="幻灯片编号占位符 4"/>
          <p:cNvSpPr>
            <a:spLocks noGrp="1"/>
          </p:cNvSpPr>
          <p:nvPr>
            <p:ph type="sldNum" sz="quarter" idx="12"/>
          </p:nvPr>
        </p:nvSpPr>
        <p:spPr>
          <a:xfrm>
            <a:off x="7991475" y="6429375"/>
            <a:ext cx="876300" cy="292100"/>
          </a:xfrm>
        </p:spPr>
        <p:txBody>
          <a:bodyPr>
            <a:normAutofit fontScale="92500" lnSpcReduction="20000"/>
          </a:bodyPr>
          <a:lstStyle/>
          <a:p>
            <a:fld id="{0C913308-F349-4B6D-A68A-DD1791B4A57B}" type="slidenum">
              <a:rPr lang="zh-CN" altLang="en-US" smtClean="0">
                <a:solidFill>
                  <a:schemeClr val="tx2">
                    <a:lumMod val="50000"/>
                  </a:schemeClr>
                </a:solidFill>
              </a:rPr>
              <a:pPr/>
              <a:t>25</a:t>
            </a:fld>
            <a:endParaRPr lang="zh-CN" altLang="en-US" dirty="0">
              <a:solidFill>
                <a:schemeClr val="tx2">
                  <a:lumMod val="50000"/>
                </a:schemeClr>
              </a:solidFill>
            </a:endParaRPr>
          </a:p>
        </p:txBody>
      </p:sp>
    </p:spTree>
    <p:extLst>
      <p:ext uri="{BB962C8B-B14F-4D97-AF65-F5344CB8AC3E}">
        <p14:creationId xmlns:p14="http://schemas.microsoft.com/office/powerpoint/2010/main" val="1812426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grayscl/>
            <a:lum bright="20000"/>
          </a:blip>
          <a:stretch>
            <a:fillRect/>
          </a:stretch>
        </p:blipFill>
        <p:spPr>
          <a:xfrm>
            <a:off x="1805515" y="2539424"/>
            <a:ext cx="5524109" cy="4032825"/>
          </a:xfrm>
          <a:prstGeom prst="rect">
            <a:avLst/>
          </a:prstGeom>
        </p:spPr>
      </p:pic>
      <p:sp>
        <p:nvSpPr>
          <p:cNvPr id="19" name="TextBox 18"/>
          <p:cNvSpPr txBox="1"/>
          <p:nvPr/>
        </p:nvSpPr>
        <p:spPr>
          <a:xfrm>
            <a:off x="7297875" y="6357777"/>
            <a:ext cx="877163" cy="215444"/>
          </a:xfrm>
          <a:prstGeom prst="rect">
            <a:avLst/>
          </a:prstGeom>
          <a:noFill/>
        </p:spPr>
        <p:txBody>
          <a:bodyPr wrap="none" rtlCol="0">
            <a:spAutoFit/>
          </a:bodyPr>
          <a:lstStyle/>
          <a:p>
            <a:r>
              <a:rPr lang="en-GB" sz="800" dirty="0" smtClean="0">
                <a:solidFill>
                  <a:prstClr val="black">
                    <a:lumMod val="50000"/>
                    <a:lumOff val="50000"/>
                  </a:prstClr>
                </a:solidFill>
                <a:latin typeface="Trebuchet MS"/>
                <a:cs typeface="Trebuchet MS"/>
              </a:rPr>
              <a:t>P. Higgs at CMS</a:t>
            </a:r>
            <a:endParaRPr lang="en-GB" sz="800" dirty="0">
              <a:solidFill>
                <a:prstClr val="black">
                  <a:lumMod val="50000"/>
                  <a:lumOff val="50000"/>
                </a:prstClr>
              </a:solidFill>
              <a:latin typeface="Trebuchet MS"/>
              <a:cs typeface="Trebuchet MS"/>
            </a:endParaRPr>
          </a:p>
        </p:txBody>
      </p:sp>
      <p:pic>
        <p:nvPicPr>
          <p:cNvPr id="7" name="Picture 6"/>
          <p:cNvPicPr>
            <a:picLocks noChangeAspect="1"/>
          </p:cNvPicPr>
          <p:nvPr/>
        </p:nvPicPr>
        <p:blipFill>
          <a:blip r:embed="rId2">
            <a:duotone>
              <a:schemeClr val="accent3">
                <a:shade val="45000"/>
                <a:satMod val="135000"/>
              </a:schemeClr>
              <a:prstClr val="white"/>
            </a:duotone>
          </a:blip>
          <a:srcRect r="49889"/>
          <a:stretch>
            <a:fillRect/>
          </a:stretch>
        </p:blipFill>
        <p:spPr>
          <a:xfrm flipH="1">
            <a:off x="4572000" y="2540396"/>
            <a:ext cx="2768207" cy="4032825"/>
          </a:xfrm>
          <a:prstGeom prst="rect">
            <a:avLst/>
          </a:prstGeom>
        </p:spPr>
      </p:pic>
      <p:sp>
        <p:nvSpPr>
          <p:cNvPr id="11" name="Text Box 5"/>
          <p:cNvSpPr txBox="1">
            <a:spLocks noChangeArrowheads="1"/>
          </p:cNvSpPr>
          <p:nvPr/>
        </p:nvSpPr>
        <p:spPr bwMode="auto">
          <a:xfrm>
            <a:off x="0" y="2539424"/>
            <a:ext cx="9144000" cy="538851"/>
          </a:xfrm>
          <a:prstGeom prst="rect">
            <a:avLst/>
          </a:prstGeom>
          <a:solidFill>
            <a:srgbClr val="FFFFFF">
              <a:alpha val="90000"/>
            </a:srgbClr>
          </a:solidFill>
          <a:ln w="9525">
            <a:noFill/>
            <a:miter lim="800000"/>
            <a:headEnd/>
            <a:tailEnd/>
          </a:ln>
          <a:effectLst/>
        </p:spPr>
        <p:txBody>
          <a:bodyPr bIns="61200">
            <a:prstTxWarp prst="textNoShape">
              <a:avLst/>
            </a:prstTxWarp>
            <a:spAutoFit/>
          </a:bodyPr>
          <a:lstStyle/>
          <a:p>
            <a:pPr algn="ctr"/>
            <a:r>
              <a:rPr lang="en-US" sz="2800" b="1" dirty="0" smtClean="0">
                <a:solidFill>
                  <a:srgbClr val="262626"/>
                </a:solidFill>
                <a:latin typeface="Trebuchet MS"/>
                <a:ea typeface="Calibri" charset="0"/>
                <a:cs typeface="Trebuchet MS"/>
              </a:rPr>
              <a:t>(</a:t>
            </a:r>
            <a:r>
              <a:rPr lang="en-US" sz="2800" b="1" dirty="0" err="1" smtClean="0">
                <a:solidFill>
                  <a:srgbClr val="262626"/>
                </a:solidFill>
                <a:latin typeface="Trebuchet MS"/>
                <a:ea typeface="Calibri" charset="0"/>
                <a:cs typeface="Trebuchet MS"/>
              </a:rPr>
              <a:t>TeV</a:t>
            </a:r>
            <a:r>
              <a:rPr lang="en-US" sz="2800" b="1" dirty="0" smtClean="0">
                <a:solidFill>
                  <a:srgbClr val="262626"/>
                </a:solidFill>
                <a:latin typeface="Trebuchet MS"/>
                <a:ea typeface="Calibri" charset="0"/>
                <a:cs typeface="Trebuchet MS"/>
              </a:rPr>
              <a:t>-scale) Supersymmetry (SUSY)</a:t>
            </a:r>
          </a:p>
        </p:txBody>
      </p:sp>
      <p:sp>
        <p:nvSpPr>
          <p:cNvPr id="4" name="幻灯片编号占位符 3"/>
          <p:cNvSpPr>
            <a:spLocks noGrp="1"/>
          </p:cNvSpPr>
          <p:nvPr>
            <p:ph type="sldNum" sz="quarter" idx="12"/>
          </p:nvPr>
        </p:nvSpPr>
        <p:spPr/>
        <p:txBody>
          <a:bodyPr>
            <a:normAutofit fontScale="92500" lnSpcReduction="20000"/>
          </a:bodyPr>
          <a:lstStyle/>
          <a:p>
            <a:fld id="{0C913308-F349-4B6D-A68A-DD1791B4A57B}" type="slidenum">
              <a:rPr lang="zh-CN" altLang="en-US" smtClean="0"/>
              <a:pPr/>
              <a:t>26</a:t>
            </a:fld>
            <a:endParaRPr lang="zh-CN" altLang="en-US"/>
          </a:p>
        </p:txBody>
      </p:sp>
      <p:sp>
        <p:nvSpPr>
          <p:cNvPr id="22" name="TextBox 17"/>
          <p:cNvSpPr txBox="1"/>
          <p:nvPr/>
        </p:nvSpPr>
        <p:spPr>
          <a:xfrm>
            <a:off x="3131840" y="5085184"/>
            <a:ext cx="792088" cy="369332"/>
          </a:xfrm>
          <a:prstGeom prst="rect">
            <a:avLst/>
          </a:prstGeom>
          <a:noFill/>
        </p:spPr>
        <p:txBody>
          <a:bodyPr wrap="square" rtlCol="0">
            <a:spAutoFit/>
          </a:bodyPr>
          <a:lstStyle/>
          <a:p>
            <a:r>
              <a:rPr lang="en-GB" sz="1800" dirty="0" smtClean="0">
                <a:latin typeface="Trebuchet MS"/>
                <a:cs typeface="Trebuchet MS"/>
              </a:rPr>
              <a:t>Higgs</a:t>
            </a:r>
            <a:endParaRPr lang="en-GB" sz="1800" dirty="0">
              <a:latin typeface="Trebuchet MS"/>
              <a:cs typeface="Trebuchet MS"/>
            </a:endParaRPr>
          </a:p>
        </p:txBody>
      </p:sp>
      <p:sp>
        <p:nvSpPr>
          <p:cNvPr id="23" name="TextBox 18"/>
          <p:cNvSpPr txBox="1"/>
          <p:nvPr/>
        </p:nvSpPr>
        <p:spPr>
          <a:xfrm>
            <a:off x="5292080" y="5075892"/>
            <a:ext cx="792088" cy="369332"/>
          </a:xfrm>
          <a:prstGeom prst="rect">
            <a:avLst/>
          </a:prstGeom>
          <a:noFill/>
        </p:spPr>
        <p:txBody>
          <a:bodyPr wrap="square" rtlCol="0">
            <a:spAutoFit/>
          </a:bodyPr>
          <a:lstStyle/>
          <a:p>
            <a:r>
              <a:rPr lang="en-GB" sz="1800" dirty="0" smtClean="0">
                <a:latin typeface="Trebuchet MS"/>
                <a:cs typeface="Trebuchet MS"/>
              </a:rPr>
              <a:t>SUSY</a:t>
            </a:r>
            <a:endParaRPr lang="en-GB" sz="1800" dirty="0">
              <a:latin typeface="Trebuchet MS"/>
              <a:cs typeface="Trebuchet MS"/>
            </a:endParaRPr>
          </a:p>
        </p:txBody>
      </p:sp>
      <p:sp>
        <p:nvSpPr>
          <p:cNvPr id="9" name="矩形 8"/>
          <p:cNvSpPr/>
          <p:nvPr/>
        </p:nvSpPr>
        <p:spPr>
          <a:xfrm>
            <a:off x="323528" y="260648"/>
            <a:ext cx="5688632" cy="1668214"/>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nSpc>
                <a:spcPct val="150000"/>
              </a:lnSpc>
            </a:pPr>
            <a:r>
              <a:rPr lang="en-US" altLang="zh-CN" sz="3600" b="1" dirty="0" smtClean="0">
                <a:ln/>
                <a:solidFill>
                  <a:schemeClr val="accent3"/>
                </a:solidFill>
                <a:latin typeface="Arial Black"/>
                <a:cs typeface="Arial Black"/>
              </a:rPr>
              <a:t>What is </a:t>
            </a:r>
            <a:r>
              <a:rPr lang="en-GB" altLang="zh-CN" sz="3600" b="1" dirty="0" smtClean="0">
                <a:ln/>
                <a:solidFill>
                  <a:schemeClr val="accent3"/>
                </a:solidFill>
                <a:latin typeface="Arial Black"/>
                <a:cs typeface="Arial Black"/>
              </a:rPr>
              <a:t>SUSY?</a:t>
            </a:r>
          </a:p>
          <a:p>
            <a:pPr>
              <a:lnSpc>
                <a:spcPct val="150000"/>
              </a:lnSpc>
            </a:pPr>
            <a:r>
              <a:rPr lang="en-GB" altLang="zh-CN" sz="3600" b="1" dirty="0" smtClean="0">
                <a:ln/>
                <a:solidFill>
                  <a:schemeClr val="accent3"/>
                </a:solidFill>
                <a:latin typeface="Arial Black"/>
                <a:cs typeface="Arial Black"/>
              </a:rPr>
              <a:t>How SUSY do help?</a:t>
            </a:r>
            <a:endParaRPr lang="en-GB" altLang="zh-CN" sz="3600" b="1" dirty="0">
              <a:ln/>
              <a:solidFill>
                <a:schemeClr val="accent3"/>
              </a:solidFill>
              <a:latin typeface="Arial Black"/>
              <a:cs typeface="Arial Black"/>
            </a:endParaRPr>
          </a:p>
        </p:txBody>
      </p:sp>
    </p:spTree>
    <p:extLst>
      <p:ext uri="{BB962C8B-B14F-4D97-AF65-F5344CB8AC3E}">
        <p14:creationId xmlns:p14="http://schemas.microsoft.com/office/powerpoint/2010/main" val="188335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 2"/>
          <p:cNvGrpSpPr/>
          <p:nvPr/>
        </p:nvGrpSpPr>
        <p:grpSpPr>
          <a:xfrm>
            <a:off x="323528" y="116632"/>
            <a:ext cx="8381503" cy="4236086"/>
            <a:chOff x="323528" y="116632"/>
            <a:chExt cx="8381503" cy="4236086"/>
          </a:xfrm>
        </p:grpSpPr>
        <p:pic>
          <p:nvPicPr>
            <p:cNvPr id="9" name="Picture 16" descr="Bild 2.png"/>
            <p:cNvPicPr>
              <a:picLocks noChangeAspect="1"/>
            </p:cNvPicPr>
            <p:nvPr/>
          </p:nvPicPr>
          <p:blipFill rotWithShape="1">
            <a:blip r:embed="rId3">
              <a:extLst>
                <a:ext uri="{28A0092B-C50C-407E-A947-70E740481C1C}">
                  <a14:useLocalDpi xmlns:a14="http://schemas.microsoft.com/office/drawing/2010/main" val="0"/>
                </a:ext>
              </a:extLst>
            </a:blip>
            <a:srcRect r="53620"/>
            <a:stretch/>
          </p:blipFill>
          <p:spPr bwMode="auto">
            <a:xfrm>
              <a:off x="331912" y="1214254"/>
              <a:ext cx="2367880" cy="3138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7"/>
            <p:cNvSpPr txBox="1">
              <a:spLocks noChangeArrowheads="1"/>
            </p:cNvSpPr>
            <p:nvPr/>
          </p:nvSpPr>
          <p:spPr bwMode="auto">
            <a:xfrm>
              <a:off x="539552" y="836712"/>
              <a:ext cx="18646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eaLnBrk="1" hangingPunct="1">
                <a:buFontTx/>
                <a:buNone/>
              </a:pPr>
              <a:r>
                <a:rPr lang="en-US" altLang="zh-CN" sz="1800" b="1" dirty="0" smtClean="0">
                  <a:solidFill>
                    <a:srgbClr val="FF0000"/>
                  </a:solidFill>
                  <a:latin typeface="Arial" charset="0"/>
                </a:rPr>
                <a:t>OUR WORLD…</a:t>
              </a:r>
              <a:endParaRPr lang="en-US" altLang="zh-CN" sz="1800" b="1" dirty="0">
                <a:solidFill>
                  <a:srgbClr val="FF0000"/>
                </a:solidFill>
                <a:latin typeface="Arial" charset="0"/>
              </a:endParaRPr>
            </a:p>
          </p:txBody>
        </p:sp>
        <p:sp>
          <p:nvSpPr>
            <p:cNvPr id="13" name="标题 15"/>
            <p:cNvSpPr txBox="1">
              <a:spLocks/>
            </p:cNvSpPr>
            <p:nvPr/>
          </p:nvSpPr>
          <p:spPr>
            <a:xfrm>
              <a:off x="568127" y="666279"/>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14" name="标题 4"/>
            <p:cNvSpPr txBox="1">
              <a:spLocks/>
            </p:cNvSpPr>
            <p:nvPr/>
          </p:nvSpPr>
          <p:spPr>
            <a:xfrm>
              <a:off x="323528" y="116632"/>
              <a:ext cx="6408712" cy="648072"/>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b="0" dirty="0">
                  <a:solidFill>
                    <a:srgbClr val="000000"/>
                  </a:solidFill>
                  <a:latin typeface="Arial Black"/>
                  <a:ea typeface="华文中宋" charset="0"/>
                  <a:cs typeface="Arial Black"/>
                </a:rPr>
                <a:t>SUSY Introduction</a:t>
              </a:r>
              <a:endParaRPr kumimoji="1" lang="zh-CN" altLang="en-US" sz="2800" b="0" dirty="0">
                <a:solidFill>
                  <a:srgbClr val="000000"/>
                </a:solidFill>
                <a:latin typeface="Cambria Math"/>
                <a:cs typeface="Cambria Math"/>
              </a:endParaRPr>
            </a:p>
          </p:txBody>
        </p:sp>
      </p:grpSp>
      <p:sp>
        <p:nvSpPr>
          <p:cNvPr id="7" name="文本框 6"/>
          <p:cNvSpPr txBox="1"/>
          <p:nvPr/>
        </p:nvSpPr>
        <p:spPr>
          <a:xfrm>
            <a:off x="9652000" y="2737556"/>
            <a:ext cx="184666" cy="369332"/>
          </a:xfrm>
          <a:prstGeom prst="rect">
            <a:avLst/>
          </a:prstGeom>
          <a:noFill/>
        </p:spPr>
        <p:txBody>
          <a:bodyPr wrap="none" rtlCol="0">
            <a:spAutoFit/>
          </a:bodyPr>
          <a:lstStyle/>
          <a:p>
            <a:endParaRPr kumimoji="1" lang="zh-CN" altLang="en-US" dirty="0"/>
          </a:p>
        </p:txBody>
      </p:sp>
      <p:sp>
        <p:nvSpPr>
          <p:cNvPr id="7181" name="幻灯片编号占位符 7180"/>
          <p:cNvSpPr>
            <a:spLocks noGrp="1"/>
          </p:cNvSpPr>
          <p:nvPr>
            <p:ph type="sldNum" sz="quarter" idx="12"/>
          </p:nvPr>
        </p:nvSpPr>
        <p:spPr>
          <a:xfrm>
            <a:off x="7839075" y="6429375"/>
            <a:ext cx="876300" cy="292100"/>
          </a:xfrm>
        </p:spPr>
        <p:txBody>
          <a:bodyPr>
            <a:normAutofit fontScale="92500" lnSpcReduction="20000"/>
          </a:bodyPr>
          <a:lstStyle/>
          <a:p>
            <a:fld id="{0C913308-F349-4B6D-A68A-DD1791B4A57B}" type="slidenum">
              <a:rPr lang="zh-CN" altLang="en-US" smtClean="0"/>
              <a:pPr/>
              <a:t>27</a:t>
            </a:fld>
            <a:endParaRPr lang="zh-CN" altLang="en-US"/>
          </a:p>
        </p:txBody>
      </p:sp>
    </p:spTree>
    <p:extLst>
      <p:ext uri="{BB962C8B-B14F-4D97-AF65-F5344CB8AC3E}">
        <p14:creationId xmlns:p14="http://schemas.microsoft.com/office/powerpoint/2010/main" val="38381909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31912" y="836712"/>
            <a:ext cx="5105400" cy="3516006"/>
            <a:chOff x="331912" y="836712"/>
            <a:chExt cx="5105400" cy="3516006"/>
          </a:xfrm>
        </p:grpSpPr>
        <p:pic>
          <p:nvPicPr>
            <p:cNvPr id="9" name="Picture 16" descr="Bild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912" y="1214254"/>
              <a:ext cx="5105400" cy="3138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7"/>
            <p:cNvSpPr txBox="1">
              <a:spLocks noChangeArrowheads="1"/>
            </p:cNvSpPr>
            <p:nvPr/>
          </p:nvSpPr>
          <p:spPr bwMode="auto">
            <a:xfrm>
              <a:off x="539552" y="836712"/>
              <a:ext cx="18646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eaLnBrk="1" hangingPunct="1">
                <a:buFontTx/>
                <a:buNone/>
              </a:pPr>
              <a:r>
                <a:rPr lang="en-US" altLang="zh-CN" sz="1800" b="1" dirty="0" smtClean="0">
                  <a:solidFill>
                    <a:srgbClr val="FF0000"/>
                  </a:solidFill>
                  <a:latin typeface="Arial" charset="0"/>
                </a:rPr>
                <a:t>OUR WORLD…</a:t>
              </a:r>
              <a:endParaRPr lang="en-US" altLang="zh-CN" sz="1800" b="1" dirty="0">
                <a:solidFill>
                  <a:srgbClr val="FF0000"/>
                </a:solidFill>
                <a:latin typeface="Arial" charset="0"/>
              </a:endParaRPr>
            </a:p>
          </p:txBody>
        </p:sp>
        <p:sp>
          <p:nvSpPr>
            <p:cNvPr id="11" name="Text Box 8"/>
            <p:cNvSpPr txBox="1">
              <a:spLocks noChangeArrowheads="1"/>
            </p:cNvSpPr>
            <p:nvPr/>
          </p:nvSpPr>
          <p:spPr bwMode="auto">
            <a:xfrm>
              <a:off x="3419872" y="836712"/>
              <a:ext cx="180015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eaLnBrk="1" hangingPunct="1">
                <a:buFontTx/>
                <a:buNone/>
              </a:pPr>
              <a:r>
                <a:rPr lang="en-US" altLang="zh-CN" sz="1800" b="1" dirty="0" smtClean="0">
                  <a:solidFill>
                    <a:srgbClr val="3366FF"/>
                  </a:solidFill>
                  <a:latin typeface="Arial" charset="0"/>
                </a:rPr>
                <a:t>NEW WORLD?</a:t>
              </a:r>
              <a:endParaRPr lang="en-US" altLang="zh-CN" sz="1800" b="1" dirty="0">
                <a:solidFill>
                  <a:srgbClr val="3366FF"/>
                </a:solidFill>
                <a:latin typeface="Arial" charset="0"/>
              </a:endParaRPr>
            </a:p>
          </p:txBody>
        </p:sp>
      </p:grpSp>
      <p:sp>
        <p:nvSpPr>
          <p:cNvPr id="13" name="标题 15"/>
          <p:cNvSpPr txBox="1">
            <a:spLocks/>
          </p:cNvSpPr>
          <p:nvPr/>
        </p:nvSpPr>
        <p:spPr>
          <a:xfrm>
            <a:off x="568127" y="666279"/>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14" name="标题 4"/>
          <p:cNvSpPr txBox="1">
            <a:spLocks/>
          </p:cNvSpPr>
          <p:nvPr/>
        </p:nvSpPr>
        <p:spPr>
          <a:xfrm>
            <a:off x="323528" y="116632"/>
            <a:ext cx="6408712" cy="648072"/>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b="0" dirty="0">
                <a:solidFill>
                  <a:srgbClr val="000000"/>
                </a:solidFill>
                <a:latin typeface="Arial Black"/>
                <a:ea typeface="华文中宋" charset="0"/>
                <a:cs typeface="Arial Black"/>
              </a:rPr>
              <a:t>SUSY Introduction</a:t>
            </a:r>
            <a:endParaRPr kumimoji="1" lang="zh-CN" altLang="en-US" sz="2800" b="0" dirty="0">
              <a:solidFill>
                <a:srgbClr val="000000"/>
              </a:solidFill>
              <a:latin typeface="Cambria Math"/>
              <a:cs typeface="Cambria Math"/>
            </a:endParaRPr>
          </a:p>
        </p:txBody>
      </p:sp>
      <p:sp>
        <p:nvSpPr>
          <p:cNvPr id="7" name="文本框 6"/>
          <p:cNvSpPr txBox="1"/>
          <p:nvPr/>
        </p:nvSpPr>
        <p:spPr>
          <a:xfrm>
            <a:off x="9652000" y="2737556"/>
            <a:ext cx="184666" cy="369332"/>
          </a:xfrm>
          <a:prstGeom prst="rect">
            <a:avLst/>
          </a:prstGeom>
          <a:noFill/>
        </p:spPr>
        <p:txBody>
          <a:bodyPr wrap="none" rtlCol="0">
            <a:spAutoFit/>
          </a:bodyPr>
          <a:lstStyle/>
          <a:p>
            <a:endParaRPr kumimoji="1" lang="zh-CN" altLang="en-US" dirty="0"/>
          </a:p>
        </p:txBody>
      </p:sp>
      <p:sp>
        <p:nvSpPr>
          <p:cNvPr id="7181" name="幻灯片编号占位符 7180"/>
          <p:cNvSpPr>
            <a:spLocks noGrp="1"/>
          </p:cNvSpPr>
          <p:nvPr>
            <p:ph type="sldNum" sz="quarter" idx="12"/>
          </p:nvPr>
        </p:nvSpPr>
        <p:spPr>
          <a:xfrm>
            <a:off x="7839075" y="6429375"/>
            <a:ext cx="876300" cy="292100"/>
          </a:xfrm>
        </p:spPr>
        <p:txBody>
          <a:bodyPr>
            <a:normAutofit fontScale="92500" lnSpcReduction="20000"/>
          </a:bodyPr>
          <a:lstStyle/>
          <a:p>
            <a:fld id="{0C913308-F349-4B6D-A68A-DD1791B4A57B}" type="slidenum">
              <a:rPr lang="zh-CN" altLang="en-US" smtClean="0"/>
              <a:pPr/>
              <a:t>28</a:t>
            </a:fld>
            <a:endParaRPr lang="zh-CN" altLang="en-US"/>
          </a:p>
        </p:txBody>
      </p:sp>
    </p:spTree>
    <p:extLst>
      <p:ext uri="{BB962C8B-B14F-4D97-AF65-F5344CB8AC3E}">
        <p14:creationId xmlns:p14="http://schemas.microsoft.com/office/powerpoint/2010/main" val="8815165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5"/>
          <p:cNvSpPr txBox="1">
            <a:spLocks/>
          </p:cNvSpPr>
          <p:nvPr/>
        </p:nvSpPr>
        <p:spPr>
          <a:xfrm>
            <a:off x="568127" y="666279"/>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14" name="标题 4"/>
          <p:cNvSpPr txBox="1">
            <a:spLocks/>
          </p:cNvSpPr>
          <p:nvPr/>
        </p:nvSpPr>
        <p:spPr>
          <a:xfrm>
            <a:off x="323528" y="116632"/>
            <a:ext cx="6408712" cy="648072"/>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b="0" dirty="0">
                <a:solidFill>
                  <a:srgbClr val="000000"/>
                </a:solidFill>
                <a:latin typeface="Arial Black"/>
                <a:ea typeface="华文中宋" charset="0"/>
                <a:cs typeface="Arial Black"/>
              </a:rPr>
              <a:t>SUSY Introduction</a:t>
            </a:r>
            <a:endParaRPr kumimoji="1" lang="zh-CN" altLang="en-US" sz="2800" b="0" dirty="0">
              <a:solidFill>
                <a:srgbClr val="000000"/>
              </a:solidFill>
              <a:latin typeface="Cambria Math"/>
              <a:cs typeface="Cambria Math"/>
            </a:endParaRPr>
          </a:p>
        </p:txBody>
      </p:sp>
      <p:sp>
        <p:nvSpPr>
          <p:cNvPr id="7" name="文本框 6"/>
          <p:cNvSpPr txBox="1"/>
          <p:nvPr/>
        </p:nvSpPr>
        <p:spPr>
          <a:xfrm>
            <a:off x="9652000" y="2737556"/>
            <a:ext cx="184666" cy="369332"/>
          </a:xfrm>
          <a:prstGeom prst="rect">
            <a:avLst/>
          </a:prstGeom>
          <a:noFill/>
        </p:spPr>
        <p:txBody>
          <a:bodyPr wrap="none" rtlCol="0">
            <a:spAutoFit/>
          </a:bodyPr>
          <a:lstStyle/>
          <a:p>
            <a:endParaRPr kumimoji="1" lang="zh-CN" altLang="en-US" dirty="0"/>
          </a:p>
        </p:txBody>
      </p:sp>
      <p:sp>
        <p:nvSpPr>
          <p:cNvPr id="7181" name="幻灯片编号占位符 7180"/>
          <p:cNvSpPr>
            <a:spLocks noGrp="1"/>
          </p:cNvSpPr>
          <p:nvPr>
            <p:ph type="sldNum" sz="quarter" idx="12"/>
          </p:nvPr>
        </p:nvSpPr>
        <p:spPr>
          <a:xfrm>
            <a:off x="7839075" y="6429375"/>
            <a:ext cx="876300" cy="292100"/>
          </a:xfrm>
        </p:spPr>
        <p:txBody>
          <a:bodyPr>
            <a:normAutofit fontScale="92500" lnSpcReduction="20000"/>
          </a:bodyPr>
          <a:lstStyle/>
          <a:p>
            <a:fld id="{0C913308-F349-4B6D-A68A-DD1791B4A57B}" type="slidenum">
              <a:rPr lang="zh-CN" altLang="en-US" smtClean="0"/>
              <a:pPr/>
              <a:t>29</a:t>
            </a:fld>
            <a:endParaRPr lang="zh-CN" altLang="en-US"/>
          </a:p>
        </p:txBody>
      </p:sp>
      <p:grpSp>
        <p:nvGrpSpPr>
          <p:cNvPr id="2" name="组 1"/>
          <p:cNvGrpSpPr/>
          <p:nvPr/>
        </p:nvGrpSpPr>
        <p:grpSpPr>
          <a:xfrm>
            <a:off x="331912" y="836712"/>
            <a:ext cx="8466131" cy="4760912"/>
            <a:chOff x="331912" y="836712"/>
            <a:chExt cx="8466131" cy="4760912"/>
          </a:xfrm>
        </p:grpSpPr>
        <p:pic>
          <p:nvPicPr>
            <p:cNvPr id="9" name="Picture 16" descr="Bild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912" y="1214254"/>
              <a:ext cx="5105400" cy="3138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7"/>
            <p:cNvSpPr txBox="1">
              <a:spLocks noChangeArrowheads="1"/>
            </p:cNvSpPr>
            <p:nvPr/>
          </p:nvSpPr>
          <p:spPr bwMode="auto">
            <a:xfrm>
              <a:off x="539552" y="836712"/>
              <a:ext cx="18646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eaLnBrk="1" hangingPunct="1">
                <a:buFontTx/>
                <a:buNone/>
              </a:pPr>
              <a:r>
                <a:rPr lang="en-US" altLang="zh-CN" sz="1800" b="1" dirty="0" smtClean="0">
                  <a:solidFill>
                    <a:srgbClr val="FF0000"/>
                  </a:solidFill>
                  <a:latin typeface="Arial" charset="0"/>
                </a:rPr>
                <a:t>OUR WORLD…</a:t>
              </a:r>
              <a:endParaRPr lang="en-US" altLang="zh-CN" sz="1800" b="1" dirty="0">
                <a:solidFill>
                  <a:srgbClr val="FF0000"/>
                </a:solidFill>
                <a:latin typeface="Arial" charset="0"/>
              </a:endParaRPr>
            </a:p>
          </p:txBody>
        </p:sp>
        <p:sp>
          <p:nvSpPr>
            <p:cNvPr id="11" name="Text Box 8"/>
            <p:cNvSpPr txBox="1">
              <a:spLocks noChangeArrowheads="1"/>
            </p:cNvSpPr>
            <p:nvPr/>
          </p:nvSpPr>
          <p:spPr bwMode="auto">
            <a:xfrm>
              <a:off x="3419872" y="836712"/>
              <a:ext cx="180015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eaLnBrk="1" hangingPunct="1">
                <a:buFontTx/>
                <a:buNone/>
              </a:pPr>
              <a:r>
                <a:rPr lang="en-US" altLang="zh-CN" sz="1800" b="1" dirty="0" smtClean="0">
                  <a:solidFill>
                    <a:srgbClr val="3366FF"/>
                  </a:solidFill>
                  <a:latin typeface="Arial" charset="0"/>
                </a:rPr>
                <a:t>NEW WORLD?</a:t>
              </a:r>
              <a:endParaRPr lang="en-US" altLang="zh-CN" sz="1800" b="1" dirty="0">
                <a:solidFill>
                  <a:srgbClr val="3366FF"/>
                </a:solidFill>
                <a:latin typeface="Arial" charset="0"/>
              </a:endParaRPr>
            </a:p>
          </p:txBody>
        </p:sp>
        <p:pic>
          <p:nvPicPr>
            <p:cNvPr id="18" name="图片 17" descr="supersym.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40" y="4517504"/>
              <a:ext cx="2065803" cy="1080120"/>
            </a:xfrm>
            <a:prstGeom prst="rect">
              <a:avLst/>
            </a:prstGeom>
          </p:spPr>
        </p:pic>
      </p:grpSp>
      <p:sp>
        <p:nvSpPr>
          <p:cNvPr id="20" name="矩形 19"/>
          <p:cNvSpPr/>
          <p:nvPr/>
        </p:nvSpPr>
        <p:spPr>
          <a:xfrm>
            <a:off x="6586178" y="5741640"/>
            <a:ext cx="2534668" cy="1077218"/>
          </a:xfrm>
          <a:prstGeom prst="rect">
            <a:avLst/>
          </a:prstGeom>
        </p:spPr>
        <p:txBody>
          <a:bodyPr wrap="none">
            <a:spAutoFit/>
          </a:bodyPr>
          <a:lstStyle/>
          <a:p>
            <a:r>
              <a:rPr lang="en-US" altLang="zh-CN" sz="1600" b="1" dirty="0">
                <a:solidFill>
                  <a:srgbClr val="800000"/>
                </a:solidFill>
                <a:latin typeface="Arial"/>
                <a:cs typeface="Arial"/>
              </a:rPr>
              <a:t>Q |boson&gt; </a:t>
            </a:r>
            <a:r>
              <a:rPr lang="en-US" altLang="zh-CN" sz="1600" b="1" dirty="0" smtClean="0">
                <a:solidFill>
                  <a:srgbClr val="800000"/>
                </a:solidFill>
                <a:latin typeface="Arial"/>
                <a:cs typeface="Arial"/>
              </a:rPr>
              <a:t>  = </a:t>
            </a:r>
            <a:r>
              <a:rPr lang="en-US" altLang="zh-CN" sz="1600" b="1" dirty="0">
                <a:solidFill>
                  <a:srgbClr val="800000"/>
                </a:solidFill>
                <a:latin typeface="Arial"/>
                <a:cs typeface="Arial"/>
              </a:rPr>
              <a:t>|fermion&gt; </a:t>
            </a:r>
            <a:endParaRPr lang="en-US" altLang="zh-CN" sz="1600" b="1" dirty="0" smtClean="0">
              <a:solidFill>
                <a:srgbClr val="800000"/>
              </a:solidFill>
              <a:latin typeface="Arial"/>
              <a:cs typeface="Arial"/>
            </a:endParaRPr>
          </a:p>
          <a:p>
            <a:r>
              <a:rPr lang="en-US" altLang="zh-CN" sz="1600" b="1" dirty="0" smtClean="0">
                <a:solidFill>
                  <a:srgbClr val="800000"/>
                </a:solidFill>
                <a:latin typeface="Arial"/>
                <a:cs typeface="Arial"/>
              </a:rPr>
              <a:t>Q |</a:t>
            </a:r>
            <a:r>
              <a:rPr lang="en-US" altLang="zh-CN" sz="1600" b="1" dirty="0">
                <a:solidFill>
                  <a:srgbClr val="800000"/>
                </a:solidFill>
                <a:latin typeface="Arial"/>
                <a:cs typeface="Arial"/>
              </a:rPr>
              <a:t>fermion&gt; = |boson</a:t>
            </a:r>
            <a:r>
              <a:rPr lang="en-US" altLang="zh-CN" sz="1600" b="1" dirty="0" smtClean="0">
                <a:solidFill>
                  <a:srgbClr val="800000"/>
                </a:solidFill>
                <a:latin typeface="Arial"/>
                <a:cs typeface="Arial"/>
              </a:rPr>
              <a:t>&gt;</a:t>
            </a:r>
          </a:p>
          <a:p>
            <a:endParaRPr lang="en-US" altLang="zh-CN" sz="1600" b="1" dirty="0" smtClean="0">
              <a:solidFill>
                <a:srgbClr val="800000"/>
              </a:solidFill>
              <a:latin typeface="Arial"/>
              <a:cs typeface="Arial"/>
            </a:endParaRPr>
          </a:p>
          <a:p>
            <a:r>
              <a:rPr lang="en-US" altLang="zh-CN" sz="1600" b="1" dirty="0" smtClean="0">
                <a:solidFill>
                  <a:srgbClr val="011893"/>
                </a:solidFill>
                <a:latin typeface="Arial"/>
                <a:cs typeface="Arial"/>
              </a:rPr>
              <a:t>Spin differ by 1/2</a:t>
            </a:r>
            <a:endParaRPr lang="zh-CN" altLang="en-US" sz="1600" dirty="0">
              <a:solidFill>
                <a:srgbClr val="011893"/>
              </a:solidFill>
              <a:latin typeface="Arial"/>
              <a:cs typeface="Arial"/>
            </a:endParaRPr>
          </a:p>
        </p:txBody>
      </p:sp>
    </p:spTree>
    <p:extLst>
      <p:ext uri="{BB962C8B-B14F-4D97-AF65-F5344CB8AC3E}">
        <p14:creationId xmlns:p14="http://schemas.microsoft.com/office/powerpoint/2010/main" val="3475852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55576" y="332656"/>
            <a:ext cx="7650953" cy="461665"/>
          </a:xfrm>
          <a:prstGeom prst="rect">
            <a:avLst/>
          </a:prstGeom>
        </p:spPr>
        <p:txBody>
          <a:bodyPr wrap="none">
            <a:spAutoFit/>
          </a:bodyPr>
          <a:lstStyle/>
          <a:p>
            <a:r>
              <a:rPr lang="zh-CN" altLang="zh-CN" sz="2400" b="1" i="1" dirty="0">
                <a:solidFill>
                  <a:srgbClr val="0000FF"/>
                </a:solidFill>
                <a:latin typeface="+mn-ea"/>
              </a:rPr>
              <a:t>希腊神话中的</a:t>
            </a:r>
            <a:r>
              <a:rPr lang="zh-CN" altLang="zh-CN" sz="2400" b="1" i="1" dirty="0" smtClean="0">
                <a:solidFill>
                  <a:srgbClr val="0000FF"/>
                </a:solidFill>
                <a:latin typeface="+mn-ea"/>
              </a:rPr>
              <a:t>怪物</a:t>
            </a:r>
            <a:r>
              <a:rPr lang="zh-CN" altLang="en-US" sz="2400" b="1" i="1" dirty="0" smtClean="0">
                <a:solidFill>
                  <a:srgbClr val="0000FF"/>
                </a:solidFill>
                <a:latin typeface="+mn-ea"/>
              </a:rPr>
              <a:t>“</a:t>
            </a:r>
            <a:r>
              <a:rPr lang="en-US" altLang="zh-CN" sz="2400" i="1" dirty="0" smtClean="0">
                <a:solidFill>
                  <a:srgbClr val="0000FF"/>
                </a:solidFill>
                <a:latin typeface="+mn-ea"/>
              </a:rPr>
              <a:t>Uroboros</a:t>
            </a:r>
            <a:r>
              <a:rPr lang="zh-CN" altLang="en-US" sz="2400" b="1" i="1" dirty="0" smtClean="0">
                <a:solidFill>
                  <a:srgbClr val="0000FF"/>
                </a:solidFill>
                <a:latin typeface="+mn-ea"/>
              </a:rPr>
              <a:t>”</a:t>
            </a:r>
            <a:r>
              <a:rPr lang="zh-CN" altLang="zh-CN" sz="2400" b="1" i="1" dirty="0" smtClean="0">
                <a:solidFill>
                  <a:srgbClr val="0000FF"/>
                </a:solidFill>
                <a:latin typeface="+mn-ea"/>
              </a:rPr>
              <a:t>与格拉肖</a:t>
            </a:r>
            <a:r>
              <a:rPr lang="zh-CN" altLang="zh-CN" sz="2400" b="1" i="1" dirty="0">
                <a:solidFill>
                  <a:srgbClr val="0000FF"/>
                </a:solidFill>
                <a:latin typeface="+mn-ea"/>
              </a:rPr>
              <a:t>的“宇宙圈”</a:t>
            </a:r>
            <a:endParaRPr lang="zh-CN" altLang="zh-CN" sz="2400" i="1" dirty="0">
              <a:solidFill>
                <a:srgbClr val="0000FF"/>
              </a:solidFill>
              <a:latin typeface="+mn-ea"/>
            </a:endParaRPr>
          </a:p>
        </p:txBody>
      </p:sp>
      <p:pic>
        <p:nvPicPr>
          <p:cNvPr id="4" name="图片 3"/>
          <p:cNvPicPr>
            <a:picLocks noChangeAspect="1"/>
          </p:cNvPicPr>
          <p:nvPr/>
        </p:nvPicPr>
        <p:blipFill>
          <a:blip r:embed="rId2"/>
          <a:stretch>
            <a:fillRect/>
          </a:stretch>
        </p:blipFill>
        <p:spPr>
          <a:xfrm>
            <a:off x="1691680" y="1475491"/>
            <a:ext cx="5921518" cy="4392488"/>
          </a:xfrm>
          <a:prstGeom prst="rect">
            <a:avLst/>
          </a:prstGeom>
        </p:spPr>
      </p:pic>
      <p:sp>
        <p:nvSpPr>
          <p:cNvPr id="8" name="幻灯片编号占位符 3"/>
          <p:cNvSpPr txBox="1">
            <a:spLocks/>
          </p:cNvSpPr>
          <p:nvPr/>
        </p:nvSpPr>
        <p:spPr>
          <a:xfrm>
            <a:off x="8388424" y="6381328"/>
            <a:ext cx="660276" cy="288032"/>
          </a:xfrm>
          <a:prstGeom prst="rect">
            <a:avLst/>
          </a:prstGeom>
        </p:spPr>
        <p:txBody>
          <a:bodyPr>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C913308-F349-4B6D-A68A-DD1791B4A57B}" type="slidenum">
              <a:rPr lang="zh-CN" altLang="en-US" smtClean="0"/>
              <a:pPr algn="ctr"/>
              <a:t>3</a:t>
            </a:fld>
            <a:endParaRPr lang="zh-CN" altLang="en-US" dirty="0"/>
          </a:p>
        </p:txBody>
      </p:sp>
      <p:sp>
        <p:nvSpPr>
          <p:cNvPr id="14" name="矩形 13"/>
          <p:cNvSpPr/>
          <p:nvPr/>
        </p:nvSpPr>
        <p:spPr>
          <a:xfrm>
            <a:off x="3648377" y="6011996"/>
            <a:ext cx="2839239" cy="369332"/>
          </a:xfrm>
          <a:prstGeom prst="rect">
            <a:avLst/>
          </a:prstGeom>
        </p:spPr>
        <p:txBody>
          <a:bodyPr wrap="none">
            <a:spAutoFit/>
          </a:bodyPr>
          <a:lstStyle/>
          <a:p>
            <a:r>
              <a:rPr lang="zh-CN" altLang="zh-CN" b="1" dirty="0">
                <a:latin typeface="SimHei" charset="-122"/>
                <a:ea typeface="SimHei" charset="-122"/>
                <a:cs typeface="SimHei" charset="-122"/>
              </a:rPr>
              <a:t>引力和电磁力占主导地位 </a:t>
            </a:r>
            <a:endParaRPr lang="zh-CN" altLang="en-US" b="1" dirty="0">
              <a:latin typeface="SimHei" charset="-122"/>
              <a:ea typeface="SimHei" charset="-122"/>
              <a:cs typeface="SimHei" charset="-122"/>
            </a:endParaRPr>
          </a:p>
        </p:txBody>
      </p:sp>
      <p:sp>
        <p:nvSpPr>
          <p:cNvPr id="15" name="右箭头标注 14"/>
          <p:cNvSpPr/>
          <p:nvPr/>
        </p:nvSpPr>
        <p:spPr>
          <a:xfrm rot="16200000">
            <a:off x="4680014" y="4679846"/>
            <a:ext cx="648071" cy="2736305"/>
          </a:xfrm>
          <a:prstGeom prst="rightArrowCallout">
            <a:avLst>
              <a:gd name="adj1" fmla="val 25000"/>
              <a:gd name="adj2" fmla="val 25000"/>
              <a:gd name="adj3" fmla="val 25000"/>
              <a:gd name="adj4" fmla="val 55403"/>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Tree>
    <p:extLst>
      <p:ext uri="{BB962C8B-B14F-4D97-AF65-F5344CB8AC3E}">
        <p14:creationId xmlns:p14="http://schemas.microsoft.com/office/powerpoint/2010/main" val="11730683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5"/>
          <p:cNvSpPr txBox="1">
            <a:spLocks/>
          </p:cNvSpPr>
          <p:nvPr/>
        </p:nvSpPr>
        <p:spPr>
          <a:xfrm>
            <a:off x="568127" y="666279"/>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14" name="标题 4"/>
          <p:cNvSpPr txBox="1">
            <a:spLocks/>
          </p:cNvSpPr>
          <p:nvPr/>
        </p:nvSpPr>
        <p:spPr>
          <a:xfrm>
            <a:off x="323528" y="116632"/>
            <a:ext cx="6408712" cy="648072"/>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b="0" dirty="0">
                <a:solidFill>
                  <a:srgbClr val="000000"/>
                </a:solidFill>
                <a:latin typeface="Arial Black"/>
                <a:ea typeface="华文中宋" charset="0"/>
                <a:cs typeface="Arial Black"/>
              </a:rPr>
              <a:t>SUSY Introduction</a:t>
            </a:r>
            <a:endParaRPr kumimoji="1" lang="zh-CN" altLang="en-US" sz="2800" b="0" dirty="0">
              <a:solidFill>
                <a:srgbClr val="000000"/>
              </a:solidFill>
              <a:latin typeface="Cambria Math"/>
              <a:cs typeface="Cambria Math"/>
            </a:endParaRPr>
          </a:p>
        </p:txBody>
      </p:sp>
      <p:sp>
        <p:nvSpPr>
          <p:cNvPr id="7" name="文本框 6"/>
          <p:cNvSpPr txBox="1"/>
          <p:nvPr/>
        </p:nvSpPr>
        <p:spPr>
          <a:xfrm>
            <a:off x="9652000" y="2737556"/>
            <a:ext cx="184666" cy="369332"/>
          </a:xfrm>
          <a:prstGeom prst="rect">
            <a:avLst/>
          </a:prstGeom>
          <a:noFill/>
        </p:spPr>
        <p:txBody>
          <a:bodyPr wrap="none" rtlCol="0">
            <a:spAutoFit/>
          </a:bodyPr>
          <a:lstStyle/>
          <a:p>
            <a:endParaRPr kumimoji="1" lang="zh-CN" altLang="en-US" dirty="0"/>
          </a:p>
        </p:txBody>
      </p:sp>
      <p:sp>
        <p:nvSpPr>
          <p:cNvPr id="7181" name="幻灯片编号占位符 7180"/>
          <p:cNvSpPr>
            <a:spLocks noGrp="1"/>
          </p:cNvSpPr>
          <p:nvPr>
            <p:ph type="sldNum" sz="quarter" idx="12"/>
          </p:nvPr>
        </p:nvSpPr>
        <p:spPr>
          <a:xfrm>
            <a:off x="7839075" y="6429375"/>
            <a:ext cx="876300" cy="292100"/>
          </a:xfrm>
        </p:spPr>
        <p:txBody>
          <a:bodyPr>
            <a:normAutofit fontScale="92500" lnSpcReduction="20000"/>
          </a:bodyPr>
          <a:lstStyle/>
          <a:p>
            <a:fld id="{0C913308-F349-4B6D-A68A-DD1791B4A57B}" type="slidenum">
              <a:rPr lang="zh-CN" altLang="en-US" smtClean="0"/>
              <a:pPr/>
              <a:t>30</a:t>
            </a:fld>
            <a:endParaRPr lang="zh-CN" altLang="en-US"/>
          </a:p>
        </p:txBody>
      </p:sp>
      <p:grpSp>
        <p:nvGrpSpPr>
          <p:cNvPr id="2" name="组 1"/>
          <p:cNvGrpSpPr/>
          <p:nvPr/>
        </p:nvGrpSpPr>
        <p:grpSpPr>
          <a:xfrm>
            <a:off x="179512" y="836712"/>
            <a:ext cx="8856984" cy="4760912"/>
            <a:chOff x="179512" y="836712"/>
            <a:chExt cx="8856984" cy="4760912"/>
          </a:xfrm>
        </p:grpSpPr>
        <p:pic>
          <p:nvPicPr>
            <p:cNvPr id="9" name="Picture 16" descr="Bild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912" y="1214254"/>
              <a:ext cx="5105400" cy="3138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7"/>
            <p:cNvSpPr txBox="1">
              <a:spLocks noChangeArrowheads="1"/>
            </p:cNvSpPr>
            <p:nvPr/>
          </p:nvSpPr>
          <p:spPr bwMode="auto">
            <a:xfrm>
              <a:off x="539552" y="836712"/>
              <a:ext cx="18646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eaLnBrk="1" hangingPunct="1">
                <a:buFontTx/>
                <a:buNone/>
              </a:pPr>
              <a:r>
                <a:rPr lang="en-US" altLang="zh-CN" sz="1800" b="1" dirty="0" smtClean="0">
                  <a:solidFill>
                    <a:srgbClr val="FF0000"/>
                  </a:solidFill>
                  <a:latin typeface="Arial" charset="0"/>
                </a:rPr>
                <a:t>OUR WORLD…</a:t>
              </a:r>
              <a:endParaRPr lang="en-US" altLang="zh-CN" sz="1800" b="1" dirty="0">
                <a:solidFill>
                  <a:srgbClr val="FF0000"/>
                </a:solidFill>
                <a:latin typeface="Arial" charset="0"/>
              </a:endParaRPr>
            </a:p>
          </p:txBody>
        </p:sp>
        <p:sp>
          <p:nvSpPr>
            <p:cNvPr id="11" name="Text Box 8"/>
            <p:cNvSpPr txBox="1">
              <a:spLocks noChangeArrowheads="1"/>
            </p:cNvSpPr>
            <p:nvPr/>
          </p:nvSpPr>
          <p:spPr bwMode="auto">
            <a:xfrm>
              <a:off x="3419872" y="836712"/>
              <a:ext cx="180015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eaLnBrk="1" hangingPunct="1">
                <a:buFontTx/>
                <a:buNone/>
              </a:pPr>
              <a:r>
                <a:rPr lang="en-US" altLang="zh-CN" sz="1800" b="1" dirty="0" smtClean="0">
                  <a:solidFill>
                    <a:srgbClr val="3366FF"/>
                  </a:solidFill>
                  <a:latin typeface="Arial" charset="0"/>
                </a:rPr>
                <a:t>NEW WORLD?</a:t>
              </a:r>
              <a:endParaRPr lang="en-US" altLang="zh-CN" sz="1800" b="1" dirty="0">
                <a:solidFill>
                  <a:srgbClr val="3366FF"/>
                </a:solidFill>
                <a:latin typeface="Arial" charset="0"/>
              </a:endParaRPr>
            </a:p>
          </p:txBody>
        </p:sp>
        <p:sp>
          <p:nvSpPr>
            <p:cNvPr id="17" name="Rectangle 9"/>
            <p:cNvSpPr>
              <a:spLocks noChangeArrowheads="1"/>
            </p:cNvSpPr>
            <p:nvPr/>
          </p:nvSpPr>
          <p:spPr bwMode="auto">
            <a:xfrm>
              <a:off x="179512" y="4373488"/>
              <a:ext cx="8856984" cy="810095"/>
            </a:xfrm>
            <a:prstGeom prst="rect">
              <a:avLst/>
            </a:prstGeom>
            <a:noFill/>
            <a:ln w="28575" cmpd="sng">
              <a:solidFill>
                <a:schemeClr val="bg2">
                  <a:lumMod val="90000"/>
                </a:schemeClr>
              </a:solidFill>
            </a:ln>
            <a:extLst/>
          </p:spPr>
          <p:style>
            <a:lnRef idx="2">
              <a:schemeClr val="accent1"/>
            </a:lnRef>
            <a:fillRef idx="1">
              <a:schemeClr val="lt1"/>
            </a:fillRef>
            <a:effectRef idx="0">
              <a:schemeClr val="accent1"/>
            </a:effectRef>
            <a:fontRef idx="minor">
              <a:schemeClr val="dk1"/>
            </a:fontRef>
          </p:style>
          <p:txBody>
            <a:bodyPr wrap="square" lIns="108000" tIns="46800" rIns="0" bIns="46800">
              <a:spAutoFit/>
            </a:bodyPr>
            <a:lstStyle/>
            <a:p>
              <a:pPr marL="342900" indent="-342900">
                <a:spcAft>
                  <a:spcPts val="300"/>
                </a:spcAft>
                <a:buFont typeface="Wingdings" charset="2"/>
                <a:buChar char="q"/>
              </a:pPr>
              <a:r>
                <a:rPr lang="en-US" sz="2200" b="1" dirty="0">
                  <a:solidFill>
                    <a:srgbClr val="C00000"/>
                  </a:solidFill>
                  <a:latin typeface="Arial" charset="0"/>
                </a:rPr>
                <a:t>Establishes a symmetry between </a:t>
              </a:r>
              <a:r>
                <a:rPr lang="en-US" sz="2200" b="1" dirty="0" smtClean="0">
                  <a:solidFill>
                    <a:srgbClr val="C00000"/>
                  </a:solidFill>
                  <a:latin typeface="Arial" charset="0"/>
                </a:rPr>
                <a:t>fermions</a:t>
              </a:r>
            </a:p>
            <a:p>
              <a:pPr>
                <a:spcAft>
                  <a:spcPts val="300"/>
                </a:spcAft>
              </a:pPr>
              <a:r>
                <a:rPr lang="en-US" sz="2200" b="1" dirty="0" smtClean="0">
                  <a:solidFill>
                    <a:srgbClr val="C00000"/>
                  </a:solidFill>
                  <a:latin typeface="Arial" charset="0"/>
                </a:rPr>
                <a:t> </a:t>
              </a:r>
              <a:r>
                <a:rPr lang="en-US" sz="2200" b="1" dirty="0">
                  <a:solidFill>
                    <a:srgbClr val="C00000"/>
                  </a:solidFill>
                  <a:latin typeface="Arial" charset="0"/>
                </a:rPr>
                <a:t>(matter</a:t>
              </a:r>
              <a:r>
                <a:rPr lang="en-US" sz="2200" b="1" dirty="0" smtClean="0">
                  <a:solidFill>
                    <a:srgbClr val="C00000"/>
                  </a:solidFill>
                  <a:latin typeface="Arial" charset="0"/>
                </a:rPr>
                <a:t>) and </a:t>
              </a:r>
              <a:r>
                <a:rPr lang="en-US" sz="2200" b="1" dirty="0">
                  <a:solidFill>
                    <a:srgbClr val="C00000"/>
                  </a:solidFill>
                  <a:latin typeface="Arial" charset="0"/>
                </a:rPr>
                <a:t>bosons (forces</a:t>
              </a:r>
              <a:r>
                <a:rPr lang="en-US" sz="2200" b="1" dirty="0" smtClean="0">
                  <a:solidFill>
                    <a:srgbClr val="C00000"/>
                  </a:solidFill>
                  <a:latin typeface="Arial" charset="0"/>
                </a:rPr>
                <a:t>)</a:t>
              </a:r>
              <a:endParaRPr lang="en-US" sz="2200" b="1" dirty="0" smtClean="0">
                <a:solidFill>
                  <a:srgbClr val="C00000"/>
                </a:solidFill>
                <a:latin typeface="Arial" charset="0"/>
              </a:endParaRPr>
            </a:p>
          </p:txBody>
        </p:sp>
        <p:pic>
          <p:nvPicPr>
            <p:cNvPr id="18" name="图片 17" descr="supersym.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40" y="4517504"/>
              <a:ext cx="2065803" cy="1080120"/>
            </a:xfrm>
            <a:prstGeom prst="rect">
              <a:avLst/>
            </a:prstGeom>
          </p:spPr>
        </p:pic>
      </p:grpSp>
      <p:sp>
        <p:nvSpPr>
          <p:cNvPr id="20" name="矩形 19"/>
          <p:cNvSpPr/>
          <p:nvPr/>
        </p:nvSpPr>
        <p:spPr>
          <a:xfrm>
            <a:off x="6586178" y="5741640"/>
            <a:ext cx="2534668" cy="1077218"/>
          </a:xfrm>
          <a:prstGeom prst="rect">
            <a:avLst/>
          </a:prstGeom>
        </p:spPr>
        <p:txBody>
          <a:bodyPr wrap="none">
            <a:spAutoFit/>
          </a:bodyPr>
          <a:lstStyle/>
          <a:p>
            <a:r>
              <a:rPr lang="en-US" altLang="zh-CN" sz="1600" b="1" dirty="0">
                <a:solidFill>
                  <a:srgbClr val="800000"/>
                </a:solidFill>
                <a:latin typeface="Arial"/>
                <a:cs typeface="Arial"/>
              </a:rPr>
              <a:t>Q |boson&gt; </a:t>
            </a:r>
            <a:r>
              <a:rPr lang="en-US" altLang="zh-CN" sz="1600" b="1" dirty="0" smtClean="0">
                <a:solidFill>
                  <a:srgbClr val="800000"/>
                </a:solidFill>
                <a:latin typeface="Arial"/>
                <a:cs typeface="Arial"/>
              </a:rPr>
              <a:t>  = </a:t>
            </a:r>
            <a:r>
              <a:rPr lang="en-US" altLang="zh-CN" sz="1600" b="1" dirty="0">
                <a:solidFill>
                  <a:srgbClr val="800000"/>
                </a:solidFill>
                <a:latin typeface="Arial"/>
                <a:cs typeface="Arial"/>
              </a:rPr>
              <a:t>|fermion&gt; </a:t>
            </a:r>
            <a:endParaRPr lang="en-US" altLang="zh-CN" sz="1600" b="1" dirty="0" smtClean="0">
              <a:solidFill>
                <a:srgbClr val="800000"/>
              </a:solidFill>
              <a:latin typeface="Arial"/>
              <a:cs typeface="Arial"/>
            </a:endParaRPr>
          </a:p>
          <a:p>
            <a:r>
              <a:rPr lang="en-US" altLang="zh-CN" sz="1600" b="1" dirty="0" smtClean="0">
                <a:solidFill>
                  <a:srgbClr val="800000"/>
                </a:solidFill>
                <a:latin typeface="Arial"/>
                <a:cs typeface="Arial"/>
              </a:rPr>
              <a:t>Q |</a:t>
            </a:r>
            <a:r>
              <a:rPr lang="en-US" altLang="zh-CN" sz="1600" b="1" dirty="0">
                <a:solidFill>
                  <a:srgbClr val="800000"/>
                </a:solidFill>
                <a:latin typeface="Arial"/>
                <a:cs typeface="Arial"/>
              </a:rPr>
              <a:t>fermion&gt; = |boson</a:t>
            </a:r>
            <a:r>
              <a:rPr lang="en-US" altLang="zh-CN" sz="1600" b="1" dirty="0" smtClean="0">
                <a:solidFill>
                  <a:srgbClr val="800000"/>
                </a:solidFill>
                <a:latin typeface="Arial"/>
                <a:cs typeface="Arial"/>
              </a:rPr>
              <a:t>&gt;</a:t>
            </a:r>
          </a:p>
          <a:p>
            <a:endParaRPr lang="en-US" altLang="zh-CN" sz="1600" b="1" dirty="0" smtClean="0">
              <a:solidFill>
                <a:srgbClr val="800000"/>
              </a:solidFill>
              <a:latin typeface="Arial"/>
              <a:cs typeface="Arial"/>
            </a:endParaRPr>
          </a:p>
          <a:p>
            <a:r>
              <a:rPr lang="en-US" altLang="zh-CN" sz="1600" b="1" dirty="0" smtClean="0">
                <a:solidFill>
                  <a:srgbClr val="011893"/>
                </a:solidFill>
                <a:latin typeface="Arial"/>
                <a:cs typeface="Arial"/>
              </a:rPr>
              <a:t>Spin differ by 1/2</a:t>
            </a:r>
            <a:endParaRPr lang="zh-CN" altLang="en-US" sz="1600" dirty="0">
              <a:solidFill>
                <a:srgbClr val="011893"/>
              </a:solidFill>
              <a:latin typeface="Arial"/>
              <a:cs typeface="Arial"/>
            </a:endParaRPr>
          </a:p>
        </p:txBody>
      </p:sp>
      <p:cxnSp>
        <p:nvCxnSpPr>
          <p:cNvPr id="21" name="直线连接符 20"/>
          <p:cNvCxnSpPr/>
          <p:nvPr/>
        </p:nvCxnSpPr>
        <p:spPr>
          <a:xfrm>
            <a:off x="6516216" y="4373488"/>
            <a:ext cx="72008" cy="2520280"/>
          </a:xfrm>
          <a:prstGeom prst="line">
            <a:avLst/>
          </a:prstGeom>
          <a:ln w="9525" cmpd="sng">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95853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4"/>
          <p:cNvSpPr txBox="1">
            <a:spLocks/>
          </p:cNvSpPr>
          <p:nvPr/>
        </p:nvSpPr>
        <p:spPr>
          <a:xfrm>
            <a:off x="323528" y="116632"/>
            <a:ext cx="6408712" cy="648072"/>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b="0" dirty="0">
                <a:solidFill>
                  <a:srgbClr val="000000"/>
                </a:solidFill>
                <a:latin typeface="Arial Black"/>
                <a:ea typeface="华文中宋" charset="0"/>
                <a:cs typeface="Arial Black"/>
              </a:rPr>
              <a:t>SUSY Introduction</a:t>
            </a:r>
            <a:endParaRPr kumimoji="1" lang="zh-CN" altLang="en-US" sz="2800" b="0" dirty="0">
              <a:solidFill>
                <a:srgbClr val="000000"/>
              </a:solidFill>
              <a:latin typeface="Cambria Math"/>
              <a:cs typeface="Cambria Math"/>
            </a:endParaRPr>
          </a:p>
        </p:txBody>
      </p:sp>
      <p:sp>
        <p:nvSpPr>
          <p:cNvPr id="7" name="文本框 6"/>
          <p:cNvSpPr txBox="1"/>
          <p:nvPr/>
        </p:nvSpPr>
        <p:spPr>
          <a:xfrm>
            <a:off x="9652000" y="2737556"/>
            <a:ext cx="184666" cy="369332"/>
          </a:xfrm>
          <a:prstGeom prst="rect">
            <a:avLst/>
          </a:prstGeom>
          <a:noFill/>
        </p:spPr>
        <p:txBody>
          <a:bodyPr wrap="none" rtlCol="0">
            <a:spAutoFit/>
          </a:bodyPr>
          <a:lstStyle/>
          <a:p>
            <a:endParaRPr kumimoji="1" lang="zh-CN" altLang="en-US" dirty="0"/>
          </a:p>
        </p:txBody>
      </p:sp>
      <p:pic>
        <p:nvPicPr>
          <p:cNvPr id="19" name="图片 18" descr="20150103_STD001_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162" y="0"/>
            <a:ext cx="3020838" cy="1700808"/>
          </a:xfrm>
          <a:prstGeom prst="rect">
            <a:avLst/>
          </a:prstGeom>
        </p:spPr>
      </p:pic>
      <p:sp>
        <p:nvSpPr>
          <p:cNvPr id="7181" name="幻灯片编号占位符 7180"/>
          <p:cNvSpPr>
            <a:spLocks noGrp="1"/>
          </p:cNvSpPr>
          <p:nvPr>
            <p:ph type="sldNum" sz="quarter" idx="12"/>
          </p:nvPr>
        </p:nvSpPr>
        <p:spPr>
          <a:xfrm>
            <a:off x="7839075" y="6429375"/>
            <a:ext cx="876300" cy="292100"/>
          </a:xfrm>
        </p:spPr>
        <p:txBody>
          <a:bodyPr>
            <a:normAutofit fontScale="92500" lnSpcReduction="20000"/>
          </a:bodyPr>
          <a:lstStyle/>
          <a:p>
            <a:fld id="{0C913308-F349-4B6D-A68A-DD1791B4A57B}" type="slidenum">
              <a:rPr lang="zh-CN" altLang="en-US" smtClean="0"/>
              <a:pPr/>
              <a:t>31</a:t>
            </a:fld>
            <a:endParaRPr lang="zh-CN" altLang="en-US"/>
          </a:p>
        </p:txBody>
      </p:sp>
      <p:grpSp>
        <p:nvGrpSpPr>
          <p:cNvPr id="2" name="组 1"/>
          <p:cNvGrpSpPr/>
          <p:nvPr/>
        </p:nvGrpSpPr>
        <p:grpSpPr>
          <a:xfrm>
            <a:off x="179512" y="666279"/>
            <a:ext cx="8856984" cy="4931345"/>
            <a:chOff x="179512" y="666279"/>
            <a:chExt cx="8856984" cy="4931345"/>
          </a:xfrm>
        </p:grpSpPr>
        <p:pic>
          <p:nvPicPr>
            <p:cNvPr id="9" name="Picture 16" descr="Bild 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1912" y="1214254"/>
              <a:ext cx="5105400" cy="3138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7"/>
            <p:cNvSpPr txBox="1">
              <a:spLocks noChangeArrowheads="1"/>
            </p:cNvSpPr>
            <p:nvPr/>
          </p:nvSpPr>
          <p:spPr bwMode="auto">
            <a:xfrm>
              <a:off x="539552" y="836712"/>
              <a:ext cx="18646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eaLnBrk="1" hangingPunct="1">
                <a:buFontTx/>
                <a:buNone/>
              </a:pPr>
              <a:r>
                <a:rPr lang="en-US" altLang="zh-CN" sz="1800" b="1" dirty="0" smtClean="0">
                  <a:solidFill>
                    <a:srgbClr val="FF0000"/>
                  </a:solidFill>
                  <a:latin typeface="Arial" charset="0"/>
                </a:rPr>
                <a:t>OUR WORLD…</a:t>
              </a:r>
              <a:endParaRPr lang="en-US" altLang="zh-CN" sz="1800" b="1" dirty="0">
                <a:solidFill>
                  <a:srgbClr val="FF0000"/>
                </a:solidFill>
                <a:latin typeface="Arial" charset="0"/>
              </a:endParaRPr>
            </a:p>
          </p:txBody>
        </p:sp>
        <p:sp>
          <p:nvSpPr>
            <p:cNvPr id="11" name="Text Box 8"/>
            <p:cNvSpPr txBox="1">
              <a:spLocks noChangeArrowheads="1"/>
            </p:cNvSpPr>
            <p:nvPr/>
          </p:nvSpPr>
          <p:spPr bwMode="auto">
            <a:xfrm>
              <a:off x="3419872" y="836712"/>
              <a:ext cx="180015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eaLnBrk="1" hangingPunct="1">
                <a:buFontTx/>
                <a:buNone/>
              </a:pPr>
              <a:r>
                <a:rPr lang="en-US" altLang="zh-CN" sz="1800" b="1" dirty="0" smtClean="0">
                  <a:solidFill>
                    <a:srgbClr val="3366FF"/>
                  </a:solidFill>
                  <a:latin typeface="Arial" charset="0"/>
                </a:rPr>
                <a:t>NEW WORLD?</a:t>
              </a:r>
              <a:endParaRPr lang="en-US" altLang="zh-CN" sz="1800" b="1" dirty="0">
                <a:solidFill>
                  <a:srgbClr val="3366FF"/>
                </a:solidFill>
                <a:latin typeface="Arial" charset="0"/>
              </a:endParaRPr>
            </a:p>
          </p:txBody>
        </p:sp>
        <p:sp>
          <p:nvSpPr>
            <p:cNvPr id="13" name="标题 15"/>
            <p:cNvSpPr txBox="1">
              <a:spLocks/>
            </p:cNvSpPr>
            <p:nvPr/>
          </p:nvSpPr>
          <p:spPr>
            <a:xfrm>
              <a:off x="568127" y="666279"/>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7175" name="任意形状 7174"/>
            <p:cNvSpPr/>
            <p:nvPr/>
          </p:nvSpPr>
          <p:spPr>
            <a:xfrm>
              <a:off x="4882444" y="1116872"/>
              <a:ext cx="3601220" cy="618796"/>
            </a:xfrm>
            <a:custGeom>
              <a:avLst/>
              <a:gdLst>
                <a:gd name="connsiteX0" fmla="*/ 0 w 3601220"/>
                <a:gd name="connsiteY0" fmla="*/ 0 h 493889"/>
                <a:gd name="connsiteX1" fmla="*/ 28223 w 3601220"/>
                <a:gd name="connsiteY1" fmla="*/ 282222 h 493889"/>
                <a:gd name="connsiteX2" fmla="*/ 42334 w 3601220"/>
                <a:gd name="connsiteY2" fmla="*/ 324555 h 493889"/>
                <a:gd name="connsiteX3" fmla="*/ 155223 w 3601220"/>
                <a:gd name="connsiteY3" fmla="*/ 381000 h 493889"/>
                <a:gd name="connsiteX4" fmla="*/ 197556 w 3601220"/>
                <a:gd name="connsiteY4" fmla="*/ 395111 h 493889"/>
                <a:gd name="connsiteX5" fmla="*/ 239889 w 3601220"/>
                <a:gd name="connsiteY5" fmla="*/ 409222 h 493889"/>
                <a:gd name="connsiteX6" fmla="*/ 310445 w 3601220"/>
                <a:gd name="connsiteY6" fmla="*/ 423333 h 493889"/>
                <a:gd name="connsiteX7" fmla="*/ 366889 w 3601220"/>
                <a:gd name="connsiteY7" fmla="*/ 437444 h 493889"/>
                <a:gd name="connsiteX8" fmla="*/ 889000 w 3601220"/>
                <a:gd name="connsiteY8" fmla="*/ 451555 h 493889"/>
                <a:gd name="connsiteX9" fmla="*/ 1114778 w 3601220"/>
                <a:gd name="connsiteY9" fmla="*/ 465666 h 493889"/>
                <a:gd name="connsiteX10" fmla="*/ 1495778 w 3601220"/>
                <a:gd name="connsiteY10" fmla="*/ 479778 h 493889"/>
                <a:gd name="connsiteX11" fmla="*/ 1763889 w 3601220"/>
                <a:gd name="connsiteY11" fmla="*/ 493889 h 493889"/>
                <a:gd name="connsiteX12" fmla="*/ 3527778 w 3601220"/>
                <a:gd name="connsiteY12" fmla="*/ 479778 h 493889"/>
                <a:gd name="connsiteX13" fmla="*/ 3556000 w 3601220"/>
                <a:gd name="connsiteY13" fmla="*/ 451555 h 493889"/>
                <a:gd name="connsiteX14" fmla="*/ 3584223 w 3601220"/>
                <a:gd name="connsiteY14" fmla="*/ 366889 h 493889"/>
                <a:gd name="connsiteX15" fmla="*/ 3598334 w 3601220"/>
                <a:gd name="connsiteY15" fmla="*/ 56444 h 49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1220" h="493889">
                  <a:moveTo>
                    <a:pt x="0" y="0"/>
                  </a:moveTo>
                  <a:cubicBezTo>
                    <a:pt x="10282" y="164508"/>
                    <a:pt x="-2881" y="173359"/>
                    <a:pt x="28223" y="282222"/>
                  </a:cubicBezTo>
                  <a:cubicBezTo>
                    <a:pt x="32309" y="296524"/>
                    <a:pt x="34681" y="311800"/>
                    <a:pt x="42334" y="324555"/>
                  </a:cubicBezTo>
                  <a:cubicBezTo>
                    <a:pt x="66964" y="365605"/>
                    <a:pt x="113003" y="366927"/>
                    <a:pt x="155223" y="381000"/>
                  </a:cubicBezTo>
                  <a:lnTo>
                    <a:pt x="197556" y="395111"/>
                  </a:lnTo>
                  <a:cubicBezTo>
                    <a:pt x="211667" y="399815"/>
                    <a:pt x="225304" y="406305"/>
                    <a:pt x="239889" y="409222"/>
                  </a:cubicBezTo>
                  <a:cubicBezTo>
                    <a:pt x="263408" y="413926"/>
                    <a:pt x="287032" y="418130"/>
                    <a:pt x="310445" y="423333"/>
                  </a:cubicBezTo>
                  <a:cubicBezTo>
                    <a:pt x="329377" y="427540"/>
                    <a:pt x="347518" y="436499"/>
                    <a:pt x="366889" y="437444"/>
                  </a:cubicBezTo>
                  <a:cubicBezTo>
                    <a:pt x="540783" y="445927"/>
                    <a:pt x="714963" y="446851"/>
                    <a:pt x="889000" y="451555"/>
                  </a:cubicBezTo>
                  <a:lnTo>
                    <a:pt x="1114778" y="465666"/>
                  </a:lnTo>
                  <a:lnTo>
                    <a:pt x="1495778" y="479778"/>
                  </a:lnTo>
                  <a:lnTo>
                    <a:pt x="1763889" y="493889"/>
                  </a:lnTo>
                  <a:lnTo>
                    <a:pt x="3527778" y="479778"/>
                  </a:lnTo>
                  <a:cubicBezTo>
                    <a:pt x="3541079" y="479464"/>
                    <a:pt x="3550050" y="463455"/>
                    <a:pt x="3556000" y="451555"/>
                  </a:cubicBezTo>
                  <a:cubicBezTo>
                    <a:pt x="3569304" y="424947"/>
                    <a:pt x="3584223" y="366889"/>
                    <a:pt x="3584223" y="366889"/>
                  </a:cubicBezTo>
                  <a:cubicBezTo>
                    <a:pt x="3610706" y="207987"/>
                    <a:pt x="3598334" y="310834"/>
                    <a:pt x="3598334" y="56444"/>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sp>
          <p:nvSpPr>
            <p:cNvPr id="7178" name="任意形状 7177"/>
            <p:cNvSpPr/>
            <p:nvPr/>
          </p:nvSpPr>
          <p:spPr>
            <a:xfrm>
              <a:off x="1979712" y="785474"/>
              <a:ext cx="5250497" cy="315193"/>
            </a:xfrm>
            <a:custGeom>
              <a:avLst/>
              <a:gdLst>
                <a:gd name="connsiteX0" fmla="*/ 14111 w 5296987"/>
                <a:gd name="connsiteY0" fmla="*/ 488495 h 488495"/>
                <a:gd name="connsiteX1" fmla="*/ 0 w 5296987"/>
                <a:gd name="connsiteY1" fmla="*/ 248606 h 488495"/>
                <a:gd name="connsiteX2" fmla="*/ 14111 w 5296987"/>
                <a:gd name="connsiteY2" fmla="*/ 107495 h 488495"/>
                <a:gd name="connsiteX3" fmla="*/ 84667 w 5296987"/>
                <a:gd name="connsiteY3" fmla="*/ 51050 h 488495"/>
                <a:gd name="connsiteX4" fmla="*/ 903111 w 5296987"/>
                <a:gd name="connsiteY4" fmla="*/ 36939 h 488495"/>
                <a:gd name="connsiteX5" fmla="*/ 3429000 w 5296987"/>
                <a:gd name="connsiteY5" fmla="*/ 36939 h 488495"/>
                <a:gd name="connsiteX6" fmla="*/ 4995334 w 5296987"/>
                <a:gd name="connsiteY6" fmla="*/ 51050 h 488495"/>
                <a:gd name="connsiteX7" fmla="*/ 5051778 w 5296987"/>
                <a:gd name="connsiteY7" fmla="*/ 65161 h 488495"/>
                <a:gd name="connsiteX8" fmla="*/ 5122334 w 5296987"/>
                <a:gd name="connsiteY8" fmla="*/ 79272 h 488495"/>
                <a:gd name="connsiteX9" fmla="*/ 5207000 w 5296987"/>
                <a:gd name="connsiteY9" fmla="*/ 107495 h 488495"/>
                <a:gd name="connsiteX10" fmla="*/ 5263445 w 5296987"/>
                <a:gd name="connsiteY10" fmla="*/ 121606 h 488495"/>
                <a:gd name="connsiteX11" fmla="*/ 5291667 w 5296987"/>
                <a:gd name="connsiteY11" fmla="*/ 290939 h 48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96987" h="488495">
                  <a:moveTo>
                    <a:pt x="14111" y="488495"/>
                  </a:moveTo>
                  <a:cubicBezTo>
                    <a:pt x="9407" y="408532"/>
                    <a:pt x="0" y="328707"/>
                    <a:pt x="0" y="248606"/>
                  </a:cubicBezTo>
                  <a:cubicBezTo>
                    <a:pt x="0" y="201334"/>
                    <a:pt x="2646" y="153355"/>
                    <a:pt x="14111" y="107495"/>
                  </a:cubicBezTo>
                  <a:cubicBezTo>
                    <a:pt x="17242" y="94973"/>
                    <a:pt x="78536" y="51352"/>
                    <a:pt x="84667" y="51050"/>
                  </a:cubicBezTo>
                  <a:cubicBezTo>
                    <a:pt x="357193" y="37647"/>
                    <a:pt x="630296" y="41643"/>
                    <a:pt x="903111" y="36939"/>
                  </a:cubicBezTo>
                  <a:cubicBezTo>
                    <a:pt x="1862401" y="-36852"/>
                    <a:pt x="1059398" y="19830"/>
                    <a:pt x="3429000" y="36939"/>
                  </a:cubicBezTo>
                  <a:lnTo>
                    <a:pt x="4995334" y="51050"/>
                  </a:lnTo>
                  <a:cubicBezTo>
                    <a:pt x="5014149" y="55754"/>
                    <a:pt x="5032846" y="60954"/>
                    <a:pt x="5051778" y="65161"/>
                  </a:cubicBezTo>
                  <a:cubicBezTo>
                    <a:pt x="5075191" y="70364"/>
                    <a:pt x="5099195" y="72961"/>
                    <a:pt x="5122334" y="79272"/>
                  </a:cubicBezTo>
                  <a:cubicBezTo>
                    <a:pt x="5151034" y="87100"/>
                    <a:pt x="5178139" y="100280"/>
                    <a:pt x="5207000" y="107495"/>
                  </a:cubicBezTo>
                  <a:lnTo>
                    <a:pt x="5263445" y="121606"/>
                  </a:lnTo>
                  <a:cubicBezTo>
                    <a:pt x="5315149" y="199162"/>
                    <a:pt x="5291667" y="146980"/>
                    <a:pt x="5291667" y="290939"/>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sp>
          <p:nvSpPr>
            <p:cNvPr id="17" name="Rectangle 9"/>
            <p:cNvSpPr>
              <a:spLocks noChangeArrowheads="1"/>
            </p:cNvSpPr>
            <p:nvPr/>
          </p:nvSpPr>
          <p:spPr bwMode="auto">
            <a:xfrm>
              <a:off x="179512" y="4373488"/>
              <a:ext cx="8856984" cy="810095"/>
            </a:xfrm>
            <a:prstGeom prst="rect">
              <a:avLst/>
            </a:prstGeom>
            <a:noFill/>
            <a:ln w="28575" cmpd="sng">
              <a:solidFill>
                <a:schemeClr val="bg2">
                  <a:lumMod val="90000"/>
                </a:schemeClr>
              </a:solidFill>
            </a:ln>
            <a:extLst/>
          </p:spPr>
          <p:style>
            <a:lnRef idx="2">
              <a:schemeClr val="accent1"/>
            </a:lnRef>
            <a:fillRef idx="1">
              <a:schemeClr val="lt1"/>
            </a:fillRef>
            <a:effectRef idx="0">
              <a:schemeClr val="accent1"/>
            </a:effectRef>
            <a:fontRef idx="minor">
              <a:schemeClr val="dk1"/>
            </a:fontRef>
          </p:style>
          <p:txBody>
            <a:bodyPr wrap="square" lIns="108000" tIns="46800" rIns="0" bIns="46800">
              <a:spAutoFit/>
            </a:bodyPr>
            <a:lstStyle/>
            <a:p>
              <a:pPr marL="342900" indent="-342900">
                <a:spcAft>
                  <a:spcPts val="300"/>
                </a:spcAft>
                <a:buFont typeface="Wingdings" charset="2"/>
                <a:buChar char="q"/>
              </a:pPr>
              <a:r>
                <a:rPr lang="en-US" sz="2200" b="1" dirty="0">
                  <a:solidFill>
                    <a:srgbClr val="C00000"/>
                  </a:solidFill>
                  <a:latin typeface="Arial" charset="0"/>
                </a:rPr>
                <a:t>Establishes a symmetry between </a:t>
              </a:r>
              <a:r>
                <a:rPr lang="en-US" sz="2200" b="1" dirty="0" smtClean="0">
                  <a:solidFill>
                    <a:srgbClr val="C00000"/>
                  </a:solidFill>
                  <a:latin typeface="Arial" charset="0"/>
                </a:rPr>
                <a:t>fermions</a:t>
              </a:r>
            </a:p>
            <a:p>
              <a:pPr>
                <a:spcAft>
                  <a:spcPts val="300"/>
                </a:spcAft>
              </a:pPr>
              <a:r>
                <a:rPr lang="en-US" sz="2200" b="1" dirty="0" smtClean="0">
                  <a:solidFill>
                    <a:srgbClr val="C00000"/>
                  </a:solidFill>
                  <a:latin typeface="Arial" charset="0"/>
                </a:rPr>
                <a:t> </a:t>
              </a:r>
              <a:r>
                <a:rPr lang="en-US" sz="2200" b="1" dirty="0">
                  <a:solidFill>
                    <a:srgbClr val="C00000"/>
                  </a:solidFill>
                  <a:latin typeface="Arial" charset="0"/>
                </a:rPr>
                <a:t>(matter</a:t>
              </a:r>
              <a:r>
                <a:rPr lang="en-US" sz="2200" b="1" dirty="0" smtClean="0">
                  <a:solidFill>
                    <a:srgbClr val="C00000"/>
                  </a:solidFill>
                  <a:latin typeface="Arial" charset="0"/>
                </a:rPr>
                <a:t>) and </a:t>
              </a:r>
              <a:r>
                <a:rPr lang="en-US" sz="2200" b="1" dirty="0">
                  <a:solidFill>
                    <a:srgbClr val="C00000"/>
                  </a:solidFill>
                  <a:latin typeface="Arial" charset="0"/>
                </a:rPr>
                <a:t>bosons (forces</a:t>
              </a:r>
              <a:r>
                <a:rPr lang="en-US" sz="2200" b="1" dirty="0" smtClean="0">
                  <a:solidFill>
                    <a:srgbClr val="C00000"/>
                  </a:solidFill>
                  <a:latin typeface="Arial" charset="0"/>
                </a:rPr>
                <a:t>)</a:t>
              </a:r>
              <a:endParaRPr lang="en-US" sz="2200" b="1" dirty="0" smtClean="0">
                <a:solidFill>
                  <a:srgbClr val="C00000"/>
                </a:solidFill>
                <a:latin typeface="Arial" charset="0"/>
              </a:endParaRPr>
            </a:p>
          </p:txBody>
        </p:sp>
        <p:pic>
          <p:nvPicPr>
            <p:cNvPr id="18" name="图片 17" descr="supersym.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240" y="4517504"/>
              <a:ext cx="2065803" cy="1080120"/>
            </a:xfrm>
            <a:prstGeom prst="rect">
              <a:avLst/>
            </a:prstGeom>
          </p:spPr>
        </p:pic>
      </p:grpSp>
      <p:sp>
        <p:nvSpPr>
          <p:cNvPr id="20" name="矩形 19"/>
          <p:cNvSpPr/>
          <p:nvPr/>
        </p:nvSpPr>
        <p:spPr>
          <a:xfrm>
            <a:off x="6586178" y="5741640"/>
            <a:ext cx="2534668" cy="1077218"/>
          </a:xfrm>
          <a:prstGeom prst="rect">
            <a:avLst/>
          </a:prstGeom>
        </p:spPr>
        <p:txBody>
          <a:bodyPr wrap="none">
            <a:spAutoFit/>
          </a:bodyPr>
          <a:lstStyle/>
          <a:p>
            <a:r>
              <a:rPr lang="en-US" altLang="zh-CN" sz="1600" b="1" dirty="0">
                <a:solidFill>
                  <a:srgbClr val="800000"/>
                </a:solidFill>
                <a:latin typeface="Arial"/>
                <a:cs typeface="Arial"/>
              </a:rPr>
              <a:t>Q |boson&gt; </a:t>
            </a:r>
            <a:r>
              <a:rPr lang="en-US" altLang="zh-CN" sz="1600" b="1" dirty="0" smtClean="0">
                <a:solidFill>
                  <a:srgbClr val="800000"/>
                </a:solidFill>
                <a:latin typeface="Arial"/>
                <a:cs typeface="Arial"/>
              </a:rPr>
              <a:t>  = </a:t>
            </a:r>
            <a:r>
              <a:rPr lang="en-US" altLang="zh-CN" sz="1600" b="1" dirty="0">
                <a:solidFill>
                  <a:srgbClr val="800000"/>
                </a:solidFill>
                <a:latin typeface="Arial"/>
                <a:cs typeface="Arial"/>
              </a:rPr>
              <a:t>|fermion&gt; </a:t>
            </a:r>
            <a:endParaRPr lang="en-US" altLang="zh-CN" sz="1600" b="1" dirty="0" smtClean="0">
              <a:solidFill>
                <a:srgbClr val="800000"/>
              </a:solidFill>
              <a:latin typeface="Arial"/>
              <a:cs typeface="Arial"/>
            </a:endParaRPr>
          </a:p>
          <a:p>
            <a:r>
              <a:rPr lang="en-US" altLang="zh-CN" sz="1600" b="1" dirty="0" smtClean="0">
                <a:solidFill>
                  <a:srgbClr val="800000"/>
                </a:solidFill>
                <a:latin typeface="Arial"/>
                <a:cs typeface="Arial"/>
              </a:rPr>
              <a:t>Q |</a:t>
            </a:r>
            <a:r>
              <a:rPr lang="en-US" altLang="zh-CN" sz="1600" b="1" dirty="0">
                <a:solidFill>
                  <a:srgbClr val="800000"/>
                </a:solidFill>
                <a:latin typeface="Arial"/>
                <a:cs typeface="Arial"/>
              </a:rPr>
              <a:t>fermion&gt; = |boson</a:t>
            </a:r>
            <a:r>
              <a:rPr lang="en-US" altLang="zh-CN" sz="1600" b="1" dirty="0" smtClean="0">
                <a:solidFill>
                  <a:srgbClr val="800000"/>
                </a:solidFill>
                <a:latin typeface="Arial"/>
                <a:cs typeface="Arial"/>
              </a:rPr>
              <a:t>&gt;</a:t>
            </a:r>
          </a:p>
          <a:p>
            <a:endParaRPr lang="en-US" altLang="zh-CN" sz="1600" b="1" dirty="0" smtClean="0">
              <a:solidFill>
                <a:srgbClr val="800000"/>
              </a:solidFill>
              <a:latin typeface="Arial"/>
              <a:cs typeface="Arial"/>
            </a:endParaRPr>
          </a:p>
          <a:p>
            <a:r>
              <a:rPr lang="en-US" altLang="zh-CN" sz="1600" b="1" dirty="0" smtClean="0">
                <a:solidFill>
                  <a:srgbClr val="011893"/>
                </a:solidFill>
                <a:latin typeface="Arial"/>
                <a:cs typeface="Arial"/>
              </a:rPr>
              <a:t>Spin differ by 1/2</a:t>
            </a:r>
            <a:endParaRPr lang="zh-CN" altLang="en-US" sz="1600" dirty="0">
              <a:solidFill>
                <a:srgbClr val="011893"/>
              </a:solidFill>
              <a:latin typeface="Arial"/>
              <a:cs typeface="Arial"/>
            </a:endParaRPr>
          </a:p>
        </p:txBody>
      </p:sp>
      <p:cxnSp>
        <p:nvCxnSpPr>
          <p:cNvPr id="21" name="直线连接符 20"/>
          <p:cNvCxnSpPr/>
          <p:nvPr/>
        </p:nvCxnSpPr>
        <p:spPr>
          <a:xfrm>
            <a:off x="6516216" y="4373488"/>
            <a:ext cx="72008" cy="2520280"/>
          </a:xfrm>
          <a:prstGeom prst="line">
            <a:avLst/>
          </a:prstGeom>
          <a:ln w="9525" cmpd="sng">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28075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5"/>
          <p:cNvSpPr txBox="1">
            <a:spLocks/>
          </p:cNvSpPr>
          <p:nvPr/>
        </p:nvSpPr>
        <p:spPr>
          <a:xfrm>
            <a:off x="568127" y="666279"/>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14" name="标题 4"/>
          <p:cNvSpPr txBox="1">
            <a:spLocks/>
          </p:cNvSpPr>
          <p:nvPr/>
        </p:nvSpPr>
        <p:spPr>
          <a:xfrm>
            <a:off x="323528" y="116632"/>
            <a:ext cx="6408712" cy="648072"/>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b="0" dirty="0">
                <a:solidFill>
                  <a:srgbClr val="000000"/>
                </a:solidFill>
                <a:latin typeface="Arial Black"/>
                <a:ea typeface="华文中宋" charset="0"/>
                <a:cs typeface="Arial Black"/>
              </a:rPr>
              <a:t>SUSY Introduction</a:t>
            </a:r>
            <a:endParaRPr kumimoji="1" lang="zh-CN" altLang="en-US" sz="2800" b="0" dirty="0">
              <a:solidFill>
                <a:srgbClr val="000000"/>
              </a:solidFill>
              <a:latin typeface="Cambria Math"/>
              <a:cs typeface="Cambria Math"/>
            </a:endParaRPr>
          </a:p>
        </p:txBody>
      </p:sp>
      <p:sp>
        <p:nvSpPr>
          <p:cNvPr id="7" name="文本框 6"/>
          <p:cNvSpPr txBox="1"/>
          <p:nvPr/>
        </p:nvSpPr>
        <p:spPr>
          <a:xfrm>
            <a:off x="9652000" y="2737556"/>
            <a:ext cx="184666" cy="369332"/>
          </a:xfrm>
          <a:prstGeom prst="rect">
            <a:avLst/>
          </a:prstGeom>
          <a:noFill/>
        </p:spPr>
        <p:txBody>
          <a:bodyPr wrap="none" rtlCol="0">
            <a:spAutoFit/>
          </a:bodyPr>
          <a:lstStyle/>
          <a:p>
            <a:endParaRPr kumimoji="1" lang="zh-CN" altLang="en-US" dirty="0"/>
          </a:p>
        </p:txBody>
      </p:sp>
      <p:pic>
        <p:nvPicPr>
          <p:cNvPr id="19" name="图片 18" descr="20150103_STD001_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162" y="0"/>
            <a:ext cx="3020838" cy="1700808"/>
          </a:xfrm>
          <a:prstGeom prst="rect">
            <a:avLst/>
          </a:prstGeom>
        </p:spPr>
      </p:pic>
      <p:sp>
        <p:nvSpPr>
          <p:cNvPr id="7175" name="任意形状 7174"/>
          <p:cNvSpPr/>
          <p:nvPr/>
        </p:nvSpPr>
        <p:spPr>
          <a:xfrm>
            <a:off x="4882444" y="1116872"/>
            <a:ext cx="3601220" cy="618796"/>
          </a:xfrm>
          <a:custGeom>
            <a:avLst/>
            <a:gdLst>
              <a:gd name="connsiteX0" fmla="*/ 0 w 3601220"/>
              <a:gd name="connsiteY0" fmla="*/ 0 h 493889"/>
              <a:gd name="connsiteX1" fmla="*/ 28223 w 3601220"/>
              <a:gd name="connsiteY1" fmla="*/ 282222 h 493889"/>
              <a:gd name="connsiteX2" fmla="*/ 42334 w 3601220"/>
              <a:gd name="connsiteY2" fmla="*/ 324555 h 493889"/>
              <a:gd name="connsiteX3" fmla="*/ 155223 w 3601220"/>
              <a:gd name="connsiteY3" fmla="*/ 381000 h 493889"/>
              <a:gd name="connsiteX4" fmla="*/ 197556 w 3601220"/>
              <a:gd name="connsiteY4" fmla="*/ 395111 h 493889"/>
              <a:gd name="connsiteX5" fmla="*/ 239889 w 3601220"/>
              <a:gd name="connsiteY5" fmla="*/ 409222 h 493889"/>
              <a:gd name="connsiteX6" fmla="*/ 310445 w 3601220"/>
              <a:gd name="connsiteY6" fmla="*/ 423333 h 493889"/>
              <a:gd name="connsiteX7" fmla="*/ 366889 w 3601220"/>
              <a:gd name="connsiteY7" fmla="*/ 437444 h 493889"/>
              <a:gd name="connsiteX8" fmla="*/ 889000 w 3601220"/>
              <a:gd name="connsiteY8" fmla="*/ 451555 h 493889"/>
              <a:gd name="connsiteX9" fmla="*/ 1114778 w 3601220"/>
              <a:gd name="connsiteY9" fmla="*/ 465666 h 493889"/>
              <a:gd name="connsiteX10" fmla="*/ 1495778 w 3601220"/>
              <a:gd name="connsiteY10" fmla="*/ 479778 h 493889"/>
              <a:gd name="connsiteX11" fmla="*/ 1763889 w 3601220"/>
              <a:gd name="connsiteY11" fmla="*/ 493889 h 493889"/>
              <a:gd name="connsiteX12" fmla="*/ 3527778 w 3601220"/>
              <a:gd name="connsiteY12" fmla="*/ 479778 h 493889"/>
              <a:gd name="connsiteX13" fmla="*/ 3556000 w 3601220"/>
              <a:gd name="connsiteY13" fmla="*/ 451555 h 493889"/>
              <a:gd name="connsiteX14" fmla="*/ 3584223 w 3601220"/>
              <a:gd name="connsiteY14" fmla="*/ 366889 h 493889"/>
              <a:gd name="connsiteX15" fmla="*/ 3598334 w 3601220"/>
              <a:gd name="connsiteY15" fmla="*/ 56444 h 49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1220" h="493889">
                <a:moveTo>
                  <a:pt x="0" y="0"/>
                </a:moveTo>
                <a:cubicBezTo>
                  <a:pt x="10282" y="164508"/>
                  <a:pt x="-2881" y="173359"/>
                  <a:pt x="28223" y="282222"/>
                </a:cubicBezTo>
                <a:cubicBezTo>
                  <a:pt x="32309" y="296524"/>
                  <a:pt x="34681" y="311800"/>
                  <a:pt x="42334" y="324555"/>
                </a:cubicBezTo>
                <a:cubicBezTo>
                  <a:pt x="66964" y="365605"/>
                  <a:pt x="113003" y="366927"/>
                  <a:pt x="155223" y="381000"/>
                </a:cubicBezTo>
                <a:lnTo>
                  <a:pt x="197556" y="395111"/>
                </a:lnTo>
                <a:cubicBezTo>
                  <a:pt x="211667" y="399815"/>
                  <a:pt x="225304" y="406305"/>
                  <a:pt x="239889" y="409222"/>
                </a:cubicBezTo>
                <a:cubicBezTo>
                  <a:pt x="263408" y="413926"/>
                  <a:pt x="287032" y="418130"/>
                  <a:pt x="310445" y="423333"/>
                </a:cubicBezTo>
                <a:cubicBezTo>
                  <a:pt x="329377" y="427540"/>
                  <a:pt x="347518" y="436499"/>
                  <a:pt x="366889" y="437444"/>
                </a:cubicBezTo>
                <a:cubicBezTo>
                  <a:pt x="540783" y="445927"/>
                  <a:pt x="714963" y="446851"/>
                  <a:pt x="889000" y="451555"/>
                </a:cubicBezTo>
                <a:lnTo>
                  <a:pt x="1114778" y="465666"/>
                </a:lnTo>
                <a:lnTo>
                  <a:pt x="1495778" y="479778"/>
                </a:lnTo>
                <a:lnTo>
                  <a:pt x="1763889" y="493889"/>
                </a:lnTo>
                <a:lnTo>
                  <a:pt x="3527778" y="479778"/>
                </a:lnTo>
                <a:cubicBezTo>
                  <a:pt x="3541079" y="479464"/>
                  <a:pt x="3550050" y="463455"/>
                  <a:pt x="3556000" y="451555"/>
                </a:cubicBezTo>
                <a:cubicBezTo>
                  <a:pt x="3569304" y="424947"/>
                  <a:pt x="3584223" y="366889"/>
                  <a:pt x="3584223" y="366889"/>
                </a:cubicBezTo>
                <a:cubicBezTo>
                  <a:pt x="3610706" y="207987"/>
                  <a:pt x="3598334" y="310834"/>
                  <a:pt x="3598334" y="56444"/>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sp>
        <p:nvSpPr>
          <p:cNvPr id="7181" name="幻灯片编号占位符 7180"/>
          <p:cNvSpPr>
            <a:spLocks noGrp="1"/>
          </p:cNvSpPr>
          <p:nvPr>
            <p:ph type="sldNum" sz="quarter" idx="12"/>
          </p:nvPr>
        </p:nvSpPr>
        <p:spPr>
          <a:xfrm>
            <a:off x="7839075" y="6429375"/>
            <a:ext cx="876300" cy="292100"/>
          </a:xfrm>
        </p:spPr>
        <p:txBody>
          <a:bodyPr>
            <a:normAutofit fontScale="92500" lnSpcReduction="20000"/>
          </a:bodyPr>
          <a:lstStyle/>
          <a:p>
            <a:fld id="{0C913308-F349-4B6D-A68A-DD1791B4A57B}" type="slidenum">
              <a:rPr lang="zh-CN" altLang="en-US" smtClean="0"/>
              <a:pPr/>
              <a:t>32</a:t>
            </a:fld>
            <a:endParaRPr lang="zh-CN" altLang="en-US"/>
          </a:p>
        </p:txBody>
      </p:sp>
      <p:sp>
        <p:nvSpPr>
          <p:cNvPr id="17" name="Rectangle 9"/>
          <p:cNvSpPr>
            <a:spLocks noChangeArrowheads="1"/>
          </p:cNvSpPr>
          <p:nvPr/>
        </p:nvSpPr>
        <p:spPr bwMode="auto">
          <a:xfrm>
            <a:off x="179512" y="4373488"/>
            <a:ext cx="8856984" cy="2456699"/>
          </a:xfrm>
          <a:prstGeom prst="rect">
            <a:avLst/>
          </a:prstGeom>
          <a:noFill/>
          <a:ln w="28575" cmpd="sng">
            <a:solidFill>
              <a:schemeClr val="bg2">
                <a:lumMod val="90000"/>
              </a:schemeClr>
            </a:solidFill>
          </a:ln>
          <a:extLst/>
        </p:spPr>
        <p:style>
          <a:lnRef idx="2">
            <a:schemeClr val="accent1"/>
          </a:lnRef>
          <a:fillRef idx="1">
            <a:schemeClr val="lt1"/>
          </a:fillRef>
          <a:effectRef idx="0">
            <a:schemeClr val="accent1"/>
          </a:effectRef>
          <a:fontRef idx="minor">
            <a:schemeClr val="dk1"/>
          </a:fontRef>
        </p:style>
        <p:txBody>
          <a:bodyPr wrap="square" lIns="108000" tIns="46800" rIns="0" bIns="46800">
            <a:spAutoFit/>
          </a:bodyPr>
          <a:lstStyle/>
          <a:p>
            <a:pPr marL="342900" indent="-342900">
              <a:spcAft>
                <a:spcPts val="300"/>
              </a:spcAft>
              <a:buFont typeface="Wingdings" charset="2"/>
              <a:buChar char="q"/>
            </a:pPr>
            <a:r>
              <a:rPr lang="en-US" sz="2200" b="1" dirty="0">
                <a:solidFill>
                  <a:srgbClr val="C00000"/>
                </a:solidFill>
                <a:latin typeface="Arial" charset="0"/>
              </a:rPr>
              <a:t>Establishes a symmetry between </a:t>
            </a:r>
            <a:r>
              <a:rPr lang="en-US" sz="2200" b="1" dirty="0" smtClean="0">
                <a:solidFill>
                  <a:srgbClr val="C00000"/>
                </a:solidFill>
                <a:latin typeface="Arial" charset="0"/>
              </a:rPr>
              <a:t>fermions</a:t>
            </a:r>
          </a:p>
          <a:p>
            <a:pPr>
              <a:spcAft>
                <a:spcPts val="300"/>
              </a:spcAft>
            </a:pPr>
            <a:r>
              <a:rPr lang="en-US" sz="2200" b="1" dirty="0" smtClean="0">
                <a:solidFill>
                  <a:srgbClr val="C00000"/>
                </a:solidFill>
                <a:latin typeface="Arial" charset="0"/>
              </a:rPr>
              <a:t> </a:t>
            </a:r>
            <a:r>
              <a:rPr lang="en-US" sz="2200" b="1" dirty="0">
                <a:solidFill>
                  <a:srgbClr val="C00000"/>
                </a:solidFill>
                <a:latin typeface="Arial" charset="0"/>
              </a:rPr>
              <a:t>(matter</a:t>
            </a:r>
            <a:r>
              <a:rPr lang="en-US" sz="2200" b="1" dirty="0" smtClean="0">
                <a:solidFill>
                  <a:srgbClr val="C00000"/>
                </a:solidFill>
                <a:latin typeface="Arial" charset="0"/>
              </a:rPr>
              <a:t>) and </a:t>
            </a:r>
            <a:r>
              <a:rPr lang="en-US" sz="2200" b="1" dirty="0">
                <a:solidFill>
                  <a:srgbClr val="C00000"/>
                </a:solidFill>
                <a:latin typeface="Arial" charset="0"/>
              </a:rPr>
              <a:t>bosons (forces</a:t>
            </a:r>
            <a:r>
              <a:rPr lang="en-US" sz="2200" b="1" dirty="0" smtClean="0">
                <a:solidFill>
                  <a:srgbClr val="C00000"/>
                </a:solidFill>
                <a:latin typeface="Arial" charset="0"/>
              </a:rPr>
              <a:t>)</a:t>
            </a:r>
          </a:p>
          <a:p>
            <a:pPr marL="342900" indent="-342900">
              <a:spcAft>
                <a:spcPts val="300"/>
              </a:spcAft>
              <a:buFont typeface="Wingdings" charset="2"/>
              <a:buChar char="q"/>
            </a:pPr>
            <a:r>
              <a:rPr lang="en-US" sz="2200" b="1" dirty="0" smtClean="0">
                <a:solidFill>
                  <a:srgbClr val="000090"/>
                </a:solidFill>
                <a:latin typeface="Arial" charset="0"/>
              </a:rPr>
              <a:t>Motivation:</a:t>
            </a:r>
          </a:p>
          <a:p>
            <a:pPr marL="800100" lvl="1" indent="-342900" algn="just">
              <a:buFont typeface="Courier New"/>
              <a:buChar char="o"/>
              <a:defRPr/>
            </a:pPr>
            <a:r>
              <a:rPr lang="en-US" sz="2000" b="1" dirty="0">
                <a:solidFill>
                  <a:srgbClr val="000090"/>
                </a:solidFill>
                <a:latin typeface="Arial" panose="020B0604020202020204" pitchFamily="34" charset="0"/>
              </a:rPr>
              <a:t>Unification (fermions-bosons, matter-forces)</a:t>
            </a:r>
          </a:p>
          <a:p>
            <a:pPr marL="800100" lvl="1" indent="-342900" algn="just">
              <a:buFont typeface="Courier New"/>
              <a:buChar char="o"/>
              <a:defRPr/>
            </a:pPr>
            <a:r>
              <a:rPr lang="en-US" sz="2000" b="1" dirty="0">
                <a:solidFill>
                  <a:srgbClr val="000090"/>
                </a:solidFill>
                <a:latin typeface="Arial" panose="020B0604020202020204" pitchFamily="34" charset="0"/>
              </a:rPr>
              <a:t>Solves some deep problems of the </a:t>
            </a:r>
            <a:r>
              <a:rPr lang="en-US" sz="2000" b="1" dirty="0" smtClean="0">
                <a:solidFill>
                  <a:srgbClr val="000090"/>
                </a:solidFill>
                <a:latin typeface="Arial" panose="020B0604020202020204" pitchFamily="34" charset="0"/>
              </a:rPr>
              <a:t>SM</a:t>
            </a:r>
            <a:endParaRPr lang="en-US" sz="2000" b="1" dirty="0">
              <a:solidFill>
                <a:srgbClr val="000090"/>
              </a:solidFill>
              <a:latin typeface="Arial" panose="020B0604020202020204" pitchFamily="34" charset="0"/>
            </a:endParaRPr>
          </a:p>
          <a:p>
            <a:pPr marL="800100" lvl="1" indent="-342900" algn="just">
              <a:buFont typeface="Courier New"/>
              <a:buChar char="o"/>
              <a:defRPr/>
            </a:pPr>
            <a:r>
              <a:rPr lang="en-US" sz="2000" b="1" dirty="0">
                <a:solidFill>
                  <a:srgbClr val="0432FF"/>
                </a:solidFill>
                <a:latin typeface="Arial" panose="020B0604020202020204" pitchFamily="34" charset="0"/>
              </a:rPr>
              <a:t>Provide Dark Matter </a:t>
            </a:r>
            <a:r>
              <a:rPr lang="en-US" sz="2000" b="1" dirty="0" smtClean="0">
                <a:solidFill>
                  <a:srgbClr val="0432FF"/>
                </a:solidFill>
                <a:latin typeface="Arial" panose="020B0604020202020204" pitchFamily="34" charset="0"/>
              </a:rPr>
              <a:t>candidate</a:t>
            </a:r>
          </a:p>
          <a:p>
            <a:pPr marL="800100" lvl="1" indent="-342900" algn="just">
              <a:buFont typeface="Courier New"/>
              <a:buChar char="o"/>
              <a:defRPr/>
            </a:pPr>
            <a:r>
              <a:rPr lang="en-US" sz="2000" b="1" dirty="0" smtClean="0">
                <a:solidFill>
                  <a:srgbClr val="000090"/>
                </a:solidFill>
                <a:latin typeface="Arial" panose="020B0604020202020204" pitchFamily="34" charset="0"/>
              </a:rPr>
              <a:t>……</a:t>
            </a:r>
            <a:endParaRPr lang="en-US" sz="2000" b="1" dirty="0">
              <a:solidFill>
                <a:srgbClr val="000090"/>
              </a:solidFill>
              <a:latin typeface="Arial" panose="020B0604020202020204" pitchFamily="34" charset="0"/>
            </a:endParaRPr>
          </a:p>
        </p:txBody>
      </p:sp>
      <p:pic>
        <p:nvPicPr>
          <p:cNvPr id="18" name="图片 17" descr="supersym.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40" y="4517504"/>
            <a:ext cx="2065803" cy="1080120"/>
          </a:xfrm>
          <a:prstGeom prst="rect">
            <a:avLst/>
          </a:prstGeom>
        </p:spPr>
      </p:pic>
      <p:sp>
        <p:nvSpPr>
          <p:cNvPr id="20" name="矩形 19"/>
          <p:cNvSpPr/>
          <p:nvPr/>
        </p:nvSpPr>
        <p:spPr>
          <a:xfrm>
            <a:off x="6586178" y="5741640"/>
            <a:ext cx="2534668" cy="1077218"/>
          </a:xfrm>
          <a:prstGeom prst="rect">
            <a:avLst/>
          </a:prstGeom>
        </p:spPr>
        <p:txBody>
          <a:bodyPr wrap="none">
            <a:spAutoFit/>
          </a:bodyPr>
          <a:lstStyle/>
          <a:p>
            <a:r>
              <a:rPr lang="en-US" altLang="zh-CN" sz="1600" b="1" dirty="0">
                <a:solidFill>
                  <a:srgbClr val="800000"/>
                </a:solidFill>
                <a:latin typeface="Arial"/>
                <a:cs typeface="Arial"/>
              </a:rPr>
              <a:t>Q |boson&gt; </a:t>
            </a:r>
            <a:r>
              <a:rPr lang="en-US" altLang="zh-CN" sz="1600" b="1" dirty="0" smtClean="0">
                <a:solidFill>
                  <a:srgbClr val="800000"/>
                </a:solidFill>
                <a:latin typeface="Arial"/>
                <a:cs typeface="Arial"/>
              </a:rPr>
              <a:t>  = </a:t>
            </a:r>
            <a:r>
              <a:rPr lang="en-US" altLang="zh-CN" sz="1600" b="1" dirty="0">
                <a:solidFill>
                  <a:srgbClr val="800000"/>
                </a:solidFill>
                <a:latin typeface="Arial"/>
                <a:cs typeface="Arial"/>
              </a:rPr>
              <a:t>|fermion&gt; </a:t>
            </a:r>
            <a:endParaRPr lang="en-US" altLang="zh-CN" sz="1600" b="1" dirty="0" smtClean="0">
              <a:solidFill>
                <a:srgbClr val="800000"/>
              </a:solidFill>
              <a:latin typeface="Arial"/>
              <a:cs typeface="Arial"/>
            </a:endParaRPr>
          </a:p>
          <a:p>
            <a:r>
              <a:rPr lang="en-US" altLang="zh-CN" sz="1600" b="1" dirty="0" smtClean="0">
                <a:solidFill>
                  <a:srgbClr val="800000"/>
                </a:solidFill>
                <a:latin typeface="Arial"/>
                <a:cs typeface="Arial"/>
              </a:rPr>
              <a:t>Q |</a:t>
            </a:r>
            <a:r>
              <a:rPr lang="en-US" altLang="zh-CN" sz="1600" b="1" dirty="0">
                <a:solidFill>
                  <a:srgbClr val="800000"/>
                </a:solidFill>
                <a:latin typeface="Arial"/>
                <a:cs typeface="Arial"/>
              </a:rPr>
              <a:t>fermion&gt; = |boson</a:t>
            </a:r>
            <a:r>
              <a:rPr lang="en-US" altLang="zh-CN" sz="1600" b="1" dirty="0" smtClean="0">
                <a:solidFill>
                  <a:srgbClr val="800000"/>
                </a:solidFill>
                <a:latin typeface="Arial"/>
                <a:cs typeface="Arial"/>
              </a:rPr>
              <a:t>&gt;</a:t>
            </a:r>
          </a:p>
          <a:p>
            <a:endParaRPr lang="en-US" altLang="zh-CN" sz="1600" b="1" dirty="0" smtClean="0">
              <a:solidFill>
                <a:srgbClr val="800000"/>
              </a:solidFill>
              <a:latin typeface="Arial"/>
              <a:cs typeface="Arial"/>
            </a:endParaRPr>
          </a:p>
          <a:p>
            <a:r>
              <a:rPr lang="en-US" altLang="zh-CN" sz="1600" b="1" dirty="0" smtClean="0">
                <a:solidFill>
                  <a:srgbClr val="011893"/>
                </a:solidFill>
                <a:latin typeface="Arial"/>
                <a:cs typeface="Arial"/>
              </a:rPr>
              <a:t>Spin differ by 1/2</a:t>
            </a:r>
            <a:endParaRPr lang="zh-CN" altLang="en-US" sz="1600" dirty="0">
              <a:solidFill>
                <a:srgbClr val="011893"/>
              </a:solidFill>
              <a:latin typeface="Arial"/>
              <a:cs typeface="Arial"/>
            </a:endParaRPr>
          </a:p>
        </p:txBody>
      </p:sp>
      <p:grpSp>
        <p:nvGrpSpPr>
          <p:cNvPr id="2" name="组 1"/>
          <p:cNvGrpSpPr/>
          <p:nvPr/>
        </p:nvGrpSpPr>
        <p:grpSpPr>
          <a:xfrm>
            <a:off x="331912" y="785474"/>
            <a:ext cx="6898297" cy="6108294"/>
            <a:chOff x="331912" y="785474"/>
            <a:chExt cx="6898297" cy="6108294"/>
          </a:xfrm>
        </p:grpSpPr>
        <p:pic>
          <p:nvPicPr>
            <p:cNvPr id="9" name="Picture 16" descr="Bild 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1912" y="1214254"/>
              <a:ext cx="5105400" cy="3138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7"/>
            <p:cNvSpPr txBox="1">
              <a:spLocks noChangeArrowheads="1"/>
            </p:cNvSpPr>
            <p:nvPr/>
          </p:nvSpPr>
          <p:spPr bwMode="auto">
            <a:xfrm>
              <a:off x="539552" y="836712"/>
              <a:ext cx="18646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eaLnBrk="1" hangingPunct="1">
                <a:buFontTx/>
                <a:buNone/>
              </a:pPr>
              <a:r>
                <a:rPr lang="en-US" altLang="zh-CN" sz="1800" b="1" dirty="0" smtClean="0">
                  <a:solidFill>
                    <a:srgbClr val="FF0000"/>
                  </a:solidFill>
                  <a:latin typeface="Arial" charset="0"/>
                </a:rPr>
                <a:t>OUR WORLD…</a:t>
              </a:r>
              <a:endParaRPr lang="en-US" altLang="zh-CN" sz="1800" b="1" dirty="0">
                <a:solidFill>
                  <a:srgbClr val="FF0000"/>
                </a:solidFill>
                <a:latin typeface="Arial" charset="0"/>
              </a:endParaRPr>
            </a:p>
          </p:txBody>
        </p:sp>
        <p:sp>
          <p:nvSpPr>
            <p:cNvPr id="11" name="Text Box 8"/>
            <p:cNvSpPr txBox="1">
              <a:spLocks noChangeArrowheads="1"/>
            </p:cNvSpPr>
            <p:nvPr/>
          </p:nvSpPr>
          <p:spPr bwMode="auto">
            <a:xfrm>
              <a:off x="3419872" y="836712"/>
              <a:ext cx="180015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eaLnBrk="1" hangingPunct="1">
                <a:buFontTx/>
                <a:buNone/>
              </a:pPr>
              <a:r>
                <a:rPr lang="en-US" altLang="zh-CN" sz="1800" b="1" dirty="0" smtClean="0">
                  <a:solidFill>
                    <a:srgbClr val="3366FF"/>
                  </a:solidFill>
                  <a:latin typeface="Arial" charset="0"/>
                </a:rPr>
                <a:t>NEW WORLD?</a:t>
              </a:r>
              <a:endParaRPr lang="en-US" altLang="zh-CN" sz="1800" b="1" dirty="0">
                <a:solidFill>
                  <a:srgbClr val="3366FF"/>
                </a:solidFill>
                <a:latin typeface="Arial" charset="0"/>
              </a:endParaRPr>
            </a:p>
          </p:txBody>
        </p:sp>
        <p:sp>
          <p:nvSpPr>
            <p:cNvPr id="7178" name="任意形状 7177"/>
            <p:cNvSpPr/>
            <p:nvPr/>
          </p:nvSpPr>
          <p:spPr>
            <a:xfrm>
              <a:off x="1979712" y="785474"/>
              <a:ext cx="5250497" cy="315193"/>
            </a:xfrm>
            <a:custGeom>
              <a:avLst/>
              <a:gdLst>
                <a:gd name="connsiteX0" fmla="*/ 14111 w 5296987"/>
                <a:gd name="connsiteY0" fmla="*/ 488495 h 488495"/>
                <a:gd name="connsiteX1" fmla="*/ 0 w 5296987"/>
                <a:gd name="connsiteY1" fmla="*/ 248606 h 488495"/>
                <a:gd name="connsiteX2" fmla="*/ 14111 w 5296987"/>
                <a:gd name="connsiteY2" fmla="*/ 107495 h 488495"/>
                <a:gd name="connsiteX3" fmla="*/ 84667 w 5296987"/>
                <a:gd name="connsiteY3" fmla="*/ 51050 h 488495"/>
                <a:gd name="connsiteX4" fmla="*/ 903111 w 5296987"/>
                <a:gd name="connsiteY4" fmla="*/ 36939 h 488495"/>
                <a:gd name="connsiteX5" fmla="*/ 3429000 w 5296987"/>
                <a:gd name="connsiteY5" fmla="*/ 36939 h 488495"/>
                <a:gd name="connsiteX6" fmla="*/ 4995334 w 5296987"/>
                <a:gd name="connsiteY6" fmla="*/ 51050 h 488495"/>
                <a:gd name="connsiteX7" fmla="*/ 5051778 w 5296987"/>
                <a:gd name="connsiteY7" fmla="*/ 65161 h 488495"/>
                <a:gd name="connsiteX8" fmla="*/ 5122334 w 5296987"/>
                <a:gd name="connsiteY8" fmla="*/ 79272 h 488495"/>
                <a:gd name="connsiteX9" fmla="*/ 5207000 w 5296987"/>
                <a:gd name="connsiteY9" fmla="*/ 107495 h 488495"/>
                <a:gd name="connsiteX10" fmla="*/ 5263445 w 5296987"/>
                <a:gd name="connsiteY10" fmla="*/ 121606 h 488495"/>
                <a:gd name="connsiteX11" fmla="*/ 5291667 w 5296987"/>
                <a:gd name="connsiteY11" fmla="*/ 290939 h 48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96987" h="488495">
                  <a:moveTo>
                    <a:pt x="14111" y="488495"/>
                  </a:moveTo>
                  <a:cubicBezTo>
                    <a:pt x="9407" y="408532"/>
                    <a:pt x="0" y="328707"/>
                    <a:pt x="0" y="248606"/>
                  </a:cubicBezTo>
                  <a:cubicBezTo>
                    <a:pt x="0" y="201334"/>
                    <a:pt x="2646" y="153355"/>
                    <a:pt x="14111" y="107495"/>
                  </a:cubicBezTo>
                  <a:cubicBezTo>
                    <a:pt x="17242" y="94973"/>
                    <a:pt x="78536" y="51352"/>
                    <a:pt x="84667" y="51050"/>
                  </a:cubicBezTo>
                  <a:cubicBezTo>
                    <a:pt x="357193" y="37647"/>
                    <a:pt x="630296" y="41643"/>
                    <a:pt x="903111" y="36939"/>
                  </a:cubicBezTo>
                  <a:cubicBezTo>
                    <a:pt x="1862401" y="-36852"/>
                    <a:pt x="1059398" y="19830"/>
                    <a:pt x="3429000" y="36939"/>
                  </a:cubicBezTo>
                  <a:lnTo>
                    <a:pt x="4995334" y="51050"/>
                  </a:lnTo>
                  <a:cubicBezTo>
                    <a:pt x="5014149" y="55754"/>
                    <a:pt x="5032846" y="60954"/>
                    <a:pt x="5051778" y="65161"/>
                  </a:cubicBezTo>
                  <a:cubicBezTo>
                    <a:pt x="5075191" y="70364"/>
                    <a:pt x="5099195" y="72961"/>
                    <a:pt x="5122334" y="79272"/>
                  </a:cubicBezTo>
                  <a:cubicBezTo>
                    <a:pt x="5151034" y="87100"/>
                    <a:pt x="5178139" y="100280"/>
                    <a:pt x="5207000" y="107495"/>
                  </a:cubicBezTo>
                  <a:lnTo>
                    <a:pt x="5263445" y="121606"/>
                  </a:lnTo>
                  <a:cubicBezTo>
                    <a:pt x="5315149" y="199162"/>
                    <a:pt x="5291667" y="146980"/>
                    <a:pt x="5291667" y="290939"/>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cxnSp>
          <p:nvCxnSpPr>
            <p:cNvPr id="21" name="直线连接符 20"/>
            <p:cNvCxnSpPr/>
            <p:nvPr/>
          </p:nvCxnSpPr>
          <p:spPr>
            <a:xfrm>
              <a:off x="6516216" y="4373488"/>
              <a:ext cx="72008" cy="2520280"/>
            </a:xfrm>
            <a:prstGeom prst="line">
              <a:avLst/>
            </a:prstGeom>
            <a:ln w="9525" cmpd="sng">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8" name="直线箭头连接符 27"/>
            <p:cNvCxnSpPr/>
            <p:nvPr/>
          </p:nvCxnSpPr>
          <p:spPr>
            <a:xfrm flipH="1" flipV="1">
              <a:off x="3911757" y="3738489"/>
              <a:ext cx="837224" cy="2690886"/>
            </a:xfrm>
            <a:prstGeom prst="straightConnector1">
              <a:avLst/>
            </a:prstGeom>
            <a:ln w="38100" cmpd="sng">
              <a:solidFill>
                <a:srgbClr val="0432FF"/>
              </a:solidFill>
              <a:tailEnd type="arrow"/>
            </a:ln>
          </p:spPr>
          <p:style>
            <a:lnRef idx="2">
              <a:schemeClr val="accent1"/>
            </a:lnRef>
            <a:fillRef idx="0">
              <a:schemeClr val="accent1"/>
            </a:fillRef>
            <a:effectRef idx="1">
              <a:schemeClr val="accent1"/>
            </a:effectRef>
            <a:fontRef idx="minor">
              <a:schemeClr val="tx1"/>
            </a:fontRef>
          </p:style>
        </p:cxnSp>
        <p:sp>
          <p:nvSpPr>
            <p:cNvPr id="29" name="矩形 28"/>
            <p:cNvSpPr>
              <a:spLocks noChangeArrowheads="1"/>
            </p:cNvSpPr>
            <p:nvPr/>
          </p:nvSpPr>
          <p:spPr bwMode="auto">
            <a:xfrm>
              <a:off x="3731576" y="3403149"/>
              <a:ext cx="360362" cy="358775"/>
            </a:xfrm>
            <a:prstGeom prst="rect">
              <a:avLst/>
            </a:prstGeom>
            <a:noFill/>
            <a:ln w="38100">
              <a:solidFill>
                <a:srgbClr val="0432FF"/>
              </a:solidFill>
              <a:miter lim="800000"/>
              <a:headEnd/>
              <a:tailEnd/>
            </a:ln>
            <a:effectLst>
              <a:outerShdw blurRad="50800" dist="38100" dir="2700000" algn="br" rotWithShape="0">
                <a:srgbClr val="808080">
                  <a:alpha val="39999"/>
                </a:srgbClr>
              </a:outerShdw>
            </a:effectLst>
            <a:extLst>
              <a:ext uri="{909E8E84-426E-40dd-AFC4-6F175D3DCCD1}">
                <a14:hiddenFill xmlns:a14="http://schemas.microsoft.com/office/drawing/2010/main" xmlns="" xmlns:lc="http://schemas.openxmlformats.org/drawingml/2006/lockedCanvas">
                  <a:solidFill>
                    <a:srgbClr val="FFFFFF"/>
                  </a:solidFill>
                </a14:hiddenFill>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C00000"/>
                </a:solidFill>
                <a:latin typeface="Candara" charset="0"/>
                <a:ea typeface="楷体" charset="0"/>
                <a:cs typeface="楷体" charset="0"/>
              </a:endParaRPr>
            </a:p>
          </p:txBody>
        </p:sp>
      </p:grpSp>
    </p:spTree>
    <p:extLst>
      <p:ext uri="{BB962C8B-B14F-4D97-AF65-F5344CB8AC3E}">
        <p14:creationId xmlns:p14="http://schemas.microsoft.com/office/powerpoint/2010/main" val="9683717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5"/>
          <p:cNvSpPr txBox="1">
            <a:spLocks/>
          </p:cNvSpPr>
          <p:nvPr/>
        </p:nvSpPr>
        <p:spPr>
          <a:xfrm>
            <a:off x="568127" y="666279"/>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14" name="标题 4"/>
          <p:cNvSpPr txBox="1">
            <a:spLocks/>
          </p:cNvSpPr>
          <p:nvPr/>
        </p:nvSpPr>
        <p:spPr>
          <a:xfrm>
            <a:off x="323528" y="116632"/>
            <a:ext cx="6408712" cy="648072"/>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b="0" dirty="0">
                <a:solidFill>
                  <a:srgbClr val="000000"/>
                </a:solidFill>
                <a:latin typeface="Arial Black"/>
                <a:ea typeface="华文中宋" charset="0"/>
                <a:cs typeface="Arial Black"/>
              </a:rPr>
              <a:t>SUSY Introduction</a:t>
            </a:r>
            <a:endParaRPr kumimoji="1" lang="zh-CN" altLang="en-US" sz="2800" b="0" dirty="0">
              <a:solidFill>
                <a:srgbClr val="000000"/>
              </a:solidFill>
              <a:latin typeface="Cambria Math"/>
              <a:cs typeface="Cambria Math"/>
            </a:endParaRPr>
          </a:p>
        </p:txBody>
      </p:sp>
      <p:sp>
        <p:nvSpPr>
          <p:cNvPr id="7" name="文本框 6"/>
          <p:cNvSpPr txBox="1"/>
          <p:nvPr/>
        </p:nvSpPr>
        <p:spPr>
          <a:xfrm>
            <a:off x="9652000" y="2737556"/>
            <a:ext cx="184666" cy="369332"/>
          </a:xfrm>
          <a:prstGeom prst="rect">
            <a:avLst/>
          </a:prstGeom>
          <a:noFill/>
        </p:spPr>
        <p:txBody>
          <a:bodyPr wrap="none" rtlCol="0">
            <a:spAutoFit/>
          </a:bodyPr>
          <a:lstStyle/>
          <a:p>
            <a:endParaRPr kumimoji="1" lang="zh-CN" altLang="en-US" dirty="0"/>
          </a:p>
        </p:txBody>
      </p:sp>
      <p:pic>
        <p:nvPicPr>
          <p:cNvPr id="19" name="图片 18" descr="20150103_STD001_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162" y="0"/>
            <a:ext cx="3020838" cy="1700808"/>
          </a:xfrm>
          <a:prstGeom prst="rect">
            <a:avLst/>
          </a:prstGeom>
        </p:spPr>
      </p:pic>
      <p:sp>
        <p:nvSpPr>
          <p:cNvPr id="7181" name="幻灯片编号占位符 7180"/>
          <p:cNvSpPr>
            <a:spLocks noGrp="1"/>
          </p:cNvSpPr>
          <p:nvPr>
            <p:ph type="sldNum" sz="quarter" idx="12"/>
          </p:nvPr>
        </p:nvSpPr>
        <p:spPr>
          <a:xfrm>
            <a:off x="7839075" y="6429375"/>
            <a:ext cx="876300" cy="292100"/>
          </a:xfrm>
        </p:spPr>
        <p:txBody>
          <a:bodyPr>
            <a:normAutofit fontScale="92500" lnSpcReduction="20000"/>
          </a:bodyPr>
          <a:lstStyle/>
          <a:p>
            <a:fld id="{0C913308-F349-4B6D-A68A-DD1791B4A57B}" type="slidenum">
              <a:rPr lang="zh-CN" altLang="en-US" smtClean="0"/>
              <a:pPr/>
              <a:t>33</a:t>
            </a:fld>
            <a:endParaRPr lang="zh-CN" altLang="en-US"/>
          </a:p>
        </p:txBody>
      </p:sp>
      <p:sp>
        <p:nvSpPr>
          <p:cNvPr id="17" name="Rectangle 9"/>
          <p:cNvSpPr>
            <a:spLocks noChangeArrowheads="1"/>
          </p:cNvSpPr>
          <p:nvPr/>
        </p:nvSpPr>
        <p:spPr bwMode="auto">
          <a:xfrm>
            <a:off x="179512" y="4373488"/>
            <a:ext cx="8856984" cy="2456699"/>
          </a:xfrm>
          <a:prstGeom prst="rect">
            <a:avLst/>
          </a:prstGeom>
          <a:noFill/>
          <a:ln w="28575" cmpd="sng">
            <a:solidFill>
              <a:schemeClr val="bg2">
                <a:lumMod val="90000"/>
              </a:schemeClr>
            </a:solidFill>
          </a:ln>
          <a:extLst/>
        </p:spPr>
        <p:style>
          <a:lnRef idx="2">
            <a:schemeClr val="accent1"/>
          </a:lnRef>
          <a:fillRef idx="1">
            <a:schemeClr val="lt1"/>
          </a:fillRef>
          <a:effectRef idx="0">
            <a:schemeClr val="accent1"/>
          </a:effectRef>
          <a:fontRef idx="minor">
            <a:schemeClr val="dk1"/>
          </a:fontRef>
        </p:style>
        <p:txBody>
          <a:bodyPr wrap="square" lIns="108000" tIns="46800" rIns="0" bIns="46800">
            <a:spAutoFit/>
          </a:bodyPr>
          <a:lstStyle/>
          <a:p>
            <a:pPr marL="342900" indent="-342900">
              <a:spcAft>
                <a:spcPts val="300"/>
              </a:spcAft>
              <a:buFont typeface="Wingdings" charset="2"/>
              <a:buChar char="q"/>
            </a:pPr>
            <a:r>
              <a:rPr lang="en-US" sz="2200" b="1" dirty="0">
                <a:solidFill>
                  <a:srgbClr val="C00000"/>
                </a:solidFill>
                <a:latin typeface="Arial" charset="0"/>
              </a:rPr>
              <a:t>Establishes a symmetry between </a:t>
            </a:r>
            <a:r>
              <a:rPr lang="en-US" sz="2200" b="1" dirty="0" smtClean="0">
                <a:solidFill>
                  <a:srgbClr val="C00000"/>
                </a:solidFill>
                <a:latin typeface="Arial" charset="0"/>
              </a:rPr>
              <a:t>fermions</a:t>
            </a:r>
          </a:p>
          <a:p>
            <a:pPr>
              <a:spcAft>
                <a:spcPts val="300"/>
              </a:spcAft>
            </a:pPr>
            <a:r>
              <a:rPr lang="en-US" sz="2200" b="1" dirty="0" smtClean="0">
                <a:solidFill>
                  <a:srgbClr val="C00000"/>
                </a:solidFill>
                <a:latin typeface="Arial" charset="0"/>
              </a:rPr>
              <a:t> </a:t>
            </a:r>
            <a:r>
              <a:rPr lang="en-US" sz="2200" b="1" dirty="0">
                <a:solidFill>
                  <a:srgbClr val="C00000"/>
                </a:solidFill>
                <a:latin typeface="Arial" charset="0"/>
              </a:rPr>
              <a:t>(matter</a:t>
            </a:r>
            <a:r>
              <a:rPr lang="en-US" sz="2200" b="1" dirty="0" smtClean="0">
                <a:solidFill>
                  <a:srgbClr val="C00000"/>
                </a:solidFill>
                <a:latin typeface="Arial" charset="0"/>
              </a:rPr>
              <a:t>) and </a:t>
            </a:r>
            <a:r>
              <a:rPr lang="en-US" sz="2200" b="1" dirty="0">
                <a:solidFill>
                  <a:srgbClr val="C00000"/>
                </a:solidFill>
                <a:latin typeface="Arial" charset="0"/>
              </a:rPr>
              <a:t>bosons (forces</a:t>
            </a:r>
            <a:r>
              <a:rPr lang="en-US" sz="2200" b="1" dirty="0" smtClean="0">
                <a:solidFill>
                  <a:srgbClr val="C00000"/>
                </a:solidFill>
                <a:latin typeface="Arial" charset="0"/>
              </a:rPr>
              <a:t>)</a:t>
            </a:r>
          </a:p>
          <a:p>
            <a:pPr marL="342900" indent="-342900">
              <a:spcAft>
                <a:spcPts val="300"/>
              </a:spcAft>
              <a:buFont typeface="Wingdings" charset="2"/>
              <a:buChar char="q"/>
            </a:pPr>
            <a:r>
              <a:rPr lang="en-US" sz="2200" b="1" dirty="0" smtClean="0">
                <a:solidFill>
                  <a:srgbClr val="000090"/>
                </a:solidFill>
                <a:latin typeface="Arial" charset="0"/>
              </a:rPr>
              <a:t>Motivation:</a:t>
            </a:r>
          </a:p>
          <a:p>
            <a:pPr marL="800100" lvl="1" indent="-342900" algn="just">
              <a:buFont typeface="Courier New"/>
              <a:buChar char="o"/>
              <a:defRPr/>
            </a:pPr>
            <a:r>
              <a:rPr lang="en-US" sz="2000" b="1" dirty="0">
                <a:solidFill>
                  <a:srgbClr val="000090"/>
                </a:solidFill>
                <a:latin typeface="Arial" panose="020B0604020202020204" pitchFamily="34" charset="0"/>
              </a:rPr>
              <a:t>Unification (fermions-bosons, matter-forces)</a:t>
            </a:r>
          </a:p>
          <a:p>
            <a:pPr marL="800100" lvl="1" indent="-342900" algn="just">
              <a:buFont typeface="Courier New"/>
              <a:buChar char="o"/>
              <a:defRPr/>
            </a:pPr>
            <a:r>
              <a:rPr lang="en-US" sz="2000" b="1" dirty="0">
                <a:solidFill>
                  <a:srgbClr val="000090"/>
                </a:solidFill>
                <a:latin typeface="Arial" panose="020B0604020202020204" pitchFamily="34" charset="0"/>
              </a:rPr>
              <a:t>Solves some deep problems of the </a:t>
            </a:r>
            <a:r>
              <a:rPr lang="en-US" sz="2000" b="1" dirty="0" smtClean="0">
                <a:solidFill>
                  <a:srgbClr val="000090"/>
                </a:solidFill>
                <a:latin typeface="Arial" panose="020B0604020202020204" pitchFamily="34" charset="0"/>
              </a:rPr>
              <a:t>SM</a:t>
            </a:r>
            <a:endParaRPr lang="en-US" sz="2000" b="1" dirty="0">
              <a:solidFill>
                <a:srgbClr val="000090"/>
              </a:solidFill>
              <a:latin typeface="Arial" panose="020B0604020202020204" pitchFamily="34" charset="0"/>
            </a:endParaRPr>
          </a:p>
          <a:p>
            <a:pPr marL="800100" lvl="1" indent="-342900" algn="just">
              <a:buFont typeface="Courier New"/>
              <a:buChar char="o"/>
              <a:defRPr/>
            </a:pPr>
            <a:r>
              <a:rPr lang="en-US" sz="2000" b="1" dirty="0">
                <a:solidFill>
                  <a:srgbClr val="0432FF"/>
                </a:solidFill>
                <a:latin typeface="Arial" panose="020B0604020202020204" pitchFamily="34" charset="0"/>
              </a:rPr>
              <a:t>Provide Dark Matter </a:t>
            </a:r>
            <a:r>
              <a:rPr lang="en-US" sz="2000" b="1" dirty="0" smtClean="0">
                <a:solidFill>
                  <a:srgbClr val="0432FF"/>
                </a:solidFill>
                <a:latin typeface="Arial" panose="020B0604020202020204" pitchFamily="34" charset="0"/>
              </a:rPr>
              <a:t>candidate</a:t>
            </a:r>
          </a:p>
          <a:p>
            <a:pPr marL="800100" lvl="1" indent="-342900" algn="just">
              <a:buFont typeface="Courier New"/>
              <a:buChar char="o"/>
              <a:defRPr/>
            </a:pPr>
            <a:r>
              <a:rPr lang="en-US" sz="2000" b="1" dirty="0" smtClean="0">
                <a:solidFill>
                  <a:srgbClr val="000090"/>
                </a:solidFill>
                <a:latin typeface="Arial" panose="020B0604020202020204" pitchFamily="34" charset="0"/>
              </a:rPr>
              <a:t>……</a:t>
            </a:r>
            <a:endParaRPr lang="en-US" sz="2000" b="1" dirty="0">
              <a:solidFill>
                <a:srgbClr val="000090"/>
              </a:solidFill>
              <a:latin typeface="Arial" panose="020B0604020202020204" pitchFamily="34" charset="0"/>
            </a:endParaRPr>
          </a:p>
        </p:txBody>
      </p:sp>
      <p:sp>
        <p:nvSpPr>
          <p:cNvPr id="20" name="矩形 19"/>
          <p:cNvSpPr/>
          <p:nvPr/>
        </p:nvSpPr>
        <p:spPr>
          <a:xfrm>
            <a:off x="6586178" y="5741640"/>
            <a:ext cx="2534668" cy="1077218"/>
          </a:xfrm>
          <a:prstGeom prst="rect">
            <a:avLst/>
          </a:prstGeom>
        </p:spPr>
        <p:txBody>
          <a:bodyPr wrap="none">
            <a:spAutoFit/>
          </a:bodyPr>
          <a:lstStyle/>
          <a:p>
            <a:r>
              <a:rPr lang="en-US" altLang="zh-CN" sz="1600" b="1" dirty="0">
                <a:solidFill>
                  <a:srgbClr val="800000"/>
                </a:solidFill>
                <a:latin typeface="Arial"/>
                <a:cs typeface="Arial"/>
              </a:rPr>
              <a:t>Q |boson&gt; </a:t>
            </a:r>
            <a:r>
              <a:rPr lang="en-US" altLang="zh-CN" sz="1600" b="1" dirty="0" smtClean="0">
                <a:solidFill>
                  <a:srgbClr val="800000"/>
                </a:solidFill>
                <a:latin typeface="Arial"/>
                <a:cs typeface="Arial"/>
              </a:rPr>
              <a:t>  = </a:t>
            </a:r>
            <a:r>
              <a:rPr lang="en-US" altLang="zh-CN" sz="1600" b="1" dirty="0">
                <a:solidFill>
                  <a:srgbClr val="800000"/>
                </a:solidFill>
                <a:latin typeface="Arial"/>
                <a:cs typeface="Arial"/>
              </a:rPr>
              <a:t>|fermion&gt; </a:t>
            </a:r>
            <a:endParaRPr lang="en-US" altLang="zh-CN" sz="1600" b="1" dirty="0" smtClean="0">
              <a:solidFill>
                <a:srgbClr val="800000"/>
              </a:solidFill>
              <a:latin typeface="Arial"/>
              <a:cs typeface="Arial"/>
            </a:endParaRPr>
          </a:p>
          <a:p>
            <a:r>
              <a:rPr lang="en-US" altLang="zh-CN" sz="1600" b="1" dirty="0" smtClean="0">
                <a:solidFill>
                  <a:srgbClr val="800000"/>
                </a:solidFill>
                <a:latin typeface="Arial"/>
                <a:cs typeface="Arial"/>
              </a:rPr>
              <a:t>Q |</a:t>
            </a:r>
            <a:r>
              <a:rPr lang="en-US" altLang="zh-CN" sz="1600" b="1" dirty="0">
                <a:solidFill>
                  <a:srgbClr val="800000"/>
                </a:solidFill>
                <a:latin typeface="Arial"/>
                <a:cs typeface="Arial"/>
              </a:rPr>
              <a:t>fermion&gt; = |boson</a:t>
            </a:r>
            <a:r>
              <a:rPr lang="en-US" altLang="zh-CN" sz="1600" b="1" dirty="0" smtClean="0">
                <a:solidFill>
                  <a:srgbClr val="800000"/>
                </a:solidFill>
                <a:latin typeface="Arial"/>
                <a:cs typeface="Arial"/>
              </a:rPr>
              <a:t>&gt;</a:t>
            </a:r>
          </a:p>
          <a:p>
            <a:endParaRPr lang="en-US" altLang="zh-CN" sz="1600" b="1" dirty="0" smtClean="0">
              <a:solidFill>
                <a:srgbClr val="800000"/>
              </a:solidFill>
              <a:latin typeface="Arial"/>
              <a:cs typeface="Arial"/>
            </a:endParaRPr>
          </a:p>
          <a:p>
            <a:r>
              <a:rPr lang="en-US" altLang="zh-CN" sz="1600" b="1" dirty="0" smtClean="0">
                <a:solidFill>
                  <a:srgbClr val="011893"/>
                </a:solidFill>
                <a:latin typeface="Arial"/>
                <a:cs typeface="Arial"/>
              </a:rPr>
              <a:t>Spin differ by 1/2</a:t>
            </a:r>
            <a:endParaRPr lang="zh-CN" altLang="en-US" sz="1600" dirty="0">
              <a:solidFill>
                <a:srgbClr val="011893"/>
              </a:solidFill>
              <a:latin typeface="Arial"/>
              <a:cs typeface="Arial"/>
            </a:endParaRPr>
          </a:p>
        </p:txBody>
      </p:sp>
      <p:cxnSp>
        <p:nvCxnSpPr>
          <p:cNvPr id="21" name="直线连接符 20"/>
          <p:cNvCxnSpPr/>
          <p:nvPr/>
        </p:nvCxnSpPr>
        <p:spPr>
          <a:xfrm>
            <a:off x="6516216" y="4373488"/>
            <a:ext cx="72008" cy="2520280"/>
          </a:xfrm>
          <a:prstGeom prst="line">
            <a:avLst/>
          </a:prstGeom>
          <a:ln w="9525" cmpd="sng">
            <a:solidFill>
              <a:schemeClr val="bg2"/>
            </a:solidFill>
          </a:ln>
        </p:spPr>
        <p:style>
          <a:lnRef idx="2">
            <a:schemeClr val="accent1"/>
          </a:lnRef>
          <a:fillRef idx="0">
            <a:schemeClr val="accent1"/>
          </a:fillRef>
          <a:effectRef idx="1">
            <a:schemeClr val="accent1"/>
          </a:effectRef>
          <a:fontRef idx="minor">
            <a:schemeClr val="tx1"/>
          </a:fontRef>
        </p:style>
      </p:cxnSp>
      <p:sp>
        <p:nvSpPr>
          <p:cNvPr id="27" name="TextBox 14"/>
          <p:cNvSpPr txBox="1">
            <a:spLocks noChangeArrowheads="1"/>
          </p:cNvSpPr>
          <p:nvPr/>
        </p:nvSpPr>
        <p:spPr bwMode="auto">
          <a:xfrm>
            <a:off x="5249043" y="4194894"/>
            <a:ext cx="39560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1600" b="1" dirty="0">
                <a:solidFill>
                  <a:srgbClr val="002060"/>
                </a:solidFill>
                <a:latin typeface="Arial" charset="0"/>
              </a:rPr>
              <a:t>(Julius Wess and Bruno Zumino, 1974)</a:t>
            </a:r>
          </a:p>
        </p:txBody>
      </p:sp>
      <p:grpSp>
        <p:nvGrpSpPr>
          <p:cNvPr id="2" name="组 1"/>
          <p:cNvGrpSpPr/>
          <p:nvPr/>
        </p:nvGrpSpPr>
        <p:grpSpPr>
          <a:xfrm>
            <a:off x="331912" y="785474"/>
            <a:ext cx="8466131" cy="5643901"/>
            <a:chOff x="331912" y="785474"/>
            <a:chExt cx="8466131" cy="5643901"/>
          </a:xfrm>
        </p:grpSpPr>
        <p:pic>
          <p:nvPicPr>
            <p:cNvPr id="9" name="Picture 16" descr="Bild 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1912" y="1214254"/>
              <a:ext cx="5105400" cy="3138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7"/>
            <p:cNvSpPr txBox="1">
              <a:spLocks noChangeArrowheads="1"/>
            </p:cNvSpPr>
            <p:nvPr/>
          </p:nvSpPr>
          <p:spPr bwMode="auto">
            <a:xfrm>
              <a:off x="539552" y="836712"/>
              <a:ext cx="18646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eaLnBrk="1" hangingPunct="1">
                <a:buFontTx/>
                <a:buNone/>
              </a:pPr>
              <a:r>
                <a:rPr lang="en-US" altLang="zh-CN" sz="1800" b="1" dirty="0" smtClean="0">
                  <a:solidFill>
                    <a:srgbClr val="FF0000"/>
                  </a:solidFill>
                  <a:latin typeface="Arial" charset="0"/>
                </a:rPr>
                <a:t>OUR WORLD…</a:t>
              </a:r>
              <a:endParaRPr lang="en-US" altLang="zh-CN" sz="1800" b="1" dirty="0">
                <a:solidFill>
                  <a:srgbClr val="FF0000"/>
                </a:solidFill>
                <a:latin typeface="Arial" charset="0"/>
              </a:endParaRPr>
            </a:p>
          </p:txBody>
        </p:sp>
        <p:sp>
          <p:nvSpPr>
            <p:cNvPr id="11" name="Text Box 8"/>
            <p:cNvSpPr txBox="1">
              <a:spLocks noChangeArrowheads="1"/>
            </p:cNvSpPr>
            <p:nvPr/>
          </p:nvSpPr>
          <p:spPr bwMode="auto">
            <a:xfrm>
              <a:off x="3419872" y="836712"/>
              <a:ext cx="180015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eaLnBrk="1" hangingPunct="1">
                <a:buFontTx/>
                <a:buNone/>
              </a:pPr>
              <a:r>
                <a:rPr lang="en-US" altLang="zh-CN" sz="1800" b="1" dirty="0" smtClean="0">
                  <a:solidFill>
                    <a:srgbClr val="3366FF"/>
                  </a:solidFill>
                  <a:latin typeface="Arial" charset="0"/>
                </a:rPr>
                <a:t>NEW WORLD?</a:t>
              </a:r>
              <a:endParaRPr lang="en-US" altLang="zh-CN" sz="1800" b="1" dirty="0">
                <a:solidFill>
                  <a:srgbClr val="3366FF"/>
                </a:solidFill>
                <a:latin typeface="Arial" charset="0"/>
              </a:endParaRPr>
            </a:p>
          </p:txBody>
        </p:sp>
        <p:sp>
          <p:nvSpPr>
            <p:cNvPr id="7175" name="任意形状 7174"/>
            <p:cNvSpPr/>
            <p:nvPr/>
          </p:nvSpPr>
          <p:spPr>
            <a:xfrm>
              <a:off x="4882444" y="1116872"/>
              <a:ext cx="3601220" cy="618796"/>
            </a:xfrm>
            <a:custGeom>
              <a:avLst/>
              <a:gdLst>
                <a:gd name="connsiteX0" fmla="*/ 0 w 3601220"/>
                <a:gd name="connsiteY0" fmla="*/ 0 h 493889"/>
                <a:gd name="connsiteX1" fmla="*/ 28223 w 3601220"/>
                <a:gd name="connsiteY1" fmla="*/ 282222 h 493889"/>
                <a:gd name="connsiteX2" fmla="*/ 42334 w 3601220"/>
                <a:gd name="connsiteY2" fmla="*/ 324555 h 493889"/>
                <a:gd name="connsiteX3" fmla="*/ 155223 w 3601220"/>
                <a:gd name="connsiteY3" fmla="*/ 381000 h 493889"/>
                <a:gd name="connsiteX4" fmla="*/ 197556 w 3601220"/>
                <a:gd name="connsiteY4" fmla="*/ 395111 h 493889"/>
                <a:gd name="connsiteX5" fmla="*/ 239889 w 3601220"/>
                <a:gd name="connsiteY5" fmla="*/ 409222 h 493889"/>
                <a:gd name="connsiteX6" fmla="*/ 310445 w 3601220"/>
                <a:gd name="connsiteY6" fmla="*/ 423333 h 493889"/>
                <a:gd name="connsiteX7" fmla="*/ 366889 w 3601220"/>
                <a:gd name="connsiteY7" fmla="*/ 437444 h 493889"/>
                <a:gd name="connsiteX8" fmla="*/ 889000 w 3601220"/>
                <a:gd name="connsiteY8" fmla="*/ 451555 h 493889"/>
                <a:gd name="connsiteX9" fmla="*/ 1114778 w 3601220"/>
                <a:gd name="connsiteY9" fmla="*/ 465666 h 493889"/>
                <a:gd name="connsiteX10" fmla="*/ 1495778 w 3601220"/>
                <a:gd name="connsiteY10" fmla="*/ 479778 h 493889"/>
                <a:gd name="connsiteX11" fmla="*/ 1763889 w 3601220"/>
                <a:gd name="connsiteY11" fmla="*/ 493889 h 493889"/>
                <a:gd name="connsiteX12" fmla="*/ 3527778 w 3601220"/>
                <a:gd name="connsiteY12" fmla="*/ 479778 h 493889"/>
                <a:gd name="connsiteX13" fmla="*/ 3556000 w 3601220"/>
                <a:gd name="connsiteY13" fmla="*/ 451555 h 493889"/>
                <a:gd name="connsiteX14" fmla="*/ 3584223 w 3601220"/>
                <a:gd name="connsiteY14" fmla="*/ 366889 h 493889"/>
                <a:gd name="connsiteX15" fmla="*/ 3598334 w 3601220"/>
                <a:gd name="connsiteY15" fmla="*/ 56444 h 49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1220" h="493889">
                  <a:moveTo>
                    <a:pt x="0" y="0"/>
                  </a:moveTo>
                  <a:cubicBezTo>
                    <a:pt x="10282" y="164508"/>
                    <a:pt x="-2881" y="173359"/>
                    <a:pt x="28223" y="282222"/>
                  </a:cubicBezTo>
                  <a:cubicBezTo>
                    <a:pt x="32309" y="296524"/>
                    <a:pt x="34681" y="311800"/>
                    <a:pt x="42334" y="324555"/>
                  </a:cubicBezTo>
                  <a:cubicBezTo>
                    <a:pt x="66964" y="365605"/>
                    <a:pt x="113003" y="366927"/>
                    <a:pt x="155223" y="381000"/>
                  </a:cubicBezTo>
                  <a:lnTo>
                    <a:pt x="197556" y="395111"/>
                  </a:lnTo>
                  <a:cubicBezTo>
                    <a:pt x="211667" y="399815"/>
                    <a:pt x="225304" y="406305"/>
                    <a:pt x="239889" y="409222"/>
                  </a:cubicBezTo>
                  <a:cubicBezTo>
                    <a:pt x="263408" y="413926"/>
                    <a:pt x="287032" y="418130"/>
                    <a:pt x="310445" y="423333"/>
                  </a:cubicBezTo>
                  <a:cubicBezTo>
                    <a:pt x="329377" y="427540"/>
                    <a:pt x="347518" y="436499"/>
                    <a:pt x="366889" y="437444"/>
                  </a:cubicBezTo>
                  <a:cubicBezTo>
                    <a:pt x="540783" y="445927"/>
                    <a:pt x="714963" y="446851"/>
                    <a:pt x="889000" y="451555"/>
                  </a:cubicBezTo>
                  <a:lnTo>
                    <a:pt x="1114778" y="465666"/>
                  </a:lnTo>
                  <a:lnTo>
                    <a:pt x="1495778" y="479778"/>
                  </a:lnTo>
                  <a:lnTo>
                    <a:pt x="1763889" y="493889"/>
                  </a:lnTo>
                  <a:lnTo>
                    <a:pt x="3527778" y="479778"/>
                  </a:lnTo>
                  <a:cubicBezTo>
                    <a:pt x="3541079" y="479464"/>
                    <a:pt x="3550050" y="463455"/>
                    <a:pt x="3556000" y="451555"/>
                  </a:cubicBezTo>
                  <a:cubicBezTo>
                    <a:pt x="3569304" y="424947"/>
                    <a:pt x="3584223" y="366889"/>
                    <a:pt x="3584223" y="366889"/>
                  </a:cubicBezTo>
                  <a:cubicBezTo>
                    <a:pt x="3610706" y="207987"/>
                    <a:pt x="3598334" y="310834"/>
                    <a:pt x="3598334" y="56444"/>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sp>
          <p:nvSpPr>
            <p:cNvPr id="7178" name="任意形状 7177"/>
            <p:cNvSpPr/>
            <p:nvPr/>
          </p:nvSpPr>
          <p:spPr>
            <a:xfrm>
              <a:off x="1979712" y="785474"/>
              <a:ext cx="5250497" cy="315193"/>
            </a:xfrm>
            <a:custGeom>
              <a:avLst/>
              <a:gdLst>
                <a:gd name="connsiteX0" fmla="*/ 14111 w 5296987"/>
                <a:gd name="connsiteY0" fmla="*/ 488495 h 488495"/>
                <a:gd name="connsiteX1" fmla="*/ 0 w 5296987"/>
                <a:gd name="connsiteY1" fmla="*/ 248606 h 488495"/>
                <a:gd name="connsiteX2" fmla="*/ 14111 w 5296987"/>
                <a:gd name="connsiteY2" fmla="*/ 107495 h 488495"/>
                <a:gd name="connsiteX3" fmla="*/ 84667 w 5296987"/>
                <a:gd name="connsiteY3" fmla="*/ 51050 h 488495"/>
                <a:gd name="connsiteX4" fmla="*/ 903111 w 5296987"/>
                <a:gd name="connsiteY4" fmla="*/ 36939 h 488495"/>
                <a:gd name="connsiteX5" fmla="*/ 3429000 w 5296987"/>
                <a:gd name="connsiteY5" fmla="*/ 36939 h 488495"/>
                <a:gd name="connsiteX6" fmla="*/ 4995334 w 5296987"/>
                <a:gd name="connsiteY6" fmla="*/ 51050 h 488495"/>
                <a:gd name="connsiteX7" fmla="*/ 5051778 w 5296987"/>
                <a:gd name="connsiteY7" fmla="*/ 65161 h 488495"/>
                <a:gd name="connsiteX8" fmla="*/ 5122334 w 5296987"/>
                <a:gd name="connsiteY8" fmla="*/ 79272 h 488495"/>
                <a:gd name="connsiteX9" fmla="*/ 5207000 w 5296987"/>
                <a:gd name="connsiteY9" fmla="*/ 107495 h 488495"/>
                <a:gd name="connsiteX10" fmla="*/ 5263445 w 5296987"/>
                <a:gd name="connsiteY10" fmla="*/ 121606 h 488495"/>
                <a:gd name="connsiteX11" fmla="*/ 5291667 w 5296987"/>
                <a:gd name="connsiteY11" fmla="*/ 290939 h 48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96987" h="488495">
                  <a:moveTo>
                    <a:pt x="14111" y="488495"/>
                  </a:moveTo>
                  <a:cubicBezTo>
                    <a:pt x="9407" y="408532"/>
                    <a:pt x="0" y="328707"/>
                    <a:pt x="0" y="248606"/>
                  </a:cubicBezTo>
                  <a:cubicBezTo>
                    <a:pt x="0" y="201334"/>
                    <a:pt x="2646" y="153355"/>
                    <a:pt x="14111" y="107495"/>
                  </a:cubicBezTo>
                  <a:cubicBezTo>
                    <a:pt x="17242" y="94973"/>
                    <a:pt x="78536" y="51352"/>
                    <a:pt x="84667" y="51050"/>
                  </a:cubicBezTo>
                  <a:cubicBezTo>
                    <a:pt x="357193" y="37647"/>
                    <a:pt x="630296" y="41643"/>
                    <a:pt x="903111" y="36939"/>
                  </a:cubicBezTo>
                  <a:cubicBezTo>
                    <a:pt x="1862401" y="-36852"/>
                    <a:pt x="1059398" y="19830"/>
                    <a:pt x="3429000" y="36939"/>
                  </a:cubicBezTo>
                  <a:lnTo>
                    <a:pt x="4995334" y="51050"/>
                  </a:lnTo>
                  <a:cubicBezTo>
                    <a:pt x="5014149" y="55754"/>
                    <a:pt x="5032846" y="60954"/>
                    <a:pt x="5051778" y="65161"/>
                  </a:cubicBezTo>
                  <a:cubicBezTo>
                    <a:pt x="5075191" y="70364"/>
                    <a:pt x="5099195" y="72961"/>
                    <a:pt x="5122334" y="79272"/>
                  </a:cubicBezTo>
                  <a:cubicBezTo>
                    <a:pt x="5151034" y="87100"/>
                    <a:pt x="5178139" y="100280"/>
                    <a:pt x="5207000" y="107495"/>
                  </a:cubicBezTo>
                  <a:lnTo>
                    <a:pt x="5263445" y="121606"/>
                  </a:lnTo>
                  <a:cubicBezTo>
                    <a:pt x="5315149" y="199162"/>
                    <a:pt x="5291667" y="146980"/>
                    <a:pt x="5291667" y="290939"/>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pic>
          <p:nvPicPr>
            <p:cNvPr id="18" name="图片 17" descr="supersym.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240" y="4517504"/>
              <a:ext cx="2065803" cy="1080120"/>
            </a:xfrm>
            <a:prstGeom prst="rect">
              <a:avLst/>
            </a:prstGeom>
          </p:spPr>
        </p:pic>
        <p:pic>
          <p:nvPicPr>
            <p:cNvPr id="2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22106" y="1833488"/>
              <a:ext cx="14287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04856" y="1890638"/>
              <a:ext cx="1371600" cy="184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extBox 2"/>
            <p:cNvSpPr txBox="1">
              <a:spLocks noChangeArrowheads="1"/>
            </p:cNvSpPr>
            <p:nvPr/>
          </p:nvSpPr>
          <p:spPr bwMode="auto">
            <a:xfrm>
              <a:off x="5774506" y="3751188"/>
              <a:ext cx="12969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GB" sz="1400" b="1">
                  <a:solidFill>
                    <a:srgbClr val="002060"/>
                  </a:solidFill>
                  <a:latin typeface="Arial" charset="0"/>
                </a:rPr>
                <a:t>Julius Wess</a:t>
              </a:r>
            </a:p>
            <a:p>
              <a:pPr eaLnBrk="1" hangingPunct="1"/>
              <a:r>
                <a:rPr lang="en-GB" sz="1400" b="1">
                  <a:solidFill>
                    <a:srgbClr val="002060"/>
                  </a:solidFill>
                  <a:latin typeface="Arial" charset="0"/>
                </a:rPr>
                <a:t>(1934 – 2007)</a:t>
              </a:r>
            </a:p>
          </p:txBody>
        </p:sp>
        <p:sp>
          <p:nvSpPr>
            <p:cNvPr id="26" name="TextBox 18"/>
            <p:cNvSpPr txBox="1">
              <a:spLocks noChangeArrowheads="1"/>
            </p:cNvSpPr>
            <p:nvPr/>
          </p:nvSpPr>
          <p:spPr bwMode="auto">
            <a:xfrm>
              <a:off x="7296919" y="3741663"/>
              <a:ext cx="140811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GB" sz="1400" b="1">
                  <a:solidFill>
                    <a:srgbClr val="002060"/>
                  </a:solidFill>
                  <a:latin typeface="Arial" charset="0"/>
                </a:rPr>
                <a:t>Bruno Zumino</a:t>
              </a:r>
            </a:p>
            <a:p>
              <a:pPr eaLnBrk="1" hangingPunct="1"/>
              <a:r>
                <a:rPr lang="en-GB" sz="1400" b="1">
                  <a:solidFill>
                    <a:srgbClr val="002060"/>
                  </a:solidFill>
                  <a:latin typeface="Arial" charset="0"/>
                </a:rPr>
                <a:t>(1923 – 2014)</a:t>
              </a:r>
            </a:p>
          </p:txBody>
        </p:sp>
        <p:cxnSp>
          <p:nvCxnSpPr>
            <p:cNvPr id="28" name="直线箭头连接符 27"/>
            <p:cNvCxnSpPr/>
            <p:nvPr/>
          </p:nvCxnSpPr>
          <p:spPr>
            <a:xfrm flipH="1" flipV="1">
              <a:off x="3911757" y="3738489"/>
              <a:ext cx="837224" cy="2690886"/>
            </a:xfrm>
            <a:prstGeom prst="straightConnector1">
              <a:avLst/>
            </a:prstGeom>
            <a:ln w="38100" cmpd="sng">
              <a:solidFill>
                <a:srgbClr val="0432FF"/>
              </a:solidFill>
              <a:tailEnd type="arrow"/>
            </a:ln>
          </p:spPr>
          <p:style>
            <a:lnRef idx="2">
              <a:schemeClr val="accent1"/>
            </a:lnRef>
            <a:fillRef idx="0">
              <a:schemeClr val="accent1"/>
            </a:fillRef>
            <a:effectRef idx="1">
              <a:schemeClr val="accent1"/>
            </a:effectRef>
            <a:fontRef idx="minor">
              <a:schemeClr val="tx1"/>
            </a:fontRef>
          </p:style>
        </p:cxnSp>
        <p:sp>
          <p:nvSpPr>
            <p:cNvPr id="29" name="矩形 28"/>
            <p:cNvSpPr>
              <a:spLocks noChangeArrowheads="1"/>
            </p:cNvSpPr>
            <p:nvPr/>
          </p:nvSpPr>
          <p:spPr bwMode="auto">
            <a:xfrm>
              <a:off x="3731576" y="3403149"/>
              <a:ext cx="360362" cy="358775"/>
            </a:xfrm>
            <a:prstGeom prst="rect">
              <a:avLst/>
            </a:prstGeom>
            <a:noFill/>
            <a:ln w="38100">
              <a:solidFill>
                <a:srgbClr val="0432FF"/>
              </a:solidFill>
              <a:miter lim="800000"/>
              <a:headEnd/>
              <a:tailEnd/>
            </a:ln>
            <a:effectLst>
              <a:outerShdw blurRad="50800" dist="38100" dir="2700000" algn="br" rotWithShape="0">
                <a:srgbClr val="808080">
                  <a:alpha val="39999"/>
                </a:srgbClr>
              </a:outerShdw>
            </a:effectLst>
            <a:extLst>
              <a:ext uri="{909E8E84-426E-40dd-AFC4-6F175D3DCCD1}">
                <a14:hiddenFill xmlns:a14="http://schemas.microsoft.com/office/drawing/2010/main" xmlns="" xmlns:lc="http://schemas.openxmlformats.org/drawingml/2006/lockedCanvas">
                  <a:solidFill>
                    <a:srgbClr val="FFFFFF"/>
                  </a:solidFill>
                </a14:hiddenFill>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C00000"/>
                </a:solidFill>
                <a:latin typeface="Candara" charset="0"/>
                <a:ea typeface="楷体" charset="0"/>
                <a:cs typeface="楷体" charset="0"/>
              </a:endParaRPr>
            </a:p>
          </p:txBody>
        </p:sp>
      </p:grpSp>
    </p:spTree>
    <p:extLst>
      <p:ext uri="{BB962C8B-B14F-4D97-AF65-F5344CB8AC3E}">
        <p14:creationId xmlns:p14="http://schemas.microsoft.com/office/powerpoint/2010/main" val="8086884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幻灯片编号占位符 4"/>
          <p:cNvSpPr>
            <a:spLocks noGrp="1"/>
          </p:cNvSpPr>
          <p:nvPr>
            <p:ph type="sldNum" sz="quarter" idx="12"/>
          </p:nvPr>
        </p:nvSpPr>
        <p:spPr/>
        <p:txBody>
          <a:bodyPr>
            <a:normAutofit fontScale="92500" lnSpcReduction="20000"/>
          </a:bodyPr>
          <a:lstStyle/>
          <a:p>
            <a:fld id="{F15E9139-A00B-4B2A-98A6-095DC08F1345}" type="slidenum">
              <a:rPr lang="zh-CN" altLang="en-US" smtClean="0"/>
              <a:pPr/>
              <a:t>34</a:t>
            </a:fld>
            <a:endParaRPr lang="zh-CN" altLang="en-US"/>
          </a:p>
        </p:txBody>
      </p:sp>
      <p:sp>
        <p:nvSpPr>
          <p:cNvPr id="15" name="Text Box 12"/>
          <p:cNvSpPr txBox="1">
            <a:spLocks noChangeArrowheads="1"/>
          </p:cNvSpPr>
          <p:nvPr/>
        </p:nvSpPr>
        <p:spPr bwMode="ltGray">
          <a:xfrm>
            <a:off x="323528" y="1052736"/>
            <a:ext cx="5760640" cy="346248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a:spcAft>
                <a:spcPts val="600"/>
              </a:spcAft>
              <a:buFont typeface="Wingdings" charset="2"/>
              <a:buChar char="p"/>
              <a:defRPr/>
            </a:pPr>
            <a:r>
              <a:rPr lang="en-US" altLang="ja-JP" sz="2400" dirty="0" smtClean="0">
                <a:effectLst>
                  <a:outerShdw blurRad="38100" dist="38100" dir="2700000" algn="tl">
                    <a:srgbClr val="DDDDDD"/>
                  </a:outerShdw>
                </a:effectLst>
                <a:latin typeface="Arial"/>
                <a:ea typeface="MS PGothic" charset="0"/>
                <a:cs typeface="Arial"/>
              </a:rPr>
              <a:t> </a:t>
            </a:r>
            <a:r>
              <a:rPr lang="en-US" altLang="ja-JP" sz="2400" b="1" dirty="0">
                <a:solidFill>
                  <a:srgbClr val="000000"/>
                </a:solidFill>
                <a:effectLst>
                  <a:outerShdw blurRad="38100" dist="38100" dir="2700000" algn="tl">
                    <a:srgbClr val="DDDDDD"/>
                  </a:outerShdw>
                </a:effectLst>
                <a:latin typeface="Arial"/>
                <a:ea typeface="MS PGothic" charset="0"/>
                <a:cs typeface="Arial"/>
              </a:rPr>
              <a:t>Solve hierarchy problem </a:t>
            </a:r>
            <a:r>
              <a:rPr lang="en-US" altLang="ja-JP" sz="2400" dirty="0" smtClean="0">
                <a:solidFill>
                  <a:srgbClr val="000000"/>
                </a:solidFill>
                <a:effectLst>
                  <a:outerShdw blurRad="38100" dist="38100" dir="2700000" algn="tl">
                    <a:srgbClr val="DDDDDD"/>
                  </a:outerShdw>
                </a:effectLst>
                <a:latin typeface="Arial"/>
                <a:ea typeface="MS PGothic" charset="0"/>
                <a:cs typeface="Arial"/>
              </a:rPr>
              <a:t>without “fine tuning”</a:t>
            </a:r>
          </a:p>
          <a:p>
            <a:pPr marL="800100" lvl="1" indent="-342900">
              <a:spcAft>
                <a:spcPts val="600"/>
              </a:spcAft>
              <a:buFont typeface="Symbol" charset="2"/>
              <a:buChar char="-"/>
              <a:defRPr/>
            </a:pPr>
            <a:r>
              <a:rPr lang="en-US" altLang="zh-CN" sz="2400" dirty="0" smtClean="0">
                <a:solidFill>
                  <a:prstClr val="black"/>
                </a:solidFill>
                <a:latin typeface="Arial"/>
                <a:ea typeface="Arial" charset="0"/>
                <a:cs typeface="Arial"/>
              </a:rPr>
              <a:t> Fermion </a:t>
            </a:r>
            <a:r>
              <a:rPr lang="en-US" altLang="zh-CN" sz="2400" dirty="0">
                <a:solidFill>
                  <a:prstClr val="black"/>
                </a:solidFill>
                <a:latin typeface="Arial"/>
                <a:ea typeface="Arial" charset="0"/>
                <a:cs typeface="Arial"/>
              </a:rPr>
              <a:t>and boson </a:t>
            </a:r>
            <a:r>
              <a:rPr lang="en-US" altLang="zh-CN" sz="2400" dirty="0" smtClean="0">
                <a:solidFill>
                  <a:prstClr val="black"/>
                </a:solidFill>
                <a:latin typeface="Arial"/>
                <a:ea typeface="Arial" charset="0"/>
                <a:cs typeface="Arial"/>
              </a:rPr>
              <a:t>loops contribute </a:t>
            </a:r>
            <a:r>
              <a:rPr lang="en-US" altLang="zh-CN" sz="2400" dirty="0">
                <a:solidFill>
                  <a:prstClr val="black"/>
                </a:solidFill>
                <a:latin typeface="Arial"/>
                <a:ea typeface="Arial" charset="0"/>
                <a:cs typeface="Arial"/>
              </a:rPr>
              <a:t>with </a:t>
            </a:r>
            <a:r>
              <a:rPr lang="en-US" altLang="zh-CN" sz="2400" b="1" dirty="0">
                <a:solidFill>
                  <a:srgbClr val="0000FF"/>
                </a:solidFill>
                <a:latin typeface="Arial"/>
                <a:ea typeface="Arial" charset="0"/>
                <a:cs typeface="Arial"/>
              </a:rPr>
              <a:t>different signs </a:t>
            </a:r>
            <a:r>
              <a:rPr lang="en-US" altLang="zh-CN" sz="2400" dirty="0">
                <a:solidFill>
                  <a:prstClr val="black"/>
                </a:solidFill>
                <a:latin typeface="Arial"/>
                <a:ea typeface="Arial" charset="0"/>
                <a:cs typeface="Arial"/>
              </a:rPr>
              <a:t>to the Higgs radiative corrections</a:t>
            </a:r>
            <a:r>
              <a:rPr lang="en-US" altLang="ja-JP" sz="2400" dirty="0" smtClean="0">
                <a:solidFill>
                  <a:srgbClr val="000000"/>
                </a:solidFill>
                <a:effectLst>
                  <a:outerShdw blurRad="38100" dist="38100" dir="2700000" algn="tl">
                    <a:srgbClr val="DDDDDD"/>
                  </a:outerShdw>
                </a:effectLst>
                <a:latin typeface="Arial"/>
                <a:ea typeface="MS PGothic" charset="0"/>
                <a:cs typeface="Arial"/>
              </a:rPr>
              <a:t> </a:t>
            </a:r>
          </a:p>
          <a:p>
            <a:pPr marL="800100" lvl="1" indent="-342900">
              <a:spcAft>
                <a:spcPts val="600"/>
              </a:spcAft>
              <a:buFont typeface="Symbol" charset="2"/>
              <a:buChar char="-"/>
              <a:defRPr/>
            </a:pPr>
            <a:r>
              <a:rPr lang="en-US" altLang="ja-JP" sz="2400" dirty="0" smtClean="0">
                <a:solidFill>
                  <a:srgbClr val="000000"/>
                </a:solidFill>
                <a:effectLst>
                  <a:outerShdw blurRad="38100" dist="38100" dir="2700000" algn="tl">
                    <a:srgbClr val="DDDDDD"/>
                  </a:outerShdw>
                </a:effectLst>
                <a:latin typeface="Arial"/>
                <a:ea typeface="MS PGothic" charset="0"/>
                <a:cs typeface="Arial"/>
              </a:rPr>
              <a:t>Supersymmetric partner contributions to Higgs mass </a:t>
            </a:r>
            <a:r>
              <a:rPr lang="en-US" altLang="ja-JP" sz="2400" b="1" dirty="0" smtClean="0">
                <a:solidFill>
                  <a:srgbClr val="0000FF"/>
                </a:solidFill>
                <a:effectLst>
                  <a:outerShdw blurRad="38100" dist="38100" dir="2700000" algn="tl">
                    <a:srgbClr val="DDDDDD"/>
                  </a:outerShdw>
                </a:effectLst>
                <a:latin typeface="Arial"/>
                <a:ea typeface="MS PGothic" charset="0"/>
                <a:cs typeface="Arial"/>
              </a:rPr>
              <a:t>cancel</a:t>
            </a:r>
            <a:r>
              <a:rPr lang="en-US" altLang="ja-JP" sz="2400" dirty="0" smtClean="0">
                <a:solidFill>
                  <a:srgbClr val="000000"/>
                </a:solidFill>
                <a:effectLst>
                  <a:outerShdw blurRad="38100" dist="38100" dir="2700000" algn="tl">
                    <a:srgbClr val="DDDDDD"/>
                  </a:outerShdw>
                </a:effectLst>
                <a:latin typeface="Arial"/>
                <a:ea typeface="MS PGothic" charset="0"/>
                <a:cs typeface="Arial"/>
              </a:rPr>
              <a:t> SM contributions</a:t>
            </a:r>
          </a:p>
          <a:p>
            <a:pPr lvl="1">
              <a:defRPr/>
            </a:pPr>
            <a:endParaRPr lang="en-US" altLang="zh-CN" sz="1200" dirty="0">
              <a:solidFill>
                <a:schemeClr val="tx2"/>
              </a:solidFill>
              <a:effectLst>
                <a:outerShdw blurRad="38100" dist="38100" dir="2700000" algn="tl">
                  <a:srgbClr val="DDDDDD"/>
                </a:outerShdw>
              </a:effectLst>
              <a:latin typeface="Arial"/>
              <a:cs typeface="Arial"/>
            </a:endParaRPr>
          </a:p>
        </p:txBody>
      </p:sp>
      <p:sp>
        <p:nvSpPr>
          <p:cNvPr id="12" name="标题 4"/>
          <p:cNvSpPr txBox="1">
            <a:spLocks/>
          </p:cNvSpPr>
          <p:nvPr/>
        </p:nvSpPr>
        <p:spPr>
          <a:xfrm>
            <a:off x="755576" y="188640"/>
            <a:ext cx="6408712" cy="648072"/>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b="0" dirty="0">
                <a:solidFill>
                  <a:srgbClr val="000000"/>
                </a:solidFill>
                <a:latin typeface="Arial Black"/>
                <a:ea typeface="华文中宋" charset="0"/>
                <a:cs typeface="Arial Black"/>
              </a:rPr>
              <a:t>SUSY Introduction</a:t>
            </a:r>
            <a:endParaRPr kumimoji="1" lang="zh-CN" altLang="en-US" sz="2800" b="0" dirty="0">
              <a:solidFill>
                <a:srgbClr val="000000"/>
              </a:solidFill>
              <a:latin typeface="Cambria Math"/>
              <a:cs typeface="Cambria Math"/>
            </a:endParaRPr>
          </a:p>
        </p:txBody>
      </p:sp>
      <p:pic>
        <p:nvPicPr>
          <p:cNvPr id="19" name="图片 18" descr="supersym.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0"/>
            <a:ext cx="1646347" cy="860804"/>
          </a:xfrm>
          <a:prstGeom prst="rect">
            <a:avLst/>
          </a:prstGeom>
        </p:spPr>
      </p:pic>
      <p:sp>
        <p:nvSpPr>
          <p:cNvPr id="20"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pic>
        <p:nvPicPr>
          <p:cNvPr id="18" name="Picture 30"/>
          <p:cNvPicPr>
            <a:picLocks noChangeAspect="1"/>
          </p:cNvPicPr>
          <p:nvPr/>
        </p:nvPicPr>
        <p:blipFill>
          <a:blip r:embed="rId4"/>
          <a:stretch>
            <a:fillRect/>
          </a:stretch>
        </p:blipFill>
        <p:spPr>
          <a:xfrm>
            <a:off x="6228184" y="1124744"/>
            <a:ext cx="2880320" cy="4486480"/>
          </a:xfrm>
          <a:prstGeom prst="rect">
            <a:avLst/>
          </a:prstGeom>
          <a:effectLst/>
        </p:spPr>
      </p:pic>
      <p:sp>
        <p:nvSpPr>
          <p:cNvPr id="21" name="TextBox 31"/>
          <p:cNvSpPr txBox="1"/>
          <p:nvPr/>
        </p:nvSpPr>
        <p:spPr>
          <a:xfrm>
            <a:off x="6372200" y="4293096"/>
            <a:ext cx="1421388" cy="369332"/>
          </a:xfrm>
          <a:prstGeom prst="rect">
            <a:avLst/>
          </a:prstGeom>
          <a:noFill/>
        </p:spPr>
        <p:txBody>
          <a:bodyPr wrap="square" rtlCol="0">
            <a:spAutoFit/>
          </a:bodyPr>
          <a:lstStyle/>
          <a:p>
            <a:r>
              <a:rPr lang="en-GB" sz="1800" dirty="0" smtClean="0">
                <a:solidFill>
                  <a:prstClr val="black"/>
                </a:solidFill>
                <a:latin typeface="Trebuchet MS"/>
                <a:cs typeface="Trebuchet MS"/>
              </a:rPr>
              <a:t>Mr. Higgs</a:t>
            </a:r>
            <a:endParaRPr lang="en-GB" sz="1800" dirty="0">
              <a:solidFill>
                <a:prstClr val="black"/>
              </a:solidFill>
              <a:latin typeface="Trebuchet MS"/>
              <a:cs typeface="Trebuchet MS"/>
            </a:endParaRPr>
          </a:p>
        </p:txBody>
      </p:sp>
      <p:sp>
        <p:nvSpPr>
          <p:cNvPr id="22" name="TextBox 32"/>
          <p:cNvSpPr txBox="1"/>
          <p:nvPr/>
        </p:nvSpPr>
        <p:spPr>
          <a:xfrm>
            <a:off x="6948264" y="1196752"/>
            <a:ext cx="1526187" cy="369332"/>
          </a:xfrm>
          <a:prstGeom prst="rect">
            <a:avLst/>
          </a:prstGeom>
          <a:noFill/>
        </p:spPr>
        <p:txBody>
          <a:bodyPr wrap="square" rtlCol="0">
            <a:spAutoFit/>
          </a:bodyPr>
          <a:lstStyle/>
          <a:p>
            <a:r>
              <a:rPr lang="en-GB" sz="1800" dirty="0" smtClean="0">
                <a:solidFill>
                  <a:prstClr val="black"/>
                </a:solidFill>
                <a:latin typeface="Trebuchet MS"/>
                <a:cs typeface="Trebuchet MS"/>
              </a:rPr>
              <a:t>Mrs. SUSY</a:t>
            </a:r>
            <a:endParaRPr lang="en-GB" sz="1800" dirty="0">
              <a:solidFill>
                <a:prstClr val="black"/>
              </a:solidFill>
              <a:latin typeface="Trebuchet MS"/>
              <a:cs typeface="Trebuchet MS"/>
            </a:endParaRPr>
          </a:p>
        </p:txBody>
      </p:sp>
      <p:sp>
        <p:nvSpPr>
          <p:cNvPr id="23" name="Rectangle 28"/>
          <p:cNvSpPr>
            <a:spLocks noChangeArrowheads="1"/>
          </p:cNvSpPr>
          <p:nvPr/>
        </p:nvSpPr>
        <p:spPr bwMode="auto">
          <a:xfrm>
            <a:off x="617910" y="4500017"/>
            <a:ext cx="2384425" cy="1665287"/>
          </a:xfrm>
          <a:prstGeom prst="rect">
            <a:avLst/>
          </a:prstGeom>
          <a:solidFill>
            <a:schemeClr val="bg1"/>
          </a:solidFill>
          <a:ln w="3175">
            <a:solidFill>
              <a:srgbClr val="595959"/>
            </a:solidFill>
            <a:miter lim="800000"/>
            <a:headEnd/>
            <a:tailEnd/>
          </a:ln>
          <a:effectLst>
            <a:glow rad="101600">
              <a:schemeClr val="tx1">
                <a:lumMod val="50000"/>
                <a:lumOff val="50000"/>
                <a:alpha val="75000"/>
              </a:schemeClr>
            </a:glow>
            <a:outerShdw blurRad="190500" dist="107763" dir="2700000" algn="ctr" rotWithShape="0">
              <a:srgbClr val="000000">
                <a:alpha val="15000"/>
              </a:srgbClr>
            </a:outerShdw>
          </a:effectLst>
        </p:spPr>
        <p:txBody>
          <a:bodyPr wrap="none" lIns="90000" tIns="46800" rIns="90000" bIns="46800" anchor="ctr">
            <a:prstTxWarp prst="textNoShape">
              <a:avLst/>
            </a:prstTxWarp>
            <a:spAutoFit/>
          </a:bodyPr>
          <a:lstStyle/>
          <a:p>
            <a:endParaRPr lang="en-GB">
              <a:solidFill>
                <a:prstClr val="black"/>
              </a:solidFill>
            </a:endParaRPr>
          </a:p>
        </p:txBody>
      </p:sp>
      <p:pic>
        <p:nvPicPr>
          <p:cNvPr id="24" name="Picture 29"/>
          <p:cNvPicPr>
            <a:picLocks noChangeAspect="1" noChangeArrowheads="1"/>
          </p:cNvPicPr>
          <p:nvPr/>
        </p:nvPicPr>
        <p:blipFill>
          <a:blip r:embed="rId5"/>
          <a:srcRect r="55646"/>
          <a:stretch>
            <a:fillRect/>
          </a:stretch>
        </p:blipFill>
        <p:spPr bwMode="auto">
          <a:xfrm>
            <a:off x="663948" y="4814342"/>
            <a:ext cx="2251075" cy="1298575"/>
          </a:xfrm>
          <a:prstGeom prst="rect">
            <a:avLst/>
          </a:prstGeom>
          <a:noFill/>
          <a:ln w="3175">
            <a:noFill/>
            <a:miter lim="800000"/>
            <a:headEnd/>
            <a:tailEnd/>
          </a:ln>
          <a:effectLst/>
        </p:spPr>
      </p:pic>
      <p:sp>
        <p:nvSpPr>
          <p:cNvPr id="25" name="Text Box 30"/>
          <p:cNvSpPr txBox="1">
            <a:spLocks noChangeArrowheads="1"/>
          </p:cNvSpPr>
          <p:nvPr/>
        </p:nvSpPr>
        <p:spPr bwMode="auto">
          <a:xfrm>
            <a:off x="611560" y="4500017"/>
            <a:ext cx="1079500" cy="279400"/>
          </a:xfrm>
          <a:prstGeom prst="rect">
            <a:avLst/>
          </a:prstGeom>
          <a:noFill/>
          <a:ln w="3175">
            <a:noFill/>
            <a:miter lim="800000"/>
            <a:headEnd/>
            <a:tailEnd/>
          </a:ln>
          <a:effectLst/>
        </p:spPr>
        <p:txBody>
          <a:bodyPr wrap="none" lIns="90000" tIns="46800" rIns="90000" bIns="46800">
            <a:prstTxWarp prst="textNoShape">
              <a:avLst/>
            </a:prstTxWarp>
            <a:spAutoFit/>
          </a:bodyPr>
          <a:lstStyle/>
          <a:p>
            <a:pPr algn="ctr"/>
            <a:r>
              <a:rPr lang="en-US" sz="1200" dirty="0" err="1">
                <a:solidFill>
                  <a:prstClr val="black">
                    <a:lumMod val="65000"/>
                    <a:lumOff val="35000"/>
                  </a:prstClr>
                </a:solidFill>
                <a:latin typeface="Trebuchet MS"/>
                <a:cs typeface="Trebuchet MS"/>
              </a:rPr>
              <a:t>Fermion</a:t>
            </a:r>
            <a:r>
              <a:rPr lang="en-US" sz="1200" dirty="0">
                <a:solidFill>
                  <a:prstClr val="black">
                    <a:lumMod val="65000"/>
                    <a:lumOff val="35000"/>
                  </a:prstClr>
                </a:solidFill>
                <a:latin typeface="Trebuchet MS"/>
                <a:cs typeface="Trebuchet MS"/>
              </a:rPr>
              <a:t> loop</a:t>
            </a:r>
          </a:p>
        </p:txBody>
      </p:sp>
      <p:sp>
        <p:nvSpPr>
          <p:cNvPr id="26" name="Rectangle 31"/>
          <p:cNvSpPr>
            <a:spLocks noChangeArrowheads="1"/>
          </p:cNvSpPr>
          <p:nvPr/>
        </p:nvSpPr>
        <p:spPr bwMode="auto">
          <a:xfrm>
            <a:off x="3103935" y="4500017"/>
            <a:ext cx="2384425" cy="1665287"/>
          </a:xfrm>
          <a:prstGeom prst="rect">
            <a:avLst/>
          </a:prstGeom>
          <a:solidFill>
            <a:schemeClr val="bg1"/>
          </a:solidFill>
          <a:ln w="3175">
            <a:solidFill>
              <a:srgbClr val="BC010C"/>
            </a:solidFill>
            <a:miter lim="800000"/>
            <a:headEnd/>
            <a:tailEnd/>
          </a:ln>
          <a:effectLst>
            <a:glow rad="101600">
              <a:srgbClr val="D00209">
                <a:alpha val="75000"/>
              </a:srgbClr>
            </a:glow>
            <a:outerShdw blurRad="190500" dist="107763" dir="2700000" algn="ctr" rotWithShape="0">
              <a:srgbClr val="000000">
                <a:alpha val="15000"/>
              </a:srgbClr>
            </a:outerShdw>
          </a:effectLst>
        </p:spPr>
        <p:txBody>
          <a:bodyPr wrap="none" lIns="90000" tIns="46800" rIns="90000" bIns="46800" anchor="ctr">
            <a:prstTxWarp prst="textNoShape">
              <a:avLst/>
            </a:prstTxWarp>
            <a:spAutoFit/>
          </a:bodyPr>
          <a:lstStyle/>
          <a:p>
            <a:endParaRPr lang="en-GB">
              <a:solidFill>
                <a:prstClr val="black"/>
              </a:solidFill>
            </a:endParaRPr>
          </a:p>
        </p:txBody>
      </p:sp>
      <p:pic>
        <p:nvPicPr>
          <p:cNvPr id="27" name="Picture 32"/>
          <p:cNvPicPr>
            <a:picLocks noChangeAspect="1" noChangeArrowheads="1"/>
          </p:cNvPicPr>
          <p:nvPr/>
        </p:nvPicPr>
        <p:blipFill>
          <a:blip r:embed="rId5"/>
          <a:srcRect l="62965"/>
          <a:stretch>
            <a:fillRect/>
          </a:stretch>
        </p:blipFill>
        <p:spPr bwMode="auto">
          <a:xfrm>
            <a:off x="3340472" y="4588917"/>
            <a:ext cx="1879600" cy="1298575"/>
          </a:xfrm>
          <a:prstGeom prst="rect">
            <a:avLst/>
          </a:prstGeom>
          <a:noFill/>
          <a:ln w="3175">
            <a:noFill/>
            <a:miter lim="800000"/>
            <a:headEnd/>
            <a:tailEnd/>
          </a:ln>
          <a:effectLst/>
        </p:spPr>
      </p:pic>
      <p:sp>
        <p:nvSpPr>
          <p:cNvPr id="28" name="Text Box 33"/>
          <p:cNvSpPr txBox="1">
            <a:spLocks noChangeArrowheads="1"/>
          </p:cNvSpPr>
          <p:nvPr/>
        </p:nvSpPr>
        <p:spPr bwMode="auto">
          <a:xfrm>
            <a:off x="4552186" y="5860504"/>
            <a:ext cx="923021" cy="279180"/>
          </a:xfrm>
          <a:prstGeom prst="rect">
            <a:avLst/>
          </a:prstGeom>
          <a:noFill/>
          <a:ln w="3175">
            <a:noFill/>
            <a:miter lim="800000"/>
            <a:headEnd/>
            <a:tailEnd/>
          </a:ln>
          <a:effectLst/>
        </p:spPr>
        <p:txBody>
          <a:bodyPr wrap="none" lIns="90000" tIns="46800" rIns="90000" bIns="46800">
            <a:prstTxWarp prst="textNoShape">
              <a:avLst/>
            </a:prstTxWarp>
            <a:spAutoFit/>
          </a:bodyPr>
          <a:lstStyle/>
          <a:p>
            <a:pPr algn="ctr"/>
            <a:r>
              <a:rPr lang="en-US" sz="1200" dirty="0">
                <a:solidFill>
                  <a:srgbClr val="BC010C"/>
                </a:solidFill>
                <a:latin typeface="Trebuchet MS"/>
                <a:cs typeface="Trebuchet MS"/>
              </a:rPr>
              <a:t>Boson loop</a:t>
            </a:r>
          </a:p>
        </p:txBody>
      </p:sp>
      <p:graphicFrame>
        <p:nvGraphicFramePr>
          <p:cNvPr id="29" name="Object 18"/>
          <p:cNvGraphicFramePr>
            <a:graphicFrameLocks/>
          </p:cNvGraphicFramePr>
          <p:nvPr>
            <p:extLst>
              <p:ext uri="{D42A27DB-BD31-4B8C-83A1-F6EECF244321}">
                <p14:modId xmlns:p14="http://schemas.microsoft.com/office/powerpoint/2010/main" val="3889020990"/>
              </p:ext>
            </p:extLst>
          </p:nvPr>
        </p:nvGraphicFramePr>
        <p:xfrm>
          <a:off x="251520" y="6309320"/>
          <a:ext cx="7561263" cy="431800"/>
        </p:xfrm>
        <a:graphic>
          <a:graphicData uri="http://schemas.openxmlformats.org/presentationml/2006/ole">
            <mc:AlternateContent xmlns:mc="http://schemas.openxmlformats.org/markup-compatibility/2006">
              <mc:Choice xmlns:v="urn:schemas-microsoft-com:vml" Requires="v">
                <p:oleObj spid="_x0000_s51254" name="公式" r:id="rId6" imgW="4825800" imgH="253800" progId="Equation.3">
                  <p:embed/>
                </p:oleObj>
              </mc:Choice>
              <mc:Fallback>
                <p:oleObj name="公式" r:id="rId6" imgW="4825800" imgH="253800" progId="Equation.3">
                  <p:embed/>
                  <p:pic>
                    <p:nvPicPr>
                      <p:cNvPr id="0" name=""/>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6309320"/>
                        <a:ext cx="7561263" cy="431800"/>
                      </a:xfrm>
                      <a:prstGeom prst="rect">
                        <a:avLst/>
                      </a:prstGeom>
                      <a:solidFill>
                        <a:srgbClr val="CCECFF"/>
                      </a:solidFill>
                      <a:ln w="9525">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027134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幻灯片编号占位符 4"/>
          <p:cNvSpPr>
            <a:spLocks noGrp="1"/>
          </p:cNvSpPr>
          <p:nvPr>
            <p:ph type="sldNum" sz="quarter" idx="12"/>
          </p:nvPr>
        </p:nvSpPr>
        <p:spPr/>
        <p:txBody>
          <a:bodyPr>
            <a:normAutofit fontScale="92500" lnSpcReduction="20000"/>
          </a:bodyPr>
          <a:lstStyle/>
          <a:p>
            <a:fld id="{F15E9139-A00B-4B2A-98A6-095DC08F1345}" type="slidenum">
              <a:rPr lang="zh-CN" altLang="en-US" smtClean="0"/>
              <a:pPr/>
              <a:t>35</a:t>
            </a:fld>
            <a:endParaRPr lang="zh-CN" altLang="en-US"/>
          </a:p>
        </p:txBody>
      </p:sp>
      <p:pic>
        <p:nvPicPr>
          <p:cNvPr id="14" name="图片 13" descr="屏幕快照 2013-09-09 上午11.28.3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2780928"/>
            <a:ext cx="4896544" cy="3253933"/>
          </a:xfrm>
          <a:prstGeom prst="rect">
            <a:avLst/>
          </a:prstGeom>
        </p:spPr>
      </p:pic>
      <p:sp>
        <p:nvSpPr>
          <p:cNvPr id="15" name="Text Box 12"/>
          <p:cNvSpPr txBox="1">
            <a:spLocks noChangeArrowheads="1"/>
          </p:cNvSpPr>
          <p:nvPr/>
        </p:nvSpPr>
        <p:spPr bwMode="ltGray">
          <a:xfrm>
            <a:off x="179512" y="1124745"/>
            <a:ext cx="8064896" cy="150810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lvl="1">
              <a:defRPr/>
            </a:pPr>
            <a:endParaRPr lang="en-US" altLang="zh-CN" sz="1200" dirty="0">
              <a:solidFill>
                <a:schemeClr val="tx2"/>
              </a:solidFill>
              <a:effectLst>
                <a:outerShdw blurRad="38100" dist="38100" dir="2700000" algn="tl">
                  <a:srgbClr val="DDDDDD"/>
                </a:outerShdw>
              </a:effectLst>
              <a:latin typeface="Arial"/>
              <a:cs typeface="Arial"/>
            </a:endParaRPr>
          </a:p>
          <a:p>
            <a:pPr marL="342900" indent="-342900">
              <a:buFont typeface="Wingdings" charset="2"/>
              <a:buChar char="p"/>
              <a:defRPr/>
            </a:pPr>
            <a:r>
              <a:rPr lang="en-US" altLang="zh-CN" sz="2400" dirty="0">
                <a:solidFill>
                  <a:srgbClr val="000000"/>
                </a:solidFill>
                <a:effectLst>
                  <a:outerShdw blurRad="38100" dist="38100" dir="2700000" algn="tl">
                    <a:srgbClr val="DDDDDD"/>
                  </a:outerShdw>
                </a:effectLst>
                <a:latin typeface="Arial"/>
                <a:ea typeface="MS PGothic" charset="0"/>
                <a:cs typeface="Arial"/>
              </a:rPr>
              <a:t> </a:t>
            </a:r>
            <a:r>
              <a:rPr lang="en-US" altLang="zh-CN" sz="2400" b="1" dirty="0">
                <a:solidFill>
                  <a:srgbClr val="000000"/>
                </a:solidFill>
                <a:effectLst>
                  <a:outerShdw blurRad="38100" dist="38100" dir="2700000" algn="tl">
                    <a:srgbClr val="DDDDDD"/>
                  </a:outerShdw>
                </a:effectLst>
                <a:latin typeface="Arial"/>
                <a:ea typeface="MS PGothic" charset="0"/>
                <a:cs typeface="Arial"/>
              </a:rPr>
              <a:t>Unification </a:t>
            </a:r>
            <a:r>
              <a:rPr lang="en-US" altLang="zh-CN" sz="2400" b="1" dirty="0" smtClean="0">
                <a:solidFill>
                  <a:srgbClr val="000000"/>
                </a:solidFill>
                <a:effectLst>
                  <a:outerShdw blurRad="38100" dist="38100" dir="2700000" algn="tl">
                    <a:srgbClr val="DDDDDD"/>
                  </a:outerShdw>
                </a:effectLst>
                <a:latin typeface="Arial"/>
                <a:ea typeface="MS PGothic" charset="0"/>
                <a:cs typeface="Arial"/>
              </a:rPr>
              <a:t>of gauge couplings</a:t>
            </a:r>
          </a:p>
          <a:p>
            <a:pPr marL="800100" lvl="1" indent="-342900">
              <a:buFont typeface="Symbol" charset="2"/>
              <a:buChar char="-"/>
              <a:defRPr/>
            </a:pPr>
            <a:r>
              <a:rPr lang="en-US" altLang="zh-CN" sz="2400" dirty="0" smtClean="0">
                <a:solidFill>
                  <a:srgbClr val="000000"/>
                </a:solidFill>
                <a:effectLst>
                  <a:outerShdw blurRad="38100" dist="38100" dir="2700000" algn="tl">
                    <a:srgbClr val="DDDDDD"/>
                  </a:outerShdw>
                </a:effectLst>
                <a:latin typeface="Arial"/>
                <a:ea typeface="MS PGothic" charset="0"/>
                <a:cs typeface="Arial"/>
              </a:rPr>
              <a:t>New particle content changes running of couplings</a:t>
            </a:r>
          </a:p>
          <a:p>
            <a:pPr marL="800100" lvl="1" indent="-342900">
              <a:buFont typeface="Symbol" charset="2"/>
              <a:buChar char="-"/>
              <a:defRPr/>
            </a:pPr>
            <a:r>
              <a:rPr lang="en-US" altLang="zh-CN" sz="3200" b="1" dirty="0"/>
              <a:t> </a:t>
            </a:r>
            <a:r>
              <a:rPr lang="en-US" altLang="zh-CN" sz="2400" dirty="0" smtClean="0"/>
              <a:t>requires </a:t>
            </a:r>
            <a:r>
              <a:rPr lang="en-US" altLang="zh-CN" sz="2400" dirty="0"/>
              <a:t>SUSY masses below few </a:t>
            </a:r>
            <a:r>
              <a:rPr lang="en-US" altLang="zh-CN" sz="2400" dirty="0" err="1" smtClean="0">
                <a:solidFill>
                  <a:srgbClr val="FF0066"/>
                </a:solidFill>
              </a:rPr>
              <a:t>TeV</a:t>
            </a:r>
            <a:endParaRPr lang="en-US" altLang="zh-CN" sz="2400" dirty="0" smtClean="0">
              <a:solidFill>
                <a:srgbClr val="000000"/>
              </a:solidFill>
              <a:effectLst>
                <a:outerShdw blurRad="38100" dist="38100" dir="2700000" algn="tl">
                  <a:srgbClr val="DDDDDD"/>
                </a:outerShdw>
              </a:effectLst>
              <a:latin typeface="Arial"/>
              <a:ea typeface="MS PGothic" charset="0"/>
              <a:cs typeface="Arial"/>
            </a:endParaRPr>
          </a:p>
        </p:txBody>
      </p:sp>
      <p:pic>
        <p:nvPicPr>
          <p:cNvPr id="16" name="图片 15" descr="屏幕快照 2013-09-16 上午1.31.48.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2754060"/>
            <a:ext cx="436116" cy="530924"/>
          </a:xfrm>
          <a:prstGeom prst="rect">
            <a:avLst/>
          </a:prstGeom>
        </p:spPr>
      </p:pic>
      <p:sp>
        <p:nvSpPr>
          <p:cNvPr id="12" name="标题 4"/>
          <p:cNvSpPr txBox="1">
            <a:spLocks/>
          </p:cNvSpPr>
          <p:nvPr/>
        </p:nvSpPr>
        <p:spPr>
          <a:xfrm>
            <a:off x="755576" y="188640"/>
            <a:ext cx="6408712" cy="648072"/>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b="0" dirty="0">
                <a:solidFill>
                  <a:srgbClr val="000000"/>
                </a:solidFill>
                <a:latin typeface="Arial Black"/>
                <a:ea typeface="华文中宋" charset="0"/>
                <a:cs typeface="Arial Black"/>
              </a:rPr>
              <a:t>SUSY Introduction</a:t>
            </a:r>
            <a:endParaRPr kumimoji="1" lang="zh-CN" altLang="en-US" sz="2800" b="0" dirty="0">
              <a:solidFill>
                <a:srgbClr val="000000"/>
              </a:solidFill>
              <a:latin typeface="Cambria Math"/>
              <a:cs typeface="Cambria Math"/>
            </a:endParaRPr>
          </a:p>
        </p:txBody>
      </p:sp>
      <p:pic>
        <p:nvPicPr>
          <p:cNvPr id="19" name="图片 18" descr="supersym.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0"/>
            <a:ext cx="1646347" cy="860804"/>
          </a:xfrm>
          <a:prstGeom prst="rect">
            <a:avLst/>
          </a:prstGeom>
        </p:spPr>
      </p:pic>
      <p:sp>
        <p:nvSpPr>
          <p:cNvPr id="20"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13" name="椭圆 12"/>
          <p:cNvSpPr/>
          <p:nvPr/>
        </p:nvSpPr>
        <p:spPr>
          <a:xfrm>
            <a:off x="6084168" y="4365104"/>
            <a:ext cx="504056" cy="432048"/>
          </a:xfrm>
          <a:prstGeom prst="ellipse">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820586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0" y="0"/>
            <a:ext cx="94630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2" name="Text Box 3"/>
          <p:cNvSpPr txBox="1">
            <a:spLocks noChangeArrowheads="1"/>
          </p:cNvSpPr>
          <p:nvPr/>
        </p:nvSpPr>
        <p:spPr bwMode="auto">
          <a:xfrm>
            <a:off x="4499992" y="5805264"/>
            <a:ext cx="4320480" cy="954107"/>
          </a:xfrm>
          <a:prstGeom prst="rect">
            <a:avLst/>
          </a:prstGeom>
          <a:solidFill>
            <a:srgbClr val="0066FF"/>
          </a:solidFill>
          <a:ln w="9525">
            <a:solidFill>
              <a:schemeClr val="tx1"/>
            </a:solidFill>
            <a:miter lim="800000"/>
            <a:headEnd/>
            <a:tailEnd/>
          </a:ln>
        </p:spPr>
        <p:txBody>
          <a:bodyPr wrap="square">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eaLnBrk="1" hangingPunct="1">
              <a:buFontTx/>
              <a:buNone/>
            </a:pPr>
            <a:r>
              <a:rPr lang="zh-CN" sz="2800" b="1" dirty="0" smtClean="0">
                <a:solidFill>
                  <a:srgbClr val="FFFF00"/>
                </a:solidFill>
                <a:latin typeface="Heiti SC Light"/>
                <a:ea typeface="Heiti SC Light"/>
                <a:cs typeface="Heiti SC Light"/>
                <a:sym typeface="Symbol" charset="0"/>
              </a:rPr>
              <a:t></a:t>
            </a:r>
            <a:r>
              <a:rPr lang="en-US" altLang="zh-CN" sz="2800" b="1" dirty="0" smtClean="0">
                <a:solidFill>
                  <a:srgbClr val="FFFF00"/>
                </a:solidFill>
                <a:latin typeface="Heiti SC Light"/>
                <a:ea typeface="Heiti SC Light"/>
                <a:cs typeface="Heiti SC Light"/>
                <a:sym typeface="Symbol" charset="0"/>
              </a:rPr>
              <a:t> </a:t>
            </a:r>
            <a:r>
              <a:rPr lang="zh-CN" altLang="en-US" sz="2800" b="1" dirty="0" smtClean="0">
                <a:solidFill>
                  <a:srgbClr val="FFFF00"/>
                </a:solidFill>
                <a:latin typeface="Heiti SC Light"/>
                <a:ea typeface="Heiti SC Light"/>
                <a:cs typeface="Heiti SC Light"/>
                <a:sym typeface="Symbol" charset="0"/>
              </a:rPr>
              <a:t>通过寻找</a:t>
            </a:r>
            <a:r>
              <a:rPr lang="en-US" altLang="zh-CN" sz="2800" b="1" dirty="0" smtClean="0">
                <a:solidFill>
                  <a:srgbClr val="FFFF00"/>
                </a:solidFill>
                <a:latin typeface="Heiti SC Light"/>
                <a:ea typeface="Heiti SC Light"/>
                <a:cs typeface="Heiti SC Light"/>
                <a:sym typeface="Symbol" charset="0"/>
              </a:rPr>
              <a:t>SUSY</a:t>
            </a:r>
            <a:r>
              <a:rPr lang="zh-CN" altLang="en-US" sz="2800" b="1" dirty="0" smtClean="0">
                <a:solidFill>
                  <a:srgbClr val="FFFF00"/>
                </a:solidFill>
                <a:latin typeface="Heiti SC Light"/>
                <a:ea typeface="Heiti SC Light"/>
                <a:cs typeface="Heiti SC Light"/>
                <a:sym typeface="Symbol" charset="0"/>
              </a:rPr>
              <a:t>，可以为</a:t>
            </a:r>
            <a:r>
              <a:rPr lang="zh-CN" altLang="en-US" sz="2800" b="1" dirty="0" smtClean="0">
                <a:solidFill>
                  <a:srgbClr val="C00000"/>
                </a:solidFill>
                <a:latin typeface="Heiti SC Light"/>
                <a:ea typeface="Heiti SC Light"/>
                <a:cs typeface="Heiti SC Light"/>
                <a:sym typeface="Symbol" charset="0"/>
              </a:rPr>
              <a:t>暗物质寻找</a:t>
            </a:r>
            <a:r>
              <a:rPr lang="zh-CN" altLang="en-US" sz="2800" b="1" dirty="0" smtClean="0">
                <a:solidFill>
                  <a:srgbClr val="FFFF00"/>
                </a:solidFill>
                <a:latin typeface="Heiti SC Light"/>
                <a:ea typeface="Heiti SC Light"/>
                <a:cs typeface="Heiti SC Light"/>
                <a:sym typeface="Symbol" charset="0"/>
              </a:rPr>
              <a:t>提供实验证据 </a:t>
            </a:r>
            <a:r>
              <a:rPr lang="zh-CN" altLang="en-US" sz="2800" b="1" dirty="0">
                <a:solidFill>
                  <a:srgbClr val="FFFF00"/>
                </a:solidFill>
                <a:latin typeface="Heiti SC Light"/>
                <a:ea typeface="Heiti SC Light"/>
                <a:cs typeface="Heiti SC Light"/>
                <a:sym typeface="Symbol" charset="0"/>
              </a:rPr>
              <a:t>！</a:t>
            </a:r>
            <a:endParaRPr lang="en-US" altLang="zh-CN" sz="2800" b="1" dirty="0">
              <a:solidFill>
                <a:srgbClr val="FFFF00"/>
              </a:solidFill>
              <a:latin typeface="Heiti SC Light"/>
              <a:ea typeface="Heiti SC Light"/>
              <a:cs typeface="Heiti SC Light"/>
            </a:endParaRPr>
          </a:p>
        </p:txBody>
      </p:sp>
      <p:sp>
        <p:nvSpPr>
          <p:cNvPr id="8203" name="Slide Number Placeholder 2"/>
          <p:cNvSpPr txBox="1">
            <a:spLocks noGrp="1"/>
          </p:cNvSpPr>
          <p:nvPr/>
        </p:nvSpPr>
        <p:spPr bwMode="auto">
          <a:xfrm>
            <a:off x="8305800" y="6553200"/>
            <a:ext cx="838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algn="r">
              <a:buFontTx/>
              <a:buNone/>
            </a:pPr>
            <a:fld id="{8122C390-4BF0-4E49-95B9-A29C404D2D6D}" type="slidenum">
              <a:rPr lang="zh-CN" altLang="en-US" sz="1200">
                <a:solidFill>
                  <a:schemeClr val="bg1"/>
                </a:solidFill>
                <a:ea typeface="ＭＳ Ｐゴシック" charset="0"/>
                <a:cs typeface="ＭＳ Ｐゴシック" charset="0"/>
              </a:rPr>
              <a:pPr algn="r">
                <a:buFontTx/>
                <a:buNone/>
              </a:pPr>
              <a:t>36</a:t>
            </a:fld>
            <a:endParaRPr lang="en-US" altLang="zh-CN" sz="1200">
              <a:solidFill>
                <a:schemeClr val="bg1"/>
              </a:solidFill>
              <a:ea typeface="ＭＳ Ｐゴシック" charset="0"/>
              <a:cs typeface="ＭＳ Ｐゴシック" charset="0"/>
            </a:endParaRPr>
          </a:p>
        </p:txBody>
      </p:sp>
      <p:grpSp>
        <p:nvGrpSpPr>
          <p:cNvPr id="2" name="组 1"/>
          <p:cNvGrpSpPr/>
          <p:nvPr/>
        </p:nvGrpSpPr>
        <p:grpSpPr>
          <a:xfrm>
            <a:off x="-252536" y="30926"/>
            <a:ext cx="9361040" cy="6350824"/>
            <a:chOff x="-252536" y="30926"/>
            <a:chExt cx="9361040" cy="6350824"/>
          </a:xfrm>
        </p:grpSpPr>
        <p:sp>
          <p:nvSpPr>
            <p:cNvPr id="4" name="Rectangle 5"/>
            <p:cNvSpPr>
              <a:spLocks noChangeArrowheads="1"/>
            </p:cNvSpPr>
            <p:nvPr/>
          </p:nvSpPr>
          <p:spPr bwMode="auto">
            <a:xfrm>
              <a:off x="-252536" y="30926"/>
              <a:ext cx="4610548" cy="705966"/>
            </a:xfrm>
            <a:prstGeom prst="rect">
              <a:avLst/>
            </a:prstGeom>
            <a:solidFill>
              <a:srgbClr val="3366FF"/>
            </a:solidFill>
            <a:ln w="9525">
              <a:noFill/>
              <a:miter lim="800000"/>
              <a:headEnd/>
              <a:tailEnd/>
            </a:ln>
            <a:effectLst/>
          </p:spPr>
          <p:txBody>
            <a:bodyPr wrap="none" anchor="ctr"/>
            <a:lstStyle/>
            <a:p>
              <a:pPr algn="ctr">
                <a:buFontTx/>
                <a:buNone/>
              </a:pPr>
              <a:r>
                <a:rPr lang="en-US" altLang="zh-CN" sz="2400" b="1" dirty="0">
                  <a:solidFill>
                    <a:srgbClr val="FFFF00"/>
                  </a:solidFill>
                  <a:effectLst>
                    <a:outerShdw blurRad="38100" dist="38100" dir="2700000" algn="tl">
                      <a:srgbClr val="DDDDDD"/>
                    </a:outerShdw>
                  </a:effectLst>
                  <a:latin typeface="Arial"/>
                  <a:ea typeface="MS PGothic" charset="0"/>
                  <a:cs typeface="Arial"/>
                </a:rPr>
                <a:t>Provide Dark Matter candidate</a:t>
              </a:r>
              <a:endParaRPr lang="zh-CN" altLang="en-US" sz="2400" b="1" dirty="0">
                <a:solidFill>
                  <a:srgbClr val="FFFF00"/>
                </a:solidFill>
              </a:endParaRPr>
            </a:p>
          </p:txBody>
        </p:sp>
        <p:pic>
          <p:nvPicPr>
            <p:cNvPr id="81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4206875"/>
              <a:ext cx="3776663" cy="217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99" name="曲线连接符 12"/>
            <p:cNvCxnSpPr>
              <a:cxnSpLocks noChangeShapeType="1"/>
            </p:cNvCxnSpPr>
            <p:nvPr/>
          </p:nvCxnSpPr>
          <p:spPr bwMode="auto">
            <a:xfrm rot="5400000">
              <a:off x="792163" y="4510088"/>
              <a:ext cx="1428750" cy="139700"/>
            </a:xfrm>
            <a:prstGeom prst="curvedConnector3">
              <a:avLst>
                <a:gd name="adj1" fmla="val 50000"/>
              </a:avLst>
            </a:prstGeom>
            <a:noFill/>
            <a:ln w="22225">
              <a:solidFill>
                <a:srgbClr val="FF0066"/>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pic>
          <p:nvPicPr>
            <p:cNvPr id="1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30622"/>
              <a:ext cx="3960440" cy="2716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3"/>
            <p:cNvSpPr txBox="1">
              <a:spLocks noChangeArrowheads="1"/>
            </p:cNvSpPr>
            <p:nvPr/>
          </p:nvSpPr>
          <p:spPr bwMode="auto">
            <a:xfrm>
              <a:off x="63500" y="908050"/>
              <a:ext cx="3263900" cy="1570038"/>
            </a:xfrm>
            <a:prstGeom prst="rect">
              <a:avLst/>
            </a:prstGeom>
            <a:solidFill>
              <a:schemeClr val="accent6">
                <a:lumMod val="50000"/>
              </a:schemeClr>
            </a:solidFill>
            <a:ln w="9525">
              <a:solidFill>
                <a:schemeClr val="tx1"/>
              </a:solidFill>
              <a:miter lim="800000"/>
              <a:headEnd/>
              <a:tailEnd/>
            </a:ln>
          </p:spPr>
          <p:txBody>
            <a:bodyPr>
              <a:spAutoFit/>
            </a:bodyPr>
            <a:lstStyle>
              <a:lvl1pPr eaLnBrk="0" hangingPunct="0">
                <a:defRPr sz="2000">
                  <a:solidFill>
                    <a:srgbClr val="342698"/>
                  </a:solidFill>
                  <a:latin typeface="Comic Sans MS" charset="0"/>
                  <a:ea typeface="宋体" charset="0"/>
                  <a:cs typeface="宋体" charset="0"/>
                </a:defRPr>
              </a:lvl1pPr>
              <a:lvl2pPr marL="742950" indent="-285750" eaLnBrk="0" hangingPunct="0">
                <a:defRPr sz="2000">
                  <a:solidFill>
                    <a:srgbClr val="342698"/>
                  </a:solidFill>
                  <a:latin typeface="Comic Sans MS" charset="0"/>
                  <a:ea typeface="宋体" charset="0"/>
                </a:defRPr>
              </a:lvl2pPr>
              <a:lvl3pPr marL="1143000" indent="-228600" eaLnBrk="0" hangingPunct="0">
                <a:defRPr sz="2000">
                  <a:solidFill>
                    <a:srgbClr val="342698"/>
                  </a:solidFill>
                  <a:latin typeface="Comic Sans MS" charset="0"/>
                  <a:ea typeface="宋体" charset="0"/>
                </a:defRPr>
              </a:lvl3pPr>
              <a:lvl4pPr marL="1600200" indent="-228600" eaLnBrk="0" hangingPunct="0">
                <a:defRPr sz="2000">
                  <a:solidFill>
                    <a:srgbClr val="342698"/>
                  </a:solidFill>
                  <a:latin typeface="Comic Sans MS" charset="0"/>
                  <a:ea typeface="宋体" charset="0"/>
                </a:defRPr>
              </a:lvl4pPr>
              <a:lvl5pPr marL="2057400" indent="-228600" eaLnBrk="0" hangingPunct="0">
                <a:defRPr sz="2000">
                  <a:solidFill>
                    <a:srgbClr val="342698"/>
                  </a:solidFill>
                  <a:latin typeface="Comic Sans MS" charset="0"/>
                  <a:ea typeface="宋体" charset="0"/>
                </a:defRPr>
              </a:lvl5pPr>
              <a:lvl6pPr marL="2514600" indent="-228600" eaLnBrk="0" fontAlgn="base" hangingPunct="0">
                <a:spcBef>
                  <a:spcPct val="0"/>
                </a:spcBef>
                <a:spcAft>
                  <a:spcPct val="0"/>
                </a:spcAft>
                <a:buChar char="•"/>
                <a:defRPr sz="2000">
                  <a:solidFill>
                    <a:srgbClr val="342698"/>
                  </a:solidFill>
                  <a:latin typeface="Comic Sans MS" charset="0"/>
                  <a:ea typeface="宋体" charset="0"/>
                </a:defRPr>
              </a:lvl6pPr>
              <a:lvl7pPr marL="2971800" indent="-228600" eaLnBrk="0" fontAlgn="base" hangingPunct="0">
                <a:spcBef>
                  <a:spcPct val="0"/>
                </a:spcBef>
                <a:spcAft>
                  <a:spcPct val="0"/>
                </a:spcAft>
                <a:buChar char="•"/>
                <a:defRPr sz="2000">
                  <a:solidFill>
                    <a:srgbClr val="342698"/>
                  </a:solidFill>
                  <a:latin typeface="Comic Sans MS" charset="0"/>
                  <a:ea typeface="宋体" charset="0"/>
                </a:defRPr>
              </a:lvl7pPr>
              <a:lvl8pPr marL="3429000" indent="-228600" eaLnBrk="0" fontAlgn="base" hangingPunct="0">
                <a:spcBef>
                  <a:spcPct val="0"/>
                </a:spcBef>
                <a:spcAft>
                  <a:spcPct val="0"/>
                </a:spcAft>
                <a:buChar char="•"/>
                <a:defRPr sz="2000">
                  <a:solidFill>
                    <a:srgbClr val="342698"/>
                  </a:solidFill>
                  <a:latin typeface="Comic Sans MS" charset="0"/>
                  <a:ea typeface="宋体" charset="0"/>
                </a:defRPr>
              </a:lvl8pPr>
              <a:lvl9pPr marL="3886200" indent="-228600" eaLnBrk="0" fontAlgn="base" hangingPunct="0">
                <a:spcBef>
                  <a:spcPct val="0"/>
                </a:spcBef>
                <a:spcAft>
                  <a:spcPct val="0"/>
                </a:spcAft>
                <a:buChar char="•"/>
                <a:defRPr sz="2000">
                  <a:solidFill>
                    <a:srgbClr val="342698"/>
                  </a:solidFill>
                  <a:latin typeface="Comic Sans MS" charset="0"/>
                  <a:ea typeface="宋体" charset="0"/>
                </a:defRPr>
              </a:lvl9pPr>
            </a:lstStyle>
            <a:p>
              <a:pPr eaLnBrk="1" hangingPunct="1">
                <a:buFontTx/>
                <a:buNone/>
              </a:pPr>
              <a:r>
                <a:rPr lang="zh-CN" altLang="en-US" sz="2400" b="1" dirty="0">
                  <a:solidFill>
                    <a:schemeClr val="bg1"/>
                  </a:solidFill>
                  <a:latin typeface="华文楷体" charset="0"/>
                  <a:ea typeface="华文楷体" charset="0"/>
                  <a:cs typeface="华文楷体" charset="0"/>
                </a:rPr>
                <a:t>天文学家发现宇宙中很大一部分是我们看不见的 </a:t>
              </a:r>
              <a:r>
                <a:rPr lang="zh-CN" altLang="en-US" sz="2400" b="1" dirty="0">
                  <a:solidFill>
                    <a:srgbClr val="C00000"/>
                  </a:solidFill>
                  <a:latin typeface="华文楷体" charset="0"/>
                  <a:ea typeface="华文楷体" charset="0"/>
                  <a:cs typeface="华文楷体" charset="0"/>
                </a:rPr>
                <a:t>暗物质</a:t>
              </a:r>
              <a:r>
                <a:rPr lang="zh-CN" altLang="en-US" sz="2400" b="1" dirty="0">
                  <a:solidFill>
                    <a:schemeClr val="bg1"/>
                  </a:solidFill>
                  <a:latin typeface="华文楷体" charset="0"/>
                  <a:ea typeface="华文楷体" charset="0"/>
                  <a:cs typeface="华文楷体" charset="0"/>
                </a:rPr>
                <a:t>（明物质只占</a:t>
              </a:r>
              <a:r>
                <a:rPr lang="en-US" altLang="zh-CN" sz="2400" b="1" dirty="0">
                  <a:solidFill>
                    <a:schemeClr val="bg1"/>
                  </a:solidFill>
                  <a:latin typeface="华文楷体" charset="0"/>
                  <a:ea typeface="华文楷体" charset="0"/>
                  <a:cs typeface="华文楷体" charset="0"/>
                </a:rPr>
                <a:t>4.6%</a:t>
              </a:r>
              <a:r>
                <a:rPr lang="zh-CN" altLang="en-US" sz="2400" b="1" dirty="0">
                  <a:solidFill>
                    <a:schemeClr val="bg1"/>
                  </a:solidFill>
                  <a:latin typeface="华文楷体" charset="0"/>
                  <a:ea typeface="华文楷体" charset="0"/>
                  <a:cs typeface="华文楷体" charset="0"/>
                </a:rPr>
                <a:t>）</a:t>
              </a:r>
              <a:endParaRPr lang="en-US" altLang="zh-CN" sz="2400" b="1" dirty="0">
                <a:solidFill>
                  <a:schemeClr val="bg1"/>
                </a:solidFill>
                <a:latin typeface="华文楷体" charset="0"/>
                <a:ea typeface="华文楷体" charset="0"/>
                <a:cs typeface="华文楷体" charset="0"/>
              </a:endParaRPr>
            </a:p>
          </p:txBody>
        </p:sp>
        <p:sp>
          <p:nvSpPr>
            <p:cNvPr id="12" name="Text Box 4"/>
            <p:cNvSpPr txBox="1">
              <a:spLocks noChangeArrowheads="1"/>
            </p:cNvSpPr>
            <p:nvPr/>
          </p:nvSpPr>
          <p:spPr bwMode="auto">
            <a:xfrm>
              <a:off x="0" y="3429000"/>
              <a:ext cx="3779911" cy="40011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en-US" altLang="zh-CN" sz="2000" b="1" dirty="0">
                  <a:solidFill>
                    <a:schemeClr val="bg1"/>
                  </a:solidFill>
                  <a:ea typeface="ＭＳ Ｐゴシック" charset="0"/>
                  <a:cs typeface="ＭＳ Ｐゴシック" charset="0"/>
                </a:rPr>
                <a:t>‘</a:t>
              </a:r>
              <a:r>
                <a:rPr lang="en-US" altLang="zh-CN" sz="2000" b="1" dirty="0" err="1">
                  <a:solidFill>
                    <a:schemeClr val="bg1"/>
                  </a:solidFill>
                  <a:ea typeface="ＭＳ Ｐゴシック" charset="0"/>
                  <a:cs typeface="ＭＳ Ｐゴシック" charset="0"/>
                </a:rPr>
                <a:t>Supersymmetric</a:t>
              </a:r>
              <a:r>
                <a:rPr lang="en-US" altLang="zh-CN" sz="2000" b="1" dirty="0">
                  <a:solidFill>
                    <a:schemeClr val="bg1"/>
                  </a:solidFill>
                  <a:ea typeface="ＭＳ Ｐゴシック" charset="0"/>
                  <a:cs typeface="ＭＳ Ｐゴシック" charset="0"/>
                </a:rPr>
                <a:t>’ particles ?</a:t>
              </a:r>
            </a:p>
          </p:txBody>
        </p:sp>
        <p:sp>
          <p:nvSpPr>
            <p:cNvPr id="14" name="Text Box 19"/>
            <p:cNvSpPr txBox="1">
              <a:spLocks noChangeArrowheads="1"/>
            </p:cNvSpPr>
            <p:nvPr/>
          </p:nvSpPr>
          <p:spPr bwMode="auto">
            <a:xfrm>
              <a:off x="4283968" y="2852936"/>
              <a:ext cx="4824536" cy="2308324"/>
            </a:xfrm>
            <a:prstGeom prst="rect">
              <a:avLst/>
            </a:prstGeom>
            <a:solidFill>
              <a:schemeClr val="bg1"/>
            </a:solidFill>
            <a:ln>
              <a:noFill/>
            </a:ln>
            <a:effectLst/>
          </p:spPr>
          <p:txBody>
            <a:bodyPr wrap="square">
              <a:spAutoFit/>
            </a:bodyPr>
            <a:lstStyle/>
            <a:p>
              <a:pPr>
                <a:buFontTx/>
                <a:buBlip>
                  <a:blip r:embed="rId5"/>
                </a:buBlip>
              </a:pPr>
              <a:r>
                <a:rPr lang="en-US" altLang="zh-CN" sz="2400" dirty="0">
                  <a:solidFill>
                    <a:schemeClr val="tx1"/>
                  </a:solidFill>
                  <a:latin typeface="Arial"/>
                  <a:cs typeface="Arial"/>
                </a:rPr>
                <a:t> </a:t>
              </a:r>
              <a:r>
                <a:rPr lang="en-US" altLang="zh-CN" sz="2400" b="1" dirty="0">
                  <a:solidFill>
                    <a:schemeClr val="tx1"/>
                  </a:solidFill>
                  <a:latin typeface="Arial"/>
                  <a:cs typeface="Arial"/>
                </a:rPr>
                <a:t>Provide perfect dark mater candidate </a:t>
              </a:r>
              <a:r>
                <a:rPr lang="en-US" altLang="zh-CN" sz="2400" b="1" dirty="0" smtClean="0">
                  <a:solidFill>
                    <a:schemeClr val="tx1"/>
                  </a:solidFill>
                  <a:latin typeface="Arial"/>
                  <a:cs typeface="Arial"/>
                </a:rPr>
                <a:t>- </a:t>
              </a:r>
              <a:r>
                <a:rPr lang="en-US" altLang="zh-CN" sz="2400" b="1" dirty="0" smtClean="0">
                  <a:latin typeface="Arial"/>
                  <a:cs typeface="Arial"/>
                </a:rPr>
                <a:t>WIMP</a:t>
              </a:r>
              <a:r>
                <a:rPr lang="en-US" altLang="zh-CN" sz="2000" dirty="0" smtClean="0">
                  <a:solidFill>
                    <a:schemeClr val="tx1"/>
                  </a:solidFill>
                  <a:latin typeface="Arial"/>
                  <a:cs typeface="Arial"/>
                </a:rPr>
                <a:t>(</a:t>
              </a:r>
              <a:r>
                <a:rPr lang="en-US" altLang="zh-CN" sz="2000" dirty="0">
                  <a:solidFill>
                    <a:schemeClr val="tx1"/>
                  </a:solidFill>
                  <a:latin typeface="Arial"/>
                  <a:cs typeface="Arial"/>
                </a:rPr>
                <a:t>lightest neutralino in R-parity conserving models)</a:t>
              </a:r>
              <a:r>
                <a:rPr lang="en-US" altLang="zh-CN" sz="2400" b="1" dirty="0">
                  <a:solidFill>
                    <a:schemeClr val="tx1"/>
                  </a:solidFill>
                  <a:latin typeface="Arial"/>
                  <a:cs typeface="Arial"/>
                </a:rPr>
                <a:t> </a:t>
              </a:r>
            </a:p>
            <a:p>
              <a:pPr lvl="1">
                <a:buSzPct val="75000"/>
                <a:buFont typeface="Wingdings" charset="0"/>
                <a:buChar char="q"/>
              </a:pPr>
              <a:r>
                <a:rPr lang="en-US" altLang="zh-CN" sz="2400" dirty="0">
                  <a:solidFill>
                    <a:schemeClr val="tx1"/>
                  </a:solidFill>
                  <a:latin typeface="Arial"/>
                  <a:cs typeface="Arial"/>
                </a:rPr>
                <a:t> stable</a:t>
              </a:r>
            </a:p>
            <a:p>
              <a:pPr lvl="1">
                <a:buSzPct val="75000"/>
                <a:buFont typeface="Wingdings" charset="0"/>
                <a:buChar char="q"/>
              </a:pPr>
              <a:r>
                <a:rPr lang="en-US" altLang="zh-CN" sz="2400" dirty="0">
                  <a:solidFill>
                    <a:schemeClr val="tx1"/>
                  </a:solidFill>
                  <a:latin typeface="Arial"/>
                  <a:cs typeface="Arial"/>
                </a:rPr>
                <a:t> electrically neutron</a:t>
              </a:r>
            </a:p>
            <a:p>
              <a:pPr lvl="1">
                <a:buSzPct val="75000"/>
                <a:buFont typeface="Wingdings" charset="0"/>
                <a:buChar char="q"/>
              </a:pPr>
              <a:r>
                <a:rPr lang="en-US" altLang="zh-CN" sz="2400" dirty="0">
                  <a:solidFill>
                    <a:schemeClr val="tx1"/>
                  </a:solidFill>
                  <a:latin typeface="Arial"/>
                  <a:cs typeface="Arial"/>
                </a:rPr>
                <a:t> same density as DM</a:t>
              </a:r>
            </a:p>
          </p:txBody>
        </p:sp>
        <p:sp>
          <p:nvSpPr>
            <p:cNvPr id="15" name="Text Box 21"/>
            <p:cNvSpPr txBox="1">
              <a:spLocks noChangeArrowheads="1"/>
            </p:cNvSpPr>
            <p:nvPr/>
          </p:nvSpPr>
          <p:spPr bwMode="auto">
            <a:xfrm>
              <a:off x="4713039" y="5229200"/>
              <a:ext cx="4035425" cy="406400"/>
            </a:xfrm>
            <a:prstGeom prst="rect">
              <a:avLst/>
            </a:prstGeom>
            <a:solidFill>
              <a:srgbClr val="FFFFCC"/>
            </a:solidFill>
            <a:ln w="9525">
              <a:solidFill>
                <a:srgbClr val="FF33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a:defRPr kumimoji="1" sz="2400">
                  <a:solidFill>
                    <a:schemeClr val="tx1"/>
                  </a:solidFill>
                  <a:latin typeface="Times New Roman" charset="0"/>
                  <a:ea typeface="宋体" charset="0"/>
                  <a:cs typeface="宋体" charset="0"/>
                </a:defRPr>
              </a:lvl1pPr>
              <a:lvl2pPr>
                <a:defRPr kumimoji="1" sz="2400">
                  <a:solidFill>
                    <a:schemeClr val="tx1"/>
                  </a:solidFill>
                  <a:latin typeface="Times New Roman" charset="0"/>
                  <a:ea typeface="宋体" charset="0"/>
                </a:defRPr>
              </a:lvl2pPr>
              <a:lvl3pPr>
                <a:defRPr kumimoji="1" sz="2400">
                  <a:solidFill>
                    <a:schemeClr val="tx1"/>
                  </a:solidFill>
                  <a:latin typeface="Times New Roman" charset="0"/>
                  <a:ea typeface="宋体" charset="0"/>
                </a:defRPr>
              </a:lvl3pPr>
              <a:lvl4pPr>
                <a:defRPr kumimoji="1" sz="2400">
                  <a:solidFill>
                    <a:schemeClr val="tx1"/>
                  </a:solidFill>
                  <a:latin typeface="Times New Roman" charset="0"/>
                  <a:ea typeface="宋体" charset="0"/>
                </a:defRPr>
              </a:lvl4pPr>
              <a:lvl5pPr>
                <a:defRPr kumimoji="1" sz="2400">
                  <a:solidFill>
                    <a:schemeClr val="tx1"/>
                  </a:solidFill>
                  <a:latin typeface="Times New Roman" charset="0"/>
                  <a:ea typeface="宋体" charset="0"/>
                </a:defRPr>
              </a:lvl5pPr>
              <a:lvl6pPr fontAlgn="base">
                <a:spcBef>
                  <a:spcPct val="0"/>
                </a:spcBef>
                <a:spcAft>
                  <a:spcPct val="0"/>
                </a:spcAft>
                <a:defRPr kumimoji="1" sz="2400">
                  <a:solidFill>
                    <a:schemeClr val="tx1"/>
                  </a:solidFill>
                  <a:latin typeface="Times New Roman" charset="0"/>
                  <a:ea typeface="宋体" charset="0"/>
                </a:defRPr>
              </a:lvl6pPr>
              <a:lvl7pPr fontAlgn="base">
                <a:spcBef>
                  <a:spcPct val="0"/>
                </a:spcBef>
                <a:spcAft>
                  <a:spcPct val="0"/>
                </a:spcAft>
                <a:defRPr kumimoji="1" sz="2400">
                  <a:solidFill>
                    <a:schemeClr val="tx1"/>
                  </a:solidFill>
                  <a:latin typeface="Times New Roman" charset="0"/>
                  <a:ea typeface="宋体" charset="0"/>
                </a:defRPr>
              </a:lvl7pPr>
              <a:lvl8pPr fontAlgn="base">
                <a:spcBef>
                  <a:spcPct val="0"/>
                </a:spcBef>
                <a:spcAft>
                  <a:spcPct val="0"/>
                </a:spcAft>
                <a:defRPr kumimoji="1" sz="2400">
                  <a:solidFill>
                    <a:schemeClr val="tx1"/>
                  </a:solidFill>
                  <a:latin typeface="Times New Roman" charset="0"/>
                  <a:ea typeface="宋体" charset="0"/>
                </a:defRPr>
              </a:lvl8pPr>
              <a:lvl9pPr fontAlgn="base">
                <a:spcBef>
                  <a:spcPct val="0"/>
                </a:spcBef>
                <a:spcAft>
                  <a:spcPct val="0"/>
                </a:spcAft>
                <a:defRPr kumimoji="1" sz="2400">
                  <a:solidFill>
                    <a:schemeClr val="tx1"/>
                  </a:solidFill>
                  <a:latin typeface="Times New Roman" charset="0"/>
                  <a:ea typeface="宋体" charset="0"/>
                </a:defRPr>
              </a:lvl9pPr>
            </a:lstStyle>
            <a:p>
              <a:pPr algn="ctr">
                <a:spcBef>
                  <a:spcPct val="20000"/>
                </a:spcBef>
                <a:buClr>
                  <a:schemeClr val="bg2"/>
                </a:buClr>
                <a:buSzPct val="75000"/>
                <a:buFont typeface="Wingdings" charset="0"/>
                <a:buNone/>
              </a:pPr>
              <a:r>
                <a:rPr kumimoji="0" lang="de-CH" sz="2000" b="1" dirty="0">
                  <a:solidFill>
                    <a:srgbClr val="FF0000"/>
                  </a:solidFill>
                  <a:latin typeface="Arial" charset="0"/>
                </a:rPr>
                <a:t>0.094 &lt; </a:t>
              </a:r>
              <a:r>
                <a:rPr kumimoji="0" lang="de-CH" sz="2000" b="1" dirty="0">
                  <a:solidFill>
                    <a:srgbClr val="FF0000"/>
                  </a:solidFill>
                  <a:latin typeface="Symbol" charset="0"/>
                </a:rPr>
                <a:t>W</a:t>
              </a:r>
              <a:r>
                <a:rPr kumimoji="0" lang="de-CH" sz="2000" b="1" baseline="-25000" dirty="0">
                  <a:solidFill>
                    <a:srgbClr val="FF0000"/>
                  </a:solidFill>
                  <a:latin typeface="Arial" charset="0"/>
                </a:rPr>
                <a:t>CDM</a:t>
              </a:r>
              <a:r>
                <a:rPr kumimoji="0" lang="de-CH" sz="2000" b="1" dirty="0">
                  <a:solidFill>
                    <a:srgbClr val="FF0000"/>
                  </a:solidFill>
                  <a:latin typeface="Arial" charset="0"/>
                </a:rPr>
                <a:t>h</a:t>
              </a:r>
              <a:r>
                <a:rPr kumimoji="0" lang="de-CH" sz="2000" b="1" baseline="30000" dirty="0">
                  <a:solidFill>
                    <a:srgbClr val="FF0000"/>
                  </a:solidFill>
                  <a:latin typeface="Arial" charset="0"/>
                </a:rPr>
                <a:t>2 </a:t>
              </a:r>
              <a:r>
                <a:rPr kumimoji="0" lang="de-CH" sz="2000" b="1" dirty="0">
                  <a:solidFill>
                    <a:srgbClr val="FF0000"/>
                  </a:solidFill>
                  <a:latin typeface="Arial" charset="0"/>
                </a:rPr>
                <a:t>&lt; 0.136  </a:t>
              </a:r>
              <a:r>
                <a:rPr kumimoji="0" lang="de-CH" sz="1800" b="1" dirty="0">
                  <a:latin typeface="Arial" charset="0"/>
                </a:rPr>
                <a:t>(95% CL)</a:t>
              </a:r>
              <a:endParaRPr kumimoji="0" lang="en-US" altLang="zh-CN" sz="1800" b="1" dirty="0">
                <a:latin typeface="Arial" charset="0"/>
              </a:endParaRPr>
            </a:p>
          </p:txBody>
        </p:sp>
      </p:grpSp>
    </p:spTree>
    <p:extLst>
      <p:ext uri="{BB962C8B-B14F-4D97-AF65-F5344CB8AC3E}">
        <p14:creationId xmlns:p14="http://schemas.microsoft.com/office/powerpoint/2010/main" val="12074890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grayscl/>
            <a:lum bright="20000"/>
          </a:blip>
          <a:stretch>
            <a:fillRect/>
          </a:stretch>
        </p:blipFill>
        <p:spPr>
          <a:xfrm>
            <a:off x="869411" y="2556239"/>
            <a:ext cx="5524109" cy="4032825"/>
          </a:xfrm>
          <a:prstGeom prst="rect">
            <a:avLst/>
          </a:prstGeom>
        </p:spPr>
      </p:pic>
      <p:sp>
        <p:nvSpPr>
          <p:cNvPr id="19" name="TextBox 18"/>
          <p:cNvSpPr txBox="1"/>
          <p:nvPr/>
        </p:nvSpPr>
        <p:spPr>
          <a:xfrm>
            <a:off x="6361771" y="6374592"/>
            <a:ext cx="877163" cy="215444"/>
          </a:xfrm>
          <a:prstGeom prst="rect">
            <a:avLst/>
          </a:prstGeom>
          <a:noFill/>
        </p:spPr>
        <p:txBody>
          <a:bodyPr wrap="none" rtlCol="0">
            <a:spAutoFit/>
          </a:bodyPr>
          <a:lstStyle/>
          <a:p>
            <a:r>
              <a:rPr lang="en-GB" sz="800" dirty="0" smtClean="0">
                <a:solidFill>
                  <a:prstClr val="black">
                    <a:lumMod val="50000"/>
                    <a:lumOff val="50000"/>
                  </a:prstClr>
                </a:solidFill>
                <a:latin typeface="Trebuchet MS"/>
                <a:cs typeface="Trebuchet MS"/>
              </a:rPr>
              <a:t>P. Higgs at CMS</a:t>
            </a:r>
            <a:endParaRPr lang="en-GB" sz="800" dirty="0">
              <a:solidFill>
                <a:prstClr val="black">
                  <a:lumMod val="50000"/>
                  <a:lumOff val="50000"/>
                </a:prstClr>
              </a:solidFill>
              <a:latin typeface="Trebuchet MS"/>
              <a:cs typeface="Trebuchet MS"/>
            </a:endParaRPr>
          </a:p>
        </p:txBody>
      </p:sp>
      <p:pic>
        <p:nvPicPr>
          <p:cNvPr id="7" name="Picture 6"/>
          <p:cNvPicPr>
            <a:picLocks noChangeAspect="1"/>
          </p:cNvPicPr>
          <p:nvPr/>
        </p:nvPicPr>
        <p:blipFill>
          <a:blip r:embed="rId2">
            <a:duotone>
              <a:schemeClr val="accent3">
                <a:shade val="45000"/>
                <a:satMod val="135000"/>
              </a:schemeClr>
              <a:prstClr val="white"/>
            </a:duotone>
          </a:blip>
          <a:srcRect r="49889"/>
          <a:stretch>
            <a:fillRect/>
          </a:stretch>
        </p:blipFill>
        <p:spPr>
          <a:xfrm flipH="1">
            <a:off x="3635896" y="2557211"/>
            <a:ext cx="2768207" cy="4032825"/>
          </a:xfrm>
          <a:prstGeom prst="rect">
            <a:avLst/>
          </a:prstGeom>
        </p:spPr>
      </p:pic>
      <p:sp>
        <p:nvSpPr>
          <p:cNvPr id="11" name="Text Box 5"/>
          <p:cNvSpPr txBox="1">
            <a:spLocks noChangeArrowheads="1"/>
          </p:cNvSpPr>
          <p:nvPr/>
        </p:nvSpPr>
        <p:spPr bwMode="auto">
          <a:xfrm>
            <a:off x="179512" y="2539424"/>
            <a:ext cx="6624736" cy="538851"/>
          </a:xfrm>
          <a:prstGeom prst="rect">
            <a:avLst/>
          </a:prstGeom>
          <a:solidFill>
            <a:srgbClr val="FFFFFF">
              <a:alpha val="90000"/>
            </a:srgbClr>
          </a:solidFill>
          <a:ln w="9525">
            <a:noFill/>
            <a:miter lim="800000"/>
            <a:headEnd/>
            <a:tailEnd/>
          </a:ln>
          <a:effectLst/>
        </p:spPr>
        <p:txBody>
          <a:bodyPr wrap="square" bIns="61200">
            <a:prstTxWarp prst="textNoShape">
              <a:avLst/>
            </a:prstTxWarp>
            <a:spAutoFit/>
          </a:bodyPr>
          <a:lstStyle/>
          <a:p>
            <a:pPr algn="ctr"/>
            <a:r>
              <a:rPr lang="en-US" sz="2800" b="1" dirty="0" smtClean="0">
                <a:solidFill>
                  <a:srgbClr val="262626"/>
                </a:solidFill>
                <a:latin typeface="Trebuchet MS"/>
                <a:ea typeface="Calibri" charset="0"/>
                <a:cs typeface="Trebuchet MS"/>
              </a:rPr>
              <a:t>(</a:t>
            </a:r>
            <a:r>
              <a:rPr lang="en-US" sz="2800" b="1" dirty="0" err="1" smtClean="0">
                <a:solidFill>
                  <a:srgbClr val="262626"/>
                </a:solidFill>
                <a:latin typeface="Trebuchet MS"/>
                <a:ea typeface="Calibri" charset="0"/>
                <a:cs typeface="Trebuchet MS"/>
              </a:rPr>
              <a:t>TeV</a:t>
            </a:r>
            <a:r>
              <a:rPr lang="en-US" sz="2800" b="1" dirty="0" smtClean="0">
                <a:solidFill>
                  <a:srgbClr val="262626"/>
                </a:solidFill>
                <a:latin typeface="Trebuchet MS"/>
                <a:ea typeface="Calibri" charset="0"/>
                <a:cs typeface="Trebuchet MS"/>
              </a:rPr>
              <a:t>-scale) Supersymmetry (SUSY)</a:t>
            </a:r>
          </a:p>
        </p:txBody>
      </p:sp>
      <p:sp>
        <p:nvSpPr>
          <p:cNvPr id="4" name="幻灯片编号占位符 3"/>
          <p:cNvSpPr>
            <a:spLocks noGrp="1"/>
          </p:cNvSpPr>
          <p:nvPr>
            <p:ph type="sldNum" sz="quarter" idx="12"/>
          </p:nvPr>
        </p:nvSpPr>
        <p:spPr/>
        <p:txBody>
          <a:bodyPr>
            <a:normAutofit fontScale="92500" lnSpcReduction="20000"/>
          </a:bodyPr>
          <a:lstStyle/>
          <a:p>
            <a:fld id="{0C913308-F349-4B6D-A68A-DD1791B4A57B}" type="slidenum">
              <a:rPr lang="zh-CN" altLang="en-US" smtClean="0"/>
              <a:pPr/>
              <a:t>37</a:t>
            </a:fld>
            <a:endParaRPr lang="zh-CN" altLang="en-US"/>
          </a:p>
        </p:txBody>
      </p:sp>
      <p:sp>
        <p:nvSpPr>
          <p:cNvPr id="22" name="TextBox 17"/>
          <p:cNvSpPr txBox="1"/>
          <p:nvPr/>
        </p:nvSpPr>
        <p:spPr>
          <a:xfrm>
            <a:off x="2195736" y="5101999"/>
            <a:ext cx="792088" cy="369332"/>
          </a:xfrm>
          <a:prstGeom prst="rect">
            <a:avLst/>
          </a:prstGeom>
          <a:noFill/>
        </p:spPr>
        <p:txBody>
          <a:bodyPr wrap="square" rtlCol="0">
            <a:spAutoFit/>
          </a:bodyPr>
          <a:lstStyle/>
          <a:p>
            <a:r>
              <a:rPr lang="en-GB" sz="1800" dirty="0" smtClean="0">
                <a:latin typeface="Trebuchet MS"/>
                <a:cs typeface="Trebuchet MS"/>
              </a:rPr>
              <a:t>Higgs</a:t>
            </a:r>
            <a:endParaRPr lang="en-GB" sz="1800" dirty="0">
              <a:latin typeface="Trebuchet MS"/>
              <a:cs typeface="Trebuchet MS"/>
            </a:endParaRPr>
          </a:p>
        </p:txBody>
      </p:sp>
      <p:sp>
        <p:nvSpPr>
          <p:cNvPr id="23" name="TextBox 18"/>
          <p:cNvSpPr txBox="1"/>
          <p:nvPr/>
        </p:nvSpPr>
        <p:spPr>
          <a:xfrm>
            <a:off x="4355976" y="5092707"/>
            <a:ext cx="792088" cy="369332"/>
          </a:xfrm>
          <a:prstGeom prst="rect">
            <a:avLst/>
          </a:prstGeom>
          <a:noFill/>
        </p:spPr>
        <p:txBody>
          <a:bodyPr wrap="square" rtlCol="0">
            <a:spAutoFit/>
          </a:bodyPr>
          <a:lstStyle/>
          <a:p>
            <a:r>
              <a:rPr lang="en-GB" sz="1800" dirty="0" smtClean="0">
                <a:latin typeface="Trebuchet MS"/>
                <a:cs typeface="Trebuchet MS"/>
              </a:rPr>
              <a:t>SUSY</a:t>
            </a:r>
            <a:endParaRPr lang="en-GB" sz="1800" dirty="0">
              <a:latin typeface="Trebuchet MS"/>
              <a:cs typeface="Trebuchet MS"/>
            </a:endParaRPr>
          </a:p>
        </p:txBody>
      </p:sp>
      <p:sp>
        <p:nvSpPr>
          <p:cNvPr id="9" name="矩形 8"/>
          <p:cNvSpPr/>
          <p:nvPr/>
        </p:nvSpPr>
        <p:spPr>
          <a:xfrm>
            <a:off x="323528" y="260648"/>
            <a:ext cx="5688632" cy="646331"/>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altLang="zh-CN" sz="3600" b="1" dirty="0" smtClean="0">
                <a:ln/>
                <a:solidFill>
                  <a:schemeClr val="accent3"/>
                </a:solidFill>
                <a:latin typeface="Arial Black"/>
                <a:cs typeface="Arial Black"/>
              </a:rPr>
              <a:t>How to hunt SUSY?</a:t>
            </a:r>
            <a:endParaRPr lang="en-GB" altLang="zh-CN" sz="3600" b="1" dirty="0">
              <a:ln/>
              <a:solidFill>
                <a:schemeClr val="accent3"/>
              </a:solidFill>
              <a:latin typeface="Arial Black"/>
              <a:cs typeface="Arial Black"/>
            </a:endParaRPr>
          </a:p>
        </p:txBody>
      </p:sp>
      <p:pic>
        <p:nvPicPr>
          <p:cNvPr id="14" name="图片 13" descr="屏幕快照 2014-08-14 下午3.20.4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6760" y="1577353"/>
            <a:ext cx="2568379" cy="1736369"/>
          </a:xfrm>
          <a:prstGeom prst="rect">
            <a:avLst/>
          </a:prstGeom>
        </p:spPr>
      </p:pic>
      <p:pic>
        <p:nvPicPr>
          <p:cNvPr id="16" name="图片 15" descr="2568728_224947018_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6760" y="679"/>
            <a:ext cx="2356228" cy="1576188"/>
          </a:xfrm>
          <a:prstGeom prst="rect">
            <a:avLst/>
          </a:prstGeom>
        </p:spPr>
      </p:pic>
    </p:spTree>
    <p:extLst>
      <p:ext uri="{BB962C8B-B14F-4D97-AF65-F5344CB8AC3E}">
        <p14:creationId xmlns:p14="http://schemas.microsoft.com/office/powerpoint/2010/main" val="1093527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4"/>
          <p:cNvSpPr txBox="1">
            <a:spLocks/>
          </p:cNvSpPr>
          <p:nvPr/>
        </p:nvSpPr>
        <p:spPr>
          <a:xfrm>
            <a:off x="539552" y="188640"/>
            <a:ext cx="8136904" cy="648072"/>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b="0" dirty="0" smtClean="0">
                <a:solidFill>
                  <a:srgbClr val="000000"/>
                </a:solidFill>
                <a:latin typeface="Arial Black"/>
                <a:ea typeface="华文中宋" charset="0"/>
                <a:cs typeface="Arial Black"/>
              </a:rPr>
              <a:t>How do we start? - SUSY Signature</a:t>
            </a:r>
            <a:endParaRPr kumimoji="1" lang="zh-CN" altLang="en-US" sz="2800" b="0" dirty="0">
              <a:solidFill>
                <a:srgbClr val="000000"/>
              </a:solidFill>
              <a:latin typeface="Cambria Math"/>
              <a:cs typeface="Cambria Math"/>
            </a:endParaRPr>
          </a:p>
        </p:txBody>
      </p:sp>
      <p:sp>
        <p:nvSpPr>
          <p:cNvPr id="3" name="幻灯片编号占位符 2"/>
          <p:cNvSpPr>
            <a:spLocks noGrp="1"/>
          </p:cNvSpPr>
          <p:nvPr>
            <p:ph type="sldNum" sz="quarter" idx="12"/>
          </p:nvPr>
        </p:nvSpPr>
        <p:spPr/>
        <p:txBody>
          <a:bodyPr>
            <a:normAutofit fontScale="92500" lnSpcReduction="20000"/>
          </a:bodyPr>
          <a:lstStyle/>
          <a:p>
            <a:fld id="{0C913308-F349-4B6D-A68A-DD1791B4A57B}" type="slidenum">
              <a:rPr lang="zh-CN" altLang="en-US" smtClean="0"/>
              <a:pPr/>
              <a:t>38</a:t>
            </a:fld>
            <a:endParaRPr lang="zh-CN" altLang="en-US"/>
          </a:p>
        </p:txBody>
      </p:sp>
      <p:pic>
        <p:nvPicPr>
          <p:cNvPr id="10" name="图片 9" descr="屏幕快照 2013-09-09 下午2.09.16.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4221088"/>
            <a:ext cx="5400600" cy="2144612"/>
          </a:xfrm>
          <a:prstGeom prst="rect">
            <a:avLst/>
          </a:prstGeom>
        </p:spPr>
      </p:pic>
      <p:pic>
        <p:nvPicPr>
          <p:cNvPr id="11" name="图片 10" descr="屏幕快照 2013-09-09 下午2.01.4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4653136"/>
            <a:ext cx="1354744" cy="1584176"/>
          </a:xfrm>
          <a:prstGeom prst="rect">
            <a:avLst/>
          </a:prstGeom>
        </p:spPr>
      </p:pic>
      <p:pic>
        <p:nvPicPr>
          <p:cNvPr id="15" name="图片 14" descr="屏幕快照 2013-09-09 上午12.37.1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0" y="1270612"/>
            <a:ext cx="1818375" cy="1969907"/>
          </a:xfrm>
          <a:prstGeom prst="rect">
            <a:avLst/>
          </a:prstGeom>
          <a:ln>
            <a:solidFill>
              <a:srgbClr val="806C1A"/>
            </a:solidFill>
          </a:ln>
        </p:spPr>
      </p:pic>
      <p:sp>
        <p:nvSpPr>
          <p:cNvPr id="16" name="Rectangle 9"/>
          <p:cNvSpPr>
            <a:spLocks noChangeArrowheads="1"/>
          </p:cNvSpPr>
          <p:nvPr/>
        </p:nvSpPr>
        <p:spPr bwMode="auto">
          <a:xfrm>
            <a:off x="251520" y="1052737"/>
            <a:ext cx="6696744" cy="3141885"/>
          </a:xfrm>
          <a:prstGeom prst="rect">
            <a:avLst/>
          </a:prstGeom>
          <a:solidFill>
            <a:schemeClr val="bg1"/>
          </a:solidFill>
          <a:ln>
            <a:solidFill>
              <a:srgbClr val="806C1A"/>
            </a:solidFill>
          </a:ln>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marL="342900" indent="-342900">
              <a:spcAft>
                <a:spcPts val="500"/>
              </a:spcAft>
              <a:buSzPct val="100000"/>
              <a:buFont typeface="Wingdings" charset="2"/>
              <a:buChar char="n"/>
            </a:pPr>
            <a:r>
              <a:rPr lang="en-GB" altLang="zh-CN" sz="2200" b="1" u="sng" dirty="0" smtClean="0">
                <a:solidFill>
                  <a:schemeClr val="tx1"/>
                </a:solidFill>
                <a:latin typeface="Arial"/>
                <a:ea typeface="宋体" charset="0"/>
                <a:cs typeface="Arial"/>
              </a:rPr>
              <a:t>Conserved R parity </a:t>
            </a:r>
            <a:r>
              <a:rPr lang="en-GB" altLang="zh-CN" sz="2200" dirty="0" smtClean="0">
                <a:solidFill>
                  <a:schemeClr val="tx1"/>
                </a:solidFill>
                <a:latin typeface="Arial"/>
                <a:ea typeface="宋体" charset="0"/>
                <a:cs typeface="Arial"/>
              </a:rPr>
              <a:t>(originally introduced for stability  of proton)  </a:t>
            </a:r>
          </a:p>
          <a:p>
            <a:pPr defTabSz="457200">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endParaRPr lang="en-GB" altLang="zh-CN" sz="800" dirty="0" smtClean="0">
              <a:solidFill>
                <a:schemeClr val="tx1"/>
              </a:solidFill>
              <a:latin typeface="Arial"/>
              <a:ea typeface="宋体" charset="0"/>
              <a:cs typeface="Arial"/>
            </a:endParaRPr>
          </a:p>
          <a:p>
            <a:pPr defTabSz="457200">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endParaRPr lang="en-GB" altLang="zh-CN" sz="800" dirty="0">
              <a:solidFill>
                <a:schemeClr val="tx1"/>
              </a:solidFill>
              <a:latin typeface="Arial"/>
              <a:ea typeface="宋体" charset="0"/>
              <a:cs typeface="Arial"/>
            </a:endParaRPr>
          </a:p>
          <a:p>
            <a:pPr defTabSz="457200">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endParaRPr lang="en-GB" altLang="zh-CN" sz="2200" dirty="0">
              <a:solidFill>
                <a:schemeClr val="tx1"/>
              </a:solidFill>
              <a:latin typeface="Arial"/>
              <a:ea typeface="宋体" charset="0"/>
              <a:cs typeface="Arial"/>
            </a:endParaRPr>
          </a:p>
          <a:p>
            <a:pPr marL="800100" lvl="1" indent="-342900" defTabSz="457200">
              <a:buFont typeface="Symbol" charset="2"/>
              <a:buChar char="-"/>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r>
              <a:rPr lang="en-GB" altLang="zh-CN" sz="2100" dirty="0" smtClean="0">
                <a:solidFill>
                  <a:schemeClr val="tx1"/>
                </a:solidFill>
                <a:latin typeface="Arial"/>
                <a:ea typeface="宋体" charset="0"/>
                <a:cs typeface="Arial"/>
              </a:rPr>
              <a:t>SUSY particles produced/annihilated in pairs</a:t>
            </a:r>
          </a:p>
          <a:p>
            <a:pPr marL="800100" lvl="1" indent="-342900" defTabSz="457200">
              <a:buFont typeface="Symbol" charset="2"/>
              <a:buChar char="-"/>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r>
              <a:rPr lang="en-GB" altLang="zh-CN" sz="2100" dirty="0" smtClean="0">
                <a:solidFill>
                  <a:srgbClr val="0000FF"/>
                </a:solidFill>
                <a:latin typeface="Arial"/>
                <a:ea typeface="宋体" charset="0"/>
                <a:cs typeface="Arial"/>
              </a:rPr>
              <a:t>Lightest SUSY particle (LSP) stable (DM candidate)</a:t>
            </a:r>
          </a:p>
          <a:p>
            <a:pPr marL="800100" lvl="1" indent="-342900" defTabSz="457200">
              <a:buFont typeface="Symbol" charset="2"/>
              <a:buChar char="-"/>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r>
              <a:rPr lang="en-GB" altLang="zh-CN" sz="2100" dirty="0" smtClean="0">
                <a:solidFill>
                  <a:srgbClr val="FF0000"/>
                </a:solidFill>
                <a:latin typeface="Arial"/>
                <a:ea typeface="宋体" charset="0"/>
                <a:cs typeface="Arial"/>
              </a:rPr>
              <a:t>Typical signature:  </a:t>
            </a:r>
            <a:r>
              <a:rPr lang="en-GB" altLang="zh-CN" sz="2100" u="sng" dirty="0" smtClean="0">
                <a:solidFill>
                  <a:srgbClr val="FF0000"/>
                </a:solidFill>
                <a:latin typeface="Arial"/>
                <a:ea typeface="宋体" charset="0"/>
                <a:cs typeface="Arial"/>
              </a:rPr>
              <a:t>jets/leptons/photons + </a:t>
            </a:r>
            <a:r>
              <a:rPr lang="en-GB" altLang="zh-CN" sz="2100" b="1" u="sng" dirty="0" smtClean="0">
                <a:solidFill>
                  <a:srgbClr val="FF0000"/>
                </a:solidFill>
                <a:latin typeface="Arial"/>
                <a:ea typeface="宋体" charset="0"/>
                <a:cs typeface="Arial"/>
              </a:rPr>
              <a:t>MET </a:t>
            </a:r>
            <a:r>
              <a:rPr lang="en-GB" altLang="zh-CN" sz="2100" b="1" dirty="0" smtClean="0">
                <a:solidFill>
                  <a:srgbClr val="9E3B91"/>
                </a:solidFill>
                <a:latin typeface="Arial"/>
                <a:ea typeface="宋体" charset="0"/>
                <a:cs typeface="Arial"/>
              </a:rPr>
              <a:t>(key signature: large MET)</a:t>
            </a:r>
          </a:p>
          <a:p>
            <a:pPr lvl="1" defTabSz="457200">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endParaRPr lang="en-GB" altLang="zh-CN" sz="800" b="1" u="sng" dirty="0" smtClean="0">
              <a:solidFill>
                <a:srgbClr val="FF0000"/>
              </a:solidFill>
              <a:latin typeface="Arial"/>
              <a:ea typeface="宋体" charset="0"/>
              <a:cs typeface="Arial"/>
            </a:endParaRPr>
          </a:p>
        </p:txBody>
      </p:sp>
      <p:pic>
        <p:nvPicPr>
          <p:cNvPr id="17" name="图片 16" descr="屏幕快照 2013-09-09 下午2.34.3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616" y="1772816"/>
            <a:ext cx="2298700" cy="495300"/>
          </a:xfrm>
          <a:prstGeom prst="rect">
            <a:avLst/>
          </a:prstGeom>
          <a:ln>
            <a:solidFill>
              <a:srgbClr val="61625E"/>
            </a:solidFill>
          </a:ln>
        </p:spPr>
      </p:pic>
      <p:sp>
        <p:nvSpPr>
          <p:cNvPr id="18" name="椭圆 17"/>
          <p:cNvSpPr/>
          <p:nvPr/>
        </p:nvSpPr>
        <p:spPr>
          <a:xfrm>
            <a:off x="8316416" y="2996952"/>
            <a:ext cx="504056" cy="432048"/>
          </a:xfrm>
          <a:prstGeom prst="ellipse">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9" name="椭圆 18"/>
          <p:cNvSpPr/>
          <p:nvPr/>
        </p:nvSpPr>
        <p:spPr>
          <a:xfrm>
            <a:off x="8460432" y="1198604"/>
            <a:ext cx="504056" cy="432048"/>
          </a:xfrm>
          <a:prstGeom prst="ellipse">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 name="文本框 3"/>
          <p:cNvSpPr txBox="1"/>
          <p:nvPr/>
        </p:nvSpPr>
        <p:spPr>
          <a:xfrm>
            <a:off x="4067944" y="1556792"/>
            <a:ext cx="1537876" cy="646331"/>
          </a:xfrm>
          <a:prstGeom prst="rect">
            <a:avLst/>
          </a:prstGeom>
          <a:solidFill>
            <a:srgbClr val="806C1A"/>
          </a:solidFill>
        </p:spPr>
        <p:txBody>
          <a:bodyPr wrap="none" rtlCol="0">
            <a:spAutoFit/>
          </a:bodyPr>
          <a:lstStyle/>
          <a:p>
            <a:r>
              <a:rPr kumimoji="1" lang="en-US" altLang="zh-CN" dirty="0" smtClean="0">
                <a:latin typeface="Arial"/>
                <a:cs typeface="Arial"/>
              </a:rPr>
              <a:t>R=+1  (SM)</a:t>
            </a:r>
          </a:p>
          <a:p>
            <a:r>
              <a:rPr kumimoji="1" lang="en-US" altLang="zh-CN" dirty="0" smtClean="0">
                <a:latin typeface="Arial"/>
                <a:cs typeface="Arial"/>
              </a:rPr>
              <a:t>R=-1 (SUSY)</a:t>
            </a:r>
            <a:endParaRPr kumimoji="1" lang="zh-CN" altLang="en-US" dirty="0">
              <a:latin typeface="Arial"/>
              <a:cs typeface="Arial"/>
            </a:endParaRPr>
          </a:p>
        </p:txBody>
      </p:sp>
      <p:cxnSp>
        <p:nvCxnSpPr>
          <p:cNvPr id="9" name="直线箭头连接符 8"/>
          <p:cNvCxnSpPr>
            <a:stCxn id="18" idx="3"/>
          </p:cNvCxnSpPr>
          <p:nvPr/>
        </p:nvCxnSpPr>
        <p:spPr>
          <a:xfrm flipH="1">
            <a:off x="6732240" y="3365728"/>
            <a:ext cx="1657993" cy="1503432"/>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1"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303535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4"/>
          <p:cNvSpPr txBox="1">
            <a:spLocks/>
          </p:cNvSpPr>
          <p:nvPr/>
        </p:nvSpPr>
        <p:spPr>
          <a:xfrm>
            <a:off x="827584" y="116632"/>
            <a:ext cx="7488832" cy="792088"/>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b="0" dirty="0" smtClean="0">
                <a:solidFill>
                  <a:srgbClr val="000000"/>
                </a:solidFill>
                <a:latin typeface="Arial Black"/>
                <a:cs typeface="Arial Black"/>
              </a:rPr>
              <a:t>How do we search for SUSY?</a:t>
            </a:r>
            <a:endParaRPr kumimoji="1" lang="zh-CN" altLang="en-US" sz="2800" b="0" dirty="0">
              <a:solidFill>
                <a:srgbClr val="000000"/>
              </a:solidFill>
              <a:latin typeface="Cambria Math"/>
              <a:cs typeface="Cambria Math"/>
            </a:endParaRPr>
          </a:p>
        </p:txBody>
      </p:sp>
      <p:sp>
        <p:nvSpPr>
          <p:cNvPr id="3" name="幻灯片编号占位符 2"/>
          <p:cNvSpPr>
            <a:spLocks noGrp="1"/>
          </p:cNvSpPr>
          <p:nvPr>
            <p:ph type="sldNum" sz="quarter" idx="12"/>
          </p:nvPr>
        </p:nvSpPr>
        <p:spPr/>
        <p:txBody>
          <a:bodyPr>
            <a:normAutofit fontScale="92500" lnSpcReduction="20000"/>
          </a:bodyPr>
          <a:lstStyle/>
          <a:p>
            <a:fld id="{0C913308-F349-4B6D-A68A-DD1791B4A57B}" type="slidenum">
              <a:rPr lang="zh-CN" altLang="en-US" smtClean="0"/>
              <a:pPr/>
              <a:t>39</a:t>
            </a:fld>
            <a:endParaRPr lang="zh-CN" altLang="en-US"/>
          </a:p>
        </p:txBody>
      </p:sp>
      <p:sp>
        <p:nvSpPr>
          <p:cNvPr id="15"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pic>
        <p:nvPicPr>
          <p:cNvPr id="13" name="Picture 1" descr="Bild 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178" y="1805136"/>
            <a:ext cx="69977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2"/>
          <p:cNvSpPr txBox="1">
            <a:spLocks noChangeArrowheads="1"/>
          </p:cNvSpPr>
          <p:nvPr/>
        </p:nvSpPr>
        <p:spPr bwMode="auto">
          <a:xfrm>
            <a:off x="1258566" y="2798911"/>
            <a:ext cx="620712" cy="646113"/>
          </a:xfrm>
          <a:prstGeom prst="rect">
            <a:avLst/>
          </a:prstGeom>
          <a:solidFill>
            <a:srgbClr val="FFFF00"/>
          </a:solidFill>
          <a:ln w="9525">
            <a:solidFill>
              <a:schemeClr val="tx1"/>
            </a:solidFill>
            <a:miter lim="800000"/>
            <a:headEnd/>
            <a:tailEnd/>
          </a:ln>
        </p:spPr>
        <p:txBody>
          <a:bodyPr wrap="none">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en-US" altLang="zh-CN" b="1">
                <a:cs typeface="宋体" charset="0"/>
              </a:rPr>
              <a:t>[uu]</a:t>
            </a:r>
          </a:p>
          <a:p>
            <a:pPr eaLnBrk="1" hangingPunct="1"/>
            <a:r>
              <a:rPr lang="en-US" altLang="zh-CN" b="1">
                <a:cs typeface="宋体" charset="0"/>
              </a:rPr>
              <a:t>[dd]</a:t>
            </a:r>
          </a:p>
        </p:txBody>
      </p:sp>
      <p:sp>
        <p:nvSpPr>
          <p:cNvPr id="21" name="TextBox 6"/>
          <p:cNvSpPr txBox="1">
            <a:spLocks noChangeArrowheads="1"/>
          </p:cNvSpPr>
          <p:nvPr/>
        </p:nvSpPr>
        <p:spPr bwMode="auto">
          <a:xfrm>
            <a:off x="1891978" y="2943374"/>
            <a:ext cx="595313" cy="369887"/>
          </a:xfrm>
          <a:prstGeom prst="rect">
            <a:avLst/>
          </a:prstGeom>
          <a:solidFill>
            <a:srgbClr val="FFFF00"/>
          </a:solidFill>
          <a:ln w="9525">
            <a:solidFill>
              <a:schemeClr val="tx1"/>
            </a:solidFill>
            <a:miter lim="800000"/>
            <a:headEnd/>
            <a:tailEnd/>
          </a:ln>
        </p:spPr>
        <p:txBody>
          <a:bodyPr wrap="none">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en-US" altLang="zh-CN" b="1">
                <a:cs typeface="宋体" charset="0"/>
              </a:rPr>
              <a:t>[ss]</a:t>
            </a:r>
          </a:p>
        </p:txBody>
      </p:sp>
      <p:sp>
        <p:nvSpPr>
          <p:cNvPr id="22" name="TextBox 9"/>
          <p:cNvSpPr txBox="1">
            <a:spLocks noChangeArrowheads="1"/>
          </p:cNvSpPr>
          <p:nvPr/>
        </p:nvSpPr>
        <p:spPr bwMode="auto">
          <a:xfrm>
            <a:off x="2744466" y="3230711"/>
            <a:ext cx="595312" cy="369888"/>
          </a:xfrm>
          <a:prstGeom prst="rect">
            <a:avLst/>
          </a:prstGeom>
          <a:solidFill>
            <a:srgbClr val="FFFF00"/>
          </a:solidFill>
          <a:ln w="9525">
            <a:solidFill>
              <a:schemeClr val="tx1"/>
            </a:solidFill>
            <a:miter lim="800000"/>
            <a:headEnd/>
            <a:tailEnd/>
          </a:ln>
        </p:spPr>
        <p:txBody>
          <a:bodyPr wrap="none">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en-US" altLang="zh-CN" b="1">
                <a:cs typeface="宋体" charset="0"/>
              </a:rPr>
              <a:t>[cc]</a:t>
            </a:r>
          </a:p>
        </p:txBody>
      </p:sp>
      <p:sp>
        <p:nvSpPr>
          <p:cNvPr id="23" name="TextBox 10"/>
          <p:cNvSpPr txBox="1">
            <a:spLocks noChangeArrowheads="1"/>
          </p:cNvSpPr>
          <p:nvPr/>
        </p:nvSpPr>
        <p:spPr bwMode="auto">
          <a:xfrm>
            <a:off x="3633466" y="3230711"/>
            <a:ext cx="620712" cy="369888"/>
          </a:xfrm>
          <a:prstGeom prst="rect">
            <a:avLst/>
          </a:prstGeom>
          <a:solidFill>
            <a:srgbClr val="FFFF00"/>
          </a:solidFill>
          <a:ln w="9525">
            <a:solidFill>
              <a:schemeClr val="tx1"/>
            </a:solidFill>
            <a:miter lim="800000"/>
            <a:headEnd/>
            <a:tailEnd/>
          </a:ln>
        </p:spPr>
        <p:txBody>
          <a:bodyPr wrap="none">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en-US" altLang="zh-CN" b="1">
                <a:cs typeface="宋体" charset="0"/>
              </a:rPr>
              <a:t>[bb]</a:t>
            </a:r>
          </a:p>
        </p:txBody>
      </p:sp>
      <p:sp>
        <p:nvSpPr>
          <p:cNvPr id="24" name="TextBox 4"/>
          <p:cNvSpPr txBox="1">
            <a:spLocks noChangeArrowheads="1"/>
          </p:cNvSpPr>
          <p:nvPr/>
        </p:nvSpPr>
        <p:spPr bwMode="auto">
          <a:xfrm>
            <a:off x="8420298" y="5751661"/>
            <a:ext cx="1841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en-US" altLang="zh-CN">
                <a:cs typeface="宋体" charset="0"/>
              </a:rPr>
              <a:t>   </a:t>
            </a:r>
          </a:p>
        </p:txBody>
      </p:sp>
      <p:sp>
        <p:nvSpPr>
          <p:cNvPr id="25" name="TextBox 13"/>
          <p:cNvSpPr txBox="1">
            <a:spLocks noChangeArrowheads="1"/>
          </p:cNvSpPr>
          <p:nvPr/>
        </p:nvSpPr>
        <p:spPr bwMode="auto">
          <a:xfrm>
            <a:off x="539428" y="1252686"/>
            <a:ext cx="871538" cy="461963"/>
          </a:xfrm>
          <a:prstGeom prst="rect">
            <a:avLst/>
          </a:prstGeom>
          <a:solidFill>
            <a:srgbClr val="FFFF00"/>
          </a:solidFill>
          <a:ln w="9525">
            <a:solidFill>
              <a:srgbClr val="000090"/>
            </a:solidFill>
            <a:miter lim="800000"/>
            <a:headEnd/>
            <a:tailEnd/>
          </a:ln>
        </p:spPr>
        <p:txBody>
          <a:bodyPr wrap="none">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en-US" altLang="zh-CN" sz="2400" b="1">
                <a:solidFill>
                  <a:srgbClr val="000090"/>
                </a:solidFill>
                <a:cs typeface="宋体" charset="0"/>
              </a:rPr>
              <a:t>2010</a:t>
            </a:r>
          </a:p>
        </p:txBody>
      </p:sp>
      <p:sp>
        <p:nvSpPr>
          <p:cNvPr id="26" name="TextBox 20"/>
          <p:cNvSpPr txBox="1">
            <a:spLocks noChangeArrowheads="1"/>
          </p:cNvSpPr>
          <p:nvPr/>
        </p:nvSpPr>
        <p:spPr bwMode="auto">
          <a:xfrm>
            <a:off x="5074916" y="5030936"/>
            <a:ext cx="696912" cy="369888"/>
          </a:xfrm>
          <a:prstGeom prst="rect">
            <a:avLst/>
          </a:prstGeom>
          <a:solidFill>
            <a:srgbClr val="FFFF00"/>
          </a:solidFill>
          <a:ln w="9525">
            <a:solidFill>
              <a:schemeClr val="tx1"/>
            </a:solidFill>
            <a:miter lim="800000"/>
            <a:headEnd/>
            <a:tailEnd/>
          </a:ln>
        </p:spPr>
        <p:txBody>
          <a:bodyPr wrap="none">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en-US" altLang="zh-CN" b="1">
                <a:cs typeface="宋体" charset="0"/>
              </a:rPr>
              <a:t>1983</a:t>
            </a:r>
          </a:p>
        </p:txBody>
      </p:sp>
      <p:sp>
        <p:nvSpPr>
          <p:cNvPr id="27" name="TextBox 22"/>
          <p:cNvSpPr txBox="1">
            <a:spLocks noChangeArrowheads="1"/>
          </p:cNvSpPr>
          <p:nvPr/>
        </p:nvSpPr>
        <p:spPr bwMode="auto">
          <a:xfrm>
            <a:off x="3633466" y="3662511"/>
            <a:ext cx="696912" cy="369888"/>
          </a:xfrm>
          <a:prstGeom prst="rect">
            <a:avLst/>
          </a:prstGeom>
          <a:solidFill>
            <a:srgbClr val="FFFF00"/>
          </a:solidFill>
          <a:ln w="9525">
            <a:solidFill>
              <a:srgbClr val="006900"/>
            </a:solidFill>
            <a:miter lim="800000"/>
            <a:headEnd/>
            <a:tailEnd/>
          </a:ln>
        </p:spPr>
        <p:txBody>
          <a:bodyPr wrap="none">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en-US" altLang="zh-CN" b="1">
                <a:cs typeface="宋体" charset="0"/>
              </a:rPr>
              <a:t>1978</a:t>
            </a:r>
          </a:p>
        </p:txBody>
      </p:sp>
      <p:sp>
        <p:nvSpPr>
          <p:cNvPr id="28" name="TextBox 24"/>
          <p:cNvSpPr txBox="1">
            <a:spLocks noChangeArrowheads="1"/>
          </p:cNvSpPr>
          <p:nvPr/>
        </p:nvSpPr>
        <p:spPr bwMode="auto">
          <a:xfrm>
            <a:off x="2719066" y="3662511"/>
            <a:ext cx="696912" cy="369888"/>
          </a:xfrm>
          <a:prstGeom prst="rect">
            <a:avLst/>
          </a:prstGeom>
          <a:solidFill>
            <a:srgbClr val="FFFF00"/>
          </a:solidFill>
          <a:ln w="9525">
            <a:solidFill>
              <a:srgbClr val="006900"/>
            </a:solidFill>
            <a:miter lim="800000"/>
            <a:headEnd/>
            <a:tailEnd/>
          </a:ln>
        </p:spPr>
        <p:txBody>
          <a:bodyPr wrap="none">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en-US" altLang="zh-CN" b="1">
                <a:cs typeface="宋体" charset="0"/>
              </a:rPr>
              <a:t>1974</a:t>
            </a:r>
          </a:p>
        </p:txBody>
      </p:sp>
      <p:sp>
        <p:nvSpPr>
          <p:cNvPr id="29" name="TextBox 25"/>
          <p:cNvSpPr txBox="1">
            <a:spLocks noChangeArrowheads="1"/>
          </p:cNvSpPr>
          <p:nvPr/>
        </p:nvSpPr>
        <p:spPr bwMode="auto">
          <a:xfrm>
            <a:off x="1517328" y="3662511"/>
            <a:ext cx="831850" cy="369888"/>
          </a:xfrm>
          <a:prstGeom prst="rect">
            <a:avLst/>
          </a:prstGeom>
          <a:solidFill>
            <a:srgbClr val="FFFF00"/>
          </a:solidFill>
          <a:ln w="9525">
            <a:solidFill>
              <a:srgbClr val="006900"/>
            </a:solidFill>
            <a:miter lim="800000"/>
            <a:headEnd/>
            <a:tailEnd/>
          </a:ln>
        </p:spPr>
        <p:txBody>
          <a:bodyPr wrap="none">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en-US" altLang="zh-CN" b="1">
                <a:cs typeface="宋体" charset="0"/>
              </a:rPr>
              <a:t>~1960</a:t>
            </a:r>
          </a:p>
        </p:txBody>
      </p:sp>
      <p:sp>
        <p:nvSpPr>
          <p:cNvPr id="31" name="Rectangle 1"/>
          <p:cNvSpPr>
            <a:spLocks noChangeArrowheads="1"/>
          </p:cNvSpPr>
          <p:nvPr/>
        </p:nvSpPr>
        <p:spPr bwMode="auto">
          <a:xfrm>
            <a:off x="323528" y="6183461"/>
            <a:ext cx="4824413" cy="144463"/>
          </a:xfrm>
          <a:prstGeom prst="rect">
            <a:avLst/>
          </a:prstGeom>
          <a:solidFill>
            <a:srgbClr val="FFFFFF"/>
          </a:solidFill>
          <a:ln w="9525">
            <a:solidFill>
              <a:srgbClr val="FFFFFF"/>
            </a:solidFill>
            <a:round/>
            <a:headEnd/>
            <a:tailEnd/>
          </a:ln>
        </p:spPr>
        <p:txBody>
          <a:bodyPr/>
          <a:lstStyle/>
          <a:p>
            <a:endParaRPr lang="zh-CN">
              <a:cs typeface="宋体" charset="0"/>
            </a:endParaRPr>
          </a:p>
        </p:txBody>
      </p:sp>
      <p:sp>
        <p:nvSpPr>
          <p:cNvPr id="32" name="矩形 2"/>
          <p:cNvSpPr>
            <a:spLocks noChangeArrowheads="1"/>
          </p:cNvSpPr>
          <p:nvPr/>
        </p:nvSpPr>
        <p:spPr bwMode="auto">
          <a:xfrm>
            <a:off x="2123728" y="980728"/>
            <a:ext cx="5256584" cy="923330"/>
          </a:xfrm>
          <a:prstGeom prst="rect">
            <a:avLst/>
          </a:prstGeom>
          <a:solidFill>
            <a:schemeClr val="bg1"/>
          </a:solidFill>
          <a:ln>
            <a:noFill/>
          </a:ln>
          <a:extLst>
            <a:ext uri="{91240B29-F687-4f45-9708-019B960494DF}">
              <a14:hiddenLine xmlns:a14="http://schemas.microsoft.com/office/drawing/2010/main" xmlns="" w="22225">
                <a:solidFill>
                  <a:srgbClr val="000000"/>
                </a:solidFill>
                <a:miter lim="800000"/>
                <a:headEnd/>
                <a:tailEnd/>
              </a14:hiddenLine>
            </a:ext>
          </a:extLst>
        </p:spPr>
        <p:txBody>
          <a:bodyPr wrap="square">
            <a:spAutoFit/>
          </a:bodyPr>
          <a:lstStyle/>
          <a:p>
            <a:pPr marL="342900" indent="-342900" defTabSz="457200">
              <a:buFont typeface="Wingdings" charset="2"/>
              <a:buChar char="n"/>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sz="2200" dirty="0" smtClean="0">
                <a:solidFill>
                  <a:srgbClr val="FF0000"/>
                </a:solidFill>
                <a:latin typeface="Arial"/>
                <a:cs typeface="Arial"/>
              </a:rPr>
              <a:t>Not like general particles with peak in mass spectrum </a:t>
            </a:r>
            <a:r>
              <a:rPr lang="en-US" altLang="zh-CN" sz="3200" dirty="0" smtClean="0">
                <a:solidFill>
                  <a:srgbClr val="FF0000"/>
                </a:solidFill>
                <a:latin typeface="Arial"/>
                <a:cs typeface="Arial"/>
                <a:sym typeface="Wingdings"/>
              </a:rPr>
              <a:t></a:t>
            </a:r>
            <a:r>
              <a:rPr lang="en-US" altLang="zh-CN" sz="2200" dirty="0" smtClean="0">
                <a:solidFill>
                  <a:srgbClr val="FF0000"/>
                </a:solidFill>
                <a:latin typeface="Arial"/>
                <a:cs typeface="Arial"/>
                <a:sym typeface="Wingdings"/>
              </a:rPr>
              <a:t> </a:t>
            </a:r>
            <a:endParaRPr lang="en-US" altLang="zh-CN" sz="2200" dirty="0" smtClean="0">
              <a:solidFill>
                <a:srgbClr val="FF0000"/>
              </a:solidFill>
              <a:latin typeface="Arial"/>
              <a:cs typeface="Arial"/>
            </a:endParaRPr>
          </a:p>
        </p:txBody>
      </p:sp>
      <p:pic>
        <p:nvPicPr>
          <p:cNvPr id="5" name="图片 4" descr="images-7.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1124744"/>
            <a:ext cx="1560275" cy="2083048"/>
          </a:xfrm>
          <a:prstGeom prst="rect">
            <a:avLst/>
          </a:prstGeom>
        </p:spPr>
      </p:pic>
      <p:sp>
        <p:nvSpPr>
          <p:cNvPr id="30" name="矩形 2"/>
          <p:cNvSpPr>
            <a:spLocks noChangeArrowheads="1"/>
          </p:cNvSpPr>
          <p:nvPr/>
        </p:nvSpPr>
        <p:spPr bwMode="auto">
          <a:xfrm rot="2161584">
            <a:off x="6785934" y="4047521"/>
            <a:ext cx="2072241" cy="1323439"/>
          </a:xfrm>
          <a:prstGeom prst="rect">
            <a:avLst/>
          </a:prstGeom>
          <a:solidFill>
            <a:srgbClr val="FFFF00"/>
          </a:solidFill>
          <a:ln>
            <a:noFill/>
          </a:ln>
          <a:extLst/>
        </p:spPr>
        <p:txBody>
          <a:bodyPr wrap="square">
            <a:spAutoFit/>
          </a:bodyPr>
          <a:lstStyle/>
          <a:p>
            <a:pPr defTabSz="457200">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sz="2400" dirty="0" smtClean="0">
                <a:solidFill>
                  <a:srgbClr val="FF0000"/>
                </a:solidFill>
                <a:latin typeface="Arial Black"/>
                <a:cs typeface="Arial Black"/>
                <a:sym typeface="Wingdings"/>
              </a:rPr>
              <a:t>How do we search  for SUSY</a:t>
            </a:r>
            <a:r>
              <a:rPr lang="en-US" altLang="zh-CN"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a:cs typeface="Arial Black"/>
                <a:sym typeface="Wingdings"/>
              </a:rPr>
              <a:t>?</a:t>
            </a:r>
            <a:r>
              <a:rPr lang="en-US" altLang="zh-CN" sz="2400" dirty="0" smtClean="0">
                <a:solidFill>
                  <a:srgbClr val="FF0000"/>
                </a:solidFill>
                <a:latin typeface="Arial Black"/>
                <a:cs typeface="Arial Black"/>
                <a:sym typeface="Wingdings"/>
              </a:rPr>
              <a:t> </a:t>
            </a:r>
            <a:endParaRPr lang="en-US" altLang="zh-CN" sz="2400" dirty="0" smtClean="0">
              <a:solidFill>
                <a:srgbClr val="FF0000"/>
              </a:solidFill>
              <a:latin typeface="Arial Black"/>
              <a:cs typeface="Arial Black"/>
            </a:endParaRPr>
          </a:p>
        </p:txBody>
      </p:sp>
      <p:cxnSp>
        <p:nvCxnSpPr>
          <p:cNvPr id="33" name="直线箭头连接符 32"/>
          <p:cNvCxnSpPr/>
          <p:nvPr/>
        </p:nvCxnSpPr>
        <p:spPr>
          <a:xfrm flipV="1">
            <a:off x="8028384" y="2708920"/>
            <a:ext cx="214214" cy="144889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直线箭头连接符 33"/>
          <p:cNvCxnSpPr/>
          <p:nvPr/>
        </p:nvCxnSpPr>
        <p:spPr>
          <a:xfrm flipV="1">
            <a:off x="4860032" y="1340768"/>
            <a:ext cx="3384376" cy="1808936"/>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6234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55576" y="332656"/>
            <a:ext cx="7650953" cy="461665"/>
          </a:xfrm>
          <a:prstGeom prst="rect">
            <a:avLst/>
          </a:prstGeom>
        </p:spPr>
        <p:txBody>
          <a:bodyPr wrap="none">
            <a:spAutoFit/>
          </a:bodyPr>
          <a:lstStyle/>
          <a:p>
            <a:r>
              <a:rPr lang="zh-CN" altLang="zh-CN" sz="2400" b="1" i="1" dirty="0">
                <a:solidFill>
                  <a:srgbClr val="0000FF"/>
                </a:solidFill>
                <a:latin typeface="+mn-ea"/>
              </a:rPr>
              <a:t>希腊神话中的</a:t>
            </a:r>
            <a:r>
              <a:rPr lang="zh-CN" altLang="zh-CN" sz="2400" b="1" i="1" dirty="0" smtClean="0">
                <a:solidFill>
                  <a:srgbClr val="0000FF"/>
                </a:solidFill>
                <a:latin typeface="+mn-ea"/>
              </a:rPr>
              <a:t>怪物</a:t>
            </a:r>
            <a:r>
              <a:rPr lang="zh-CN" altLang="en-US" sz="2400" b="1" i="1" dirty="0" smtClean="0">
                <a:solidFill>
                  <a:srgbClr val="0000FF"/>
                </a:solidFill>
                <a:latin typeface="+mn-ea"/>
              </a:rPr>
              <a:t>“</a:t>
            </a:r>
            <a:r>
              <a:rPr lang="en-US" altLang="zh-CN" sz="2400" i="1" dirty="0" smtClean="0">
                <a:solidFill>
                  <a:srgbClr val="0000FF"/>
                </a:solidFill>
                <a:latin typeface="+mn-ea"/>
              </a:rPr>
              <a:t>Uroboros</a:t>
            </a:r>
            <a:r>
              <a:rPr lang="zh-CN" altLang="en-US" sz="2400" b="1" i="1" dirty="0" smtClean="0">
                <a:solidFill>
                  <a:srgbClr val="0000FF"/>
                </a:solidFill>
                <a:latin typeface="+mn-ea"/>
              </a:rPr>
              <a:t>”</a:t>
            </a:r>
            <a:r>
              <a:rPr lang="zh-CN" altLang="zh-CN" sz="2400" b="1" i="1" dirty="0" smtClean="0">
                <a:solidFill>
                  <a:srgbClr val="0000FF"/>
                </a:solidFill>
                <a:latin typeface="+mn-ea"/>
              </a:rPr>
              <a:t>与格拉肖</a:t>
            </a:r>
            <a:r>
              <a:rPr lang="zh-CN" altLang="zh-CN" sz="2400" b="1" i="1" dirty="0">
                <a:solidFill>
                  <a:srgbClr val="0000FF"/>
                </a:solidFill>
                <a:latin typeface="+mn-ea"/>
              </a:rPr>
              <a:t>的“宇宙圈”</a:t>
            </a:r>
            <a:endParaRPr lang="zh-CN" altLang="zh-CN" sz="2400" i="1" dirty="0">
              <a:solidFill>
                <a:srgbClr val="0000FF"/>
              </a:solidFill>
              <a:latin typeface="+mn-ea"/>
            </a:endParaRPr>
          </a:p>
        </p:txBody>
      </p:sp>
      <p:pic>
        <p:nvPicPr>
          <p:cNvPr id="4" name="图片 3"/>
          <p:cNvPicPr>
            <a:picLocks noChangeAspect="1"/>
          </p:cNvPicPr>
          <p:nvPr/>
        </p:nvPicPr>
        <p:blipFill>
          <a:blip r:embed="rId2"/>
          <a:stretch>
            <a:fillRect/>
          </a:stretch>
        </p:blipFill>
        <p:spPr>
          <a:xfrm>
            <a:off x="1691680" y="1475491"/>
            <a:ext cx="5921518" cy="4392488"/>
          </a:xfrm>
          <a:prstGeom prst="rect">
            <a:avLst/>
          </a:prstGeom>
        </p:spPr>
      </p:pic>
      <p:sp>
        <p:nvSpPr>
          <p:cNvPr id="8" name="幻灯片编号占位符 3"/>
          <p:cNvSpPr txBox="1">
            <a:spLocks/>
          </p:cNvSpPr>
          <p:nvPr/>
        </p:nvSpPr>
        <p:spPr>
          <a:xfrm>
            <a:off x="8388424" y="6381328"/>
            <a:ext cx="660276" cy="288032"/>
          </a:xfrm>
          <a:prstGeom prst="rect">
            <a:avLst/>
          </a:prstGeom>
        </p:spPr>
        <p:txBody>
          <a:bodyPr>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C913308-F349-4B6D-A68A-DD1791B4A57B}" type="slidenum">
              <a:rPr lang="zh-CN" altLang="en-US" smtClean="0"/>
              <a:pPr algn="ctr"/>
              <a:t>4</a:t>
            </a:fld>
            <a:endParaRPr lang="zh-CN" altLang="en-US" dirty="0"/>
          </a:p>
        </p:txBody>
      </p:sp>
      <p:sp>
        <p:nvSpPr>
          <p:cNvPr id="14" name="矩形 13"/>
          <p:cNvSpPr/>
          <p:nvPr/>
        </p:nvSpPr>
        <p:spPr>
          <a:xfrm>
            <a:off x="3648377" y="6011996"/>
            <a:ext cx="2839239" cy="369332"/>
          </a:xfrm>
          <a:prstGeom prst="rect">
            <a:avLst/>
          </a:prstGeom>
        </p:spPr>
        <p:txBody>
          <a:bodyPr wrap="none">
            <a:spAutoFit/>
          </a:bodyPr>
          <a:lstStyle/>
          <a:p>
            <a:r>
              <a:rPr lang="zh-CN" altLang="zh-CN" b="1" dirty="0">
                <a:latin typeface="SimHei" charset="-122"/>
                <a:ea typeface="SimHei" charset="-122"/>
                <a:cs typeface="SimHei" charset="-122"/>
              </a:rPr>
              <a:t>引力和电磁力占主导地位 </a:t>
            </a:r>
            <a:endParaRPr lang="zh-CN" altLang="en-US" b="1" dirty="0">
              <a:latin typeface="SimHei" charset="-122"/>
              <a:ea typeface="SimHei" charset="-122"/>
              <a:cs typeface="SimHei" charset="-122"/>
            </a:endParaRPr>
          </a:p>
        </p:txBody>
      </p:sp>
      <p:sp>
        <p:nvSpPr>
          <p:cNvPr id="15" name="右箭头标注 14"/>
          <p:cNvSpPr/>
          <p:nvPr/>
        </p:nvSpPr>
        <p:spPr>
          <a:xfrm rot="16200000">
            <a:off x="4680014" y="4679846"/>
            <a:ext cx="648071" cy="2736305"/>
          </a:xfrm>
          <a:prstGeom prst="rightArrowCallout">
            <a:avLst>
              <a:gd name="adj1" fmla="val 25000"/>
              <a:gd name="adj2" fmla="val 25000"/>
              <a:gd name="adj3" fmla="val 25000"/>
              <a:gd name="adj4" fmla="val 55403"/>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6" name="矩形 15"/>
          <p:cNvSpPr/>
          <p:nvPr/>
        </p:nvSpPr>
        <p:spPr>
          <a:xfrm rot="20619331">
            <a:off x="7670702" y="1896083"/>
            <a:ext cx="1114481" cy="1200329"/>
          </a:xfrm>
          <a:prstGeom prst="rect">
            <a:avLst/>
          </a:prstGeom>
        </p:spPr>
        <p:txBody>
          <a:bodyPr wrap="square">
            <a:spAutoFit/>
          </a:bodyPr>
          <a:lstStyle/>
          <a:p>
            <a:r>
              <a:rPr lang="zh-CN" altLang="en-US" b="1" dirty="0" smtClean="0">
                <a:latin typeface="SimHei" charset="-122"/>
                <a:ea typeface="SimHei" charset="-122"/>
                <a:cs typeface="SimHei" charset="-122"/>
              </a:rPr>
              <a:t>引力主导，</a:t>
            </a:r>
            <a:endParaRPr lang="en-US" altLang="zh-CN" b="1" dirty="0" smtClean="0">
              <a:latin typeface="SimHei" charset="-122"/>
              <a:ea typeface="SimHei" charset="-122"/>
              <a:cs typeface="SimHei" charset="-122"/>
            </a:endParaRPr>
          </a:p>
          <a:p>
            <a:r>
              <a:rPr lang="zh-CN" altLang="zh-CN" b="1" dirty="0" smtClean="0">
                <a:latin typeface="SimHei" charset="-122"/>
                <a:ea typeface="SimHei" charset="-122"/>
                <a:cs typeface="SimHei" charset="-122"/>
              </a:rPr>
              <a:t>爱因斯坦</a:t>
            </a:r>
            <a:r>
              <a:rPr lang="zh-CN" altLang="zh-CN" b="1" dirty="0">
                <a:latin typeface="SimHei" charset="-122"/>
                <a:ea typeface="SimHei" charset="-122"/>
                <a:cs typeface="SimHei" charset="-122"/>
              </a:rPr>
              <a:t>的广义相对论 </a:t>
            </a:r>
            <a:endParaRPr lang="zh-CN" altLang="en-US" b="1" dirty="0">
              <a:latin typeface="SimHei" charset="-122"/>
              <a:ea typeface="SimHei" charset="-122"/>
              <a:cs typeface="SimHei" charset="-122"/>
            </a:endParaRPr>
          </a:p>
        </p:txBody>
      </p:sp>
      <p:sp>
        <p:nvSpPr>
          <p:cNvPr id="17" name="右箭头标注 16"/>
          <p:cNvSpPr/>
          <p:nvPr/>
        </p:nvSpPr>
        <p:spPr>
          <a:xfrm rot="9774883">
            <a:off x="7340060" y="1817490"/>
            <a:ext cx="1520662" cy="1424994"/>
          </a:xfrm>
          <a:prstGeom prst="rightArrowCallout">
            <a:avLst>
              <a:gd name="adj1" fmla="val 25000"/>
              <a:gd name="adj2" fmla="val 25000"/>
              <a:gd name="adj3" fmla="val 16116"/>
              <a:gd name="adj4" fmla="val 75000"/>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cxnSp>
        <p:nvCxnSpPr>
          <p:cNvPr id="18" name="直线箭头连接符 17"/>
          <p:cNvCxnSpPr/>
          <p:nvPr/>
        </p:nvCxnSpPr>
        <p:spPr>
          <a:xfrm flipV="1">
            <a:off x="7164288" y="3645024"/>
            <a:ext cx="864096" cy="1872208"/>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pic>
        <p:nvPicPr>
          <p:cNvPr id="19"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610357">
            <a:off x="8005325" y="3215817"/>
            <a:ext cx="1045196" cy="757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55575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4"/>
          <p:cNvSpPr txBox="1">
            <a:spLocks/>
          </p:cNvSpPr>
          <p:nvPr/>
        </p:nvSpPr>
        <p:spPr>
          <a:xfrm>
            <a:off x="827584" y="116632"/>
            <a:ext cx="7488832" cy="792088"/>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b="0" dirty="0" smtClean="0">
                <a:solidFill>
                  <a:srgbClr val="000000"/>
                </a:solidFill>
                <a:latin typeface="Arial Black"/>
                <a:cs typeface="Arial Black"/>
              </a:rPr>
              <a:t>How do we search for SUSY?</a:t>
            </a:r>
            <a:endParaRPr kumimoji="1" lang="zh-CN" altLang="en-US" sz="2800" b="0" dirty="0">
              <a:solidFill>
                <a:srgbClr val="000000"/>
              </a:solidFill>
              <a:latin typeface="Cambria Math"/>
              <a:cs typeface="Cambria Math"/>
            </a:endParaRPr>
          </a:p>
        </p:txBody>
      </p:sp>
      <p:sp>
        <p:nvSpPr>
          <p:cNvPr id="3" name="幻灯片编号占位符 2"/>
          <p:cNvSpPr>
            <a:spLocks noGrp="1"/>
          </p:cNvSpPr>
          <p:nvPr>
            <p:ph type="sldNum" sz="quarter" idx="12"/>
          </p:nvPr>
        </p:nvSpPr>
        <p:spPr/>
        <p:txBody>
          <a:bodyPr>
            <a:normAutofit fontScale="92500" lnSpcReduction="20000"/>
          </a:bodyPr>
          <a:lstStyle/>
          <a:p>
            <a:fld id="{0C913308-F349-4B6D-A68A-DD1791B4A57B}" type="slidenum">
              <a:rPr lang="zh-CN" altLang="en-US" smtClean="0"/>
              <a:pPr/>
              <a:t>40</a:t>
            </a:fld>
            <a:endParaRPr lang="zh-CN" altLang="en-US"/>
          </a:p>
        </p:txBody>
      </p:sp>
      <p:pic>
        <p:nvPicPr>
          <p:cNvPr id="10" name="图片 1" descr="屏幕快照 2013-08-30 下午5.35.25.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124521"/>
            <a:ext cx="3035300" cy="2376487"/>
          </a:xfrm>
          <a:prstGeom prst="rect">
            <a:avLst/>
          </a:prstGeom>
          <a:noFill/>
          <a:ln w="19050" cmpd="sng">
            <a:solidFill>
              <a:srgbClr val="806C1A"/>
            </a:solidFill>
            <a:miter lim="800000"/>
            <a:headEnd/>
            <a:tailEnd/>
          </a:ln>
          <a:extLst>
            <a:ext uri="{909E8E84-426E-40dd-AFC4-6F175D3DCCD1}">
              <a14:hiddenFill xmlns:a14="http://schemas.microsoft.com/office/drawing/2010/main" xmlns="">
                <a:solidFill>
                  <a:srgbClr val="FFFFFF"/>
                </a:solidFill>
              </a14:hiddenFill>
            </a:ext>
          </a:extLst>
        </p:spPr>
      </p:pic>
      <p:sp>
        <p:nvSpPr>
          <p:cNvPr id="17" name="矩形 2"/>
          <p:cNvSpPr>
            <a:spLocks noChangeArrowheads="1"/>
          </p:cNvSpPr>
          <p:nvPr/>
        </p:nvSpPr>
        <p:spPr bwMode="auto">
          <a:xfrm>
            <a:off x="251520" y="1124745"/>
            <a:ext cx="5256584" cy="1938992"/>
          </a:xfrm>
          <a:prstGeom prst="rect">
            <a:avLst/>
          </a:prstGeom>
          <a:solidFill>
            <a:schemeClr val="bg1"/>
          </a:solidFill>
          <a:ln>
            <a:noFill/>
          </a:ln>
          <a:extLst>
            <a:ext uri="{91240B29-F687-4f45-9708-019B960494DF}">
              <a14:hiddenLine xmlns:a14="http://schemas.microsoft.com/office/drawing/2010/main" xmlns="" w="22225">
                <a:solidFill>
                  <a:srgbClr val="000000"/>
                </a:solidFill>
                <a:miter lim="800000"/>
                <a:headEnd/>
                <a:tailEnd/>
              </a14:hiddenLine>
            </a:ext>
          </a:extLst>
        </p:spPr>
        <p:txBody>
          <a:bodyPr wrap="square">
            <a:spAutoFit/>
          </a:bodyPr>
          <a:lstStyle/>
          <a:p>
            <a:pPr marL="342900" indent="-342900" defTabSz="457200">
              <a:buFont typeface="Wingdings" charset="2"/>
              <a:buChar char="n"/>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sz="2200" b="1" dirty="0" smtClean="0">
                <a:solidFill>
                  <a:srgbClr val="000090"/>
                </a:solidFill>
                <a:latin typeface="Arial"/>
                <a:cs typeface="Arial"/>
              </a:rPr>
              <a:t>SUSY </a:t>
            </a:r>
            <a:r>
              <a:rPr lang="en-US" altLang="zh-CN" sz="2200" b="1" dirty="0">
                <a:solidFill>
                  <a:srgbClr val="000090"/>
                </a:solidFill>
                <a:latin typeface="Arial"/>
                <a:cs typeface="Arial"/>
              </a:rPr>
              <a:t>search strategy: </a:t>
            </a:r>
            <a:r>
              <a:rPr lang="en-US" altLang="zh-CN" sz="2200" dirty="0">
                <a:latin typeface="Arial"/>
                <a:cs typeface="Arial"/>
              </a:rPr>
              <a:t>search for</a:t>
            </a:r>
            <a:r>
              <a:rPr lang="en-US" altLang="zh-CN" sz="2200" dirty="0">
                <a:solidFill>
                  <a:srgbClr val="000090"/>
                </a:solidFill>
                <a:latin typeface="Arial"/>
                <a:cs typeface="Arial"/>
              </a:rPr>
              <a:t> </a:t>
            </a:r>
            <a:r>
              <a:rPr lang="en-US" altLang="zh-CN" sz="2200" b="1" u="sng" dirty="0">
                <a:solidFill>
                  <a:srgbClr val="FF0000"/>
                </a:solidFill>
                <a:latin typeface="Arial"/>
                <a:cs typeface="Arial"/>
              </a:rPr>
              <a:t>deviation from </a:t>
            </a:r>
            <a:r>
              <a:rPr lang="en-US" altLang="zh-CN" sz="2200" b="1" u="sng" dirty="0" smtClean="0">
                <a:solidFill>
                  <a:srgbClr val="FF0000"/>
                </a:solidFill>
                <a:latin typeface="Arial"/>
                <a:cs typeface="Arial"/>
              </a:rPr>
              <a:t>SM </a:t>
            </a:r>
            <a:r>
              <a:rPr lang="en-US" altLang="zh-CN" sz="2200" dirty="0" smtClean="0">
                <a:solidFill>
                  <a:srgbClr val="000000"/>
                </a:solidFill>
                <a:latin typeface="Arial"/>
                <a:cs typeface="Arial"/>
              </a:rPr>
              <a:t>from the tails</a:t>
            </a:r>
          </a:p>
          <a:p>
            <a:pPr defTabSz="457200">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endParaRPr lang="en-US" altLang="zh-CN" sz="1000" b="1" u="sng" dirty="0" smtClean="0">
              <a:solidFill>
                <a:srgbClr val="FF0000"/>
              </a:solidFill>
              <a:latin typeface="Arial"/>
              <a:cs typeface="Arial"/>
            </a:endParaRPr>
          </a:p>
          <a:p>
            <a:pPr marL="342900" lvl="1" indent="-342900" defTabSz="457200">
              <a:buFont typeface="Wingdings" charset="2"/>
              <a:buChar char=""/>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sz="2200" b="1" dirty="0">
                <a:solidFill>
                  <a:srgbClr val="000090"/>
                </a:solidFill>
                <a:latin typeface="Arial"/>
                <a:cs typeface="Arial"/>
              </a:rPr>
              <a:t>SUSY sensitive </a:t>
            </a:r>
            <a:r>
              <a:rPr lang="en-US" altLang="zh-CN" sz="2200" b="1" dirty="0" smtClean="0">
                <a:solidFill>
                  <a:srgbClr val="000090"/>
                </a:solidFill>
                <a:latin typeface="Arial"/>
                <a:cs typeface="Arial"/>
              </a:rPr>
              <a:t>variables: </a:t>
            </a:r>
            <a:r>
              <a:rPr lang="en-US" altLang="zh-CN" sz="2200" dirty="0">
                <a:latin typeface="Arial"/>
                <a:cs typeface="Arial"/>
              </a:rPr>
              <a:t>Try to establish excess of events in some </a:t>
            </a:r>
            <a:r>
              <a:rPr lang="en-US" altLang="zh-CN" sz="2200" dirty="0">
                <a:solidFill>
                  <a:srgbClr val="000090"/>
                </a:solidFill>
                <a:latin typeface="Arial"/>
                <a:cs typeface="Arial"/>
              </a:rPr>
              <a:t>sensitive kinematic </a:t>
            </a:r>
            <a:r>
              <a:rPr lang="en-US" altLang="zh-CN" sz="2200" dirty="0" smtClean="0">
                <a:solidFill>
                  <a:srgbClr val="000090"/>
                </a:solidFill>
                <a:latin typeface="Arial"/>
                <a:cs typeface="Arial"/>
              </a:rPr>
              <a:t>distribution</a:t>
            </a:r>
          </a:p>
        </p:txBody>
      </p:sp>
      <p:sp>
        <p:nvSpPr>
          <p:cNvPr id="18" name="矩形 2"/>
          <p:cNvSpPr>
            <a:spLocks noChangeArrowheads="1"/>
          </p:cNvSpPr>
          <p:nvPr/>
        </p:nvSpPr>
        <p:spPr bwMode="auto">
          <a:xfrm>
            <a:off x="251520" y="3284984"/>
            <a:ext cx="5040560" cy="3100849"/>
          </a:xfrm>
          <a:prstGeom prst="rect">
            <a:avLst/>
          </a:prstGeom>
          <a:solidFill>
            <a:schemeClr val="bg1"/>
          </a:solidFill>
          <a:ln>
            <a:noFill/>
          </a:ln>
          <a:extLst>
            <a:ext uri="{91240B29-F687-4f45-9708-019B960494DF}">
              <a14:hiddenLine xmlns:a14="http://schemas.microsoft.com/office/drawing/2010/main" xmlns="" w="22225">
                <a:solidFill>
                  <a:srgbClr val="000000"/>
                </a:solidFill>
                <a:miter lim="800000"/>
                <a:headEnd/>
                <a:tailEnd/>
              </a14:hiddenLine>
            </a:ext>
          </a:extLst>
        </p:spPr>
        <p:txBody>
          <a:bodyPr wrap="square">
            <a:spAutoFit/>
          </a:bodyPr>
          <a:lstStyle/>
          <a:p>
            <a:pPr marL="342900" indent="-342900" defTabSz="457200">
              <a:spcAft>
                <a:spcPts val="300"/>
              </a:spcAft>
              <a:buFont typeface="Wingdings" charset="2"/>
              <a:buChar char=""/>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ja-JP" sz="2200" b="1" dirty="0" smtClean="0">
                <a:solidFill>
                  <a:srgbClr val="000090"/>
                </a:solidFill>
                <a:latin typeface="Arial"/>
                <a:cs typeface="Arial"/>
              </a:rPr>
              <a:t>SM background: </a:t>
            </a:r>
            <a:r>
              <a:rPr lang="en-US" altLang="ja-JP" sz="2200" dirty="0" smtClean="0">
                <a:latin typeface="Arial"/>
                <a:cs typeface="Arial"/>
              </a:rPr>
              <a:t>the </a:t>
            </a:r>
            <a:r>
              <a:rPr lang="en-US" altLang="ja-JP" sz="2200" dirty="0">
                <a:latin typeface="Arial"/>
                <a:cs typeface="Arial"/>
              </a:rPr>
              <a:t>discovery of new physics can only be claimed when SM backgrounds are understood well or under </a:t>
            </a:r>
            <a:r>
              <a:rPr lang="en-US" altLang="ja-JP" sz="2200" dirty="0" smtClean="0">
                <a:latin typeface="Arial"/>
                <a:cs typeface="Arial"/>
              </a:rPr>
              <a:t>control</a:t>
            </a:r>
          </a:p>
          <a:p>
            <a:pPr marL="800100" lvl="1" indent="-342900">
              <a:spcAft>
                <a:spcPts val="300"/>
              </a:spcAft>
              <a:buFont typeface="Symbol" charset="2"/>
              <a:buChar char="-"/>
            </a:pPr>
            <a:r>
              <a:rPr lang="en-US" altLang="zh-CN" sz="2000" dirty="0">
                <a:solidFill>
                  <a:srgbClr val="FF0000"/>
                </a:solidFill>
                <a:latin typeface="Arial"/>
                <a:cs typeface="Arial"/>
              </a:rPr>
              <a:t>SM bgs understood very </a:t>
            </a:r>
            <a:r>
              <a:rPr lang="en-US" altLang="zh-CN" sz="2000" dirty="0" smtClean="0">
                <a:solidFill>
                  <a:srgbClr val="FF0000"/>
                </a:solidFill>
                <a:latin typeface="Arial"/>
                <a:cs typeface="Arial"/>
              </a:rPr>
              <a:t>well </a:t>
            </a:r>
            <a:r>
              <a:rPr lang="en-US" altLang="zh-CN" sz="2000" dirty="0" smtClean="0">
                <a:solidFill>
                  <a:srgbClr val="FF0000"/>
                </a:solidFill>
                <a:latin typeface="Arial"/>
                <a:cs typeface="Arial"/>
                <a:sym typeface="Wingdings"/>
              </a:rPr>
              <a:t> </a:t>
            </a:r>
            <a:endParaRPr lang="en-US" altLang="zh-CN" sz="2000" dirty="0">
              <a:solidFill>
                <a:srgbClr val="FF0000"/>
              </a:solidFill>
              <a:latin typeface="Arial"/>
              <a:cs typeface="Arial"/>
            </a:endParaRPr>
          </a:p>
          <a:p>
            <a:pPr marL="800100" lvl="1" indent="-342900">
              <a:spcAft>
                <a:spcPts val="300"/>
              </a:spcAft>
              <a:buFont typeface="Symbol" charset="2"/>
              <a:buChar char="-"/>
            </a:pPr>
            <a:r>
              <a:rPr lang="en-US" altLang="zh-CN" sz="2000" dirty="0">
                <a:latin typeface="Arial"/>
                <a:cs typeface="Arial"/>
              </a:rPr>
              <a:t>No hints for new </a:t>
            </a:r>
            <a:r>
              <a:rPr lang="en-US" altLang="zh-CN" sz="2000" dirty="0" smtClean="0">
                <a:latin typeface="Arial"/>
                <a:cs typeface="Arial"/>
              </a:rPr>
              <a:t>physics </a:t>
            </a:r>
            <a:r>
              <a:rPr lang="en-US" altLang="zh-CN" sz="2000" dirty="0" smtClean="0">
                <a:latin typeface="Arial"/>
                <a:cs typeface="Arial"/>
                <a:sym typeface="Wingdings"/>
              </a:rPr>
              <a:t></a:t>
            </a:r>
            <a:endParaRPr lang="en-US" altLang="zh-CN" sz="2000" dirty="0">
              <a:latin typeface="Arial"/>
              <a:cs typeface="Arial"/>
            </a:endParaRPr>
          </a:p>
          <a:p>
            <a:pPr marL="800100" lvl="1" indent="-342900">
              <a:spcAft>
                <a:spcPts val="300"/>
              </a:spcAft>
              <a:buFont typeface="Symbol" charset="2"/>
              <a:buChar char="-"/>
            </a:pPr>
            <a:r>
              <a:rPr lang="en-US" altLang="zh-CN" sz="2000" dirty="0">
                <a:latin typeface="Arial"/>
                <a:cs typeface="Arial"/>
              </a:rPr>
              <a:t>Slightly overshoot in WW cross section,  but consistent with NNLO xsec.</a:t>
            </a:r>
            <a:endParaRPr lang="en-US" altLang="zh-CN" sz="2400" dirty="0">
              <a:latin typeface="Arial"/>
              <a:cs typeface="Arial"/>
            </a:endParaRPr>
          </a:p>
        </p:txBody>
      </p:sp>
      <p:pic>
        <p:nvPicPr>
          <p:cNvPr id="19" name="Picture 2"/>
          <p:cNvPicPr>
            <a:picLocks noChangeAspect="1" noChangeArrowheads="1"/>
          </p:cNvPicPr>
          <p:nvPr/>
        </p:nvPicPr>
        <p:blipFill>
          <a:blip r:embed="rId3" cstate="print"/>
          <a:srcRect/>
          <a:stretch>
            <a:fillRect/>
          </a:stretch>
        </p:blipFill>
        <p:spPr bwMode="auto">
          <a:xfrm>
            <a:off x="5508104" y="4065877"/>
            <a:ext cx="3419872" cy="231545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20" name="TextBox 6"/>
          <p:cNvSpPr txBox="1"/>
          <p:nvPr/>
        </p:nvSpPr>
        <p:spPr>
          <a:xfrm>
            <a:off x="5508104" y="3681899"/>
            <a:ext cx="3473284" cy="323165"/>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CN" sz="1500" b="1" dirty="0" smtClean="0">
                <a:latin typeface="Arial"/>
                <a:cs typeface="Arial"/>
              </a:rPr>
              <a:t>SM “backgrounds”– the big picture</a:t>
            </a:r>
            <a:endParaRPr lang="zh-CN" altLang="en-US" sz="1500" b="1" dirty="0">
              <a:latin typeface="Arial"/>
              <a:cs typeface="Arial"/>
            </a:endParaRPr>
          </a:p>
        </p:txBody>
      </p:sp>
      <p:sp>
        <p:nvSpPr>
          <p:cNvPr id="14" name="矩形 13"/>
          <p:cNvSpPr/>
          <p:nvPr/>
        </p:nvSpPr>
        <p:spPr>
          <a:xfrm>
            <a:off x="7380312" y="5445224"/>
            <a:ext cx="432048" cy="288032"/>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5"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4612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7378" name="Text Box 2"/>
          <p:cNvSpPr txBox="1">
            <a:spLocks noChangeArrowheads="1"/>
          </p:cNvSpPr>
          <p:nvPr/>
        </p:nvSpPr>
        <p:spPr bwMode="ltGray">
          <a:xfrm>
            <a:off x="5004048" y="1268760"/>
            <a:ext cx="3835518" cy="4955203"/>
          </a:xfrm>
          <a:prstGeom prst="rect">
            <a:avLst/>
          </a:prstGeom>
          <a:solidFill>
            <a:schemeClr val="bg1"/>
          </a:solid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457200" indent="-457200">
              <a:defRPr kumimoji="1" sz="2400">
                <a:solidFill>
                  <a:schemeClr val="tx1"/>
                </a:solidFill>
                <a:latin typeface="Times New Roman" charset="0"/>
                <a:ea typeface="宋体" charset="0"/>
                <a:cs typeface="宋体" charset="0"/>
              </a:defRPr>
            </a:lvl1pPr>
            <a:lvl2pPr marL="914400" indent="-457200">
              <a:defRPr kumimoji="1" sz="2400">
                <a:solidFill>
                  <a:schemeClr val="tx1"/>
                </a:solidFill>
                <a:latin typeface="Times New Roman" charset="0"/>
                <a:ea typeface="宋体" charset="0"/>
              </a:defRPr>
            </a:lvl2pPr>
            <a:lvl3pPr marL="1371600" indent="-457200">
              <a:defRPr kumimoji="1" sz="2400">
                <a:solidFill>
                  <a:schemeClr val="tx1"/>
                </a:solidFill>
                <a:latin typeface="Times New Roman" charset="0"/>
                <a:ea typeface="宋体" charset="0"/>
              </a:defRPr>
            </a:lvl3pPr>
            <a:lvl4pPr marL="1828800" indent="-457200">
              <a:defRPr kumimoji="1" sz="2400">
                <a:solidFill>
                  <a:schemeClr val="tx1"/>
                </a:solidFill>
                <a:latin typeface="Times New Roman" charset="0"/>
                <a:ea typeface="宋体" charset="0"/>
              </a:defRPr>
            </a:lvl4pPr>
            <a:lvl5pPr marL="2286000" indent="-457200">
              <a:defRPr kumimoji="1" sz="2400">
                <a:solidFill>
                  <a:schemeClr val="tx1"/>
                </a:solidFill>
                <a:latin typeface="Times New Roman" charset="0"/>
                <a:ea typeface="宋体" charset="0"/>
              </a:defRPr>
            </a:lvl5pPr>
            <a:lvl6pPr marL="2743200" indent="-457200" fontAlgn="base">
              <a:spcBef>
                <a:spcPct val="0"/>
              </a:spcBef>
              <a:spcAft>
                <a:spcPct val="0"/>
              </a:spcAft>
              <a:defRPr kumimoji="1" sz="2400">
                <a:solidFill>
                  <a:schemeClr val="tx1"/>
                </a:solidFill>
                <a:latin typeface="Times New Roman" charset="0"/>
                <a:ea typeface="宋体" charset="0"/>
              </a:defRPr>
            </a:lvl6pPr>
            <a:lvl7pPr marL="3200400" indent="-457200" fontAlgn="base">
              <a:spcBef>
                <a:spcPct val="0"/>
              </a:spcBef>
              <a:spcAft>
                <a:spcPct val="0"/>
              </a:spcAft>
              <a:defRPr kumimoji="1" sz="2400">
                <a:solidFill>
                  <a:schemeClr val="tx1"/>
                </a:solidFill>
                <a:latin typeface="Times New Roman" charset="0"/>
                <a:ea typeface="宋体" charset="0"/>
              </a:defRPr>
            </a:lvl7pPr>
            <a:lvl8pPr marL="3657600" indent="-457200" fontAlgn="base">
              <a:spcBef>
                <a:spcPct val="0"/>
              </a:spcBef>
              <a:spcAft>
                <a:spcPct val="0"/>
              </a:spcAft>
              <a:defRPr kumimoji="1" sz="2400">
                <a:solidFill>
                  <a:schemeClr val="tx1"/>
                </a:solidFill>
                <a:latin typeface="Times New Roman" charset="0"/>
                <a:ea typeface="宋体" charset="0"/>
              </a:defRPr>
            </a:lvl8pPr>
            <a:lvl9pPr marL="4114800" indent="-457200" fontAlgn="base">
              <a:spcBef>
                <a:spcPct val="0"/>
              </a:spcBef>
              <a:spcAft>
                <a:spcPct val="0"/>
              </a:spcAft>
              <a:defRPr kumimoji="1" sz="2400">
                <a:solidFill>
                  <a:schemeClr val="tx1"/>
                </a:solidFill>
                <a:latin typeface="Times New Roman" charset="0"/>
                <a:ea typeface="宋体" charset="0"/>
              </a:defRPr>
            </a:lvl9pPr>
          </a:lstStyle>
          <a:p>
            <a:pPr>
              <a:buFont typeface="Wingdings" charset="2"/>
              <a:buChar char="n"/>
            </a:pPr>
            <a:r>
              <a:rPr lang="en-US" altLang="ja-JP" sz="2000" b="1" dirty="0" smtClean="0">
                <a:latin typeface="Arial"/>
                <a:cs typeface="Arial"/>
              </a:rPr>
              <a:t>E</a:t>
            </a:r>
            <a:r>
              <a:rPr lang="en-US" altLang="ja-JP" sz="2000" b="1" baseline="-25000" dirty="0" smtClean="0">
                <a:latin typeface="Arial"/>
                <a:cs typeface="Arial"/>
              </a:rPr>
              <a:t>T</a:t>
            </a:r>
            <a:r>
              <a:rPr lang="en-US" altLang="ja-JP" sz="2000" b="1" baseline="30000" dirty="0" smtClean="0">
                <a:latin typeface="Arial"/>
                <a:cs typeface="Arial"/>
              </a:rPr>
              <a:t>miss</a:t>
            </a:r>
            <a:r>
              <a:rPr lang="en-US" altLang="ja-JP" sz="2000" dirty="0" smtClean="0">
                <a:latin typeface="Arial"/>
                <a:cs typeface="Arial"/>
              </a:rPr>
              <a:t> </a:t>
            </a:r>
            <a:r>
              <a:rPr lang="en-US" altLang="ja-JP" sz="1800" dirty="0" smtClean="0">
                <a:latin typeface="Arial"/>
                <a:cs typeface="Arial"/>
              </a:rPr>
              <a:t>from escaping LSP, to suppress bg from mis-measured jets and oth. SM BG</a:t>
            </a:r>
          </a:p>
          <a:p>
            <a:pPr marL="0" indent="0"/>
            <a:endParaRPr lang="en-US" altLang="ja-JP" sz="800" dirty="0" smtClean="0">
              <a:latin typeface="Arial"/>
              <a:cs typeface="Arial"/>
            </a:endParaRPr>
          </a:p>
          <a:p>
            <a:pPr>
              <a:buFont typeface="Wingdings" charset="2"/>
              <a:buChar char="n"/>
            </a:pPr>
            <a:r>
              <a:rPr lang="en-US" altLang="ja-JP" sz="2000" dirty="0" smtClean="0">
                <a:latin typeface="Arial"/>
                <a:cs typeface="Arial"/>
              </a:rPr>
              <a:t>Related to the sparticle mass scale, like effective mass (</a:t>
            </a:r>
            <a:r>
              <a:rPr lang="en-US" altLang="ja-JP" sz="2000" b="1" dirty="0" smtClean="0">
                <a:latin typeface="Arial"/>
                <a:cs typeface="Arial"/>
              </a:rPr>
              <a:t>M</a:t>
            </a:r>
            <a:r>
              <a:rPr lang="en-US" altLang="ja-JP" sz="2000" b="1" baseline="-25000" dirty="0" smtClean="0">
                <a:latin typeface="Arial"/>
                <a:cs typeface="Arial"/>
              </a:rPr>
              <a:t>eff</a:t>
            </a:r>
            <a:r>
              <a:rPr lang="en-US" altLang="ja-JP" sz="2000" dirty="0" smtClean="0">
                <a:latin typeface="Arial"/>
                <a:cs typeface="Arial"/>
              </a:rPr>
              <a:t>)</a:t>
            </a:r>
          </a:p>
          <a:p>
            <a:pPr>
              <a:buFont typeface="Wingdings" charset="2"/>
              <a:buChar char="n"/>
            </a:pPr>
            <a:endParaRPr lang="en-US" altLang="ja-JP" sz="2000" dirty="0" smtClean="0">
              <a:latin typeface="Arial"/>
              <a:cs typeface="Arial"/>
            </a:endParaRPr>
          </a:p>
          <a:p>
            <a:pPr marL="0" indent="0"/>
            <a:endParaRPr lang="en-US" altLang="ja-JP" sz="800" dirty="0" smtClean="0">
              <a:latin typeface="Arial"/>
              <a:cs typeface="Arial"/>
            </a:endParaRPr>
          </a:p>
          <a:p>
            <a:pPr marL="0" indent="0"/>
            <a:endParaRPr lang="en-US" altLang="ja-JP" sz="2000" dirty="0" smtClean="0">
              <a:latin typeface="Arial"/>
              <a:cs typeface="Arial"/>
            </a:endParaRPr>
          </a:p>
          <a:p>
            <a:pPr marL="0" indent="0"/>
            <a:endParaRPr lang="en-US" altLang="ja-JP" sz="1600" dirty="0" smtClean="0">
              <a:latin typeface="Arial"/>
              <a:cs typeface="Arial"/>
            </a:endParaRPr>
          </a:p>
          <a:p>
            <a:pPr>
              <a:buFont typeface="Wingdings" charset="2"/>
              <a:buChar char="n"/>
            </a:pPr>
            <a:r>
              <a:rPr lang="en-US" altLang="ja-JP" sz="2000" dirty="0" smtClean="0">
                <a:latin typeface="Arial"/>
                <a:cs typeface="Arial"/>
              </a:rPr>
              <a:t> </a:t>
            </a:r>
            <a:r>
              <a:rPr lang="en-US" altLang="ja-JP" sz="2000" b="1" dirty="0">
                <a:latin typeface="Arial"/>
                <a:cs typeface="Arial"/>
              </a:rPr>
              <a:t>mT, </a:t>
            </a:r>
            <a:r>
              <a:rPr lang="en-US" altLang="ja-JP" sz="2000" b="1" dirty="0" smtClean="0">
                <a:latin typeface="Arial"/>
                <a:cs typeface="Arial"/>
              </a:rPr>
              <a:t>mT2 </a:t>
            </a:r>
            <a:r>
              <a:rPr lang="en-US" altLang="ja-JP" sz="2000" dirty="0" smtClean="0">
                <a:latin typeface="Arial"/>
                <a:cs typeface="Arial"/>
              </a:rPr>
              <a:t>(stransverse mass)</a:t>
            </a:r>
            <a:r>
              <a:rPr lang="en-US" altLang="ja-JP" sz="2000" b="1" dirty="0">
                <a:latin typeface="Arial"/>
                <a:cs typeface="Arial"/>
              </a:rPr>
              <a:t>: </a:t>
            </a:r>
            <a:r>
              <a:rPr lang="en-US" altLang="ja-JP" sz="2000" dirty="0">
                <a:latin typeface="Arial"/>
                <a:cs typeface="Arial"/>
              </a:rPr>
              <a:t>suppress BG with Ws</a:t>
            </a:r>
          </a:p>
          <a:p>
            <a:pPr>
              <a:buFont typeface="Wingdings" charset="2"/>
              <a:buChar char="n"/>
            </a:pPr>
            <a:endParaRPr lang="en-US" altLang="ja-JP" sz="2000" dirty="0" smtClean="0">
              <a:latin typeface="Arial"/>
              <a:cs typeface="Arial"/>
            </a:endParaRPr>
          </a:p>
          <a:p>
            <a:pPr>
              <a:buFont typeface="Wingdings" charset="2"/>
              <a:buChar char="n"/>
            </a:pPr>
            <a:endParaRPr lang="en-US" altLang="ja-JP" sz="2000" dirty="0" smtClean="0">
              <a:latin typeface="Arial"/>
              <a:cs typeface="Arial"/>
            </a:endParaRPr>
          </a:p>
          <a:p>
            <a:pPr>
              <a:buFont typeface="Wingdings" charset="2"/>
              <a:buChar char="n"/>
            </a:pPr>
            <a:r>
              <a:rPr lang="en-US" altLang="ja-JP" sz="2000" dirty="0" smtClean="0">
                <a:latin typeface="Arial"/>
                <a:cs typeface="Arial"/>
              </a:rPr>
              <a:t>Many others …</a:t>
            </a:r>
          </a:p>
          <a:p>
            <a:pPr>
              <a:buFont typeface="Wingdings" charset="0"/>
              <a:buNone/>
            </a:pPr>
            <a:endParaRPr lang="en-US" altLang="ja-JP" sz="800" b="1" dirty="0">
              <a:solidFill>
                <a:schemeClr val="tx2"/>
              </a:solidFill>
              <a:latin typeface="Comic Sans MS" charset="0"/>
            </a:endParaRPr>
          </a:p>
        </p:txBody>
      </p:sp>
      <p:pic>
        <p:nvPicPr>
          <p:cNvPr id="163738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r="1608"/>
          <a:stretch>
            <a:fillRect/>
          </a:stretch>
        </p:blipFill>
        <p:spPr bwMode="auto">
          <a:xfrm>
            <a:off x="5364088" y="3308118"/>
            <a:ext cx="3004226" cy="9129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幻灯片编号占位符 2"/>
          <p:cNvSpPr>
            <a:spLocks noGrp="1"/>
          </p:cNvSpPr>
          <p:nvPr>
            <p:ph type="sldNum" sz="quarter" idx="12"/>
          </p:nvPr>
        </p:nvSpPr>
        <p:spPr/>
        <p:txBody>
          <a:bodyPr>
            <a:normAutofit fontScale="92500" lnSpcReduction="20000"/>
          </a:bodyPr>
          <a:lstStyle/>
          <a:p>
            <a:fld id="{0C913308-F349-4B6D-A68A-DD1791B4A57B}" type="slidenum">
              <a:rPr lang="zh-CN" altLang="en-US" smtClean="0"/>
              <a:pPr/>
              <a:t>41</a:t>
            </a:fld>
            <a:endParaRPr lang="zh-CN" altLang="en-US"/>
          </a:p>
        </p:txBody>
      </p:sp>
      <p:sp>
        <p:nvSpPr>
          <p:cNvPr id="12" name="标题 1"/>
          <p:cNvSpPr>
            <a:spLocks noGrp="1"/>
          </p:cNvSpPr>
          <p:nvPr>
            <p:ph type="title" idx="4294967295"/>
          </p:nvPr>
        </p:nvSpPr>
        <p:spPr>
          <a:xfrm>
            <a:off x="460002" y="115888"/>
            <a:ext cx="8072438" cy="725487"/>
          </a:xfrm>
        </p:spPr>
        <p:txBody>
          <a:bodyPr>
            <a:noAutofit/>
          </a:bodyPr>
          <a:lstStyle/>
          <a:p>
            <a:pPr algn="ctr"/>
            <a:r>
              <a:rPr lang="en-US" altLang="zh-CN" sz="3200" dirty="0" smtClean="0">
                <a:solidFill>
                  <a:srgbClr val="000000"/>
                </a:solidFill>
                <a:effectLst>
                  <a:outerShdw blurRad="38100" dist="38100" dir="2700000" algn="tl">
                    <a:srgbClr val="000000">
                      <a:alpha val="43137"/>
                    </a:srgbClr>
                  </a:outerShdw>
                </a:effectLst>
                <a:latin typeface="Arial Black"/>
                <a:cs typeface="Arial Black"/>
              </a:rPr>
              <a:t>SUSY Sensitive Variables</a:t>
            </a:r>
            <a:endParaRPr lang="zh-CN" altLang="en-US" sz="3200" dirty="0">
              <a:solidFill>
                <a:srgbClr val="000000"/>
              </a:solidFill>
              <a:effectLst>
                <a:outerShdw blurRad="38100" dist="38100" dir="2700000" algn="tl">
                  <a:srgbClr val="000000">
                    <a:alpha val="43137"/>
                  </a:srgbClr>
                </a:outerShdw>
              </a:effectLst>
              <a:latin typeface="Arial Black"/>
              <a:cs typeface="Arial Black"/>
            </a:endParaRPr>
          </a:p>
        </p:txBody>
      </p:sp>
      <p:pic>
        <p:nvPicPr>
          <p:cNvPr id="4" name="图片 3" descr="fig_06d.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7549" y="1484784"/>
            <a:ext cx="2388507" cy="2304256"/>
          </a:xfrm>
          <a:prstGeom prst="rect">
            <a:avLst/>
          </a:prstGeom>
        </p:spPr>
      </p:pic>
      <p:pic>
        <p:nvPicPr>
          <p:cNvPr id="7" name="图片 6" descr="屏幕快照 2014-08-15 下午6.00.24.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025" y="1540538"/>
            <a:ext cx="2411759" cy="2248501"/>
          </a:xfrm>
          <a:prstGeom prst="rect">
            <a:avLst/>
          </a:prstGeom>
        </p:spPr>
      </p:pic>
      <p:sp>
        <p:nvSpPr>
          <p:cNvPr id="8" name="矩形 7"/>
          <p:cNvSpPr/>
          <p:nvPr/>
        </p:nvSpPr>
        <p:spPr>
          <a:xfrm>
            <a:off x="3131840" y="1052736"/>
            <a:ext cx="620683" cy="400110"/>
          </a:xfrm>
          <a:prstGeom prst="rect">
            <a:avLst/>
          </a:prstGeom>
        </p:spPr>
        <p:txBody>
          <a:bodyPr wrap="none">
            <a:spAutoFit/>
          </a:bodyPr>
          <a:lstStyle/>
          <a:p>
            <a:r>
              <a:rPr lang="en-US" altLang="ja-JP" sz="2000" b="1" dirty="0">
                <a:solidFill>
                  <a:srgbClr val="0000FF"/>
                </a:solidFill>
                <a:latin typeface="Arial"/>
                <a:cs typeface="Arial"/>
              </a:rPr>
              <a:t>M</a:t>
            </a:r>
            <a:r>
              <a:rPr lang="en-US" altLang="ja-JP" sz="2000" b="1" baseline="-25000" dirty="0">
                <a:solidFill>
                  <a:srgbClr val="0000FF"/>
                </a:solidFill>
                <a:latin typeface="Arial"/>
                <a:cs typeface="Arial"/>
              </a:rPr>
              <a:t>eff</a:t>
            </a:r>
            <a:endParaRPr lang="zh-CN" altLang="en-US" sz="2000" b="1" dirty="0">
              <a:solidFill>
                <a:srgbClr val="0000FF"/>
              </a:solidFill>
            </a:endParaRPr>
          </a:p>
        </p:txBody>
      </p:sp>
      <p:sp>
        <p:nvSpPr>
          <p:cNvPr id="10" name="矩形 9"/>
          <p:cNvSpPr/>
          <p:nvPr/>
        </p:nvSpPr>
        <p:spPr>
          <a:xfrm>
            <a:off x="323528" y="1052736"/>
            <a:ext cx="783388" cy="369332"/>
          </a:xfrm>
          <a:prstGeom prst="rect">
            <a:avLst/>
          </a:prstGeom>
        </p:spPr>
        <p:txBody>
          <a:bodyPr wrap="none">
            <a:spAutoFit/>
          </a:bodyPr>
          <a:lstStyle/>
          <a:p>
            <a:r>
              <a:rPr lang="en-US" altLang="ja-JP" b="1" dirty="0">
                <a:solidFill>
                  <a:srgbClr val="0000FF"/>
                </a:solidFill>
                <a:latin typeface="Arial"/>
                <a:cs typeface="Arial"/>
              </a:rPr>
              <a:t>E</a:t>
            </a:r>
            <a:r>
              <a:rPr lang="en-US" altLang="ja-JP" b="1" baseline="-25000" dirty="0">
                <a:solidFill>
                  <a:srgbClr val="0000FF"/>
                </a:solidFill>
                <a:latin typeface="Arial"/>
                <a:cs typeface="Arial"/>
              </a:rPr>
              <a:t>T</a:t>
            </a:r>
            <a:r>
              <a:rPr lang="en-US" altLang="ja-JP" b="1" baseline="30000" dirty="0">
                <a:solidFill>
                  <a:srgbClr val="0000FF"/>
                </a:solidFill>
                <a:latin typeface="Arial"/>
                <a:cs typeface="Arial"/>
              </a:rPr>
              <a:t>miss</a:t>
            </a:r>
            <a:endParaRPr lang="zh-CN" altLang="en-US" b="1" dirty="0">
              <a:solidFill>
                <a:srgbClr val="0000FF"/>
              </a:solidFill>
            </a:endParaRPr>
          </a:p>
        </p:txBody>
      </p:sp>
      <p:pic>
        <p:nvPicPr>
          <p:cNvPr id="23" name="Picture 8"/>
          <p:cNvPicPr>
            <a:picLocks noChangeAspect="1" noChangeArrowheads="1"/>
          </p:cNvPicPr>
          <p:nvPr/>
        </p:nvPicPr>
        <p:blipFill>
          <a:blip r:embed="rId6" cstate="print"/>
          <a:srcRect/>
          <a:stretch>
            <a:fillRect/>
          </a:stretch>
        </p:blipFill>
        <p:spPr bwMode="auto">
          <a:xfrm>
            <a:off x="5148064" y="5157192"/>
            <a:ext cx="3695700" cy="428625"/>
          </a:xfrm>
          <a:prstGeom prst="rect">
            <a:avLst/>
          </a:prstGeom>
          <a:noFill/>
          <a:ln w="9525">
            <a:noFill/>
            <a:miter lim="800000"/>
            <a:headEnd/>
            <a:tailEnd/>
          </a:ln>
          <a:effectLst/>
        </p:spPr>
      </p:pic>
      <p:pic>
        <p:nvPicPr>
          <p:cNvPr id="19" name="图片 18"/>
          <p:cNvPicPr>
            <a:picLocks noChangeAspect="1"/>
          </p:cNvPicPr>
          <p:nvPr/>
        </p:nvPicPr>
        <p:blipFill>
          <a:blip r:embed="rId7" cstate="print"/>
          <a:stretch>
            <a:fillRect/>
          </a:stretch>
        </p:blipFill>
        <p:spPr>
          <a:xfrm>
            <a:off x="2565199" y="4077072"/>
            <a:ext cx="2366841" cy="2304256"/>
          </a:xfrm>
          <a:prstGeom prst="rect">
            <a:avLst/>
          </a:prstGeom>
        </p:spPr>
      </p:pic>
      <p:pic>
        <p:nvPicPr>
          <p:cNvPr id="20" name="图片 19" descr="fig_02c.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512" y="4077072"/>
            <a:ext cx="2376264" cy="2279718"/>
          </a:xfrm>
          <a:prstGeom prst="rect">
            <a:avLst/>
          </a:prstGeom>
        </p:spPr>
      </p:pic>
      <p:sp>
        <p:nvSpPr>
          <p:cNvPr id="21" name="矩形 20"/>
          <p:cNvSpPr/>
          <p:nvPr/>
        </p:nvSpPr>
        <p:spPr>
          <a:xfrm>
            <a:off x="539552" y="3645024"/>
            <a:ext cx="530915" cy="369332"/>
          </a:xfrm>
          <a:prstGeom prst="rect">
            <a:avLst/>
          </a:prstGeom>
        </p:spPr>
        <p:txBody>
          <a:bodyPr wrap="none">
            <a:spAutoFit/>
          </a:bodyPr>
          <a:lstStyle/>
          <a:p>
            <a:r>
              <a:rPr lang="en-US" altLang="ja-JP" b="1" dirty="0">
                <a:solidFill>
                  <a:srgbClr val="0000FF"/>
                </a:solidFill>
                <a:latin typeface="Arial"/>
                <a:cs typeface="Arial"/>
              </a:rPr>
              <a:t>m</a:t>
            </a:r>
            <a:r>
              <a:rPr lang="en-US" altLang="ja-JP" b="1" dirty="0" smtClean="0">
                <a:solidFill>
                  <a:srgbClr val="0000FF"/>
                </a:solidFill>
                <a:latin typeface="Arial"/>
                <a:cs typeface="Arial"/>
              </a:rPr>
              <a:t>T</a:t>
            </a:r>
            <a:endParaRPr lang="en-US" altLang="ja-JP" b="1" dirty="0">
              <a:solidFill>
                <a:srgbClr val="0000FF"/>
              </a:solidFill>
              <a:latin typeface="Arial"/>
              <a:cs typeface="Arial"/>
            </a:endParaRPr>
          </a:p>
        </p:txBody>
      </p:sp>
      <p:sp>
        <p:nvSpPr>
          <p:cNvPr id="22" name="矩形 21"/>
          <p:cNvSpPr/>
          <p:nvPr/>
        </p:nvSpPr>
        <p:spPr>
          <a:xfrm>
            <a:off x="2843808" y="3717032"/>
            <a:ext cx="659293" cy="369332"/>
          </a:xfrm>
          <a:prstGeom prst="rect">
            <a:avLst/>
          </a:prstGeom>
        </p:spPr>
        <p:txBody>
          <a:bodyPr wrap="none">
            <a:spAutoFit/>
          </a:bodyPr>
          <a:lstStyle/>
          <a:p>
            <a:r>
              <a:rPr lang="en-US" altLang="ja-JP" b="1" dirty="0">
                <a:solidFill>
                  <a:srgbClr val="0000FF"/>
                </a:solidFill>
                <a:latin typeface="Arial"/>
                <a:cs typeface="Arial"/>
              </a:rPr>
              <a:t>mT2</a:t>
            </a:r>
          </a:p>
        </p:txBody>
      </p:sp>
      <p:sp>
        <p:nvSpPr>
          <p:cNvPr id="24"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354687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p:txBody>
          <a:bodyPr>
            <a:normAutofit fontScale="92500" lnSpcReduction="20000"/>
          </a:bodyPr>
          <a:lstStyle/>
          <a:p>
            <a:fld id="{0C913308-F349-4B6D-A68A-DD1791B4A57B}" type="slidenum">
              <a:rPr lang="zh-CN" altLang="en-US" smtClean="0"/>
              <a:pPr/>
              <a:t>42</a:t>
            </a:fld>
            <a:endParaRPr lang="zh-CN" altLang="en-US"/>
          </a:p>
        </p:txBody>
      </p:sp>
      <p:sp>
        <p:nvSpPr>
          <p:cNvPr id="10"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5" name="矩形 4"/>
          <p:cNvSpPr/>
          <p:nvPr/>
        </p:nvSpPr>
        <p:spPr>
          <a:xfrm>
            <a:off x="395536" y="1073775"/>
            <a:ext cx="8568952" cy="5647700"/>
          </a:xfrm>
          <a:prstGeom prst="rect">
            <a:avLst/>
          </a:prstGeom>
        </p:spPr>
        <p:txBody>
          <a:bodyPr wrap="square">
            <a:spAutoFit/>
          </a:bodyPr>
          <a:lstStyle/>
          <a:p>
            <a:pPr marL="457200" indent="-457200">
              <a:spcAft>
                <a:spcPts val="600"/>
              </a:spcAft>
              <a:buFont typeface="+mj-lt"/>
              <a:buAutoNum type="arabicPeriod"/>
            </a:pPr>
            <a:r>
              <a:rPr lang="en-US" altLang="zh-CN" sz="2400" b="1" dirty="0" smtClean="0">
                <a:solidFill>
                  <a:srgbClr val="0000FF"/>
                </a:solidFill>
                <a:latin typeface="Arial"/>
                <a:cs typeface="Arial"/>
              </a:rPr>
              <a:t>Be aware of SUSY signature, design signal grid</a:t>
            </a:r>
          </a:p>
          <a:p>
            <a:pPr marL="457200" indent="-457200">
              <a:spcAft>
                <a:spcPts val="600"/>
              </a:spcAft>
              <a:buFont typeface="+mj-lt"/>
              <a:buAutoNum type="arabicPeriod"/>
            </a:pPr>
            <a:r>
              <a:rPr lang="en-US" altLang="zh-CN" sz="2400" b="1" dirty="0" smtClean="0">
                <a:solidFill>
                  <a:srgbClr val="0000FF"/>
                </a:solidFill>
                <a:latin typeface="Arial"/>
                <a:cs typeface="Arial"/>
              </a:rPr>
              <a:t>Pre</a:t>
            </a:r>
            <a:r>
              <a:rPr lang="en-US" altLang="zh-CN" sz="2400" b="1" dirty="0">
                <a:solidFill>
                  <a:srgbClr val="0000FF"/>
                </a:solidFill>
                <a:latin typeface="Arial"/>
                <a:cs typeface="Arial"/>
              </a:rPr>
              <a:t>-selection</a:t>
            </a:r>
            <a:r>
              <a:rPr lang="en-US" altLang="zh-CN" sz="2400" dirty="0">
                <a:latin typeface="Arial"/>
                <a:cs typeface="Arial"/>
              </a:rPr>
              <a:t>: select good objects (e, mu, tau, jet, ...), apply trigger depending on analysis, remove bad events (bad runs, not from pp collisions, in transition region ...)</a:t>
            </a:r>
          </a:p>
          <a:p>
            <a:pPr marL="457200" indent="-457200">
              <a:spcAft>
                <a:spcPts val="600"/>
              </a:spcAft>
              <a:buFont typeface="+mj-lt"/>
              <a:buAutoNum type="arabicPeriod"/>
            </a:pPr>
            <a:r>
              <a:rPr lang="en-US" altLang="zh-CN" sz="2400" b="1" dirty="0" smtClean="0">
                <a:solidFill>
                  <a:srgbClr val="0000FF"/>
                </a:solidFill>
                <a:latin typeface="Arial"/>
                <a:cs typeface="Arial"/>
              </a:rPr>
              <a:t>SR </a:t>
            </a:r>
            <a:r>
              <a:rPr lang="en-US" altLang="zh-CN" sz="2400" b="1" dirty="0">
                <a:solidFill>
                  <a:srgbClr val="0000FF"/>
                </a:solidFill>
                <a:latin typeface="Arial"/>
                <a:cs typeface="Arial"/>
              </a:rPr>
              <a:t>definition and optimization</a:t>
            </a:r>
          </a:p>
          <a:p>
            <a:pPr marL="800100" lvl="1" indent="-342900">
              <a:spcAft>
                <a:spcPts val="600"/>
              </a:spcAft>
              <a:buFont typeface="Symbol" charset="2"/>
              <a:buChar char="-"/>
            </a:pPr>
            <a:r>
              <a:rPr lang="en-US" altLang="zh-CN" sz="2200" b="1" dirty="0" smtClean="0">
                <a:latin typeface="Arial"/>
                <a:cs typeface="Arial"/>
              </a:rPr>
              <a:t>Define signal regions </a:t>
            </a:r>
            <a:r>
              <a:rPr lang="en-US" altLang="zh-CN" sz="2200" dirty="0" smtClean="0">
                <a:latin typeface="Arial"/>
                <a:cs typeface="Arial"/>
              </a:rPr>
              <a:t>based on decay topologies occurring </a:t>
            </a:r>
            <a:r>
              <a:rPr lang="en-US" altLang="zh-CN" sz="2200" dirty="0">
                <a:latin typeface="Arial"/>
                <a:cs typeface="Arial"/>
              </a:rPr>
              <a:t>in generic </a:t>
            </a:r>
            <a:r>
              <a:rPr lang="en-US" altLang="zh-CN" sz="2200" dirty="0" smtClean="0">
                <a:latin typeface="Arial"/>
                <a:cs typeface="Arial"/>
              </a:rPr>
              <a:t>models</a:t>
            </a:r>
          </a:p>
          <a:p>
            <a:pPr marL="800100" lvl="1" indent="-342900">
              <a:spcAft>
                <a:spcPts val="600"/>
              </a:spcAft>
              <a:buFont typeface="Symbol" charset="2"/>
              <a:buChar char="-"/>
            </a:pPr>
            <a:r>
              <a:rPr lang="en-US" altLang="zh-CN" sz="2200" b="1" dirty="0" smtClean="0">
                <a:latin typeface="Arial"/>
                <a:cs typeface="Arial"/>
              </a:rPr>
              <a:t>Set final cut </a:t>
            </a:r>
            <a:r>
              <a:rPr lang="en-US" altLang="zh-CN" sz="2200" dirty="0" smtClean="0">
                <a:latin typeface="Arial"/>
                <a:cs typeface="Arial"/>
              </a:rPr>
              <a:t>on </a:t>
            </a:r>
            <a:r>
              <a:rPr lang="en-US" altLang="zh-CN" sz="2200" b="1" dirty="0" smtClean="0">
                <a:solidFill>
                  <a:srgbClr val="FF0000"/>
                </a:solidFill>
                <a:latin typeface="Arial"/>
                <a:cs typeface="Arial"/>
              </a:rPr>
              <a:t>discriminating variables </a:t>
            </a:r>
            <a:r>
              <a:rPr lang="en-US" altLang="zh-CN" sz="2200" dirty="0" smtClean="0">
                <a:latin typeface="Arial"/>
                <a:cs typeface="Arial"/>
              </a:rPr>
              <a:t>(</a:t>
            </a:r>
            <a:r>
              <a:rPr lang="en-US" altLang="zh-CN" sz="2200" dirty="0">
                <a:latin typeface="Arial"/>
                <a:cs typeface="Arial"/>
              </a:rPr>
              <a:t>e.g</a:t>
            </a:r>
            <a:r>
              <a:rPr lang="en-US" altLang="zh-CN" sz="2200" dirty="0" smtClean="0">
                <a:latin typeface="Arial"/>
                <a:cs typeface="Arial"/>
              </a:rPr>
              <a:t>. Meff) to optimize </a:t>
            </a:r>
            <a:r>
              <a:rPr lang="en-US" altLang="zh-CN" sz="2200" dirty="0">
                <a:latin typeface="Arial"/>
                <a:cs typeface="Arial"/>
              </a:rPr>
              <a:t>sensitivity to reference models with appropriate </a:t>
            </a:r>
            <a:r>
              <a:rPr lang="en-US" altLang="zh-CN" sz="2200" dirty="0">
                <a:solidFill>
                  <a:srgbClr val="000000"/>
                </a:solidFill>
                <a:latin typeface="Arial"/>
                <a:cs typeface="Arial"/>
              </a:rPr>
              <a:t>mass scale</a:t>
            </a:r>
          </a:p>
          <a:p>
            <a:pPr marL="457200" indent="-457200">
              <a:spcAft>
                <a:spcPts val="600"/>
              </a:spcAft>
              <a:buFont typeface="+mj-lt"/>
              <a:buAutoNum type="arabicPeriod"/>
            </a:pPr>
            <a:r>
              <a:rPr lang="en-US" altLang="zh-CN" sz="2400" b="1" dirty="0" smtClean="0">
                <a:solidFill>
                  <a:srgbClr val="0000FF"/>
                </a:solidFill>
                <a:latin typeface="Arial"/>
                <a:cs typeface="Arial"/>
              </a:rPr>
              <a:t>SM </a:t>
            </a:r>
            <a:r>
              <a:rPr lang="en-US" altLang="zh-CN" sz="2400" b="1" dirty="0">
                <a:solidFill>
                  <a:srgbClr val="0000FF"/>
                </a:solidFill>
                <a:latin typeface="Arial"/>
                <a:cs typeface="Arial"/>
              </a:rPr>
              <a:t>Background estimations (data-driven + MC)</a:t>
            </a:r>
          </a:p>
          <a:p>
            <a:pPr marL="457200" indent="-457200">
              <a:spcAft>
                <a:spcPts val="600"/>
              </a:spcAft>
              <a:buFont typeface="+mj-lt"/>
              <a:buAutoNum type="arabicPeriod"/>
            </a:pPr>
            <a:r>
              <a:rPr lang="en-US" altLang="zh-CN" sz="2400" b="1" dirty="0" smtClean="0">
                <a:solidFill>
                  <a:srgbClr val="0000FF"/>
                </a:solidFill>
                <a:latin typeface="Arial"/>
                <a:cs typeface="Arial"/>
              </a:rPr>
              <a:t>Compare </a:t>
            </a:r>
            <a:r>
              <a:rPr lang="en-US" altLang="zh-CN" sz="2400" b="1" dirty="0">
                <a:solidFill>
                  <a:srgbClr val="0000FF"/>
                </a:solidFill>
                <a:latin typeface="Arial"/>
                <a:cs typeface="Arial"/>
              </a:rPr>
              <a:t>SM predictions with data</a:t>
            </a:r>
          </a:p>
          <a:p>
            <a:pPr marL="457200" indent="-457200">
              <a:spcAft>
                <a:spcPts val="600"/>
              </a:spcAft>
              <a:buFont typeface="+mj-lt"/>
              <a:buAutoNum type="arabicPeriod"/>
            </a:pPr>
            <a:r>
              <a:rPr lang="en-US" altLang="zh-CN" sz="2400" b="1" dirty="0" smtClean="0">
                <a:solidFill>
                  <a:srgbClr val="0000FF"/>
                </a:solidFill>
                <a:latin typeface="Arial"/>
                <a:cs typeface="Arial"/>
              </a:rPr>
              <a:t>If </a:t>
            </a:r>
            <a:r>
              <a:rPr lang="en-US" altLang="zh-CN" sz="2400" b="1" dirty="0">
                <a:solidFill>
                  <a:srgbClr val="0000FF"/>
                </a:solidFill>
                <a:latin typeface="Arial"/>
                <a:cs typeface="Arial"/>
              </a:rPr>
              <a:t>no excess, interpret results in different SUSY models</a:t>
            </a:r>
            <a:endParaRPr lang="zh-CN" altLang="en-US" sz="2400" b="1" dirty="0">
              <a:solidFill>
                <a:srgbClr val="0000FF"/>
              </a:solidFill>
              <a:latin typeface="Arial"/>
              <a:cs typeface="Arial"/>
            </a:endParaRPr>
          </a:p>
        </p:txBody>
      </p:sp>
      <p:sp>
        <p:nvSpPr>
          <p:cNvPr id="11" name="标题 4"/>
          <p:cNvSpPr txBox="1">
            <a:spLocks/>
          </p:cNvSpPr>
          <p:nvPr/>
        </p:nvSpPr>
        <p:spPr>
          <a:xfrm>
            <a:off x="683568" y="116632"/>
            <a:ext cx="7488832" cy="792088"/>
          </a:xfrm>
          <a:prstGeom prst="rect">
            <a:avLst/>
          </a:prstGeom>
          <a:noFill/>
        </p:spPr>
        <p:txBody>
          <a:bodyPr vert="horz" lIns="91440" tIns="45720" rIns="91440" bIns="45720" rtlCol="0" anchor="ctr">
            <a:normAutofit fontScale="77500" lnSpcReduction="20000"/>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4100" b="0" dirty="0" smtClean="0">
                <a:solidFill>
                  <a:srgbClr val="000000"/>
                </a:solidFill>
                <a:latin typeface="Arial Black"/>
                <a:cs typeface="Arial Black"/>
              </a:rPr>
              <a:t>How do we search for SUSY?</a:t>
            </a:r>
          </a:p>
          <a:p>
            <a:pPr algn="ctr"/>
            <a:r>
              <a:rPr lang="en-US" altLang="zh-CN" sz="3200" b="0" dirty="0" smtClean="0">
                <a:solidFill>
                  <a:srgbClr val="000000"/>
                </a:solidFill>
                <a:latin typeface="Arial Black"/>
                <a:cs typeface="Arial Black"/>
              </a:rPr>
              <a:t>-</a:t>
            </a:r>
            <a:r>
              <a:rPr lang="en-US" altLang="zh-CN" sz="3200" b="0" dirty="0">
                <a:solidFill>
                  <a:schemeClr val="tx1"/>
                </a:solidFill>
                <a:latin typeface="Arial Black"/>
                <a:ea typeface="华文中宋" charset="0"/>
                <a:cs typeface="Arial Black"/>
              </a:rPr>
              <a:t>Analysis </a:t>
            </a:r>
            <a:r>
              <a:rPr lang="en-US" altLang="zh-CN" sz="3200" b="0" dirty="0" smtClean="0">
                <a:solidFill>
                  <a:schemeClr val="tx1"/>
                </a:solidFill>
                <a:latin typeface="Arial Black"/>
                <a:ea typeface="华文中宋" charset="0"/>
                <a:cs typeface="Arial Black"/>
              </a:rPr>
              <a:t>Procedure (</a:t>
            </a:r>
            <a:r>
              <a:rPr lang="en-US" altLang="zh-CN" sz="3200" b="0" dirty="0" smtClean="0">
                <a:solidFill>
                  <a:srgbClr val="FD6108"/>
                </a:solidFill>
                <a:latin typeface="Arial Black"/>
                <a:ea typeface="华文中宋" charset="0"/>
                <a:cs typeface="Arial Black"/>
              </a:rPr>
              <a:t>similar for exotics</a:t>
            </a:r>
            <a:r>
              <a:rPr lang="en-US" altLang="zh-CN" sz="3200" b="0" dirty="0" smtClean="0">
                <a:solidFill>
                  <a:schemeClr val="tx1"/>
                </a:solidFill>
                <a:latin typeface="Arial Black"/>
                <a:ea typeface="华文中宋" charset="0"/>
                <a:cs typeface="Arial Black"/>
              </a:rPr>
              <a:t>)</a:t>
            </a:r>
            <a:endParaRPr kumimoji="1" lang="zh-CN" altLang="en-US" sz="3200" b="0" dirty="0">
              <a:solidFill>
                <a:schemeClr val="tx1"/>
              </a:solidFill>
              <a:latin typeface="Arial Black"/>
              <a:cs typeface="Arial Black"/>
            </a:endParaRPr>
          </a:p>
        </p:txBody>
      </p:sp>
    </p:spTree>
    <p:extLst>
      <p:ext uri="{BB962C8B-B14F-4D97-AF65-F5344CB8AC3E}">
        <p14:creationId xmlns:p14="http://schemas.microsoft.com/office/powerpoint/2010/main" val="1487803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4"/>
          <p:cNvSpPr txBox="1">
            <a:spLocks/>
          </p:cNvSpPr>
          <p:nvPr/>
        </p:nvSpPr>
        <p:spPr>
          <a:xfrm>
            <a:off x="456917" y="30231"/>
            <a:ext cx="8640960" cy="792088"/>
          </a:xfrm>
          <a:prstGeom prst="rect">
            <a:avLst/>
          </a:prstGeom>
          <a:noFill/>
        </p:spPr>
        <p:txBody>
          <a:bodyPr vert="horz" lIns="91440" tIns="45720" rIns="91440" bIns="45720" rtlCol="0" anchor="ctr">
            <a:normAutofit fontScale="85000" lnSpcReduction="10000"/>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marL="457200" indent="-457200">
              <a:spcAft>
                <a:spcPts val="600"/>
              </a:spcAft>
              <a:buFont typeface="+mj-lt"/>
              <a:buAutoNum type="arabicPeriod"/>
            </a:pPr>
            <a:r>
              <a:rPr lang="en-US" altLang="zh-CN" sz="3200">
                <a:solidFill>
                  <a:srgbClr val="0000FF"/>
                </a:solidFill>
                <a:latin typeface="Arial"/>
                <a:cs typeface="Arial"/>
              </a:rPr>
              <a:t>Be aware of SUSY signature, design signal grid</a:t>
            </a:r>
            <a:endParaRPr lang="en-US" altLang="zh-CN" sz="3200" dirty="0">
              <a:solidFill>
                <a:srgbClr val="0000FF"/>
              </a:solidFill>
              <a:latin typeface="Arial"/>
              <a:cs typeface="Arial"/>
            </a:endParaRPr>
          </a:p>
        </p:txBody>
      </p:sp>
      <p:sp>
        <p:nvSpPr>
          <p:cNvPr id="3" name="幻灯片编号占位符 2"/>
          <p:cNvSpPr>
            <a:spLocks noGrp="1"/>
          </p:cNvSpPr>
          <p:nvPr>
            <p:ph type="sldNum" sz="quarter" idx="12"/>
          </p:nvPr>
        </p:nvSpPr>
        <p:spPr/>
        <p:txBody>
          <a:bodyPr>
            <a:normAutofit fontScale="92500" lnSpcReduction="20000"/>
          </a:bodyPr>
          <a:lstStyle/>
          <a:p>
            <a:fld id="{0C913308-F349-4B6D-A68A-DD1791B4A57B}" type="slidenum">
              <a:rPr lang="zh-CN" altLang="en-US" smtClean="0"/>
              <a:pPr/>
              <a:t>43</a:t>
            </a:fld>
            <a:endParaRPr lang="zh-CN" altLang="en-US"/>
          </a:p>
        </p:txBody>
      </p:sp>
      <p:sp>
        <p:nvSpPr>
          <p:cNvPr id="19" name="矩形 18"/>
          <p:cNvSpPr>
            <a:spLocks noChangeArrowheads="1"/>
          </p:cNvSpPr>
          <p:nvPr/>
        </p:nvSpPr>
        <p:spPr bwMode="auto">
          <a:xfrm>
            <a:off x="456917" y="4883553"/>
            <a:ext cx="3624528" cy="892552"/>
          </a:xfrm>
          <a:prstGeom prst="rect">
            <a:avLst/>
          </a:prstGeom>
          <a:solidFill>
            <a:schemeClr val="bg1"/>
          </a:solidFill>
          <a:ln w="22225">
            <a:solidFill>
              <a:srgbClr val="00B0F0"/>
            </a:solidFill>
            <a:miter lim="800000"/>
            <a:headEnd/>
            <a:tailEnd/>
          </a:ln>
          <a:extLst/>
        </p:spPr>
        <p:txBody>
          <a:bodyPr wrap="square">
            <a:spAutoFit/>
          </a:bodyPr>
          <a:lstStyle/>
          <a:p>
            <a:pPr defTabSz="457200">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sz="2800" b="1" dirty="0" smtClean="0">
                <a:solidFill>
                  <a:srgbClr val="000000"/>
                </a:solidFill>
                <a:latin typeface="Arial"/>
                <a:cs typeface="Arial"/>
              </a:rPr>
              <a:t>Final states:</a:t>
            </a:r>
            <a:endParaRPr lang="en-GB" altLang="zh-CN" sz="2400" dirty="0">
              <a:solidFill>
                <a:srgbClr val="000000"/>
              </a:solidFill>
              <a:latin typeface="Arial"/>
              <a:cs typeface="Arial"/>
            </a:endParaRPr>
          </a:p>
          <a:p>
            <a:pPr lvl="1" defTabSz="457200">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GB" altLang="zh-CN" sz="2400" dirty="0" smtClean="0">
                <a:solidFill>
                  <a:srgbClr val="0000FF"/>
                </a:solidFill>
                <a:latin typeface="Arial"/>
                <a:cs typeface="Arial"/>
              </a:rPr>
              <a:t> </a:t>
            </a:r>
            <a:r>
              <a:rPr lang="en-US" altLang="zh-CN" sz="2400" dirty="0" smtClean="0">
                <a:solidFill>
                  <a:srgbClr val="0000FF"/>
                </a:solidFill>
                <a:latin typeface="Arial"/>
                <a:cs typeface="Arial"/>
              </a:rPr>
              <a:t>2</a:t>
            </a:r>
            <a:r>
              <a:rPr lang="en-GB" altLang="zh-CN" sz="2400" dirty="0" smtClean="0">
                <a:solidFill>
                  <a:srgbClr val="0000FF"/>
                </a:solidFill>
                <a:latin typeface="Arial"/>
                <a:cs typeface="Arial"/>
              </a:rPr>
              <a:t> </a:t>
            </a:r>
            <a:r>
              <a:rPr lang="en-US" altLang="zh-CN" sz="2400" dirty="0" smtClean="0">
                <a:solidFill>
                  <a:srgbClr val="0000FF"/>
                </a:solidFill>
                <a:latin typeface="Arial"/>
                <a:cs typeface="Arial"/>
              </a:rPr>
              <a:t>tau</a:t>
            </a:r>
            <a:r>
              <a:rPr lang="zh-CN" altLang="en-US" sz="2400" dirty="0" smtClean="0">
                <a:solidFill>
                  <a:srgbClr val="0000FF"/>
                </a:solidFill>
                <a:latin typeface="Arial"/>
                <a:cs typeface="Arial"/>
              </a:rPr>
              <a:t> </a:t>
            </a:r>
            <a:r>
              <a:rPr lang="en-GB" altLang="zh-CN" sz="2400" dirty="0" smtClean="0">
                <a:latin typeface="Arial"/>
                <a:cs typeface="Arial"/>
              </a:rPr>
              <a:t>+ </a:t>
            </a:r>
            <a:r>
              <a:rPr lang="en-GB" altLang="zh-CN" sz="2400" dirty="0">
                <a:solidFill>
                  <a:srgbClr val="9437FF"/>
                </a:solidFill>
                <a:latin typeface="Arial"/>
                <a:cs typeface="Arial"/>
              </a:rPr>
              <a:t>large </a:t>
            </a:r>
            <a:r>
              <a:rPr lang="en-GB" altLang="zh-CN" sz="2400" dirty="0" smtClean="0">
                <a:solidFill>
                  <a:srgbClr val="9437FF"/>
                </a:solidFill>
                <a:latin typeface="Arial"/>
                <a:cs typeface="Arial"/>
              </a:rPr>
              <a:t>E</a:t>
            </a:r>
            <a:r>
              <a:rPr lang="en-GB" altLang="zh-CN" sz="2400" baseline="-25000" dirty="0" smtClean="0">
                <a:solidFill>
                  <a:srgbClr val="9437FF"/>
                </a:solidFill>
                <a:latin typeface="Arial"/>
                <a:cs typeface="Arial"/>
              </a:rPr>
              <a:t>T</a:t>
            </a:r>
            <a:r>
              <a:rPr lang="en-GB" altLang="zh-CN" sz="2400" baseline="30000" dirty="0" smtClean="0">
                <a:solidFill>
                  <a:srgbClr val="9437FF"/>
                </a:solidFill>
                <a:latin typeface="Arial"/>
                <a:cs typeface="Arial"/>
              </a:rPr>
              <a:t>miss</a:t>
            </a:r>
            <a:endParaRPr lang="en-GB" altLang="zh-CN" sz="2400" dirty="0">
              <a:solidFill>
                <a:srgbClr val="9437FF"/>
              </a:solidFill>
              <a:latin typeface="Arial"/>
              <a:cs typeface="Arial"/>
            </a:endParaRPr>
          </a:p>
        </p:txBody>
      </p:sp>
      <p:sp>
        <p:nvSpPr>
          <p:cNvPr id="22"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pic>
        <p:nvPicPr>
          <p:cNvPr id="24" name="图片 2" descr="屏幕快照 2013-08-30 下午4.40.16.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3" y="1067128"/>
            <a:ext cx="4896544" cy="3715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5" name="直线箭头连接符 24"/>
          <p:cNvCxnSpPr/>
          <p:nvPr/>
        </p:nvCxnSpPr>
        <p:spPr>
          <a:xfrm>
            <a:off x="3707904" y="3140968"/>
            <a:ext cx="838766" cy="404532"/>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sp>
        <p:nvSpPr>
          <p:cNvPr id="27" name="矩形 26"/>
          <p:cNvSpPr/>
          <p:nvPr/>
        </p:nvSpPr>
        <p:spPr>
          <a:xfrm>
            <a:off x="456917" y="1402885"/>
            <a:ext cx="3250987" cy="2674187"/>
          </a:xfrm>
          <a:prstGeom prst="rect">
            <a:avLst/>
          </a:prstGeom>
          <a:noFill/>
          <a:ln w="28575" cmpd="sng">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87" y="1683290"/>
            <a:ext cx="2586469" cy="2016224"/>
          </a:xfrm>
          <a:prstGeom prst="rect">
            <a:avLst/>
          </a:prstGeom>
        </p:spPr>
      </p:pic>
      <p:sp>
        <p:nvSpPr>
          <p:cNvPr id="17" name="椭圆 7"/>
          <p:cNvSpPr/>
          <p:nvPr/>
        </p:nvSpPr>
        <p:spPr>
          <a:xfrm rot="21439481">
            <a:off x="2680776" y="2170986"/>
            <a:ext cx="787494" cy="1112968"/>
          </a:xfrm>
          <a:prstGeom prst="ellipse">
            <a:avLst/>
          </a:prstGeom>
          <a:noFill/>
          <a:ln w="31750">
            <a:solidFill>
              <a:srgbClr val="9437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p>
        </p:txBody>
      </p:sp>
      <p:sp>
        <p:nvSpPr>
          <p:cNvPr id="18" name="椭圆 7"/>
          <p:cNvSpPr/>
          <p:nvPr/>
        </p:nvSpPr>
        <p:spPr>
          <a:xfrm rot="21345661">
            <a:off x="2675614" y="1525287"/>
            <a:ext cx="558544" cy="472481"/>
          </a:xfrm>
          <a:prstGeom prst="ellipse">
            <a:avLst/>
          </a:prstGeom>
          <a:noFill/>
          <a:ln w="317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p>
        </p:txBody>
      </p:sp>
      <p:sp>
        <p:nvSpPr>
          <p:cNvPr id="21" name="椭圆 7"/>
          <p:cNvSpPr/>
          <p:nvPr/>
        </p:nvSpPr>
        <p:spPr>
          <a:xfrm rot="21345661">
            <a:off x="2554419" y="3411069"/>
            <a:ext cx="607993" cy="367112"/>
          </a:xfrm>
          <a:prstGeom prst="ellipse">
            <a:avLst/>
          </a:prstGeom>
          <a:noFill/>
          <a:ln w="317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p>
        </p:txBody>
      </p:sp>
    </p:spTree>
    <p:extLst>
      <p:ext uri="{BB962C8B-B14F-4D97-AF65-F5344CB8AC3E}">
        <p14:creationId xmlns:p14="http://schemas.microsoft.com/office/powerpoint/2010/main" val="728748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p:txBody>
          <a:bodyPr>
            <a:normAutofit fontScale="92500" lnSpcReduction="20000"/>
          </a:bodyPr>
          <a:lstStyle/>
          <a:p>
            <a:fld id="{F15E9139-A00B-4B2A-98A6-095DC08F1345}" type="slidenum">
              <a:rPr lang="zh-CN" altLang="en-US" smtClean="0"/>
              <a:pPr/>
              <a:t>44</a:t>
            </a:fld>
            <a:endParaRPr lang="zh-CN" altLang="en-US"/>
          </a:p>
        </p:txBody>
      </p:sp>
      <p:sp>
        <p:nvSpPr>
          <p:cNvPr id="1731587" name="Rectangle 3"/>
          <p:cNvSpPr>
            <a:spLocks noGrp="1" noRot="1" noChangeArrowheads="1"/>
          </p:cNvSpPr>
          <p:nvPr>
            <p:ph sz="quarter" idx="13"/>
          </p:nvPr>
        </p:nvSpPr>
        <p:spPr>
          <a:xfrm>
            <a:off x="107504" y="1340768"/>
            <a:ext cx="4176464" cy="4752528"/>
          </a:xfrm>
          <a:prstGeom prst="rect">
            <a:avLst/>
          </a:prstGeom>
          <a:noFill/>
          <a:ln>
            <a:solidFill>
              <a:srgbClr val="9E3B91"/>
            </a:solidFill>
          </a:ln>
        </p:spPr>
        <p:txBody>
          <a:bodyPr>
            <a:noAutofit/>
          </a:bodyPr>
          <a:lstStyle/>
          <a:p>
            <a:pPr marL="424800" indent="-424800">
              <a:spcAft>
                <a:spcPts val="600"/>
              </a:spcAft>
              <a:buClrTx/>
              <a:buFont typeface="Wingdings" charset="2"/>
              <a:buChar char="n"/>
            </a:pPr>
            <a:r>
              <a:rPr lang="en-US" altLang="zh-CN" sz="2400" dirty="0">
                <a:solidFill>
                  <a:srgbClr val="FF0000"/>
                </a:solidFill>
                <a:latin typeface="Arial"/>
                <a:cs typeface="Arial"/>
              </a:rPr>
              <a:t>Photons:</a:t>
            </a:r>
            <a:r>
              <a:rPr lang="en-US" altLang="zh-CN" sz="2400" dirty="0">
                <a:solidFill>
                  <a:srgbClr val="000090"/>
                </a:solidFill>
                <a:latin typeface="Arial"/>
                <a:cs typeface="Arial"/>
              </a:rPr>
              <a:t> no track but energy in el-m (and not in the hadronic) calorimeter </a:t>
            </a:r>
          </a:p>
          <a:p>
            <a:pPr marL="424800" indent="-424800">
              <a:spcAft>
                <a:spcPts val="600"/>
              </a:spcAft>
              <a:buClrTx/>
              <a:buFont typeface="Wingdings" charset="2"/>
              <a:buChar char="n"/>
            </a:pPr>
            <a:r>
              <a:rPr lang="en-US" altLang="zh-CN" sz="2400" dirty="0">
                <a:solidFill>
                  <a:srgbClr val="FF0000"/>
                </a:solidFill>
                <a:latin typeface="Arial"/>
                <a:cs typeface="Arial"/>
              </a:rPr>
              <a:t>Electrons:</a:t>
            </a:r>
            <a:r>
              <a:rPr lang="en-US" altLang="zh-CN" sz="2400" dirty="0">
                <a:solidFill>
                  <a:srgbClr val="000090"/>
                </a:solidFill>
                <a:latin typeface="Arial"/>
                <a:cs typeface="Arial"/>
              </a:rPr>
              <a:t> track and energy in el-m (and not in the hadronic) calorimeter </a:t>
            </a:r>
          </a:p>
          <a:p>
            <a:pPr marL="424800" indent="-424800">
              <a:spcAft>
                <a:spcPts val="600"/>
              </a:spcAft>
              <a:buClrTx/>
              <a:buFont typeface="Wingdings" charset="2"/>
              <a:buChar char="n"/>
            </a:pPr>
            <a:r>
              <a:rPr lang="en-US" altLang="zh-CN" sz="2400" dirty="0">
                <a:solidFill>
                  <a:srgbClr val="FF0000"/>
                </a:solidFill>
                <a:latin typeface="Arial"/>
                <a:cs typeface="Arial"/>
              </a:rPr>
              <a:t>Muons:</a:t>
            </a:r>
            <a:r>
              <a:rPr lang="en-US" altLang="zh-CN" sz="2400" dirty="0">
                <a:solidFill>
                  <a:srgbClr val="000090"/>
                </a:solidFill>
                <a:latin typeface="Arial"/>
                <a:cs typeface="Arial"/>
              </a:rPr>
              <a:t> track in inner tracker and muon </a:t>
            </a:r>
            <a:r>
              <a:rPr lang="en-US" altLang="zh-CN" sz="2400" dirty="0" smtClean="0">
                <a:solidFill>
                  <a:srgbClr val="000090"/>
                </a:solidFill>
                <a:latin typeface="Arial"/>
                <a:cs typeface="Arial"/>
              </a:rPr>
              <a:t>chamber</a:t>
            </a:r>
          </a:p>
          <a:p>
            <a:pPr marL="424800" indent="-424800">
              <a:spcAft>
                <a:spcPts val="600"/>
              </a:spcAft>
              <a:buClrTx/>
              <a:buFont typeface="Wingdings" charset="2"/>
              <a:buChar char="n"/>
            </a:pPr>
            <a:r>
              <a:rPr lang="en-US" altLang="zh-CN" sz="2400" dirty="0" smtClean="0">
                <a:solidFill>
                  <a:srgbClr val="FF0000"/>
                </a:solidFill>
                <a:latin typeface="Arial"/>
                <a:cs typeface="Arial"/>
              </a:rPr>
              <a:t>Jets</a:t>
            </a:r>
            <a:r>
              <a:rPr lang="en-US" altLang="zh-CN" sz="2400" dirty="0">
                <a:solidFill>
                  <a:srgbClr val="FF0000"/>
                </a:solidFill>
                <a:latin typeface="Arial"/>
                <a:cs typeface="Arial"/>
              </a:rPr>
              <a:t>: </a:t>
            </a:r>
            <a:r>
              <a:rPr lang="en-US" altLang="zh-CN" sz="2400" dirty="0">
                <a:solidFill>
                  <a:srgbClr val="000090"/>
                </a:solidFill>
                <a:latin typeface="Arial"/>
                <a:cs typeface="Arial"/>
              </a:rPr>
              <a:t>cluster in hadronic </a:t>
            </a:r>
            <a:r>
              <a:rPr lang="en-US" altLang="zh-CN" sz="2400" dirty="0" smtClean="0">
                <a:solidFill>
                  <a:srgbClr val="000090"/>
                </a:solidFill>
                <a:latin typeface="Arial"/>
                <a:cs typeface="Arial"/>
              </a:rPr>
              <a:t>calorimeter</a:t>
            </a:r>
          </a:p>
        </p:txBody>
      </p:sp>
      <p:pic>
        <p:nvPicPr>
          <p:cNvPr id="10" name="图片 9" descr="ima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035" y="2824584"/>
            <a:ext cx="4624461" cy="2908672"/>
          </a:xfrm>
          <a:prstGeom prst="rect">
            <a:avLst/>
          </a:prstGeom>
        </p:spPr>
      </p:pic>
      <p:sp>
        <p:nvSpPr>
          <p:cNvPr id="11"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12" name="标题 4"/>
          <p:cNvSpPr txBox="1">
            <a:spLocks/>
          </p:cNvSpPr>
          <p:nvPr/>
        </p:nvSpPr>
        <p:spPr>
          <a:xfrm>
            <a:off x="755576" y="188640"/>
            <a:ext cx="7848872" cy="648072"/>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2800" dirty="0" smtClean="0">
                <a:solidFill>
                  <a:srgbClr val="0000FF"/>
                </a:solidFill>
                <a:latin typeface="Arial"/>
                <a:cs typeface="Arial"/>
              </a:rPr>
              <a:t>2:</a:t>
            </a:r>
            <a:r>
              <a:rPr lang="zh-CN" altLang="en-US" sz="2800" dirty="0" smtClean="0">
                <a:solidFill>
                  <a:srgbClr val="0000FF"/>
                </a:solidFill>
                <a:latin typeface="Arial"/>
                <a:cs typeface="Arial"/>
              </a:rPr>
              <a:t> </a:t>
            </a:r>
            <a:r>
              <a:rPr lang="en-US" altLang="zh-CN" sz="2800" dirty="0" smtClean="0">
                <a:solidFill>
                  <a:srgbClr val="0000FF"/>
                </a:solidFill>
                <a:latin typeface="Arial"/>
                <a:cs typeface="Arial"/>
              </a:rPr>
              <a:t>Pre-selection </a:t>
            </a:r>
            <a:r>
              <a:rPr lang="en-US" altLang="zh-CN" sz="2800" b="0" dirty="0" smtClean="0">
                <a:solidFill>
                  <a:srgbClr val="000000"/>
                </a:solidFill>
                <a:latin typeface="Arial Black"/>
                <a:ea typeface="华文中宋" charset="0"/>
                <a:cs typeface="Arial Black"/>
              </a:rPr>
              <a:t>Reconstructed Objects</a:t>
            </a:r>
            <a:endParaRPr kumimoji="1" lang="zh-CN" altLang="en-US" sz="2800" b="0" dirty="0">
              <a:solidFill>
                <a:srgbClr val="000000"/>
              </a:solidFill>
              <a:latin typeface="Cambria Math"/>
              <a:cs typeface="Cambria Math"/>
            </a:endParaRPr>
          </a:p>
        </p:txBody>
      </p:sp>
      <p:sp>
        <p:nvSpPr>
          <p:cNvPr id="2" name="矩形 1"/>
          <p:cNvSpPr/>
          <p:nvPr/>
        </p:nvSpPr>
        <p:spPr>
          <a:xfrm>
            <a:off x="5364088" y="1159584"/>
            <a:ext cx="432048" cy="1477328"/>
          </a:xfrm>
          <a:prstGeom prst="rect">
            <a:avLst/>
          </a:prstGeom>
        </p:spPr>
        <p:txBody>
          <a:bodyPr wrap="square">
            <a:spAutoFit/>
          </a:bodyPr>
          <a:lstStyle/>
          <a:p>
            <a:r>
              <a:rPr lang="zh-CN" altLang="en-US" b="1" dirty="0" smtClean="0">
                <a:solidFill>
                  <a:srgbClr val="009193"/>
                </a:solidFill>
                <a:latin typeface="Arial"/>
                <a:cs typeface="Arial"/>
              </a:rPr>
              <a:t>径迹探测器</a:t>
            </a:r>
            <a:endParaRPr lang="zh-CN" altLang="en-US" dirty="0">
              <a:solidFill>
                <a:srgbClr val="009193"/>
              </a:solidFill>
            </a:endParaRPr>
          </a:p>
        </p:txBody>
      </p:sp>
      <p:sp>
        <p:nvSpPr>
          <p:cNvPr id="8" name="矩形 7"/>
          <p:cNvSpPr/>
          <p:nvPr/>
        </p:nvSpPr>
        <p:spPr>
          <a:xfrm>
            <a:off x="6300192" y="1175087"/>
            <a:ext cx="432048" cy="1477328"/>
          </a:xfrm>
          <a:prstGeom prst="rect">
            <a:avLst/>
          </a:prstGeom>
        </p:spPr>
        <p:txBody>
          <a:bodyPr wrap="square">
            <a:spAutoFit/>
          </a:bodyPr>
          <a:lstStyle/>
          <a:p>
            <a:r>
              <a:rPr lang="zh-CN" altLang="en-US" b="1" dirty="0" smtClean="0">
                <a:solidFill>
                  <a:srgbClr val="FF0000"/>
                </a:solidFill>
                <a:latin typeface="Arial"/>
                <a:cs typeface="Arial"/>
              </a:rPr>
              <a:t>电磁量能器</a:t>
            </a:r>
            <a:endParaRPr lang="zh-CN" altLang="en-US" dirty="0">
              <a:solidFill>
                <a:srgbClr val="FF0000"/>
              </a:solidFill>
            </a:endParaRPr>
          </a:p>
        </p:txBody>
      </p:sp>
      <p:sp>
        <p:nvSpPr>
          <p:cNvPr id="9" name="矩形 8"/>
          <p:cNvSpPr/>
          <p:nvPr/>
        </p:nvSpPr>
        <p:spPr>
          <a:xfrm>
            <a:off x="7236296" y="1175087"/>
            <a:ext cx="432048" cy="147732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smtClean="0">
                <a:solidFill>
                  <a:srgbClr val="00B050"/>
                </a:solidFill>
                <a:latin typeface="Arial"/>
                <a:cs typeface="Arial"/>
              </a:rPr>
              <a:t>强子量能器</a:t>
            </a:r>
            <a:endParaRPr lang="zh-CN" altLang="en-US" dirty="0">
              <a:solidFill>
                <a:srgbClr val="00B050"/>
              </a:solidFill>
            </a:endParaRPr>
          </a:p>
        </p:txBody>
      </p:sp>
      <p:sp>
        <p:nvSpPr>
          <p:cNvPr id="13" name="矩形 12"/>
          <p:cNvSpPr/>
          <p:nvPr/>
        </p:nvSpPr>
        <p:spPr>
          <a:xfrm>
            <a:off x="8172400" y="1178582"/>
            <a:ext cx="432048" cy="147732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smtClean="0">
                <a:solidFill>
                  <a:srgbClr val="0432FF"/>
                </a:solidFill>
                <a:latin typeface="Arial"/>
                <a:cs typeface="Arial"/>
              </a:rPr>
              <a:t>缪子探测器</a:t>
            </a:r>
            <a:endParaRPr lang="zh-CN" altLang="en-US" dirty="0">
              <a:solidFill>
                <a:srgbClr val="0432FF"/>
              </a:solidFill>
            </a:endParaRPr>
          </a:p>
        </p:txBody>
      </p:sp>
      <p:sp>
        <p:nvSpPr>
          <p:cNvPr id="14" name="矩形 13"/>
          <p:cNvSpPr/>
          <p:nvPr/>
        </p:nvSpPr>
        <p:spPr>
          <a:xfrm>
            <a:off x="4321743" y="2987660"/>
            <a:ext cx="648072" cy="369332"/>
          </a:xfrm>
          <a:prstGeom prst="rect">
            <a:avLst/>
          </a:prstGeom>
        </p:spPr>
        <p:txBody>
          <a:bodyPr wrap="square">
            <a:spAutoFit/>
          </a:bodyPr>
          <a:lstStyle/>
          <a:p>
            <a:r>
              <a:rPr lang="zh-CN" altLang="en-US" b="1" dirty="0" smtClean="0">
                <a:solidFill>
                  <a:srgbClr val="FF0000"/>
                </a:solidFill>
                <a:latin typeface="Arial"/>
                <a:cs typeface="Arial"/>
              </a:rPr>
              <a:t>光子</a:t>
            </a:r>
            <a:endParaRPr lang="zh-CN" altLang="en-US" dirty="0">
              <a:solidFill>
                <a:srgbClr val="FF0000"/>
              </a:solidFill>
            </a:endParaRPr>
          </a:p>
        </p:txBody>
      </p:sp>
      <p:sp>
        <p:nvSpPr>
          <p:cNvPr id="15" name="矩形 14"/>
          <p:cNvSpPr/>
          <p:nvPr/>
        </p:nvSpPr>
        <p:spPr>
          <a:xfrm>
            <a:off x="4304627" y="3645024"/>
            <a:ext cx="648072" cy="369332"/>
          </a:xfrm>
          <a:prstGeom prst="rect">
            <a:avLst/>
          </a:prstGeom>
        </p:spPr>
        <p:txBody>
          <a:bodyPr wrap="square">
            <a:spAutoFit/>
          </a:bodyPr>
          <a:lstStyle/>
          <a:p>
            <a:r>
              <a:rPr lang="zh-CN" altLang="en-US" b="1" dirty="0" smtClean="0">
                <a:solidFill>
                  <a:srgbClr val="FF0000"/>
                </a:solidFill>
                <a:latin typeface="Arial"/>
                <a:cs typeface="Arial"/>
              </a:rPr>
              <a:t>电子</a:t>
            </a:r>
            <a:endParaRPr lang="zh-CN" altLang="en-US" dirty="0">
              <a:solidFill>
                <a:srgbClr val="FF0000"/>
              </a:solidFill>
            </a:endParaRPr>
          </a:p>
        </p:txBody>
      </p:sp>
      <p:sp>
        <p:nvSpPr>
          <p:cNvPr id="3" name="矩形 2"/>
          <p:cNvSpPr/>
          <p:nvPr/>
        </p:nvSpPr>
        <p:spPr>
          <a:xfrm>
            <a:off x="4322613" y="3986165"/>
            <a:ext cx="646331" cy="369332"/>
          </a:xfrm>
          <a:prstGeom prst="rect">
            <a:avLst/>
          </a:prstGeom>
        </p:spPr>
        <p:txBody>
          <a:bodyPr wrap="none">
            <a:spAutoFit/>
          </a:bodyPr>
          <a:lstStyle/>
          <a:p>
            <a:r>
              <a:rPr lang="zh-CN" altLang="en-US" b="1" dirty="0">
                <a:solidFill>
                  <a:srgbClr val="0432FF"/>
                </a:solidFill>
                <a:latin typeface="Arial"/>
                <a:cs typeface="Arial"/>
              </a:rPr>
              <a:t>缪子</a:t>
            </a:r>
            <a:endParaRPr lang="zh-CN" altLang="en-US" dirty="0"/>
          </a:p>
        </p:txBody>
      </p:sp>
      <p:sp>
        <p:nvSpPr>
          <p:cNvPr id="5" name="矩形 4"/>
          <p:cNvSpPr/>
          <p:nvPr/>
        </p:nvSpPr>
        <p:spPr>
          <a:xfrm>
            <a:off x="4285709" y="4490378"/>
            <a:ext cx="646331" cy="369332"/>
          </a:xfrm>
          <a:prstGeom prst="rect">
            <a:avLst/>
          </a:prstGeom>
        </p:spPr>
        <p:txBody>
          <a:bodyPr wrap="none">
            <a:spAutoFit/>
          </a:bodyPr>
          <a:lstStyle/>
          <a:p>
            <a:r>
              <a:rPr lang="zh-CN" altLang="en-US" b="1">
                <a:solidFill>
                  <a:srgbClr val="00B050"/>
                </a:solidFill>
                <a:latin typeface="Arial"/>
                <a:cs typeface="Arial"/>
              </a:rPr>
              <a:t>强子</a:t>
            </a:r>
            <a:endParaRPr lang="zh-CN" altLang="en-US"/>
          </a:p>
        </p:txBody>
      </p:sp>
      <p:sp>
        <p:nvSpPr>
          <p:cNvPr id="16" name="矩形 15"/>
          <p:cNvSpPr/>
          <p:nvPr/>
        </p:nvSpPr>
        <p:spPr>
          <a:xfrm>
            <a:off x="4283968" y="5011453"/>
            <a:ext cx="732929" cy="646331"/>
          </a:xfrm>
          <a:prstGeom prst="rect">
            <a:avLst/>
          </a:prstGeom>
        </p:spPr>
        <p:txBody>
          <a:bodyPr wrap="square">
            <a:spAutoFit/>
          </a:bodyPr>
          <a:lstStyle/>
          <a:p>
            <a:r>
              <a:rPr lang="zh-CN" altLang="en-US" b="1" smtClean="0">
                <a:solidFill>
                  <a:srgbClr val="000000"/>
                </a:solidFill>
                <a:latin typeface="Arial"/>
                <a:cs typeface="Arial"/>
              </a:rPr>
              <a:t>中性粒子</a:t>
            </a:r>
            <a:endParaRPr lang="zh-CN" altLang="en-US" dirty="0">
              <a:solidFill>
                <a:srgbClr val="000000"/>
              </a:solidFill>
            </a:endParaRPr>
          </a:p>
        </p:txBody>
      </p:sp>
      <p:sp>
        <p:nvSpPr>
          <p:cNvPr id="17" name="矩形 16"/>
          <p:cNvSpPr/>
          <p:nvPr/>
        </p:nvSpPr>
        <p:spPr>
          <a:xfrm>
            <a:off x="5247858" y="5908630"/>
            <a:ext cx="3788638" cy="369332"/>
          </a:xfrm>
          <a:prstGeom prst="rect">
            <a:avLst/>
          </a:prstGeom>
        </p:spPr>
        <p:txBody>
          <a:bodyPr wrap="square">
            <a:spAutoFit/>
          </a:bodyPr>
          <a:lstStyle/>
          <a:p>
            <a:r>
              <a:rPr lang="zh-CN" altLang="en-US" b="1" dirty="0" smtClean="0">
                <a:solidFill>
                  <a:srgbClr val="000000"/>
                </a:solidFill>
                <a:latin typeface="Arial"/>
                <a:cs typeface="Arial"/>
              </a:rPr>
              <a:t>探测器内层           </a:t>
            </a:r>
            <a:r>
              <a:rPr lang="zh-CN" altLang="en-US" b="1" dirty="0" smtClean="0">
                <a:solidFill>
                  <a:srgbClr val="000000"/>
                </a:solidFill>
                <a:latin typeface="Arial"/>
                <a:cs typeface="Arial"/>
                <a:sym typeface="Wingdings"/>
              </a:rPr>
              <a:t></a:t>
            </a:r>
            <a:r>
              <a:rPr lang="en-US" altLang="zh-CN" b="1" dirty="0" smtClean="0">
                <a:solidFill>
                  <a:srgbClr val="000000"/>
                </a:solidFill>
                <a:latin typeface="Arial"/>
                <a:cs typeface="Arial"/>
                <a:sym typeface="Wingdings"/>
              </a:rPr>
              <a:t>   </a:t>
            </a:r>
            <a:r>
              <a:rPr lang="zh-CN" altLang="en-US" b="1" dirty="0" smtClean="0">
                <a:solidFill>
                  <a:srgbClr val="000000"/>
                </a:solidFill>
                <a:latin typeface="Arial"/>
                <a:cs typeface="Arial"/>
                <a:sym typeface="Wingdings"/>
              </a:rPr>
              <a:t>        </a:t>
            </a:r>
            <a:r>
              <a:rPr lang="en-US" altLang="zh-CN" b="1" dirty="0" smtClean="0">
                <a:solidFill>
                  <a:srgbClr val="000000"/>
                </a:solidFill>
                <a:latin typeface="Arial"/>
                <a:cs typeface="Arial"/>
                <a:sym typeface="Wingdings"/>
              </a:rPr>
              <a:t>  </a:t>
            </a:r>
            <a:r>
              <a:rPr lang="zh-CN" altLang="en-US" b="1" dirty="0" smtClean="0">
                <a:solidFill>
                  <a:srgbClr val="000000"/>
                </a:solidFill>
                <a:latin typeface="Arial"/>
                <a:cs typeface="Arial"/>
                <a:sym typeface="Wingdings"/>
              </a:rPr>
              <a:t>外层</a:t>
            </a:r>
            <a:endParaRPr lang="zh-CN" altLang="en-US" dirty="0">
              <a:solidFill>
                <a:srgbClr val="000000"/>
              </a:solidFill>
            </a:endParaRPr>
          </a:p>
        </p:txBody>
      </p:sp>
    </p:spTree>
    <p:extLst>
      <p:ext uri="{BB962C8B-B14F-4D97-AF65-F5344CB8AC3E}">
        <p14:creationId xmlns:p14="http://schemas.microsoft.com/office/powerpoint/2010/main" val="138381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p:txBody>
          <a:bodyPr>
            <a:normAutofit fontScale="92500" lnSpcReduction="20000"/>
          </a:bodyPr>
          <a:lstStyle/>
          <a:p>
            <a:fld id="{0C913308-F349-4B6D-A68A-DD1791B4A57B}" type="slidenum">
              <a:rPr lang="zh-CN" altLang="en-US" smtClean="0"/>
              <a:pPr/>
              <a:t>45</a:t>
            </a:fld>
            <a:endParaRPr lang="zh-CN" altLang="en-US"/>
          </a:p>
        </p:txBody>
      </p:sp>
      <p:sp>
        <p:nvSpPr>
          <p:cNvPr id="5"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6" name="标题 4"/>
          <p:cNvSpPr txBox="1">
            <a:spLocks/>
          </p:cNvSpPr>
          <p:nvPr/>
        </p:nvSpPr>
        <p:spPr>
          <a:xfrm>
            <a:off x="755576" y="188640"/>
            <a:ext cx="7776864" cy="648072"/>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b="0" dirty="0" smtClean="0">
                <a:solidFill>
                  <a:srgbClr val="000000"/>
                </a:solidFill>
                <a:latin typeface="Arial Black"/>
                <a:ea typeface="华文中宋" charset="0"/>
                <a:cs typeface="Arial Black"/>
              </a:rPr>
              <a:t>MET: Missing Transverse Energy</a:t>
            </a:r>
            <a:endParaRPr kumimoji="1" lang="zh-CN" altLang="en-US" sz="2800" b="0" dirty="0">
              <a:solidFill>
                <a:srgbClr val="000000"/>
              </a:solidFill>
              <a:latin typeface="Cambria Math"/>
              <a:cs typeface="Cambria Math"/>
            </a:endParaRPr>
          </a:p>
        </p:txBody>
      </p:sp>
      <p:sp>
        <p:nvSpPr>
          <p:cNvPr id="7" name="矩形 6"/>
          <p:cNvSpPr/>
          <p:nvPr/>
        </p:nvSpPr>
        <p:spPr>
          <a:xfrm>
            <a:off x="107504" y="1340768"/>
            <a:ext cx="5040560" cy="3570208"/>
          </a:xfrm>
          <a:prstGeom prst="rect">
            <a:avLst/>
          </a:prstGeom>
          <a:ln>
            <a:solidFill>
              <a:srgbClr val="9E3B91"/>
            </a:solidFill>
          </a:ln>
        </p:spPr>
        <p:txBody>
          <a:bodyPr wrap="square">
            <a:spAutoFit/>
          </a:bodyPr>
          <a:lstStyle/>
          <a:p>
            <a:pPr marL="342900" indent="-342900" algn="just">
              <a:spcAft>
                <a:spcPts val="1200"/>
              </a:spcAft>
              <a:buFont typeface="Wingdings" charset="2"/>
              <a:buChar char="n"/>
            </a:pPr>
            <a:r>
              <a:rPr lang="en-US" altLang="zh-CN" sz="2400" dirty="0" smtClean="0">
                <a:latin typeface="Arial"/>
                <a:cs typeface="Arial"/>
              </a:rPr>
              <a:t>At </a:t>
            </a:r>
            <a:r>
              <a:rPr lang="en-US" altLang="zh-CN" sz="2400" dirty="0">
                <a:latin typeface="Arial"/>
                <a:cs typeface="Arial"/>
              </a:rPr>
              <a:t>the LHC an unknown proportion of the energy of the colliding protons escapes down the beam-pipe</a:t>
            </a:r>
          </a:p>
          <a:p>
            <a:pPr marL="342900" indent="-342900" algn="just">
              <a:spcAft>
                <a:spcPts val="1200"/>
              </a:spcAft>
              <a:buFont typeface="Wingdings" charset="2"/>
              <a:buChar char="n"/>
            </a:pPr>
            <a:r>
              <a:rPr lang="en-US" altLang="zh-CN" sz="2400" dirty="0" smtClean="0">
                <a:latin typeface="Arial"/>
                <a:cs typeface="Arial"/>
              </a:rPr>
              <a:t>Invisible </a:t>
            </a:r>
            <a:r>
              <a:rPr lang="en-US" altLang="zh-CN" sz="2400" dirty="0">
                <a:latin typeface="Arial"/>
                <a:cs typeface="Arial"/>
              </a:rPr>
              <a:t>particles (neutrinos, neutralinos?) are created their momentum can be constrained in </a:t>
            </a:r>
            <a:r>
              <a:rPr lang="en-US" altLang="zh-CN" sz="2400" b="1" dirty="0">
                <a:solidFill>
                  <a:srgbClr val="9E3B91"/>
                </a:solidFill>
                <a:latin typeface="Arial"/>
                <a:cs typeface="Arial"/>
              </a:rPr>
              <a:t>the plane transverse to the beam direction</a:t>
            </a:r>
            <a:endParaRPr lang="zh-CN" altLang="en-US" sz="2400" dirty="0">
              <a:solidFill>
                <a:srgbClr val="9E3B91"/>
              </a:solidFill>
              <a:latin typeface="Arial"/>
              <a:cs typeface="Arial"/>
            </a:endParaRPr>
          </a:p>
        </p:txBody>
      </p:sp>
      <p:pic>
        <p:nvPicPr>
          <p:cNvPr id="8" name="图片 7" descr="images-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1412776"/>
            <a:ext cx="3648836" cy="3600400"/>
          </a:xfrm>
          <a:prstGeom prst="rect">
            <a:avLst/>
          </a:prstGeom>
        </p:spPr>
      </p:pic>
      <p:sp>
        <p:nvSpPr>
          <p:cNvPr id="10" name="文本框 9"/>
          <p:cNvSpPr txBox="1"/>
          <p:nvPr/>
        </p:nvSpPr>
        <p:spPr>
          <a:xfrm>
            <a:off x="7596336" y="4437113"/>
            <a:ext cx="1547664" cy="1008112"/>
          </a:xfrm>
          <a:prstGeom prst="rect">
            <a:avLst/>
          </a:prstGeom>
          <a:solidFill>
            <a:schemeClr val="bg1"/>
          </a:solidFill>
        </p:spPr>
        <p:txBody>
          <a:bodyPr wrap="square" rtlCol="0">
            <a:spAutoFit/>
          </a:bodyPr>
          <a:lstStyle/>
          <a:p>
            <a:r>
              <a:rPr kumimoji="1" lang="en-US" altLang="zh-CN" sz="2000" b="1" dirty="0" smtClean="0">
                <a:solidFill>
                  <a:srgbClr val="9E3B91"/>
                </a:solidFill>
                <a:latin typeface="Arial"/>
                <a:cs typeface="Arial"/>
              </a:rPr>
              <a:t>Missing Transverse Energy</a:t>
            </a:r>
            <a:endParaRPr kumimoji="1" lang="zh-CN" altLang="en-US" sz="2000" b="1" dirty="0">
              <a:solidFill>
                <a:srgbClr val="9E3B91"/>
              </a:solidFill>
              <a:latin typeface="Arial"/>
              <a:cs typeface="Arial"/>
            </a:endParaRPr>
          </a:p>
        </p:txBody>
      </p:sp>
      <p:sp>
        <p:nvSpPr>
          <p:cNvPr id="13" name="上弧形箭头 12"/>
          <p:cNvSpPr/>
          <p:nvPr/>
        </p:nvSpPr>
        <p:spPr>
          <a:xfrm>
            <a:off x="3635896" y="4509120"/>
            <a:ext cx="3777787" cy="912347"/>
          </a:xfrm>
          <a:prstGeom prst="curvedUpArrow">
            <a:avLst/>
          </a:prstGeom>
          <a:solidFill>
            <a:srgbClr val="9E3B91"/>
          </a:solidFill>
          <a:ln>
            <a:solidFill>
              <a:srgbClr val="9E3B9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FF0000"/>
              </a:solidFill>
            </a:endParaRPr>
          </a:p>
        </p:txBody>
      </p:sp>
      <p:pic>
        <p:nvPicPr>
          <p:cNvPr id="14" name="图片 13" descr="屏幕快照 2014-08-15 下午2.21.3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5229200"/>
            <a:ext cx="3384376" cy="1024921"/>
          </a:xfrm>
          <a:prstGeom prst="rect">
            <a:avLst/>
          </a:prstGeom>
        </p:spPr>
      </p:pic>
    </p:spTree>
    <p:extLst>
      <p:ext uri="{BB962C8B-B14F-4D97-AF65-F5344CB8AC3E}">
        <p14:creationId xmlns:p14="http://schemas.microsoft.com/office/powerpoint/2010/main" val="14668416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4"/>
          <p:cNvSpPr txBox="1">
            <a:spLocks/>
          </p:cNvSpPr>
          <p:nvPr/>
        </p:nvSpPr>
        <p:spPr>
          <a:xfrm>
            <a:off x="827584" y="116632"/>
            <a:ext cx="7488832" cy="792088"/>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b="0" dirty="0" smtClean="0">
                <a:solidFill>
                  <a:srgbClr val="000000"/>
                </a:solidFill>
                <a:latin typeface="Arial Black"/>
                <a:cs typeface="Arial Black"/>
              </a:rPr>
              <a:t>Triggering on Physics</a:t>
            </a:r>
            <a:endParaRPr kumimoji="1" lang="zh-CN" altLang="en-US" sz="2800" b="0" dirty="0">
              <a:solidFill>
                <a:srgbClr val="000000"/>
              </a:solidFill>
              <a:latin typeface="Cambria Math"/>
              <a:cs typeface="Cambria Math"/>
            </a:endParaRPr>
          </a:p>
        </p:txBody>
      </p:sp>
      <p:sp>
        <p:nvSpPr>
          <p:cNvPr id="3" name="幻灯片编号占位符 2"/>
          <p:cNvSpPr>
            <a:spLocks noGrp="1"/>
          </p:cNvSpPr>
          <p:nvPr>
            <p:ph type="sldNum" sz="quarter" idx="12"/>
          </p:nvPr>
        </p:nvSpPr>
        <p:spPr/>
        <p:txBody>
          <a:bodyPr>
            <a:normAutofit fontScale="92500" lnSpcReduction="20000"/>
          </a:bodyPr>
          <a:lstStyle/>
          <a:p>
            <a:fld id="{0C913308-F349-4B6D-A68A-DD1791B4A57B}" type="slidenum">
              <a:rPr lang="zh-CN" altLang="en-US" smtClean="0"/>
              <a:pPr/>
              <a:t>46</a:t>
            </a:fld>
            <a:endParaRPr lang="zh-CN" altLang="en-US"/>
          </a:p>
        </p:txBody>
      </p:sp>
      <p:sp>
        <p:nvSpPr>
          <p:cNvPr id="15"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pic>
        <p:nvPicPr>
          <p:cNvPr id="5" name="图片 4" descr="屏幕快照 2015-08-05 上午12.32.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052736"/>
            <a:ext cx="6912768" cy="3657133"/>
          </a:xfrm>
          <a:prstGeom prst="rect">
            <a:avLst/>
          </a:prstGeom>
        </p:spPr>
      </p:pic>
      <p:sp>
        <p:nvSpPr>
          <p:cNvPr id="6" name="矩形 5"/>
          <p:cNvSpPr/>
          <p:nvPr/>
        </p:nvSpPr>
        <p:spPr>
          <a:xfrm>
            <a:off x="899592" y="4653136"/>
            <a:ext cx="6984776" cy="1200328"/>
          </a:xfrm>
          <a:prstGeom prst="rect">
            <a:avLst/>
          </a:prstGeom>
        </p:spPr>
        <p:txBody>
          <a:bodyPr wrap="square">
            <a:spAutoFit/>
          </a:bodyPr>
          <a:lstStyle/>
          <a:p>
            <a:pPr marL="285750" indent="-285750">
              <a:buFont typeface="Wingdings" charset="2"/>
              <a:buChar char="n"/>
            </a:pPr>
            <a:r>
              <a:rPr lang="en-US" altLang="zh-CN" sz="2400" b="1" dirty="0" smtClean="0">
                <a:latin typeface="Arial"/>
                <a:cs typeface="Arial"/>
              </a:rPr>
              <a:t>Apply </a:t>
            </a:r>
            <a:r>
              <a:rPr lang="en-US" altLang="zh-CN" sz="2400" b="1" dirty="0">
                <a:latin typeface="Arial"/>
                <a:cs typeface="Arial"/>
              </a:rPr>
              <a:t>trigger depending on </a:t>
            </a:r>
            <a:r>
              <a:rPr lang="en-US" altLang="zh-CN" sz="2400" b="1" dirty="0" smtClean="0">
                <a:latin typeface="Arial"/>
                <a:cs typeface="Arial"/>
              </a:rPr>
              <a:t>analysis</a:t>
            </a:r>
          </a:p>
          <a:p>
            <a:pPr marL="285750" indent="-285750">
              <a:buFont typeface="Wingdings" charset="2"/>
              <a:buChar char="n"/>
            </a:pPr>
            <a:r>
              <a:rPr lang="en-US" altLang="zh-CN" sz="2400" b="1" dirty="0" smtClean="0">
                <a:latin typeface="Arial"/>
                <a:cs typeface="Arial"/>
              </a:rPr>
              <a:t>Only pick up what we are interested events</a:t>
            </a:r>
          </a:p>
          <a:p>
            <a:pPr marL="285750" indent="-285750">
              <a:buFont typeface="Wingdings" charset="2"/>
              <a:buChar char="n"/>
            </a:pPr>
            <a:r>
              <a:rPr lang="en-US" altLang="zh-CN" sz="2400" b="1" dirty="0" smtClean="0">
                <a:solidFill>
                  <a:srgbClr val="0000FF"/>
                </a:solidFill>
                <a:latin typeface="Arial"/>
                <a:cs typeface="Arial"/>
              </a:rPr>
              <a:t>2tau or 2tau+MissingET trigger used here</a:t>
            </a:r>
            <a:endParaRPr lang="zh-CN" altLang="en-US" sz="2400" dirty="0">
              <a:solidFill>
                <a:srgbClr val="0000FF"/>
              </a:solidFill>
            </a:endParaRPr>
          </a:p>
        </p:txBody>
      </p:sp>
      <p:sp>
        <p:nvSpPr>
          <p:cNvPr id="9" name="矩形 8"/>
          <p:cNvSpPr>
            <a:spLocks noChangeArrowheads="1"/>
          </p:cNvSpPr>
          <p:nvPr/>
        </p:nvSpPr>
        <p:spPr bwMode="auto">
          <a:xfrm>
            <a:off x="899592" y="6095757"/>
            <a:ext cx="7272808" cy="523220"/>
          </a:xfrm>
          <a:prstGeom prst="rect">
            <a:avLst/>
          </a:prstGeom>
          <a:solidFill>
            <a:schemeClr val="bg1"/>
          </a:solidFill>
          <a:ln w="22225">
            <a:solidFill>
              <a:srgbClr val="9E3B91"/>
            </a:solidFill>
            <a:miter lim="800000"/>
            <a:headEnd/>
            <a:tailEnd/>
          </a:ln>
          <a:extLst/>
        </p:spPr>
        <p:txBody>
          <a:bodyPr wrap="square">
            <a:spAutoFit/>
          </a:bodyPr>
          <a:lstStyle/>
          <a:p>
            <a:pPr defTabSz="457200">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sz="2800" b="1" dirty="0" smtClean="0">
                <a:solidFill>
                  <a:srgbClr val="000000"/>
                </a:solidFill>
                <a:latin typeface="Arial"/>
                <a:cs typeface="Arial"/>
              </a:rPr>
              <a:t>Final states:</a:t>
            </a:r>
            <a:r>
              <a:rPr lang="en-US" altLang="zh-CN" sz="2400" dirty="0">
                <a:solidFill>
                  <a:srgbClr val="0000FF"/>
                </a:solidFill>
                <a:latin typeface="Arial"/>
                <a:cs typeface="Arial"/>
              </a:rPr>
              <a:t> </a:t>
            </a:r>
            <a:r>
              <a:rPr lang="en-US" altLang="zh-CN" sz="2400" b="1" dirty="0">
                <a:solidFill>
                  <a:srgbClr val="0000FF"/>
                </a:solidFill>
                <a:latin typeface="Arial"/>
                <a:cs typeface="Arial"/>
              </a:rPr>
              <a:t>2</a:t>
            </a:r>
            <a:r>
              <a:rPr lang="en-GB" altLang="zh-CN" sz="2400" b="1" dirty="0">
                <a:solidFill>
                  <a:srgbClr val="0000FF"/>
                </a:solidFill>
                <a:latin typeface="Arial"/>
                <a:cs typeface="Arial"/>
              </a:rPr>
              <a:t> </a:t>
            </a:r>
            <a:r>
              <a:rPr lang="en-US" altLang="zh-CN" sz="2400" b="1" dirty="0">
                <a:solidFill>
                  <a:srgbClr val="0000FF"/>
                </a:solidFill>
                <a:latin typeface="Arial"/>
                <a:cs typeface="Arial"/>
              </a:rPr>
              <a:t>tau</a:t>
            </a:r>
            <a:r>
              <a:rPr lang="zh-CN" altLang="en-US" sz="2400" b="1" dirty="0">
                <a:solidFill>
                  <a:srgbClr val="0000FF"/>
                </a:solidFill>
                <a:latin typeface="Arial"/>
                <a:cs typeface="Arial"/>
              </a:rPr>
              <a:t> </a:t>
            </a:r>
            <a:r>
              <a:rPr lang="en-GB" altLang="zh-CN" sz="2400" b="1" dirty="0">
                <a:latin typeface="Arial"/>
                <a:cs typeface="Arial"/>
              </a:rPr>
              <a:t>+ </a:t>
            </a:r>
            <a:r>
              <a:rPr lang="en-GB" altLang="zh-CN" sz="2400" b="1" dirty="0">
                <a:solidFill>
                  <a:srgbClr val="9437FF"/>
                </a:solidFill>
                <a:latin typeface="Arial"/>
                <a:cs typeface="Arial"/>
              </a:rPr>
              <a:t>large </a:t>
            </a:r>
            <a:r>
              <a:rPr lang="en-GB" altLang="zh-CN" sz="2400" b="1" dirty="0" smtClean="0">
                <a:solidFill>
                  <a:srgbClr val="9437FF"/>
                </a:solidFill>
                <a:latin typeface="Arial"/>
                <a:cs typeface="Arial"/>
              </a:rPr>
              <a:t>E</a:t>
            </a:r>
            <a:r>
              <a:rPr lang="en-GB" altLang="zh-CN" sz="2400" b="1" baseline="-25000" dirty="0" smtClean="0">
                <a:solidFill>
                  <a:srgbClr val="9437FF"/>
                </a:solidFill>
                <a:latin typeface="Arial"/>
                <a:cs typeface="Arial"/>
              </a:rPr>
              <a:t>T</a:t>
            </a:r>
            <a:r>
              <a:rPr lang="en-GB" altLang="zh-CN" sz="2400" b="1" baseline="30000" dirty="0" smtClean="0">
                <a:solidFill>
                  <a:srgbClr val="9437FF"/>
                </a:solidFill>
                <a:latin typeface="Arial"/>
                <a:cs typeface="Arial"/>
              </a:rPr>
              <a:t>miss</a:t>
            </a:r>
            <a:endParaRPr lang="en-GB" altLang="zh-CN" sz="2400" b="1" dirty="0">
              <a:solidFill>
                <a:srgbClr val="0000FF"/>
              </a:solidFill>
              <a:latin typeface="Arial"/>
              <a:cs typeface="Arial"/>
            </a:endParaRPr>
          </a:p>
        </p:txBody>
      </p:sp>
    </p:spTree>
    <p:extLst>
      <p:ext uri="{BB962C8B-B14F-4D97-AF65-F5344CB8AC3E}">
        <p14:creationId xmlns:p14="http://schemas.microsoft.com/office/powerpoint/2010/main" val="2603154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a:xfrm>
            <a:off x="7991475" y="6381328"/>
            <a:ext cx="876300" cy="292100"/>
          </a:xfrm>
        </p:spPr>
        <p:txBody>
          <a:bodyPr>
            <a:normAutofit fontScale="92500" lnSpcReduction="20000"/>
          </a:bodyPr>
          <a:lstStyle/>
          <a:p>
            <a:fld id="{0C913308-F349-4B6D-A68A-DD1791B4A57B}" type="slidenum">
              <a:rPr lang="zh-CN" altLang="en-US" smtClean="0"/>
              <a:pPr/>
              <a:t>47</a:t>
            </a:fld>
            <a:endParaRPr lang="zh-CN" altLang="en-US"/>
          </a:p>
        </p:txBody>
      </p:sp>
      <p:sp>
        <p:nvSpPr>
          <p:cNvPr id="10"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11" name="标题 4"/>
          <p:cNvSpPr txBox="1">
            <a:spLocks/>
          </p:cNvSpPr>
          <p:nvPr/>
        </p:nvSpPr>
        <p:spPr>
          <a:xfrm>
            <a:off x="1115616" y="260648"/>
            <a:ext cx="6912768" cy="576064"/>
          </a:xfrm>
          <a:prstGeom prst="rect">
            <a:avLst/>
          </a:prstGeom>
          <a:noFill/>
        </p:spPr>
        <p:txBody>
          <a:bodyPr vert="horz" lIns="91440" tIns="45720" rIns="91440" bIns="45720" rtlCol="0" anchor="ctr">
            <a:normAutofit fontScale="92500" lnSpcReduction="10000"/>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spcAft>
                <a:spcPts val="600"/>
              </a:spcAft>
            </a:pPr>
            <a:r>
              <a:rPr lang="en-US" altLang="zh-CN" sz="3600" dirty="0" smtClean="0">
                <a:solidFill>
                  <a:srgbClr val="0432FF"/>
                </a:solidFill>
                <a:latin typeface="Arial"/>
                <a:cs typeface="Arial"/>
              </a:rPr>
              <a:t>3:</a:t>
            </a:r>
            <a:r>
              <a:rPr lang="zh-CN" altLang="en-US" sz="3600" dirty="0" smtClean="0">
                <a:solidFill>
                  <a:srgbClr val="0432FF"/>
                </a:solidFill>
                <a:latin typeface="Arial"/>
                <a:cs typeface="Arial"/>
              </a:rPr>
              <a:t> </a:t>
            </a:r>
            <a:r>
              <a:rPr lang="en-US" altLang="zh-CN" sz="3600" dirty="0" smtClean="0">
                <a:solidFill>
                  <a:srgbClr val="0432FF"/>
                </a:solidFill>
                <a:latin typeface="Arial"/>
                <a:cs typeface="Arial"/>
              </a:rPr>
              <a:t>SR definition and optimization</a:t>
            </a:r>
            <a:endParaRPr lang="en-US" altLang="zh-CN" sz="3600" dirty="0">
              <a:solidFill>
                <a:srgbClr val="0432FF"/>
              </a:solidFill>
              <a:latin typeface="Arial"/>
              <a:cs typeface="Arial"/>
            </a:endParaRPr>
          </a:p>
        </p:txBody>
      </p:sp>
      <p:sp>
        <p:nvSpPr>
          <p:cNvPr id="12" name="矩形 2"/>
          <p:cNvSpPr>
            <a:spLocks noChangeArrowheads="1"/>
          </p:cNvSpPr>
          <p:nvPr/>
        </p:nvSpPr>
        <p:spPr bwMode="auto">
          <a:xfrm>
            <a:off x="335880" y="4778220"/>
            <a:ext cx="8544247" cy="1077218"/>
          </a:xfrm>
          <a:prstGeom prst="rect">
            <a:avLst/>
          </a:prstGeom>
          <a:solidFill>
            <a:schemeClr val="bg1"/>
          </a:solidFill>
          <a:ln>
            <a:noFill/>
          </a:ln>
          <a:extLst>
            <a:ext uri="{91240B29-F687-4f45-9708-019B960494DF}">
              <a14:hiddenLine xmlns:a14="http://schemas.microsoft.com/office/drawing/2010/main" xmlns="" w="22225">
                <a:solidFill>
                  <a:srgbClr val="000000"/>
                </a:solidFill>
                <a:miter lim="800000"/>
                <a:headEnd/>
                <a:tailEnd/>
              </a14:hiddenLine>
            </a:ext>
          </a:extLst>
        </p:spPr>
        <p:txBody>
          <a:bodyPr wrap="square">
            <a:spAutoFit/>
          </a:bodyPr>
          <a:lstStyle/>
          <a:p>
            <a:pPr marL="342900" indent="-342900" defTabSz="457200">
              <a:buFont typeface="Wingdings" charset="2"/>
              <a:buChar char="n"/>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sz="2400" dirty="0" smtClean="0">
                <a:solidFill>
                  <a:srgbClr val="000090"/>
                </a:solidFill>
                <a:latin typeface="Arial"/>
                <a:cs typeface="Arial"/>
              </a:rPr>
              <a:t>According to signal signature, select interested final states objects: tau and MET requirement</a:t>
            </a:r>
          </a:p>
          <a:p>
            <a:pPr marL="342900" indent="-342900" defTabSz="457200">
              <a:buFont typeface="Wingdings" charset="2"/>
              <a:buChar char="n"/>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endParaRPr lang="en-US" altLang="zh-CN" sz="1600" dirty="0">
              <a:solidFill>
                <a:srgbClr val="000090"/>
              </a:solidFill>
              <a:latin typeface="Arial"/>
              <a:cs typeface="Arial"/>
            </a:endParaRPr>
          </a:p>
        </p:txBody>
      </p:sp>
      <p:sp>
        <p:nvSpPr>
          <p:cNvPr id="14" name="矩形 13"/>
          <p:cNvSpPr/>
          <p:nvPr/>
        </p:nvSpPr>
        <p:spPr>
          <a:xfrm>
            <a:off x="335880" y="4780880"/>
            <a:ext cx="8451861" cy="814585"/>
          </a:xfrm>
          <a:prstGeom prst="rect">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6286377" y="-2079"/>
            <a:ext cx="2903616" cy="400110"/>
          </a:xfrm>
          <a:prstGeom prst="rect">
            <a:avLst/>
          </a:prstGeom>
          <a:ln>
            <a:noFill/>
          </a:ln>
        </p:spPr>
        <p:txBody>
          <a:bodyPr wrap="none">
            <a:spAutoFit/>
          </a:bodyPr>
          <a:lstStyle/>
          <a:p>
            <a:pPr algn="ctr">
              <a:spcAft>
                <a:spcPts val="300"/>
              </a:spcAft>
              <a:buClr>
                <a:srgbClr val="342698"/>
              </a:buClr>
              <a:buSzPct val="100000"/>
            </a:pPr>
            <a:r>
              <a:rPr lang="en-US" altLang="zh-CN" sz="2000" b="1" dirty="0" smtClean="0">
                <a:solidFill>
                  <a:srgbClr val="FF0000"/>
                </a:solidFill>
                <a:latin typeface="Times New Roman"/>
                <a:cs typeface="Times New Roman"/>
              </a:rPr>
              <a:t>ATLAS-CONF-2019-018</a:t>
            </a:r>
            <a:endParaRPr lang="en-US" altLang="zh-CN" sz="2000" b="1" dirty="0">
              <a:solidFill>
                <a:srgbClr val="FF0000"/>
              </a:solidFill>
              <a:latin typeface="Times New Roman"/>
              <a:cs typeface="Times New Roman"/>
            </a:endParaRPr>
          </a:p>
        </p:txBody>
      </p:sp>
      <p:sp>
        <p:nvSpPr>
          <p:cNvPr id="13" name="矩形 12"/>
          <p:cNvSpPr>
            <a:spLocks noChangeArrowheads="1"/>
          </p:cNvSpPr>
          <p:nvPr/>
        </p:nvSpPr>
        <p:spPr bwMode="auto">
          <a:xfrm>
            <a:off x="593172" y="4228534"/>
            <a:ext cx="8029662" cy="461665"/>
          </a:xfrm>
          <a:prstGeom prst="rect">
            <a:avLst/>
          </a:prstGeom>
          <a:noFill/>
          <a:ln w="22225">
            <a:noFill/>
            <a:miter lim="800000"/>
            <a:headEnd/>
            <a:tailEnd/>
          </a:ln>
          <a:extLst/>
        </p:spPr>
        <p:txBody>
          <a:bodyPr wrap="square">
            <a:spAutoFit/>
          </a:bodyPr>
          <a:lstStyle/>
          <a:p>
            <a:pPr marL="0" lvl="1" defTabSz="457200">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sz="2400" b="1" dirty="0" smtClean="0">
                <a:solidFill>
                  <a:srgbClr val="000000"/>
                </a:solidFill>
                <a:latin typeface="Arial"/>
                <a:cs typeface="Arial"/>
              </a:rPr>
              <a:t>Final states: </a:t>
            </a:r>
            <a:r>
              <a:rPr lang="en-US" altLang="zh-CN" sz="2400" dirty="0">
                <a:solidFill>
                  <a:srgbClr val="0000FF"/>
                </a:solidFill>
                <a:latin typeface="Arial"/>
                <a:cs typeface="Arial"/>
              </a:rPr>
              <a:t>2</a:t>
            </a:r>
            <a:r>
              <a:rPr lang="en-GB" altLang="zh-CN" sz="2400" dirty="0">
                <a:solidFill>
                  <a:srgbClr val="0000FF"/>
                </a:solidFill>
                <a:latin typeface="Arial"/>
                <a:cs typeface="Arial"/>
              </a:rPr>
              <a:t> </a:t>
            </a:r>
            <a:r>
              <a:rPr lang="en-US" altLang="zh-CN" sz="2400" dirty="0">
                <a:solidFill>
                  <a:srgbClr val="0000FF"/>
                </a:solidFill>
                <a:latin typeface="Arial"/>
                <a:cs typeface="Arial"/>
              </a:rPr>
              <a:t>tau</a:t>
            </a:r>
            <a:r>
              <a:rPr lang="zh-CN" altLang="en-US" sz="2400" dirty="0">
                <a:solidFill>
                  <a:srgbClr val="0000FF"/>
                </a:solidFill>
                <a:latin typeface="Arial"/>
                <a:cs typeface="Arial"/>
              </a:rPr>
              <a:t> </a:t>
            </a:r>
            <a:r>
              <a:rPr lang="en-GB" altLang="zh-CN" sz="2400" dirty="0">
                <a:latin typeface="Arial"/>
                <a:cs typeface="Arial"/>
              </a:rPr>
              <a:t>+ </a:t>
            </a:r>
            <a:r>
              <a:rPr lang="en-GB" altLang="zh-CN" sz="2400" dirty="0">
                <a:solidFill>
                  <a:srgbClr val="9437FF"/>
                </a:solidFill>
                <a:latin typeface="Arial"/>
                <a:cs typeface="Arial"/>
              </a:rPr>
              <a:t>large </a:t>
            </a:r>
            <a:r>
              <a:rPr lang="en-GB" altLang="zh-CN" sz="2400" dirty="0" smtClean="0">
                <a:solidFill>
                  <a:srgbClr val="9437FF"/>
                </a:solidFill>
                <a:latin typeface="Arial"/>
                <a:cs typeface="Arial"/>
              </a:rPr>
              <a:t>E</a:t>
            </a:r>
            <a:r>
              <a:rPr lang="en-GB" altLang="zh-CN" sz="2400" baseline="-25000" dirty="0" smtClean="0">
                <a:solidFill>
                  <a:srgbClr val="9437FF"/>
                </a:solidFill>
                <a:latin typeface="Arial"/>
                <a:cs typeface="Arial"/>
              </a:rPr>
              <a:t>T</a:t>
            </a:r>
            <a:r>
              <a:rPr lang="en-GB" altLang="zh-CN" sz="2400" baseline="30000" dirty="0" smtClean="0">
                <a:solidFill>
                  <a:srgbClr val="9437FF"/>
                </a:solidFill>
                <a:latin typeface="Arial"/>
                <a:cs typeface="Arial"/>
              </a:rPr>
              <a:t>miss</a:t>
            </a:r>
            <a:endParaRPr lang="en-GB" altLang="zh-CN" sz="2400" dirty="0">
              <a:solidFill>
                <a:srgbClr val="9437FF"/>
              </a:solidFill>
              <a:latin typeface="Arial"/>
              <a:cs typeface="Arial"/>
            </a:endParaRPr>
          </a:p>
        </p:txBody>
      </p:sp>
      <p:sp>
        <p:nvSpPr>
          <p:cNvPr id="16" name="幻灯片编号占位符 3"/>
          <p:cNvSpPr txBox="1">
            <a:spLocks/>
          </p:cNvSpPr>
          <p:nvPr/>
        </p:nvSpPr>
        <p:spPr>
          <a:xfrm>
            <a:off x="7991475" y="6381328"/>
            <a:ext cx="876300" cy="292100"/>
          </a:xfrm>
          <a:prstGeom prst="rect">
            <a:avLst/>
          </a:prstGeom>
        </p:spPr>
        <p:txBody>
          <a:bodyPr vert="horz" lIns="91440" tIns="45720" rIns="91440" bIns="45720" rtlCol="0" anchor="ctr">
            <a:normAutofit fontScale="92500" lnSpcReduction="20000"/>
          </a:bodyPr>
          <a:lstStyle>
            <a:defPPr>
              <a:defRPr lang="zh-CN"/>
            </a:defPPr>
            <a:lvl1pPr marL="0" algn="r" defTabSz="914400" rtl="0" eaLnBrk="1" latinLnBrk="0" hangingPunct="1">
              <a:defRPr sz="16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913308-F349-4B6D-A68A-DD1791B4A57B}" type="slidenum">
              <a:rPr lang="zh-CN" altLang="en-US" smtClean="0"/>
              <a:pPr/>
              <a:t>47</a:t>
            </a:fld>
            <a:endParaRPr lang="zh-CN" altLang="en-US"/>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b="43463"/>
          <a:stretch/>
        </p:blipFill>
        <p:spPr>
          <a:xfrm>
            <a:off x="1259632" y="1099439"/>
            <a:ext cx="5487268" cy="1813839"/>
          </a:xfrm>
          <a:prstGeom prst="rect">
            <a:avLst/>
          </a:prstGeom>
        </p:spPr>
      </p:pic>
      <p:sp>
        <p:nvSpPr>
          <p:cNvPr id="20" name="矩形 19"/>
          <p:cNvSpPr/>
          <p:nvPr/>
        </p:nvSpPr>
        <p:spPr>
          <a:xfrm>
            <a:off x="1619672" y="1773674"/>
            <a:ext cx="5127228" cy="1139604"/>
          </a:xfrm>
          <a:prstGeom prst="rect">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22" name="直线箭头连接符 21"/>
          <p:cNvCxnSpPr/>
          <p:nvPr/>
        </p:nvCxnSpPr>
        <p:spPr>
          <a:xfrm flipH="1" flipV="1">
            <a:off x="6286377" y="2357303"/>
            <a:ext cx="949919" cy="12905"/>
          </a:xfrm>
          <a:prstGeom prst="straightConnector1">
            <a:avLst/>
          </a:prstGeom>
          <a:ln w="38100" cmpd="sng">
            <a:solidFill>
              <a:srgbClr val="011893"/>
            </a:solidFill>
            <a:tailEnd type="arrow"/>
          </a:ln>
        </p:spPr>
        <p:style>
          <a:lnRef idx="2">
            <a:schemeClr val="accent1"/>
          </a:lnRef>
          <a:fillRef idx="0">
            <a:schemeClr val="accent1"/>
          </a:fillRef>
          <a:effectRef idx="1">
            <a:schemeClr val="accent1"/>
          </a:effectRef>
          <a:fontRef idx="minor">
            <a:schemeClr val="tx1"/>
          </a:fontRef>
        </p:style>
      </p:cxnSp>
      <p:sp>
        <p:nvSpPr>
          <p:cNvPr id="7" name="矩形 6"/>
          <p:cNvSpPr/>
          <p:nvPr/>
        </p:nvSpPr>
        <p:spPr>
          <a:xfrm>
            <a:off x="7236296" y="2195668"/>
            <a:ext cx="971228" cy="369332"/>
          </a:xfrm>
          <a:prstGeom prst="rect">
            <a:avLst/>
          </a:prstGeom>
        </p:spPr>
        <p:txBody>
          <a:bodyPr wrap="none">
            <a:spAutoFit/>
          </a:bodyPr>
          <a:lstStyle/>
          <a:p>
            <a:r>
              <a:rPr lang="en-US" altLang="zh-CN" dirty="0" smtClean="0">
                <a:solidFill>
                  <a:srgbClr val="000090"/>
                </a:solidFill>
                <a:latin typeface="Arial"/>
                <a:cs typeface="Arial"/>
              </a:rPr>
              <a:t>Trigger </a:t>
            </a:r>
            <a:endParaRPr lang="zh-CN" altLang="en-US" dirty="0"/>
          </a:p>
        </p:txBody>
      </p:sp>
      <p:cxnSp>
        <p:nvCxnSpPr>
          <p:cNvPr id="23" name="直线箭头连接符 22"/>
          <p:cNvCxnSpPr>
            <a:stCxn id="24" idx="1"/>
          </p:cNvCxnSpPr>
          <p:nvPr/>
        </p:nvCxnSpPr>
        <p:spPr>
          <a:xfrm flipH="1">
            <a:off x="6534308" y="1876432"/>
            <a:ext cx="701988" cy="59505"/>
          </a:xfrm>
          <a:prstGeom prst="straightConnector1">
            <a:avLst/>
          </a:prstGeom>
          <a:ln w="38100" cmpd="sng">
            <a:solidFill>
              <a:srgbClr val="011893"/>
            </a:solidFill>
            <a:tailEnd type="arrow"/>
          </a:ln>
        </p:spPr>
        <p:style>
          <a:lnRef idx="2">
            <a:schemeClr val="accent1"/>
          </a:lnRef>
          <a:fillRef idx="0">
            <a:schemeClr val="accent1"/>
          </a:fillRef>
          <a:effectRef idx="1">
            <a:schemeClr val="accent1"/>
          </a:effectRef>
          <a:fontRef idx="minor">
            <a:schemeClr val="tx1"/>
          </a:fontRef>
        </p:style>
      </p:cxnSp>
      <p:sp>
        <p:nvSpPr>
          <p:cNvPr id="24" name="矩形 23"/>
          <p:cNvSpPr/>
          <p:nvPr/>
        </p:nvSpPr>
        <p:spPr>
          <a:xfrm>
            <a:off x="7236296" y="1691766"/>
            <a:ext cx="620683" cy="369332"/>
          </a:xfrm>
          <a:prstGeom prst="rect">
            <a:avLst/>
          </a:prstGeom>
        </p:spPr>
        <p:txBody>
          <a:bodyPr wrap="none">
            <a:spAutoFit/>
          </a:bodyPr>
          <a:lstStyle/>
          <a:p>
            <a:r>
              <a:rPr lang="en-US" altLang="zh-CN" dirty="0" smtClean="0">
                <a:solidFill>
                  <a:srgbClr val="000090"/>
                </a:solidFill>
                <a:latin typeface="Arial"/>
                <a:cs typeface="Arial"/>
              </a:rPr>
              <a:t>taus</a:t>
            </a:r>
            <a:endParaRPr lang="zh-CN" altLang="en-US" dirty="0"/>
          </a:p>
        </p:txBody>
      </p:sp>
      <p:pic>
        <p:nvPicPr>
          <p:cNvPr id="26" name="图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5" y="2263967"/>
            <a:ext cx="1471164" cy="1146813"/>
          </a:xfrm>
          <a:prstGeom prst="rect">
            <a:avLst/>
          </a:prstGeom>
        </p:spPr>
      </p:pic>
      <p:sp>
        <p:nvSpPr>
          <p:cNvPr id="41" name="AutoShape 98"/>
          <p:cNvSpPr>
            <a:spLocks/>
          </p:cNvSpPr>
          <p:nvPr/>
        </p:nvSpPr>
        <p:spPr bwMode="auto">
          <a:xfrm>
            <a:off x="6066083" y="2033142"/>
            <a:ext cx="192353" cy="639398"/>
          </a:xfrm>
          <a:prstGeom prst="rightBrace">
            <a:avLst>
              <a:gd name="adj1" fmla="val 29956"/>
              <a:gd name="adj2" fmla="val 55111"/>
            </a:avLst>
          </a:prstGeom>
          <a:noFill/>
          <a:ln w="28575">
            <a:solidFill>
              <a:srgbClr val="011893"/>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a:p>
        </p:txBody>
      </p:sp>
    </p:spTree>
    <p:extLst>
      <p:ext uri="{BB962C8B-B14F-4D97-AF65-F5344CB8AC3E}">
        <p14:creationId xmlns:p14="http://schemas.microsoft.com/office/powerpoint/2010/main" val="1863726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a:xfrm>
            <a:off x="7991475" y="6381328"/>
            <a:ext cx="876300" cy="292100"/>
          </a:xfrm>
        </p:spPr>
        <p:txBody>
          <a:bodyPr>
            <a:normAutofit fontScale="92500" lnSpcReduction="20000"/>
          </a:bodyPr>
          <a:lstStyle/>
          <a:p>
            <a:fld id="{0C913308-F349-4B6D-A68A-DD1791B4A57B}" type="slidenum">
              <a:rPr lang="zh-CN" altLang="en-US" smtClean="0"/>
              <a:pPr/>
              <a:t>48</a:t>
            </a:fld>
            <a:endParaRPr lang="zh-CN" altLang="en-US"/>
          </a:p>
        </p:txBody>
      </p:sp>
      <p:sp>
        <p:nvSpPr>
          <p:cNvPr id="10"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11" name="标题 4"/>
          <p:cNvSpPr txBox="1">
            <a:spLocks/>
          </p:cNvSpPr>
          <p:nvPr/>
        </p:nvSpPr>
        <p:spPr>
          <a:xfrm>
            <a:off x="1115616" y="260648"/>
            <a:ext cx="6912768" cy="576064"/>
          </a:xfrm>
          <a:prstGeom prst="rect">
            <a:avLst/>
          </a:prstGeom>
          <a:noFill/>
        </p:spPr>
        <p:txBody>
          <a:bodyPr vert="horz" lIns="91440" tIns="45720" rIns="91440" bIns="45720" rtlCol="0" anchor="ctr">
            <a:normAutofit fontScale="92500" lnSpcReduction="10000"/>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spcAft>
                <a:spcPts val="600"/>
              </a:spcAft>
            </a:pPr>
            <a:r>
              <a:rPr lang="en-US" altLang="zh-CN" sz="3600" dirty="0" smtClean="0">
                <a:solidFill>
                  <a:srgbClr val="0432FF"/>
                </a:solidFill>
                <a:latin typeface="Arial"/>
                <a:cs typeface="Arial"/>
              </a:rPr>
              <a:t>3:</a:t>
            </a:r>
            <a:r>
              <a:rPr lang="zh-CN" altLang="en-US" sz="3600" dirty="0" smtClean="0">
                <a:solidFill>
                  <a:srgbClr val="0432FF"/>
                </a:solidFill>
                <a:latin typeface="Arial"/>
                <a:cs typeface="Arial"/>
              </a:rPr>
              <a:t> </a:t>
            </a:r>
            <a:r>
              <a:rPr lang="en-US" altLang="zh-CN" sz="3600" dirty="0" smtClean="0">
                <a:solidFill>
                  <a:srgbClr val="0432FF"/>
                </a:solidFill>
                <a:latin typeface="Arial"/>
                <a:cs typeface="Arial"/>
              </a:rPr>
              <a:t>SR definition and optimization</a:t>
            </a:r>
            <a:endParaRPr lang="en-US" altLang="zh-CN" sz="3600" dirty="0">
              <a:solidFill>
                <a:srgbClr val="0432FF"/>
              </a:solidFill>
              <a:latin typeface="Arial"/>
              <a:cs typeface="Arial"/>
            </a:endParaRPr>
          </a:p>
        </p:txBody>
      </p:sp>
      <p:sp>
        <p:nvSpPr>
          <p:cNvPr id="12" name="矩形 2"/>
          <p:cNvSpPr>
            <a:spLocks noChangeArrowheads="1"/>
          </p:cNvSpPr>
          <p:nvPr/>
        </p:nvSpPr>
        <p:spPr bwMode="auto">
          <a:xfrm>
            <a:off x="335880" y="4778220"/>
            <a:ext cx="8544247" cy="1815882"/>
          </a:xfrm>
          <a:prstGeom prst="rect">
            <a:avLst/>
          </a:prstGeom>
          <a:solidFill>
            <a:schemeClr val="bg1"/>
          </a:solidFill>
          <a:ln>
            <a:noFill/>
          </a:ln>
          <a:extLst>
            <a:ext uri="{91240B29-F687-4f45-9708-019B960494DF}">
              <a14:hiddenLine xmlns:a14="http://schemas.microsoft.com/office/drawing/2010/main" xmlns="" w="22225">
                <a:solidFill>
                  <a:srgbClr val="000000"/>
                </a:solidFill>
                <a:miter lim="800000"/>
                <a:headEnd/>
                <a:tailEnd/>
              </a14:hiddenLine>
            </a:ext>
          </a:extLst>
        </p:spPr>
        <p:txBody>
          <a:bodyPr wrap="square">
            <a:spAutoFit/>
          </a:bodyPr>
          <a:lstStyle/>
          <a:p>
            <a:pPr marL="342900" indent="-342900" defTabSz="457200">
              <a:buFont typeface="Wingdings" charset="2"/>
              <a:buChar char="n"/>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sz="2400" dirty="0" smtClean="0">
                <a:solidFill>
                  <a:srgbClr val="000090"/>
                </a:solidFill>
                <a:latin typeface="Arial"/>
                <a:cs typeface="Arial"/>
              </a:rPr>
              <a:t>According to signal signature, select interested final states objects: tau and MET requirement</a:t>
            </a:r>
          </a:p>
          <a:p>
            <a:pPr marL="342900" indent="-342900" defTabSz="457200">
              <a:buFont typeface="Wingdings" charset="2"/>
              <a:buChar char="n"/>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endParaRPr lang="en-US" altLang="zh-CN" sz="1600" dirty="0">
              <a:solidFill>
                <a:srgbClr val="000090"/>
              </a:solidFill>
              <a:latin typeface="Arial"/>
              <a:cs typeface="Arial"/>
            </a:endParaRPr>
          </a:p>
          <a:p>
            <a:pPr marL="342900" indent="-342900" defTabSz="457200">
              <a:buFont typeface="Wingdings" charset="2"/>
              <a:buChar char="n"/>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sz="2400" dirty="0">
                <a:solidFill>
                  <a:srgbClr val="FF0000"/>
                </a:solidFill>
                <a:latin typeface="Arial"/>
                <a:cs typeface="Arial"/>
              </a:rPr>
              <a:t>Suppress background using SUSY discriminating variables</a:t>
            </a:r>
          </a:p>
          <a:p>
            <a:pPr marL="342900" indent="-342900" defTabSz="457200">
              <a:buFont typeface="Wingdings" charset="2"/>
              <a:buChar char="n"/>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sz="2400" dirty="0">
                <a:solidFill>
                  <a:srgbClr val="FF0000"/>
                </a:solidFill>
                <a:latin typeface="Arial"/>
                <a:cs typeface="Arial"/>
              </a:rPr>
              <a:t>The cuts are from optimization with signal </a:t>
            </a:r>
            <a:r>
              <a:rPr lang="en-US" altLang="zh-CN" sz="2400" dirty="0" smtClean="0">
                <a:solidFill>
                  <a:srgbClr val="FF0000"/>
                </a:solidFill>
                <a:latin typeface="Arial"/>
                <a:cs typeface="Arial"/>
              </a:rPr>
              <a:t>significance</a:t>
            </a:r>
            <a:endParaRPr lang="en-US" altLang="zh-CN" sz="2400" dirty="0">
              <a:solidFill>
                <a:srgbClr val="000000"/>
              </a:solidFill>
              <a:latin typeface="Arial"/>
              <a:cs typeface="Arial"/>
            </a:endParaRPr>
          </a:p>
        </p:txBody>
      </p:sp>
      <p:sp>
        <p:nvSpPr>
          <p:cNvPr id="14" name="矩形 13"/>
          <p:cNvSpPr/>
          <p:nvPr/>
        </p:nvSpPr>
        <p:spPr>
          <a:xfrm>
            <a:off x="335880" y="4780880"/>
            <a:ext cx="8451861" cy="814585"/>
          </a:xfrm>
          <a:prstGeom prst="rect">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6286377" y="-2079"/>
            <a:ext cx="2903616" cy="400110"/>
          </a:xfrm>
          <a:prstGeom prst="rect">
            <a:avLst/>
          </a:prstGeom>
          <a:ln>
            <a:noFill/>
          </a:ln>
        </p:spPr>
        <p:txBody>
          <a:bodyPr wrap="none">
            <a:spAutoFit/>
          </a:bodyPr>
          <a:lstStyle/>
          <a:p>
            <a:pPr algn="ctr">
              <a:spcAft>
                <a:spcPts val="300"/>
              </a:spcAft>
              <a:buClr>
                <a:srgbClr val="342698"/>
              </a:buClr>
              <a:buSzPct val="100000"/>
            </a:pPr>
            <a:r>
              <a:rPr lang="en-US" altLang="zh-CN" sz="2000" b="1" dirty="0" smtClean="0">
                <a:solidFill>
                  <a:srgbClr val="FF0000"/>
                </a:solidFill>
                <a:latin typeface="Times New Roman"/>
                <a:cs typeface="Times New Roman"/>
              </a:rPr>
              <a:t>ATLAS-CONF-2019-018</a:t>
            </a:r>
            <a:endParaRPr lang="en-US" altLang="zh-CN" sz="2000" b="1" dirty="0">
              <a:solidFill>
                <a:srgbClr val="FF0000"/>
              </a:solidFill>
              <a:latin typeface="Times New Roman"/>
              <a:cs typeface="Times New Roman"/>
            </a:endParaRPr>
          </a:p>
        </p:txBody>
      </p:sp>
      <p:sp>
        <p:nvSpPr>
          <p:cNvPr id="13" name="矩形 12"/>
          <p:cNvSpPr>
            <a:spLocks noChangeArrowheads="1"/>
          </p:cNvSpPr>
          <p:nvPr/>
        </p:nvSpPr>
        <p:spPr bwMode="auto">
          <a:xfrm>
            <a:off x="593172" y="4228534"/>
            <a:ext cx="8029662" cy="461665"/>
          </a:xfrm>
          <a:prstGeom prst="rect">
            <a:avLst/>
          </a:prstGeom>
          <a:noFill/>
          <a:ln w="22225">
            <a:noFill/>
            <a:miter lim="800000"/>
            <a:headEnd/>
            <a:tailEnd/>
          </a:ln>
          <a:extLst/>
        </p:spPr>
        <p:txBody>
          <a:bodyPr wrap="square">
            <a:spAutoFit/>
          </a:bodyPr>
          <a:lstStyle/>
          <a:p>
            <a:pPr marL="0" lvl="1" defTabSz="457200">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sz="2400" b="1" dirty="0" smtClean="0">
                <a:solidFill>
                  <a:srgbClr val="000000"/>
                </a:solidFill>
                <a:latin typeface="Arial"/>
                <a:cs typeface="Arial"/>
              </a:rPr>
              <a:t>Final states: </a:t>
            </a:r>
            <a:r>
              <a:rPr lang="en-US" altLang="zh-CN" sz="2400" dirty="0">
                <a:solidFill>
                  <a:srgbClr val="0000FF"/>
                </a:solidFill>
                <a:latin typeface="Arial"/>
                <a:cs typeface="Arial"/>
              </a:rPr>
              <a:t>2</a:t>
            </a:r>
            <a:r>
              <a:rPr lang="en-GB" altLang="zh-CN" sz="2400" dirty="0">
                <a:solidFill>
                  <a:srgbClr val="0000FF"/>
                </a:solidFill>
                <a:latin typeface="Arial"/>
                <a:cs typeface="Arial"/>
              </a:rPr>
              <a:t> </a:t>
            </a:r>
            <a:r>
              <a:rPr lang="en-US" altLang="zh-CN" sz="2400" dirty="0">
                <a:solidFill>
                  <a:srgbClr val="0000FF"/>
                </a:solidFill>
                <a:latin typeface="Arial"/>
                <a:cs typeface="Arial"/>
              </a:rPr>
              <a:t>tau</a:t>
            </a:r>
            <a:r>
              <a:rPr lang="zh-CN" altLang="en-US" sz="2400" dirty="0">
                <a:solidFill>
                  <a:srgbClr val="0000FF"/>
                </a:solidFill>
                <a:latin typeface="Arial"/>
                <a:cs typeface="Arial"/>
              </a:rPr>
              <a:t> </a:t>
            </a:r>
            <a:r>
              <a:rPr lang="en-GB" altLang="zh-CN" sz="2400" dirty="0">
                <a:latin typeface="Arial"/>
                <a:cs typeface="Arial"/>
              </a:rPr>
              <a:t>+ </a:t>
            </a:r>
            <a:r>
              <a:rPr lang="en-GB" altLang="zh-CN" sz="2400" dirty="0">
                <a:solidFill>
                  <a:srgbClr val="9437FF"/>
                </a:solidFill>
                <a:latin typeface="Arial"/>
                <a:cs typeface="Arial"/>
              </a:rPr>
              <a:t>large </a:t>
            </a:r>
            <a:r>
              <a:rPr lang="en-GB" altLang="zh-CN" sz="2400" dirty="0" smtClean="0">
                <a:solidFill>
                  <a:srgbClr val="9437FF"/>
                </a:solidFill>
                <a:latin typeface="Arial"/>
                <a:cs typeface="Arial"/>
              </a:rPr>
              <a:t>E</a:t>
            </a:r>
            <a:r>
              <a:rPr lang="en-GB" altLang="zh-CN" sz="2400" baseline="-25000" dirty="0" smtClean="0">
                <a:solidFill>
                  <a:srgbClr val="9437FF"/>
                </a:solidFill>
                <a:latin typeface="Arial"/>
                <a:cs typeface="Arial"/>
              </a:rPr>
              <a:t>T</a:t>
            </a:r>
            <a:r>
              <a:rPr lang="en-GB" altLang="zh-CN" sz="2400" baseline="30000" dirty="0" smtClean="0">
                <a:solidFill>
                  <a:srgbClr val="9437FF"/>
                </a:solidFill>
                <a:latin typeface="Arial"/>
                <a:cs typeface="Arial"/>
              </a:rPr>
              <a:t>miss</a:t>
            </a:r>
            <a:endParaRPr lang="en-GB" altLang="zh-CN" sz="2400" dirty="0">
              <a:solidFill>
                <a:srgbClr val="9437FF"/>
              </a:solidFill>
              <a:latin typeface="Arial"/>
              <a:cs typeface="Arial"/>
            </a:endParaRPr>
          </a:p>
        </p:txBody>
      </p:sp>
      <p:sp>
        <p:nvSpPr>
          <p:cNvPr id="16" name="幻灯片编号占位符 3"/>
          <p:cNvSpPr txBox="1">
            <a:spLocks/>
          </p:cNvSpPr>
          <p:nvPr/>
        </p:nvSpPr>
        <p:spPr>
          <a:xfrm>
            <a:off x="7991475" y="6381328"/>
            <a:ext cx="876300" cy="292100"/>
          </a:xfrm>
          <a:prstGeom prst="rect">
            <a:avLst/>
          </a:prstGeom>
        </p:spPr>
        <p:txBody>
          <a:bodyPr vert="horz" lIns="91440" tIns="45720" rIns="91440" bIns="45720" rtlCol="0" anchor="ctr">
            <a:normAutofit fontScale="92500" lnSpcReduction="20000"/>
          </a:bodyPr>
          <a:lstStyle>
            <a:defPPr>
              <a:defRPr lang="zh-CN"/>
            </a:defPPr>
            <a:lvl1pPr marL="0" algn="r" defTabSz="914400" rtl="0" eaLnBrk="1" latinLnBrk="0" hangingPunct="1">
              <a:defRPr sz="16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913308-F349-4B6D-A68A-DD1791B4A57B}" type="slidenum">
              <a:rPr lang="zh-CN" altLang="en-US" smtClean="0"/>
              <a:pPr/>
              <a:t>48</a:t>
            </a:fld>
            <a:endParaRPr lang="zh-CN" altLang="en-US"/>
          </a:p>
        </p:txBody>
      </p:sp>
      <p:sp>
        <p:nvSpPr>
          <p:cNvPr id="17" name="矩形 16"/>
          <p:cNvSpPr/>
          <p:nvPr/>
        </p:nvSpPr>
        <p:spPr>
          <a:xfrm>
            <a:off x="346069" y="5806655"/>
            <a:ext cx="8451862" cy="85728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099439"/>
            <a:ext cx="5487268" cy="3208211"/>
          </a:xfrm>
          <a:prstGeom prst="rect">
            <a:avLst/>
          </a:prstGeom>
        </p:spPr>
      </p:pic>
      <p:sp>
        <p:nvSpPr>
          <p:cNvPr id="20" name="矩形 19"/>
          <p:cNvSpPr/>
          <p:nvPr/>
        </p:nvSpPr>
        <p:spPr>
          <a:xfrm>
            <a:off x="1619672" y="1773674"/>
            <a:ext cx="5127228" cy="1139604"/>
          </a:xfrm>
          <a:prstGeom prst="rect">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1" name="矩形 20"/>
          <p:cNvSpPr/>
          <p:nvPr/>
        </p:nvSpPr>
        <p:spPr>
          <a:xfrm>
            <a:off x="1619672" y="2941678"/>
            <a:ext cx="5127228" cy="1279664"/>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22" name="直线箭头连接符 21"/>
          <p:cNvCxnSpPr/>
          <p:nvPr/>
        </p:nvCxnSpPr>
        <p:spPr>
          <a:xfrm flipH="1" flipV="1">
            <a:off x="6286377" y="2357303"/>
            <a:ext cx="949919" cy="12905"/>
          </a:xfrm>
          <a:prstGeom prst="straightConnector1">
            <a:avLst/>
          </a:prstGeom>
          <a:ln w="38100" cmpd="sng">
            <a:solidFill>
              <a:srgbClr val="011893"/>
            </a:solidFill>
            <a:tailEnd type="arrow"/>
          </a:ln>
        </p:spPr>
        <p:style>
          <a:lnRef idx="2">
            <a:schemeClr val="accent1"/>
          </a:lnRef>
          <a:fillRef idx="0">
            <a:schemeClr val="accent1"/>
          </a:fillRef>
          <a:effectRef idx="1">
            <a:schemeClr val="accent1"/>
          </a:effectRef>
          <a:fontRef idx="minor">
            <a:schemeClr val="tx1"/>
          </a:fontRef>
        </p:style>
      </p:cxnSp>
      <p:sp>
        <p:nvSpPr>
          <p:cNvPr id="7" name="矩形 6"/>
          <p:cNvSpPr/>
          <p:nvPr/>
        </p:nvSpPr>
        <p:spPr>
          <a:xfrm>
            <a:off x="7236296" y="2195668"/>
            <a:ext cx="971228" cy="369332"/>
          </a:xfrm>
          <a:prstGeom prst="rect">
            <a:avLst/>
          </a:prstGeom>
        </p:spPr>
        <p:txBody>
          <a:bodyPr wrap="none">
            <a:spAutoFit/>
          </a:bodyPr>
          <a:lstStyle/>
          <a:p>
            <a:r>
              <a:rPr lang="en-US" altLang="zh-CN" dirty="0" smtClean="0">
                <a:solidFill>
                  <a:srgbClr val="000090"/>
                </a:solidFill>
                <a:latin typeface="Arial"/>
                <a:cs typeface="Arial"/>
              </a:rPr>
              <a:t>Trigger </a:t>
            </a:r>
            <a:endParaRPr lang="zh-CN" altLang="en-US" dirty="0"/>
          </a:p>
        </p:txBody>
      </p:sp>
      <p:cxnSp>
        <p:nvCxnSpPr>
          <p:cNvPr id="23" name="直线箭头连接符 22"/>
          <p:cNvCxnSpPr>
            <a:stCxn id="24" idx="1"/>
          </p:cNvCxnSpPr>
          <p:nvPr/>
        </p:nvCxnSpPr>
        <p:spPr>
          <a:xfrm flipH="1">
            <a:off x="6534308" y="1876432"/>
            <a:ext cx="701988" cy="59505"/>
          </a:xfrm>
          <a:prstGeom prst="straightConnector1">
            <a:avLst/>
          </a:prstGeom>
          <a:ln w="38100" cmpd="sng">
            <a:solidFill>
              <a:srgbClr val="011893"/>
            </a:solidFill>
            <a:tailEnd type="arrow"/>
          </a:ln>
        </p:spPr>
        <p:style>
          <a:lnRef idx="2">
            <a:schemeClr val="accent1"/>
          </a:lnRef>
          <a:fillRef idx="0">
            <a:schemeClr val="accent1"/>
          </a:fillRef>
          <a:effectRef idx="1">
            <a:schemeClr val="accent1"/>
          </a:effectRef>
          <a:fontRef idx="minor">
            <a:schemeClr val="tx1"/>
          </a:fontRef>
        </p:style>
      </p:cxnSp>
      <p:sp>
        <p:nvSpPr>
          <p:cNvPr id="24" name="矩形 23"/>
          <p:cNvSpPr/>
          <p:nvPr/>
        </p:nvSpPr>
        <p:spPr>
          <a:xfrm>
            <a:off x="7236296" y="1691766"/>
            <a:ext cx="620683" cy="369332"/>
          </a:xfrm>
          <a:prstGeom prst="rect">
            <a:avLst/>
          </a:prstGeom>
        </p:spPr>
        <p:txBody>
          <a:bodyPr wrap="none">
            <a:spAutoFit/>
          </a:bodyPr>
          <a:lstStyle/>
          <a:p>
            <a:r>
              <a:rPr lang="en-US" altLang="zh-CN" dirty="0" smtClean="0">
                <a:solidFill>
                  <a:srgbClr val="000090"/>
                </a:solidFill>
                <a:latin typeface="Arial"/>
                <a:cs typeface="Arial"/>
              </a:rPr>
              <a:t>taus</a:t>
            </a:r>
            <a:endParaRPr lang="zh-CN" altLang="en-US" dirty="0"/>
          </a:p>
        </p:txBody>
      </p:sp>
      <p:pic>
        <p:nvPicPr>
          <p:cNvPr id="26" name="图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5" y="2263967"/>
            <a:ext cx="1471164" cy="1146813"/>
          </a:xfrm>
          <a:prstGeom prst="rect">
            <a:avLst/>
          </a:prstGeom>
        </p:spPr>
      </p:pic>
      <p:cxnSp>
        <p:nvCxnSpPr>
          <p:cNvPr id="27" name="直线箭头连接符 26"/>
          <p:cNvCxnSpPr>
            <a:stCxn id="29" idx="1"/>
          </p:cNvCxnSpPr>
          <p:nvPr/>
        </p:nvCxnSpPr>
        <p:spPr>
          <a:xfrm flipH="1">
            <a:off x="4742223" y="3102715"/>
            <a:ext cx="2448272" cy="0"/>
          </a:xfrm>
          <a:prstGeom prst="straightConnector1">
            <a:avLst/>
          </a:prstGeom>
          <a:ln w="38100" cmpd="sng">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9" name="矩形 28"/>
          <p:cNvSpPr/>
          <p:nvPr/>
        </p:nvSpPr>
        <p:spPr>
          <a:xfrm>
            <a:off x="7190495" y="2918049"/>
            <a:ext cx="1544012" cy="369332"/>
          </a:xfrm>
          <a:prstGeom prst="rect">
            <a:avLst/>
          </a:prstGeom>
        </p:spPr>
        <p:txBody>
          <a:bodyPr wrap="none">
            <a:spAutoFit/>
          </a:bodyPr>
          <a:lstStyle/>
          <a:p>
            <a:r>
              <a:rPr lang="en-US" altLang="zh-CN" dirty="0" smtClean="0">
                <a:solidFill>
                  <a:srgbClr val="FF0000"/>
                </a:solidFill>
                <a:latin typeface="Arial"/>
                <a:cs typeface="Arial"/>
              </a:rPr>
              <a:t>Suppress top</a:t>
            </a:r>
            <a:endParaRPr lang="zh-CN" altLang="en-US" dirty="0">
              <a:solidFill>
                <a:srgbClr val="FF0000"/>
              </a:solidFill>
            </a:endParaRPr>
          </a:p>
        </p:txBody>
      </p:sp>
      <p:sp>
        <p:nvSpPr>
          <p:cNvPr id="30" name="矩形 29"/>
          <p:cNvSpPr/>
          <p:nvPr/>
        </p:nvSpPr>
        <p:spPr>
          <a:xfrm>
            <a:off x="7190495" y="3187189"/>
            <a:ext cx="1595309" cy="369332"/>
          </a:xfrm>
          <a:prstGeom prst="rect">
            <a:avLst/>
          </a:prstGeom>
        </p:spPr>
        <p:txBody>
          <a:bodyPr wrap="none">
            <a:spAutoFit/>
          </a:bodyPr>
          <a:lstStyle/>
          <a:p>
            <a:r>
              <a:rPr lang="en-US" altLang="zh-CN" dirty="0" smtClean="0">
                <a:solidFill>
                  <a:srgbClr val="FF0000"/>
                </a:solidFill>
                <a:latin typeface="Arial"/>
                <a:cs typeface="Arial"/>
              </a:rPr>
              <a:t>Suppress Z/H</a:t>
            </a:r>
            <a:endParaRPr lang="zh-CN" altLang="en-US" dirty="0">
              <a:solidFill>
                <a:srgbClr val="FF0000"/>
              </a:solidFill>
            </a:endParaRPr>
          </a:p>
        </p:txBody>
      </p:sp>
      <p:cxnSp>
        <p:nvCxnSpPr>
          <p:cNvPr id="31" name="直线箭头连接符 30"/>
          <p:cNvCxnSpPr>
            <a:stCxn id="30" idx="1"/>
          </p:cNvCxnSpPr>
          <p:nvPr/>
        </p:nvCxnSpPr>
        <p:spPr>
          <a:xfrm flipH="1">
            <a:off x="5436096" y="3371855"/>
            <a:ext cx="1754399" cy="0"/>
          </a:xfrm>
          <a:prstGeom prst="straightConnector1">
            <a:avLst/>
          </a:prstGeom>
          <a:ln w="38100" cmpd="sng">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33" name="直线箭头连接符 32"/>
          <p:cNvCxnSpPr/>
          <p:nvPr/>
        </p:nvCxnSpPr>
        <p:spPr>
          <a:xfrm flipH="1">
            <a:off x="5436096" y="3861048"/>
            <a:ext cx="1754399" cy="0"/>
          </a:xfrm>
          <a:prstGeom prst="straightConnector1">
            <a:avLst/>
          </a:prstGeom>
          <a:ln w="38100" cmpd="sng">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38" name="AutoShape 98"/>
          <p:cNvSpPr>
            <a:spLocks/>
          </p:cNvSpPr>
          <p:nvPr/>
        </p:nvSpPr>
        <p:spPr bwMode="auto">
          <a:xfrm>
            <a:off x="5176066" y="3451919"/>
            <a:ext cx="180182" cy="720371"/>
          </a:xfrm>
          <a:prstGeom prst="rightBrace">
            <a:avLst>
              <a:gd name="adj1" fmla="val 29956"/>
              <a:gd name="adj2" fmla="val 55111"/>
            </a:avLst>
          </a:prstGeom>
          <a:noFill/>
          <a:ln w="2857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a:p>
        </p:txBody>
      </p:sp>
      <p:sp>
        <p:nvSpPr>
          <p:cNvPr id="39" name="矩形 38"/>
          <p:cNvSpPr/>
          <p:nvPr/>
        </p:nvSpPr>
        <p:spPr>
          <a:xfrm>
            <a:off x="7164846" y="3559748"/>
            <a:ext cx="1979154" cy="923330"/>
          </a:xfrm>
          <a:prstGeom prst="rect">
            <a:avLst/>
          </a:prstGeom>
        </p:spPr>
        <p:txBody>
          <a:bodyPr wrap="square">
            <a:spAutoFit/>
          </a:bodyPr>
          <a:lstStyle/>
          <a:p>
            <a:r>
              <a:rPr lang="en-US" altLang="zh-CN" dirty="0" smtClean="0">
                <a:solidFill>
                  <a:srgbClr val="FF0000"/>
                </a:solidFill>
                <a:latin typeface="Arial"/>
                <a:cs typeface="Arial"/>
              </a:rPr>
              <a:t>Suppress SM bg, increase </a:t>
            </a:r>
            <a:r>
              <a:rPr lang="en-US" altLang="zh-CN" smtClean="0">
                <a:solidFill>
                  <a:srgbClr val="FF0000"/>
                </a:solidFill>
                <a:latin typeface="Arial"/>
                <a:cs typeface="Arial"/>
              </a:rPr>
              <a:t>signal sensitivity</a:t>
            </a:r>
            <a:endParaRPr lang="zh-CN" altLang="en-US" dirty="0">
              <a:solidFill>
                <a:srgbClr val="FF0000"/>
              </a:solidFill>
            </a:endParaRPr>
          </a:p>
        </p:txBody>
      </p:sp>
      <p:sp>
        <p:nvSpPr>
          <p:cNvPr id="41" name="AutoShape 98"/>
          <p:cNvSpPr>
            <a:spLocks/>
          </p:cNvSpPr>
          <p:nvPr/>
        </p:nvSpPr>
        <p:spPr bwMode="auto">
          <a:xfrm>
            <a:off x="6066083" y="2033142"/>
            <a:ext cx="192353" cy="639398"/>
          </a:xfrm>
          <a:prstGeom prst="rightBrace">
            <a:avLst>
              <a:gd name="adj1" fmla="val 29956"/>
              <a:gd name="adj2" fmla="val 55111"/>
            </a:avLst>
          </a:prstGeom>
          <a:noFill/>
          <a:ln w="28575">
            <a:solidFill>
              <a:srgbClr val="011893"/>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a:p>
        </p:txBody>
      </p:sp>
    </p:spTree>
    <p:extLst>
      <p:ext uri="{BB962C8B-B14F-4D97-AF65-F5344CB8AC3E}">
        <p14:creationId xmlns:p14="http://schemas.microsoft.com/office/powerpoint/2010/main" val="1331082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a:xfrm>
            <a:off x="7991475" y="6381328"/>
            <a:ext cx="876300" cy="292100"/>
          </a:xfrm>
        </p:spPr>
        <p:txBody>
          <a:bodyPr>
            <a:normAutofit fontScale="92500" lnSpcReduction="20000"/>
          </a:bodyPr>
          <a:lstStyle/>
          <a:p>
            <a:fld id="{0C913308-F349-4B6D-A68A-DD1791B4A57B}" type="slidenum">
              <a:rPr lang="zh-CN" altLang="en-US" smtClean="0"/>
              <a:pPr/>
              <a:t>49</a:t>
            </a:fld>
            <a:endParaRPr lang="zh-CN" altLang="en-US"/>
          </a:p>
        </p:txBody>
      </p:sp>
      <p:sp>
        <p:nvSpPr>
          <p:cNvPr id="10"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11" name="标题 4"/>
          <p:cNvSpPr txBox="1">
            <a:spLocks/>
          </p:cNvSpPr>
          <p:nvPr/>
        </p:nvSpPr>
        <p:spPr>
          <a:xfrm>
            <a:off x="1115616" y="260648"/>
            <a:ext cx="6912768" cy="576064"/>
          </a:xfrm>
          <a:prstGeom prst="rect">
            <a:avLst/>
          </a:prstGeom>
          <a:noFill/>
        </p:spPr>
        <p:txBody>
          <a:bodyPr vert="horz" lIns="91440" tIns="45720" rIns="91440" bIns="45720" rtlCol="0" anchor="ctr">
            <a:normAutofit fontScale="92500" lnSpcReduction="10000"/>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spcAft>
                <a:spcPts val="600"/>
              </a:spcAft>
            </a:pPr>
            <a:r>
              <a:rPr lang="en-US" altLang="zh-CN" sz="3600" dirty="0" smtClean="0">
                <a:solidFill>
                  <a:srgbClr val="0432FF"/>
                </a:solidFill>
                <a:latin typeface="Arial"/>
                <a:cs typeface="Arial"/>
              </a:rPr>
              <a:t>3:</a:t>
            </a:r>
            <a:r>
              <a:rPr lang="zh-CN" altLang="en-US" sz="3600" dirty="0" smtClean="0">
                <a:solidFill>
                  <a:srgbClr val="0432FF"/>
                </a:solidFill>
                <a:latin typeface="Arial"/>
                <a:cs typeface="Arial"/>
              </a:rPr>
              <a:t> </a:t>
            </a:r>
            <a:r>
              <a:rPr lang="en-US" altLang="zh-CN" sz="3600" dirty="0" smtClean="0">
                <a:solidFill>
                  <a:srgbClr val="0432FF"/>
                </a:solidFill>
                <a:latin typeface="Arial"/>
                <a:cs typeface="Arial"/>
              </a:rPr>
              <a:t>SR definition and optimization</a:t>
            </a:r>
            <a:endParaRPr lang="en-US" altLang="zh-CN" sz="3600" dirty="0">
              <a:solidFill>
                <a:srgbClr val="0432FF"/>
              </a:solidFill>
              <a:latin typeface="Arial"/>
              <a:cs typeface="Arial"/>
            </a:endParaRPr>
          </a:p>
        </p:txBody>
      </p:sp>
      <p:sp>
        <p:nvSpPr>
          <p:cNvPr id="18" name="矩形 17"/>
          <p:cNvSpPr/>
          <p:nvPr/>
        </p:nvSpPr>
        <p:spPr>
          <a:xfrm>
            <a:off x="6286377" y="-2079"/>
            <a:ext cx="2903616" cy="400110"/>
          </a:xfrm>
          <a:prstGeom prst="rect">
            <a:avLst/>
          </a:prstGeom>
          <a:ln>
            <a:noFill/>
          </a:ln>
        </p:spPr>
        <p:txBody>
          <a:bodyPr wrap="none">
            <a:spAutoFit/>
          </a:bodyPr>
          <a:lstStyle/>
          <a:p>
            <a:pPr algn="ctr">
              <a:spcAft>
                <a:spcPts val="300"/>
              </a:spcAft>
              <a:buClr>
                <a:srgbClr val="342698"/>
              </a:buClr>
              <a:buSzPct val="100000"/>
            </a:pPr>
            <a:r>
              <a:rPr lang="en-US" altLang="zh-CN" sz="2000" b="1" dirty="0" smtClean="0">
                <a:solidFill>
                  <a:srgbClr val="FF0000"/>
                </a:solidFill>
                <a:latin typeface="Times New Roman"/>
                <a:cs typeface="Times New Roman"/>
              </a:rPr>
              <a:t>ATLAS-CONF-2019-018</a:t>
            </a:r>
            <a:endParaRPr lang="en-US" altLang="zh-CN" sz="2000" b="1" dirty="0">
              <a:solidFill>
                <a:srgbClr val="FF0000"/>
              </a:solidFill>
              <a:latin typeface="Times New Roman"/>
              <a:cs typeface="Times New Roman"/>
            </a:endParaRPr>
          </a:p>
        </p:txBody>
      </p:sp>
      <p:sp>
        <p:nvSpPr>
          <p:cNvPr id="16" name="幻灯片编号占位符 3"/>
          <p:cNvSpPr txBox="1">
            <a:spLocks/>
          </p:cNvSpPr>
          <p:nvPr/>
        </p:nvSpPr>
        <p:spPr>
          <a:xfrm>
            <a:off x="7991475" y="6381328"/>
            <a:ext cx="876300" cy="292100"/>
          </a:xfrm>
          <a:prstGeom prst="rect">
            <a:avLst/>
          </a:prstGeom>
        </p:spPr>
        <p:txBody>
          <a:bodyPr vert="horz" lIns="91440" tIns="45720" rIns="91440" bIns="45720" rtlCol="0" anchor="ctr">
            <a:normAutofit fontScale="92500" lnSpcReduction="20000"/>
          </a:bodyPr>
          <a:lstStyle>
            <a:defPPr>
              <a:defRPr lang="zh-CN"/>
            </a:defPPr>
            <a:lvl1pPr marL="0" algn="r" defTabSz="914400" rtl="0" eaLnBrk="1" latinLnBrk="0" hangingPunct="1">
              <a:defRPr sz="16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913308-F349-4B6D-A68A-DD1791B4A57B}" type="slidenum">
              <a:rPr lang="zh-CN" altLang="en-US" smtClean="0"/>
              <a:pPr/>
              <a:t>49</a:t>
            </a:fld>
            <a:endParaRPr lang="zh-CN" altLang="en-US"/>
          </a:p>
        </p:txBody>
      </p:sp>
      <p:pic>
        <p:nvPicPr>
          <p:cNvPr id="28" name="图片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90" y="1075598"/>
            <a:ext cx="7936220" cy="5737778"/>
          </a:xfrm>
          <a:prstGeom prst="rect">
            <a:avLst/>
          </a:prstGeom>
        </p:spPr>
      </p:pic>
    </p:spTree>
    <p:extLst>
      <p:ext uri="{BB962C8B-B14F-4D97-AF65-F5344CB8AC3E}">
        <p14:creationId xmlns:p14="http://schemas.microsoft.com/office/powerpoint/2010/main" val="1834996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55576" y="332656"/>
            <a:ext cx="7650953" cy="461665"/>
          </a:xfrm>
          <a:prstGeom prst="rect">
            <a:avLst/>
          </a:prstGeom>
        </p:spPr>
        <p:txBody>
          <a:bodyPr wrap="none">
            <a:spAutoFit/>
          </a:bodyPr>
          <a:lstStyle/>
          <a:p>
            <a:r>
              <a:rPr lang="zh-CN" altLang="zh-CN" sz="2400" b="1" i="1" dirty="0">
                <a:solidFill>
                  <a:srgbClr val="0000FF"/>
                </a:solidFill>
                <a:latin typeface="+mn-ea"/>
              </a:rPr>
              <a:t>希腊神话中的</a:t>
            </a:r>
            <a:r>
              <a:rPr lang="zh-CN" altLang="zh-CN" sz="2400" b="1" i="1" dirty="0" smtClean="0">
                <a:solidFill>
                  <a:srgbClr val="0000FF"/>
                </a:solidFill>
                <a:latin typeface="+mn-ea"/>
              </a:rPr>
              <a:t>怪物</a:t>
            </a:r>
            <a:r>
              <a:rPr lang="zh-CN" altLang="en-US" sz="2400" b="1" i="1" dirty="0" smtClean="0">
                <a:solidFill>
                  <a:srgbClr val="0000FF"/>
                </a:solidFill>
                <a:latin typeface="+mn-ea"/>
              </a:rPr>
              <a:t>“</a:t>
            </a:r>
            <a:r>
              <a:rPr lang="en-US" altLang="zh-CN" sz="2400" i="1" dirty="0" smtClean="0">
                <a:solidFill>
                  <a:srgbClr val="0000FF"/>
                </a:solidFill>
                <a:latin typeface="+mn-ea"/>
              </a:rPr>
              <a:t>Uroboros</a:t>
            </a:r>
            <a:r>
              <a:rPr lang="zh-CN" altLang="en-US" sz="2400" b="1" i="1" dirty="0" smtClean="0">
                <a:solidFill>
                  <a:srgbClr val="0000FF"/>
                </a:solidFill>
                <a:latin typeface="+mn-ea"/>
              </a:rPr>
              <a:t>”</a:t>
            </a:r>
            <a:r>
              <a:rPr lang="zh-CN" altLang="zh-CN" sz="2400" b="1" i="1" dirty="0" smtClean="0">
                <a:solidFill>
                  <a:srgbClr val="0000FF"/>
                </a:solidFill>
                <a:latin typeface="+mn-ea"/>
              </a:rPr>
              <a:t>与格拉肖</a:t>
            </a:r>
            <a:r>
              <a:rPr lang="zh-CN" altLang="zh-CN" sz="2400" b="1" i="1" dirty="0">
                <a:solidFill>
                  <a:srgbClr val="0000FF"/>
                </a:solidFill>
                <a:latin typeface="+mn-ea"/>
              </a:rPr>
              <a:t>的“宇宙圈”</a:t>
            </a:r>
            <a:endParaRPr lang="zh-CN" altLang="zh-CN" sz="2400" i="1" dirty="0">
              <a:solidFill>
                <a:srgbClr val="0000FF"/>
              </a:solidFill>
              <a:latin typeface="+mn-ea"/>
            </a:endParaRPr>
          </a:p>
        </p:txBody>
      </p:sp>
      <p:pic>
        <p:nvPicPr>
          <p:cNvPr id="4" name="图片 3"/>
          <p:cNvPicPr>
            <a:picLocks noChangeAspect="1"/>
          </p:cNvPicPr>
          <p:nvPr/>
        </p:nvPicPr>
        <p:blipFill>
          <a:blip r:embed="rId2"/>
          <a:stretch>
            <a:fillRect/>
          </a:stretch>
        </p:blipFill>
        <p:spPr>
          <a:xfrm>
            <a:off x="1691680" y="1475491"/>
            <a:ext cx="5921518" cy="4392488"/>
          </a:xfrm>
          <a:prstGeom prst="rect">
            <a:avLst/>
          </a:prstGeom>
        </p:spPr>
      </p:pic>
      <p:sp>
        <p:nvSpPr>
          <p:cNvPr id="8" name="幻灯片编号占位符 3"/>
          <p:cNvSpPr txBox="1">
            <a:spLocks/>
          </p:cNvSpPr>
          <p:nvPr/>
        </p:nvSpPr>
        <p:spPr>
          <a:xfrm>
            <a:off x="8388424" y="6381328"/>
            <a:ext cx="660276" cy="288032"/>
          </a:xfrm>
          <a:prstGeom prst="rect">
            <a:avLst/>
          </a:prstGeom>
        </p:spPr>
        <p:txBody>
          <a:bodyPr>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C913308-F349-4B6D-A68A-DD1791B4A57B}" type="slidenum">
              <a:rPr lang="zh-CN" altLang="en-US" smtClean="0"/>
              <a:pPr algn="ctr"/>
              <a:t>5</a:t>
            </a:fld>
            <a:endParaRPr lang="zh-CN" altLang="en-US" dirty="0"/>
          </a:p>
        </p:txBody>
      </p:sp>
      <p:sp>
        <p:nvSpPr>
          <p:cNvPr id="10" name="矩形 9"/>
          <p:cNvSpPr/>
          <p:nvPr/>
        </p:nvSpPr>
        <p:spPr>
          <a:xfrm>
            <a:off x="35496" y="2699627"/>
            <a:ext cx="1545373" cy="1754327"/>
          </a:xfrm>
          <a:prstGeom prst="rect">
            <a:avLst/>
          </a:prstGeom>
        </p:spPr>
        <p:txBody>
          <a:bodyPr wrap="square">
            <a:spAutoFit/>
          </a:bodyPr>
          <a:lstStyle/>
          <a:p>
            <a:r>
              <a:rPr lang="zh-CN" altLang="zh-CN" dirty="0" smtClean="0">
                <a:latin typeface="SimHei" charset="-122"/>
                <a:ea typeface="SimHei" charset="-122"/>
                <a:cs typeface="SimHei" charset="-122"/>
              </a:rPr>
              <a:t>粒子“</a:t>
            </a:r>
            <a:r>
              <a:rPr lang="zh-CN" altLang="zh-CN" dirty="0">
                <a:latin typeface="SimHei" charset="-122"/>
                <a:ea typeface="SimHei" charset="-122"/>
                <a:cs typeface="SimHei" charset="-122"/>
              </a:rPr>
              <a:t>微观</a:t>
            </a:r>
            <a:r>
              <a:rPr lang="zh-CN" altLang="zh-CN" dirty="0" smtClean="0">
                <a:latin typeface="SimHei" charset="-122"/>
                <a:ea typeface="SimHei" charset="-122"/>
                <a:cs typeface="SimHei" charset="-122"/>
              </a:rPr>
              <a:t>世界”，</a:t>
            </a:r>
            <a:r>
              <a:rPr lang="zh-CN" altLang="zh-CN" b="1" dirty="0" smtClean="0">
                <a:latin typeface="SimHei" charset="-122"/>
                <a:ea typeface="SimHei" charset="-122"/>
                <a:cs typeface="SimHei" charset="-122"/>
              </a:rPr>
              <a:t>强弱相互作用</a:t>
            </a:r>
            <a:r>
              <a:rPr lang="zh-CN" altLang="zh-CN" dirty="0" smtClean="0">
                <a:latin typeface="SimHei" charset="-122"/>
                <a:ea typeface="SimHei" charset="-122"/>
                <a:cs typeface="SimHei" charset="-122"/>
              </a:rPr>
              <a:t>主导，理论模型是</a:t>
            </a:r>
            <a:r>
              <a:rPr lang="zh-CN" altLang="zh-CN" b="1" dirty="0" smtClean="0">
                <a:latin typeface="SimHei" charset="-122"/>
                <a:ea typeface="SimHei" charset="-122"/>
                <a:cs typeface="SimHei" charset="-122"/>
              </a:rPr>
              <a:t>标准</a:t>
            </a:r>
            <a:r>
              <a:rPr lang="zh-CN" altLang="zh-CN" b="1" dirty="0">
                <a:latin typeface="SimHei" charset="-122"/>
                <a:ea typeface="SimHei" charset="-122"/>
                <a:cs typeface="SimHei" charset="-122"/>
              </a:rPr>
              <a:t>模型 </a:t>
            </a:r>
            <a:endParaRPr lang="zh-CN" altLang="en-US" b="1" dirty="0">
              <a:latin typeface="SimHei" charset="-122"/>
              <a:ea typeface="SimHei" charset="-122"/>
              <a:cs typeface="SimHei" charset="-122"/>
            </a:endParaRPr>
          </a:p>
        </p:txBody>
      </p:sp>
      <p:sp>
        <p:nvSpPr>
          <p:cNvPr id="12" name="右箭头标注 11"/>
          <p:cNvSpPr/>
          <p:nvPr/>
        </p:nvSpPr>
        <p:spPr>
          <a:xfrm>
            <a:off x="70992" y="2699627"/>
            <a:ext cx="1656184" cy="1728192"/>
          </a:xfrm>
          <a:prstGeom prst="rightArrowCallout">
            <a:avLst>
              <a:gd name="adj1" fmla="val 26781"/>
              <a:gd name="adj2" fmla="val 25891"/>
              <a:gd name="adj3" fmla="val 13072"/>
              <a:gd name="adj4" fmla="val 77556"/>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499827"/>
            <a:ext cx="1152128" cy="1028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矩形 13"/>
          <p:cNvSpPr/>
          <p:nvPr/>
        </p:nvSpPr>
        <p:spPr>
          <a:xfrm>
            <a:off x="3648377" y="6011996"/>
            <a:ext cx="2839239" cy="369332"/>
          </a:xfrm>
          <a:prstGeom prst="rect">
            <a:avLst/>
          </a:prstGeom>
        </p:spPr>
        <p:txBody>
          <a:bodyPr wrap="none">
            <a:spAutoFit/>
          </a:bodyPr>
          <a:lstStyle/>
          <a:p>
            <a:r>
              <a:rPr lang="zh-CN" altLang="zh-CN" b="1" dirty="0">
                <a:latin typeface="SimHei" charset="-122"/>
                <a:ea typeface="SimHei" charset="-122"/>
                <a:cs typeface="SimHei" charset="-122"/>
              </a:rPr>
              <a:t>引力和电磁力占主导地位 </a:t>
            </a:r>
            <a:endParaRPr lang="zh-CN" altLang="en-US" b="1" dirty="0">
              <a:latin typeface="SimHei" charset="-122"/>
              <a:ea typeface="SimHei" charset="-122"/>
              <a:cs typeface="SimHei" charset="-122"/>
            </a:endParaRPr>
          </a:p>
        </p:txBody>
      </p:sp>
      <p:sp>
        <p:nvSpPr>
          <p:cNvPr id="15" name="右箭头标注 14"/>
          <p:cNvSpPr/>
          <p:nvPr/>
        </p:nvSpPr>
        <p:spPr>
          <a:xfrm rot="16200000">
            <a:off x="4680014" y="4679846"/>
            <a:ext cx="648071" cy="2736305"/>
          </a:xfrm>
          <a:prstGeom prst="rightArrowCallout">
            <a:avLst>
              <a:gd name="adj1" fmla="val 25000"/>
              <a:gd name="adj2" fmla="val 25000"/>
              <a:gd name="adj3" fmla="val 25000"/>
              <a:gd name="adj4" fmla="val 55403"/>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6" name="矩形 15"/>
          <p:cNvSpPr/>
          <p:nvPr/>
        </p:nvSpPr>
        <p:spPr>
          <a:xfrm rot="20619331">
            <a:off x="7670702" y="1896083"/>
            <a:ext cx="1114481" cy="1200329"/>
          </a:xfrm>
          <a:prstGeom prst="rect">
            <a:avLst/>
          </a:prstGeom>
        </p:spPr>
        <p:txBody>
          <a:bodyPr wrap="square">
            <a:spAutoFit/>
          </a:bodyPr>
          <a:lstStyle/>
          <a:p>
            <a:r>
              <a:rPr lang="zh-CN" altLang="en-US" b="1" dirty="0" smtClean="0">
                <a:latin typeface="SimHei" charset="-122"/>
                <a:ea typeface="SimHei" charset="-122"/>
                <a:cs typeface="SimHei" charset="-122"/>
              </a:rPr>
              <a:t>引力主导，</a:t>
            </a:r>
            <a:endParaRPr lang="en-US" altLang="zh-CN" b="1" dirty="0" smtClean="0">
              <a:latin typeface="SimHei" charset="-122"/>
              <a:ea typeface="SimHei" charset="-122"/>
              <a:cs typeface="SimHei" charset="-122"/>
            </a:endParaRPr>
          </a:p>
          <a:p>
            <a:r>
              <a:rPr lang="zh-CN" altLang="zh-CN" b="1" dirty="0" smtClean="0">
                <a:latin typeface="SimHei" charset="-122"/>
                <a:ea typeface="SimHei" charset="-122"/>
                <a:cs typeface="SimHei" charset="-122"/>
              </a:rPr>
              <a:t>爱因斯坦</a:t>
            </a:r>
            <a:r>
              <a:rPr lang="zh-CN" altLang="zh-CN" b="1" dirty="0">
                <a:latin typeface="SimHei" charset="-122"/>
                <a:ea typeface="SimHei" charset="-122"/>
                <a:cs typeface="SimHei" charset="-122"/>
              </a:rPr>
              <a:t>的广义相对论 </a:t>
            </a:r>
            <a:endParaRPr lang="zh-CN" altLang="en-US" b="1" dirty="0">
              <a:latin typeface="SimHei" charset="-122"/>
              <a:ea typeface="SimHei" charset="-122"/>
              <a:cs typeface="SimHei" charset="-122"/>
            </a:endParaRPr>
          </a:p>
        </p:txBody>
      </p:sp>
      <p:cxnSp>
        <p:nvCxnSpPr>
          <p:cNvPr id="5" name="直线箭头连接符 4"/>
          <p:cNvCxnSpPr/>
          <p:nvPr/>
        </p:nvCxnSpPr>
        <p:spPr>
          <a:xfrm flipH="1" flipV="1">
            <a:off x="1619672" y="4869160"/>
            <a:ext cx="1800200" cy="1152128"/>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610357">
            <a:off x="8005325" y="3215817"/>
            <a:ext cx="1045196" cy="757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右箭头标注 18"/>
          <p:cNvSpPr/>
          <p:nvPr/>
        </p:nvSpPr>
        <p:spPr>
          <a:xfrm rot="9774883">
            <a:off x="7340060" y="1817490"/>
            <a:ext cx="1520662" cy="1424994"/>
          </a:xfrm>
          <a:prstGeom prst="rightArrowCallout">
            <a:avLst>
              <a:gd name="adj1" fmla="val 25000"/>
              <a:gd name="adj2" fmla="val 25000"/>
              <a:gd name="adj3" fmla="val 16116"/>
              <a:gd name="adj4" fmla="val 75000"/>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Tree>
    <p:extLst>
      <p:ext uri="{BB962C8B-B14F-4D97-AF65-F5344CB8AC3E}">
        <p14:creationId xmlns:p14="http://schemas.microsoft.com/office/powerpoint/2010/main" val="32144073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a:xfrm>
            <a:off x="7991475" y="6381328"/>
            <a:ext cx="876300" cy="292100"/>
          </a:xfrm>
        </p:spPr>
        <p:txBody>
          <a:bodyPr>
            <a:normAutofit fontScale="92500" lnSpcReduction="20000"/>
          </a:bodyPr>
          <a:lstStyle/>
          <a:p>
            <a:fld id="{0C913308-F349-4B6D-A68A-DD1791B4A57B}" type="slidenum">
              <a:rPr lang="zh-CN" altLang="en-US" smtClean="0"/>
              <a:pPr/>
              <a:t>50</a:t>
            </a:fld>
            <a:endParaRPr lang="zh-CN" altLang="en-US"/>
          </a:p>
        </p:txBody>
      </p:sp>
      <p:sp>
        <p:nvSpPr>
          <p:cNvPr id="16" name="幻灯片编号占位符 3"/>
          <p:cNvSpPr txBox="1">
            <a:spLocks/>
          </p:cNvSpPr>
          <p:nvPr/>
        </p:nvSpPr>
        <p:spPr>
          <a:xfrm>
            <a:off x="7991475" y="6381328"/>
            <a:ext cx="876300" cy="292100"/>
          </a:xfrm>
          <a:prstGeom prst="rect">
            <a:avLst/>
          </a:prstGeom>
        </p:spPr>
        <p:txBody>
          <a:bodyPr vert="horz" lIns="91440" tIns="45720" rIns="91440" bIns="45720" rtlCol="0" anchor="ctr">
            <a:normAutofit fontScale="92500" lnSpcReduction="20000"/>
          </a:bodyPr>
          <a:lstStyle>
            <a:defPPr>
              <a:defRPr lang="zh-CN"/>
            </a:defPPr>
            <a:lvl1pPr marL="0" algn="r" defTabSz="914400" rtl="0" eaLnBrk="1" latinLnBrk="0" hangingPunct="1">
              <a:defRPr sz="16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913308-F349-4B6D-A68A-DD1791B4A57B}" type="slidenum">
              <a:rPr lang="zh-CN" altLang="en-US" smtClean="0"/>
              <a:pPr/>
              <a:t>50</a:t>
            </a:fld>
            <a:endParaRPr lang="zh-CN" altLang="en-US"/>
          </a:p>
        </p:txBody>
      </p:sp>
      <p:pic>
        <p:nvPicPr>
          <p:cNvPr id="28" name="图片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90" y="1075598"/>
            <a:ext cx="7936220" cy="5737778"/>
          </a:xfrm>
          <a:prstGeom prst="rect">
            <a:avLst/>
          </a:prstGeom>
        </p:spPr>
      </p:pic>
      <p:sp>
        <p:nvSpPr>
          <p:cNvPr id="8" name="标题 4"/>
          <p:cNvSpPr txBox="1">
            <a:spLocks/>
          </p:cNvSpPr>
          <p:nvPr/>
        </p:nvSpPr>
        <p:spPr>
          <a:xfrm>
            <a:off x="252744" y="908720"/>
            <a:ext cx="6695520" cy="2376264"/>
          </a:xfrm>
          <a:prstGeom prst="rect">
            <a:avLst/>
          </a:prstGeom>
          <a:solidFill>
            <a:schemeClr val="bg1"/>
          </a:solidFill>
          <a:ln>
            <a:solidFill>
              <a:schemeClr val="tx1">
                <a:lumMod val="65000"/>
                <a:lumOff val="35000"/>
              </a:schemeClr>
            </a:solidFill>
          </a:ln>
        </p:spPr>
        <p:txBody>
          <a:bodyPr vert="horz" lIns="91440" tIns="45720" rIns="91440" bIns="45720" rtlCol="0" anchor="ctr">
            <a:normAutofit fontScale="77500" lnSpcReduction="20000"/>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just">
              <a:lnSpc>
                <a:spcPct val="120000"/>
              </a:lnSpc>
              <a:spcBef>
                <a:spcPts val="0"/>
              </a:spcBef>
              <a:spcAft>
                <a:spcPts val="300"/>
              </a:spcAft>
            </a:pPr>
            <a:r>
              <a:rPr lang="en-US" altLang="zh-CN" sz="3300" dirty="0" smtClean="0">
                <a:solidFill>
                  <a:srgbClr val="000000"/>
                </a:solidFill>
                <a:latin typeface="Arial"/>
                <a:cs typeface="Arial"/>
              </a:rPr>
              <a:t>Main backgrounds:</a:t>
            </a:r>
          </a:p>
          <a:p>
            <a:pPr marL="457200" indent="-457200" algn="just">
              <a:lnSpc>
                <a:spcPct val="120000"/>
              </a:lnSpc>
              <a:spcAft>
                <a:spcPts val="300"/>
              </a:spcAft>
              <a:buFont typeface="Arial" charset="0"/>
              <a:buChar char="•"/>
            </a:pPr>
            <a:r>
              <a:rPr lang="en-US" altLang="zh-CN" sz="2800" dirty="0" smtClean="0">
                <a:solidFill>
                  <a:srgbClr val="000000"/>
                </a:solidFill>
                <a:latin typeface="Arial"/>
                <a:cs typeface="Arial"/>
              </a:rPr>
              <a:t>Multi-jets: 2 fake taus</a:t>
            </a:r>
            <a:r>
              <a:rPr lang="zh-CN" altLang="en-US" sz="2800" dirty="0" smtClean="0">
                <a:solidFill>
                  <a:srgbClr val="000000"/>
                </a:solidFill>
                <a:latin typeface="Arial"/>
                <a:cs typeface="Arial"/>
              </a:rPr>
              <a:t> （</a:t>
            </a:r>
            <a:r>
              <a:rPr lang="en-US" altLang="zh-CN" sz="2800" dirty="0" smtClean="0">
                <a:solidFill>
                  <a:srgbClr val="000000"/>
                </a:solidFill>
                <a:latin typeface="Arial"/>
                <a:cs typeface="Arial"/>
              </a:rPr>
              <a:t>miss-ID from jet)</a:t>
            </a:r>
          </a:p>
          <a:p>
            <a:pPr marL="457200" indent="-457200" algn="just">
              <a:lnSpc>
                <a:spcPct val="120000"/>
              </a:lnSpc>
              <a:spcAft>
                <a:spcPts val="300"/>
              </a:spcAft>
              <a:buFont typeface="Arial" charset="0"/>
              <a:buChar char="•"/>
            </a:pPr>
            <a:r>
              <a:rPr lang="en-US" altLang="zh-CN" sz="2800" dirty="0" smtClean="0">
                <a:solidFill>
                  <a:srgbClr val="FFC000"/>
                </a:solidFill>
                <a:latin typeface="Arial"/>
                <a:cs typeface="Arial"/>
              </a:rPr>
              <a:t>W+jets: 1 real tau from  W, 1 fake tau from jet</a:t>
            </a:r>
          </a:p>
          <a:p>
            <a:pPr marL="457200" indent="-457200" algn="just">
              <a:lnSpc>
                <a:spcPct val="120000"/>
              </a:lnSpc>
              <a:spcAft>
                <a:spcPts val="300"/>
              </a:spcAft>
              <a:buFont typeface="Arial" charset="0"/>
              <a:buChar char="•"/>
            </a:pPr>
            <a:r>
              <a:rPr lang="en-US" altLang="zh-CN" sz="2800" dirty="0" smtClean="0">
                <a:solidFill>
                  <a:srgbClr val="00B050"/>
                </a:solidFill>
                <a:latin typeface="Arial"/>
                <a:cs typeface="Arial"/>
              </a:rPr>
              <a:t>Multi-boson: mostly 2 real taus from W/Z decay (W(</a:t>
            </a:r>
            <a:r>
              <a:rPr lang="en-US" altLang="zh-CN" sz="2800" dirty="0" err="1" smtClean="0">
                <a:solidFill>
                  <a:srgbClr val="00B050"/>
                </a:solidFill>
                <a:latin typeface="Symbol" charset="2"/>
                <a:ea typeface="Symbol" charset="2"/>
                <a:cs typeface="Symbol" charset="2"/>
              </a:rPr>
              <a:t>tn</a:t>
            </a:r>
            <a:r>
              <a:rPr lang="en-US" altLang="zh-CN" sz="2800" dirty="0" smtClean="0">
                <a:solidFill>
                  <a:srgbClr val="00B050"/>
                </a:solidFill>
                <a:latin typeface="Arial"/>
                <a:cs typeface="Arial"/>
              </a:rPr>
              <a:t>)W</a:t>
            </a:r>
            <a:r>
              <a:rPr lang="en-US" altLang="zh-CN" sz="2800" dirty="0" smtClean="0">
                <a:solidFill>
                  <a:srgbClr val="00B050"/>
                </a:solidFill>
                <a:latin typeface="Symbol" charset="2"/>
                <a:ea typeface="Symbol" charset="2"/>
                <a:cs typeface="Symbol" charset="2"/>
              </a:rPr>
              <a:t>(</a:t>
            </a:r>
            <a:r>
              <a:rPr lang="en-US" altLang="zh-CN" sz="2800" dirty="0" err="1" smtClean="0">
                <a:solidFill>
                  <a:srgbClr val="00B050"/>
                </a:solidFill>
                <a:latin typeface="Symbol" charset="2"/>
                <a:ea typeface="Symbol" charset="2"/>
                <a:cs typeface="Symbol" charset="2"/>
              </a:rPr>
              <a:t>tn</a:t>
            </a:r>
            <a:r>
              <a:rPr lang="en-US" altLang="zh-CN" sz="2800" dirty="0" smtClean="0">
                <a:solidFill>
                  <a:srgbClr val="00B050"/>
                </a:solidFill>
                <a:latin typeface="Symbol" charset="2"/>
                <a:ea typeface="Symbol" charset="2"/>
                <a:cs typeface="Symbol" charset="2"/>
              </a:rPr>
              <a:t>),</a:t>
            </a:r>
            <a:r>
              <a:rPr lang="en-US" altLang="zh-CN" sz="2800" dirty="0" smtClean="0">
                <a:solidFill>
                  <a:srgbClr val="00B050"/>
                </a:solidFill>
                <a:latin typeface="Arial"/>
                <a:cs typeface="Arial"/>
              </a:rPr>
              <a:t> Z(</a:t>
            </a:r>
            <a:r>
              <a:rPr lang="en-US" altLang="zh-CN" sz="2800" dirty="0" smtClean="0">
                <a:solidFill>
                  <a:srgbClr val="00B050"/>
                </a:solidFill>
                <a:latin typeface="Symbol" charset="2"/>
                <a:ea typeface="Symbol" charset="2"/>
                <a:cs typeface="Symbol" charset="2"/>
              </a:rPr>
              <a:t>tt</a:t>
            </a:r>
            <a:r>
              <a:rPr lang="en-US" altLang="zh-CN" sz="2800" dirty="0" smtClean="0">
                <a:solidFill>
                  <a:srgbClr val="00B050"/>
                </a:solidFill>
                <a:latin typeface="Arial"/>
                <a:cs typeface="Arial"/>
              </a:rPr>
              <a:t>)Z(</a:t>
            </a:r>
            <a:r>
              <a:rPr lang="en-US" altLang="zh-CN" sz="2800" dirty="0" err="1" smtClean="0">
                <a:solidFill>
                  <a:srgbClr val="00B050"/>
                </a:solidFill>
                <a:latin typeface="Symbol" charset="2"/>
                <a:ea typeface="Symbol" charset="2"/>
                <a:cs typeface="Symbol" charset="2"/>
              </a:rPr>
              <a:t>nn</a:t>
            </a:r>
            <a:r>
              <a:rPr lang="en-US" altLang="zh-CN" sz="2800" dirty="0" smtClean="0">
                <a:solidFill>
                  <a:srgbClr val="00B050"/>
                </a:solidFill>
                <a:latin typeface="Arial"/>
                <a:cs typeface="Arial"/>
              </a:rPr>
              <a:t>)</a:t>
            </a:r>
            <a:r>
              <a:rPr lang="mr-IN" altLang="zh-CN" sz="2800" dirty="0" smtClean="0">
                <a:solidFill>
                  <a:srgbClr val="00B050"/>
                </a:solidFill>
                <a:latin typeface="Arial"/>
                <a:cs typeface="Arial"/>
              </a:rPr>
              <a:t>…</a:t>
            </a:r>
            <a:r>
              <a:rPr lang="en-US" altLang="zh-CN" sz="2800" dirty="0" smtClean="0">
                <a:solidFill>
                  <a:srgbClr val="00B050"/>
                </a:solidFill>
                <a:latin typeface="Arial"/>
                <a:cs typeface="Arial"/>
              </a:rPr>
              <a:t>)</a:t>
            </a:r>
          </a:p>
          <a:p>
            <a:pPr marL="457200" indent="-457200" algn="just">
              <a:lnSpc>
                <a:spcPct val="120000"/>
              </a:lnSpc>
              <a:spcAft>
                <a:spcPts val="300"/>
              </a:spcAft>
              <a:buFont typeface="Arial" charset="0"/>
              <a:buChar char="•"/>
            </a:pPr>
            <a:r>
              <a:rPr lang="en-US" altLang="zh-CN" sz="2800" dirty="0" smtClean="0">
                <a:solidFill>
                  <a:srgbClr val="0432FF"/>
                </a:solidFill>
                <a:latin typeface="Arial"/>
                <a:cs typeface="Arial"/>
              </a:rPr>
              <a:t>Z+jets: 2 real taus from Z decay</a:t>
            </a:r>
            <a:endParaRPr lang="en-US" altLang="zh-CN" sz="2800" dirty="0">
              <a:solidFill>
                <a:srgbClr val="0432FF"/>
              </a:solidFill>
              <a:latin typeface="Arial"/>
              <a:cs typeface="Arial"/>
            </a:endParaRPr>
          </a:p>
        </p:txBody>
      </p:sp>
      <p:sp>
        <p:nvSpPr>
          <p:cNvPr id="9"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12" name="标题 4"/>
          <p:cNvSpPr txBox="1">
            <a:spLocks/>
          </p:cNvSpPr>
          <p:nvPr/>
        </p:nvSpPr>
        <p:spPr>
          <a:xfrm>
            <a:off x="1115616" y="260648"/>
            <a:ext cx="6912768" cy="576064"/>
          </a:xfrm>
          <a:prstGeom prst="rect">
            <a:avLst/>
          </a:prstGeom>
          <a:noFill/>
        </p:spPr>
        <p:txBody>
          <a:bodyPr vert="horz" lIns="91440" tIns="45720" rIns="91440" bIns="45720" rtlCol="0" anchor="ctr">
            <a:normAutofit fontScale="92500" lnSpcReduction="10000"/>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spcAft>
                <a:spcPts val="600"/>
              </a:spcAft>
            </a:pPr>
            <a:r>
              <a:rPr lang="en-US" altLang="zh-CN" sz="3600" dirty="0" smtClean="0">
                <a:solidFill>
                  <a:srgbClr val="0432FF"/>
                </a:solidFill>
                <a:latin typeface="Arial"/>
                <a:cs typeface="Arial"/>
              </a:rPr>
              <a:t>3:</a:t>
            </a:r>
            <a:r>
              <a:rPr lang="zh-CN" altLang="en-US" sz="3600" dirty="0" smtClean="0">
                <a:solidFill>
                  <a:srgbClr val="0432FF"/>
                </a:solidFill>
                <a:latin typeface="Arial"/>
                <a:cs typeface="Arial"/>
              </a:rPr>
              <a:t> </a:t>
            </a:r>
            <a:r>
              <a:rPr lang="en-US" altLang="zh-CN" sz="3600" dirty="0" smtClean="0">
                <a:solidFill>
                  <a:srgbClr val="0432FF"/>
                </a:solidFill>
                <a:latin typeface="Arial"/>
                <a:cs typeface="Arial"/>
              </a:rPr>
              <a:t>SR definition and optimization</a:t>
            </a:r>
            <a:endParaRPr lang="en-US" altLang="zh-CN" sz="3600" dirty="0">
              <a:solidFill>
                <a:srgbClr val="0432FF"/>
              </a:solidFill>
              <a:latin typeface="Arial"/>
              <a:cs typeface="Arial"/>
            </a:endParaRPr>
          </a:p>
        </p:txBody>
      </p:sp>
      <p:sp>
        <p:nvSpPr>
          <p:cNvPr id="13" name="矩形 12"/>
          <p:cNvSpPr/>
          <p:nvPr/>
        </p:nvSpPr>
        <p:spPr>
          <a:xfrm>
            <a:off x="6286377" y="-2079"/>
            <a:ext cx="2903616" cy="400110"/>
          </a:xfrm>
          <a:prstGeom prst="rect">
            <a:avLst/>
          </a:prstGeom>
          <a:ln>
            <a:noFill/>
          </a:ln>
        </p:spPr>
        <p:txBody>
          <a:bodyPr wrap="none">
            <a:spAutoFit/>
          </a:bodyPr>
          <a:lstStyle/>
          <a:p>
            <a:pPr algn="ctr">
              <a:spcAft>
                <a:spcPts val="300"/>
              </a:spcAft>
              <a:buClr>
                <a:srgbClr val="342698"/>
              </a:buClr>
              <a:buSzPct val="100000"/>
            </a:pPr>
            <a:r>
              <a:rPr lang="en-US" altLang="zh-CN" sz="2000" b="1" dirty="0" smtClean="0">
                <a:solidFill>
                  <a:srgbClr val="FF0000"/>
                </a:solidFill>
                <a:latin typeface="Times New Roman"/>
                <a:cs typeface="Times New Roman"/>
              </a:rPr>
              <a:t>ATLAS-CONF-2019-018</a:t>
            </a:r>
            <a:endParaRPr lang="en-US" altLang="zh-CN" sz="2000" b="1" dirty="0">
              <a:solidFill>
                <a:srgbClr val="FF0000"/>
              </a:solidFill>
              <a:latin typeface="Times New Roman"/>
              <a:cs typeface="Times New Roman"/>
            </a:endParaRPr>
          </a:p>
        </p:txBody>
      </p:sp>
    </p:spTree>
    <p:extLst>
      <p:ext uri="{BB962C8B-B14F-4D97-AF65-F5344CB8AC3E}">
        <p14:creationId xmlns:p14="http://schemas.microsoft.com/office/powerpoint/2010/main" val="1684191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1523999"/>
            <a:ext cx="9144000" cy="5052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 name="Rectangle 1"/>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Down Arrow 5"/>
          <p:cNvSpPr/>
          <p:nvPr/>
        </p:nvSpPr>
        <p:spPr>
          <a:xfrm>
            <a:off x="2987824" y="2954882"/>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1" name="Down Arrow 50"/>
          <p:cNvSpPr/>
          <p:nvPr/>
        </p:nvSpPr>
        <p:spPr>
          <a:xfrm>
            <a:off x="2987824" y="4179018"/>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0" name="Down Arrow 49"/>
          <p:cNvSpPr/>
          <p:nvPr/>
        </p:nvSpPr>
        <p:spPr>
          <a:xfrm>
            <a:off x="4283968" y="2960009"/>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2" name="Down Arrow 51"/>
          <p:cNvSpPr/>
          <p:nvPr/>
        </p:nvSpPr>
        <p:spPr>
          <a:xfrm>
            <a:off x="4283968" y="4184145"/>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4" name="Rectangle 3"/>
          <p:cNvSpPr/>
          <p:nvPr/>
        </p:nvSpPr>
        <p:spPr>
          <a:xfrm>
            <a:off x="2699792" y="1988840"/>
            <a:ext cx="2520280" cy="1077218"/>
          </a:xfrm>
          <a:prstGeom prst="rect">
            <a:avLst/>
          </a:prstGeom>
          <a:solidFill>
            <a:schemeClr val="tx1">
              <a:lumMod val="65000"/>
              <a:lumOff val="35000"/>
            </a:schemeClr>
          </a:solidFill>
        </p:spPr>
        <p:txBody>
          <a:bodyPr rtlCol="0" anchor="ctr">
            <a:spAutoFit/>
          </a:bodyPr>
          <a:lstStyle/>
          <a:p>
            <a:pPr algn="ctr"/>
            <a:r>
              <a:rPr lang="en-GB" sz="1600" b="1" dirty="0" smtClean="0">
                <a:solidFill>
                  <a:schemeClr val="bg1"/>
                </a:solidFill>
                <a:latin typeface="Trebuchet MS"/>
                <a:cs typeface="Trebuchet MS"/>
              </a:rPr>
              <a:t>Standard Model</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Top, multijets</a:t>
            </a:r>
          </a:p>
          <a:p>
            <a:pPr algn="ctr"/>
            <a:r>
              <a:rPr lang="en-GB" sz="1400" i="1" dirty="0" smtClean="0">
                <a:solidFill>
                  <a:schemeClr val="bg1"/>
                </a:solidFill>
                <a:latin typeface="Trebuchet MS"/>
                <a:cs typeface="Trebuchet MS"/>
              </a:rPr>
              <a:t>V</a:t>
            </a:r>
            <a:r>
              <a:rPr lang="en-GB" sz="1400" dirty="0" smtClean="0">
                <a:solidFill>
                  <a:schemeClr val="bg1"/>
                </a:solidFill>
                <a:latin typeface="Trebuchet MS"/>
                <a:cs typeface="Trebuchet MS"/>
              </a:rPr>
              <a:t>, </a:t>
            </a:r>
            <a:r>
              <a:rPr lang="en-GB" sz="1400" i="1" dirty="0" smtClean="0">
                <a:solidFill>
                  <a:schemeClr val="bg1"/>
                </a:solidFill>
                <a:latin typeface="Trebuchet MS"/>
                <a:cs typeface="Trebuchet MS"/>
              </a:rPr>
              <a:t>VV</a:t>
            </a:r>
            <a:r>
              <a:rPr lang="en-GB" sz="1400" dirty="0" smtClean="0">
                <a:solidFill>
                  <a:schemeClr val="bg1"/>
                </a:solidFill>
                <a:latin typeface="Trebuchet MS"/>
                <a:cs typeface="Trebuchet MS"/>
              </a:rPr>
              <a:t>, </a:t>
            </a:r>
            <a:r>
              <a:rPr lang="en-GB" sz="1400" i="1" dirty="0" smtClean="0">
                <a:solidFill>
                  <a:schemeClr val="bg1"/>
                </a:solidFill>
                <a:latin typeface="Trebuchet MS"/>
                <a:cs typeface="Trebuchet MS"/>
              </a:rPr>
              <a:t>VVV</a:t>
            </a:r>
            <a:r>
              <a:rPr lang="en-GB" sz="1400" dirty="0" smtClean="0">
                <a:solidFill>
                  <a:schemeClr val="bg1"/>
                </a:solidFill>
                <a:latin typeface="Trebuchet MS"/>
                <a:cs typeface="Trebuchet MS"/>
              </a:rPr>
              <a:t>, Higgs                  &amp; combinations of these</a:t>
            </a:r>
            <a:endParaRPr lang="en-GB" sz="1400" dirty="0">
              <a:solidFill>
                <a:schemeClr val="bg1"/>
              </a:solidFill>
              <a:latin typeface="Trebuchet MS"/>
              <a:cs typeface="Trebuchet MS"/>
            </a:endParaRPr>
          </a:p>
        </p:txBody>
      </p:sp>
      <p:sp>
        <p:nvSpPr>
          <p:cNvPr id="42" name="Rectangle 41"/>
          <p:cNvSpPr/>
          <p:nvPr/>
        </p:nvSpPr>
        <p:spPr>
          <a:xfrm>
            <a:off x="1331640" y="3213734"/>
            <a:ext cx="2520280" cy="1077218"/>
          </a:xfrm>
          <a:prstGeom prst="rect">
            <a:avLst/>
          </a:prstGeom>
          <a:solidFill>
            <a:srgbClr val="BE0202"/>
          </a:solidFill>
        </p:spPr>
        <p:txBody>
          <a:bodyPr rtlCol="0" anchor="ctr">
            <a:spAutoFit/>
          </a:bodyPr>
          <a:lstStyle/>
          <a:p>
            <a:pPr algn="ctr"/>
            <a:r>
              <a:rPr lang="en-GB" sz="1600" b="1" dirty="0" smtClean="0">
                <a:solidFill>
                  <a:schemeClr val="bg1"/>
                </a:solidFill>
                <a:latin typeface="Trebuchet MS"/>
                <a:cs typeface="Trebuchet MS"/>
              </a:rPr>
              <a:t>Reducible backgrounds</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Determined from data</a:t>
            </a:r>
          </a:p>
          <a:p>
            <a:pPr algn="ctr"/>
            <a:r>
              <a:rPr lang="en-GB" sz="1400" dirty="0" smtClean="0">
                <a:solidFill>
                  <a:schemeClr val="bg1"/>
                </a:solidFill>
                <a:latin typeface="Trebuchet MS"/>
                <a:cs typeface="Trebuchet MS"/>
              </a:rPr>
              <a:t>Backgrounds and methods depend on analyses</a:t>
            </a:r>
          </a:p>
        </p:txBody>
      </p:sp>
      <p:sp>
        <p:nvSpPr>
          <p:cNvPr id="53" name="Down Arrow 52"/>
          <p:cNvSpPr/>
          <p:nvPr/>
        </p:nvSpPr>
        <p:spPr>
          <a:xfrm>
            <a:off x="2987824" y="5403154"/>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4" name="Down Arrow 53"/>
          <p:cNvSpPr/>
          <p:nvPr/>
        </p:nvSpPr>
        <p:spPr>
          <a:xfrm>
            <a:off x="4283968" y="5408281"/>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43" name="Rectangle 42"/>
          <p:cNvSpPr/>
          <p:nvPr/>
        </p:nvSpPr>
        <p:spPr>
          <a:xfrm>
            <a:off x="4067944" y="3213734"/>
            <a:ext cx="2520280" cy="1077218"/>
          </a:xfrm>
          <a:prstGeom prst="rect">
            <a:avLst/>
          </a:prstGeom>
          <a:solidFill>
            <a:srgbClr val="000090"/>
          </a:solidFill>
        </p:spPr>
        <p:txBody>
          <a:bodyPr rtlCol="0" anchor="ctr">
            <a:spAutoFit/>
          </a:bodyPr>
          <a:lstStyle/>
          <a:p>
            <a:pPr algn="ctr"/>
            <a:r>
              <a:rPr lang="en-GB" sz="1600" b="1" dirty="0" smtClean="0">
                <a:solidFill>
                  <a:schemeClr val="bg1"/>
                </a:solidFill>
                <a:latin typeface="Trebuchet MS"/>
                <a:cs typeface="Trebuchet MS"/>
              </a:rPr>
              <a:t>Irreducible backgrounds</a:t>
            </a:r>
          </a:p>
          <a:p>
            <a:pPr algn="ctr"/>
            <a:endParaRPr lang="en-GB" sz="600" dirty="0">
              <a:solidFill>
                <a:schemeClr val="bg1"/>
              </a:solidFill>
              <a:latin typeface="Trebuchet MS"/>
              <a:cs typeface="Trebuchet MS"/>
            </a:endParaRPr>
          </a:p>
          <a:p>
            <a:pPr algn="ctr"/>
            <a:r>
              <a:rPr lang="en-GB" sz="1400" i="1" dirty="0" smtClean="0">
                <a:solidFill>
                  <a:schemeClr val="bg1"/>
                </a:solidFill>
                <a:latin typeface="Trebuchet MS"/>
                <a:cs typeface="Trebuchet MS"/>
              </a:rPr>
              <a:t>Dominant sources</a:t>
            </a:r>
            <a:r>
              <a:rPr lang="en-GB" sz="1400" dirty="0" smtClean="0">
                <a:solidFill>
                  <a:schemeClr val="bg1"/>
                </a:solidFill>
                <a:latin typeface="Trebuchet MS"/>
                <a:cs typeface="Trebuchet MS"/>
              </a:rPr>
              <a:t>: normalise MC in data control regions</a:t>
            </a:r>
          </a:p>
          <a:p>
            <a:pPr algn="ctr"/>
            <a:r>
              <a:rPr lang="en-GB" sz="1400" i="1" dirty="0" smtClean="0">
                <a:solidFill>
                  <a:schemeClr val="bg1"/>
                </a:solidFill>
                <a:latin typeface="Trebuchet MS"/>
                <a:cs typeface="Trebuchet MS"/>
              </a:rPr>
              <a:t>Subdominant sources</a:t>
            </a:r>
            <a:r>
              <a:rPr lang="en-GB" sz="1400" dirty="0" smtClean="0">
                <a:solidFill>
                  <a:schemeClr val="bg1"/>
                </a:solidFill>
                <a:latin typeface="Trebuchet MS"/>
                <a:cs typeface="Trebuchet MS"/>
              </a:rPr>
              <a:t>: MC</a:t>
            </a:r>
            <a:endParaRPr lang="en-GB" sz="1400" dirty="0">
              <a:solidFill>
                <a:schemeClr val="bg1"/>
              </a:solidFill>
              <a:latin typeface="Trebuchet MS"/>
              <a:cs typeface="Trebuchet MS"/>
            </a:endParaRPr>
          </a:p>
        </p:txBody>
      </p:sp>
      <p:sp>
        <p:nvSpPr>
          <p:cNvPr id="44" name="Rectangle 43"/>
          <p:cNvSpPr/>
          <p:nvPr/>
        </p:nvSpPr>
        <p:spPr>
          <a:xfrm>
            <a:off x="2699792" y="4434210"/>
            <a:ext cx="2520280" cy="1077218"/>
          </a:xfrm>
          <a:prstGeom prst="rect">
            <a:avLst/>
          </a:prstGeom>
          <a:solidFill>
            <a:srgbClr val="595959"/>
          </a:solidFill>
        </p:spPr>
        <p:txBody>
          <a:bodyPr rtlCol="0" anchor="ctr">
            <a:spAutoFit/>
          </a:bodyPr>
          <a:lstStyle/>
          <a:p>
            <a:pPr algn="ctr"/>
            <a:r>
              <a:rPr lang="en-GB" sz="1600" b="1" dirty="0" smtClean="0">
                <a:solidFill>
                  <a:schemeClr val="bg1"/>
                </a:solidFill>
                <a:latin typeface="Trebuchet MS"/>
                <a:cs typeface="Trebuchet MS"/>
              </a:rPr>
              <a:t>Validation</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Validation regions used to cross check SM predictions with data</a:t>
            </a:r>
            <a:endParaRPr lang="en-GB" sz="1400" dirty="0">
              <a:solidFill>
                <a:schemeClr val="bg1"/>
              </a:solidFill>
              <a:latin typeface="Trebuchet MS"/>
              <a:cs typeface="Trebuchet MS"/>
            </a:endParaRPr>
          </a:p>
        </p:txBody>
      </p:sp>
      <p:sp>
        <p:nvSpPr>
          <p:cNvPr id="48" name="Rectangle 47"/>
          <p:cNvSpPr/>
          <p:nvPr/>
        </p:nvSpPr>
        <p:spPr>
          <a:xfrm>
            <a:off x="2699792" y="5660487"/>
            <a:ext cx="2520280" cy="479235"/>
          </a:xfrm>
          <a:prstGeom prst="rect">
            <a:avLst/>
          </a:prstGeom>
          <a:solidFill>
            <a:srgbClr val="418500"/>
          </a:solidFill>
        </p:spPr>
        <p:txBody>
          <a:bodyPr tIns="93600" rtlCol="0" anchor="ctr">
            <a:spAutoFit/>
          </a:bodyPr>
          <a:lstStyle/>
          <a:p>
            <a:pPr algn="ctr"/>
            <a:r>
              <a:rPr lang="en-GB" sz="1600" b="1" dirty="0" smtClean="0">
                <a:solidFill>
                  <a:schemeClr val="bg1"/>
                </a:solidFill>
                <a:latin typeface="Trebuchet MS"/>
                <a:cs typeface="Trebuchet MS"/>
              </a:rPr>
              <a:t>Signal regions</a:t>
            </a:r>
          </a:p>
          <a:p>
            <a:pPr algn="ctr"/>
            <a:endParaRPr lang="en-GB" sz="600" dirty="0">
              <a:solidFill>
                <a:schemeClr val="bg1"/>
              </a:solidFill>
              <a:latin typeface="Trebuchet MS"/>
              <a:cs typeface="Trebuchet MS"/>
            </a:endParaRPr>
          </a:p>
        </p:txBody>
      </p:sp>
      <p:cxnSp>
        <p:nvCxnSpPr>
          <p:cNvPr id="8" name="Straight Connector 7"/>
          <p:cNvCxnSpPr/>
          <p:nvPr/>
        </p:nvCxnSpPr>
        <p:spPr>
          <a:xfrm flipV="1">
            <a:off x="1331640" y="4429083"/>
            <a:ext cx="6480720" cy="5127"/>
          </a:xfrm>
          <a:prstGeom prst="line">
            <a:avLst/>
          </a:prstGeom>
          <a:ln w="3175" cmpd="sng">
            <a:solidFill>
              <a:srgbClr val="BE020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1331640" y="5648092"/>
            <a:ext cx="6480720" cy="5127"/>
          </a:xfrm>
          <a:prstGeom prst="line">
            <a:avLst/>
          </a:prstGeom>
          <a:ln w="3175" cmpd="sng">
            <a:solidFill>
              <a:srgbClr val="BE0202"/>
            </a:solidFill>
            <a:prstDash val="sysDash"/>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7223750" y="4387190"/>
            <a:ext cx="699155" cy="276999"/>
          </a:xfrm>
          <a:prstGeom prst="rect">
            <a:avLst/>
          </a:prstGeom>
        </p:spPr>
        <p:txBody>
          <a:bodyPr wrap="none">
            <a:spAutoFit/>
          </a:bodyPr>
          <a:lstStyle/>
          <a:p>
            <a:pPr algn="r"/>
            <a:r>
              <a:rPr lang="en-US" sz="1200" dirty="0" smtClean="0">
                <a:solidFill>
                  <a:srgbClr val="BE0202"/>
                </a:solidFill>
                <a:latin typeface="Trebuchet MS"/>
                <a:cs typeface="Trebuchet MS"/>
              </a:rPr>
              <a:t>blinded</a:t>
            </a:r>
            <a:endParaRPr lang="en-US" sz="2000" dirty="0">
              <a:solidFill>
                <a:srgbClr val="BE0202"/>
              </a:solidFill>
            </a:endParaRPr>
          </a:p>
        </p:txBody>
      </p:sp>
      <p:sp>
        <p:nvSpPr>
          <p:cNvPr id="56" name="Rectangle 55"/>
          <p:cNvSpPr/>
          <p:nvPr/>
        </p:nvSpPr>
        <p:spPr>
          <a:xfrm>
            <a:off x="7223750" y="5600283"/>
            <a:ext cx="699155" cy="276999"/>
          </a:xfrm>
          <a:prstGeom prst="rect">
            <a:avLst/>
          </a:prstGeom>
        </p:spPr>
        <p:txBody>
          <a:bodyPr wrap="none">
            <a:spAutoFit/>
          </a:bodyPr>
          <a:lstStyle/>
          <a:p>
            <a:pPr algn="r"/>
            <a:r>
              <a:rPr lang="en-US" sz="1200" dirty="0" smtClean="0">
                <a:solidFill>
                  <a:srgbClr val="BE0202"/>
                </a:solidFill>
                <a:latin typeface="Trebuchet MS"/>
                <a:cs typeface="Trebuchet MS"/>
              </a:rPr>
              <a:t>blinded</a:t>
            </a:r>
            <a:endParaRPr lang="en-US" sz="2000" dirty="0">
              <a:solidFill>
                <a:srgbClr val="BE0202"/>
              </a:solidFill>
            </a:endParaRPr>
          </a:p>
        </p:txBody>
      </p:sp>
      <p:sp>
        <p:nvSpPr>
          <p:cNvPr id="21" name="标题 4"/>
          <p:cNvSpPr txBox="1">
            <a:spLocks/>
          </p:cNvSpPr>
          <p:nvPr/>
        </p:nvSpPr>
        <p:spPr>
          <a:xfrm>
            <a:off x="611560" y="116632"/>
            <a:ext cx="8208912" cy="792088"/>
          </a:xfrm>
          <a:prstGeom prst="rect">
            <a:avLst/>
          </a:prstGeom>
          <a:noFill/>
        </p:spPr>
        <p:txBody>
          <a:bodyPr vert="horz" lIns="91440" tIns="45720" rIns="91440" bIns="45720" rtlCol="0" anchor="ctr">
            <a:normAutofit fontScale="85000" lnSpcReduction="10000"/>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dirty="0" smtClean="0">
                <a:solidFill>
                  <a:srgbClr val="0000FF"/>
                </a:solidFill>
                <a:latin typeface="Arial"/>
                <a:cs typeface="Arial"/>
              </a:rPr>
              <a:t>4:</a:t>
            </a:r>
            <a:r>
              <a:rPr lang="zh-CN" altLang="en-US" sz="3200" dirty="0" smtClean="0">
                <a:solidFill>
                  <a:srgbClr val="0000FF"/>
                </a:solidFill>
                <a:latin typeface="Arial"/>
                <a:cs typeface="Arial"/>
              </a:rPr>
              <a:t> </a:t>
            </a:r>
            <a:r>
              <a:rPr lang="en-US" altLang="zh-CN" sz="3200" dirty="0" smtClean="0">
                <a:solidFill>
                  <a:srgbClr val="0000FF"/>
                </a:solidFill>
                <a:latin typeface="Arial"/>
                <a:cs typeface="Arial"/>
              </a:rPr>
              <a:t>SM </a:t>
            </a:r>
            <a:r>
              <a:rPr lang="en-US" altLang="zh-CN" sz="3200" dirty="0">
                <a:solidFill>
                  <a:srgbClr val="0000FF"/>
                </a:solidFill>
                <a:latin typeface="Arial"/>
                <a:cs typeface="Arial"/>
              </a:rPr>
              <a:t>Background estimations (data-driven + MC</a:t>
            </a:r>
            <a:r>
              <a:rPr lang="en-US" altLang="zh-CN" sz="3200" dirty="0" smtClean="0">
                <a:solidFill>
                  <a:srgbClr val="0000FF"/>
                </a:solidFill>
                <a:latin typeface="Arial"/>
                <a:cs typeface="Arial"/>
              </a:rPr>
              <a:t>)</a:t>
            </a:r>
            <a:endParaRPr lang="en-US" altLang="zh-CN" sz="3200" dirty="0">
              <a:solidFill>
                <a:srgbClr val="0000FF"/>
              </a:solidFill>
              <a:latin typeface="Arial"/>
              <a:cs typeface="Arial"/>
            </a:endParaRPr>
          </a:p>
        </p:txBody>
      </p:sp>
      <p:sp>
        <p:nvSpPr>
          <p:cNvPr id="22"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23" name="矩形 22"/>
          <p:cNvSpPr/>
          <p:nvPr/>
        </p:nvSpPr>
        <p:spPr>
          <a:xfrm>
            <a:off x="323528" y="1052736"/>
            <a:ext cx="8640960" cy="830997"/>
          </a:xfrm>
          <a:prstGeom prst="rect">
            <a:avLst/>
          </a:prstGeom>
        </p:spPr>
        <p:txBody>
          <a:bodyPr wrap="square">
            <a:spAutoFit/>
          </a:bodyPr>
          <a:lstStyle/>
          <a:p>
            <a:r>
              <a:rPr lang="en-GB" altLang="zh-CN" sz="2400" b="1" dirty="0">
                <a:solidFill>
                  <a:prstClr val="black">
                    <a:lumMod val="85000"/>
                    <a:lumOff val="15000"/>
                  </a:prstClr>
                </a:solidFill>
                <a:latin typeface="Times New Roman"/>
                <a:cs typeface="Times New Roman"/>
              </a:rPr>
              <a:t>SUSY searches rely primarily on the understanding of the SM </a:t>
            </a:r>
            <a:r>
              <a:rPr lang="en-GB" altLang="zh-CN" sz="2400" b="1" dirty="0" smtClean="0">
                <a:solidFill>
                  <a:prstClr val="black">
                    <a:lumMod val="85000"/>
                    <a:lumOff val="15000"/>
                  </a:prstClr>
                </a:solidFill>
                <a:latin typeface="Times New Roman"/>
                <a:cs typeface="Times New Roman"/>
              </a:rPr>
              <a:t>BG</a:t>
            </a:r>
            <a:endParaRPr lang="en-GB" altLang="zh-CN" sz="2400" b="1" dirty="0">
              <a:solidFill>
                <a:prstClr val="black">
                  <a:lumMod val="85000"/>
                  <a:lumOff val="15000"/>
                </a:prstClr>
              </a:solidFill>
              <a:latin typeface="Times New Roman"/>
              <a:cs typeface="Times New Roman"/>
            </a:endParaRPr>
          </a:p>
        </p:txBody>
      </p:sp>
      <p:sp>
        <p:nvSpPr>
          <p:cNvPr id="24" name="幻灯片编号占位符 2"/>
          <p:cNvSpPr txBox="1">
            <a:spLocks/>
          </p:cNvSpPr>
          <p:nvPr/>
        </p:nvSpPr>
        <p:spPr>
          <a:xfrm>
            <a:off x="7991475" y="6429375"/>
            <a:ext cx="876300" cy="292100"/>
          </a:xfrm>
          <a:prstGeom prst="rect">
            <a:avLst/>
          </a:prstGeom>
        </p:spPr>
        <p:txBody>
          <a:bodyPr>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C913308-F349-4B6D-A68A-DD1791B4A57B}" type="slidenum">
              <a:rPr lang="zh-CN" altLang="en-US" smtClean="0">
                <a:solidFill>
                  <a:schemeClr val="accent5">
                    <a:lumMod val="75000"/>
                  </a:schemeClr>
                </a:solidFill>
              </a:rPr>
              <a:pPr algn="r"/>
              <a:t>51</a:t>
            </a:fld>
            <a:endParaRPr lang="zh-CN" altLang="en-US" dirty="0">
              <a:solidFill>
                <a:schemeClr val="accent5">
                  <a:lumMod val="75000"/>
                </a:schemeClr>
              </a:solidFill>
            </a:endParaRPr>
          </a:p>
        </p:txBody>
      </p:sp>
    </p:spTree>
    <p:extLst>
      <p:ext uri="{BB962C8B-B14F-4D97-AF65-F5344CB8AC3E}">
        <p14:creationId xmlns:p14="http://schemas.microsoft.com/office/powerpoint/2010/main" val="22201597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1523999"/>
            <a:ext cx="9144000" cy="5052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4" name="幻灯片编号占位符 2"/>
          <p:cNvSpPr txBox="1">
            <a:spLocks/>
          </p:cNvSpPr>
          <p:nvPr/>
        </p:nvSpPr>
        <p:spPr>
          <a:xfrm>
            <a:off x="7991475" y="6429375"/>
            <a:ext cx="876300" cy="292100"/>
          </a:xfrm>
          <a:prstGeom prst="rect">
            <a:avLst/>
          </a:prstGeom>
        </p:spPr>
        <p:txBody>
          <a:bodyPr>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C913308-F349-4B6D-A68A-DD1791B4A57B}" type="slidenum">
              <a:rPr lang="zh-CN" altLang="en-US" smtClean="0">
                <a:solidFill>
                  <a:srgbClr val="713204"/>
                </a:solidFill>
              </a:rPr>
              <a:pPr algn="r"/>
              <a:t>52</a:t>
            </a:fld>
            <a:endParaRPr lang="zh-CN" altLang="en-US" dirty="0">
              <a:solidFill>
                <a:srgbClr val="713204"/>
              </a:solidFill>
            </a:endParaRPr>
          </a:p>
        </p:txBody>
      </p:sp>
      <p:grpSp>
        <p:nvGrpSpPr>
          <p:cNvPr id="3" name="组 2"/>
          <p:cNvGrpSpPr/>
          <p:nvPr/>
        </p:nvGrpSpPr>
        <p:grpSpPr>
          <a:xfrm>
            <a:off x="0" y="0"/>
            <a:ext cx="9144000" cy="6211730"/>
            <a:chOff x="0" y="0"/>
            <a:chExt cx="9144000" cy="6211730"/>
          </a:xfrm>
        </p:grpSpPr>
        <p:sp>
          <p:nvSpPr>
            <p:cNvPr id="2" name="Rectangle 1"/>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Down Arrow 5"/>
            <p:cNvSpPr/>
            <p:nvPr/>
          </p:nvSpPr>
          <p:spPr>
            <a:xfrm>
              <a:off x="3203848" y="3026890"/>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1" name="Down Arrow 50"/>
            <p:cNvSpPr/>
            <p:nvPr/>
          </p:nvSpPr>
          <p:spPr>
            <a:xfrm>
              <a:off x="3203848" y="4251026"/>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0" name="Down Arrow 49"/>
            <p:cNvSpPr/>
            <p:nvPr/>
          </p:nvSpPr>
          <p:spPr>
            <a:xfrm>
              <a:off x="4499992" y="2815993"/>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2" name="Down Arrow 51"/>
            <p:cNvSpPr/>
            <p:nvPr/>
          </p:nvSpPr>
          <p:spPr>
            <a:xfrm>
              <a:off x="4499992" y="4040129"/>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4" name="Rectangle 3"/>
            <p:cNvSpPr/>
            <p:nvPr/>
          </p:nvSpPr>
          <p:spPr>
            <a:xfrm>
              <a:off x="2915816" y="2060848"/>
              <a:ext cx="2520280" cy="1077218"/>
            </a:xfrm>
            <a:prstGeom prst="rect">
              <a:avLst/>
            </a:prstGeom>
            <a:solidFill>
              <a:schemeClr val="tx1">
                <a:lumMod val="65000"/>
                <a:lumOff val="35000"/>
              </a:schemeClr>
            </a:solidFill>
          </p:spPr>
          <p:txBody>
            <a:bodyPr rtlCol="0" anchor="ctr">
              <a:spAutoFit/>
            </a:bodyPr>
            <a:lstStyle/>
            <a:p>
              <a:pPr algn="ctr"/>
              <a:r>
                <a:rPr lang="en-GB" sz="1600" b="1" dirty="0" smtClean="0">
                  <a:solidFill>
                    <a:schemeClr val="bg1"/>
                  </a:solidFill>
                  <a:latin typeface="Trebuchet MS"/>
                  <a:cs typeface="Trebuchet MS"/>
                </a:rPr>
                <a:t>Standard Model</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Top, multijets</a:t>
              </a:r>
            </a:p>
            <a:p>
              <a:pPr algn="ctr"/>
              <a:r>
                <a:rPr lang="en-GB" sz="1400" i="1" dirty="0" smtClean="0">
                  <a:solidFill>
                    <a:schemeClr val="bg1"/>
                  </a:solidFill>
                  <a:latin typeface="Trebuchet MS"/>
                  <a:cs typeface="Trebuchet MS"/>
                </a:rPr>
                <a:t>V</a:t>
              </a:r>
              <a:r>
                <a:rPr lang="en-GB" sz="1400" dirty="0" smtClean="0">
                  <a:solidFill>
                    <a:schemeClr val="bg1"/>
                  </a:solidFill>
                  <a:latin typeface="Trebuchet MS"/>
                  <a:cs typeface="Trebuchet MS"/>
                </a:rPr>
                <a:t>, </a:t>
              </a:r>
              <a:r>
                <a:rPr lang="en-GB" sz="1400" i="1" dirty="0" smtClean="0">
                  <a:solidFill>
                    <a:schemeClr val="bg1"/>
                  </a:solidFill>
                  <a:latin typeface="Trebuchet MS"/>
                  <a:cs typeface="Trebuchet MS"/>
                </a:rPr>
                <a:t>VV</a:t>
              </a:r>
              <a:r>
                <a:rPr lang="en-GB" sz="1400" dirty="0" smtClean="0">
                  <a:solidFill>
                    <a:schemeClr val="bg1"/>
                  </a:solidFill>
                  <a:latin typeface="Trebuchet MS"/>
                  <a:cs typeface="Trebuchet MS"/>
                </a:rPr>
                <a:t>, </a:t>
              </a:r>
              <a:r>
                <a:rPr lang="en-GB" sz="1400" i="1" dirty="0" smtClean="0">
                  <a:solidFill>
                    <a:schemeClr val="bg1"/>
                  </a:solidFill>
                  <a:latin typeface="Trebuchet MS"/>
                  <a:cs typeface="Trebuchet MS"/>
                </a:rPr>
                <a:t>VVV</a:t>
              </a:r>
              <a:r>
                <a:rPr lang="en-GB" sz="1400" dirty="0" smtClean="0">
                  <a:solidFill>
                    <a:schemeClr val="bg1"/>
                  </a:solidFill>
                  <a:latin typeface="Trebuchet MS"/>
                  <a:cs typeface="Trebuchet MS"/>
                </a:rPr>
                <a:t>, Higgs                  &amp; combinations of these</a:t>
              </a:r>
              <a:endParaRPr lang="en-GB" sz="1400" dirty="0">
                <a:solidFill>
                  <a:schemeClr val="bg1"/>
                </a:solidFill>
                <a:latin typeface="Trebuchet MS"/>
                <a:cs typeface="Trebuchet MS"/>
              </a:endParaRPr>
            </a:p>
          </p:txBody>
        </p:sp>
        <p:sp>
          <p:nvSpPr>
            <p:cNvPr id="42" name="Rectangle 41"/>
            <p:cNvSpPr/>
            <p:nvPr/>
          </p:nvSpPr>
          <p:spPr>
            <a:xfrm>
              <a:off x="1547664" y="3285742"/>
              <a:ext cx="2520280" cy="1077218"/>
            </a:xfrm>
            <a:prstGeom prst="rect">
              <a:avLst/>
            </a:prstGeom>
            <a:solidFill>
              <a:srgbClr val="BE0202"/>
            </a:solidFill>
          </p:spPr>
          <p:txBody>
            <a:bodyPr rtlCol="0" anchor="ctr">
              <a:spAutoFit/>
            </a:bodyPr>
            <a:lstStyle/>
            <a:p>
              <a:pPr algn="ctr"/>
              <a:r>
                <a:rPr lang="en-GB" sz="1600" b="1" dirty="0" smtClean="0">
                  <a:solidFill>
                    <a:schemeClr val="bg1"/>
                  </a:solidFill>
                  <a:latin typeface="Trebuchet MS"/>
                  <a:cs typeface="Trebuchet MS"/>
                </a:rPr>
                <a:t>Reducible backgrounds</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Determined from data</a:t>
              </a:r>
            </a:p>
            <a:p>
              <a:pPr algn="ctr"/>
              <a:r>
                <a:rPr lang="en-GB" sz="1400" dirty="0" smtClean="0">
                  <a:solidFill>
                    <a:schemeClr val="bg1"/>
                  </a:solidFill>
                  <a:latin typeface="Trebuchet MS"/>
                  <a:cs typeface="Trebuchet MS"/>
                </a:rPr>
                <a:t>Backgrounds and methods depend on analyses</a:t>
              </a:r>
            </a:p>
          </p:txBody>
        </p:sp>
        <p:sp>
          <p:nvSpPr>
            <p:cNvPr id="53" name="Down Arrow 52"/>
            <p:cNvSpPr/>
            <p:nvPr/>
          </p:nvSpPr>
          <p:spPr>
            <a:xfrm>
              <a:off x="3203848" y="5475162"/>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4" name="Down Arrow 53"/>
            <p:cNvSpPr/>
            <p:nvPr/>
          </p:nvSpPr>
          <p:spPr>
            <a:xfrm>
              <a:off x="4499992" y="5264265"/>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43" name="Rectangle 42"/>
            <p:cNvSpPr/>
            <p:nvPr/>
          </p:nvSpPr>
          <p:spPr>
            <a:xfrm>
              <a:off x="4283968" y="3069718"/>
              <a:ext cx="2520280" cy="1077218"/>
            </a:xfrm>
            <a:prstGeom prst="rect">
              <a:avLst/>
            </a:prstGeom>
            <a:solidFill>
              <a:schemeClr val="tx2">
                <a:lumMod val="75000"/>
                <a:lumOff val="25000"/>
              </a:schemeClr>
            </a:solidFill>
          </p:spPr>
          <p:txBody>
            <a:bodyPr rtlCol="0" anchor="ctr">
              <a:spAutoFit/>
            </a:bodyPr>
            <a:lstStyle/>
            <a:p>
              <a:pPr algn="ctr"/>
              <a:r>
                <a:rPr lang="en-GB" sz="1600" b="1" dirty="0" smtClean="0">
                  <a:solidFill>
                    <a:schemeClr val="bg1"/>
                  </a:solidFill>
                  <a:latin typeface="Trebuchet MS"/>
                  <a:cs typeface="Trebuchet MS"/>
                </a:rPr>
                <a:t>Irreducible backgrounds</a:t>
              </a:r>
            </a:p>
            <a:p>
              <a:pPr algn="ctr"/>
              <a:endParaRPr lang="en-GB" sz="600" dirty="0">
                <a:solidFill>
                  <a:schemeClr val="bg1"/>
                </a:solidFill>
                <a:latin typeface="Trebuchet MS"/>
                <a:cs typeface="Trebuchet MS"/>
              </a:endParaRPr>
            </a:p>
            <a:p>
              <a:pPr algn="ctr"/>
              <a:r>
                <a:rPr lang="en-GB" sz="1400" i="1" dirty="0" smtClean="0">
                  <a:solidFill>
                    <a:schemeClr val="bg1"/>
                  </a:solidFill>
                  <a:latin typeface="Trebuchet MS"/>
                  <a:cs typeface="Trebuchet MS"/>
                </a:rPr>
                <a:t>Dominant sources</a:t>
              </a:r>
              <a:r>
                <a:rPr lang="en-GB" sz="1400" dirty="0" smtClean="0">
                  <a:solidFill>
                    <a:schemeClr val="bg1"/>
                  </a:solidFill>
                  <a:latin typeface="Trebuchet MS"/>
                  <a:cs typeface="Trebuchet MS"/>
                </a:rPr>
                <a:t>: normalise MC in data control regions</a:t>
              </a:r>
            </a:p>
            <a:p>
              <a:pPr algn="ctr"/>
              <a:r>
                <a:rPr lang="en-GB" sz="1400" i="1" dirty="0" smtClean="0">
                  <a:solidFill>
                    <a:schemeClr val="bg1"/>
                  </a:solidFill>
                  <a:latin typeface="Trebuchet MS"/>
                  <a:cs typeface="Trebuchet MS"/>
                </a:rPr>
                <a:t>Subdominant sources</a:t>
              </a:r>
              <a:r>
                <a:rPr lang="en-GB" sz="1400" dirty="0" smtClean="0">
                  <a:solidFill>
                    <a:schemeClr val="bg1"/>
                  </a:solidFill>
                  <a:latin typeface="Trebuchet MS"/>
                  <a:cs typeface="Trebuchet MS"/>
                </a:rPr>
                <a:t>: MC</a:t>
              </a:r>
              <a:endParaRPr lang="en-GB" sz="1400" dirty="0">
                <a:solidFill>
                  <a:schemeClr val="bg1"/>
                </a:solidFill>
                <a:latin typeface="Trebuchet MS"/>
                <a:cs typeface="Trebuchet MS"/>
              </a:endParaRPr>
            </a:p>
          </p:txBody>
        </p:sp>
        <p:sp>
          <p:nvSpPr>
            <p:cNvPr id="44" name="Rectangle 43"/>
            <p:cNvSpPr/>
            <p:nvPr/>
          </p:nvSpPr>
          <p:spPr>
            <a:xfrm>
              <a:off x="2915816" y="4506218"/>
              <a:ext cx="2520280" cy="1077218"/>
            </a:xfrm>
            <a:prstGeom prst="rect">
              <a:avLst/>
            </a:prstGeom>
            <a:solidFill>
              <a:srgbClr val="595959"/>
            </a:solidFill>
          </p:spPr>
          <p:txBody>
            <a:bodyPr rtlCol="0" anchor="ctr">
              <a:spAutoFit/>
            </a:bodyPr>
            <a:lstStyle/>
            <a:p>
              <a:pPr algn="ctr"/>
              <a:r>
                <a:rPr lang="en-GB" sz="1600" b="1" dirty="0" smtClean="0">
                  <a:solidFill>
                    <a:schemeClr val="bg1"/>
                  </a:solidFill>
                  <a:latin typeface="Trebuchet MS"/>
                  <a:cs typeface="Trebuchet MS"/>
                </a:rPr>
                <a:t>Validation</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Validation regions used to cross check SM predictions with data</a:t>
              </a:r>
              <a:endParaRPr lang="en-GB" sz="1400" dirty="0">
                <a:solidFill>
                  <a:schemeClr val="bg1"/>
                </a:solidFill>
                <a:latin typeface="Trebuchet MS"/>
                <a:cs typeface="Trebuchet MS"/>
              </a:endParaRPr>
            </a:p>
          </p:txBody>
        </p:sp>
        <p:sp>
          <p:nvSpPr>
            <p:cNvPr id="48" name="Rectangle 47"/>
            <p:cNvSpPr/>
            <p:nvPr/>
          </p:nvSpPr>
          <p:spPr>
            <a:xfrm>
              <a:off x="2915816" y="5732495"/>
              <a:ext cx="2520280" cy="479235"/>
            </a:xfrm>
            <a:prstGeom prst="rect">
              <a:avLst/>
            </a:prstGeom>
            <a:solidFill>
              <a:srgbClr val="418500"/>
            </a:solidFill>
          </p:spPr>
          <p:txBody>
            <a:bodyPr tIns="93600" rtlCol="0" anchor="ctr">
              <a:spAutoFit/>
            </a:bodyPr>
            <a:lstStyle/>
            <a:p>
              <a:pPr algn="ctr"/>
              <a:r>
                <a:rPr lang="en-GB" sz="1600" b="1" dirty="0" smtClean="0">
                  <a:solidFill>
                    <a:schemeClr val="bg1"/>
                  </a:solidFill>
                  <a:latin typeface="Trebuchet MS"/>
                  <a:cs typeface="Trebuchet MS"/>
                </a:rPr>
                <a:t>Signal regions</a:t>
              </a:r>
            </a:p>
            <a:p>
              <a:pPr algn="ctr"/>
              <a:endParaRPr lang="en-GB" sz="600" dirty="0">
                <a:solidFill>
                  <a:schemeClr val="bg1"/>
                </a:solidFill>
                <a:latin typeface="Trebuchet MS"/>
                <a:cs typeface="Trebuchet MS"/>
              </a:endParaRPr>
            </a:p>
          </p:txBody>
        </p:sp>
        <p:sp>
          <p:nvSpPr>
            <p:cNvPr id="21" name="Rectangle 20"/>
            <p:cNvSpPr/>
            <p:nvPr/>
          </p:nvSpPr>
          <p:spPr>
            <a:xfrm>
              <a:off x="2915816" y="2060849"/>
              <a:ext cx="2520280" cy="1077218"/>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2" name="Rectangle 21"/>
            <p:cNvSpPr/>
            <p:nvPr/>
          </p:nvSpPr>
          <p:spPr>
            <a:xfrm>
              <a:off x="4283968" y="3060931"/>
              <a:ext cx="2520280" cy="1095812"/>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3" name="Rectangle 22"/>
            <p:cNvSpPr/>
            <p:nvPr/>
          </p:nvSpPr>
          <p:spPr>
            <a:xfrm>
              <a:off x="2915816" y="4487624"/>
              <a:ext cx="2520280" cy="1095812"/>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4" name="Rectangle 23"/>
            <p:cNvSpPr/>
            <p:nvPr/>
          </p:nvSpPr>
          <p:spPr>
            <a:xfrm>
              <a:off x="2915816" y="5732494"/>
              <a:ext cx="2520280" cy="479235"/>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5" name="Rectangle 1"/>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9"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31" name="矩形 30"/>
            <p:cNvSpPr/>
            <p:nvPr/>
          </p:nvSpPr>
          <p:spPr>
            <a:xfrm>
              <a:off x="323528" y="1052736"/>
              <a:ext cx="8640960" cy="830997"/>
            </a:xfrm>
            <a:prstGeom prst="rect">
              <a:avLst/>
            </a:prstGeom>
          </p:spPr>
          <p:txBody>
            <a:bodyPr wrap="square">
              <a:spAutoFit/>
            </a:bodyPr>
            <a:lstStyle/>
            <a:p>
              <a:r>
                <a:rPr lang="en-GB" altLang="zh-CN" sz="2400" b="1" dirty="0">
                  <a:solidFill>
                    <a:schemeClr val="bg1">
                      <a:lumMod val="85000"/>
                    </a:schemeClr>
                  </a:solidFill>
                  <a:latin typeface="Times New Roman"/>
                  <a:cs typeface="Times New Roman"/>
                </a:rPr>
                <a:t>SUSY searches rely primarily on the understanding of the SM </a:t>
              </a:r>
              <a:r>
                <a:rPr lang="en-GB" altLang="zh-CN" sz="2400" b="1" dirty="0" smtClean="0">
                  <a:solidFill>
                    <a:schemeClr val="bg1">
                      <a:lumMod val="85000"/>
                    </a:schemeClr>
                  </a:solidFill>
                  <a:latin typeface="Times New Roman"/>
                  <a:cs typeface="Times New Roman"/>
                </a:rPr>
                <a:t>BG</a:t>
              </a:r>
              <a:endParaRPr lang="en-GB" altLang="zh-CN" sz="2400" b="1" dirty="0">
                <a:solidFill>
                  <a:schemeClr val="bg1">
                    <a:lumMod val="85000"/>
                  </a:schemeClr>
                </a:solidFill>
                <a:latin typeface="Times New Roman"/>
                <a:cs typeface="Times New Roman"/>
              </a:endParaRPr>
            </a:p>
          </p:txBody>
        </p:sp>
        <p:sp>
          <p:nvSpPr>
            <p:cNvPr id="32" name="右箭头标注 31"/>
            <p:cNvSpPr/>
            <p:nvPr/>
          </p:nvSpPr>
          <p:spPr>
            <a:xfrm rot="10800000">
              <a:off x="4067944" y="1916832"/>
              <a:ext cx="4824536" cy="3744416"/>
            </a:xfrm>
            <a:prstGeom prst="rightArrowCallout">
              <a:avLst>
                <a:gd name="adj1" fmla="val 26781"/>
                <a:gd name="adj2" fmla="val 21746"/>
                <a:gd name="adj3" fmla="val 20101"/>
                <a:gd name="adj4" fmla="val 76755"/>
              </a:avLst>
            </a:prstGeom>
            <a:solidFill>
              <a:schemeClr val="bg1"/>
            </a:solidFill>
            <a:ln w="28575"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kumimoji="1" lang="zh-CN" altLang="en-US" dirty="0"/>
            </a:p>
          </p:txBody>
        </p:sp>
        <p:sp>
          <p:nvSpPr>
            <p:cNvPr id="33" name="矩形 32"/>
            <p:cNvSpPr/>
            <p:nvPr/>
          </p:nvSpPr>
          <p:spPr>
            <a:xfrm>
              <a:off x="5364088" y="1988840"/>
              <a:ext cx="3528392" cy="3323987"/>
            </a:xfrm>
            <a:prstGeom prst="rect">
              <a:avLst/>
            </a:prstGeom>
          </p:spPr>
          <p:txBody>
            <a:bodyPr wrap="square">
              <a:spAutoFit/>
            </a:bodyPr>
            <a:lstStyle/>
            <a:p>
              <a:pPr marL="285750" indent="-285750" algn="just">
                <a:spcBef>
                  <a:spcPts val="600"/>
                </a:spcBef>
                <a:spcAft>
                  <a:spcPts val="600"/>
                </a:spcAft>
                <a:buFont typeface="Wingdings" charset="2"/>
                <a:buChar char="n"/>
              </a:pPr>
              <a:r>
                <a:rPr lang="en-US" altLang="zh-CN" sz="1900" b="1" u="sng" dirty="0">
                  <a:latin typeface="Times New Roman"/>
                  <a:cs typeface="Times New Roman"/>
                </a:rPr>
                <a:t>M</a:t>
              </a:r>
              <a:r>
                <a:rPr lang="en-GB" altLang="zh-CN" sz="1900" b="1" u="sng" dirty="0" err="1" smtClean="0">
                  <a:latin typeface="Times New Roman"/>
                  <a:cs typeface="Times New Roman"/>
                </a:rPr>
                <a:t>ultijet</a:t>
              </a:r>
              <a:r>
                <a:rPr lang="en-GB" altLang="zh-CN" sz="1900" b="1" u="sng" dirty="0" smtClean="0">
                  <a:latin typeface="Times New Roman"/>
                  <a:cs typeface="Times New Roman"/>
                </a:rPr>
                <a:t> background</a:t>
              </a:r>
              <a:r>
                <a:rPr lang="en-GB" altLang="zh-CN" sz="1900" dirty="0" smtClean="0">
                  <a:latin typeface="Times New Roman"/>
                  <a:cs typeface="Times New Roman"/>
                </a:rPr>
                <a:t>: “ABCD method” or fake factor method</a:t>
              </a:r>
              <a:endParaRPr lang="en-GB" altLang="zh-CN" sz="1900" dirty="0">
                <a:latin typeface="Times New Roman"/>
                <a:cs typeface="Times New Roman"/>
              </a:endParaRPr>
            </a:p>
            <a:p>
              <a:pPr marL="285750" indent="-285750" algn="just">
                <a:spcBef>
                  <a:spcPts val="600"/>
                </a:spcBef>
                <a:spcAft>
                  <a:spcPts val="600"/>
                </a:spcAft>
                <a:buFont typeface="Wingdings" charset="2"/>
                <a:buChar char="n"/>
              </a:pPr>
              <a:r>
                <a:rPr lang="en-GB" altLang="zh-CN" sz="1900" b="1" u="sng" dirty="0" smtClean="0">
                  <a:latin typeface="Times New Roman"/>
                  <a:cs typeface="Times New Roman"/>
                </a:rPr>
                <a:t>Fake </a:t>
              </a:r>
              <a:r>
                <a:rPr lang="en-GB" altLang="zh-CN" sz="1900" b="1" u="sng" dirty="0">
                  <a:latin typeface="Times New Roman"/>
                  <a:cs typeface="Times New Roman"/>
                </a:rPr>
                <a:t>leptons or heavy-flavour jets</a:t>
              </a:r>
              <a:r>
                <a:rPr lang="en-GB" altLang="zh-CN" sz="1900" b="1" dirty="0">
                  <a:latin typeface="Times New Roman"/>
                  <a:cs typeface="Times New Roman"/>
                </a:rPr>
                <a:t> </a:t>
              </a:r>
              <a:r>
                <a:rPr lang="en-GB" altLang="zh-CN" sz="1900" dirty="0">
                  <a:latin typeface="Times New Roman"/>
                  <a:cs typeface="Times New Roman"/>
                </a:rPr>
                <a:t>determined with “matrix method” in different-purity samples using “real” and “fake” probabilities measured in data. </a:t>
              </a:r>
            </a:p>
            <a:p>
              <a:pPr marL="285750" indent="-285750" algn="just">
                <a:spcBef>
                  <a:spcPts val="600"/>
                </a:spcBef>
                <a:spcAft>
                  <a:spcPts val="600"/>
                </a:spcAft>
                <a:buFont typeface="Wingdings" charset="2"/>
                <a:buChar char="n"/>
              </a:pPr>
              <a:r>
                <a:rPr lang="en-GB" altLang="zh-CN" sz="1900" b="1" u="sng" dirty="0">
                  <a:latin typeface="Times New Roman"/>
                  <a:cs typeface="Times New Roman"/>
                </a:rPr>
                <a:t>Charge flip rate</a:t>
              </a:r>
              <a:r>
                <a:rPr lang="en-GB" altLang="zh-CN" sz="1900" b="1" dirty="0">
                  <a:latin typeface="Times New Roman"/>
                  <a:cs typeface="Times New Roman"/>
                </a:rPr>
                <a:t> </a:t>
              </a:r>
              <a:r>
                <a:rPr lang="en-GB" altLang="zh-CN" sz="1900" dirty="0">
                  <a:latin typeface="Times New Roman"/>
                  <a:cs typeface="Times New Roman"/>
                </a:rPr>
                <a:t>measured in </a:t>
              </a:r>
              <a:r>
                <a:rPr lang="en-GB" altLang="zh-CN" sz="1900" i="1" dirty="0">
                  <a:latin typeface="Times New Roman"/>
                  <a:cs typeface="Times New Roman"/>
                </a:rPr>
                <a:t>Z</a:t>
              </a:r>
              <a:r>
                <a:rPr lang="en-GB" altLang="zh-CN" sz="1900" dirty="0">
                  <a:latin typeface="Times New Roman"/>
                  <a:cs typeface="Times New Roman"/>
                </a:rPr>
                <a:t> </a:t>
              </a:r>
              <a:r>
                <a:rPr lang="en-GB" altLang="zh-CN" sz="1900" dirty="0" smtClean="0">
                  <a:latin typeface="Times New Roman"/>
                  <a:cs typeface="Times New Roman"/>
                </a:rPr>
                <a:t>events</a:t>
              </a:r>
              <a:endParaRPr lang="en-GB" altLang="zh-CN" sz="1900" dirty="0">
                <a:latin typeface="Times New Roman"/>
                <a:cs typeface="Times New Roman"/>
              </a:endParaRPr>
            </a:p>
          </p:txBody>
        </p:sp>
        <p:sp>
          <p:nvSpPr>
            <p:cNvPr id="26" name="标题 4"/>
            <p:cNvSpPr txBox="1">
              <a:spLocks/>
            </p:cNvSpPr>
            <p:nvPr/>
          </p:nvSpPr>
          <p:spPr>
            <a:xfrm>
              <a:off x="611560" y="116632"/>
              <a:ext cx="8208912" cy="792088"/>
            </a:xfrm>
            <a:prstGeom prst="rect">
              <a:avLst/>
            </a:prstGeom>
            <a:noFill/>
          </p:spPr>
          <p:txBody>
            <a:bodyPr vert="horz" lIns="91440" tIns="45720" rIns="91440" bIns="45720" rtlCol="0" anchor="ctr">
              <a:normAutofit fontScale="85000" lnSpcReduction="10000"/>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dirty="0" smtClean="0">
                  <a:solidFill>
                    <a:srgbClr val="0000FF"/>
                  </a:solidFill>
                  <a:latin typeface="Arial"/>
                  <a:cs typeface="Arial"/>
                </a:rPr>
                <a:t>4:</a:t>
              </a:r>
              <a:r>
                <a:rPr lang="zh-CN" altLang="en-US" sz="3200" dirty="0" smtClean="0">
                  <a:solidFill>
                    <a:srgbClr val="0000FF"/>
                  </a:solidFill>
                  <a:latin typeface="Arial"/>
                  <a:cs typeface="Arial"/>
                </a:rPr>
                <a:t> </a:t>
              </a:r>
              <a:r>
                <a:rPr lang="en-US" altLang="zh-CN" sz="3200" dirty="0" smtClean="0">
                  <a:solidFill>
                    <a:srgbClr val="0000FF"/>
                  </a:solidFill>
                  <a:latin typeface="Arial"/>
                  <a:cs typeface="Arial"/>
                </a:rPr>
                <a:t>SM </a:t>
              </a:r>
              <a:r>
                <a:rPr lang="en-US" altLang="zh-CN" sz="3200" dirty="0">
                  <a:solidFill>
                    <a:srgbClr val="0000FF"/>
                  </a:solidFill>
                  <a:latin typeface="Arial"/>
                  <a:cs typeface="Arial"/>
                </a:rPr>
                <a:t>Background estimations (data-driven + MC</a:t>
              </a:r>
              <a:r>
                <a:rPr lang="en-US" altLang="zh-CN" sz="3200" dirty="0" smtClean="0">
                  <a:solidFill>
                    <a:srgbClr val="0000FF"/>
                  </a:solidFill>
                  <a:latin typeface="Arial"/>
                  <a:cs typeface="Arial"/>
                </a:rPr>
                <a:t>)</a:t>
              </a:r>
              <a:endParaRPr lang="en-US" altLang="zh-CN" sz="3200" dirty="0">
                <a:solidFill>
                  <a:srgbClr val="0000FF"/>
                </a:solidFill>
                <a:latin typeface="Arial"/>
                <a:cs typeface="Arial"/>
              </a:endParaRPr>
            </a:p>
          </p:txBody>
        </p:sp>
      </p:grpSp>
    </p:spTree>
    <p:extLst>
      <p:ext uri="{BB962C8B-B14F-4D97-AF65-F5344CB8AC3E}">
        <p14:creationId xmlns:p14="http://schemas.microsoft.com/office/powerpoint/2010/main" val="40246901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1523999"/>
            <a:ext cx="9144000" cy="5052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7" name="文本框 6"/>
          <p:cNvSpPr txBox="1"/>
          <p:nvPr/>
        </p:nvSpPr>
        <p:spPr>
          <a:xfrm>
            <a:off x="-493059" y="3048000"/>
            <a:ext cx="184666" cy="369332"/>
          </a:xfrm>
          <a:prstGeom prst="rect">
            <a:avLst/>
          </a:prstGeom>
          <a:noFill/>
        </p:spPr>
        <p:txBody>
          <a:bodyPr wrap="none" rtlCol="0">
            <a:spAutoFit/>
          </a:bodyPr>
          <a:lstStyle/>
          <a:p>
            <a:endParaRPr kumimoji="1" lang="zh-CN" altLang="en-US" sz="1800" dirty="0" smtClean="0">
              <a:latin typeface="Trebuchet MS"/>
              <a:cs typeface="Trebuchet MS"/>
            </a:endParaRPr>
          </a:p>
        </p:txBody>
      </p:sp>
      <p:sp>
        <p:nvSpPr>
          <p:cNvPr id="60" name="幻灯片编号占位符 2"/>
          <p:cNvSpPr txBox="1">
            <a:spLocks/>
          </p:cNvSpPr>
          <p:nvPr/>
        </p:nvSpPr>
        <p:spPr>
          <a:xfrm>
            <a:off x="7991475" y="6429375"/>
            <a:ext cx="876300" cy="292100"/>
          </a:xfrm>
          <a:prstGeom prst="rect">
            <a:avLst/>
          </a:prstGeom>
        </p:spPr>
        <p:txBody>
          <a:bodyPr>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C913308-F349-4B6D-A68A-DD1791B4A57B}" type="slidenum">
              <a:rPr lang="zh-CN" altLang="en-US" smtClean="0">
                <a:solidFill>
                  <a:srgbClr val="713204"/>
                </a:solidFill>
              </a:rPr>
              <a:pPr algn="r"/>
              <a:t>53</a:t>
            </a:fld>
            <a:endParaRPr lang="zh-CN" altLang="en-US" dirty="0">
              <a:solidFill>
                <a:srgbClr val="713204"/>
              </a:solidFill>
            </a:endParaRPr>
          </a:p>
        </p:txBody>
      </p:sp>
      <p:grpSp>
        <p:nvGrpSpPr>
          <p:cNvPr id="3" name="组 2"/>
          <p:cNvGrpSpPr/>
          <p:nvPr/>
        </p:nvGrpSpPr>
        <p:grpSpPr>
          <a:xfrm>
            <a:off x="0" y="0"/>
            <a:ext cx="9144000" cy="6355746"/>
            <a:chOff x="0" y="0"/>
            <a:chExt cx="9144000" cy="6355746"/>
          </a:xfrm>
        </p:grpSpPr>
        <p:sp>
          <p:nvSpPr>
            <p:cNvPr id="2" name="Rectangle 1"/>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Down Arrow 5"/>
            <p:cNvSpPr/>
            <p:nvPr/>
          </p:nvSpPr>
          <p:spPr>
            <a:xfrm>
              <a:off x="4355976" y="3252787"/>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1" name="Down Arrow 50"/>
            <p:cNvSpPr/>
            <p:nvPr/>
          </p:nvSpPr>
          <p:spPr>
            <a:xfrm>
              <a:off x="4355976" y="4395042"/>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0" name="Down Arrow 49"/>
            <p:cNvSpPr/>
            <p:nvPr/>
          </p:nvSpPr>
          <p:spPr>
            <a:xfrm>
              <a:off x="5652120" y="3176033"/>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2" name="Down Arrow 51"/>
            <p:cNvSpPr/>
            <p:nvPr/>
          </p:nvSpPr>
          <p:spPr>
            <a:xfrm>
              <a:off x="5652120" y="4400169"/>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4" name="Rectangle 3"/>
            <p:cNvSpPr/>
            <p:nvPr/>
          </p:nvSpPr>
          <p:spPr>
            <a:xfrm>
              <a:off x="4067944" y="2204864"/>
              <a:ext cx="2520280" cy="1077218"/>
            </a:xfrm>
            <a:prstGeom prst="rect">
              <a:avLst/>
            </a:prstGeom>
            <a:solidFill>
              <a:schemeClr val="tx1">
                <a:lumMod val="65000"/>
                <a:lumOff val="35000"/>
              </a:schemeClr>
            </a:solidFill>
          </p:spPr>
          <p:txBody>
            <a:bodyPr rtlCol="0" anchor="ctr">
              <a:spAutoFit/>
            </a:bodyPr>
            <a:lstStyle/>
            <a:p>
              <a:pPr algn="ctr"/>
              <a:r>
                <a:rPr lang="en-GB" sz="1600" b="1" dirty="0" smtClean="0">
                  <a:solidFill>
                    <a:schemeClr val="bg1"/>
                  </a:solidFill>
                  <a:latin typeface="Trebuchet MS"/>
                  <a:cs typeface="Trebuchet MS"/>
                </a:rPr>
                <a:t>Standard Model</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Top, multijets</a:t>
              </a:r>
            </a:p>
            <a:p>
              <a:pPr algn="ctr"/>
              <a:r>
                <a:rPr lang="en-GB" sz="1400" i="1" dirty="0" smtClean="0">
                  <a:solidFill>
                    <a:schemeClr val="bg1"/>
                  </a:solidFill>
                  <a:latin typeface="Trebuchet MS"/>
                  <a:cs typeface="Trebuchet MS"/>
                </a:rPr>
                <a:t>V</a:t>
              </a:r>
              <a:r>
                <a:rPr lang="en-GB" sz="1400" dirty="0" smtClean="0">
                  <a:solidFill>
                    <a:schemeClr val="bg1"/>
                  </a:solidFill>
                  <a:latin typeface="Trebuchet MS"/>
                  <a:cs typeface="Trebuchet MS"/>
                </a:rPr>
                <a:t>, </a:t>
              </a:r>
              <a:r>
                <a:rPr lang="en-GB" sz="1400" i="1" dirty="0" smtClean="0">
                  <a:solidFill>
                    <a:schemeClr val="bg1"/>
                  </a:solidFill>
                  <a:latin typeface="Trebuchet MS"/>
                  <a:cs typeface="Trebuchet MS"/>
                </a:rPr>
                <a:t>VV</a:t>
              </a:r>
              <a:r>
                <a:rPr lang="en-GB" sz="1400" dirty="0" smtClean="0">
                  <a:solidFill>
                    <a:schemeClr val="bg1"/>
                  </a:solidFill>
                  <a:latin typeface="Trebuchet MS"/>
                  <a:cs typeface="Trebuchet MS"/>
                </a:rPr>
                <a:t>, </a:t>
              </a:r>
              <a:r>
                <a:rPr lang="en-GB" sz="1400" i="1" dirty="0" smtClean="0">
                  <a:solidFill>
                    <a:schemeClr val="bg1"/>
                  </a:solidFill>
                  <a:latin typeface="Trebuchet MS"/>
                  <a:cs typeface="Trebuchet MS"/>
                </a:rPr>
                <a:t>VVV</a:t>
              </a:r>
              <a:r>
                <a:rPr lang="en-GB" sz="1400" dirty="0" smtClean="0">
                  <a:solidFill>
                    <a:schemeClr val="bg1"/>
                  </a:solidFill>
                  <a:latin typeface="Trebuchet MS"/>
                  <a:cs typeface="Trebuchet MS"/>
                </a:rPr>
                <a:t>, Higgs                  &amp; combinations of these</a:t>
              </a:r>
              <a:endParaRPr lang="en-GB" sz="1400" dirty="0">
                <a:solidFill>
                  <a:schemeClr val="bg1"/>
                </a:solidFill>
                <a:latin typeface="Trebuchet MS"/>
                <a:cs typeface="Trebuchet MS"/>
              </a:endParaRPr>
            </a:p>
          </p:txBody>
        </p:sp>
        <p:sp>
          <p:nvSpPr>
            <p:cNvPr id="42" name="Rectangle 41"/>
            <p:cNvSpPr/>
            <p:nvPr/>
          </p:nvSpPr>
          <p:spPr>
            <a:xfrm>
              <a:off x="2699792" y="3429758"/>
              <a:ext cx="2520280" cy="1077218"/>
            </a:xfrm>
            <a:prstGeom prst="rect">
              <a:avLst/>
            </a:prstGeom>
            <a:solidFill>
              <a:srgbClr val="BE0202"/>
            </a:solidFill>
          </p:spPr>
          <p:txBody>
            <a:bodyPr rtlCol="0" anchor="ctr">
              <a:spAutoFit/>
            </a:bodyPr>
            <a:lstStyle/>
            <a:p>
              <a:pPr algn="ctr"/>
              <a:r>
                <a:rPr lang="en-GB" sz="1600" b="1" dirty="0" smtClean="0">
                  <a:solidFill>
                    <a:schemeClr val="bg1"/>
                  </a:solidFill>
                  <a:latin typeface="Trebuchet MS"/>
                  <a:cs typeface="Trebuchet MS"/>
                </a:rPr>
                <a:t>Reducible backgrounds</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Determined from data</a:t>
              </a:r>
            </a:p>
            <a:p>
              <a:pPr algn="ctr"/>
              <a:r>
                <a:rPr lang="en-GB" sz="1400" dirty="0" smtClean="0">
                  <a:solidFill>
                    <a:schemeClr val="bg1"/>
                  </a:solidFill>
                  <a:latin typeface="Trebuchet MS"/>
                  <a:cs typeface="Trebuchet MS"/>
                </a:rPr>
                <a:t>Backgrounds and methods depend on analyses</a:t>
              </a:r>
            </a:p>
          </p:txBody>
        </p:sp>
        <p:sp>
          <p:nvSpPr>
            <p:cNvPr id="53" name="Down Arrow 52"/>
            <p:cNvSpPr/>
            <p:nvPr/>
          </p:nvSpPr>
          <p:spPr>
            <a:xfrm>
              <a:off x="4355976" y="5619178"/>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4" name="Down Arrow 53"/>
            <p:cNvSpPr/>
            <p:nvPr/>
          </p:nvSpPr>
          <p:spPr>
            <a:xfrm>
              <a:off x="5652120" y="5624305"/>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43" name="Rectangle 42"/>
            <p:cNvSpPr/>
            <p:nvPr/>
          </p:nvSpPr>
          <p:spPr>
            <a:xfrm>
              <a:off x="5436096" y="3429758"/>
              <a:ext cx="2520280" cy="1077218"/>
            </a:xfrm>
            <a:prstGeom prst="rect">
              <a:avLst/>
            </a:prstGeom>
            <a:solidFill>
              <a:srgbClr val="000090"/>
            </a:solidFill>
            <a:ln>
              <a:solidFill>
                <a:srgbClr val="000090"/>
              </a:solidFill>
            </a:ln>
          </p:spPr>
          <p:txBody>
            <a:bodyPr rtlCol="0" anchor="ctr">
              <a:spAutoFit/>
            </a:bodyPr>
            <a:lstStyle/>
            <a:p>
              <a:pPr algn="ctr"/>
              <a:r>
                <a:rPr lang="en-GB" sz="1600" b="1" dirty="0" smtClean="0">
                  <a:solidFill>
                    <a:schemeClr val="bg1"/>
                  </a:solidFill>
                  <a:latin typeface="Trebuchet MS"/>
                  <a:cs typeface="Trebuchet MS"/>
                </a:rPr>
                <a:t>Irreducible backgrounds</a:t>
              </a:r>
            </a:p>
            <a:p>
              <a:pPr algn="ctr"/>
              <a:endParaRPr lang="en-GB" sz="600" dirty="0">
                <a:solidFill>
                  <a:schemeClr val="bg1"/>
                </a:solidFill>
                <a:latin typeface="Trebuchet MS"/>
                <a:cs typeface="Trebuchet MS"/>
              </a:endParaRPr>
            </a:p>
            <a:p>
              <a:pPr algn="ctr"/>
              <a:r>
                <a:rPr lang="en-GB" sz="1400" i="1" dirty="0" smtClean="0">
                  <a:solidFill>
                    <a:schemeClr val="bg1"/>
                  </a:solidFill>
                  <a:latin typeface="Trebuchet MS"/>
                  <a:cs typeface="Trebuchet MS"/>
                </a:rPr>
                <a:t>Dominant sources</a:t>
              </a:r>
              <a:r>
                <a:rPr lang="en-GB" sz="1400" dirty="0" smtClean="0">
                  <a:solidFill>
                    <a:schemeClr val="bg1"/>
                  </a:solidFill>
                  <a:latin typeface="Trebuchet MS"/>
                  <a:cs typeface="Trebuchet MS"/>
                </a:rPr>
                <a:t>: normalise MC in data control regions</a:t>
              </a:r>
            </a:p>
            <a:p>
              <a:pPr algn="ctr"/>
              <a:r>
                <a:rPr lang="en-GB" sz="1400" i="1" dirty="0" smtClean="0">
                  <a:solidFill>
                    <a:schemeClr val="bg1"/>
                  </a:solidFill>
                  <a:latin typeface="Trebuchet MS"/>
                  <a:cs typeface="Trebuchet MS"/>
                </a:rPr>
                <a:t>Subdominant sources</a:t>
              </a:r>
              <a:r>
                <a:rPr lang="en-GB" sz="1400" dirty="0" smtClean="0">
                  <a:solidFill>
                    <a:schemeClr val="bg1"/>
                  </a:solidFill>
                  <a:latin typeface="Trebuchet MS"/>
                  <a:cs typeface="Trebuchet MS"/>
                </a:rPr>
                <a:t>: MC</a:t>
              </a:r>
              <a:endParaRPr lang="en-GB" sz="1400" dirty="0">
                <a:solidFill>
                  <a:schemeClr val="bg1"/>
                </a:solidFill>
                <a:latin typeface="Trebuchet MS"/>
                <a:cs typeface="Trebuchet MS"/>
              </a:endParaRPr>
            </a:p>
          </p:txBody>
        </p:sp>
        <p:sp>
          <p:nvSpPr>
            <p:cNvPr id="44" name="Rectangle 43"/>
            <p:cNvSpPr/>
            <p:nvPr/>
          </p:nvSpPr>
          <p:spPr>
            <a:xfrm>
              <a:off x="4067944" y="4650234"/>
              <a:ext cx="2520280" cy="1077218"/>
            </a:xfrm>
            <a:prstGeom prst="rect">
              <a:avLst/>
            </a:prstGeom>
            <a:solidFill>
              <a:srgbClr val="595959"/>
            </a:solidFill>
          </p:spPr>
          <p:txBody>
            <a:bodyPr rtlCol="0" anchor="ctr">
              <a:spAutoFit/>
            </a:bodyPr>
            <a:lstStyle/>
            <a:p>
              <a:pPr algn="ctr"/>
              <a:r>
                <a:rPr lang="en-GB" sz="1600" b="1" dirty="0" smtClean="0">
                  <a:solidFill>
                    <a:schemeClr val="bg1"/>
                  </a:solidFill>
                  <a:latin typeface="Trebuchet MS"/>
                  <a:cs typeface="Trebuchet MS"/>
                </a:rPr>
                <a:t>Validation</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Validation regions used to cross check SM predictions with data</a:t>
              </a:r>
              <a:endParaRPr lang="en-GB" sz="1400" dirty="0">
                <a:solidFill>
                  <a:schemeClr val="bg1"/>
                </a:solidFill>
                <a:latin typeface="Trebuchet MS"/>
                <a:cs typeface="Trebuchet MS"/>
              </a:endParaRPr>
            </a:p>
          </p:txBody>
        </p:sp>
        <p:sp>
          <p:nvSpPr>
            <p:cNvPr id="48" name="Rectangle 47"/>
            <p:cNvSpPr/>
            <p:nvPr/>
          </p:nvSpPr>
          <p:spPr>
            <a:xfrm>
              <a:off x="4067944" y="5876511"/>
              <a:ext cx="2520280" cy="479235"/>
            </a:xfrm>
            <a:prstGeom prst="rect">
              <a:avLst/>
            </a:prstGeom>
            <a:solidFill>
              <a:srgbClr val="418500"/>
            </a:solidFill>
          </p:spPr>
          <p:txBody>
            <a:bodyPr tIns="93600" rtlCol="0" anchor="ctr">
              <a:spAutoFit/>
            </a:bodyPr>
            <a:lstStyle/>
            <a:p>
              <a:pPr algn="ctr"/>
              <a:r>
                <a:rPr lang="en-GB" sz="1600" b="1" dirty="0" smtClean="0">
                  <a:solidFill>
                    <a:schemeClr val="bg1"/>
                  </a:solidFill>
                  <a:latin typeface="Trebuchet MS"/>
                  <a:cs typeface="Trebuchet MS"/>
                </a:rPr>
                <a:t>Signal regions</a:t>
              </a:r>
            </a:p>
            <a:p>
              <a:pPr algn="ctr"/>
              <a:endParaRPr lang="en-GB" sz="600" dirty="0">
                <a:solidFill>
                  <a:schemeClr val="bg1"/>
                </a:solidFill>
                <a:latin typeface="Trebuchet MS"/>
                <a:cs typeface="Trebuchet MS"/>
              </a:endParaRPr>
            </a:p>
          </p:txBody>
        </p:sp>
        <p:sp>
          <p:nvSpPr>
            <p:cNvPr id="21" name="Rectangle 20"/>
            <p:cNvSpPr/>
            <p:nvPr/>
          </p:nvSpPr>
          <p:spPr>
            <a:xfrm>
              <a:off x="4067944" y="2204865"/>
              <a:ext cx="2520280" cy="1077218"/>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2" name="Rectangle 21"/>
            <p:cNvSpPr/>
            <p:nvPr/>
          </p:nvSpPr>
          <p:spPr>
            <a:xfrm>
              <a:off x="2699792" y="3411164"/>
              <a:ext cx="2520280" cy="1095812"/>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3" name="Rectangle 22"/>
            <p:cNvSpPr/>
            <p:nvPr/>
          </p:nvSpPr>
          <p:spPr>
            <a:xfrm>
              <a:off x="4067944" y="4631640"/>
              <a:ext cx="2520280" cy="1095812"/>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4" name="Rectangle 23"/>
            <p:cNvSpPr/>
            <p:nvPr/>
          </p:nvSpPr>
          <p:spPr>
            <a:xfrm>
              <a:off x="4067944" y="5876510"/>
              <a:ext cx="2520280" cy="479235"/>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6" name="Rectangle 1"/>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9" name="Rectangle 1"/>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9"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55" name="矩形 54"/>
            <p:cNvSpPr/>
            <p:nvPr/>
          </p:nvSpPr>
          <p:spPr>
            <a:xfrm>
              <a:off x="323528" y="1052736"/>
              <a:ext cx="8640960" cy="830997"/>
            </a:xfrm>
            <a:prstGeom prst="rect">
              <a:avLst/>
            </a:prstGeom>
          </p:spPr>
          <p:txBody>
            <a:bodyPr wrap="square">
              <a:spAutoFit/>
            </a:bodyPr>
            <a:lstStyle/>
            <a:p>
              <a:r>
                <a:rPr lang="en-GB" altLang="zh-CN" sz="2400" b="1" dirty="0">
                  <a:solidFill>
                    <a:srgbClr val="D9D9D9"/>
                  </a:solidFill>
                  <a:latin typeface="Times New Roman"/>
                  <a:cs typeface="Times New Roman"/>
                </a:rPr>
                <a:t>SUSY searches rely primarily on the understanding of the SM </a:t>
              </a:r>
              <a:r>
                <a:rPr lang="en-GB" altLang="zh-CN" sz="2400" b="1" dirty="0" smtClean="0">
                  <a:solidFill>
                    <a:srgbClr val="D9D9D9"/>
                  </a:solidFill>
                  <a:latin typeface="Times New Roman"/>
                  <a:cs typeface="Times New Roman"/>
                </a:rPr>
                <a:t>BG</a:t>
              </a:r>
              <a:endParaRPr lang="en-GB" altLang="zh-CN" sz="2400" b="1" dirty="0">
                <a:solidFill>
                  <a:srgbClr val="D9D9D9"/>
                </a:solidFill>
                <a:latin typeface="Times New Roman"/>
                <a:cs typeface="Times New Roman"/>
              </a:endParaRPr>
            </a:p>
          </p:txBody>
        </p:sp>
        <p:sp>
          <p:nvSpPr>
            <p:cNvPr id="56" name="右箭头标注 55"/>
            <p:cNvSpPr/>
            <p:nvPr/>
          </p:nvSpPr>
          <p:spPr>
            <a:xfrm>
              <a:off x="467544" y="1844824"/>
              <a:ext cx="4896544" cy="4392488"/>
            </a:xfrm>
            <a:prstGeom prst="rightArrowCallout">
              <a:avLst>
                <a:gd name="adj1" fmla="val 26780"/>
                <a:gd name="adj2" fmla="val 21393"/>
                <a:gd name="adj3" fmla="val 17610"/>
                <a:gd name="adj4" fmla="val 77017"/>
              </a:avLst>
            </a:prstGeom>
            <a:solidFill>
              <a:schemeClr val="bg1"/>
            </a:solidFill>
            <a:ln w="28575" cmpd="sng">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r>
                <a:rPr lang="en-GB" altLang="zh-CN" dirty="0">
                  <a:solidFill>
                    <a:srgbClr val="0000FF"/>
                  </a:solidFill>
                  <a:latin typeface="Trebuchet MS"/>
                  <a:cs typeface="Trebuchet MS"/>
                </a:rPr>
                <a:t>Normalise MC prediction in SRs using </a:t>
              </a:r>
              <a:r>
                <a:rPr lang="en-GB" altLang="zh-CN" dirty="0" smtClean="0">
                  <a:solidFill>
                    <a:srgbClr val="0000FF"/>
                  </a:solidFill>
                  <a:latin typeface="Trebuchet MS"/>
                  <a:cs typeface="Trebuchet MS"/>
                </a:rPr>
                <a:t>dedicated </a:t>
              </a:r>
              <a:r>
                <a:rPr lang="en-GB" altLang="zh-CN" dirty="0">
                  <a:solidFill>
                    <a:srgbClr val="0000FF"/>
                  </a:solidFill>
                  <a:latin typeface="Trebuchet MS"/>
                  <a:cs typeface="Trebuchet MS"/>
                </a:rPr>
                <a:t>CRs </a:t>
              </a:r>
              <a:r>
                <a:rPr lang="en-GB" altLang="zh-CN" dirty="0">
                  <a:solidFill>
                    <a:srgbClr val="0000FF"/>
                  </a:solidFill>
                  <a:latin typeface="Symbol" charset="2"/>
                  <a:cs typeface="Symbol" charset="2"/>
                </a:rPr>
                <a:t>®</a:t>
              </a:r>
              <a:r>
                <a:rPr lang="en-GB" altLang="zh-CN" dirty="0">
                  <a:solidFill>
                    <a:srgbClr val="0000FF"/>
                  </a:solidFill>
                  <a:latin typeface="Trebuchet MS"/>
                  <a:cs typeface="Trebuchet MS"/>
                </a:rPr>
                <a:t> transfer factor: </a:t>
              </a:r>
              <a:r>
                <a:rPr lang="en-GB" altLang="zh-CN" b="1" i="1" dirty="0" smtClean="0">
                  <a:solidFill>
                    <a:srgbClr val="0000FF"/>
                  </a:solidFill>
                  <a:latin typeface="Trebuchet MS"/>
                  <a:cs typeface="Trebuchet MS"/>
                </a:rPr>
                <a:t>T</a:t>
              </a:r>
            </a:p>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kumimoji="1" lang="zh-CN" altLang="en-US" dirty="0"/>
            </a:p>
          </p:txBody>
        </p:sp>
        <p:pic>
          <p:nvPicPr>
            <p:cNvPr id="57" name="图片 56" descr="屏幕快照 2015-08-07 上午11.55.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3212976"/>
              <a:ext cx="3528392" cy="2580009"/>
            </a:xfrm>
            <a:prstGeom prst="rect">
              <a:avLst/>
            </a:prstGeom>
          </p:spPr>
        </p:pic>
        <p:sp>
          <p:nvSpPr>
            <p:cNvPr id="28" name="标题 4"/>
            <p:cNvSpPr txBox="1">
              <a:spLocks/>
            </p:cNvSpPr>
            <p:nvPr/>
          </p:nvSpPr>
          <p:spPr>
            <a:xfrm>
              <a:off x="611560" y="116632"/>
              <a:ext cx="8208912" cy="792088"/>
            </a:xfrm>
            <a:prstGeom prst="rect">
              <a:avLst/>
            </a:prstGeom>
            <a:noFill/>
          </p:spPr>
          <p:txBody>
            <a:bodyPr vert="horz" lIns="91440" tIns="45720" rIns="91440" bIns="45720" rtlCol="0" anchor="ctr">
              <a:normAutofit fontScale="85000" lnSpcReduction="10000"/>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dirty="0" smtClean="0">
                  <a:solidFill>
                    <a:srgbClr val="0000FF"/>
                  </a:solidFill>
                  <a:latin typeface="Arial"/>
                  <a:cs typeface="Arial"/>
                </a:rPr>
                <a:t>4:</a:t>
              </a:r>
              <a:r>
                <a:rPr lang="zh-CN" altLang="en-US" sz="3200" dirty="0" smtClean="0">
                  <a:solidFill>
                    <a:srgbClr val="0000FF"/>
                  </a:solidFill>
                  <a:latin typeface="Arial"/>
                  <a:cs typeface="Arial"/>
                </a:rPr>
                <a:t> </a:t>
              </a:r>
              <a:r>
                <a:rPr lang="en-US" altLang="zh-CN" sz="3200" dirty="0" smtClean="0">
                  <a:solidFill>
                    <a:srgbClr val="0000FF"/>
                  </a:solidFill>
                  <a:latin typeface="Arial"/>
                  <a:cs typeface="Arial"/>
                </a:rPr>
                <a:t>SM </a:t>
              </a:r>
              <a:r>
                <a:rPr lang="en-US" altLang="zh-CN" sz="3200" dirty="0">
                  <a:solidFill>
                    <a:srgbClr val="0000FF"/>
                  </a:solidFill>
                  <a:latin typeface="Arial"/>
                  <a:cs typeface="Arial"/>
                </a:rPr>
                <a:t>Background estimations (data-driven + MC</a:t>
              </a:r>
              <a:r>
                <a:rPr lang="en-US" altLang="zh-CN" sz="3200" dirty="0" smtClean="0">
                  <a:solidFill>
                    <a:srgbClr val="0000FF"/>
                  </a:solidFill>
                  <a:latin typeface="Arial"/>
                  <a:cs typeface="Arial"/>
                </a:rPr>
                <a:t>)</a:t>
              </a:r>
              <a:endParaRPr lang="en-US" altLang="zh-CN" sz="3200" dirty="0">
                <a:solidFill>
                  <a:srgbClr val="0000FF"/>
                </a:solidFill>
                <a:latin typeface="Arial"/>
                <a:cs typeface="Arial"/>
              </a:endParaRPr>
            </a:p>
          </p:txBody>
        </p:sp>
      </p:grpSp>
    </p:spTree>
    <p:extLst>
      <p:ext uri="{BB962C8B-B14F-4D97-AF65-F5344CB8AC3E}">
        <p14:creationId xmlns:p14="http://schemas.microsoft.com/office/powerpoint/2010/main" val="26657176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幻灯片编号占位符 2"/>
          <p:cNvSpPr txBox="1">
            <a:spLocks/>
          </p:cNvSpPr>
          <p:nvPr/>
        </p:nvSpPr>
        <p:spPr>
          <a:xfrm>
            <a:off x="7991475" y="6429375"/>
            <a:ext cx="876300" cy="292100"/>
          </a:xfrm>
          <a:prstGeom prst="rect">
            <a:avLst/>
          </a:prstGeom>
        </p:spPr>
        <p:txBody>
          <a:bodyPr>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C913308-F349-4B6D-A68A-DD1791B4A57B}" type="slidenum">
              <a:rPr lang="zh-CN" altLang="en-US" smtClean="0">
                <a:solidFill>
                  <a:srgbClr val="713204"/>
                </a:solidFill>
              </a:rPr>
              <a:pPr algn="r"/>
              <a:t>54</a:t>
            </a:fld>
            <a:endParaRPr lang="zh-CN" altLang="en-US" dirty="0">
              <a:solidFill>
                <a:srgbClr val="713204"/>
              </a:solidFill>
            </a:endParaRPr>
          </a:p>
        </p:txBody>
      </p:sp>
      <p:grpSp>
        <p:nvGrpSpPr>
          <p:cNvPr id="3" name="组 2"/>
          <p:cNvGrpSpPr/>
          <p:nvPr/>
        </p:nvGrpSpPr>
        <p:grpSpPr>
          <a:xfrm>
            <a:off x="0" y="-1072"/>
            <a:ext cx="9144000" cy="6212802"/>
            <a:chOff x="0" y="-1072"/>
            <a:chExt cx="9144000" cy="6212802"/>
          </a:xfrm>
        </p:grpSpPr>
        <p:sp>
          <p:nvSpPr>
            <p:cNvPr id="2" name="Rectangle 1"/>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Down Arrow 5"/>
            <p:cNvSpPr/>
            <p:nvPr/>
          </p:nvSpPr>
          <p:spPr>
            <a:xfrm>
              <a:off x="3203848" y="3026890"/>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1" name="Down Arrow 50"/>
            <p:cNvSpPr/>
            <p:nvPr/>
          </p:nvSpPr>
          <p:spPr>
            <a:xfrm>
              <a:off x="3203848" y="4251026"/>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0" name="Down Arrow 49"/>
            <p:cNvSpPr/>
            <p:nvPr/>
          </p:nvSpPr>
          <p:spPr>
            <a:xfrm>
              <a:off x="4499992" y="3032017"/>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2" name="Down Arrow 51"/>
            <p:cNvSpPr/>
            <p:nvPr/>
          </p:nvSpPr>
          <p:spPr>
            <a:xfrm>
              <a:off x="4499992" y="4256153"/>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4" name="Rectangle 3"/>
            <p:cNvSpPr/>
            <p:nvPr/>
          </p:nvSpPr>
          <p:spPr>
            <a:xfrm>
              <a:off x="2915816" y="2060848"/>
              <a:ext cx="2520280" cy="1077218"/>
            </a:xfrm>
            <a:prstGeom prst="rect">
              <a:avLst/>
            </a:prstGeom>
            <a:solidFill>
              <a:schemeClr val="tx1">
                <a:lumMod val="65000"/>
                <a:lumOff val="35000"/>
              </a:schemeClr>
            </a:solidFill>
          </p:spPr>
          <p:txBody>
            <a:bodyPr rtlCol="0" anchor="ctr">
              <a:spAutoFit/>
            </a:bodyPr>
            <a:lstStyle/>
            <a:p>
              <a:pPr algn="ctr"/>
              <a:r>
                <a:rPr lang="en-GB" sz="1600" b="1" dirty="0" smtClean="0">
                  <a:solidFill>
                    <a:schemeClr val="bg1"/>
                  </a:solidFill>
                  <a:latin typeface="Trebuchet MS"/>
                  <a:cs typeface="Trebuchet MS"/>
                </a:rPr>
                <a:t>Standard Model</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Top, multijets</a:t>
              </a:r>
            </a:p>
            <a:p>
              <a:pPr algn="ctr"/>
              <a:r>
                <a:rPr lang="en-GB" sz="1400" i="1" dirty="0" smtClean="0">
                  <a:solidFill>
                    <a:schemeClr val="bg1"/>
                  </a:solidFill>
                  <a:latin typeface="Trebuchet MS"/>
                  <a:cs typeface="Trebuchet MS"/>
                </a:rPr>
                <a:t>V</a:t>
              </a:r>
              <a:r>
                <a:rPr lang="en-GB" sz="1400" dirty="0" smtClean="0">
                  <a:solidFill>
                    <a:schemeClr val="bg1"/>
                  </a:solidFill>
                  <a:latin typeface="Trebuchet MS"/>
                  <a:cs typeface="Trebuchet MS"/>
                </a:rPr>
                <a:t>, </a:t>
              </a:r>
              <a:r>
                <a:rPr lang="en-GB" sz="1400" i="1" dirty="0" smtClean="0">
                  <a:solidFill>
                    <a:schemeClr val="bg1"/>
                  </a:solidFill>
                  <a:latin typeface="Trebuchet MS"/>
                  <a:cs typeface="Trebuchet MS"/>
                </a:rPr>
                <a:t>VV</a:t>
              </a:r>
              <a:r>
                <a:rPr lang="en-GB" sz="1400" dirty="0" smtClean="0">
                  <a:solidFill>
                    <a:schemeClr val="bg1"/>
                  </a:solidFill>
                  <a:latin typeface="Trebuchet MS"/>
                  <a:cs typeface="Trebuchet MS"/>
                </a:rPr>
                <a:t>, </a:t>
              </a:r>
              <a:r>
                <a:rPr lang="en-GB" sz="1400" i="1" dirty="0" smtClean="0">
                  <a:solidFill>
                    <a:schemeClr val="bg1"/>
                  </a:solidFill>
                  <a:latin typeface="Trebuchet MS"/>
                  <a:cs typeface="Trebuchet MS"/>
                </a:rPr>
                <a:t>VVV</a:t>
              </a:r>
              <a:r>
                <a:rPr lang="en-GB" sz="1400" dirty="0" smtClean="0">
                  <a:solidFill>
                    <a:schemeClr val="bg1"/>
                  </a:solidFill>
                  <a:latin typeface="Trebuchet MS"/>
                  <a:cs typeface="Trebuchet MS"/>
                </a:rPr>
                <a:t>, Higgs                  &amp; combinations of these</a:t>
              </a:r>
              <a:endParaRPr lang="en-GB" sz="1400" dirty="0">
                <a:solidFill>
                  <a:schemeClr val="bg1"/>
                </a:solidFill>
                <a:latin typeface="Trebuchet MS"/>
                <a:cs typeface="Trebuchet MS"/>
              </a:endParaRPr>
            </a:p>
          </p:txBody>
        </p:sp>
        <p:sp>
          <p:nvSpPr>
            <p:cNvPr id="42" name="Rectangle 41"/>
            <p:cNvSpPr/>
            <p:nvPr/>
          </p:nvSpPr>
          <p:spPr>
            <a:xfrm>
              <a:off x="1547664" y="3285742"/>
              <a:ext cx="2520280" cy="1077218"/>
            </a:xfrm>
            <a:prstGeom prst="rect">
              <a:avLst/>
            </a:prstGeom>
            <a:solidFill>
              <a:srgbClr val="BE0202">
                <a:alpha val="18000"/>
              </a:srgbClr>
            </a:solidFill>
          </p:spPr>
          <p:txBody>
            <a:bodyPr rtlCol="0" anchor="ctr">
              <a:spAutoFit/>
            </a:bodyPr>
            <a:lstStyle/>
            <a:p>
              <a:pPr algn="ctr"/>
              <a:r>
                <a:rPr lang="en-GB" sz="1600" b="1" dirty="0" smtClean="0">
                  <a:solidFill>
                    <a:schemeClr val="bg1"/>
                  </a:solidFill>
                  <a:latin typeface="Trebuchet MS"/>
                  <a:cs typeface="Trebuchet MS"/>
                </a:rPr>
                <a:t>Reducible backgrounds</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Determined from data</a:t>
              </a:r>
            </a:p>
            <a:p>
              <a:pPr algn="ctr"/>
              <a:r>
                <a:rPr lang="en-GB" sz="1400" dirty="0" smtClean="0">
                  <a:solidFill>
                    <a:schemeClr val="bg1"/>
                  </a:solidFill>
                  <a:latin typeface="Trebuchet MS"/>
                  <a:cs typeface="Trebuchet MS"/>
                </a:rPr>
                <a:t>Backgrounds and methods depend on analyses</a:t>
              </a:r>
            </a:p>
          </p:txBody>
        </p:sp>
        <p:sp>
          <p:nvSpPr>
            <p:cNvPr id="53" name="Down Arrow 52"/>
            <p:cNvSpPr/>
            <p:nvPr/>
          </p:nvSpPr>
          <p:spPr>
            <a:xfrm>
              <a:off x="3203848" y="5475162"/>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4" name="Down Arrow 53"/>
            <p:cNvSpPr/>
            <p:nvPr/>
          </p:nvSpPr>
          <p:spPr>
            <a:xfrm>
              <a:off x="4499992" y="5480289"/>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43" name="Rectangle 42"/>
            <p:cNvSpPr/>
            <p:nvPr/>
          </p:nvSpPr>
          <p:spPr>
            <a:xfrm>
              <a:off x="4283968" y="3285742"/>
              <a:ext cx="2520280" cy="1077218"/>
            </a:xfrm>
            <a:prstGeom prst="rect">
              <a:avLst/>
            </a:prstGeom>
            <a:solidFill>
              <a:schemeClr val="tx2">
                <a:lumMod val="75000"/>
                <a:lumOff val="25000"/>
              </a:schemeClr>
            </a:solidFill>
          </p:spPr>
          <p:txBody>
            <a:bodyPr rtlCol="0" anchor="ctr">
              <a:spAutoFit/>
            </a:bodyPr>
            <a:lstStyle/>
            <a:p>
              <a:pPr algn="ctr"/>
              <a:r>
                <a:rPr lang="en-GB" sz="1600" b="1" dirty="0" smtClean="0">
                  <a:solidFill>
                    <a:schemeClr val="bg1"/>
                  </a:solidFill>
                  <a:latin typeface="Trebuchet MS"/>
                  <a:cs typeface="Trebuchet MS"/>
                </a:rPr>
                <a:t>Irreducible backgrounds</a:t>
              </a:r>
            </a:p>
            <a:p>
              <a:pPr algn="ctr"/>
              <a:endParaRPr lang="en-GB" sz="600" dirty="0">
                <a:solidFill>
                  <a:schemeClr val="bg1"/>
                </a:solidFill>
                <a:latin typeface="Trebuchet MS"/>
                <a:cs typeface="Trebuchet MS"/>
              </a:endParaRPr>
            </a:p>
            <a:p>
              <a:pPr algn="ctr"/>
              <a:r>
                <a:rPr lang="en-GB" sz="1400" i="1" dirty="0" smtClean="0">
                  <a:solidFill>
                    <a:schemeClr val="bg1"/>
                  </a:solidFill>
                  <a:latin typeface="Trebuchet MS"/>
                  <a:cs typeface="Trebuchet MS"/>
                </a:rPr>
                <a:t>Dominant sources</a:t>
              </a:r>
              <a:r>
                <a:rPr lang="en-GB" sz="1400" dirty="0" smtClean="0">
                  <a:solidFill>
                    <a:schemeClr val="bg1"/>
                  </a:solidFill>
                  <a:latin typeface="Trebuchet MS"/>
                  <a:cs typeface="Trebuchet MS"/>
                </a:rPr>
                <a:t>: normalise MC in data control regions</a:t>
              </a:r>
            </a:p>
            <a:p>
              <a:pPr algn="ctr"/>
              <a:r>
                <a:rPr lang="en-GB" sz="1400" i="1" dirty="0" smtClean="0">
                  <a:solidFill>
                    <a:schemeClr val="bg1"/>
                  </a:solidFill>
                  <a:latin typeface="Trebuchet MS"/>
                  <a:cs typeface="Trebuchet MS"/>
                </a:rPr>
                <a:t>Subdominant sources</a:t>
              </a:r>
              <a:r>
                <a:rPr lang="en-GB" sz="1400" dirty="0" smtClean="0">
                  <a:solidFill>
                    <a:schemeClr val="bg1"/>
                  </a:solidFill>
                  <a:latin typeface="Trebuchet MS"/>
                  <a:cs typeface="Trebuchet MS"/>
                </a:rPr>
                <a:t>: MC</a:t>
              </a:r>
              <a:endParaRPr lang="en-GB" sz="1400" dirty="0">
                <a:solidFill>
                  <a:schemeClr val="bg1"/>
                </a:solidFill>
                <a:latin typeface="Trebuchet MS"/>
                <a:cs typeface="Trebuchet MS"/>
              </a:endParaRPr>
            </a:p>
          </p:txBody>
        </p:sp>
        <p:sp>
          <p:nvSpPr>
            <p:cNvPr id="48" name="Rectangle 47"/>
            <p:cNvSpPr/>
            <p:nvPr/>
          </p:nvSpPr>
          <p:spPr>
            <a:xfrm>
              <a:off x="2915816" y="5732495"/>
              <a:ext cx="2520280" cy="479235"/>
            </a:xfrm>
            <a:prstGeom prst="rect">
              <a:avLst/>
            </a:prstGeom>
            <a:solidFill>
              <a:srgbClr val="418500"/>
            </a:solidFill>
          </p:spPr>
          <p:txBody>
            <a:bodyPr tIns="93600" rtlCol="0" anchor="ctr">
              <a:spAutoFit/>
            </a:bodyPr>
            <a:lstStyle/>
            <a:p>
              <a:pPr algn="ctr"/>
              <a:r>
                <a:rPr lang="en-GB" sz="1600" b="1" dirty="0" smtClean="0">
                  <a:solidFill>
                    <a:schemeClr val="bg1"/>
                  </a:solidFill>
                  <a:latin typeface="Trebuchet MS"/>
                  <a:cs typeface="Trebuchet MS"/>
                </a:rPr>
                <a:t>Signal regions</a:t>
              </a:r>
            </a:p>
            <a:p>
              <a:pPr algn="ctr"/>
              <a:endParaRPr lang="en-GB" sz="600" dirty="0">
                <a:solidFill>
                  <a:schemeClr val="bg1"/>
                </a:solidFill>
                <a:latin typeface="Trebuchet MS"/>
                <a:cs typeface="Trebuchet MS"/>
              </a:endParaRPr>
            </a:p>
          </p:txBody>
        </p:sp>
        <p:sp>
          <p:nvSpPr>
            <p:cNvPr id="21" name="Rectangle 20"/>
            <p:cNvSpPr/>
            <p:nvPr/>
          </p:nvSpPr>
          <p:spPr>
            <a:xfrm>
              <a:off x="2915816" y="2060849"/>
              <a:ext cx="2520280" cy="1077218"/>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2" name="Rectangle 21"/>
            <p:cNvSpPr/>
            <p:nvPr/>
          </p:nvSpPr>
          <p:spPr>
            <a:xfrm>
              <a:off x="4283968" y="3276955"/>
              <a:ext cx="2520280" cy="1095812"/>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4" name="Rectangle 23"/>
            <p:cNvSpPr/>
            <p:nvPr/>
          </p:nvSpPr>
          <p:spPr>
            <a:xfrm>
              <a:off x="2915816" y="5732494"/>
              <a:ext cx="2520280" cy="479235"/>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5" name="Rectangle 1"/>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9"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31" name="矩形 30"/>
            <p:cNvSpPr/>
            <p:nvPr/>
          </p:nvSpPr>
          <p:spPr>
            <a:xfrm>
              <a:off x="323528" y="1052736"/>
              <a:ext cx="8640960" cy="830997"/>
            </a:xfrm>
            <a:prstGeom prst="rect">
              <a:avLst/>
            </a:prstGeom>
          </p:spPr>
          <p:txBody>
            <a:bodyPr wrap="square">
              <a:spAutoFit/>
            </a:bodyPr>
            <a:lstStyle/>
            <a:p>
              <a:r>
                <a:rPr lang="en-GB" altLang="zh-CN" sz="2400" b="1" dirty="0">
                  <a:solidFill>
                    <a:srgbClr val="D9D9D9"/>
                  </a:solidFill>
                  <a:latin typeface="Times New Roman"/>
                  <a:cs typeface="Times New Roman"/>
                </a:rPr>
                <a:t>SUSY searches rely primarily on the understanding of the SM </a:t>
              </a:r>
              <a:r>
                <a:rPr lang="en-GB" altLang="zh-CN" sz="2400" b="1" dirty="0" smtClean="0">
                  <a:solidFill>
                    <a:srgbClr val="D9D9D9"/>
                  </a:solidFill>
                  <a:latin typeface="Times New Roman"/>
                  <a:cs typeface="Times New Roman"/>
                </a:rPr>
                <a:t>BG</a:t>
              </a:r>
              <a:endParaRPr lang="en-GB" altLang="zh-CN" sz="2400" b="1" dirty="0">
                <a:solidFill>
                  <a:srgbClr val="D9D9D9"/>
                </a:solidFill>
                <a:latin typeface="Times New Roman"/>
                <a:cs typeface="Times New Roman"/>
              </a:endParaRPr>
            </a:p>
          </p:txBody>
        </p:sp>
        <p:sp>
          <p:nvSpPr>
            <p:cNvPr id="26" name="Rectangle 43"/>
            <p:cNvSpPr/>
            <p:nvPr/>
          </p:nvSpPr>
          <p:spPr>
            <a:xfrm>
              <a:off x="2843808" y="4365104"/>
              <a:ext cx="2520280" cy="1077218"/>
            </a:xfrm>
            <a:prstGeom prst="rect">
              <a:avLst/>
            </a:prstGeom>
            <a:solidFill>
              <a:srgbClr val="595959"/>
            </a:solidFill>
          </p:spPr>
          <p:txBody>
            <a:bodyPr rtlCol="0" anchor="ctr">
              <a:spAutoFit/>
            </a:bodyPr>
            <a:lstStyle/>
            <a:p>
              <a:pPr algn="ctr"/>
              <a:r>
                <a:rPr lang="en-GB" sz="1600" b="1" dirty="0" smtClean="0">
                  <a:solidFill>
                    <a:schemeClr val="bg1"/>
                  </a:solidFill>
                  <a:latin typeface="Trebuchet MS"/>
                  <a:cs typeface="Trebuchet MS"/>
                </a:rPr>
                <a:t>Validation</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Validation regions used to cross check SM predictions with data</a:t>
              </a:r>
              <a:endParaRPr lang="en-GB" sz="1400" dirty="0">
                <a:solidFill>
                  <a:schemeClr val="bg1"/>
                </a:solidFill>
                <a:latin typeface="Trebuchet MS"/>
                <a:cs typeface="Trebuchet MS"/>
              </a:endParaRPr>
            </a:p>
          </p:txBody>
        </p:sp>
        <p:sp>
          <p:nvSpPr>
            <p:cNvPr id="35" name="标题 4"/>
            <p:cNvSpPr txBox="1">
              <a:spLocks/>
            </p:cNvSpPr>
            <p:nvPr/>
          </p:nvSpPr>
          <p:spPr>
            <a:xfrm>
              <a:off x="611560" y="116632"/>
              <a:ext cx="8208912" cy="792088"/>
            </a:xfrm>
            <a:prstGeom prst="rect">
              <a:avLst/>
            </a:prstGeom>
            <a:noFill/>
          </p:spPr>
          <p:txBody>
            <a:bodyPr vert="horz" lIns="91440" tIns="45720" rIns="91440" bIns="45720" rtlCol="0" anchor="ctr">
              <a:normAutofit fontScale="85000" lnSpcReduction="10000"/>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dirty="0" smtClean="0">
                  <a:solidFill>
                    <a:srgbClr val="0000FF"/>
                  </a:solidFill>
                  <a:latin typeface="Arial"/>
                  <a:cs typeface="Arial"/>
                </a:rPr>
                <a:t>4:</a:t>
              </a:r>
              <a:r>
                <a:rPr lang="zh-CN" altLang="en-US" sz="3200" dirty="0" smtClean="0">
                  <a:solidFill>
                    <a:srgbClr val="0000FF"/>
                  </a:solidFill>
                  <a:latin typeface="Arial"/>
                  <a:cs typeface="Arial"/>
                </a:rPr>
                <a:t> </a:t>
              </a:r>
              <a:r>
                <a:rPr lang="en-US" altLang="zh-CN" sz="3200" dirty="0" smtClean="0">
                  <a:solidFill>
                    <a:srgbClr val="0000FF"/>
                  </a:solidFill>
                  <a:latin typeface="Arial"/>
                  <a:cs typeface="Arial"/>
                </a:rPr>
                <a:t>SM </a:t>
              </a:r>
              <a:r>
                <a:rPr lang="en-US" altLang="zh-CN" sz="3200" dirty="0">
                  <a:solidFill>
                    <a:srgbClr val="0000FF"/>
                  </a:solidFill>
                  <a:latin typeface="Arial"/>
                  <a:cs typeface="Arial"/>
                </a:rPr>
                <a:t>Background estimations (data-driven + MC</a:t>
              </a:r>
              <a:r>
                <a:rPr lang="en-US" altLang="zh-CN" sz="3200" dirty="0" smtClean="0">
                  <a:solidFill>
                    <a:srgbClr val="0000FF"/>
                  </a:solidFill>
                  <a:latin typeface="Arial"/>
                  <a:cs typeface="Arial"/>
                </a:rPr>
                <a:t>)</a:t>
              </a:r>
              <a:endParaRPr lang="en-US" altLang="zh-CN" sz="3200" dirty="0">
                <a:solidFill>
                  <a:srgbClr val="0000FF"/>
                </a:solidFill>
                <a:latin typeface="Arial"/>
                <a:cs typeface="Arial"/>
              </a:endParaRPr>
            </a:p>
          </p:txBody>
        </p:sp>
        <p:sp>
          <p:nvSpPr>
            <p:cNvPr id="36" name="右箭头标注 35"/>
            <p:cNvSpPr/>
            <p:nvPr/>
          </p:nvSpPr>
          <p:spPr>
            <a:xfrm rot="5400000">
              <a:off x="2101416" y="-1382916"/>
              <a:ext cx="4365104" cy="7128792"/>
            </a:xfrm>
            <a:prstGeom prst="rightArrowCallout">
              <a:avLst>
                <a:gd name="adj1" fmla="val 27427"/>
                <a:gd name="adj2" fmla="val 18779"/>
                <a:gd name="adj3" fmla="val 8837"/>
                <a:gd name="adj4" fmla="val 84051"/>
              </a:avLst>
            </a:prstGeom>
            <a:solidFill>
              <a:schemeClr val="bg1"/>
            </a:solidFill>
            <a:ln w="28575" cmpd="sng">
              <a:solidFill>
                <a:schemeClr val="tx1">
                  <a:lumMod val="95000"/>
                  <a:lumOff val="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kumimoji="1" lang="zh-CN" altLang="en-US" dirty="0"/>
            </a:p>
          </p:txBody>
        </p:sp>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668" y="59477"/>
              <a:ext cx="5328592" cy="3580327"/>
            </a:xfrm>
            <a:prstGeom prst="rect">
              <a:avLst/>
            </a:prstGeom>
            <a:solidFill>
              <a:schemeClr val="bg1"/>
            </a:solidFill>
          </p:spPr>
        </p:pic>
      </p:grpSp>
    </p:spTree>
    <p:extLst>
      <p:ext uri="{BB962C8B-B14F-4D97-AF65-F5344CB8AC3E}">
        <p14:creationId xmlns:p14="http://schemas.microsoft.com/office/powerpoint/2010/main" val="22058890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1523999"/>
            <a:ext cx="9144000" cy="5052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4" name="幻灯片编号占位符 2"/>
          <p:cNvSpPr txBox="1">
            <a:spLocks/>
          </p:cNvSpPr>
          <p:nvPr/>
        </p:nvSpPr>
        <p:spPr>
          <a:xfrm>
            <a:off x="7991475" y="6429375"/>
            <a:ext cx="876300" cy="292100"/>
          </a:xfrm>
          <a:prstGeom prst="rect">
            <a:avLst/>
          </a:prstGeom>
        </p:spPr>
        <p:txBody>
          <a:bodyPr>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C913308-F349-4B6D-A68A-DD1791B4A57B}" type="slidenum">
              <a:rPr lang="zh-CN" altLang="en-US" smtClean="0">
                <a:solidFill>
                  <a:srgbClr val="713204"/>
                </a:solidFill>
              </a:rPr>
              <a:pPr algn="r"/>
              <a:t>55</a:t>
            </a:fld>
            <a:endParaRPr lang="zh-CN" altLang="en-US" dirty="0">
              <a:solidFill>
                <a:srgbClr val="713204"/>
              </a:solidFill>
            </a:endParaRPr>
          </a:p>
        </p:txBody>
      </p:sp>
      <p:grpSp>
        <p:nvGrpSpPr>
          <p:cNvPr id="3" name="组 2"/>
          <p:cNvGrpSpPr/>
          <p:nvPr/>
        </p:nvGrpSpPr>
        <p:grpSpPr>
          <a:xfrm>
            <a:off x="0" y="0"/>
            <a:ext cx="9144000" cy="6237312"/>
            <a:chOff x="0" y="0"/>
            <a:chExt cx="9144000" cy="6237312"/>
          </a:xfrm>
        </p:grpSpPr>
        <p:sp>
          <p:nvSpPr>
            <p:cNvPr id="2" name="Rectangle 1"/>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Down Arrow 5"/>
            <p:cNvSpPr/>
            <p:nvPr/>
          </p:nvSpPr>
          <p:spPr>
            <a:xfrm>
              <a:off x="3203848" y="3026890"/>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1" name="Down Arrow 50"/>
            <p:cNvSpPr/>
            <p:nvPr/>
          </p:nvSpPr>
          <p:spPr>
            <a:xfrm>
              <a:off x="3203848" y="4251026"/>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0" name="Down Arrow 49"/>
            <p:cNvSpPr/>
            <p:nvPr/>
          </p:nvSpPr>
          <p:spPr>
            <a:xfrm>
              <a:off x="4499992" y="3032017"/>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2" name="Down Arrow 51"/>
            <p:cNvSpPr/>
            <p:nvPr/>
          </p:nvSpPr>
          <p:spPr>
            <a:xfrm>
              <a:off x="4499992" y="4256153"/>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4" name="Rectangle 3"/>
            <p:cNvSpPr/>
            <p:nvPr/>
          </p:nvSpPr>
          <p:spPr>
            <a:xfrm>
              <a:off x="2915816" y="2060848"/>
              <a:ext cx="2520280" cy="1077218"/>
            </a:xfrm>
            <a:prstGeom prst="rect">
              <a:avLst/>
            </a:prstGeom>
            <a:solidFill>
              <a:schemeClr val="tx1">
                <a:lumMod val="65000"/>
                <a:lumOff val="35000"/>
              </a:schemeClr>
            </a:solidFill>
          </p:spPr>
          <p:txBody>
            <a:bodyPr rtlCol="0" anchor="ctr">
              <a:spAutoFit/>
            </a:bodyPr>
            <a:lstStyle/>
            <a:p>
              <a:pPr algn="ctr"/>
              <a:r>
                <a:rPr lang="en-GB" sz="1600" b="1" dirty="0" smtClean="0">
                  <a:solidFill>
                    <a:schemeClr val="bg1"/>
                  </a:solidFill>
                  <a:latin typeface="Trebuchet MS"/>
                  <a:cs typeface="Trebuchet MS"/>
                </a:rPr>
                <a:t>Standard Model</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Top, multijets</a:t>
              </a:r>
            </a:p>
            <a:p>
              <a:pPr algn="ctr"/>
              <a:r>
                <a:rPr lang="en-GB" sz="1400" i="1" dirty="0" smtClean="0">
                  <a:solidFill>
                    <a:schemeClr val="bg1"/>
                  </a:solidFill>
                  <a:latin typeface="Trebuchet MS"/>
                  <a:cs typeface="Trebuchet MS"/>
                </a:rPr>
                <a:t>V</a:t>
              </a:r>
              <a:r>
                <a:rPr lang="en-GB" sz="1400" dirty="0" smtClean="0">
                  <a:solidFill>
                    <a:schemeClr val="bg1"/>
                  </a:solidFill>
                  <a:latin typeface="Trebuchet MS"/>
                  <a:cs typeface="Trebuchet MS"/>
                </a:rPr>
                <a:t>, </a:t>
              </a:r>
              <a:r>
                <a:rPr lang="en-GB" sz="1400" i="1" dirty="0" smtClean="0">
                  <a:solidFill>
                    <a:schemeClr val="bg1"/>
                  </a:solidFill>
                  <a:latin typeface="Trebuchet MS"/>
                  <a:cs typeface="Trebuchet MS"/>
                </a:rPr>
                <a:t>VV</a:t>
              </a:r>
              <a:r>
                <a:rPr lang="en-GB" sz="1400" dirty="0" smtClean="0">
                  <a:solidFill>
                    <a:schemeClr val="bg1"/>
                  </a:solidFill>
                  <a:latin typeface="Trebuchet MS"/>
                  <a:cs typeface="Trebuchet MS"/>
                </a:rPr>
                <a:t>, </a:t>
              </a:r>
              <a:r>
                <a:rPr lang="en-GB" sz="1400" i="1" dirty="0" smtClean="0">
                  <a:solidFill>
                    <a:schemeClr val="bg1"/>
                  </a:solidFill>
                  <a:latin typeface="Trebuchet MS"/>
                  <a:cs typeface="Trebuchet MS"/>
                </a:rPr>
                <a:t>VVV</a:t>
              </a:r>
              <a:r>
                <a:rPr lang="en-GB" sz="1400" dirty="0" smtClean="0">
                  <a:solidFill>
                    <a:schemeClr val="bg1"/>
                  </a:solidFill>
                  <a:latin typeface="Trebuchet MS"/>
                  <a:cs typeface="Trebuchet MS"/>
                </a:rPr>
                <a:t>, Higgs                  &amp; combinations of these</a:t>
              </a:r>
              <a:endParaRPr lang="en-GB" sz="1400" dirty="0">
                <a:solidFill>
                  <a:schemeClr val="bg1"/>
                </a:solidFill>
                <a:latin typeface="Trebuchet MS"/>
                <a:cs typeface="Trebuchet MS"/>
              </a:endParaRPr>
            </a:p>
          </p:txBody>
        </p:sp>
        <p:sp>
          <p:nvSpPr>
            <p:cNvPr id="42" name="Rectangle 41"/>
            <p:cNvSpPr/>
            <p:nvPr/>
          </p:nvSpPr>
          <p:spPr>
            <a:xfrm>
              <a:off x="1547664" y="3285742"/>
              <a:ext cx="2520280" cy="1077218"/>
            </a:xfrm>
            <a:prstGeom prst="rect">
              <a:avLst/>
            </a:prstGeom>
            <a:solidFill>
              <a:srgbClr val="BE0202">
                <a:alpha val="18000"/>
              </a:srgbClr>
            </a:solidFill>
          </p:spPr>
          <p:txBody>
            <a:bodyPr rtlCol="0" anchor="ctr">
              <a:spAutoFit/>
            </a:bodyPr>
            <a:lstStyle/>
            <a:p>
              <a:pPr algn="ctr"/>
              <a:r>
                <a:rPr lang="en-GB" sz="1600" b="1" dirty="0" smtClean="0">
                  <a:solidFill>
                    <a:schemeClr val="bg1"/>
                  </a:solidFill>
                  <a:latin typeface="Trebuchet MS"/>
                  <a:cs typeface="Trebuchet MS"/>
                </a:rPr>
                <a:t>Reducible backgrounds</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Determined from data</a:t>
              </a:r>
            </a:p>
            <a:p>
              <a:pPr algn="ctr"/>
              <a:r>
                <a:rPr lang="en-GB" sz="1400" dirty="0" smtClean="0">
                  <a:solidFill>
                    <a:schemeClr val="bg1"/>
                  </a:solidFill>
                  <a:latin typeface="Trebuchet MS"/>
                  <a:cs typeface="Trebuchet MS"/>
                </a:rPr>
                <a:t>Backgrounds and methods depend on analyses</a:t>
              </a:r>
            </a:p>
          </p:txBody>
        </p:sp>
        <p:sp>
          <p:nvSpPr>
            <p:cNvPr id="53" name="Down Arrow 52"/>
            <p:cNvSpPr/>
            <p:nvPr/>
          </p:nvSpPr>
          <p:spPr>
            <a:xfrm>
              <a:off x="3203848" y="5475162"/>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4" name="Down Arrow 53"/>
            <p:cNvSpPr/>
            <p:nvPr/>
          </p:nvSpPr>
          <p:spPr>
            <a:xfrm>
              <a:off x="4499992" y="5480289"/>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43" name="Rectangle 42"/>
            <p:cNvSpPr/>
            <p:nvPr/>
          </p:nvSpPr>
          <p:spPr>
            <a:xfrm>
              <a:off x="4283968" y="3285742"/>
              <a:ext cx="2520280" cy="1077218"/>
            </a:xfrm>
            <a:prstGeom prst="rect">
              <a:avLst/>
            </a:prstGeom>
            <a:solidFill>
              <a:schemeClr val="tx2">
                <a:lumMod val="75000"/>
                <a:lumOff val="25000"/>
              </a:schemeClr>
            </a:solidFill>
          </p:spPr>
          <p:txBody>
            <a:bodyPr rtlCol="0" anchor="ctr">
              <a:spAutoFit/>
            </a:bodyPr>
            <a:lstStyle/>
            <a:p>
              <a:pPr algn="ctr"/>
              <a:r>
                <a:rPr lang="en-GB" sz="1600" b="1" dirty="0" smtClean="0">
                  <a:solidFill>
                    <a:schemeClr val="bg1"/>
                  </a:solidFill>
                  <a:latin typeface="Trebuchet MS"/>
                  <a:cs typeface="Trebuchet MS"/>
                </a:rPr>
                <a:t>Irreducible backgrounds</a:t>
              </a:r>
            </a:p>
            <a:p>
              <a:pPr algn="ctr"/>
              <a:endParaRPr lang="en-GB" sz="600" dirty="0">
                <a:solidFill>
                  <a:schemeClr val="bg1"/>
                </a:solidFill>
                <a:latin typeface="Trebuchet MS"/>
                <a:cs typeface="Trebuchet MS"/>
              </a:endParaRPr>
            </a:p>
            <a:p>
              <a:pPr algn="ctr"/>
              <a:r>
                <a:rPr lang="en-GB" sz="1400" i="1" dirty="0" smtClean="0">
                  <a:solidFill>
                    <a:schemeClr val="bg1"/>
                  </a:solidFill>
                  <a:latin typeface="Trebuchet MS"/>
                  <a:cs typeface="Trebuchet MS"/>
                </a:rPr>
                <a:t>Dominant sources</a:t>
              </a:r>
              <a:r>
                <a:rPr lang="en-GB" sz="1400" dirty="0" smtClean="0">
                  <a:solidFill>
                    <a:schemeClr val="bg1"/>
                  </a:solidFill>
                  <a:latin typeface="Trebuchet MS"/>
                  <a:cs typeface="Trebuchet MS"/>
                </a:rPr>
                <a:t>: normalise MC in data control regions</a:t>
              </a:r>
            </a:p>
            <a:p>
              <a:pPr algn="ctr"/>
              <a:r>
                <a:rPr lang="en-GB" sz="1400" i="1" dirty="0" smtClean="0">
                  <a:solidFill>
                    <a:schemeClr val="bg1"/>
                  </a:solidFill>
                  <a:latin typeface="Trebuchet MS"/>
                  <a:cs typeface="Trebuchet MS"/>
                </a:rPr>
                <a:t>Subdominant sources</a:t>
              </a:r>
              <a:r>
                <a:rPr lang="en-GB" sz="1400" dirty="0" smtClean="0">
                  <a:solidFill>
                    <a:schemeClr val="bg1"/>
                  </a:solidFill>
                  <a:latin typeface="Trebuchet MS"/>
                  <a:cs typeface="Trebuchet MS"/>
                </a:rPr>
                <a:t>: MC</a:t>
              </a:r>
              <a:endParaRPr lang="en-GB" sz="1400" dirty="0">
                <a:solidFill>
                  <a:schemeClr val="bg1"/>
                </a:solidFill>
                <a:latin typeface="Trebuchet MS"/>
                <a:cs typeface="Trebuchet MS"/>
              </a:endParaRPr>
            </a:p>
          </p:txBody>
        </p:sp>
        <p:sp>
          <p:nvSpPr>
            <p:cNvPr id="48" name="Rectangle 47"/>
            <p:cNvSpPr/>
            <p:nvPr/>
          </p:nvSpPr>
          <p:spPr>
            <a:xfrm>
              <a:off x="2843808" y="5732495"/>
              <a:ext cx="2520280" cy="479235"/>
            </a:xfrm>
            <a:prstGeom prst="rect">
              <a:avLst/>
            </a:prstGeom>
            <a:solidFill>
              <a:srgbClr val="418500"/>
            </a:solidFill>
          </p:spPr>
          <p:txBody>
            <a:bodyPr tIns="93600" rtlCol="0" anchor="ctr">
              <a:spAutoFit/>
            </a:bodyPr>
            <a:lstStyle/>
            <a:p>
              <a:pPr algn="ctr"/>
              <a:r>
                <a:rPr lang="en-GB" sz="1600" b="1" dirty="0" smtClean="0">
                  <a:solidFill>
                    <a:schemeClr val="bg1"/>
                  </a:solidFill>
                  <a:latin typeface="Trebuchet MS"/>
                  <a:cs typeface="Trebuchet MS"/>
                </a:rPr>
                <a:t>Signal regions</a:t>
              </a:r>
            </a:p>
            <a:p>
              <a:pPr algn="ctr"/>
              <a:endParaRPr lang="en-GB" sz="600" dirty="0">
                <a:solidFill>
                  <a:schemeClr val="bg1"/>
                </a:solidFill>
                <a:latin typeface="Trebuchet MS"/>
                <a:cs typeface="Trebuchet MS"/>
              </a:endParaRPr>
            </a:p>
          </p:txBody>
        </p:sp>
        <p:sp>
          <p:nvSpPr>
            <p:cNvPr id="21" name="Rectangle 20"/>
            <p:cNvSpPr/>
            <p:nvPr/>
          </p:nvSpPr>
          <p:spPr>
            <a:xfrm>
              <a:off x="2915816" y="2060849"/>
              <a:ext cx="2520280" cy="1077218"/>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2" name="Rectangle 21"/>
            <p:cNvSpPr/>
            <p:nvPr/>
          </p:nvSpPr>
          <p:spPr>
            <a:xfrm>
              <a:off x="4283968" y="3276955"/>
              <a:ext cx="2520280" cy="1095812"/>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5" name="Rectangle 1"/>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8" name="标题 4"/>
            <p:cNvSpPr txBox="1">
              <a:spLocks/>
            </p:cNvSpPr>
            <p:nvPr/>
          </p:nvSpPr>
          <p:spPr>
            <a:xfrm>
              <a:off x="611560" y="116632"/>
              <a:ext cx="7488832" cy="792088"/>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b="0" dirty="0" smtClean="0">
                  <a:solidFill>
                    <a:srgbClr val="000000"/>
                  </a:solidFill>
                  <a:latin typeface="Arial Black"/>
                  <a:cs typeface="Arial Black"/>
                </a:rPr>
                <a:t>SM Background Estimation</a:t>
              </a:r>
              <a:endParaRPr kumimoji="1" lang="zh-CN" altLang="en-US" sz="2800" b="0" dirty="0">
                <a:solidFill>
                  <a:srgbClr val="000000"/>
                </a:solidFill>
                <a:latin typeface="Cambria Math"/>
                <a:cs typeface="Cambria Math"/>
              </a:endParaRPr>
            </a:p>
          </p:txBody>
        </p:sp>
        <p:sp>
          <p:nvSpPr>
            <p:cNvPr id="29"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31" name="矩形 30"/>
            <p:cNvSpPr/>
            <p:nvPr/>
          </p:nvSpPr>
          <p:spPr>
            <a:xfrm>
              <a:off x="323528" y="1052736"/>
              <a:ext cx="8640960" cy="830997"/>
            </a:xfrm>
            <a:prstGeom prst="rect">
              <a:avLst/>
            </a:prstGeom>
          </p:spPr>
          <p:txBody>
            <a:bodyPr wrap="square">
              <a:spAutoFit/>
            </a:bodyPr>
            <a:lstStyle/>
            <a:p>
              <a:r>
                <a:rPr lang="en-GB" altLang="zh-CN" sz="2400" b="1" dirty="0">
                  <a:solidFill>
                    <a:prstClr val="black">
                      <a:lumMod val="85000"/>
                      <a:lumOff val="15000"/>
                    </a:prstClr>
                  </a:solidFill>
                  <a:latin typeface="Times New Roman"/>
                  <a:cs typeface="Times New Roman"/>
                </a:rPr>
                <a:t>SUSY searches rely primarily on the understanding of the SM </a:t>
              </a:r>
              <a:r>
                <a:rPr lang="en-GB" altLang="zh-CN" sz="2400" b="1" dirty="0" smtClean="0">
                  <a:solidFill>
                    <a:prstClr val="black">
                      <a:lumMod val="85000"/>
                      <a:lumOff val="15000"/>
                    </a:prstClr>
                  </a:solidFill>
                  <a:latin typeface="Times New Roman"/>
                  <a:cs typeface="Times New Roman"/>
                </a:rPr>
                <a:t>BG</a:t>
              </a:r>
              <a:endParaRPr lang="en-GB" altLang="zh-CN" sz="2400" b="1" dirty="0">
                <a:solidFill>
                  <a:prstClr val="black">
                    <a:lumMod val="85000"/>
                    <a:lumOff val="15000"/>
                  </a:prstClr>
                </a:solidFill>
                <a:latin typeface="Times New Roman"/>
                <a:cs typeface="Times New Roman"/>
              </a:endParaRPr>
            </a:p>
          </p:txBody>
        </p:sp>
        <p:sp>
          <p:nvSpPr>
            <p:cNvPr id="32" name="右箭头标注 31"/>
            <p:cNvSpPr/>
            <p:nvPr/>
          </p:nvSpPr>
          <p:spPr>
            <a:xfrm rot="5400000">
              <a:off x="1705372" y="-1525860"/>
              <a:ext cx="5733256" cy="8784976"/>
            </a:xfrm>
            <a:prstGeom prst="rightArrowCallout">
              <a:avLst>
                <a:gd name="adj1" fmla="val 20249"/>
                <a:gd name="adj2" fmla="val 17851"/>
                <a:gd name="adj3" fmla="val 9926"/>
                <a:gd name="adj4" fmla="val 80527"/>
              </a:avLst>
            </a:prstGeom>
            <a:solidFill>
              <a:schemeClr val="bg1"/>
            </a:solidFill>
            <a:ln w="28575" cmpd="sng">
              <a:solidFill>
                <a:srgbClr val="008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kumimoji="1" lang="zh-CN" altLang="en-US" dirty="0"/>
            </a:p>
          </p:txBody>
        </p:sp>
        <p:sp>
          <p:nvSpPr>
            <p:cNvPr id="26" name="Rectangle 43"/>
            <p:cNvSpPr/>
            <p:nvPr/>
          </p:nvSpPr>
          <p:spPr>
            <a:xfrm>
              <a:off x="2843808" y="4365104"/>
              <a:ext cx="2520280" cy="1077218"/>
            </a:xfrm>
            <a:prstGeom prst="rect">
              <a:avLst/>
            </a:prstGeom>
            <a:solidFill>
              <a:srgbClr val="595959">
                <a:alpha val="12000"/>
              </a:srgbClr>
            </a:solidFill>
          </p:spPr>
          <p:txBody>
            <a:bodyPr rtlCol="0" anchor="ctr">
              <a:spAutoFit/>
            </a:bodyPr>
            <a:lstStyle/>
            <a:p>
              <a:pPr algn="ctr"/>
              <a:r>
                <a:rPr lang="en-GB" sz="1600" b="1" dirty="0" smtClean="0">
                  <a:solidFill>
                    <a:schemeClr val="bg1"/>
                  </a:solidFill>
                  <a:latin typeface="Trebuchet MS"/>
                  <a:cs typeface="Trebuchet MS"/>
                </a:rPr>
                <a:t>Validation</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Validation regions used to cross check SM predictions with data</a:t>
              </a:r>
              <a:endParaRPr lang="en-GB" sz="1400" dirty="0">
                <a:solidFill>
                  <a:schemeClr val="bg1"/>
                </a:solidFill>
                <a:latin typeface="Trebuchet MS"/>
                <a:cs typeface="Trebuchet MS"/>
              </a:endParaRPr>
            </a:p>
          </p:txBody>
        </p:sp>
        <p:sp>
          <p:nvSpPr>
            <p:cNvPr id="39" name="矩形 38"/>
            <p:cNvSpPr/>
            <p:nvPr/>
          </p:nvSpPr>
          <p:spPr>
            <a:xfrm>
              <a:off x="4802936" y="3266506"/>
              <a:ext cx="4032448" cy="830997"/>
            </a:xfrm>
            <a:prstGeom prst="rect">
              <a:avLst/>
            </a:prstGeom>
            <a:ln>
              <a:noFill/>
            </a:ln>
          </p:spPr>
          <p:txBody>
            <a:bodyPr wrap="square">
              <a:spAutoFit/>
            </a:bodyPr>
            <a:lstStyle/>
            <a:p>
              <a:pPr marL="342900" lvl="1" indent="-342900" algn="just">
                <a:spcAft>
                  <a:spcPts val="200"/>
                </a:spcAft>
                <a:buFont typeface="Wingdings" charset="2"/>
                <a:buChar char="n"/>
              </a:pPr>
              <a:r>
                <a:rPr lang="en-US" altLang="zh-CN" sz="2400" dirty="0" smtClean="0">
                  <a:solidFill>
                    <a:srgbClr val="000000"/>
                  </a:solidFill>
                  <a:latin typeface="Arial" charset="0"/>
                  <a:cs typeface="Arial" charset="0"/>
                </a:rPr>
                <a:t>No significant excess except for SR-</a:t>
              </a:r>
              <a:r>
                <a:rPr lang="en-US" altLang="zh-CN" sz="2400" dirty="0" err="1" smtClean="0">
                  <a:solidFill>
                    <a:srgbClr val="000000"/>
                  </a:solidFill>
                  <a:latin typeface="Arial" charset="0"/>
                  <a:cs typeface="Arial" charset="0"/>
                </a:rPr>
                <a:t>lowMass</a:t>
              </a:r>
              <a:endParaRPr lang="en-US" altLang="zh-CN" sz="2400" b="1" dirty="0">
                <a:solidFill>
                  <a:srgbClr val="000000"/>
                </a:solidFill>
                <a:latin typeface="Arial" charset="0"/>
                <a:cs typeface="Arial" charset="0"/>
              </a:endParaRPr>
            </a:p>
          </p:txBody>
        </p:sp>
        <p:sp>
          <p:nvSpPr>
            <p:cNvPr id="41" name="标题 4"/>
            <p:cNvSpPr txBox="1">
              <a:spLocks/>
            </p:cNvSpPr>
            <p:nvPr/>
          </p:nvSpPr>
          <p:spPr>
            <a:xfrm>
              <a:off x="5580112" y="5013176"/>
              <a:ext cx="3240360" cy="1224136"/>
            </a:xfrm>
            <a:prstGeom prst="rect">
              <a:avLst/>
            </a:prstGeom>
            <a:noFill/>
          </p:spPr>
          <p:txBody>
            <a:bodyPr vert="horz" lIns="91440" tIns="45720" rIns="91440" bIns="45720" rtlCol="0" anchor="ctr">
              <a:normAutofit fontScale="92500" lnSpcReduction="20000"/>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dirty="0" smtClean="0">
                  <a:solidFill>
                    <a:srgbClr val="0000FF"/>
                  </a:solidFill>
                  <a:latin typeface="Arial"/>
                  <a:cs typeface="Arial"/>
                </a:rPr>
                <a:t>5:</a:t>
              </a:r>
              <a:r>
                <a:rPr lang="zh-CN" altLang="en-US" sz="3200" dirty="0" smtClean="0">
                  <a:solidFill>
                    <a:srgbClr val="0000FF"/>
                  </a:solidFill>
                  <a:latin typeface="Arial"/>
                  <a:cs typeface="Arial"/>
                </a:rPr>
                <a:t> </a:t>
              </a:r>
              <a:r>
                <a:rPr lang="en-US" altLang="zh-CN" sz="3200" dirty="0" smtClean="0">
                  <a:solidFill>
                    <a:srgbClr val="0000FF"/>
                  </a:solidFill>
                  <a:latin typeface="Arial"/>
                  <a:cs typeface="Arial"/>
                </a:rPr>
                <a:t>Compare </a:t>
              </a:r>
              <a:r>
                <a:rPr lang="en-US" altLang="zh-CN" sz="3200" dirty="0">
                  <a:solidFill>
                    <a:srgbClr val="0000FF"/>
                  </a:solidFill>
                  <a:latin typeface="Arial"/>
                  <a:cs typeface="Arial"/>
                </a:rPr>
                <a:t>SM predictions with </a:t>
              </a:r>
              <a:r>
                <a:rPr lang="en-US" altLang="zh-CN" sz="3200" dirty="0" smtClean="0">
                  <a:solidFill>
                    <a:srgbClr val="0000FF"/>
                  </a:solidFill>
                  <a:latin typeface="Arial"/>
                  <a:cs typeface="Arial"/>
                </a:rPr>
                <a:t>data</a:t>
              </a:r>
              <a:endParaRPr lang="en-US" altLang="zh-CN" sz="3200" dirty="0">
                <a:solidFill>
                  <a:srgbClr val="0000FF"/>
                </a:solidFill>
                <a:latin typeface="Arial"/>
                <a:cs typeface="Arial"/>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9518" y="340257"/>
              <a:ext cx="3544818" cy="2874032"/>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61" y="103254"/>
              <a:ext cx="1592947" cy="4156743"/>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2553" y="136071"/>
              <a:ext cx="2555773" cy="4121302"/>
            </a:xfrm>
            <a:prstGeom prst="rect">
              <a:avLst/>
            </a:prstGeom>
          </p:spPr>
        </p:pic>
        <p:sp>
          <p:nvSpPr>
            <p:cNvPr id="33" name="矩形 32"/>
            <p:cNvSpPr/>
            <p:nvPr/>
          </p:nvSpPr>
          <p:spPr>
            <a:xfrm>
              <a:off x="486136" y="3387189"/>
              <a:ext cx="4093014" cy="75873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5436096" y="1253947"/>
              <a:ext cx="1479892" cy="369332"/>
            </a:xfrm>
            <a:prstGeom prst="rect">
              <a:avLst/>
            </a:prstGeom>
          </p:spPr>
          <p:txBody>
            <a:bodyPr wrap="none">
              <a:spAutoFit/>
            </a:bodyPr>
            <a:lstStyle/>
            <a:p>
              <a:r>
                <a:rPr lang="en-US" altLang="zh-CN" dirty="0" smtClean="0">
                  <a:solidFill>
                    <a:srgbClr val="0000FF"/>
                  </a:solidFill>
                  <a:latin typeface="Arial"/>
                  <a:cs typeface="Arial"/>
                </a:rPr>
                <a:t>SR-</a:t>
              </a:r>
              <a:r>
                <a:rPr lang="en-US" altLang="zh-CN" dirty="0" err="1" smtClean="0">
                  <a:solidFill>
                    <a:srgbClr val="0000FF"/>
                  </a:solidFill>
                  <a:latin typeface="Arial"/>
                  <a:cs typeface="Arial"/>
                </a:rPr>
                <a:t>lowMass</a:t>
              </a:r>
              <a:endParaRPr lang="zh-CN" altLang="en-US" dirty="0"/>
            </a:p>
          </p:txBody>
        </p:sp>
      </p:grpSp>
    </p:spTree>
    <p:extLst>
      <p:ext uri="{BB962C8B-B14F-4D97-AF65-F5344CB8AC3E}">
        <p14:creationId xmlns:p14="http://schemas.microsoft.com/office/powerpoint/2010/main" val="10337030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1523999"/>
            <a:ext cx="9144000" cy="5052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4" name="幻灯片编号占位符 2"/>
          <p:cNvSpPr txBox="1">
            <a:spLocks/>
          </p:cNvSpPr>
          <p:nvPr/>
        </p:nvSpPr>
        <p:spPr>
          <a:xfrm>
            <a:off x="7991475" y="6429375"/>
            <a:ext cx="876300" cy="292100"/>
          </a:xfrm>
          <a:prstGeom prst="rect">
            <a:avLst/>
          </a:prstGeom>
        </p:spPr>
        <p:txBody>
          <a:bodyPr>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C913308-F349-4B6D-A68A-DD1791B4A57B}" type="slidenum">
              <a:rPr lang="zh-CN" altLang="en-US" smtClean="0">
                <a:solidFill>
                  <a:srgbClr val="713204"/>
                </a:solidFill>
              </a:rPr>
              <a:pPr algn="r"/>
              <a:t>56</a:t>
            </a:fld>
            <a:endParaRPr lang="zh-CN" altLang="en-US" dirty="0">
              <a:solidFill>
                <a:srgbClr val="713204"/>
              </a:solidFill>
            </a:endParaRPr>
          </a:p>
        </p:txBody>
      </p:sp>
      <p:grpSp>
        <p:nvGrpSpPr>
          <p:cNvPr id="5" name="组 4"/>
          <p:cNvGrpSpPr/>
          <p:nvPr/>
        </p:nvGrpSpPr>
        <p:grpSpPr>
          <a:xfrm>
            <a:off x="0" y="0"/>
            <a:ext cx="9144000" cy="6211730"/>
            <a:chOff x="0" y="0"/>
            <a:chExt cx="9144000" cy="6211730"/>
          </a:xfrm>
        </p:grpSpPr>
        <p:sp>
          <p:nvSpPr>
            <p:cNvPr id="2" name="Rectangle 1"/>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Down Arrow 5"/>
            <p:cNvSpPr/>
            <p:nvPr/>
          </p:nvSpPr>
          <p:spPr>
            <a:xfrm>
              <a:off x="3203848" y="3026890"/>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1" name="Down Arrow 50"/>
            <p:cNvSpPr/>
            <p:nvPr/>
          </p:nvSpPr>
          <p:spPr>
            <a:xfrm>
              <a:off x="3203848" y="4251026"/>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0" name="Down Arrow 49"/>
            <p:cNvSpPr/>
            <p:nvPr/>
          </p:nvSpPr>
          <p:spPr>
            <a:xfrm>
              <a:off x="4499992" y="3032017"/>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2" name="Down Arrow 51"/>
            <p:cNvSpPr/>
            <p:nvPr/>
          </p:nvSpPr>
          <p:spPr>
            <a:xfrm>
              <a:off x="4499992" y="4256153"/>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4" name="Rectangle 3"/>
            <p:cNvSpPr/>
            <p:nvPr/>
          </p:nvSpPr>
          <p:spPr>
            <a:xfrm>
              <a:off x="2915816" y="2060848"/>
              <a:ext cx="2520280" cy="1077218"/>
            </a:xfrm>
            <a:prstGeom prst="rect">
              <a:avLst/>
            </a:prstGeom>
            <a:solidFill>
              <a:schemeClr val="tx1">
                <a:lumMod val="65000"/>
                <a:lumOff val="35000"/>
              </a:schemeClr>
            </a:solidFill>
          </p:spPr>
          <p:txBody>
            <a:bodyPr rtlCol="0" anchor="ctr">
              <a:spAutoFit/>
            </a:bodyPr>
            <a:lstStyle/>
            <a:p>
              <a:pPr algn="ctr"/>
              <a:r>
                <a:rPr lang="en-GB" sz="1600" b="1" dirty="0" smtClean="0">
                  <a:solidFill>
                    <a:schemeClr val="bg1"/>
                  </a:solidFill>
                  <a:latin typeface="Trebuchet MS"/>
                  <a:cs typeface="Trebuchet MS"/>
                </a:rPr>
                <a:t>Standard Model</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Top, multijets</a:t>
              </a:r>
            </a:p>
            <a:p>
              <a:pPr algn="ctr"/>
              <a:r>
                <a:rPr lang="en-GB" sz="1400" i="1" dirty="0" smtClean="0">
                  <a:solidFill>
                    <a:schemeClr val="bg1"/>
                  </a:solidFill>
                  <a:latin typeface="Trebuchet MS"/>
                  <a:cs typeface="Trebuchet MS"/>
                </a:rPr>
                <a:t>V</a:t>
              </a:r>
              <a:r>
                <a:rPr lang="en-GB" sz="1400" dirty="0" smtClean="0">
                  <a:solidFill>
                    <a:schemeClr val="bg1"/>
                  </a:solidFill>
                  <a:latin typeface="Trebuchet MS"/>
                  <a:cs typeface="Trebuchet MS"/>
                </a:rPr>
                <a:t>, </a:t>
              </a:r>
              <a:r>
                <a:rPr lang="en-GB" sz="1400" i="1" dirty="0" smtClean="0">
                  <a:solidFill>
                    <a:schemeClr val="bg1"/>
                  </a:solidFill>
                  <a:latin typeface="Trebuchet MS"/>
                  <a:cs typeface="Trebuchet MS"/>
                </a:rPr>
                <a:t>VV</a:t>
              </a:r>
              <a:r>
                <a:rPr lang="en-GB" sz="1400" dirty="0" smtClean="0">
                  <a:solidFill>
                    <a:schemeClr val="bg1"/>
                  </a:solidFill>
                  <a:latin typeface="Trebuchet MS"/>
                  <a:cs typeface="Trebuchet MS"/>
                </a:rPr>
                <a:t>, </a:t>
              </a:r>
              <a:r>
                <a:rPr lang="en-GB" sz="1400" i="1" dirty="0" smtClean="0">
                  <a:solidFill>
                    <a:schemeClr val="bg1"/>
                  </a:solidFill>
                  <a:latin typeface="Trebuchet MS"/>
                  <a:cs typeface="Trebuchet MS"/>
                </a:rPr>
                <a:t>VVV</a:t>
              </a:r>
              <a:r>
                <a:rPr lang="en-GB" sz="1400" dirty="0" smtClean="0">
                  <a:solidFill>
                    <a:schemeClr val="bg1"/>
                  </a:solidFill>
                  <a:latin typeface="Trebuchet MS"/>
                  <a:cs typeface="Trebuchet MS"/>
                </a:rPr>
                <a:t>, Higgs                  &amp; combinations of these</a:t>
              </a:r>
              <a:endParaRPr lang="en-GB" sz="1400" dirty="0">
                <a:solidFill>
                  <a:schemeClr val="bg1"/>
                </a:solidFill>
                <a:latin typeface="Trebuchet MS"/>
                <a:cs typeface="Trebuchet MS"/>
              </a:endParaRPr>
            </a:p>
          </p:txBody>
        </p:sp>
        <p:sp>
          <p:nvSpPr>
            <p:cNvPr id="42" name="Rectangle 41"/>
            <p:cNvSpPr/>
            <p:nvPr/>
          </p:nvSpPr>
          <p:spPr>
            <a:xfrm>
              <a:off x="1547664" y="3285742"/>
              <a:ext cx="2520280" cy="1077218"/>
            </a:xfrm>
            <a:prstGeom prst="rect">
              <a:avLst/>
            </a:prstGeom>
            <a:solidFill>
              <a:srgbClr val="BE0202">
                <a:alpha val="18000"/>
              </a:srgbClr>
            </a:solidFill>
          </p:spPr>
          <p:txBody>
            <a:bodyPr rtlCol="0" anchor="ctr">
              <a:spAutoFit/>
            </a:bodyPr>
            <a:lstStyle/>
            <a:p>
              <a:pPr algn="ctr"/>
              <a:r>
                <a:rPr lang="en-GB" sz="1600" b="1" dirty="0" smtClean="0">
                  <a:solidFill>
                    <a:schemeClr val="bg1"/>
                  </a:solidFill>
                  <a:latin typeface="Trebuchet MS"/>
                  <a:cs typeface="Trebuchet MS"/>
                </a:rPr>
                <a:t>Reducible backgrounds</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Determined from data</a:t>
              </a:r>
            </a:p>
            <a:p>
              <a:pPr algn="ctr"/>
              <a:r>
                <a:rPr lang="en-GB" sz="1400" dirty="0" smtClean="0">
                  <a:solidFill>
                    <a:schemeClr val="bg1"/>
                  </a:solidFill>
                  <a:latin typeface="Trebuchet MS"/>
                  <a:cs typeface="Trebuchet MS"/>
                </a:rPr>
                <a:t>Backgrounds and methods depend on analyses</a:t>
              </a:r>
            </a:p>
          </p:txBody>
        </p:sp>
        <p:sp>
          <p:nvSpPr>
            <p:cNvPr id="53" name="Down Arrow 52"/>
            <p:cNvSpPr/>
            <p:nvPr/>
          </p:nvSpPr>
          <p:spPr>
            <a:xfrm>
              <a:off x="3203848" y="5475162"/>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4" name="Down Arrow 53"/>
            <p:cNvSpPr/>
            <p:nvPr/>
          </p:nvSpPr>
          <p:spPr>
            <a:xfrm>
              <a:off x="4499992" y="5480289"/>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43" name="Rectangle 42"/>
            <p:cNvSpPr/>
            <p:nvPr/>
          </p:nvSpPr>
          <p:spPr>
            <a:xfrm>
              <a:off x="4283968" y="3285742"/>
              <a:ext cx="2520280" cy="1077218"/>
            </a:xfrm>
            <a:prstGeom prst="rect">
              <a:avLst/>
            </a:prstGeom>
            <a:solidFill>
              <a:schemeClr val="tx2">
                <a:lumMod val="75000"/>
                <a:lumOff val="25000"/>
              </a:schemeClr>
            </a:solidFill>
          </p:spPr>
          <p:txBody>
            <a:bodyPr rtlCol="0" anchor="ctr">
              <a:spAutoFit/>
            </a:bodyPr>
            <a:lstStyle/>
            <a:p>
              <a:pPr algn="ctr"/>
              <a:r>
                <a:rPr lang="en-GB" sz="1600" b="1" dirty="0" smtClean="0">
                  <a:solidFill>
                    <a:schemeClr val="bg1"/>
                  </a:solidFill>
                  <a:latin typeface="Trebuchet MS"/>
                  <a:cs typeface="Trebuchet MS"/>
                </a:rPr>
                <a:t>Irreducible backgrounds</a:t>
              </a:r>
            </a:p>
            <a:p>
              <a:pPr algn="ctr"/>
              <a:endParaRPr lang="en-GB" sz="600" dirty="0">
                <a:solidFill>
                  <a:schemeClr val="bg1"/>
                </a:solidFill>
                <a:latin typeface="Trebuchet MS"/>
                <a:cs typeface="Trebuchet MS"/>
              </a:endParaRPr>
            </a:p>
            <a:p>
              <a:pPr algn="ctr"/>
              <a:r>
                <a:rPr lang="en-GB" sz="1400" i="1" dirty="0" smtClean="0">
                  <a:solidFill>
                    <a:schemeClr val="bg1"/>
                  </a:solidFill>
                  <a:latin typeface="Trebuchet MS"/>
                  <a:cs typeface="Trebuchet MS"/>
                </a:rPr>
                <a:t>Dominant sources</a:t>
              </a:r>
              <a:r>
                <a:rPr lang="en-GB" sz="1400" dirty="0" smtClean="0">
                  <a:solidFill>
                    <a:schemeClr val="bg1"/>
                  </a:solidFill>
                  <a:latin typeface="Trebuchet MS"/>
                  <a:cs typeface="Trebuchet MS"/>
                </a:rPr>
                <a:t>: normalise MC in data control regions</a:t>
              </a:r>
            </a:p>
            <a:p>
              <a:pPr algn="ctr"/>
              <a:r>
                <a:rPr lang="en-GB" sz="1400" i="1" dirty="0" smtClean="0">
                  <a:solidFill>
                    <a:schemeClr val="bg1"/>
                  </a:solidFill>
                  <a:latin typeface="Trebuchet MS"/>
                  <a:cs typeface="Trebuchet MS"/>
                </a:rPr>
                <a:t>Subdominant sources</a:t>
              </a:r>
              <a:r>
                <a:rPr lang="en-GB" sz="1400" dirty="0" smtClean="0">
                  <a:solidFill>
                    <a:schemeClr val="bg1"/>
                  </a:solidFill>
                  <a:latin typeface="Trebuchet MS"/>
                  <a:cs typeface="Trebuchet MS"/>
                </a:rPr>
                <a:t>: MC</a:t>
              </a:r>
              <a:endParaRPr lang="en-GB" sz="1400" dirty="0">
                <a:solidFill>
                  <a:schemeClr val="bg1"/>
                </a:solidFill>
                <a:latin typeface="Trebuchet MS"/>
                <a:cs typeface="Trebuchet MS"/>
              </a:endParaRPr>
            </a:p>
          </p:txBody>
        </p:sp>
        <p:sp>
          <p:nvSpPr>
            <p:cNvPr id="48" name="Rectangle 47"/>
            <p:cNvSpPr/>
            <p:nvPr/>
          </p:nvSpPr>
          <p:spPr>
            <a:xfrm>
              <a:off x="2843808" y="5732495"/>
              <a:ext cx="2520280" cy="479235"/>
            </a:xfrm>
            <a:prstGeom prst="rect">
              <a:avLst/>
            </a:prstGeom>
            <a:solidFill>
              <a:srgbClr val="418500"/>
            </a:solidFill>
          </p:spPr>
          <p:txBody>
            <a:bodyPr tIns="93600" rtlCol="0" anchor="ctr">
              <a:spAutoFit/>
            </a:bodyPr>
            <a:lstStyle/>
            <a:p>
              <a:pPr algn="ctr"/>
              <a:r>
                <a:rPr lang="en-GB" sz="1600" b="1" dirty="0" smtClean="0">
                  <a:solidFill>
                    <a:schemeClr val="bg1"/>
                  </a:solidFill>
                  <a:latin typeface="Trebuchet MS"/>
                  <a:cs typeface="Trebuchet MS"/>
                </a:rPr>
                <a:t>Signal regions</a:t>
              </a:r>
            </a:p>
            <a:p>
              <a:pPr algn="ctr"/>
              <a:endParaRPr lang="en-GB" sz="600" dirty="0">
                <a:solidFill>
                  <a:schemeClr val="bg1"/>
                </a:solidFill>
                <a:latin typeface="Trebuchet MS"/>
                <a:cs typeface="Trebuchet MS"/>
              </a:endParaRPr>
            </a:p>
          </p:txBody>
        </p:sp>
        <p:sp>
          <p:nvSpPr>
            <p:cNvPr id="21" name="Rectangle 20"/>
            <p:cNvSpPr/>
            <p:nvPr/>
          </p:nvSpPr>
          <p:spPr>
            <a:xfrm>
              <a:off x="2915816" y="2060849"/>
              <a:ext cx="2520280" cy="1077218"/>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2" name="Rectangle 21"/>
            <p:cNvSpPr/>
            <p:nvPr/>
          </p:nvSpPr>
          <p:spPr>
            <a:xfrm>
              <a:off x="4283968" y="3276955"/>
              <a:ext cx="2520280" cy="1095812"/>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5" name="Rectangle 1"/>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8" name="标题 4"/>
            <p:cNvSpPr txBox="1">
              <a:spLocks/>
            </p:cNvSpPr>
            <p:nvPr/>
          </p:nvSpPr>
          <p:spPr>
            <a:xfrm>
              <a:off x="611560" y="116632"/>
              <a:ext cx="7488832" cy="792088"/>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b="0" dirty="0" smtClean="0">
                  <a:solidFill>
                    <a:srgbClr val="000000"/>
                  </a:solidFill>
                  <a:latin typeface="Arial Black"/>
                  <a:cs typeface="Arial Black"/>
                </a:rPr>
                <a:t>SM Background Estimation</a:t>
              </a:r>
              <a:endParaRPr kumimoji="1" lang="zh-CN" altLang="en-US" sz="2800" b="0" dirty="0">
                <a:solidFill>
                  <a:srgbClr val="000000"/>
                </a:solidFill>
                <a:latin typeface="Cambria Math"/>
                <a:cs typeface="Cambria Math"/>
              </a:endParaRPr>
            </a:p>
          </p:txBody>
        </p:sp>
        <p:sp>
          <p:nvSpPr>
            <p:cNvPr id="29"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31" name="矩形 30"/>
            <p:cNvSpPr/>
            <p:nvPr/>
          </p:nvSpPr>
          <p:spPr>
            <a:xfrm>
              <a:off x="323528" y="1052736"/>
              <a:ext cx="8640960" cy="830997"/>
            </a:xfrm>
            <a:prstGeom prst="rect">
              <a:avLst/>
            </a:prstGeom>
          </p:spPr>
          <p:txBody>
            <a:bodyPr wrap="square">
              <a:spAutoFit/>
            </a:bodyPr>
            <a:lstStyle/>
            <a:p>
              <a:r>
                <a:rPr lang="en-GB" altLang="zh-CN" sz="2400" b="1" dirty="0">
                  <a:solidFill>
                    <a:prstClr val="black">
                      <a:lumMod val="85000"/>
                      <a:lumOff val="15000"/>
                    </a:prstClr>
                  </a:solidFill>
                  <a:latin typeface="Times New Roman"/>
                  <a:cs typeface="Times New Roman"/>
                </a:rPr>
                <a:t>SUSY searches rely primarily on the understanding of the SM </a:t>
              </a:r>
              <a:r>
                <a:rPr lang="en-GB" altLang="zh-CN" sz="2400" b="1" dirty="0" smtClean="0">
                  <a:solidFill>
                    <a:prstClr val="black">
                      <a:lumMod val="85000"/>
                      <a:lumOff val="15000"/>
                    </a:prstClr>
                  </a:solidFill>
                  <a:latin typeface="Times New Roman"/>
                  <a:cs typeface="Times New Roman"/>
                </a:rPr>
                <a:t>BG</a:t>
              </a:r>
              <a:endParaRPr lang="en-GB" altLang="zh-CN" sz="2400" b="1" dirty="0">
                <a:solidFill>
                  <a:prstClr val="black">
                    <a:lumMod val="85000"/>
                    <a:lumOff val="15000"/>
                  </a:prstClr>
                </a:solidFill>
                <a:latin typeface="Times New Roman"/>
                <a:cs typeface="Times New Roman"/>
              </a:endParaRPr>
            </a:p>
          </p:txBody>
        </p:sp>
        <p:sp>
          <p:nvSpPr>
            <p:cNvPr id="32" name="右箭头标注 31"/>
            <p:cNvSpPr/>
            <p:nvPr/>
          </p:nvSpPr>
          <p:spPr>
            <a:xfrm rot="5400000">
              <a:off x="1835696" y="-1467544"/>
              <a:ext cx="5472608" cy="8784976"/>
            </a:xfrm>
            <a:prstGeom prst="rightArrowCallout">
              <a:avLst>
                <a:gd name="adj1" fmla="val 17710"/>
                <a:gd name="adj2" fmla="val 17124"/>
                <a:gd name="adj3" fmla="val 6911"/>
                <a:gd name="adj4" fmla="val 84739"/>
              </a:avLst>
            </a:prstGeom>
            <a:solidFill>
              <a:schemeClr val="bg1"/>
            </a:solidFill>
            <a:ln w="28575" cmpd="sng">
              <a:solidFill>
                <a:srgbClr val="008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kumimoji="1" lang="zh-CN" altLang="en-US" dirty="0"/>
            </a:p>
          </p:txBody>
        </p:sp>
        <p:sp>
          <p:nvSpPr>
            <p:cNvPr id="26" name="Rectangle 43"/>
            <p:cNvSpPr/>
            <p:nvPr/>
          </p:nvSpPr>
          <p:spPr>
            <a:xfrm>
              <a:off x="2843808" y="4365104"/>
              <a:ext cx="2520280" cy="1077218"/>
            </a:xfrm>
            <a:prstGeom prst="rect">
              <a:avLst/>
            </a:prstGeom>
            <a:solidFill>
              <a:srgbClr val="595959">
                <a:alpha val="12000"/>
              </a:srgbClr>
            </a:solidFill>
          </p:spPr>
          <p:txBody>
            <a:bodyPr rtlCol="0" anchor="ctr">
              <a:spAutoFit/>
            </a:bodyPr>
            <a:lstStyle/>
            <a:p>
              <a:pPr algn="ctr"/>
              <a:r>
                <a:rPr lang="en-GB" sz="1600" b="1" dirty="0" smtClean="0">
                  <a:solidFill>
                    <a:schemeClr val="bg1"/>
                  </a:solidFill>
                  <a:latin typeface="Trebuchet MS"/>
                  <a:cs typeface="Trebuchet MS"/>
                </a:rPr>
                <a:t>Validation</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Validation regions used to cross check SM predictions with data</a:t>
              </a:r>
              <a:endParaRPr lang="en-GB" sz="1400" dirty="0">
                <a:solidFill>
                  <a:schemeClr val="bg1"/>
                </a:solidFill>
                <a:latin typeface="Trebuchet MS"/>
                <a:cs typeface="Trebuchet MS"/>
              </a:endParaRPr>
            </a:p>
          </p:txBody>
        </p:sp>
        <p:sp>
          <p:nvSpPr>
            <p:cNvPr id="41" name="标题 4"/>
            <p:cNvSpPr txBox="1">
              <a:spLocks/>
            </p:cNvSpPr>
            <p:nvPr/>
          </p:nvSpPr>
          <p:spPr>
            <a:xfrm>
              <a:off x="5436096" y="5013176"/>
              <a:ext cx="3707904" cy="936104"/>
            </a:xfrm>
            <a:prstGeom prst="rect">
              <a:avLst/>
            </a:prstGeom>
            <a:noFill/>
          </p:spPr>
          <p:txBody>
            <a:bodyPr vert="horz" lIns="91440" tIns="45720" rIns="91440" bIns="45720" rtlCol="0" anchor="ctr">
              <a:normAutofit fontScale="92500" lnSpcReduction="10000"/>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b="0" dirty="0" smtClean="0">
                  <a:solidFill>
                    <a:srgbClr val="0432FF"/>
                  </a:solidFill>
                  <a:latin typeface="Arial Black"/>
                  <a:cs typeface="Arial Black"/>
                </a:rPr>
                <a:t>6:</a:t>
              </a:r>
              <a:r>
                <a:rPr lang="zh-CN" altLang="en-US" sz="3200" b="0" dirty="0" smtClean="0">
                  <a:solidFill>
                    <a:srgbClr val="0432FF"/>
                  </a:solidFill>
                  <a:latin typeface="Arial Black"/>
                  <a:cs typeface="Arial Black"/>
                </a:rPr>
                <a:t> </a:t>
              </a:r>
              <a:r>
                <a:rPr lang="en-US" altLang="zh-CN" sz="3200" b="0" dirty="0" smtClean="0">
                  <a:solidFill>
                    <a:srgbClr val="0432FF"/>
                  </a:solidFill>
                  <a:latin typeface="Arial Black"/>
                  <a:cs typeface="Arial Black"/>
                </a:rPr>
                <a:t>Interpretations</a:t>
              </a:r>
              <a:endParaRPr kumimoji="1" lang="zh-CN" altLang="en-US" sz="2800" b="0" dirty="0">
                <a:solidFill>
                  <a:srgbClr val="0432FF"/>
                </a:solidFill>
                <a:latin typeface="Cambria Math"/>
                <a:cs typeface="Cambria Math"/>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069" y="220447"/>
              <a:ext cx="6915467" cy="4504697"/>
            </a:xfrm>
            <a:prstGeom prst="rect">
              <a:avLst/>
            </a:prstGeom>
          </p:spPr>
        </p:pic>
      </p:grpSp>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86" y="5045508"/>
            <a:ext cx="1980674" cy="1543990"/>
          </a:xfrm>
          <a:prstGeom prst="rect">
            <a:avLst/>
          </a:prstGeom>
        </p:spPr>
      </p:pic>
    </p:spTree>
    <p:extLst>
      <p:ext uri="{BB962C8B-B14F-4D97-AF65-F5344CB8AC3E}">
        <p14:creationId xmlns:p14="http://schemas.microsoft.com/office/powerpoint/2010/main" val="16298968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1523999"/>
            <a:ext cx="9144000" cy="5052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4" name="幻灯片编号占位符 2"/>
          <p:cNvSpPr txBox="1">
            <a:spLocks/>
          </p:cNvSpPr>
          <p:nvPr/>
        </p:nvSpPr>
        <p:spPr>
          <a:xfrm>
            <a:off x="7991475" y="6429375"/>
            <a:ext cx="876300" cy="292100"/>
          </a:xfrm>
          <a:prstGeom prst="rect">
            <a:avLst/>
          </a:prstGeom>
        </p:spPr>
        <p:txBody>
          <a:bodyPr>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C913308-F349-4B6D-A68A-DD1791B4A57B}" type="slidenum">
              <a:rPr lang="zh-CN" altLang="en-US" smtClean="0">
                <a:solidFill>
                  <a:srgbClr val="713204"/>
                </a:solidFill>
              </a:rPr>
              <a:pPr algn="r"/>
              <a:t>57</a:t>
            </a:fld>
            <a:endParaRPr lang="zh-CN" altLang="en-US" dirty="0">
              <a:solidFill>
                <a:srgbClr val="713204"/>
              </a:solidFill>
            </a:endParaRPr>
          </a:p>
        </p:txBody>
      </p:sp>
      <p:grpSp>
        <p:nvGrpSpPr>
          <p:cNvPr id="3" name="组 2"/>
          <p:cNvGrpSpPr/>
          <p:nvPr/>
        </p:nvGrpSpPr>
        <p:grpSpPr>
          <a:xfrm>
            <a:off x="0" y="0"/>
            <a:ext cx="9144000" cy="6211730"/>
            <a:chOff x="0" y="0"/>
            <a:chExt cx="9144000" cy="6211730"/>
          </a:xfrm>
        </p:grpSpPr>
        <p:sp>
          <p:nvSpPr>
            <p:cNvPr id="2" name="Rectangle 1"/>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Down Arrow 5"/>
            <p:cNvSpPr/>
            <p:nvPr/>
          </p:nvSpPr>
          <p:spPr>
            <a:xfrm>
              <a:off x="3203848" y="3026890"/>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1" name="Down Arrow 50"/>
            <p:cNvSpPr/>
            <p:nvPr/>
          </p:nvSpPr>
          <p:spPr>
            <a:xfrm>
              <a:off x="3203848" y="4251026"/>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0" name="Down Arrow 49"/>
            <p:cNvSpPr/>
            <p:nvPr/>
          </p:nvSpPr>
          <p:spPr>
            <a:xfrm>
              <a:off x="4499992" y="3032017"/>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2" name="Down Arrow 51"/>
            <p:cNvSpPr/>
            <p:nvPr/>
          </p:nvSpPr>
          <p:spPr>
            <a:xfrm>
              <a:off x="4499992" y="4256153"/>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4" name="Rectangle 3"/>
            <p:cNvSpPr/>
            <p:nvPr/>
          </p:nvSpPr>
          <p:spPr>
            <a:xfrm>
              <a:off x="2915816" y="2060848"/>
              <a:ext cx="2520280" cy="1077218"/>
            </a:xfrm>
            <a:prstGeom prst="rect">
              <a:avLst/>
            </a:prstGeom>
            <a:solidFill>
              <a:schemeClr val="tx1">
                <a:lumMod val="65000"/>
                <a:lumOff val="35000"/>
              </a:schemeClr>
            </a:solidFill>
          </p:spPr>
          <p:txBody>
            <a:bodyPr rtlCol="0" anchor="ctr">
              <a:spAutoFit/>
            </a:bodyPr>
            <a:lstStyle/>
            <a:p>
              <a:pPr algn="ctr"/>
              <a:r>
                <a:rPr lang="en-GB" sz="1600" b="1" dirty="0" smtClean="0">
                  <a:solidFill>
                    <a:schemeClr val="bg1"/>
                  </a:solidFill>
                  <a:latin typeface="Trebuchet MS"/>
                  <a:cs typeface="Trebuchet MS"/>
                </a:rPr>
                <a:t>Standard Model</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Top, multijets</a:t>
              </a:r>
            </a:p>
            <a:p>
              <a:pPr algn="ctr"/>
              <a:r>
                <a:rPr lang="en-GB" sz="1400" i="1" dirty="0" smtClean="0">
                  <a:solidFill>
                    <a:schemeClr val="bg1"/>
                  </a:solidFill>
                  <a:latin typeface="Trebuchet MS"/>
                  <a:cs typeface="Trebuchet MS"/>
                </a:rPr>
                <a:t>V</a:t>
              </a:r>
              <a:r>
                <a:rPr lang="en-GB" sz="1400" dirty="0" smtClean="0">
                  <a:solidFill>
                    <a:schemeClr val="bg1"/>
                  </a:solidFill>
                  <a:latin typeface="Trebuchet MS"/>
                  <a:cs typeface="Trebuchet MS"/>
                </a:rPr>
                <a:t>, </a:t>
              </a:r>
              <a:r>
                <a:rPr lang="en-GB" sz="1400" i="1" dirty="0" smtClean="0">
                  <a:solidFill>
                    <a:schemeClr val="bg1"/>
                  </a:solidFill>
                  <a:latin typeface="Trebuchet MS"/>
                  <a:cs typeface="Trebuchet MS"/>
                </a:rPr>
                <a:t>VV</a:t>
              </a:r>
              <a:r>
                <a:rPr lang="en-GB" sz="1400" dirty="0" smtClean="0">
                  <a:solidFill>
                    <a:schemeClr val="bg1"/>
                  </a:solidFill>
                  <a:latin typeface="Trebuchet MS"/>
                  <a:cs typeface="Trebuchet MS"/>
                </a:rPr>
                <a:t>, </a:t>
              </a:r>
              <a:r>
                <a:rPr lang="en-GB" sz="1400" i="1" dirty="0" smtClean="0">
                  <a:solidFill>
                    <a:schemeClr val="bg1"/>
                  </a:solidFill>
                  <a:latin typeface="Trebuchet MS"/>
                  <a:cs typeface="Trebuchet MS"/>
                </a:rPr>
                <a:t>VVV</a:t>
              </a:r>
              <a:r>
                <a:rPr lang="en-GB" sz="1400" dirty="0" smtClean="0">
                  <a:solidFill>
                    <a:schemeClr val="bg1"/>
                  </a:solidFill>
                  <a:latin typeface="Trebuchet MS"/>
                  <a:cs typeface="Trebuchet MS"/>
                </a:rPr>
                <a:t>, Higgs                  &amp; combinations of these</a:t>
              </a:r>
              <a:endParaRPr lang="en-GB" sz="1400" dirty="0">
                <a:solidFill>
                  <a:schemeClr val="bg1"/>
                </a:solidFill>
                <a:latin typeface="Trebuchet MS"/>
                <a:cs typeface="Trebuchet MS"/>
              </a:endParaRPr>
            </a:p>
          </p:txBody>
        </p:sp>
        <p:sp>
          <p:nvSpPr>
            <p:cNvPr id="42" name="Rectangle 41"/>
            <p:cNvSpPr/>
            <p:nvPr/>
          </p:nvSpPr>
          <p:spPr>
            <a:xfrm>
              <a:off x="1547664" y="3285742"/>
              <a:ext cx="2520280" cy="1077218"/>
            </a:xfrm>
            <a:prstGeom prst="rect">
              <a:avLst/>
            </a:prstGeom>
            <a:solidFill>
              <a:srgbClr val="BE0202">
                <a:alpha val="18000"/>
              </a:srgbClr>
            </a:solidFill>
          </p:spPr>
          <p:txBody>
            <a:bodyPr rtlCol="0" anchor="ctr">
              <a:spAutoFit/>
            </a:bodyPr>
            <a:lstStyle/>
            <a:p>
              <a:pPr algn="ctr"/>
              <a:r>
                <a:rPr lang="en-GB" sz="1600" b="1" dirty="0" smtClean="0">
                  <a:solidFill>
                    <a:schemeClr val="bg1"/>
                  </a:solidFill>
                  <a:latin typeface="Trebuchet MS"/>
                  <a:cs typeface="Trebuchet MS"/>
                </a:rPr>
                <a:t>Reducible backgrounds</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Determined from data</a:t>
              </a:r>
            </a:p>
            <a:p>
              <a:pPr algn="ctr"/>
              <a:r>
                <a:rPr lang="en-GB" sz="1400" dirty="0" smtClean="0">
                  <a:solidFill>
                    <a:schemeClr val="bg1"/>
                  </a:solidFill>
                  <a:latin typeface="Trebuchet MS"/>
                  <a:cs typeface="Trebuchet MS"/>
                </a:rPr>
                <a:t>Backgrounds and methods depend on analyses</a:t>
              </a:r>
            </a:p>
          </p:txBody>
        </p:sp>
        <p:sp>
          <p:nvSpPr>
            <p:cNvPr id="53" name="Down Arrow 52"/>
            <p:cNvSpPr/>
            <p:nvPr/>
          </p:nvSpPr>
          <p:spPr>
            <a:xfrm>
              <a:off x="3203848" y="5475162"/>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54" name="Down Arrow 53"/>
            <p:cNvSpPr/>
            <p:nvPr/>
          </p:nvSpPr>
          <p:spPr>
            <a:xfrm>
              <a:off x="4499992" y="5480289"/>
              <a:ext cx="648072" cy="250065"/>
            </a:xfrm>
            <a:prstGeom prst="downArrow">
              <a:avLst>
                <a:gd name="adj1" fmla="val 50000"/>
                <a:gd name="adj2" fmla="val 100000"/>
              </a:avLst>
            </a:prstGeom>
            <a:solidFill>
              <a:schemeClr val="bg1">
                <a:lumMod val="8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1600" dirty="0">
                <a:latin typeface="Trebuchet MS"/>
                <a:cs typeface="Trebuchet MS"/>
              </a:endParaRPr>
            </a:p>
          </p:txBody>
        </p:sp>
        <p:sp>
          <p:nvSpPr>
            <p:cNvPr id="43" name="Rectangle 42"/>
            <p:cNvSpPr/>
            <p:nvPr/>
          </p:nvSpPr>
          <p:spPr>
            <a:xfrm>
              <a:off x="4283968" y="3285742"/>
              <a:ext cx="2520280" cy="1077218"/>
            </a:xfrm>
            <a:prstGeom prst="rect">
              <a:avLst/>
            </a:prstGeom>
            <a:solidFill>
              <a:schemeClr val="tx2">
                <a:lumMod val="75000"/>
                <a:lumOff val="25000"/>
              </a:schemeClr>
            </a:solidFill>
          </p:spPr>
          <p:txBody>
            <a:bodyPr rtlCol="0" anchor="ctr">
              <a:spAutoFit/>
            </a:bodyPr>
            <a:lstStyle/>
            <a:p>
              <a:pPr algn="ctr"/>
              <a:r>
                <a:rPr lang="en-GB" sz="1600" b="1" dirty="0" smtClean="0">
                  <a:solidFill>
                    <a:schemeClr val="bg1"/>
                  </a:solidFill>
                  <a:latin typeface="Trebuchet MS"/>
                  <a:cs typeface="Trebuchet MS"/>
                </a:rPr>
                <a:t>Irreducible backgrounds</a:t>
              </a:r>
            </a:p>
            <a:p>
              <a:pPr algn="ctr"/>
              <a:endParaRPr lang="en-GB" sz="600" dirty="0">
                <a:solidFill>
                  <a:schemeClr val="bg1"/>
                </a:solidFill>
                <a:latin typeface="Trebuchet MS"/>
                <a:cs typeface="Trebuchet MS"/>
              </a:endParaRPr>
            </a:p>
            <a:p>
              <a:pPr algn="ctr"/>
              <a:r>
                <a:rPr lang="en-GB" sz="1400" i="1" dirty="0" smtClean="0">
                  <a:solidFill>
                    <a:schemeClr val="bg1"/>
                  </a:solidFill>
                  <a:latin typeface="Trebuchet MS"/>
                  <a:cs typeface="Trebuchet MS"/>
                </a:rPr>
                <a:t>Dominant sources</a:t>
              </a:r>
              <a:r>
                <a:rPr lang="en-GB" sz="1400" dirty="0" smtClean="0">
                  <a:solidFill>
                    <a:schemeClr val="bg1"/>
                  </a:solidFill>
                  <a:latin typeface="Trebuchet MS"/>
                  <a:cs typeface="Trebuchet MS"/>
                </a:rPr>
                <a:t>: normalise MC in data control regions</a:t>
              </a:r>
            </a:p>
            <a:p>
              <a:pPr algn="ctr"/>
              <a:r>
                <a:rPr lang="en-GB" sz="1400" i="1" dirty="0" smtClean="0">
                  <a:solidFill>
                    <a:schemeClr val="bg1"/>
                  </a:solidFill>
                  <a:latin typeface="Trebuchet MS"/>
                  <a:cs typeface="Trebuchet MS"/>
                </a:rPr>
                <a:t>Subdominant sources</a:t>
              </a:r>
              <a:r>
                <a:rPr lang="en-GB" sz="1400" dirty="0" smtClean="0">
                  <a:solidFill>
                    <a:schemeClr val="bg1"/>
                  </a:solidFill>
                  <a:latin typeface="Trebuchet MS"/>
                  <a:cs typeface="Trebuchet MS"/>
                </a:rPr>
                <a:t>: MC</a:t>
              </a:r>
              <a:endParaRPr lang="en-GB" sz="1400" dirty="0">
                <a:solidFill>
                  <a:schemeClr val="bg1"/>
                </a:solidFill>
                <a:latin typeface="Trebuchet MS"/>
                <a:cs typeface="Trebuchet MS"/>
              </a:endParaRPr>
            </a:p>
          </p:txBody>
        </p:sp>
        <p:sp>
          <p:nvSpPr>
            <p:cNvPr id="48" name="Rectangle 47"/>
            <p:cNvSpPr/>
            <p:nvPr/>
          </p:nvSpPr>
          <p:spPr>
            <a:xfrm>
              <a:off x="2843808" y="5732495"/>
              <a:ext cx="2520280" cy="479235"/>
            </a:xfrm>
            <a:prstGeom prst="rect">
              <a:avLst/>
            </a:prstGeom>
            <a:solidFill>
              <a:srgbClr val="418500"/>
            </a:solidFill>
          </p:spPr>
          <p:txBody>
            <a:bodyPr tIns="93600" rtlCol="0" anchor="ctr">
              <a:spAutoFit/>
            </a:bodyPr>
            <a:lstStyle/>
            <a:p>
              <a:pPr algn="ctr"/>
              <a:r>
                <a:rPr lang="en-GB" sz="1600" b="1" dirty="0" smtClean="0">
                  <a:solidFill>
                    <a:schemeClr val="bg1"/>
                  </a:solidFill>
                  <a:latin typeface="Trebuchet MS"/>
                  <a:cs typeface="Trebuchet MS"/>
                </a:rPr>
                <a:t>Signal regions</a:t>
              </a:r>
            </a:p>
            <a:p>
              <a:pPr algn="ctr"/>
              <a:endParaRPr lang="en-GB" sz="600" dirty="0">
                <a:solidFill>
                  <a:schemeClr val="bg1"/>
                </a:solidFill>
                <a:latin typeface="Trebuchet MS"/>
                <a:cs typeface="Trebuchet MS"/>
              </a:endParaRPr>
            </a:p>
          </p:txBody>
        </p:sp>
        <p:sp>
          <p:nvSpPr>
            <p:cNvPr id="21" name="Rectangle 20"/>
            <p:cNvSpPr/>
            <p:nvPr/>
          </p:nvSpPr>
          <p:spPr>
            <a:xfrm>
              <a:off x="2915816" y="2060849"/>
              <a:ext cx="2520280" cy="1077218"/>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2" name="Rectangle 21"/>
            <p:cNvSpPr/>
            <p:nvPr/>
          </p:nvSpPr>
          <p:spPr>
            <a:xfrm>
              <a:off x="4283968" y="3276955"/>
              <a:ext cx="2520280" cy="1095812"/>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5" name="Rectangle 1"/>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8" name="标题 4"/>
            <p:cNvSpPr txBox="1">
              <a:spLocks/>
            </p:cNvSpPr>
            <p:nvPr/>
          </p:nvSpPr>
          <p:spPr>
            <a:xfrm>
              <a:off x="611560" y="116632"/>
              <a:ext cx="7488832" cy="792088"/>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b="0" dirty="0" smtClean="0">
                  <a:solidFill>
                    <a:srgbClr val="000000"/>
                  </a:solidFill>
                  <a:latin typeface="Arial Black"/>
                  <a:cs typeface="Arial Black"/>
                </a:rPr>
                <a:t>SM Background Estimation</a:t>
              </a:r>
              <a:endParaRPr kumimoji="1" lang="zh-CN" altLang="en-US" sz="2800" b="0" dirty="0">
                <a:solidFill>
                  <a:srgbClr val="000000"/>
                </a:solidFill>
                <a:latin typeface="Cambria Math"/>
                <a:cs typeface="Cambria Math"/>
              </a:endParaRPr>
            </a:p>
          </p:txBody>
        </p:sp>
        <p:sp>
          <p:nvSpPr>
            <p:cNvPr id="29"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31" name="矩形 30"/>
            <p:cNvSpPr/>
            <p:nvPr/>
          </p:nvSpPr>
          <p:spPr>
            <a:xfrm>
              <a:off x="323528" y="1052736"/>
              <a:ext cx="8640960" cy="830997"/>
            </a:xfrm>
            <a:prstGeom prst="rect">
              <a:avLst/>
            </a:prstGeom>
          </p:spPr>
          <p:txBody>
            <a:bodyPr wrap="square">
              <a:spAutoFit/>
            </a:bodyPr>
            <a:lstStyle/>
            <a:p>
              <a:r>
                <a:rPr lang="en-GB" altLang="zh-CN" sz="2400" b="1" dirty="0">
                  <a:solidFill>
                    <a:prstClr val="black">
                      <a:lumMod val="85000"/>
                      <a:lumOff val="15000"/>
                    </a:prstClr>
                  </a:solidFill>
                  <a:latin typeface="Times New Roman"/>
                  <a:cs typeface="Times New Roman"/>
                </a:rPr>
                <a:t>SUSY searches rely primarily on the understanding of the SM </a:t>
              </a:r>
              <a:r>
                <a:rPr lang="en-GB" altLang="zh-CN" sz="2400" b="1" dirty="0" smtClean="0">
                  <a:solidFill>
                    <a:prstClr val="black">
                      <a:lumMod val="85000"/>
                      <a:lumOff val="15000"/>
                    </a:prstClr>
                  </a:solidFill>
                  <a:latin typeface="Times New Roman"/>
                  <a:cs typeface="Times New Roman"/>
                </a:rPr>
                <a:t>BG</a:t>
              </a:r>
              <a:endParaRPr lang="en-GB" altLang="zh-CN" sz="2400" b="1" dirty="0">
                <a:solidFill>
                  <a:prstClr val="black">
                    <a:lumMod val="85000"/>
                    <a:lumOff val="15000"/>
                  </a:prstClr>
                </a:solidFill>
                <a:latin typeface="Times New Roman"/>
                <a:cs typeface="Times New Roman"/>
              </a:endParaRPr>
            </a:p>
          </p:txBody>
        </p:sp>
        <p:sp>
          <p:nvSpPr>
            <p:cNvPr id="32" name="右箭头标注 31"/>
            <p:cNvSpPr/>
            <p:nvPr/>
          </p:nvSpPr>
          <p:spPr>
            <a:xfrm rot="5400000">
              <a:off x="1835696" y="-1467544"/>
              <a:ext cx="5472608" cy="8784976"/>
            </a:xfrm>
            <a:prstGeom prst="rightArrowCallout">
              <a:avLst>
                <a:gd name="adj1" fmla="val 17710"/>
                <a:gd name="adj2" fmla="val 17124"/>
                <a:gd name="adj3" fmla="val 6911"/>
                <a:gd name="adj4" fmla="val 84739"/>
              </a:avLst>
            </a:prstGeom>
            <a:solidFill>
              <a:schemeClr val="bg1"/>
            </a:solidFill>
            <a:ln w="28575" cmpd="sng">
              <a:solidFill>
                <a:srgbClr val="008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smtClean="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lang="en-GB" altLang="zh-CN" b="1" i="1" dirty="0">
                <a:solidFill>
                  <a:srgbClr val="000000"/>
                </a:solidFill>
                <a:latin typeface="Trebuchet MS"/>
                <a:cs typeface="Trebuchet MS"/>
              </a:endParaRPr>
            </a:p>
            <a:p>
              <a:pPr algn="ctr"/>
              <a:endParaRPr kumimoji="1" lang="zh-CN" altLang="en-US" dirty="0"/>
            </a:p>
          </p:txBody>
        </p:sp>
        <p:sp>
          <p:nvSpPr>
            <p:cNvPr id="26" name="Rectangle 43"/>
            <p:cNvSpPr/>
            <p:nvPr/>
          </p:nvSpPr>
          <p:spPr>
            <a:xfrm>
              <a:off x="2843808" y="4365104"/>
              <a:ext cx="2520280" cy="1077218"/>
            </a:xfrm>
            <a:prstGeom prst="rect">
              <a:avLst/>
            </a:prstGeom>
            <a:solidFill>
              <a:srgbClr val="595959">
                <a:alpha val="12000"/>
              </a:srgbClr>
            </a:solidFill>
          </p:spPr>
          <p:txBody>
            <a:bodyPr rtlCol="0" anchor="ctr">
              <a:spAutoFit/>
            </a:bodyPr>
            <a:lstStyle/>
            <a:p>
              <a:pPr algn="ctr"/>
              <a:r>
                <a:rPr lang="en-GB" sz="1600" b="1" dirty="0" smtClean="0">
                  <a:solidFill>
                    <a:schemeClr val="bg1"/>
                  </a:solidFill>
                  <a:latin typeface="Trebuchet MS"/>
                  <a:cs typeface="Trebuchet MS"/>
                </a:rPr>
                <a:t>Validation</a:t>
              </a:r>
            </a:p>
            <a:p>
              <a:pPr algn="ctr"/>
              <a:endParaRPr lang="en-GB" sz="600" dirty="0">
                <a:solidFill>
                  <a:schemeClr val="bg1"/>
                </a:solidFill>
                <a:latin typeface="Trebuchet MS"/>
                <a:cs typeface="Trebuchet MS"/>
              </a:endParaRPr>
            </a:p>
            <a:p>
              <a:pPr algn="ctr"/>
              <a:r>
                <a:rPr lang="en-GB" sz="1400" dirty="0" smtClean="0">
                  <a:solidFill>
                    <a:schemeClr val="bg1"/>
                  </a:solidFill>
                  <a:latin typeface="Trebuchet MS"/>
                  <a:cs typeface="Trebuchet MS"/>
                </a:rPr>
                <a:t>Validation regions used to cross check SM predictions with data</a:t>
              </a:r>
              <a:endParaRPr lang="en-GB" sz="1400" dirty="0">
                <a:solidFill>
                  <a:schemeClr val="bg1"/>
                </a:solidFill>
                <a:latin typeface="Trebuchet MS"/>
                <a:cs typeface="Trebuchet MS"/>
              </a:endParaRPr>
            </a:p>
          </p:txBody>
        </p:sp>
        <p:sp>
          <p:nvSpPr>
            <p:cNvPr id="41" name="标题 4"/>
            <p:cNvSpPr txBox="1">
              <a:spLocks/>
            </p:cNvSpPr>
            <p:nvPr/>
          </p:nvSpPr>
          <p:spPr>
            <a:xfrm>
              <a:off x="5436096" y="5013176"/>
              <a:ext cx="3707904" cy="936104"/>
            </a:xfrm>
            <a:prstGeom prst="rect">
              <a:avLst/>
            </a:prstGeom>
            <a:noFill/>
          </p:spPr>
          <p:txBody>
            <a:bodyPr vert="horz" lIns="91440" tIns="45720" rIns="91440" bIns="45720" rtlCol="0" anchor="ctr">
              <a:normAutofit fontScale="92500" lnSpcReduction="10000"/>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b="0" dirty="0" smtClean="0">
                  <a:solidFill>
                    <a:srgbClr val="0432FF"/>
                  </a:solidFill>
                  <a:latin typeface="Arial Black"/>
                  <a:cs typeface="Arial Black"/>
                </a:rPr>
                <a:t>6:</a:t>
              </a:r>
              <a:r>
                <a:rPr lang="zh-CN" altLang="en-US" sz="3200" b="0" dirty="0" smtClean="0">
                  <a:solidFill>
                    <a:srgbClr val="0432FF"/>
                  </a:solidFill>
                  <a:latin typeface="Arial Black"/>
                  <a:cs typeface="Arial Black"/>
                </a:rPr>
                <a:t> </a:t>
              </a:r>
              <a:r>
                <a:rPr lang="en-US" altLang="zh-CN" sz="3200" b="0" dirty="0" smtClean="0">
                  <a:solidFill>
                    <a:srgbClr val="0432FF"/>
                  </a:solidFill>
                  <a:latin typeface="Arial Black"/>
                  <a:cs typeface="Arial Black"/>
                </a:rPr>
                <a:t>Interpretations</a:t>
              </a:r>
              <a:endParaRPr kumimoji="1" lang="zh-CN" altLang="en-US" sz="2800" b="0" dirty="0">
                <a:solidFill>
                  <a:srgbClr val="0432FF"/>
                </a:solidFill>
                <a:latin typeface="Cambria Math"/>
                <a:cs typeface="Cambria Math"/>
              </a:endParaRPr>
            </a:p>
          </p:txBody>
        </p:sp>
        <p:sp>
          <p:nvSpPr>
            <p:cNvPr id="33" name="矩形 32"/>
            <p:cNvSpPr/>
            <p:nvPr/>
          </p:nvSpPr>
          <p:spPr>
            <a:xfrm>
              <a:off x="539552" y="3829441"/>
              <a:ext cx="7704856" cy="430887"/>
            </a:xfrm>
            <a:prstGeom prst="rect">
              <a:avLst/>
            </a:prstGeom>
          </p:spPr>
          <p:txBody>
            <a:bodyPr wrap="square">
              <a:spAutoFit/>
            </a:bodyPr>
            <a:lstStyle/>
            <a:p>
              <a:pPr marL="342900" lvl="1" indent="-342900" algn="just">
                <a:spcAft>
                  <a:spcPts val="200"/>
                </a:spcAft>
                <a:buFont typeface="Wingdings" charset="0"/>
                <a:buChar char="n"/>
              </a:pPr>
              <a:r>
                <a:rPr lang="en-US" altLang="zh-CN" sz="2200" dirty="0" smtClean="0">
                  <a:solidFill>
                    <a:srgbClr val="000000"/>
                  </a:solidFill>
                  <a:latin typeface="Arial" charset="0"/>
                  <a:cs typeface="Arial" charset="0"/>
                </a:rPr>
                <a:t>excludes </a:t>
              </a:r>
              <a:r>
                <a:rPr lang="en-US" altLang="zh-CN" sz="2200" b="1" dirty="0" smtClean="0">
                  <a:solidFill>
                    <a:srgbClr val="000000"/>
                  </a:solidFill>
                  <a:latin typeface="Arial" charset="0"/>
                  <a:cs typeface="Arial" charset="0"/>
                </a:rPr>
                <a:t>stau masses</a:t>
              </a:r>
              <a:r>
                <a:rPr lang="en-US" altLang="zh-CN" sz="2200" dirty="0" smtClean="0">
                  <a:solidFill>
                    <a:srgbClr val="000000"/>
                  </a:solidFill>
                  <a:latin typeface="Arial" charset="0"/>
                  <a:cs typeface="Arial" charset="0"/>
                </a:rPr>
                <a:t> between </a:t>
              </a:r>
              <a:r>
                <a:rPr lang="en-US" altLang="zh-CN" sz="2200" b="1" dirty="0" smtClean="0">
                  <a:solidFill>
                    <a:srgbClr val="000000"/>
                  </a:solidFill>
                  <a:latin typeface="Arial" charset="0"/>
                  <a:cs typeface="Arial" charset="0"/>
                </a:rPr>
                <a:t>120-390 GeV</a:t>
              </a:r>
              <a:endParaRPr lang="en-US" altLang="zh-CN" sz="2200" b="1" dirty="0">
                <a:solidFill>
                  <a:srgbClr val="000000"/>
                </a:solidFill>
                <a:latin typeface="Arial" charset="0"/>
                <a:cs typeface="Arial" charset="0"/>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736" y="331148"/>
              <a:ext cx="6894512" cy="3540108"/>
            </a:xfrm>
            <a:prstGeom prst="rect">
              <a:avLst/>
            </a:prstGeom>
          </p:spPr>
        </p:pic>
      </p:grpSp>
    </p:spTree>
    <p:extLst>
      <p:ext uri="{BB962C8B-B14F-4D97-AF65-F5344CB8AC3E}">
        <p14:creationId xmlns:p14="http://schemas.microsoft.com/office/powerpoint/2010/main" val="10731491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grayscl/>
            <a:lum bright="20000"/>
          </a:blip>
          <a:stretch>
            <a:fillRect/>
          </a:stretch>
        </p:blipFill>
        <p:spPr>
          <a:xfrm>
            <a:off x="1805515" y="2539424"/>
            <a:ext cx="5524109" cy="4032825"/>
          </a:xfrm>
          <a:prstGeom prst="rect">
            <a:avLst/>
          </a:prstGeom>
        </p:spPr>
      </p:pic>
      <p:sp>
        <p:nvSpPr>
          <p:cNvPr id="19" name="TextBox 18"/>
          <p:cNvSpPr txBox="1"/>
          <p:nvPr/>
        </p:nvSpPr>
        <p:spPr>
          <a:xfrm>
            <a:off x="7297875" y="6357777"/>
            <a:ext cx="877163" cy="215444"/>
          </a:xfrm>
          <a:prstGeom prst="rect">
            <a:avLst/>
          </a:prstGeom>
          <a:noFill/>
        </p:spPr>
        <p:txBody>
          <a:bodyPr wrap="none" rtlCol="0">
            <a:spAutoFit/>
          </a:bodyPr>
          <a:lstStyle/>
          <a:p>
            <a:r>
              <a:rPr lang="en-GB" sz="800" dirty="0" smtClean="0">
                <a:solidFill>
                  <a:prstClr val="black">
                    <a:lumMod val="50000"/>
                    <a:lumOff val="50000"/>
                  </a:prstClr>
                </a:solidFill>
                <a:latin typeface="Trebuchet MS"/>
                <a:cs typeface="Trebuchet MS"/>
              </a:rPr>
              <a:t>P. Higgs at CMS</a:t>
            </a:r>
            <a:endParaRPr lang="en-GB" sz="800" dirty="0">
              <a:solidFill>
                <a:prstClr val="black">
                  <a:lumMod val="50000"/>
                  <a:lumOff val="50000"/>
                </a:prstClr>
              </a:solidFill>
              <a:latin typeface="Trebuchet MS"/>
              <a:cs typeface="Trebuchet MS"/>
            </a:endParaRPr>
          </a:p>
        </p:txBody>
      </p:sp>
      <p:pic>
        <p:nvPicPr>
          <p:cNvPr id="7" name="Picture 6"/>
          <p:cNvPicPr>
            <a:picLocks noChangeAspect="1"/>
          </p:cNvPicPr>
          <p:nvPr/>
        </p:nvPicPr>
        <p:blipFill>
          <a:blip r:embed="rId2">
            <a:duotone>
              <a:schemeClr val="accent3">
                <a:shade val="45000"/>
                <a:satMod val="135000"/>
              </a:schemeClr>
              <a:prstClr val="white"/>
            </a:duotone>
          </a:blip>
          <a:srcRect r="49889"/>
          <a:stretch>
            <a:fillRect/>
          </a:stretch>
        </p:blipFill>
        <p:spPr>
          <a:xfrm flipH="1">
            <a:off x="4572000" y="2540396"/>
            <a:ext cx="2768207" cy="4032825"/>
          </a:xfrm>
          <a:prstGeom prst="rect">
            <a:avLst/>
          </a:prstGeom>
        </p:spPr>
      </p:pic>
      <p:sp>
        <p:nvSpPr>
          <p:cNvPr id="11" name="Text Box 5"/>
          <p:cNvSpPr txBox="1">
            <a:spLocks noChangeArrowheads="1"/>
          </p:cNvSpPr>
          <p:nvPr/>
        </p:nvSpPr>
        <p:spPr bwMode="auto">
          <a:xfrm>
            <a:off x="0" y="2539424"/>
            <a:ext cx="9144000" cy="538851"/>
          </a:xfrm>
          <a:prstGeom prst="rect">
            <a:avLst/>
          </a:prstGeom>
          <a:solidFill>
            <a:srgbClr val="FFFFFF">
              <a:alpha val="90000"/>
            </a:srgbClr>
          </a:solidFill>
          <a:ln w="9525">
            <a:noFill/>
            <a:miter lim="800000"/>
            <a:headEnd/>
            <a:tailEnd/>
          </a:ln>
          <a:effectLst/>
        </p:spPr>
        <p:txBody>
          <a:bodyPr bIns="61200">
            <a:prstTxWarp prst="textNoShape">
              <a:avLst/>
            </a:prstTxWarp>
            <a:spAutoFit/>
          </a:bodyPr>
          <a:lstStyle/>
          <a:p>
            <a:pPr algn="ctr"/>
            <a:r>
              <a:rPr lang="en-US" sz="2800" b="1" dirty="0" smtClean="0">
                <a:solidFill>
                  <a:srgbClr val="262626"/>
                </a:solidFill>
                <a:latin typeface="Trebuchet MS"/>
                <a:ea typeface="Calibri" charset="0"/>
                <a:cs typeface="Trebuchet MS"/>
              </a:rPr>
              <a:t>(</a:t>
            </a:r>
            <a:r>
              <a:rPr lang="en-US" sz="2800" b="1" dirty="0" err="1" smtClean="0">
                <a:solidFill>
                  <a:srgbClr val="262626"/>
                </a:solidFill>
                <a:latin typeface="Trebuchet MS"/>
                <a:ea typeface="Calibri" charset="0"/>
                <a:cs typeface="Trebuchet MS"/>
              </a:rPr>
              <a:t>TeV</a:t>
            </a:r>
            <a:r>
              <a:rPr lang="en-US" sz="2800" b="1" dirty="0" smtClean="0">
                <a:solidFill>
                  <a:srgbClr val="262626"/>
                </a:solidFill>
                <a:latin typeface="Trebuchet MS"/>
                <a:ea typeface="Calibri" charset="0"/>
                <a:cs typeface="Trebuchet MS"/>
              </a:rPr>
              <a:t>-scale) Supersymmetry (SUSY)</a:t>
            </a:r>
          </a:p>
        </p:txBody>
      </p:sp>
      <p:sp>
        <p:nvSpPr>
          <p:cNvPr id="4" name="幻灯片编号占位符 3"/>
          <p:cNvSpPr>
            <a:spLocks noGrp="1"/>
          </p:cNvSpPr>
          <p:nvPr>
            <p:ph type="sldNum" sz="quarter" idx="12"/>
          </p:nvPr>
        </p:nvSpPr>
        <p:spPr/>
        <p:txBody>
          <a:bodyPr>
            <a:normAutofit fontScale="92500" lnSpcReduction="20000"/>
          </a:bodyPr>
          <a:lstStyle/>
          <a:p>
            <a:fld id="{0C913308-F349-4B6D-A68A-DD1791B4A57B}" type="slidenum">
              <a:rPr lang="zh-CN" altLang="en-US" smtClean="0"/>
              <a:pPr/>
              <a:t>58</a:t>
            </a:fld>
            <a:endParaRPr lang="zh-CN" altLang="en-US"/>
          </a:p>
        </p:txBody>
      </p:sp>
      <p:sp>
        <p:nvSpPr>
          <p:cNvPr id="22" name="TextBox 17"/>
          <p:cNvSpPr txBox="1"/>
          <p:nvPr/>
        </p:nvSpPr>
        <p:spPr>
          <a:xfrm>
            <a:off x="3131840" y="5085184"/>
            <a:ext cx="792088" cy="369332"/>
          </a:xfrm>
          <a:prstGeom prst="rect">
            <a:avLst/>
          </a:prstGeom>
          <a:noFill/>
        </p:spPr>
        <p:txBody>
          <a:bodyPr wrap="square" rtlCol="0">
            <a:spAutoFit/>
          </a:bodyPr>
          <a:lstStyle/>
          <a:p>
            <a:r>
              <a:rPr lang="en-GB" sz="1800" dirty="0" smtClean="0">
                <a:latin typeface="Trebuchet MS"/>
                <a:cs typeface="Trebuchet MS"/>
              </a:rPr>
              <a:t>Higgs</a:t>
            </a:r>
            <a:endParaRPr lang="en-GB" sz="1800" dirty="0">
              <a:latin typeface="Trebuchet MS"/>
              <a:cs typeface="Trebuchet MS"/>
            </a:endParaRPr>
          </a:p>
        </p:txBody>
      </p:sp>
      <p:sp>
        <p:nvSpPr>
          <p:cNvPr id="23" name="TextBox 18"/>
          <p:cNvSpPr txBox="1"/>
          <p:nvPr/>
        </p:nvSpPr>
        <p:spPr>
          <a:xfrm>
            <a:off x="5292080" y="5075892"/>
            <a:ext cx="792088" cy="369332"/>
          </a:xfrm>
          <a:prstGeom prst="rect">
            <a:avLst/>
          </a:prstGeom>
          <a:noFill/>
        </p:spPr>
        <p:txBody>
          <a:bodyPr wrap="square" rtlCol="0">
            <a:spAutoFit/>
          </a:bodyPr>
          <a:lstStyle/>
          <a:p>
            <a:r>
              <a:rPr lang="en-GB" sz="1800" dirty="0" smtClean="0">
                <a:latin typeface="Trebuchet MS"/>
                <a:cs typeface="Trebuchet MS"/>
              </a:rPr>
              <a:t>SUSY</a:t>
            </a:r>
            <a:endParaRPr lang="en-GB" sz="1800" dirty="0">
              <a:latin typeface="Trebuchet MS"/>
              <a:cs typeface="Trebuchet MS"/>
            </a:endParaRPr>
          </a:p>
        </p:txBody>
      </p:sp>
      <p:sp>
        <p:nvSpPr>
          <p:cNvPr id="9" name="矩形 8"/>
          <p:cNvSpPr/>
          <p:nvPr/>
        </p:nvSpPr>
        <p:spPr>
          <a:xfrm>
            <a:off x="350809" y="532515"/>
            <a:ext cx="8544247" cy="646331"/>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altLang="zh-CN" sz="3600" b="1" dirty="0" smtClean="0">
                <a:ln/>
                <a:solidFill>
                  <a:schemeClr val="accent3"/>
                </a:solidFill>
                <a:latin typeface="Arial Black"/>
                <a:cs typeface="Arial Black"/>
              </a:rPr>
              <a:t>SUSY search results </a:t>
            </a:r>
            <a:r>
              <a:rPr lang="en-GB" altLang="zh-CN" sz="3600" b="1" smtClean="0">
                <a:ln/>
                <a:solidFill>
                  <a:schemeClr val="accent3"/>
                </a:solidFill>
                <a:latin typeface="Arial Black"/>
                <a:cs typeface="Arial Black"/>
              </a:rPr>
              <a:t>@ </a:t>
            </a:r>
            <a:r>
              <a:rPr lang="en-GB" altLang="zh-CN" sz="3600" b="1" smtClean="0">
                <a:ln/>
                <a:solidFill>
                  <a:schemeClr val="accent3"/>
                </a:solidFill>
                <a:latin typeface="Arial Black"/>
                <a:cs typeface="Arial Black"/>
              </a:rPr>
              <a:t>LHC</a:t>
            </a:r>
            <a:endParaRPr lang="en-GB" altLang="zh-CN" sz="3600" b="1" dirty="0">
              <a:ln/>
              <a:solidFill>
                <a:schemeClr val="accent3"/>
              </a:solidFill>
              <a:latin typeface="Arial Black"/>
              <a:cs typeface="Arial Black"/>
            </a:endParaRPr>
          </a:p>
        </p:txBody>
      </p:sp>
      <p:sp>
        <p:nvSpPr>
          <p:cNvPr id="10" name="TextBox 4"/>
          <p:cNvSpPr txBox="1"/>
          <p:nvPr/>
        </p:nvSpPr>
        <p:spPr>
          <a:xfrm>
            <a:off x="6184032" y="1412776"/>
            <a:ext cx="1840731" cy="646331"/>
          </a:xfrm>
          <a:prstGeom prst="rect">
            <a:avLst/>
          </a:prstGeom>
          <a:noFill/>
          <a:ln>
            <a:noFill/>
          </a:ln>
        </p:spPr>
        <p:txBody>
          <a:bodyPr wrap="none" rtlCol="0">
            <a:spAutoFit/>
          </a:bodyPr>
          <a:lstStyle/>
          <a:p>
            <a:r>
              <a:rPr lang="en-US" dirty="0" smtClean="0">
                <a:hlinkClick r:id="rId3"/>
              </a:rPr>
              <a:t>ATLAS public link</a:t>
            </a:r>
            <a:endParaRPr lang="en-US" dirty="0" smtClean="0"/>
          </a:p>
          <a:p>
            <a:r>
              <a:rPr lang="en-US" dirty="0" smtClean="0">
                <a:hlinkClick r:id="rId4"/>
              </a:rPr>
              <a:t>CMS public link</a:t>
            </a:r>
            <a:endParaRPr lang="en-US" dirty="0"/>
          </a:p>
        </p:txBody>
      </p:sp>
    </p:spTree>
    <p:extLst>
      <p:ext uri="{BB962C8B-B14F-4D97-AF65-F5344CB8AC3E}">
        <p14:creationId xmlns:p14="http://schemas.microsoft.com/office/powerpoint/2010/main" val="707209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056" y="1070392"/>
            <a:ext cx="5772323" cy="5400600"/>
          </a:xfrm>
          <a:prstGeom prst="rect">
            <a:avLst/>
          </a:prstGeom>
        </p:spPr>
      </p:pic>
      <p:sp>
        <p:nvSpPr>
          <p:cNvPr id="23" name="标题 15"/>
          <p:cNvSpPr txBox="1">
            <a:spLocks/>
          </p:cNvSpPr>
          <p:nvPr/>
        </p:nvSpPr>
        <p:spPr>
          <a:xfrm>
            <a:off x="539552" y="836712"/>
            <a:ext cx="8136904" cy="72008"/>
          </a:xfrm>
          <a:prstGeom prst="rect">
            <a:avLst/>
          </a:prstGeom>
          <a:solidFill>
            <a:srgbClr val="800000"/>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25" name="标题 4"/>
          <p:cNvSpPr txBox="1">
            <a:spLocks/>
          </p:cNvSpPr>
          <p:nvPr/>
        </p:nvSpPr>
        <p:spPr>
          <a:xfrm>
            <a:off x="395536" y="32379"/>
            <a:ext cx="8496944" cy="819898"/>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lnSpc>
                <a:spcPct val="120000"/>
              </a:lnSpc>
            </a:pPr>
            <a:r>
              <a:rPr kumimoji="1" lang="en-US" altLang="zh-CN" sz="3200" b="0" dirty="0">
                <a:solidFill>
                  <a:srgbClr val="000000"/>
                </a:solidFill>
                <a:latin typeface="Arial Black"/>
                <a:cs typeface="Arial Black"/>
              </a:rPr>
              <a:t>Gluino </a:t>
            </a:r>
            <a:r>
              <a:rPr kumimoji="1" lang="en-US" altLang="zh-CN" sz="3200" b="0" dirty="0" smtClean="0">
                <a:solidFill>
                  <a:srgbClr val="000000"/>
                </a:solidFill>
                <a:latin typeface="Arial Black"/>
                <a:cs typeface="Arial Black"/>
              </a:rPr>
              <a:t>search</a:t>
            </a:r>
            <a:r>
              <a:rPr kumimoji="1" lang="zh-CN" altLang="en-US" sz="3200" b="0" dirty="0" smtClean="0">
                <a:solidFill>
                  <a:srgbClr val="000000"/>
                </a:solidFill>
                <a:latin typeface="Arial Black"/>
                <a:cs typeface="Arial Black"/>
              </a:rPr>
              <a:t> </a:t>
            </a:r>
            <a:r>
              <a:rPr kumimoji="1" lang="en-US" altLang="zh-CN" b="0" i="1" dirty="0" smtClean="0">
                <a:latin typeface="Arial Black"/>
                <a:cs typeface="Arial Black"/>
              </a:rPr>
              <a:t>(summary</a:t>
            </a:r>
            <a:r>
              <a:rPr kumimoji="1" lang="en-US" altLang="zh-CN" b="0" i="1" dirty="0">
                <a:latin typeface="Arial Black"/>
                <a:cs typeface="Arial Black"/>
              </a:rPr>
              <a:t>)</a:t>
            </a:r>
            <a:endParaRPr kumimoji="1" lang="zh-CN" altLang="en-US" b="0" dirty="0">
              <a:latin typeface="Arial Black"/>
              <a:cs typeface="Arial Black"/>
            </a:endParaRPr>
          </a:p>
        </p:txBody>
      </p:sp>
      <p:sp>
        <p:nvSpPr>
          <p:cNvPr id="26" name="幻灯片编号占位符 24"/>
          <p:cNvSpPr>
            <a:spLocks noGrp="1"/>
          </p:cNvSpPr>
          <p:nvPr>
            <p:ph type="sldNum" sz="quarter" idx="12"/>
          </p:nvPr>
        </p:nvSpPr>
        <p:spPr>
          <a:xfrm>
            <a:off x="8100392" y="6237312"/>
            <a:ext cx="876300" cy="292100"/>
          </a:xfrm>
        </p:spPr>
        <p:txBody>
          <a:bodyPr>
            <a:normAutofit fontScale="92500" lnSpcReduction="20000"/>
          </a:bodyPr>
          <a:lstStyle/>
          <a:p>
            <a:fld id="{0C913308-F349-4B6D-A68A-DD1791B4A57B}" type="slidenum">
              <a:rPr lang="zh-CN" altLang="en-US" smtClean="0"/>
              <a:pPr/>
              <a:t>59</a:t>
            </a:fld>
            <a:endParaRPr lang="zh-CN" altLang="en-US" dirty="0"/>
          </a:p>
        </p:txBody>
      </p:sp>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719" y="2638581"/>
            <a:ext cx="1496121" cy="1234837"/>
          </a:xfrm>
          <a:prstGeom prst="rect">
            <a:avLst/>
          </a:prstGeom>
          <a:ln>
            <a:solidFill>
              <a:srgbClr val="FFC000"/>
            </a:solidFill>
          </a:ln>
        </p:spPr>
      </p:pic>
      <p:cxnSp>
        <p:nvCxnSpPr>
          <p:cNvPr id="29" name="直线箭头连接符 28"/>
          <p:cNvCxnSpPr/>
          <p:nvPr/>
        </p:nvCxnSpPr>
        <p:spPr>
          <a:xfrm flipH="1">
            <a:off x="5868144" y="3032375"/>
            <a:ext cx="1277575" cy="548827"/>
          </a:xfrm>
          <a:prstGeom prst="straightConnector1">
            <a:avLst/>
          </a:prstGeom>
          <a:ln w="38100" cmpd="sng">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30" name="图片 29" descr="fig_01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056" y="3914578"/>
            <a:ext cx="1716926" cy="1368900"/>
          </a:xfrm>
          <a:prstGeom prst="rect">
            <a:avLst/>
          </a:prstGeom>
          <a:ln>
            <a:solidFill>
              <a:schemeClr val="tx1"/>
            </a:solidFill>
          </a:ln>
        </p:spPr>
      </p:pic>
      <p:sp>
        <p:nvSpPr>
          <p:cNvPr id="31" name="矩形 30"/>
          <p:cNvSpPr/>
          <p:nvPr/>
        </p:nvSpPr>
        <p:spPr>
          <a:xfrm>
            <a:off x="201433" y="3545246"/>
            <a:ext cx="1676549" cy="369332"/>
          </a:xfrm>
          <a:prstGeom prst="rect">
            <a:avLst/>
          </a:prstGeom>
        </p:spPr>
        <p:txBody>
          <a:bodyPr wrap="none">
            <a:spAutoFit/>
          </a:bodyPr>
          <a:lstStyle/>
          <a:p>
            <a:r>
              <a:rPr lang="en-US" altLang="zh-CN" dirty="0">
                <a:latin typeface="Times New Roman" charset="0"/>
                <a:ea typeface="Times New Roman" charset="0"/>
                <a:cs typeface="Times New Roman" charset="0"/>
              </a:rPr>
              <a:t>N</a:t>
            </a:r>
            <a:r>
              <a:rPr lang="zh-CN" altLang="en-US" dirty="0">
                <a:latin typeface="Times New Roman" charset="0"/>
                <a:ea typeface="Times New Roman" charset="0"/>
                <a:cs typeface="Times New Roman" charset="0"/>
              </a:rPr>
              <a:t>eutralino </a:t>
            </a:r>
            <a:r>
              <a:rPr lang="zh-CN" altLang="en-US" dirty="0" smtClean="0">
                <a:latin typeface="Times New Roman" charset="0"/>
                <a:ea typeface="Times New Roman" charset="0"/>
                <a:cs typeface="Times New Roman" charset="0"/>
              </a:rPr>
              <a:t>LSP </a:t>
            </a:r>
            <a:endParaRPr lang="zh-CN" altLang="en-US" dirty="0"/>
          </a:p>
        </p:txBody>
      </p:sp>
      <p:sp>
        <p:nvSpPr>
          <p:cNvPr id="33" name="矩形 32"/>
          <p:cNvSpPr/>
          <p:nvPr/>
        </p:nvSpPr>
        <p:spPr>
          <a:xfrm>
            <a:off x="6591419" y="5068206"/>
            <a:ext cx="2391421" cy="646331"/>
          </a:xfrm>
          <a:prstGeom prst="rect">
            <a:avLst/>
          </a:prstGeom>
        </p:spPr>
        <p:txBody>
          <a:bodyPr wrap="square">
            <a:spAutoFit/>
          </a:bodyPr>
          <a:lstStyle/>
          <a:p>
            <a:r>
              <a:rPr lang="en-US" altLang="zh-CN" b="1" dirty="0" smtClean="0">
                <a:solidFill>
                  <a:srgbClr val="0000FF"/>
                </a:solidFill>
                <a:latin typeface="Arial"/>
                <a:cs typeface="Arial"/>
              </a:rPr>
              <a:t>Large mass split region: full had. SR.</a:t>
            </a:r>
            <a:endParaRPr lang="en-US" altLang="zh-CN" dirty="0">
              <a:solidFill>
                <a:srgbClr val="0000FF"/>
              </a:solidFill>
            </a:endParaRPr>
          </a:p>
        </p:txBody>
      </p:sp>
      <p:sp>
        <p:nvSpPr>
          <p:cNvPr id="34" name="矩形 33"/>
          <p:cNvSpPr/>
          <p:nvPr/>
        </p:nvSpPr>
        <p:spPr>
          <a:xfrm>
            <a:off x="6587845" y="3780369"/>
            <a:ext cx="2391421" cy="923330"/>
          </a:xfrm>
          <a:prstGeom prst="rect">
            <a:avLst/>
          </a:prstGeom>
        </p:spPr>
        <p:txBody>
          <a:bodyPr wrap="square">
            <a:spAutoFit/>
          </a:bodyPr>
          <a:lstStyle/>
          <a:p>
            <a:r>
              <a:rPr lang="en-US" altLang="zh-CN" b="1" dirty="0" smtClean="0">
                <a:solidFill>
                  <a:srgbClr val="9437FF"/>
                </a:solidFill>
                <a:latin typeface="Arial"/>
                <a:cs typeface="Arial"/>
              </a:rPr>
              <a:t>Low mass /compressed region: multi-lep. SRs</a:t>
            </a:r>
            <a:endParaRPr lang="en-US" altLang="zh-CN" dirty="0">
              <a:solidFill>
                <a:srgbClr val="9437FF"/>
              </a:solidFill>
            </a:endParaRPr>
          </a:p>
        </p:txBody>
      </p:sp>
      <p:sp>
        <p:nvSpPr>
          <p:cNvPr id="35" name="椭圆 7"/>
          <p:cNvSpPr/>
          <p:nvPr/>
        </p:nvSpPr>
        <p:spPr>
          <a:xfrm>
            <a:off x="5617244" y="4328606"/>
            <a:ext cx="1028172" cy="1299359"/>
          </a:xfrm>
          <a:prstGeom prst="ellipse">
            <a:avLst/>
          </a:prstGeom>
          <a:solidFill>
            <a:srgbClr val="0000FF">
              <a:alpha val="21000"/>
            </a:srgbClr>
          </a:solidFill>
          <a:ln w="3175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p>
        </p:txBody>
      </p:sp>
      <p:sp>
        <p:nvSpPr>
          <p:cNvPr id="36" name="椭圆 7"/>
          <p:cNvSpPr/>
          <p:nvPr/>
        </p:nvSpPr>
        <p:spPr>
          <a:xfrm rot="4281142">
            <a:off x="3480298" y="3266326"/>
            <a:ext cx="587280" cy="2462422"/>
          </a:xfrm>
          <a:prstGeom prst="ellipse">
            <a:avLst/>
          </a:prstGeom>
          <a:solidFill>
            <a:srgbClr val="9437FF">
              <a:alpha val="21000"/>
            </a:srgbClr>
          </a:solidFill>
          <a:ln w="31750">
            <a:solidFill>
              <a:srgbClr val="9437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p>
        </p:txBody>
      </p:sp>
      <p:cxnSp>
        <p:nvCxnSpPr>
          <p:cNvPr id="37" name="直线箭头连接符 36"/>
          <p:cNvCxnSpPr>
            <a:endCxn id="36" idx="0"/>
          </p:cNvCxnSpPr>
          <p:nvPr/>
        </p:nvCxnSpPr>
        <p:spPr>
          <a:xfrm flipH="1">
            <a:off x="4940514" y="3980868"/>
            <a:ext cx="1566418" cy="122993"/>
          </a:xfrm>
          <a:prstGeom prst="straightConnector1">
            <a:avLst/>
          </a:prstGeom>
          <a:ln w="38100" cmpd="sng">
            <a:solidFill>
              <a:srgbClr val="9437FF"/>
            </a:solidFill>
            <a:tailEnd type="arrow"/>
          </a:ln>
        </p:spPr>
        <p:style>
          <a:lnRef idx="2">
            <a:schemeClr val="accent1"/>
          </a:lnRef>
          <a:fillRef idx="0">
            <a:schemeClr val="accent1"/>
          </a:fillRef>
          <a:effectRef idx="1">
            <a:schemeClr val="accent1"/>
          </a:effectRef>
          <a:fontRef idx="minor">
            <a:schemeClr val="tx1"/>
          </a:fontRef>
        </p:style>
      </p:cxnSp>
      <p:sp>
        <p:nvSpPr>
          <p:cNvPr id="38" name="矩形 37"/>
          <p:cNvSpPr/>
          <p:nvPr/>
        </p:nvSpPr>
        <p:spPr>
          <a:xfrm rot="20127770">
            <a:off x="3982321" y="4598962"/>
            <a:ext cx="1323376" cy="369332"/>
          </a:xfrm>
          <a:prstGeom prst="rect">
            <a:avLst/>
          </a:prstGeom>
          <a:solidFill>
            <a:srgbClr val="FF0000"/>
          </a:solidFill>
        </p:spPr>
        <p:txBody>
          <a:bodyPr wrap="none">
            <a:spAutoFit/>
          </a:bodyPr>
          <a:lstStyle/>
          <a:p>
            <a:r>
              <a:rPr kumimoji="1" lang="en-US" altLang="zh-CN" i="1" dirty="0" smtClean="0">
                <a:latin typeface="Arial Black"/>
                <a:cs typeface="Arial Black"/>
              </a:rPr>
              <a:t>excluded</a:t>
            </a:r>
            <a:endParaRPr lang="zh-CN" altLang="en-US" dirty="0"/>
          </a:p>
        </p:txBody>
      </p:sp>
      <p:sp>
        <p:nvSpPr>
          <p:cNvPr id="39" name="矩形 38"/>
          <p:cNvSpPr/>
          <p:nvPr/>
        </p:nvSpPr>
        <p:spPr>
          <a:xfrm>
            <a:off x="55861" y="1513921"/>
            <a:ext cx="1800200" cy="2031325"/>
          </a:xfrm>
          <a:prstGeom prst="rect">
            <a:avLst/>
          </a:prstGeom>
        </p:spPr>
        <p:txBody>
          <a:bodyPr wrap="square">
            <a:spAutoFit/>
          </a:bodyPr>
          <a:lstStyle/>
          <a:p>
            <a:r>
              <a:rPr lang="zh-CN" altLang="en-US" dirty="0">
                <a:latin typeface="Times New Roman" charset="0"/>
                <a:ea typeface="Times New Roman" charset="0"/>
                <a:cs typeface="Times New Roman" charset="0"/>
              </a:rPr>
              <a:t>In </a:t>
            </a:r>
            <a:r>
              <a:rPr lang="zh-CN" altLang="en-US" b="1" dirty="0">
                <a:latin typeface="Times New Roman" charset="0"/>
                <a:ea typeface="Times New Roman" charset="0"/>
                <a:cs typeface="Times New Roman" charset="0"/>
              </a:rPr>
              <a:t>simplified model </a:t>
            </a:r>
            <a:r>
              <a:rPr lang="zh-CN" altLang="en-US" b="1" dirty="0" smtClean="0">
                <a:latin typeface="Times New Roman" charset="0"/>
                <a:ea typeface="Times New Roman" charset="0"/>
                <a:cs typeface="Times New Roman" charset="0"/>
              </a:rPr>
              <a:t>approach </a:t>
            </a:r>
            <a:r>
              <a:rPr lang="zh-CN" altLang="en-US" dirty="0" smtClean="0">
                <a:latin typeface="Times New Roman" charset="0"/>
                <a:ea typeface="Times New Roman" charset="0"/>
                <a:cs typeface="Times New Roman" charset="0"/>
              </a:rPr>
              <a:t>:</a:t>
            </a:r>
            <a:endParaRPr lang="en-US" altLang="zh-CN" dirty="0">
              <a:latin typeface="Times New Roman" charset="0"/>
              <a:ea typeface="Times New Roman" charset="0"/>
              <a:cs typeface="Times New Roman" charset="0"/>
            </a:endParaRPr>
          </a:p>
          <a:p>
            <a:pPr marL="285750" indent="-285750">
              <a:buFont typeface="Arial" charset="0"/>
              <a:buChar char="•"/>
            </a:pPr>
            <a:r>
              <a:rPr lang="en-US" altLang="zh-CN" dirty="0">
                <a:solidFill>
                  <a:srgbClr val="0432FF"/>
                </a:solidFill>
                <a:latin typeface="Times New Roman" charset="0"/>
                <a:ea typeface="Times New Roman" charset="0"/>
                <a:cs typeface="Times New Roman" charset="0"/>
              </a:rPr>
              <a:t>M(~g) &lt; O (1 </a:t>
            </a:r>
            <a:r>
              <a:rPr lang="en-US" altLang="zh-CN" dirty="0" smtClean="0">
                <a:solidFill>
                  <a:srgbClr val="0432FF"/>
                </a:solidFill>
                <a:latin typeface="Times New Roman" charset="0"/>
                <a:ea typeface="Times New Roman" charset="0"/>
                <a:cs typeface="Times New Roman" charset="0"/>
              </a:rPr>
              <a:t>TeV</a:t>
            </a:r>
            <a:r>
              <a:rPr lang="en-US" altLang="zh-CN" dirty="0">
                <a:solidFill>
                  <a:srgbClr val="0432FF"/>
                </a:solidFill>
                <a:latin typeface="Times New Roman" charset="0"/>
                <a:ea typeface="Times New Roman" charset="0"/>
                <a:cs typeface="Times New Roman" charset="0"/>
              </a:rPr>
              <a:t>) </a:t>
            </a:r>
            <a:r>
              <a:rPr lang="mr-IN" altLang="zh-CN" dirty="0">
                <a:solidFill>
                  <a:srgbClr val="0432FF"/>
                </a:solidFill>
                <a:latin typeface="Times New Roman" charset="0"/>
                <a:ea typeface="Times New Roman" charset="0"/>
                <a:cs typeface="Times New Roman" charset="0"/>
              </a:rPr>
              <a:t>–</a:t>
            </a:r>
            <a:r>
              <a:rPr lang="en-US" altLang="zh-CN" dirty="0">
                <a:solidFill>
                  <a:srgbClr val="0432FF"/>
                </a:solidFill>
                <a:latin typeface="Times New Roman" charset="0"/>
                <a:ea typeface="Times New Roman" charset="0"/>
                <a:cs typeface="Times New Roman" charset="0"/>
              </a:rPr>
              <a:t> O (</a:t>
            </a:r>
            <a:r>
              <a:rPr lang="en-US" altLang="zh-CN" dirty="0" smtClean="0">
                <a:solidFill>
                  <a:srgbClr val="0432FF"/>
                </a:solidFill>
                <a:latin typeface="Times New Roman" charset="0"/>
                <a:ea typeface="Times New Roman" charset="0"/>
                <a:cs typeface="Times New Roman" charset="0"/>
              </a:rPr>
              <a:t>2.2 TeV</a:t>
            </a:r>
            <a:r>
              <a:rPr lang="en-US" altLang="zh-CN" dirty="0">
                <a:solidFill>
                  <a:srgbClr val="0432FF"/>
                </a:solidFill>
                <a:latin typeface="Times New Roman" charset="0"/>
                <a:ea typeface="Times New Roman" charset="0"/>
                <a:cs typeface="Times New Roman" charset="0"/>
              </a:rPr>
              <a:t>) @95% CL</a:t>
            </a:r>
          </a:p>
        </p:txBody>
      </p:sp>
      <p:grpSp>
        <p:nvGrpSpPr>
          <p:cNvPr id="2" name="组 1"/>
          <p:cNvGrpSpPr/>
          <p:nvPr/>
        </p:nvGrpSpPr>
        <p:grpSpPr>
          <a:xfrm>
            <a:off x="7410843" y="57262"/>
            <a:ext cx="1720218" cy="2270825"/>
            <a:chOff x="7410843" y="57262"/>
            <a:chExt cx="1720218" cy="2270825"/>
          </a:xfrm>
        </p:grpSpPr>
        <p:pic>
          <p:nvPicPr>
            <p:cNvPr id="40" name="Picture 16" descr="Bild 2.png"/>
            <p:cNvPicPr>
              <a:picLocks noChangeAspect="1"/>
            </p:cNvPicPr>
            <p:nvPr/>
          </p:nvPicPr>
          <p:blipFill rotWithShape="1">
            <a:blip r:embed="rId5">
              <a:extLst>
                <a:ext uri="{28A0092B-C50C-407E-A947-70E740481C1C}">
                  <a14:useLocalDpi xmlns:a14="http://schemas.microsoft.com/office/drawing/2010/main" val="0"/>
                </a:ext>
              </a:extLst>
            </a:blip>
            <a:srcRect l="52844"/>
            <a:stretch/>
          </p:blipFill>
          <p:spPr bwMode="auto">
            <a:xfrm>
              <a:off x="7410843" y="57262"/>
              <a:ext cx="1720218" cy="227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矩形 40"/>
            <p:cNvSpPr>
              <a:spLocks noChangeArrowheads="1"/>
            </p:cNvSpPr>
            <p:nvPr/>
          </p:nvSpPr>
          <p:spPr bwMode="auto">
            <a:xfrm>
              <a:off x="8762525" y="1340768"/>
              <a:ext cx="368535" cy="297097"/>
            </a:xfrm>
            <a:prstGeom prst="rect">
              <a:avLst/>
            </a:prstGeom>
            <a:noFill/>
            <a:ln w="38100">
              <a:solidFill>
                <a:srgbClr val="FF0000"/>
              </a:solidFill>
              <a:miter lim="800000"/>
              <a:headEnd/>
              <a:tailEnd/>
            </a:ln>
            <a:effectLst>
              <a:outerShdw blurRad="50800" dist="38100" dir="2700000" algn="br" rotWithShape="0">
                <a:srgbClr val="808080">
                  <a:alpha val="39999"/>
                </a:srgbClr>
              </a:outerShdw>
            </a:effectLst>
            <a:extLst>
              <a:ext uri="{909E8E84-426E-40dd-AFC4-6F175D3DCCD1}">
                <a14:hiddenFill xmlns:a14="http://schemas.microsoft.com/office/drawing/2010/main" xmlns="" xmlns:lc="http://schemas.openxmlformats.org/drawingml/2006/lockedCanvas">
                  <a:solidFill>
                    <a:srgbClr val="FFFFFF"/>
                  </a:solidFill>
                </a14:hiddenFill>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C00000"/>
                </a:solidFill>
                <a:latin typeface="Candara" charset="0"/>
                <a:ea typeface="楷体" charset="0"/>
                <a:cs typeface="楷体" charset="0"/>
              </a:endParaRPr>
            </a:p>
          </p:txBody>
        </p:sp>
      </p:grpSp>
      <p:sp>
        <p:nvSpPr>
          <p:cNvPr id="42" name="矩形 41"/>
          <p:cNvSpPr/>
          <p:nvPr/>
        </p:nvSpPr>
        <p:spPr>
          <a:xfrm>
            <a:off x="6994952" y="1948359"/>
            <a:ext cx="1981740" cy="646331"/>
          </a:xfrm>
          <a:prstGeom prst="rect">
            <a:avLst/>
          </a:prstGeom>
        </p:spPr>
        <p:txBody>
          <a:bodyPr wrap="square">
            <a:spAutoFit/>
          </a:bodyPr>
          <a:lstStyle/>
          <a:p>
            <a:r>
              <a:rPr lang="en-US" altLang="zh-CN" dirty="0" smtClean="0">
                <a:solidFill>
                  <a:srgbClr val="FF9300"/>
                </a:solidFill>
                <a:latin typeface="Times New Roman" charset="0"/>
                <a:ea typeface="Times New Roman" charset="0"/>
                <a:cs typeface="Times New Roman" charset="0"/>
              </a:rPr>
              <a:t>N</a:t>
            </a:r>
            <a:r>
              <a:rPr lang="zh-CN" altLang="en-US" dirty="0" smtClean="0">
                <a:solidFill>
                  <a:srgbClr val="FF9300"/>
                </a:solidFill>
                <a:latin typeface="Times New Roman" charset="0"/>
                <a:ea typeface="Times New Roman" charset="0"/>
                <a:cs typeface="Times New Roman" charset="0"/>
              </a:rPr>
              <a:t>eutralino </a:t>
            </a:r>
            <a:r>
              <a:rPr lang="zh-CN" altLang="en-US" dirty="0">
                <a:solidFill>
                  <a:srgbClr val="FF9300"/>
                </a:solidFill>
                <a:latin typeface="Times New Roman" charset="0"/>
                <a:ea typeface="Times New Roman" charset="0"/>
                <a:cs typeface="Times New Roman" charset="0"/>
              </a:rPr>
              <a:t>NLSP light gravitino LSP</a:t>
            </a:r>
          </a:p>
        </p:txBody>
      </p:sp>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32" y="5289602"/>
            <a:ext cx="1763304" cy="1239809"/>
          </a:xfrm>
          <a:prstGeom prst="rect">
            <a:avLst/>
          </a:prstGeom>
          <a:ln>
            <a:solidFill>
              <a:srgbClr val="000000"/>
            </a:solidFill>
          </a:ln>
        </p:spPr>
      </p:pic>
    </p:spTree>
    <p:extLst>
      <p:ext uri="{BB962C8B-B14F-4D97-AF65-F5344CB8AC3E}">
        <p14:creationId xmlns:p14="http://schemas.microsoft.com/office/powerpoint/2010/main" val="2297060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55576" y="332656"/>
            <a:ext cx="7650953" cy="461665"/>
          </a:xfrm>
          <a:prstGeom prst="rect">
            <a:avLst/>
          </a:prstGeom>
        </p:spPr>
        <p:txBody>
          <a:bodyPr wrap="none">
            <a:spAutoFit/>
          </a:bodyPr>
          <a:lstStyle/>
          <a:p>
            <a:r>
              <a:rPr lang="zh-CN" altLang="zh-CN" sz="2400" b="1" i="1" dirty="0">
                <a:solidFill>
                  <a:srgbClr val="0000FF"/>
                </a:solidFill>
                <a:latin typeface="+mn-ea"/>
              </a:rPr>
              <a:t>希腊神话中的</a:t>
            </a:r>
            <a:r>
              <a:rPr lang="zh-CN" altLang="zh-CN" sz="2400" b="1" i="1" dirty="0" smtClean="0">
                <a:solidFill>
                  <a:srgbClr val="0000FF"/>
                </a:solidFill>
                <a:latin typeface="+mn-ea"/>
              </a:rPr>
              <a:t>怪物</a:t>
            </a:r>
            <a:r>
              <a:rPr lang="zh-CN" altLang="en-US" sz="2400" b="1" i="1" dirty="0" smtClean="0">
                <a:solidFill>
                  <a:srgbClr val="0000FF"/>
                </a:solidFill>
                <a:latin typeface="+mn-ea"/>
              </a:rPr>
              <a:t>“</a:t>
            </a:r>
            <a:r>
              <a:rPr lang="en-US" altLang="zh-CN" sz="2400" i="1" dirty="0" smtClean="0">
                <a:solidFill>
                  <a:srgbClr val="0000FF"/>
                </a:solidFill>
                <a:latin typeface="+mn-ea"/>
              </a:rPr>
              <a:t>Uroboros</a:t>
            </a:r>
            <a:r>
              <a:rPr lang="zh-CN" altLang="en-US" sz="2400" b="1" i="1" dirty="0" smtClean="0">
                <a:solidFill>
                  <a:srgbClr val="0000FF"/>
                </a:solidFill>
                <a:latin typeface="+mn-ea"/>
              </a:rPr>
              <a:t>”</a:t>
            </a:r>
            <a:r>
              <a:rPr lang="zh-CN" altLang="zh-CN" sz="2400" b="1" i="1" dirty="0" smtClean="0">
                <a:solidFill>
                  <a:srgbClr val="0000FF"/>
                </a:solidFill>
                <a:latin typeface="+mn-ea"/>
              </a:rPr>
              <a:t>与格拉肖</a:t>
            </a:r>
            <a:r>
              <a:rPr lang="zh-CN" altLang="zh-CN" sz="2400" b="1" i="1" dirty="0">
                <a:solidFill>
                  <a:srgbClr val="0000FF"/>
                </a:solidFill>
                <a:latin typeface="+mn-ea"/>
              </a:rPr>
              <a:t>的“宇宙圈”</a:t>
            </a:r>
            <a:endParaRPr lang="zh-CN" altLang="zh-CN" sz="2400" i="1" dirty="0">
              <a:solidFill>
                <a:srgbClr val="0000FF"/>
              </a:solidFill>
              <a:latin typeface="+mn-ea"/>
            </a:endParaRPr>
          </a:p>
        </p:txBody>
      </p:sp>
      <p:pic>
        <p:nvPicPr>
          <p:cNvPr id="4" name="图片 3"/>
          <p:cNvPicPr>
            <a:picLocks noChangeAspect="1"/>
          </p:cNvPicPr>
          <p:nvPr/>
        </p:nvPicPr>
        <p:blipFill>
          <a:blip r:embed="rId2"/>
          <a:stretch>
            <a:fillRect/>
          </a:stretch>
        </p:blipFill>
        <p:spPr>
          <a:xfrm>
            <a:off x="1691680" y="1475491"/>
            <a:ext cx="5921518" cy="4392488"/>
          </a:xfrm>
          <a:prstGeom prst="rect">
            <a:avLst/>
          </a:prstGeom>
        </p:spPr>
      </p:pic>
      <p:sp>
        <p:nvSpPr>
          <p:cNvPr id="8" name="幻灯片编号占位符 3"/>
          <p:cNvSpPr txBox="1">
            <a:spLocks/>
          </p:cNvSpPr>
          <p:nvPr/>
        </p:nvSpPr>
        <p:spPr>
          <a:xfrm>
            <a:off x="8388424" y="6381328"/>
            <a:ext cx="660276" cy="288032"/>
          </a:xfrm>
          <a:prstGeom prst="rect">
            <a:avLst/>
          </a:prstGeom>
        </p:spPr>
        <p:txBody>
          <a:bodyPr>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C913308-F349-4B6D-A68A-DD1791B4A57B}" type="slidenum">
              <a:rPr lang="zh-CN" altLang="en-US" smtClean="0"/>
              <a:pPr algn="ctr"/>
              <a:t>6</a:t>
            </a:fld>
            <a:endParaRPr lang="zh-CN" altLang="en-US" dirty="0"/>
          </a:p>
        </p:txBody>
      </p:sp>
      <p:sp>
        <p:nvSpPr>
          <p:cNvPr id="9" name="椭圆 21"/>
          <p:cNvSpPr>
            <a:spLocks noChangeArrowheads="1"/>
          </p:cNvSpPr>
          <p:nvPr/>
        </p:nvSpPr>
        <p:spPr bwMode="auto">
          <a:xfrm>
            <a:off x="2915816" y="1988840"/>
            <a:ext cx="1800200" cy="782795"/>
          </a:xfrm>
          <a:prstGeom prst="ellipse">
            <a:avLst/>
          </a:prstGeom>
          <a:noFill/>
          <a:ln w="28575" cmpd="sng">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pPr marL="722313" indent="-265113" defTabSz="457200">
              <a:buFontTx/>
              <a:buChar char="•"/>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endParaRPr lang="en-US" altLang="zh-CN" dirty="0">
              <a:solidFill>
                <a:srgbClr val="342698"/>
              </a:solidFill>
            </a:endParaRPr>
          </a:p>
        </p:txBody>
      </p:sp>
      <p:sp>
        <p:nvSpPr>
          <p:cNvPr id="10" name="矩形 9"/>
          <p:cNvSpPr/>
          <p:nvPr/>
        </p:nvSpPr>
        <p:spPr>
          <a:xfrm>
            <a:off x="35496" y="2699627"/>
            <a:ext cx="1545373" cy="1754327"/>
          </a:xfrm>
          <a:prstGeom prst="rect">
            <a:avLst/>
          </a:prstGeom>
        </p:spPr>
        <p:txBody>
          <a:bodyPr wrap="square">
            <a:spAutoFit/>
          </a:bodyPr>
          <a:lstStyle/>
          <a:p>
            <a:r>
              <a:rPr lang="zh-CN" altLang="zh-CN" dirty="0" smtClean="0">
                <a:latin typeface="SimHei" charset="-122"/>
                <a:ea typeface="SimHei" charset="-122"/>
                <a:cs typeface="SimHei" charset="-122"/>
              </a:rPr>
              <a:t>粒子“</a:t>
            </a:r>
            <a:r>
              <a:rPr lang="zh-CN" altLang="zh-CN" dirty="0">
                <a:latin typeface="SimHei" charset="-122"/>
                <a:ea typeface="SimHei" charset="-122"/>
                <a:cs typeface="SimHei" charset="-122"/>
              </a:rPr>
              <a:t>微观</a:t>
            </a:r>
            <a:r>
              <a:rPr lang="zh-CN" altLang="zh-CN" dirty="0" smtClean="0">
                <a:latin typeface="SimHei" charset="-122"/>
                <a:ea typeface="SimHei" charset="-122"/>
                <a:cs typeface="SimHei" charset="-122"/>
              </a:rPr>
              <a:t>世界”，</a:t>
            </a:r>
            <a:r>
              <a:rPr lang="zh-CN" altLang="zh-CN" b="1" dirty="0" smtClean="0">
                <a:latin typeface="SimHei" charset="-122"/>
                <a:ea typeface="SimHei" charset="-122"/>
                <a:cs typeface="SimHei" charset="-122"/>
              </a:rPr>
              <a:t>强弱相互作用</a:t>
            </a:r>
            <a:r>
              <a:rPr lang="zh-CN" altLang="zh-CN" dirty="0" smtClean="0">
                <a:latin typeface="SimHei" charset="-122"/>
                <a:ea typeface="SimHei" charset="-122"/>
                <a:cs typeface="SimHei" charset="-122"/>
              </a:rPr>
              <a:t>主导，理论模型是</a:t>
            </a:r>
            <a:r>
              <a:rPr lang="zh-CN" altLang="zh-CN" b="1" dirty="0" smtClean="0">
                <a:latin typeface="SimHei" charset="-122"/>
                <a:ea typeface="SimHei" charset="-122"/>
                <a:cs typeface="SimHei" charset="-122"/>
              </a:rPr>
              <a:t>标准</a:t>
            </a:r>
            <a:r>
              <a:rPr lang="zh-CN" altLang="zh-CN" b="1" dirty="0">
                <a:latin typeface="SimHei" charset="-122"/>
                <a:ea typeface="SimHei" charset="-122"/>
                <a:cs typeface="SimHei" charset="-122"/>
              </a:rPr>
              <a:t>模型 </a:t>
            </a:r>
            <a:endParaRPr lang="zh-CN" altLang="en-US" b="1" dirty="0">
              <a:latin typeface="SimHei" charset="-122"/>
              <a:ea typeface="SimHei" charset="-122"/>
              <a:cs typeface="SimHei" charset="-122"/>
            </a:endParaRPr>
          </a:p>
        </p:txBody>
      </p:sp>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499827"/>
            <a:ext cx="1152128" cy="1028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矩形 13"/>
          <p:cNvSpPr/>
          <p:nvPr/>
        </p:nvSpPr>
        <p:spPr>
          <a:xfrm>
            <a:off x="3648377" y="6011996"/>
            <a:ext cx="2839239" cy="369332"/>
          </a:xfrm>
          <a:prstGeom prst="rect">
            <a:avLst/>
          </a:prstGeom>
        </p:spPr>
        <p:txBody>
          <a:bodyPr wrap="none">
            <a:spAutoFit/>
          </a:bodyPr>
          <a:lstStyle/>
          <a:p>
            <a:r>
              <a:rPr lang="zh-CN" altLang="zh-CN" b="1" dirty="0">
                <a:latin typeface="SimHei" charset="-122"/>
                <a:ea typeface="SimHei" charset="-122"/>
                <a:cs typeface="SimHei" charset="-122"/>
              </a:rPr>
              <a:t>引力和电磁力占主导地位 </a:t>
            </a:r>
            <a:endParaRPr lang="zh-CN" altLang="en-US" b="1" dirty="0">
              <a:latin typeface="SimHei" charset="-122"/>
              <a:ea typeface="SimHei" charset="-122"/>
              <a:cs typeface="SimHei" charset="-122"/>
            </a:endParaRPr>
          </a:p>
        </p:txBody>
      </p:sp>
      <p:sp>
        <p:nvSpPr>
          <p:cNvPr id="15" name="右箭头标注 14"/>
          <p:cNvSpPr/>
          <p:nvPr/>
        </p:nvSpPr>
        <p:spPr>
          <a:xfrm rot="16200000">
            <a:off x="4680014" y="4679846"/>
            <a:ext cx="648071" cy="2736305"/>
          </a:xfrm>
          <a:prstGeom prst="rightArrowCallout">
            <a:avLst>
              <a:gd name="adj1" fmla="val 25000"/>
              <a:gd name="adj2" fmla="val 25000"/>
              <a:gd name="adj3" fmla="val 25000"/>
              <a:gd name="adj4" fmla="val 55403"/>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9" name="右箭头标注 18"/>
          <p:cNvSpPr/>
          <p:nvPr/>
        </p:nvSpPr>
        <p:spPr>
          <a:xfrm rot="2642113">
            <a:off x="1641897" y="1311618"/>
            <a:ext cx="1121737" cy="931936"/>
          </a:xfrm>
          <a:prstGeom prst="rightArrowCallout">
            <a:avLst>
              <a:gd name="adj1" fmla="val 25000"/>
              <a:gd name="adj2" fmla="val 25000"/>
              <a:gd name="adj3" fmla="val 25000"/>
              <a:gd name="adj4" fmla="val 65232"/>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20" name="矩形 19"/>
          <p:cNvSpPr/>
          <p:nvPr/>
        </p:nvSpPr>
        <p:spPr>
          <a:xfrm rot="18823486">
            <a:off x="1550164" y="1286155"/>
            <a:ext cx="1029996" cy="646331"/>
          </a:xfrm>
          <a:prstGeom prst="rect">
            <a:avLst/>
          </a:prstGeom>
        </p:spPr>
        <p:txBody>
          <a:bodyPr wrap="square">
            <a:spAutoFit/>
          </a:bodyPr>
          <a:lstStyle/>
          <a:p>
            <a:r>
              <a:rPr lang="zh-CN" altLang="en-US" b="1" dirty="0" smtClean="0">
                <a:solidFill>
                  <a:srgbClr val="FF0000"/>
                </a:solidFill>
                <a:latin typeface="SimHei" charset="-122"/>
                <a:ea typeface="SimHei" charset="-122"/>
                <a:cs typeface="SimHei" charset="-122"/>
              </a:rPr>
              <a:t>新物理，新粒子</a:t>
            </a:r>
            <a:r>
              <a:rPr lang="zh-CN" altLang="en-US" b="1" dirty="0" smtClean="0">
                <a:solidFill>
                  <a:srgbClr val="FF0000"/>
                </a:solidFill>
              </a:rPr>
              <a:t>？</a:t>
            </a:r>
            <a:r>
              <a:rPr lang="zh-CN" altLang="zh-CN" b="1" dirty="0" smtClean="0">
                <a:solidFill>
                  <a:srgbClr val="FF0000"/>
                </a:solidFill>
              </a:rPr>
              <a:t> </a:t>
            </a:r>
            <a:endParaRPr lang="zh-CN" altLang="en-US" b="1" dirty="0">
              <a:solidFill>
                <a:srgbClr val="FF0000"/>
              </a:solidFill>
            </a:endParaRPr>
          </a:p>
        </p:txBody>
      </p:sp>
      <p:cxnSp>
        <p:nvCxnSpPr>
          <p:cNvPr id="18" name="直线箭头连接符 17"/>
          <p:cNvCxnSpPr/>
          <p:nvPr/>
        </p:nvCxnSpPr>
        <p:spPr>
          <a:xfrm flipV="1">
            <a:off x="1475656" y="2420888"/>
            <a:ext cx="504056" cy="12241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pic>
        <p:nvPicPr>
          <p:cNvPr id="5" name="图片 4" descr="susy particl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731049">
            <a:off x="553965" y="893403"/>
            <a:ext cx="1132006" cy="981205"/>
          </a:xfrm>
          <a:prstGeom prst="rect">
            <a:avLst/>
          </a:prstGeom>
        </p:spPr>
      </p:pic>
      <p:pic>
        <p:nvPicPr>
          <p:cNvPr id="22"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610357">
            <a:off x="8005325" y="3215817"/>
            <a:ext cx="1045196" cy="757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矩形 22"/>
          <p:cNvSpPr/>
          <p:nvPr/>
        </p:nvSpPr>
        <p:spPr>
          <a:xfrm rot="20619331">
            <a:off x="7670702" y="1896083"/>
            <a:ext cx="1114481" cy="1200329"/>
          </a:xfrm>
          <a:prstGeom prst="rect">
            <a:avLst/>
          </a:prstGeom>
        </p:spPr>
        <p:txBody>
          <a:bodyPr wrap="square">
            <a:spAutoFit/>
          </a:bodyPr>
          <a:lstStyle/>
          <a:p>
            <a:r>
              <a:rPr lang="zh-CN" altLang="en-US" b="1" dirty="0" smtClean="0">
                <a:latin typeface="SimHei" charset="-122"/>
                <a:ea typeface="SimHei" charset="-122"/>
                <a:cs typeface="SimHei" charset="-122"/>
              </a:rPr>
              <a:t>引力主导，</a:t>
            </a:r>
            <a:endParaRPr lang="en-US" altLang="zh-CN" b="1" dirty="0" smtClean="0">
              <a:latin typeface="SimHei" charset="-122"/>
              <a:ea typeface="SimHei" charset="-122"/>
              <a:cs typeface="SimHei" charset="-122"/>
            </a:endParaRPr>
          </a:p>
          <a:p>
            <a:r>
              <a:rPr lang="zh-CN" altLang="zh-CN" b="1" dirty="0" smtClean="0">
                <a:latin typeface="SimHei" charset="-122"/>
                <a:ea typeface="SimHei" charset="-122"/>
                <a:cs typeface="SimHei" charset="-122"/>
              </a:rPr>
              <a:t>爱因斯坦</a:t>
            </a:r>
            <a:r>
              <a:rPr lang="zh-CN" altLang="zh-CN" b="1" dirty="0">
                <a:latin typeface="SimHei" charset="-122"/>
                <a:ea typeface="SimHei" charset="-122"/>
                <a:cs typeface="SimHei" charset="-122"/>
              </a:rPr>
              <a:t>的广义相对论 </a:t>
            </a:r>
            <a:endParaRPr lang="zh-CN" altLang="en-US" b="1" dirty="0">
              <a:latin typeface="SimHei" charset="-122"/>
              <a:ea typeface="SimHei" charset="-122"/>
              <a:cs typeface="SimHei" charset="-122"/>
            </a:endParaRPr>
          </a:p>
        </p:txBody>
      </p:sp>
      <p:sp>
        <p:nvSpPr>
          <p:cNvPr id="24" name="右箭头标注 23"/>
          <p:cNvSpPr/>
          <p:nvPr/>
        </p:nvSpPr>
        <p:spPr>
          <a:xfrm rot="9774883">
            <a:off x="7340060" y="1817490"/>
            <a:ext cx="1520662" cy="1424994"/>
          </a:xfrm>
          <a:prstGeom prst="rightArrowCallout">
            <a:avLst>
              <a:gd name="adj1" fmla="val 25000"/>
              <a:gd name="adj2" fmla="val 25000"/>
              <a:gd name="adj3" fmla="val 16116"/>
              <a:gd name="adj4" fmla="val 75000"/>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25" name="右箭头标注 24"/>
          <p:cNvSpPr/>
          <p:nvPr/>
        </p:nvSpPr>
        <p:spPr>
          <a:xfrm>
            <a:off x="70992" y="2699627"/>
            <a:ext cx="1656184" cy="1728192"/>
          </a:xfrm>
          <a:prstGeom prst="rightArrowCallout">
            <a:avLst>
              <a:gd name="adj1" fmla="val 26781"/>
              <a:gd name="adj2" fmla="val 25891"/>
              <a:gd name="adj3" fmla="val 13072"/>
              <a:gd name="adj4" fmla="val 77556"/>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Tree>
    <p:extLst>
      <p:ext uri="{BB962C8B-B14F-4D97-AF65-F5344CB8AC3E}">
        <p14:creationId xmlns:p14="http://schemas.microsoft.com/office/powerpoint/2010/main" val="30596115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5"/>
          <p:cNvSpPr txBox="1">
            <a:spLocks/>
          </p:cNvSpPr>
          <p:nvPr/>
        </p:nvSpPr>
        <p:spPr>
          <a:xfrm>
            <a:off x="539552" y="836712"/>
            <a:ext cx="8136904" cy="72008"/>
          </a:xfrm>
          <a:prstGeom prst="rect">
            <a:avLst/>
          </a:prstGeom>
          <a:solidFill>
            <a:srgbClr val="800000"/>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9" name="标题 4"/>
          <p:cNvSpPr txBox="1">
            <a:spLocks/>
          </p:cNvSpPr>
          <p:nvPr/>
        </p:nvSpPr>
        <p:spPr>
          <a:xfrm>
            <a:off x="251520" y="32379"/>
            <a:ext cx="8496944" cy="819898"/>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lnSpc>
                <a:spcPct val="120000"/>
              </a:lnSpc>
            </a:pPr>
            <a:r>
              <a:rPr kumimoji="1" lang="en-US" altLang="zh-CN" sz="3200" b="0" dirty="0">
                <a:solidFill>
                  <a:srgbClr val="000000"/>
                </a:solidFill>
                <a:latin typeface="Arial Black"/>
                <a:cs typeface="Arial Black"/>
              </a:rPr>
              <a:t>Squark </a:t>
            </a:r>
            <a:r>
              <a:rPr kumimoji="1" lang="en-US" altLang="zh-CN" sz="3200" b="0" dirty="0" smtClean="0">
                <a:solidFill>
                  <a:srgbClr val="000000"/>
                </a:solidFill>
                <a:latin typeface="Arial Black"/>
                <a:cs typeface="Arial Black"/>
              </a:rPr>
              <a:t>search</a:t>
            </a:r>
            <a:r>
              <a:rPr kumimoji="1" lang="zh-CN" altLang="en-US" sz="3200" b="0" dirty="0" smtClean="0">
                <a:solidFill>
                  <a:srgbClr val="000000"/>
                </a:solidFill>
                <a:latin typeface="Arial Black"/>
                <a:cs typeface="Arial Black"/>
              </a:rPr>
              <a:t> </a:t>
            </a:r>
            <a:r>
              <a:rPr kumimoji="1" lang="en-US" altLang="zh-CN" b="0" i="1" dirty="0" smtClean="0">
                <a:latin typeface="Arial Black"/>
                <a:cs typeface="Arial Black"/>
              </a:rPr>
              <a:t>(summary</a:t>
            </a:r>
            <a:r>
              <a:rPr kumimoji="1" lang="en-US" altLang="zh-CN" b="0" i="1" dirty="0">
                <a:latin typeface="Arial Black"/>
                <a:cs typeface="Arial Black"/>
              </a:rPr>
              <a:t>)</a:t>
            </a:r>
            <a:endParaRPr kumimoji="1" lang="zh-CN" altLang="en-US" b="0" dirty="0">
              <a:latin typeface="Arial Black"/>
              <a:cs typeface="Arial Black"/>
            </a:endParaRPr>
          </a:p>
        </p:txBody>
      </p:sp>
      <p:pic>
        <p:nvPicPr>
          <p:cNvPr id="25" name="图片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128305"/>
            <a:ext cx="6188480" cy="4712506"/>
          </a:xfrm>
          <a:prstGeom prst="rect">
            <a:avLst/>
          </a:prstGeom>
        </p:spPr>
      </p:pic>
      <p:sp>
        <p:nvSpPr>
          <p:cNvPr id="24" name="幻灯片编号占位符 24"/>
          <p:cNvSpPr>
            <a:spLocks noGrp="1"/>
          </p:cNvSpPr>
          <p:nvPr>
            <p:ph type="sldNum" sz="quarter" idx="12"/>
          </p:nvPr>
        </p:nvSpPr>
        <p:spPr>
          <a:xfrm>
            <a:off x="7803654" y="6237312"/>
            <a:ext cx="876300" cy="292100"/>
          </a:xfrm>
        </p:spPr>
        <p:txBody>
          <a:bodyPr>
            <a:normAutofit fontScale="92500" lnSpcReduction="20000"/>
          </a:bodyPr>
          <a:lstStyle/>
          <a:p>
            <a:fld id="{0C913308-F349-4B6D-A68A-DD1791B4A57B}" type="slidenum">
              <a:rPr lang="zh-CN" altLang="en-US" smtClean="0"/>
              <a:pPr/>
              <a:t>60</a:t>
            </a:fld>
            <a:endParaRPr lang="zh-CN" altLang="en-US" dirty="0"/>
          </a:p>
        </p:txBody>
      </p:sp>
      <p:grpSp>
        <p:nvGrpSpPr>
          <p:cNvPr id="2" name="组 1"/>
          <p:cNvGrpSpPr/>
          <p:nvPr/>
        </p:nvGrpSpPr>
        <p:grpSpPr>
          <a:xfrm>
            <a:off x="7410843" y="57262"/>
            <a:ext cx="1720218" cy="2270825"/>
            <a:chOff x="7410843" y="57262"/>
            <a:chExt cx="1720218" cy="2270825"/>
          </a:xfrm>
        </p:grpSpPr>
        <p:pic>
          <p:nvPicPr>
            <p:cNvPr id="43" name="Picture 16" descr="Bild 2.png"/>
            <p:cNvPicPr>
              <a:picLocks noChangeAspect="1"/>
            </p:cNvPicPr>
            <p:nvPr/>
          </p:nvPicPr>
          <p:blipFill rotWithShape="1">
            <a:blip r:embed="rId3">
              <a:extLst>
                <a:ext uri="{28A0092B-C50C-407E-A947-70E740481C1C}">
                  <a14:useLocalDpi xmlns:a14="http://schemas.microsoft.com/office/drawing/2010/main" val="0"/>
                </a:ext>
              </a:extLst>
            </a:blip>
            <a:srcRect l="52844"/>
            <a:stretch/>
          </p:blipFill>
          <p:spPr bwMode="auto">
            <a:xfrm>
              <a:off x="7410843" y="57262"/>
              <a:ext cx="1720218" cy="227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矩形 43"/>
            <p:cNvSpPr>
              <a:spLocks noChangeArrowheads="1"/>
            </p:cNvSpPr>
            <p:nvPr/>
          </p:nvSpPr>
          <p:spPr bwMode="auto">
            <a:xfrm>
              <a:off x="8085072" y="252400"/>
              <a:ext cx="591383" cy="414625"/>
            </a:xfrm>
            <a:prstGeom prst="rect">
              <a:avLst/>
            </a:prstGeom>
            <a:noFill/>
            <a:ln w="38100">
              <a:solidFill>
                <a:srgbClr val="FF0000"/>
              </a:solidFill>
              <a:miter lim="800000"/>
              <a:headEnd/>
              <a:tailEnd/>
            </a:ln>
            <a:effectLst>
              <a:outerShdw blurRad="50800" dist="38100" dir="2700000" algn="br" rotWithShape="0">
                <a:srgbClr val="808080">
                  <a:alpha val="39999"/>
                </a:srgbClr>
              </a:outerShdw>
            </a:effectLst>
            <a:extLst>
              <a:ext uri="{909E8E84-426E-40dd-AFC4-6F175D3DCCD1}">
                <a14:hiddenFill xmlns:a14="http://schemas.microsoft.com/office/drawing/2010/main" xmlns="" xmlns:lc="http://schemas.openxmlformats.org/drawingml/2006/lockedCanvas">
                  <a:solidFill>
                    <a:srgbClr val="FFFFFF"/>
                  </a:solidFill>
                </a14:hiddenFill>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C00000"/>
                </a:solidFill>
                <a:latin typeface="Candara" charset="0"/>
                <a:ea typeface="楷体" charset="0"/>
                <a:cs typeface="楷体" charset="0"/>
              </a:endParaRPr>
            </a:p>
          </p:txBody>
        </p:sp>
      </p:grpSp>
      <p:sp>
        <p:nvSpPr>
          <p:cNvPr id="47" name="矩形 46"/>
          <p:cNvSpPr/>
          <p:nvPr/>
        </p:nvSpPr>
        <p:spPr>
          <a:xfrm>
            <a:off x="317426" y="897199"/>
            <a:ext cx="8581156" cy="1231106"/>
          </a:xfrm>
          <a:prstGeom prst="rect">
            <a:avLst/>
          </a:prstGeom>
        </p:spPr>
        <p:txBody>
          <a:bodyPr wrap="square">
            <a:spAutoFit/>
          </a:bodyPr>
          <a:lstStyle/>
          <a:p>
            <a:r>
              <a:rPr lang="zh-CN" altLang="en-US" sz="2000" dirty="0">
                <a:latin typeface="Times New Roman" charset="0"/>
                <a:ea typeface="Times New Roman" charset="0"/>
                <a:cs typeface="Times New Roman" charset="0"/>
              </a:rPr>
              <a:t>In </a:t>
            </a:r>
            <a:r>
              <a:rPr lang="zh-CN" altLang="en-US" sz="2000" b="1" dirty="0">
                <a:latin typeface="Times New Roman" charset="0"/>
                <a:ea typeface="Times New Roman" charset="0"/>
                <a:cs typeface="Times New Roman" charset="0"/>
              </a:rPr>
              <a:t>simplified model approach </a:t>
            </a:r>
            <a:r>
              <a:rPr lang="zh-CN" altLang="en-US" sz="2000" dirty="0">
                <a:latin typeface="Times New Roman" charset="0"/>
                <a:ea typeface="Times New Roman" charset="0"/>
                <a:cs typeface="Times New Roman" charset="0"/>
              </a:rPr>
              <a:t>(depending on decay mode and/or mass splittings)</a:t>
            </a:r>
            <a:r>
              <a:rPr lang="zh-CN" altLang="en-US" sz="2000" dirty="0" smtClean="0">
                <a:latin typeface="Times New Roman" charset="0"/>
                <a:ea typeface="Times New Roman" charset="0"/>
                <a:cs typeface="Times New Roman" charset="0"/>
              </a:rPr>
              <a:t>:</a:t>
            </a:r>
            <a:endParaRPr lang="en-US" altLang="zh-CN" sz="2000" dirty="0" smtClean="0">
              <a:latin typeface="Times New Roman" charset="0"/>
              <a:ea typeface="Times New Roman" charset="0"/>
              <a:cs typeface="Times New Roman" charset="0"/>
            </a:endParaRPr>
          </a:p>
          <a:p>
            <a:pPr marL="285750" indent="-285750">
              <a:buFont typeface="Arial" charset="0"/>
              <a:buChar char="•"/>
            </a:pPr>
            <a:r>
              <a:rPr lang="en-US" altLang="zh-CN" dirty="0" smtClean="0">
                <a:latin typeface="Times New Roman" charset="0"/>
                <a:ea typeface="Times New Roman" charset="0"/>
                <a:cs typeface="Times New Roman" charset="0"/>
              </a:rPr>
              <a:t>M(~g) &lt; O (1    TeV) </a:t>
            </a:r>
            <a:r>
              <a:rPr lang="mr-IN" altLang="zh-CN" dirty="0" smtClean="0">
                <a:latin typeface="Times New Roman" charset="0"/>
                <a:ea typeface="Times New Roman" charset="0"/>
                <a:cs typeface="Times New Roman" charset="0"/>
              </a:rPr>
              <a:t>–</a:t>
            </a:r>
            <a:r>
              <a:rPr lang="en-US" altLang="zh-CN" dirty="0" smtClean="0">
                <a:latin typeface="Times New Roman" charset="0"/>
                <a:ea typeface="Times New Roman" charset="0"/>
                <a:cs typeface="Times New Roman" charset="0"/>
              </a:rPr>
              <a:t> O (2.2 TeV) @95% CL</a:t>
            </a:r>
          </a:p>
          <a:p>
            <a:pPr marL="285750" indent="-285750">
              <a:buFont typeface="Arial" charset="0"/>
              <a:buChar char="•"/>
            </a:pPr>
            <a:r>
              <a:rPr lang="en-US" altLang="zh-CN" dirty="0">
                <a:solidFill>
                  <a:srgbClr val="0432FF"/>
                </a:solidFill>
                <a:latin typeface="Times New Roman" charset="0"/>
                <a:ea typeface="Times New Roman" charset="0"/>
                <a:cs typeface="Times New Roman" charset="0"/>
              </a:rPr>
              <a:t>M</a:t>
            </a:r>
            <a:r>
              <a:rPr lang="en-US" altLang="zh-CN" dirty="0" smtClean="0">
                <a:solidFill>
                  <a:srgbClr val="0432FF"/>
                </a:solidFill>
                <a:latin typeface="Times New Roman" charset="0"/>
                <a:ea typeface="Times New Roman" charset="0"/>
                <a:cs typeface="Times New Roman" charset="0"/>
              </a:rPr>
              <a:t>(~q) </a:t>
            </a:r>
            <a:r>
              <a:rPr lang="en-US" altLang="zh-CN" dirty="0">
                <a:solidFill>
                  <a:srgbClr val="0432FF"/>
                </a:solidFill>
                <a:latin typeface="Times New Roman" charset="0"/>
                <a:ea typeface="Times New Roman" charset="0"/>
                <a:cs typeface="Times New Roman" charset="0"/>
              </a:rPr>
              <a:t>&lt; </a:t>
            </a:r>
            <a:r>
              <a:rPr lang="en-US" altLang="zh-CN" dirty="0" smtClean="0">
                <a:solidFill>
                  <a:srgbClr val="0432FF"/>
                </a:solidFill>
                <a:latin typeface="Times New Roman" charset="0"/>
                <a:ea typeface="Times New Roman" charset="0"/>
                <a:cs typeface="Times New Roman" charset="0"/>
              </a:rPr>
              <a:t>O (</a:t>
            </a:r>
            <a:r>
              <a:rPr lang="en-US" altLang="zh-CN" dirty="0" smtClean="0">
                <a:solidFill>
                  <a:srgbClr val="0432FF"/>
                </a:solidFill>
                <a:latin typeface="Times New Roman" charset="0"/>
                <a:ea typeface="Times New Roman" charset="0"/>
                <a:cs typeface="Times New Roman" charset="0"/>
              </a:rPr>
              <a:t>0.6 </a:t>
            </a:r>
            <a:r>
              <a:rPr lang="en-US" altLang="zh-CN" dirty="0" smtClean="0">
                <a:solidFill>
                  <a:srgbClr val="0432FF"/>
                </a:solidFill>
                <a:latin typeface="Times New Roman" charset="0"/>
                <a:ea typeface="Times New Roman" charset="0"/>
                <a:cs typeface="Times New Roman" charset="0"/>
              </a:rPr>
              <a:t>TeV</a:t>
            </a:r>
            <a:r>
              <a:rPr lang="en-US" altLang="zh-CN" dirty="0">
                <a:solidFill>
                  <a:srgbClr val="0432FF"/>
                </a:solidFill>
                <a:latin typeface="Times New Roman" charset="0"/>
                <a:ea typeface="Times New Roman" charset="0"/>
                <a:cs typeface="Times New Roman" charset="0"/>
              </a:rPr>
              <a:t>) </a:t>
            </a:r>
            <a:r>
              <a:rPr lang="mr-IN" altLang="zh-CN" dirty="0">
                <a:solidFill>
                  <a:srgbClr val="0432FF"/>
                </a:solidFill>
                <a:latin typeface="Times New Roman" charset="0"/>
                <a:ea typeface="Times New Roman" charset="0"/>
                <a:cs typeface="Times New Roman" charset="0"/>
              </a:rPr>
              <a:t>–</a:t>
            </a:r>
            <a:r>
              <a:rPr lang="en-US" altLang="zh-CN" dirty="0">
                <a:solidFill>
                  <a:srgbClr val="0432FF"/>
                </a:solidFill>
                <a:latin typeface="Times New Roman" charset="0"/>
                <a:ea typeface="Times New Roman" charset="0"/>
                <a:cs typeface="Times New Roman" charset="0"/>
              </a:rPr>
              <a:t> O </a:t>
            </a:r>
            <a:r>
              <a:rPr lang="en-US" altLang="zh-CN" dirty="0" smtClean="0">
                <a:solidFill>
                  <a:srgbClr val="0432FF"/>
                </a:solidFill>
                <a:latin typeface="Times New Roman" charset="0"/>
                <a:ea typeface="Times New Roman" charset="0"/>
                <a:cs typeface="Times New Roman" charset="0"/>
              </a:rPr>
              <a:t>(1.5 </a:t>
            </a:r>
            <a:r>
              <a:rPr lang="en-US" altLang="zh-CN" dirty="0">
                <a:solidFill>
                  <a:srgbClr val="0432FF"/>
                </a:solidFill>
                <a:latin typeface="Times New Roman" charset="0"/>
                <a:ea typeface="Times New Roman" charset="0"/>
                <a:cs typeface="Times New Roman" charset="0"/>
              </a:rPr>
              <a:t>TeV) @95% </a:t>
            </a:r>
            <a:r>
              <a:rPr lang="en-US" altLang="zh-CN" dirty="0" smtClean="0">
                <a:solidFill>
                  <a:srgbClr val="0432FF"/>
                </a:solidFill>
                <a:latin typeface="Times New Roman" charset="0"/>
                <a:ea typeface="Times New Roman" charset="0"/>
                <a:cs typeface="Times New Roman" charset="0"/>
              </a:rPr>
              <a:t>CL</a:t>
            </a:r>
          </a:p>
          <a:p>
            <a:pPr marL="285750" indent="-285750">
              <a:buFont typeface="Arial" charset="0"/>
              <a:buChar char="•"/>
            </a:pPr>
            <a:r>
              <a:rPr lang="en-US" altLang="zh-CN" dirty="0">
                <a:solidFill>
                  <a:srgbClr val="000000"/>
                </a:solidFill>
                <a:latin typeface="Times New Roman" charset="0"/>
                <a:ea typeface="Times New Roman" charset="0"/>
                <a:cs typeface="Times New Roman" charset="0"/>
              </a:rPr>
              <a:t>M(~t/~b) &lt; O (0.7  TeV) </a:t>
            </a:r>
            <a:r>
              <a:rPr lang="mr-IN" altLang="zh-CN" dirty="0">
                <a:solidFill>
                  <a:srgbClr val="000000"/>
                </a:solidFill>
                <a:latin typeface="Times New Roman" charset="0"/>
                <a:ea typeface="Times New Roman" charset="0"/>
                <a:cs typeface="Times New Roman" charset="0"/>
              </a:rPr>
              <a:t>–</a:t>
            </a:r>
            <a:r>
              <a:rPr lang="en-US" altLang="zh-CN" dirty="0">
                <a:solidFill>
                  <a:srgbClr val="000000"/>
                </a:solidFill>
                <a:latin typeface="Times New Roman" charset="0"/>
                <a:ea typeface="Times New Roman" charset="0"/>
                <a:cs typeface="Times New Roman" charset="0"/>
              </a:rPr>
              <a:t> O (</a:t>
            </a:r>
            <a:r>
              <a:rPr lang="en-US" altLang="zh-CN" dirty="0" smtClean="0">
                <a:solidFill>
                  <a:srgbClr val="000000"/>
                </a:solidFill>
                <a:latin typeface="Times New Roman" charset="0"/>
                <a:ea typeface="Times New Roman" charset="0"/>
                <a:cs typeface="Times New Roman" charset="0"/>
              </a:rPr>
              <a:t>1.0/1.3 </a:t>
            </a:r>
            <a:r>
              <a:rPr lang="en-US" altLang="zh-CN" dirty="0">
                <a:solidFill>
                  <a:srgbClr val="000000"/>
                </a:solidFill>
                <a:latin typeface="Times New Roman" charset="0"/>
                <a:ea typeface="Times New Roman" charset="0"/>
                <a:cs typeface="Times New Roman" charset="0"/>
              </a:rPr>
              <a:t>TeV) @95% </a:t>
            </a:r>
            <a:r>
              <a:rPr lang="en-US" altLang="zh-CN" dirty="0" smtClean="0">
                <a:solidFill>
                  <a:srgbClr val="000000"/>
                </a:solidFill>
                <a:latin typeface="Times New Roman" charset="0"/>
                <a:ea typeface="Times New Roman" charset="0"/>
                <a:cs typeface="Times New Roman" charset="0"/>
              </a:rPr>
              <a:t>CL</a:t>
            </a:r>
            <a:endParaRPr lang="en-US" altLang="zh-CN" dirty="0">
              <a:solidFill>
                <a:srgbClr val="000000"/>
              </a:solidFill>
              <a:latin typeface="Times New Roman" charset="0"/>
              <a:ea typeface="Times New Roman" charset="0"/>
              <a:cs typeface="Times New Roman" charset="0"/>
            </a:endParaRPr>
          </a:p>
        </p:txBody>
      </p:sp>
      <p:pic>
        <p:nvPicPr>
          <p:cNvPr id="49" name="图片 48" descr="fig_01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2268" y="3646714"/>
            <a:ext cx="1751533" cy="1405992"/>
          </a:xfrm>
          <a:prstGeom prst="rect">
            <a:avLst/>
          </a:prstGeom>
          <a:ln>
            <a:solidFill>
              <a:srgbClr val="FF0000"/>
            </a:solidFill>
          </a:ln>
        </p:spPr>
      </p:pic>
      <p:pic>
        <p:nvPicPr>
          <p:cNvPr id="50" name="图片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7029" y="5102480"/>
            <a:ext cx="1762125" cy="1476904"/>
          </a:xfrm>
          <a:prstGeom prst="rect">
            <a:avLst/>
          </a:prstGeom>
          <a:ln>
            <a:solidFill>
              <a:srgbClr val="0432FF"/>
            </a:solidFill>
          </a:ln>
        </p:spPr>
      </p:pic>
      <p:cxnSp>
        <p:nvCxnSpPr>
          <p:cNvPr id="51" name="直线箭头连接符 50"/>
          <p:cNvCxnSpPr/>
          <p:nvPr/>
        </p:nvCxnSpPr>
        <p:spPr>
          <a:xfrm>
            <a:off x="3846228" y="5779756"/>
            <a:ext cx="2576040" cy="169524"/>
          </a:xfrm>
          <a:prstGeom prst="straightConnector1">
            <a:avLst/>
          </a:prstGeom>
          <a:ln w="38100" cmpd="sng">
            <a:solidFill>
              <a:srgbClr val="0432FF"/>
            </a:solidFill>
            <a:tailEnd type="arrow"/>
          </a:ln>
        </p:spPr>
        <p:style>
          <a:lnRef idx="2">
            <a:schemeClr val="accent1"/>
          </a:lnRef>
          <a:fillRef idx="0">
            <a:schemeClr val="accent1"/>
          </a:fillRef>
          <a:effectRef idx="1">
            <a:schemeClr val="accent1"/>
          </a:effectRef>
          <a:fontRef idx="minor">
            <a:schemeClr val="tx1"/>
          </a:fontRef>
        </p:style>
      </p:cxnSp>
      <p:cxnSp>
        <p:nvCxnSpPr>
          <p:cNvPr id="53" name="直线箭头连接符 52"/>
          <p:cNvCxnSpPr/>
          <p:nvPr/>
        </p:nvCxnSpPr>
        <p:spPr>
          <a:xfrm flipV="1">
            <a:off x="4139952" y="4560171"/>
            <a:ext cx="2307077" cy="95326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5" name="直线箭头连接符 54"/>
          <p:cNvCxnSpPr/>
          <p:nvPr/>
        </p:nvCxnSpPr>
        <p:spPr>
          <a:xfrm flipV="1">
            <a:off x="5891205" y="3284143"/>
            <a:ext cx="555824" cy="538945"/>
          </a:xfrm>
          <a:prstGeom prst="straightConnector1">
            <a:avLst/>
          </a:prstGeom>
          <a:ln w="38100" cmpd="sng">
            <a:solidFill>
              <a:srgbClr val="FF9300"/>
            </a:solidFill>
            <a:tailEnd type="arrow"/>
          </a:ln>
        </p:spPr>
        <p:style>
          <a:lnRef idx="2">
            <a:schemeClr val="accent1"/>
          </a:lnRef>
          <a:fillRef idx="0">
            <a:schemeClr val="accent1"/>
          </a:fillRef>
          <a:effectRef idx="1">
            <a:schemeClr val="accent1"/>
          </a:effectRef>
          <a:fontRef idx="minor">
            <a:schemeClr val="tx1"/>
          </a:fontRef>
        </p:style>
      </p:cxnSp>
      <p:pic>
        <p:nvPicPr>
          <p:cNvPr id="57" name="图片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8798" y="2116201"/>
            <a:ext cx="1661769" cy="1384807"/>
          </a:xfrm>
          <a:prstGeom prst="rect">
            <a:avLst/>
          </a:prstGeom>
          <a:ln>
            <a:solidFill>
              <a:srgbClr val="FF9300"/>
            </a:solidFill>
          </a:ln>
        </p:spPr>
      </p:pic>
    </p:spTree>
    <p:extLst>
      <p:ext uri="{BB962C8B-B14F-4D97-AF65-F5344CB8AC3E}">
        <p14:creationId xmlns:p14="http://schemas.microsoft.com/office/powerpoint/2010/main" val="16412838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5"/>
          <p:cNvSpPr txBox="1">
            <a:spLocks/>
          </p:cNvSpPr>
          <p:nvPr/>
        </p:nvSpPr>
        <p:spPr>
          <a:xfrm>
            <a:off x="539552" y="836712"/>
            <a:ext cx="8136904" cy="72008"/>
          </a:xfrm>
          <a:prstGeom prst="rect">
            <a:avLst/>
          </a:prstGeom>
          <a:solidFill>
            <a:srgbClr val="800000"/>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9" name="标题 4"/>
          <p:cNvSpPr txBox="1">
            <a:spLocks/>
          </p:cNvSpPr>
          <p:nvPr/>
        </p:nvSpPr>
        <p:spPr>
          <a:xfrm>
            <a:off x="251520" y="32379"/>
            <a:ext cx="8496944" cy="819898"/>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lnSpc>
                <a:spcPct val="120000"/>
              </a:lnSpc>
            </a:pPr>
            <a:r>
              <a:rPr kumimoji="1" lang="en-US" altLang="zh-CN" sz="3200" b="0" dirty="0">
                <a:solidFill>
                  <a:srgbClr val="000000"/>
                </a:solidFill>
                <a:latin typeface="Arial Black"/>
                <a:cs typeface="Arial Black"/>
              </a:rPr>
              <a:t>Squark </a:t>
            </a:r>
            <a:r>
              <a:rPr kumimoji="1" lang="en-US" altLang="zh-CN" sz="3200" b="0" dirty="0" smtClean="0">
                <a:solidFill>
                  <a:srgbClr val="000000"/>
                </a:solidFill>
                <a:latin typeface="Arial Black"/>
                <a:cs typeface="Arial Black"/>
              </a:rPr>
              <a:t>search</a:t>
            </a:r>
            <a:r>
              <a:rPr kumimoji="1" lang="zh-CN" altLang="en-US" sz="3200" b="0" dirty="0" smtClean="0">
                <a:solidFill>
                  <a:srgbClr val="000000"/>
                </a:solidFill>
                <a:latin typeface="Arial Black"/>
                <a:cs typeface="Arial Black"/>
              </a:rPr>
              <a:t> </a:t>
            </a:r>
            <a:r>
              <a:rPr kumimoji="1" lang="en-US" altLang="zh-CN" b="0" i="1" dirty="0" smtClean="0">
                <a:latin typeface="Arial Black"/>
                <a:cs typeface="Arial Black"/>
              </a:rPr>
              <a:t>(summary</a:t>
            </a:r>
            <a:r>
              <a:rPr kumimoji="1" lang="en-US" altLang="zh-CN" b="0" i="1" dirty="0">
                <a:latin typeface="Arial Black"/>
                <a:cs typeface="Arial Black"/>
              </a:rPr>
              <a:t>)</a:t>
            </a:r>
            <a:endParaRPr kumimoji="1" lang="zh-CN" altLang="en-US" b="0" dirty="0">
              <a:latin typeface="Arial Black"/>
              <a:cs typeface="Arial Black"/>
            </a:endParaRPr>
          </a:p>
        </p:txBody>
      </p:sp>
      <p:sp>
        <p:nvSpPr>
          <p:cNvPr id="6" name="矩形 5"/>
          <p:cNvSpPr/>
          <p:nvPr/>
        </p:nvSpPr>
        <p:spPr>
          <a:xfrm>
            <a:off x="353430" y="908720"/>
            <a:ext cx="8581156" cy="1231106"/>
          </a:xfrm>
          <a:prstGeom prst="rect">
            <a:avLst/>
          </a:prstGeom>
        </p:spPr>
        <p:txBody>
          <a:bodyPr wrap="square">
            <a:spAutoFit/>
          </a:bodyPr>
          <a:lstStyle/>
          <a:p>
            <a:r>
              <a:rPr lang="zh-CN" altLang="en-US" sz="2000" dirty="0">
                <a:latin typeface="Times New Roman" charset="0"/>
                <a:ea typeface="Times New Roman" charset="0"/>
                <a:cs typeface="Times New Roman" charset="0"/>
              </a:rPr>
              <a:t>In </a:t>
            </a:r>
            <a:r>
              <a:rPr lang="zh-CN" altLang="en-US" sz="2000" b="1" dirty="0">
                <a:latin typeface="Times New Roman" charset="0"/>
                <a:ea typeface="Times New Roman" charset="0"/>
                <a:cs typeface="Times New Roman" charset="0"/>
              </a:rPr>
              <a:t>simplified model approach </a:t>
            </a:r>
            <a:r>
              <a:rPr lang="zh-CN" altLang="en-US" sz="2000" dirty="0">
                <a:latin typeface="Times New Roman" charset="0"/>
                <a:ea typeface="Times New Roman" charset="0"/>
                <a:cs typeface="Times New Roman" charset="0"/>
              </a:rPr>
              <a:t>(depending on decay mode and/or mass splittings)</a:t>
            </a:r>
            <a:r>
              <a:rPr lang="zh-CN" altLang="en-US" sz="2000" dirty="0" smtClean="0">
                <a:latin typeface="Times New Roman" charset="0"/>
                <a:ea typeface="Times New Roman" charset="0"/>
                <a:cs typeface="Times New Roman" charset="0"/>
              </a:rPr>
              <a:t>:</a:t>
            </a:r>
            <a:endParaRPr lang="en-US" altLang="zh-CN" sz="2000" dirty="0" smtClean="0">
              <a:latin typeface="Times New Roman" charset="0"/>
              <a:ea typeface="Times New Roman" charset="0"/>
              <a:cs typeface="Times New Roman" charset="0"/>
            </a:endParaRPr>
          </a:p>
          <a:p>
            <a:pPr marL="285750" indent="-285750">
              <a:buFont typeface="Arial" charset="0"/>
              <a:buChar char="•"/>
            </a:pPr>
            <a:r>
              <a:rPr lang="en-US" altLang="zh-CN" dirty="0" smtClean="0">
                <a:latin typeface="Times New Roman" charset="0"/>
                <a:ea typeface="Times New Roman" charset="0"/>
                <a:cs typeface="Times New Roman" charset="0"/>
              </a:rPr>
              <a:t>M(~g) &lt; O (1    TeV) </a:t>
            </a:r>
            <a:r>
              <a:rPr lang="mr-IN" altLang="zh-CN" dirty="0" smtClean="0">
                <a:latin typeface="Times New Roman" charset="0"/>
                <a:ea typeface="Times New Roman" charset="0"/>
                <a:cs typeface="Times New Roman" charset="0"/>
              </a:rPr>
              <a:t>–</a:t>
            </a:r>
            <a:r>
              <a:rPr lang="en-US" altLang="zh-CN" dirty="0" smtClean="0">
                <a:latin typeface="Times New Roman" charset="0"/>
                <a:ea typeface="Times New Roman" charset="0"/>
                <a:cs typeface="Times New Roman" charset="0"/>
              </a:rPr>
              <a:t> O (2.2 TeV) @95% CL</a:t>
            </a:r>
          </a:p>
          <a:p>
            <a:pPr marL="285750" indent="-285750">
              <a:buFont typeface="Arial" charset="0"/>
              <a:buChar char="•"/>
            </a:pPr>
            <a:r>
              <a:rPr lang="en-US" altLang="zh-CN" dirty="0">
                <a:latin typeface="Times New Roman" charset="0"/>
                <a:ea typeface="Times New Roman" charset="0"/>
                <a:cs typeface="Times New Roman" charset="0"/>
              </a:rPr>
              <a:t>M</a:t>
            </a:r>
            <a:r>
              <a:rPr lang="en-US" altLang="zh-CN" dirty="0" smtClean="0">
                <a:latin typeface="Times New Roman" charset="0"/>
                <a:ea typeface="Times New Roman" charset="0"/>
                <a:cs typeface="Times New Roman" charset="0"/>
              </a:rPr>
              <a:t>(~q) </a:t>
            </a:r>
            <a:r>
              <a:rPr lang="en-US" altLang="zh-CN" dirty="0">
                <a:latin typeface="Times New Roman" charset="0"/>
                <a:ea typeface="Times New Roman" charset="0"/>
                <a:cs typeface="Times New Roman" charset="0"/>
              </a:rPr>
              <a:t>&lt; </a:t>
            </a:r>
            <a:r>
              <a:rPr lang="en-US" altLang="zh-CN" dirty="0" smtClean="0">
                <a:latin typeface="Times New Roman" charset="0"/>
                <a:ea typeface="Times New Roman" charset="0"/>
                <a:cs typeface="Times New Roman" charset="0"/>
              </a:rPr>
              <a:t>O (</a:t>
            </a:r>
            <a:r>
              <a:rPr lang="en-US" altLang="zh-CN" dirty="0" smtClean="0">
                <a:latin typeface="Times New Roman" charset="0"/>
                <a:ea typeface="Times New Roman" charset="0"/>
                <a:cs typeface="Times New Roman" charset="0"/>
              </a:rPr>
              <a:t>0.6 </a:t>
            </a:r>
            <a:r>
              <a:rPr lang="en-US" altLang="zh-CN" dirty="0" smtClean="0">
                <a:latin typeface="Times New Roman" charset="0"/>
                <a:ea typeface="Times New Roman" charset="0"/>
                <a:cs typeface="Times New Roman" charset="0"/>
              </a:rPr>
              <a:t>TeV</a:t>
            </a:r>
            <a:r>
              <a:rPr lang="en-US" altLang="zh-CN" dirty="0">
                <a:latin typeface="Times New Roman" charset="0"/>
                <a:ea typeface="Times New Roman" charset="0"/>
                <a:cs typeface="Times New Roman" charset="0"/>
              </a:rPr>
              <a:t>) </a:t>
            </a:r>
            <a:r>
              <a:rPr lang="mr-IN" altLang="zh-CN" dirty="0">
                <a:latin typeface="Times New Roman" charset="0"/>
                <a:ea typeface="Times New Roman" charset="0"/>
                <a:cs typeface="Times New Roman" charset="0"/>
              </a:rPr>
              <a:t>–</a:t>
            </a:r>
            <a:r>
              <a:rPr lang="en-US" altLang="zh-CN" dirty="0">
                <a:latin typeface="Times New Roman" charset="0"/>
                <a:ea typeface="Times New Roman" charset="0"/>
                <a:cs typeface="Times New Roman" charset="0"/>
              </a:rPr>
              <a:t> O </a:t>
            </a:r>
            <a:r>
              <a:rPr lang="en-US" altLang="zh-CN" dirty="0" smtClean="0">
                <a:latin typeface="Times New Roman" charset="0"/>
                <a:ea typeface="Times New Roman" charset="0"/>
                <a:cs typeface="Times New Roman" charset="0"/>
              </a:rPr>
              <a:t>(1.5 </a:t>
            </a:r>
            <a:r>
              <a:rPr lang="en-US" altLang="zh-CN" dirty="0">
                <a:latin typeface="Times New Roman" charset="0"/>
                <a:ea typeface="Times New Roman" charset="0"/>
                <a:cs typeface="Times New Roman" charset="0"/>
              </a:rPr>
              <a:t>TeV) @95% </a:t>
            </a:r>
            <a:r>
              <a:rPr lang="en-US" altLang="zh-CN" dirty="0" smtClean="0">
                <a:latin typeface="Times New Roman" charset="0"/>
                <a:ea typeface="Times New Roman" charset="0"/>
                <a:cs typeface="Times New Roman" charset="0"/>
              </a:rPr>
              <a:t>CL</a:t>
            </a:r>
          </a:p>
          <a:p>
            <a:pPr marL="285750" indent="-285750">
              <a:buFont typeface="Arial" charset="0"/>
              <a:buChar char="•"/>
            </a:pPr>
            <a:r>
              <a:rPr lang="en-US" altLang="zh-CN" dirty="0">
                <a:solidFill>
                  <a:srgbClr val="0432FF"/>
                </a:solidFill>
                <a:latin typeface="Times New Roman" charset="0"/>
                <a:ea typeface="Times New Roman" charset="0"/>
                <a:cs typeface="Times New Roman" charset="0"/>
              </a:rPr>
              <a:t>M</a:t>
            </a:r>
            <a:r>
              <a:rPr lang="en-US" altLang="zh-CN" dirty="0" smtClean="0">
                <a:solidFill>
                  <a:srgbClr val="0432FF"/>
                </a:solidFill>
                <a:latin typeface="Times New Roman" charset="0"/>
                <a:ea typeface="Times New Roman" charset="0"/>
                <a:cs typeface="Times New Roman" charset="0"/>
              </a:rPr>
              <a:t>(~t/~b) </a:t>
            </a:r>
            <a:r>
              <a:rPr lang="en-US" altLang="zh-CN" dirty="0">
                <a:solidFill>
                  <a:srgbClr val="0432FF"/>
                </a:solidFill>
                <a:latin typeface="Times New Roman" charset="0"/>
                <a:ea typeface="Times New Roman" charset="0"/>
                <a:cs typeface="Times New Roman" charset="0"/>
              </a:rPr>
              <a:t>&lt; O (</a:t>
            </a:r>
            <a:r>
              <a:rPr lang="en-US" altLang="zh-CN" dirty="0" smtClean="0">
                <a:solidFill>
                  <a:srgbClr val="0432FF"/>
                </a:solidFill>
                <a:latin typeface="Times New Roman" charset="0"/>
                <a:ea typeface="Times New Roman" charset="0"/>
                <a:cs typeface="Times New Roman" charset="0"/>
              </a:rPr>
              <a:t>0.7  TeV</a:t>
            </a:r>
            <a:r>
              <a:rPr lang="en-US" altLang="zh-CN" dirty="0">
                <a:solidFill>
                  <a:srgbClr val="0432FF"/>
                </a:solidFill>
                <a:latin typeface="Times New Roman" charset="0"/>
                <a:ea typeface="Times New Roman" charset="0"/>
                <a:cs typeface="Times New Roman" charset="0"/>
              </a:rPr>
              <a:t>) </a:t>
            </a:r>
            <a:r>
              <a:rPr lang="mr-IN" altLang="zh-CN" dirty="0">
                <a:solidFill>
                  <a:srgbClr val="0432FF"/>
                </a:solidFill>
                <a:latin typeface="Times New Roman" charset="0"/>
                <a:ea typeface="Times New Roman" charset="0"/>
                <a:cs typeface="Times New Roman" charset="0"/>
              </a:rPr>
              <a:t>–</a:t>
            </a:r>
            <a:r>
              <a:rPr lang="en-US" altLang="zh-CN" dirty="0">
                <a:solidFill>
                  <a:srgbClr val="0432FF"/>
                </a:solidFill>
                <a:latin typeface="Times New Roman" charset="0"/>
                <a:ea typeface="Times New Roman" charset="0"/>
                <a:cs typeface="Times New Roman" charset="0"/>
              </a:rPr>
              <a:t> O (</a:t>
            </a:r>
            <a:r>
              <a:rPr lang="en-US" altLang="zh-CN" dirty="0" smtClean="0">
                <a:solidFill>
                  <a:srgbClr val="0432FF"/>
                </a:solidFill>
                <a:latin typeface="Times New Roman" charset="0"/>
                <a:ea typeface="Times New Roman" charset="0"/>
                <a:cs typeface="Times New Roman" charset="0"/>
              </a:rPr>
              <a:t>1.0/1.3 </a:t>
            </a:r>
            <a:r>
              <a:rPr lang="en-US" altLang="zh-CN" dirty="0">
                <a:solidFill>
                  <a:srgbClr val="0432FF"/>
                </a:solidFill>
                <a:latin typeface="Times New Roman" charset="0"/>
                <a:ea typeface="Times New Roman" charset="0"/>
                <a:cs typeface="Times New Roman" charset="0"/>
              </a:rPr>
              <a:t>TeV) @95% </a:t>
            </a:r>
            <a:r>
              <a:rPr lang="en-US" altLang="zh-CN" dirty="0" smtClean="0">
                <a:solidFill>
                  <a:srgbClr val="0432FF"/>
                </a:solidFill>
                <a:latin typeface="Times New Roman" charset="0"/>
                <a:ea typeface="Times New Roman" charset="0"/>
                <a:cs typeface="Times New Roman" charset="0"/>
              </a:rPr>
              <a:t>CL</a:t>
            </a:r>
            <a:endParaRPr lang="en-US" altLang="zh-CN" dirty="0">
              <a:solidFill>
                <a:srgbClr val="0432FF"/>
              </a:solidFill>
              <a:latin typeface="Times New Roman" charset="0"/>
              <a:ea typeface="Times New Roman" charset="0"/>
              <a:cs typeface="Times New Roman" charset="0"/>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612" y="2200085"/>
            <a:ext cx="5432229" cy="4482508"/>
          </a:xfrm>
          <a:prstGeom prst="rect">
            <a:avLst/>
          </a:prstGeom>
        </p:spPr>
      </p:pic>
      <p:sp>
        <p:nvSpPr>
          <p:cNvPr id="24" name="幻灯片编号占位符 24"/>
          <p:cNvSpPr>
            <a:spLocks noGrp="1"/>
          </p:cNvSpPr>
          <p:nvPr>
            <p:ph type="sldNum" sz="quarter" idx="12"/>
          </p:nvPr>
        </p:nvSpPr>
        <p:spPr>
          <a:xfrm>
            <a:off x="7803654" y="6237312"/>
            <a:ext cx="876300" cy="292100"/>
          </a:xfrm>
        </p:spPr>
        <p:txBody>
          <a:bodyPr>
            <a:normAutofit fontScale="92500" lnSpcReduction="20000"/>
          </a:bodyPr>
          <a:lstStyle/>
          <a:p>
            <a:fld id="{0C913308-F349-4B6D-A68A-DD1791B4A57B}" type="slidenum">
              <a:rPr lang="zh-CN" altLang="en-US" smtClean="0"/>
              <a:pPr/>
              <a:t>61</a:t>
            </a:fld>
            <a:endParaRPr lang="zh-CN" altLang="en-US" dirty="0"/>
          </a:p>
        </p:txBody>
      </p:sp>
      <p:sp>
        <p:nvSpPr>
          <p:cNvPr id="31" name="椭圆 7"/>
          <p:cNvSpPr/>
          <p:nvPr/>
        </p:nvSpPr>
        <p:spPr>
          <a:xfrm rot="2635489">
            <a:off x="1573872" y="2732372"/>
            <a:ext cx="835806" cy="2764072"/>
          </a:xfrm>
          <a:prstGeom prst="ellipse">
            <a:avLst/>
          </a:prstGeom>
          <a:noFill/>
          <a:ln w="31750">
            <a:solidFill>
              <a:srgbClr val="9437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p>
        </p:txBody>
      </p:sp>
      <p:sp>
        <p:nvSpPr>
          <p:cNvPr id="34" name="椭圆 33"/>
          <p:cNvSpPr/>
          <p:nvPr/>
        </p:nvSpPr>
        <p:spPr>
          <a:xfrm>
            <a:off x="3386869" y="4320406"/>
            <a:ext cx="803304" cy="1853776"/>
          </a:xfrm>
          <a:prstGeom prst="ellipse">
            <a:avLst/>
          </a:prstGeom>
          <a:noFill/>
          <a:ln w="31750">
            <a:solidFill>
              <a:srgbClr val="0000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p>
        </p:txBody>
      </p:sp>
      <p:sp>
        <p:nvSpPr>
          <p:cNvPr id="35" name="矩形 34"/>
          <p:cNvSpPr/>
          <p:nvPr/>
        </p:nvSpPr>
        <p:spPr>
          <a:xfrm>
            <a:off x="5669598" y="5612688"/>
            <a:ext cx="3006858" cy="646331"/>
          </a:xfrm>
          <a:prstGeom prst="rect">
            <a:avLst/>
          </a:prstGeom>
        </p:spPr>
        <p:txBody>
          <a:bodyPr wrap="square">
            <a:spAutoFit/>
          </a:bodyPr>
          <a:lstStyle/>
          <a:p>
            <a:r>
              <a:rPr lang="en-US" altLang="zh-CN" b="1" dirty="0" smtClean="0">
                <a:solidFill>
                  <a:srgbClr val="0000FF"/>
                </a:solidFill>
                <a:latin typeface="Arial"/>
                <a:cs typeface="Arial"/>
              </a:rPr>
              <a:t>Large mass split scenario: up to 1 TeV</a:t>
            </a:r>
            <a:endParaRPr lang="en-US" altLang="zh-CN" dirty="0">
              <a:solidFill>
                <a:srgbClr val="0000FF"/>
              </a:solidFill>
            </a:endParaRPr>
          </a:p>
        </p:txBody>
      </p:sp>
      <p:sp>
        <p:nvSpPr>
          <p:cNvPr id="36" name="矩形 35"/>
          <p:cNvSpPr/>
          <p:nvPr/>
        </p:nvSpPr>
        <p:spPr>
          <a:xfrm>
            <a:off x="5868546" y="3283142"/>
            <a:ext cx="2608962" cy="646331"/>
          </a:xfrm>
          <a:prstGeom prst="rect">
            <a:avLst/>
          </a:prstGeom>
        </p:spPr>
        <p:txBody>
          <a:bodyPr wrap="square">
            <a:spAutoFit/>
          </a:bodyPr>
          <a:lstStyle/>
          <a:p>
            <a:r>
              <a:rPr lang="en-US" altLang="zh-CN" b="1" dirty="0" smtClean="0">
                <a:solidFill>
                  <a:srgbClr val="9437FF"/>
                </a:solidFill>
                <a:latin typeface="Arial"/>
                <a:cs typeface="Arial"/>
              </a:rPr>
              <a:t>Compressed scenario: still &lt; 700 GeV</a:t>
            </a:r>
            <a:endParaRPr lang="en-US" altLang="zh-CN" dirty="0">
              <a:solidFill>
                <a:srgbClr val="9437FF"/>
              </a:solidFill>
            </a:endParaRPr>
          </a:p>
        </p:txBody>
      </p:sp>
      <p:cxnSp>
        <p:nvCxnSpPr>
          <p:cNvPr id="37" name="直线箭头连接符 36"/>
          <p:cNvCxnSpPr/>
          <p:nvPr/>
        </p:nvCxnSpPr>
        <p:spPr>
          <a:xfrm flipV="1">
            <a:off x="2818849" y="3497179"/>
            <a:ext cx="3039174" cy="281752"/>
          </a:xfrm>
          <a:prstGeom prst="straightConnector1">
            <a:avLst/>
          </a:prstGeom>
          <a:ln w="38100" cmpd="sng">
            <a:solidFill>
              <a:srgbClr val="9437FF"/>
            </a:solidFill>
            <a:tailEnd type="arrow"/>
          </a:ln>
        </p:spPr>
        <p:style>
          <a:lnRef idx="2">
            <a:schemeClr val="accent1"/>
          </a:lnRef>
          <a:fillRef idx="0">
            <a:schemeClr val="accent1"/>
          </a:fillRef>
          <a:effectRef idx="1">
            <a:schemeClr val="accent1"/>
          </a:effectRef>
          <a:fontRef idx="minor">
            <a:schemeClr val="tx1"/>
          </a:fontRef>
        </p:style>
      </p:cxnSp>
      <p:cxnSp>
        <p:nvCxnSpPr>
          <p:cNvPr id="38" name="直线箭头连接符 37"/>
          <p:cNvCxnSpPr/>
          <p:nvPr/>
        </p:nvCxnSpPr>
        <p:spPr>
          <a:xfrm>
            <a:off x="4128568" y="5790400"/>
            <a:ext cx="1523552" cy="122352"/>
          </a:xfrm>
          <a:prstGeom prst="straightConnector1">
            <a:avLst/>
          </a:prstGeom>
          <a:ln w="38100" cmpd="sng">
            <a:solidFill>
              <a:srgbClr val="0432FF"/>
            </a:solidFill>
            <a:tailEnd type="arrow"/>
          </a:ln>
        </p:spPr>
        <p:style>
          <a:lnRef idx="2">
            <a:schemeClr val="accent1"/>
          </a:lnRef>
          <a:fillRef idx="0">
            <a:schemeClr val="accent1"/>
          </a:fillRef>
          <a:effectRef idx="1">
            <a:schemeClr val="accent1"/>
          </a:effectRef>
          <a:fontRef idx="minor">
            <a:schemeClr val="tx1"/>
          </a:fontRef>
        </p:style>
      </p:cxnSp>
      <p:grpSp>
        <p:nvGrpSpPr>
          <p:cNvPr id="2" name="组 1"/>
          <p:cNvGrpSpPr/>
          <p:nvPr/>
        </p:nvGrpSpPr>
        <p:grpSpPr>
          <a:xfrm>
            <a:off x="7410843" y="57262"/>
            <a:ext cx="1720218" cy="2270825"/>
            <a:chOff x="7410843" y="57262"/>
            <a:chExt cx="1720218" cy="2270825"/>
          </a:xfrm>
        </p:grpSpPr>
        <p:pic>
          <p:nvPicPr>
            <p:cNvPr id="43" name="Picture 16" descr="Bild 2.png"/>
            <p:cNvPicPr>
              <a:picLocks noChangeAspect="1"/>
            </p:cNvPicPr>
            <p:nvPr/>
          </p:nvPicPr>
          <p:blipFill rotWithShape="1">
            <a:blip r:embed="rId3">
              <a:extLst>
                <a:ext uri="{28A0092B-C50C-407E-A947-70E740481C1C}">
                  <a14:useLocalDpi xmlns:a14="http://schemas.microsoft.com/office/drawing/2010/main" val="0"/>
                </a:ext>
              </a:extLst>
            </a:blip>
            <a:srcRect l="52844"/>
            <a:stretch/>
          </p:blipFill>
          <p:spPr bwMode="auto">
            <a:xfrm>
              <a:off x="7410843" y="57262"/>
              <a:ext cx="1720218" cy="227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矩形 43"/>
            <p:cNvSpPr>
              <a:spLocks noChangeArrowheads="1"/>
            </p:cNvSpPr>
            <p:nvPr/>
          </p:nvSpPr>
          <p:spPr bwMode="auto">
            <a:xfrm>
              <a:off x="8638050" y="250421"/>
              <a:ext cx="313462" cy="225938"/>
            </a:xfrm>
            <a:prstGeom prst="rect">
              <a:avLst/>
            </a:prstGeom>
            <a:noFill/>
            <a:ln w="38100">
              <a:solidFill>
                <a:srgbClr val="FF0000"/>
              </a:solidFill>
              <a:miter lim="800000"/>
              <a:headEnd/>
              <a:tailEnd/>
            </a:ln>
            <a:effectLst>
              <a:outerShdw blurRad="50800" dist="38100" dir="2700000" algn="br" rotWithShape="0">
                <a:srgbClr val="808080">
                  <a:alpha val="39999"/>
                </a:srgbClr>
              </a:outerShdw>
            </a:effectLst>
            <a:extLst>
              <a:ext uri="{909E8E84-426E-40dd-AFC4-6F175D3DCCD1}">
                <a14:hiddenFill xmlns:a14="http://schemas.microsoft.com/office/drawing/2010/main" xmlns="" xmlns:lc="http://schemas.openxmlformats.org/drawingml/2006/lockedCanvas">
                  <a:solidFill>
                    <a:srgbClr val="FFFFFF"/>
                  </a:solidFill>
                </a14:hiddenFill>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C00000"/>
                </a:solidFill>
                <a:latin typeface="Candara" charset="0"/>
                <a:ea typeface="楷体" charset="0"/>
                <a:cs typeface="楷体" charset="0"/>
              </a:endParaRPr>
            </a:p>
          </p:txBody>
        </p:sp>
      </p:grpSp>
      <p:sp>
        <p:nvSpPr>
          <p:cNvPr id="45" name="矩形 44"/>
          <p:cNvSpPr/>
          <p:nvPr/>
        </p:nvSpPr>
        <p:spPr>
          <a:xfrm>
            <a:off x="5497123" y="2258493"/>
            <a:ext cx="2631249" cy="923330"/>
          </a:xfrm>
          <a:prstGeom prst="rect">
            <a:avLst/>
          </a:prstGeom>
          <a:solidFill>
            <a:schemeClr val="accent2">
              <a:lumMod val="20000"/>
              <a:lumOff val="80000"/>
            </a:schemeClr>
          </a:solidFill>
        </p:spPr>
        <p:txBody>
          <a:bodyPr wrap="square">
            <a:spAutoFit/>
          </a:bodyPr>
          <a:lstStyle/>
          <a:p>
            <a:pPr algn="just"/>
            <a:r>
              <a:rPr lang="zh-CN" altLang="en-US" dirty="0">
                <a:solidFill>
                  <a:srgbClr val="0000FF"/>
                </a:solidFill>
                <a:latin typeface="Arial" charset="0"/>
                <a:ea typeface="Arial" charset="0"/>
                <a:cs typeface="Arial" charset="0"/>
              </a:rPr>
              <a:t>Can be even worse in some </a:t>
            </a:r>
            <a:r>
              <a:rPr lang="zh-CN" altLang="en-US" dirty="0" smtClean="0">
                <a:solidFill>
                  <a:srgbClr val="0000FF"/>
                </a:solidFill>
                <a:latin typeface="Arial" charset="0"/>
                <a:ea typeface="Arial" charset="0"/>
                <a:cs typeface="Arial" charset="0"/>
              </a:rPr>
              <a:t>corners</a:t>
            </a:r>
            <a:r>
              <a:rPr lang="en-US" altLang="zh-CN" dirty="0">
                <a:solidFill>
                  <a:srgbClr val="0000FF"/>
                </a:solidFill>
                <a:latin typeface="Arial" charset="0"/>
                <a:ea typeface="Arial" charset="0"/>
                <a:cs typeface="Arial" charset="0"/>
              </a:rPr>
              <a:t> of simplified model space</a:t>
            </a:r>
            <a:endParaRPr lang="zh-CN" altLang="en-US" dirty="0">
              <a:solidFill>
                <a:srgbClr val="0000FF"/>
              </a:solidFill>
              <a:latin typeface="Arial" charset="0"/>
              <a:ea typeface="Arial" charset="0"/>
              <a:cs typeface="Arial" charset="0"/>
            </a:endParaRPr>
          </a:p>
        </p:txBody>
      </p:sp>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4271" y="4011302"/>
            <a:ext cx="1821782" cy="1462383"/>
          </a:xfrm>
          <a:prstGeom prst="rect">
            <a:avLst/>
          </a:prstGeom>
        </p:spPr>
      </p:pic>
    </p:spTree>
    <p:extLst>
      <p:ext uri="{BB962C8B-B14F-4D97-AF65-F5344CB8AC3E}">
        <p14:creationId xmlns:p14="http://schemas.microsoft.com/office/powerpoint/2010/main" val="2103074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5"/>
          <p:cNvSpPr txBox="1">
            <a:spLocks/>
          </p:cNvSpPr>
          <p:nvPr/>
        </p:nvSpPr>
        <p:spPr>
          <a:xfrm>
            <a:off x="539552" y="836712"/>
            <a:ext cx="8136904" cy="72008"/>
          </a:xfrm>
          <a:prstGeom prst="rect">
            <a:avLst/>
          </a:prstGeom>
          <a:solidFill>
            <a:srgbClr val="800000"/>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9" name="标题 4"/>
          <p:cNvSpPr txBox="1">
            <a:spLocks/>
          </p:cNvSpPr>
          <p:nvPr/>
        </p:nvSpPr>
        <p:spPr>
          <a:xfrm>
            <a:off x="251520" y="32379"/>
            <a:ext cx="8496944" cy="819898"/>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lnSpc>
                <a:spcPct val="120000"/>
              </a:lnSpc>
            </a:pPr>
            <a:r>
              <a:rPr kumimoji="1" lang="en-US" altLang="zh-CN" sz="3200" b="0" dirty="0">
                <a:solidFill>
                  <a:srgbClr val="000000"/>
                </a:solidFill>
                <a:latin typeface="Arial Black"/>
                <a:cs typeface="Arial Black"/>
              </a:rPr>
              <a:t>Squark </a:t>
            </a:r>
            <a:r>
              <a:rPr kumimoji="1" lang="en-US" altLang="zh-CN" sz="3200" b="0" dirty="0" smtClean="0">
                <a:solidFill>
                  <a:srgbClr val="000000"/>
                </a:solidFill>
                <a:latin typeface="Arial Black"/>
                <a:cs typeface="Arial Black"/>
              </a:rPr>
              <a:t>search</a:t>
            </a:r>
            <a:r>
              <a:rPr kumimoji="1" lang="zh-CN" altLang="en-US" sz="3200" b="0" dirty="0" smtClean="0">
                <a:solidFill>
                  <a:srgbClr val="000000"/>
                </a:solidFill>
                <a:latin typeface="Arial Black"/>
                <a:cs typeface="Arial Black"/>
              </a:rPr>
              <a:t> </a:t>
            </a:r>
            <a:r>
              <a:rPr kumimoji="1" lang="en-US" altLang="zh-CN" b="0" i="1" dirty="0" smtClean="0">
                <a:latin typeface="Arial Black"/>
                <a:cs typeface="Arial Black"/>
              </a:rPr>
              <a:t>(summary</a:t>
            </a:r>
            <a:r>
              <a:rPr kumimoji="1" lang="en-US" altLang="zh-CN" b="0" i="1" dirty="0">
                <a:latin typeface="Arial Black"/>
                <a:cs typeface="Arial Black"/>
              </a:rPr>
              <a:t>)</a:t>
            </a:r>
            <a:endParaRPr kumimoji="1" lang="zh-CN" altLang="en-US" b="0" dirty="0">
              <a:latin typeface="Arial Black"/>
              <a:cs typeface="Arial Black"/>
            </a:endParaRPr>
          </a:p>
        </p:txBody>
      </p:sp>
      <p:sp>
        <p:nvSpPr>
          <p:cNvPr id="24" name="幻灯片编号占位符 24"/>
          <p:cNvSpPr>
            <a:spLocks noGrp="1"/>
          </p:cNvSpPr>
          <p:nvPr>
            <p:ph type="sldNum" sz="quarter" idx="12"/>
          </p:nvPr>
        </p:nvSpPr>
        <p:spPr>
          <a:xfrm>
            <a:off x="7803654" y="6237312"/>
            <a:ext cx="876300" cy="292100"/>
          </a:xfrm>
        </p:spPr>
        <p:txBody>
          <a:bodyPr>
            <a:normAutofit fontScale="92500" lnSpcReduction="20000"/>
          </a:bodyPr>
          <a:lstStyle/>
          <a:p>
            <a:fld id="{0C913308-F349-4B6D-A68A-DD1791B4A57B}" type="slidenum">
              <a:rPr lang="zh-CN" altLang="en-US" smtClean="0"/>
              <a:pPr/>
              <a:t>62</a:t>
            </a:fld>
            <a:endParaRPr lang="zh-CN" altLang="en-US" dirty="0"/>
          </a:p>
        </p:txBody>
      </p:sp>
      <p:grpSp>
        <p:nvGrpSpPr>
          <p:cNvPr id="2" name="组 1"/>
          <p:cNvGrpSpPr/>
          <p:nvPr/>
        </p:nvGrpSpPr>
        <p:grpSpPr>
          <a:xfrm>
            <a:off x="7410843" y="57262"/>
            <a:ext cx="1720218" cy="2270825"/>
            <a:chOff x="7410843" y="57262"/>
            <a:chExt cx="1720218" cy="2270825"/>
          </a:xfrm>
        </p:grpSpPr>
        <p:pic>
          <p:nvPicPr>
            <p:cNvPr id="43" name="Picture 16" descr="Bild 2.png"/>
            <p:cNvPicPr>
              <a:picLocks noChangeAspect="1"/>
            </p:cNvPicPr>
            <p:nvPr/>
          </p:nvPicPr>
          <p:blipFill rotWithShape="1">
            <a:blip r:embed="rId2">
              <a:extLst>
                <a:ext uri="{28A0092B-C50C-407E-A947-70E740481C1C}">
                  <a14:useLocalDpi xmlns:a14="http://schemas.microsoft.com/office/drawing/2010/main" val="0"/>
                </a:ext>
              </a:extLst>
            </a:blip>
            <a:srcRect l="52844"/>
            <a:stretch/>
          </p:blipFill>
          <p:spPr bwMode="auto">
            <a:xfrm>
              <a:off x="7410843" y="57262"/>
              <a:ext cx="1720218" cy="227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矩形 43"/>
            <p:cNvSpPr>
              <a:spLocks noChangeArrowheads="1"/>
            </p:cNvSpPr>
            <p:nvPr/>
          </p:nvSpPr>
          <p:spPr bwMode="auto">
            <a:xfrm>
              <a:off x="8638050" y="381388"/>
              <a:ext cx="313462" cy="283657"/>
            </a:xfrm>
            <a:prstGeom prst="rect">
              <a:avLst/>
            </a:prstGeom>
            <a:noFill/>
            <a:ln w="38100">
              <a:solidFill>
                <a:srgbClr val="FF0000"/>
              </a:solidFill>
              <a:miter lim="800000"/>
              <a:headEnd/>
              <a:tailEnd/>
            </a:ln>
            <a:effectLst>
              <a:outerShdw blurRad="50800" dist="38100" dir="2700000" algn="br" rotWithShape="0">
                <a:srgbClr val="808080">
                  <a:alpha val="39999"/>
                </a:srgbClr>
              </a:outerShdw>
            </a:effectLst>
            <a:extLst>
              <a:ext uri="{909E8E84-426E-40dd-AFC4-6F175D3DCCD1}">
                <a14:hiddenFill xmlns:a14="http://schemas.microsoft.com/office/drawing/2010/main" xmlns="" xmlns:lc="http://schemas.openxmlformats.org/drawingml/2006/lockedCanvas">
                  <a:solidFill>
                    <a:srgbClr val="FFFFFF"/>
                  </a:solidFill>
                </a14:hiddenFill>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C00000"/>
                </a:solidFill>
                <a:latin typeface="Candara" charset="0"/>
                <a:ea typeface="楷体" charset="0"/>
                <a:cs typeface="楷体" charset="0"/>
              </a:endParaRPr>
            </a:p>
          </p:txBody>
        </p:sp>
      </p:grpSp>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3272" y="4889953"/>
            <a:ext cx="1577680" cy="1245537"/>
          </a:xfrm>
          <a:prstGeom prst="rect">
            <a:avLst/>
          </a:prstGeom>
          <a:ln>
            <a:solidFill>
              <a:srgbClr val="FF40FF"/>
            </a:solidFill>
          </a:ln>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518" y="2433627"/>
            <a:ext cx="4729370" cy="4335939"/>
          </a:xfrm>
          <a:prstGeom prst="rect">
            <a:avLst/>
          </a:prstGeom>
        </p:spPr>
      </p:pic>
      <p:pic>
        <p:nvPicPr>
          <p:cNvPr id="26" name="图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9446" y="3392442"/>
            <a:ext cx="1601506" cy="1310984"/>
          </a:xfrm>
          <a:prstGeom prst="rect">
            <a:avLst/>
          </a:prstGeom>
          <a:ln>
            <a:solidFill>
              <a:srgbClr val="00B050"/>
            </a:solidFill>
          </a:ln>
        </p:spPr>
      </p:pic>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764" y="4519205"/>
            <a:ext cx="1597318" cy="1297352"/>
          </a:xfrm>
          <a:prstGeom prst="rect">
            <a:avLst/>
          </a:prstGeom>
          <a:ln>
            <a:solidFill>
              <a:srgbClr val="0432FF"/>
            </a:solidFill>
          </a:ln>
        </p:spPr>
      </p:pic>
      <p:cxnSp>
        <p:nvCxnSpPr>
          <p:cNvPr id="28" name="直线箭头连接符 27"/>
          <p:cNvCxnSpPr/>
          <p:nvPr/>
        </p:nvCxnSpPr>
        <p:spPr>
          <a:xfrm>
            <a:off x="1805518" y="5167881"/>
            <a:ext cx="1110298" cy="133327"/>
          </a:xfrm>
          <a:prstGeom prst="straightConnector1">
            <a:avLst/>
          </a:prstGeom>
          <a:ln w="38100" cmpd="sng">
            <a:solidFill>
              <a:srgbClr val="0432FF"/>
            </a:solidFill>
            <a:tailEnd type="arrow"/>
          </a:ln>
        </p:spPr>
        <p:style>
          <a:lnRef idx="2">
            <a:schemeClr val="accent1"/>
          </a:lnRef>
          <a:fillRef idx="0">
            <a:schemeClr val="accent1"/>
          </a:fillRef>
          <a:effectRef idx="1">
            <a:schemeClr val="accent1"/>
          </a:effectRef>
          <a:fontRef idx="minor">
            <a:schemeClr val="tx1"/>
          </a:fontRef>
        </p:style>
      </p:cxnSp>
      <p:cxnSp>
        <p:nvCxnSpPr>
          <p:cNvPr id="29" name="直线箭头连接符 28"/>
          <p:cNvCxnSpPr/>
          <p:nvPr/>
        </p:nvCxnSpPr>
        <p:spPr>
          <a:xfrm>
            <a:off x="5526400" y="4293096"/>
            <a:ext cx="1143046" cy="0"/>
          </a:xfrm>
          <a:prstGeom prst="straightConnector1">
            <a:avLst/>
          </a:prstGeom>
          <a:ln w="38100" cmpd="sng">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30" name="直线箭头连接符 29"/>
          <p:cNvCxnSpPr/>
          <p:nvPr/>
        </p:nvCxnSpPr>
        <p:spPr>
          <a:xfrm>
            <a:off x="4383355" y="5396452"/>
            <a:ext cx="2286091" cy="48772"/>
          </a:xfrm>
          <a:prstGeom prst="straightConnector1">
            <a:avLst/>
          </a:prstGeom>
          <a:ln w="38100" cmpd="sng">
            <a:solidFill>
              <a:srgbClr val="FF40FF"/>
            </a:solidFill>
            <a:tailEnd type="arrow"/>
          </a:ln>
        </p:spPr>
        <p:style>
          <a:lnRef idx="2">
            <a:schemeClr val="accent1"/>
          </a:lnRef>
          <a:fillRef idx="0">
            <a:schemeClr val="accent1"/>
          </a:fillRef>
          <a:effectRef idx="1">
            <a:schemeClr val="accent1"/>
          </a:effectRef>
          <a:fontRef idx="minor">
            <a:schemeClr val="tx1"/>
          </a:fontRef>
        </p:style>
      </p:cxnSp>
      <p:sp>
        <p:nvSpPr>
          <p:cNvPr id="39" name="矩形 38"/>
          <p:cNvSpPr/>
          <p:nvPr/>
        </p:nvSpPr>
        <p:spPr>
          <a:xfrm>
            <a:off x="353430" y="908720"/>
            <a:ext cx="8581156" cy="1231106"/>
          </a:xfrm>
          <a:prstGeom prst="rect">
            <a:avLst/>
          </a:prstGeom>
        </p:spPr>
        <p:txBody>
          <a:bodyPr wrap="square">
            <a:spAutoFit/>
          </a:bodyPr>
          <a:lstStyle/>
          <a:p>
            <a:r>
              <a:rPr lang="zh-CN" altLang="en-US" sz="2000" dirty="0">
                <a:latin typeface="Times New Roman" charset="0"/>
                <a:ea typeface="Times New Roman" charset="0"/>
                <a:cs typeface="Times New Roman" charset="0"/>
              </a:rPr>
              <a:t>In </a:t>
            </a:r>
            <a:r>
              <a:rPr lang="zh-CN" altLang="en-US" sz="2000" b="1" dirty="0">
                <a:latin typeface="Times New Roman" charset="0"/>
                <a:ea typeface="Times New Roman" charset="0"/>
                <a:cs typeface="Times New Roman" charset="0"/>
              </a:rPr>
              <a:t>simplified model approach </a:t>
            </a:r>
            <a:r>
              <a:rPr lang="zh-CN" altLang="en-US" sz="2000" dirty="0">
                <a:latin typeface="Times New Roman" charset="0"/>
                <a:ea typeface="Times New Roman" charset="0"/>
                <a:cs typeface="Times New Roman" charset="0"/>
              </a:rPr>
              <a:t>(depending on decay mode and/or mass splittings)</a:t>
            </a:r>
            <a:r>
              <a:rPr lang="zh-CN" altLang="en-US" sz="2000" dirty="0" smtClean="0">
                <a:latin typeface="Times New Roman" charset="0"/>
                <a:ea typeface="Times New Roman" charset="0"/>
                <a:cs typeface="Times New Roman" charset="0"/>
              </a:rPr>
              <a:t>:</a:t>
            </a:r>
            <a:endParaRPr lang="en-US" altLang="zh-CN" sz="2000" dirty="0" smtClean="0">
              <a:latin typeface="Times New Roman" charset="0"/>
              <a:ea typeface="Times New Roman" charset="0"/>
              <a:cs typeface="Times New Roman" charset="0"/>
            </a:endParaRPr>
          </a:p>
          <a:p>
            <a:pPr marL="285750" indent="-285750">
              <a:buFont typeface="Arial" charset="0"/>
              <a:buChar char="•"/>
            </a:pPr>
            <a:r>
              <a:rPr lang="en-US" altLang="zh-CN" dirty="0" smtClean="0">
                <a:latin typeface="Times New Roman" charset="0"/>
                <a:ea typeface="Times New Roman" charset="0"/>
                <a:cs typeface="Times New Roman" charset="0"/>
              </a:rPr>
              <a:t>M(~g) &lt; O (1    TeV) </a:t>
            </a:r>
            <a:r>
              <a:rPr lang="mr-IN" altLang="zh-CN" dirty="0" smtClean="0">
                <a:latin typeface="Times New Roman" charset="0"/>
                <a:ea typeface="Times New Roman" charset="0"/>
                <a:cs typeface="Times New Roman" charset="0"/>
              </a:rPr>
              <a:t>–</a:t>
            </a:r>
            <a:r>
              <a:rPr lang="en-US" altLang="zh-CN" dirty="0" smtClean="0">
                <a:latin typeface="Times New Roman" charset="0"/>
                <a:ea typeface="Times New Roman" charset="0"/>
                <a:cs typeface="Times New Roman" charset="0"/>
              </a:rPr>
              <a:t> O (2.2 TeV) @95% CL</a:t>
            </a:r>
          </a:p>
          <a:p>
            <a:pPr marL="285750" indent="-285750">
              <a:buFont typeface="Arial" charset="0"/>
              <a:buChar char="•"/>
            </a:pPr>
            <a:r>
              <a:rPr lang="en-US" altLang="zh-CN" dirty="0">
                <a:latin typeface="Times New Roman" charset="0"/>
                <a:ea typeface="Times New Roman" charset="0"/>
                <a:cs typeface="Times New Roman" charset="0"/>
              </a:rPr>
              <a:t>M</a:t>
            </a:r>
            <a:r>
              <a:rPr lang="en-US" altLang="zh-CN" dirty="0" smtClean="0">
                <a:latin typeface="Times New Roman" charset="0"/>
                <a:ea typeface="Times New Roman" charset="0"/>
                <a:cs typeface="Times New Roman" charset="0"/>
              </a:rPr>
              <a:t>(~q) </a:t>
            </a:r>
            <a:r>
              <a:rPr lang="en-US" altLang="zh-CN" dirty="0">
                <a:latin typeface="Times New Roman" charset="0"/>
                <a:ea typeface="Times New Roman" charset="0"/>
                <a:cs typeface="Times New Roman" charset="0"/>
              </a:rPr>
              <a:t>&lt; </a:t>
            </a:r>
            <a:r>
              <a:rPr lang="en-US" altLang="zh-CN" dirty="0" smtClean="0">
                <a:latin typeface="Times New Roman" charset="0"/>
                <a:ea typeface="Times New Roman" charset="0"/>
                <a:cs typeface="Times New Roman" charset="0"/>
              </a:rPr>
              <a:t>O (0.5 TeV</a:t>
            </a:r>
            <a:r>
              <a:rPr lang="en-US" altLang="zh-CN" dirty="0">
                <a:latin typeface="Times New Roman" charset="0"/>
                <a:ea typeface="Times New Roman" charset="0"/>
                <a:cs typeface="Times New Roman" charset="0"/>
              </a:rPr>
              <a:t>) </a:t>
            </a:r>
            <a:r>
              <a:rPr lang="mr-IN" altLang="zh-CN" dirty="0">
                <a:latin typeface="Times New Roman" charset="0"/>
                <a:ea typeface="Times New Roman" charset="0"/>
                <a:cs typeface="Times New Roman" charset="0"/>
              </a:rPr>
              <a:t>–</a:t>
            </a:r>
            <a:r>
              <a:rPr lang="en-US" altLang="zh-CN" dirty="0">
                <a:latin typeface="Times New Roman" charset="0"/>
                <a:ea typeface="Times New Roman" charset="0"/>
                <a:cs typeface="Times New Roman" charset="0"/>
              </a:rPr>
              <a:t> O </a:t>
            </a:r>
            <a:r>
              <a:rPr lang="en-US" altLang="zh-CN" dirty="0" smtClean="0">
                <a:latin typeface="Times New Roman" charset="0"/>
                <a:ea typeface="Times New Roman" charset="0"/>
                <a:cs typeface="Times New Roman" charset="0"/>
              </a:rPr>
              <a:t>(1.5 </a:t>
            </a:r>
            <a:r>
              <a:rPr lang="en-US" altLang="zh-CN" dirty="0">
                <a:latin typeface="Times New Roman" charset="0"/>
                <a:ea typeface="Times New Roman" charset="0"/>
                <a:cs typeface="Times New Roman" charset="0"/>
              </a:rPr>
              <a:t>TeV) @95% </a:t>
            </a:r>
            <a:r>
              <a:rPr lang="en-US" altLang="zh-CN" dirty="0" smtClean="0">
                <a:latin typeface="Times New Roman" charset="0"/>
                <a:ea typeface="Times New Roman" charset="0"/>
                <a:cs typeface="Times New Roman" charset="0"/>
              </a:rPr>
              <a:t>CL</a:t>
            </a:r>
          </a:p>
          <a:p>
            <a:pPr marL="285750" indent="-285750">
              <a:buFont typeface="Arial" charset="0"/>
              <a:buChar char="•"/>
            </a:pPr>
            <a:r>
              <a:rPr lang="en-US" altLang="zh-CN" dirty="0">
                <a:solidFill>
                  <a:srgbClr val="0432FF"/>
                </a:solidFill>
                <a:latin typeface="Times New Roman" charset="0"/>
                <a:ea typeface="Times New Roman" charset="0"/>
                <a:cs typeface="Times New Roman" charset="0"/>
              </a:rPr>
              <a:t>M</a:t>
            </a:r>
            <a:r>
              <a:rPr lang="en-US" altLang="zh-CN" dirty="0" smtClean="0">
                <a:solidFill>
                  <a:srgbClr val="0432FF"/>
                </a:solidFill>
                <a:latin typeface="Times New Roman" charset="0"/>
                <a:ea typeface="Times New Roman" charset="0"/>
                <a:cs typeface="Times New Roman" charset="0"/>
              </a:rPr>
              <a:t>(~t/~b) </a:t>
            </a:r>
            <a:r>
              <a:rPr lang="en-US" altLang="zh-CN" dirty="0">
                <a:solidFill>
                  <a:srgbClr val="0432FF"/>
                </a:solidFill>
                <a:latin typeface="Times New Roman" charset="0"/>
                <a:ea typeface="Times New Roman" charset="0"/>
                <a:cs typeface="Times New Roman" charset="0"/>
              </a:rPr>
              <a:t>&lt; O (</a:t>
            </a:r>
            <a:r>
              <a:rPr lang="en-US" altLang="zh-CN" dirty="0" smtClean="0">
                <a:solidFill>
                  <a:srgbClr val="0432FF"/>
                </a:solidFill>
                <a:latin typeface="Times New Roman" charset="0"/>
                <a:ea typeface="Times New Roman" charset="0"/>
                <a:cs typeface="Times New Roman" charset="0"/>
              </a:rPr>
              <a:t>0.7  TeV</a:t>
            </a:r>
            <a:r>
              <a:rPr lang="en-US" altLang="zh-CN" dirty="0">
                <a:solidFill>
                  <a:srgbClr val="0432FF"/>
                </a:solidFill>
                <a:latin typeface="Times New Roman" charset="0"/>
                <a:ea typeface="Times New Roman" charset="0"/>
                <a:cs typeface="Times New Roman" charset="0"/>
              </a:rPr>
              <a:t>) </a:t>
            </a:r>
            <a:r>
              <a:rPr lang="mr-IN" altLang="zh-CN" dirty="0">
                <a:solidFill>
                  <a:srgbClr val="0432FF"/>
                </a:solidFill>
                <a:latin typeface="Times New Roman" charset="0"/>
                <a:ea typeface="Times New Roman" charset="0"/>
                <a:cs typeface="Times New Roman" charset="0"/>
              </a:rPr>
              <a:t>–</a:t>
            </a:r>
            <a:r>
              <a:rPr lang="en-US" altLang="zh-CN" dirty="0">
                <a:solidFill>
                  <a:srgbClr val="0432FF"/>
                </a:solidFill>
                <a:latin typeface="Times New Roman" charset="0"/>
                <a:ea typeface="Times New Roman" charset="0"/>
                <a:cs typeface="Times New Roman" charset="0"/>
              </a:rPr>
              <a:t> O (</a:t>
            </a:r>
            <a:r>
              <a:rPr lang="en-US" altLang="zh-CN" dirty="0" smtClean="0">
                <a:solidFill>
                  <a:srgbClr val="0432FF"/>
                </a:solidFill>
                <a:latin typeface="Times New Roman" charset="0"/>
                <a:ea typeface="Times New Roman" charset="0"/>
                <a:cs typeface="Times New Roman" charset="0"/>
              </a:rPr>
              <a:t>1.0/1.3 </a:t>
            </a:r>
            <a:r>
              <a:rPr lang="en-US" altLang="zh-CN" dirty="0">
                <a:solidFill>
                  <a:srgbClr val="0432FF"/>
                </a:solidFill>
                <a:latin typeface="Times New Roman" charset="0"/>
                <a:ea typeface="Times New Roman" charset="0"/>
                <a:cs typeface="Times New Roman" charset="0"/>
              </a:rPr>
              <a:t>TeV) @95% </a:t>
            </a:r>
            <a:r>
              <a:rPr lang="en-US" altLang="zh-CN" dirty="0" smtClean="0">
                <a:solidFill>
                  <a:srgbClr val="0432FF"/>
                </a:solidFill>
                <a:latin typeface="Times New Roman" charset="0"/>
                <a:ea typeface="Times New Roman" charset="0"/>
                <a:cs typeface="Times New Roman" charset="0"/>
              </a:rPr>
              <a:t>CL</a:t>
            </a:r>
            <a:endParaRPr lang="en-US" altLang="zh-CN" dirty="0">
              <a:solidFill>
                <a:srgbClr val="0432FF"/>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6780399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幻灯片编号占位符 15"/>
          <p:cNvSpPr>
            <a:spLocks noGrp="1"/>
          </p:cNvSpPr>
          <p:nvPr>
            <p:ph type="sldNum" sz="quarter" idx="12"/>
          </p:nvPr>
        </p:nvSpPr>
        <p:spPr>
          <a:xfrm>
            <a:off x="8028385" y="6453336"/>
            <a:ext cx="876300" cy="292100"/>
          </a:xfrm>
        </p:spPr>
        <p:txBody>
          <a:bodyPr>
            <a:normAutofit fontScale="92500" lnSpcReduction="20000"/>
          </a:bodyPr>
          <a:lstStyle/>
          <a:p>
            <a:fld id="{0C913308-F349-4B6D-A68A-DD1791B4A57B}" type="slidenum">
              <a:rPr lang="zh-CN" altLang="en-US" smtClean="0"/>
              <a:pPr/>
              <a:t>63</a:t>
            </a:fld>
            <a:endParaRPr lang="zh-CN" altLang="en-US"/>
          </a:p>
        </p:txBody>
      </p:sp>
      <p:sp>
        <p:nvSpPr>
          <p:cNvPr id="10" name="Rectangle 9"/>
          <p:cNvSpPr/>
          <p:nvPr/>
        </p:nvSpPr>
        <p:spPr>
          <a:xfrm>
            <a:off x="426210" y="6036164"/>
            <a:ext cx="8056691" cy="746358"/>
          </a:xfrm>
          <a:prstGeom prst="rect">
            <a:avLst/>
          </a:prstGeom>
        </p:spPr>
        <p:txBody>
          <a:bodyPr wrap="square">
            <a:spAutoFit/>
          </a:bodyPr>
          <a:lstStyle/>
          <a:p>
            <a:pPr marL="342900" indent="-342900" algn="just">
              <a:spcAft>
                <a:spcPts val="300"/>
              </a:spcAft>
              <a:buFont typeface="Wingdings" charset="2"/>
              <a:buChar char="q"/>
            </a:pPr>
            <a:r>
              <a:rPr lang="en-US" sz="2000" b="1" dirty="0" smtClean="0">
                <a:solidFill>
                  <a:srgbClr val="000000"/>
                </a:solidFill>
                <a:latin typeface="Times New Roman"/>
                <a:cs typeface="Times New Roman"/>
              </a:rPr>
              <a:t>Powerful exclusions in decays </a:t>
            </a:r>
            <a:r>
              <a:rPr lang="en-US" sz="2000" b="1" dirty="0" smtClean="0">
                <a:solidFill>
                  <a:srgbClr val="FF9300"/>
                </a:solidFill>
                <a:latin typeface="Times New Roman"/>
                <a:cs typeface="Times New Roman"/>
              </a:rPr>
              <a:t>via sleptons </a:t>
            </a:r>
            <a:r>
              <a:rPr lang="en-US" sz="2000" b="1" dirty="0" smtClean="0">
                <a:solidFill>
                  <a:srgbClr val="000000"/>
                </a:solidFill>
                <a:latin typeface="Times New Roman"/>
                <a:cs typeface="Times New Roman"/>
              </a:rPr>
              <a:t>(C1/N2 up to </a:t>
            </a:r>
            <a:r>
              <a:rPr lang="en-US" sz="2000" b="1" dirty="0" smtClean="0">
                <a:solidFill>
                  <a:srgbClr val="FF9300"/>
                </a:solidFill>
                <a:latin typeface="Times New Roman"/>
                <a:cs typeface="Times New Roman"/>
              </a:rPr>
              <a:t>0.6-1.1</a:t>
            </a:r>
            <a:r>
              <a:rPr lang="en-US" sz="2000" b="1" dirty="0" smtClean="0">
                <a:solidFill>
                  <a:srgbClr val="0000FF"/>
                </a:solidFill>
                <a:latin typeface="Times New Roman"/>
                <a:cs typeface="Times New Roman"/>
              </a:rPr>
              <a:t> </a:t>
            </a:r>
            <a:r>
              <a:rPr lang="en-US" sz="2000" b="1" dirty="0" smtClean="0">
                <a:solidFill>
                  <a:srgbClr val="000000"/>
                </a:solidFill>
                <a:latin typeface="Times New Roman"/>
                <a:cs typeface="Times New Roman"/>
              </a:rPr>
              <a:t>TeV)</a:t>
            </a:r>
          </a:p>
          <a:p>
            <a:pPr marL="342900" indent="-342900" algn="just">
              <a:spcAft>
                <a:spcPts val="300"/>
              </a:spcAft>
              <a:buFont typeface="Wingdings" charset="2"/>
              <a:buChar char="q"/>
            </a:pPr>
            <a:r>
              <a:rPr lang="en-US" sz="2000" b="1" dirty="0" smtClean="0">
                <a:solidFill>
                  <a:srgbClr val="000000"/>
                </a:solidFill>
                <a:latin typeface="Times New Roman"/>
                <a:cs typeface="Times New Roman"/>
              </a:rPr>
              <a:t>Exclusions is not so large in decays </a:t>
            </a:r>
            <a:r>
              <a:rPr lang="en-US" sz="2000" b="1" dirty="0" smtClean="0">
                <a:solidFill>
                  <a:srgbClr val="C00000"/>
                </a:solidFill>
                <a:latin typeface="Times New Roman"/>
                <a:cs typeface="Times New Roman"/>
              </a:rPr>
              <a:t>via</a:t>
            </a:r>
            <a:r>
              <a:rPr lang="en-US" sz="2000" b="1" dirty="0" smtClean="0">
                <a:solidFill>
                  <a:srgbClr val="000000"/>
                </a:solidFill>
                <a:latin typeface="Times New Roman"/>
                <a:cs typeface="Times New Roman"/>
              </a:rPr>
              <a:t> </a:t>
            </a:r>
            <a:r>
              <a:rPr lang="en-US" sz="2000" b="1" dirty="0" smtClean="0">
                <a:solidFill>
                  <a:srgbClr val="C00000"/>
                </a:solidFill>
                <a:latin typeface="Times New Roman"/>
                <a:cs typeface="Times New Roman"/>
              </a:rPr>
              <a:t>bosons</a:t>
            </a:r>
            <a:r>
              <a:rPr lang="en-US" sz="2000" b="1" dirty="0" smtClean="0">
                <a:solidFill>
                  <a:srgbClr val="000000"/>
                </a:solidFill>
                <a:latin typeface="Times New Roman"/>
                <a:cs typeface="Times New Roman"/>
              </a:rPr>
              <a:t> (up to </a:t>
            </a:r>
            <a:r>
              <a:rPr lang="en-US" altLang="zh-CN" sz="2000" b="1" dirty="0" smtClean="0">
                <a:solidFill>
                  <a:srgbClr val="C00000"/>
                </a:solidFill>
                <a:latin typeface="Times New Roman"/>
                <a:cs typeface="Times New Roman"/>
              </a:rPr>
              <a:t>40</a:t>
            </a:r>
            <a:r>
              <a:rPr lang="en-US" sz="2000" b="1" dirty="0" smtClean="0">
                <a:solidFill>
                  <a:srgbClr val="C00000"/>
                </a:solidFill>
                <a:latin typeface="Times New Roman"/>
                <a:cs typeface="Times New Roman"/>
              </a:rPr>
              <a:t>0-</a:t>
            </a:r>
            <a:r>
              <a:rPr lang="en-US" altLang="zh-CN" sz="2000" b="1" dirty="0" smtClean="0">
                <a:solidFill>
                  <a:srgbClr val="C00000"/>
                </a:solidFill>
                <a:latin typeface="Times New Roman"/>
                <a:cs typeface="Times New Roman"/>
              </a:rPr>
              <a:t>7</a:t>
            </a:r>
            <a:r>
              <a:rPr lang="en-US" sz="2000" b="1" dirty="0" smtClean="0">
                <a:solidFill>
                  <a:srgbClr val="C00000"/>
                </a:solidFill>
                <a:latin typeface="Times New Roman"/>
                <a:cs typeface="Times New Roman"/>
              </a:rPr>
              <a:t>00</a:t>
            </a:r>
            <a:r>
              <a:rPr lang="en-US" sz="2000" b="1" dirty="0" smtClean="0">
                <a:solidFill>
                  <a:srgbClr val="0000FF"/>
                </a:solidFill>
                <a:latin typeface="Times New Roman"/>
                <a:cs typeface="Times New Roman"/>
              </a:rPr>
              <a:t> </a:t>
            </a:r>
            <a:r>
              <a:rPr lang="en-US" sz="2000" b="1" dirty="0" smtClean="0">
                <a:solidFill>
                  <a:srgbClr val="000000"/>
                </a:solidFill>
                <a:latin typeface="Times New Roman"/>
                <a:cs typeface="Times New Roman"/>
              </a:rPr>
              <a:t>GeV)</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69" y="1990344"/>
            <a:ext cx="4824536" cy="3969660"/>
          </a:xfrm>
          <a:prstGeom prst="rect">
            <a:avLst/>
          </a:prstGeom>
        </p:spPr>
      </p:pic>
      <p:sp>
        <p:nvSpPr>
          <p:cNvPr id="17" name="矩形 16"/>
          <p:cNvSpPr/>
          <p:nvPr/>
        </p:nvSpPr>
        <p:spPr>
          <a:xfrm>
            <a:off x="340269" y="5630448"/>
            <a:ext cx="2899984" cy="400110"/>
          </a:xfrm>
          <a:prstGeom prst="rect">
            <a:avLst/>
          </a:prstGeom>
        </p:spPr>
        <p:txBody>
          <a:bodyPr wrap="square">
            <a:spAutoFit/>
          </a:bodyPr>
          <a:lstStyle/>
          <a:p>
            <a:r>
              <a:rPr lang="zh-CN" altLang="en-US" sz="2000" b="1" dirty="0">
                <a:solidFill>
                  <a:srgbClr val="FF9300"/>
                </a:solidFill>
                <a:latin typeface="Arial" charset="0"/>
                <a:ea typeface="Arial" charset="0"/>
                <a:cs typeface="Arial" charset="0"/>
              </a:rPr>
              <a:t>Decays via </a:t>
            </a:r>
            <a:r>
              <a:rPr lang="en-US" altLang="zh-CN" sz="2000" b="1" dirty="0" err="1" smtClean="0">
                <a:solidFill>
                  <a:srgbClr val="FF9300"/>
                </a:solidFill>
                <a:latin typeface="Arial" charset="0"/>
                <a:ea typeface="Arial" charset="0"/>
                <a:cs typeface="Arial" charset="0"/>
              </a:rPr>
              <a:t>sleptons</a:t>
            </a:r>
            <a:endParaRPr lang="zh-CN" altLang="en-US" sz="2000" b="1" dirty="0">
              <a:solidFill>
                <a:srgbClr val="FF9300"/>
              </a:solidFill>
              <a:latin typeface="Arial" charset="0"/>
              <a:ea typeface="Arial" charset="0"/>
              <a:cs typeface="Arial"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9218" y="1952196"/>
            <a:ext cx="4528936" cy="4078362"/>
          </a:xfrm>
          <a:prstGeom prst="rect">
            <a:avLst/>
          </a:prstGeom>
        </p:spPr>
      </p:pic>
      <p:sp>
        <p:nvSpPr>
          <p:cNvPr id="22" name="标题 4"/>
          <p:cNvSpPr txBox="1">
            <a:spLocks/>
          </p:cNvSpPr>
          <p:nvPr/>
        </p:nvSpPr>
        <p:spPr>
          <a:xfrm>
            <a:off x="-30409" y="23133"/>
            <a:ext cx="8496944" cy="819898"/>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lnSpc>
                <a:spcPct val="120000"/>
              </a:lnSpc>
            </a:pPr>
            <a:r>
              <a:rPr kumimoji="1" lang="en-US" altLang="zh-CN" sz="3200" b="0" dirty="0" smtClean="0">
                <a:solidFill>
                  <a:srgbClr val="000000"/>
                </a:solidFill>
                <a:latin typeface="Arial Black"/>
                <a:cs typeface="Arial Black"/>
              </a:rPr>
              <a:t>Gaugino search</a:t>
            </a:r>
            <a:r>
              <a:rPr kumimoji="1" lang="zh-CN" altLang="en-US" sz="3200" b="0" dirty="0" smtClean="0">
                <a:solidFill>
                  <a:srgbClr val="000000"/>
                </a:solidFill>
                <a:latin typeface="Arial Black"/>
                <a:cs typeface="Arial Black"/>
              </a:rPr>
              <a:t> </a:t>
            </a:r>
            <a:r>
              <a:rPr kumimoji="1" lang="en-US" altLang="zh-CN" b="0" i="1" dirty="0" smtClean="0">
                <a:latin typeface="Arial Black"/>
                <a:cs typeface="Arial Black"/>
              </a:rPr>
              <a:t>(summary</a:t>
            </a:r>
            <a:r>
              <a:rPr kumimoji="1" lang="en-US" altLang="zh-CN" b="0" i="1" dirty="0">
                <a:latin typeface="Arial Black"/>
                <a:cs typeface="Arial Black"/>
              </a:rPr>
              <a:t>)</a:t>
            </a:r>
            <a:endParaRPr kumimoji="1" lang="zh-CN" altLang="en-US" b="0" dirty="0">
              <a:latin typeface="Arial Black"/>
              <a:cs typeface="Arial Black"/>
            </a:endParaRPr>
          </a:p>
        </p:txBody>
      </p:sp>
      <p:sp>
        <p:nvSpPr>
          <p:cNvPr id="23" name="标题 15"/>
          <p:cNvSpPr txBox="1">
            <a:spLocks/>
          </p:cNvSpPr>
          <p:nvPr/>
        </p:nvSpPr>
        <p:spPr>
          <a:xfrm>
            <a:off x="539552" y="836712"/>
            <a:ext cx="8136904" cy="72008"/>
          </a:xfrm>
          <a:prstGeom prst="rect">
            <a:avLst/>
          </a:prstGeom>
          <a:solidFill>
            <a:srgbClr val="800000"/>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grpSp>
        <p:nvGrpSpPr>
          <p:cNvPr id="2" name="组 1"/>
          <p:cNvGrpSpPr/>
          <p:nvPr/>
        </p:nvGrpSpPr>
        <p:grpSpPr>
          <a:xfrm>
            <a:off x="7410843" y="57262"/>
            <a:ext cx="1720218" cy="2270825"/>
            <a:chOff x="7410843" y="57262"/>
            <a:chExt cx="1720218" cy="2270825"/>
          </a:xfrm>
        </p:grpSpPr>
        <p:pic>
          <p:nvPicPr>
            <p:cNvPr id="24" name="Picture 16" descr="Bild 2.png"/>
            <p:cNvPicPr>
              <a:picLocks noChangeAspect="1"/>
            </p:cNvPicPr>
            <p:nvPr/>
          </p:nvPicPr>
          <p:blipFill rotWithShape="1">
            <a:blip r:embed="rId4">
              <a:extLst>
                <a:ext uri="{28A0092B-C50C-407E-A947-70E740481C1C}">
                  <a14:useLocalDpi xmlns:a14="http://schemas.microsoft.com/office/drawing/2010/main" val="0"/>
                </a:ext>
              </a:extLst>
            </a:blip>
            <a:srcRect l="52844"/>
            <a:stretch/>
          </p:blipFill>
          <p:spPr bwMode="auto">
            <a:xfrm>
              <a:off x="7410843" y="57262"/>
              <a:ext cx="1720218" cy="227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矩形 24"/>
            <p:cNvSpPr>
              <a:spLocks noChangeArrowheads="1"/>
            </p:cNvSpPr>
            <p:nvPr/>
          </p:nvSpPr>
          <p:spPr bwMode="auto">
            <a:xfrm>
              <a:off x="7834743" y="1628800"/>
              <a:ext cx="1296317" cy="562901"/>
            </a:xfrm>
            <a:prstGeom prst="rect">
              <a:avLst/>
            </a:prstGeom>
            <a:noFill/>
            <a:ln w="38100">
              <a:solidFill>
                <a:srgbClr val="FF0000"/>
              </a:solidFill>
              <a:miter lim="800000"/>
              <a:headEnd/>
              <a:tailEnd/>
            </a:ln>
            <a:effectLst>
              <a:outerShdw blurRad="50800" dist="38100" dir="2700000" algn="br" rotWithShape="0">
                <a:srgbClr val="808080">
                  <a:alpha val="39999"/>
                </a:srgbClr>
              </a:outerShdw>
            </a:effectLst>
            <a:extLst>
              <a:ext uri="{909E8E84-426E-40dd-AFC4-6F175D3DCCD1}">
                <a14:hiddenFill xmlns:a14="http://schemas.microsoft.com/office/drawing/2010/main" xmlns="" xmlns:lc="http://schemas.openxmlformats.org/drawingml/2006/lockedCanvas">
                  <a:solidFill>
                    <a:srgbClr val="FFFFFF"/>
                  </a:solidFill>
                </a14:hiddenFill>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C00000"/>
                </a:solidFill>
                <a:latin typeface="Candara" charset="0"/>
                <a:ea typeface="楷体" charset="0"/>
                <a:cs typeface="楷体" charset="0"/>
              </a:endParaRPr>
            </a:p>
          </p:txBody>
        </p:sp>
      </p:grpSp>
      <p:sp>
        <p:nvSpPr>
          <p:cNvPr id="26" name="矩形 25"/>
          <p:cNvSpPr/>
          <p:nvPr/>
        </p:nvSpPr>
        <p:spPr>
          <a:xfrm>
            <a:off x="4836380" y="5696503"/>
            <a:ext cx="2863580" cy="369332"/>
          </a:xfrm>
          <a:prstGeom prst="rect">
            <a:avLst/>
          </a:prstGeom>
        </p:spPr>
        <p:txBody>
          <a:bodyPr wrap="square">
            <a:spAutoFit/>
          </a:bodyPr>
          <a:lstStyle/>
          <a:p>
            <a:r>
              <a:rPr lang="zh-CN" altLang="en-US" b="1" dirty="0">
                <a:solidFill>
                  <a:srgbClr val="C00000"/>
                </a:solidFill>
                <a:latin typeface="Arial" charset="0"/>
                <a:ea typeface="Arial" charset="0"/>
                <a:cs typeface="Arial" charset="0"/>
              </a:rPr>
              <a:t>Decays via W (*) /Z(*)</a:t>
            </a:r>
          </a:p>
        </p:txBody>
      </p:sp>
      <p:pic>
        <p:nvPicPr>
          <p:cNvPr id="27" name="图片 26" descr="fig_01a.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269" y="993511"/>
            <a:ext cx="1311766" cy="1127298"/>
          </a:xfrm>
          <a:prstGeom prst="rect">
            <a:avLst/>
          </a:prstGeom>
          <a:ln>
            <a:solidFill>
              <a:srgbClr val="FD6108"/>
            </a:solidFill>
          </a:ln>
        </p:spPr>
      </p:pic>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1975" y="993511"/>
            <a:ext cx="1263056" cy="1026944"/>
          </a:xfrm>
          <a:prstGeom prst="rect">
            <a:avLst/>
          </a:prstGeom>
          <a:ln>
            <a:solidFill>
              <a:srgbClr val="00B050"/>
            </a:solidFill>
          </a:ln>
        </p:spPr>
      </p:pic>
      <p:pic>
        <p:nvPicPr>
          <p:cNvPr id="30" name="图片 29" descr="fig_01a-2.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1219" y="963454"/>
            <a:ext cx="1308824" cy="1082487"/>
          </a:xfrm>
          <a:prstGeom prst="rect">
            <a:avLst/>
          </a:prstGeom>
          <a:ln>
            <a:solidFill>
              <a:srgbClr val="00B050"/>
            </a:solidFill>
          </a:ln>
        </p:spPr>
      </p:pic>
      <p:pic>
        <p:nvPicPr>
          <p:cNvPr id="31" name="图片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7874" y="994954"/>
            <a:ext cx="1200125" cy="957242"/>
          </a:xfrm>
          <a:prstGeom prst="rect">
            <a:avLst/>
          </a:prstGeom>
          <a:ln>
            <a:solidFill>
              <a:srgbClr val="0432FF"/>
            </a:solidFill>
          </a:ln>
        </p:spPr>
      </p:pic>
      <p:cxnSp>
        <p:nvCxnSpPr>
          <p:cNvPr id="32" name="直线箭头连接符 31"/>
          <p:cNvCxnSpPr/>
          <p:nvPr/>
        </p:nvCxnSpPr>
        <p:spPr>
          <a:xfrm flipH="1">
            <a:off x="2071219" y="2045941"/>
            <a:ext cx="484557" cy="1959123"/>
          </a:xfrm>
          <a:prstGeom prst="straightConnector1">
            <a:avLst/>
          </a:prstGeom>
          <a:ln w="38100" cmpd="sng">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33" name="直线箭头连接符 32"/>
          <p:cNvCxnSpPr/>
          <p:nvPr/>
        </p:nvCxnSpPr>
        <p:spPr>
          <a:xfrm>
            <a:off x="1111292" y="2127373"/>
            <a:ext cx="868420" cy="1229619"/>
          </a:xfrm>
          <a:prstGeom prst="straightConnector1">
            <a:avLst/>
          </a:prstGeom>
          <a:ln w="38100" cmpd="sng">
            <a:solidFill>
              <a:srgbClr val="FD6108"/>
            </a:solidFill>
            <a:tailEnd type="arrow"/>
          </a:ln>
        </p:spPr>
        <p:style>
          <a:lnRef idx="2">
            <a:schemeClr val="accent1"/>
          </a:lnRef>
          <a:fillRef idx="0">
            <a:schemeClr val="accent1"/>
          </a:fillRef>
          <a:effectRef idx="1">
            <a:schemeClr val="accent1"/>
          </a:effectRef>
          <a:fontRef idx="minor">
            <a:schemeClr val="tx1"/>
          </a:fontRef>
        </p:style>
      </p:cxnSp>
      <p:cxnSp>
        <p:nvCxnSpPr>
          <p:cNvPr id="34" name="直线箭头连接符 33"/>
          <p:cNvCxnSpPr/>
          <p:nvPr/>
        </p:nvCxnSpPr>
        <p:spPr>
          <a:xfrm>
            <a:off x="5650052" y="2035176"/>
            <a:ext cx="467822" cy="2430093"/>
          </a:xfrm>
          <a:prstGeom prst="straightConnector1">
            <a:avLst/>
          </a:prstGeom>
          <a:ln w="38100" cmpd="sng">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36" name="直线箭头连接符 35"/>
          <p:cNvCxnSpPr/>
          <p:nvPr/>
        </p:nvCxnSpPr>
        <p:spPr>
          <a:xfrm>
            <a:off x="6784768" y="1958760"/>
            <a:ext cx="180214" cy="1398232"/>
          </a:xfrm>
          <a:prstGeom prst="straightConnector1">
            <a:avLst/>
          </a:prstGeom>
          <a:ln w="38100" cmpd="sng">
            <a:solidFill>
              <a:srgbClr val="0432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62236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5"/>
          <p:cNvSpPr txBox="1">
            <a:spLocks/>
          </p:cNvSpPr>
          <p:nvPr/>
        </p:nvSpPr>
        <p:spPr>
          <a:xfrm>
            <a:off x="539552" y="836712"/>
            <a:ext cx="8136904" cy="72008"/>
          </a:xfrm>
          <a:prstGeom prst="rect">
            <a:avLst/>
          </a:prstGeom>
          <a:solidFill>
            <a:srgbClr val="800000"/>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2" name="幻灯片编号占位符 1"/>
          <p:cNvSpPr>
            <a:spLocks noGrp="1"/>
          </p:cNvSpPr>
          <p:nvPr>
            <p:ph type="sldNum" sz="quarter" idx="12"/>
          </p:nvPr>
        </p:nvSpPr>
        <p:spPr/>
        <p:txBody>
          <a:bodyPr>
            <a:normAutofit fontScale="92500" lnSpcReduction="20000"/>
          </a:bodyPr>
          <a:lstStyle/>
          <a:p>
            <a:fld id="{0C913308-F349-4B6D-A68A-DD1791B4A57B}" type="slidenum">
              <a:rPr lang="zh-CN" altLang="en-US" smtClean="0"/>
              <a:pPr/>
              <a:t>64</a:t>
            </a:fld>
            <a:endParaRPr lang="zh-CN" altLang="en-US"/>
          </a:p>
        </p:txBody>
      </p:sp>
      <p:grpSp>
        <p:nvGrpSpPr>
          <p:cNvPr id="3" name="组 2"/>
          <p:cNvGrpSpPr/>
          <p:nvPr/>
        </p:nvGrpSpPr>
        <p:grpSpPr>
          <a:xfrm>
            <a:off x="7410843" y="57262"/>
            <a:ext cx="1720218" cy="2270825"/>
            <a:chOff x="7410843" y="57262"/>
            <a:chExt cx="1720218" cy="2270825"/>
          </a:xfrm>
        </p:grpSpPr>
        <p:pic>
          <p:nvPicPr>
            <p:cNvPr id="15" name="Picture 16" descr="Bild 2.png"/>
            <p:cNvPicPr>
              <a:picLocks noChangeAspect="1"/>
            </p:cNvPicPr>
            <p:nvPr/>
          </p:nvPicPr>
          <p:blipFill rotWithShape="1">
            <a:blip r:embed="rId2">
              <a:extLst>
                <a:ext uri="{28A0092B-C50C-407E-A947-70E740481C1C}">
                  <a14:useLocalDpi xmlns:a14="http://schemas.microsoft.com/office/drawing/2010/main" val="0"/>
                </a:ext>
              </a:extLst>
            </a:blip>
            <a:srcRect l="52844"/>
            <a:stretch/>
          </p:blipFill>
          <p:spPr bwMode="auto">
            <a:xfrm>
              <a:off x="7410843" y="57262"/>
              <a:ext cx="1720218" cy="227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矩形 15"/>
            <p:cNvSpPr>
              <a:spLocks noChangeArrowheads="1"/>
            </p:cNvSpPr>
            <p:nvPr/>
          </p:nvSpPr>
          <p:spPr bwMode="auto">
            <a:xfrm>
              <a:off x="7991475" y="632267"/>
              <a:ext cx="1045021" cy="276454"/>
            </a:xfrm>
            <a:prstGeom prst="rect">
              <a:avLst/>
            </a:prstGeom>
            <a:noFill/>
            <a:ln w="38100">
              <a:solidFill>
                <a:srgbClr val="FF0000"/>
              </a:solidFill>
              <a:miter lim="800000"/>
              <a:headEnd/>
              <a:tailEnd/>
            </a:ln>
            <a:effectLst>
              <a:outerShdw blurRad="50800" dist="38100" dir="2700000" algn="br" rotWithShape="0">
                <a:srgbClr val="808080">
                  <a:alpha val="39999"/>
                </a:srgbClr>
              </a:outerShdw>
            </a:effectLst>
            <a:extLst>
              <a:ext uri="{909E8E84-426E-40dd-AFC4-6F175D3DCCD1}">
                <a14:hiddenFill xmlns:a14="http://schemas.microsoft.com/office/drawing/2010/main" xmlns="" xmlns:lc="http://schemas.openxmlformats.org/drawingml/2006/lockedCanvas">
                  <a:solidFill>
                    <a:srgbClr val="FFFFFF"/>
                  </a:solidFill>
                </a14:hiddenFill>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C00000"/>
                </a:solidFill>
                <a:latin typeface="Candara" charset="0"/>
                <a:ea typeface="楷体" charset="0"/>
                <a:cs typeface="楷体" charset="0"/>
              </a:endParaRPr>
            </a:p>
          </p:txBody>
        </p:sp>
      </p:gr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203361"/>
            <a:ext cx="5328592" cy="5066118"/>
          </a:xfrm>
          <a:prstGeom prst="rect">
            <a:avLst/>
          </a:prstGeom>
        </p:spPr>
      </p:pic>
      <p:pic>
        <p:nvPicPr>
          <p:cNvPr id="25" name="图片 44"/>
          <p:cNvPicPr>
            <a:picLocks noChangeAspect="1"/>
          </p:cNvPicPr>
          <p:nvPr/>
        </p:nvPicPr>
        <p:blipFill rotWithShape="1">
          <a:blip r:embed="rId4"/>
          <a:srcRect l="56871" t="51166" r="3077"/>
          <a:stretch/>
        </p:blipFill>
        <p:spPr>
          <a:xfrm>
            <a:off x="7397272" y="3807699"/>
            <a:ext cx="1607951" cy="1182421"/>
          </a:xfrm>
          <a:prstGeom prst="rect">
            <a:avLst/>
          </a:prstGeom>
          <a:ln>
            <a:solidFill>
              <a:srgbClr val="FFC000"/>
            </a:solidFill>
          </a:ln>
        </p:spPr>
      </p:pic>
      <p:pic>
        <p:nvPicPr>
          <p:cNvPr id="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5237582"/>
            <a:ext cx="1648967" cy="1344191"/>
          </a:xfrm>
          <a:prstGeom prst="rect">
            <a:avLst/>
          </a:prstGeom>
          <a:noFill/>
          <a:ln w="9525">
            <a:solidFill>
              <a:srgbClr val="00B050"/>
            </a:solidFill>
            <a:miter lim="800000"/>
            <a:headEnd/>
            <a:tailEnd/>
          </a:ln>
          <a:extLst>
            <a:ext uri="{909E8E84-426E-40dd-AFC4-6F175D3DCCD1}">
              <a14:hiddenFill xmlns="" xmlns:a14="http://schemas.microsoft.com/office/drawing/2010/main">
                <a:solidFill>
                  <a:srgbClr val="FFFFFF"/>
                </a:solidFill>
              </a14:hiddenFill>
            </a:ext>
          </a:extLst>
        </p:spPr>
      </p:pic>
      <p:cxnSp>
        <p:nvCxnSpPr>
          <p:cNvPr id="27" name="直线箭头连接符 26"/>
          <p:cNvCxnSpPr/>
          <p:nvPr/>
        </p:nvCxnSpPr>
        <p:spPr>
          <a:xfrm flipV="1">
            <a:off x="1900487" y="5362746"/>
            <a:ext cx="1277491" cy="906733"/>
          </a:xfrm>
          <a:prstGeom prst="straightConnector1">
            <a:avLst/>
          </a:prstGeom>
          <a:ln w="38100" cmpd="sng">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28" name="直线箭头连接符 27"/>
          <p:cNvCxnSpPr/>
          <p:nvPr/>
        </p:nvCxnSpPr>
        <p:spPr>
          <a:xfrm flipH="1" flipV="1">
            <a:off x="6156176" y="4149080"/>
            <a:ext cx="1238096" cy="169600"/>
          </a:xfrm>
          <a:prstGeom prst="straightConnector1">
            <a:avLst/>
          </a:prstGeom>
          <a:ln w="38100" cmpd="sng">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30" name="图片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506" y="3212976"/>
            <a:ext cx="1740981" cy="1454904"/>
          </a:xfrm>
          <a:prstGeom prst="rect">
            <a:avLst/>
          </a:prstGeom>
          <a:ln>
            <a:solidFill>
              <a:srgbClr val="FD6108"/>
            </a:solidFill>
          </a:ln>
        </p:spPr>
      </p:pic>
      <p:cxnSp>
        <p:nvCxnSpPr>
          <p:cNvPr id="31" name="直线箭头连接符 30"/>
          <p:cNvCxnSpPr/>
          <p:nvPr/>
        </p:nvCxnSpPr>
        <p:spPr>
          <a:xfrm flipH="1" flipV="1">
            <a:off x="1883351" y="3855628"/>
            <a:ext cx="1221123" cy="169599"/>
          </a:xfrm>
          <a:prstGeom prst="straightConnector1">
            <a:avLst/>
          </a:prstGeom>
          <a:ln w="38100" cmpd="sng">
            <a:solidFill>
              <a:srgbClr val="FD6108"/>
            </a:solidFill>
            <a:tailEnd type="arrow"/>
          </a:ln>
        </p:spPr>
        <p:style>
          <a:lnRef idx="2">
            <a:schemeClr val="accent1"/>
          </a:lnRef>
          <a:fillRef idx="0">
            <a:schemeClr val="accent1"/>
          </a:fillRef>
          <a:effectRef idx="1">
            <a:schemeClr val="accent1"/>
          </a:effectRef>
          <a:fontRef idx="minor">
            <a:schemeClr val="tx1"/>
          </a:fontRef>
        </p:style>
      </p:cxnSp>
      <p:sp>
        <p:nvSpPr>
          <p:cNvPr id="32" name="标题 4"/>
          <p:cNvSpPr txBox="1">
            <a:spLocks/>
          </p:cNvSpPr>
          <p:nvPr/>
        </p:nvSpPr>
        <p:spPr>
          <a:xfrm>
            <a:off x="-225992" y="59079"/>
            <a:ext cx="8496944" cy="819898"/>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lnSpc>
                <a:spcPct val="120000"/>
              </a:lnSpc>
            </a:pPr>
            <a:r>
              <a:rPr kumimoji="1" lang="en-US" altLang="zh-CN" sz="3200" b="0" dirty="0" smtClean="0">
                <a:solidFill>
                  <a:srgbClr val="000000"/>
                </a:solidFill>
                <a:latin typeface="Arial Black"/>
                <a:cs typeface="Arial Black"/>
              </a:rPr>
              <a:t>Slepton search</a:t>
            </a:r>
            <a:r>
              <a:rPr kumimoji="1" lang="zh-CN" altLang="en-US" sz="3200" b="0" dirty="0" smtClean="0">
                <a:solidFill>
                  <a:srgbClr val="000000"/>
                </a:solidFill>
                <a:latin typeface="Arial Black"/>
                <a:cs typeface="Arial Black"/>
              </a:rPr>
              <a:t> </a:t>
            </a:r>
            <a:r>
              <a:rPr kumimoji="1" lang="en-US" altLang="zh-CN" b="0" i="1" dirty="0" smtClean="0">
                <a:latin typeface="Arial Black"/>
                <a:cs typeface="Arial Black"/>
              </a:rPr>
              <a:t>(summary</a:t>
            </a:r>
            <a:r>
              <a:rPr kumimoji="1" lang="en-US" altLang="zh-CN" b="0" i="1" dirty="0">
                <a:latin typeface="Arial Black"/>
                <a:cs typeface="Arial Black"/>
              </a:rPr>
              <a:t>)</a:t>
            </a:r>
            <a:endParaRPr kumimoji="1" lang="zh-CN" altLang="en-US" b="0" dirty="0">
              <a:latin typeface="Arial Black"/>
              <a:cs typeface="Arial Black"/>
            </a:endParaRPr>
          </a:p>
        </p:txBody>
      </p:sp>
    </p:spTree>
    <p:extLst>
      <p:ext uri="{BB962C8B-B14F-4D97-AF65-F5344CB8AC3E}">
        <p14:creationId xmlns:p14="http://schemas.microsoft.com/office/powerpoint/2010/main" val="16021154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812"/>
            <a:ext cx="9144000" cy="6625624"/>
          </a:xfrm>
          <a:prstGeom prst="rect">
            <a:avLst/>
          </a:prstGeom>
        </p:spPr>
      </p:pic>
      <p:sp>
        <p:nvSpPr>
          <p:cNvPr id="9" name="Down Arrow 6"/>
          <p:cNvSpPr/>
          <p:nvPr/>
        </p:nvSpPr>
        <p:spPr>
          <a:xfrm>
            <a:off x="6156176" y="743134"/>
            <a:ext cx="144016" cy="5710202"/>
          </a:xfrm>
          <a:prstGeom prst="downArrow">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10"/>
          <p:cNvSpPr/>
          <p:nvPr/>
        </p:nvSpPr>
        <p:spPr>
          <a:xfrm>
            <a:off x="5436096" y="1988840"/>
            <a:ext cx="144016" cy="4464496"/>
          </a:xfrm>
          <a:prstGeom prst="downArrow">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幻灯片编号占位符 5"/>
          <p:cNvSpPr txBox="1">
            <a:spLocks/>
          </p:cNvSpPr>
          <p:nvPr/>
        </p:nvSpPr>
        <p:spPr>
          <a:xfrm>
            <a:off x="8100392" y="6453336"/>
            <a:ext cx="876300" cy="292100"/>
          </a:xfrm>
          <a:prstGeom prst="rect">
            <a:avLst/>
          </a:prstGeom>
        </p:spPr>
        <p:txBody>
          <a:bodyPr vert="horz" lIns="91440" tIns="45720" rIns="91440" bIns="45720" rtlCol="0" anchor="ctr">
            <a:normAutofit fontScale="92500" lnSpcReduction="20000"/>
          </a:bodyPr>
          <a:lstStyle>
            <a:defPPr>
              <a:defRPr lang="zh-CN"/>
            </a:defPPr>
            <a:lvl1pPr marL="0" algn="r" defTabSz="914400" rtl="0" eaLnBrk="1" latinLnBrk="0" hangingPunct="1">
              <a:defRPr sz="16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913308-F349-4B6D-A68A-DD1791B4A57B}" type="slidenum">
              <a:rPr lang="zh-CN" altLang="en-US" smtClean="0"/>
              <a:pPr/>
              <a:t>65</a:t>
            </a:fld>
            <a:endParaRPr lang="zh-CN" altLang="en-US" dirty="0"/>
          </a:p>
        </p:txBody>
      </p:sp>
    </p:spTree>
    <p:extLst>
      <p:ext uri="{BB962C8B-B14F-4D97-AF65-F5344CB8AC3E}">
        <p14:creationId xmlns:p14="http://schemas.microsoft.com/office/powerpoint/2010/main" val="8205856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8787536" cy="63127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 name="幻灯片编号占位符 4"/>
          <p:cNvSpPr>
            <a:spLocks noGrp="1"/>
          </p:cNvSpPr>
          <p:nvPr>
            <p:ph type="sldNum" sz="quarter" idx="12"/>
          </p:nvPr>
        </p:nvSpPr>
        <p:spPr/>
        <p:txBody>
          <a:bodyPr>
            <a:normAutofit fontScale="92500" lnSpcReduction="20000"/>
          </a:bodyPr>
          <a:lstStyle/>
          <a:p>
            <a:fld id="{0C913308-F349-4B6D-A68A-DD1791B4A57B}" type="slidenum">
              <a:rPr lang="zh-CN" altLang="en-US" smtClean="0"/>
              <a:pPr/>
              <a:t>66</a:t>
            </a:fld>
            <a:endParaRPr lang="zh-CN" altLang="en-US"/>
          </a:p>
        </p:txBody>
      </p:sp>
      <p:sp>
        <p:nvSpPr>
          <p:cNvPr id="6" name="Oval 20"/>
          <p:cNvSpPr>
            <a:spLocks noChangeArrowheads="1"/>
          </p:cNvSpPr>
          <p:nvPr/>
        </p:nvSpPr>
        <p:spPr bwMode="auto">
          <a:xfrm>
            <a:off x="1096419" y="2834620"/>
            <a:ext cx="7200800" cy="2826628"/>
          </a:xfrm>
          <a:prstGeom prst="ellipse">
            <a:avLst/>
          </a:prstGeom>
          <a:noFill/>
          <a:ln w="28575" cmpd="sng">
            <a:solidFill>
              <a:srgbClr val="0432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0" tIns="0" rIns="0" bIns="0" anchor="ctr"/>
          <a:lstStyle/>
          <a:p>
            <a:pPr>
              <a:buFont typeface="Wingdings" charset="0"/>
              <a:buChar char="l"/>
            </a:pPr>
            <a:endParaRPr lang="zh-CN" altLang="en-US"/>
          </a:p>
        </p:txBody>
      </p:sp>
      <p:sp>
        <p:nvSpPr>
          <p:cNvPr id="7" name="矩形 6"/>
          <p:cNvSpPr/>
          <p:nvPr/>
        </p:nvSpPr>
        <p:spPr>
          <a:xfrm>
            <a:off x="104944" y="3777059"/>
            <a:ext cx="1154688" cy="461665"/>
          </a:xfrm>
          <a:prstGeom prst="rect">
            <a:avLst/>
          </a:prstGeom>
          <a:solidFill>
            <a:srgbClr val="FFFF00"/>
          </a:solidFill>
        </p:spPr>
        <p:txBody>
          <a:bodyPr wrap="square">
            <a:spAutoFit/>
          </a:bodyPr>
          <a:lstStyle/>
          <a:p>
            <a:pPr>
              <a:buFontTx/>
              <a:buNone/>
            </a:pPr>
            <a:r>
              <a:rPr lang="en-US" altLang="zh-CN" sz="2400" b="1" dirty="0" smtClean="0">
                <a:solidFill>
                  <a:srgbClr val="0432FF"/>
                </a:solidFill>
                <a:cs typeface="Arial" charset="0"/>
                <a:sym typeface="Symbol" charset="0"/>
              </a:rPr>
              <a:t>exotics</a:t>
            </a:r>
            <a:endParaRPr lang="zh-CN" altLang="en-US" sz="2400" dirty="0">
              <a:solidFill>
                <a:srgbClr val="0432FF"/>
              </a:solidFill>
            </a:endParaRPr>
          </a:p>
        </p:txBody>
      </p:sp>
    </p:spTree>
    <p:extLst>
      <p:ext uri="{BB962C8B-B14F-4D97-AF65-F5344CB8AC3E}">
        <p14:creationId xmlns:p14="http://schemas.microsoft.com/office/powerpoint/2010/main" val="1820557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78" y="143071"/>
            <a:ext cx="8820472" cy="6310265"/>
          </a:xfrm>
          <a:prstGeom prst="rect">
            <a:avLst/>
          </a:prstGeom>
        </p:spPr>
      </p:pic>
      <p:sp>
        <p:nvSpPr>
          <p:cNvPr id="18" name="矩形 17"/>
          <p:cNvSpPr/>
          <p:nvPr/>
        </p:nvSpPr>
        <p:spPr>
          <a:xfrm>
            <a:off x="145453" y="996972"/>
            <a:ext cx="915040" cy="646331"/>
          </a:xfrm>
          <a:prstGeom prst="rect">
            <a:avLst/>
          </a:prstGeom>
        </p:spPr>
        <p:txBody>
          <a:bodyPr wrap="square">
            <a:spAutoFit/>
          </a:bodyPr>
          <a:lstStyle/>
          <a:p>
            <a:pPr algn="ctr"/>
            <a:r>
              <a:rPr lang="zh-CN" altLang="en-US" b="1" dirty="0">
                <a:solidFill>
                  <a:srgbClr val="0432FF"/>
                </a:solidFill>
                <a:latin typeface="SimHei" charset="-122"/>
                <a:ea typeface="SimHei" charset="-122"/>
                <a:cs typeface="SimHei" charset="-122"/>
              </a:rPr>
              <a:t>额外维粒⼦</a:t>
            </a:r>
          </a:p>
        </p:txBody>
      </p:sp>
      <p:sp>
        <p:nvSpPr>
          <p:cNvPr id="20" name="矩形 19"/>
          <p:cNvSpPr/>
          <p:nvPr/>
        </p:nvSpPr>
        <p:spPr>
          <a:xfrm>
            <a:off x="182958" y="2188201"/>
            <a:ext cx="952915" cy="400110"/>
          </a:xfrm>
          <a:prstGeom prst="rect">
            <a:avLst/>
          </a:prstGeom>
        </p:spPr>
        <p:txBody>
          <a:bodyPr wrap="square">
            <a:spAutoFit/>
          </a:bodyPr>
          <a:lstStyle/>
          <a:p>
            <a:pPr algn="ctr"/>
            <a:r>
              <a:rPr lang="en-US" altLang="zh-CN" sz="2000" b="1" dirty="0" smtClean="0">
                <a:solidFill>
                  <a:srgbClr val="0432FF"/>
                </a:solidFill>
                <a:latin typeface="Arial" charset="0"/>
                <a:ea typeface="Arial" charset="0"/>
                <a:cs typeface="Arial" charset="0"/>
              </a:rPr>
              <a:t>W</a:t>
            </a:r>
            <a:r>
              <a:rPr lang="en-US" altLang="zh-CN" sz="2000" b="1" baseline="30000" dirty="0" smtClean="0">
                <a:solidFill>
                  <a:srgbClr val="0432FF"/>
                </a:solidFill>
                <a:latin typeface="Arial" charset="0"/>
                <a:ea typeface="Arial" charset="0"/>
                <a:cs typeface="Arial" charset="0"/>
              </a:rPr>
              <a:t>′</a:t>
            </a:r>
            <a:r>
              <a:rPr lang="en-US" altLang="zh-CN" sz="2000" b="1" dirty="0" smtClean="0">
                <a:solidFill>
                  <a:srgbClr val="0432FF"/>
                </a:solidFill>
                <a:latin typeface="Arial" charset="0"/>
                <a:ea typeface="Arial" charset="0"/>
                <a:cs typeface="Arial" charset="0"/>
              </a:rPr>
              <a:t>, Z</a:t>
            </a:r>
            <a:r>
              <a:rPr lang="en-US" altLang="zh-CN" sz="2000" b="1" baseline="30000" dirty="0" smtClean="0">
                <a:solidFill>
                  <a:srgbClr val="0432FF"/>
                </a:solidFill>
                <a:latin typeface="Arial" charset="0"/>
                <a:ea typeface="Arial" charset="0"/>
                <a:cs typeface="Arial" charset="0"/>
              </a:rPr>
              <a:t>′</a:t>
            </a:r>
            <a:endParaRPr lang="zh-CN" altLang="en-US" sz="2000" b="1" baseline="30000" dirty="0">
              <a:solidFill>
                <a:srgbClr val="0432FF"/>
              </a:solidFill>
              <a:latin typeface="Arial" charset="0"/>
              <a:ea typeface="Arial" charset="0"/>
              <a:cs typeface="Arial" charset="0"/>
            </a:endParaRPr>
          </a:p>
        </p:txBody>
      </p:sp>
      <p:sp>
        <p:nvSpPr>
          <p:cNvPr id="22" name="矩形 21"/>
          <p:cNvSpPr/>
          <p:nvPr/>
        </p:nvSpPr>
        <p:spPr>
          <a:xfrm>
            <a:off x="35495" y="3181282"/>
            <a:ext cx="1080121" cy="369332"/>
          </a:xfrm>
          <a:prstGeom prst="rect">
            <a:avLst/>
          </a:prstGeom>
        </p:spPr>
        <p:txBody>
          <a:bodyPr wrap="square">
            <a:spAutoFit/>
          </a:bodyPr>
          <a:lstStyle/>
          <a:p>
            <a:pPr algn="ctr"/>
            <a:r>
              <a:rPr lang="zh-CN" altLang="en-US" b="1" dirty="0" smtClean="0">
                <a:solidFill>
                  <a:srgbClr val="0432FF"/>
                </a:solidFill>
                <a:latin typeface="SimHei" charset="-122"/>
                <a:ea typeface="SimHei" charset="-122"/>
                <a:cs typeface="SimHei" charset="-122"/>
              </a:rPr>
              <a:t>暗物质</a:t>
            </a:r>
            <a:endParaRPr lang="zh-CN" altLang="en-US" b="1" dirty="0">
              <a:solidFill>
                <a:srgbClr val="0432FF"/>
              </a:solidFill>
              <a:latin typeface="SimHei" charset="-122"/>
              <a:ea typeface="SimHei" charset="-122"/>
              <a:cs typeface="SimHei" charset="-122"/>
            </a:endParaRPr>
          </a:p>
        </p:txBody>
      </p:sp>
      <p:sp>
        <p:nvSpPr>
          <p:cNvPr id="23" name="矩形 22"/>
          <p:cNvSpPr/>
          <p:nvPr/>
        </p:nvSpPr>
        <p:spPr>
          <a:xfrm>
            <a:off x="-19628" y="3550614"/>
            <a:ext cx="1358089" cy="369332"/>
          </a:xfrm>
          <a:prstGeom prst="rect">
            <a:avLst/>
          </a:prstGeom>
        </p:spPr>
        <p:txBody>
          <a:bodyPr wrap="square">
            <a:spAutoFit/>
          </a:bodyPr>
          <a:lstStyle/>
          <a:p>
            <a:r>
              <a:rPr lang="en-US" altLang="zh-CN" b="1" dirty="0" smtClean="0">
                <a:solidFill>
                  <a:srgbClr val="0432FF"/>
                </a:solidFill>
                <a:latin typeface="Arial" charset="0"/>
                <a:ea typeface="Arial" charset="0"/>
                <a:cs typeface="Arial" charset="0"/>
              </a:rPr>
              <a:t>leptoquark</a:t>
            </a:r>
            <a:endParaRPr lang="zh-CN" altLang="en-US" b="1" dirty="0">
              <a:solidFill>
                <a:srgbClr val="0432FF"/>
              </a:solidFill>
              <a:latin typeface="Arial" charset="0"/>
              <a:ea typeface="Arial" charset="0"/>
              <a:cs typeface="Arial" charset="0"/>
            </a:endParaRPr>
          </a:p>
        </p:txBody>
      </p:sp>
      <p:sp>
        <p:nvSpPr>
          <p:cNvPr id="24" name="矩形 23"/>
          <p:cNvSpPr/>
          <p:nvPr/>
        </p:nvSpPr>
        <p:spPr>
          <a:xfrm>
            <a:off x="35496" y="4014412"/>
            <a:ext cx="1173193" cy="369332"/>
          </a:xfrm>
          <a:prstGeom prst="rect">
            <a:avLst/>
          </a:prstGeom>
        </p:spPr>
        <p:txBody>
          <a:bodyPr wrap="square">
            <a:spAutoFit/>
          </a:bodyPr>
          <a:lstStyle/>
          <a:p>
            <a:pPr algn="ctr"/>
            <a:r>
              <a:rPr lang="zh-CN" altLang="en-US" b="1" dirty="0" smtClean="0">
                <a:solidFill>
                  <a:srgbClr val="0432FF"/>
                </a:solidFill>
                <a:latin typeface="SimHei" charset="-122"/>
                <a:ea typeface="SimHei" charset="-122"/>
                <a:cs typeface="SimHei" charset="-122"/>
              </a:rPr>
              <a:t>额外夸克</a:t>
            </a:r>
            <a:endParaRPr lang="zh-CN" altLang="en-US" b="1" dirty="0">
              <a:solidFill>
                <a:srgbClr val="0432FF"/>
              </a:solidFill>
              <a:latin typeface="SimHei" charset="-122"/>
              <a:ea typeface="SimHei" charset="-122"/>
              <a:cs typeface="SimHei" charset="-122"/>
            </a:endParaRPr>
          </a:p>
        </p:txBody>
      </p:sp>
      <p:sp>
        <p:nvSpPr>
          <p:cNvPr id="25" name="矩形 24"/>
          <p:cNvSpPr/>
          <p:nvPr/>
        </p:nvSpPr>
        <p:spPr>
          <a:xfrm>
            <a:off x="35496" y="4664899"/>
            <a:ext cx="1173193" cy="369332"/>
          </a:xfrm>
          <a:prstGeom prst="rect">
            <a:avLst/>
          </a:prstGeom>
        </p:spPr>
        <p:txBody>
          <a:bodyPr wrap="square">
            <a:spAutoFit/>
          </a:bodyPr>
          <a:lstStyle/>
          <a:p>
            <a:pPr algn="ctr"/>
            <a:r>
              <a:rPr lang="zh-CN" altLang="en-US" b="1" dirty="0" smtClean="0">
                <a:solidFill>
                  <a:srgbClr val="0432FF"/>
                </a:solidFill>
                <a:latin typeface="SimHei" charset="-122"/>
                <a:ea typeface="SimHei" charset="-122"/>
                <a:cs typeface="SimHei" charset="-122"/>
              </a:rPr>
              <a:t>重费米子</a:t>
            </a:r>
            <a:endParaRPr lang="zh-CN" altLang="en-US" b="1" dirty="0">
              <a:solidFill>
                <a:srgbClr val="0432FF"/>
              </a:solidFill>
              <a:latin typeface="SimHei" charset="-122"/>
              <a:ea typeface="SimHei" charset="-122"/>
              <a:cs typeface="SimHei" charset="-122"/>
            </a:endParaRPr>
          </a:p>
        </p:txBody>
      </p:sp>
      <p:sp>
        <p:nvSpPr>
          <p:cNvPr id="26" name="矩形 25"/>
          <p:cNvSpPr/>
          <p:nvPr/>
        </p:nvSpPr>
        <p:spPr>
          <a:xfrm>
            <a:off x="35496" y="5409852"/>
            <a:ext cx="1173193" cy="369332"/>
          </a:xfrm>
          <a:prstGeom prst="rect">
            <a:avLst/>
          </a:prstGeom>
        </p:spPr>
        <p:txBody>
          <a:bodyPr wrap="square">
            <a:spAutoFit/>
          </a:bodyPr>
          <a:lstStyle/>
          <a:p>
            <a:pPr algn="ctr"/>
            <a:r>
              <a:rPr lang="zh-CN" altLang="en-US" b="1" dirty="0" smtClean="0">
                <a:solidFill>
                  <a:srgbClr val="0432FF"/>
                </a:solidFill>
                <a:latin typeface="SimHei" charset="-122"/>
                <a:ea typeface="SimHei" charset="-122"/>
                <a:cs typeface="SimHei" charset="-122"/>
              </a:rPr>
              <a:t>其他</a:t>
            </a:r>
            <a:endParaRPr lang="zh-CN" altLang="en-US" b="1" dirty="0">
              <a:solidFill>
                <a:srgbClr val="0432FF"/>
              </a:solidFill>
              <a:latin typeface="SimHei" charset="-122"/>
              <a:ea typeface="SimHei" charset="-122"/>
              <a:cs typeface="SimHei" charset="-122"/>
            </a:endParaRPr>
          </a:p>
        </p:txBody>
      </p:sp>
      <p:sp>
        <p:nvSpPr>
          <p:cNvPr id="27" name="矩形 26"/>
          <p:cNvSpPr/>
          <p:nvPr/>
        </p:nvSpPr>
        <p:spPr>
          <a:xfrm>
            <a:off x="-19628" y="2658785"/>
            <a:ext cx="1359220" cy="584775"/>
          </a:xfrm>
          <a:prstGeom prst="rect">
            <a:avLst/>
          </a:prstGeom>
        </p:spPr>
        <p:txBody>
          <a:bodyPr wrap="square">
            <a:spAutoFit/>
          </a:bodyPr>
          <a:lstStyle/>
          <a:p>
            <a:pPr algn="ctr"/>
            <a:r>
              <a:rPr lang="en-US" altLang="zh-CN" sz="1600" b="1" dirty="0" smtClean="0">
                <a:solidFill>
                  <a:srgbClr val="0432FF"/>
                </a:solidFill>
                <a:latin typeface="Arial" charset="0"/>
                <a:ea typeface="Arial" charset="0"/>
                <a:cs typeface="Arial" charset="0"/>
              </a:rPr>
              <a:t>Contact interactions</a:t>
            </a:r>
            <a:endParaRPr lang="zh-CN" altLang="en-US" sz="1600" b="1" dirty="0">
              <a:solidFill>
                <a:srgbClr val="0432FF"/>
              </a:solidFill>
              <a:latin typeface="Arial" charset="0"/>
              <a:ea typeface="Arial" charset="0"/>
              <a:cs typeface="Arial" charset="0"/>
            </a:endParaRPr>
          </a:p>
        </p:txBody>
      </p:sp>
      <p:sp>
        <p:nvSpPr>
          <p:cNvPr id="30" name="幻灯片编号占位符 5"/>
          <p:cNvSpPr txBox="1">
            <a:spLocks/>
          </p:cNvSpPr>
          <p:nvPr/>
        </p:nvSpPr>
        <p:spPr>
          <a:xfrm>
            <a:off x="8100392" y="6453336"/>
            <a:ext cx="876300" cy="292100"/>
          </a:xfrm>
          <a:prstGeom prst="rect">
            <a:avLst/>
          </a:prstGeom>
        </p:spPr>
        <p:txBody>
          <a:bodyPr vert="horz" lIns="91440" tIns="45720" rIns="91440" bIns="45720" rtlCol="0" anchor="ctr">
            <a:normAutofit fontScale="92500" lnSpcReduction="20000"/>
          </a:bodyPr>
          <a:lstStyle>
            <a:defPPr>
              <a:defRPr lang="zh-CN"/>
            </a:defPPr>
            <a:lvl1pPr marL="0" algn="r" defTabSz="914400" rtl="0" eaLnBrk="1" latinLnBrk="0" hangingPunct="1">
              <a:defRPr sz="16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913308-F349-4B6D-A68A-DD1791B4A57B}" type="slidenum">
              <a:rPr lang="zh-CN" altLang="en-US" smtClean="0"/>
              <a:pPr/>
              <a:t>67</a:t>
            </a:fld>
            <a:endParaRPr lang="zh-CN" altLang="en-US" dirty="0"/>
          </a:p>
        </p:txBody>
      </p:sp>
    </p:spTree>
    <p:extLst>
      <p:ext uri="{BB962C8B-B14F-4D97-AF65-F5344CB8AC3E}">
        <p14:creationId xmlns:p14="http://schemas.microsoft.com/office/powerpoint/2010/main" val="19802167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5"/>
          <p:cNvSpPr txBox="1">
            <a:spLocks/>
          </p:cNvSpPr>
          <p:nvPr/>
        </p:nvSpPr>
        <p:spPr>
          <a:xfrm>
            <a:off x="395536" y="692696"/>
            <a:ext cx="8136904" cy="72008"/>
          </a:xfrm>
          <a:prstGeom prst="rect">
            <a:avLst/>
          </a:prstGeom>
          <a:solidFill>
            <a:srgbClr val="800000"/>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21" name="标题 4"/>
          <p:cNvSpPr txBox="1">
            <a:spLocks/>
          </p:cNvSpPr>
          <p:nvPr/>
        </p:nvSpPr>
        <p:spPr>
          <a:xfrm>
            <a:off x="423811" y="30926"/>
            <a:ext cx="6767989" cy="661770"/>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lnSpc>
                <a:spcPct val="120000"/>
              </a:lnSpc>
            </a:pPr>
            <a:r>
              <a:rPr kumimoji="1" lang="en-US" altLang="zh-CN" sz="2800" b="0" dirty="0" smtClean="0">
                <a:solidFill>
                  <a:srgbClr val="0432FF"/>
                </a:solidFill>
                <a:latin typeface="Arial Black"/>
                <a:cs typeface="Arial Black"/>
              </a:rPr>
              <a:t>Resonance (</a:t>
            </a:r>
            <a:r>
              <a:rPr lang="en-US" altLang="zh-CN" sz="2800" dirty="0" smtClean="0">
                <a:solidFill>
                  <a:srgbClr val="0432FF"/>
                </a:solidFill>
                <a:latin typeface="Arial" charset="0"/>
                <a:ea typeface="Arial" charset="0"/>
                <a:cs typeface="Arial" charset="0"/>
              </a:rPr>
              <a:t>di-jet</a:t>
            </a:r>
            <a:r>
              <a:rPr kumimoji="1" lang="en-US" altLang="zh-CN" sz="2800" b="0" dirty="0" smtClean="0">
                <a:solidFill>
                  <a:srgbClr val="0432FF"/>
                </a:solidFill>
                <a:latin typeface="Arial Black"/>
                <a:cs typeface="Arial Black"/>
              </a:rPr>
              <a:t>)</a:t>
            </a:r>
            <a:endParaRPr kumimoji="1" lang="zh-CN" altLang="en-US" sz="2800" dirty="0">
              <a:solidFill>
                <a:srgbClr val="0432FF"/>
              </a:solidFill>
              <a:latin typeface="Arial" charset="0"/>
              <a:ea typeface="Arial" charset="0"/>
              <a:cs typeface="Arial" charset="0"/>
            </a:endParaRPr>
          </a:p>
        </p:txBody>
      </p:sp>
      <p:sp>
        <p:nvSpPr>
          <p:cNvPr id="22" name="幻灯片编号占位符 30"/>
          <p:cNvSpPr>
            <a:spLocks noGrp="1"/>
          </p:cNvSpPr>
          <p:nvPr>
            <p:ph type="sldNum" sz="quarter" idx="12"/>
          </p:nvPr>
        </p:nvSpPr>
        <p:spPr>
          <a:xfrm>
            <a:off x="8160196" y="6309320"/>
            <a:ext cx="876300" cy="292100"/>
          </a:xfrm>
        </p:spPr>
        <p:txBody>
          <a:bodyPr>
            <a:normAutofit fontScale="92500" lnSpcReduction="20000"/>
          </a:bodyPr>
          <a:lstStyle/>
          <a:p>
            <a:fld id="{0C913308-F349-4B6D-A68A-DD1791B4A57B}" type="slidenum">
              <a:rPr lang="zh-CN" altLang="en-US" smtClean="0"/>
              <a:pPr/>
              <a:t>68</a:t>
            </a:fld>
            <a:endParaRPr lang="zh-CN" altLang="en-US" dirty="0"/>
          </a:p>
        </p:txBody>
      </p:sp>
      <p:sp>
        <p:nvSpPr>
          <p:cNvPr id="19" name="矩形 18"/>
          <p:cNvSpPr/>
          <p:nvPr/>
        </p:nvSpPr>
        <p:spPr>
          <a:xfrm>
            <a:off x="7445466" y="211238"/>
            <a:ext cx="1152880" cy="338554"/>
          </a:xfrm>
          <a:prstGeom prst="rect">
            <a:avLst/>
          </a:prstGeom>
          <a:solidFill>
            <a:schemeClr val="accent2">
              <a:lumMod val="20000"/>
              <a:lumOff val="80000"/>
            </a:schemeClr>
          </a:solidFill>
        </p:spPr>
        <p:txBody>
          <a:bodyPr wrap="none">
            <a:spAutoFit/>
          </a:bodyPr>
          <a:lstStyle/>
          <a:p>
            <a:r>
              <a:rPr lang="mr-IN" altLang="zh-CN" sz="1600" b="1" u="sng" dirty="0" smtClean="0">
                <a:hlinkClick r:id="rId2"/>
              </a:rPr>
              <a:t>EXO-16-056</a:t>
            </a:r>
            <a:endParaRPr lang="zh-CN" altLang="en-US" sz="1600" dirty="0"/>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09" y="779781"/>
            <a:ext cx="4102904" cy="430540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9659" y="779780"/>
            <a:ext cx="4712547" cy="4305405"/>
          </a:xfrm>
          <a:prstGeom prst="rect">
            <a:avLst/>
          </a:prstGeom>
        </p:spPr>
      </p:pic>
      <p:sp>
        <p:nvSpPr>
          <p:cNvPr id="23" name="矩形 22"/>
          <p:cNvSpPr/>
          <p:nvPr/>
        </p:nvSpPr>
        <p:spPr>
          <a:xfrm>
            <a:off x="4264213" y="5124092"/>
            <a:ext cx="4628726" cy="1477328"/>
          </a:xfrm>
          <a:prstGeom prst="rect">
            <a:avLst/>
          </a:prstGeom>
          <a:ln>
            <a:solidFill>
              <a:schemeClr val="bg1">
                <a:lumMod val="75000"/>
              </a:schemeClr>
            </a:solidFill>
          </a:ln>
        </p:spPr>
        <p:txBody>
          <a:bodyPr wrap="square">
            <a:spAutoFit/>
          </a:bodyPr>
          <a:lstStyle/>
          <a:p>
            <a:r>
              <a:rPr lang="zh-CN" altLang="en-US" b="1" dirty="0">
                <a:solidFill>
                  <a:srgbClr val="000000"/>
                </a:solidFill>
                <a:latin typeface="Arial" charset="0"/>
                <a:ea typeface="Arial" charset="0"/>
                <a:cs typeface="Arial" charset="0"/>
              </a:rPr>
              <a:t>Results interpreted in many models e.g.</a:t>
            </a:r>
            <a:r>
              <a:rPr lang="zh-CN" altLang="en-US" b="1" dirty="0" smtClean="0">
                <a:solidFill>
                  <a:srgbClr val="000000"/>
                </a:solidFill>
                <a:latin typeface="Arial" charset="0"/>
                <a:ea typeface="Arial" charset="0"/>
                <a:cs typeface="Arial" charset="0"/>
              </a:rPr>
              <a:t>:</a:t>
            </a:r>
            <a:endParaRPr lang="en-US" altLang="zh-CN" b="1" dirty="0" smtClean="0">
              <a:solidFill>
                <a:srgbClr val="000000"/>
              </a:solidFill>
              <a:latin typeface="Arial" charset="0"/>
              <a:ea typeface="Arial" charset="0"/>
              <a:cs typeface="Arial" charset="0"/>
            </a:endParaRPr>
          </a:p>
          <a:p>
            <a:pPr marL="285750" indent="-285750">
              <a:buFont typeface="Wingdings" charset="2"/>
              <a:buChar char="Ø"/>
            </a:pPr>
            <a:r>
              <a:rPr lang="en-US" altLang="zh-CN" b="1" dirty="0" smtClean="0">
                <a:solidFill>
                  <a:srgbClr val="00B0F0"/>
                </a:solidFill>
                <a:latin typeface="Arial" charset="0"/>
                <a:ea typeface="Arial" charset="0"/>
                <a:cs typeface="Arial" charset="0"/>
              </a:rPr>
              <a:t>String resonance ~ 7.7 </a:t>
            </a:r>
            <a:r>
              <a:rPr lang="zh-CN" altLang="en-US" b="1" dirty="0" smtClean="0">
                <a:solidFill>
                  <a:srgbClr val="00B0F0"/>
                </a:solidFill>
                <a:latin typeface="Arial" charset="0"/>
                <a:ea typeface="Arial" charset="0"/>
                <a:cs typeface="Arial" charset="0"/>
              </a:rPr>
              <a:t>TeV</a:t>
            </a:r>
            <a:endParaRPr lang="en-US" altLang="zh-CN" b="1" dirty="0" smtClean="0">
              <a:solidFill>
                <a:srgbClr val="00B0F0"/>
              </a:solidFill>
              <a:latin typeface="Arial" charset="0"/>
              <a:ea typeface="Arial" charset="0"/>
              <a:cs typeface="Arial" charset="0"/>
            </a:endParaRPr>
          </a:p>
          <a:p>
            <a:pPr marL="285750" indent="-285750">
              <a:buFont typeface="Wingdings" charset="2"/>
              <a:buChar char="Ø"/>
            </a:pPr>
            <a:r>
              <a:rPr lang="en-US" altLang="zh-CN" b="1" dirty="0" smtClean="0">
                <a:solidFill>
                  <a:srgbClr val="000000"/>
                </a:solidFill>
                <a:latin typeface="Arial" charset="0"/>
                <a:ea typeface="Arial" charset="0"/>
                <a:cs typeface="Arial" charset="0"/>
              </a:rPr>
              <a:t>Excited quark ~ 6 TeV</a:t>
            </a:r>
          </a:p>
          <a:p>
            <a:pPr marL="285750" indent="-285750">
              <a:buFont typeface="Wingdings" charset="2"/>
              <a:buChar char="Ø"/>
            </a:pPr>
            <a:r>
              <a:rPr lang="en-US" altLang="zh-CN" b="1" dirty="0" smtClean="0">
                <a:solidFill>
                  <a:srgbClr val="FF0000"/>
                </a:solidFill>
                <a:latin typeface="Arial" charset="0"/>
                <a:ea typeface="Arial" charset="0"/>
                <a:cs typeface="Arial" charset="0"/>
              </a:rPr>
              <a:t>W’ ~ 3.3 TeV</a:t>
            </a:r>
          </a:p>
          <a:p>
            <a:pPr marL="285750" indent="-285750">
              <a:buFont typeface="Wingdings" charset="2"/>
              <a:buChar char="Ø"/>
            </a:pPr>
            <a:r>
              <a:rPr lang="en-US" altLang="zh-CN" b="1" dirty="0" smtClean="0">
                <a:solidFill>
                  <a:srgbClr val="002060"/>
                </a:solidFill>
                <a:latin typeface="Arial" charset="0"/>
                <a:ea typeface="Arial" charset="0"/>
                <a:cs typeface="Arial" charset="0"/>
              </a:rPr>
              <a:t>Z’ ~ 2.7 TeV</a:t>
            </a:r>
            <a:endParaRPr lang="zh-CN" altLang="en-US" b="1" dirty="0">
              <a:solidFill>
                <a:srgbClr val="002060"/>
              </a:solidFill>
              <a:latin typeface="Arial" charset="0"/>
              <a:ea typeface="Arial" charset="0"/>
              <a:cs typeface="Arial" charset="0"/>
            </a:endParaRPr>
          </a:p>
        </p:txBody>
      </p:sp>
      <p:pic>
        <p:nvPicPr>
          <p:cNvPr id="2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373" y="4901036"/>
            <a:ext cx="3606777" cy="1947292"/>
          </a:xfrm>
          <a:prstGeom prst="rect">
            <a:avLst/>
          </a:prstGeom>
        </p:spPr>
      </p:pic>
    </p:spTree>
    <p:extLst>
      <p:ext uri="{BB962C8B-B14F-4D97-AF65-F5344CB8AC3E}">
        <p14:creationId xmlns:p14="http://schemas.microsoft.com/office/powerpoint/2010/main" val="5348929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5"/>
          <p:cNvSpPr txBox="1">
            <a:spLocks/>
          </p:cNvSpPr>
          <p:nvPr/>
        </p:nvSpPr>
        <p:spPr>
          <a:xfrm>
            <a:off x="395536" y="692696"/>
            <a:ext cx="8136904" cy="72008"/>
          </a:xfrm>
          <a:prstGeom prst="rect">
            <a:avLst/>
          </a:prstGeom>
          <a:solidFill>
            <a:srgbClr val="800000"/>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21" name="标题 4"/>
          <p:cNvSpPr txBox="1">
            <a:spLocks/>
          </p:cNvSpPr>
          <p:nvPr/>
        </p:nvSpPr>
        <p:spPr>
          <a:xfrm>
            <a:off x="423811" y="30926"/>
            <a:ext cx="6767989" cy="661770"/>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lnSpc>
                <a:spcPct val="120000"/>
              </a:lnSpc>
            </a:pPr>
            <a:r>
              <a:rPr kumimoji="1" lang="en-US" altLang="zh-CN" sz="2800" b="0" dirty="0" smtClean="0">
                <a:solidFill>
                  <a:srgbClr val="0432FF"/>
                </a:solidFill>
                <a:latin typeface="Arial Black"/>
                <a:cs typeface="Arial Black"/>
              </a:rPr>
              <a:t>Dark Matter</a:t>
            </a:r>
            <a:r>
              <a:rPr kumimoji="1" lang="zh-CN" altLang="en-US" sz="2800" b="0" dirty="0" smtClean="0">
                <a:solidFill>
                  <a:srgbClr val="0432FF"/>
                </a:solidFill>
                <a:latin typeface="Arial Black"/>
                <a:cs typeface="Arial Black"/>
              </a:rPr>
              <a:t> （</a:t>
            </a:r>
            <a:r>
              <a:rPr kumimoji="1" lang="zh-CN" altLang="en-US" sz="2800" dirty="0" smtClean="0">
                <a:solidFill>
                  <a:srgbClr val="0432FF"/>
                </a:solidFill>
                <a:latin typeface="SimHei" charset="-122"/>
                <a:ea typeface="SimHei" charset="-122"/>
                <a:cs typeface="SimHei" charset="-122"/>
              </a:rPr>
              <a:t>暗物质</a:t>
            </a:r>
            <a:r>
              <a:rPr kumimoji="1" lang="zh-CN" altLang="en-US" sz="2800" b="0" dirty="0" smtClean="0">
                <a:solidFill>
                  <a:srgbClr val="0432FF"/>
                </a:solidFill>
                <a:latin typeface="Arial Black"/>
                <a:cs typeface="Arial Black"/>
              </a:rPr>
              <a:t>）</a:t>
            </a:r>
            <a:endParaRPr kumimoji="1" lang="zh-CN" altLang="en-US" sz="2800" dirty="0">
              <a:solidFill>
                <a:srgbClr val="0432FF"/>
              </a:solidFill>
              <a:latin typeface="Arial" charset="0"/>
              <a:ea typeface="Arial" charset="0"/>
              <a:cs typeface="Arial" charset="0"/>
            </a:endParaRPr>
          </a:p>
        </p:txBody>
      </p:sp>
      <p:pic>
        <p:nvPicPr>
          <p:cNvPr id="16" name="图片 15"/>
          <p:cNvPicPr>
            <a:picLocks noChangeAspect="1"/>
          </p:cNvPicPr>
          <p:nvPr/>
        </p:nvPicPr>
        <p:blipFill rotWithShape="1">
          <a:blip r:embed="rId2">
            <a:extLst>
              <a:ext uri="{28A0092B-C50C-407E-A947-70E740481C1C}">
                <a14:useLocalDpi xmlns:a14="http://schemas.microsoft.com/office/drawing/2010/main" val="0"/>
              </a:ext>
            </a:extLst>
          </a:blip>
          <a:srcRect l="2995"/>
          <a:stretch/>
        </p:blipFill>
        <p:spPr>
          <a:xfrm>
            <a:off x="6359854" y="855577"/>
            <a:ext cx="2676642" cy="2357400"/>
          </a:xfrm>
          <a:prstGeom prst="rect">
            <a:avLst/>
          </a:prstGeom>
          <a:ln>
            <a:solidFill>
              <a:srgbClr val="FF9300"/>
            </a:solidFill>
          </a:ln>
        </p:spPr>
      </p:pic>
      <p:sp>
        <p:nvSpPr>
          <p:cNvPr id="13" name="矩形 12"/>
          <p:cNvSpPr/>
          <p:nvPr/>
        </p:nvSpPr>
        <p:spPr>
          <a:xfrm>
            <a:off x="611560" y="842472"/>
            <a:ext cx="4038670" cy="400110"/>
          </a:xfrm>
          <a:prstGeom prst="rect">
            <a:avLst/>
          </a:prstGeom>
        </p:spPr>
        <p:txBody>
          <a:bodyPr wrap="none">
            <a:spAutoFit/>
          </a:bodyPr>
          <a:lstStyle/>
          <a:p>
            <a:r>
              <a:rPr lang="zh-CN" altLang="en-US" sz="2000" b="1" dirty="0">
                <a:solidFill>
                  <a:srgbClr val="0432FF"/>
                </a:solidFill>
                <a:latin typeface="Times New Roman" charset="0"/>
                <a:ea typeface="Times New Roman" charset="0"/>
                <a:cs typeface="Times New Roman" charset="0"/>
              </a:rPr>
              <a:t>Searches with </a:t>
            </a:r>
            <a:r>
              <a:rPr lang="zh-CN" altLang="en-US" sz="2000" b="1" dirty="0">
                <a:solidFill>
                  <a:srgbClr val="FD6108"/>
                </a:solidFill>
                <a:latin typeface="Times New Roman" charset="0"/>
                <a:ea typeface="Times New Roman" charset="0"/>
                <a:cs typeface="Times New Roman" charset="0"/>
              </a:rPr>
              <a:t>MET+X</a:t>
            </a:r>
            <a:r>
              <a:rPr lang="zh-CN" altLang="en-US" sz="2000" b="1" dirty="0">
                <a:solidFill>
                  <a:srgbClr val="0432FF"/>
                </a:solidFill>
                <a:latin typeface="Times New Roman" charset="0"/>
                <a:ea typeface="Times New Roman" charset="0"/>
                <a:cs typeface="Times New Roman" charset="0"/>
              </a:rPr>
              <a:t> or mediator</a:t>
            </a:r>
          </a:p>
        </p:txBody>
      </p:sp>
      <p:sp>
        <p:nvSpPr>
          <p:cNvPr id="19" name="矩形 18"/>
          <p:cNvSpPr/>
          <p:nvPr/>
        </p:nvSpPr>
        <p:spPr>
          <a:xfrm>
            <a:off x="6117312" y="3212977"/>
            <a:ext cx="2948840" cy="2462213"/>
          </a:xfrm>
          <a:prstGeom prst="rect">
            <a:avLst/>
          </a:prstGeom>
        </p:spPr>
        <p:txBody>
          <a:bodyPr wrap="square">
            <a:spAutoFit/>
          </a:bodyPr>
          <a:lstStyle/>
          <a:p>
            <a:pPr marL="285750" indent="-285750" algn="just">
              <a:spcAft>
                <a:spcPts val="600"/>
              </a:spcAft>
              <a:buFont typeface="Arial" charset="0"/>
              <a:buChar char="•"/>
            </a:pPr>
            <a:r>
              <a:rPr lang="zh-CN" altLang="en-US" b="1" dirty="0">
                <a:solidFill>
                  <a:srgbClr val="FD6108"/>
                </a:solidFill>
                <a:latin typeface="Times New Roman" charset="0"/>
                <a:ea typeface="Times New Roman" charset="0"/>
                <a:cs typeface="Times New Roman" charset="0"/>
              </a:rPr>
              <a:t>Searches in the </a:t>
            </a:r>
            <a:r>
              <a:rPr lang="zh-CN" altLang="en-US" b="1" dirty="0" smtClean="0">
                <a:solidFill>
                  <a:srgbClr val="FD6108"/>
                </a:solidFill>
                <a:latin typeface="Times New Roman" charset="0"/>
                <a:ea typeface="Times New Roman" charset="0"/>
                <a:cs typeface="Times New Roman" charset="0"/>
              </a:rPr>
              <a:t>Mono</a:t>
            </a:r>
            <a:r>
              <a:rPr lang="en-US" altLang="zh-CN" b="1" dirty="0" smtClean="0">
                <a:solidFill>
                  <a:srgbClr val="FD6108"/>
                </a:solidFill>
                <a:latin typeface="Times New Roman" charset="0"/>
                <a:ea typeface="Times New Roman" charset="0"/>
                <a:cs typeface="Times New Roman" charset="0"/>
              </a:rPr>
              <a:t>-</a:t>
            </a:r>
            <a:r>
              <a:rPr lang="zh-CN" altLang="en-US" b="1" dirty="0" smtClean="0">
                <a:solidFill>
                  <a:srgbClr val="FD6108"/>
                </a:solidFill>
                <a:latin typeface="Times New Roman" charset="0"/>
                <a:ea typeface="Times New Roman" charset="0"/>
                <a:cs typeface="Times New Roman" charset="0"/>
              </a:rPr>
              <a:t>X </a:t>
            </a:r>
            <a:r>
              <a:rPr lang="zh-CN" altLang="en-US" b="1" dirty="0">
                <a:solidFill>
                  <a:srgbClr val="FD6108"/>
                </a:solidFill>
                <a:latin typeface="Times New Roman" charset="0"/>
                <a:ea typeface="Times New Roman" charset="0"/>
                <a:cs typeface="Times New Roman" charset="0"/>
              </a:rPr>
              <a:t>final </a:t>
            </a:r>
            <a:r>
              <a:rPr lang="zh-CN" altLang="en-US" b="1" dirty="0" smtClean="0">
                <a:solidFill>
                  <a:srgbClr val="FD6108"/>
                </a:solidFill>
                <a:latin typeface="Times New Roman" charset="0"/>
                <a:ea typeface="Times New Roman" charset="0"/>
                <a:cs typeface="Times New Roman" charset="0"/>
              </a:rPr>
              <a:t>states</a:t>
            </a:r>
            <a:r>
              <a:rPr lang="en-US" altLang="zh-CN" b="1" dirty="0">
                <a:solidFill>
                  <a:srgbClr val="FD6108"/>
                </a:solidFill>
                <a:latin typeface="Times New Roman" charset="0"/>
                <a:ea typeface="Times New Roman" charset="0"/>
                <a:cs typeface="Times New Roman" charset="0"/>
              </a:rPr>
              <a:t>: Many models constrained up to </a:t>
            </a:r>
            <a:r>
              <a:rPr lang="en-US" altLang="zh-CN" b="1" dirty="0" smtClean="0">
                <a:solidFill>
                  <a:srgbClr val="FD6108"/>
                </a:solidFill>
                <a:latin typeface="Times New Roman" charset="0"/>
                <a:ea typeface="Times New Roman" charset="0"/>
                <a:cs typeface="Times New Roman" charset="0"/>
              </a:rPr>
              <a:t>1.6 TeV</a:t>
            </a:r>
          </a:p>
          <a:p>
            <a:pPr marL="285750" indent="-285750" algn="just">
              <a:spcAft>
                <a:spcPts val="600"/>
              </a:spcAft>
              <a:buFont typeface="Arial" charset="0"/>
              <a:buChar char="•"/>
            </a:pPr>
            <a:r>
              <a:rPr lang="en-US" altLang="zh-CN" b="1" dirty="0">
                <a:solidFill>
                  <a:srgbClr val="9437FF"/>
                </a:solidFill>
                <a:latin typeface="Times New Roman" charset="0"/>
                <a:ea typeface="Times New Roman" charset="0"/>
                <a:cs typeface="Times New Roman" charset="0"/>
              </a:rPr>
              <a:t>Searches also in the Di-Jet final states exclude up to </a:t>
            </a:r>
            <a:r>
              <a:rPr lang="en-US" altLang="zh-CN" b="1" dirty="0" smtClean="0">
                <a:solidFill>
                  <a:srgbClr val="9437FF"/>
                </a:solidFill>
                <a:latin typeface="Times New Roman" charset="0"/>
                <a:ea typeface="Times New Roman" charset="0"/>
                <a:cs typeface="Times New Roman" charset="0"/>
              </a:rPr>
              <a:t>2.6 </a:t>
            </a:r>
            <a:r>
              <a:rPr lang="en-US" altLang="zh-CN" b="1" dirty="0">
                <a:solidFill>
                  <a:srgbClr val="9437FF"/>
                </a:solidFill>
                <a:latin typeface="Times New Roman" charset="0"/>
                <a:ea typeface="Times New Roman" charset="0"/>
                <a:cs typeface="Times New Roman" charset="0"/>
              </a:rPr>
              <a:t>TeV for almost whole DM range</a:t>
            </a:r>
            <a:endParaRPr lang="zh-CN" altLang="en-US" b="1" dirty="0">
              <a:solidFill>
                <a:srgbClr val="9437FF"/>
              </a:solidFill>
              <a:latin typeface="Times New Roman" charset="0"/>
              <a:ea typeface="Times New Roman" charset="0"/>
              <a:cs typeface="Times New Roman" charset="0"/>
            </a:endParaRPr>
          </a:p>
        </p:txBody>
      </p:sp>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5541582"/>
            <a:ext cx="2948900" cy="1293522"/>
          </a:xfrm>
          <a:prstGeom prst="rect">
            <a:avLst/>
          </a:prstGeom>
          <a:ln>
            <a:solidFill>
              <a:srgbClr val="9437FF"/>
            </a:solidFill>
          </a:ln>
        </p:spPr>
      </p:pic>
      <p:sp>
        <p:nvSpPr>
          <p:cNvPr id="23" name="幻灯片编号占位符 30"/>
          <p:cNvSpPr>
            <a:spLocks noGrp="1"/>
          </p:cNvSpPr>
          <p:nvPr>
            <p:ph type="sldNum" sz="quarter" idx="12"/>
          </p:nvPr>
        </p:nvSpPr>
        <p:spPr>
          <a:xfrm>
            <a:off x="173410" y="6381072"/>
            <a:ext cx="876300" cy="292100"/>
          </a:xfrm>
        </p:spPr>
        <p:txBody>
          <a:bodyPr>
            <a:normAutofit fontScale="92500" lnSpcReduction="20000"/>
          </a:bodyPr>
          <a:lstStyle/>
          <a:p>
            <a:fld id="{0C913308-F349-4B6D-A68A-DD1791B4A57B}" type="slidenum">
              <a:rPr lang="zh-CN" altLang="en-US" smtClean="0"/>
              <a:pPr/>
              <a:t>69</a:t>
            </a:fld>
            <a:endParaRPr lang="zh-CN" altLang="en-US" dirty="0"/>
          </a:p>
        </p:txBody>
      </p:sp>
      <p:pic>
        <p:nvPicPr>
          <p:cNvPr id="2" name="图片 1"/>
          <p:cNvPicPr>
            <a:picLocks noChangeAspect="1"/>
          </p:cNvPicPr>
          <p:nvPr/>
        </p:nvPicPr>
        <p:blipFill>
          <a:blip r:embed="rId4"/>
          <a:stretch>
            <a:fillRect/>
          </a:stretch>
        </p:blipFill>
        <p:spPr>
          <a:xfrm>
            <a:off x="71853" y="1484784"/>
            <a:ext cx="6059924" cy="4800136"/>
          </a:xfrm>
          <a:prstGeom prst="rect">
            <a:avLst/>
          </a:prstGeom>
        </p:spPr>
      </p:pic>
    </p:spTree>
    <p:extLst>
      <p:ext uri="{BB962C8B-B14F-4D97-AF65-F5344CB8AC3E}">
        <p14:creationId xmlns:p14="http://schemas.microsoft.com/office/powerpoint/2010/main" val="13575133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55576" y="332656"/>
            <a:ext cx="7650953" cy="461665"/>
          </a:xfrm>
          <a:prstGeom prst="rect">
            <a:avLst/>
          </a:prstGeom>
        </p:spPr>
        <p:txBody>
          <a:bodyPr wrap="none">
            <a:spAutoFit/>
          </a:bodyPr>
          <a:lstStyle/>
          <a:p>
            <a:r>
              <a:rPr lang="zh-CN" altLang="zh-CN" sz="2400" b="1" i="1" dirty="0">
                <a:solidFill>
                  <a:srgbClr val="0000FF"/>
                </a:solidFill>
                <a:latin typeface="+mn-ea"/>
              </a:rPr>
              <a:t>希腊神话中的</a:t>
            </a:r>
            <a:r>
              <a:rPr lang="zh-CN" altLang="zh-CN" sz="2400" b="1" i="1" dirty="0" smtClean="0">
                <a:solidFill>
                  <a:srgbClr val="0000FF"/>
                </a:solidFill>
                <a:latin typeface="+mn-ea"/>
              </a:rPr>
              <a:t>怪物</a:t>
            </a:r>
            <a:r>
              <a:rPr lang="zh-CN" altLang="en-US" sz="2400" b="1" i="1" dirty="0" smtClean="0">
                <a:solidFill>
                  <a:srgbClr val="0000FF"/>
                </a:solidFill>
                <a:latin typeface="+mn-ea"/>
              </a:rPr>
              <a:t>“</a:t>
            </a:r>
            <a:r>
              <a:rPr lang="en-US" altLang="zh-CN" sz="2400" i="1" dirty="0" smtClean="0">
                <a:solidFill>
                  <a:srgbClr val="0000FF"/>
                </a:solidFill>
                <a:latin typeface="+mn-ea"/>
              </a:rPr>
              <a:t>Uroboros</a:t>
            </a:r>
            <a:r>
              <a:rPr lang="zh-CN" altLang="en-US" sz="2400" b="1" i="1" dirty="0" smtClean="0">
                <a:solidFill>
                  <a:srgbClr val="0000FF"/>
                </a:solidFill>
                <a:latin typeface="+mn-ea"/>
              </a:rPr>
              <a:t>”</a:t>
            </a:r>
            <a:r>
              <a:rPr lang="zh-CN" altLang="zh-CN" sz="2400" b="1" i="1" dirty="0" smtClean="0">
                <a:solidFill>
                  <a:srgbClr val="0000FF"/>
                </a:solidFill>
                <a:latin typeface="+mn-ea"/>
              </a:rPr>
              <a:t>与格拉肖</a:t>
            </a:r>
            <a:r>
              <a:rPr lang="zh-CN" altLang="zh-CN" sz="2400" b="1" i="1" dirty="0">
                <a:solidFill>
                  <a:srgbClr val="0000FF"/>
                </a:solidFill>
                <a:latin typeface="+mn-ea"/>
              </a:rPr>
              <a:t>的“宇宙圈”</a:t>
            </a:r>
            <a:endParaRPr lang="zh-CN" altLang="zh-CN" sz="2400" i="1" dirty="0">
              <a:solidFill>
                <a:srgbClr val="0000FF"/>
              </a:solidFill>
              <a:latin typeface="+mn-ea"/>
            </a:endParaRPr>
          </a:p>
        </p:txBody>
      </p:sp>
      <p:pic>
        <p:nvPicPr>
          <p:cNvPr id="4" name="图片 3"/>
          <p:cNvPicPr>
            <a:picLocks noChangeAspect="1"/>
          </p:cNvPicPr>
          <p:nvPr/>
        </p:nvPicPr>
        <p:blipFill>
          <a:blip r:embed="rId2"/>
          <a:stretch>
            <a:fillRect/>
          </a:stretch>
        </p:blipFill>
        <p:spPr>
          <a:xfrm>
            <a:off x="1691680" y="1475491"/>
            <a:ext cx="5921518" cy="4392488"/>
          </a:xfrm>
          <a:prstGeom prst="rect">
            <a:avLst/>
          </a:prstGeom>
        </p:spPr>
      </p:pic>
      <p:sp>
        <p:nvSpPr>
          <p:cNvPr id="8" name="幻灯片编号占位符 3"/>
          <p:cNvSpPr txBox="1">
            <a:spLocks/>
          </p:cNvSpPr>
          <p:nvPr/>
        </p:nvSpPr>
        <p:spPr>
          <a:xfrm>
            <a:off x="8388424" y="6381328"/>
            <a:ext cx="660276" cy="288032"/>
          </a:xfrm>
          <a:prstGeom prst="rect">
            <a:avLst/>
          </a:prstGeom>
        </p:spPr>
        <p:txBody>
          <a:bodyPr>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C913308-F349-4B6D-A68A-DD1791B4A57B}" type="slidenum">
              <a:rPr lang="zh-CN" altLang="en-US" smtClean="0"/>
              <a:pPr algn="ctr"/>
              <a:t>7</a:t>
            </a:fld>
            <a:endParaRPr lang="zh-CN" altLang="en-US" dirty="0"/>
          </a:p>
        </p:txBody>
      </p:sp>
      <p:sp>
        <p:nvSpPr>
          <p:cNvPr id="10" name="矩形 9"/>
          <p:cNvSpPr/>
          <p:nvPr/>
        </p:nvSpPr>
        <p:spPr>
          <a:xfrm>
            <a:off x="35496" y="2699627"/>
            <a:ext cx="1545373" cy="1754327"/>
          </a:xfrm>
          <a:prstGeom prst="rect">
            <a:avLst/>
          </a:prstGeom>
        </p:spPr>
        <p:txBody>
          <a:bodyPr wrap="square">
            <a:spAutoFit/>
          </a:bodyPr>
          <a:lstStyle/>
          <a:p>
            <a:r>
              <a:rPr lang="zh-CN" altLang="zh-CN" dirty="0" smtClean="0">
                <a:latin typeface="SimHei" charset="-122"/>
                <a:ea typeface="SimHei" charset="-122"/>
                <a:cs typeface="SimHei" charset="-122"/>
              </a:rPr>
              <a:t>粒子“</a:t>
            </a:r>
            <a:r>
              <a:rPr lang="zh-CN" altLang="zh-CN" dirty="0">
                <a:latin typeface="SimHei" charset="-122"/>
                <a:ea typeface="SimHei" charset="-122"/>
                <a:cs typeface="SimHei" charset="-122"/>
              </a:rPr>
              <a:t>微观</a:t>
            </a:r>
            <a:r>
              <a:rPr lang="zh-CN" altLang="zh-CN" dirty="0" smtClean="0">
                <a:latin typeface="SimHei" charset="-122"/>
                <a:ea typeface="SimHei" charset="-122"/>
                <a:cs typeface="SimHei" charset="-122"/>
              </a:rPr>
              <a:t>世界”，</a:t>
            </a:r>
            <a:r>
              <a:rPr lang="zh-CN" altLang="zh-CN" b="1" dirty="0" smtClean="0">
                <a:latin typeface="SimHei" charset="-122"/>
                <a:ea typeface="SimHei" charset="-122"/>
                <a:cs typeface="SimHei" charset="-122"/>
              </a:rPr>
              <a:t>强弱相互作用</a:t>
            </a:r>
            <a:r>
              <a:rPr lang="zh-CN" altLang="zh-CN" dirty="0" smtClean="0">
                <a:latin typeface="SimHei" charset="-122"/>
                <a:ea typeface="SimHei" charset="-122"/>
                <a:cs typeface="SimHei" charset="-122"/>
              </a:rPr>
              <a:t>主导，理论模型是</a:t>
            </a:r>
            <a:r>
              <a:rPr lang="zh-CN" altLang="zh-CN" b="1" dirty="0" smtClean="0">
                <a:latin typeface="SimHei" charset="-122"/>
                <a:ea typeface="SimHei" charset="-122"/>
                <a:cs typeface="SimHei" charset="-122"/>
              </a:rPr>
              <a:t>标准</a:t>
            </a:r>
            <a:r>
              <a:rPr lang="zh-CN" altLang="zh-CN" b="1" dirty="0">
                <a:latin typeface="SimHei" charset="-122"/>
                <a:ea typeface="SimHei" charset="-122"/>
                <a:cs typeface="SimHei" charset="-122"/>
              </a:rPr>
              <a:t>模型 </a:t>
            </a:r>
            <a:endParaRPr lang="zh-CN" altLang="en-US" b="1" dirty="0">
              <a:latin typeface="SimHei" charset="-122"/>
              <a:ea typeface="SimHei" charset="-122"/>
              <a:cs typeface="SimHei" charset="-122"/>
            </a:endParaRPr>
          </a:p>
        </p:txBody>
      </p:sp>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499827"/>
            <a:ext cx="1152128" cy="1028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矩形 13"/>
          <p:cNvSpPr/>
          <p:nvPr/>
        </p:nvSpPr>
        <p:spPr>
          <a:xfrm>
            <a:off x="3648377" y="6011996"/>
            <a:ext cx="2839239" cy="369332"/>
          </a:xfrm>
          <a:prstGeom prst="rect">
            <a:avLst/>
          </a:prstGeom>
        </p:spPr>
        <p:txBody>
          <a:bodyPr wrap="none">
            <a:spAutoFit/>
          </a:bodyPr>
          <a:lstStyle/>
          <a:p>
            <a:r>
              <a:rPr lang="zh-CN" altLang="zh-CN" b="1" dirty="0">
                <a:latin typeface="SimHei" charset="-122"/>
                <a:ea typeface="SimHei" charset="-122"/>
                <a:cs typeface="SimHei" charset="-122"/>
              </a:rPr>
              <a:t>引力和电磁力占主导地位 </a:t>
            </a:r>
            <a:endParaRPr lang="zh-CN" altLang="en-US" b="1" dirty="0">
              <a:latin typeface="SimHei" charset="-122"/>
              <a:ea typeface="SimHei" charset="-122"/>
              <a:cs typeface="SimHei" charset="-122"/>
            </a:endParaRPr>
          </a:p>
        </p:txBody>
      </p:sp>
      <p:sp>
        <p:nvSpPr>
          <p:cNvPr id="15" name="右箭头标注 14"/>
          <p:cNvSpPr/>
          <p:nvPr/>
        </p:nvSpPr>
        <p:spPr>
          <a:xfrm rot="16200000">
            <a:off x="4680014" y="4679846"/>
            <a:ext cx="648071" cy="2736305"/>
          </a:xfrm>
          <a:prstGeom prst="rightArrowCallout">
            <a:avLst>
              <a:gd name="adj1" fmla="val 25000"/>
              <a:gd name="adj2" fmla="val 25000"/>
              <a:gd name="adj3" fmla="val 25000"/>
              <a:gd name="adj4" fmla="val 55403"/>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9" name="右箭头标注 18"/>
          <p:cNvSpPr/>
          <p:nvPr/>
        </p:nvSpPr>
        <p:spPr>
          <a:xfrm rot="2642113">
            <a:off x="1641897" y="1311618"/>
            <a:ext cx="1121737" cy="931936"/>
          </a:xfrm>
          <a:prstGeom prst="rightArrowCallout">
            <a:avLst>
              <a:gd name="adj1" fmla="val 25000"/>
              <a:gd name="adj2" fmla="val 25000"/>
              <a:gd name="adj3" fmla="val 25000"/>
              <a:gd name="adj4" fmla="val 65232"/>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20" name="矩形 19"/>
          <p:cNvSpPr/>
          <p:nvPr/>
        </p:nvSpPr>
        <p:spPr>
          <a:xfrm rot="18823486">
            <a:off x="1550164" y="1286155"/>
            <a:ext cx="1029996" cy="646331"/>
          </a:xfrm>
          <a:prstGeom prst="rect">
            <a:avLst/>
          </a:prstGeom>
        </p:spPr>
        <p:txBody>
          <a:bodyPr wrap="square">
            <a:spAutoFit/>
          </a:bodyPr>
          <a:lstStyle/>
          <a:p>
            <a:r>
              <a:rPr lang="zh-CN" altLang="en-US" b="1" dirty="0" smtClean="0">
                <a:solidFill>
                  <a:srgbClr val="FF0000"/>
                </a:solidFill>
                <a:latin typeface="SimHei" charset="-122"/>
                <a:ea typeface="SimHei" charset="-122"/>
                <a:cs typeface="SimHei" charset="-122"/>
              </a:rPr>
              <a:t>新物理，新粒子</a:t>
            </a:r>
            <a:r>
              <a:rPr lang="zh-CN" altLang="en-US" b="1" dirty="0" smtClean="0">
                <a:solidFill>
                  <a:srgbClr val="FF0000"/>
                </a:solidFill>
              </a:rPr>
              <a:t>？</a:t>
            </a:r>
            <a:r>
              <a:rPr lang="zh-CN" altLang="zh-CN" b="1" dirty="0" smtClean="0">
                <a:solidFill>
                  <a:srgbClr val="FF0000"/>
                </a:solidFill>
              </a:rPr>
              <a:t> </a:t>
            </a:r>
            <a:endParaRPr lang="zh-CN" altLang="en-US" b="1" dirty="0">
              <a:solidFill>
                <a:srgbClr val="FF0000"/>
              </a:solidFill>
            </a:endParaRPr>
          </a:p>
        </p:txBody>
      </p:sp>
      <p:cxnSp>
        <p:nvCxnSpPr>
          <p:cNvPr id="18" name="直线箭头连接符 17"/>
          <p:cNvCxnSpPr/>
          <p:nvPr/>
        </p:nvCxnSpPr>
        <p:spPr>
          <a:xfrm flipV="1">
            <a:off x="1475656" y="2420888"/>
            <a:ext cx="504056" cy="12241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pic>
        <p:nvPicPr>
          <p:cNvPr id="5" name="图片 4" descr="susy particl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731049">
            <a:off x="553965" y="893403"/>
            <a:ext cx="1132006" cy="981205"/>
          </a:xfrm>
          <a:prstGeom prst="rect">
            <a:avLst/>
          </a:prstGeom>
        </p:spPr>
      </p:pic>
      <p:pic>
        <p:nvPicPr>
          <p:cNvPr id="22"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610357">
            <a:off x="8005325" y="3215817"/>
            <a:ext cx="1045196" cy="757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矩形 22"/>
          <p:cNvSpPr/>
          <p:nvPr/>
        </p:nvSpPr>
        <p:spPr>
          <a:xfrm rot="20619331">
            <a:off x="7670702" y="1896083"/>
            <a:ext cx="1114481" cy="1200329"/>
          </a:xfrm>
          <a:prstGeom prst="rect">
            <a:avLst/>
          </a:prstGeom>
        </p:spPr>
        <p:txBody>
          <a:bodyPr wrap="square">
            <a:spAutoFit/>
          </a:bodyPr>
          <a:lstStyle/>
          <a:p>
            <a:r>
              <a:rPr lang="zh-CN" altLang="en-US" b="1" dirty="0" smtClean="0">
                <a:latin typeface="SimHei" charset="-122"/>
                <a:ea typeface="SimHei" charset="-122"/>
                <a:cs typeface="SimHei" charset="-122"/>
              </a:rPr>
              <a:t>引力主导，</a:t>
            </a:r>
            <a:endParaRPr lang="en-US" altLang="zh-CN" b="1" dirty="0" smtClean="0">
              <a:latin typeface="SimHei" charset="-122"/>
              <a:ea typeface="SimHei" charset="-122"/>
              <a:cs typeface="SimHei" charset="-122"/>
            </a:endParaRPr>
          </a:p>
          <a:p>
            <a:r>
              <a:rPr lang="zh-CN" altLang="zh-CN" b="1" dirty="0" smtClean="0">
                <a:latin typeface="SimHei" charset="-122"/>
                <a:ea typeface="SimHei" charset="-122"/>
                <a:cs typeface="SimHei" charset="-122"/>
              </a:rPr>
              <a:t>爱因斯坦</a:t>
            </a:r>
            <a:r>
              <a:rPr lang="zh-CN" altLang="zh-CN" b="1" dirty="0">
                <a:latin typeface="SimHei" charset="-122"/>
                <a:ea typeface="SimHei" charset="-122"/>
                <a:cs typeface="SimHei" charset="-122"/>
              </a:rPr>
              <a:t>的广义相对论 </a:t>
            </a:r>
            <a:endParaRPr lang="zh-CN" altLang="en-US" b="1" dirty="0">
              <a:latin typeface="SimHei" charset="-122"/>
              <a:ea typeface="SimHei" charset="-122"/>
              <a:cs typeface="SimHei" charset="-122"/>
            </a:endParaRPr>
          </a:p>
        </p:txBody>
      </p:sp>
      <p:sp>
        <p:nvSpPr>
          <p:cNvPr id="24" name="右箭头标注 23"/>
          <p:cNvSpPr/>
          <p:nvPr/>
        </p:nvSpPr>
        <p:spPr>
          <a:xfrm rot="9774883">
            <a:off x="7340060" y="1817490"/>
            <a:ext cx="1520662" cy="1424994"/>
          </a:xfrm>
          <a:prstGeom prst="rightArrowCallout">
            <a:avLst>
              <a:gd name="adj1" fmla="val 25000"/>
              <a:gd name="adj2" fmla="val 25000"/>
              <a:gd name="adj3" fmla="val 16116"/>
              <a:gd name="adj4" fmla="val 75000"/>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25" name="右箭头标注 24"/>
          <p:cNvSpPr/>
          <p:nvPr/>
        </p:nvSpPr>
        <p:spPr>
          <a:xfrm>
            <a:off x="70992" y="2699627"/>
            <a:ext cx="1656184" cy="1728192"/>
          </a:xfrm>
          <a:prstGeom prst="rightArrowCallout">
            <a:avLst>
              <a:gd name="adj1" fmla="val 26781"/>
              <a:gd name="adj2" fmla="val 25891"/>
              <a:gd name="adj3" fmla="val 13072"/>
              <a:gd name="adj4" fmla="val 77556"/>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21" name="矩形 20"/>
          <p:cNvSpPr/>
          <p:nvPr/>
        </p:nvSpPr>
        <p:spPr>
          <a:xfrm rot="18727143">
            <a:off x="782615" y="507884"/>
            <a:ext cx="1622178" cy="2152221"/>
          </a:xfrm>
          <a:prstGeom prst="rect">
            <a:avLst/>
          </a:prstGeom>
          <a:solidFill>
            <a:srgbClr val="FFFF00">
              <a:alpha val="14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6" name="椭圆 21"/>
          <p:cNvSpPr>
            <a:spLocks noChangeArrowheads="1"/>
          </p:cNvSpPr>
          <p:nvPr/>
        </p:nvSpPr>
        <p:spPr bwMode="auto">
          <a:xfrm>
            <a:off x="2915816" y="1988840"/>
            <a:ext cx="1800200" cy="782795"/>
          </a:xfrm>
          <a:prstGeom prst="ellipse">
            <a:avLst/>
          </a:prstGeom>
          <a:noFill/>
          <a:ln w="28575" cmpd="sng">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pPr marL="722313" indent="-265113" defTabSz="457200">
              <a:buFontTx/>
              <a:buChar char="•"/>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endParaRPr lang="en-US" altLang="zh-CN" dirty="0">
              <a:solidFill>
                <a:srgbClr val="342698"/>
              </a:solidFill>
            </a:endParaRPr>
          </a:p>
        </p:txBody>
      </p:sp>
    </p:spTree>
    <p:extLst>
      <p:ext uri="{BB962C8B-B14F-4D97-AF65-F5344CB8AC3E}">
        <p14:creationId xmlns:p14="http://schemas.microsoft.com/office/powerpoint/2010/main" val="18917289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5"/>
          <p:cNvSpPr txBox="1">
            <a:spLocks/>
          </p:cNvSpPr>
          <p:nvPr/>
        </p:nvSpPr>
        <p:spPr>
          <a:xfrm>
            <a:off x="395536" y="692696"/>
            <a:ext cx="8136904" cy="72008"/>
          </a:xfrm>
          <a:prstGeom prst="rect">
            <a:avLst/>
          </a:prstGeom>
          <a:solidFill>
            <a:srgbClr val="800000"/>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21" name="标题 4"/>
          <p:cNvSpPr txBox="1">
            <a:spLocks/>
          </p:cNvSpPr>
          <p:nvPr/>
        </p:nvSpPr>
        <p:spPr>
          <a:xfrm>
            <a:off x="423811" y="30926"/>
            <a:ext cx="6767989" cy="661770"/>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lnSpc>
                <a:spcPct val="120000"/>
              </a:lnSpc>
            </a:pPr>
            <a:r>
              <a:rPr kumimoji="1" lang="en-US" altLang="zh-CN" sz="2800" b="0" dirty="0" err="1" smtClean="0">
                <a:solidFill>
                  <a:srgbClr val="0432FF"/>
                </a:solidFill>
                <a:latin typeface="Arial Black"/>
                <a:cs typeface="Arial Black"/>
              </a:rPr>
              <a:t>Leptoquarks</a:t>
            </a:r>
            <a:endParaRPr kumimoji="1" lang="zh-CN" altLang="en-US" sz="2800" dirty="0">
              <a:solidFill>
                <a:srgbClr val="0432FF"/>
              </a:solidFill>
              <a:latin typeface="Arial" charset="0"/>
              <a:ea typeface="Arial" charset="0"/>
              <a:cs typeface="Arial" charset="0"/>
            </a:endParaRPr>
          </a:p>
        </p:txBody>
      </p:sp>
      <p:sp>
        <p:nvSpPr>
          <p:cNvPr id="3" name="矩形 2"/>
          <p:cNvSpPr/>
          <p:nvPr/>
        </p:nvSpPr>
        <p:spPr>
          <a:xfrm>
            <a:off x="3707903" y="814980"/>
            <a:ext cx="5328593" cy="2308324"/>
          </a:xfrm>
          <a:prstGeom prst="rect">
            <a:avLst/>
          </a:prstGeom>
        </p:spPr>
        <p:txBody>
          <a:bodyPr wrap="square">
            <a:spAutoFit/>
          </a:bodyPr>
          <a:lstStyle/>
          <a:p>
            <a:pPr marL="285750" indent="-285750" algn="just">
              <a:buFont typeface="Arial" charset="0"/>
              <a:buChar char="•"/>
            </a:pPr>
            <a:r>
              <a:rPr lang="zh-CN" altLang="en-US" b="1" dirty="0" smtClean="0">
                <a:latin typeface="Times New Roman" charset="0"/>
                <a:ea typeface="Times New Roman" charset="0"/>
                <a:cs typeface="Times New Roman" charset="0"/>
              </a:rPr>
              <a:t>Leptoquarks </a:t>
            </a:r>
            <a:r>
              <a:rPr lang="zh-CN" altLang="en-US" b="1" dirty="0">
                <a:latin typeface="Times New Roman" charset="0"/>
                <a:ea typeface="Times New Roman" charset="0"/>
                <a:cs typeface="Times New Roman" charset="0"/>
              </a:rPr>
              <a:t>(LQs) arise in many models, such as grand unified theories, compositeness models and superstring </a:t>
            </a:r>
            <a:r>
              <a:rPr lang="zh-CN" altLang="en-US" b="1" dirty="0" smtClean="0">
                <a:latin typeface="Times New Roman" charset="0"/>
                <a:ea typeface="Times New Roman" charset="0"/>
                <a:cs typeface="Times New Roman" charset="0"/>
              </a:rPr>
              <a:t>theories.</a:t>
            </a:r>
            <a:endParaRPr lang="en-US" altLang="zh-CN" b="1" dirty="0" smtClean="0">
              <a:latin typeface="Times New Roman" charset="0"/>
              <a:ea typeface="Times New Roman" charset="0"/>
              <a:cs typeface="Times New Roman" charset="0"/>
            </a:endParaRPr>
          </a:p>
          <a:p>
            <a:pPr marL="285750" indent="-285750" algn="just">
              <a:buFont typeface="Arial" charset="0"/>
              <a:buChar char="•"/>
            </a:pPr>
            <a:r>
              <a:rPr lang="zh-CN" altLang="en-US" b="1" dirty="0" smtClean="0">
                <a:latin typeface="Times New Roman" charset="0"/>
                <a:ea typeface="Times New Roman" charset="0"/>
                <a:cs typeface="Times New Roman" charset="0"/>
              </a:rPr>
              <a:t>LQs</a:t>
            </a:r>
            <a:r>
              <a:rPr lang="zh-CN" altLang="en-US" b="1" dirty="0">
                <a:latin typeface="Times New Roman" charset="0"/>
                <a:ea typeface="Times New Roman" charset="0"/>
                <a:cs typeface="Times New Roman" charset="0"/>
              </a:rPr>
              <a:t>: carry colour charge, fractional electric charge, and both lepton and baryon quantum </a:t>
            </a:r>
            <a:r>
              <a:rPr lang="zh-CN" altLang="en-US" b="1" dirty="0" smtClean="0">
                <a:latin typeface="Times New Roman" charset="0"/>
                <a:ea typeface="Times New Roman" charset="0"/>
                <a:cs typeface="Times New Roman" charset="0"/>
              </a:rPr>
              <a:t>numbers.</a:t>
            </a:r>
            <a:endParaRPr lang="en-US" altLang="zh-CN" b="1" dirty="0" smtClean="0">
              <a:latin typeface="Times New Roman" charset="0"/>
              <a:ea typeface="Times New Roman" charset="0"/>
              <a:cs typeface="Times New Roman" charset="0"/>
            </a:endParaRPr>
          </a:p>
          <a:p>
            <a:pPr marL="285750" indent="-285750" algn="just">
              <a:buFont typeface="Arial" charset="0"/>
              <a:buChar char="•"/>
            </a:pPr>
            <a:r>
              <a:rPr lang="zh-CN" altLang="en-US" b="1" dirty="0" smtClean="0">
                <a:latin typeface="Times New Roman" charset="0"/>
                <a:ea typeface="Times New Roman" charset="0"/>
                <a:cs typeface="Times New Roman" charset="0"/>
              </a:rPr>
              <a:t>If </a:t>
            </a:r>
            <a:r>
              <a:rPr lang="zh-CN" altLang="en-US" b="1" dirty="0">
                <a:latin typeface="Times New Roman" charset="0"/>
                <a:ea typeface="Times New Roman" charset="0"/>
                <a:cs typeface="Times New Roman" charset="0"/>
              </a:rPr>
              <a:t>exist, decay into a lepton and a quark. </a:t>
            </a:r>
            <a:r>
              <a:rPr lang="zh-CN" altLang="en-US" b="1" dirty="0">
                <a:solidFill>
                  <a:srgbClr val="0432FF"/>
                </a:solidFill>
                <a:latin typeface="Times New Roman" charset="0"/>
                <a:ea typeface="Times New Roman" charset="0"/>
                <a:cs typeface="Times New Roman" charset="0"/>
              </a:rPr>
              <a:t>Search for resonance of lepton+jet in experiment.</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3697" y="3541028"/>
            <a:ext cx="2935531" cy="2884451"/>
          </a:xfrm>
          <a:prstGeom prst="rect">
            <a:avLst/>
          </a:prstGeom>
        </p:spPr>
      </p:pic>
      <p:sp>
        <p:nvSpPr>
          <p:cNvPr id="13" name="幻灯片编号占位符 30"/>
          <p:cNvSpPr>
            <a:spLocks noGrp="1"/>
          </p:cNvSpPr>
          <p:nvPr>
            <p:ph type="sldNum" sz="quarter" idx="12"/>
          </p:nvPr>
        </p:nvSpPr>
        <p:spPr>
          <a:xfrm>
            <a:off x="8160196" y="6309320"/>
            <a:ext cx="876300" cy="292100"/>
          </a:xfrm>
        </p:spPr>
        <p:txBody>
          <a:bodyPr>
            <a:normAutofit fontScale="92500" lnSpcReduction="20000"/>
          </a:bodyPr>
          <a:lstStyle/>
          <a:p>
            <a:fld id="{0C913308-F349-4B6D-A68A-DD1791B4A57B}" type="slidenum">
              <a:rPr lang="zh-CN" altLang="en-US" smtClean="0"/>
              <a:pPr/>
              <a:t>70</a:t>
            </a:fld>
            <a:endParaRPr lang="zh-CN" altLang="en-US" dirty="0"/>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80" y="1031037"/>
            <a:ext cx="1944216" cy="1137698"/>
          </a:xfrm>
          <a:prstGeom prst="rect">
            <a:avLst/>
          </a:prstGeom>
        </p:spPr>
      </p:pic>
      <p:sp>
        <p:nvSpPr>
          <p:cNvPr id="12" name="矩形 11"/>
          <p:cNvSpPr/>
          <p:nvPr/>
        </p:nvSpPr>
        <p:spPr>
          <a:xfrm>
            <a:off x="6372200" y="3171696"/>
            <a:ext cx="2578526" cy="369332"/>
          </a:xfrm>
          <a:prstGeom prst="rect">
            <a:avLst/>
          </a:prstGeom>
        </p:spPr>
        <p:txBody>
          <a:bodyPr wrap="none">
            <a:spAutoFit/>
          </a:bodyPr>
          <a:lstStyle/>
          <a:p>
            <a:r>
              <a:rPr lang="mr-IN" altLang="zh-CN" b="1" u="sng">
                <a:solidFill>
                  <a:srgbClr val="4571D0"/>
                </a:solidFill>
                <a:latin typeface="Arial" charset="0"/>
                <a:hlinkClick r:id="rId4"/>
              </a:rPr>
              <a:t>CMS-PAS-B2G-16-028</a:t>
            </a:r>
            <a:endParaRPr lang="zh-CN" altLang="en-US" dirty="0"/>
          </a:p>
        </p:txBody>
      </p:sp>
      <p:sp>
        <p:nvSpPr>
          <p:cNvPr id="14" name="矩形 13"/>
          <p:cNvSpPr/>
          <p:nvPr/>
        </p:nvSpPr>
        <p:spPr>
          <a:xfrm>
            <a:off x="8088088" y="4936445"/>
            <a:ext cx="444352" cy="461665"/>
          </a:xfrm>
          <a:prstGeom prst="rect">
            <a:avLst/>
          </a:prstGeom>
        </p:spPr>
        <p:txBody>
          <a:bodyPr wrap="none">
            <a:spAutoFit/>
          </a:bodyPr>
          <a:lstStyle/>
          <a:p>
            <a:r>
              <a:rPr lang="zh-CN" altLang="en-US" sz="2400" dirty="0">
                <a:solidFill>
                  <a:srgbClr val="FF0000"/>
                </a:solidFill>
              </a:rPr>
              <a:t>τt</a:t>
            </a:r>
          </a:p>
        </p:txBody>
      </p:sp>
      <p:sp>
        <p:nvSpPr>
          <p:cNvPr id="15" name="矩形 14"/>
          <p:cNvSpPr/>
          <p:nvPr/>
        </p:nvSpPr>
        <p:spPr>
          <a:xfrm>
            <a:off x="611560" y="6425479"/>
            <a:ext cx="7874938" cy="369332"/>
          </a:xfrm>
          <a:prstGeom prst="rect">
            <a:avLst/>
          </a:prstGeom>
        </p:spPr>
        <p:txBody>
          <a:bodyPr wrap="square">
            <a:spAutoFit/>
          </a:bodyPr>
          <a:lstStyle/>
          <a:p>
            <a:r>
              <a:rPr lang="zh-CN" altLang="en-US" dirty="0">
                <a:latin typeface="Times New Roman" charset="0"/>
                <a:ea typeface="Times New Roman" charset="0"/>
                <a:cs typeface="Times New Roman" charset="0"/>
              </a:rPr>
              <a:t>No significant excess observed in </a:t>
            </a:r>
            <a:r>
              <a:rPr lang="en-US" altLang="zh-CN" dirty="0" smtClean="0">
                <a:latin typeface="Times New Roman" charset="0"/>
                <a:ea typeface="Times New Roman" charset="0"/>
                <a:cs typeface="Times New Roman" charset="0"/>
              </a:rPr>
              <a:t>3</a:t>
            </a:r>
            <a:r>
              <a:rPr lang="zh-CN" altLang="en-US" dirty="0" smtClean="0">
                <a:latin typeface="Times New Roman" charset="0"/>
                <a:ea typeface="Times New Roman" charset="0"/>
                <a:cs typeface="Times New Roman" charset="0"/>
              </a:rPr>
              <a:t>~36</a:t>
            </a:r>
            <a:r>
              <a:rPr lang="en-US" altLang="zh-CN" dirty="0" smtClean="0">
                <a:latin typeface="Times New Roman" charset="0"/>
                <a:ea typeface="Times New Roman" charset="0"/>
                <a:cs typeface="Times New Roman" charset="0"/>
              </a:rPr>
              <a:t> </a:t>
            </a:r>
            <a:r>
              <a:rPr lang="zh-CN" altLang="en-US" dirty="0" smtClean="0">
                <a:latin typeface="Times New Roman" charset="0"/>
                <a:ea typeface="Times New Roman" charset="0"/>
                <a:cs typeface="Times New Roman" charset="0"/>
              </a:rPr>
              <a:t>fb-</a:t>
            </a:r>
            <a:r>
              <a:rPr lang="zh-CN" altLang="en-US" dirty="0">
                <a:latin typeface="Times New Roman" charset="0"/>
                <a:ea typeface="Times New Roman" charset="0"/>
                <a:cs typeface="Times New Roman" charset="0"/>
              </a:rPr>
              <a:t>1 . Results in terms of β = BR(LQ→lq)</a:t>
            </a:r>
          </a:p>
        </p:txBody>
      </p:sp>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2368" y="1013893"/>
            <a:ext cx="1661064" cy="1268760"/>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680" y="3494365"/>
            <a:ext cx="3113369" cy="2996952"/>
          </a:xfrm>
          <a:prstGeom prst="rect">
            <a:avLst/>
          </a:prstGeom>
        </p:spPr>
      </p:pic>
      <p:pic>
        <p:nvPicPr>
          <p:cNvPr id="18" name="图片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283" y="3471953"/>
            <a:ext cx="3136652" cy="3019364"/>
          </a:xfrm>
          <a:prstGeom prst="rect">
            <a:avLst/>
          </a:prstGeom>
        </p:spPr>
      </p:pic>
      <p:sp>
        <p:nvSpPr>
          <p:cNvPr id="19" name="矩形 18"/>
          <p:cNvSpPr/>
          <p:nvPr/>
        </p:nvSpPr>
        <p:spPr>
          <a:xfrm>
            <a:off x="1690364" y="3206935"/>
            <a:ext cx="3480440" cy="369332"/>
          </a:xfrm>
          <a:prstGeom prst="rect">
            <a:avLst/>
          </a:prstGeom>
        </p:spPr>
        <p:txBody>
          <a:bodyPr wrap="none">
            <a:spAutoFit/>
          </a:bodyPr>
          <a:lstStyle/>
          <a:p>
            <a:r>
              <a:rPr lang="it-IT" altLang="zh-CN" b="1" i="1" u="sng" dirty="0">
                <a:solidFill>
                  <a:srgbClr val="4571D0"/>
                </a:solidFill>
                <a:latin typeface="arial" charset="0"/>
                <a:hlinkClick r:id="rId8"/>
              </a:rPr>
              <a:t>New J. Phys. 18 (2016) 093016</a:t>
            </a:r>
            <a:endParaRPr lang="zh-CN" altLang="en-US" dirty="0"/>
          </a:p>
        </p:txBody>
      </p:sp>
      <p:sp>
        <p:nvSpPr>
          <p:cNvPr id="20" name="矩形 19"/>
          <p:cNvSpPr/>
          <p:nvPr/>
        </p:nvSpPr>
        <p:spPr>
          <a:xfrm>
            <a:off x="2296775" y="4822196"/>
            <a:ext cx="474810" cy="461665"/>
          </a:xfrm>
          <a:prstGeom prst="rect">
            <a:avLst/>
          </a:prstGeom>
        </p:spPr>
        <p:txBody>
          <a:bodyPr wrap="none">
            <a:spAutoFit/>
          </a:bodyPr>
          <a:lstStyle/>
          <a:p>
            <a:r>
              <a:rPr lang="zh-CN" altLang="en-US" sz="2400" dirty="0">
                <a:solidFill>
                  <a:srgbClr val="FF0000"/>
                </a:solidFill>
                <a:latin typeface="Times New Roman" charset="0"/>
                <a:ea typeface="Times New Roman" charset="0"/>
                <a:cs typeface="Times New Roman" charset="0"/>
              </a:rPr>
              <a:t>eq</a:t>
            </a:r>
          </a:p>
        </p:txBody>
      </p:sp>
      <p:sp>
        <p:nvSpPr>
          <p:cNvPr id="23" name="矩形 22"/>
          <p:cNvSpPr/>
          <p:nvPr/>
        </p:nvSpPr>
        <p:spPr>
          <a:xfrm>
            <a:off x="5156145" y="4705613"/>
            <a:ext cx="526106" cy="461665"/>
          </a:xfrm>
          <a:prstGeom prst="rect">
            <a:avLst/>
          </a:prstGeom>
        </p:spPr>
        <p:txBody>
          <a:bodyPr wrap="none">
            <a:spAutoFit/>
          </a:bodyPr>
          <a:lstStyle/>
          <a:p>
            <a:r>
              <a:rPr lang="zh-CN" altLang="en-US" sz="2400" dirty="0">
                <a:solidFill>
                  <a:srgbClr val="FF0000"/>
                </a:solidFill>
                <a:latin typeface="Times New Roman" charset="0"/>
                <a:ea typeface="Times New Roman" charset="0"/>
                <a:cs typeface="Times New Roman" charset="0"/>
              </a:rPr>
              <a:t>µq</a:t>
            </a:r>
          </a:p>
        </p:txBody>
      </p:sp>
      <p:sp>
        <p:nvSpPr>
          <p:cNvPr id="24" name="矩形 23"/>
          <p:cNvSpPr/>
          <p:nvPr/>
        </p:nvSpPr>
        <p:spPr>
          <a:xfrm>
            <a:off x="434794" y="2447842"/>
            <a:ext cx="2783711" cy="646331"/>
          </a:xfrm>
          <a:prstGeom prst="rect">
            <a:avLst/>
          </a:prstGeom>
          <a:ln>
            <a:solidFill>
              <a:srgbClr val="0432FF"/>
            </a:solidFill>
          </a:ln>
        </p:spPr>
        <p:txBody>
          <a:bodyPr wrap="none">
            <a:spAutoFit/>
          </a:bodyPr>
          <a:lstStyle/>
          <a:p>
            <a:pPr marL="285750" indent="-285750">
              <a:buFont typeface="Arial" charset="0"/>
              <a:buChar char="•"/>
            </a:pPr>
            <a:r>
              <a:rPr lang="en-US" altLang="zh-CN" b="1" dirty="0" smtClean="0">
                <a:solidFill>
                  <a:srgbClr val="0432FF"/>
                </a:solidFill>
                <a:latin typeface="Arial" charset="0"/>
                <a:ea typeface="Arial" charset="0"/>
                <a:cs typeface="Arial" charset="0"/>
              </a:rPr>
              <a:t>m(LQ1,LQ2) &gt; 1.1TeV</a:t>
            </a:r>
          </a:p>
          <a:p>
            <a:pPr marL="285750" indent="-285750">
              <a:buFont typeface="Arial" charset="0"/>
              <a:buChar char="•"/>
            </a:pPr>
            <a:r>
              <a:rPr lang="en-US" altLang="zh-CN" b="1" dirty="0" smtClean="0">
                <a:solidFill>
                  <a:srgbClr val="0432FF"/>
                </a:solidFill>
                <a:latin typeface="Arial" charset="0"/>
                <a:ea typeface="Arial" charset="0"/>
                <a:cs typeface="Arial" charset="0"/>
              </a:rPr>
              <a:t>m(LQ3) &gt; 0.9 TeV</a:t>
            </a:r>
            <a:endParaRPr lang="en-US" altLang="zh-CN" b="1" dirty="0">
              <a:solidFill>
                <a:srgbClr val="0432FF"/>
              </a:solidFill>
              <a:latin typeface="Arial" charset="0"/>
              <a:ea typeface="Arial" charset="0"/>
              <a:cs typeface="Arial" charset="0"/>
            </a:endParaRPr>
          </a:p>
        </p:txBody>
      </p:sp>
    </p:spTree>
    <p:extLst>
      <p:ext uri="{BB962C8B-B14F-4D97-AF65-F5344CB8AC3E}">
        <p14:creationId xmlns:p14="http://schemas.microsoft.com/office/powerpoint/2010/main" val="19914186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5"/>
          <p:cNvSpPr txBox="1">
            <a:spLocks/>
          </p:cNvSpPr>
          <p:nvPr/>
        </p:nvSpPr>
        <p:spPr>
          <a:xfrm>
            <a:off x="395536" y="692696"/>
            <a:ext cx="8136904" cy="72008"/>
          </a:xfrm>
          <a:prstGeom prst="rect">
            <a:avLst/>
          </a:prstGeom>
          <a:solidFill>
            <a:srgbClr val="800000"/>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21" name="标题 4"/>
          <p:cNvSpPr txBox="1">
            <a:spLocks/>
          </p:cNvSpPr>
          <p:nvPr/>
        </p:nvSpPr>
        <p:spPr>
          <a:xfrm>
            <a:off x="755576" y="13822"/>
            <a:ext cx="6767989" cy="661770"/>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lnSpc>
                <a:spcPct val="120000"/>
              </a:lnSpc>
            </a:pPr>
            <a:r>
              <a:rPr kumimoji="1" lang="en-US" altLang="zh-CN" sz="2800" b="0" dirty="0" smtClean="0">
                <a:solidFill>
                  <a:srgbClr val="0432FF"/>
                </a:solidFill>
                <a:latin typeface="Arial Black"/>
                <a:cs typeface="Arial Black"/>
              </a:rPr>
              <a:t>Heavy quarks (</a:t>
            </a:r>
            <a:r>
              <a:rPr kumimoji="1" lang="zh-CN" altLang="en-US" sz="2800" b="0" dirty="0" smtClean="0">
                <a:solidFill>
                  <a:srgbClr val="0432FF"/>
                </a:solidFill>
                <a:latin typeface="Arial Black"/>
                <a:cs typeface="Arial Black"/>
              </a:rPr>
              <a:t>额外夸克）</a:t>
            </a:r>
            <a:endParaRPr kumimoji="1" lang="zh-CN" altLang="en-US" sz="2800" dirty="0">
              <a:solidFill>
                <a:srgbClr val="0432FF"/>
              </a:solidFill>
              <a:latin typeface="Arial" charset="0"/>
              <a:ea typeface="Arial" charset="0"/>
              <a:cs typeface="Arial" charset="0"/>
            </a:endParaRPr>
          </a:p>
        </p:txBody>
      </p:sp>
      <p:sp>
        <p:nvSpPr>
          <p:cNvPr id="22" name="幻灯片编号占位符 30"/>
          <p:cNvSpPr>
            <a:spLocks noGrp="1"/>
          </p:cNvSpPr>
          <p:nvPr>
            <p:ph type="sldNum" sz="quarter" idx="12"/>
          </p:nvPr>
        </p:nvSpPr>
        <p:spPr>
          <a:xfrm>
            <a:off x="8160196" y="6309320"/>
            <a:ext cx="876300" cy="292100"/>
          </a:xfrm>
        </p:spPr>
        <p:txBody>
          <a:bodyPr>
            <a:normAutofit fontScale="92500" lnSpcReduction="20000"/>
          </a:bodyPr>
          <a:lstStyle/>
          <a:p>
            <a:fld id="{0C913308-F349-4B6D-A68A-DD1791B4A57B}" type="slidenum">
              <a:rPr lang="zh-CN" altLang="en-US" smtClean="0"/>
              <a:pPr/>
              <a:t>71</a:t>
            </a:fld>
            <a:endParaRPr lang="zh-CN" altLang="en-US" dirty="0"/>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20" y="947557"/>
            <a:ext cx="9144000" cy="5284099"/>
          </a:xfrm>
          <a:prstGeom prst="rect">
            <a:avLst/>
          </a:prstGeom>
        </p:spPr>
      </p:pic>
    </p:spTree>
    <p:extLst>
      <p:ext uri="{BB962C8B-B14F-4D97-AF65-F5344CB8AC3E}">
        <p14:creationId xmlns:p14="http://schemas.microsoft.com/office/powerpoint/2010/main" val="1991291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p:txBody>
          <a:bodyPr>
            <a:normAutofit fontScale="92500" lnSpcReduction="20000"/>
          </a:bodyPr>
          <a:lstStyle/>
          <a:p>
            <a:pPr>
              <a:defRPr/>
            </a:pPr>
            <a:fld id="{B7B63E5F-8782-8A49-B04F-93428C034718}" type="slidenum">
              <a:rPr lang="zh-CN" altLang="en-US" smtClean="0"/>
              <a:pPr>
                <a:defRPr/>
              </a:pPr>
              <a:t>72</a:t>
            </a:fld>
            <a:endParaRPr lang="en-US" altLang="zh-CN"/>
          </a:p>
        </p:txBody>
      </p:sp>
      <p:sp>
        <p:nvSpPr>
          <p:cNvPr id="7" name="矩形 2"/>
          <p:cNvSpPr>
            <a:spLocks noChangeArrowheads="1"/>
          </p:cNvSpPr>
          <p:nvPr/>
        </p:nvSpPr>
        <p:spPr bwMode="auto">
          <a:xfrm>
            <a:off x="492249" y="4365104"/>
            <a:ext cx="8328223" cy="2015936"/>
          </a:xfrm>
          <a:prstGeom prst="rect">
            <a:avLst/>
          </a:prstGeom>
          <a:noFill/>
          <a:ln w="22225">
            <a:solidFill>
              <a:schemeClr val="bg1">
                <a:lumMod val="85000"/>
              </a:schemeClr>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p>
            <a:pPr marL="342900" indent="-342900" algn="just" defTabSz="457200">
              <a:spcAft>
                <a:spcPts val="600"/>
              </a:spcAft>
              <a:buFont typeface="Wingdings" charset="2"/>
              <a:buChar char="n"/>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sz="2300" b="1" dirty="0" smtClean="0">
                <a:solidFill>
                  <a:srgbClr val="000000"/>
                </a:solidFill>
                <a:latin typeface="Times New Roman" charset="0"/>
                <a:ea typeface="Times New Roman" charset="0"/>
                <a:cs typeface="Times New Roman" charset="0"/>
              </a:rPr>
              <a:t>Long </a:t>
            </a:r>
            <a:r>
              <a:rPr lang="en-US" altLang="zh-CN" sz="2300" b="1" dirty="0">
                <a:solidFill>
                  <a:srgbClr val="000000"/>
                </a:solidFill>
                <a:latin typeface="Times New Roman" charset="0"/>
                <a:ea typeface="Times New Roman" charset="0"/>
                <a:cs typeface="Times New Roman" charset="0"/>
              </a:rPr>
              <a:t>term prospects for </a:t>
            </a:r>
            <a:r>
              <a:rPr lang="en-US" altLang="zh-CN" sz="2300" b="1" dirty="0" smtClean="0">
                <a:solidFill>
                  <a:srgbClr val="000000"/>
                </a:solidFill>
                <a:latin typeface="Times New Roman" charset="0"/>
                <a:ea typeface="Times New Roman" charset="0"/>
                <a:cs typeface="Times New Roman" charset="0"/>
              </a:rPr>
              <a:t>2 more collider scenarios have been studied (14, </a:t>
            </a:r>
            <a:r>
              <a:rPr lang="en-US" altLang="zh-CN" sz="2300" b="1" dirty="0" smtClean="0">
                <a:solidFill>
                  <a:srgbClr val="0432FF"/>
                </a:solidFill>
                <a:latin typeface="Times New Roman" charset="0"/>
                <a:ea typeface="Times New Roman" charset="0"/>
                <a:cs typeface="Times New Roman" charset="0"/>
              </a:rPr>
              <a:t>33,</a:t>
            </a:r>
            <a:r>
              <a:rPr lang="en-US" altLang="zh-CN" sz="2300" b="1" dirty="0" smtClean="0">
                <a:solidFill>
                  <a:srgbClr val="000000"/>
                </a:solidFill>
                <a:latin typeface="Times New Roman" charset="0"/>
                <a:ea typeface="Times New Roman" charset="0"/>
                <a:cs typeface="Times New Roman" charset="0"/>
              </a:rPr>
              <a:t> </a:t>
            </a:r>
            <a:r>
              <a:rPr lang="en-US" altLang="zh-CN" sz="2300" b="1" dirty="0" smtClean="0">
                <a:solidFill>
                  <a:srgbClr val="FF0000"/>
                </a:solidFill>
                <a:latin typeface="Times New Roman" charset="0"/>
                <a:ea typeface="Times New Roman" charset="0"/>
                <a:cs typeface="Times New Roman" charset="0"/>
              </a:rPr>
              <a:t>100 TeV @3000 fb</a:t>
            </a:r>
            <a:r>
              <a:rPr lang="en-US" altLang="zh-CN" sz="2300" b="1" baseline="30000" dirty="0" smtClean="0">
                <a:solidFill>
                  <a:srgbClr val="FF0000"/>
                </a:solidFill>
                <a:latin typeface="Times New Roman" charset="0"/>
                <a:ea typeface="Times New Roman" charset="0"/>
                <a:cs typeface="Times New Roman" charset="0"/>
              </a:rPr>
              <a:t>-1</a:t>
            </a:r>
            <a:r>
              <a:rPr lang="en-US" altLang="zh-CN" sz="2300" b="1" dirty="0" smtClean="0">
                <a:solidFill>
                  <a:srgbClr val="000000"/>
                </a:solidFill>
                <a:latin typeface="Times New Roman" charset="0"/>
                <a:ea typeface="Times New Roman" charset="0"/>
                <a:cs typeface="Times New Roman" charset="0"/>
              </a:rPr>
              <a:t>) </a:t>
            </a:r>
          </a:p>
          <a:p>
            <a:pPr marL="342900" indent="-342900" algn="just" defTabSz="457200">
              <a:spcAft>
                <a:spcPts val="600"/>
              </a:spcAft>
              <a:buFont typeface="Wingdings" charset="2"/>
              <a:buChar char="n"/>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sz="2300" b="1" dirty="0" smtClean="0">
                <a:solidFill>
                  <a:srgbClr val="000000"/>
                </a:solidFill>
                <a:latin typeface="Times New Roman" charset="0"/>
                <a:ea typeface="Times New Roman" charset="0"/>
                <a:cs typeface="Times New Roman" charset="0"/>
              </a:rPr>
              <a:t>Us</a:t>
            </a:r>
            <a:r>
              <a:rPr lang="en-US" altLang="zh-CN" sz="2300" b="1" dirty="0">
                <a:solidFill>
                  <a:srgbClr val="000000"/>
                </a:solidFill>
                <a:latin typeface="Times New Roman" charset="0"/>
                <a:ea typeface="Times New Roman" charset="0"/>
                <a:cs typeface="Times New Roman" charset="0"/>
              </a:rPr>
              <a:t>e</a:t>
            </a:r>
            <a:r>
              <a:rPr lang="en-US" altLang="zh-CN" sz="2300" b="1" dirty="0" smtClean="0">
                <a:solidFill>
                  <a:srgbClr val="000000"/>
                </a:solidFill>
                <a:latin typeface="Times New Roman" charset="0"/>
                <a:ea typeface="Times New Roman" charset="0"/>
                <a:cs typeface="Times New Roman" charset="0"/>
              </a:rPr>
              <a:t> same search strategy as 8-13TeV @LHC</a:t>
            </a:r>
          </a:p>
          <a:p>
            <a:pPr marL="342900" indent="-342900" algn="just" defTabSz="457200">
              <a:spcAft>
                <a:spcPts val="600"/>
              </a:spcAft>
              <a:buFont typeface="Wingdings" charset="2"/>
              <a:buChar char="n"/>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sz="2300" b="1" dirty="0" smtClean="0">
                <a:solidFill>
                  <a:srgbClr val="000000"/>
                </a:solidFill>
                <a:latin typeface="Times New Roman" charset="0"/>
                <a:ea typeface="Times New Roman" charset="0"/>
                <a:cs typeface="Times New Roman" charset="0"/>
              </a:rPr>
              <a:t>Use simple analysis strategies, </a:t>
            </a:r>
            <a:r>
              <a:rPr lang="en-US" altLang="zh-CN" sz="2300" b="1" dirty="0">
                <a:solidFill>
                  <a:srgbClr val="000000"/>
                </a:solidFill>
                <a:latin typeface="Times New Roman" charset="0"/>
                <a:ea typeface="Times New Roman" charset="0"/>
                <a:cs typeface="Times New Roman" charset="0"/>
              </a:rPr>
              <a:t>assume 20% syst. </a:t>
            </a:r>
            <a:r>
              <a:rPr lang="en-US" altLang="zh-CN" sz="2300" b="1" dirty="0" smtClean="0">
                <a:solidFill>
                  <a:srgbClr val="000000"/>
                </a:solidFill>
                <a:latin typeface="Times New Roman" charset="0"/>
                <a:ea typeface="Times New Roman" charset="0"/>
                <a:cs typeface="Times New Roman" charset="0"/>
              </a:rPr>
              <a:t>uncertainty, avoid assumption on detector design, pileup sensitivity, </a:t>
            </a:r>
            <a:r>
              <a:rPr lang="en-US" altLang="zh-CN" sz="2300" b="1" dirty="0" err="1" smtClean="0">
                <a:solidFill>
                  <a:srgbClr val="000000"/>
                </a:solidFill>
                <a:latin typeface="Times New Roman" charset="0"/>
                <a:ea typeface="Times New Roman" charset="0"/>
                <a:cs typeface="Times New Roman" charset="0"/>
              </a:rPr>
              <a:t>etc</a:t>
            </a:r>
            <a:endParaRPr lang="en-US" altLang="zh-CN" sz="2300" b="1" dirty="0">
              <a:solidFill>
                <a:srgbClr val="000000"/>
              </a:solidFill>
              <a:latin typeface="Times New Roman" charset="0"/>
              <a:ea typeface="Times New Roman" charset="0"/>
              <a:cs typeface="Times New Roman" charset="0"/>
            </a:endParaRPr>
          </a:p>
        </p:txBody>
      </p:sp>
      <p:graphicFrame>
        <p:nvGraphicFramePr>
          <p:cNvPr id="14" name="图表 13"/>
          <p:cNvGraphicFramePr/>
          <p:nvPr>
            <p:extLst/>
          </p:nvPr>
        </p:nvGraphicFramePr>
        <p:xfrm>
          <a:off x="1259632" y="918393"/>
          <a:ext cx="6336704" cy="3213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矩形 14"/>
          <p:cNvSpPr/>
          <p:nvPr/>
        </p:nvSpPr>
        <p:spPr>
          <a:xfrm>
            <a:off x="6156176" y="3073365"/>
            <a:ext cx="2579936" cy="707886"/>
          </a:xfrm>
          <a:prstGeom prst="rect">
            <a:avLst/>
          </a:prstGeom>
          <a:solidFill>
            <a:schemeClr val="bg1">
              <a:lumMod val="95000"/>
            </a:schemeClr>
          </a:solidFill>
          <a:ln>
            <a:solidFill>
              <a:schemeClr val="bg1">
                <a:lumMod val="85000"/>
              </a:schemeClr>
            </a:solidFill>
          </a:ln>
        </p:spPr>
        <p:style>
          <a:lnRef idx="0">
            <a:schemeClr val="accent1"/>
          </a:lnRef>
          <a:fillRef idx="3">
            <a:schemeClr val="accent1"/>
          </a:fillRef>
          <a:effectRef idx="3">
            <a:schemeClr val="accent1"/>
          </a:effectRef>
          <a:fontRef idx="minor">
            <a:schemeClr val="lt1"/>
          </a:fontRef>
        </p:style>
        <p:txBody>
          <a:bodyPr wrap="square">
            <a:spAutoFit/>
          </a:bodyPr>
          <a:lstStyle/>
          <a:p>
            <a:r>
              <a:rPr lang="en-US" altLang="zh-CN" sz="2000" dirty="0" smtClean="0">
                <a:solidFill>
                  <a:srgbClr val="FF0000"/>
                </a:solidFill>
                <a:latin typeface="Times New Roman" charset="0"/>
                <a:ea typeface="Times New Roman" charset="0"/>
                <a:cs typeface="Times New Roman" charset="0"/>
              </a:rPr>
              <a:t>arXiv:1311.6480, 1406.4512</a:t>
            </a:r>
            <a:r>
              <a:rPr kumimoji="1" lang="en-US" altLang="zh-CN" sz="2000" b="1" dirty="0" smtClean="0">
                <a:solidFill>
                  <a:srgbClr val="FF0000"/>
                </a:solidFill>
                <a:latin typeface="Times New Roman" charset="0"/>
                <a:ea typeface="Times New Roman" charset="0"/>
                <a:cs typeface="Times New Roman" charset="0"/>
              </a:rPr>
              <a:t>,</a:t>
            </a:r>
            <a:r>
              <a:rPr lang="en-US" altLang="zh-CN" sz="2000" dirty="0">
                <a:solidFill>
                  <a:srgbClr val="FF0000"/>
                </a:solidFill>
                <a:latin typeface="Times New Roman" charset="0"/>
                <a:ea typeface="Times New Roman" charset="0"/>
                <a:cs typeface="Times New Roman" charset="0"/>
              </a:rPr>
              <a:t> </a:t>
            </a:r>
            <a:r>
              <a:rPr lang="en-US" altLang="zh-CN" sz="2000" dirty="0" smtClean="0">
                <a:solidFill>
                  <a:srgbClr val="FF0000"/>
                </a:solidFill>
                <a:latin typeface="Times New Roman" charset="0"/>
                <a:ea typeface="Times New Roman" charset="0"/>
                <a:cs typeface="Times New Roman" charset="0"/>
              </a:rPr>
              <a:t>1410.6287</a:t>
            </a:r>
            <a:r>
              <a:rPr kumimoji="1" lang="en-US" altLang="zh-CN" sz="2000" b="1" dirty="0" smtClean="0">
                <a:solidFill>
                  <a:srgbClr val="FF0000"/>
                </a:solidFill>
                <a:latin typeface="Times New Roman" charset="0"/>
                <a:ea typeface="Times New Roman" charset="0"/>
                <a:cs typeface="Times New Roman" charset="0"/>
              </a:rPr>
              <a:t> </a:t>
            </a:r>
            <a:endParaRPr lang="zh-CN" altLang="en-US" sz="2000" dirty="0">
              <a:solidFill>
                <a:srgbClr val="FF0000"/>
              </a:solidFill>
              <a:latin typeface="Times New Roman" charset="0"/>
              <a:ea typeface="Times New Roman" charset="0"/>
              <a:cs typeface="Times New Roman" charset="0"/>
            </a:endParaRPr>
          </a:p>
        </p:txBody>
      </p:sp>
      <p:sp>
        <p:nvSpPr>
          <p:cNvPr id="16" name="标题 4"/>
          <p:cNvSpPr txBox="1">
            <a:spLocks/>
          </p:cNvSpPr>
          <p:nvPr/>
        </p:nvSpPr>
        <p:spPr>
          <a:xfrm>
            <a:off x="1259631" y="28304"/>
            <a:ext cx="6552728" cy="792088"/>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kumimoji="1" lang="en-US" altLang="zh-CN" sz="3200" b="0" dirty="0" smtClean="0">
                <a:solidFill>
                  <a:srgbClr val="000000"/>
                </a:solidFill>
                <a:latin typeface="Arial Black"/>
                <a:cs typeface="Arial Black"/>
              </a:rPr>
              <a:t>Prospects at Future Collider</a:t>
            </a:r>
            <a:endParaRPr kumimoji="1" lang="zh-CN" altLang="en-US" sz="3200" b="0" dirty="0">
              <a:solidFill>
                <a:srgbClr val="000000"/>
              </a:solidFill>
              <a:latin typeface="Arial Black"/>
              <a:cs typeface="Arial Black"/>
            </a:endParaRPr>
          </a:p>
        </p:txBody>
      </p:sp>
      <p:sp>
        <p:nvSpPr>
          <p:cNvPr id="17" name="标题 15"/>
          <p:cNvSpPr txBox="1">
            <a:spLocks/>
          </p:cNvSpPr>
          <p:nvPr/>
        </p:nvSpPr>
        <p:spPr>
          <a:xfrm>
            <a:off x="539552" y="764704"/>
            <a:ext cx="8136904" cy="72008"/>
          </a:xfrm>
          <a:prstGeom prst="rect">
            <a:avLst/>
          </a:prstGeom>
          <a:solidFill>
            <a:srgbClr val="800000"/>
          </a:solidFill>
          <a:ln>
            <a:solidFill>
              <a:srgbClr val="800000"/>
            </a:solidFill>
          </a:ln>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8" name="Oval 20"/>
          <p:cNvSpPr>
            <a:spLocks noChangeArrowheads="1"/>
          </p:cNvSpPr>
          <p:nvPr/>
        </p:nvSpPr>
        <p:spPr bwMode="auto">
          <a:xfrm>
            <a:off x="1835696" y="3002135"/>
            <a:ext cx="2160240" cy="1211805"/>
          </a:xfrm>
          <a:prstGeom prst="ellipse">
            <a:avLst/>
          </a:prstGeom>
          <a:noFill/>
          <a:ln w="28575" cmpd="sng">
            <a:solidFill>
              <a:srgbClr val="FF0066"/>
            </a:solidFill>
            <a:round/>
            <a:headEnd/>
            <a:tailEnd/>
          </a:ln>
          <a:effectLst/>
          <a:extLst>
            <a:ext uri="{909E8E84-426E-40dd-AFC4-6F175D3DCCD1}">
              <a14:hiddenFill xmlns:a14="http://schemas.microsoft.com/office/drawing/2010/main" xmlns="" xmlns:lc="http://schemas.openxmlformats.org/drawingml/2006/lockedCanvas">
                <a:solidFill>
                  <a:srgbClr val="FFFFFF"/>
                </a:solidFill>
              </a14:hiddenFill>
            </a:ext>
            <a:ext uri="{AF507438-7753-43e0-B8FC-AC1667EBCBE1}">
              <a14:hiddenEffects xmlns:a14="http://schemas.microsoft.com/office/drawing/2010/main" xmlns="" xmlns:lc="http://schemas.openxmlformats.org/drawingml/2006/lockedCanvas">
                <a:effectLst>
                  <a:outerShdw dist="35921" dir="2700000" algn="ctr" rotWithShape="0">
                    <a:srgbClr val="808080"/>
                  </a:outerShdw>
                </a:effectLst>
              </a14:hiddenEffects>
            </a:ext>
          </a:extLst>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Wingdings" charset="0"/>
              <a:buChar char="l"/>
            </a:pPr>
            <a:endParaRPr lang="zh-CN" altLang="en-US"/>
          </a:p>
        </p:txBody>
      </p:sp>
    </p:spTree>
    <p:extLst>
      <p:ext uri="{BB962C8B-B14F-4D97-AF65-F5344CB8AC3E}">
        <p14:creationId xmlns:p14="http://schemas.microsoft.com/office/powerpoint/2010/main" val="17529516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fig_09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7" y="1680843"/>
            <a:ext cx="3021026" cy="2569263"/>
          </a:xfrm>
          <a:prstGeom prst="rect">
            <a:avLst/>
          </a:prstGeom>
        </p:spPr>
      </p:pic>
      <p:sp>
        <p:nvSpPr>
          <p:cNvPr id="3" name="幻灯片编号占位符 2"/>
          <p:cNvSpPr>
            <a:spLocks noGrp="1"/>
          </p:cNvSpPr>
          <p:nvPr>
            <p:ph type="sldNum" sz="quarter" idx="12"/>
          </p:nvPr>
        </p:nvSpPr>
        <p:spPr/>
        <p:txBody>
          <a:bodyPr>
            <a:normAutofit fontScale="92500" lnSpcReduction="20000"/>
          </a:bodyPr>
          <a:lstStyle/>
          <a:p>
            <a:fld id="{0C913308-F349-4B6D-A68A-DD1791B4A57B}" type="slidenum">
              <a:rPr lang="zh-CN" altLang="en-US" smtClean="0"/>
              <a:pPr/>
              <a:t>73</a:t>
            </a:fld>
            <a:endParaRPr lang="zh-CN" altLang="en-US"/>
          </a:p>
        </p:txBody>
      </p:sp>
      <p:sp>
        <p:nvSpPr>
          <p:cNvPr id="25" name="Title 1"/>
          <p:cNvSpPr txBox="1">
            <a:spLocks/>
          </p:cNvSpPr>
          <p:nvPr/>
        </p:nvSpPr>
        <p:spPr>
          <a:xfrm>
            <a:off x="-36512" y="-8582"/>
            <a:ext cx="9150188" cy="1008112"/>
          </a:xfrm>
          <a:prstGeom prst="rect">
            <a:avLst/>
          </a:prstGeom>
          <a:solidFill>
            <a:srgbClr val="800000"/>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r>
              <a:rPr kumimoji="1" lang="en-US" altLang="zh-CN" sz="3200" b="0" dirty="0" smtClean="0">
                <a:latin typeface="Arial Black"/>
                <a:cs typeface="Arial Black"/>
              </a:rPr>
              <a:t>Prospects </a:t>
            </a:r>
            <a:r>
              <a:rPr kumimoji="1" lang="en-US" altLang="zh-CN" sz="3200" b="0" dirty="0">
                <a:latin typeface="Arial Black"/>
                <a:cs typeface="Arial Black"/>
              </a:rPr>
              <a:t>at </a:t>
            </a:r>
            <a:r>
              <a:rPr kumimoji="1" lang="en-US" altLang="zh-CN" sz="3200" b="0" dirty="0" smtClean="0">
                <a:latin typeface="Arial Black"/>
                <a:cs typeface="Arial Black"/>
              </a:rPr>
              <a:t>HL-LHC (summary)</a:t>
            </a:r>
            <a:endParaRPr kumimoji="1" lang="zh-CN" altLang="en-US" sz="3200" b="0" dirty="0">
              <a:latin typeface="Arial Black"/>
              <a:cs typeface="Arial Black"/>
            </a:endParaRPr>
          </a:p>
        </p:txBody>
      </p:sp>
      <p:sp>
        <p:nvSpPr>
          <p:cNvPr id="4" name="矩形 3"/>
          <p:cNvSpPr/>
          <p:nvPr/>
        </p:nvSpPr>
        <p:spPr>
          <a:xfrm>
            <a:off x="4904981" y="641437"/>
            <a:ext cx="4203523" cy="369332"/>
          </a:xfrm>
          <a:prstGeom prst="rect">
            <a:avLst/>
          </a:prstGeom>
        </p:spPr>
        <p:txBody>
          <a:bodyPr wrap="none">
            <a:spAutoFit/>
          </a:bodyPr>
          <a:lstStyle/>
          <a:p>
            <a:r>
              <a:rPr lang="en-US" altLang="zh-CN" dirty="0" smtClean="0">
                <a:solidFill>
                  <a:schemeClr val="bg1"/>
                </a:solidFill>
                <a:latin typeface="Times New Roman"/>
                <a:ea typeface="Hei"/>
                <a:cs typeface="Times New Roman"/>
              </a:rPr>
              <a:t>Discovery potential with 3000 </a:t>
            </a:r>
            <a:r>
              <a:rPr lang="en-US" altLang="zh-CN" dirty="0">
                <a:solidFill>
                  <a:schemeClr val="bg1"/>
                </a:solidFill>
                <a:latin typeface="Times New Roman"/>
                <a:ea typeface="Hei"/>
                <a:cs typeface="Times New Roman"/>
              </a:rPr>
              <a:t>fb</a:t>
            </a:r>
            <a:r>
              <a:rPr lang="en-US" altLang="zh-CN" baseline="30000" dirty="0">
                <a:solidFill>
                  <a:schemeClr val="bg1"/>
                </a:solidFill>
                <a:latin typeface="Times New Roman"/>
                <a:ea typeface="Hei"/>
                <a:cs typeface="Times New Roman"/>
              </a:rPr>
              <a:t>-1</a:t>
            </a:r>
            <a:r>
              <a:rPr lang="en-US" altLang="zh-CN" dirty="0">
                <a:solidFill>
                  <a:schemeClr val="bg1"/>
                </a:solidFill>
                <a:latin typeface="Times New Roman"/>
                <a:ea typeface="Hei"/>
                <a:cs typeface="Times New Roman"/>
              </a:rPr>
              <a:t>@14TeV</a:t>
            </a:r>
            <a:endParaRPr lang="zh-CN" altLang="en-US" dirty="0">
              <a:solidFill>
                <a:schemeClr val="bg1"/>
              </a:solidFill>
            </a:endParaRPr>
          </a:p>
        </p:txBody>
      </p:sp>
      <p:sp>
        <p:nvSpPr>
          <p:cNvPr id="27" name="矩形 26"/>
          <p:cNvSpPr/>
          <p:nvPr/>
        </p:nvSpPr>
        <p:spPr>
          <a:xfrm>
            <a:off x="-36512" y="1106772"/>
            <a:ext cx="8947210" cy="369332"/>
          </a:xfrm>
          <a:prstGeom prst="rect">
            <a:avLst/>
          </a:prstGeom>
        </p:spPr>
        <p:txBody>
          <a:bodyPr wrap="square">
            <a:spAutoFit/>
          </a:bodyPr>
          <a:lstStyle/>
          <a:p>
            <a:pPr algn="ctr"/>
            <a:r>
              <a:rPr lang="en-US" altLang="zh-CN" b="1" dirty="0" smtClean="0">
                <a:solidFill>
                  <a:srgbClr val="FF0000"/>
                </a:solidFill>
                <a:latin typeface="Cooper Black" charset="0"/>
                <a:ea typeface="Cooper Black" charset="0"/>
                <a:cs typeface="Cooper Black" charset="0"/>
              </a:rPr>
              <a:t>Gluinos ~ 2.5 TeV</a:t>
            </a:r>
            <a:r>
              <a:rPr lang="zh-CN" altLang="en-US" b="1" dirty="0" smtClean="0">
                <a:solidFill>
                  <a:srgbClr val="FF0000"/>
                </a:solidFill>
                <a:latin typeface="Cooper Black" charset="0"/>
                <a:ea typeface="Cooper Black" charset="0"/>
                <a:cs typeface="Cooper Black" charset="0"/>
              </a:rPr>
              <a:t>；</a:t>
            </a:r>
            <a:r>
              <a:rPr lang="en-US" altLang="zh-CN" b="1" dirty="0" smtClean="0">
                <a:solidFill>
                  <a:srgbClr val="FF0000"/>
                </a:solidFill>
                <a:latin typeface="Cooper Black" charset="0"/>
                <a:ea typeface="Cooper Black" charset="0"/>
                <a:cs typeface="Cooper Black" charset="0"/>
              </a:rPr>
              <a:t>Stop ~ 1.2  TeV</a:t>
            </a:r>
            <a:r>
              <a:rPr lang="zh-CN" altLang="en-US" b="1" dirty="0" smtClean="0">
                <a:solidFill>
                  <a:srgbClr val="FF0000"/>
                </a:solidFill>
                <a:latin typeface="Cooper Black" charset="0"/>
                <a:ea typeface="Cooper Black" charset="0"/>
                <a:cs typeface="Cooper Black" charset="0"/>
              </a:rPr>
              <a:t> ；</a:t>
            </a:r>
            <a:r>
              <a:rPr lang="en-US" altLang="zh-CN" b="1" dirty="0" err="1" smtClean="0">
                <a:solidFill>
                  <a:srgbClr val="FF0000"/>
                </a:solidFill>
                <a:latin typeface="Cooper Black" charset="0"/>
                <a:ea typeface="Cooper Black" charset="0"/>
                <a:cs typeface="Cooper Black" charset="0"/>
              </a:rPr>
              <a:t>EWKinos</a:t>
            </a:r>
            <a:r>
              <a:rPr lang="en-US" altLang="zh-CN" b="1" dirty="0" smtClean="0">
                <a:solidFill>
                  <a:srgbClr val="FF0000"/>
                </a:solidFill>
                <a:latin typeface="Cooper Black" charset="0"/>
                <a:ea typeface="Cooper Black" charset="0"/>
                <a:cs typeface="Cooper Black" charset="0"/>
              </a:rPr>
              <a:t> ~ 0.9 TeV</a:t>
            </a:r>
            <a:r>
              <a:rPr lang="zh-CN" altLang="en-US" b="1" dirty="0" smtClean="0">
                <a:solidFill>
                  <a:srgbClr val="FF0000"/>
                </a:solidFill>
                <a:latin typeface="Cooper Black" charset="0"/>
                <a:ea typeface="Cooper Black" charset="0"/>
                <a:cs typeface="Cooper Black" charset="0"/>
              </a:rPr>
              <a:t>；</a:t>
            </a:r>
            <a:r>
              <a:rPr lang="en-US" altLang="zh-CN" b="1" dirty="0" err="1">
                <a:solidFill>
                  <a:srgbClr val="FF0000"/>
                </a:solidFill>
                <a:latin typeface="Cooper Black" charset="0"/>
                <a:ea typeface="Cooper Black" charset="0"/>
                <a:cs typeface="Cooper Black" charset="0"/>
              </a:rPr>
              <a:t>Staus</a:t>
            </a:r>
            <a:r>
              <a:rPr lang="en-US" altLang="zh-CN" b="1" dirty="0">
                <a:solidFill>
                  <a:srgbClr val="FF0000"/>
                </a:solidFill>
                <a:latin typeface="Cooper Black" charset="0"/>
                <a:ea typeface="Cooper Black" charset="0"/>
                <a:cs typeface="Cooper Black" charset="0"/>
              </a:rPr>
              <a:t> ~ 0.5 </a:t>
            </a:r>
            <a:r>
              <a:rPr lang="en-US" altLang="zh-CN" b="1" dirty="0" smtClean="0">
                <a:solidFill>
                  <a:srgbClr val="FF0000"/>
                </a:solidFill>
                <a:latin typeface="Cooper Black" charset="0"/>
                <a:ea typeface="Cooper Black" charset="0"/>
                <a:cs typeface="Cooper Black" charset="0"/>
              </a:rPr>
              <a:t>TeV</a:t>
            </a:r>
            <a:endParaRPr lang="zh-CN" altLang="en-US" dirty="0">
              <a:latin typeface="Cooper Black" charset="0"/>
              <a:ea typeface="Cooper Black" charset="0"/>
              <a:cs typeface="Cooper Black" charset="0"/>
            </a:endParaRPr>
          </a:p>
        </p:txBody>
      </p:sp>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7223" y="1680844"/>
            <a:ext cx="3056695" cy="2600230"/>
          </a:xfrm>
          <a:prstGeom prst="rect">
            <a:avLst/>
          </a:prstGeom>
        </p:spPr>
      </p:pic>
      <p:pic>
        <p:nvPicPr>
          <p:cNvPr id="29" name="图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7" y="4286722"/>
            <a:ext cx="3156638" cy="2571278"/>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3918" y="1729743"/>
            <a:ext cx="2923594" cy="2502431"/>
          </a:xfrm>
          <a:prstGeom prst="rect">
            <a:avLst/>
          </a:prstGeom>
        </p:spPr>
      </p:pic>
      <p:pic>
        <p:nvPicPr>
          <p:cNvPr id="33" name="图片 32" descr="fig_06b.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7731" y="2106459"/>
            <a:ext cx="933027" cy="892043"/>
          </a:xfrm>
          <a:prstGeom prst="rect">
            <a:avLst/>
          </a:prstGeom>
        </p:spPr>
      </p:pic>
      <p:pic>
        <p:nvPicPr>
          <p:cNvPr id="34" name="图片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4981" y="2670829"/>
            <a:ext cx="994074" cy="958372"/>
          </a:xfrm>
          <a:prstGeom prst="rect">
            <a:avLst/>
          </a:prstGeom>
        </p:spPr>
      </p:pic>
      <p:pic>
        <p:nvPicPr>
          <p:cNvPr id="35" name="图片 9" descr="fig_02a.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5382" y="1453182"/>
            <a:ext cx="1259610" cy="1080120"/>
          </a:xfrm>
          <a:prstGeom prst="rect">
            <a:avLst/>
          </a:prstGeom>
          <a:noFill/>
        </p:spPr>
      </p:pic>
      <p:pic>
        <p:nvPicPr>
          <p:cNvPr id="3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2231" y="5418969"/>
            <a:ext cx="1341209" cy="100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矩形 1"/>
          <p:cNvSpPr/>
          <p:nvPr/>
        </p:nvSpPr>
        <p:spPr>
          <a:xfrm>
            <a:off x="3803391" y="4270698"/>
            <a:ext cx="5052165" cy="2308324"/>
          </a:xfrm>
          <a:prstGeom prst="rect">
            <a:avLst/>
          </a:prstGeom>
        </p:spPr>
        <p:txBody>
          <a:bodyPr wrap="square">
            <a:spAutoFit/>
          </a:bodyPr>
          <a:lstStyle/>
          <a:p>
            <a:pPr algn="just"/>
            <a:r>
              <a:rPr lang="en-US" altLang="zh-CN" sz="2400" b="1" dirty="0">
                <a:latin typeface="Arial" charset="0"/>
                <a:ea typeface="Arial" charset="0"/>
                <a:cs typeface="Arial" charset="0"/>
              </a:rPr>
              <a:t>I</a:t>
            </a:r>
            <a:r>
              <a:rPr lang="zh-CN" altLang="en-US" sz="2400" b="1" dirty="0" smtClean="0">
                <a:latin typeface="Arial" charset="0"/>
                <a:ea typeface="Arial" charset="0"/>
                <a:cs typeface="Arial" charset="0"/>
              </a:rPr>
              <a:t>n </a:t>
            </a:r>
            <a:r>
              <a:rPr lang="zh-CN" altLang="en-US" sz="2400" b="1" dirty="0">
                <a:latin typeface="Arial" charset="0"/>
                <a:ea typeface="Arial" charset="0"/>
                <a:cs typeface="Arial" charset="0"/>
              </a:rPr>
              <a:t>most BSM scenarios, we expect the HL-LHC will </a:t>
            </a:r>
            <a:r>
              <a:rPr lang="zh-CN" altLang="en-US" sz="2400" b="1" dirty="0">
                <a:solidFill>
                  <a:srgbClr val="0432FF"/>
                </a:solidFill>
                <a:latin typeface="Arial" charset="0"/>
                <a:ea typeface="Arial" charset="0"/>
                <a:cs typeface="Arial" charset="0"/>
              </a:rPr>
              <a:t>increase the present reach in mass and coupling by 20 − 50% </a:t>
            </a:r>
            <a:r>
              <a:rPr lang="zh-CN" altLang="en-US" sz="2400" b="1" dirty="0">
                <a:latin typeface="Arial" charset="0"/>
                <a:ea typeface="Arial" charset="0"/>
                <a:cs typeface="Arial" charset="0"/>
              </a:rPr>
              <a:t>and potentially discover new physics that is currently unconstrained. </a:t>
            </a:r>
          </a:p>
        </p:txBody>
      </p:sp>
    </p:spTree>
    <p:extLst>
      <p:ext uri="{BB962C8B-B14F-4D97-AF65-F5344CB8AC3E}">
        <p14:creationId xmlns:p14="http://schemas.microsoft.com/office/powerpoint/2010/main" val="4182806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4"/>
          <p:cNvSpPr txBox="1">
            <a:spLocks/>
          </p:cNvSpPr>
          <p:nvPr/>
        </p:nvSpPr>
        <p:spPr>
          <a:xfrm>
            <a:off x="395536" y="16815"/>
            <a:ext cx="6552728" cy="792088"/>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kumimoji="1" lang="en-US" altLang="zh-CN" sz="3200" b="0" dirty="0" smtClean="0">
                <a:solidFill>
                  <a:srgbClr val="000000"/>
                </a:solidFill>
                <a:latin typeface="Arial Black"/>
                <a:cs typeface="Arial Black"/>
              </a:rPr>
              <a:t>Prospects at HL-LHC</a:t>
            </a:r>
            <a:endParaRPr kumimoji="1" lang="zh-CN" altLang="en-US" sz="3200" b="0" dirty="0">
              <a:solidFill>
                <a:srgbClr val="000000"/>
              </a:solidFill>
              <a:latin typeface="Arial Black"/>
              <a:cs typeface="Arial Black"/>
            </a:endParaRPr>
          </a:p>
        </p:txBody>
      </p:sp>
      <p:sp>
        <p:nvSpPr>
          <p:cNvPr id="7" name="标题 15"/>
          <p:cNvSpPr txBox="1">
            <a:spLocks/>
          </p:cNvSpPr>
          <p:nvPr/>
        </p:nvSpPr>
        <p:spPr>
          <a:xfrm>
            <a:off x="539552" y="764704"/>
            <a:ext cx="8136904" cy="72008"/>
          </a:xfrm>
          <a:prstGeom prst="rect">
            <a:avLst/>
          </a:prstGeom>
          <a:solidFill>
            <a:srgbClr val="800000"/>
          </a:solidFill>
          <a:ln>
            <a:solidFill>
              <a:srgbClr val="800000"/>
            </a:solidFill>
          </a:ln>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5" name="幻灯片编号占位符 4"/>
          <p:cNvSpPr>
            <a:spLocks noGrp="1"/>
          </p:cNvSpPr>
          <p:nvPr>
            <p:ph type="sldNum" sz="quarter" idx="12"/>
          </p:nvPr>
        </p:nvSpPr>
        <p:spPr/>
        <p:txBody>
          <a:bodyPr>
            <a:normAutofit fontScale="92500" lnSpcReduction="20000"/>
          </a:bodyPr>
          <a:lstStyle/>
          <a:p>
            <a:fld id="{0C913308-F349-4B6D-A68A-DD1791B4A57B}" type="slidenum">
              <a:rPr lang="zh-CN" altLang="en-US" smtClean="0"/>
              <a:pPr/>
              <a:t>74</a:t>
            </a:fld>
            <a:endParaRPr lang="zh-CN" altLang="en-US"/>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444479"/>
            <a:ext cx="3915832" cy="3756732"/>
          </a:xfrm>
          <a:prstGeom prst="rect">
            <a:avLst/>
          </a:prstGeom>
        </p:spPr>
      </p:pic>
      <p:sp>
        <p:nvSpPr>
          <p:cNvPr id="4" name="矩形 3"/>
          <p:cNvSpPr/>
          <p:nvPr/>
        </p:nvSpPr>
        <p:spPr>
          <a:xfrm>
            <a:off x="856491" y="5229020"/>
            <a:ext cx="3108310" cy="369332"/>
          </a:xfrm>
          <a:prstGeom prst="rect">
            <a:avLst/>
          </a:prstGeom>
        </p:spPr>
        <p:txBody>
          <a:bodyPr wrap="square">
            <a:spAutoFit/>
          </a:bodyPr>
          <a:lstStyle/>
          <a:p>
            <a:r>
              <a:rPr lang="en-US" altLang="zh-CN" dirty="0" smtClean="0">
                <a:solidFill>
                  <a:srgbClr val="FF0000"/>
                </a:solidFill>
                <a:latin typeface="Times New Roman" charset="0"/>
                <a:ea typeface="Times New Roman" charset="0"/>
                <a:cs typeface="Times New Roman" charset="0"/>
              </a:rPr>
              <a:t>Exited quark </a:t>
            </a:r>
            <a:r>
              <a:rPr lang="en-US" altLang="zh-CN" dirty="0">
                <a:solidFill>
                  <a:srgbClr val="FF0000"/>
                </a:solidFill>
                <a:latin typeface="Times New Roman" charset="0"/>
                <a:ea typeface="Times New Roman" charset="0"/>
                <a:cs typeface="Times New Roman" charset="0"/>
              </a:rPr>
              <a:t>q</a:t>
            </a:r>
            <a:r>
              <a:rPr lang="en-US" altLang="zh-CN" dirty="0" smtClean="0">
                <a:solidFill>
                  <a:srgbClr val="FF0000"/>
                </a:solidFill>
                <a:latin typeface="Times New Roman" charset="0"/>
                <a:ea typeface="Times New Roman" charset="0"/>
                <a:cs typeface="Times New Roman" charset="0"/>
              </a:rPr>
              <a:t>*</a:t>
            </a:r>
            <a:r>
              <a:rPr lang="en-US" altLang="zh-CN" dirty="0">
                <a:solidFill>
                  <a:srgbClr val="FF0000"/>
                </a:solidFill>
                <a:latin typeface="Times New Roman" charset="0"/>
                <a:ea typeface="Times New Roman" charset="0"/>
                <a:cs typeface="Times New Roman" charset="0"/>
                <a:sym typeface="Wingdings"/>
              </a:rPr>
              <a:t></a:t>
            </a:r>
            <a:r>
              <a:rPr lang="en-US" altLang="zh-CN" dirty="0" err="1" smtClean="0">
                <a:solidFill>
                  <a:srgbClr val="FF0000"/>
                </a:solidFill>
                <a:latin typeface="Times New Roman" charset="0"/>
                <a:ea typeface="Times New Roman" charset="0"/>
                <a:cs typeface="Times New Roman" charset="0"/>
              </a:rPr>
              <a:t>qg</a:t>
            </a:r>
            <a:r>
              <a:rPr lang="en-US" altLang="zh-CN" dirty="0" smtClean="0">
                <a:solidFill>
                  <a:srgbClr val="FF0000"/>
                </a:solidFill>
                <a:latin typeface="Times New Roman" charset="0"/>
                <a:ea typeface="Times New Roman" charset="0"/>
                <a:cs typeface="Times New Roman" charset="0"/>
              </a:rPr>
              <a:t>: di-jet</a:t>
            </a:r>
            <a:endParaRPr lang="zh-CN" altLang="en-US" dirty="0">
              <a:solidFill>
                <a:srgbClr val="FF0000"/>
              </a:solidFill>
              <a:latin typeface="Times New Roman" charset="0"/>
              <a:ea typeface="Times New Roman" charset="0"/>
              <a:cs typeface="Times New Roman" charset="0"/>
            </a:endParaRPr>
          </a:p>
        </p:txBody>
      </p:sp>
      <p:sp>
        <p:nvSpPr>
          <p:cNvPr id="6" name="矩形 5"/>
          <p:cNvSpPr/>
          <p:nvPr/>
        </p:nvSpPr>
        <p:spPr>
          <a:xfrm>
            <a:off x="856490" y="1092936"/>
            <a:ext cx="3237517" cy="369332"/>
          </a:xfrm>
          <a:prstGeom prst="rect">
            <a:avLst/>
          </a:prstGeom>
        </p:spPr>
        <p:txBody>
          <a:bodyPr wrap="square">
            <a:spAutoFit/>
          </a:bodyPr>
          <a:lstStyle/>
          <a:p>
            <a:r>
              <a:rPr lang="mr-IN" altLang="zh-CN" dirty="0">
                <a:solidFill>
                  <a:srgbClr val="000000"/>
                </a:solidFill>
                <a:latin typeface="Times New Roman" charset="0"/>
                <a:ea typeface="Times New Roman" charset="0"/>
                <a:cs typeface="Times New Roman" charset="0"/>
                <a:hlinkClick r:id="rId3"/>
              </a:rPr>
              <a:t>ATL-PHYS-PUB-2015-004</a:t>
            </a:r>
            <a:endParaRPr lang="zh-CN" altLang="en-US" dirty="0">
              <a:latin typeface="Times New Roman" charset="0"/>
              <a:ea typeface="Times New Roman" charset="0"/>
              <a:cs typeface="Times New Roman" charset="0"/>
            </a:endParaRP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7" y="1344790"/>
            <a:ext cx="4688371" cy="3884230"/>
          </a:xfrm>
          <a:prstGeom prst="rect">
            <a:avLst/>
          </a:prstGeom>
        </p:spPr>
      </p:pic>
      <p:sp>
        <p:nvSpPr>
          <p:cNvPr id="22" name="矩形 21"/>
          <p:cNvSpPr/>
          <p:nvPr/>
        </p:nvSpPr>
        <p:spPr>
          <a:xfrm>
            <a:off x="5364088" y="1055760"/>
            <a:ext cx="2762551" cy="369332"/>
          </a:xfrm>
          <a:prstGeom prst="rect">
            <a:avLst/>
          </a:prstGeom>
        </p:spPr>
        <p:txBody>
          <a:bodyPr wrap="none">
            <a:spAutoFit/>
          </a:bodyPr>
          <a:lstStyle/>
          <a:p>
            <a:r>
              <a:rPr lang="mr-IN" altLang="zh-CN" dirty="0">
                <a:solidFill>
                  <a:srgbClr val="000000"/>
                </a:solidFill>
                <a:latin typeface="Times New Roman" charset="0"/>
                <a:ea typeface="Times New Roman" charset="0"/>
                <a:cs typeface="Times New Roman" charset="0"/>
                <a:hlinkClick r:id="rId5"/>
              </a:rPr>
              <a:t>ATL-PHYS-PUB-2017-002</a:t>
            </a:r>
            <a:endParaRPr lang="zh-CN" altLang="en-US" dirty="0">
              <a:latin typeface="Times New Roman" charset="0"/>
              <a:ea typeface="Times New Roman" charset="0"/>
              <a:cs typeface="Times New Roman" charset="0"/>
            </a:endParaRPr>
          </a:p>
        </p:txBody>
      </p:sp>
      <p:sp>
        <p:nvSpPr>
          <p:cNvPr id="23" name="矩形 22"/>
          <p:cNvSpPr/>
          <p:nvPr/>
        </p:nvSpPr>
        <p:spPr>
          <a:xfrm>
            <a:off x="6594969" y="5301208"/>
            <a:ext cx="1051891" cy="369332"/>
          </a:xfrm>
          <a:prstGeom prst="rect">
            <a:avLst/>
          </a:prstGeom>
        </p:spPr>
        <p:txBody>
          <a:bodyPr wrap="none">
            <a:spAutoFit/>
          </a:bodyPr>
          <a:lstStyle/>
          <a:p>
            <a:r>
              <a:rPr lang="en-US" altLang="zh-CN" dirty="0" smtClean="0">
                <a:solidFill>
                  <a:srgbClr val="FF0000"/>
                </a:solidFill>
                <a:latin typeface="Times New Roman" charset="0"/>
                <a:ea typeface="Times New Roman" charset="0"/>
                <a:cs typeface="Times New Roman" charset="0"/>
              </a:rPr>
              <a:t>Z’</a:t>
            </a:r>
            <a:r>
              <a:rPr lang="en-US" altLang="zh-CN" dirty="0" smtClean="0">
                <a:solidFill>
                  <a:srgbClr val="FF0000"/>
                </a:solidFill>
                <a:latin typeface="Times New Roman" charset="0"/>
                <a:ea typeface="Times New Roman" charset="0"/>
                <a:cs typeface="Times New Roman" charset="0"/>
                <a:sym typeface="Wingdings"/>
              </a:rPr>
              <a:t></a:t>
            </a:r>
            <a:r>
              <a:rPr lang="en-US" altLang="zh-CN" dirty="0" err="1" smtClean="0">
                <a:solidFill>
                  <a:srgbClr val="FF0000"/>
                </a:solidFill>
                <a:latin typeface="Times New Roman" charset="0"/>
                <a:ea typeface="Times New Roman" charset="0"/>
                <a:cs typeface="Times New Roman" charset="0"/>
                <a:sym typeface="Wingdings"/>
              </a:rPr>
              <a:t>ttbar</a:t>
            </a:r>
            <a:endParaRPr lang="zh-CN" altLang="en-US" dirty="0">
              <a:solidFill>
                <a:srgbClr val="FF0000"/>
              </a:solidFill>
              <a:latin typeface="Times New Roman" charset="0"/>
              <a:ea typeface="Times New Roman" charset="0"/>
              <a:cs typeface="Times New Roman" charset="0"/>
            </a:endParaRPr>
          </a:p>
        </p:txBody>
      </p:sp>
      <p:sp>
        <p:nvSpPr>
          <p:cNvPr id="24" name="矩形 23"/>
          <p:cNvSpPr/>
          <p:nvPr/>
        </p:nvSpPr>
        <p:spPr>
          <a:xfrm>
            <a:off x="1321117" y="5598352"/>
            <a:ext cx="1089529" cy="369332"/>
          </a:xfrm>
          <a:prstGeom prst="rect">
            <a:avLst/>
          </a:prstGeom>
        </p:spPr>
        <p:txBody>
          <a:bodyPr wrap="none">
            <a:spAutoFit/>
          </a:bodyPr>
          <a:lstStyle/>
          <a:p>
            <a:r>
              <a:rPr lang="en-US" altLang="zh-CN" dirty="0" smtClean="0">
                <a:solidFill>
                  <a:srgbClr val="FF0000"/>
                </a:solidFill>
                <a:latin typeface="Times New Roman" charset="0"/>
                <a:ea typeface="Times New Roman" charset="0"/>
                <a:cs typeface="Times New Roman" charset="0"/>
              </a:rPr>
              <a:t>6</a:t>
            </a:r>
            <a:r>
              <a:rPr lang="en-US" altLang="zh-CN" dirty="0" smtClean="0">
                <a:solidFill>
                  <a:srgbClr val="FF0000"/>
                </a:solidFill>
                <a:latin typeface="Times New Roman" charset="0"/>
                <a:ea typeface="Times New Roman" charset="0"/>
                <a:cs typeface="Times New Roman" charset="0"/>
                <a:sym typeface="Wingdings"/>
              </a:rPr>
              <a:t>8 TeV</a:t>
            </a:r>
            <a:endParaRPr lang="zh-CN" altLang="en-US" dirty="0">
              <a:solidFill>
                <a:srgbClr val="FF0000"/>
              </a:solidFill>
              <a:latin typeface="Times New Roman" charset="0"/>
              <a:ea typeface="Times New Roman" charset="0"/>
              <a:cs typeface="Times New Roman" charset="0"/>
            </a:endParaRPr>
          </a:p>
        </p:txBody>
      </p:sp>
      <p:sp>
        <p:nvSpPr>
          <p:cNvPr id="25" name="矩形 24"/>
          <p:cNvSpPr/>
          <p:nvPr/>
        </p:nvSpPr>
        <p:spPr>
          <a:xfrm>
            <a:off x="6628153" y="5877272"/>
            <a:ext cx="1089529" cy="369332"/>
          </a:xfrm>
          <a:prstGeom prst="rect">
            <a:avLst/>
          </a:prstGeom>
        </p:spPr>
        <p:txBody>
          <a:bodyPr wrap="none">
            <a:spAutoFit/>
          </a:bodyPr>
          <a:lstStyle/>
          <a:p>
            <a:r>
              <a:rPr lang="en-US" altLang="zh-CN" dirty="0" smtClean="0">
                <a:solidFill>
                  <a:srgbClr val="FF0000"/>
                </a:solidFill>
                <a:latin typeface="Times New Roman" charset="0"/>
                <a:ea typeface="Times New Roman" charset="0"/>
                <a:cs typeface="Times New Roman" charset="0"/>
              </a:rPr>
              <a:t>3</a:t>
            </a:r>
            <a:r>
              <a:rPr lang="en-US" altLang="zh-CN" dirty="0" smtClean="0">
                <a:solidFill>
                  <a:srgbClr val="FF0000"/>
                </a:solidFill>
                <a:latin typeface="Times New Roman" charset="0"/>
                <a:ea typeface="Times New Roman" charset="0"/>
                <a:cs typeface="Times New Roman" charset="0"/>
                <a:sym typeface="Wingdings"/>
              </a:rPr>
              <a:t>4 TeV</a:t>
            </a:r>
            <a:endParaRPr lang="zh-CN" altLang="en-US" dirty="0">
              <a:solidFill>
                <a:srgbClr val="FF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4430686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4"/>
          <p:cNvSpPr txBox="1">
            <a:spLocks/>
          </p:cNvSpPr>
          <p:nvPr/>
        </p:nvSpPr>
        <p:spPr>
          <a:xfrm>
            <a:off x="539552" y="28304"/>
            <a:ext cx="8328223" cy="79208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kumimoji="1" lang="en-US" altLang="zh-CN" sz="2400" b="0" dirty="0">
                <a:solidFill>
                  <a:srgbClr val="000000"/>
                </a:solidFill>
                <a:latin typeface="Arial Black"/>
                <a:cs typeface="Arial Black"/>
              </a:rPr>
              <a:t>Future hadron collider projects in a </a:t>
            </a:r>
            <a:r>
              <a:rPr kumimoji="1" lang="en-US" altLang="zh-CN" sz="2400" b="0" dirty="0" smtClean="0">
                <a:solidFill>
                  <a:srgbClr val="000000"/>
                </a:solidFill>
                <a:latin typeface="Arial Black"/>
                <a:cs typeface="Arial Black"/>
              </a:rPr>
              <a:t>nutshell</a:t>
            </a:r>
          </a:p>
          <a:p>
            <a:pPr algn="ctr"/>
            <a:r>
              <a:rPr kumimoji="1" lang="en-US" altLang="zh-CN" sz="2400" b="0" dirty="0" smtClean="0">
                <a:solidFill>
                  <a:srgbClr val="000000"/>
                </a:solidFill>
                <a:latin typeface="Arial Black"/>
                <a:cs typeface="Arial Black"/>
              </a:rPr>
              <a:t>-- The </a:t>
            </a:r>
            <a:r>
              <a:rPr kumimoji="1" lang="en-US" altLang="zh-CN" sz="2400" b="0" dirty="0">
                <a:solidFill>
                  <a:srgbClr val="000000"/>
                </a:solidFill>
                <a:latin typeface="Arial Black"/>
                <a:cs typeface="Arial Black"/>
              </a:rPr>
              <a:t>next discovery machine</a:t>
            </a:r>
            <a:endParaRPr kumimoji="1" lang="zh-CN" altLang="en-US" sz="2400" b="0" dirty="0">
              <a:solidFill>
                <a:srgbClr val="000000"/>
              </a:solidFill>
              <a:latin typeface="Arial Black"/>
              <a:cs typeface="Arial Black"/>
            </a:endParaRPr>
          </a:p>
        </p:txBody>
      </p:sp>
      <p:sp>
        <p:nvSpPr>
          <p:cNvPr id="17" name="标题 15"/>
          <p:cNvSpPr txBox="1">
            <a:spLocks/>
          </p:cNvSpPr>
          <p:nvPr/>
        </p:nvSpPr>
        <p:spPr>
          <a:xfrm>
            <a:off x="539552" y="764704"/>
            <a:ext cx="8136904" cy="72008"/>
          </a:xfrm>
          <a:prstGeom prst="rect">
            <a:avLst/>
          </a:prstGeom>
          <a:solidFill>
            <a:srgbClr val="800000"/>
          </a:solidFill>
          <a:ln>
            <a:solidFill>
              <a:srgbClr val="800000"/>
            </a:solidFill>
          </a:ln>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947280"/>
            <a:ext cx="8772252" cy="2448272"/>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506120"/>
            <a:ext cx="3168352" cy="329391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809" y="3522440"/>
            <a:ext cx="4690687" cy="3175920"/>
          </a:xfrm>
          <a:prstGeom prst="rect">
            <a:avLst/>
          </a:prstGeom>
        </p:spPr>
      </p:pic>
      <p:sp>
        <p:nvSpPr>
          <p:cNvPr id="57" name="幻灯片编号占位符 3"/>
          <p:cNvSpPr>
            <a:spLocks noGrp="1"/>
          </p:cNvSpPr>
          <p:nvPr>
            <p:ph type="sldNum" sz="quarter" idx="12"/>
          </p:nvPr>
        </p:nvSpPr>
        <p:spPr>
          <a:xfrm>
            <a:off x="7991475" y="6429375"/>
            <a:ext cx="876300" cy="292100"/>
          </a:xfrm>
        </p:spPr>
        <p:txBody>
          <a:bodyPr>
            <a:normAutofit fontScale="92500" lnSpcReduction="20000"/>
          </a:bodyPr>
          <a:lstStyle/>
          <a:p>
            <a:pPr>
              <a:defRPr/>
            </a:pPr>
            <a:fld id="{B7B63E5F-8782-8A49-B04F-93428C034718}" type="slidenum">
              <a:rPr lang="zh-CN" altLang="en-US" smtClean="0"/>
              <a:pPr>
                <a:defRPr/>
              </a:pPr>
              <a:t>75</a:t>
            </a:fld>
            <a:endParaRPr lang="en-US" altLang="zh-CN"/>
          </a:p>
        </p:txBody>
      </p:sp>
    </p:spTree>
    <p:extLst>
      <p:ext uri="{BB962C8B-B14F-4D97-AF65-F5344CB8AC3E}">
        <p14:creationId xmlns:p14="http://schemas.microsoft.com/office/powerpoint/2010/main" val="9858304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屏幕快照 2016-01-11 下午11.17.45.png"/>
          <p:cNvPicPr>
            <a:picLocks noChangeAspect="1"/>
          </p:cNvPicPr>
          <p:nvPr/>
        </p:nvPicPr>
        <p:blipFill rotWithShape="1">
          <a:blip r:embed="rId2">
            <a:extLst>
              <a:ext uri="{28A0092B-C50C-407E-A947-70E740481C1C}">
                <a14:useLocalDpi xmlns:a14="http://schemas.microsoft.com/office/drawing/2010/main" val="0"/>
              </a:ext>
            </a:extLst>
          </a:blip>
          <a:srcRect r="52184"/>
          <a:stretch/>
        </p:blipFill>
        <p:spPr>
          <a:xfrm>
            <a:off x="111872" y="1340768"/>
            <a:ext cx="3083393" cy="2599281"/>
          </a:xfrm>
          <a:prstGeom prst="rect">
            <a:avLst/>
          </a:prstGeom>
        </p:spPr>
      </p:pic>
      <p:sp>
        <p:nvSpPr>
          <p:cNvPr id="30" name="矩形 29"/>
          <p:cNvSpPr/>
          <p:nvPr/>
        </p:nvSpPr>
        <p:spPr>
          <a:xfrm>
            <a:off x="674985" y="2513663"/>
            <a:ext cx="2520280" cy="3693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457200">
              <a:spcAft>
                <a:spcPts val="300"/>
              </a:spcAft>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b="1" dirty="0">
                <a:solidFill>
                  <a:srgbClr val="008F00"/>
                </a:solidFill>
                <a:latin typeface="Hobo Std"/>
                <a:cs typeface="Hobo Std"/>
              </a:rPr>
              <a:t>Discover </a:t>
            </a:r>
            <a:r>
              <a:rPr lang="en-US" altLang="zh-CN" b="1" dirty="0" smtClean="0">
                <a:solidFill>
                  <a:srgbClr val="008F00"/>
                </a:solidFill>
                <a:latin typeface="Hobo Std"/>
                <a:cs typeface="Hobo Std"/>
              </a:rPr>
              <a:t>11 </a:t>
            </a:r>
            <a:r>
              <a:rPr lang="en-US" altLang="zh-CN" b="1" dirty="0">
                <a:solidFill>
                  <a:srgbClr val="008F00"/>
                </a:solidFill>
                <a:latin typeface="Hobo Std"/>
                <a:cs typeface="Hobo Std"/>
              </a:rPr>
              <a:t>TeV gluino</a:t>
            </a:r>
          </a:p>
        </p:txBody>
      </p:sp>
      <p:pic>
        <p:nvPicPr>
          <p:cNvPr id="33" name="图片 32" descr="屏幕快照 2016-01-11 下午11.17.45.png"/>
          <p:cNvPicPr>
            <a:picLocks noChangeAspect="1"/>
          </p:cNvPicPr>
          <p:nvPr/>
        </p:nvPicPr>
        <p:blipFill rotWithShape="1">
          <a:blip r:embed="rId2">
            <a:extLst>
              <a:ext uri="{28A0092B-C50C-407E-A947-70E740481C1C}">
                <a14:useLocalDpi xmlns:a14="http://schemas.microsoft.com/office/drawing/2010/main" val="0"/>
              </a:ext>
            </a:extLst>
          </a:blip>
          <a:srcRect l="51686" t="-1" b="-7820"/>
          <a:stretch/>
        </p:blipFill>
        <p:spPr>
          <a:xfrm>
            <a:off x="111872" y="3789040"/>
            <a:ext cx="3209057" cy="2610990"/>
          </a:xfrm>
          <a:prstGeom prst="rect">
            <a:avLst/>
          </a:prstGeom>
        </p:spPr>
      </p:pic>
      <p:sp>
        <p:nvSpPr>
          <p:cNvPr id="34" name="矩形 33"/>
          <p:cNvSpPr/>
          <p:nvPr/>
        </p:nvSpPr>
        <p:spPr>
          <a:xfrm>
            <a:off x="674985" y="4741079"/>
            <a:ext cx="2433388" cy="3693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457200">
              <a:spcAft>
                <a:spcPts val="300"/>
              </a:spcAft>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b="1" dirty="0" smtClean="0">
                <a:solidFill>
                  <a:srgbClr val="008F00"/>
                </a:solidFill>
                <a:latin typeface="Hobo Std"/>
                <a:cs typeface="Hobo Std"/>
              </a:rPr>
              <a:t>Exclude 13 </a:t>
            </a:r>
            <a:r>
              <a:rPr lang="en-US" altLang="zh-CN" b="1" dirty="0">
                <a:solidFill>
                  <a:srgbClr val="008F00"/>
                </a:solidFill>
                <a:latin typeface="Hobo Std"/>
                <a:cs typeface="Hobo Std"/>
              </a:rPr>
              <a:t>TeV gluino</a:t>
            </a:r>
          </a:p>
        </p:txBody>
      </p:sp>
      <p:pic>
        <p:nvPicPr>
          <p:cNvPr id="35" name="图片 34" descr="fig_06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1568986"/>
            <a:ext cx="1152128" cy="913664"/>
          </a:xfrm>
          <a:prstGeom prst="rect">
            <a:avLst/>
          </a:prstGeom>
          <a:ln w="19050">
            <a:solidFill>
              <a:srgbClr val="008F00"/>
            </a:solidFill>
          </a:ln>
        </p:spPr>
      </p:pic>
      <p:pic>
        <p:nvPicPr>
          <p:cNvPr id="36" name="图片 35" descr="屏幕快照 2016-01-17 下午10.40.4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1368223"/>
            <a:ext cx="2999965" cy="2464832"/>
          </a:xfrm>
          <a:prstGeom prst="rect">
            <a:avLst/>
          </a:prstGeom>
        </p:spPr>
      </p:pic>
      <p:pic>
        <p:nvPicPr>
          <p:cNvPr id="37" name="图片 36" descr="stst-ttN1N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1648428"/>
            <a:ext cx="1077216" cy="865235"/>
          </a:xfrm>
          <a:prstGeom prst="rect">
            <a:avLst/>
          </a:prstGeom>
          <a:ln w="19050" cmpd="sng">
            <a:solidFill>
              <a:srgbClr val="000000"/>
            </a:solidFill>
          </a:ln>
        </p:spPr>
      </p:pic>
      <p:pic>
        <p:nvPicPr>
          <p:cNvPr id="38" name="图片 37" descr="屏幕快照 2016-01-17 下午10.41.26.png"/>
          <p:cNvPicPr preferRelativeResize="0">
            <a:picLocks/>
          </p:cNvPicPr>
          <p:nvPr/>
        </p:nvPicPr>
        <p:blipFill rotWithShape="1">
          <a:blip r:embed="rId6">
            <a:extLst>
              <a:ext uri="{28A0092B-C50C-407E-A947-70E740481C1C}">
                <a14:useLocalDpi xmlns:a14="http://schemas.microsoft.com/office/drawing/2010/main" val="0"/>
              </a:ext>
            </a:extLst>
          </a:blip>
          <a:srcRect/>
          <a:stretch/>
        </p:blipFill>
        <p:spPr>
          <a:xfrm>
            <a:off x="3275856" y="3717032"/>
            <a:ext cx="3132000" cy="2475570"/>
          </a:xfrm>
          <a:prstGeom prst="rect">
            <a:avLst/>
          </a:prstGeom>
        </p:spPr>
      </p:pic>
      <p:pic>
        <p:nvPicPr>
          <p:cNvPr id="39" name="图片 38" descr="屏幕快照 2016-01-15 下午8.54.31.png"/>
          <p:cNvPicPr preferRelativeResize="0">
            <a:picLocks/>
          </p:cNvPicPr>
          <p:nvPr/>
        </p:nvPicPr>
        <p:blipFill rotWithShape="1">
          <a:blip r:embed="rId7">
            <a:extLst>
              <a:ext uri="{28A0092B-C50C-407E-A947-70E740481C1C}">
                <a14:useLocalDpi xmlns:a14="http://schemas.microsoft.com/office/drawing/2010/main" val="0"/>
              </a:ext>
            </a:extLst>
          </a:blip>
          <a:srcRect r="50218"/>
          <a:stretch/>
        </p:blipFill>
        <p:spPr>
          <a:xfrm>
            <a:off x="6300192" y="1412776"/>
            <a:ext cx="2725974" cy="2448272"/>
          </a:xfrm>
          <a:prstGeom prst="rect">
            <a:avLst/>
          </a:prstGeom>
        </p:spPr>
      </p:pic>
      <p:pic>
        <p:nvPicPr>
          <p:cNvPr id="40" name="图片 39" descr="屏幕快照 2016-01-15 下午8.54.31.png"/>
          <p:cNvPicPr preferRelativeResize="0">
            <a:picLocks/>
          </p:cNvPicPr>
          <p:nvPr/>
        </p:nvPicPr>
        <p:blipFill rotWithShape="1">
          <a:blip r:embed="rId7">
            <a:extLst>
              <a:ext uri="{28A0092B-C50C-407E-A947-70E740481C1C}">
                <a14:useLocalDpi xmlns:a14="http://schemas.microsoft.com/office/drawing/2010/main" val="0"/>
              </a:ext>
            </a:extLst>
          </a:blip>
          <a:srcRect l="53881"/>
          <a:stretch/>
        </p:blipFill>
        <p:spPr>
          <a:xfrm>
            <a:off x="6462800" y="3799385"/>
            <a:ext cx="2642538" cy="2431987"/>
          </a:xfrm>
          <a:prstGeom prst="rect">
            <a:avLst/>
          </a:prstGeom>
        </p:spPr>
      </p:pic>
      <p:pic>
        <p:nvPicPr>
          <p:cNvPr id="41" name="图片 9" descr="fig_02a.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6295" y="2464868"/>
            <a:ext cx="988193" cy="797004"/>
          </a:xfrm>
          <a:prstGeom prst="rect">
            <a:avLst/>
          </a:prstGeom>
          <a:ln w="19050">
            <a:solidFill>
              <a:srgbClr val="C00000"/>
            </a:solidFill>
          </a:ln>
        </p:spPr>
      </p:pic>
      <p:cxnSp>
        <p:nvCxnSpPr>
          <p:cNvPr id="43" name="直线连接符 42"/>
          <p:cNvCxnSpPr/>
          <p:nvPr/>
        </p:nvCxnSpPr>
        <p:spPr>
          <a:xfrm flipV="1">
            <a:off x="1043608" y="2797812"/>
            <a:ext cx="0" cy="711553"/>
          </a:xfrm>
          <a:prstGeom prst="line">
            <a:avLst/>
          </a:prstGeom>
          <a:ln w="28575" cmpd="sng">
            <a:solidFill>
              <a:srgbClr val="0432FF"/>
            </a:solidFill>
            <a:prstDash val="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5" name="直线连接符 44"/>
          <p:cNvCxnSpPr/>
          <p:nvPr/>
        </p:nvCxnSpPr>
        <p:spPr>
          <a:xfrm flipV="1">
            <a:off x="1043608" y="4949695"/>
            <a:ext cx="0" cy="711553"/>
          </a:xfrm>
          <a:prstGeom prst="line">
            <a:avLst/>
          </a:prstGeom>
          <a:ln w="28575" cmpd="sng">
            <a:solidFill>
              <a:srgbClr val="0432FF"/>
            </a:solidFill>
            <a:prstDash val="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6" name="直线连接符 45"/>
          <p:cNvCxnSpPr/>
          <p:nvPr/>
        </p:nvCxnSpPr>
        <p:spPr>
          <a:xfrm flipV="1">
            <a:off x="3851920" y="2793122"/>
            <a:ext cx="0" cy="711553"/>
          </a:xfrm>
          <a:prstGeom prst="line">
            <a:avLst/>
          </a:prstGeom>
          <a:ln w="28575" cmpd="sng">
            <a:solidFill>
              <a:srgbClr val="0432FF"/>
            </a:solidFill>
            <a:prstDash val="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7" name="直线连接符 46"/>
          <p:cNvCxnSpPr/>
          <p:nvPr/>
        </p:nvCxnSpPr>
        <p:spPr>
          <a:xfrm flipV="1">
            <a:off x="3923928" y="4925745"/>
            <a:ext cx="0" cy="711553"/>
          </a:xfrm>
          <a:prstGeom prst="line">
            <a:avLst/>
          </a:prstGeom>
          <a:ln w="28575" cmpd="sng">
            <a:solidFill>
              <a:srgbClr val="0432FF"/>
            </a:solidFill>
            <a:prstDash val="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8" name="直线连接符 47"/>
          <p:cNvCxnSpPr/>
          <p:nvPr/>
        </p:nvCxnSpPr>
        <p:spPr>
          <a:xfrm flipV="1">
            <a:off x="6732240" y="2642113"/>
            <a:ext cx="0" cy="711553"/>
          </a:xfrm>
          <a:prstGeom prst="line">
            <a:avLst/>
          </a:prstGeom>
          <a:ln w="28575" cmpd="sng">
            <a:solidFill>
              <a:srgbClr val="0432FF"/>
            </a:solidFill>
            <a:prstDash val="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9" name="直线连接符 48"/>
          <p:cNvCxnSpPr/>
          <p:nvPr/>
        </p:nvCxnSpPr>
        <p:spPr>
          <a:xfrm flipV="1">
            <a:off x="6660232" y="4985131"/>
            <a:ext cx="0" cy="711553"/>
          </a:xfrm>
          <a:prstGeom prst="line">
            <a:avLst/>
          </a:prstGeom>
          <a:ln w="28575" cmpd="sng">
            <a:solidFill>
              <a:srgbClr val="0432FF"/>
            </a:solidFill>
            <a:prstDash val="dash"/>
            <a:headEnd type="triangle"/>
            <a:tailEnd type="none"/>
          </a:ln>
        </p:spPr>
        <p:style>
          <a:lnRef idx="2">
            <a:schemeClr val="accent1"/>
          </a:lnRef>
          <a:fillRef idx="0">
            <a:schemeClr val="accent1"/>
          </a:fillRef>
          <a:effectRef idx="1">
            <a:schemeClr val="accent1"/>
          </a:effectRef>
          <a:fontRef idx="minor">
            <a:schemeClr val="tx1"/>
          </a:fontRef>
        </p:style>
      </p:cxnSp>
      <p:sp>
        <p:nvSpPr>
          <p:cNvPr id="51" name="矩形 39"/>
          <p:cNvSpPr/>
          <p:nvPr/>
        </p:nvSpPr>
        <p:spPr>
          <a:xfrm>
            <a:off x="6750082" y="2119581"/>
            <a:ext cx="2335255" cy="323165"/>
          </a:xfrm>
          <a:prstGeom prst="rect">
            <a:avLst/>
          </a:prstGeom>
        </p:spPr>
        <p:txBody>
          <a:bodyPr wrap="none">
            <a:spAutoFit/>
          </a:bodyPr>
          <a:lstStyle/>
          <a:p>
            <a:pPr algn="just" defTabSz="457200">
              <a:spcAft>
                <a:spcPts val="300"/>
              </a:spcAft>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sz="1500" b="1" dirty="0">
                <a:solidFill>
                  <a:srgbClr val="C00000"/>
                </a:solidFill>
                <a:latin typeface="Hobo Std"/>
                <a:cs typeface="Hobo Std"/>
              </a:rPr>
              <a:t>Discover </a:t>
            </a:r>
            <a:r>
              <a:rPr lang="en-US" altLang="zh-CN" sz="1500" b="1" dirty="0" smtClean="0">
                <a:solidFill>
                  <a:srgbClr val="C00000"/>
                </a:solidFill>
                <a:latin typeface="Hobo Std"/>
                <a:cs typeface="Hobo Std"/>
              </a:rPr>
              <a:t>2.1 </a:t>
            </a:r>
            <a:r>
              <a:rPr lang="en-US" altLang="zh-CN" sz="1500" b="1" dirty="0">
                <a:solidFill>
                  <a:srgbClr val="C00000"/>
                </a:solidFill>
                <a:latin typeface="Hobo Std"/>
                <a:cs typeface="Hobo Std"/>
              </a:rPr>
              <a:t>TeV </a:t>
            </a:r>
            <a:r>
              <a:rPr lang="en-US" altLang="zh-CN" sz="1500" b="1" dirty="0" smtClean="0">
                <a:solidFill>
                  <a:srgbClr val="C00000"/>
                </a:solidFill>
                <a:latin typeface="Hobo Std"/>
                <a:cs typeface="Hobo Std"/>
              </a:rPr>
              <a:t>EWKino</a:t>
            </a:r>
            <a:endParaRPr lang="en-US" altLang="zh-CN" sz="1500" b="1" dirty="0">
              <a:solidFill>
                <a:srgbClr val="C00000"/>
              </a:solidFill>
              <a:latin typeface="Hobo Std"/>
              <a:cs typeface="Hobo Std"/>
            </a:endParaRPr>
          </a:p>
        </p:txBody>
      </p:sp>
      <p:sp>
        <p:nvSpPr>
          <p:cNvPr id="52" name="矩形 40"/>
          <p:cNvSpPr/>
          <p:nvPr/>
        </p:nvSpPr>
        <p:spPr>
          <a:xfrm>
            <a:off x="6774799" y="4504660"/>
            <a:ext cx="2285819" cy="323165"/>
          </a:xfrm>
          <a:prstGeom prst="rect">
            <a:avLst/>
          </a:prstGeom>
        </p:spPr>
        <p:txBody>
          <a:bodyPr wrap="none">
            <a:spAutoFit/>
          </a:bodyPr>
          <a:lstStyle/>
          <a:p>
            <a:pPr algn="just" defTabSz="457200">
              <a:spcAft>
                <a:spcPts val="300"/>
              </a:spcAft>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sz="1500" b="1" dirty="0" smtClean="0">
                <a:solidFill>
                  <a:srgbClr val="C00000"/>
                </a:solidFill>
                <a:latin typeface="Hobo Std"/>
                <a:cs typeface="Hobo Std"/>
              </a:rPr>
              <a:t>Exclude 3.2 </a:t>
            </a:r>
            <a:r>
              <a:rPr lang="en-US" altLang="zh-CN" sz="1500" b="1" dirty="0">
                <a:solidFill>
                  <a:srgbClr val="C00000"/>
                </a:solidFill>
                <a:latin typeface="Hobo Std"/>
                <a:cs typeface="Hobo Std"/>
              </a:rPr>
              <a:t>TeV EWKino</a:t>
            </a:r>
          </a:p>
        </p:txBody>
      </p:sp>
      <p:sp>
        <p:nvSpPr>
          <p:cNvPr id="53" name="矩形 52"/>
          <p:cNvSpPr/>
          <p:nvPr/>
        </p:nvSpPr>
        <p:spPr>
          <a:xfrm>
            <a:off x="3806636" y="2541762"/>
            <a:ext cx="2070439" cy="338554"/>
          </a:xfrm>
          <a:prstGeom prst="rect">
            <a:avLst/>
          </a:prstGeom>
        </p:spPr>
        <p:txBody>
          <a:bodyPr wrap="none">
            <a:spAutoFit/>
          </a:bodyPr>
          <a:lstStyle/>
          <a:p>
            <a:pPr algn="just" defTabSz="457200">
              <a:spcAft>
                <a:spcPts val="300"/>
              </a:spcAft>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sz="1600" b="1" dirty="0">
                <a:solidFill>
                  <a:srgbClr val="000000"/>
                </a:solidFill>
                <a:latin typeface="Hobo Std"/>
                <a:cs typeface="Hobo Std"/>
              </a:rPr>
              <a:t>Discover </a:t>
            </a:r>
            <a:r>
              <a:rPr lang="en-US" altLang="zh-CN" sz="1600" b="1" dirty="0" smtClean="0">
                <a:solidFill>
                  <a:srgbClr val="000000"/>
                </a:solidFill>
                <a:latin typeface="Hobo Std"/>
                <a:cs typeface="Hobo Std"/>
              </a:rPr>
              <a:t>6.5 </a:t>
            </a:r>
            <a:r>
              <a:rPr lang="en-US" altLang="zh-CN" sz="1600" b="1" dirty="0">
                <a:solidFill>
                  <a:srgbClr val="000000"/>
                </a:solidFill>
                <a:latin typeface="Hobo Std"/>
                <a:cs typeface="Hobo Std"/>
              </a:rPr>
              <a:t>TeV </a:t>
            </a:r>
            <a:r>
              <a:rPr lang="en-US" altLang="zh-CN" sz="1600" b="1" dirty="0" smtClean="0">
                <a:solidFill>
                  <a:srgbClr val="000000"/>
                </a:solidFill>
                <a:latin typeface="Hobo Std"/>
                <a:cs typeface="Hobo Std"/>
              </a:rPr>
              <a:t>stop</a:t>
            </a:r>
            <a:endParaRPr lang="en-US" altLang="zh-CN" sz="1600" b="1" dirty="0">
              <a:solidFill>
                <a:srgbClr val="000000"/>
              </a:solidFill>
              <a:latin typeface="Hobo Std"/>
              <a:cs typeface="Hobo Std"/>
            </a:endParaRPr>
          </a:p>
        </p:txBody>
      </p:sp>
      <p:sp>
        <p:nvSpPr>
          <p:cNvPr id="54" name="矩形 53"/>
          <p:cNvSpPr/>
          <p:nvPr/>
        </p:nvSpPr>
        <p:spPr>
          <a:xfrm>
            <a:off x="3851920" y="4493697"/>
            <a:ext cx="1862561" cy="338554"/>
          </a:xfrm>
          <a:prstGeom prst="rect">
            <a:avLst/>
          </a:prstGeom>
        </p:spPr>
        <p:txBody>
          <a:bodyPr wrap="none">
            <a:spAutoFit/>
          </a:bodyPr>
          <a:lstStyle/>
          <a:p>
            <a:pPr algn="just" defTabSz="457200">
              <a:spcAft>
                <a:spcPts val="300"/>
              </a:spcAft>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altLang="zh-CN" sz="1600" b="1" dirty="0" smtClean="0">
                <a:solidFill>
                  <a:srgbClr val="000000"/>
                </a:solidFill>
                <a:latin typeface="Hobo Std"/>
                <a:cs typeface="Hobo Std"/>
              </a:rPr>
              <a:t>Exclude 8 </a:t>
            </a:r>
            <a:r>
              <a:rPr lang="en-US" altLang="zh-CN" sz="1600" b="1" dirty="0">
                <a:solidFill>
                  <a:srgbClr val="000000"/>
                </a:solidFill>
                <a:latin typeface="Hobo Std"/>
                <a:cs typeface="Hobo Std"/>
              </a:rPr>
              <a:t>TeV </a:t>
            </a:r>
            <a:r>
              <a:rPr lang="en-US" altLang="zh-CN" sz="1600" b="1" dirty="0" smtClean="0">
                <a:solidFill>
                  <a:srgbClr val="000000"/>
                </a:solidFill>
                <a:latin typeface="Hobo Std"/>
                <a:cs typeface="Hobo Std"/>
              </a:rPr>
              <a:t>stop</a:t>
            </a:r>
            <a:endParaRPr lang="en-US" altLang="zh-CN" sz="1600" b="1" dirty="0">
              <a:solidFill>
                <a:srgbClr val="000000"/>
              </a:solidFill>
              <a:latin typeface="Hobo Std"/>
              <a:cs typeface="Hobo Std"/>
            </a:endParaRPr>
          </a:p>
        </p:txBody>
      </p:sp>
      <p:sp>
        <p:nvSpPr>
          <p:cNvPr id="28" name="Title 1"/>
          <p:cNvSpPr txBox="1">
            <a:spLocks/>
          </p:cNvSpPr>
          <p:nvPr/>
        </p:nvSpPr>
        <p:spPr>
          <a:xfrm>
            <a:off x="-3059" y="-27384"/>
            <a:ext cx="9150188" cy="1008112"/>
          </a:xfrm>
          <a:prstGeom prst="rect">
            <a:avLst/>
          </a:prstGeom>
          <a:solidFill>
            <a:srgbClr val="800000"/>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r>
              <a:rPr kumimoji="1" lang="en-US" altLang="zh-CN" sz="3200" b="0" dirty="0" smtClean="0">
                <a:latin typeface="Arial Black"/>
                <a:cs typeface="Arial Black"/>
              </a:rPr>
              <a:t>Prospects </a:t>
            </a:r>
            <a:r>
              <a:rPr kumimoji="1" lang="en-US" altLang="zh-CN" sz="3200" b="0" dirty="0">
                <a:latin typeface="Arial Black"/>
                <a:cs typeface="Arial Black"/>
              </a:rPr>
              <a:t>at Future Proton Colliders</a:t>
            </a:r>
            <a:endParaRPr kumimoji="1" lang="zh-CN" altLang="en-US" sz="3200" b="0" dirty="0">
              <a:latin typeface="Arial Black"/>
              <a:cs typeface="Arial Black"/>
            </a:endParaRPr>
          </a:p>
        </p:txBody>
      </p:sp>
      <p:sp>
        <p:nvSpPr>
          <p:cNvPr id="31" name="幻灯片编号占位符 1"/>
          <p:cNvSpPr>
            <a:spLocks noGrp="1"/>
          </p:cNvSpPr>
          <p:nvPr>
            <p:ph type="sldNum" sz="quarter" idx="12"/>
          </p:nvPr>
        </p:nvSpPr>
        <p:spPr>
          <a:xfrm>
            <a:off x="8484428" y="6309320"/>
            <a:ext cx="480060" cy="365125"/>
          </a:xfrm>
        </p:spPr>
        <p:txBody>
          <a:bodyPr>
            <a:normAutofit/>
          </a:bodyPr>
          <a:lstStyle/>
          <a:p>
            <a:fld id="{0C913308-F349-4B6D-A68A-DD1791B4A57B}" type="slidenum">
              <a:rPr lang="zh-CN" altLang="en-US" sz="1200" smtClean="0">
                <a:solidFill>
                  <a:schemeClr val="bg1"/>
                </a:solidFill>
              </a:rPr>
              <a:pPr/>
              <a:t>76</a:t>
            </a:fld>
            <a:endParaRPr lang="zh-CN" altLang="en-US" dirty="0">
              <a:solidFill>
                <a:schemeClr val="bg1"/>
              </a:solidFill>
            </a:endParaRPr>
          </a:p>
        </p:txBody>
      </p:sp>
      <p:sp>
        <p:nvSpPr>
          <p:cNvPr id="32" name="矩形 31"/>
          <p:cNvSpPr/>
          <p:nvPr/>
        </p:nvSpPr>
        <p:spPr>
          <a:xfrm>
            <a:off x="3347864" y="620688"/>
            <a:ext cx="5757474" cy="369332"/>
          </a:xfrm>
          <a:prstGeom prst="rect">
            <a:avLst/>
          </a:prstGeom>
        </p:spPr>
        <p:txBody>
          <a:bodyPr wrap="none">
            <a:spAutoFit/>
          </a:bodyPr>
          <a:lstStyle/>
          <a:p>
            <a:r>
              <a:rPr lang="en-US" altLang="zh-CN" dirty="0" smtClean="0">
                <a:solidFill>
                  <a:schemeClr val="bg1"/>
                </a:solidFill>
                <a:latin typeface="Times New Roman"/>
                <a:ea typeface="Hei"/>
                <a:cs typeface="Times New Roman"/>
              </a:rPr>
              <a:t>Discovery (Exclusion) potential with 3000 fb</a:t>
            </a:r>
            <a:r>
              <a:rPr lang="en-US" altLang="zh-CN" baseline="30000" dirty="0" smtClean="0">
                <a:solidFill>
                  <a:schemeClr val="bg1"/>
                </a:solidFill>
                <a:latin typeface="Times New Roman"/>
                <a:ea typeface="Hei"/>
                <a:cs typeface="Times New Roman"/>
              </a:rPr>
              <a:t>-1</a:t>
            </a:r>
            <a:r>
              <a:rPr lang="en-US" altLang="zh-CN" dirty="0" smtClean="0">
                <a:solidFill>
                  <a:schemeClr val="bg1"/>
                </a:solidFill>
                <a:latin typeface="Times New Roman"/>
                <a:ea typeface="Hei"/>
                <a:cs typeface="Times New Roman"/>
              </a:rPr>
              <a:t>@33,100 TeV</a:t>
            </a:r>
            <a:endParaRPr lang="zh-CN" altLang="en-US" dirty="0">
              <a:solidFill>
                <a:schemeClr val="bg1"/>
              </a:solidFill>
            </a:endParaRPr>
          </a:p>
        </p:txBody>
      </p:sp>
      <p:sp>
        <p:nvSpPr>
          <p:cNvPr id="44" name="矩形 43"/>
          <p:cNvSpPr/>
          <p:nvPr/>
        </p:nvSpPr>
        <p:spPr>
          <a:xfrm>
            <a:off x="562934" y="1000274"/>
            <a:ext cx="2712922" cy="369332"/>
          </a:xfrm>
          <a:prstGeom prst="rect">
            <a:avLst/>
          </a:prstGeom>
        </p:spPr>
        <p:txBody>
          <a:bodyPr wrap="none">
            <a:spAutoFit/>
          </a:bodyPr>
          <a:lstStyle/>
          <a:p>
            <a:pPr algn="ctr"/>
            <a:r>
              <a:rPr lang="en-US" altLang="zh-CN" b="1" dirty="0" smtClean="0">
                <a:solidFill>
                  <a:srgbClr val="FF0000"/>
                </a:solidFill>
                <a:latin typeface="Cooper Black" charset="0"/>
                <a:ea typeface="Cooper Black" charset="0"/>
                <a:cs typeface="Cooper Black" charset="0"/>
              </a:rPr>
              <a:t>Gluinos ~ 11 (13) TeV</a:t>
            </a:r>
          </a:p>
        </p:txBody>
      </p:sp>
      <p:sp>
        <p:nvSpPr>
          <p:cNvPr id="50" name="矩形 49"/>
          <p:cNvSpPr/>
          <p:nvPr/>
        </p:nvSpPr>
        <p:spPr>
          <a:xfrm>
            <a:off x="3651687" y="993967"/>
            <a:ext cx="2345194" cy="369332"/>
          </a:xfrm>
          <a:prstGeom prst="rect">
            <a:avLst/>
          </a:prstGeom>
        </p:spPr>
        <p:txBody>
          <a:bodyPr wrap="none">
            <a:spAutoFit/>
          </a:bodyPr>
          <a:lstStyle/>
          <a:p>
            <a:pPr algn="ctr"/>
            <a:r>
              <a:rPr lang="en-US" altLang="zh-CN" b="1" dirty="0" smtClean="0">
                <a:solidFill>
                  <a:srgbClr val="FF0000"/>
                </a:solidFill>
                <a:latin typeface="Cooper Black" charset="0"/>
                <a:ea typeface="Cooper Black" charset="0"/>
                <a:cs typeface="Cooper Black" charset="0"/>
              </a:rPr>
              <a:t>Stop ~ 6.5 (8)  TeV</a:t>
            </a:r>
          </a:p>
        </p:txBody>
      </p:sp>
      <p:sp>
        <p:nvSpPr>
          <p:cNvPr id="55" name="矩形 54"/>
          <p:cNvSpPr/>
          <p:nvPr/>
        </p:nvSpPr>
        <p:spPr>
          <a:xfrm>
            <a:off x="6134893" y="980728"/>
            <a:ext cx="3078663" cy="369332"/>
          </a:xfrm>
          <a:prstGeom prst="rect">
            <a:avLst/>
          </a:prstGeom>
        </p:spPr>
        <p:txBody>
          <a:bodyPr wrap="none">
            <a:spAutoFit/>
          </a:bodyPr>
          <a:lstStyle/>
          <a:p>
            <a:pPr algn="ctr"/>
            <a:r>
              <a:rPr lang="en-US" altLang="zh-CN" b="1" dirty="0" smtClean="0">
                <a:solidFill>
                  <a:srgbClr val="FF0000"/>
                </a:solidFill>
                <a:latin typeface="Cooper Black" charset="0"/>
                <a:ea typeface="Cooper Black" charset="0"/>
                <a:cs typeface="Cooper Black" charset="0"/>
              </a:rPr>
              <a:t>EWKinos ~ 2.1 (3.2)  TeV</a:t>
            </a:r>
          </a:p>
        </p:txBody>
      </p:sp>
      <p:sp>
        <p:nvSpPr>
          <p:cNvPr id="29" name="矩形 28"/>
          <p:cNvSpPr/>
          <p:nvPr/>
        </p:nvSpPr>
        <p:spPr>
          <a:xfrm>
            <a:off x="341038" y="6340377"/>
            <a:ext cx="7648056" cy="369332"/>
          </a:xfrm>
          <a:prstGeom prst="rect">
            <a:avLst/>
          </a:prstGeom>
        </p:spPr>
        <p:txBody>
          <a:bodyPr wrap="none">
            <a:spAutoFit/>
          </a:bodyPr>
          <a:lstStyle/>
          <a:p>
            <a:pPr algn="ctr"/>
            <a:r>
              <a:rPr lang="en-US" altLang="zh-CN" b="1" dirty="0" smtClean="0">
                <a:solidFill>
                  <a:srgbClr val="FF0000"/>
                </a:solidFill>
                <a:latin typeface="Cooper Black" charset="0"/>
                <a:ea typeface="Cooper Black" charset="0"/>
                <a:cs typeface="Cooper Black" charset="0"/>
              </a:rPr>
              <a:t>The reach of HE-LHC is generically more than double of HL-LHC </a:t>
            </a:r>
          </a:p>
        </p:txBody>
      </p:sp>
      <p:sp>
        <p:nvSpPr>
          <p:cNvPr id="42" name="幻灯片编号占位符 1"/>
          <p:cNvSpPr txBox="1">
            <a:spLocks/>
          </p:cNvSpPr>
          <p:nvPr/>
        </p:nvSpPr>
        <p:spPr>
          <a:xfrm>
            <a:off x="7991475" y="6429375"/>
            <a:ext cx="876300" cy="292100"/>
          </a:xfrm>
          <a:prstGeom prst="rect">
            <a:avLst/>
          </a:prstGeom>
        </p:spPr>
        <p:txBody>
          <a:bodyPr vert="horz" lIns="91440" tIns="45720" rIns="91440" bIns="45720" rtlCol="0" anchor="ctr">
            <a:normAutofit fontScale="92500" lnSpcReduction="20000"/>
          </a:bodyPr>
          <a:lstStyle>
            <a:defPPr>
              <a:defRPr lang="zh-CN"/>
            </a:defPPr>
            <a:lvl1pPr marL="0" algn="r" defTabSz="914400" rtl="0" eaLnBrk="1" latinLnBrk="0" hangingPunct="1">
              <a:defRPr sz="16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smtClean="0"/>
              <a:t>73</a:t>
            </a:r>
            <a:endParaRPr lang="zh-CN" altLang="en-US" dirty="0"/>
          </a:p>
        </p:txBody>
      </p:sp>
    </p:spTree>
    <p:extLst>
      <p:ext uri="{BB962C8B-B14F-4D97-AF65-F5344CB8AC3E}">
        <p14:creationId xmlns:p14="http://schemas.microsoft.com/office/powerpoint/2010/main" val="9090392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normAutofit fontScale="92500" lnSpcReduction="20000"/>
          </a:bodyPr>
          <a:lstStyle/>
          <a:p>
            <a:fld id="{0C913308-F349-4B6D-A68A-DD1791B4A57B}" type="slidenum">
              <a:rPr lang="zh-CN" altLang="en-US" smtClean="0"/>
              <a:pPr/>
              <a:t>77</a:t>
            </a:fld>
            <a:endParaRPr lang="zh-CN" altLang="en-US"/>
          </a:p>
        </p:txBody>
      </p:sp>
      <p:pic>
        <p:nvPicPr>
          <p:cNvPr id="5" name="图片 4" descr="屏幕快照 2017-01-23 下午10.31.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332656"/>
            <a:ext cx="7912100" cy="6057900"/>
          </a:xfrm>
          <a:prstGeom prst="rect">
            <a:avLst/>
          </a:prstGeom>
        </p:spPr>
      </p:pic>
    </p:spTree>
    <p:extLst>
      <p:ext uri="{BB962C8B-B14F-4D97-AF65-F5344CB8AC3E}">
        <p14:creationId xmlns:p14="http://schemas.microsoft.com/office/powerpoint/2010/main" val="7665291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normAutofit fontScale="77500" lnSpcReduction="20000"/>
          </a:bodyPr>
          <a:lstStyle/>
          <a:p>
            <a:pPr>
              <a:defRPr/>
            </a:pPr>
            <a:r>
              <a:rPr lang="en-US"/>
              <a:t>IHEP Beijing, 8-Sep-2016             Peter Jenni (Freiburg and CERN)</a:t>
            </a:r>
          </a:p>
        </p:txBody>
      </p:sp>
      <p:pic>
        <p:nvPicPr>
          <p:cNvPr id="162819" name="Picture 3" descr="Nova_et_Accuratissima_Terrarum_Orbis_Tabula_(J_Blaeu,_166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275"/>
            <a:ext cx="9144000" cy="702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Box 4"/>
          <p:cNvSpPr txBox="1">
            <a:spLocks noChangeArrowheads="1"/>
          </p:cNvSpPr>
          <p:nvPr/>
        </p:nvSpPr>
        <p:spPr bwMode="auto">
          <a:xfrm>
            <a:off x="6019800" y="6429375"/>
            <a:ext cx="10795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1200">
                <a:latin typeface="Arial" charset="0"/>
              </a:rPr>
              <a:t>J Blaeu 1664</a:t>
            </a:r>
          </a:p>
        </p:txBody>
      </p:sp>
      <p:sp>
        <p:nvSpPr>
          <p:cNvPr id="9" name="TextBox 8"/>
          <p:cNvSpPr txBox="1"/>
          <p:nvPr/>
        </p:nvSpPr>
        <p:spPr>
          <a:xfrm>
            <a:off x="679450" y="152400"/>
            <a:ext cx="7874000" cy="1200150"/>
          </a:xfrm>
          <a:prstGeom prst="rect">
            <a:avLst/>
          </a:prstGeom>
          <a:solidFill>
            <a:schemeClr val="bg1"/>
          </a:solidFill>
          <a:ln>
            <a:solidFill>
              <a:schemeClr val="accent3">
                <a:lumMod val="50000"/>
              </a:schemeClr>
            </a:solidFill>
          </a:ln>
        </p:spPr>
        <p:txBody>
          <a:bodyPr wrap="none">
            <a:spAutoFit/>
          </a:bodyPr>
          <a:lstStyle/>
          <a:p>
            <a:pPr algn="ctr" eaLnBrk="1" hangingPunct="1">
              <a:defRPr/>
            </a:pPr>
            <a:r>
              <a:rPr lang="en-US" sz="2400" b="1" i="1" dirty="0">
                <a:solidFill>
                  <a:schemeClr val="accent3">
                    <a:lumMod val="50000"/>
                  </a:schemeClr>
                </a:solidFill>
                <a:latin typeface="Arial" panose="020B0604020202020204" pitchFamily="34" charset="0"/>
              </a:rPr>
              <a:t>The journey into new physics territory</a:t>
            </a:r>
          </a:p>
          <a:p>
            <a:pPr algn="ctr" eaLnBrk="1" hangingPunct="1">
              <a:defRPr/>
            </a:pPr>
            <a:r>
              <a:rPr lang="en-US" sz="2400" b="1" i="1" dirty="0">
                <a:solidFill>
                  <a:schemeClr val="accent3">
                    <a:lumMod val="50000"/>
                  </a:schemeClr>
                </a:solidFill>
                <a:latin typeface="Arial" panose="020B0604020202020204" pitchFamily="34" charset="0"/>
              </a:rPr>
              <a:t>has just only begun, and for sure, exciting times are </a:t>
            </a:r>
          </a:p>
          <a:p>
            <a:pPr algn="ctr" eaLnBrk="1" hangingPunct="1">
              <a:defRPr/>
            </a:pPr>
            <a:r>
              <a:rPr lang="en-US" sz="2400" b="1" i="1" dirty="0">
                <a:solidFill>
                  <a:schemeClr val="accent3">
                    <a:lumMod val="50000"/>
                  </a:schemeClr>
                </a:solidFill>
                <a:latin typeface="Arial" panose="020B0604020202020204" pitchFamily="34" charset="0"/>
              </a:rPr>
              <a:t>ahead of us! </a:t>
            </a:r>
            <a:endParaRPr lang="en-US" b="1" i="1" dirty="0">
              <a:solidFill>
                <a:schemeClr val="accent3">
                  <a:lumMod val="50000"/>
                </a:schemeClr>
              </a:solidFill>
              <a:latin typeface="Arial" panose="020B0604020202020204" pitchFamily="34" charset="0"/>
            </a:endParaRPr>
          </a:p>
        </p:txBody>
      </p:sp>
      <p:sp>
        <p:nvSpPr>
          <p:cNvPr id="16282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fld id="{413C6DCD-CAE3-B64E-BE7D-A33865B98294}" type="slidenum">
              <a:rPr lang="en-US" altLang="en-US" sz="1200">
                <a:solidFill>
                  <a:srgbClr val="898989"/>
                </a:solidFill>
                <a:latin typeface="Arial" charset="0"/>
              </a:rPr>
              <a:pPr>
                <a:spcBef>
                  <a:spcPct val="0"/>
                </a:spcBef>
                <a:buFontTx/>
                <a:buNone/>
              </a:pPr>
              <a:t>78</a:t>
            </a:fld>
            <a:endParaRPr lang="en-US" altLang="en-US" sz="1200">
              <a:solidFill>
                <a:srgbClr val="898989"/>
              </a:solidFill>
              <a:latin typeface="Arial" charset="0"/>
            </a:endParaRPr>
          </a:p>
        </p:txBody>
      </p:sp>
      <p:sp>
        <p:nvSpPr>
          <p:cNvPr id="3" name="Footer Placeholder 2"/>
          <p:cNvSpPr>
            <a:spLocks noGrp="1"/>
          </p:cNvSpPr>
          <p:nvPr>
            <p:ph type="ftr" sz="quarter" idx="11"/>
          </p:nvPr>
        </p:nvSpPr>
        <p:spPr/>
        <p:txBody>
          <a:bodyPr/>
          <a:lstStyle/>
          <a:p>
            <a:pPr>
              <a:defRPr/>
            </a:pPr>
            <a:r>
              <a:rPr lang="en-GB" smtClean="0"/>
              <a:t>LHC, Higgs and Beyond (ATLAS Highlights) </a:t>
            </a:r>
            <a:endParaRPr lang="en-US"/>
          </a:p>
        </p:txBody>
      </p:sp>
    </p:spTree>
    <p:extLst>
      <p:ext uri="{BB962C8B-B14F-4D97-AF65-F5344CB8AC3E}">
        <p14:creationId xmlns:p14="http://schemas.microsoft.com/office/powerpoint/2010/main" val="16599579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normAutofit fontScale="92500" lnSpcReduction="20000"/>
          </a:bodyPr>
          <a:lstStyle/>
          <a:p>
            <a:fld id="{0C913308-F349-4B6D-A68A-DD1791B4A57B}" type="slidenum">
              <a:rPr lang="zh-CN" altLang="en-US" smtClean="0"/>
              <a:pPr/>
              <a:t>79</a:t>
            </a:fld>
            <a:endParaRPr lang="zh-CN" altLang="en-US" dirty="0"/>
          </a:p>
        </p:txBody>
      </p:sp>
      <p:pic>
        <p:nvPicPr>
          <p:cNvPr id="11" name="Picture 6" descr="Weltall_2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89699"/>
            <a:ext cx="8280920" cy="6451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5"/>
          <p:cNvSpPr txBox="1">
            <a:spLocks noChangeArrowheads="1"/>
          </p:cNvSpPr>
          <p:nvPr/>
        </p:nvSpPr>
        <p:spPr bwMode="auto">
          <a:xfrm rot="18532054">
            <a:off x="-88706" y="2087487"/>
            <a:ext cx="4467093" cy="584775"/>
          </a:xfrm>
          <a:prstGeom prst="rect">
            <a:avLst/>
          </a:prstGeom>
          <a:noFill/>
          <a:ln>
            <a:noFill/>
          </a:ln>
        </p:spPr>
        <p:txBody>
          <a:bodyPr wrap="square">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en-US" altLang="zh-CN" sz="3200" b="1" i="1" dirty="0" smtClean="0">
                <a:solidFill>
                  <a:srgbClr val="FFFF00"/>
                </a:solidFill>
                <a:cs typeface="宋体" charset="0"/>
              </a:rPr>
              <a:t>New World !!!</a:t>
            </a:r>
            <a:endParaRPr lang="en-US" altLang="zh-CN" sz="3200" b="1" i="1" dirty="0">
              <a:solidFill>
                <a:srgbClr val="FFFF00"/>
              </a:solidFill>
              <a:cs typeface="宋体" charset="0"/>
            </a:endParaRPr>
          </a:p>
        </p:txBody>
      </p:sp>
    </p:spTree>
    <p:extLst>
      <p:ext uri="{BB962C8B-B14F-4D97-AF65-F5344CB8AC3E}">
        <p14:creationId xmlns:p14="http://schemas.microsoft.com/office/powerpoint/2010/main" val="372312198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55576" y="332656"/>
            <a:ext cx="7650953" cy="461665"/>
          </a:xfrm>
          <a:prstGeom prst="rect">
            <a:avLst/>
          </a:prstGeom>
        </p:spPr>
        <p:txBody>
          <a:bodyPr wrap="none">
            <a:spAutoFit/>
          </a:bodyPr>
          <a:lstStyle/>
          <a:p>
            <a:r>
              <a:rPr lang="zh-CN" altLang="zh-CN" sz="2400" b="1" i="1" dirty="0">
                <a:solidFill>
                  <a:srgbClr val="0000FF"/>
                </a:solidFill>
                <a:latin typeface="+mn-ea"/>
              </a:rPr>
              <a:t>希腊神话中的</a:t>
            </a:r>
            <a:r>
              <a:rPr lang="zh-CN" altLang="zh-CN" sz="2400" b="1" i="1" dirty="0" smtClean="0">
                <a:solidFill>
                  <a:srgbClr val="0000FF"/>
                </a:solidFill>
                <a:latin typeface="+mn-ea"/>
              </a:rPr>
              <a:t>怪物</a:t>
            </a:r>
            <a:r>
              <a:rPr lang="zh-CN" altLang="en-US" sz="2400" b="1" i="1" dirty="0" smtClean="0">
                <a:solidFill>
                  <a:srgbClr val="0000FF"/>
                </a:solidFill>
                <a:latin typeface="+mn-ea"/>
              </a:rPr>
              <a:t>“</a:t>
            </a:r>
            <a:r>
              <a:rPr lang="en-US" altLang="zh-CN" sz="2400" i="1" dirty="0" smtClean="0">
                <a:solidFill>
                  <a:srgbClr val="0000FF"/>
                </a:solidFill>
                <a:latin typeface="+mn-ea"/>
              </a:rPr>
              <a:t>Uroboros</a:t>
            </a:r>
            <a:r>
              <a:rPr lang="zh-CN" altLang="en-US" sz="2400" b="1" i="1" dirty="0" smtClean="0">
                <a:solidFill>
                  <a:srgbClr val="0000FF"/>
                </a:solidFill>
                <a:latin typeface="+mn-ea"/>
              </a:rPr>
              <a:t>”</a:t>
            </a:r>
            <a:r>
              <a:rPr lang="zh-CN" altLang="zh-CN" sz="2400" b="1" i="1" dirty="0" smtClean="0">
                <a:solidFill>
                  <a:srgbClr val="0000FF"/>
                </a:solidFill>
                <a:latin typeface="+mn-ea"/>
              </a:rPr>
              <a:t>与格拉肖</a:t>
            </a:r>
            <a:r>
              <a:rPr lang="zh-CN" altLang="zh-CN" sz="2400" b="1" i="1" dirty="0">
                <a:solidFill>
                  <a:srgbClr val="0000FF"/>
                </a:solidFill>
                <a:latin typeface="+mn-ea"/>
              </a:rPr>
              <a:t>的“宇宙圈”</a:t>
            </a:r>
            <a:endParaRPr lang="zh-CN" altLang="zh-CN" sz="2400" i="1" dirty="0">
              <a:solidFill>
                <a:srgbClr val="0000FF"/>
              </a:solidFill>
              <a:latin typeface="+mn-ea"/>
            </a:endParaRPr>
          </a:p>
        </p:txBody>
      </p:sp>
      <p:pic>
        <p:nvPicPr>
          <p:cNvPr id="4" name="图片 3"/>
          <p:cNvPicPr>
            <a:picLocks noChangeAspect="1"/>
          </p:cNvPicPr>
          <p:nvPr/>
        </p:nvPicPr>
        <p:blipFill>
          <a:blip r:embed="rId2"/>
          <a:stretch>
            <a:fillRect/>
          </a:stretch>
        </p:blipFill>
        <p:spPr>
          <a:xfrm>
            <a:off x="1691680" y="1475491"/>
            <a:ext cx="5921518" cy="4392488"/>
          </a:xfrm>
          <a:prstGeom prst="rect">
            <a:avLst/>
          </a:prstGeom>
        </p:spPr>
      </p:pic>
      <p:sp>
        <p:nvSpPr>
          <p:cNvPr id="8" name="幻灯片编号占位符 3"/>
          <p:cNvSpPr txBox="1">
            <a:spLocks/>
          </p:cNvSpPr>
          <p:nvPr/>
        </p:nvSpPr>
        <p:spPr>
          <a:xfrm>
            <a:off x="8388424" y="6381328"/>
            <a:ext cx="660276" cy="288032"/>
          </a:xfrm>
          <a:prstGeom prst="rect">
            <a:avLst/>
          </a:prstGeom>
        </p:spPr>
        <p:txBody>
          <a:bodyPr>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C913308-F349-4B6D-A68A-DD1791B4A57B}" type="slidenum">
              <a:rPr lang="zh-CN" altLang="en-US" smtClean="0"/>
              <a:pPr algn="ctr"/>
              <a:t>8</a:t>
            </a:fld>
            <a:endParaRPr lang="zh-CN" altLang="en-US" dirty="0"/>
          </a:p>
        </p:txBody>
      </p:sp>
      <p:sp>
        <p:nvSpPr>
          <p:cNvPr id="10" name="矩形 9"/>
          <p:cNvSpPr/>
          <p:nvPr/>
        </p:nvSpPr>
        <p:spPr>
          <a:xfrm>
            <a:off x="35496" y="2699627"/>
            <a:ext cx="1545373" cy="1754327"/>
          </a:xfrm>
          <a:prstGeom prst="rect">
            <a:avLst/>
          </a:prstGeom>
        </p:spPr>
        <p:txBody>
          <a:bodyPr wrap="square">
            <a:spAutoFit/>
          </a:bodyPr>
          <a:lstStyle/>
          <a:p>
            <a:r>
              <a:rPr lang="zh-CN" altLang="zh-CN" dirty="0" smtClean="0">
                <a:latin typeface="SimHei" charset="-122"/>
                <a:ea typeface="SimHei" charset="-122"/>
                <a:cs typeface="SimHei" charset="-122"/>
              </a:rPr>
              <a:t>粒子“</a:t>
            </a:r>
            <a:r>
              <a:rPr lang="zh-CN" altLang="zh-CN" dirty="0">
                <a:latin typeface="SimHei" charset="-122"/>
                <a:ea typeface="SimHei" charset="-122"/>
                <a:cs typeface="SimHei" charset="-122"/>
              </a:rPr>
              <a:t>微观</a:t>
            </a:r>
            <a:r>
              <a:rPr lang="zh-CN" altLang="zh-CN" dirty="0" smtClean="0">
                <a:latin typeface="SimHei" charset="-122"/>
                <a:ea typeface="SimHei" charset="-122"/>
                <a:cs typeface="SimHei" charset="-122"/>
              </a:rPr>
              <a:t>世界”，</a:t>
            </a:r>
            <a:r>
              <a:rPr lang="zh-CN" altLang="zh-CN" b="1" dirty="0" smtClean="0">
                <a:latin typeface="SimHei" charset="-122"/>
                <a:ea typeface="SimHei" charset="-122"/>
                <a:cs typeface="SimHei" charset="-122"/>
              </a:rPr>
              <a:t>强弱相互作用</a:t>
            </a:r>
            <a:r>
              <a:rPr lang="zh-CN" altLang="zh-CN" dirty="0" smtClean="0">
                <a:latin typeface="SimHei" charset="-122"/>
                <a:ea typeface="SimHei" charset="-122"/>
                <a:cs typeface="SimHei" charset="-122"/>
              </a:rPr>
              <a:t>主导，理论模型是</a:t>
            </a:r>
            <a:r>
              <a:rPr lang="zh-CN" altLang="zh-CN" b="1" dirty="0" smtClean="0">
                <a:latin typeface="SimHei" charset="-122"/>
                <a:ea typeface="SimHei" charset="-122"/>
                <a:cs typeface="SimHei" charset="-122"/>
              </a:rPr>
              <a:t>标准</a:t>
            </a:r>
            <a:r>
              <a:rPr lang="zh-CN" altLang="zh-CN" b="1" dirty="0">
                <a:latin typeface="SimHei" charset="-122"/>
                <a:ea typeface="SimHei" charset="-122"/>
                <a:cs typeface="SimHei" charset="-122"/>
              </a:rPr>
              <a:t>模型 </a:t>
            </a:r>
            <a:endParaRPr lang="zh-CN" altLang="en-US" b="1" dirty="0">
              <a:latin typeface="SimHei" charset="-122"/>
              <a:ea typeface="SimHei" charset="-122"/>
              <a:cs typeface="SimHei" charset="-122"/>
            </a:endParaRPr>
          </a:p>
        </p:txBody>
      </p:sp>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499827"/>
            <a:ext cx="1152128" cy="1028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矩形 13"/>
          <p:cNvSpPr/>
          <p:nvPr/>
        </p:nvSpPr>
        <p:spPr>
          <a:xfrm>
            <a:off x="3648377" y="6011996"/>
            <a:ext cx="2839239" cy="369332"/>
          </a:xfrm>
          <a:prstGeom prst="rect">
            <a:avLst/>
          </a:prstGeom>
        </p:spPr>
        <p:txBody>
          <a:bodyPr wrap="none">
            <a:spAutoFit/>
          </a:bodyPr>
          <a:lstStyle/>
          <a:p>
            <a:r>
              <a:rPr lang="zh-CN" altLang="zh-CN" b="1" dirty="0">
                <a:latin typeface="SimHei" charset="-122"/>
                <a:ea typeface="SimHei" charset="-122"/>
                <a:cs typeface="SimHei" charset="-122"/>
              </a:rPr>
              <a:t>引力和电磁力占主导地位 </a:t>
            </a:r>
            <a:endParaRPr lang="zh-CN" altLang="en-US" b="1" dirty="0">
              <a:latin typeface="SimHei" charset="-122"/>
              <a:ea typeface="SimHei" charset="-122"/>
              <a:cs typeface="SimHei" charset="-122"/>
            </a:endParaRPr>
          </a:p>
        </p:txBody>
      </p:sp>
      <p:sp>
        <p:nvSpPr>
          <p:cNvPr id="15" name="右箭头标注 14"/>
          <p:cNvSpPr/>
          <p:nvPr/>
        </p:nvSpPr>
        <p:spPr>
          <a:xfrm rot="16200000">
            <a:off x="4680014" y="4679846"/>
            <a:ext cx="648071" cy="2736305"/>
          </a:xfrm>
          <a:prstGeom prst="rightArrowCallout">
            <a:avLst>
              <a:gd name="adj1" fmla="val 25000"/>
              <a:gd name="adj2" fmla="val 25000"/>
              <a:gd name="adj3" fmla="val 25000"/>
              <a:gd name="adj4" fmla="val 55403"/>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9" name="右箭头标注 18"/>
          <p:cNvSpPr/>
          <p:nvPr/>
        </p:nvSpPr>
        <p:spPr>
          <a:xfrm rot="2642113">
            <a:off x="1641897" y="1311618"/>
            <a:ext cx="1121737" cy="931936"/>
          </a:xfrm>
          <a:prstGeom prst="rightArrowCallout">
            <a:avLst>
              <a:gd name="adj1" fmla="val 25000"/>
              <a:gd name="adj2" fmla="val 25000"/>
              <a:gd name="adj3" fmla="val 25000"/>
              <a:gd name="adj4" fmla="val 65232"/>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20" name="矩形 19"/>
          <p:cNvSpPr/>
          <p:nvPr/>
        </p:nvSpPr>
        <p:spPr>
          <a:xfrm rot="18823486">
            <a:off x="1550164" y="1286155"/>
            <a:ext cx="1029996" cy="646331"/>
          </a:xfrm>
          <a:prstGeom prst="rect">
            <a:avLst/>
          </a:prstGeom>
        </p:spPr>
        <p:txBody>
          <a:bodyPr wrap="square">
            <a:spAutoFit/>
          </a:bodyPr>
          <a:lstStyle/>
          <a:p>
            <a:r>
              <a:rPr lang="zh-CN" altLang="en-US" b="1" dirty="0" smtClean="0">
                <a:solidFill>
                  <a:srgbClr val="FF0000"/>
                </a:solidFill>
                <a:latin typeface="SimHei" charset="-122"/>
                <a:ea typeface="SimHei" charset="-122"/>
                <a:cs typeface="SimHei" charset="-122"/>
              </a:rPr>
              <a:t>新物理，新粒子</a:t>
            </a:r>
            <a:r>
              <a:rPr lang="zh-CN" altLang="en-US" b="1" dirty="0" smtClean="0">
                <a:solidFill>
                  <a:srgbClr val="FF0000"/>
                </a:solidFill>
              </a:rPr>
              <a:t>？</a:t>
            </a:r>
            <a:r>
              <a:rPr lang="zh-CN" altLang="zh-CN" b="1" dirty="0" smtClean="0">
                <a:solidFill>
                  <a:srgbClr val="FF0000"/>
                </a:solidFill>
              </a:rPr>
              <a:t> </a:t>
            </a:r>
            <a:endParaRPr lang="zh-CN" altLang="en-US" b="1" dirty="0">
              <a:solidFill>
                <a:srgbClr val="FF0000"/>
              </a:solidFill>
            </a:endParaRPr>
          </a:p>
        </p:txBody>
      </p:sp>
      <p:cxnSp>
        <p:nvCxnSpPr>
          <p:cNvPr id="18" name="直线箭头连接符 17"/>
          <p:cNvCxnSpPr/>
          <p:nvPr/>
        </p:nvCxnSpPr>
        <p:spPr>
          <a:xfrm flipV="1">
            <a:off x="1475656" y="2420888"/>
            <a:ext cx="504056" cy="12241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pic>
        <p:nvPicPr>
          <p:cNvPr id="5" name="图片 4" descr="susy particl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731049">
            <a:off x="553965" y="893403"/>
            <a:ext cx="1132006" cy="981205"/>
          </a:xfrm>
          <a:prstGeom prst="rect">
            <a:avLst/>
          </a:prstGeom>
        </p:spPr>
      </p:pic>
      <p:pic>
        <p:nvPicPr>
          <p:cNvPr id="22"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610357">
            <a:off x="8005325" y="3215817"/>
            <a:ext cx="1045196" cy="757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矩形 22"/>
          <p:cNvSpPr/>
          <p:nvPr/>
        </p:nvSpPr>
        <p:spPr>
          <a:xfrm rot="20619331">
            <a:off x="7670702" y="1896083"/>
            <a:ext cx="1114481" cy="1200329"/>
          </a:xfrm>
          <a:prstGeom prst="rect">
            <a:avLst/>
          </a:prstGeom>
        </p:spPr>
        <p:txBody>
          <a:bodyPr wrap="square">
            <a:spAutoFit/>
          </a:bodyPr>
          <a:lstStyle/>
          <a:p>
            <a:r>
              <a:rPr lang="zh-CN" altLang="en-US" b="1" dirty="0" smtClean="0">
                <a:latin typeface="SimHei" charset="-122"/>
                <a:ea typeface="SimHei" charset="-122"/>
                <a:cs typeface="SimHei" charset="-122"/>
              </a:rPr>
              <a:t>引力主导，</a:t>
            </a:r>
            <a:endParaRPr lang="en-US" altLang="zh-CN" b="1" dirty="0" smtClean="0">
              <a:latin typeface="SimHei" charset="-122"/>
              <a:ea typeface="SimHei" charset="-122"/>
              <a:cs typeface="SimHei" charset="-122"/>
            </a:endParaRPr>
          </a:p>
          <a:p>
            <a:r>
              <a:rPr lang="zh-CN" altLang="zh-CN" b="1" dirty="0" smtClean="0">
                <a:latin typeface="SimHei" charset="-122"/>
                <a:ea typeface="SimHei" charset="-122"/>
                <a:cs typeface="SimHei" charset="-122"/>
              </a:rPr>
              <a:t>爱因斯坦</a:t>
            </a:r>
            <a:r>
              <a:rPr lang="zh-CN" altLang="zh-CN" b="1" dirty="0">
                <a:latin typeface="SimHei" charset="-122"/>
                <a:ea typeface="SimHei" charset="-122"/>
                <a:cs typeface="SimHei" charset="-122"/>
              </a:rPr>
              <a:t>的广义相对论 </a:t>
            </a:r>
            <a:endParaRPr lang="zh-CN" altLang="en-US" b="1" dirty="0">
              <a:latin typeface="SimHei" charset="-122"/>
              <a:ea typeface="SimHei" charset="-122"/>
              <a:cs typeface="SimHei" charset="-122"/>
            </a:endParaRPr>
          </a:p>
        </p:txBody>
      </p:sp>
      <p:sp>
        <p:nvSpPr>
          <p:cNvPr id="24" name="右箭头标注 23"/>
          <p:cNvSpPr/>
          <p:nvPr/>
        </p:nvSpPr>
        <p:spPr>
          <a:xfrm rot="9774883">
            <a:off x="7340060" y="1817490"/>
            <a:ext cx="1520662" cy="1424994"/>
          </a:xfrm>
          <a:prstGeom prst="rightArrowCallout">
            <a:avLst>
              <a:gd name="adj1" fmla="val 25000"/>
              <a:gd name="adj2" fmla="val 25000"/>
              <a:gd name="adj3" fmla="val 16116"/>
              <a:gd name="adj4" fmla="val 75000"/>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25" name="右箭头标注 24"/>
          <p:cNvSpPr/>
          <p:nvPr/>
        </p:nvSpPr>
        <p:spPr>
          <a:xfrm>
            <a:off x="70992" y="2699627"/>
            <a:ext cx="1656184" cy="1728192"/>
          </a:xfrm>
          <a:prstGeom prst="rightArrowCallout">
            <a:avLst>
              <a:gd name="adj1" fmla="val 26781"/>
              <a:gd name="adj2" fmla="val 25891"/>
              <a:gd name="adj3" fmla="val 13072"/>
              <a:gd name="adj4" fmla="val 77556"/>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20547" y="2636912"/>
            <a:ext cx="1475656" cy="3024336"/>
          </a:xfrm>
          <a:prstGeom prst="rect">
            <a:avLst/>
          </a:prstGeom>
          <a:solidFill>
            <a:srgbClr val="FFFF00">
              <a:alpha val="14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7" name="椭圆 21"/>
          <p:cNvSpPr>
            <a:spLocks noChangeArrowheads="1"/>
          </p:cNvSpPr>
          <p:nvPr/>
        </p:nvSpPr>
        <p:spPr bwMode="auto">
          <a:xfrm>
            <a:off x="2915816" y="1988840"/>
            <a:ext cx="1800200" cy="782795"/>
          </a:xfrm>
          <a:prstGeom prst="ellipse">
            <a:avLst/>
          </a:prstGeom>
          <a:noFill/>
          <a:ln w="28575" cmpd="sng">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pPr marL="722313" indent="-265113" defTabSz="457200">
              <a:buFontTx/>
              <a:buChar char="•"/>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endParaRPr lang="en-US" altLang="zh-CN" dirty="0">
              <a:solidFill>
                <a:srgbClr val="342698"/>
              </a:solidFill>
            </a:endParaRPr>
          </a:p>
        </p:txBody>
      </p:sp>
    </p:spTree>
    <p:extLst>
      <p:ext uri="{BB962C8B-B14F-4D97-AF65-F5344CB8AC3E}">
        <p14:creationId xmlns:p14="http://schemas.microsoft.com/office/powerpoint/2010/main" val="16496591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843166" y="2040959"/>
            <a:ext cx="761122" cy="529137"/>
          </a:xfrm>
          <a:prstGeom prst="rect">
            <a:avLst/>
          </a:prstGeom>
          <a:solidFill>
            <a:srgbClr val="F5AC07"/>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523902"/>
                </a:solidFill>
              </a:rPr>
              <a:t>Constr.</a:t>
            </a:r>
          </a:p>
        </p:txBody>
      </p:sp>
      <p:sp>
        <p:nvSpPr>
          <p:cNvPr id="66" name="Rectangle 65"/>
          <p:cNvSpPr/>
          <p:nvPr/>
        </p:nvSpPr>
        <p:spPr>
          <a:xfrm>
            <a:off x="1664931" y="2040959"/>
            <a:ext cx="1485531" cy="529137"/>
          </a:xfrm>
          <a:prstGeom prst="rect">
            <a:avLst/>
          </a:prstGeom>
          <a:solidFill>
            <a:srgbClr val="B1BF10"/>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393D05"/>
                </a:solidFill>
              </a:rPr>
              <a:t>Physics</a:t>
            </a:r>
          </a:p>
        </p:txBody>
      </p:sp>
      <p:sp>
        <p:nvSpPr>
          <p:cNvPr id="68" name="TextBox 67"/>
          <p:cNvSpPr txBox="1"/>
          <p:nvPr/>
        </p:nvSpPr>
        <p:spPr>
          <a:xfrm>
            <a:off x="3294504" y="2120861"/>
            <a:ext cx="629424" cy="369332"/>
          </a:xfrm>
          <a:prstGeom prst="rect">
            <a:avLst/>
          </a:prstGeom>
          <a:noFill/>
        </p:spPr>
        <p:txBody>
          <a:bodyPr wrap="none" rtlCol="0">
            <a:spAutoFit/>
          </a:bodyPr>
          <a:lstStyle/>
          <a:p>
            <a:r>
              <a:rPr lang="en-GB" b="1" dirty="0" smtClean="0">
                <a:solidFill>
                  <a:srgbClr val="0000FF"/>
                </a:solidFill>
                <a:latin typeface="Arial"/>
                <a:cs typeface="Arial"/>
              </a:rPr>
              <a:t>LEP</a:t>
            </a:r>
            <a:endParaRPr lang="en-GB" b="1" dirty="0">
              <a:solidFill>
                <a:srgbClr val="0000FF"/>
              </a:solidFill>
              <a:latin typeface="Arial"/>
              <a:cs typeface="Arial"/>
            </a:endParaRPr>
          </a:p>
        </p:txBody>
      </p:sp>
      <p:sp>
        <p:nvSpPr>
          <p:cNvPr id="70" name="Rectangle 69"/>
          <p:cNvSpPr/>
          <p:nvPr/>
        </p:nvSpPr>
        <p:spPr>
          <a:xfrm>
            <a:off x="3071118" y="2874422"/>
            <a:ext cx="1368000" cy="529137"/>
          </a:xfrm>
          <a:prstGeom prst="rect">
            <a:avLst/>
          </a:prstGeom>
          <a:solidFill>
            <a:srgbClr val="F5AC07"/>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523902"/>
                </a:solidFill>
              </a:rPr>
              <a:t>Construction</a:t>
            </a:r>
          </a:p>
        </p:txBody>
      </p:sp>
      <p:sp>
        <p:nvSpPr>
          <p:cNvPr id="71" name="Rectangle 70"/>
          <p:cNvSpPr/>
          <p:nvPr/>
        </p:nvSpPr>
        <p:spPr>
          <a:xfrm>
            <a:off x="4471260" y="2874422"/>
            <a:ext cx="1625216" cy="529137"/>
          </a:xfrm>
          <a:prstGeom prst="rect">
            <a:avLst/>
          </a:prstGeom>
          <a:solidFill>
            <a:srgbClr val="B1BF10"/>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393D05"/>
                </a:solidFill>
              </a:rPr>
              <a:t>Physics</a:t>
            </a:r>
          </a:p>
        </p:txBody>
      </p:sp>
      <p:sp>
        <p:nvSpPr>
          <p:cNvPr id="72" name="Rectangle 71"/>
          <p:cNvSpPr/>
          <p:nvPr/>
        </p:nvSpPr>
        <p:spPr>
          <a:xfrm>
            <a:off x="2238304" y="2874422"/>
            <a:ext cx="786256" cy="529137"/>
          </a:xfrm>
          <a:prstGeom prst="rect">
            <a:avLst/>
          </a:prstGeom>
          <a:solidFill>
            <a:srgbClr val="117F8E"/>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E4F9FC"/>
                </a:solidFill>
              </a:rPr>
              <a:t>Proto</a:t>
            </a:r>
          </a:p>
        </p:txBody>
      </p:sp>
      <p:sp>
        <p:nvSpPr>
          <p:cNvPr id="73" name="Rectangle 72"/>
          <p:cNvSpPr/>
          <p:nvPr/>
        </p:nvSpPr>
        <p:spPr>
          <a:xfrm>
            <a:off x="1015955" y="2874422"/>
            <a:ext cx="1186586" cy="529137"/>
          </a:xfrm>
          <a:prstGeom prst="rect">
            <a:avLst/>
          </a:prstGeom>
          <a:solidFill>
            <a:srgbClr val="173D54"/>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EFF6FB"/>
                </a:solidFill>
              </a:rPr>
              <a:t>Design</a:t>
            </a:r>
          </a:p>
        </p:txBody>
      </p:sp>
      <p:sp>
        <p:nvSpPr>
          <p:cNvPr id="74" name="TextBox 73"/>
          <p:cNvSpPr txBox="1"/>
          <p:nvPr/>
        </p:nvSpPr>
        <p:spPr>
          <a:xfrm>
            <a:off x="6147547" y="2915652"/>
            <a:ext cx="2755232" cy="369332"/>
          </a:xfrm>
          <a:prstGeom prst="rect">
            <a:avLst/>
          </a:prstGeom>
          <a:noFill/>
        </p:spPr>
        <p:txBody>
          <a:bodyPr wrap="square" rtlCol="0">
            <a:spAutoFit/>
          </a:bodyPr>
          <a:lstStyle/>
          <a:p>
            <a:r>
              <a:rPr lang="en-GB" b="1" dirty="0" smtClean="0">
                <a:solidFill>
                  <a:srgbClr val="0000FF"/>
                </a:solidFill>
                <a:latin typeface="Arial"/>
                <a:cs typeface="Arial"/>
              </a:rPr>
              <a:t>LHC – operation run 2</a:t>
            </a:r>
            <a:endParaRPr lang="en-GB" b="1" dirty="0">
              <a:solidFill>
                <a:srgbClr val="0000FF"/>
              </a:solidFill>
              <a:latin typeface="Arial"/>
              <a:cs typeface="Arial"/>
            </a:endParaRPr>
          </a:p>
        </p:txBody>
      </p:sp>
      <p:sp>
        <p:nvSpPr>
          <p:cNvPr id="76" name="Rectangle 75"/>
          <p:cNvSpPr/>
          <p:nvPr/>
        </p:nvSpPr>
        <p:spPr>
          <a:xfrm>
            <a:off x="5022298" y="3801234"/>
            <a:ext cx="1383725" cy="529137"/>
          </a:xfrm>
          <a:prstGeom prst="rect">
            <a:avLst/>
          </a:prstGeom>
          <a:solidFill>
            <a:srgbClr val="F5AC07"/>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523902"/>
                </a:solidFill>
              </a:rPr>
              <a:t>Construction</a:t>
            </a:r>
          </a:p>
        </p:txBody>
      </p:sp>
      <p:sp>
        <p:nvSpPr>
          <p:cNvPr id="77" name="Rectangle 76"/>
          <p:cNvSpPr/>
          <p:nvPr/>
        </p:nvSpPr>
        <p:spPr>
          <a:xfrm>
            <a:off x="6437515" y="3801234"/>
            <a:ext cx="1567125" cy="529137"/>
          </a:xfrm>
          <a:prstGeom prst="rect">
            <a:avLst/>
          </a:prstGeom>
          <a:solidFill>
            <a:srgbClr val="B1BF10"/>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393D05"/>
                </a:solidFill>
              </a:rPr>
              <a:t>Physics</a:t>
            </a:r>
          </a:p>
        </p:txBody>
      </p:sp>
      <p:sp>
        <p:nvSpPr>
          <p:cNvPr id="78" name="Rectangle 77"/>
          <p:cNvSpPr/>
          <p:nvPr/>
        </p:nvSpPr>
        <p:spPr>
          <a:xfrm>
            <a:off x="3771283" y="3801234"/>
            <a:ext cx="1185344" cy="529137"/>
          </a:xfrm>
          <a:prstGeom prst="rect">
            <a:avLst/>
          </a:prstGeom>
          <a:solidFill>
            <a:srgbClr val="173D54"/>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EFF6FB"/>
                </a:solidFill>
              </a:rPr>
              <a:t>Design</a:t>
            </a:r>
          </a:p>
        </p:txBody>
      </p:sp>
      <p:sp>
        <p:nvSpPr>
          <p:cNvPr id="79" name="TextBox 78"/>
          <p:cNvSpPr txBox="1"/>
          <p:nvPr/>
        </p:nvSpPr>
        <p:spPr>
          <a:xfrm>
            <a:off x="796539" y="3881136"/>
            <a:ext cx="2974744" cy="369332"/>
          </a:xfrm>
          <a:prstGeom prst="rect">
            <a:avLst/>
          </a:prstGeom>
          <a:noFill/>
        </p:spPr>
        <p:txBody>
          <a:bodyPr wrap="square" rtlCol="0">
            <a:spAutoFit/>
          </a:bodyPr>
          <a:lstStyle/>
          <a:p>
            <a:r>
              <a:rPr lang="en-GB" b="1" dirty="0" smtClean="0">
                <a:solidFill>
                  <a:srgbClr val="0000FF"/>
                </a:solidFill>
                <a:latin typeface="Arial"/>
                <a:cs typeface="Arial"/>
              </a:rPr>
              <a:t>HL-LHC - ongoing project</a:t>
            </a:r>
            <a:endParaRPr lang="en-GB" b="1" dirty="0">
              <a:solidFill>
                <a:srgbClr val="0000FF"/>
              </a:solidFill>
              <a:latin typeface="Arial"/>
              <a:cs typeface="Arial"/>
            </a:endParaRPr>
          </a:p>
        </p:txBody>
      </p:sp>
      <p:grpSp>
        <p:nvGrpSpPr>
          <p:cNvPr id="3" name="Group 2"/>
          <p:cNvGrpSpPr/>
          <p:nvPr/>
        </p:nvGrpSpPr>
        <p:grpSpPr>
          <a:xfrm>
            <a:off x="5641904" y="5090096"/>
            <a:ext cx="3385431" cy="529137"/>
            <a:chOff x="5722541" y="5110794"/>
            <a:chExt cx="3385431" cy="529137"/>
          </a:xfrm>
        </p:grpSpPr>
        <p:sp>
          <p:nvSpPr>
            <p:cNvPr id="63" name="Rectangle 62"/>
            <p:cNvSpPr/>
            <p:nvPr/>
          </p:nvSpPr>
          <p:spPr>
            <a:xfrm>
              <a:off x="8176308" y="5110794"/>
              <a:ext cx="931664" cy="529137"/>
            </a:xfrm>
            <a:prstGeom prst="rect">
              <a:avLst/>
            </a:prstGeom>
            <a:solidFill>
              <a:srgbClr val="B1BF10"/>
            </a:solidFill>
            <a:ln>
              <a:gradFill flip="none" rotWithShape="1">
                <a:gsLst>
                  <a:gs pos="50000">
                    <a:schemeClr val="accent3"/>
                  </a:gs>
                  <a:gs pos="100000">
                    <a:schemeClr val="accent3">
                      <a:alpha val="0"/>
                    </a:scheme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393D05"/>
                  </a:solidFill>
                </a:rPr>
                <a:t>Physics</a:t>
              </a:r>
            </a:p>
          </p:txBody>
        </p:sp>
        <p:sp>
          <p:nvSpPr>
            <p:cNvPr id="81" name="Rectangle 80"/>
            <p:cNvSpPr/>
            <p:nvPr/>
          </p:nvSpPr>
          <p:spPr>
            <a:xfrm>
              <a:off x="6660231" y="5110794"/>
              <a:ext cx="1483137" cy="529137"/>
            </a:xfrm>
            <a:prstGeom prst="rect">
              <a:avLst/>
            </a:prstGeom>
            <a:solidFill>
              <a:srgbClr val="F5AC07"/>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523902"/>
                  </a:solidFill>
                </a:rPr>
                <a:t>Construction</a:t>
              </a:r>
            </a:p>
          </p:txBody>
        </p:sp>
        <p:sp>
          <p:nvSpPr>
            <p:cNvPr id="82" name="Rectangle 81"/>
            <p:cNvSpPr/>
            <p:nvPr/>
          </p:nvSpPr>
          <p:spPr>
            <a:xfrm>
              <a:off x="5722541" y="5110794"/>
              <a:ext cx="904749" cy="529137"/>
            </a:xfrm>
            <a:prstGeom prst="rect">
              <a:avLst/>
            </a:prstGeom>
            <a:solidFill>
              <a:srgbClr val="117F8E"/>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E4F9FC"/>
                  </a:solidFill>
                </a:rPr>
                <a:t>Proto</a:t>
              </a:r>
            </a:p>
          </p:txBody>
        </p:sp>
      </p:grpSp>
      <p:cxnSp>
        <p:nvCxnSpPr>
          <p:cNvPr id="85" name="Straight Connector 84"/>
          <p:cNvCxnSpPr/>
          <p:nvPr/>
        </p:nvCxnSpPr>
        <p:spPr>
          <a:xfrm>
            <a:off x="523807"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86" name="TextBox 85"/>
          <p:cNvSpPr txBox="1"/>
          <p:nvPr/>
        </p:nvSpPr>
        <p:spPr>
          <a:xfrm>
            <a:off x="203247" y="1183348"/>
            <a:ext cx="639919" cy="338554"/>
          </a:xfrm>
          <a:prstGeom prst="rect">
            <a:avLst/>
          </a:prstGeom>
          <a:noFill/>
        </p:spPr>
        <p:txBody>
          <a:bodyPr wrap="none" rtlCol="0">
            <a:spAutoFit/>
          </a:bodyPr>
          <a:lstStyle/>
          <a:p>
            <a:r>
              <a:rPr lang="en-US" sz="1600" dirty="0" smtClean="0">
                <a:solidFill>
                  <a:schemeClr val="tx2"/>
                </a:solidFill>
                <a:latin typeface="+mn-lt"/>
              </a:rPr>
              <a:t>1980</a:t>
            </a:r>
            <a:endParaRPr lang="en-US" sz="1600" dirty="0">
              <a:solidFill>
                <a:schemeClr val="tx2"/>
              </a:solidFill>
              <a:latin typeface="+mn-lt"/>
            </a:endParaRPr>
          </a:p>
        </p:txBody>
      </p:sp>
      <p:cxnSp>
        <p:nvCxnSpPr>
          <p:cNvPr id="87" name="Straight Connector 86"/>
          <p:cNvCxnSpPr/>
          <p:nvPr/>
        </p:nvCxnSpPr>
        <p:spPr>
          <a:xfrm>
            <a:off x="1184206"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88" name="TextBox 87"/>
          <p:cNvSpPr txBox="1"/>
          <p:nvPr/>
        </p:nvSpPr>
        <p:spPr>
          <a:xfrm>
            <a:off x="863646" y="1183348"/>
            <a:ext cx="639919" cy="338554"/>
          </a:xfrm>
          <a:prstGeom prst="rect">
            <a:avLst/>
          </a:prstGeom>
          <a:noFill/>
        </p:spPr>
        <p:txBody>
          <a:bodyPr wrap="none" rtlCol="0">
            <a:spAutoFit/>
          </a:bodyPr>
          <a:lstStyle/>
          <a:p>
            <a:r>
              <a:rPr lang="en-US" sz="1600" dirty="0" smtClean="0">
                <a:solidFill>
                  <a:schemeClr val="tx2"/>
                </a:solidFill>
                <a:latin typeface="+mn-lt"/>
              </a:rPr>
              <a:t>1985</a:t>
            </a:r>
            <a:endParaRPr lang="en-US" sz="1600" dirty="0">
              <a:solidFill>
                <a:schemeClr val="tx2"/>
              </a:solidFill>
              <a:latin typeface="+mn-lt"/>
            </a:endParaRPr>
          </a:p>
        </p:txBody>
      </p:sp>
      <p:cxnSp>
        <p:nvCxnSpPr>
          <p:cNvPr id="89" name="Straight Connector 88"/>
          <p:cNvCxnSpPr/>
          <p:nvPr/>
        </p:nvCxnSpPr>
        <p:spPr>
          <a:xfrm>
            <a:off x="1844605"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90" name="TextBox 89"/>
          <p:cNvSpPr txBox="1"/>
          <p:nvPr/>
        </p:nvSpPr>
        <p:spPr>
          <a:xfrm>
            <a:off x="1524045" y="1183348"/>
            <a:ext cx="639919" cy="338554"/>
          </a:xfrm>
          <a:prstGeom prst="rect">
            <a:avLst/>
          </a:prstGeom>
          <a:noFill/>
        </p:spPr>
        <p:txBody>
          <a:bodyPr wrap="none" rtlCol="0">
            <a:spAutoFit/>
          </a:bodyPr>
          <a:lstStyle/>
          <a:p>
            <a:r>
              <a:rPr lang="en-US" sz="1600" dirty="0" smtClean="0">
                <a:solidFill>
                  <a:schemeClr val="tx2"/>
                </a:solidFill>
                <a:latin typeface="+mn-lt"/>
              </a:rPr>
              <a:t>1990</a:t>
            </a:r>
            <a:endParaRPr lang="en-US" sz="1600" dirty="0">
              <a:solidFill>
                <a:schemeClr val="tx2"/>
              </a:solidFill>
              <a:latin typeface="+mn-lt"/>
            </a:endParaRPr>
          </a:p>
        </p:txBody>
      </p:sp>
      <p:cxnSp>
        <p:nvCxnSpPr>
          <p:cNvPr id="91" name="Straight Connector 90"/>
          <p:cNvCxnSpPr/>
          <p:nvPr/>
        </p:nvCxnSpPr>
        <p:spPr>
          <a:xfrm>
            <a:off x="2505004"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92" name="TextBox 91"/>
          <p:cNvSpPr txBox="1"/>
          <p:nvPr/>
        </p:nvSpPr>
        <p:spPr>
          <a:xfrm>
            <a:off x="2184444" y="1183348"/>
            <a:ext cx="639919" cy="338554"/>
          </a:xfrm>
          <a:prstGeom prst="rect">
            <a:avLst/>
          </a:prstGeom>
          <a:noFill/>
        </p:spPr>
        <p:txBody>
          <a:bodyPr wrap="none" rtlCol="0">
            <a:spAutoFit/>
          </a:bodyPr>
          <a:lstStyle/>
          <a:p>
            <a:r>
              <a:rPr lang="en-US" sz="1600" dirty="0" smtClean="0">
                <a:solidFill>
                  <a:schemeClr val="tx2"/>
                </a:solidFill>
                <a:latin typeface="+mn-lt"/>
              </a:rPr>
              <a:t>1995</a:t>
            </a:r>
            <a:endParaRPr lang="en-US" sz="1600" dirty="0">
              <a:solidFill>
                <a:schemeClr val="tx2"/>
              </a:solidFill>
              <a:latin typeface="+mn-lt"/>
            </a:endParaRPr>
          </a:p>
        </p:txBody>
      </p:sp>
      <p:cxnSp>
        <p:nvCxnSpPr>
          <p:cNvPr id="93" name="Straight Connector 92"/>
          <p:cNvCxnSpPr/>
          <p:nvPr/>
        </p:nvCxnSpPr>
        <p:spPr>
          <a:xfrm>
            <a:off x="3150462"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94" name="TextBox 93"/>
          <p:cNvSpPr txBox="1"/>
          <p:nvPr/>
        </p:nvSpPr>
        <p:spPr>
          <a:xfrm>
            <a:off x="2829902" y="1183348"/>
            <a:ext cx="639919" cy="338554"/>
          </a:xfrm>
          <a:prstGeom prst="rect">
            <a:avLst/>
          </a:prstGeom>
          <a:noFill/>
        </p:spPr>
        <p:txBody>
          <a:bodyPr wrap="none" rtlCol="0">
            <a:spAutoFit/>
          </a:bodyPr>
          <a:lstStyle/>
          <a:p>
            <a:r>
              <a:rPr lang="en-US" sz="1600" dirty="0" smtClean="0">
                <a:solidFill>
                  <a:schemeClr val="tx2"/>
                </a:solidFill>
                <a:latin typeface="+mn-lt"/>
              </a:rPr>
              <a:t>2000</a:t>
            </a:r>
            <a:endParaRPr lang="en-US" sz="1600" dirty="0">
              <a:solidFill>
                <a:schemeClr val="tx2"/>
              </a:solidFill>
              <a:latin typeface="+mn-lt"/>
            </a:endParaRPr>
          </a:p>
        </p:txBody>
      </p:sp>
      <p:cxnSp>
        <p:nvCxnSpPr>
          <p:cNvPr id="95" name="Straight Connector 94"/>
          <p:cNvCxnSpPr/>
          <p:nvPr/>
        </p:nvCxnSpPr>
        <p:spPr>
          <a:xfrm>
            <a:off x="3810861"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96" name="TextBox 95"/>
          <p:cNvSpPr txBox="1"/>
          <p:nvPr/>
        </p:nvSpPr>
        <p:spPr>
          <a:xfrm>
            <a:off x="3490301" y="1183348"/>
            <a:ext cx="639919" cy="338554"/>
          </a:xfrm>
          <a:prstGeom prst="rect">
            <a:avLst/>
          </a:prstGeom>
          <a:noFill/>
        </p:spPr>
        <p:txBody>
          <a:bodyPr wrap="none" rtlCol="0">
            <a:spAutoFit/>
          </a:bodyPr>
          <a:lstStyle/>
          <a:p>
            <a:r>
              <a:rPr lang="en-US" sz="1600" dirty="0" smtClean="0">
                <a:solidFill>
                  <a:schemeClr val="tx2"/>
                </a:solidFill>
                <a:latin typeface="+mn-lt"/>
              </a:rPr>
              <a:t>2005</a:t>
            </a:r>
            <a:endParaRPr lang="en-US" sz="1600" dirty="0">
              <a:solidFill>
                <a:schemeClr val="tx2"/>
              </a:solidFill>
              <a:latin typeface="+mn-lt"/>
            </a:endParaRPr>
          </a:p>
        </p:txBody>
      </p:sp>
      <p:cxnSp>
        <p:nvCxnSpPr>
          <p:cNvPr id="97" name="Straight Connector 96"/>
          <p:cNvCxnSpPr/>
          <p:nvPr/>
        </p:nvCxnSpPr>
        <p:spPr>
          <a:xfrm>
            <a:off x="4471260"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98" name="TextBox 97"/>
          <p:cNvSpPr txBox="1"/>
          <p:nvPr/>
        </p:nvSpPr>
        <p:spPr>
          <a:xfrm>
            <a:off x="4150700" y="1183348"/>
            <a:ext cx="639919" cy="338554"/>
          </a:xfrm>
          <a:prstGeom prst="rect">
            <a:avLst/>
          </a:prstGeom>
          <a:noFill/>
        </p:spPr>
        <p:txBody>
          <a:bodyPr wrap="none" rtlCol="0">
            <a:spAutoFit/>
          </a:bodyPr>
          <a:lstStyle/>
          <a:p>
            <a:r>
              <a:rPr lang="en-US" sz="1600" dirty="0" smtClean="0">
                <a:solidFill>
                  <a:schemeClr val="tx2"/>
                </a:solidFill>
                <a:latin typeface="+mn-lt"/>
              </a:rPr>
              <a:t>2010</a:t>
            </a:r>
            <a:endParaRPr lang="en-US" sz="1600" dirty="0">
              <a:solidFill>
                <a:schemeClr val="tx2"/>
              </a:solidFill>
              <a:latin typeface="+mn-lt"/>
            </a:endParaRPr>
          </a:p>
        </p:txBody>
      </p:sp>
      <p:cxnSp>
        <p:nvCxnSpPr>
          <p:cNvPr id="99" name="Straight Connector 98"/>
          <p:cNvCxnSpPr/>
          <p:nvPr/>
        </p:nvCxnSpPr>
        <p:spPr>
          <a:xfrm>
            <a:off x="5116718"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100" name="TextBox 99"/>
          <p:cNvSpPr txBox="1"/>
          <p:nvPr/>
        </p:nvSpPr>
        <p:spPr>
          <a:xfrm>
            <a:off x="4796158" y="1183348"/>
            <a:ext cx="639919" cy="338554"/>
          </a:xfrm>
          <a:prstGeom prst="rect">
            <a:avLst/>
          </a:prstGeom>
          <a:noFill/>
        </p:spPr>
        <p:txBody>
          <a:bodyPr wrap="none" rtlCol="0">
            <a:spAutoFit/>
          </a:bodyPr>
          <a:lstStyle/>
          <a:p>
            <a:r>
              <a:rPr lang="en-US" sz="1600" b="1" dirty="0" smtClean="0">
                <a:solidFill>
                  <a:schemeClr val="tx2"/>
                </a:solidFill>
                <a:latin typeface="+mn-lt"/>
              </a:rPr>
              <a:t>2015</a:t>
            </a:r>
            <a:endParaRPr lang="en-US" sz="1600" b="1" dirty="0">
              <a:solidFill>
                <a:schemeClr val="tx2"/>
              </a:solidFill>
              <a:latin typeface="+mn-lt"/>
            </a:endParaRPr>
          </a:p>
        </p:txBody>
      </p:sp>
      <p:cxnSp>
        <p:nvCxnSpPr>
          <p:cNvPr id="101" name="Straight Connector 100"/>
          <p:cNvCxnSpPr/>
          <p:nvPr/>
        </p:nvCxnSpPr>
        <p:spPr>
          <a:xfrm>
            <a:off x="5777117"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102" name="TextBox 101"/>
          <p:cNvSpPr txBox="1"/>
          <p:nvPr/>
        </p:nvSpPr>
        <p:spPr>
          <a:xfrm>
            <a:off x="5456557" y="1183348"/>
            <a:ext cx="639919" cy="338554"/>
          </a:xfrm>
          <a:prstGeom prst="rect">
            <a:avLst/>
          </a:prstGeom>
          <a:noFill/>
        </p:spPr>
        <p:txBody>
          <a:bodyPr wrap="none" rtlCol="0">
            <a:spAutoFit/>
          </a:bodyPr>
          <a:lstStyle/>
          <a:p>
            <a:r>
              <a:rPr lang="en-US" sz="1600" dirty="0" smtClean="0">
                <a:solidFill>
                  <a:schemeClr val="tx2"/>
                </a:solidFill>
                <a:latin typeface="+mn-lt"/>
              </a:rPr>
              <a:t>2020</a:t>
            </a:r>
            <a:endParaRPr lang="en-US" sz="1600" dirty="0">
              <a:solidFill>
                <a:schemeClr val="tx2"/>
              </a:solidFill>
              <a:latin typeface="+mn-lt"/>
            </a:endParaRPr>
          </a:p>
        </p:txBody>
      </p:sp>
      <p:cxnSp>
        <p:nvCxnSpPr>
          <p:cNvPr id="103" name="Straight Connector 102"/>
          <p:cNvCxnSpPr/>
          <p:nvPr/>
        </p:nvCxnSpPr>
        <p:spPr>
          <a:xfrm>
            <a:off x="6437516"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104" name="TextBox 103"/>
          <p:cNvSpPr txBox="1"/>
          <p:nvPr/>
        </p:nvSpPr>
        <p:spPr>
          <a:xfrm>
            <a:off x="6116956" y="1183348"/>
            <a:ext cx="639919" cy="338554"/>
          </a:xfrm>
          <a:prstGeom prst="rect">
            <a:avLst/>
          </a:prstGeom>
          <a:noFill/>
        </p:spPr>
        <p:txBody>
          <a:bodyPr wrap="none" rtlCol="0">
            <a:spAutoFit/>
          </a:bodyPr>
          <a:lstStyle/>
          <a:p>
            <a:r>
              <a:rPr lang="en-US" sz="1600" dirty="0" smtClean="0">
                <a:solidFill>
                  <a:schemeClr val="tx2"/>
                </a:solidFill>
                <a:latin typeface="+mn-lt"/>
              </a:rPr>
              <a:t>2025</a:t>
            </a:r>
            <a:endParaRPr lang="en-US" sz="1600" dirty="0">
              <a:solidFill>
                <a:schemeClr val="tx2"/>
              </a:solidFill>
              <a:latin typeface="+mn-lt"/>
            </a:endParaRPr>
          </a:p>
        </p:txBody>
      </p:sp>
      <p:cxnSp>
        <p:nvCxnSpPr>
          <p:cNvPr id="105" name="Straight Connector 104"/>
          <p:cNvCxnSpPr/>
          <p:nvPr/>
        </p:nvCxnSpPr>
        <p:spPr>
          <a:xfrm>
            <a:off x="7082974"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106" name="TextBox 105"/>
          <p:cNvSpPr txBox="1"/>
          <p:nvPr/>
        </p:nvSpPr>
        <p:spPr>
          <a:xfrm>
            <a:off x="6762414" y="1183348"/>
            <a:ext cx="639919" cy="338554"/>
          </a:xfrm>
          <a:prstGeom prst="rect">
            <a:avLst/>
          </a:prstGeom>
          <a:noFill/>
        </p:spPr>
        <p:txBody>
          <a:bodyPr wrap="none" rtlCol="0">
            <a:spAutoFit/>
          </a:bodyPr>
          <a:lstStyle/>
          <a:p>
            <a:r>
              <a:rPr lang="en-US" sz="1600" dirty="0" smtClean="0">
                <a:solidFill>
                  <a:schemeClr val="tx2"/>
                </a:solidFill>
                <a:latin typeface="+mn-lt"/>
              </a:rPr>
              <a:t>2030</a:t>
            </a:r>
            <a:endParaRPr lang="en-US" sz="1600" dirty="0">
              <a:solidFill>
                <a:schemeClr val="tx2"/>
              </a:solidFill>
              <a:latin typeface="+mn-lt"/>
            </a:endParaRPr>
          </a:p>
        </p:txBody>
      </p:sp>
      <p:sp>
        <p:nvSpPr>
          <p:cNvPr id="108" name="TextBox 107"/>
          <p:cNvSpPr txBox="1"/>
          <p:nvPr/>
        </p:nvSpPr>
        <p:spPr>
          <a:xfrm>
            <a:off x="7422813" y="1183348"/>
            <a:ext cx="639919" cy="338554"/>
          </a:xfrm>
          <a:prstGeom prst="rect">
            <a:avLst/>
          </a:prstGeom>
          <a:noFill/>
        </p:spPr>
        <p:txBody>
          <a:bodyPr wrap="none" rtlCol="0">
            <a:spAutoFit/>
          </a:bodyPr>
          <a:lstStyle/>
          <a:p>
            <a:r>
              <a:rPr lang="en-US" sz="1600" b="1" dirty="0" smtClean="0">
                <a:solidFill>
                  <a:schemeClr val="tx2"/>
                </a:solidFill>
                <a:latin typeface="+mn-lt"/>
              </a:rPr>
              <a:t>2035</a:t>
            </a:r>
            <a:endParaRPr lang="en-US" sz="1600" b="1" dirty="0">
              <a:solidFill>
                <a:schemeClr val="tx2"/>
              </a:solidFill>
              <a:latin typeface="+mn-lt"/>
            </a:endParaRPr>
          </a:p>
        </p:txBody>
      </p:sp>
      <p:sp>
        <p:nvSpPr>
          <p:cNvPr id="109" name="Left-Right Arrow 108"/>
          <p:cNvSpPr/>
          <p:nvPr/>
        </p:nvSpPr>
        <p:spPr>
          <a:xfrm>
            <a:off x="5355459" y="4589124"/>
            <a:ext cx="2736304" cy="424052"/>
          </a:xfrm>
          <a:prstGeom prst="leftRightArrow">
            <a:avLst>
              <a:gd name="adj1" fmla="val 62131"/>
              <a:gd name="adj2" fmla="val 30174"/>
            </a:avLst>
          </a:prstGeom>
          <a:solidFill>
            <a:srgbClr val="FCD30E"/>
          </a:solidFill>
          <a:ln w="317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solidFill>
                  <a:srgbClr val="0000FF"/>
                </a:solidFill>
                <a:effectLst>
                  <a:outerShdw blurRad="25400" dist="25400" dir="2700000" algn="tl" rotWithShape="0">
                    <a:schemeClr val="tx2">
                      <a:lumMod val="75000"/>
                      <a:alpha val="45000"/>
                    </a:schemeClr>
                  </a:outerShdw>
                </a:effectLst>
                <a:latin typeface="Arial"/>
                <a:cs typeface="Arial"/>
              </a:rPr>
              <a:t>~20 years</a:t>
            </a:r>
          </a:p>
        </p:txBody>
      </p:sp>
      <p:sp>
        <p:nvSpPr>
          <p:cNvPr id="54" name="Rectangle 53"/>
          <p:cNvSpPr/>
          <p:nvPr/>
        </p:nvSpPr>
        <p:spPr>
          <a:xfrm>
            <a:off x="107504" y="2040959"/>
            <a:ext cx="689035" cy="529137"/>
          </a:xfrm>
          <a:prstGeom prst="rect">
            <a:avLst/>
          </a:prstGeom>
          <a:solidFill>
            <a:srgbClr val="173D54"/>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solidFill>
                <a:srgbClr val="EFF6FB"/>
              </a:solidFill>
            </a:endParaRPr>
          </a:p>
        </p:txBody>
      </p:sp>
      <p:cxnSp>
        <p:nvCxnSpPr>
          <p:cNvPr id="8" name="Straight Connector 7"/>
          <p:cNvCxnSpPr/>
          <p:nvPr/>
        </p:nvCxnSpPr>
        <p:spPr>
          <a:xfrm>
            <a:off x="107504" y="4509120"/>
            <a:ext cx="8819162" cy="0"/>
          </a:xfrm>
          <a:prstGeom prst="line">
            <a:avLst/>
          </a:prstGeom>
          <a:ln>
            <a:solidFill>
              <a:srgbClr val="800000"/>
            </a:solidFill>
          </a:ln>
        </p:spPr>
        <p:style>
          <a:lnRef idx="2">
            <a:schemeClr val="dk1"/>
          </a:lnRef>
          <a:fillRef idx="0">
            <a:schemeClr val="dk1"/>
          </a:fillRef>
          <a:effectRef idx="1">
            <a:schemeClr val="dk1"/>
          </a:effectRef>
          <a:fontRef idx="minor">
            <a:schemeClr val="tx1"/>
          </a:fontRef>
        </p:style>
      </p:cxnSp>
      <p:sp>
        <p:nvSpPr>
          <p:cNvPr id="83" name="Rectangle 82"/>
          <p:cNvSpPr/>
          <p:nvPr/>
        </p:nvSpPr>
        <p:spPr>
          <a:xfrm>
            <a:off x="4592666" y="5090096"/>
            <a:ext cx="1021830" cy="529136"/>
          </a:xfrm>
          <a:prstGeom prst="rect">
            <a:avLst/>
          </a:prstGeom>
          <a:solidFill>
            <a:srgbClr val="173D54"/>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EFF6FB"/>
                </a:solidFill>
              </a:rPr>
              <a:t>Design</a:t>
            </a:r>
          </a:p>
        </p:txBody>
      </p:sp>
      <p:sp>
        <p:nvSpPr>
          <p:cNvPr id="52" name="Title 1"/>
          <p:cNvSpPr txBox="1">
            <a:spLocks/>
          </p:cNvSpPr>
          <p:nvPr/>
        </p:nvSpPr>
        <p:spPr>
          <a:xfrm>
            <a:off x="-3059" y="-27384"/>
            <a:ext cx="9150188" cy="1008112"/>
          </a:xfrm>
          <a:prstGeom prst="rect">
            <a:avLst/>
          </a:prstGeom>
          <a:solidFill>
            <a:srgbClr val="800000"/>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r>
              <a:rPr lang="en-US" dirty="0" smtClean="0"/>
              <a:t>                CERN Circular Colliders &amp; FCC</a:t>
            </a:r>
            <a:endParaRPr lang="en-US" dirty="0"/>
          </a:p>
        </p:txBody>
      </p:sp>
      <p:pic>
        <p:nvPicPr>
          <p:cNvPr id="55" name="E9AE129B-AADE-4D42-A5CD-D33420D126B1" descr="7E832775-FA4B-45D5-A24A-50916B9E27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56422"/>
            <a:ext cx="2033801" cy="850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6" name="Straight Connector 55"/>
          <p:cNvCxnSpPr/>
          <p:nvPr/>
        </p:nvCxnSpPr>
        <p:spPr>
          <a:xfrm>
            <a:off x="7734337" y="1484784"/>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53" name="TextBox 52"/>
          <p:cNvSpPr txBox="1"/>
          <p:nvPr/>
        </p:nvSpPr>
        <p:spPr>
          <a:xfrm>
            <a:off x="8027908" y="1187127"/>
            <a:ext cx="639919" cy="338554"/>
          </a:xfrm>
          <a:prstGeom prst="rect">
            <a:avLst/>
          </a:prstGeom>
          <a:noFill/>
        </p:spPr>
        <p:txBody>
          <a:bodyPr wrap="none" rtlCol="0">
            <a:spAutoFit/>
          </a:bodyPr>
          <a:lstStyle/>
          <a:p>
            <a:r>
              <a:rPr lang="en-US" sz="1600" b="1" dirty="0" smtClean="0">
                <a:solidFill>
                  <a:schemeClr val="tx2"/>
                </a:solidFill>
                <a:latin typeface="+mn-lt"/>
              </a:rPr>
              <a:t>2040</a:t>
            </a:r>
            <a:endParaRPr lang="en-US" sz="1600" b="1" dirty="0">
              <a:solidFill>
                <a:schemeClr val="tx2"/>
              </a:solidFill>
              <a:latin typeface="+mn-lt"/>
            </a:endParaRPr>
          </a:p>
        </p:txBody>
      </p:sp>
      <p:cxnSp>
        <p:nvCxnSpPr>
          <p:cNvPr id="57" name="Straight Connector 56"/>
          <p:cNvCxnSpPr/>
          <p:nvPr/>
        </p:nvCxnSpPr>
        <p:spPr>
          <a:xfrm>
            <a:off x="8339432" y="1488563"/>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58" name="幻灯片编号占位符 15"/>
          <p:cNvSpPr>
            <a:spLocks noGrp="1"/>
          </p:cNvSpPr>
          <p:nvPr>
            <p:ph type="sldNum" sz="quarter" idx="12"/>
          </p:nvPr>
        </p:nvSpPr>
        <p:spPr>
          <a:xfrm>
            <a:off x="8028385" y="6521276"/>
            <a:ext cx="876300" cy="292100"/>
          </a:xfrm>
        </p:spPr>
        <p:txBody>
          <a:bodyPr>
            <a:normAutofit fontScale="92500" lnSpcReduction="20000"/>
          </a:bodyPr>
          <a:lstStyle/>
          <a:p>
            <a:fld id="{0C913308-F349-4B6D-A68A-DD1791B4A57B}" type="slidenum">
              <a:rPr lang="zh-CN" altLang="en-US" smtClean="0"/>
              <a:pPr/>
              <a:t>80</a:t>
            </a:fld>
            <a:endParaRPr lang="zh-CN" altLang="en-US" dirty="0"/>
          </a:p>
        </p:txBody>
      </p:sp>
      <p:sp>
        <p:nvSpPr>
          <p:cNvPr id="60" name="TextBox 73"/>
          <p:cNvSpPr txBox="1"/>
          <p:nvPr/>
        </p:nvSpPr>
        <p:spPr>
          <a:xfrm>
            <a:off x="1899075" y="5115177"/>
            <a:ext cx="2611216" cy="369332"/>
          </a:xfrm>
          <a:prstGeom prst="rect">
            <a:avLst/>
          </a:prstGeom>
          <a:noFill/>
        </p:spPr>
        <p:txBody>
          <a:bodyPr wrap="square" rtlCol="0">
            <a:spAutoFit/>
          </a:bodyPr>
          <a:lstStyle/>
          <a:p>
            <a:r>
              <a:rPr lang="en-GB" altLang="zh-CN" b="1" spc="100" dirty="0">
                <a:solidFill>
                  <a:srgbClr val="0000FF"/>
                </a:solidFill>
                <a:latin typeface="Arial"/>
                <a:cs typeface="Arial"/>
              </a:rPr>
              <a:t>FCC – design study</a:t>
            </a:r>
          </a:p>
        </p:txBody>
      </p:sp>
      <p:sp>
        <p:nvSpPr>
          <p:cNvPr id="2" name="文本框 1"/>
          <p:cNvSpPr txBox="1"/>
          <p:nvPr/>
        </p:nvSpPr>
        <p:spPr>
          <a:xfrm>
            <a:off x="5211443" y="2348880"/>
            <a:ext cx="1667844" cy="338554"/>
          </a:xfrm>
          <a:prstGeom prst="rect">
            <a:avLst/>
          </a:prstGeom>
          <a:noFill/>
          <a:ln>
            <a:solidFill>
              <a:srgbClr val="800000"/>
            </a:solidFill>
          </a:ln>
        </p:spPr>
        <p:txBody>
          <a:bodyPr wrap="none" rtlCol="0">
            <a:spAutoFit/>
          </a:bodyPr>
          <a:lstStyle/>
          <a:p>
            <a:r>
              <a:rPr kumimoji="1" lang="en-US" altLang="zh-CN" sz="1600" dirty="0" smtClean="0">
                <a:latin typeface="Arial"/>
                <a:cs typeface="Arial"/>
              </a:rPr>
              <a:t>14 TeV, 300 fb</a:t>
            </a:r>
            <a:r>
              <a:rPr kumimoji="1" lang="en-US" altLang="zh-CN" sz="1600" baseline="30000" dirty="0" smtClean="0">
                <a:latin typeface="Arial"/>
                <a:cs typeface="Arial"/>
              </a:rPr>
              <a:t>-1</a:t>
            </a:r>
            <a:endParaRPr kumimoji="1" lang="zh-CN" altLang="en-US" sz="1600" baseline="30000" dirty="0">
              <a:latin typeface="Arial"/>
              <a:cs typeface="Arial"/>
            </a:endParaRPr>
          </a:p>
        </p:txBody>
      </p:sp>
      <p:cxnSp>
        <p:nvCxnSpPr>
          <p:cNvPr id="61" name="直线连接符 60"/>
          <p:cNvCxnSpPr/>
          <p:nvPr/>
        </p:nvCxnSpPr>
        <p:spPr>
          <a:xfrm>
            <a:off x="6075539" y="2636912"/>
            <a:ext cx="0" cy="288032"/>
          </a:xfrm>
          <a:prstGeom prst="line">
            <a:avLst/>
          </a:prstGeom>
          <a:ln w="38100" cmpd="sng">
            <a:solidFill>
              <a:srgbClr val="800000"/>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62" name="文本框 61"/>
          <p:cNvSpPr txBox="1"/>
          <p:nvPr/>
        </p:nvSpPr>
        <p:spPr>
          <a:xfrm>
            <a:off x="7051642" y="3356992"/>
            <a:ext cx="1875023" cy="338554"/>
          </a:xfrm>
          <a:prstGeom prst="rect">
            <a:avLst/>
          </a:prstGeom>
          <a:noFill/>
          <a:ln>
            <a:solidFill>
              <a:srgbClr val="800000"/>
            </a:solidFill>
          </a:ln>
        </p:spPr>
        <p:txBody>
          <a:bodyPr wrap="square" rtlCol="0">
            <a:spAutoFit/>
          </a:bodyPr>
          <a:lstStyle/>
          <a:p>
            <a:r>
              <a:rPr kumimoji="1" lang="en-US" altLang="zh-CN" sz="1600" dirty="0" smtClean="0">
                <a:latin typeface="Arial"/>
                <a:cs typeface="Arial"/>
              </a:rPr>
              <a:t>14 TeV, 3000 fb</a:t>
            </a:r>
            <a:r>
              <a:rPr kumimoji="1" lang="en-US" altLang="zh-CN" sz="1600" baseline="30000" dirty="0" smtClean="0">
                <a:latin typeface="Arial"/>
                <a:cs typeface="Arial"/>
              </a:rPr>
              <a:t>-1</a:t>
            </a:r>
            <a:endParaRPr kumimoji="1" lang="zh-CN" altLang="en-US" sz="1600" baseline="30000" dirty="0">
              <a:latin typeface="Arial"/>
              <a:cs typeface="Arial"/>
            </a:endParaRPr>
          </a:p>
        </p:txBody>
      </p:sp>
      <p:cxnSp>
        <p:nvCxnSpPr>
          <p:cNvPr id="64" name="直线连接符 63"/>
          <p:cNvCxnSpPr/>
          <p:nvPr/>
        </p:nvCxnSpPr>
        <p:spPr>
          <a:xfrm>
            <a:off x="8019755" y="3573016"/>
            <a:ext cx="0" cy="288032"/>
          </a:xfrm>
          <a:prstGeom prst="line">
            <a:avLst/>
          </a:prstGeom>
          <a:ln w="38100" cmpd="sng">
            <a:solidFill>
              <a:srgbClr val="800000"/>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67" name="文本框 66"/>
          <p:cNvSpPr txBox="1"/>
          <p:nvPr/>
        </p:nvSpPr>
        <p:spPr>
          <a:xfrm>
            <a:off x="7167291" y="5898758"/>
            <a:ext cx="1896072" cy="338554"/>
          </a:xfrm>
          <a:prstGeom prst="rect">
            <a:avLst/>
          </a:prstGeom>
          <a:noFill/>
          <a:ln>
            <a:solidFill>
              <a:srgbClr val="800000"/>
            </a:solidFill>
          </a:ln>
        </p:spPr>
        <p:txBody>
          <a:bodyPr wrap="none" rtlCol="0">
            <a:spAutoFit/>
          </a:bodyPr>
          <a:lstStyle/>
          <a:p>
            <a:r>
              <a:rPr kumimoji="1" lang="en-US" altLang="zh-CN" sz="1600" dirty="0" smtClean="0">
                <a:latin typeface="Arial"/>
                <a:cs typeface="Arial"/>
              </a:rPr>
              <a:t>100 TeV, 3000 fb</a:t>
            </a:r>
            <a:r>
              <a:rPr kumimoji="1" lang="en-US" altLang="zh-CN" sz="1600" baseline="30000" dirty="0" smtClean="0">
                <a:latin typeface="Arial"/>
                <a:cs typeface="Arial"/>
              </a:rPr>
              <a:t>-1</a:t>
            </a:r>
            <a:endParaRPr kumimoji="1" lang="zh-CN" altLang="en-US" sz="1600" baseline="30000" dirty="0">
              <a:latin typeface="Arial"/>
              <a:cs typeface="Arial"/>
            </a:endParaRPr>
          </a:p>
        </p:txBody>
      </p:sp>
      <p:cxnSp>
        <p:nvCxnSpPr>
          <p:cNvPr id="69" name="直线连接符 68"/>
          <p:cNvCxnSpPr/>
          <p:nvPr/>
        </p:nvCxnSpPr>
        <p:spPr>
          <a:xfrm>
            <a:off x="9063363" y="5601434"/>
            <a:ext cx="0" cy="288032"/>
          </a:xfrm>
          <a:prstGeom prst="line">
            <a:avLst/>
          </a:prstGeom>
          <a:ln w="38100" cmpd="sng">
            <a:solidFill>
              <a:srgbClr val="800000"/>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75" name="Rectangle 1"/>
          <p:cNvSpPr/>
          <p:nvPr/>
        </p:nvSpPr>
        <p:spPr>
          <a:xfrm>
            <a:off x="323528" y="6165304"/>
            <a:ext cx="2952328" cy="461665"/>
          </a:xfrm>
          <a:prstGeom prst="rect">
            <a:avLst/>
          </a:prstGeom>
          <a:solidFill>
            <a:schemeClr val="bg2"/>
          </a:solidFill>
        </p:spPr>
        <p:txBody>
          <a:bodyPr wrap="square">
            <a:spAutoFit/>
          </a:bodyPr>
          <a:lstStyle/>
          <a:p>
            <a:pPr algn="ctr">
              <a:spcAft>
                <a:spcPts val="300"/>
              </a:spcAft>
              <a:buClrTx/>
              <a:buSzPct val="100000"/>
            </a:pPr>
            <a:r>
              <a:rPr lang="en-US" altLang="zh-CN" sz="2400" dirty="0" smtClean="0">
                <a:solidFill>
                  <a:srgbClr val="FF0000"/>
                </a:solidFill>
                <a:latin typeface="Arial"/>
                <a:cs typeface="Arial"/>
              </a:rPr>
              <a:t>See Michael’s talk </a:t>
            </a:r>
            <a:endParaRPr lang="en-US" altLang="zh-CN" sz="2400" dirty="0">
              <a:solidFill>
                <a:srgbClr val="FF0000"/>
              </a:solidFill>
              <a:latin typeface="Arial"/>
              <a:cs typeface="Arial"/>
            </a:endParaRPr>
          </a:p>
        </p:txBody>
      </p:sp>
    </p:spTree>
    <p:extLst>
      <p:ext uri="{BB962C8B-B14F-4D97-AF65-F5344CB8AC3E}">
        <p14:creationId xmlns:p14="http://schemas.microsoft.com/office/powerpoint/2010/main" val="5986450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5"/>
          <p:cNvSpPr txBox="1">
            <a:spLocks/>
          </p:cNvSpPr>
          <p:nvPr/>
        </p:nvSpPr>
        <p:spPr>
          <a:xfrm>
            <a:off x="611560" y="764704"/>
            <a:ext cx="8136904" cy="72008"/>
          </a:xfrm>
          <a:prstGeom prst="rect">
            <a:avLst/>
          </a:prstGeom>
          <a:solidFill>
            <a:srgbClr val="800000"/>
          </a:solidFill>
        </p:spPr>
        <p:txBody>
          <a:bodyPr bIns="9144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
        <p:nvSpPr>
          <p:cNvPr id="23" name="标题 4"/>
          <p:cNvSpPr txBox="1">
            <a:spLocks/>
          </p:cNvSpPr>
          <p:nvPr/>
        </p:nvSpPr>
        <p:spPr>
          <a:xfrm>
            <a:off x="539552" y="116632"/>
            <a:ext cx="7992888" cy="648072"/>
          </a:xfrm>
          <a:prstGeom prst="rect">
            <a:avLst/>
          </a:prstGeom>
          <a:noFill/>
        </p:spPr>
        <p:txBody>
          <a:bodyPr vert="horz" lIns="91440" tIns="45720" rIns="91440" bIns="45720"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0" dirty="0" smtClean="0">
                <a:solidFill>
                  <a:srgbClr val="000000"/>
                </a:solidFill>
                <a:latin typeface="Arial Black"/>
                <a:ea typeface="华文中宋" charset="0"/>
                <a:cs typeface="Arial Black"/>
              </a:rPr>
              <a:t>Long-Lived particles in SUSY</a:t>
            </a:r>
            <a:endParaRPr kumimoji="1" lang="zh-CN" altLang="en-US" sz="2800" b="0" dirty="0">
              <a:solidFill>
                <a:srgbClr val="FF0000"/>
              </a:solidFill>
              <a:latin typeface="Cambria Math"/>
              <a:cs typeface="Cambria Math"/>
            </a:endParaRPr>
          </a:p>
        </p:txBody>
      </p:sp>
      <p:sp>
        <p:nvSpPr>
          <p:cNvPr id="27" name="幻灯片编号占位符 2"/>
          <p:cNvSpPr>
            <a:spLocks noGrp="1"/>
          </p:cNvSpPr>
          <p:nvPr>
            <p:ph type="sldNum" sz="quarter" idx="12"/>
          </p:nvPr>
        </p:nvSpPr>
        <p:spPr>
          <a:xfrm>
            <a:off x="8172400" y="6521276"/>
            <a:ext cx="876300" cy="292100"/>
          </a:xfrm>
        </p:spPr>
        <p:txBody>
          <a:bodyPr>
            <a:normAutofit fontScale="92500" lnSpcReduction="20000"/>
          </a:bodyPr>
          <a:lstStyle/>
          <a:p>
            <a:fld id="{0C913308-F349-4B6D-A68A-DD1791B4A57B}" type="slidenum">
              <a:rPr lang="zh-CN" altLang="en-US" smtClean="0">
                <a:solidFill>
                  <a:srgbClr val="000000"/>
                </a:solidFill>
              </a:rPr>
              <a:pPr/>
              <a:t>81</a:t>
            </a:fld>
            <a:endParaRPr lang="zh-CN" altLang="en-US" dirty="0">
              <a:solidFill>
                <a:srgbClr val="000000"/>
              </a:solidFill>
            </a:endParaRPr>
          </a:p>
        </p:txBody>
      </p:sp>
      <p:pic>
        <p:nvPicPr>
          <p:cNvPr id="2" name="Picture 1" descr="plot-L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08720"/>
            <a:ext cx="7956375" cy="5622379"/>
          </a:xfrm>
          <a:prstGeom prst="rect">
            <a:avLst/>
          </a:prstGeom>
        </p:spPr>
      </p:pic>
      <p:sp>
        <p:nvSpPr>
          <p:cNvPr id="4" name="文本框 3"/>
          <p:cNvSpPr txBox="1"/>
          <p:nvPr/>
        </p:nvSpPr>
        <p:spPr>
          <a:xfrm>
            <a:off x="6156176" y="6021288"/>
            <a:ext cx="1455847" cy="338554"/>
          </a:xfrm>
          <a:prstGeom prst="rect">
            <a:avLst/>
          </a:prstGeom>
          <a:noFill/>
        </p:spPr>
        <p:txBody>
          <a:bodyPr wrap="none" rtlCol="0">
            <a:spAutoFit/>
          </a:bodyPr>
          <a:lstStyle/>
          <a:p>
            <a:r>
              <a:rPr kumimoji="1" lang="en-US" altLang="zh-CN" sz="1600" dirty="0" smtClean="0">
                <a:solidFill>
                  <a:srgbClr val="0000FF"/>
                </a:solidFill>
                <a:latin typeface="Times New Roman"/>
                <a:cs typeface="Times New Roman"/>
              </a:rPr>
              <a:t>PRD92.072004</a:t>
            </a:r>
            <a:endParaRPr kumimoji="1" lang="zh-CN" altLang="en-US" sz="1600" dirty="0">
              <a:solidFill>
                <a:srgbClr val="0000FF"/>
              </a:solidFill>
              <a:latin typeface="Times New Roman"/>
              <a:cs typeface="Times New Roman"/>
            </a:endParaRPr>
          </a:p>
        </p:txBody>
      </p:sp>
      <p:sp>
        <p:nvSpPr>
          <p:cNvPr id="8" name="文本框 7"/>
          <p:cNvSpPr txBox="1"/>
          <p:nvPr/>
        </p:nvSpPr>
        <p:spPr>
          <a:xfrm>
            <a:off x="6876256" y="3933056"/>
            <a:ext cx="1584176" cy="338554"/>
          </a:xfrm>
          <a:prstGeom prst="rect">
            <a:avLst/>
          </a:prstGeom>
          <a:noFill/>
        </p:spPr>
        <p:txBody>
          <a:bodyPr wrap="square" rtlCol="0">
            <a:spAutoFit/>
          </a:bodyPr>
          <a:lstStyle/>
          <a:p>
            <a:r>
              <a:rPr kumimoji="1" lang="en-US" altLang="zh-CN" sz="1600" dirty="0" smtClean="0">
                <a:solidFill>
                  <a:srgbClr val="0000FF"/>
                </a:solidFill>
                <a:latin typeface="Times New Roman"/>
                <a:cs typeface="Times New Roman"/>
              </a:rPr>
              <a:t>PRD90.112005</a:t>
            </a:r>
            <a:endParaRPr kumimoji="1" lang="zh-CN" altLang="en-US" sz="1600" dirty="0">
              <a:solidFill>
                <a:srgbClr val="0000FF"/>
              </a:solidFill>
              <a:latin typeface="Times New Roman"/>
              <a:cs typeface="Times New Roman"/>
            </a:endParaRPr>
          </a:p>
        </p:txBody>
      </p:sp>
      <p:sp>
        <p:nvSpPr>
          <p:cNvPr id="9" name="文本框 8"/>
          <p:cNvSpPr txBox="1"/>
          <p:nvPr/>
        </p:nvSpPr>
        <p:spPr>
          <a:xfrm>
            <a:off x="6732240" y="2348880"/>
            <a:ext cx="1440160" cy="338554"/>
          </a:xfrm>
          <a:prstGeom prst="rect">
            <a:avLst/>
          </a:prstGeom>
          <a:noFill/>
        </p:spPr>
        <p:txBody>
          <a:bodyPr wrap="square" rtlCol="0">
            <a:spAutoFit/>
          </a:bodyPr>
          <a:lstStyle/>
          <a:p>
            <a:r>
              <a:rPr kumimoji="1" lang="en-US" altLang="zh-CN" sz="1600" dirty="0" smtClean="0">
                <a:solidFill>
                  <a:srgbClr val="0000FF"/>
                </a:solidFill>
                <a:latin typeface="Times New Roman"/>
                <a:cs typeface="Times New Roman"/>
              </a:rPr>
              <a:t>PRD88.112003</a:t>
            </a:r>
            <a:endParaRPr kumimoji="1" lang="zh-CN" altLang="en-US" sz="1600" dirty="0">
              <a:solidFill>
                <a:srgbClr val="0000FF"/>
              </a:solidFill>
              <a:latin typeface="Times New Roman"/>
              <a:cs typeface="Times New Roman"/>
            </a:endParaRPr>
          </a:p>
        </p:txBody>
      </p:sp>
      <p:sp>
        <p:nvSpPr>
          <p:cNvPr id="10" name="文本框 9"/>
          <p:cNvSpPr txBox="1"/>
          <p:nvPr/>
        </p:nvSpPr>
        <p:spPr>
          <a:xfrm>
            <a:off x="6948264" y="1196752"/>
            <a:ext cx="1448233" cy="338554"/>
          </a:xfrm>
          <a:prstGeom prst="rect">
            <a:avLst/>
          </a:prstGeom>
          <a:noFill/>
        </p:spPr>
        <p:txBody>
          <a:bodyPr wrap="none" rtlCol="0">
            <a:spAutoFit/>
          </a:bodyPr>
          <a:lstStyle/>
          <a:p>
            <a:r>
              <a:rPr kumimoji="1" lang="en-US" altLang="zh-CN" sz="1600" dirty="0" smtClean="0">
                <a:solidFill>
                  <a:srgbClr val="0000FF"/>
                </a:solidFill>
                <a:latin typeface="Times New Roman"/>
                <a:cs typeface="Times New Roman"/>
              </a:rPr>
              <a:t>PRD88.112006</a:t>
            </a:r>
            <a:endParaRPr kumimoji="1" lang="zh-CN" altLang="en-US" sz="1600" dirty="0">
              <a:solidFill>
                <a:srgbClr val="0000FF"/>
              </a:solidFill>
              <a:latin typeface="Times New Roman"/>
              <a:cs typeface="Times New Roman"/>
            </a:endParaRPr>
          </a:p>
        </p:txBody>
      </p:sp>
      <p:sp>
        <p:nvSpPr>
          <p:cNvPr id="11" name="文本框 10"/>
          <p:cNvSpPr txBox="1"/>
          <p:nvPr/>
        </p:nvSpPr>
        <p:spPr>
          <a:xfrm>
            <a:off x="755576" y="6309320"/>
            <a:ext cx="1791877" cy="338554"/>
          </a:xfrm>
          <a:prstGeom prst="rect">
            <a:avLst/>
          </a:prstGeom>
          <a:noFill/>
        </p:spPr>
        <p:txBody>
          <a:bodyPr wrap="none" rtlCol="0">
            <a:spAutoFit/>
          </a:bodyPr>
          <a:lstStyle/>
          <a:p>
            <a:r>
              <a:rPr kumimoji="1" lang="en-US" altLang="zh-CN" sz="1600" dirty="0" smtClean="0">
                <a:solidFill>
                  <a:srgbClr val="FF0000"/>
                </a:solidFill>
                <a:latin typeface="Times New Roman"/>
                <a:cs typeface="Times New Roman"/>
              </a:rPr>
              <a:t>PLB(2016)647-665</a:t>
            </a:r>
            <a:endParaRPr kumimoji="1" lang="zh-CN" altLang="en-US" sz="1600" dirty="0">
              <a:solidFill>
                <a:srgbClr val="FF0000"/>
              </a:solidFill>
              <a:latin typeface="Times New Roman"/>
              <a:cs typeface="Times New Roman"/>
            </a:endParaRPr>
          </a:p>
        </p:txBody>
      </p:sp>
      <p:sp>
        <p:nvSpPr>
          <p:cNvPr id="12" name="文本框 11"/>
          <p:cNvSpPr txBox="1"/>
          <p:nvPr/>
        </p:nvSpPr>
        <p:spPr>
          <a:xfrm>
            <a:off x="467544" y="4869160"/>
            <a:ext cx="1512168" cy="338554"/>
          </a:xfrm>
          <a:prstGeom prst="rect">
            <a:avLst/>
          </a:prstGeom>
          <a:noFill/>
        </p:spPr>
        <p:txBody>
          <a:bodyPr wrap="square" rtlCol="0">
            <a:spAutoFit/>
          </a:bodyPr>
          <a:lstStyle/>
          <a:p>
            <a:r>
              <a:rPr kumimoji="1" lang="en-US" altLang="zh-CN" sz="1600" dirty="0" smtClean="0">
                <a:solidFill>
                  <a:srgbClr val="FF0000"/>
                </a:solidFill>
                <a:latin typeface="Times New Roman"/>
                <a:cs typeface="Times New Roman"/>
              </a:rPr>
              <a:t>PRD93.112015</a:t>
            </a:r>
            <a:endParaRPr kumimoji="1" lang="zh-CN" altLang="en-US" sz="1600" dirty="0">
              <a:solidFill>
                <a:srgbClr val="FF0000"/>
              </a:solidFill>
              <a:latin typeface="Times New Roman"/>
              <a:cs typeface="Times New Roman"/>
            </a:endParaRPr>
          </a:p>
        </p:txBody>
      </p:sp>
    </p:spTree>
    <p:extLst>
      <p:ext uri="{BB962C8B-B14F-4D97-AF65-F5344CB8AC3E}">
        <p14:creationId xmlns:p14="http://schemas.microsoft.com/office/powerpoint/2010/main" val="1096202886"/>
      </p:ext>
    </p:extLst>
  </p:cSld>
  <p:clrMapOvr>
    <a:masterClrMapping/>
  </p:clrMapOvr>
  <mc:AlternateContent xmlns:mc="http://schemas.openxmlformats.org/markup-compatibility/2006" xmlns:p14="http://schemas.microsoft.com/office/powerpoint/2010/main">
    <mc:Choice Requires="p14">
      <p:transition spd="slow" p14:dur="2000" advTm="104332"/>
    </mc:Choice>
    <mc:Fallback xmlns="">
      <p:transition xmlns:p14="http://schemas.microsoft.com/office/powerpoint/2010/main" spd="slow" advTm="104332"/>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82" name="Rectangle 2"/>
          <p:cNvSpPr>
            <a:spLocks noChangeArrowheads="1"/>
          </p:cNvSpPr>
          <p:nvPr/>
        </p:nvSpPr>
        <p:spPr bwMode="ltGray">
          <a:xfrm>
            <a:off x="152400" y="0"/>
            <a:ext cx="8675688" cy="588963"/>
          </a:xfrm>
          <a:prstGeom prst="rect">
            <a:avLst/>
          </a:prstGeom>
          <a:solidFill>
            <a:srgbClr val="CCECFF"/>
          </a:solidFill>
          <a:ln w="9525">
            <a:solidFill>
              <a:srgbClr val="CCFFCC"/>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buFontTx/>
              <a:buNone/>
            </a:pPr>
            <a:r>
              <a:rPr lang="en-GB" altLang="zh-CN" sz="3200" b="1">
                <a:solidFill>
                  <a:schemeClr val="tx1"/>
                </a:solidFill>
              </a:rPr>
              <a:t>Minimal Supersymmetric Standard Model</a:t>
            </a:r>
            <a:endParaRPr lang="zh-CN" altLang="en-US" sz="3200" b="1">
              <a:solidFill>
                <a:schemeClr val="tx1"/>
              </a:solidFill>
            </a:endParaRPr>
          </a:p>
        </p:txBody>
      </p:sp>
      <p:graphicFrame>
        <p:nvGraphicFramePr>
          <p:cNvPr id="1710083" name="Group 3"/>
          <p:cNvGraphicFramePr>
            <a:graphicFrameLocks noGrp="1"/>
          </p:cNvGraphicFramePr>
          <p:nvPr/>
        </p:nvGraphicFramePr>
        <p:xfrm>
          <a:off x="179388" y="692150"/>
          <a:ext cx="8497887" cy="5836980"/>
        </p:xfrm>
        <a:graphic>
          <a:graphicData uri="http://schemas.openxmlformats.org/drawingml/2006/table">
            <a:tbl>
              <a:tblPr/>
              <a:tblGrid>
                <a:gridCol w="1684337"/>
                <a:gridCol w="1450975"/>
                <a:gridCol w="1116013"/>
                <a:gridCol w="1414462"/>
                <a:gridCol w="1417638"/>
                <a:gridCol w="1414462"/>
              </a:tblGrid>
              <a:tr h="647700">
                <a:tc rowSpan="2" gridSpan="2">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2000" b="1" i="0" u="none" strike="noStrike" cap="none" normalizeH="0" baseline="0">
                          <a:ln>
                            <a:noFill/>
                          </a:ln>
                          <a:solidFill>
                            <a:srgbClr val="342698"/>
                          </a:solidFill>
                          <a:effectLst/>
                          <a:latin typeface="Comic Sans MS" charset="0"/>
                          <a:ea typeface="宋体" charset="0"/>
                          <a:cs typeface="宋体" charset="0"/>
                        </a:rPr>
                        <a:t>Standard Model Particles and Fields</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hMerge="1">
                  <a:txBody>
                    <a:bodyPr/>
                    <a:lstStyle/>
                    <a:p>
                      <a:endParaRPr lang="zh-CN" alt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2000" b="1" i="0" u="none" strike="noStrike" cap="none" normalizeH="0" baseline="0">
                          <a:ln>
                            <a:noFill/>
                          </a:ln>
                          <a:solidFill>
                            <a:srgbClr val="342698"/>
                          </a:solidFill>
                          <a:effectLst/>
                          <a:latin typeface="Comic Sans MS" charset="0"/>
                          <a:ea typeface="宋体" charset="0"/>
                          <a:cs typeface="宋体" charset="0"/>
                        </a:rPr>
                        <a:t>Supersymmetric Partners</a:t>
                      </a:r>
                      <a:endParaRPr kumimoji="1" lang="zh-CN" altLang="en-GB" sz="2000" b="1" i="0" u="none" strike="noStrike" cap="none" normalizeH="0" baseline="0">
                        <a:ln>
                          <a:noFill/>
                        </a:ln>
                        <a:solidFill>
                          <a:srgbClr val="342698"/>
                        </a:solidFill>
                        <a:effectLst/>
                        <a:latin typeface="Comic Sans MS" charset="0"/>
                        <a:ea typeface="宋体" charset="0"/>
                        <a:cs typeface="宋体"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177800">
                <a:tc gridSpan="2" vMerge="1">
                  <a:txBody>
                    <a:bodyPr/>
                    <a:lstStyle/>
                    <a:p>
                      <a:endParaRPr lang="zh-CN" altLang="en-US"/>
                    </a:p>
                  </a:txBody>
                  <a:tcPr/>
                </a:tc>
                <a:tc hMerge="1" vMerge="1">
                  <a:txBody>
                    <a:bodyPr/>
                    <a:lstStyle/>
                    <a:p>
                      <a:endParaRPr lang="zh-CN"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2000" b="1" i="0" u="none" strike="noStrike" cap="none" normalizeH="0" baseline="0">
                          <a:ln>
                            <a:noFill/>
                          </a:ln>
                          <a:solidFill>
                            <a:schemeClr val="tx2"/>
                          </a:solidFill>
                          <a:effectLst/>
                          <a:latin typeface="Comic Sans MS" charset="0"/>
                          <a:ea typeface="宋体" charset="0"/>
                          <a:cs typeface="宋体" charset="0"/>
                        </a:rPr>
                        <a:t>Interaction Eigenstates</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CN"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2000" b="1" i="0" u="none" strike="noStrike" cap="none" normalizeH="0" baseline="0">
                          <a:ln>
                            <a:noFill/>
                          </a:ln>
                          <a:solidFill>
                            <a:schemeClr val="tx2"/>
                          </a:solidFill>
                          <a:effectLst/>
                          <a:latin typeface="Comic Sans MS" charset="0"/>
                          <a:ea typeface="宋体" charset="0"/>
                          <a:cs typeface="宋体" charset="0"/>
                        </a:rPr>
                        <a:t>Mass           Eigenstates</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CN" altLang="en-US"/>
                    </a:p>
                  </a:txBody>
                  <a:tcPr/>
                </a:tc>
              </a:tr>
              <a:tr h="254000">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2000" b="1" i="0" u="none" strike="noStrike" cap="none" normalizeH="0" baseline="0">
                          <a:ln>
                            <a:noFill/>
                          </a:ln>
                          <a:solidFill>
                            <a:srgbClr val="4D4D4D"/>
                          </a:solidFill>
                          <a:effectLst/>
                          <a:latin typeface="Arial" charset="0"/>
                          <a:ea typeface="宋体" charset="0"/>
                          <a:cs typeface="宋体" charset="0"/>
                        </a:rPr>
                        <a:t>Symbol</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2000" b="1" i="0" u="none" strike="noStrike" cap="none" normalizeH="0" baseline="0">
                          <a:ln>
                            <a:noFill/>
                          </a:ln>
                          <a:solidFill>
                            <a:srgbClr val="4D4D4D"/>
                          </a:solidFill>
                          <a:effectLst/>
                          <a:latin typeface="Arial" charset="0"/>
                          <a:ea typeface="宋体" charset="0"/>
                          <a:cs typeface="宋体" charset="0"/>
                        </a:rPr>
                        <a:t>Name</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2000" b="1" i="0" u="none" strike="noStrike" cap="none" normalizeH="0" baseline="0">
                          <a:ln>
                            <a:noFill/>
                          </a:ln>
                          <a:solidFill>
                            <a:srgbClr val="4D4D4D"/>
                          </a:solidFill>
                          <a:effectLst/>
                          <a:latin typeface="Arial" charset="0"/>
                          <a:ea typeface="宋体" charset="0"/>
                          <a:cs typeface="宋体" charset="0"/>
                        </a:rPr>
                        <a:t>Symbol</a:t>
                      </a:r>
                    </a:p>
                  </a:txBody>
                  <a:tcPr marL="90000" marR="90000" marT="46800" marB="46800" anchor="ctr" anchorCtr="1"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2000" b="1" i="0" u="none" strike="noStrike" cap="none" normalizeH="0" baseline="0">
                          <a:ln>
                            <a:noFill/>
                          </a:ln>
                          <a:solidFill>
                            <a:srgbClr val="4D4D4D"/>
                          </a:solidFill>
                          <a:effectLst/>
                          <a:latin typeface="Arial" charset="0"/>
                          <a:ea typeface="宋体" charset="0"/>
                          <a:cs typeface="宋体" charset="0"/>
                        </a:rPr>
                        <a:t>Name</a:t>
                      </a:r>
                    </a:p>
                  </a:txBody>
                  <a:tcPr marL="90000" marR="90000" marT="46800" marB="46800" anchor="ctr" anchorCtr="1"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2000" b="1" i="0" u="none" strike="noStrike" cap="none" normalizeH="0" baseline="0">
                          <a:ln>
                            <a:noFill/>
                          </a:ln>
                          <a:solidFill>
                            <a:srgbClr val="4D4D4D"/>
                          </a:solidFill>
                          <a:effectLst/>
                          <a:latin typeface="Arial" charset="0"/>
                          <a:ea typeface="宋体" charset="0"/>
                          <a:cs typeface="宋体" charset="0"/>
                        </a:rPr>
                        <a:t>Symbol</a:t>
                      </a:r>
                    </a:p>
                  </a:txBody>
                  <a:tcPr marL="90000" marR="90000" marT="46800" marB="46800" anchor="ctr" anchorCtr="1"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2000" b="1" i="0" u="none" strike="noStrike" cap="none" normalizeH="0" baseline="0">
                          <a:ln>
                            <a:noFill/>
                          </a:ln>
                          <a:solidFill>
                            <a:srgbClr val="4D4D4D"/>
                          </a:solidFill>
                          <a:effectLst/>
                          <a:latin typeface="Arial" charset="0"/>
                          <a:ea typeface="宋体" charset="0"/>
                          <a:cs typeface="宋体" charset="0"/>
                        </a:rPr>
                        <a:t>Name</a:t>
                      </a:r>
                    </a:p>
                  </a:txBody>
                  <a:tcPr marL="90000" marR="90000" marT="46800" marB="46800" anchor="ctr" anchorCtr="1"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4000">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0">
                        <a:ln>
                          <a:noFill/>
                        </a:ln>
                        <a:solidFill>
                          <a:schemeClr val="tx1"/>
                        </a:solidFill>
                        <a:effectLst/>
                        <a:latin typeface="Arial" charset="0"/>
                        <a:ea typeface="宋体" charset="0"/>
                        <a:cs typeface="宋体"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0" i="0" u="none" strike="noStrike" cap="none" normalizeH="0" baseline="0">
                          <a:ln>
                            <a:noFill/>
                          </a:ln>
                          <a:solidFill>
                            <a:schemeClr val="tx1"/>
                          </a:solidFill>
                          <a:effectLst/>
                          <a:latin typeface="Arial" charset="0"/>
                          <a:ea typeface="宋体" charset="0"/>
                          <a:cs typeface="宋体" charset="0"/>
                        </a:rPr>
                        <a:t>quark</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0">
                        <a:ln>
                          <a:noFill/>
                        </a:ln>
                        <a:solidFill>
                          <a:schemeClr val="tx1"/>
                        </a:solidFill>
                        <a:effectLst/>
                        <a:latin typeface="Arial" charset="0"/>
                        <a:ea typeface="宋体" charset="0"/>
                        <a:cs typeface="宋体"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1" i="0" u="none" strike="noStrike" cap="none" normalizeH="0" baseline="0">
                          <a:ln>
                            <a:noFill/>
                          </a:ln>
                          <a:solidFill>
                            <a:schemeClr val="tx1"/>
                          </a:solidFill>
                          <a:effectLst/>
                          <a:latin typeface="Arial" charset="0"/>
                          <a:ea typeface="宋体" charset="0"/>
                          <a:cs typeface="宋体" charset="0"/>
                        </a:rPr>
                        <a:t>squark</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0">
                        <a:ln>
                          <a:noFill/>
                        </a:ln>
                        <a:solidFill>
                          <a:schemeClr val="tx1"/>
                        </a:solidFill>
                        <a:effectLst/>
                        <a:latin typeface="Arial" charset="0"/>
                        <a:ea typeface="宋体" charset="0"/>
                        <a:cs typeface="宋体"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1" i="0" u="none" strike="noStrike" cap="none" normalizeH="0" baseline="0">
                          <a:ln>
                            <a:noFill/>
                          </a:ln>
                          <a:solidFill>
                            <a:srgbClr val="9900CC"/>
                          </a:solidFill>
                          <a:effectLst/>
                          <a:latin typeface="Arial" charset="0"/>
                          <a:ea typeface="宋体" charset="0"/>
                          <a:cs typeface="宋体" charset="0"/>
                        </a:rPr>
                        <a:t>squark</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4000">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0">
                        <a:ln>
                          <a:noFill/>
                        </a:ln>
                        <a:solidFill>
                          <a:schemeClr val="tx1"/>
                        </a:solidFill>
                        <a:effectLst/>
                        <a:latin typeface="Symbol" charset="0"/>
                        <a:ea typeface="宋体" charset="0"/>
                        <a:cs typeface="宋体" charset="0"/>
                      </a:endParaRPr>
                    </a:p>
                  </a:txBody>
                  <a:tcPr marL="90000" marR="90000" marT="54000" marB="540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0" i="0" u="none" strike="noStrike" cap="none" normalizeH="0" baseline="0">
                          <a:ln>
                            <a:noFill/>
                          </a:ln>
                          <a:solidFill>
                            <a:schemeClr val="tx1"/>
                          </a:solidFill>
                          <a:effectLst/>
                          <a:latin typeface="Arial" charset="0"/>
                          <a:ea typeface="宋体" charset="0"/>
                          <a:cs typeface="宋体" charset="0"/>
                        </a:rPr>
                        <a:t>lepton</a:t>
                      </a:r>
                    </a:p>
                  </a:txBody>
                  <a:tcPr marL="90000" marR="90000" marT="54000" marB="54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0">
                        <a:ln>
                          <a:noFill/>
                        </a:ln>
                        <a:solidFill>
                          <a:schemeClr val="tx1"/>
                        </a:solidFill>
                        <a:effectLst/>
                        <a:latin typeface="Arial" charset="0"/>
                        <a:ea typeface="宋体" charset="0"/>
                        <a:cs typeface="宋体" charset="0"/>
                      </a:endParaRPr>
                    </a:p>
                  </a:txBody>
                  <a:tcPr marL="90000" marR="90000" marT="54000" marB="54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1" i="0" u="none" strike="noStrike" cap="none" normalizeH="0" baseline="0">
                          <a:ln>
                            <a:noFill/>
                          </a:ln>
                          <a:solidFill>
                            <a:schemeClr val="tx1"/>
                          </a:solidFill>
                          <a:effectLst/>
                          <a:latin typeface="Arial" charset="0"/>
                          <a:ea typeface="宋体" charset="0"/>
                          <a:cs typeface="宋体" charset="0"/>
                        </a:rPr>
                        <a:t>slepton</a:t>
                      </a:r>
                    </a:p>
                  </a:txBody>
                  <a:tcPr marL="90000" marR="90000" marT="54000" marB="54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0">
                        <a:ln>
                          <a:noFill/>
                        </a:ln>
                        <a:solidFill>
                          <a:schemeClr val="tx1"/>
                        </a:solidFill>
                        <a:effectLst/>
                        <a:latin typeface="Arial" charset="0"/>
                        <a:ea typeface="宋体" charset="0"/>
                        <a:cs typeface="宋体" charset="0"/>
                      </a:endParaRPr>
                    </a:p>
                  </a:txBody>
                  <a:tcPr marL="90000" marR="90000" marT="54000" marB="54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1" i="0" u="none" strike="noStrike" cap="none" normalizeH="0" baseline="0">
                          <a:ln>
                            <a:noFill/>
                          </a:ln>
                          <a:solidFill>
                            <a:srgbClr val="9900CC"/>
                          </a:solidFill>
                          <a:effectLst/>
                          <a:latin typeface="Arial" charset="0"/>
                          <a:ea typeface="宋体" charset="0"/>
                          <a:cs typeface="宋体" charset="0"/>
                        </a:rPr>
                        <a:t>slepton</a:t>
                      </a:r>
                    </a:p>
                  </a:txBody>
                  <a:tcPr marL="90000" marR="90000" marT="54000" marB="540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4000">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4000">
                        <a:ln>
                          <a:noFill/>
                        </a:ln>
                        <a:solidFill>
                          <a:schemeClr val="tx1"/>
                        </a:solidFill>
                        <a:effectLst/>
                        <a:latin typeface="Symbol" charset="0"/>
                        <a:ea typeface="宋体" charset="0"/>
                        <a:cs typeface="宋体"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0" i="0" u="none" strike="noStrike" cap="none" normalizeH="0" baseline="0">
                          <a:ln>
                            <a:noFill/>
                          </a:ln>
                          <a:solidFill>
                            <a:schemeClr val="tx1"/>
                          </a:solidFill>
                          <a:effectLst/>
                          <a:latin typeface="Arial" charset="0"/>
                          <a:ea typeface="宋体" charset="0"/>
                          <a:cs typeface="宋体" charset="0"/>
                        </a:rPr>
                        <a:t>neutrino</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0">
                        <a:ln>
                          <a:noFill/>
                        </a:ln>
                        <a:solidFill>
                          <a:schemeClr val="tx1"/>
                        </a:solidFill>
                        <a:effectLst/>
                        <a:latin typeface="Arial" charset="0"/>
                        <a:ea typeface="宋体" charset="0"/>
                        <a:cs typeface="宋体"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1" i="0" u="none" strike="noStrike" cap="none" normalizeH="0" baseline="0">
                          <a:ln>
                            <a:noFill/>
                          </a:ln>
                          <a:solidFill>
                            <a:schemeClr val="tx1"/>
                          </a:solidFill>
                          <a:effectLst/>
                          <a:latin typeface="Arial" charset="0"/>
                          <a:ea typeface="宋体" charset="0"/>
                          <a:cs typeface="宋体" charset="0"/>
                        </a:rPr>
                        <a:t>sneutrino</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0">
                        <a:ln>
                          <a:noFill/>
                        </a:ln>
                        <a:solidFill>
                          <a:schemeClr val="tx1"/>
                        </a:solidFill>
                        <a:effectLst/>
                        <a:latin typeface="Arial" charset="0"/>
                        <a:ea typeface="宋体" charset="0"/>
                        <a:cs typeface="宋体"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1" i="0" u="none" strike="noStrike" cap="none" normalizeH="0" baseline="0">
                          <a:ln>
                            <a:noFill/>
                          </a:ln>
                          <a:solidFill>
                            <a:srgbClr val="9900CC"/>
                          </a:solidFill>
                          <a:effectLst/>
                          <a:latin typeface="Arial" charset="0"/>
                          <a:ea typeface="宋体" charset="0"/>
                          <a:cs typeface="宋体" charset="0"/>
                        </a:rPr>
                        <a:t>sneutrino</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4000">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0">
                        <a:ln>
                          <a:noFill/>
                        </a:ln>
                        <a:solidFill>
                          <a:schemeClr val="tx1"/>
                        </a:solidFill>
                        <a:effectLst/>
                        <a:latin typeface="Arial" charset="0"/>
                        <a:ea typeface="宋体" charset="0"/>
                        <a:cs typeface="宋体"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0" i="0" u="none" strike="noStrike" cap="none" normalizeH="0" baseline="0">
                          <a:ln>
                            <a:noFill/>
                          </a:ln>
                          <a:solidFill>
                            <a:schemeClr val="tx1"/>
                          </a:solidFill>
                          <a:effectLst/>
                          <a:latin typeface="Arial" charset="0"/>
                          <a:ea typeface="宋体" charset="0"/>
                          <a:cs typeface="宋体" charset="0"/>
                        </a:rPr>
                        <a:t>gluon</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0">
                        <a:ln>
                          <a:noFill/>
                        </a:ln>
                        <a:solidFill>
                          <a:schemeClr val="tx1"/>
                        </a:solidFill>
                        <a:effectLst/>
                        <a:latin typeface="Arial" charset="0"/>
                        <a:ea typeface="宋体" charset="0"/>
                        <a:cs typeface="宋体"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1" i="0" u="none" strike="noStrike" cap="none" normalizeH="0" baseline="0">
                          <a:ln>
                            <a:noFill/>
                          </a:ln>
                          <a:solidFill>
                            <a:schemeClr val="tx1"/>
                          </a:solidFill>
                          <a:effectLst/>
                          <a:latin typeface="Arial" charset="0"/>
                          <a:ea typeface="宋体" charset="0"/>
                          <a:cs typeface="宋体" charset="0"/>
                        </a:rPr>
                        <a:t>gluino</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0">
                        <a:ln>
                          <a:noFill/>
                        </a:ln>
                        <a:solidFill>
                          <a:schemeClr val="tx1"/>
                        </a:solidFill>
                        <a:effectLst/>
                        <a:latin typeface="Arial" charset="0"/>
                        <a:ea typeface="宋体" charset="0"/>
                        <a:cs typeface="宋体"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1" i="0" u="none" strike="noStrike" cap="none" normalizeH="0" baseline="0">
                          <a:ln>
                            <a:noFill/>
                          </a:ln>
                          <a:solidFill>
                            <a:srgbClr val="9900CC"/>
                          </a:solidFill>
                          <a:effectLst/>
                          <a:latin typeface="Arial" charset="0"/>
                          <a:ea typeface="宋体" charset="0"/>
                          <a:cs typeface="宋体" charset="0"/>
                        </a:rPr>
                        <a:t>gluino</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4000">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30000">
                        <a:ln>
                          <a:noFill/>
                        </a:ln>
                        <a:solidFill>
                          <a:schemeClr val="tx1"/>
                        </a:solidFill>
                        <a:effectLst/>
                        <a:latin typeface="Symbol" charset="0"/>
                        <a:ea typeface="宋体" charset="0"/>
                        <a:cs typeface="宋体"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0" i="0" u="none" strike="noStrike" cap="none" normalizeH="0" baseline="0">
                          <a:ln>
                            <a:noFill/>
                          </a:ln>
                          <a:solidFill>
                            <a:schemeClr val="tx1"/>
                          </a:solidFill>
                          <a:effectLst/>
                          <a:latin typeface="Arial" charset="0"/>
                          <a:ea typeface="宋体" charset="0"/>
                          <a:cs typeface="宋体" charset="0"/>
                        </a:rPr>
                        <a:t>W-boson</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0">
                        <a:ln>
                          <a:noFill/>
                        </a:ln>
                        <a:solidFill>
                          <a:schemeClr val="tx1"/>
                        </a:solidFill>
                        <a:effectLst/>
                        <a:latin typeface="Arial" charset="0"/>
                        <a:ea typeface="宋体" charset="0"/>
                        <a:cs typeface="宋体"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1" i="0" u="none" strike="noStrike" cap="none" normalizeH="0" baseline="0">
                          <a:ln>
                            <a:noFill/>
                          </a:ln>
                          <a:solidFill>
                            <a:schemeClr val="tx1"/>
                          </a:solidFill>
                          <a:effectLst/>
                          <a:latin typeface="Arial" charset="0"/>
                          <a:ea typeface="宋体" charset="0"/>
                          <a:cs typeface="宋体" charset="0"/>
                        </a:rPr>
                        <a:t>wino</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0">
                        <a:ln>
                          <a:noFill/>
                        </a:ln>
                        <a:solidFill>
                          <a:schemeClr val="tx1"/>
                        </a:solidFill>
                        <a:effectLst/>
                        <a:latin typeface="Arial" charset="0"/>
                        <a:ea typeface="宋体" charset="0"/>
                        <a:cs typeface="宋体"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1" i="0" u="none" strike="noStrike" cap="none" normalizeH="0" baseline="0">
                          <a:ln>
                            <a:noFill/>
                          </a:ln>
                          <a:solidFill>
                            <a:srgbClr val="9900CC"/>
                          </a:solidFill>
                          <a:effectLst/>
                          <a:latin typeface="Arial" charset="0"/>
                          <a:ea typeface="宋体" charset="0"/>
                          <a:cs typeface="宋体" charset="0"/>
                        </a:rPr>
                        <a:t>chargino</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4000">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30000">
                        <a:ln>
                          <a:noFill/>
                        </a:ln>
                        <a:solidFill>
                          <a:schemeClr val="tx1"/>
                        </a:solidFill>
                        <a:effectLst/>
                        <a:latin typeface="Symbol" charset="0"/>
                        <a:ea typeface="宋体" charset="0"/>
                        <a:cs typeface="宋体"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0" i="0" u="none" strike="noStrike" cap="none" normalizeH="0" baseline="0">
                          <a:ln>
                            <a:noFill/>
                          </a:ln>
                          <a:solidFill>
                            <a:schemeClr val="tx1"/>
                          </a:solidFill>
                          <a:effectLst/>
                          <a:latin typeface="Arial" charset="0"/>
                          <a:ea typeface="宋体" charset="0"/>
                          <a:cs typeface="宋体" charset="0"/>
                        </a:rPr>
                        <a:t>charged Higgs boson</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0">
                        <a:ln>
                          <a:noFill/>
                        </a:ln>
                        <a:solidFill>
                          <a:schemeClr val="tx1"/>
                        </a:solidFill>
                        <a:effectLst/>
                        <a:latin typeface="Arial" charset="0"/>
                        <a:ea typeface="宋体" charset="0"/>
                        <a:cs typeface="宋体"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1" i="0" u="none" strike="noStrike" cap="none" normalizeH="0" baseline="0">
                          <a:ln>
                            <a:noFill/>
                          </a:ln>
                          <a:solidFill>
                            <a:schemeClr val="tx1"/>
                          </a:solidFill>
                          <a:effectLst/>
                          <a:latin typeface="Arial" charset="0"/>
                          <a:ea typeface="宋体" charset="0"/>
                          <a:cs typeface="宋体" charset="0"/>
                        </a:rPr>
                        <a:t>charged higgsino</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zh-CN" altLang="en-US"/>
                    </a:p>
                  </a:txBody>
                  <a:tcPr/>
                </a:tc>
                <a:tc vMerge="1">
                  <a:txBody>
                    <a:bodyPr/>
                    <a:lstStyle/>
                    <a:p>
                      <a:endParaRPr lang="zh-CN" altLang="en-US"/>
                    </a:p>
                  </a:txBody>
                  <a:tcPr/>
                </a:tc>
              </a:tr>
              <a:tr h="254000">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0">
                        <a:ln>
                          <a:noFill/>
                        </a:ln>
                        <a:solidFill>
                          <a:schemeClr val="tx1"/>
                        </a:solidFill>
                        <a:effectLst/>
                        <a:latin typeface="Arial" charset="0"/>
                        <a:ea typeface="宋体" charset="0"/>
                        <a:cs typeface="宋体"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0" i="0" u="none" strike="noStrike" cap="none" normalizeH="0" baseline="0">
                          <a:ln>
                            <a:noFill/>
                          </a:ln>
                          <a:solidFill>
                            <a:schemeClr val="tx1"/>
                          </a:solidFill>
                          <a:effectLst/>
                          <a:latin typeface="Arial" charset="0"/>
                          <a:ea typeface="宋体" charset="0"/>
                          <a:cs typeface="宋体" charset="0"/>
                        </a:rPr>
                        <a:t>B-field</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0">
                        <a:ln>
                          <a:noFill/>
                        </a:ln>
                        <a:solidFill>
                          <a:schemeClr val="tx1"/>
                        </a:solidFill>
                        <a:effectLst/>
                        <a:latin typeface="Arial" charset="0"/>
                        <a:ea typeface="宋体" charset="0"/>
                        <a:cs typeface="宋体"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1" i="0" u="none" strike="noStrike" cap="none" normalizeH="0" baseline="0">
                          <a:ln>
                            <a:noFill/>
                          </a:ln>
                          <a:solidFill>
                            <a:schemeClr val="tx1"/>
                          </a:solidFill>
                          <a:effectLst/>
                          <a:latin typeface="Arial" charset="0"/>
                          <a:ea typeface="宋体" charset="0"/>
                          <a:cs typeface="宋体" charset="0"/>
                        </a:rPr>
                        <a:t>bino</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3">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0">
                        <a:ln>
                          <a:noFill/>
                        </a:ln>
                        <a:solidFill>
                          <a:schemeClr val="tx1"/>
                        </a:solidFill>
                        <a:effectLst/>
                        <a:latin typeface="Arial" charset="0"/>
                        <a:ea typeface="宋体" charset="0"/>
                        <a:cs typeface="宋体"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rowSpan="3">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1" i="0" u="none" strike="noStrike" cap="none" normalizeH="0" baseline="0">
                          <a:ln>
                            <a:noFill/>
                          </a:ln>
                          <a:solidFill>
                            <a:srgbClr val="9900CC"/>
                          </a:solidFill>
                          <a:effectLst/>
                          <a:latin typeface="Arial" charset="0"/>
                          <a:ea typeface="宋体" charset="0"/>
                          <a:cs typeface="宋体" charset="0"/>
                        </a:rPr>
                        <a:t>neutralino</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254000">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30000">
                        <a:ln>
                          <a:noFill/>
                        </a:ln>
                        <a:solidFill>
                          <a:schemeClr val="tx1"/>
                        </a:solidFill>
                        <a:effectLst/>
                        <a:latin typeface="Arial" charset="0"/>
                        <a:ea typeface="宋体" charset="0"/>
                        <a:cs typeface="宋体"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0" i="0" u="none" strike="noStrike" cap="none" normalizeH="0" baseline="0">
                          <a:ln>
                            <a:noFill/>
                          </a:ln>
                          <a:solidFill>
                            <a:schemeClr val="tx1"/>
                          </a:solidFill>
                          <a:effectLst/>
                          <a:latin typeface="Arial" charset="0"/>
                          <a:ea typeface="宋体" charset="0"/>
                          <a:cs typeface="宋体" charset="0"/>
                        </a:rPr>
                        <a:t>W</a:t>
                      </a:r>
                      <a:r>
                        <a:rPr kumimoji="1" lang="en-GB" altLang="zh-CN" sz="1800" b="0" i="0" u="none" strike="noStrike" cap="none" normalizeH="0" baseline="30000">
                          <a:ln>
                            <a:noFill/>
                          </a:ln>
                          <a:solidFill>
                            <a:schemeClr val="tx1"/>
                          </a:solidFill>
                          <a:effectLst/>
                          <a:latin typeface="Arial" charset="0"/>
                          <a:ea typeface="宋体" charset="0"/>
                          <a:cs typeface="宋体" charset="0"/>
                        </a:rPr>
                        <a:t>0</a:t>
                      </a:r>
                      <a:r>
                        <a:rPr kumimoji="1" lang="en-GB" altLang="zh-CN" sz="1800" b="0" i="0" u="none" strike="noStrike" cap="none" normalizeH="0" baseline="0">
                          <a:ln>
                            <a:noFill/>
                          </a:ln>
                          <a:solidFill>
                            <a:schemeClr val="tx1"/>
                          </a:solidFill>
                          <a:effectLst/>
                          <a:latin typeface="Arial" charset="0"/>
                          <a:ea typeface="宋体" charset="0"/>
                          <a:cs typeface="宋体" charset="0"/>
                        </a:rPr>
                        <a:t>-field</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0">
                        <a:ln>
                          <a:noFill/>
                        </a:ln>
                        <a:solidFill>
                          <a:schemeClr val="tx1"/>
                        </a:solidFill>
                        <a:effectLst/>
                        <a:latin typeface="Arial" charset="0"/>
                        <a:ea typeface="宋体" charset="0"/>
                        <a:cs typeface="宋体"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1" i="0" u="none" strike="noStrike" cap="none" normalizeH="0" baseline="0">
                          <a:ln>
                            <a:noFill/>
                          </a:ln>
                          <a:solidFill>
                            <a:schemeClr val="tx1"/>
                          </a:solidFill>
                          <a:effectLst/>
                          <a:latin typeface="Arial" charset="0"/>
                          <a:ea typeface="宋体" charset="0"/>
                          <a:cs typeface="宋体" charset="0"/>
                        </a:rPr>
                        <a:t>wino</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zh-CN" altLang="en-US"/>
                    </a:p>
                  </a:txBody>
                  <a:tcPr/>
                </a:tc>
                <a:tc vMerge="1">
                  <a:txBody>
                    <a:bodyPr/>
                    <a:lstStyle/>
                    <a:p>
                      <a:endParaRPr lang="zh-CN" altLang="en-US"/>
                    </a:p>
                  </a:txBody>
                  <a:tcPr/>
                </a:tc>
              </a:tr>
              <a:tr h="3254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0">
                        <a:ln>
                          <a:noFill/>
                        </a:ln>
                        <a:solidFill>
                          <a:schemeClr val="tx1"/>
                        </a:solidFill>
                        <a:effectLst/>
                        <a:latin typeface="Arial" charset="0"/>
                        <a:ea typeface="宋体" charset="0"/>
                        <a:cs typeface="宋体"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0" i="0" u="none" strike="noStrike" cap="none" normalizeH="0" baseline="0">
                          <a:ln>
                            <a:noFill/>
                          </a:ln>
                          <a:solidFill>
                            <a:schemeClr val="tx1"/>
                          </a:solidFill>
                          <a:effectLst/>
                          <a:latin typeface="Arial" charset="0"/>
                          <a:ea typeface="宋体" charset="0"/>
                          <a:cs typeface="宋体" charset="0"/>
                        </a:rPr>
                        <a:t>neutral Higgs boson</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endParaRPr kumimoji="1" lang="zh-CN" altLang="en-US" sz="2000" b="0" i="0" u="none" strike="noStrike" cap="none" normalizeH="0" baseline="0">
                        <a:ln>
                          <a:noFill/>
                        </a:ln>
                        <a:solidFill>
                          <a:schemeClr val="tx1"/>
                        </a:solidFill>
                        <a:effectLst/>
                        <a:latin typeface="Arial" charset="0"/>
                        <a:ea typeface="宋体" charset="0"/>
                        <a:cs typeface="宋体"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65000"/>
                        <a:buFont typeface="Wingdings" charset="0"/>
                        <a:buNone/>
                        <a:tabLst/>
                      </a:pPr>
                      <a:r>
                        <a:rPr kumimoji="1" lang="en-GB" altLang="zh-CN" sz="1800" b="1" i="0" u="none" strike="noStrike" cap="none" normalizeH="0" baseline="0">
                          <a:ln>
                            <a:noFill/>
                          </a:ln>
                          <a:solidFill>
                            <a:schemeClr val="tx1"/>
                          </a:solidFill>
                          <a:effectLst/>
                          <a:latin typeface="Arial" charset="0"/>
                          <a:ea typeface="宋体" charset="0"/>
                          <a:cs typeface="宋体" charset="0"/>
                        </a:rPr>
                        <a:t>neutral higgsino</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zh-CN" altLang="en-US"/>
                    </a:p>
                  </a:txBody>
                  <a:tcPr/>
                </a:tc>
                <a:tc vMerge="1">
                  <a:txBody>
                    <a:bodyPr/>
                    <a:lstStyle/>
                    <a:p>
                      <a:endParaRPr lang="zh-CN" altLang="en-US"/>
                    </a:p>
                  </a:txBody>
                  <a:tcPr/>
                </a:tc>
              </a:tr>
            </a:tbl>
          </a:graphicData>
        </a:graphic>
      </p:graphicFrame>
      <p:graphicFrame>
        <p:nvGraphicFramePr>
          <p:cNvPr id="1710162" name="Object 82"/>
          <p:cNvGraphicFramePr>
            <a:graphicFrameLocks noChangeAspect="1"/>
          </p:cNvGraphicFramePr>
          <p:nvPr/>
        </p:nvGraphicFramePr>
        <p:xfrm>
          <a:off x="3492500" y="2492375"/>
          <a:ext cx="633413" cy="346075"/>
        </p:xfrm>
        <a:graphic>
          <a:graphicData uri="http://schemas.openxmlformats.org/presentationml/2006/ole">
            <mc:AlternateContent xmlns:mc="http://schemas.openxmlformats.org/markup-compatibility/2006">
              <mc:Choice xmlns:v="urn:schemas-microsoft-com:vml" Requires="v">
                <p:oleObj spid="_x0000_s54600" name="Equation" r:id="rId4" imgW="393480" imgH="215640" progId="Equation.3">
                  <p:embed/>
                </p:oleObj>
              </mc:Choice>
              <mc:Fallback>
                <p:oleObj name="Equation" r:id="rId4" imgW="39348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2492375"/>
                        <a:ext cx="633413" cy="3460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63" name="Object 83"/>
          <p:cNvGraphicFramePr>
            <a:graphicFrameLocks noChangeAspect="1"/>
          </p:cNvGraphicFramePr>
          <p:nvPr/>
        </p:nvGraphicFramePr>
        <p:xfrm>
          <a:off x="3492500" y="2852738"/>
          <a:ext cx="509588" cy="385762"/>
        </p:xfrm>
        <a:graphic>
          <a:graphicData uri="http://schemas.openxmlformats.org/presentationml/2006/ole">
            <mc:AlternateContent xmlns:mc="http://schemas.openxmlformats.org/markup-compatibility/2006">
              <mc:Choice xmlns:v="urn:schemas-microsoft-com:vml" Requires="v">
                <p:oleObj spid="_x0000_s54601" name="Equation" r:id="rId6" imgW="317160" imgH="241200" progId="Equation.3">
                  <p:embed/>
                </p:oleObj>
              </mc:Choice>
              <mc:Fallback>
                <p:oleObj name="Equation" r:id="rId6" imgW="317160" imgH="24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2852738"/>
                        <a:ext cx="509588" cy="3857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64" name="Object 84"/>
          <p:cNvGraphicFramePr>
            <a:graphicFrameLocks noChangeAspect="1"/>
          </p:cNvGraphicFramePr>
          <p:nvPr/>
        </p:nvGraphicFramePr>
        <p:xfrm>
          <a:off x="3635375" y="3357563"/>
          <a:ext cx="222250" cy="280987"/>
        </p:xfrm>
        <a:graphic>
          <a:graphicData uri="http://schemas.openxmlformats.org/presentationml/2006/ole">
            <mc:AlternateContent xmlns:mc="http://schemas.openxmlformats.org/markup-compatibility/2006">
              <mc:Choice xmlns:v="urn:schemas-microsoft-com:vml" Requires="v">
                <p:oleObj spid="_x0000_s54602" name="Equation" r:id="rId8" imgW="139680" imgH="177480" progId="Equation.3">
                  <p:embed/>
                </p:oleObj>
              </mc:Choice>
              <mc:Fallback>
                <p:oleObj name="Equation" r:id="rId8" imgW="139680" imgH="177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5375" y="3357563"/>
                        <a:ext cx="222250" cy="2809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65" name="Object 85"/>
          <p:cNvGraphicFramePr>
            <a:graphicFrameLocks noChangeAspect="1"/>
          </p:cNvGraphicFramePr>
          <p:nvPr/>
        </p:nvGraphicFramePr>
        <p:xfrm>
          <a:off x="3635375" y="3716338"/>
          <a:ext cx="242888" cy="323850"/>
        </p:xfrm>
        <a:graphic>
          <a:graphicData uri="http://schemas.openxmlformats.org/presentationml/2006/ole">
            <mc:AlternateContent xmlns:mc="http://schemas.openxmlformats.org/markup-compatibility/2006">
              <mc:Choice xmlns:v="urn:schemas-microsoft-com:vml" Requires="v">
                <p:oleObj spid="_x0000_s54603" name="Equation" r:id="rId10" imgW="152280" imgH="203040" progId="Equation.3">
                  <p:embed/>
                </p:oleObj>
              </mc:Choice>
              <mc:Fallback>
                <p:oleObj name="Equation" r:id="rId10" imgW="15228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35375" y="3716338"/>
                        <a:ext cx="242888" cy="3238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66" name="Object 86"/>
          <p:cNvGraphicFramePr>
            <a:graphicFrameLocks noChangeAspect="1"/>
          </p:cNvGraphicFramePr>
          <p:nvPr/>
        </p:nvGraphicFramePr>
        <p:xfrm>
          <a:off x="3563938" y="4076700"/>
          <a:ext cx="387350" cy="344488"/>
        </p:xfrm>
        <a:graphic>
          <a:graphicData uri="http://schemas.openxmlformats.org/presentationml/2006/ole">
            <mc:AlternateContent xmlns:mc="http://schemas.openxmlformats.org/markup-compatibility/2006">
              <mc:Choice xmlns:v="urn:schemas-microsoft-com:vml" Requires="v">
                <p:oleObj spid="_x0000_s54604" name="Equation" r:id="rId12" imgW="241200" imgH="215640" progId="Equation.3">
                  <p:embed/>
                </p:oleObj>
              </mc:Choice>
              <mc:Fallback>
                <p:oleObj name="Equation" r:id="rId12" imgW="241200" imgH="2156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63938" y="4076700"/>
                        <a:ext cx="387350" cy="344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67" name="Object 87"/>
          <p:cNvGraphicFramePr>
            <a:graphicFrameLocks noChangeAspect="1"/>
          </p:cNvGraphicFramePr>
          <p:nvPr/>
        </p:nvGraphicFramePr>
        <p:xfrm>
          <a:off x="3419475" y="4581525"/>
          <a:ext cx="835025" cy="404813"/>
        </p:xfrm>
        <a:graphic>
          <a:graphicData uri="http://schemas.openxmlformats.org/presentationml/2006/ole">
            <mc:AlternateContent xmlns:mc="http://schemas.openxmlformats.org/markup-compatibility/2006">
              <mc:Choice xmlns:v="urn:schemas-microsoft-com:vml" Requires="v">
                <p:oleObj spid="_x0000_s54605" name="Equation" r:id="rId14" imgW="520560" imgH="253800" progId="Equation.3">
                  <p:embed/>
                </p:oleObj>
              </mc:Choice>
              <mc:Fallback>
                <p:oleObj name="Equation" r:id="rId14" imgW="520560" imgH="2538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19475" y="4581525"/>
                        <a:ext cx="835025" cy="404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68" name="Object 88"/>
          <p:cNvGraphicFramePr>
            <a:graphicFrameLocks noChangeAspect="1"/>
          </p:cNvGraphicFramePr>
          <p:nvPr/>
        </p:nvGraphicFramePr>
        <p:xfrm>
          <a:off x="3419475" y="5949950"/>
          <a:ext cx="795338" cy="404813"/>
        </p:xfrm>
        <a:graphic>
          <a:graphicData uri="http://schemas.openxmlformats.org/presentationml/2006/ole">
            <mc:AlternateContent xmlns:mc="http://schemas.openxmlformats.org/markup-compatibility/2006">
              <mc:Choice xmlns:v="urn:schemas-microsoft-com:vml" Requires="v">
                <p:oleObj spid="_x0000_s54606" name="Equation" r:id="rId16" imgW="495000" imgH="253800" progId="Equation.3">
                  <p:embed/>
                </p:oleObj>
              </mc:Choice>
              <mc:Fallback>
                <p:oleObj name="Equation" r:id="rId16" imgW="495000" imgH="2538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19475" y="5949950"/>
                        <a:ext cx="795338" cy="404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69" name="Object 89"/>
          <p:cNvGraphicFramePr>
            <a:graphicFrameLocks noChangeAspect="1"/>
          </p:cNvGraphicFramePr>
          <p:nvPr/>
        </p:nvGraphicFramePr>
        <p:xfrm>
          <a:off x="3625850" y="5140325"/>
          <a:ext cx="242888" cy="323850"/>
        </p:xfrm>
        <a:graphic>
          <a:graphicData uri="http://schemas.openxmlformats.org/presentationml/2006/ole">
            <mc:AlternateContent xmlns:mc="http://schemas.openxmlformats.org/markup-compatibility/2006">
              <mc:Choice xmlns:v="urn:schemas-microsoft-com:vml" Requires="v">
                <p:oleObj spid="_x0000_s54607" name="Equation" r:id="rId18" imgW="152280" imgH="203040" progId="Equation.3">
                  <p:embed/>
                </p:oleObj>
              </mc:Choice>
              <mc:Fallback>
                <p:oleObj name="Equation" r:id="rId18" imgW="152280" imgH="20304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25850" y="5140325"/>
                        <a:ext cx="242888" cy="3238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70" name="Object 90"/>
          <p:cNvGraphicFramePr>
            <a:graphicFrameLocks noChangeAspect="1"/>
          </p:cNvGraphicFramePr>
          <p:nvPr/>
        </p:nvGraphicFramePr>
        <p:xfrm>
          <a:off x="3635375" y="5516563"/>
          <a:ext cx="368300" cy="344487"/>
        </p:xfrm>
        <a:graphic>
          <a:graphicData uri="http://schemas.openxmlformats.org/presentationml/2006/ole">
            <mc:AlternateContent xmlns:mc="http://schemas.openxmlformats.org/markup-compatibility/2006">
              <mc:Choice xmlns:v="urn:schemas-microsoft-com:vml" Requires="v">
                <p:oleObj spid="_x0000_s54608" name="Equation" r:id="rId20" imgW="228600" imgH="215640" progId="Equation.3">
                  <p:embed/>
                </p:oleObj>
              </mc:Choice>
              <mc:Fallback>
                <p:oleObj name="Equation" r:id="rId20" imgW="228600" imgH="21564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35375" y="5516563"/>
                        <a:ext cx="368300" cy="3444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71" name="Object 91"/>
          <p:cNvGraphicFramePr>
            <a:graphicFrameLocks noChangeAspect="1"/>
          </p:cNvGraphicFramePr>
          <p:nvPr/>
        </p:nvGraphicFramePr>
        <p:xfrm>
          <a:off x="6227763" y="2492375"/>
          <a:ext cx="573087" cy="346075"/>
        </p:xfrm>
        <a:graphic>
          <a:graphicData uri="http://schemas.openxmlformats.org/presentationml/2006/ole">
            <mc:AlternateContent xmlns:mc="http://schemas.openxmlformats.org/markup-compatibility/2006">
              <mc:Choice xmlns:v="urn:schemas-microsoft-com:vml" Requires="v">
                <p:oleObj spid="_x0000_s54609" name="Equation" r:id="rId22" imgW="355320" imgH="215640" progId="Equation.3">
                  <p:embed/>
                </p:oleObj>
              </mc:Choice>
              <mc:Fallback>
                <p:oleObj name="Equation" r:id="rId22" imgW="355320" imgH="21564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227763" y="2492375"/>
                        <a:ext cx="573087" cy="3460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72" name="Object 92"/>
          <p:cNvGraphicFramePr>
            <a:graphicFrameLocks noChangeAspect="1"/>
          </p:cNvGraphicFramePr>
          <p:nvPr/>
        </p:nvGraphicFramePr>
        <p:xfrm>
          <a:off x="6372225" y="3716338"/>
          <a:ext cx="242888" cy="323850"/>
        </p:xfrm>
        <a:graphic>
          <a:graphicData uri="http://schemas.openxmlformats.org/presentationml/2006/ole">
            <mc:AlternateContent xmlns:mc="http://schemas.openxmlformats.org/markup-compatibility/2006">
              <mc:Choice xmlns:v="urn:schemas-microsoft-com:vml" Requires="v">
                <p:oleObj spid="_x0000_s54610" name="Equation" r:id="rId24" imgW="152280" imgH="203040" progId="Equation.3">
                  <p:embed/>
                </p:oleObj>
              </mc:Choice>
              <mc:Fallback>
                <p:oleObj name="Equation" r:id="rId24" imgW="15228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72225" y="3716338"/>
                        <a:ext cx="242888" cy="3238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73" name="Object 93"/>
          <p:cNvGraphicFramePr>
            <a:graphicFrameLocks noChangeAspect="1"/>
          </p:cNvGraphicFramePr>
          <p:nvPr/>
        </p:nvGraphicFramePr>
        <p:xfrm>
          <a:off x="6300788" y="2924175"/>
          <a:ext cx="449262" cy="385763"/>
        </p:xfrm>
        <a:graphic>
          <a:graphicData uri="http://schemas.openxmlformats.org/presentationml/2006/ole">
            <mc:AlternateContent xmlns:mc="http://schemas.openxmlformats.org/markup-compatibility/2006">
              <mc:Choice xmlns:v="urn:schemas-microsoft-com:vml" Requires="v">
                <p:oleObj spid="_x0000_s54611" name="Equation" r:id="rId25" imgW="279360" imgH="241200" progId="Equation.3">
                  <p:embed/>
                </p:oleObj>
              </mc:Choice>
              <mc:Fallback>
                <p:oleObj name="Equation" r:id="rId25" imgW="279360" imgH="241200"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300788" y="2924175"/>
                        <a:ext cx="449262" cy="3857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74" name="Object 94"/>
          <p:cNvGraphicFramePr>
            <a:graphicFrameLocks noChangeAspect="1"/>
          </p:cNvGraphicFramePr>
          <p:nvPr/>
        </p:nvGraphicFramePr>
        <p:xfrm>
          <a:off x="6372225" y="3357563"/>
          <a:ext cx="222250" cy="280987"/>
        </p:xfrm>
        <a:graphic>
          <a:graphicData uri="http://schemas.openxmlformats.org/presentationml/2006/ole">
            <mc:AlternateContent xmlns:mc="http://schemas.openxmlformats.org/markup-compatibility/2006">
              <mc:Choice xmlns:v="urn:schemas-microsoft-com:vml" Requires="v">
                <p:oleObj spid="_x0000_s54612" name="Equation" r:id="rId27" imgW="139680" imgH="177480" progId="Equation.3">
                  <p:embed/>
                </p:oleObj>
              </mc:Choice>
              <mc:Fallback>
                <p:oleObj name="Equation" r:id="rId27" imgW="139680" imgH="177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2225" y="3357563"/>
                        <a:ext cx="222250" cy="2809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75" name="Object 95"/>
          <p:cNvGraphicFramePr>
            <a:graphicFrameLocks noChangeAspect="1"/>
          </p:cNvGraphicFramePr>
          <p:nvPr/>
        </p:nvGraphicFramePr>
        <p:xfrm>
          <a:off x="6300788" y="4292600"/>
          <a:ext cx="503237" cy="503238"/>
        </p:xfrm>
        <a:graphic>
          <a:graphicData uri="http://schemas.openxmlformats.org/presentationml/2006/ole">
            <mc:AlternateContent xmlns:mc="http://schemas.openxmlformats.org/markup-compatibility/2006">
              <mc:Choice xmlns:v="urn:schemas-microsoft-com:vml" Requires="v">
                <p:oleObj spid="_x0000_s54613" name="Equation" r:id="rId28" imgW="253800" imgH="253800" progId="Equation.3">
                  <p:embed/>
                </p:oleObj>
              </mc:Choice>
              <mc:Fallback>
                <p:oleObj name="Equation" r:id="rId28" imgW="253800" imgH="253800" progId="Equation.3">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300788" y="4292600"/>
                        <a:ext cx="503237" cy="5032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76" name="Object 96"/>
          <p:cNvGraphicFramePr>
            <a:graphicFrameLocks noChangeAspect="1"/>
          </p:cNvGraphicFramePr>
          <p:nvPr/>
        </p:nvGraphicFramePr>
        <p:xfrm>
          <a:off x="6300788" y="5426075"/>
          <a:ext cx="792162" cy="495300"/>
        </p:xfrm>
        <a:graphic>
          <a:graphicData uri="http://schemas.openxmlformats.org/presentationml/2006/ole">
            <mc:AlternateContent xmlns:mc="http://schemas.openxmlformats.org/markup-compatibility/2006">
              <mc:Choice xmlns:v="urn:schemas-microsoft-com:vml" Requires="v">
                <p:oleObj spid="_x0000_s54614" name="Equation" r:id="rId30" imgW="406080" imgH="253800" progId="Equation.3">
                  <p:embed/>
                </p:oleObj>
              </mc:Choice>
              <mc:Fallback>
                <p:oleObj name="Equation" r:id="rId30" imgW="406080" imgH="253800" progId="Equation.3">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300788" y="5426075"/>
                        <a:ext cx="792162" cy="495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710177" name="AutoShape 97"/>
          <p:cNvSpPr>
            <a:spLocks/>
          </p:cNvSpPr>
          <p:nvPr/>
        </p:nvSpPr>
        <p:spPr bwMode="auto">
          <a:xfrm>
            <a:off x="5867400" y="4076700"/>
            <a:ext cx="288925" cy="936625"/>
          </a:xfrm>
          <a:prstGeom prst="rightBrace">
            <a:avLst>
              <a:gd name="adj1" fmla="val 27015"/>
              <a:gd name="adj2" fmla="val 50000"/>
            </a:avLst>
          </a:prstGeom>
          <a:noFill/>
          <a:ln w="9525">
            <a:solidFill>
              <a:srgbClr val="FF33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a:p>
        </p:txBody>
      </p:sp>
      <p:sp>
        <p:nvSpPr>
          <p:cNvPr id="1710178" name="AutoShape 98"/>
          <p:cNvSpPr>
            <a:spLocks/>
          </p:cNvSpPr>
          <p:nvPr/>
        </p:nvSpPr>
        <p:spPr bwMode="auto">
          <a:xfrm>
            <a:off x="5867400" y="5157788"/>
            <a:ext cx="360363" cy="1295400"/>
          </a:xfrm>
          <a:prstGeom prst="rightBrace">
            <a:avLst>
              <a:gd name="adj1" fmla="val 29956"/>
              <a:gd name="adj2" fmla="val 50000"/>
            </a:avLst>
          </a:prstGeom>
          <a:noFill/>
          <a:ln w="9525">
            <a:solidFill>
              <a:srgbClr val="FF33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a:p>
        </p:txBody>
      </p:sp>
      <p:graphicFrame>
        <p:nvGraphicFramePr>
          <p:cNvPr id="1710179" name="Object 99"/>
          <p:cNvGraphicFramePr>
            <a:graphicFrameLocks noChangeAspect="1"/>
          </p:cNvGraphicFramePr>
          <p:nvPr/>
        </p:nvGraphicFramePr>
        <p:xfrm>
          <a:off x="250825" y="2492375"/>
          <a:ext cx="1574800" cy="327025"/>
        </p:xfrm>
        <a:graphic>
          <a:graphicData uri="http://schemas.openxmlformats.org/presentationml/2006/ole">
            <mc:AlternateContent xmlns:mc="http://schemas.openxmlformats.org/markup-compatibility/2006">
              <mc:Choice xmlns:v="urn:schemas-microsoft-com:vml" Requires="v">
                <p:oleObj spid="_x0000_s54615" name="Equation" r:id="rId32" imgW="977760" imgH="203040" progId="Equation.3">
                  <p:embed/>
                </p:oleObj>
              </mc:Choice>
              <mc:Fallback>
                <p:oleObj name="Equation" r:id="rId32" imgW="977760" imgH="203040" progId="Equation.3">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50825" y="2492375"/>
                        <a:ext cx="1574800" cy="327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80" name="Object 100"/>
          <p:cNvGraphicFramePr>
            <a:graphicFrameLocks noChangeAspect="1"/>
          </p:cNvGraphicFramePr>
          <p:nvPr/>
        </p:nvGraphicFramePr>
        <p:xfrm>
          <a:off x="611188" y="2852738"/>
          <a:ext cx="1003300" cy="327025"/>
        </p:xfrm>
        <a:graphic>
          <a:graphicData uri="http://schemas.openxmlformats.org/presentationml/2006/ole">
            <mc:AlternateContent xmlns:mc="http://schemas.openxmlformats.org/markup-compatibility/2006">
              <mc:Choice xmlns:v="urn:schemas-microsoft-com:vml" Requires="v">
                <p:oleObj spid="_x0000_s54616" name="Equation" r:id="rId34" imgW="622080" imgH="203040" progId="Equation.3">
                  <p:embed/>
                </p:oleObj>
              </mc:Choice>
              <mc:Fallback>
                <p:oleObj name="Equation" r:id="rId34" imgW="622080" imgH="203040" progId="Equation.3">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11188" y="2852738"/>
                        <a:ext cx="1003300" cy="327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81" name="Object 101"/>
          <p:cNvGraphicFramePr>
            <a:graphicFrameLocks noChangeAspect="1"/>
          </p:cNvGraphicFramePr>
          <p:nvPr/>
        </p:nvGraphicFramePr>
        <p:xfrm>
          <a:off x="539750" y="3284538"/>
          <a:ext cx="1249363" cy="387350"/>
        </p:xfrm>
        <a:graphic>
          <a:graphicData uri="http://schemas.openxmlformats.org/presentationml/2006/ole">
            <mc:AlternateContent xmlns:mc="http://schemas.openxmlformats.org/markup-compatibility/2006">
              <mc:Choice xmlns:v="urn:schemas-microsoft-com:vml" Requires="v">
                <p:oleObj spid="_x0000_s54617" name="Equation" r:id="rId36" imgW="774360" imgH="241200" progId="Equation.3">
                  <p:embed/>
                </p:oleObj>
              </mc:Choice>
              <mc:Fallback>
                <p:oleObj name="Equation" r:id="rId36" imgW="774360" imgH="241200" progId="Equation.3">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39750" y="3284538"/>
                        <a:ext cx="1249363" cy="387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82" name="Object 102"/>
          <p:cNvGraphicFramePr>
            <a:graphicFrameLocks noChangeAspect="1"/>
          </p:cNvGraphicFramePr>
          <p:nvPr/>
        </p:nvGraphicFramePr>
        <p:xfrm>
          <a:off x="900113" y="3716338"/>
          <a:ext cx="222250" cy="261937"/>
        </p:xfrm>
        <a:graphic>
          <a:graphicData uri="http://schemas.openxmlformats.org/presentationml/2006/ole">
            <mc:AlternateContent xmlns:mc="http://schemas.openxmlformats.org/markup-compatibility/2006">
              <mc:Choice xmlns:v="urn:schemas-microsoft-com:vml" Requires="v">
                <p:oleObj spid="_x0000_s54618" name="Equation" r:id="rId38" imgW="139680" imgH="164880" progId="Equation.3">
                  <p:embed/>
                </p:oleObj>
              </mc:Choice>
              <mc:Fallback>
                <p:oleObj name="Equation" r:id="rId38" imgW="139680" imgH="164880" progId="Equation.3">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900113" y="3716338"/>
                        <a:ext cx="222250" cy="2619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83" name="Object 103"/>
          <p:cNvGraphicFramePr>
            <a:graphicFrameLocks noChangeAspect="1"/>
          </p:cNvGraphicFramePr>
          <p:nvPr/>
        </p:nvGraphicFramePr>
        <p:xfrm>
          <a:off x="827088" y="4076700"/>
          <a:ext cx="384175" cy="323850"/>
        </p:xfrm>
        <a:graphic>
          <a:graphicData uri="http://schemas.openxmlformats.org/presentationml/2006/ole">
            <mc:AlternateContent xmlns:mc="http://schemas.openxmlformats.org/markup-compatibility/2006">
              <mc:Choice xmlns:v="urn:schemas-microsoft-com:vml" Requires="v">
                <p:oleObj spid="_x0000_s54619" name="Equation" r:id="rId40" imgW="241200" imgH="203040" progId="Equation.3">
                  <p:embed/>
                </p:oleObj>
              </mc:Choice>
              <mc:Fallback>
                <p:oleObj name="Equation" r:id="rId40" imgW="241200" imgH="203040" progId="Equation.3">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827088" y="4076700"/>
                        <a:ext cx="384175" cy="3238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84" name="Object 104"/>
          <p:cNvGraphicFramePr>
            <a:graphicFrameLocks noChangeAspect="1"/>
          </p:cNvGraphicFramePr>
          <p:nvPr/>
        </p:nvGraphicFramePr>
        <p:xfrm>
          <a:off x="539750" y="4581525"/>
          <a:ext cx="936625" cy="433388"/>
        </p:xfrm>
        <a:graphic>
          <a:graphicData uri="http://schemas.openxmlformats.org/presentationml/2006/ole">
            <mc:AlternateContent xmlns:mc="http://schemas.openxmlformats.org/markup-compatibility/2006">
              <mc:Choice xmlns:v="urn:schemas-microsoft-com:vml" Requires="v">
                <p:oleObj spid="_x0000_s54620" name="Equation" r:id="rId42" imgW="520560" imgH="241200" progId="Equation.3">
                  <p:embed/>
                </p:oleObj>
              </mc:Choice>
              <mc:Fallback>
                <p:oleObj name="Equation" r:id="rId42" imgW="520560" imgH="241200" progId="Equation.3">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539750" y="4581525"/>
                        <a:ext cx="936625" cy="433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85" name="Object 105"/>
          <p:cNvGraphicFramePr>
            <a:graphicFrameLocks noChangeAspect="1"/>
          </p:cNvGraphicFramePr>
          <p:nvPr/>
        </p:nvGraphicFramePr>
        <p:xfrm>
          <a:off x="835025" y="5113338"/>
          <a:ext cx="242888" cy="261937"/>
        </p:xfrm>
        <a:graphic>
          <a:graphicData uri="http://schemas.openxmlformats.org/presentationml/2006/ole">
            <mc:AlternateContent xmlns:mc="http://schemas.openxmlformats.org/markup-compatibility/2006">
              <mc:Choice xmlns:v="urn:schemas-microsoft-com:vml" Requires="v">
                <p:oleObj spid="_x0000_s54621" name="Equation" r:id="rId44" imgW="152280" imgH="164880" progId="Equation.3">
                  <p:embed/>
                </p:oleObj>
              </mc:Choice>
              <mc:Fallback>
                <p:oleObj name="Equation" r:id="rId44" imgW="152280" imgH="164880" progId="Equation.3">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35025" y="5113338"/>
                        <a:ext cx="242888" cy="2619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86" name="Object 106"/>
          <p:cNvGraphicFramePr>
            <a:graphicFrameLocks noChangeAspect="1"/>
          </p:cNvGraphicFramePr>
          <p:nvPr/>
        </p:nvGraphicFramePr>
        <p:xfrm>
          <a:off x="755650" y="5516563"/>
          <a:ext cx="365125" cy="323850"/>
        </p:xfrm>
        <a:graphic>
          <a:graphicData uri="http://schemas.openxmlformats.org/presentationml/2006/ole">
            <mc:AlternateContent xmlns:mc="http://schemas.openxmlformats.org/markup-compatibility/2006">
              <mc:Choice xmlns:v="urn:schemas-microsoft-com:vml" Requires="v">
                <p:oleObj spid="_x0000_s54622" name="Equation" r:id="rId46" imgW="228600" imgH="203040" progId="Equation.3">
                  <p:embed/>
                </p:oleObj>
              </mc:Choice>
              <mc:Fallback>
                <p:oleObj name="Equation" r:id="rId46" imgW="228600" imgH="203040" progId="Equation.3">
                  <p:embed/>
                  <p:pic>
                    <p:nvPicPr>
                      <p:cNvPr id="0" name=""/>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55650" y="5516563"/>
                        <a:ext cx="365125" cy="3238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10187" name="Object 107"/>
          <p:cNvGraphicFramePr>
            <a:graphicFrameLocks noChangeAspect="1"/>
          </p:cNvGraphicFramePr>
          <p:nvPr/>
        </p:nvGraphicFramePr>
        <p:xfrm>
          <a:off x="611188" y="5949950"/>
          <a:ext cx="889000" cy="431800"/>
        </p:xfrm>
        <a:graphic>
          <a:graphicData uri="http://schemas.openxmlformats.org/presentationml/2006/ole">
            <mc:AlternateContent xmlns:mc="http://schemas.openxmlformats.org/markup-compatibility/2006">
              <mc:Choice xmlns:v="urn:schemas-microsoft-com:vml" Requires="v">
                <p:oleObj spid="_x0000_s54623" name="公式" r:id="rId48" imgW="495000" imgH="241200" progId="Equation.3">
                  <p:embed/>
                </p:oleObj>
              </mc:Choice>
              <mc:Fallback>
                <p:oleObj name="公式" r:id="rId48" imgW="495000" imgH="241200" progId="Equation.3">
                  <p:embed/>
                  <p:pic>
                    <p:nvPicPr>
                      <p:cNvPr id="0" name=""/>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11188" y="5949950"/>
                        <a:ext cx="889000" cy="431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710188" name="Oval 108"/>
          <p:cNvSpPr>
            <a:spLocks noChangeArrowheads="1"/>
          </p:cNvSpPr>
          <p:nvPr/>
        </p:nvSpPr>
        <p:spPr bwMode="auto">
          <a:xfrm>
            <a:off x="5651500" y="1196975"/>
            <a:ext cx="3313113" cy="5327650"/>
          </a:xfrm>
          <a:prstGeom prst="ellipse">
            <a:avLst/>
          </a:prstGeom>
          <a:noFill/>
          <a:ln w="38100">
            <a:solidFill>
              <a:srgbClr val="808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a:p>
        </p:txBody>
      </p:sp>
      <p:sp>
        <p:nvSpPr>
          <p:cNvPr id="1710189" name="Slide Number Placeholder 2"/>
          <p:cNvSpPr txBox="1">
            <a:spLocks noGrp="1"/>
          </p:cNvSpPr>
          <p:nvPr/>
        </p:nvSpPr>
        <p:spPr bwMode="auto">
          <a:xfrm>
            <a:off x="8305800" y="6553200"/>
            <a:ext cx="838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37931725" indent="-37474525">
              <a:defRPr kumimoji="1" sz="2400">
                <a:solidFill>
                  <a:schemeClr val="tx1"/>
                </a:solidFill>
                <a:latin typeface="Times New Roman" charset="0"/>
                <a:ea typeface="宋体" charset="0"/>
              </a:defRPr>
            </a:lvl2pPr>
            <a:lvl3pPr>
              <a:defRPr kumimoji="1" sz="2400">
                <a:solidFill>
                  <a:schemeClr val="tx1"/>
                </a:solidFill>
                <a:latin typeface="Times New Roman" charset="0"/>
                <a:ea typeface="宋体" charset="0"/>
              </a:defRPr>
            </a:lvl3pPr>
            <a:lvl4pPr>
              <a:defRPr kumimoji="1" sz="2400">
                <a:solidFill>
                  <a:schemeClr val="tx1"/>
                </a:solidFill>
                <a:latin typeface="Times New Roman" charset="0"/>
                <a:ea typeface="宋体" charset="0"/>
              </a:defRPr>
            </a:lvl4pPr>
            <a:lvl5pPr>
              <a:defRPr kumimoji="1" sz="2400">
                <a:solidFill>
                  <a:schemeClr val="tx1"/>
                </a:solidFill>
                <a:latin typeface="Times New Roman" charset="0"/>
                <a:ea typeface="宋体" charset="0"/>
              </a:defRPr>
            </a:lvl5pPr>
            <a:lvl6pPr marL="457200" fontAlgn="base">
              <a:spcBef>
                <a:spcPct val="0"/>
              </a:spcBef>
              <a:spcAft>
                <a:spcPct val="0"/>
              </a:spcAft>
              <a:defRPr kumimoji="1" sz="2400">
                <a:solidFill>
                  <a:schemeClr val="tx1"/>
                </a:solidFill>
                <a:latin typeface="Times New Roman" charset="0"/>
                <a:ea typeface="宋体" charset="0"/>
              </a:defRPr>
            </a:lvl6pPr>
            <a:lvl7pPr marL="914400" fontAlgn="base">
              <a:spcBef>
                <a:spcPct val="0"/>
              </a:spcBef>
              <a:spcAft>
                <a:spcPct val="0"/>
              </a:spcAft>
              <a:defRPr kumimoji="1" sz="2400">
                <a:solidFill>
                  <a:schemeClr val="tx1"/>
                </a:solidFill>
                <a:latin typeface="Times New Roman" charset="0"/>
                <a:ea typeface="宋体" charset="0"/>
              </a:defRPr>
            </a:lvl7pPr>
            <a:lvl8pPr marL="1371600" fontAlgn="base">
              <a:spcBef>
                <a:spcPct val="0"/>
              </a:spcBef>
              <a:spcAft>
                <a:spcPct val="0"/>
              </a:spcAft>
              <a:defRPr kumimoji="1" sz="2400">
                <a:solidFill>
                  <a:schemeClr val="tx1"/>
                </a:solidFill>
                <a:latin typeface="Times New Roman" charset="0"/>
                <a:ea typeface="宋体" charset="0"/>
              </a:defRPr>
            </a:lvl8pPr>
            <a:lvl9pPr marL="1828800" fontAlgn="base">
              <a:spcBef>
                <a:spcPct val="0"/>
              </a:spcBef>
              <a:spcAft>
                <a:spcPct val="0"/>
              </a:spcAft>
              <a:defRPr kumimoji="1" sz="2400">
                <a:solidFill>
                  <a:schemeClr val="tx1"/>
                </a:solidFill>
                <a:latin typeface="Times New Roman" charset="0"/>
                <a:ea typeface="宋体" charset="0"/>
              </a:defRPr>
            </a:lvl9pPr>
          </a:lstStyle>
          <a:p>
            <a:pPr algn="r" eaLnBrk="0" hangingPunct="0">
              <a:buFontTx/>
              <a:buNone/>
            </a:pPr>
            <a:fld id="{41C32EE2-B423-7A4E-BDE9-A89B3B36A97D}" type="slidenum">
              <a:rPr kumimoji="0" lang="zh-CN" altLang="en-US" sz="1200">
                <a:solidFill>
                  <a:schemeClr val="tx2"/>
                </a:solidFill>
                <a:latin typeface="Comic Sans MS" charset="0"/>
                <a:ea typeface="MS PGothic" charset="0"/>
                <a:cs typeface="MS PGothic" charset="0"/>
              </a:rPr>
              <a:pPr algn="r" eaLnBrk="0" hangingPunct="0">
                <a:buFontTx/>
                <a:buNone/>
              </a:pPr>
              <a:t>82</a:t>
            </a:fld>
            <a:endParaRPr kumimoji="0" lang="en-US" altLang="zh-CN" sz="1200">
              <a:solidFill>
                <a:schemeClr val="tx2"/>
              </a:solidFill>
              <a:latin typeface="Comic Sans MS" charset="0"/>
              <a:ea typeface="MS PGothic" charset="0"/>
              <a:cs typeface="MS PGothic" charset="0"/>
            </a:endParaRPr>
          </a:p>
        </p:txBody>
      </p:sp>
    </p:spTree>
    <p:extLst>
      <p:ext uri="{BB962C8B-B14F-4D97-AF65-F5344CB8AC3E}">
        <p14:creationId xmlns:p14="http://schemas.microsoft.com/office/powerpoint/2010/main" val="1349914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10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8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6466" name="Text Box 2"/>
          <p:cNvSpPr txBox="1">
            <a:spLocks noChangeArrowheads="1"/>
          </p:cNvSpPr>
          <p:nvPr/>
        </p:nvSpPr>
        <p:spPr bwMode="auto">
          <a:xfrm>
            <a:off x="115888" y="20638"/>
            <a:ext cx="1103312" cy="588962"/>
          </a:xfrm>
          <a:prstGeom prst="rect">
            <a:avLst/>
          </a:prstGeom>
          <a:solidFill>
            <a:srgbClr val="CC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buFontTx/>
              <a:buNone/>
            </a:pPr>
            <a:r>
              <a:rPr lang="en-US" altLang="zh-CN" sz="3200" b="1">
                <a:solidFill>
                  <a:schemeClr val="tx2"/>
                </a:solidFill>
              </a:rPr>
              <a:t>LHC</a:t>
            </a:r>
            <a:r>
              <a:rPr lang="en-US" altLang="zh-CN" sz="3200">
                <a:solidFill>
                  <a:schemeClr val="accent2"/>
                </a:solidFill>
                <a:effectLst>
                  <a:outerShdw blurRad="38100" dist="38100" dir="2700000" algn="tl">
                    <a:srgbClr val="000000"/>
                  </a:outerShdw>
                </a:effectLst>
              </a:rPr>
              <a:t> </a:t>
            </a:r>
          </a:p>
        </p:txBody>
      </p:sp>
      <p:sp>
        <p:nvSpPr>
          <p:cNvPr id="1726467" name="Text Box 3"/>
          <p:cNvSpPr txBox="1">
            <a:spLocks noChangeArrowheads="1"/>
          </p:cNvSpPr>
          <p:nvPr/>
        </p:nvSpPr>
        <p:spPr bwMode="auto">
          <a:xfrm>
            <a:off x="5029200" y="6230938"/>
            <a:ext cx="1428750" cy="590550"/>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buFontTx/>
              <a:buNone/>
            </a:pPr>
            <a:r>
              <a:rPr lang="en-US" altLang="zh-CN" sz="1600">
                <a:solidFill>
                  <a:schemeClr val="tx1"/>
                </a:solidFill>
              </a:rPr>
              <a:t>LHCb : </a:t>
            </a:r>
          </a:p>
          <a:p>
            <a:pPr eaLnBrk="0" hangingPunct="0">
              <a:buFontTx/>
              <a:buNone/>
            </a:pPr>
            <a:r>
              <a:rPr lang="en-US" altLang="zh-CN" sz="1600">
                <a:solidFill>
                  <a:schemeClr val="tx1"/>
                </a:solidFill>
              </a:rPr>
              <a:t>pp, B-physics</a:t>
            </a:r>
          </a:p>
        </p:txBody>
      </p:sp>
      <p:pic>
        <p:nvPicPr>
          <p:cNvPr id="1726468" name="Picture 4" descr="LHCUnde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50" y="1676400"/>
            <a:ext cx="6445250" cy="4554538"/>
          </a:xfrm>
          <a:prstGeom prst="rect">
            <a:avLst/>
          </a:prstGeom>
          <a:noFill/>
          <a:extLst>
            <a:ext uri="{909E8E84-426E-40dd-AFC4-6F175D3DCCD1}">
              <a14:hiddenFill xmlns:a14="http://schemas.microsoft.com/office/drawing/2010/main" xmlns="">
                <a:solidFill>
                  <a:srgbClr val="FFFFFF"/>
                </a:solidFill>
              </a14:hiddenFill>
            </a:ext>
          </a:extLst>
        </p:spPr>
      </p:pic>
      <p:sp>
        <p:nvSpPr>
          <p:cNvPr id="1726469" name="Line 5"/>
          <p:cNvSpPr>
            <a:spLocks noChangeShapeType="1"/>
          </p:cNvSpPr>
          <p:nvPr/>
        </p:nvSpPr>
        <p:spPr bwMode="auto">
          <a:xfrm flipV="1">
            <a:off x="838200" y="5011738"/>
            <a:ext cx="685800" cy="45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zh-CN" altLang="en-US"/>
          </a:p>
        </p:txBody>
      </p:sp>
      <p:sp>
        <p:nvSpPr>
          <p:cNvPr id="1726470" name="Line 6"/>
          <p:cNvSpPr>
            <a:spLocks noChangeShapeType="1"/>
          </p:cNvSpPr>
          <p:nvPr/>
        </p:nvSpPr>
        <p:spPr bwMode="auto">
          <a:xfrm flipH="1" flipV="1">
            <a:off x="5715000" y="5697538"/>
            <a:ext cx="76200" cy="53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zh-CN" altLang="en-US"/>
          </a:p>
        </p:txBody>
      </p:sp>
      <p:sp>
        <p:nvSpPr>
          <p:cNvPr id="1726471" name="Rectangle 7"/>
          <p:cNvSpPr>
            <a:spLocks noChangeArrowheads="1"/>
          </p:cNvSpPr>
          <p:nvPr/>
        </p:nvSpPr>
        <p:spPr bwMode="auto">
          <a:xfrm>
            <a:off x="1219200" y="1887538"/>
            <a:ext cx="1371600" cy="381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a:p>
        </p:txBody>
      </p:sp>
      <p:sp>
        <p:nvSpPr>
          <p:cNvPr id="1726472" name="Text Box 8"/>
          <p:cNvSpPr txBox="1">
            <a:spLocks noChangeArrowheads="1"/>
          </p:cNvSpPr>
          <p:nvPr/>
        </p:nvSpPr>
        <p:spPr bwMode="auto">
          <a:xfrm>
            <a:off x="249238" y="5487988"/>
            <a:ext cx="1160462" cy="590550"/>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buFontTx/>
              <a:buNone/>
            </a:pPr>
            <a:r>
              <a:rPr lang="en-US" altLang="zh-CN" sz="1600">
                <a:solidFill>
                  <a:schemeClr val="tx1"/>
                </a:solidFill>
              </a:rPr>
              <a:t>ALICE : </a:t>
            </a:r>
          </a:p>
          <a:p>
            <a:pPr eaLnBrk="0" hangingPunct="0">
              <a:buFontTx/>
              <a:buNone/>
            </a:pPr>
            <a:r>
              <a:rPr lang="en-US" altLang="zh-CN" sz="1600">
                <a:solidFill>
                  <a:schemeClr val="tx1"/>
                </a:solidFill>
              </a:rPr>
              <a:t>heavy ions</a:t>
            </a:r>
          </a:p>
        </p:txBody>
      </p:sp>
      <p:sp>
        <p:nvSpPr>
          <p:cNvPr id="1726473" name="Rectangle 9"/>
          <p:cNvSpPr>
            <a:spLocks noChangeArrowheads="1"/>
          </p:cNvSpPr>
          <p:nvPr/>
        </p:nvSpPr>
        <p:spPr bwMode="auto">
          <a:xfrm>
            <a:off x="5257800" y="1811338"/>
            <a:ext cx="1905000" cy="381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a:p>
        </p:txBody>
      </p:sp>
      <p:sp>
        <p:nvSpPr>
          <p:cNvPr id="1726474" name="Text Box 10"/>
          <p:cNvSpPr txBox="1">
            <a:spLocks noChangeArrowheads="1"/>
          </p:cNvSpPr>
          <p:nvPr/>
        </p:nvSpPr>
        <p:spPr bwMode="auto">
          <a:xfrm>
            <a:off x="7050088" y="2135188"/>
            <a:ext cx="2017712" cy="590550"/>
          </a:xfrm>
          <a:prstGeom prst="rect">
            <a:avLst/>
          </a:prstGeom>
          <a:solidFill>
            <a:srgbClr val="CCCCFF"/>
          </a:solidFill>
          <a:ln w="9525">
            <a:solidFill>
              <a:schemeClr val="tx1"/>
            </a:solidFill>
            <a:miter lim="800000"/>
            <a:headEnd/>
            <a:tailEnd/>
          </a:ln>
          <a:effectLst>
            <a:outerShdw blurRad="63500" dist="107763" dir="18900000" algn="ctr" rotWithShape="0">
              <a:schemeClr val="bg2">
                <a:alpha val="74998"/>
              </a:schemeClr>
            </a:outerShdw>
          </a:effectLst>
        </p:spPr>
        <p:txBody>
          <a:bodyPr wrap="none">
            <a:spAutoFit/>
          </a:bodyPr>
          <a:lstStyle/>
          <a:p>
            <a:pPr eaLnBrk="0" hangingPunct="0">
              <a:buFontTx/>
              <a:buNone/>
            </a:pPr>
            <a:r>
              <a:rPr lang="en-US" altLang="zh-CN" sz="1600">
                <a:solidFill>
                  <a:schemeClr val="tx1"/>
                </a:solidFill>
              </a:rPr>
              <a:t>ATLAS and  CMS :</a:t>
            </a:r>
          </a:p>
          <a:p>
            <a:pPr eaLnBrk="0" hangingPunct="0">
              <a:buFontTx/>
              <a:buNone/>
            </a:pPr>
            <a:r>
              <a:rPr lang="en-US" altLang="zh-CN" sz="1600">
                <a:solidFill>
                  <a:schemeClr val="tx1"/>
                </a:solidFill>
              </a:rPr>
              <a:t>pp, general purpose</a:t>
            </a:r>
          </a:p>
        </p:txBody>
      </p:sp>
      <p:sp>
        <p:nvSpPr>
          <p:cNvPr id="1726475" name="Line 11"/>
          <p:cNvSpPr>
            <a:spLocks noChangeShapeType="1"/>
          </p:cNvSpPr>
          <p:nvPr/>
        </p:nvSpPr>
        <p:spPr bwMode="auto">
          <a:xfrm flipH="1">
            <a:off x="5562600" y="2344738"/>
            <a:ext cx="1447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zh-CN" altLang="en-US"/>
          </a:p>
        </p:txBody>
      </p:sp>
      <p:sp>
        <p:nvSpPr>
          <p:cNvPr id="1726476" name="Line 12"/>
          <p:cNvSpPr>
            <a:spLocks noChangeShapeType="1"/>
          </p:cNvSpPr>
          <p:nvPr/>
        </p:nvSpPr>
        <p:spPr bwMode="auto">
          <a:xfrm flipH="1">
            <a:off x="4191000" y="2725738"/>
            <a:ext cx="3352800" cy="2133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zh-CN" altLang="en-US"/>
          </a:p>
        </p:txBody>
      </p:sp>
      <p:sp>
        <p:nvSpPr>
          <p:cNvPr id="1726477" name="Text Box 13"/>
          <p:cNvSpPr txBox="1">
            <a:spLocks noChangeArrowheads="1"/>
          </p:cNvSpPr>
          <p:nvPr/>
        </p:nvSpPr>
        <p:spPr bwMode="auto">
          <a:xfrm>
            <a:off x="3059113" y="3213100"/>
            <a:ext cx="1944687" cy="1079500"/>
          </a:xfrm>
          <a:prstGeom prst="rect">
            <a:avLst/>
          </a:prstGeom>
          <a:solidFill>
            <a:srgbClr val="99FF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buFontTx/>
              <a:buNone/>
            </a:pPr>
            <a:r>
              <a:rPr lang="en-US" altLang="zh-CN" sz="1600">
                <a:solidFill>
                  <a:schemeClr val="tx1"/>
                </a:solidFill>
              </a:rPr>
              <a:t>LHC housed in former LEP tunnel </a:t>
            </a:r>
          </a:p>
          <a:p>
            <a:pPr eaLnBrk="0" hangingPunct="0">
              <a:buFontTx/>
              <a:buNone/>
            </a:pPr>
            <a:r>
              <a:rPr lang="en-US" altLang="zh-CN" sz="1600">
                <a:solidFill>
                  <a:schemeClr val="tx1"/>
                </a:solidFill>
              </a:rPr>
              <a:t>with 27 km circumference</a:t>
            </a:r>
          </a:p>
        </p:txBody>
      </p:sp>
      <p:sp>
        <p:nvSpPr>
          <p:cNvPr id="1726478" name="Text Box 14"/>
          <p:cNvSpPr txBox="1">
            <a:spLocks noChangeArrowheads="1"/>
          </p:cNvSpPr>
          <p:nvPr/>
        </p:nvSpPr>
        <p:spPr bwMode="auto">
          <a:xfrm>
            <a:off x="6400800" y="5526088"/>
            <a:ext cx="2390775" cy="376237"/>
          </a:xfrm>
          <a:prstGeom prst="rect">
            <a:avLst/>
          </a:prstGeom>
          <a:solidFill>
            <a:srgbClr val="CC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buFontTx/>
              <a:buNone/>
            </a:pPr>
            <a:r>
              <a:rPr lang="en-US" altLang="zh-CN" sz="1800">
                <a:solidFill>
                  <a:schemeClr val="tx1"/>
                </a:solidFill>
              </a:rPr>
              <a:t>Start : Winter 2009</a:t>
            </a:r>
          </a:p>
        </p:txBody>
      </p:sp>
      <p:sp>
        <p:nvSpPr>
          <p:cNvPr id="1726479" name="Rectangle 15"/>
          <p:cNvSpPr>
            <a:spLocks noChangeArrowheads="1"/>
          </p:cNvSpPr>
          <p:nvPr/>
        </p:nvSpPr>
        <p:spPr bwMode="auto">
          <a:xfrm>
            <a:off x="317500" y="685800"/>
            <a:ext cx="520700" cy="466725"/>
          </a:xfrm>
          <a:prstGeom prst="rect">
            <a:avLst/>
          </a:prstGeom>
          <a:solidFill>
            <a:srgbClr val="CC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buFontTx/>
              <a:buNone/>
            </a:pPr>
            <a:r>
              <a:rPr lang="en-US" altLang="zh-CN" sz="2400">
                <a:solidFill>
                  <a:schemeClr val="tx1"/>
                </a:solidFill>
              </a:rPr>
              <a:t>pp</a:t>
            </a:r>
          </a:p>
        </p:txBody>
      </p:sp>
      <p:sp>
        <p:nvSpPr>
          <p:cNvPr id="1726480" name="Text Box 16"/>
          <p:cNvSpPr txBox="1">
            <a:spLocks noChangeArrowheads="1"/>
          </p:cNvSpPr>
          <p:nvPr/>
        </p:nvSpPr>
        <p:spPr bwMode="auto">
          <a:xfrm>
            <a:off x="1536700" y="260350"/>
            <a:ext cx="7356475" cy="1692275"/>
          </a:xfrm>
          <a:prstGeom prst="rect">
            <a:avLst/>
          </a:prstGeom>
          <a:noFill/>
          <a:ln>
            <a:noFill/>
          </a:ln>
          <a:effectLst/>
          <a:extLst>
            <a:ext uri="{909E8E84-426E-40dd-AFC4-6F175D3DCCD1}">
              <a14:hiddenFill xmlns:a14="http://schemas.microsoft.com/office/drawing/2010/main" xmlns="">
                <a:solidFill>
                  <a:srgbClr val="FFCC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buFontTx/>
              <a:buBlip>
                <a:blip r:embed="rId3"/>
              </a:buBlip>
            </a:pPr>
            <a:r>
              <a:rPr lang="zh-CN" altLang="en-US" sz="2000">
                <a:solidFill>
                  <a:schemeClr val="tx1"/>
                </a:solidFill>
                <a:sym typeface="Symbol" charset="0"/>
              </a:rPr>
              <a:t>  </a:t>
            </a:r>
            <a:r>
              <a:rPr lang="zh-CN" altLang="en-US" sz="2000" b="1">
                <a:solidFill>
                  <a:schemeClr val="accent1"/>
                </a:solidFill>
                <a:sym typeface="Symbol" charset="0"/>
              </a:rPr>
              <a:t></a:t>
            </a:r>
            <a:r>
              <a:rPr lang="en-US" altLang="zh-CN" sz="2000" b="1">
                <a:solidFill>
                  <a:schemeClr val="accent1"/>
                </a:solidFill>
                <a:sym typeface="Symbol" charset="0"/>
              </a:rPr>
              <a:t>s = 14 TeV</a:t>
            </a:r>
            <a:r>
              <a:rPr lang="en-US" altLang="zh-CN" sz="2000">
                <a:solidFill>
                  <a:schemeClr val="tx1"/>
                </a:solidFill>
                <a:sym typeface="Symbol" charset="0"/>
              </a:rPr>
              <a:t>              </a:t>
            </a:r>
            <a:r>
              <a:rPr lang="en-US" altLang="zh-CN" sz="1600">
                <a:solidFill>
                  <a:schemeClr val="tx1"/>
                </a:solidFill>
                <a:sym typeface="Symbol" charset="0"/>
              </a:rPr>
              <a:t>(7 times higher than Tevatron/Fermilab)</a:t>
            </a:r>
            <a:r>
              <a:rPr lang="en-US" altLang="zh-CN" sz="2000">
                <a:solidFill>
                  <a:schemeClr val="tx1"/>
                </a:solidFill>
                <a:sym typeface="Symbol" charset="0"/>
              </a:rPr>
              <a:t> </a:t>
            </a:r>
          </a:p>
          <a:p>
            <a:pPr eaLnBrk="0" hangingPunct="0">
              <a:buFontTx/>
              <a:buNone/>
            </a:pPr>
            <a:r>
              <a:rPr lang="en-US" altLang="zh-CN" sz="2000">
                <a:solidFill>
                  <a:schemeClr val="tx1"/>
                </a:solidFill>
                <a:sym typeface="Symbol" charset="0"/>
              </a:rPr>
              <a:t>   </a:t>
            </a:r>
            <a:r>
              <a:rPr lang="en-US" altLang="zh-CN" sz="2000">
                <a:solidFill>
                  <a:schemeClr val="accent1"/>
                </a:solidFill>
              </a:rPr>
              <a:t>search for new</a:t>
            </a:r>
            <a:r>
              <a:rPr lang="en-US" altLang="zh-CN" sz="2000">
                <a:solidFill>
                  <a:srgbClr val="009900"/>
                </a:solidFill>
              </a:rPr>
              <a:t> </a:t>
            </a:r>
            <a:r>
              <a:rPr lang="en-US" altLang="zh-CN" sz="2000">
                <a:solidFill>
                  <a:schemeClr val="tx2"/>
                </a:solidFill>
              </a:rPr>
              <a:t>massive particles </a:t>
            </a:r>
            <a:r>
              <a:rPr lang="en-US" altLang="zh-CN" sz="2000">
                <a:solidFill>
                  <a:srgbClr val="009900"/>
                </a:solidFill>
              </a:rPr>
              <a:t> </a:t>
            </a:r>
            <a:r>
              <a:rPr lang="en-US" altLang="zh-CN" sz="2000">
                <a:solidFill>
                  <a:schemeClr val="accent1"/>
                </a:solidFill>
              </a:rPr>
              <a:t>up to  m ~ 5 TeV</a:t>
            </a:r>
          </a:p>
          <a:p>
            <a:pPr eaLnBrk="0" hangingPunct="0">
              <a:buFontTx/>
              <a:buNone/>
            </a:pPr>
            <a:endParaRPr lang="en-US" altLang="zh-CN" sz="1200">
              <a:solidFill>
                <a:schemeClr val="accent1"/>
              </a:solidFill>
            </a:endParaRPr>
          </a:p>
          <a:p>
            <a:pPr eaLnBrk="0" hangingPunct="0">
              <a:buFontTx/>
              <a:buBlip>
                <a:blip r:embed="rId3"/>
              </a:buBlip>
            </a:pPr>
            <a:r>
              <a:rPr lang="en-US" altLang="zh-CN" sz="2000">
                <a:solidFill>
                  <a:schemeClr val="tx1"/>
                </a:solidFill>
                <a:sym typeface="Symbol" charset="0"/>
              </a:rPr>
              <a:t>  </a:t>
            </a:r>
            <a:r>
              <a:rPr lang="en-US" altLang="zh-CN" sz="2000" b="1" u="sng">
                <a:solidFill>
                  <a:srgbClr val="CC0000"/>
                </a:solidFill>
                <a:sym typeface="Symbol" charset="0"/>
              </a:rPr>
              <a:t>L</a:t>
            </a:r>
            <a:r>
              <a:rPr lang="en-US" altLang="zh-CN" sz="2000" b="1" u="sng" baseline="-25000">
                <a:solidFill>
                  <a:srgbClr val="CC0000"/>
                </a:solidFill>
                <a:sym typeface="Symbol" charset="0"/>
              </a:rPr>
              <a:t>design</a:t>
            </a:r>
            <a:r>
              <a:rPr lang="en-US" altLang="zh-CN" sz="2000" b="1" u="sng">
                <a:solidFill>
                  <a:srgbClr val="CC0000"/>
                </a:solidFill>
                <a:sym typeface="Symbol" charset="0"/>
              </a:rPr>
              <a:t> = 10</a:t>
            </a:r>
            <a:r>
              <a:rPr lang="en-US" altLang="zh-CN" sz="2000" b="1" u="sng" baseline="30000">
                <a:solidFill>
                  <a:srgbClr val="CC0000"/>
                </a:solidFill>
                <a:sym typeface="Symbol" charset="0"/>
              </a:rPr>
              <a:t>34</a:t>
            </a:r>
            <a:r>
              <a:rPr lang="en-US" altLang="zh-CN" sz="2000" b="1" u="sng">
                <a:solidFill>
                  <a:srgbClr val="CC0000"/>
                </a:solidFill>
                <a:sym typeface="Symbol" charset="0"/>
              </a:rPr>
              <a:t> cm</a:t>
            </a:r>
            <a:r>
              <a:rPr lang="en-US" altLang="zh-CN" sz="2000" b="1" u="sng" baseline="30000">
                <a:solidFill>
                  <a:srgbClr val="CC0000"/>
                </a:solidFill>
                <a:sym typeface="Symbol" charset="0"/>
              </a:rPr>
              <a:t>-2</a:t>
            </a:r>
            <a:r>
              <a:rPr lang="en-US" altLang="zh-CN" sz="2000" b="1" u="sng">
                <a:solidFill>
                  <a:srgbClr val="CC0000"/>
                </a:solidFill>
                <a:sym typeface="Symbol" charset="0"/>
              </a:rPr>
              <a:t> s</a:t>
            </a:r>
            <a:r>
              <a:rPr lang="en-US" altLang="zh-CN" sz="2000" b="1" u="sng" baseline="30000">
                <a:solidFill>
                  <a:srgbClr val="CC0000"/>
                </a:solidFill>
                <a:sym typeface="Symbol" charset="0"/>
              </a:rPr>
              <a:t>-1</a:t>
            </a:r>
            <a:r>
              <a:rPr lang="en-US" altLang="zh-CN" sz="2000" baseline="30000">
                <a:solidFill>
                  <a:srgbClr val="CC0000"/>
                </a:solidFill>
                <a:sym typeface="Symbol" charset="0"/>
              </a:rPr>
              <a:t>     </a:t>
            </a:r>
            <a:r>
              <a:rPr lang="en-US" altLang="zh-CN" sz="1600">
                <a:solidFill>
                  <a:schemeClr val="tx1"/>
                </a:solidFill>
                <a:sym typeface="Symbol" charset="0"/>
              </a:rPr>
              <a:t>(&gt;10</a:t>
            </a:r>
            <a:r>
              <a:rPr lang="en-US" altLang="zh-CN" sz="1600" baseline="30000">
                <a:solidFill>
                  <a:schemeClr val="tx1"/>
                </a:solidFill>
                <a:sym typeface="Symbol" charset="0"/>
              </a:rPr>
              <a:t>2</a:t>
            </a:r>
            <a:r>
              <a:rPr lang="en-US" altLang="zh-CN" sz="1600">
                <a:solidFill>
                  <a:schemeClr val="tx1"/>
                </a:solidFill>
                <a:sym typeface="Symbol" charset="0"/>
              </a:rPr>
              <a:t> higher than Tevatron/Fermilab) </a:t>
            </a:r>
            <a:endParaRPr lang="en-US" altLang="zh-CN" sz="1600" baseline="30000">
              <a:solidFill>
                <a:srgbClr val="CC0000"/>
              </a:solidFill>
              <a:sym typeface="Symbol" charset="0"/>
            </a:endParaRPr>
          </a:p>
          <a:p>
            <a:pPr eaLnBrk="0" hangingPunct="0">
              <a:buFontTx/>
              <a:buNone/>
            </a:pPr>
            <a:r>
              <a:rPr lang="en-US" altLang="zh-CN" sz="2000">
                <a:solidFill>
                  <a:schemeClr val="tx1"/>
                </a:solidFill>
                <a:latin typeface="Times New Roman" charset="0"/>
                <a:sym typeface="Symbol" charset="0"/>
              </a:rPr>
              <a:t>  </a:t>
            </a:r>
            <a:r>
              <a:rPr lang="en-US" altLang="zh-CN" sz="2000">
                <a:solidFill>
                  <a:schemeClr val="tx1"/>
                </a:solidFill>
                <a:sym typeface="Symbol" charset="0"/>
              </a:rPr>
              <a:t> </a:t>
            </a:r>
            <a:r>
              <a:rPr lang="en-US" altLang="zh-CN" sz="2000">
                <a:solidFill>
                  <a:schemeClr val="tx1"/>
                </a:solidFill>
              </a:rPr>
              <a:t>search for </a:t>
            </a:r>
            <a:r>
              <a:rPr lang="en-US" altLang="zh-CN" sz="2000">
                <a:solidFill>
                  <a:srgbClr val="FF0066"/>
                </a:solidFill>
              </a:rPr>
              <a:t>rare processes</a:t>
            </a:r>
            <a:r>
              <a:rPr lang="en-US" altLang="zh-CN" sz="2000">
                <a:solidFill>
                  <a:schemeClr val="tx1"/>
                </a:solidFill>
              </a:rPr>
              <a:t> with small </a:t>
            </a:r>
            <a:r>
              <a:rPr lang="en-US" altLang="zh-CN" sz="2000">
                <a:solidFill>
                  <a:schemeClr val="tx1"/>
                </a:solidFill>
                <a:latin typeface="Symbol" charset="0"/>
              </a:rPr>
              <a:t>s</a:t>
            </a:r>
            <a:r>
              <a:rPr lang="en-US" altLang="zh-CN" sz="2000">
                <a:solidFill>
                  <a:schemeClr val="tx1"/>
                </a:solidFill>
              </a:rPr>
              <a:t>   (N = L</a:t>
            </a:r>
            <a:r>
              <a:rPr lang="en-US" altLang="zh-CN" sz="2000">
                <a:solidFill>
                  <a:schemeClr val="tx1"/>
                </a:solidFill>
                <a:latin typeface="Symbol" charset="0"/>
              </a:rPr>
              <a:t>s</a:t>
            </a:r>
            <a:r>
              <a:rPr lang="en-US" altLang="zh-CN" sz="2000">
                <a:solidFill>
                  <a:schemeClr val="tx1"/>
                </a:solidFill>
              </a:rPr>
              <a:t> )</a:t>
            </a:r>
          </a:p>
          <a:p>
            <a:pPr eaLnBrk="0" hangingPunct="0">
              <a:buFontTx/>
              <a:buNone/>
            </a:pPr>
            <a:endParaRPr lang="zh-CN" altLang="en-US" sz="2000" baseline="30000">
              <a:solidFill>
                <a:schemeClr val="tx1"/>
              </a:solidFill>
              <a:sym typeface="Symbol" charset="0"/>
            </a:endParaRPr>
          </a:p>
        </p:txBody>
      </p:sp>
      <p:sp>
        <p:nvSpPr>
          <p:cNvPr id="1726481" name="Slide Number Placeholder 2"/>
          <p:cNvSpPr txBox="1">
            <a:spLocks noGrp="1"/>
          </p:cNvSpPr>
          <p:nvPr/>
        </p:nvSpPr>
        <p:spPr bwMode="auto">
          <a:xfrm>
            <a:off x="8305800" y="6553200"/>
            <a:ext cx="838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37931725" indent="-37474525">
              <a:defRPr kumimoji="1" sz="2400">
                <a:solidFill>
                  <a:schemeClr val="tx1"/>
                </a:solidFill>
                <a:latin typeface="Times New Roman" charset="0"/>
                <a:ea typeface="宋体" charset="0"/>
              </a:defRPr>
            </a:lvl2pPr>
            <a:lvl3pPr>
              <a:defRPr kumimoji="1" sz="2400">
                <a:solidFill>
                  <a:schemeClr val="tx1"/>
                </a:solidFill>
                <a:latin typeface="Times New Roman" charset="0"/>
                <a:ea typeface="宋体" charset="0"/>
              </a:defRPr>
            </a:lvl3pPr>
            <a:lvl4pPr>
              <a:defRPr kumimoji="1" sz="2400">
                <a:solidFill>
                  <a:schemeClr val="tx1"/>
                </a:solidFill>
                <a:latin typeface="Times New Roman" charset="0"/>
                <a:ea typeface="宋体" charset="0"/>
              </a:defRPr>
            </a:lvl4pPr>
            <a:lvl5pPr>
              <a:defRPr kumimoji="1" sz="2400">
                <a:solidFill>
                  <a:schemeClr val="tx1"/>
                </a:solidFill>
                <a:latin typeface="Times New Roman" charset="0"/>
                <a:ea typeface="宋体" charset="0"/>
              </a:defRPr>
            </a:lvl5pPr>
            <a:lvl6pPr marL="457200" fontAlgn="base">
              <a:spcBef>
                <a:spcPct val="0"/>
              </a:spcBef>
              <a:spcAft>
                <a:spcPct val="0"/>
              </a:spcAft>
              <a:defRPr kumimoji="1" sz="2400">
                <a:solidFill>
                  <a:schemeClr val="tx1"/>
                </a:solidFill>
                <a:latin typeface="Times New Roman" charset="0"/>
                <a:ea typeface="宋体" charset="0"/>
              </a:defRPr>
            </a:lvl6pPr>
            <a:lvl7pPr marL="914400" fontAlgn="base">
              <a:spcBef>
                <a:spcPct val="0"/>
              </a:spcBef>
              <a:spcAft>
                <a:spcPct val="0"/>
              </a:spcAft>
              <a:defRPr kumimoji="1" sz="2400">
                <a:solidFill>
                  <a:schemeClr val="tx1"/>
                </a:solidFill>
                <a:latin typeface="Times New Roman" charset="0"/>
                <a:ea typeface="宋体" charset="0"/>
              </a:defRPr>
            </a:lvl7pPr>
            <a:lvl8pPr marL="1371600" fontAlgn="base">
              <a:spcBef>
                <a:spcPct val="0"/>
              </a:spcBef>
              <a:spcAft>
                <a:spcPct val="0"/>
              </a:spcAft>
              <a:defRPr kumimoji="1" sz="2400">
                <a:solidFill>
                  <a:schemeClr val="tx1"/>
                </a:solidFill>
                <a:latin typeface="Times New Roman" charset="0"/>
                <a:ea typeface="宋体" charset="0"/>
              </a:defRPr>
            </a:lvl8pPr>
            <a:lvl9pPr marL="1828800" fontAlgn="base">
              <a:spcBef>
                <a:spcPct val="0"/>
              </a:spcBef>
              <a:spcAft>
                <a:spcPct val="0"/>
              </a:spcAft>
              <a:defRPr kumimoji="1" sz="2400">
                <a:solidFill>
                  <a:schemeClr val="tx1"/>
                </a:solidFill>
                <a:latin typeface="Times New Roman" charset="0"/>
                <a:ea typeface="宋体" charset="0"/>
              </a:defRPr>
            </a:lvl9pPr>
          </a:lstStyle>
          <a:p>
            <a:pPr algn="r" eaLnBrk="0" hangingPunct="0">
              <a:buFontTx/>
              <a:buNone/>
            </a:pPr>
            <a:fld id="{FDF0542F-B09B-C840-AFC9-E773B9441A09}" type="slidenum">
              <a:rPr kumimoji="0" lang="zh-CN" altLang="en-US" sz="1200">
                <a:solidFill>
                  <a:schemeClr val="tx2"/>
                </a:solidFill>
                <a:latin typeface="Comic Sans MS" charset="0"/>
                <a:ea typeface="MS PGothic" charset="0"/>
                <a:cs typeface="MS PGothic" charset="0"/>
              </a:rPr>
              <a:pPr algn="r" eaLnBrk="0" hangingPunct="0">
                <a:buFontTx/>
                <a:buNone/>
              </a:pPr>
              <a:t>83</a:t>
            </a:fld>
            <a:endParaRPr kumimoji="0" lang="en-US" altLang="zh-CN" sz="1200">
              <a:solidFill>
                <a:schemeClr val="tx2"/>
              </a:solidFill>
              <a:latin typeface="Comic Sans MS" charset="0"/>
              <a:ea typeface="MS PGothic" charset="0"/>
              <a:cs typeface="MS PGothic" charset="0"/>
            </a:endParaRPr>
          </a:p>
        </p:txBody>
      </p:sp>
    </p:spTree>
    <p:extLst>
      <p:ext uri="{BB962C8B-B14F-4D97-AF65-F5344CB8AC3E}">
        <p14:creationId xmlns:p14="http://schemas.microsoft.com/office/powerpoint/2010/main" val="11386629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normAutofit fontScale="92500" lnSpcReduction="20000"/>
          </a:bodyPr>
          <a:lstStyle/>
          <a:p>
            <a:fld id="{0C913308-F349-4B6D-A68A-DD1791B4A57B}" type="slidenum">
              <a:rPr lang="zh-CN" altLang="en-US" smtClean="0"/>
              <a:pPr/>
              <a:t>84</a:t>
            </a:fld>
            <a:endParaRPr lang="zh-CN" altLang="en-US"/>
          </a:p>
        </p:txBody>
      </p:sp>
      <p:sp>
        <p:nvSpPr>
          <p:cNvPr id="2" name="标题 1"/>
          <p:cNvSpPr>
            <a:spLocks noGrp="1"/>
          </p:cNvSpPr>
          <p:nvPr>
            <p:ph type="title"/>
          </p:nvPr>
        </p:nvSpPr>
        <p:spPr>
          <a:xfrm>
            <a:off x="276224" y="228601"/>
            <a:ext cx="8688263" cy="680120"/>
          </a:xfrm>
        </p:spPr>
        <p:txBody>
          <a:bodyPr>
            <a:normAutofit/>
          </a:bodyPr>
          <a:lstStyle/>
          <a:p>
            <a:pPr algn="ctr"/>
            <a:r>
              <a:rPr lang="en-US" altLang="zh-CN" b="1" dirty="0" smtClean="0">
                <a:effectLst>
                  <a:outerShdw blurRad="38100" dist="38100" dir="2700000" algn="tl">
                    <a:srgbClr val="000000">
                      <a:alpha val="43137"/>
                    </a:srgbClr>
                  </a:outerShdw>
                </a:effectLst>
              </a:rPr>
              <a:t>Discovery and exclusion</a:t>
            </a:r>
            <a:endParaRPr lang="zh-CN" altLang="en-US" b="1" dirty="0">
              <a:effectLst>
                <a:outerShdw blurRad="38100" dist="38100" dir="2700000" algn="tl">
                  <a:srgbClr val="000000">
                    <a:alpha val="43137"/>
                  </a:srgbClr>
                </a:outerShdw>
              </a:effectLst>
            </a:endParaRPr>
          </a:p>
        </p:txBody>
      </p:sp>
      <p:sp>
        <p:nvSpPr>
          <p:cNvPr id="4" name="内容占位符 3"/>
          <p:cNvSpPr>
            <a:spLocks noGrp="1"/>
          </p:cNvSpPr>
          <p:nvPr>
            <p:ph sz="quarter" idx="13"/>
          </p:nvPr>
        </p:nvSpPr>
        <p:spPr>
          <a:xfrm>
            <a:off x="611560" y="1196752"/>
            <a:ext cx="8153400" cy="748680"/>
          </a:xfrm>
          <a:prstGeom prst="rect">
            <a:avLst/>
          </a:prstGeom>
        </p:spPr>
        <p:txBody>
          <a:bodyPr>
            <a:normAutofit lnSpcReduction="10000"/>
          </a:bodyPr>
          <a:lstStyle/>
          <a:p>
            <a:r>
              <a:rPr lang="en-US" altLang="zh-CN" dirty="0" smtClean="0"/>
              <a:t>P-value=probability that result is as/less compatible with the hypothesis</a:t>
            </a:r>
            <a:endParaRPr lang="zh-CN" altLang="en-US" dirty="0"/>
          </a:p>
        </p:txBody>
      </p:sp>
      <p:pic>
        <p:nvPicPr>
          <p:cNvPr id="12290" name="Picture 2"/>
          <p:cNvPicPr>
            <a:picLocks noChangeAspect="1" noChangeArrowheads="1"/>
          </p:cNvPicPr>
          <p:nvPr/>
        </p:nvPicPr>
        <p:blipFill>
          <a:blip r:embed="rId2" cstate="print"/>
          <a:srcRect/>
          <a:stretch>
            <a:fillRect/>
          </a:stretch>
        </p:blipFill>
        <p:spPr bwMode="auto">
          <a:xfrm>
            <a:off x="683568" y="2132856"/>
            <a:ext cx="3455645" cy="4212000"/>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pic>
        <p:nvPicPr>
          <p:cNvPr id="12291" name="Picture 3"/>
          <p:cNvPicPr>
            <a:picLocks noChangeAspect="1" noChangeArrowheads="1"/>
          </p:cNvPicPr>
          <p:nvPr/>
        </p:nvPicPr>
        <p:blipFill>
          <a:blip r:embed="rId3" cstate="print"/>
          <a:srcRect/>
          <a:stretch>
            <a:fillRect/>
          </a:stretch>
        </p:blipFill>
        <p:spPr bwMode="auto">
          <a:xfrm>
            <a:off x="4644008" y="2132856"/>
            <a:ext cx="3907236" cy="4212000"/>
          </a:xfrm>
          <a:prstGeom prst="rect">
            <a:avLst/>
          </a:prstGeom>
          <a:ln w="127000" cap="sq">
            <a:solidFill>
              <a:schemeClr val="accent2"/>
            </a:solidFill>
            <a:miter lim="800000"/>
          </a:ln>
          <a:effectLst>
            <a:outerShdw blurRad="57150" dist="50800" dir="2700000" algn="tl" rotWithShape="0">
              <a:srgbClr val="000000">
                <a:alpha val="40000"/>
              </a:srgbClr>
            </a:outerShdw>
          </a:effectLst>
        </p:spPr>
      </p:pic>
      <p:sp>
        <p:nvSpPr>
          <p:cNvPr id="9" name="标题 15"/>
          <p:cNvSpPr txBox="1">
            <a:spLocks/>
          </p:cNvSpPr>
          <p:nvPr/>
        </p:nvSpPr>
        <p:spPr>
          <a:xfrm>
            <a:off x="539552" y="908720"/>
            <a:ext cx="8136904" cy="72008"/>
          </a:xfrm>
          <a:prstGeom prst="rect">
            <a:avLst/>
          </a:prstGeom>
          <a:solidFill>
            <a:srgbClr val="ED7D31"/>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302510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08674" y="3426720"/>
            <a:ext cx="3456384" cy="369332"/>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zh-CN" altLang="en-US" b="1" dirty="0">
              <a:solidFill>
                <a:schemeClr val="accent3"/>
              </a:solidFill>
              <a:effectLst>
                <a:outerShdw blurRad="38100" dist="38100" dir="2700000" algn="tl">
                  <a:srgbClr val="000000">
                    <a:alpha val="43137"/>
                  </a:srgbClr>
                </a:outerShdw>
              </a:effectLst>
            </a:endParaRPr>
          </a:p>
        </p:txBody>
      </p:sp>
      <p:graphicFrame>
        <p:nvGraphicFramePr>
          <p:cNvPr id="10" name="图示 9"/>
          <p:cNvGraphicFramePr/>
          <p:nvPr>
            <p:extLst>
              <p:ext uri="{D42A27DB-BD31-4B8C-83A1-F6EECF244321}">
                <p14:modId xmlns:p14="http://schemas.microsoft.com/office/powerpoint/2010/main" val="1649700455"/>
              </p:ext>
            </p:extLst>
          </p:nvPr>
        </p:nvGraphicFramePr>
        <p:xfrm>
          <a:off x="214282" y="571480"/>
          <a:ext cx="8715436" cy="6072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3"/>
          <p:cNvPicPr>
            <a:picLocks noChangeAspect="1" noChangeArrowheads="1"/>
          </p:cNvPicPr>
          <p:nvPr/>
        </p:nvPicPr>
        <p:blipFill>
          <a:blip r:embed="rId7" cstate="print"/>
          <a:srcRect/>
          <a:stretch>
            <a:fillRect/>
          </a:stretch>
        </p:blipFill>
        <p:spPr bwMode="auto">
          <a:xfrm>
            <a:off x="285720" y="5500702"/>
            <a:ext cx="1090215" cy="504000"/>
          </a:xfrm>
          <a:prstGeom prst="rect">
            <a:avLst/>
          </a:prstGeom>
          <a:noFill/>
          <a:ln w="9525">
            <a:noFill/>
            <a:miter lim="800000"/>
            <a:headEnd/>
            <a:tailEnd/>
          </a:ln>
          <a:effectLst/>
        </p:spPr>
      </p:pic>
      <p:pic>
        <p:nvPicPr>
          <p:cNvPr id="19" name="Picture 4"/>
          <p:cNvPicPr>
            <a:picLocks noChangeAspect="1" noChangeArrowheads="1"/>
          </p:cNvPicPr>
          <p:nvPr/>
        </p:nvPicPr>
        <p:blipFill>
          <a:blip r:embed="rId8" cstate="print"/>
          <a:srcRect l="3829" r="4931" b="60535"/>
          <a:stretch>
            <a:fillRect/>
          </a:stretch>
        </p:blipFill>
        <p:spPr bwMode="auto">
          <a:xfrm>
            <a:off x="6429388" y="4786322"/>
            <a:ext cx="2481377" cy="1656000"/>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sp>
        <p:nvSpPr>
          <p:cNvPr id="21" name="TextBox 20"/>
          <p:cNvSpPr txBox="1"/>
          <p:nvPr/>
        </p:nvSpPr>
        <p:spPr>
          <a:xfrm>
            <a:off x="1043608" y="12417"/>
            <a:ext cx="7128792" cy="707886"/>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altLang="zh-CN" sz="4000" b="1" dirty="0" smtClean="0">
                <a:ln w="10541" cmpd="sng">
                  <a:solidFill>
                    <a:schemeClr val="tx1">
                      <a:lumMod val="50000"/>
                      <a:lumOff val="50000"/>
                    </a:schemeClr>
                  </a:solidFill>
                  <a:prstDash val="solid"/>
                </a:ln>
                <a:solidFill>
                  <a:srgbClr val="800000"/>
                </a:solidFill>
                <a:effectLst>
                  <a:outerShdw blurRad="38100" dist="38100" dir="2700000" algn="tl">
                    <a:srgbClr val="000000">
                      <a:alpha val="43137"/>
                    </a:srgbClr>
                  </a:outerShdw>
                </a:effectLst>
                <a:latin typeface="+mj-lt"/>
              </a:rPr>
              <a:t>Interpretation strategy</a:t>
            </a:r>
            <a:endParaRPr lang="zh-CN" altLang="en-US" sz="4000" b="1" dirty="0">
              <a:ln w="10541" cmpd="sng">
                <a:solidFill>
                  <a:schemeClr val="tx1">
                    <a:lumMod val="50000"/>
                    <a:lumOff val="50000"/>
                  </a:schemeClr>
                </a:solidFill>
                <a:prstDash val="solid"/>
              </a:ln>
              <a:solidFill>
                <a:srgbClr val="800000"/>
              </a:solidFill>
              <a:effectLst>
                <a:outerShdw blurRad="38100" dist="38100" dir="2700000" algn="tl">
                  <a:srgbClr val="000000">
                    <a:alpha val="43137"/>
                  </a:srgbClr>
                </a:outerShdw>
              </a:effectLst>
              <a:latin typeface="+mj-lt"/>
            </a:endParaRPr>
          </a:p>
        </p:txBody>
      </p:sp>
      <p:pic>
        <p:nvPicPr>
          <p:cNvPr id="84994" name="Picture 2"/>
          <p:cNvPicPr>
            <a:picLocks noChangeAspect="1" noChangeArrowheads="1"/>
          </p:cNvPicPr>
          <p:nvPr/>
        </p:nvPicPr>
        <p:blipFill>
          <a:blip r:embed="rId9" cstate="print"/>
          <a:srcRect/>
          <a:stretch>
            <a:fillRect/>
          </a:stretch>
        </p:blipFill>
        <p:spPr bwMode="auto">
          <a:xfrm>
            <a:off x="8100392" y="1844824"/>
            <a:ext cx="714380" cy="656901"/>
          </a:xfrm>
          <a:prstGeom prst="rect">
            <a:avLst/>
          </a:prstGeom>
          <a:noFill/>
          <a:ln w="9525">
            <a:noFill/>
            <a:miter lim="800000"/>
            <a:headEnd/>
            <a:tailEnd/>
          </a:ln>
          <a:effectLst/>
        </p:spPr>
      </p:pic>
      <p:pic>
        <p:nvPicPr>
          <p:cNvPr id="63489" name="Picture 1"/>
          <p:cNvPicPr>
            <a:picLocks noChangeAspect="1" noChangeArrowheads="1"/>
          </p:cNvPicPr>
          <p:nvPr/>
        </p:nvPicPr>
        <p:blipFill>
          <a:blip r:embed="rId10" cstate="print"/>
          <a:srcRect/>
          <a:stretch>
            <a:fillRect/>
          </a:stretch>
        </p:blipFill>
        <p:spPr bwMode="auto">
          <a:xfrm>
            <a:off x="4427984" y="3645024"/>
            <a:ext cx="952989" cy="756000"/>
          </a:xfrm>
          <a:prstGeom prst="rect">
            <a:avLst/>
          </a:prstGeom>
          <a:ln>
            <a:noFill/>
          </a:ln>
          <a:effectLst>
            <a:outerShdw blurRad="292100" dist="139700" dir="2700000" algn="tl" rotWithShape="0">
              <a:srgbClr val="333333">
                <a:alpha val="65000"/>
              </a:srgbClr>
            </a:outerShdw>
          </a:effectLst>
        </p:spPr>
      </p:pic>
      <p:pic>
        <p:nvPicPr>
          <p:cNvPr id="63490" name="Picture 2"/>
          <p:cNvPicPr>
            <a:picLocks noChangeAspect="1" noChangeArrowheads="1"/>
          </p:cNvPicPr>
          <p:nvPr/>
        </p:nvPicPr>
        <p:blipFill>
          <a:blip r:embed="rId11" cstate="print"/>
          <a:srcRect/>
          <a:stretch>
            <a:fillRect/>
          </a:stretch>
        </p:blipFill>
        <p:spPr bwMode="auto">
          <a:xfrm>
            <a:off x="1488060" y="5605892"/>
            <a:ext cx="940800" cy="252000"/>
          </a:xfrm>
          <a:prstGeom prst="rect">
            <a:avLst/>
          </a:prstGeom>
          <a:noFill/>
          <a:ln w="9525">
            <a:noFill/>
            <a:miter lim="800000"/>
            <a:headEnd/>
            <a:tailEnd/>
          </a:ln>
          <a:effectLst/>
        </p:spPr>
      </p:pic>
      <p:pic>
        <p:nvPicPr>
          <p:cNvPr id="63491" name="Picture 3"/>
          <p:cNvPicPr>
            <a:picLocks noChangeAspect="1" noChangeArrowheads="1"/>
          </p:cNvPicPr>
          <p:nvPr/>
        </p:nvPicPr>
        <p:blipFill>
          <a:blip r:embed="rId12" cstate="print"/>
          <a:srcRect t="15264"/>
          <a:stretch>
            <a:fillRect/>
          </a:stretch>
        </p:blipFill>
        <p:spPr bwMode="auto">
          <a:xfrm>
            <a:off x="3838337" y="2000240"/>
            <a:ext cx="1519481" cy="396562"/>
          </a:xfrm>
          <a:prstGeom prst="rect">
            <a:avLst/>
          </a:prstGeom>
          <a:noFill/>
          <a:ln w="9525">
            <a:noFill/>
            <a:miter lim="800000"/>
            <a:headEnd/>
            <a:tailEnd/>
          </a:ln>
          <a:effectLst/>
        </p:spPr>
      </p:pic>
      <p:sp>
        <p:nvSpPr>
          <p:cNvPr id="3" name="幻灯片编号占位符 2"/>
          <p:cNvSpPr>
            <a:spLocks noGrp="1"/>
          </p:cNvSpPr>
          <p:nvPr>
            <p:ph type="sldNum" sz="quarter" idx="12"/>
          </p:nvPr>
        </p:nvSpPr>
        <p:spPr/>
        <p:txBody>
          <a:bodyPr>
            <a:normAutofit fontScale="92500" lnSpcReduction="20000"/>
          </a:bodyPr>
          <a:lstStyle/>
          <a:p>
            <a:fld id="{0C913308-F349-4B6D-A68A-DD1791B4A57B}" type="slidenum">
              <a:rPr lang="zh-CN" altLang="en-US" smtClean="0"/>
              <a:pPr/>
              <a:t>85</a:t>
            </a:fld>
            <a:endParaRPr lang="zh-CN" altLang="en-US"/>
          </a:p>
        </p:txBody>
      </p:sp>
      <p:sp>
        <p:nvSpPr>
          <p:cNvPr id="14" name="标题 15"/>
          <p:cNvSpPr txBox="1">
            <a:spLocks/>
          </p:cNvSpPr>
          <p:nvPr/>
        </p:nvSpPr>
        <p:spPr>
          <a:xfrm>
            <a:off x="539552" y="908720"/>
            <a:ext cx="8136904" cy="72008"/>
          </a:xfrm>
          <a:prstGeom prst="rect">
            <a:avLst/>
          </a:prstGeom>
          <a:solidFill>
            <a:srgbClr val="ED7D31"/>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651336852"/>
      </p:ext>
    </p:extLst>
  </p:cSld>
  <p:clrMapOvr>
    <a:masterClrMapping/>
  </p:clrMapOvr>
  <p:transition advTm="407"/>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normAutofit fontScale="92500" lnSpcReduction="20000"/>
          </a:bodyPr>
          <a:lstStyle/>
          <a:p>
            <a:fld id="{0C913308-F349-4B6D-A68A-DD1791B4A57B}" type="slidenum">
              <a:rPr lang="zh-CN" altLang="en-US" smtClean="0"/>
              <a:pPr/>
              <a:t>86</a:t>
            </a:fld>
            <a:endParaRPr lang="zh-CN" altLang="en-US"/>
          </a:p>
        </p:txBody>
      </p:sp>
      <p:sp>
        <p:nvSpPr>
          <p:cNvPr id="2" name="标题 1"/>
          <p:cNvSpPr>
            <a:spLocks noGrp="1"/>
          </p:cNvSpPr>
          <p:nvPr>
            <p:ph type="title" idx="4294967295"/>
          </p:nvPr>
        </p:nvSpPr>
        <p:spPr>
          <a:xfrm>
            <a:off x="0" y="0"/>
            <a:ext cx="7239000" cy="549275"/>
          </a:xfrm>
        </p:spPr>
        <p:txBody>
          <a:bodyPr>
            <a:normAutofit fontScale="90000"/>
          </a:bodyPr>
          <a:lstStyle/>
          <a:p>
            <a:r>
              <a:rPr lang="en-US" altLang="zh-CN" b="1" dirty="0" smtClean="0">
                <a:solidFill>
                  <a:schemeClr val="accent2"/>
                </a:solidFill>
                <a:effectLst>
                  <a:outerShdw blurRad="38100" dist="38100" dir="2700000" algn="tl">
                    <a:srgbClr val="000000">
                      <a:alpha val="43137"/>
                    </a:srgbClr>
                  </a:outerShdw>
                </a:effectLst>
                <a:latin typeface="Comic Sans MS" pitchFamily="66" charset="0"/>
              </a:rPr>
              <a:t>Simultaneous fit  </a:t>
            </a:r>
            <a:endParaRPr lang="zh-CN" altLang="en-US" b="1" dirty="0">
              <a:solidFill>
                <a:schemeClr val="accent2"/>
              </a:solidFill>
              <a:effectLst>
                <a:outerShdw blurRad="38100" dist="38100" dir="2700000" algn="tl">
                  <a:srgbClr val="000000">
                    <a:alpha val="43137"/>
                  </a:srgbClr>
                </a:outerShdw>
              </a:effectLst>
              <a:latin typeface="Comic Sans MS" pitchFamily="66" charset="0"/>
            </a:endParaRPr>
          </a:p>
        </p:txBody>
      </p:sp>
      <p:sp>
        <p:nvSpPr>
          <p:cNvPr id="4" name="内容占位符 3"/>
          <p:cNvSpPr>
            <a:spLocks noGrp="1"/>
          </p:cNvSpPr>
          <p:nvPr>
            <p:ph sz="quarter" idx="4294967295"/>
          </p:nvPr>
        </p:nvSpPr>
        <p:spPr>
          <a:xfrm>
            <a:off x="20638" y="692150"/>
            <a:ext cx="9123362" cy="6165850"/>
          </a:xfrm>
          <a:ln w="76200"/>
        </p:spPr>
        <p:style>
          <a:lnRef idx="2">
            <a:schemeClr val="accent2"/>
          </a:lnRef>
          <a:fillRef idx="1">
            <a:schemeClr val="lt1"/>
          </a:fillRef>
          <a:effectRef idx="0">
            <a:schemeClr val="accent2"/>
          </a:effectRef>
          <a:fontRef idx="minor">
            <a:schemeClr val="dk1"/>
          </a:fontRef>
        </p:style>
        <p:txBody>
          <a:bodyPr>
            <a:noAutofit/>
          </a:bodyPr>
          <a:lstStyle/>
          <a:p>
            <a:r>
              <a:rPr lang="en-US" altLang="zh-CN" sz="1800" b="1" dirty="0" smtClean="0">
                <a:latin typeface="Comic Sans MS" pitchFamily="66" charset="0"/>
              </a:rPr>
              <a:t>Background estimates in SRs are obtained by a </a:t>
            </a:r>
            <a:r>
              <a:rPr lang="en-US" altLang="zh-CN" sz="1800" b="1" i="1" dirty="0" smtClean="0">
                <a:latin typeface="Comic Sans MS" pitchFamily="66" charset="0"/>
              </a:rPr>
              <a:t>simultaneous fit </a:t>
            </a:r>
            <a:r>
              <a:rPr lang="en-US" altLang="zh-CN" sz="1800" b="1" dirty="0" smtClean="0">
                <a:latin typeface="Comic Sans MS" pitchFamily="66" charset="0"/>
              </a:rPr>
              <a:t>in each channel based on the profile likelihood method. Three dedicated fit for different purpose…</a:t>
            </a:r>
          </a:p>
          <a:p>
            <a:pPr lvl="1">
              <a:defRPr/>
            </a:pPr>
            <a:r>
              <a:rPr lang="en-US" altLang="zh-CN" sz="1800" b="1" dirty="0" smtClean="0">
                <a:effectLst>
                  <a:outerShdw blurRad="38100" dist="38100" dir="2700000" algn="tl">
                    <a:srgbClr val="000000">
                      <a:alpha val="43137"/>
                    </a:srgbClr>
                  </a:outerShdw>
                </a:effectLst>
                <a:latin typeface="Comic Sans MS" pitchFamily="66" charset="0"/>
              </a:rPr>
              <a:t>Background-only fit</a:t>
            </a:r>
          </a:p>
          <a:p>
            <a:pPr lvl="2">
              <a:defRPr/>
            </a:pPr>
            <a:r>
              <a:rPr lang="en-US" altLang="zh-CN" sz="1400" b="1" dirty="0" smtClean="0">
                <a:latin typeface="Comic Sans MS" pitchFamily="66" charset="0"/>
              </a:rPr>
              <a:t>Fit for all CRs, excluding SRs.</a:t>
            </a:r>
          </a:p>
          <a:p>
            <a:pPr lvl="3">
              <a:defRPr/>
            </a:pPr>
            <a:r>
              <a:rPr lang="en-US" altLang="zh-CN" sz="1400" b="1" dirty="0" smtClean="0">
                <a:solidFill>
                  <a:schemeClr val="accent2"/>
                </a:solidFill>
                <a:latin typeface="Comic Sans MS" pitchFamily="66" charset="0"/>
              </a:rPr>
              <a:t>Get background-only estimates.</a:t>
            </a:r>
          </a:p>
          <a:p>
            <a:pPr lvl="3">
              <a:defRPr/>
            </a:pPr>
            <a:r>
              <a:rPr lang="en-US" altLang="zh-CN" sz="1400" b="1" dirty="0" smtClean="0">
                <a:latin typeface="Comic Sans MS" pitchFamily="66" charset="0"/>
              </a:rPr>
              <a:t>Also extrapolate to VRs (non used in fit, only for cross-check) and SRs.</a:t>
            </a:r>
            <a:endParaRPr lang="en-US" altLang="zh-CN" sz="1800" b="1" dirty="0" smtClean="0">
              <a:latin typeface="Comic Sans MS" pitchFamily="66" charset="0"/>
            </a:endParaRPr>
          </a:p>
          <a:p>
            <a:pPr lvl="1">
              <a:defRPr/>
            </a:pPr>
            <a:r>
              <a:rPr lang="en-US" altLang="zh-CN" sz="1800" b="1" dirty="0" smtClean="0">
                <a:effectLst>
                  <a:outerShdw blurRad="38100" dist="38100" dir="2700000" algn="tl">
                    <a:srgbClr val="000000">
                      <a:alpha val="43137"/>
                    </a:srgbClr>
                  </a:outerShdw>
                </a:effectLst>
                <a:latin typeface="Comic Sans MS" pitchFamily="66" charset="0"/>
              </a:rPr>
              <a:t>Discovery fit</a:t>
            </a:r>
          </a:p>
          <a:p>
            <a:pPr lvl="2">
              <a:defRPr/>
            </a:pPr>
            <a:r>
              <a:rPr lang="en-US" altLang="zh-CN" sz="1400" b="1" dirty="0" smtClean="0">
                <a:latin typeface="Comic Sans MS" pitchFamily="66" charset="0"/>
              </a:rPr>
              <a:t>Fit for all CRs and SRs.</a:t>
            </a:r>
          </a:p>
          <a:p>
            <a:pPr lvl="2">
              <a:defRPr/>
            </a:pPr>
            <a:r>
              <a:rPr lang="en-US" altLang="zh-CN" sz="1400" b="1" dirty="0" smtClean="0">
                <a:latin typeface="Comic Sans MS" pitchFamily="66" charset="0"/>
              </a:rPr>
              <a:t>Signal contamination is turned off in CRs</a:t>
            </a:r>
            <a:r>
              <a:rPr lang="en-US" altLang="zh-CN" sz="1400" b="1" dirty="0" smtClean="0">
                <a:latin typeface="Comic Sans MS" pitchFamily="66" charset="0"/>
                <a:sym typeface="Wingdings" pitchFamily="2" charset="2"/>
              </a:rPr>
              <a:t> and set as a dummy number 1 in SR (so, the fitted non-SM signal strength = the excess in </a:t>
            </a:r>
            <a:r>
              <a:rPr lang="en-US" altLang="zh-CN" sz="1400" b="1" dirty="0" err="1" smtClean="0">
                <a:latin typeface="Comic Sans MS" pitchFamily="66" charset="0"/>
                <a:sym typeface="Wingdings" pitchFamily="2" charset="2"/>
              </a:rPr>
              <a:t>Nevents</a:t>
            </a:r>
            <a:r>
              <a:rPr lang="en-US" altLang="zh-CN" sz="1400" b="1" dirty="0" smtClean="0">
                <a:latin typeface="Comic Sans MS" pitchFamily="66" charset="0"/>
                <a:sym typeface="Wingdings" pitchFamily="2" charset="2"/>
              </a:rPr>
              <a:t> of SR)</a:t>
            </a:r>
            <a:endParaRPr lang="en-US" altLang="zh-CN" sz="1400" b="1" dirty="0" smtClean="0">
              <a:latin typeface="Comic Sans MS" pitchFamily="66" charset="0"/>
            </a:endParaRPr>
          </a:p>
          <a:p>
            <a:pPr lvl="3">
              <a:defRPr/>
            </a:pPr>
            <a:r>
              <a:rPr lang="en-US" altLang="zh-CN" sz="1400" b="1" dirty="0" smtClean="0">
                <a:solidFill>
                  <a:schemeClr val="accent2"/>
                </a:solidFill>
                <a:latin typeface="Comic Sans MS" pitchFamily="66" charset="0"/>
              </a:rPr>
              <a:t>Get model-independent upper limit on signal in SR.</a:t>
            </a:r>
            <a:endParaRPr lang="en-US" altLang="zh-CN" sz="1400" b="1" dirty="0" smtClean="0">
              <a:latin typeface="Comic Sans MS" pitchFamily="66" charset="0"/>
            </a:endParaRPr>
          </a:p>
          <a:p>
            <a:pPr lvl="1">
              <a:defRPr/>
            </a:pPr>
            <a:r>
              <a:rPr lang="en-US" altLang="zh-CN" sz="1800" b="1" dirty="0" smtClean="0">
                <a:effectLst>
                  <a:outerShdw blurRad="38100" dist="38100" dir="2700000" algn="tl">
                    <a:srgbClr val="000000">
                      <a:alpha val="43137"/>
                    </a:srgbClr>
                  </a:outerShdw>
                </a:effectLst>
                <a:latin typeface="Comic Sans MS" pitchFamily="66" charset="0"/>
              </a:rPr>
              <a:t>Exclusion fit</a:t>
            </a:r>
          </a:p>
          <a:p>
            <a:pPr lvl="2">
              <a:defRPr/>
            </a:pPr>
            <a:r>
              <a:rPr lang="en-US" altLang="zh-CN" sz="1400" b="1" dirty="0" smtClean="0">
                <a:latin typeface="Comic Sans MS" pitchFamily="66" charset="0"/>
              </a:rPr>
              <a:t>Fit for all CRs and SRs.</a:t>
            </a:r>
          </a:p>
          <a:p>
            <a:pPr lvl="2">
              <a:defRPr/>
            </a:pPr>
            <a:r>
              <a:rPr lang="en-US" altLang="zh-CN" sz="1400" b="1" dirty="0" smtClean="0">
                <a:latin typeface="Comic Sans MS" pitchFamily="66" charset="0"/>
              </a:rPr>
              <a:t>Signal is turned on in all regions, according to model-dependent prediction.</a:t>
            </a:r>
          </a:p>
          <a:p>
            <a:pPr lvl="3">
              <a:defRPr/>
            </a:pPr>
            <a:r>
              <a:rPr lang="en-US" altLang="zh-CN" sz="1400" b="1" dirty="0" smtClean="0">
                <a:solidFill>
                  <a:schemeClr val="accent2"/>
                </a:solidFill>
                <a:latin typeface="Comic Sans MS" pitchFamily="66" charset="0"/>
              </a:rPr>
              <a:t>Got signal model-dependent exclusion from all </a:t>
            </a:r>
            <a:r>
              <a:rPr lang="en-US" altLang="zh-CN" sz="1400" b="1" dirty="0" err="1" smtClean="0">
                <a:solidFill>
                  <a:schemeClr val="accent2"/>
                </a:solidFill>
                <a:latin typeface="Comic Sans MS" pitchFamily="66" charset="0"/>
              </a:rPr>
              <a:t>CRs+SRs</a:t>
            </a:r>
            <a:r>
              <a:rPr lang="en-US" altLang="zh-CN" sz="1400" b="1" dirty="0" smtClean="0">
                <a:solidFill>
                  <a:schemeClr val="accent2"/>
                </a:solidFill>
                <a:latin typeface="Comic Sans MS" pitchFamily="66" charset="0"/>
              </a:rPr>
              <a:t> </a:t>
            </a:r>
            <a:r>
              <a:rPr lang="en-US" altLang="zh-CN" sz="1400" b="1" dirty="0" smtClean="0">
                <a:solidFill>
                  <a:schemeClr val="accent2"/>
                </a:solidFill>
                <a:latin typeface="Comic Sans MS" pitchFamily="66" charset="0"/>
                <a:sym typeface="Wingdings" pitchFamily="2" charset="2"/>
              </a:rPr>
              <a:t>final exclusion contours for SUSY model</a:t>
            </a:r>
          </a:p>
          <a:p>
            <a:pPr>
              <a:defRPr/>
            </a:pPr>
            <a:r>
              <a:rPr lang="en-US" altLang="zh-CN" sz="1800" b="1" dirty="0" smtClean="0">
                <a:latin typeface="Comic Sans MS" pitchFamily="66" charset="0"/>
              </a:rPr>
              <a:t>The basic strategy is to share background information in all regions (CR,SR,VR). The background parameters are predominantly constrained by CRs with large statistics, which in turn reduces the impact of </a:t>
            </a:r>
            <a:r>
              <a:rPr lang="en-US" altLang="zh-CN" sz="1800" b="1" dirty="0" err="1" smtClean="0">
                <a:latin typeface="Comic Sans MS" pitchFamily="66" charset="0"/>
              </a:rPr>
              <a:t>uncerts</a:t>
            </a:r>
            <a:r>
              <a:rPr lang="en-US" altLang="zh-CN" sz="1800" b="1" dirty="0" smtClean="0">
                <a:latin typeface="Comic Sans MS" pitchFamily="66" charset="0"/>
              </a:rPr>
              <a:t> in SR. </a:t>
            </a:r>
          </a:p>
        </p:txBody>
      </p:sp>
    </p:spTree>
    <p:extLst>
      <p:ext uri="{BB962C8B-B14F-4D97-AF65-F5344CB8AC3E}">
        <p14:creationId xmlns:p14="http://schemas.microsoft.com/office/powerpoint/2010/main" val="66066701"/>
      </p:ext>
    </p:extLst>
  </p:cSld>
  <p:clrMapOvr>
    <a:masterClrMapping/>
  </p:clrMapOvr>
  <p:transition advTm="131547"/>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幻灯片编号占位符 4"/>
          <p:cNvSpPr>
            <a:spLocks noGrp="1"/>
          </p:cNvSpPr>
          <p:nvPr>
            <p:ph type="sldNum" sz="quarter" idx="12"/>
          </p:nvPr>
        </p:nvSpPr>
        <p:spPr/>
        <p:txBody>
          <a:bodyPr>
            <a:normAutofit fontScale="92500" lnSpcReduction="20000"/>
          </a:bodyPr>
          <a:lstStyle/>
          <a:p>
            <a:pPr>
              <a:defRPr/>
            </a:pPr>
            <a:fld id="{F6C2C634-287A-4A18-97D8-4716869DD48C}" type="slidenum">
              <a:rPr lang="zh-CN" altLang="en-US" smtClean="0"/>
              <a:pPr>
                <a:defRPr/>
              </a:pPr>
              <a:t>87</a:t>
            </a:fld>
            <a:endParaRPr lang="zh-CN" altLang="en-US"/>
          </a:p>
        </p:txBody>
      </p:sp>
      <p:sp>
        <p:nvSpPr>
          <p:cNvPr id="1730562" name="Rectangle 2"/>
          <p:cNvSpPr>
            <a:spLocks noGrp="1" noChangeArrowheads="1"/>
          </p:cNvSpPr>
          <p:nvPr>
            <p:ph sz="quarter" idx="13"/>
          </p:nvPr>
        </p:nvSpPr>
        <p:spPr>
          <a:xfrm>
            <a:off x="4572000" y="4419600"/>
            <a:ext cx="4572000" cy="2249760"/>
          </a:xfrm>
          <a:prstGeom prst="rect">
            <a:avLst/>
          </a:prstGeom>
        </p:spPr>
        <p:txBody>
          <a:bodyPr/>
          <a:lstStyle/>
          <a:p>
            <a:pPr marL="447675" indent="-447675">
              <a:lnSpc>
                <a:spcPct val="90000"/>
              </a:lnSpc>
              <a:buClr>
                <a:schemeClr val="accent1"/>
              </a:buClr>
              <a:buSzTx/>
              <a:buFont typeface="Wingdings" charset="0"/>
              <a:buChar char="Ø"/>
            </a:pPr>
            <a:r>
              <a:rPr lang="en-US" altLang="zh-CN" sz="1800" b="1" u="sng" dirty="0">
                <a:solidFill>
                  <a:srgbClr val="009900"/>
                </a:solidFill>
                <a:latin typeface="Comic Sans MS" charset="0"/>
              </a:rPr>
              <a:t>Hadronic Calorimeter:</a:t>
            </a:r>
            <a:r>
              <a:rPr lang="en-US" altLang="zh-CN" sz="1400" b="1" dirty="0">
                <a:latin typeface="Comic Sans MS" charset="0"/>
              </a:rPr>
              <a:t> Hadrons interact with dense material and produce a shower of charged particles</a:t>
            </a:r>
          </a:p>
          <a:p>
            <a:pPr marL="447675" indent="-447675">
              <a:lnSpc>
                <a:spcPct val="90000"/>
              </a:lnSpc>
              <a:buClr>
                <a:schemeClr val="accent1"/>
              </a:buClr>
              <a:buSzTx/>
              <a:buFont typeface="Wingdings" charset="0"/>
              <a:buChar char="Ø"/>
            </a:pPr>
            <a:r>
              <a:rPr lang="en-US" altLang="zh-CN" sz="1800" b="1" u="sng" dirty="0">
                <a:solidFill>
                  <a:srgbClr val="009900"/>
                </a:solidFill>
                <a:latin typeface="Comic Sans MS" charset="0"/>
              </a:rPr>
              <a:t>Toroid Magnets:</a:t>
            </a:r>
            <a:r>
              <a:rPr lang="en-US" altLang="zh-CN" sz="1400" b="1" dirty="0">
                <a:latin typeface="Comic Sans MS" charset="0"/>
              </a:rPr>
              <a:t> 8 </a:t>
            </a:r>
            <a:r>
              <a:rPr lang="en-US" altLang="zh-CN" sz="1400" b="1" dirty="0" err="1">
                <a:latin typeface="Comic Sans MS" charset="0"/>
              </a:rPr>
              <a:t>toroidal</a:t>
            </a:r>
            <a:r>
              <a:rPr lang="en-US" altLang="zh-CN" sz="1400" b="1" dirty="0">
                <a:latin typeface="Comic Sans MS" charset="0"/>
              </a:rPr>
              <a:t> coils that create a 0,4T magnetic field in the area of the Muon Spectrometer</a:t>
            </a:r>
          </a:p>
          <a:p>
            <a:pPr marL="447675" indent="-447675">
              <a:lnSpc>
                <a:spcPct val="90000"/>
              </a:lnSpc>
              <a:buClr>
                <a:schemeClr val="accent1"/>
              </a:buClr>
              <a:buSzTx/>
              <a:buFont typeface="Wingdings" charset="0"/>
              <a:buChar char="Ø"/>
            </a:pPr>
            <a:r>
              <a:rPr lang="en-US" altLang="zh-CN" sz="1800" b="1" u="sng" dirty="0">
                <a:solidFill>
                  <a:srgbClr val="009900"/>
                </a:solidFill>
                <a:latin typeface="Comic Sans MS" charset="0"/>
              </a:rPr>
              <a:t>Muon Spectrometer:</a:t>
            </a:r>
            <a:r>
              <a:rPr lang="en-US" altLang="zh-CN" sz="1400" b="1" dirty="0">
                <a:latin typeface="Comic Sans MS" charset="0"/>
              </a:rPr>
              <a:t> Muons traverse the rest of the detector and are measured in its outer layers</a:t>
            </a:r>
            <a:endParaRPr lang="de-DE" altLang="zh-CN" sz="1400" b="1" u="sng" dirty="0">
              <a:solidFill>
                <a:srgbClr val="009900"/>
              </a:solidFill>
              <a:latin typeface="Comic Sans MS" charset="0"/>
            </a:endParaRPr>
          </a:p>
        </p:txBody>
      </p:sp>
      <p:pic>
        <p:nvPicPr>
          <p:cNvPr id="1730563" name="Picture 3" descr="atlas-model-lar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4246" y="0"/>
            <a:ext cx="5639754" cy="4221088"/>
          </a:xfrm>
          <a:prstGeom prst="rect">
            <a:avLst/>
          </a:prstGeom>
          <a:noFill/>
          <a:extLst>
            <a:ext uri="{909E8E84-426E-40dd-AFC4-6F175D3DCCD1}">
              <a14:hiddenFill xmlns:a14="http://schemas.microsoft.com/office/drawing/2010/main" xmlns="">
                <a:solidFill>
                  <a:srgbClr val="FFFFFF"/>
                </a:solidFill>
              </a14:hiddenFill>
            </a:ext>
          </a:extLst>
        </p:spPr>
      </p:pic>
      <p:sp>
        <p:nvSpPr>
          <p:cNvPr id="1730567" name="Rectangle 7"/>
          <p:cNvSpPr>
            <a:spLocks noChangeArrowheads="1"/>
          </p:cNvSpPr>
          <p:nvPr/>
        </p:nvSpPr>
        <p:spPr bwMode="ltGray">
          <a:xfrm>
            <a:off x="3218" y="4280663"/>
            <a:ext cx="4568782" cy="25648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90000"/>
              </a:lnSpc>
              <a:spcBef>
                <a:spcPct val="50000"/>
              </a:spcBef>
              <a:buClr>
                <a:schemeClr val="accent1"/>
              </a:buClr>
              <a:buFont typeface="Wingdings" charset="0"/>
              <a:buChar char="Ø"/>
            </a:pPr>
            <a:r>
              <a:rPr kumimoji="1" lang="en-US" altLang="zh-CN" sz="2000" b="1" u="sng" dirty="0">
                <a:solidFill>
                  <a:srgbClr val="009900"/>
                </a:solidFill>
              </a:rPr>
              <a:t>Inner Detector:</a:t>
            </a:r>
            <a:r>
              <a:rPr kumimoji="1" lang="en-US" altLang="zh-CN" sz="2000" b="1" dirty="0">
                <a:solidFill>
                  <a:schemeClr val="tx1"/>
                </a:solidFill>
              </a:rPr>
              <a:t> </a:t>
            </a:r>
            <a:r>
              <a:rPr kumimoji="1" lang="en-US" altLang="zh-CN" sz="1600" b="1" dirty="0">
                <a:solidFill>
                  <a:schemeClr val="tx1"/>
                </a:solidFill>
              </a:rPr>
              <a:t>Highly segmented</a:t>
            </a:r>
            <a:r>
              <a:rPr kumimoji="1" lang="en-US" altLang="zh-CN" sz="2000" b="1" dirty="0">
                <a:solidFill>
                  <a:schemeClr val="tx1"/>
                </a:solidFill>
              </a:rPr>
              <a:t> </a:t>
            </a:r>
            <a:r>
              <a:rPr kumimoji="1" lang="en-US" altLang="zh-CN" sz="1600" b="1" dirty="0">
                <a:solidFill>
                  <a:schemeClr val="tx1"/>
                </a:solidFill>
              </a:rPr>
              <a:t>silicon strips, determine very accurately charged particles trajectories</a:t>
            </a:r>
          </a:p>
          <a:p>
            <a:pPr>
              <a:lnSpc>
                <a:spcPct val="90000"/>
              </a:lnSpc>
              <a:spcBef>
                <a:spcPct val="50000"/>
              </a:spcBef>
              <a:buClr>
                <a:schemeClr val="accent1"/>
              </a:buClr>
              <a:buFont typeface="Wingdings" charset="0"/>
              <a:buChar char="Ø"/>
            </a:pPr>
            <a:r>
              <a:rPr kumimoji="1" lang="en-US" altLang="zh-CN" sz="2000" b="1" u="sng" dirty="0">
                <a:solidFill>
                  <a:srgbClr val="009900"/>
                </a:solidFill>
              </a:rPr>
              <a:t>Solenoid Magnet:</a:t>
            </a:r>
            <a:r>
              <a:rPr kumimoji="1" lang="en-US" altLang="zh-CN" sz="1600" b="1" dirty="0">
                <a:solidFill>
                  <a:schemeClr val="tx1"/>
                </a:solidFill>
              </a:rPr>
              <a:t> Solenoid coil that generates a 2T magnetic field in the region of the Inner Detector</a:t>
            </a:r>
            <a:endParaRPr kumimoji="1" lang="en-US" altLang="zh-CN" sz="2000" b="1" u="sng" dirty="0">
              <a:solidFill>
                <a:srgbClr val="009900"/>
              </a:solidFill>
            </a:endParaRPr>
          </a:p>
          <a:p>
            <a:pPr>
              <a:lnSpc>
                <a:spcPct val="90000"/>
              </a:lnSpc>
              <a:spcBef>
                <a:spcPct val="50000"/>
              </a:spcBef>
              <a:buClr>
                <a:schemeClr val="accent1"/>
              </a:buClr>
              <a:buFont typeface="Wingdings" charset="0"/>
              <a:buChar char="Ø"/>
            </a:pPr>
            <a:r>
              <a:rPr kumimoji="1" lang="en-US" altLang="zh-CN" sz="2000" b="1" u="sng" dirty="0">
                <a:solidFill>
                  <a:srgbClr val="009900"/>
                </a:solidFill>
              </a:rPr>
              <a:t>Electromagnetic Calorimeter:</a:t>
            </a:r>
            <a:r>
              <a:rPr kumimoji="1" lang="en-US" altLang="zh-CN" sz="1600" b="1" dirty="0">
                <a:solidFill>
                  <a:schemeClr val="tx1"/>
                </a:solidFill>
              </a:rPr>
              <a:t> Electron and photon energies are measured through electromagnetic showers </a:t>
            </a:r>
          </a:p>
        </p:txBody>
      </p:sp>
      <p:sp>
        <p:nvSpPr>
          <p:cNvPr id="1730568" name="Text Box 8"/>
          <p:cNvSpPr txBox="1">
            <a:spLocks noChangeArrowheads="1"/>
          </p:cNvSpPr>
          <p:nvPr/>
        </p:nvSpPr>
        <p:spPr bwMode="auto">
          <a:xfrm>
            <a:off x="0" y="0"/>
            <a:ext cx="4020452" cy="892552"/>
          </a:xfrm>
          <a:prstGeom prst="rect">
            <a:avLst/>
          </a:prstGeom>
          <a:solidFill>
            <a:srgbClr val="CC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kumimoji="1" lang="en-US" altLang="zh-CN" sz="2400" b="1" dirty="0">
                <a:solidFill>
                  <a:srgbClr val="FF0000"/>
                </a:solidFill>
                <a:latin typeface="Arial"/>
                <a:cs typeface="Arial"/>
              </a:rPr>
              <a:t>A </a:t>
            </a:r>
            <a:r>
              <a:rPr kumimoji="1" lang="en-US" altLang="zh-CN" sz="2400" b="1" dirty="0" err="1">
                <a:solidFill>
                  <a:srgbClr val="FF0000"/>
                </a:solidFill>
                <a:latin typeface="Arial"/>
                <a:cs typeface="Arial"/>
              </a:rPr>
              <a:t>T</a:t>
            </a:r>
            <a:r>
              <a:rPr kumimoji="1" lang="en-US" altLang="zh-CN" sz="2400" b="1" dirty="0" err="1">
                <a:latin typeface="Arial"/>
                <a:cs typeface="Arial"/>
              </a:rPr>
              <a:t>oroidal</a:t>
            </a:r>
            <a:r>
              <a:rPr kumimoji="1" lang="en-US" altLang="zh-CN" sz="2400" b="1" dirty="0">
                <a:latin typeface="Arial"/>
                <a:cs typeface="Arial"/>
              </a:rPr>
              <a:t> </a:t>
            </a:r>
            <a:r>
              <a:rPr kumimoji="1" lang="en-US" altLang="zh-CN" sz="2400" b="1" dirty="0">
                <a:solidFill>
                  <a:srgbClr val="FF0000"/>
                </a:solidFill>
                <a:latin typeface="Arial"/>
                <a:cs typeface="Arial"/>
              </a:rPr>
              <a:t>L</a:t>
            </a:r>
            <a:r>
              <a:rPr kumimoji="1" lang="en-US" altLang="zh-CN" sz="2400" b="1" dirty="0">
                <a:latin typeface="Arial"/>
                <a:cs typeface="Arial"/>
              </a:rPr>
              <a:t>HC </a:t>
            </a:r>
            <a:r>
              <a:rPr kumimoji="1" lang="en-US" altLang="zh-CN" sz="2400" b="1" dirty="0" err="1">
                <a:solidFill>
                  <a:srgbClr val="FF0000"/>
                </a:solidFill>
                <a:latin typeface="Arial"/>
                <a:cs typeface="Arial"/>
              </a:rPr>
              <a:t>A</a:t>
            </a:r>
            <a:r>
              <a:rPr kumimoji="1" lang="en-US" altLang="zh-CN" sz="2400" b="1" dirty="0" err="1">
                <a:latin typeface="Arial"/>
                <a:cs typeface="Arial"/>
              </a:rPr>
              <a:t>pparatu</a:t>
            </a:r>
            <a:r>
              <a:rPr kumimoji="1" lang="en-US" altLang="zh-CN" sz="2400" b="1" dirty="0" err="1">
                <a:solidFill>
                  <a:srgbClr val="FF0000"/>
                </a:solidFill>
                <a:latin typeface="Arial"/>
                <a:cs typeface="Arial"/>
              </a:rPr>
              <a:t>S</a:t>
            </a:r>
            <a:endParaRPr kumimoji="1" lang="en-US" altLang="zh-CN" sz="2400" b="1" dirty="0">
              <a:solidFill>
                <a:srgbClr val="FF0000"/>
              </a:solidFill>
              <a:latin typeface="Arial"/>
              <a:cs typeface="Arial"/>
            </a:endParaRPr>
          </a:p>
          <a:p>
            <a:pPr>
              <a:defRPr/>
            </a:pPr>
            <a:endParaRPr kumimoji="1" lang="en-US" altLang="zh-CN" sz="800" b="1" dirty="0">
              <a:latin typeface="Arial"/>
              <a:cs typeface="Arial"/>
            </a:endParaRPr>
          </a:p>
          <a:p>
            <a:pPr>
              <a:defRPr/>
            </a:pPr>
            <a:r>
              <a:rPr kumimoji="1" lang="en-US" altLang="zh-CN" sz="2000" dirty="0">
                <a:latin typeface="Arial"/>
                <a:cs typeface="Arial"/>
              </a:rPr>
              <a:t>- 42m×22m, 7000 ton</a:t>
            </a:r>
          </a:p>
        </p:txBody>
      </p:sp>
      <p:pic>
        <p:nvPicPr>
          <p:cNvPr id="3" name="图片 2" descr="屏幕快照 2014-02-10 下午5.08.5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908720"/>
            <a:ext cx="3429000" cy="3456384"/>
          </a:xfrm>
          <a:prstGeom prst="rect">
            <a:avLst/>
          </a:prstGeom>
        </p:spPr>
      </p:pic>
    </p:spTree>
    <p:extLst>
      <p:ext uri="{BB962C8B-B14F-4D97-AF65-F5344CB8AC3E}">
        <p14:creationId xmlns:p14="http://schemas.microsoft.com/office/powerpoint/2010/main" val="1041246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9"/>
          <p:cNvSpPr>
            <a:spLocks noChangeArrowheads="1"/>
          </p:cNvSpPr>
          <p:nvPr/>
        </p:nvSpPr>
        <p:spPr bwMode="auto">
          <a:xfrm>
            <a:off x="685800" y="152400"/>
            <a:ext cx="7772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de-DE" altLang="zh-CN" sz="2400" b="1">
                <a:solidFill>
                  <a:srgbClr val="C00000"/>
                </a:solidFill>
              </a:rPr>
              <a:t>The Higgs mechanism, an analogy...</a:t>
            </a:r>
          </a:p>
        </p:txBody>
      </p:sp>
      <p:sp>
        <p:nvSpPr>
          <p:cNvPr id="118788" name="Text Box 10"/>
          <p:cNvSpPr txBox="1">
            <a:spLocks noChangeArrowheads="1"/>
          </p:cNvSpPr>
          <p:nvPr/>
        </p:nvSpPr>
        <p:spPr bwMode="auto">
          <a:xfrm>
            <a:off x="7986713" y="228600"/>
            <a:ext cx="11572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r>
              <a:rPr lang="de-DE" altLang="zh-CN" sz="1200" b="1"/>
              <a:t>D. Miller</a:t>
            </a:r>
          </a:p>
          <a:p>
            <a:pPr eaLnBrk="1" hangingPunct="1"/>
            <a:r>
              <a:rPr lang="de-DE" altLang="zh-CN" sz="1200" b="1"/>
              <a:t>(UC London)</a:t>
            </a:r>
            <a:r>
              <a:rPr lang="de-DE" altLang="zh-CN" sz="1100" b="1"/>
              <a:t> </a:t>
            </a:r>
          </a:p>
        </p:txBody>
      </p:sp>
      <p:grpSp>
        <p:nvGrpSpPr>
          <p:cNvPr id="118789" name="Group 2"/>
          <p:cNvGrpSpPr>
            <a:grpSpLocks/>
          </p:cNvGrpSpPr>
          <p:nvPr/>
        </p:nvGrpSpPr>
        <p:grpSpPr bwMode="auto">
          <a:xfrm>
            <a:off x="250825" y="1125538"/>
            <a:ext cx="8653463" cy="4818062"/>
            <a:chOff x="0" y="854"/>
            <a:chExt cx="6522" cy="3777"/>
          </a:xfrm>
        </p:grpSpPr>
        <p:pic>
          <p:nvPicPr>
            <p:cNvPr id="1187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4"/>
              <a:ext cx="2097" cy="1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 y="1475"/>
              <a:ext cx="2097" cy="1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9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3" y="2097"/>
              <a:ext cx="2097" cy="1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95" name="Text Box 6"/>
            <p:cNvSpPr txBox="1">
              <a:spLocks noChangeArrowheads="1"/>
            </p:cNvSpPr>
            <p:nvPr/>
          </p:nvSpPr>
          <p:spPr bwMode="auto">
            <a:xfrm>
              <a:off x="98" y="2421"/>
              <a:ext cx="1841" cy="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28675" eaLnBrk="0" hangingPunct="0">
                <a:tabLst>
                  <a:tab pos="657225" algn="l"/>
                  <a:tab pos="1312863" algn="l"/>
                  <a:tab pos="1970088" algn="l"/>
                </a:tabLst>
                <a:defRPr>
                  <a:solidFill>
                    <a:schemeClr val="tx1"/>
                  </a:solidFill>
                  <a:latin typeface="Arial" charset="0"/>
                  <a:ea typeface="宋体" charset="0"/>
                </a:defRPr>
              </a:lvl1pPr>
              <a:lvl2pPr marL="742950" indent="-285750" defTabSz="828675" eaLnBrk="0" hangingPunct="0">
                <a:tabLst>
                  <a:tab pos="657225" algn="l"/>
                  <a:tab pos="1312863" algn="l"/>
                  <a:tab pos="1970088" algn="l"/>
                </a:tabLst>
                <a:defRPr>
                  <a:solidFill>
                    <a:schemeClr val="tx1"/>
                  </a:solidFill>
                  <a:latin typeface="Arial" charset="0"/>
                  <a:ea typeface="宋体" charset="0"/>
                </a:defRPr>
              </a:lvl2pPr>
              <a:lvl3pPr marL="1143000" indent="-228600" defTabSz="828675" eaLnBrk="0" hangingPunct="0">
                <a:tabLst>
                  <a:tab pos="657225" algn="l"/>
                  <a:tab pos="1312863" algn="l"/>
                  <a:tab pos="1970088" algn="l"/>
                </a:tabLst>
                <a:defRPr>
                  <a:solidFill>
                    <a:schemeClr val="tx1"/>
                  </a:solidFill>
                  <a:latin typeface="Arial" charset="0"/>
                  <a:ea typeface="宋体" charset="0"/>
                </a:defRPr>
              </a:lvl3pPr>
              <a:lvl4pPr marL="1600200" indent="-228600" defTabSz="828675" eaLnBrk="0" hangingPunct="0">
                <a:tabLst>
                  <a:tab pos="657225" algn="l"/>
                  <a:tab pos="1312863" algn="l"/>
                  <a:tab pos="1970088" algn="l"/>
                </a:tabLst>
                <a:defRPr>
                  <a:solidFill>
                    <a:schemeClr val="tx1"/>
                  </a:solidFill>
                  <a:latin typeface="Arial" charset="0"/>
                  <a:ea typeface="宋体" charset="0"/>
                </a:defRPr>
              </a:lvl4pPr>
              <a:lvl5pPr marL="2057400" indent="-228600" defTabSz="828675" eaLnBrk="0" hangingPunct="0">
                <a:tabLst>
                  <a:tab pos="657225" algn="l"/>
                  <a:tab pos="1312863" algn="l"/>
                  <a:tab pos="1970088" algn="l"/>
                </a:tabLst>
                <a:defRPr>
                  <a:solidFill>
                    <a:schemeClr val="tx1"/>
                  </a:solidFill>
                  <a:latin typeface="Arial" charset="0"/>
                  <a:ea typeface="宋体" charset="0"/>
                </a:defRPr>
              </a:lvl5pPr>
              <a:lvl6pPr marL="2514600" indent="-228600" defTabSz="828675" eaLnBrk="0" fontAlgn="base" hangingPunct="0">
                <a:spcBef>
                  <a:spcPct val="0"/>
                </a:spcBef>
                <a:spcAft>
                  <a:spcPct val="0"/>
                </a:spcAft>
                <a:tabLst>
                  <a:tab pos="657225" algn="l"/>
                  <a:tab pos="1312863" algn="l"/>
                  <a:tab pos="1970088" algn="l"/>
                </a:tabLst>
                <a:defRPr>
                  <a:solidFill>
                    <a:schemeClr val="tx1"/>
                  </a:solidFill>
                  <a:latin typeface="Arial" charset="0"/>
                  <a:ea typeface="宋体" charset="0"/>
                </a:defRPr>
              </a:lvl6pPr>
              <a:lvl7pPr marL="2971800" indent="-228600" defTabSz="828675" eaLnBrk="0" fontAlgn="base" hangingPunct="0">
                <a:spcBef>
                  <a:spcPct val="0"/>
                </a:spcBef>
                <a:spcAft>
                  <a:spcPct val="0"/>
                </a:spcAft>
                <a:tabLst>
                  <a:tab pos="657225" algn="l"/>
                  <a:tab pos="1312863" algn="l"/>
                  <a:tab pos="1970088" algn="l"/>
                </a:tabLst>
                <a:defRPr>
                  <a:solidFill>
                    <a:schemeClr val="tx1"/>
                  </a:solidFill>
                  <a:latin typeface="Arial" charset="0"/>
                  <a:ea typeface="宋体" charset="0"/>
                </a:defRPr>
              </a:lvl7pPr>
              <a:lvl8pPr marL="3429000" indent="-228600" defTabSz="828675" eaLnBrk="0" fontAlgn="base" hangingPunct="0">
                <a:spcBef>
                  <a:spcPct val="0"/>
                </a:spcBef>
                <a:spcAft>
                  <a:spcPct val="0"/>
                </a:spcAft>
                <a:tabLst>
                  <a:tab pos="657225" algn="l"/>
                  <a:tab pos="1312863" algn="l"/>
                  <a:tab pos="1970088" algn="l"/>
                </a:tabLst>
                <a:defRPr>
                  <a:solidFill>
                    <a:schemeClr val="tx1"/>
                  </a:solidFill>
                  <a:latin typeface="Arial" charset="0"/>
                  <a:ea typeface="宋体" charset="0"/>
                </a:defRPr>
              </a:lvl8pPr>
              <a:lvl9pPr marL="3886200" indent="-228600" defTabSz="828675" eaLnBrk="0" fontAlgn="base" hangingPunct="0">
                <a:spcBef>
                  <a:spcPct val="0"/>
                </a:spcBef>
                <a:spcAft>
                  <a:spcPct val="0"/>
                </a:spcAft>
                <a:tabLst>
                  <a:tab pos="657225" algn="l"/>
                  <a:tab pos="1312863" algn="l"/>
                  <a:tab pos="1970088" algn="l"/>
                </a:tabLst>
                <a:defRPr>
                  <a:solidFill>
                    <a:schemeClr val="tx1"/>
                  </a:solidFill>
                  <a:latin typeface="Arial" charset="0"/>
                  <a:ea typeface="宋体" charset="0"/>
                </a:defRPr>
              </a:lvl9pPr>
            </a:lstStyle>
            <a:p>
              <a:pPr eaLnBrk="1" hangingPunct="1">
                <a:lnSpc>
                  <a:spcPct val="93000"/>
                </a:lnSpc>
                <a:buClr>
                  <a:srgbClr val="000000"/>
                </a:buClr>
                <a:buSzPct val="45000"/>
                <a:buFont typeface="StarSymbol" charset="0"/>
                <a:buNone/>
              </a:pPr>
              <a:r>
                <a:rPr lang="en-GB" altLang="zh-CN" sz="1400" b="1"/>
                <a:t>The Higgs field fills all space</a:t>
              </a:r>
            </a:p>
          </p:txBody>
        </p:sp>
        <p:sp>
          <p:nvSpPr>
            <p:cNvPr id="118796" name="Text Box 7"/>
            <p:cNvSpPr txBox="1">
              <a:spLocks noChangeArrowheads="1"/>
            </p:cNvSpPr>
            <p:nvPr/>
          </p:nvSpPr>
          <p:spPr bwMode="auto">
            <a:xfrm>
              <a:off x="2484" y="3229"/>
              <a:ext cx="1624" cy="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28675" eaLnBrk="0" hangingPunct="0">
                <a:tabLst>
                  <a:tab pos="657225" algn="l"/>
                  <a:tab pos="1312863" algn="l"/>
                </a:tabLst>
                <a:defRPr>
                  <a:solidFill>
                    <a:schemeClr val="tx1"/>
                  </a:solidFill>
                  <a:latin typeface="Arial" charset="0"/>
                  <a:ea typeface="宋体" charset="0"/>
                </a:defRPr>
              </a:lvl1pPr>
              <a:lvl2pPr marL="742950" indent="-285750" defTabSz="828675" eaLnBrk="0" hangingPunct="0">
                <a:tabLst>
                  <a:tab pos="657225" algn="l"/>
                  <a:tab pos="1312863" algn="l"/>
                </a:tabLst>
                <a:defRPr>
                  <a:solidFill>
                    <a:schemeClr val="tx1"/>
                  </a:solidFill>
                  <a:latin typeface="Arial" charset="0"/>
                  <a:ea typeface="宋体" charset="0"/>
                </a:defRPr>
              </a:lvl2pPr>
              <a:lvl3pPr marL="1143000" indent="-228600" defTabSz="828675" eaLnBrk="0" hangingPunct="0">
                <a:tabLst>
                  <a:tab pos="657225" algn="l"/>
                  <a:tab pos="1312863" algn="l"/>
                </a:tabLst>
                <a:defRPr>
                  <a:solidFill>
                    <a:schemeClr val="tx1"/>
                  </a:solidFill>
                  <a:latin typeface="Arial" charset="0"/>
                  <a:ea typeface="宋体" charset="0"/>
                </a:defRPr>
              </a:lvl3pPr>
              <a:lvl4pPr marL="1600200" indent="-228600" defTabSz="828675" eaLnBrk="0" hangingPunct="0">
                <a:tabLst>
                  <a:tab pos="657225" algn="l"/>
                  <a:tab pos="1312863" algn="l"/>
                </a:tabLst>
                <a:defRPr>
                  <a:solidFill>
                    <a:schemeClr val="tx1"/>
                  </a:solidFill>
                  <a:latin typeface="Arial" charset="0"/>
                  <a:ea typeface="宋体" charset="0"/>
                </a:defRPr>
              </a:lvl4pPr>
              <a:lvl5pPr marL="2057400" indent="-228600" defTabSz="828675" eaLnBrk="0" hangingPunct="0">
                <a:tabLst>
                  <a:tab pos="657225" algn="l"/>
                  <a:tab pos="1312863" algn="l"/>
                </a:tabLst>
                <a:defRPr>
                  <a:solidFill>
                    <a:schemeClr val="tx1"/>
                  </a:solidFill>
                  <a:latin typeface="Arial" charset="0"/>
                  <a:ea typeface="宋体" charset="0"/>
                </a:defRPr>
              </a:lvl5pPr>
              <a:lvl6pPr marL="2514600" indent="-228600" defTabSz="828675" eaLnBrk="0" fontAlgn="base" hangingPunct="0">
                <a:spcBef>
                  <a:spcPct val="0"/>
                </a:spcBef>
                <a:spcAft>
                  <a:spcPct val="0"/>
                </a:spcAft>
                <a:tabLst>
                  <a:tab pos="657225" algn="l"/>
                  <a:tab pos="1312863" algn="l"/>
                </a:tabLst>
                <a:defRPr>
                  <a:solidFill>
                    <a:schemeClr val="tx1"/>
                  </a:solidFill>
                  <a:latin typeface="Arial" charset="0"/>
                  <a:ea typeface="宋体" charset="0"/>
                </a:defRPr>
              </a:lvl6pPr>
              <a:lvl7pPr marL="2971800" indent="-228600" defTabSz="828675" eaLnBrk="0" fontAlgn="base" hangingPunct="0">
                <a:spcBef>
                  <a:spcPct val="0"/>
                </a:spcBef>
                <a:spcAft>
                  <a:spcPct val="0"/>
                </a:spcAft>
                <a:tabLst>
                  <a:tab pos="657225" algn="l"/>
                  <a:tab pos="1312863" algn="l"/>
                </a:tabLst>
                <a:defRPr>
                  <a:solidFill>
                    <a:schemeClr val="tx1"/>
                  </a:solidFill>
                  <a:latin typeface="Arial" charset="0"/>
                  <a:ea typeface="宋体" charset="0"/>
                </a:defRPr>
              </a:lvl7pPr>
              <a:lvl8pPr marL="3429000" indent="-228600" defTabSz="828675" eaLnBrk="0" fontAlgn="base" hangingPunct="0">
                <a:spcBef>
                  <a:spcPct val="0"/>
                </a:spcBef>
                <a:spcAft>
                  <a:spcPct val="0"/>
                </a:spcAft>
                <a:tabLst>
                  <a:tab pos="657225" algn="l"/>
                  <a:tab pos="1312863" algn="l"/>
                </a:tabLst>
                <a:defRPr>
                  <a:solidFill>
                    <a:schemeClr val="tx1"/>
                  </a:solidFill>
                  <a:latin typeface="Arial" charset="0"/>
                  <a:ea typeface="宋体" charset="0"/>
                </a:defRPr>
              </a:lvl8pPr>
              <a:lvl9pPr marL="3886200" indent="-228600" defTabSz="828675" eaLnBrk="0" fontAlgn="base" hangingPunct="0">
                <a:spcBef>
                  <a:spcPct val="0"/>
                </a:spcBef>
                <a:spcAft>
                  <a:spcPct val="0"/>
                </a:spcAft>
                <a:tabLst>
                  <a:tab pos="657225" algn="l"/>
                  <a:tab pos="1312863" algn="l"/>
                </a:tabLst>
                <a:defRPr>
                  <a:solidFill>
                    <a:schemeClr val="tx1"/>
                  </a:solidFill>
                  <a:latin typeface="Arial" charset="0"/>
                  <a:ea typeface="宋体" charset="0"/>
                </a:defRPr>
              </a:lvl9pPr>
            </a:lstStyle>
            <a:p>
              <a:pPr eaLnBrk="1" hangingPunct="1">
                <a:lnSpc>
                  <a:spcPct val="93000"/>
                </a:lnSpc>
                <a:buClr>
                  <a:srgbClr val="000000"/>
                </a:buClr>
                <a:buSzPct val="45000"/>
                <a:buFont typeface="StarSymbol" charset="0"/>
                <a:buNone/>
              </a:pPr>
              <a:r>
                <a:rPr lang="en-GB" altLang="zh-CN" sz="1400" b="1"/>
                <a:t>A </a:t>
              </a:r>
              <a:r>
                <a:rPr lang="en-GB" altLang="zh-CN" sz="1400" b="1">
                  <a:solidFill>
                    <a:srgbClr val="C00000"/>
                  </a:solidFill>
                </a:rPr>
                <a:t>‘particle’ </a:t>
              </a:r>
              <a:r>
                <a:rPr lang="en-GB" altLang="zh-CN" sz="1400" b="1"/>
                <a:t>that moves in </a:t>
              </a:r>
            </a:p>
            <a:p>
              <a:pPr eaLnBrk="1" hangingPunct="1">
                <a:lnSpc>
                  <a:spcPct val="93000"/>
                </a:lnSpc>
                <a:buClr>
                  <a:srgbClr val="000000"/>
                </a:buClr>
                <a:buSzPct val="45000"/>
                <a:buFont typeface="StarSymbol" charset="0"/>
                <a:buNone/>
              </a:pPr>
              <a:r>
                <a:rPr lang="en-GB" altLang="zh-CN" sz="1400" b="1"/>
                <a:t>the Higgs field ...</a:t>
              </a:r>
            </a:p>
          </p:txBody>
        </p:sp>
        <p:sp>
          <p:nvSpPr>
            <p:cNvPr id="118797" name="Text Box 8"/>
            <p:cNvSpPr txBox="1">
              <a:spLocks noChangeArrowheads="1"/>
            </p:cNvSpPr>
            <p:nvPr/>
          </p:nvSpPr>
          <p:spPr bwMode="auto">
            <a:xfrm>
              <a:off x="4554" y="3846"/>
              <a:ext cx="1968" cy="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28675" eaLnBrk="0" hangingPunct="0">
                <a:tabLst>
                  <a:tab pos="657225" algn="l"/>
                  <a:tab pos="1312863" algn="l"/>
                  <a:tab pos="1970088" algn="l"/>
                </a:tabLst>
                <a:defRPr>
                  <a:solidFill>
                    <a:schemeClr val="tx1"/>
                  </a:solidFill>
                  <a:latin typeface="Arial" charset="0"/>
                  <a:ea typeface="宋体" charset="0"/>
                </a:defRPr>
              </a:lvl1pPr>
              <a:lvl2pPr marL="742950" indent="-285750" defTabSz="828675" eaLnBrk="0" hangingPunct="0">
                <a:tabLst>
                  <a:tab pos="657225" algn="l"/>
                  <a:tab pos="1312863" algn="l"/>
                  <a:tab pos="1970088" algn="l"/>
                </a:tabLst>
                <a:defRPr>
                  <a:solidFill>
                    <a:schemeClr val="tx1"/>
                  </a:solidFill>
                  <a:latin typeface="Arial" charset="0"/>
                  <a:ea typeface="宋体" charset="0"/>
                </a:defRPr>
              </a:lvl2pPr>
              <a:lvl3pPr marL="1143000" indent="-228600" defTabSz="828675" eaLnBrk="0" hangingPunct="0">
                <a:tabLst>
                  <a:tab pos="657225" algn="l"/>
                  <a:tab pos="1312863" algn="l"/>
                  <a:tab pos="1970088" algn="l"/>
                </a:tabLst>
                <a:defRPr>
                  <a:solidFill>
                    <a:schemeClr val="tx1"/>
                  </a:solidFill>
                  <a:latin typeface="Arial" charset="0"/>
                  <a:ea typeface="宋体" charset="0"/>
                </a:defRPr>
              </a:lvl3pPr>
              <a:lvl4pPr marL="1600200" indent="-228600" defTabSz="828675" eaLnBrk="0" hangingPunct="0">
                <a:tabLst>
                  <a:tab pos="657225" algn="l"/>
                  <a:tab pos="1312863" algn="l"/>
                  <a:tab pos="1970088" algn="l"/>
                </a:tabLst>
                <a:defRPr>
                  <a:solidFill>
                    <a:schemeClr val="tx1"/>
                  </a:solidFill>
                  <a:latin typeface="Arial" charset="0"/>
                  <a:ea typeface="宋体" charset="0"/>
                </a:defRPr>
              </a:lvl4pPr>
              <a:lvl5pPr marL="2057400" indent="-228600" defTabSz="828675" eaLnBrk="0" hangingPunct="0">
                <a:tabLst>
                  <a:tab pos="657225" algn="l"/>
                  <a:tab pos="1312863" algn="l"/>
                  <a:tab pos="1970088" algn="l"/>
                </a:tabLst>
                <a:defRPr>
                  <a:solidFill>
                    <a:schemeClr val="tx1"/>
                  </a:solidFill>
                  <a:latin typeface="Arial" charset="0"/>
                  <a:ea typeface="宋体" charset="0"/>
                </a:defRPr>
              </a:lvl5pPr>
              <a:lvl6pPr marL="2514600" indent="-228600" defTabSz="828675" eaLnBrk="0" fontAlgn="base" hangingPunct="0">
                <a:spcBef>
                  <a:spcPct val="0"/>
                </a:spcBef>
                <a:spcAft>
                  <a:spcPct val="0"/>
                </a:spcAft>
                <a:tabLst>
                  <a:tab pos="657225" algn="l"/>
                  <a:tab pos="1312863" algn="l"/>
                  <a:tab pos="1970088" algn="l"/>
                </a:tabLst>
                <a:defRPr>
                  <a:solidFill>
                    <a:schemeClr val="tx1"/>
                  </a:solidFill>
                  <a:latin typeface="Arial" charset="0"/>
                  <a:ea typeface="宋体" charset="0"/>
                </a:defRPr>
              </a:lvl6pPr>
              <a:lvl7pPr marL="2971800" indent="-228600" defTabSz="828675" eaLnBrk="0" fontAlgn="base" hangingPunct="0">
                <a:spcBef>
                  <a:spcPct val="0"/>
                </a:spcBef>
                <a:spcAft>
                  <a:spcPct val="0"/>
                </a:spcAft>
                <a:tabLst>
                  <a:tab pos="657225" algn="l"/>
                  <a:tab pos="1312863" algn="l"/>
                  <a:tab pos="1970088" algn="l"/>
                </a:tabLst>
                <a:defRPr>
                  <a:solidFill>
                    <a:schemeClr val="tx1"/>
                  </a:solidFill>
                  <a:latin typeface="Arial" charset="0"/>
                  <a:ea typeface="宋体" charset="0"/>
                </a:defRPr>
              </a:lvl7pPr>
              <a:lvl8pPr marL="3429000" indent="-228600" defTabSz="828675" eaLnBrk="0" fontAlgn="base" hangingPunct="0">
                <a:spcBef>
                  <a:spcPct val="0"/>
                </a:spcBef>
                <a:spcAft>
                  <a:spcPct val="0"/>
                </a:spcAft>
                <a:tabLst>
                  <a:tab pos="657225" algn="l"/>
                  <a:tab pos="1312863" algn="l"/>
                  <a:tab pos="1970088" algn="l"/>
                </a:tabLst>
                <a:defRPr>
                  <a:solidFill>
                    <a:schemeClr val="tx1"/>
                  </a:solidFill>
                  <a:latin typeface="Arial" charset="0"/>
                  <a:ea typeface="宋体" charset="0"/>
                </a:defRPr>
              </a:lvl8pPr>
              <a:lvl9pPr marL="3886200" indent="-228600" defTabSz="828675" eaLnBrk="0" fontAlgn="base" hangingPunct="0">
                <a:spcBef>
                  <a:spcPct val="0"/>
                </a:spcBef>
                <a:spcAft>
                  <a:spcPct val="0"/>
                </a:spcAft>
                <a:tabLst>
                  <a:tab pos="657225" algn="l"/>
                  <a:tab pos="1312863" algn="l"/>
                  <a:tab pos="1970088" algn="l"/>
                </a:tabLst>
                <a:defRPr>
                  <a:solidFill>
                    <a:schemeClr val="tx1"/>
                  </a:solidFill>
                  <a:latin typeface="Arial" charset="0"/>
                  <a:ea typeface="宋体" charset="0"/>
                </a:defRPr>
              </a:lvl9pPr>
            </a:lstStyle>
            <a:p>
              <a:pPr eaLnBrk="1" hangingPunct="1">
                <a:lnSpc>
                  <a:spcPct val="93000"/>
                </a:lnSpc>
                <a:buClr>
                  <a:srgbClr val="000000"/>
                </a:buClr>
                <a:buSzPct val="45000"/>
                <a:buFont typeface="StarSymbol" charset="0"/>
                <a:buNone/>
              </a:pPr>
              <a:r>
                <a:rPr lang="en-GB" altLang="zh-CN" sz="1400" b="1"/>
                <a:t>... moves slower the more it</a:t>
              </a:r>
            </a:p>
            <a:p>
              <a:pPr eaLnBrk="1" hangingPunct="1">
                <a:lnSpc>
                  <a:spcPct val="93000"/>
                </a:lnSpc>
                <a:buClr>
                  <a:srgbClr val="000000"/>
                </a:buClr>
                <a:buSzPct val="45000"/>
                <a:buFont typeface="StarSymbol" charset="0"/>
                <a:buNone/>
              </a:pPr>
              <a:r>
                <a:rPr lang="en-GB" altLang="zh-CN" sz="1400" b="1"/>
                <a:t>attract attention </a:t>
              </a:r>
              <a:r>
                <a:rPr lang="en-GB" altLang="zh-CN" sz="1400" b="1">
                  <a:solidFill>
                    <a:srgbClr val="C00000"/>
                  </a:solidFill>
                </a:rPr>
                <a:t>(interacts with</a:t>
              </a:r>
            </a:p>
            <a:p>
              <a:pPr eaLnBrk="1" hangingPunct="1">
                <a:lnSpc>
                  <a:spcPct val="93000"/>
                </a:lnSpc>
                <a:buClr>
                  <a:srgbClr val="000000"/>
                </a:buClr>
                <a:buSzPct val="45000"/>
                <a:buFont typeface="StarSymbol" charset="0"/>
                <a:buNone/>
              </a:pPr>
              <a:r>
                <a:rPr lang="en-GB" altLang="zh-CN" sz="1400" b="1">
                  <a:solidFill>
                    <a:srgbClr val="C00000"/>
                  </a:solidFill>
                </a:rPr>
                <a:t>the Higgs field, generating its </a:t>
              </a:r>
            </a:p>
            <a:p>
              <a:pPr eaLnBrk="1" hangingPunct="1">
                <a:lnSpc>
                  <a:spcPct val="93000"/>
                </a:lnSpc>
                <a:buClr>
                  <a:srgbClr val="000000"/>
                </a:buClr>
                <a:buSzPct val="45000"/>
                <a:buFont typeface="StarSymbol" charset="0"/>
                <a:buNone/>
              </a:pPr>
              <a:r>
                <a:rPr lang="en-GB" altLang="zh-CN" sz="1400" b="1">
                  <a:solidFill>
                    <a:srgbClr val="C00000"/>
                  </a:solidFill>
                </a:rPr>
                <a:t>mass, the larger, the stronger </a:t>
              </a:r>
            </a:p>
            <a:p>
              <a:pPr eaLnBrk="1" hangingPunct="1">
                <a:lnSpc>
                  <a:spcPct val="93000"/>
                </a:lnSpc>
                <a:buClr>
                  <a:srgbClr val="000000"/>
                </a:buClr>
                <a:buSzPct val="45000"/>
                <a:buFont typeface="StarSymbol" charset="0"/>
                <a:buNone/>
              </a:pPr>
              <a:r>
                <a:rPr lang="en-GB" altLang="zh-CN" sz="1400" b="1">
                  <a:solidFill>
                    <a:srgbClr val="C00000"/>
                  </a:solidFill>
                </a:rPr>
                <a:t>its interactions...)</a:t>
              </a:r>
              <a:endParaRPr lang="en-GB" altLang="zh-CN" sz="1400" b="1"/>
            </a:p>
          </p:txBody>
        </p:sp>
      </p:grpSp>
      <p:sp>
        <p:nvSpPr>
          <p:cNvPr id="118790" name="Slide Number Placeholder 1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20000"/>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fld id="{BFD4DDF8-9EAD-2748-9CCC-BAF6D1BD9E30}" type="slidenum">
              <a:rPr lang="en-US" altLang="zh-CN">
                <a:solidFill>
                  <a:srgbClr val="898989"/>
                </a:solidFill>
              </a:rPr>
              <a:pPr eaLnBrk="1" hangingPunct="1"/>
              <a:t>88</a:t>
            </a:fld>
            <a:endParaRPr lang="en-US" altLang="zh-CN">
              <a:solidFill>
                <a:srgbClr val="898989"/>
              </a:solidFill>
            </a:endParaRPr>
          </a:p>
        </p:txBody>
      </p:sp>
    </p:spTree>
    <p:extLst>
      <p:ext uri="{BB962C8B-B14F-4D97-AF65-F5344CB8AC3E}">
        <p14:creationId xmlns:p14="http://schemas.microsoft.com/office/powerpoint/2010/main" val="18022340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1" name="Picture 2" descr="C:\Full.work.backup.27Oct10\Various Documents\Outreach\Higgs.cartoon\9603021_0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271588"/>
            <a:ext cx="3349625" cy="2386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9812" name="Picture 3" descr="C:\Full.work.backup.27Oct10\Various Documents\Outreach\Higgs.cartoon\9603021_0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895600"/>
            <a:ext cx="3425825" cy="2433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3" name="Rectangle 9"/>
          <p:cNvSpPr>
            <a:spLocks noChangeArrowheads="1"/>
          </p:cNvSpPr>
          <p:nvPr/>
        </p:nvSpPr>
        <p:spPr bwMode="auto">
          <a:xfrm>
            <a:off x="685800" y="152400"/>
            <a:ext cx="7772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de-DE" altLang="zh-CN" sz="2400" b="1">
                <a:solidFill>
                  <a:srgbClr val="C00000"/>
                </a:solidFill>
              </a:rPr>
              <a:t>The Higgs particle, an analogy...</a:t>
            </a:r>
          </a:p>
        </p:txBody>
      </p:sp>
      <p:sp>
        <p:nvSpPr>
          <p:cNvPr id="119814" name="Text Box 6"/>
          <p:cNvSpPr txBox="1">
            <a:spLocks noChangeArrowheads="1"/>
          </p:cNvSpPr>
          <p:nvPr/>
        </p:nvSpPr>
        <p:spPr bwMode="auto">
          <a:xfrm>
            <a:off x="762000" y="3810000"/>
            <a:ext cx="29940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28675" eaLnBrk="0" hangingPunct="0">
              <a:tabLst>
                <a:tab pos="657225" algn="l"/>
                <a:tab pos="1312863" algn="l"/>
                <a:tab pos="1970088" algn="l"/>
              </a:tabLst>
              <a:defRPr>
                <a:solidFill>
                  <a:schemeClr val="tx1"/>
                </a:solidFill>
                <a:latin typeface="Arial" charset="0"/>
                <a:ea typeface="宋体" charset="0"/>
              </a:defRPr>
            </a:lvl1pPr>
            <a:lvl2pPr marL="742950" indent="-285750" defTabSz="828675" eaLnBrk="0" hangingPunct="0">
              <a:tabLst>
                <a:tab pos="657225" algn="l"/>
                <a:tab pos="1312863" algn="l"/>
                <a:tab pos="1970088" algn="l"/>
              </a:tabLst>
              <a:defRPr>
                <a:solidFill>
                  <a:schemeClr val="tx1"/>
                </a:solidFill>
                <a:latin typeface="Arial" charset="0"/>
                <a:ea typeface="宋体" charset="0"/>
              </a:defRPr>
            </a:lvl2pPr>
            <a:lvl3pPr marL="1143000" indent="-228600" defTabSz="828675" eaLnBrk="0" hangingPunct="0">
              <a:tabLst>
                <a:tab pos="657225" algn="l"/>
                <a:tab pos="1312863" algn="l"/>
                <a:tab pos="1970088" algn="l"/>
              </a:tabLst>
              <a:defRPr>
                <a:solidFill>
                  <a:schemeClr val="tx1"/>
                </a:solidFill>
                <a:latin typeface="Arial" charset="0"/>
                <a:ea typeface="宋体" charset="0"/>
              </a:defRPr>
            </a:lvl3pPr>
            <a:lvl4pPr marL="1600200" indent="-228600" defTabSz="828675" eaLnBrk="0" hangingPunct="0">
              <a:tabLst>
                <a:tab pos="657225" algn="l"/>
                <a:tab pos="1312863" algn="l"/>
                <a:tab pos="1970088" algn="l"/>
              </a:tabLst>
              <a:defRPr>
                <a:solidFill>
                  <a:schemeClr val="tx1"/>
                </a:solidFill>
                <a:latin typeface="Arial" charset="0"/>
                <a:ea typeface="宋体" charset="0"/>
              </a:defRPr>
            </a:lvl4pPr>
            <a:lvl5pPr marL="2057400" indent="-228600" defTabSz="828675" eaLnBrk="0" hangingPunct="0">
              <a:tabLst>
                <a:tab pos="657225" algn="l"/>
                <a:tab pos="1312863" algn="l"/>
                <a:tab pos="1970088" algn="l"/>
              </a:tabLst>
              <a:defRPr>
                <a:solidFill>
                  <a:schemeClr val="tx1"/>
                </a:solidFill>
                <a:latin typeface="Arial" charset="0"/>
                <a:ea typeface="宋体" charset="0"/>
              </a:defRPr>
            </a:lvl5pPr>
            <a:lvl6pPr marL="2514600" indent="-228600" defTabSz="828675" eaLnBrk="0" fontAlgn="base" hangingPunct="0">
              <a:spcBef>
                <a:spcPct val="0"/>
              </a:spcBef>
              <a:spcAft>
                <a:spcPct val="0"/>
              </a:spcAft>
              <a:tabLst>
                <a:tab pos="657225" algn="l"/>
                <a:tab pos="1312863" algn="l"/>
                <a:tab pos="1970088" algn="l"/>
              </a:tabLst>
              <a:defRPr>
                <a:solidFill>
                  <a:schemeClr val="tx1"/>
                </a:solidFill>
                <a:latin typeface="Arial" charset="0"/>
                <a:ea typeface="宋体" charset="0"/>
              </a:defRPr>
            </a:lvl6pPr>
            <a:lvl7pPr marL="2971800" indent="-228600" defTabSz="828675" eaLnBrk="0" fontAlgn="base" hangingPunct="0">
              <a:spcBef>
                <a:spcPct val="0"/>
              </a:spcBef>
              <a:spcAft>
                <a:spcPct val="0"/>
              </a:spcAft>
              <a:tabLst>
                <a:tab pos="657225" algn="l"/>
                <a:tab pos="1312863" algn="l"/>
                <a:tab pos="1970088" algn="l"/>
              </a:tabLst>
              <a:defRPr>
                <a:solidFill>
                  <a:schemeClr val="tx1"/>
                </a:solidFill>
                <a:latin typeface="Arial" charset="0"/>
                <a:ea typeface="宋体" charset="0"/>
              </a:defRPr>
            </a:lvl7pPr>
            <a:lvl8pPr marL="3429000" indent="-228600" defTabSz="828675" eaLnBrk="0" fontAlgn="base" hangingPunct="0">
              <a:spcBef>
                <a:spcPct val="0"/>
              </a:spcBef>
              <a:spcAft>
                <a:spcPct val="0"/>
              </a:spcAft>
              <a:tabLst>
                <a:tab pos="657225" algn="l"/>
                <a:tab pos="1312863" algn="l"/>
                <a:tab pos="1970088" algn="l"/>
              </a:tabLst>
              <a:defRPr>
                <a:solidFill>
                  <a:schemeClr val="tx1"/>
                </a:solidFill>
                <a:latin typeface="Arial" charset="0"/>
                <a:ea typeface="宋体" charset="0"/>
              </a:defRPr>
            </a:lvl8pPr>
            <a:lvl9pPr marL="3886200" indent="-228600" defTabSz="828675" eaLnBrk="0" fontAlgn="base" hangingPunct="0">
              <a:spcBef>
                <a:spcPct val="0"/>
              </a:spcBef>
              <a:spcAft>
                <a:spcPct val="0"/>
              </a:spcAft>
              <a:tabLst>
                <a:tab pos="657225" algn="l"/>
                <a:tab pos="1312863" algn="l"/>
                <a:tab pos="1970088" algn="l"/>
              </a:tabLst>
              <a:defRPr>
                <a:solidFill>
                  <a:schemeClr val="tx1"/>
                </a:solidFill>
                <a:latin typeface="Arial" charset="0"/>
                <a:ea typeface="宋体" charset="0"/>
              </a:defRPr>
            </a:lvl9pPr>
          </a:lstStyle>
          <a:p>
            <a:pPr eaLnBrk="1" hangingPunct="1">
              <a:lnSpc>
                <a:spcPct val="93000"/>
              </a:lnSpc>
              <a:buClr>
                <a:srgbClr val="000000"/>
              </a:buClr>
              <a:buSzPct val="45000"/>
              <a:buFont typeface="StarSymbol" charset="0"/>
              <a:buNone/>
            </a:pPr>
            <a:r>
              <a:rPr lang="en-GB" altLang="zh-CN" sz="1400" b="1"/>
              <a:t>Somebody whispers a rumour into </a:t>
            </a:r>
          </a:p>
          <a:p>
            <a:pPr eaLnBrk="1" hangingPunct="1">
              <a:lnSpc>
                <a:spcPct val="93000"/>
              </a:lnSpc>
              <a:buClr>
                <a:srgbClr val="000000"/>
              </a:buClr>
              <a:buSzPct val="45000"/>
              <a:buFont typeface="StarSymbol" charset="0"/>
              <a:buNone/>
            </a:pPr>
            <a:r>
              <a:rPr lang="en-GB" altLang="zh-CN" sz="1400" b="1"/>
              <a:t>the  room...</a:t>
            </a:r>
          </a:p>
        </p:txBody>
      </p:sp>
      <p:sp>
        <p:nvSpPr>
          <p:cNvPr id="119815" name="Text Box 6"/>
          <p:cNvSpPr txBox="1">
            <a:spLocks noChangeArrowheads="1"/>
          </p:cNvSpPr>
          <p:nvPr/>
        </p:nvSpPr>
        <p:spPr bwMode="auto">
          <a:xfrm>
            <a:off x="5410200" y="5410200"/>
            <a:ext cx="2987675" cy="60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28675" eaLnBrk="0" hangingPunct="0">
              <a:tabLst>
                <a:tab pos="657225" algn="l"/>
                <a:tab pos="1312863" algn="l"/>
                <a:tab pos="1970088" algn="l"/>
              </a:tabLst>
              <a:defRPr>
                <a:solidFill>
                  <a:schemeClr val="tx1"/>
                </a:solidFill>
                <a:latin typeface="Arial" charset="0"/>
                <a:ea typeface="宋体" charset="0"/>
              </a:defRPr>
            </a:lvl1pPr>
            <a:lvl2pPr marL="742950" indent="-285750" defTabSz="828675" eaLnBrk="0" hangingPunct="0">
              <a:tabLst>
                <a:tab pos="657225" algn="l"/>
                <a:tab pos="1312863" algn="l"/>
                <a:tab pos="1970088" algn="l"/>
              </a:tabLst>
              <a:defRPr>
                <a:solidFill>
                  <a:schemeClr val="tx1"/>
                </a:solidFill>
                <a:latin typeface="Arial" charset="0"/>
                <a:ea typeface="宋体" charset="0"/>
              </a:defRPr>
            </a:lvl2pPr>
            <a:lvl3pPr marL="1143000" indent="-228600" defTabSz="828675" eaLnBrk="0" hangingPunct="0">
              <a:tabLst>
                <a:tab pos="657225" algn="l"/>
                <a:tab pos="1312863" algn="l"/>
                <a:tab pos="1970088" algn="l"/>
              </a:tabLst>
              <a:defRPr>
                <a:solidFill>
                  <a:schemeClr val="tx1"/>
                </a:solidFill>
                <a:latin typeface="Arial" charset="0"/>
                <a:ea typeface="宋体" charset="0"/>
              </a:defRPr>
            </a:lvl3pPr>
            <a:lvl4pPr marL="1600200" indent="-228600" defTabSz="828675" eaLnBrk="0" hangingPunct="0">
              <a:tabLst>
                <a:tab pos="657225" algn="l"/>
                <a:tab pos="1312863" algn="l"/>
                <a:tab pos="1970088" algn="l"/>
              </a:tabLst>
              <a:defRPr>
                <a:solidFill>
                  <a:schemeClr val="tx1"/>
                </a:solidFill>
                <a:latin typeface="Arial" charset="0"/>
                <a:ea typeface="宋体" charset="0"/>
              </a:defRPr>
            </a:lvl4pPr>
            <a:lvl5pPr marL="2057400" indent="-228600" defTabSz="828675" eaLnBrk="0" hangingPunct="0">
              <a:tabLst>
                <a:tab pos="657225" algn="l"/>
                <a:tab pos="1312863" algn="l"/>
                <a:tab pos="1970088" algn="l"/>
              </a:tabLst>
              <a:defRPr>
                <a:solidFill>
                  <a:schemeClr val="tx1"/>
                </a:solidFill>
                <a:latin typeface="Arial" charset="0"/>
                <a:ea typeface="宋体" charset="0"/>
              </a:defRPr>
            </a:lvl5pPr>
            <a:lvl6pPr marL="2514600" indent="-228600" defTabSz="828675" eaLnBrk="0" fontAlgn="base" hangingPunct="0">
              <a:spcBef>
                <a:spcPct val="0"/>
              </a:spcBef>
              <a:spcAft>
                <a:spcPct val="0"/>
              </a:spcAft>
              <a:tabLst>
                <a:tab pos="657225" algn="l"/>
                <a:tab pos="1312863" algn="l"/>
                <a:tab pos="1970088" algn="l"/>
              </a:tabLst>
              <a:defRPr>
                <a:solidFill>
                  <a:schemeClr val="tx1"/>
                </a:solidFill>
                <a:latin typeface="Arial" charset="0"/>
                <a:ea typeface="宋体" charset="0"/>
              </a:defRPr>
            </a:lvl6pPr>
            <a:lvl7pPr marL="2971800" indent="-228600" defTabSz="828675" eaLnBrk="0" fontAlgn="base" hangingPunct="0">
              <a:spcBef>
                <a:spcPct val="0"/>
              </a:spcBef>
              <a:spcAft>
                <a:spcPct val="0"/>
              </a:spcAft>
              <a:tabLst>
                <a:tab pos="657225" algn="l"/>
                <a:tab pos="1312863" algn="l"/>
                <a:tab pos="1970088" algn="l"/>
              </a:tabLst>
              <a:defRPr>
                <a:solidFill>
                  <a:schemeClr val="tx1"/>
                </a:solidFill>
                <a:latin typeface="Arial" charset="0"/>
                <a:ea typeface="宋体" charset="0"/>
              </a:defRPr>
            </a:lvl7pPr>
            <a:lvl8pPr marL="3429000" indent="-228600" defTabSz="828675" eaLnBrk="0" fontAlgn="base" hangingPunct="0">
              <a:spcBef>
                <a:spcPct val="0"/>
              </a:spcBef>
              <a:spcAft>
                <a:spcPct val="0"/>
              </a:spcAft>
              <a:tabLst>
                <a:tab pos="657225" algn="l"/>
                <a:tab pos="1312863" algn="l"/>
                <a:tab pos="1970088" algn="l"/>
              </a:tabLst>
              <a:defRPr>
                <a:solidFill>
                  <a:schemeClr val="tx1"/>
                </a:solidFill>
                <a:latin typeface="Arial" charset="0"/>
                <a:ea typeface="宋体" charset="0"/>
              </a:defRPr>
            </a:lvl8pPr>
            <a:lvl9pPr marL="3886200" indent="-228600" defTabSz="828675" eaLnBrk="0" fontAlgn="base" hangingPunct="0">
              <a:spcBef>
                <a:spcPct val="0"/>
              </a:spcBef>
              <a:spcAft>
                <a:spcPct val="0"/>
              </a:spcAft>
              <a:tabLst>
                <a:tab pos="657225" algn="l"/>
                <a:tab pos="1312863" algn="l"/>
                <a:tab pos="1970088" algn="l"/>
              </a:tabLst>
              <a:defRPr>
                <a:solidFill>
                  <a:schemeClr val="tx1"/>
                </a:solidFill>
                <a:latin typeface="Arial" charset="0"/>
                <a:ea typeface="宋体" charset="0"/>
              </a:defRPr>
            </a:lvl9pPr>
          </a:lstStyle>
          <a:p>
            <a:pPr eaLnBrk="1" hangingPunct="1">
              <a:lnSpc>
                <a:spcPct val="93000"/>
              </a:lnSpc>
              <a:buClr>
                <a:srgbClr val="000000"/>
              </a:buClr>
              <a:buSzPct val="45000"/>
              <a:buFont typeface="StarSymbol" charset="0"/>
              <a:buNone/>
            </a:pPr>
            <a:r>
              <a:rPr lang="en-GB" altLang="zh-CN" sz="1400" b="1"/>
              <a:t>... and the field starts to get excited</a:t>
            </a:r>
          </a:p>
          <a:p>
            <a:pPr eaLnBrk="1" hangingPunct="1">
              <a:lnSpc>
                <a:spcPct val="93000"/>
              </a:lnSpc>
              <a:buClr>
                <a:srgbClr val="000000"/>
              </a:buClr>
              <a:buSzPct val="45000"/>
              <a:buFont typeface="StarSymbol" charset="0"/>
              <a:buNone/>
            </a:pPr>
            <a:r>
              <a:rPr lang="en-GB" altLang="zh-CN" sz="1400" b="1"/>
              <a:t>and interact with itself giving birth</a:t>
            </a:r>
          </a:p>
          <a:p>
            <a:pPr eaLnBrk="1" hangingPunct="1">
              <a:lnSpc>
                <a:spcPct val="93000"/>
              </a:lnSpc>
              <a:buClr>
                <a:srgbClr val="000000"/>
              </a:buClr>
              <a:buSzPct val="45000"/>
              <a:buFont typeface="StarSymbol" charset="0"/>
              <a:buNone/>
            </a:pPr>
            <a:r>
              <a:rPr lang="en-GB" altLang="zh-CN" sz="1400" b="1"/>
              <a:t>to a </a:t>
            </a:r>
            <a:r>
              <a:rPr lang="en-GB" altLang="zh-CN" sz="1400" b="1">
                <a:solidFill>
                  <a:srgbClr val="C00000"/>
                </a:solidFill>
              </a:rPr>
              <a:t>massive particle</a:t>
            </a:r>
            <a:endParaRPr lang="en-GB" altLang="zh-CN" sz="1400" b="1"/>
          </a:p>
        </p:txBody>
      </p:sp>
      <p:sp>
        <p:nvSpPr>
          <p:cNvPr id="119816" name="Slide Number Placeholder 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20000"/>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fld id="{3A04906D-7CA3-654B-BB00-DCCAB28A1D6C}" type="slidenum">
              <a:rPr lang="en-US" altLang="zh-CN">
                <a:solidFill>
                  <a:srgbClr val="898989"/>
                </a:solidFill>
              </a:rPr>
              <a:pPr eaLnBrk="1" hangingPunct="1"/>
              <a:t>89</a:t>
            </a:fld>
            <a:endParaRPr lang="en-US" altLang="zh-CN">
              <a:solidFill>
                <a:srgbClr val="898989"/>
              </a:solidFill>
            </a:endParaRPr>
          </a:p>
        </p:txBody>
      </p:sp>
    </p:spTree>
    <p:extLst>
      <p:ext uri="{BB962C8B-B14F-4D97-AF65-F5344CB8AC3E}">
        <p14:creationId xmlns:p14="http://schemas.microsoft.com/office/powerpoint/2010/main" val="3061018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grayscl/>
            <a:lum bright="20000"/>
          </a:blip>
          <a:stretch>
            <a:fillRect/>
          </a:stretch>
        </p:blipFill>
        <p:spPr>
          <a:xfrm>
            <a:off x="1805515" y="2539424"/>
            <a:ext cx="5524109" cy="4032825"/>
          </a:xfrm>
          <a:prstGeom prst="rect">
            <a:avLst/>
          </a:prstGeom>
        </p:spPr>
      </p:pic>
      <p:sp>
        <p:nvSpPr>
          <p:cNvPr id="19" name="TextBox 18"/>
          <p:cNvSpPr txBox="1"/>
          <p:nvPr/>
        </p:nvSpPr>
        <p:spPr>
          <a:xfrm>
            <a:off x="7297875" y="6357777"/>
            <a:ext cx="877163" cy="215444"/>
          </a:xfrm>
          <a:prstGeom prst="rect">
            <a:avLst/>
          </a:prstGeom>
          <a:noFill/>
        </p:spPr>
        <p:txBody>
          <a:bodyPr wrap="none" rtlCol="0">
            <a:spAutoFit/>
          </a:bodyPr>
          <a:lstStyle/>
          <a:p>
            <a:r>
              <a:rPr lang="en-GB" sz="800" dirty="0" smtClean="0">
                <a:solidFill>
                  <a:prstClr val="black">
                    <a:lumMod val="50000"/>
                    <a:lumOff val="50000"/>
                  </a:prstClr>
                </a:solidFill>
                <a:latin typeface="Trebuchet MS"/>
                <a:cs typeface="Trebuchet MS"/>
              </a:rPr>
              <a:t>P. Higgs at CMS</a:t>
            </a:r>
            <a:endParaRPr lang="en-GB" sz="800" dirty="0">
              <a:solidFill>
                <a:prstClr val="black">
                  <a:lumMod val="50000"/>
                  <a:lumOff val="50000"/>
                </a:prstClr>
              </a:solidFill>
              <a:latin typeface="Trebuchet MS"/>
              <a:cs typeface="Trebuchet MS"/>
            </a:endParaRPr>
          </a:p>
        </p:txBody>
      </p:sp>
      <p:sp>
        <p:nvSpPr>
          <p:cNvPr id="2" name="矩形 1"/>
          <p:cNvSpPr/>
          <p:nvPr/>
        </p:nvSpPr>
        <p:spPr>
          <a:xfrm>
            <a:off x="2915816" y="188640"/>
            <a:ext cx="6048672" cy="1200328"/>
          </a:xfrm>
          <a:prstGeom prst="rect">
            <a:avLst/>
          </a:prstGeom>
        </p:spPr>
        <p:txBody>
          <a:bodyPr wrap="square">
            <a:spAutoFit/>
          </a:bodyPr>
          <a:lstStyle/>
          <a:p>
            <a:pPr marL="342900" indent="-342900">
              <a:buFont typeface="Wingdings" charset="2"/>
              <a:buChar char="n"/>
            </a:pPr>
            <a:r>
              <a:rPr lang="en-US" altLang="zh-CN" sz="2400" dirty="0">
                <a:solidFill>
                  <a:srgbClr val="342698"/>
                </a:solidFill>
                <a:latin typeface="Arial"/>
                <a:cs typeface="Arial"/>
              </a:rPr>
              <a:t>Higgs boson observed, SM is complete. SM fits the experimental data very well </a:t>
            </a:r>
            <a:r>
              <a:rPr lang="en-US" altLang="zh-CN" sz="2400" dirty="0">
                <a:solidFill>
                  <a:srgbClr val="342698"/>
                </a:solidFill>
                <a:latin typeface="Wingdings"/>
                <a:ea typeface="Wingdings"/>
                <a:cs typeface="Wingdings"/>
                <a:sym typeface="Wingdings"/>
              </a:rPr>
              <a:t></a:t>
            </a:r>
            <a:r>
              <a:rPr lang="en-US" altLang="zh-CN" sz="2400" dirty="0">
                <a:solidFill>
                  <a:srgbClr val="342698"/>
                </a:solidFill>
                <a:latin typeface="Arial"/>
                <a:cs typeface="Arial"/>
                <a:sym typeface="Wingdings"/>
              </a:rPr>
              <a:t> big success in </a:t>
            </a:r>
            <a:r>
              <a:rPr lang="en-US" altLang="zh-CN" sz="2400" dirty="0">
                <a:solidFill>
                  <a:srgbClr val="FF0000"/>
                </a:solidFill>
                <a:latin typeface="Arial"/>
                <a:cs typeface="Arial"/>
                <a:sym typeface="Wingdings"/>
              </a:rPr>
              <a:t>EW scale</a:t>
            </a:r>
          </a:p>
        </p:txBody>
      </p:sp>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3" y="116632"/>
            <a:ext cx="2661575" cy="23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椭圆 21"/>
          <p:cNvSpPr>
            <a:spLocks noChangeArrowheads="1"/>
          </p:cNvSpPr>
          <p:nvPr/>
        </p:nvSpPr>
        <p:spPr bwMode="auto">
          <a:xfrm>
            <a:off x="1187624" y="1052735"/>
            <a:ext cx="630070" cy="523959"/>
          </a:xfrm>
          <a:prstGeom prst="ellipse">
            <a:avLst/>
          </a:prstGeom>
          <a:noFill/>
          <a:ln w="28575" cmpd="sng">
            <a:solidFill>
              <a:srgbClr val="FF0066"/>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pPr marL="722313" indent="-265113" defTabSz="457200">
              <a:buFontTx/>
              <a:buChar char="•"/>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endParaRPr lang="en-US" altLang="zh-CN">
              <a:solidFill>
                <a:srgbClr val="342698"/>
              </a:solidFill>
            </a:endParaRPr>
          </a:p>
        </p:txBody>
      </p:sp>
      <p:sp>
        <p:nvSpPr>
          <p:cNvPr id="5" name="幻灯片编号占位符 4"/>
          <p:cNvSpPr>
            <a:spLocks noGrp="1"/>
          </p:cNvSpPr>
          <p:nvPr>
            <p:ph type="sldNum" sz="quarter" idx="12"/>
          </p:nvPr>
        </p:nvSpPr>
        <p:spPr/>
        <p:txBody>
          <a:bodyPr>
            <a:normAutofit fontScale="92500" lnSpcReduction="20000"/>
          </a:bodyPr>
          <a:lstStyle/>
          <a:p>
            <a:fld id="{0C913308-F349-4B6D-A68A-DD1791B4A57B}" type="slidenum">
              <a:rPr lang="zh-CN" altLang="en-US" smtClean="0"/>
              <a:pPr/>
              <a:t>9</a:t>
            </a:fld>
            <a:endParaRPr lang="zh-CN" altLang="en-US"/>
          </a:p>
        </p:txBody>
      </p:sp>
      <p:pic>
        <p:nvPicPr>
          <p:cNvPr id="17" name="图片 16" descr="屏幕快照 2014-12-07 下午12.30.20.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888" y="1484784"/>
            <a:ext cx="3528392" cy="708571"/>
          </a:xfrm>
          <a:prstGeom prst="rect">
            <a:avLst/>
          </a:prstGeom>
        </p:spPr>
      </p:pic>
    </p:spTree>
    <p:extLst>
      <p:ext uri="{BB962C8B-B14F-4D97-AF65-F5344CB8AC3E}">
        <p14:creationId xmlns:p14="http://schemas.microsoft.com/office/powerpoint/2010/main" val="367145360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anim calcmode="lin" valueType="num">
                                      <p:cBhvr>
                                        <p:cTn id="8" dur="400" fill="hold"/>
                                        <p:tgtEl>
                                          <p:spTgt spid="18"/>
                                        </p:tgtEl>
                                        <p:attrNameLst>
                                          <p:attrName>ppt_x</p:attrName>
                                        </p:attrNameLst>
                                      </p:cBhvr>
                                      <p:tavLst>
                                        <p:tav tm="0">
                                          <p:val>
                                            <p:strVal val="#ppt_x"/>
                                          </p:val>
                                        </p:tav>
                                        <p:tav tm="100000">
                                          <p:val>
                                            <p:strVal val="#ppt_x"/>
                                          </p:val>
                                        </p:tav>
                                      </p:tavLst>
                                    </p:anim>
                                    <p:anim calcmode="lin" valueType="num">
                                      <p:cBhvr>
                                        <p:cTn id="9" dur="400" fill="hold"/>
                                        <p:tgtEl>
                                          <p:spTgt spid="1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6"/>
          <p:cNvSpPr txBox="1">
            <a:spLocks noChangeArrowheads="1"/>
          </p:cNvSpPr>
          <p:nvPr/>
        </p:nvSpPr>
        <p:spPr bwMode="auto">
          <a:xfrm>
            <a:off x="3352800" y="5791200"/>
            <a:ext cx="573087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6048" rIns="0" bIns="0"/>
          <a:lstStyle>
            <a:lvl1pPr>
              <a:spcBef>
                <a:spcPct val="20000"/>
              </a:spcBef>
              <a:buFont typeface="Arial" charset="0"/>
              <a:buChar char="•"/>
              <a:tabLst>
                <a:tab pos="723900" algn="l"/>
                <a:tab pos="1447800" algn="l"/>
                <a:tab pos="2171700" algn="l"/>
                <a:tab pos="2895600" algn="l"/>
                <a:tab pos="3619500" algn="l"/>
              </a:tabLst>
              <a:defRPr sz="3200">
                <a:solidFill>
                  <a:schemeClr val="tx1"/>
                </a:solidFill>
                <a:latin typeface="Calibri" charset="0"/>
              </a:defRPr>
            </a:lvl1pPr>
            <a:lvl2pPr marL="742950" indent="-285750">
              <a:spcBef>
                <a:spcPct val="20000"/>
              </a:spcBef>
              <a:buFont typeface="Arial" charset="0"/>
              <a:buChar char="–"/>
              <a:tabLst>
                <a:tab pos="723900" algn="l"/>
                <a:tab pos="1447800" algn="l"/>
                <a:tab pos="2171700" algn="l"/>
                <a:tab pos="2895600" algn="l"/>
                <a:tab pos="3619500" algn="l"/>
              </a:tabLst>
              <a:defRPr sz="2800">
                <a:solidFill>
                  <a:schemeClr val="tx1"/>
                </a:solidFill>
                <a:latin typeface="Calibri" charset="0"/>
              </a:defRPr>
            </a:lvl2pPr>
            <a:lvl3pPr marL="1143000" indent="-228600">
              <a:spcBef>
                <a:spcPct val="20000"/>
              </a:spcBef>
              <a:buFont typeface="Arial" charset="0"/>
              <a:buChar char="•"/>
              <a:tabLst>
                <a:tab pos="723900" algn="l"/>
                <a:tab pos="1447800" algn="l"/>
                <a:tab pos="2171700" algn="l"/>
                <a:tab pos="2895600" algn="l"/>
                <a:tab pos="3619500" algn="l"/>
              </a:tabLst>
              <a:defRPr sz="2400">
                <a:solidFill>
                  <a:schemeClr val="tx1"/>
                </a:solidFill>
                <a:latin typeface="Calibri" charset="0"/>
              </a:defRPr>
            </a:lvl3pPr>
            <a:lvl4pPr marL="1600200" indent="-228600">
              <a:spcBef>
                <a:spcPct val="20000"/>
              </a:spcBef>
              <a:buFont typeface="Arial" charset="0"/>
              <a:buChar char="–"/>
              <a:tabLst>
                <a:tab pos="723900" algn="l"/>
                <a:tab pos="1447800" algn="l"/>
                <a:tab pos="2171700" algn="l"/>
                <a:tab pos="2895600" algn="l"/>
                <a:tab pos="3619500" algn="l"/>
              </a:tabLst>
              <a:defRPr sz="2000">
                <a:solidFill>
                  <a:schemeClr val="tx1"/>
                </a:solidFill>
                <a:latin typeface="Calibri" charset="0"/>
              </a:defRPr>
            </a:lvl4pPr>
            <a:lvl5pPr marL="2057400" indent="-228600">
              <a:spcBef>
                <a:spcPct val="20000"/>
              </a:spcBef>
              <a:buFont typeface="Arial" charset="0"/>
              <a:buChar char="»"/>
              <a:tabLst>
                <a:tab pos="723900" algn="l"/>
                <a:tab pos="1447800" algn="l"/>
                <a:tab pos="2171700" algn="l"/>
                <a:tab pos="2895600" algn="l"/>
                <a:tab pos="3619500" algn="l"/>
              </a:tabLst>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tabLst>
                <a:tab pos="723900" algn="l"/>
                <a:tab pos="1447800" algn="l"/>
                <a:tab pos="2171700" algn="l"/>
                <a:tab pos="2895600" algn="l"/>
                <a:tab pos="3619500" algn="l"/>
              </a:tabLst>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tabLst>
                <a:tab pos="723900" algn="l"/>
                <a:tab pos="1447800" algn="l"/>
                <a:tab pos="2171700" algn="l"/>
                <a:tab pos="2895600" algn="l"/>
                <a:tab pos="3619500" algn="l"/>
              </a:tabLst>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tabLst>
                <a:tab pos="723900" algn="l"/>
                <a:tab pos="1447800" algn="l"/>
                <a:tab pos="2171700" algn="l"/>
                <a:tab pos="2895600" algn="l"/>
                <a:tab pos="3619500" algn="l"/>
              </a:tabLst>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tabLst>
                <a:tab pos="723900" algn="l"/>
                <a:tab pos="1447800" algn="l"/>
                <a:tab pos="2171700" algn="l"/>
                <a:tab pos="2895600" algn="l"/>
                <a:tab pos="3619500" algn="l"/>
              </a:tabLst>
              <a:defRPr sz="2000">
                <a:solidFill>
                  <a:schemeClr val="tx1"/>
                </a:solidFill>
                <a:latin typeface="Calibri" charset="0"/>
              </a:defRPr>
            </a:lvl9pPr>
          </a:lstStyle>
          <a:p>
            <a:pPr eaLnBrk="1" hangingPunct="1">
              <a:lnSpc>
                <a:spcPct val="97000"/>
              </a:lnSpc>
              <a:spcBef>
                <a:spcPct val="0"/>
              </a:spcBef>
              <a:buFontTx/>
              <a:buNone/>
            </a:pPr>
            <a:r>
              <a:rPr lang="en-GB" altLang="en-US" sz="1600" b="1">
                <a:solidFill>
                  <a:srgbClr val="C00000"/>
                </a:solidFill>
                <a:latin typeface="Arial" charset="0"/>
                <a:ea typeface="Arial" charset="0"/>
                <a:cs typeface="Arial" charset="0"/>
              </a:rPr>
              <a:t>Inner Detector for a Z </a:t>
            </a:r>
            <a:r>
              <a:rPr lang="en-GB" altLang="en-US" sz="1600" b="1">
                <a:solidFill>
                  <a:srgbClr val="C00000"/>
                </a:solidFill>
                <a:latin typeface="Arial" charset="0"/>
                <a:ea typeface="Arial" charset="0"/>
                <a:cs typeface="Arial" charset="0"/>
                <a:sym typeface="Wingdings" charset="2"/>
              </a:rPr>
              <a:t> </a:t>
            </a:r>
            <a:r>
              <a:rPr lang="en-GB" altLang="en-US" sz="1600" b="1">
                <a:solidFill>
                  <a:srgbClr val="C00000"/>
                </a:solidFill>
                <a:latin typeface="Arial" charset="0"/>
                <a:ea typeface="Arial" charset="0"/>
                <a:cs typeface="Arial" charset="0"/>
              </a:rPr>
              <a:t>μμ event with 25 primary vertices </a:t>
            </a:r>
          </a:p>
          <a:p>
            <a:pPr algn="r" eaLnBrk="1" hangingPunct="1">
              <a:lnSpc>
                <a:spcPct val="97000"/>
              </a:lnSpc>
              <a:spcBef>
                <a:spcPct val="0"/>
              </a:spcBef>
              <a:buFontTx/>
              <a:buNone/>
            </a:pPr>
            <a:r>
              <a:rPr lang="en-GB" altLang="en-US" sz="1600" b="1">
                <a:solidFill>
                  <a:srgbClr val="C00000"/>
                </a:solidFill>
                <a:latin typeface="Arial" charset="0"/>
                <a:ea typeface="Arial" charset="0"/>
                <a:cs typeface="Arial" charset="0"/>
              </a:rPr>
              <a:t> </a:t>
            </a:r>
          </a:p>
        </p:txBody>
      </p:sp>
      <p:sp>
        <p:nvSpPr>
          <p:cNvPr id="94211" name="TextBox 7"/>
          <p:cNvSpPr txBox="1">
            <a:spLocks noChangeArrowheads="1"/>
          </p:cNvSpPr>
          <p:nvPr/>
        </p:nvSpPr>
        <p:spPr bwMode="auto">
          <a:xfrm>
            <a:off x="76200" y="381000"/>
            <a:ext cx="33845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1800" b="1">
                <a:solidFill>
                  <a:srgbClr val="002060"/>
                </a:solidFill>
                <a:latin typeface="Arial" charset="0"/>
              </a:rPr>
              <a:t>Excellent LHC performance </a:t>
            </a:r>
          </a:p>
          <a:p>
            <a:pPr eaLnBrk="1" hangingPunct="1">
              <a:spcBef>
                <a:spcPct val="0"/>
              </a:spcBef>
              <a:buFontTx/>
              <a:buNone/>
            </a:pPr>
            <a:r>
              <a:rPr lang="en-US" altLang="en-US" sz="1800" b="1">
                <a:solidFill>
                  <a:srgbClr val="002060"/>
                </a:solidFill>
                <a:latin typeface="Arial" charset="0"/>
              </a:rPr>
              <a:t>is a (nice) challenge for the </a:t>
            </a:r>
          </a:p>
          <a:p>
            <a:pPr eaLnBrk="1" hangingPunct="1">
              <a:spcBef>
                <a:spcPct val="0"/>
              </a:spcBef>
              <a:buFontTx/>
              <a:buNone/>
            </a:pPr>
            <a:r>
              <a:rPr lang="en-US" altLang="en-US" sz="1800" b="1">
                <a:solidFill>
                  <a:srgbClr val="002060"/>
                </a:solidFill>
                <a:latin typeface="Arial" charset="0"/>
              </a:rPr>
              <a:t>experiment:</a:t>
            </a:r>
          </a:p>
          <a:p>
            <a:pPr eaLnBrk="1" hangingPunct="1">
              <a:spcBef>
                <a:spcPct val="0"/>
              </a:spcBef>
              <a:buFontTx/>
              <a:buNone/>
            </a:pPr>
            <a:endParaRPr lang="en-US" altLang="en-US" sz="1800" b="1">
              <a:solidFill>
                <a:srgbClr val="002060"/>
              </a:solidFill>
              <a:latin typeface="Arial" charset="0"/>
            </a:endParaRPr>
          </a:p>
          <a:p>
            <a:pPr eaLnBrk="1" hangingPunct="1">
              <a:spcBef>
                <a:spcPct val="0"/>
              </a:spcBef>
              <a:buFontTx/>
              <a:buNone/>
            </a:pPr>
            <a:r>
              <a:rPr lang="en-US" altLang="en-US" sz="1800" b="1">
                <a:solidFill>
                  <a:srgbClr val="002060"/>
                </a:solidFill>
                <a:latin typeface="Arial" charset="0"/>
              </a:rPr>
              <a:t> - Trigger </a:t>
            </a:r>
            <a:r>
              <a:rPr lang="en-US" altLang="en-US" sz="1600" b="1" i="1">
                <a:solidFill>
                  <a:srgbClr val="002060"/>
                </a:solidFill>
                <a:latin typeface="Arial" charset="0"/>
              </a:rPr>
              <a:t>   </a:t>
            </a:r>
          </a:p>
          <a:p>
            <a:pPr eaLnBrk="1" hangingPunct="1">
              <a:spcBef>
                <a:spcPct val="0"/>
              </a:spcBef>
              <a:buFontTx/>
              <a:buNone/>
            </a:pPr>
            <a:r>
              <a:rPr lang="en-US" altLang="en-US" sz="1800" b="1">
                <a:solidFill>
                  <a:srgbClr val="002060"/>
                </a:solidFill>
                <a:latin typeface="Arial" charset="0"/>
              </a:rPr>
              <a:t> - Pile-up</a:t>
            </a:r>
          </a:p>
          <a:p>
            <a:pPr eaLnBrk="1" hangingPunct="1">
              <a:spcBef>
                <a:spcPct val="0"/>
              </a:spcBef>
              <a:buFontTx/>
              <a:buNone/>
            </a:pPr>
            <a:r>
              <a:rPr lang="en-US" altLang="en-US" sz="1800" b="1">
                <a:solidFill>
                  <a:srgbClr val="002060"/>
                </a:solidFill>
                <a:latin typeface="Arial" charset="0"/>
              </a:rPr>
              <a:t> - Maintain accuracy of the</a:t>
            </a:r>
          </a:p>
          <a:p>
            <a:pPr eaLnBrk="1" hangingPunct="1">
              <a:spcBef>
                <a:spcPct val="0"/>
              </a:spcBef>
              <a:buFontTx/>
              <a:buNone/>
            </a:pPr>
            <a:r>
              <a:rPr lang="en-US" altLang="en-US" sz="1800" b="1">
                <a:solidFill>
                  <a:srgbClr val="002060"/>
                </a:solidFill>
                <a:latin typeface="Arial" charset="0"/>
              </a:rPr>
              <a:t>   the measurements in this</a:t>
            </a:r>
          </a:p>
          <a:p>
            <a:pPr eaLnBrk="1" hangingPunct="1">
              <a:spcBef>
                <a:spcPct val="0"/>
              </a:spcBef>
              <a:buFontTx/>
              <a:buNone/>
            </a:pPr>
            <a:r>
              <a:rPr lang="en-US" altLang="en-US" sz="1800" b="1">
                <a:solidFill>
                  <a:srgbClr val="002060"/>
                </a:solidFill>
                <a:latin typeface="Arial" charset="0"/>
              </a:rPr>
              <a:t>   environment</a:t>
            </a:r>
          </a:p>
        </p:txBody>
      </p:sp>
      <p:pic>
        <p:nvPicPr>
          <p:cNvPr id="942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60325"/>
            <a:ext cx="5715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2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3708400"/>
            <a:ext cx="3324225"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fld id="{0ACD97D3-26C2-7D44-AEFC-0FFD0C0517FC}" type="slidenum">
              <a:rPr lang="en-US" altLang="en-US" sz="1000">
                <a:solidFill>
                  <a:srgbClr val="898989"/>
                </a:solidFill>
                <a:latin typeface="Arial" charset="0"/>
              </a:rPr>
              <a:pPr>
                <a:spcBef>
                  <a:spcPct val="0"/>
                </a:spcBef>
                <a:buFontTx/>
                <a:buNone/>
              </a:pPr>
              <a:t>90</a:t>
            </a:fld>
            <a:endParaRPr lang="en-US" altLang="en-US" sz="1000">
              <a:solidFill>
                <a:srgbClr val="898989"/>
              </a:solidFill>
              <a:latin typeface="Arial" charset="0"/>
            </a:endParaRPr>
          </a:p>
        </p:txBody>
      </p:sp>
    </p:spTree>
    <p:extLst>
      <p:ext uri="{BB962C8B-B14F-4D97-AF65-F5344CB8AC3E}">
        <p14:creationId xmlns:p14="http://schemas.microsoft.com/office/powerpoint/2010/main" val="71747999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9"/>
          <p:cNvSpPr>
            <a:spLocks noChangeArrowheads="1"/>
          </p:cNvSpPr>
          <p:nvPr/>
        </p:nvSpPr>
        <p:spPr bwMode="auto">
          <a:xfrm>
            <a:off x="0" y="476250"/>
            <a:ext cx="2627313"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eaLnBrk="0" hangingPunct="0">
              <a:defRPr kumimoji="1" sz="2400" b="1">
                <a:solidFill>
                  <a:schemeClr val="tx1"/>
                </a:solidFill>
                <a:latin typeface="Tahoma" charset="0"/>
                <a:ea typeface="黑体" charset="-122"/>
              </a:defRPr>
            </a:lvl1pPr>
            <a:lvl2pPr marL="742950" indent="-285750" eaLnBrk="0" hangingPunct="0">
              <a:defRPr kumimoji="1" sz="2400" b="1">
                <a:solidFill>
                  <a:schemeClr val="tx1"/>
                </a:solidFill>
                <a:latin typeface="Tahoma" charset="0"/>
                <a:ea typeface="黑体" charset="-122"/>
              </a:defRPr>
            </a:lvl2pPr>
            <a:lvl3pPr marL="1143000" indent="-228600" eaLnBrk="0" hangingPunct="0">
              <a:defRPr kumimoji="1" sz="2400" b="1">
                <a:solidFill>
                  <a:schemeClr val="tx1"/>
                </a:solidFill>
                <a:latin typeface="Tahoma" charset="0"/>
                <a:ea typeface="黑体" charset="-122"/>
              </a:defRPr>
            </a:lvl3pPr>
            <a:lvl4pPr marL="1600200" indent="-228600" eaLnBrk="0" hangingPunct="0">
              <a:defRPr kumimoji="1" sz="2400" b="1">
                <a:solidFill>
                  <a:schemeClr val="tx1"/>
                </a:solidFill>
                <a:latin typeface="Tahoma" charset="0"/>
                <a:ea typeface="黑体" charset="-122"/>
              </a:defRPr>
            </a:lvl4pPr>
            <a:lvl5pPr marL="2057400" indent="-228600" eaLnBrk="0" hangingPunct="0">
              <a:defRPr kumimoji="1" sz="2400" b="1">
                <a:solidFill>
                  <a:schemeClr val="tx1"/>
                </a:solidFill>
                <a:latin typeface="Tahoma" charset="0"/>
                <a:ea typeface="黑体" charset="-122"/>
              </a:defRPr>
            </a:lvl5pPr>
            <a:lvl6pPr marL="2514600" indent="-228600" eaLnBrk="0" fontAlgn="base" hangingPunct="0">
              <a:spcBef>
                <a:spcPct val="0"/>
              </a:spcBef>
              <a:spcAft>
                <a:spcPct val="0"/>
              </a:spcAft>
              <a:defRPr kumimoji="1" sz="2400" b="1">
                <a:solidFill>
                  <a:schemeClr val="tx1"/>
                </a:solidFill>
                <a:latin typeface="Tahoma" charset="0"/>
                <a:ea typeface="黑体" charset="-122"/>
              </a:defRPr>
            </a:lvl6pPr>
            <a:lvl7pPr marL="2971800" indent="-228600" eaLnBrk="0" fontAlgn="base" hangingPunct="0">
              <a:spcBef>
                <a:spcPct val="0"/>
              </a:spcBef>
              <a:spcAft>
                <a:spcPct val="0"/>
              </a:spcAft>
              <a:defRPr kumimoji="1" sz="2400" b="1">
                <a:solidFill>
                  <a:schemeClr val="tx1"/>
                </a:solidFill>
                <a:latin typeface="Tahoma" charset="0"/>
                <a:ea typeface="黑体" charset="-122"/>
              </a:defRPr>
            </a:lvl7pPr>
            <a:lvl8pPr marL="3429000" indent="-228600" eaLnBrk="0" fontAlgn="base" hangingPunct="0">
              <a:spcBef>
                <a:spcPct val="0"/>
              </a:spcBef>
              <a:spcAft>
                <a:spcPct val="0"/>
              </a:spcAft>
              <a:defRPr kumimoji="1" sz="2400" b="1">
                <a:solidFill>
                  <a:schemeClr val="tx1"/>
                </a:solidFill>
                <a:latin typeface="Tahoma" charset="0"/>
                <a:ea typeface="黑体" charset="-122"/>
              </a:defRPr>
            </a:lvl8pPr>
            <a:lvl9pPr marL="3886200" indent="-228600" eaLnBrk="0" fontAlgn="base" hangingPunct="0">
              <a:spcBef>
                <a:spcPct val="0"/>
              </a:spcBef>
              <a:spcAft>
                <a:spcPct val="0"/>
              </a:spcAft>
              <a:defRPr kumimoji="1" sz="2400" b="1">
                <a:solidFill>
                  <a:schemeClr val="tx1"/>
                </a:solidFill>
                <a:latin typeface="Tahoma" charset="0"/>
                <a:ea typeface="黑体" charset="-122"/>
              </a:defRPr>
            </a:lvl9pPr>
          </a:lstStyle>
          <a:p>
            <a:pPr algn="ctr" eaLnBrk="1" hangingPunct="1"/>
            <a:r>
              <a:rPr lang="zh-CN" altLang="en-US" sz="3200">
                <a:solidFill>
                  <a:srgbClr val="66FF33"/>
                </a:solidFill>
                <a:latin typeface="微软雅黑" charset="-122"/>
                <a:ea typeface="微软雅黑" charset="-122"/>
                <a:cs typeface="Tahoma" charset="0"/>
                <a:sym typeface="Symbol" charset="2"/>
              </a:rPr>
              <a:t>大爆炸宇宙学</a:t>
            </a:r>
            <a:endParaRPr lang="en-US" altLang="zh-CN" sz="3200">
              <a:solidFill>
                <a:srgbClr val="66FF33"/>
              </a:solidFill>
              <a:latin typeface="微软雅黑" charset="-122"/>
              <a:ea typeface="微软雅黑" charset="-122"/>
              <a:cs typeface="Tahoma" charset="0"/>
            </a:endParaRPr>
          </a:p>
        </p:txBody>
      </p:sp>
      <p:grpSp>
        <p:nvGrpSpPr>
          <p:cNvPr id="2" name="组合 35"/>
          <p:cNvGrpSpPr>
            <a:grpSpLocks/>
          </p:cNvGrpSpPr>
          <p:nvPr/>
        </p:nvGrpSpPr>
        <p:grpSpPr bwMode="auto">
          <a:xfrm>
            <a:off x="884238" y="1125537"/>
            <a:ext cx="8058150" cy="1439367"/>
            <a:chOff x="381000" y="1125537"/>
            <a:chExt cx="8058150" cy="1439944"/>
          </a:xfrm>
        </p:grpSpPr>
        <p:sp>
          <p:nvSpPr>
            <p:cNvPr id="54277" name="Text Box 3"/>
            <p:cNvSpPr txBox="1">
              <a:spLocks noChangeArrowheads="1"/>
            </p:cNvSpPr>
            <p:nvPr/>
          </p:nvSpPr>
          <p:spPr bwMode="auto">
            <a:xfrm>
              <a:off x="381000" y="1371600"/>
              <a:ext cx="198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charset="0"/>
                  <a:ea typeface="黑体" charset="-122"/>
                </a:defRPr>
              </a:lvl1pPr>
              <a:lvl2pPr marL="742950" indent="-285750" eaLnBrk="0" hangingPunct="0">
                <a:defRPr kumimoji="1" sz="2400" b="1">
                  <a:solidFill>
                    <a:schemeClr val="tx1"/>
                  </a:solidFill>
                  <a:latin typeface="Tahoma" charset="0"/>
                  <a:ea typeface="黑体" charset="-122"/>
                </a:defRPr>
              </a:lvl2pPr>
              <a:lvl3pPr marL="1143000" indent="-228600" eaLnBrk="0" hangingPunct="0">
                <a:defRPr kumimoji="1" sz="2400" b="1">
                  <a:solidFill>
                    <a:schemeClr val="tx1"/>
                  </a:solidFill>
                  <a:latin typeface="Tahoma" charset="0"/>
                  <a:ea typeface="黑体" charset="-122"/>
                </a:defRPr>
              </a:lvl3pPr>
              <a:lvl4pPr marL="1600200" indent="-228600" eaLnBrk="0" hangingPunct="0">
                <a:defRPr kumimoji="1" sz="2400" b="1">
                  <a:solidFill>
                    <a:schemeClr val="tx1"/>
                  </a:solidFill>
                  <a:latin typeface="Tahoma" charset="0"/>
                  <a:ea typeface="黑体" charset="-122"/>
                </a:defRPr>
              </a:lvl4pPr>
              <a:lvl5pPr marL="2057400" indent="-228600" eaLnBrk="0" hangingPunct="0">
                <a:defRPr kumimoji="1" sz="2400" b="1">
                  <a:solidFill>
                    <a:schemeClr val="tx1"/>
                  </a:solidFill>
                  <a:latin typeface="Tahoma" charset="0"/>
                  <a:ea typeface="黑体" charset="-122"/>
                </a:defRPr>
              </a:lvl5pPr>
              <a:lvl6pPr marL="2514600" indent="-228600" eaLnBrk="0" fontAlgn="base" hangingPunct="0">
                <a:spcBef>
                  <a:spcPct val="0"/>
                </a:spcBef>
                <a:spcAft>
                  <a:spcPct val="0"/>
                </a:spcAft>
                <a:defRPr kumimoji="1" sz="2400" b="1">
                  <a:solidFill>
                    <a:schemeClr val="tx1"/>
                  </a:solidFill>
                  <a:latin typeface="Tahoma" charset="0"/>
                  <a:ea typeface="黑体" charset="-122"/>
                </a:defRPr>
              </a:lvl6pPr>
              <a:lvl7pPr marL="2971800" indent="-228600" eaLnBrk="0" fontAlgn="base" hangingPunct="0">
                <a:spcBef>
                  <a:spcPct val="0"/>
                </a:spcBef>
                <a:spcAft>
                  <a:spcPct val="0"/>
                </a:spcAft>
                <a:defRPr kumimoji="1" sz="2400" b="1">
                  <a:solidFill>
                    <a:schemeClr val="tx1"/>
                  </a:solidFill>
                  <a:latin typeface="Tahoma" charset="0"/>
                  <a:ea typeface="黑体" charset="-122"/>
                </a:defRPr>
              </a:lvl7pPr>
              <a:lvl8pPr marL="3429000" indent="-228600" eaLnBrk="0" fontAlgn="base" hangingPunct="0">
                <a:spcBef>
                  <a:spcPct val="0"/>
                </a:spcBef>
                <a:spcAft>
                  <a:spcPct val="0"/>
                </a:spcAft>
                <a:defRPr kumimoji="1" sz="2400" b="1">
                  <a:solidFill>
                    <a:schemeClr val="tx1"/>
                  </a:solidFill>
                  <a:latin typeface="Tahoma" charset="0"/>
                  <a:ea typeface="黑体" charset="-122"/>
                </a:defRPr>
              </a:lvl8pPr>
              <a:lvl9pPr marL="3886200" indent="-228600" eaLnBrk="0" fontAlgn="base" hangingPunct="0">
                <a:spcBef>
                  <a:spcPct val="0"/>
                </a:spcBef>
                <a:spcAft>
                  <a:spcPct val="0"/>
                </a:spcAft>
                <a:defRPr kumimoji="1" sz="2400" b="1">
                  <a:solidFill>
                    <a:schemeClr val="tx1"/>
                  </a:solidFill>
                  <a:latin typeface="Tahoma" charset="0"/>
                  <a:ea typeface="黑体" charset="-122"/>
                </a:defRPr>
              </a:lvl9pPr>
            </a:lstStyle>
            <a:p>
              <a:pPr eaLnBrk="1" hangingPunct="1">
                <a:spcBef>
                  <a:spcPct val="50000"/>
                </a:spcBef>
              </a:pPr>
              <a:endParaRPr lang="en-US" altLang="zh-CN" sz="2800" b="0">
                <a:latin typeface="Times New Roman" charset="0"/>
              </a:endParaRPr>
            </a:p>
          </p:txBody>
        </p:sp>
        <p:sp>
          <p:nvSpPr>
            <p:cNvPr id="54283" name="Oval 42"/>
            <p:cNvSpPr>
              <a:spLocks noChangeArrowheads="1"/>
            </p:cNvSpPr>
            <p:nvPr/>
          </p:nvSpPr>
          <p:spPr bwMode="auto">
            <a:xfrm>
              <a:off x="7451725" y="1125537"/>
              <a:ext cx="987425" cy="9350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kumimoji="1" sz="2400" b="1">
                  <a:solidFill>
                    <a:schemeClr val="tx1"/>
                  </a:solidFill>
                  <a:latin typeface="Tahoma" charset="0"/>
                  <a:ea typeface="黑体" charset="-122"/>
                </a:defRPr>
              </a:lvl1pPr>
              <a:lvl2pPr marL="742950" indent="-285750" eaLnBrk="0" hangingPunct="0">
                <a:defRPr kumimoji="1" sz="2400" b="1">
                  <a:solidFill>
                    <a:schemeClr val="tx1"/>
                  </a:solidFill>
                  <a:latin typeface="Tahoma" charset="0"/>
                  <a:ea typeface="黑体" charset="-122"/>
                </a:defRPr>
              </a:lvl2pPr>
              <a:lvl3pPr marL="1143000" indent="-228600" eaLnBrk="0" hangingPunct="0">
                <a:defRPr kumimoji="1" sz="2400" b="1">
                  <a:solidFill>
                    <a:schemeClr val="tx1"/>
                  </a:solidFill>
                  <a:latin typeface="Tahoma" charset="0"/>
                  <a:ea typeface="黑体" charset="-122"/>
                </a:defRPr>
              </a:lvl3pPr>
              <a:lvl4pPr marL="1600200" indent="-228600" eaLnBrk="0" hangingPunct="0">
                <a:defRPr kumimoji="1" sz="2400" b="1">
                  <a:solidFill>
                    <a:schemeClr val="tx1"/>
                  </a:solidFill>
                  <a:latin typeface="Tahoma" charset="0"/>
                  <a:ea typeface="黑体" charset="-122"/>
                </a:defRPr>
              </a:lvl4pPr>
              <a:lvl5pPr marL="2057400" indent="-228600" eaLnBrk="0" hangingPunct="0">
                <a:defRPr kumimoji="1" sz="2400" b="1">
                  <a:solidFill>
                    <a:schemeClr val="tx1"/>
                  </a:solidFill>
                  <a:latin typeface="Tahoma" charset="0"/>
                  <a:ea typeface="黑体" charset="-122"/>
                </a:defRPr>
              </a:lvl5pPr>
              <a:lvl6pPr marL="2514600" indent="-228600" eaLnBrk="0" fontAlgn="base" hangingPunct="0">
                <a:spcBef>
                  <a:spcPct val="0"/>
                </a:spcBef>
                <a:spcAft>
                  <a:spcPct val="0"/>
                </a:spcAft>
                <a:defRPr kumimoji="1" sz="2400" b="1">
                  <a:solidFill>
                    <a:schemeClr val="tx1"/>
                  </a:solidFill>
                  <a:latin typeface="Tahoma" charset="0"/>
                  <a:ea typeface="黑体" charset="-122"/>
                </a:defRPr>
              </a:lvl6pPr>
              <a:lvl7pPr marL="2971800" indent="-228600" eaLnBrk="0" fontAlgn="base" hangingPunct="0">
                <a:spcBef>
                  <a:spcPct val="0"/>
                </a:spcBef>
                <a:spcAft>
                  <a:spcPct val="0"/>
                </a:spcAft>
                <a:defRPr kumimoji="1" sz="2400" b="1">
                  <a:solidFill>
                    <a:schemeClr val="tx1"/>
                  </a:solidFill>
                  <a:latin typeface="Tahoma" charset="0"/>
                  <a:ea typeface="黑体" charset="-122"/>
                </a:defRPr>
              </a:lvl7pPr>
              <a:lvl8pPr marL="3429000" indent="-228600" eaLnBrk="0" fontAlgn="base" hangingPunct="0">
                <a:spcBef>
                  <a:spcPct val="0"/>
                </a:spcBef>
                <a:spcAft>
                  <a:spcPct val="0"/>
                </a:spcAft>
                <a:defRPr kumimoji="1" sz="2400" b="1">
                  <a:solidFill>
                    <a:schemeClr val="tx1"/>
                  </a:solidFill>
                  <a:latin typeface="Tahoma" charset="0"/>
                  <a:ea typeface="黑体" charset="-122"/>
                </a:defRPr>
              </a:lvl8pPr>
              <a:lvl9pPr marL="3886200" indent="-228600" eaLnBrk="0" fontAlgn="base" hangingPunct="0">
                <a:spcBef>
                  <a:spcPct val="0"/>
                </a:spcBef>
                <a:spcAft>
                  <a:spcPct val="0"/>
                </a:spcAft>
                <a:defRPr kumimoji="1" sz="2400" b="1">
                  <a:solidFill>
                    <a:schemeClr val="tx1"/>
                  </a:solidFill>
                  <a:latin typeface="Tahoma" charset="0"/>
                  <a:ea typeface="黑体" charset="-122"/>
                </a:defRPr>
              </a:lvl9pPr>
            </a:lstStyle>
            <a:p>
              <a:pPr eaLnBrk="1" hangingPunct="1">
                <a:spcBef>
                  <a:spcPct val="50000"/>
                </a:spcBef>
              </a:pPr>
              <a:endParaRPr lang="zh-CN" altLang="en-US" sz="1800"/>
            </a:p>
          </p:txBody>
        </p:sp>
        <p:cxnSp>
          <p:nvCxnSpPr>
            <p:cNvPr id="54280" name="曲线连接符 33"/>
            <p:cNvCxnSpPr>
              <a:cxnSpLocks noChangeShapeType="1"/>
            </p:cNvCxnSpPr>
            <p:nvPr/>
          </p:nvCxnSpPr>
          <p:spPr bwMode="auto">
            <a:xfrm flipV="1">
              <a:off x="2772618" y="1571613"/>
              <a:ext cx="4656902" cy="993868"/>
            </a:xfrm>
            <a:prstGeom prst="curvedConnector3">
              <a:avLst>
                <a:gd name="adj1" fmla="val 50000"/>
              </a:avLst>
            </a:prstGeom>
            <a:noFill/>
            <a:ln w="50800">
              <a:solidFill>
                <a:srgbClr val="66FF33"/>
              </a:solidFill>
              <a:round/>
              <a:headEnd type="arrow" w="med" len="med"/>
              <a:tailEnd type="arrow" w="med" len="med"/>
            </a:ln>
            <a:extLst>
              <a:ext uri="{909E8E84-426E-40DD-AFC4-6F175D3DCCD1}">
                <a14:hiddenFill xmlns:a14="http://schemas.microsoft.com/office/drawing/2010/main">
                  <a:noFill/>
                </a14:hiddenFill>
              </a:ext>
            </a:extLst>
          </p:spPr>
        </p:cxnSp>
      </p:grpSp>
      <p:sp>
        <p:nvSpPr>
          <p:cNvPr id="15" name="幻灯片编号占位符 4"/>
          <p:cNvSpPr>
            <a:spLocks noGrp="1"/>
          </p:cNvSpPr>
          <p:nvPr>
            <p:ph type="sldNum" sz="quarter" idx="12"/>
          </p:nvPr>
        </p:nvSpPr>
        <p:spPr>
          <a:xfrm>
            <a:off x="7991475" y="6429375"/>
            <a:ext cx="876300" cy="292100"/>
          </a:xfrm>
        </p:spPr>
        <p:txBody>
          <a:bodyPr>
            <a:normAutofit fontScale="92500" lnSpcReduction="20000"/>
          </a:bodyPr>
          <a:lstStyle/>
          <a:p>
            <a:r>
              <a:rPr lang="en-US" altLang="zh-CN" dirty="0" smtClean="0">
                <a:solidFill>
                  <a:srgbClr val="FFFF00"/>
                </a:solidFill>
              </a:rPr>
              <a:t>15</a:t>
            </a:r>
            <a:endParaRPr lang="zh-CN" altLang="en-US" dirty="0">
              <a:solidFill>
                <a:srgbClr val="FFFF00"/>
              </a:solidFill>
            </a:endParaRPr>
          </a:p>
        </p:txBody>
      </p:sp>
    </p:spTree>
    <p:extLst>
      <p:ext uri="{BB962C8B-B14F-4D97-AF65-F5344CB8AC3E}">
        <p14:creationId xmlns:p14="http://schemas.microsoft.com/office/powerpoint/2010/main" val="648057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ndParaRPr>
          </a:p>
        </p:txBody>
      </p:sp>
      <p:sp>
        <p:nvSpPr>
          <p:cNvPr id="11267" name="Rectangle 2"/>
          <p:cNvSpPr>
            <a:spLocks noGrp="1" noChangeArrowheads="1"/>
          </p:cNvSpPr>
          <p:nvPr>
            <p:ph type="title"/>
          </p:nvPr>
        </p:nvSpPr>
        <p:spPr>
          <a:xfrm>
            <a:off x="457200" y="228600"/>
            <a:ext cx="8229600" cy="715963"/>
          </a:xfrm>
        </p:spPr>
        <p:txBody>
          <a:bodyPr/>
          <a:lstStyle/>
          <a:p>
            <a:pPr eaLnBrk="1" hangingPunct="1"/>
            <a:r>
              <a:rPr lang="en-US" altLang="zh-CN" sz="3200" b="1" i="1">
                <a:solidFill>
                  <a:srgbClr val="C00000"/>
                </a:solidFill>
                <a:latin typeface="Arial" charset="0"/>
                <a:cs typeface="Arial" charset="0"/>
              </a:rPr>
              <a:t>Unification of Forces</a:t>
            </a:r>
          </a:p>
        </p:txBody>
      </p:sp>
      <p:pic>
        <p:nvPicPr>
          <p:cNvPr id="112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3" y="990600"/>
            <a:ext cx="7824787" cy="51974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70"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0AD57E3-F319-064F-99A1-F6D3198CA996}" type="slidenum">
              <a:rPr lang="en-US" altLang="zh-CN">
                <a:solidFill>
                  <a:srgbClr val="898989"/>
                </a:solidFill>
              </a:rPr>
              <a:pPr eaLnBrk="1" hangingPunct="1"/>
              <a:t>92</a:t>
            </a:fld>
            <a:endParaRPr lang="en-US" altLang="zh-CN">
              <a:solidFill>
                <a:srgbClr val="898989"/>
              </a:solidFill>
            </a:endParaRPr>
          </a:p>
        </p:txBody>
      </p:sp>
    </p:spTree>
    <p:extLst>
      <p:ext uri="{BB962C8B-B14F-4D97-AF65-F5344CB8AC3E}">
        <p14:creationId xmlns:p14="http://schemas.microsoft.com/office/powerpoint/2010/main" val="51087478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9220" name="Slide Number Placeholder 3"/>
          <p:cNvSpPr>
            <a:spLocks noGrp="1"/>
          </p:cNvSpPr>
          <p:nvPr>
            <p:ph type="sldNum" sz="quarter" idx="12"/>
          </p:nvPr>
        </p:nvSpPr>
        <p:spPr bwMode="auto">
          <a:xfrm>
            <a:off x="67056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fld id="{41065EC0-302E-D241-98AC-A1701DE8A389}" type="slidenum">
              <a:rPr lang="en-US" altLang="en-US" sz="1000">
                <a:solidFill>
                  <a:srgbClr val="898989"/>
                </a:solidFill>
                <a:latin typeface="Arial" charset="0"/>
              </a:rPr>
              <a:pPr>
                <a:spcBef>
                  <a:spcPct val="0"/>
                </a:spcBef>
                <a:buFontTx/>
                <a:buNone/>
              </a:pPr>
              <a:t>93</a:t>
            </a:fld>
            <a:endParaRPr lang="en-US" altLang="en-US" sz="1000">
              <a:solidFill>
                <a:srgbClr val="898989"/>
              </a:solidFill>
              <a:latin typeface="Arial" charset="0"/>
            </a:endParaRPr>
          </a:p>
        </p:txBody>
      </p:sp>
      <p:pic>
        <p:nvPicPr>
          <p:cNvPr id="922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6962775" cy="5226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22" name="TextBox 6"/>
          <p:cNvSpPr txBox="1">
            <a:spLocks noChangeArrowheads="1"/>
          </p:cNvSpPr>
          <p:nvPr/>
        </p:nvSpPr>
        <p:spPr bwMode="auto">
          <a:xfrm>
            <a:off x="1143000" y="152400"/>
            <a:ext cx="6956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GB" altLang="en-US" sz="2800" b="1" i="1">
                <a:solidFill>
                  <a:srgbClr val="C00000"/>
                </a:solidFill>
                <a:latin typeface="Arial" charset="0"/>
              </a:rPr>
              <a:t>Standard Model of Elementary Particles</a:t>
            </a:r>
          </a:p>
        </p:txBody>
      </p:sp>
      <p:sp>
        <p:nvSpPr>
          <p:cNvPr id="9223" name="TextBox 7"/>
          <p:cNvSpPr txBox="1">
            <a:spLocks noChangeArrowheads="1"/>
          </p:cNvSpPr>
          <p:nvPr/>
        </p:nvSpPr>
        <p:spPr bwMode="auto">
          <a:xfrm>
            <a:off x="2209800" y="5935663"/>
            <a:ext cx="1365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GB" altLang="en-US" sz="1800" b="1" i="1">
                <a:solidFill>
                  <a:srgbClr val="C00000"/>
                </a:solidFill>
                <a:latin typeface="Arial" charset="0"/>
              </a:rPr>
              <a:t>Fermionen</a:t>
            </a:r>
          </a:p>
        </p:txBody>
      </p:sp>
      <p:sp>
        <p:nvSpPr>
          <p:cNvPr id="9224" name="TextBox 10"/>
          <p:cNvSpPr txBox="1">
            <a:spLocks noChangeArrowheads="1"/>
          </p:cNvSpPr>
          <p:nvPr/>
        </p:nvSpPr>
        <p:spPr bwMode="auto">
          <a:xfrm>
            <a:off x="5334000" y="5956300"/>
            <a:ext cx="1171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GB" altLang="en-US" sz="1800" b="1" i="1">
                <a:solidFill>
                  <a:srgbClr val="C00000"/>
                </a:solidFill>
                <a:latin typeface="Arial" charset="0"/>
              </a:rPr>
              <a:t>Bosonen</a:t>
            </a:r>
          </a:p>
        </p:txBody>
      </p:sp>
      <p:cxnSp>
        <p:nvCxnSpPr>
          <p:cNvPr id="10" name="Straight Arrow Connector 9"/>
          <p:cNvCxnSpPr/>
          <p:nvPr/>
        </p:nvCxnSpPr>
        <p:spPr>
          <a:xfrm flipH="1">
            <a:off x="914400" y="6119813"/>
            <a:ext cx="1143000"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9223" idx="3"/>
          </p:cNvCxnSpPr>
          <p:nvPr/>
        </p:nvCxnSpPr>
        <p:spPr>
          <a:xfrm>
            <a:off x="3575050" y="6119813"/>
            <a:ext cx="996950"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724400" y="6119813"/>
            <a:ext cx="609600"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224" idx="3"/>
          </p:cNvCxnSpPr>
          <p:nvPr/>
        </p:nvCxnSpPr>
        <p:spPr>
          <a:xfrm>
            <a:off x="6505575" y="6142038"/>
            <a:ext cx="603250"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229" name="TextBox 5"/>
          <p:cNvSpPr txBox="1">
            <a:spLocks noChangeArrowheads="1"/>
          </p:cNvSpPr>
          <p:nvPr/>
        </p:nvSpPr>
        <p:spPr bwMode="auto">
          <a:xfrm>
            <a:off x="6815138" y="2755900"/>
            <a:ext cx="2100262" cy="1816100"/>
          </a:xfrm>
          <a:prstGeom prst="rect">
            <a:avLst/>
          </a:prstGeom>
          <a:solidFill>
            <a:schemeClr val="bg1"/>
          </a:solidFill>
          <a:ln w="9525">
            <a:solidFill>
              <a:srgbClr val="002060"/>
            </a:solidFill>
            <a:miter lim="800000"/>
            <a:headEnd/>
            <a:tailEnd/>
          </a:ln>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GB" altLang="en-US" sz="1600" b="1">
                <a:solidFill>
                  <a:srgbClr val="002060"/>
                </a:solidFill>
                <a:latin typeface="Arial" charset="0"/>
              </a:rPr>
              <a:t>The elementary </a:t>
            </a:r>
          </a:p>
          <a:p>
            <a:pPr eaLnBrk="1" hangingPunct="1">
              <a:spcBef>
                <a:spcPct val="0"/>
              </a:spcBef>
              <a:buFontTx/>
              <a:buNone/>
            </a:pPr>
            <a:r>
              <a:rPr lang="en-GB" altLang="en-US" sz="1600" b="1">
                <a:solidFill>
                  <a:srgbClr val="002060"/>
                </a:solidFill>
                <a:latin typeface="Arial" charset="0"/>
              </a:rPr>
              <a:t>particles arranged </a:t>
            </a:r>
          </a:p>
          <a:p>
            <a:pPr eaLnBrk="1" hangingPunct="1">
              <a:spcBef>
                <a:spcPct val="0"/>
              </a:spcBef>
              <a:buFontTx/>
              <a:buNone/>
            </a:pPr>
            <a:r>
              <a:rPr lang="en-GB" altLang="en-US" sz="1600" b="1">
                <a:solidFill>
                  <a:srgbClr val="002060"/>
                </a:solidFill>
                <a:latin typeface="Arial" charset="0"/>
              </a:rPr>
              <a:t>according to their </a:t>
            </a:r>
          </a:p>
          <a:p>
            <a:pPr eaLnBrk="1" hangingPunct="1">
              <a:spcBef>
                <a:spcPct val="0"/>
              </a:spcBef>
              <a:buFontTx/>
              <a:buNone/>
            </a:pPr>
            <a:r>
              <a:rPr lang="en-GB" altLang="en-US" sz="1600" b="1">
                <a:solidFill>
                  <a:srgbClr val="002060"/>
                </a:solidFill>
                <a:latin typeface="Arial" charset="0"/>
              </a:rPr>
              <a:t>properties</a:t>
            </a:r>
          </a:p>
          <a:p>
            <a:pPr eaLnBrk="1" hangingPunct="1">
              <a:spcBef>
                <a:spcPct val="0"/>
              </a:spcBef>
              <a:buFontTx/>
              <a:buNone/>
            </a:pPr>
            <a:endParaRPr lang="en-GB" altLang="en-US" sz="1600" b="1">
              <a:solidFill>
                <a:srgbClr val="002060"/>
              </a:solidFill>
              <a:latin typeface="Arial" charset="0"/>
            </a:endParaRPr>
          </a:p>
          <a:p>
            <a:pPr eaLnBrk="1" hangingPunct="1">
              <a:spcBef>
                <a:spcPct val="0"/>
              </a:spcBef>
              <a:buFontTx/>
              <a:buNone/>
            </a:pPr>
            <a:r>
              <a:rPr lang="en-GB" altLang="en-US" sz="1600" b="1">
                <a:solidFill>
                  <a:srgbClr val="002060"/>
                </a:solidFill>
                <a:latin typeface="Arial" charset="0"/>
              </a:rPr>
              <a:t>Three families of </a:t>
            </a:r>
          </a:p>
          <a:p>
            <a:pPr eaLnBrk="1" hangingPunct="1">
              <a:spcBef>
                <a:spcPct val="0"/>
              </a:spcBef>
              <a:buFontTx/>
              <a:buNone/>
            </a:pPr>
            <a:r>
              <a:rPr lang="en-GB" altLang="en-US" sz="1600" b="1">
                <a:solidFill>
                  <a:srgbClr val="002060"/>
                </a:solidFill>
                <a:latin typeface="Arial" charset="0"/>
              </a:rPr>
              <a:t>quarks and leptons</a:t>
            </a:r>
          </a:p>
        </p:txBody>
      </p:sp>
    </p:spTree>
    <p:extLst>
      <p:ext uri="{BB962C8B-B14F-4D97-AF65-F5344CB8AC3E}">
        <p14:creationId xmlns:p14="http://schemas.microsoft.com/office/powerpoint/2010/main" val="176016996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63" y="685800"/>
            <a:ext cx="6103937" cy="604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6540"/>
          <p:cNvSpPr txBox="1">
            <a:spLocks noChangeArrowheads="1"/>
          </p:cNvSpPr>
          <p:nvPr/>
        </p:nvSpPr>
        <p:spPr bwMode="auto">
          <a:xfrm>
            <a:off x="906463" y="76200"/>
            <a:ext cx="7780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2800" b="1" i="1">
                <a:solidFill>
                  <a:srgbClr val="CC0000"/>
                </a:solidFill>
                <a:latin typeface="Arial" charset="0"/>
              </a:rPr>
              <a:t>The Worldwide LHC Computing Grid (WLCG)</a:t>
            </a:r>
            <a:endParaRPr lang="en-US" altLang="en-US" sz="2400" b="1" i="1">
              <a:solidFill>
                <a:srgbClr val="CC0000"/>
              </a:solidFill>
              <a:latin typeface="Arial" charset="0"/>
            </a:endParaRPr>
          </a:p>
        </p:txBody>
      </p:sp>
      <p:sp>
        <p:nvSpPr>
          <p:cNvPr id="8" name="TextBox 7"/>
          <p:cNvSpPr txBox="1"/>
          <p:nvPr/>
        </p:nvSpPr>
        <p:spPr>
          <a:xfrm>
            <a:off x="6241473" y="1643050"/>
            <a:ext cx="2826327" cy="4524315"/>
          </a:xfrm>
          <a:prstGeom prst="rect">
            <a:avLst/>
          </a:prstGeom>
          <a:solidFill>
            <a:srgbClr val="000000">
              <a:lumMod val="85000"/>
              <a:lumOff val="15000"/>
            </a:srgbClr>
          </a:solidFill>
          <a:scene3d>
            <a:camera prst="orthographicFront"/>
            <a:lightRig rig="threePt" dir="t"/>
          </a:scene3d>
          <a:sp3d>
            <a:bevelT/>
          </a:sp3d>
        </p:spPr>
        <p:txBody>
          <a:bodyPr>
            <a:spAutoFit/>
          </a:bodyPr>
          <a:lstStyle/>
          <a:p>
            <a:pPr eaLnBrk="1" hangingPunct="1">
              <a:defRPr/>
            </a:pPr>
            <a:r>
              <a:rPr lang="en-US" b="1" dirty="0">
                <a:solidFill>
                  <a:srgbClr val="FFFFFF"/>
                </a:solidFill>
              </a:rPr>
              <a:t>Tier-0 (CERN):</a:t>
            </a:r>
          </a:p>
          <a:p>
            <a:pPr marL="179388" lvl="1" indent="-96838" eaLnBrk="1" hangingPunct="1">
              <a:buFont typeface="Arial" pitchFamily="34" charset="0"/>
              <a:buChar char="•"/>
              <a:defRPr/>
            </a:pPr>
            <a:r>
              <a:rPr lang="en-US" dirty="0">
                <a:solidFill>
                  <a:srgbClr val="FFFF00"/>
                </a:solidFill>
              </a:rPr>
              <a:t>Data recording</a:t>
            </a:r>
          </a:p>
          <a:p>
            <a:pPr marL="179388" lvl="1" indent="-96838" eaLnBrk="1" hangingPunct="1">
              <a:buFont typeface="Arial" pitchFamily="34" charset="0"/>
              <a:buChar char="•"/>
              <a:defRPr/>
            </a:pPr>
            <a:r>
              <a:rPr lang="en-US" dirty="0">
                <a:solidFill>
                  <a:srgbClr val="FFFF00"/>
                </a:solidFill>
              </a:rPr>
              <a:t>Initial data reconstruction</a:t>
            </a:r>
          </a:p>
          <a:p>
            <a:pPr marL="179388" lvl="1" indent="-96838" eaLnBrk="1" hangingPunct="1">
              <a:buFont typeface="Arial" pitchFamily="34" charset="0"/>
              <a:buChar char="•"/>
              <a:defRPr/>
            </a:pPr>
            <a:r>
              <a:rPr lang="en-US" dirty="0">
                <a:solidFill>
                  <a:srgbClr val="FFFF00"/>
                </a:solidFill>
              </a:rPr>
              <a:t>Data distribution</a:t>
            </a:r>
          </a:p>
          <a:p>
            <a:pPr lvl="1" eaLnBrk="1" hangingPunct="1">
              <a:buFont typeface="Arial" pitchFamily="34" charset="0"/>
              <a:buChar char="•"/>
              <a:defRPr/>
            </a:pPr>
            <a:endParaRPr lang="en-US" dirty="0">
              <a:solidFill>
                <a:srgbClr val="FFFF00"/>
              </a:solidFill>
            </a:endParaRPr>
          </a:p>
          <a:p>
            <a:pPr eaLnBrk="1" hangingPunct="1">
              <a:defRPr/>
            </a:pPr>
            <a:r>
              <a:rPr lang="en-US" b="1" dirty="0">
                <a:solidFill>
                  <a:srgbClr val="FFFFFF"/>
                </a:solidFill>
              </a:rPr>
              <a:t>Tier-1 (12 </a:t>
            </a:r>
            <a:r>
              <a:rPr lang="en-US" b="1" dirty="0" err="1">
                <a:solidFill>
                  <a:srgbClr val="FFFFFF"/>
                </a:solidFill>
              </a:rPr>
              <a:t>centres</a:t>
            </a:r>
            <a:r>
              <a:rPr lang="en-US" b="1" dirty="0">
                <a:solidFill>
                  <a:srgbClr val="FFFFFF"/>
                </a:solidFill>
              </a:rPr>
              <a:t>):</a:t>
            </a:r>
          </a:p>
          <a:p>
            <a:pPr marL="179388" indent="-96838" eaLnBrk="1" hangingPunct="1">
              <a:buFont typeface="Arial" pitchFamily="34" charset="0"/>
              <a:buChar char="•"/>
              <a:defRPr/>
            </a:pPr>
            <a:r>
              <a:rPr lang="en-US" dirty="0">
                <a:solidFill>
                  <a:srgbClr val="FFFF00"/>
                </a:solidFill>
              </a:rPr>
              <a:t>Permanent storage</a:t>
            </a:r>
          </a:p>
          <a:p>
            <a:pPr marL="179388" indent="-96838" eaLnBrk="1" hangingPunct="1">
              <a:buFont typeface="Arial" pitchFamily="34" charset="0"/>
              <a:buChar char="•"/>
              <a:defRPr/>
            </a:pPr>
            <a:r>
              <a:rPr lang="en-US" dirty="0">
                <a:solidFill>
                  <a:srgbClr val="FFFF00"/>
                </a:solidFill>
              </a:rPr>
              <a:t>Re-processing</a:t>
            </a:r>
          </a:p>
          <a:p>
            <a:pPr marL="179388" indent="-96838" eaLnBrk="1" hangingPunct="1">
              <a:buFont typeface="Arial" pitchFamily="34" charset="0"/>
              <a:buChar char="•"/>
              <a:defRPr/>
            </a:pPr>
            <a:r>
              <a:rPr lang="en-US" dirty="0">
                <a:solidFill>
                  <a:srgbClr val="FFFF00"/>
                </a:solidFill>
              </a:rPr>
              <a:t>Analysis</a:t>
            </a:r>
          </a:p>
          <a:p>
            <a:pPr marL="179388" indent="-96838" eaLnBrk="1" hangingPunct="1">
              <a:buFont typeface="Arial" pitchFamily="34" charset="0"/>
              <a:buChar char="•"/>
              <a:defRPr/>
            </a:pPr>
            <a:r>
              <a:rPr lang="en-US" dirty="0">
                <a:solidFill>
                  <a:srgbClr val="FFFF00"/>
                </a:solidFill>
              </a:rPr>
              <a:t>Simulation</a:t>
            </a:r>
          </a:p>
          <a:p>
            <a:pPr eaLnBrk="1" hangingPunct="1">
              <a:defRPr/>
            </a:pPr>
            <a:endParaRPr lang="en-US" dirty="0">
              <a:solidFill>
                <a:srgbClr val="FFFF00"/>
              </a:solidFill>
            </a:endParaRPr>
          </a:p>
          <a:p>
            <a:pPr eaLnBrk="1" hangingPunct="1">
              <a:defRPr/>
            </a:pPr>
            <a:r>
              <a:rPr lang="en-US" b="1" dirty="0">
                <a:solidFill>
                  <a:srgbClr val="FFFFFF"/>
                </a:solidFill>
              </a:rPr>
              <a:t>Tier-2  (68 federations</a:t>
            </a:r>
          </a:p>
          <a:p>
            <a:pPr eaLnBrk="1" hangingPunct="1">
              <a:defRPr/>
            </a:pPr>
            <a:r>
              <a:rPr lang="en-US" b="1" dirty="0">
                <a:solidFill>
                  <a:srgbClr val="FFFFFF"/>
                </a:solidFill>
              </a:rPr>
              <a:t>            of &gt;100 </a:t>
            </a:r>
            <a:r>
              <a:rPr lang="en-US" b="1" dirty="0" err="1">
                <a:solidFill>
                  <a:srgbClr val="FFFFFF"/>
                </a:solidFill>
              </a:rPr>
              <a:t>centres</a:t>
            </a:r>
            <a:r>
              <a:rPr lang="en-US" b="1" dirty="0">
                <a:solidFill>
                  <a:srgbClr val="FFFFFF"/>
                </a:solidFill>
              </a:rPr>
              <a:t>):</a:t>
            </a:r>
          </a:p>
          <a:p>
            <a:pPr marL="82550" indent="96838" eaLnBrk="1" hangingPunct="1">
              <a:buFont typeface="Arial" pitchFamily="34" charset="0"/>
              <a:buChar char="•"/>
              <a:defRPr/>
            </a:pPr>
            <a:r>
              <a:rPr lang="en-US" dirty="0">
                <a:solidFill>
                  <a:srgbClr val="FFFF00"/>
                </a:solidFill>
              </a:rPr>
              <a:t> Simulation</a:t>
            </a:r>
          </a:p>
          <a:p>
            <a:pPr marL="82550" indent="96838" eaLnBrk="1" hangingPunct="1">
              <a:buFont typeface="Arial" pitchFamily="34" charset="0"/>
              <a:buChar char="•"/>
              <a:defRPr/>
            </a:pPr>
            <a:r>
              <a:rPr lang="en-US" dirty="0">
                <a:solidFill>
                  <a:srgbClr val="FFFF00"/>
                </a:solidFill>
              </a:rPr>
              <a:t> End-user analysis</a:t>
            </a:r>
          </a:p>
        </p:txBody>
      </p:sp>
      <p:pic>
        <p:nvPicPr>
          <p:cNvPr id="9933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838200"/>
            <a:ext cx="20732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7" name="Slide Number Placeholder 5"/>
          <p:cNvSpPr>
            <a:spLocks noGrp="1"/>
          </p:cNvSpPr>
          <p:nvPr>
            <p:ph type="sldNum" sz="quarter" idx="12"/>
          </p:nvPr>
        </p:nvSpPr>
        <p:spPr bwMode="auto">
          <a:xfrm>
            <a:off x="68580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fld id="{0F151E71-7011-B94E-966C-C1BB7B75ABA2}" type="slidenum">
              <a:rPr lang="en-US" altLang="en-US" sz="1000">
                <a:solidFill>
                  <a:srgbClr val="898989"/>
                </a:solidFill>
                <a:latin typeface="Arial" charset="0"/>
              </a:rPr>
              <a:pPr>
                <a:spcBef>
                  <a:spcPct val="0"/>
                </a:spcBef>
                <a:buFontTx/>
                <a:buNone/>
              </a:pPr>
              <a:t>94</a:t>
            </a:fld>
            <a:endParaRPr lang="en-US" altLang="en-US" sz="1000">
              <a:solidFill>
                <a:srgbClr val="898989"/>
              </a:solidFill>
              <a:latin typeface="Arial" charset="0"/>
            </a:endParaRPr>
          </a:p>
        </p:txBody>
      </p:sp>
    </p:spTree>
    <p:extLst>
      <p:ext uri="{BB962C8B-B14F-4D97-AF65-F5344CB8AC3E}">
        <p14:creationId xmlns:p14="http://schemas.microsoft.com/office/powerpoint/2010/main" val="205421562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p:txBody>
          <a:bodyPr>
            <a:normAutofit fontScale="92500" lnSpcReduction="20000"/>
          </a:bodyPr>
          <a:lstStyle/>
          <a:p>
            <a:fld id="{0C913308-F349-4B6D-A68A-DD1791B4A57B}" type="slidenum">
              <a:rPr lang="zh-CN" altLang="en-US" smtClean="0"/>
              <a:pPr/>
              <a:t>95</a:t>
            </a:fld>
            <a:endParaRPr lang="zh-CN" altLang="en-US"/>
          </a:p>
        </p:txBody>
      </p:sp>
      <p:sp>
        <p:nvSpPr>
          <p:cNvPr id="7" name="Rectangle 9"/>
          <p:cNvSpPr>
            <a:spLocks noChangeArrowheads="1"/>
          </p:cNvSpPr>
          <p:nvPr/>
        </p:nvSpPr>
        <p:spPr bwMode="auto">
          <a:xfrm>
            <a:off x="323528" y="980728"/>
            <a:ext cx="8496944" cy="5328591"/>
          </a:xfrm>
          <a:prstGeom prst="rect">
            <a:avLst/>
          </a:prstGeom>
          <a:solidFill>
            <a:schemeClr val="bg1"/>
          </a:solidFill>
          <a:ln>
            <a:noFill/>
          </a:ln>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lvl="1" defTabSz="457200">
              <a:spcAft>
                <a:spcPts val="300"/>
              </a:spcAft>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endParaRPr lang="en-GB" altLang="zh-CN" sz="800" dirty="0">
              <a:solidFill>
                <a:srgbClr val="0000FF"/>
              </a:solidFill>
              <a:latin typeface="Arial" charset="0"/>
              <a:ea typeface="宋体" charset="0"/>
              <a:cs typeface="宋体" charset="0"/>
            </a:endParaRPr>
          </a:p>
          <a:p>
            <a:pPr marL="342900" indent="-342900" defTabSz="457200">
              <a:spcAft>
                <a:spcPts val="300"/>
              </a:spcAft>
              <a:buFont typeface="Wingdings" charset="2"/>
              <a:buChar char="n"/>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r>
              <a:rPr lang="en-GB" altLang="zh-CN" sz="2400" b="1" dirty="0">
                <a:solidFill>
                  <a:srgbClr val="0000FF"/>
                </a:solidFill>
                <a:latin typeface="Arial" charset="0"/>
                <a:ea typeface="宋体" charset="0"/>
                <a:cs typeface="宋体" charset="0"/>
              </a:rPr>
              <a:t> </a:t>
            </a:r>
            <a:r>
              <a:rPr lang="en-GB" altLang="zh-CN" sz="2400" b="1" dirty="0" smtClean="0">
                <a:solidFill>
                  <a:srgbClr val="0000FF"/>
                </a:solidFill>
                <a:latin typeface="Arial" charset="0"/>
                <a:ea typeface="宋体" charset="0"/>
                <a:cs typeface="宋体" charset="0"/>
              </a:rPr>
              <a:t>Simplified Models:</a:t>
            </a:r>
          </a:p>
          <a:p>
            <a:pPr marL="800100" lvl="1" indent="-342900" defTabSz="457200">
              <a:spcAft>
                <a:spcPts val="300"/>
              </a:spcAft>
              <a:buFont typeface="Wingdings" charset="2"/>
              <a:buChar char="n"/>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r>
              <a:rPr lang="en-GB" altLang="zh-CN" sz="2200" dirty="0" smtClean="0">
                <a:solidFill>
                  <a:schemeClr val="tx1"/>
                </a:solidFill>
                <a:latin typeface="Arial" charset="0"/>
                <a:ea typeface="宋体" charset="0"/>
                <a:cs typeface="宋体" charset="0"/>
              </a:rPr>
              <a:t> Not really a model (Br~100%, most masses fixed at high scales)</a:t>
            </a:r>
          </a:p>
          <a:p>
            <a:pPr marL="800100" lvl="1" indent="-342900" defTabSz="457200">
              <a:spcAft>
                <a:spcPts val="300"/>
              </a:spcAft>
              <a:buFont typeface="Wingdings" charset="2"/>
              <a:buChar char="n"/>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r>
              <a:rPr lang="en-GB" altLang="zh-CN" sz="2200" dirty="0">
                <a:solidFill>
                  <a:schemeClr val="tx1"/>
                </a:solidFill>
                <a:latin typeface="Arial" charset="0"/>
                <a:ea typeface="宋体" charset="0"/>
                <a:cs typeface="宋体" charset="0"/>
              </a:rPr>
              <a:t> </a:t>
            </a:r>
            <a:r>
              <a:rPr lang="en-GB" altLang="zh-CN" sz="2200" dirty="0" smtClean="0">
                <a:solidFill>
                  <a:schemeClr val="tx1"/>
                </a:solidFill>
                <a:latin typeface="Arial" charset="0"/>
                <a:ea typeface="宋体" charset="0"/>
                <a:cs typeface="宋体" charset="0"/>
              </a:rPr>
              <a:t>Important tool for signal region optimization &amp; interpretation</a:t>
            </a:r>
          </a:p>
          <a:p>
            <a:pPr lvl="1" defTabSz="457200">
              <a:spcAft>
                <a:spcPts val="300"/>
              </a:spcAft>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endParaRPr lang="en-GB" altLang="zh-CN" sz="800" b="1" dirty="0" smtClean="0">
              <a:solidFill>
                <a:srgbClr val="990000"/>
              </a:solidFill>
              <a:latin typeface="Arial" charset="0"/>
              <a:ea typeface="宋体" charset="0"/>
              <a:cs typeface="宋体" charset="0"/>
            </a:endParaRPr>
          </a:p>
          <a:p>
            <a:pPr marL="342900" indent="-342900" defTabSz="457200">
              <a:spcAft>
                <a:spcPts val="300"/>
              </a:spcAft>
              <a:buFont typeface="Wingdings" charset="2"/>
              <a:buChar char="n"/>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r>
              <a:rPr lang="en-GB" altLang="zh-CN" sz="2400" b="1" dirty="0" smtClean="0">
                <a:solidFill>
                  <a:srgbClr val="000090"/>
                </a:solidFill>
                <a:latin typeface="Arial" charset="0"/>
                <a:ea typeface="宋体" charset="0"/>
                <a:cs typeface="宋体" charset="0"/>
              </a:rPr>
              <a:t>Phenomenological models: </a:t>
            </a:r>
          </a:p>
          <a:p>
            <a:pPr marL="800100" lvl="1" indent="-342900" defTabSz="457200">
              <a:spcAft>
                <a:spcPts val="300"/>
              </a:spcAft>
              <a:buFont typeface="Wingdings" charset="2"/>
              <a:buChar char="p"/>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r>
              <a:rPr lang="en-GB" altLang="zh-CN" sz="2200" dirty="0" smtClean="0">
                <a:solidFill>
                  <a:srgbClr val="000000"/>
                </a:solidFill>
                <a:latin typeface="Arial"/>
                <a:ea typeface="宋体" charset="0"/>
                <a:cs typeface="Arial"/>
              </a:rPr>
              <a:t>pMSSM: </a:t>
            </a:r>
            <a:r>
              <a:rPr lang="en-GB" altLang="zh-CN" sz="2200" dirty="0">
                <a:latin typeface="Arial"/>
                <a:cs typeface="Arial"/>
              </a:rPr>
              <a:t>captures “most” of phenomenologic features of R-parity conserving MSSM </a:t>
            </a:r>
            <a:endParaRPr lang="en-GB" altLang="zh-CN" sz="2200" dirty="0" smtClean="0">
              <a:solidFill>
                <a:srgbClr val="000000"/>
              </a:solidFill>
              <a:latin typeface="Arial"/>
              <a:ea typeface="宋体" charset="0"/>
              <a:cs typeface="Arial"/>
            </a:endParaRPr>
          </a:p>
          <a:p>
            <a:pPr marL="1257300" lvl="2" indent="-342900" defTabSz="457200">
              <a:spcAft>
                <a:spcPts val="300"/>
              </a:spcAft>
              <a:buFont typeface="Symbol" charset="2"/>
              <a:buChar char="-"/>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r>
              <a:rPr lang="en-GB" altLang="zh-CN" sz="2000" dirty="0" smtClean="0">
                <a:solidFill>
                  <a:srgbClr val="000000"/>
                </a:solidFill>
                <a:latin typeface="Arial"/>
                <a:ea typeface="宋体" charset="0"/>
                <a:cs typeface="Arial"/>
              </a:rPr>
              <a:t>19 free parameters: M1,M2,M3 ; tan β, μ and m</a:t>
            </a:r>
            <a:r>
              <a:rPr lang="en-GB" altLang="zh-CN" sz="2000" baseline="-25000" dirty="0" smtClean="0">
                <a:solidFill>
                  <a:srgbClr val="000000"/>
                </a:solidFill>
                <a:latin typeface="Arial"/>
                <a:ea typeface="宋体" charset="0"/>
                <a:cs typeface="Arial"/>
              </a:rPr>
              <a:t>A;</a:t>
            </a:r>
            <a:r>
              <a:rPr lang="en-GB" altLang="zh-CN" sz="2000" dirty="0" smtClean="0">
                <a:solidFill>
                  <a:srgbClr val="000000"/>
                </a:solidFill>
                <a:latin typeface="Arial"/>
                <a:ea typeface="宋体" charset="0"/>
                <a:cs typeface="Arial"/>
              </a:rPr>
              <a:t> 10 sfermion mass </a:t>
            </a:r>
            <a:r>
              <a:rPr lang="en-GB" altLang="zh-CN" dirty="0" smtClean="0">
                <a:solidFill>
                  <a:srgbClr val="000000"/>
                </a:solidFill>
                <a:latin typeface="Arial"/>
                <a:ea typeface="宋体" charset="0"/>
                <a:cs typeface="Arial"/>
              </a:rPr>
              <a:t>parameters; A</a:t>
            </a:r>
            <a:r>
              <a:rPr lang="en-GB" altLang="zh-CN" baseline="-25000" dirty="0" smtClean="0">
                <a:solidFill>
                  <a:srgbClr val="000000"/>
                </a:solidFill>
                <a:latin typeface="Arial"/>
                <a:ea typeface="宋体" charset="0"/>
                <a:cs typeface="Arial"/>
              </a:rPr>
              <a:t>t</a:t>
            </a:r>
            <a:r>
              <a:rPr lang="en-GB" altLang="zh-CN" dirty="0" smtClean="0">
                <a:solidFill>
                  <a:srgbClr val="000000"/>
                </a:solidFill>
                <a:latin typeface="Arial"/>
                <a:ea typeface="宋体" charset="0"/>
                <a:cs typeface="Arial"/>
              </a:rPr>
              <a:t>, A</a:t>
            </a:r>
            <a:r>
              <a:rPr lang="en-GB" altLang="zh-CN" baseline="-25000" dirty="0" smtClean="0">
                <a:solidFill>
                  <a:srgbClr val="000000"/>
                </a:solidFill>
                <a:latin typeface="Arial"/>
                <a:ea typeface="宋体" charset="0"/>
                <a:cs typeface="Arial"/>
              </a:rPr>
              <a:t>b</a:t>
            </a:r>
            <a:r>
              <a:rPr lang="en-GB" altLang="zh-CN" dirty="0" smtClean="0">
                <a:solidFill>
                  <a:srgbClr val="000000"/>
                </a:solidFill>
                <a:latin typeface="Arial"/>
                <a:ea typeface="宋体" charset="0"/>
                <a:cs typeface="Arial"/>
              </a:rPr>
              <a:t> and A</a:t>
            </a:r>
            <a:r>
              <a:rPr lang="en-GB" altLang="zh-CN" baseline="-25000" dirty="0" smtClean="0">
                <a:solidFill>
                  <a:srgbClr val="000000"/>
                </a:solidFill>
                <a:latin typeface="Arial"/>
                <a:ea typeface="宋体" charset="0"/>
                <a:cs typeface="Arial"/>
              </a:rPr>
              <a:t>τ</a:t>
            </a:r>
            <a:r>
              <a:rPr lang="en-GB" altLang="zh-CN" dirty="0" smtClean="0">
                <a:solidFill>
                  <a:srgbClr val="000000"/>
                </a:solidFill>
                <a:latin typeface="Arial"/>
                <a:ea typeface="宋体" charset="0"/>
                <a:cs typeface="Arial"/>
              </a:rPr>
              <a:t>    </a:t>
            </a:r>
          </a:p>
          <a:p>
            <a:pPr marL="1257300" lvl="2" indent="-342900" defTabSz="457200">
              <a:spcAft>
                <a:spcPts val="300"/>
              </a:spcAft>
              <a:buFont typeface="Symbol" charset="2"/>
              <a:buChar char="-"/>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r>
              <a:rPr lang="en-GB" altLang="zh-CN" sz="2000" dirty="0" smtClean="0">
                <a:latin typeface="Arial"/>
                <a:cs typeface="Arial"/>
              </a:rPr>
              <a:t>Comprehensive </a:t>
            </a:r>
            <a:r>
              <a:rPr lang="en-GB" altLang="zh-CN" sz="2000" dirty="0">
                <a:latin typeface="Arial"/>
                <a:cs typeface="Arial"/>
              </a:rPr>
              <a:t>and computationally realistic approximation of the MSSM with neutralino LSP </a:t>
            </a:r>
            <a:r>
              <a:rPr lang="en-GB" altLang="zh-CN" sz="2000" dirty="0" smtClean="0">
                <a:solidFill>
                  <a:srgbClr val="000000"/>
                </a:solidFill>
                <a:latin typeface="Arial"/>
                <a:ea typeface="宋体" charset="0"/>
                <a:cs typeface="Arial"/>
              </a:rPr>
              <a:t>  </a:t>
            </a:r>
          </a:p>
          <a:p>
            <a:pPr marL="800100" lvl="1" indent="-342900" defTabSz="457200">
              <a:spcAft>
                <a:spcPts val="300"/>
              </a:spcAft>
              <a:buFont typeface="Wingdings" charset="2"/>
              <a:buChar char="p"/>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r>
              <a:rPr lang="en-GB" altLang="zh-CN" sz="2200" dirty="0" smtClean="0">
                <a:solidFill>
                  <a:srgbClr val="000000"/>
                </a:solidFill>
                <a:latin typeface="Arial"/>
                <a:ea typeface="宋体" charset="0"/>
                <a:cs typeface="Arial"/>
              </a:rPr>
              <a:t>GGM (gravitino)</a:t>
            </a:r>
          </a:p>
          <a:p>
            <a:pPr lvl="1" defTabSz="457200">
              <a:spcAft>
                <a:spcPts val="300"/>
              </a:spcAft>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endParaRPr lang="en-GB" altLang="zh-CN" sz="1000" dirty="0" smtClean="0">
              <a:solidFill>
                <a:srgbClr val="000000"/>
              </a:solidFill>
              <a:latin typeface="Arial"/>
              <a:ea typeface="宋体" charset="0"/>
              <a:cs typeface="Arial"/>
            </a:endParaRPr>
          </a:p>
          <a:p>
            <a:pPr marL="342900" indent="-342900" defTabSz="457200">
              <a:spcAft>
                <a:spcPts val="300"/>
              </a:spcAft>
              <a:buFont typeface="Wingdings" charset="2"/>
              <a:buChar char="n"/>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defRPr/>
            </a:pPr>
            <a:r>
              <a:rPr lang="en-GB" altLang="zh-CN" sz="2400" b="1" dirty="0" smtClean="0">
                <a:solidFill>
                  <a:srgbClr val="000000"/>
                </a:solidFill>
                <a:latin typeface="Arial"/>
                <a:ea typeface="宋体" charset="0"/>
                <a:cs typeface="Arial"/>
              </a:rPr>
              <a:t>Complete SUSY models</a:t>
            </a:r>
            <a:r>
              <a:rPr lang="en-GB" altLang="zh-CN" sz="2400" dirty="0" smtClean="0">
                <a:solidFill>
                  <a:srgbClr val="000000"/>
                </a:solidFill>
                <a:latin typeface="Arial"/>
                <a:ea typeface="宋体" charset="0"/>
                <a:cs typeface="Arial"/>
              </a:rPr>
              <a:t>: mSUGRA, GMSB …</a:t>
            </a:r>
            <a:endParaRPr lang="en-GB" altLang="zh-CN" sz="2400" dirty="0">
              <a:solidFill>
                <a:srgbClr val="000000"/>
              </a:solidFill>
              <a:latin typeface="Arial"/>
              <a:ea typeface="宋体" charset="0"/>
              <a:cs typeface="Arial"/>
            </a:endParaRPr>
          </a:p>
        </p:txBody>
      </p:sp>
      <p:sp>
        <p:nvSpPr>
          <p:cNvPr id="9" name="标题 5"/>
          <p:cNvSpPr txBox="1">
            <a:spLocks/>
          </p:cNvSpPr>
          <p:nvPr/>
        </p:nvSpPr>
        <p:spPr>
          <a:xfrm>
            <a:off x="539552" y="116632"/>
            <a:ext cx="8424936" cy="79208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3200" dirty="0" smtClean="0">
                <a:solidFill>
                  <a:schemeClr val="tx1"/>
                </a:solidFill>
                <a:latin typeface="Arial Black"/>
                <a:ea typeface="华文中宋" charset="0"/>
                <a:cs typeface="Arial Black"/>
              </a:rPr>
              <a:t>SUSY models: good sale in market</a:t>
            </a:r>
            <a:endParaRPr kumimoji="1" lang="zh-CN" altLang="en-US" sz="3200" dirty="0">
              <a:solidFill>
                <a:schemeClr val="tx1"/>
              </a:solidFill>
              <a:latin typeface="Arial Black"/>
              <a:cs typeface="Arial Black"/>
            </a:endParaRPr>
          </a:p>
        </p:txBody>
      </p:sp>
      <p:sp>
        <p:nvSpPr>
          <p:cNvPr id="10" name="标题 15"/>
          <p:cNvSpPr txBox="1">
            <a:spLocks/>
          </p:cNvSpPr>
          <p:nvPr/>
        </p:nvSpPr>
        <p:spPr>
          <a:xfrm>
            <a:off x="539552" y="908720"/>
            <a:ext cx="8136904" cy="72008"/>
          </a:xfrm>
          <a:prstGeom prst="rect">
            <a:avLst/>
          </a:prstGeom>
          <a:solidFill>
            <a:schemeClr val="accent3">
              <a:lumMod val="75000"/>
            </a:schemeClr>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algn="ctr">
              <a:spcBef>
                <a:spcPct val="0"/>
              </a:spcBef>
            </a:pPr>
            <a:endParaRPr lang="zh-CN" altLang="en-US" sz="3600" b="1" dirty="0">
              <a:solidFill>
                <a:srgbClr val="660066"/>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090161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HO">
      <a:maj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61687</TotalTime>
  <Words>4806</Words>
  <Application>Microsoft Macintosh PowerPoint</Application>
  <PresentationFormat>全屏显示(4:3)</PresentationFormat>
  <Paragraphs>1003</Paragraphs>
  <Slides>95</Slides>
  <Notes>20</Notes>
  <HiddenSlides>0</HiddenSlides>
  <MMClips>0</MMClips>
  <ScaleCrop>false</ScaleCrop>
  <HeadingPairs>
    <vt:vector size="8" baseType="variant">
      <vt:variant>
        <vt:lpstr>已用的字体</vt:lpstr>
      </vt:variant>
      <vt:variant>
        <vt:i4>34</vt:i4>
      </vt:variant>
      <vt:variant>
        <vt:lpstr>主题</vt:lpstr>
      </vt:variant>
      <vt:variant>
        <vt:i4>1</vt:i4>
      </vt:variant>
      <vt:variant>
        <vt:lpstr>嵌入 OLE 服务器</vt:lpstr>
      </vt:variant>
      <vt:variant>
        <vt:i4>2</vt:i4>
      </vt:variant>
      <vt:variant>
        <vt:lpstr>幻灯片标题</vt:lpstr>
      </vt:variant>
      <vt:variant>
        <vt:i4>95</vt:i4>
      </vt:variant>
    </vt:vector>
  </HeadingPairs>
  <TitlesOfParts>
    <vt:vector size="132" baseType="lpstr">
      <vt:lpstr>Arial Black</vt:lpstr>
      <vt:lpstr>Calibri</vt:lpstr>
      <vt:lpstr>Cambria Math</vt:lpstr>
      <vt:lpstr>Candara</vt:lpstr>
      <vt:lpstr>Comic Sans MS</vt:lpstr>
      <vt:lpstr>Cooper Black</vt:lpstr>
      <vt:lpstr>Courier New</vt:lpstr>
      <vt:lpstr>Hannotate SC Regular</vt:lpstr>
      <vt:lpstr>Hei</vt:lpstr>
      <vt:lpstr>Heiti SC Light</vt:lpstr>
      <vt:lpstr>Hobo Std</vt:lpstr>
      <vt:lpstr>Mangal</vt:lpstr>
      <vt:lpstr>MS PGothic</vt:lpstr>
      <vt:lpstr>ＭＳ Ｐゴシック</vt:lpstr>
      <vt:lpstr>SimHei</vt:lpstr>
      <vt:lpstr>StarSymbol</vt:lpstr>
      <vt:lpstr>STLiti</vt:lpstr>
      <vt:lpstr>Symbol</vt:lpstr>
      <vt:lpstr>Tahoma</vt:lpstr>
      <vt:lpstr>Times New Roman</vt:lpstr>
      <vt:lpstr>Trebuchet MS</vt:lpstr>
      <vt:lpstr>Tunga</vt:lpstr>
      <vt:lpstr>Wingdings</vt:lpstr>
      <vt:lpstr>黑体</vt:lpstr>
      <vt:lpstr>华文楷体</vt:lpstr>
      <vt:lpstr>华文中宋</vt:lpstr>
      <vt:lpstr>楷体</vt:lpstr>
      <vt:lpstr>楷体_GB2312</vt:lpstr>
      <vt:lpstr>隶书</vt:lpstr>
      <vt:lpstr>宋体</vt:lpstr>
      <vt:lpstr>微软雅黑</vt:lpstr>
      <vt:lpstr>헤드라인A</vt:lpstr>
      <vt:lpstr>Arial</vt:lpstr>
      <vt:lpstr>Arial</vt:lpstr>
      <vt:lpstr>Soho</vt:lpstr>
      <vt:lpstr>公式</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CERN’s particle accelerator chain</vt:lpstr>
      <vt:lpstr>PowerPoint 演示文稿</vt:lpstr>
      <vt:lpstr>PowerPoint 演示文稿</vt:lpstr>
      <vt:lpstr>PowerPoint 演示文稿</vt:lpstr>
      <vt:lpstr>ATLAS Cavern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SUSY Sensitive Variables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Discovery and exclusion</vt:lpstr>
      <vt:lpstr>PowerPoint 演示文稿</vt:lpstr>
      <vt:lpstr>Simultaneous fit  </vt:lpstr>
      <vt:lpstr>PowerPoint 演示文稿</vt:lpstr>
      <vt:lpstr>PowerPoint 演示文稿</vt:lpstr>
      <vt:lpstr>PowerPoint 演示文稿</vt:lpstr>
      <vt:lpstr>PowerPoint 演示文稿</vt:lpstr>
      <vt:lpstr>PowerPoint 演示文稿</vt:lpstr>
      <vt:lpstr>Unification of Forces</vt:lpstr>
      <vt:lpstr>PowerPoint 演示文稿</vt:lpstr>
      <vt:lpstr>PowerPoint 演示文稿</vt:lpstr>
      <vt:lpstr>PowerPoint 演示文稿</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Ren</dc:creator>
  <cp:lastModifiedBy>xuai zhuang</cp:lastModifiedBy>
  <cp:revision>3849</cp:revision>
  <cp:lastPrinted>2019-07-18T16:39:09Z</cp:lastPrinted>
  <dcterms:created xsi:type="dcterms:W3CDTF">2014-08-12T06:37:15Z</dcterms:created>
  <dcterms:modified xsi:type="dcterms:W3CDTF">2019-07-18T16:57:04Z</dcterms:modified>
</cp:coreProperties>
</file>