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9" r:id="rId11"/>
    <p:sldId id="265" r:id="rId12"/>
    <p:sldId id="266" r:id="rId13"/>
    <p:sldId id="267" r:id="rId14"/>
    <p:sldId id="268" r:id="rId15"/>
    <p:sldId id="27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3"/>
  </p:normalViewPr>
  <p:slideViewPr>
    <p:cSldViewPr snapToGrid="0">
      <p:cViewPr varScale="1">
        <p:scale>
          <a:sx n="98" d="100"/>
          <a:sy n="98" d="100"/>
        </p:scale>
        <p:origin x="15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49910-C800-4621-9B0A-A55F862D804E}" type="datetimeFigureOut">
              <a:rPr lang="zh-CN" altLang="en-US" smtClean="0"/>
              <a:t>2019/7/21</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C66921-454B-4833-8F8F-25DFD255D6A9}" type="slidenum">
              <a:rPr lang="zh-CN" altLang="en-US" smtClean="0"/>
              <a:t>‹#›</a:t>
            </a:fld>
            <a:endParaRPr lang="zh-CN" altLang="en-US"/>
          </a:p>
        </p:txBody>
      </p:sp>
    </p:spTree>
    <p:extLst>
      <p:ext uri="{BB962C8B-B14F-4D97-AF65-F5344CB8AC3E}">
        <p14:creationId xmlns:p14="http://schemas.microsoft.com/office/powerpoint/2010/main" val="1502820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单击以编辑母版副标题样式</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CA76CB0D-17BA-47AC-95CB-8AB80C488AF2}" type="datetime1">
              <a:rPr lang="zh-CN" altLang="en-US" smtClean="0"/>
              <a:t>2019/7/21</a:t>
            </a:fld>
            <a:endParaRPr lang="zh-CN"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zh-CN" altLang="en-US"/>
          </a:p>
        </p:txBody>
      </p:sp>
      <p:sp>
        <p:nvSpPr>
          <p:cNvPr id="6" name="Slide Number Placeholder 5"/>
          <p:cNvSpPr>
            <a:spLocks noGrp="1"/>
          </p:cNvSpPr>
          <p:nvPr>
            <p:ph type="sldNum" sz="quarter" idx="12"/>
          </p:nvPr>
        </p:nvSpPr>
        <p:spPr/>
        <p:txBody>
          <a:bodyPr/>
          <a:lstStyle>
            <a:lvl1pPr>
              <a:defRPr sz="2000">
                <a:solidFill>
                  <a:schemeClr val="accent1">
                    <a:lumMod val="75000"/>
                    <a:lumOff val="25000"/>
                  </a:schemeClr>
                </a:solidFill>
              </a:defRPr>
            </a:lvl1pPr>
          </a:lstStyle>
          <a:p>
            <a:fld id="{ECED71F1-3EB5-4878-BD33-69C95E4C4BB5}" type="slidenum">
              <a:rPr lang="zh-CN" altLang="en-US" smtClean="0"/>
              <a:pPr/>
              <a:t>‹#›</a:t>
            </a:fld>
            <a:endParaRPr lang="zh-CN" altLang="en-US" dirty="0"/>
          </a:p>
        </p:txBody>
      </p:sp>
      <p:pic>
        <p:nvPicPr>
          <p:cNvPr id="8" name="图片 7"/>
          <p:cNvPicPr>
            <a:picLocks noChangeAspect="1"/>
          </p:cNvPicPr>
          <p:nvPr userDrawn="1"/>
        </p:nvPicPr>
        <p:blipFill>
          <a:blip r:embed="rId2"/>
          <a:stretch>
            <a:fillRect/>
          </a:stretch>
        </p:blipFill>
        <p:spPr>
          <a:xfrm>
            <a:off x="448091" y="4711336"/>
            <a:ext cx="3571875" cy="1219200"/>
          </a:xfrm>
          <a:prstGeom prst="rect">
            <a:avLst/>
          </a:prstGeom>
        </p:spPr>
      </p:pic>
      <p:pic>
        <p:nvPicPr>
          <p:cNvPr id="10" name="图片 9"/>
          <p:cNvPicPr>
            <a:picLocks noChangeAspect="1"/>
          </p:cNvPicPr>
          <p:nvPr userDrawn="1"/>
        </p:nvPicPr>
        <p:blipFill>
          <a:blip r:embed="rId3"/>
          <a:stretch>
            <a:fillRect/>
          </a:stretch>
        </p:blipFill>
        <p:spPr>
          <a:xfrm>
            <a:off x="7126099" y="628658"/>
            <a:ext cx="1562100" cy="1571625"/>
          </a:xfrm>
          <a:prstGeom prst="rect">
            <a:avLst/>
          </a:prstGeom>
        </p:spPr>
      </p:pic>
    </p:spTree>
    <p:extLst>
      <p:ext uri="{BB962C8B-B14F-4D97-AF65-F5344CB8AC3E}">
        <p14:creationId xmlns:p14="http://schemas.microsoft.com/office/powerpoint/2010/main" val="27573350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74E7C15D-6222-402A-8A82-550E0B6D0A6F}" type="datetime1">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4140268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fld id="{1BE8EC32-4B39-41EB-A6EC-88853BA28322}" type="datetime1">
              <a:rPr lang="zh-CN" altLang="en-US" smtClean="0"/>
              <a:t>2019/7/21</a:t>
            </a:fld>
            <a:endParaRPr lang="zh-CN" altLang="en-US"/>
          </a:p>
        </p:txBody>
      </p:sp>
      <p:sp>
        <p:nvSpPr>
          <p:cNvPr id="5" name="Footer Placeholder 4"/>
          <p:cNvSpPr>
            <a:spLocks noGrp="1"/>
          </p:cNvSpPr>
          <p:nvPr>
            <p:ph type="ftr" sz="quarter" idx="11"/>
          </p:nvPr>
        </p:nvSpPr>
        <p:spPr>
          <a:xfrm>
            <a:off x="581192" y="5951810"/>
            <a:ext cx="5922209" cy="365125"/>
          </a:xfrm>
        </p:spPr>
        <p:txBody>
          <a:bodyPr/>
          <a:lstStyle/>
          <a:p>
            <a:endParaRPr lang="zh-CN" alt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373059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E9442D1F-978D-4765-BD08-5B5DE6F9D06D}" type="datetime1">
              <a:rPr lang="zh-CN" altLang="en-US" smtClean="0"/>
              <a:t>2019/7/21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25774612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编辑母版文本样式</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3FDD65E1-E4D4-4A49-B03B-77136594A53D}" type="datetime1">
              <a:rPr lang="zh-CN" altLang="en-US" smtClean="0"/>
              <a:t>2019/7/21</a:t>
            </a:fld>
            <a:endParaRPr lang="zh-CN" alt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zh-CN" alt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3403015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B021FB5-99FB-4BCB-A49D-A203FAF1C903}" type="datetime1">
              <a:rPr lang="zh-CN" altLang="en-US" smtClean="0"/>
              <a:t>2019/7/21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525406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编辑母版文本样式</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4A8B49E1-13CD-4864-9DCE-22C7F54C4116}" type="datetime1">
              <a:rPr lang="zh-CN" altLang="en-US" smtClean="0"/>
              <a:t>2019/7/21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299205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ACE53D70-3E8D-4766-A005-2E41F2C8CB26}" type="datetime1">
              <a:rPr lang="zh-CN" altLang="en-US" smtClean="0"/>
              <a:t>2019/7/21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3286934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0D8CA-2002-4073-8193-AE10E58C5BDD}" type="datetime1">
              <a:rPr lang="zh-CN" altLang="en-US" smtClean="0"/>
              <a:t>2019/7/21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6274096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FBA71FEB-FE2D-45F0-A2A9-A81101A20CC8}" type="datetime1">
              <a:rPr lang="zh-CN" altLang="en-US" smtClean="0"/>
              <a:t>2019/7/21</a:t>
            </a:fld>
            <a:endParaRPr lang="zh-CN" alt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zh-CN" alt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407830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编辑母版文本样式</a:t>
            </a:r>
          </a:p>
        </p:txBody>
      </p:sp>
      <p:sp>
        <p:nvSpPr>
          <p:cNvPr id="5" name="Date Placeholder 4"/>
          <p:cNvSpPr>
            <a:spLocks noGrp="1"/>
          </p:cNvSpPr>
          <p:nvPr>
            <p:ph type="dt" sz="half" idx="10"/>
          </p:nvPr>
        </p:nvSpPr>
        <p:spPr/>
        <p:txBody>
          <a:bodyPr/>
          <a:lstStyle/>
          <a:p>
            <a:fld id="{E4E82A17-36D3-4BE2-A0D2-5C870F8D00F7}" type="datetime1">
              <a:rPr lang="zh-CN" altLang="en-US" smtClean="0"/>
              <a:t>2019/7/21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ECED71F1-3EB5-4878-BD33-69C95E4C4BB5}" type="slidenum">
              <a:rPr lang="zh-CN" altLang="en-US" smtClean="0"/>
              <a:t>‹#›</a:t>
            </a:fld>
            <a:endParaRPr lang="zh-CN" altLang="en-US"/>
          </a:p>
        </p:txBody>
      </p:sp>
    </p:spTree>
    <p:extLst>
      <p:ext uri="{BB962C8B-B14F-4D97-AF65-F5344CB8AC3E}">
        <p14:creationId xmlns:p14="http://schemas.microsoft.com/office/powerpoint/2010/main" val="31880950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fld id="{2092F759-2BD9-4D98-B0C4-1678201C6E5A}" type="datetime1">
              <a:rPr lang="zh-CN" altLang="en-US" smtClean="0"/>
              <a:t>2019/7/21</a:t>
            </a:fld>
            <a:endParaRPr lang="zh-CN" alt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endParaRPr lang="zh-CN" alt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ECED71F1-3EB5-4878-BD33-69C95E4C4BB5}" type="slidenum">
              <a:rPr lang="zh-CN" altLang="en-US" smtClean="0"/>
              <a:t>‹#›</a:t>
            </a:fld>
            <a:endParaRPr lang="zh-CN" alt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594211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 Id="rId3" Type="http://schemas.openxmlformats.org/officeDocument/2006/relationships/image" Target="../media/image19.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 Id="rId3" Type="http://schemas.openxmlformats.org/officeDocument/2006/relationships/image" Target="../media/image10.emf"/></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4" Type="http://schemas.openxmlformats.org/officeDocument/2006/relationships/image" Target="../media/image13.emf"/><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29564" y="651200"/>
            <a:ext cx="8245162" cy="1106260"/>
          </a:xfrm>
        </p:spPr>
        <p:txBody>
          <a:bodyPr/>
          <a:lstStyle/>
          <a:p>
            <a:r>
              <a:rPr lang="en-US" altLang="zh-CN" dirty="0" err="1" smtClean="0"/>
              <a:t>Istep</a:t>
            </a:r>
            <a:r>
              <a:rPr lang="zh-CN" altLang="en-US" dirty="0" smtClean="0"/>
              <a:t>暑期学校小组作业</a:t>
            </a:r>
            <a:endParaRPr lang="zh-CN" altLang="en-US" dirty="0"/>
          </a:p>
        </p:txBody>
      </p:sp>
      <p:sp>
        <p:nvSpPr>
          <p:cNvPr id="3" name="副标题 2"/>
          <p:cNvSpPr>
            <a:spLocks noGrp="1"/>
          </p:cNvSpPr>
          <p:nvPr>
            <p:ph type="subTitle" idx="1"/>
          </p:nvPr>
        </p:nvSpPr>
        <p:spPr>
          <a:xfrm>
            <a:off x="429564" y="2176676"/>
            <a:ext cx="8245160" cy="650051"/>
          </a:xfrm>
        </p:spPr>
        <p:txBody>
          <a:bodyPr>
            <a:noAutofit/>
          </a:bodyPr>
          <a:lstStyle/>
          <a:p>
            <a:r>
              <a:rPr lang="zh-CN" altLang="en-US" sz="1500" dirty="0"/>
              <a:t>展示人：秦雪龙</a:t>
            </a:r>
            <a:endParaRPr lang="en-US" altLang="zh-CN" sz="1500" dirty="0"/>
          </a:p>
          <a:p>
            <a:r>
              <a:rPr lang="zh-CN" altLang="en-US" sz="1500" dirty="0"/>
              <a:t>同组成员</a:t>
            </a:r>
            <a:r>
              <a:rPr lang="zh-CN" altLang="en-US" dirty="0" smtClean="0"/>
              <a:t>：刘家豪，杨深伸，费家乐，李桓国，张晶，陈绪梁，洪江刘，徐绍轩，张鹏，郭超，叶旷旷</a:t>
            </a:r>
            <a:endParaRPr lang="zh-CN" altLang="en-US" dirty="0"/>
          </a:p>
        </p:txBody>
      </p:sp>
      <p:sp>
        <p:nvSpPr>
          <p:cNvPr id="4" name="灯片编号占位符 3"/>
          <p:cNvSpPr>
            <a:spLocks noGrp="1"/>
          </p:cNvSpPr>
          <p:nvPr>
            <p:ph type="sldNum" sz="quarter" idx="12"/>
          </p:nvPr>
        </p:nvSpPr>
        <p:spPr/>
        <p:txBody>
          <a:bodyPr/>
          <a:lstStyle/>
          <a:p>
            <a:fld id="{ECED71F1-3EB5-4878-BD33-69C95E4C4BB5}" type="slidenum">
              <a:rPr lang="zh-CN" altLang="en-US" smtClean="0"/>
              <a:t>1</a:t>
            </a:fld>
            <a:endParaRPr lang="zh-CN" altLang="en-US"/>
          </a:p>
        </p:txBody>
      </p:sp>
    </p:spTree>
    <p:extLst>
      <p:ext uri="{BB962C8B-B14F-4D97-AF65-F5344CB8AC3E}">
        <p14:creationId xmlns:p14="http://schemas.microsoft.com/office/powerpoint/2010/main" val="7137113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dirty="0"/>
          </a:p>
        </p:txBody>
      </p:sp>
      <p:sp>
        <p:nvSpPr>
          <p:cNvPr id="4" name="文本框 3"/>
          <p:cNvSpPr txBox="1"/>
          <p:nvPr/>
        </p:nvSpPr>
        <p:spPr>
          <a:xfrm>
            <a:off x="1133352" y="3410712"/>
            <a:ext cx="6885432" cy="830997"/>
          </a:xfrm>
          <a:prstGeom prst="rect">
            <a:avLst/>
          </a:prstGeom>
          <a:noFill/>
        </p:spPr>
        <p:txBody>
          <a:bodyPr wrap="square" rtlCol="0">
            <a:spAutoFit/>
          </a:bodyPr>
          <a:lstStyle/>
          <a:p>
            <a:pPr algn="ctr"/>
            <a:r>
              <a:rPr lang="zh-CN" altLang="en-US" sz="4800" dirty="0" smtClean="0"/>
              <a:t>谢谢大家</a:t>
            </a:r>
            <a:endParaRPr lang="zh-CN" altLang="en-US" sz="4800" dirty="0"/>
          </a:p>
        </p:txBody>
      </p:sp>
      <p:sp>
        <p:nvSpPr>
          <p:cNvPr id="5" name="灯片编号占位符 4"/>
          <p:cNvSpPr>
            <a:spLocks noGrp="1"/>
          </p:cNvSpPr>
          <p:nvPr>
            <p:ph type="sldNum" sz="quarter" idx="12"/>
          </p:nvPr>
        </p:nvSpPr>
        <p:spPr/>
        <p:txBody>
          <a:bodyPr/>
          <a:lstStyle/>
          <a:p>
            <a:fld id="{ECED71F1-3EB5-4878-BD33-69C95E4C4BB5}" type="slidenum">
              <a:rPr lang="zh-CN" altLang="en-US" smtClean="0"/>
              <a:t>10</a:t>
            </a:fld>
            <a:endParaRPr lang="zh-CN" altLang="en-US"/>
          </a:p>
        </p:txBody>
      </p:sp>
    </p:spTree>
    <p:extLst>
      <p:ext uri="{BB962C8B-B14F-4D97-AF65-F5344CB8AC3E}">
        <p14:creationId xmlns:p14="http://schemas.microsoft.com/office/powerpoint/2010/main" val="2962421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代码（优化筛选条件）</a:t>
            </a:r>
            <a:endParaRPr lang="zh-CN" altLang="en-US" dirty="0"/>
          </a:p>
        </p:txBody>
      </p:sp>
      <p:sp>
        <p:nvSpPr>
          <p:cNvPr id="5" name="内容占位符 4"/>
          <p:cNvSpPr>
            <a:spLocks noGrp="1"/>
          </p:cNvSpPr>
          <p:nvPr>
            <p:ph idx="1"/>
          </p:nvPr>
        </p:nvSpPr>
        <p:spPr/>
        <p:txBody>
          <a:bodyPr/>
          <a:lstStyle/>
          <a:p>
            <a:endParaRPr lang="zh-CN" altLang="en-US"/>
          </a:p>
        </p:txBody>
      </p:sp>
      <p:pic>
        <p:nvPicPr>
          <p:cNvPr id="6" name="图片 5"/>
          <p:cNvPicPr>
            <a:picLocks noChangeAspect="1"/>
          </p:cNvPicPr>
          <p:nvPr/>
        </p:nvPicPr>
        <p:blipFill>
          <a:blip r:embed="rId2"/>
          <a:stretch>
            <a:fillRect/>
          </a:stretch>
        </p:blipFill>
        <p:spPr>
          <a:xfrm>
            <a:off x="237744" y="1889675"/>
            <a:ext cx="3257650" cy="5042842"/>
          </a:xfrm>
          <a:prstGeom prst="rect">
            <a:avLst/>
          </a:prstGeom>
        </p:spPr>
      </p:pic>
      <p:pic>
        <p:nvPicPr>
          <p:cNvPr id="7" name="图片 6"/>
          <p:cNvPicPr>
            <a:picLocks noChangeAspect="1"/>
          </p:cNvPicPr>
          <p:nvPr/>
        </p:nvPicPr>
        <p:blipFill>
          <a:blip r:embed="rId3"/>
          <a:stretch>
            <a:fillRect/>
          </a:stretch>
        </p:blipFill>
        <p:spPr>
          <a:xfrm>
            <a:off x="3624239" y="1889675"/>
            <a:ext cx="4095011" cy="4919853"/>
          </a:xfrm>
          <a:prstGeom prst="rect">
            <a:avLst/>
          </a:prstGeom>
        </p:spPr>
      </p:pic>
      <p:sp>
        <p:nvSpPr>
          <p:cNvPr id="8" name="灯片编号占位符 7"/>
          <p:cNvSpPr>
            <a:spLocks noGrp="1"/>
          </p:cNvSpPr>
          <p:nvPr>
            <p:ph type="sldNum" sz="quarter" idx="12"/>
          </p:nvPr>
        </p:nvSpPr>
        <p:spPr/>
        <p:txBody>
          <a:bodyPr/>
          <a:lstStyle/>
          <a:p>
            <a:fld id="{ECED71F1-3EB5-4878-BD33-69C95E4C4BB5}" type="slidenum">
              <a:rPr lang="zh-CN" altLang="en-US" smtClean="0"/>
              <a:t>11</a:t>
            </a:fld>
            <a:endParaRPr lang="zh-CN" altLang="en-US"/>
          </a:p>
        </p:txBody>
      </p:sp>
    </p:spTree>
    <p:extLst>
      <p:ext uri="{BB962C8B-B14F-4D97-AF65-F5344CB8AC3E}">
        <p14:creationId xmlns:p14="http://schemas.microsoft.com/office/powerpoint/2010/main" val="21505903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代码（筛选）</a:t>
            </a:r>
            <a:endParaRPr lang="zh-CN" altLang="en-US" dirty="0"/>
          </a:p>
        </p:txBody>
      </p:sp>
      <p:pic>
        <p:nvPicPr>
          <p:cNvPr id="6" name="内容占位符 5"/>
          <p:cNvPicPr>
            <a:picLocks noGrp="1" noChangeAspect="1"/>
          </p:cNvPicPr>
          <p:nvPr>
            <p:ph idx="1"/>
          </p:nvPr>
        </p:nvPicPr>
        <p:blipFill>
          <a:blip r:embed="rId2"/>
          <a:stretch>
            <a:fillRect/>
          </a:stretch>
        </p:blipFill>
        <p:spPr>
          <a:xfrm>
            <a:off x="438912" y="1888773"/>
            <a:ext cx="4437672" cy="4969227"/>
          </a:xfrm>
          <a:prstGeom prst="rect">
            <a:avLst/>
          </a:prstGeom>
        </p:spPr>
      </p:pic>
      <p:sp>
        <p:nvSpPr>
          <p:cNvPr id="7" name="灯片编号占位符 6"/>
          <p:cNvSpPr>
            <a:spLocks noGrp="1"/>
          </p:cNvSpPr>
          <p:nvPr>
            <p:ph type="sldNum" sz="quarter" idx="12"/>
          </p:nvPr>
        </p:nvSpPr>
        <p:spPr/>
        <p:txBody>
          <a:bodyPr/>
          <a:lstStyle/>
          <a:p>
            <a:fld id="{ECED71F1-3EB5-4878-BD33-69C95E4C4BB5}" type="slidenum">
              <a:rPr lang="zh-CN" altLang="en-US" smtClean="0"/>
              <a:t>12</a:t>
            </a:fld>
            <a:endParaRPr lang="zh-CN" altLang="en-US"/>
          </a:p>
        </p:txBody>
      </p:sp>
    </p:spTree>
    <p:extLst>
      <p:ext uri="{BB962C8B-B14F-4D97-AF65-F5344CB8AC3E}">
        <p14:creationId xmlns:p14="http://schemas.microsoft.com/office/powerpoint/2010/main" val="9529000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代码（拟合本底）</a:t>
            </a:r>
            <a:endParaRPr lang="zh-CN" altLang="en-US" dirty="0"/>
          </a:p>
        </p:txBody>
      </p:sp>
      <p:pic>
        <p:nvPicPr>
          <p:cNvPr id="4" name="内容占位符 3"/>
          <p:cNvPicPr>
            <a:picLocks noGrp="1" noChangeAspect="1"/>
          </p:cNvPicPr>
          <p:nvPr>
            <p:ph idx="1"/>
          </p:nvPr>
        </p:nvPicPr>
        <p:blipFill>
          <a:blip r:embed="rId2"/>
          <a:stretch>
            <a:fillRect/>
          </a:stretch>
        </p:blipFill>
        <p:spPr>
          <a:xfrm>
            <a:off x="106480" y="1898078"/>
            <a:ext cx="7287048" cy="4758753"/>
          </a:xfrm>
          <a:prstGeom prst="rect">
            <a:avLst/>
          </a:prstGeom>
        </p:spPr>
      </p:pic>
      <p:sp>
        <p:nvSpPr>
          <p:cNvPr id="5" name="灯片编号占位符 4"/>
          <p:cNvSpPr>
            <a:spLocks noGrp="1"/>
          </p:cNvSpPr>
          <p:nvPr>
            <p:ph type="sldNum" sz="quarter" idx="12"/>
          </p:nvPr>
        </p:nvSpPr>
        <p:spPr/>
        <p:txBody>
          <a:bodyPr/>
          <a:lstStyle/>
          <a:p>
            <a:fld id="{ECED71F1-3EB5-4878-BD33-69C95E4C4BB5}" type="slidenum">
              <a:rPr lang="zh-CN" altLang="en-US" smtClean="0"/>
              <a:t>13</a:t>
            </a:fld>
            <a:endParaRPr lang="zh-CN" altLang="en-US"/>
          </a:p>
        </p:txBody>
      </p:sp>
    </p:spTree>
    <p:extLst>
      <p:ext uri="{BB962C8B-B14F-4D97-AF65-F5344CB8AC3E}">
        <p14:creationId xmlns:p14="http://schemas.microsoft.com/office/powerpoint/2010/main" val="185738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代码（拟合数据样本）</a:t>
            </a:r>
            <a:endParaRPr lang="zh-CN" altLang="en-US" dirty="0"/>
          </a:p>
        </p:txBody>
      </p:sp>
      <p:pic>
        <p:nvPicPr>
          <p:cNvPr id="4" name="内容占位符 3"/>
          <p:cNvPicPr>
            <a:picLocks noGrp="1" noChangeAspect="1"/>
          </p:cNvPicPr>
          <p:nvPr>
            <p:ph idx="1"/>
          </p:nvPr>
        </p:nvPicPr>
        <p:blipFill>
          <a:blip r:embed="rId2"/>
          <a:stretch>
            <a:fillRect/>
          </a:stretch>
        </p:blipFill>
        <p:spPr>
          <a:xfrm>
            <a:off x="112123" y="1875870"/>
            <a:ext cx="7367669" cy="4982130"/>
          </a:xfrm>
          <a:prstGeom prst="rect">
            <a:avLst/>
          </a:prstGeom>
        </p:spPr>
      </p:pic>
      <p:sp>
        <p:nvSpPr>
          <p:cNvPr id="5" name="灯片编号占位符 4"/>
          <p:cNvSpPr>
            <a:spLocks noGrp="1"/>
          </p:cNvSpPr>
          <p:nvPr>
            <p:ph type="sldNum" sz="quarter" idx="12"/>
          </p:nvPr>
        </p:nvSpPr>
        <p:spPr/>
        <p:txBody>
          <a:bodyPr/>
          <a:lstStyle/>
          <a:p>
            <a:fld id="{ECED71F1-3EB5-4878-BD33-69C95E4C4BB5}" type="slidenum">
              <a:rPr lang="zh-CN" altLang="en-US" smtClean="0"/>
              <a:t>14</a:t>
            </a:fld>
            <a:endParaRPr lang="zh-CN" altLang="en-US"/>
          </a:p>
        </p:txBody>
      </p:sp>
    </p:spTree>
    <p:extLst>
      <p:ext uri="{BB962C8B-B14F-4D97-AF65-F5344CB8AC3E}">
        <p14:creationId xmlns:p14="http://schemas.microsoft.com/office/powerpoint/2010/main" val="41566918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代码（画图）</a:t>
            </a:r>
            <a:endParaRPr lang="zh-CN" altLang="en-US" dirty="0"/>
          </a:p>
        </p:txBody>
      </p:sp>
      <p:pic>
        <p:nvPicPr>
          <p:cNvPr id="5" name="内容占位符 4"/>
          <p:cNvPicPr>
            <a:picLocks noGrp="1" noChangeAspect="1"/>
          </p:cNvPicPr>
          <p:nvPr>
            <p:ph idx="1"/>
          </p:nvPr>
        </p:nvPicPr>
        <p:blipFill>
          <a:blip r:embed="rId2"/>
          <a:stretch>
            <a:fillRect/>
          </a:stretch>
        </p:blipFill>
        <p:spPr>
          <a:xfrm>
            <a:off x="0" y="1898078"/>
            <a:ext cx="4037694" cy="4959921"/>
          </a:xfrm>
          <a:prstGeom prst="rect">
            <a:avLst/>
          </a:prstGeom>
        </p:spPr>
      </p:pic>
      <p:sp>
        <p:nvSpPr>
          <p:cNvPr id="4" name="灯片编号占位符 3"/>
          <p:cNvSpPr>
            <a:spLocks noGrp="1"/>
          </p:cNvSpPr>
          <p:nvPr>
            <p:ph type="sldNum" sz="quarter" idx="12"/>
          </p:nvPr>
        </p:nvSpPr>
        <p:spPr/>
        <p:txBody>
          <a:bodyPr/>
          <a:lstStyle/>
          <a:p>
            <a:fld id="{ECED71F1-3EB5-4878-BD33-69C95E4C4BB5}" type="slidenum">
              <a:rPr lang="zh-CN" altLang="en-US" smtClean="0"/>
              <a:t>15</a:t>
            </a:fld>
            <a:endParaRPr lang="zh-CN" altLang="en-US"/>
          </a:p>
        </p:txBody>
      </p:sp>
      <p:pic>
        <p:nvPicPr>
          <p:cNvPr id="6" name="图片 5"/>
          <p:cNvPicPr>
            <a:picLocks noChangeAspect="1"/>
          </p:cNvPicPr>
          <p:nvPr/>
        </p:nvPicPr>
        <p:blipFill>
          <a:blip r:embed="rId3"/>
          <a:stretch>
            <a:fillRect/>
          </a:stretch>
        </p:blipFill>
        <p:spPr>
          <a:xfrm>
            <a:off x="5441193" y="1898077"/>
            <a:ext cx="2523798" cy="4959921"/>
          </a:xfrm>
          <a:prstGeom prst="rect">
            <a:avLst/>
          </a:prstGeom>
        </p:spPr>
      </p:pic>
    </p:spTree>
    <p:extLst>
      <p:ext uri="{BB962C8B-B14F-4D97-AF65-F5344CB8AC3E}">
        <p14:creationId xmlns:p14="http://schemas.microsoft.com/office/powerpoint/2010/main" val="2688785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目录</a:t>
            </a:r>
            <a:endParaRPr lang="zh-CN" altLang="en-US" dirty="0"/>
          </a:p>
        </p:txBody>
      </p:sp>
      <p:sp>
        <p:nvSpPr>
          <p:cNvPr id="3" name="内容占位符 2"/>
          <p:cNvSpPr>
            <a:spLocks noGrp="1"/>
          </p:cNvSpPr>
          <p:nvPr>
            <p:ph idx="1"/>
          </p:nvPr>
        </p:nvSpPr>
        <p:spPr/>
        <p:txBody>
          <a:bodyPr/>
          <a:lstStyle/>
          <a:p>
            <a:pPr algn="just">
              <a:buFont typeface="Arial" panose="020B0604020202020204" pitchFamily="34" charset="0"/>
              <a:buChar char="•"/>
            </a:pPr>
            <a:r>
              <a:rPr lang="zh-CN" altLang="en-US" sz="2100" dirty="0"/>
              <a:t>题目要求</a:t>
            </a:r>
            <a:endParaRPr lang="en-US" altLang="zh-CN" sz="2100" dirty="0"/>
          </a:p>
          <a:p>
            <a:pPr algn="just">
              <a:buFont typeface="Arial" panose="020B0604020202020204" pitchFamily="34" charset="0"/>
              <a:buChar char="•"/>
            </a:pPr>
            <a:r>
              <a:rPr lang="zh-CN" altLang="en-US" sz="2100" dirty="0"/>
              <a:t>初始文件</a:t>
            </a:r>
            <a:endParaRPr lang="en-US" altLang="zh-CN" sz="2100" dirty="0"/>
          </a:p>
          <a:p>
            <a:pPr algn="just">
              <a:buFont typeface="Arial" panose="020B0604020202020204" pitchFamily="34" charset="0"/>
              <a:buChar char="•"/>
            </a:pPr>
            <a:r>
              <a:rPr lang="zh-CN" altLang="en-US" sz="2100" dirty="0" smtClean="0"/>
              <a:t>直接拟合</a:t>
            </a:r>
            <a:endParaRPr lang="en-US" altLang="zh-CN" sz="2100" dirty="0" smtClean="0"/>
          </a:p>
          <a:p>
            <a:pPr algn="just">
              <a:buFont typeface="Arial" panose="020B0604020202020204" pitchFamily="34" charset="0"/>
              <a:buChar char="•"/>
            </a:pPr>
            <a:r>
              <a:rPr lang="zh-CN" altLang="en-US" sz="2100" dirty="0" smtClean="0"/>
              <a:t>优化拟合方式</a:t>
            </a:r>
            <a:endParaRPr lang="en-US" altLang="zh-CN" sz="2100" dirty="0" smtClean="0"/>
          </a:p>
          <a:p>
            <a:pPr algn="just">
              <a:buFont typeface="Arial" panose="020B0604020202020204" pitchFamily="34" charset="0"/>
              <a:buChar char="•"/>
            </a:pPr>
            <a:r>
              <a:rPr lang="zh-CN" altLang="en-US" sz="2100" dirty="0" smtClean="0"/>
              <a:t>优化筛选条件</a:t>
            </a:r>
            <a:endParaRPr lang="en-US" altLang="zh-CN" sz="2100" dirty="0" smtClean="0"/>
          </a:p>
          <a:p>
            <a:pPr algn="just">
              <a:buFont typeface="Arial" panose="020B0604020202020204" pitchFamily="34" charset="0"/>
              <a:buChar char="•"/>
            </a:pPr>
            <a:r>
              <a:rPr lang="zh-CN" altLang="en-US" sz="2100" dirty="0" smtClean="0"/>
              <a:t>对题目的一些思考</a:t>
            </a:r>
            <a:endParaRPr lang="en-US" altLang="zh-CN" sz="2100" dirty="0" smtClean="0"/>
          </a:p>
          <a:p>
            <a:pPr algn="just">
              <a:buFont typeface="Arial" panose="020B0604020202020204" pitchFamily="34" charset="0"/>
              <a:buChar char="•"/>
            </a:pPr>
            <a:r>
              <a:rPr lang="zh-CN" altLang="en-US" sz="2100" smtClean="0"/>
              <a:t>附录（代码）</a:t>
            </a:r>
            <a:endParaRPr lang="en-US" altLang="zh-CN" sz="2100" dirty="0"/>
          </a:p>
          <a:p>
            <a:pPr algn="just">
              <a:buFont typeface="Arial" panose="020B0604020202020204" pitchFamily="34" charset="0"/>
              <a:buChar char="•"/>
            </a:pPr>
            <a:endParaRPr lang="en-US" altLang="zh-CN" dirty="0" smtClean="0"/>
          </a:p>
        </p:txBody>
      </p:sp>
      <p:sp>
        <p:nvSpPr>
          <p:cNvPr id="4" name="灯片编号占位符 3"/>
          <p:cNvSpPr>
            <a:spLocks noGrp="1"/>
          </p:cNvSpPr>
          <p:nvPr>
            <p:ph type="sldNum" sz="quarter" idx="12"/>
          </p:nvPr>
        </p:nvSpPr>
        <p:spPr/>
        <p:txBody>
          <a:bodyPr/>
          <a:lstStyle/>
          <a:p>
            <a:fld id="{ECED71F1-3EB5-4878-BD33-69C95E4C4BB5}" type="slidenum">
              <a:rPr lang="zh-CN" altLang="en-US" smtClean="0"/>
              <a:t>2</a:t>
            </a:fld>
            <a:endParaRPr lang="zh-CN" altLang="en-US"/>
          </a:p>
        </p:txBody>
      </p:sp>
    </p:spTree>
    <p:extLst>
      <p:ext uri="{BB962C8B-B14F-4D97-AF65-F5344CB8AC3E}">
        <p14:creationId xmlns:p14="http://schemas.microsoft.com/office/powerpoint/2010/main" val="9786952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题目要求</a:t>
            </a:r>
            <a:endParaRPr lang="zh-CN" altLang="en-US" dirty="0"/>
          </a:p>
        </p:txBody>
      </p:sp>
      <p:sp>
        <p:nvSpPr>
          <p:cNvPr id="3" name="内容占位符 2"/>
          <p:cNvSpPr>
            <a:spLocks noGrp="1"/>
          </p:cNvSpPr>
          <p:nvPr>
            <p:ph idx="1"/>
          </p:nvPr>
        </p:nvSpPr>
        <p:spPr/>
        <p:txBody>
          <a:bodyPr/>
          <a:lstStyle/>
          <a:p>
            <a:pPr>
              <a:buFont typeface="Arial" panose="020B0604020202020204" pitchFamily="34" charset="0"/>
              <a:buChar char="•"/>
            </a:pPr>
            <a:r>
              <a:rPr lang="zh-CN" altLang="en-US" sz="2100" dirty="0"/>
              <a:t>寻找保留</a:t>
            </a:r>
            <a:r>
              <a:rPr lang="en-US" altLang="zh-CN" sz="2100" dirty="0"/>
              <a:t>90</a:t>
            </a:r>
            <a:r>
              <a:rPr lang="en-US" altLang="zh-CN" sz="2100" dirty="0" smtClean="0"/>
              <a:t>%</a:t>
            </a:r>
            <a:r>
              <a:rPr lang="zh-CN" altLang="en-US" sz="2100" dirty="0"/>
              <a:t>信号</a:t>
            </a:r>
            <a:r>
              <a:rPr lang="zh-CN" altLang="en-US" sz="2100" dirty="0" smtClean="0"/>
              <a:t>的</a:t>
            </a:r>
            <a:r>
              <a:rPr lang="zh-CN" altLang="en-US" sz="2100" dirty="0"/>
              <a:t>事例筛选条件并给出本底去除率</a:t>
            </a:r>
            <a:endParaRPr lang="en-US" altLang="zh-CN" sz="2100" dirty="0"/>
          </a:p>
          <a:p>
            <a:pPr>
              <a:buFont typeface="Arial" panose="020B0604020202020204" pitchFamily="34" charset="0"/>
              <a:buChar char="•"/>
            </a:pPr>
            <a:r>
              <a:rPr lang="zh-CN" altLang="en-US" sz="2100" dirty="0"/>
              <a:t>对事例筛选后的数据样本进行</a:t>
            </a:r>
            <a:r>
              <a:rPr lang="zh-CN" altLang="en-US" sz="2100" dirty="0" smtClean="0"/>
              <a:t>拟合，确认拟合参量和信号本底数目</a:t>
            </a:r>
            <a:endParaRPr lang="en-US" altLang="zh-CN" sz="2100" dirty="0" smtClean="0"/>
          </a:p>
          <a:p>
            <a:pPr>
              <a:buFont typeface="Arial" panose="020B0604020202020204" pitchFamily="34" charset="0"/>
              <a:buChar char="•"/>
            </a:pPr>
            <a:r>
              <a:rPr lang="zh-CN" altLang="en-US" sz="2100" dirty="0" smtClean="0"/>
              <a:t>对筛选条件进行优化</a:t>
            </a:r>
            <a:endParaRPr lang="en-US" altLang="zh-CN" sz="2100" dirty="0"/>
          </a:p>
          <a:p>
            <a:pPr>
              <a:buFont typeface="Arial" panose="020B0604020202020204" pitchFamily="34" charset="0"/>
              <a:buChar char="•"/>
            </a:pPr>
            <a:endParaRPr lang="zh-CN" altLang="en-US" dirty="0"/>
          </a:p>
        </p:txBody>
      </p:sp>
      <p:sp>
        <p:nvSpPr>
          <p:cNvPr id="4" name="灯片编号占位符 3"/>
          <p:cNvSpPr>
            <a:spLocks noGrp="1"/>
          </p:cNvSpPr>
          <p:nvPr>
            <p:ph type="sldNum" sz="quarter" idx="12"/>
          </p:nvPr>
        </p:nvSpPr>
        <p:spPr/>
        <p:txBody>
          <a:bodyPr/>
          <a:lstStyle/>
          <a:p>
            <a:fld id="{ECED71F1-3EB5-4878-BD33-69C95E4C4BB5}" type="slidenum">
              <a:rPr lang="zh-CN" altLang="en-US" smtClean="0"/>
              <a:t>3</a:t>
            </a:fld>
            <a:endParaRPr lang="zh-CN" altLang="en-US"/>
          </a:p>
        </p:txBody>
      </p:sp>
    </p:spTree>
    <p:extLst>
      <p:ext uri="{BB962C8B-B14F-4D97-AF65-F5344CB8AC3E}">
        <p14:creationId xmlns:p14="http://schemas.microsoft.com/office/powerpoint/2010/main" val="20225100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初始文件</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 y="1880532"/>
            <a:ext cx="2962656" cy="2011890"/>
          </a:xfrm>
        </p:spPr>
      </p:pic>
      <p:pic>
        <p:nvPicPr>
          <p:cNvPr id="5" name="图片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129" y="4086709"/>
            <a:ext cx="2976785" cy="2021484"/>
          </a:xfrm>
          <a:prstGeom prst="rect">
            <a:avLst/>
          </a:prstGeom>
        </p:spPr>
      </p:pic>
      <p:pic>
        <p:nvPicPr>
          <p:cNvPr id="6" name="图片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62657" y="1880532"/>
            <a:ext cx="2962656" cy="2011890"/>
          </a:xfrm>
          <a:prstGeom prst="rect">
            <a:avLst/>
          </a:prstGeom>
        </p:spPr>
      </p:pic>
      <p:pic>
        <p:nvPicPr>
          <p:cNvPr id="7" name="图片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962656" y="4086709"/>
            <a:ext cx="2907462" cy="1974408"/>
          </a:xfrm>
          <a:prstGeom prst="rect">
            <a:avLst/>
          </a:prstGeom>
        </p:spPr>
      </p:pic>
      <p:pic>
        <p:nvPicPr>
          <p:cNvPr id="8" name="图片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873636" y="1865860"/>
            <a:ext cx="3270364" cy="2220849"/>
          </a:xfrm>
          <a:prstGeom prst="rect">
            <a:avLst/>
          </a:prstGeom>
        </p:spPr>
      </p:pic>
      <p:pic>
        <p:nvPicPr>
          <p:cNvPr id="9" name="图片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5313" y="4039633"/>
            <a:ext cx="2976784" cy="2021484"/>
          </a:xfrm>
          <a:prstGeom prst="rect">
            <a:avLst/>
          </a:prstGeom>
        </p:spPr>
      </p:pic>
      <p:sp>
        <p:nvSpPr>
          <p:cNvPr id="10" name="文本框 9"/>
          <p:cNvSpPr txBox="1"/>
          <p:nvPr/>
        </p:nvSpPr>
        <p:spPr>
          <a:xfrm>
            <a:off x="338328" y="6236208"/>
            <a:ext cx="8563769" cy="646331"/>
          </a:xfrm>
          <a:prstGeom prst="rect">
            <a:avLst/>
          </a:prstGeom>
          <a:noFill/>
        </p:spPr>
        <p:txBody>
          <a:bodyPr wrap="square" rtlCol="0">
            <a:spAutoFit/>
          </a:bodyPr>
          <a:lstStyle/>
          <a:p>
            <a:r>
              <a:rPr lang="en-US" altLang="zh-CN" dirty="0" smtClean="0"/>
              <a:t>          </a:t>
            </a:r>
            <a:r>
              <a:rPr lang="en-US" altLang="zh-CN" dirty="0" err="1" smtClean="0"/>
              <a:t>signalmc</a:t>
            </a:r>
            <a:r>
              <a:rPr lang="en-US" altLang="zh-CN" dirty="0" smtClean="0"/>
              <a:t>                             </a:t>
            </a:r>
            <a:r>
              <a:rPr lang="en-US" altLang="zh-CN" dirty="0" err="1" smtClean="0"/>
              <a:t>backgroundmc</a:t>
            </a:r>
            <a:r>
              <a:rPr lang="en-US" altLang="zh-CN" dirty="0" smtClean="0"/>
              <a:t>                                data</a:t>
            </a:r>
          </a:p>
          <a:p>
            <a:r>
              <a:rPr lang="en-US" altLang="zh-CN" dirty="0"/>
              <a:t> </a:t>
            </a:r>
            <a:r>
              <a:rPr lang="en-US" altLang="zh-CN" dirty="0" smtClean="0"/>
              <a:t>   </a:t>
            </a:r>
            <a:r>
              <a:rPr lang="zh-CN" altLang="en-US" dirty="0" smtClean="0"/>
              <a:t>总事例数：</a:t>
            </a:r>
            <a:r>
              <a:rPr lang="en-US" altLang="zh-CN" dirty="0" smtClean="0"/>
              <a:t>20000                  </a:t>
            </a:r>
            <a:r>
              <a:rPr lang="zh-CN" altLang="en-US" dirty="0" smtClean="0"/>
              <a:t>总事例数：</a:t>
            </a:r>
            <a:r>
              <a:rPr lang="en-US" altLang="zh-CN" dirty="0" smtClean="0"/>
              <a:t>20000                    </a:t>
            </a:r>
            <a:r>
              <a:rPr lang="zh-CN" altLang="en-US" dirty="0" smtClean="0"/>
              <a:t>总事例数：</a:t>
            </a:r>
            <a:r>
              <a:rPr lang="en-US" altLang="zh-CN" dirty="0" smtClean="0"/>
              <a:t>200000 </a:t>
            </a:r>
            <a:endParaRPr lang="zh-CN" altLang="en-US" dirty="0"/>
          </a:p>
        </p:txBody>
      </p:sp>
      <p:sp>
        <p:nvSpPr>
          <p:cNvPr id="11" name="灯片编号占位符 10"/>
          <p:cNvSpPr>
            <a:spLocks noGrp="1"/>
          </p:cNvSpPr>
          <p:nvPr>
            <p:ph type="sldNum" sz="quarter" idx="12"/>
          </p:nvPr>
        </p:nvSpPr>
        <p:spPr/>
        <p:txBody>
          <a:bodyPr/>
          <a:lstStyle/>
          <a:p>
            <a:fld id="{ECED71F1-3EB5-4878-BD33-69C95E4C4BB5}" type="slidenum">
              <a:rPr lang="zh-CN" altLang="en-US" smtClean="0"/>
              <a:t>4</a:t>
            </a:fld>
            <a:endParaRPr lang="zh-CN" altLang="en-US"/>
          </a:p>
        </p:txBody>
      </p:sp>
    </p:spTree>
    <p:extLst>
      <p:ext uri="{BB962C8B-B14F-4D97-AF65-F5344CB8AC3E}">
        <p14:creationId xmlns:p14="http://schemas.microsoft.com/office/powerpoint/2010/main" val="37940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确认筛选条件</a:t>
            </a:r>
            <a:endParaRPr lang="zh-CN" altLang="en-US" dirty="0"/>
          </a:p>
        </p:txBody>
      </p:sp>
      <p:sp>
        <p:nvSpPr>
          <p:cNvPr id="3" name="内容占位符 2"/>
          <p:cNvSpPr>
            <a:spLocks noGrp="1"/>
          </p:cNvSpPr>
          <p:nvPr>
            <p:ph idx="1"/>
          </p:nvPr>
        </p:nvSpPr>
        <p:spPr/>
        <p:txBody>
          <a:bodyPr/>
          <a:lstStyle/>
          <a:p>
            <a:pPr>
              <a:buFont typeface="Wingdings 2" panose="05020102010507070707" pitchFamily="18" charset="2"/>
              <a:buChar char=""/>
            </a:pPr>
            <a:r>
              <a:rPr lang="zh-CN" altLang="en-US" dirty="0" smtClean="0"/>
              <a:t>利用</a:t>
            </a:r>
            <a:r>
              <a:rPr lang="en-US" altLang="zh-CN" dirty="0" err="1" smtClean="0"/>
              <a:t>MakeClass</a:t>
            </a:r>
            <a:r>
              <a:rPr lang="zh-CN" altLang="en-US" dirty="0" smtClean="0"/>
              <a:t>生成的头文件对</a:t>
            </a:r>
            <a:r>
              <a:rPr lang="en-US" altLang="zh-CN" dirty="0" smtClean="0"/>
              <a:t>tree</a:t>
            </a:r>
            <a:r>
              <a:rPr lang="zh-CN" altLang="en-US" dirty="0" smtClean="0"/>
              <a:t>进行读取</a:t>
            </a:r>
            <a:endParaRPr lang="en-US" altLang="zh-CN" dirty="0" smtClean="0"/>
          </a:p>
          <a:p>
            <a:pPr>
              <a:buFont typeface="Wingdings 2" panose="05020102010507070707" pitchFamily="18" charset="2"/>
              <a:buChar char=""/>
            </a:pPr>
            <a:r>
              <a:rPr lang="zh-CN" altLang="en-US" dirty="0" smtClean="0"/>
              <a:t>利用</a:t>
            </a:r>
            <a:r>
              <a:rPr lang="en-US" altLang="zh-CN" dirty="0" smtClean="0"/>
              <a:t>C++</a:t>
            </a:r>
            <a:r>
              <a:rPr lang="zh-CN" altLang="en-US" dirty="0" smtClean="0"/>
              <a:t>中</a:t>
            </a:r>
            <a:r>
              <a:rPr lang="en-US" altLang="zh-CN" dirty="0" smtClean="0"/>
              <a:t>list</a:t>
            </a:r>
            <a:r>
              <a:rPr lang="zh-CN" altLang="en-US" dirty="0" smtClean="0"/>
              <a:t>容器，把信号蒙卡样本中的</a:t>
            </a:r>
            <a:r>
              <a:rPr lang="en-US" altLang="zh-CN" dirty="0" err="1" smtClean="0"/>
              <a:t>ann</a:t>
            </a:r>
            <a:r>
              <a:rPr lang="zh-CN" altLang="en-US" dirty="0" smtClean="0"/>
              <a:t>变量存储到一个</a:t>
            </a:r>
            <a:r>
              <a:rPr lang="en-US" altLang="zh-CN" dirty="0" smtClean="0"/>
              <a:t>list</a:t>
            </a:r>
            <a:r>
              <a:rPr lang="zh-CN" altLang="en-US" dirty="0" smtClean="0"/>
              <a:t>中，利用</a:t>
            </a:r>
            <a:r>
              <a:rPr lang="en-US" altLang="zh-CN" dirty="0" err="1" smtClean="0"/>
              <a:t>list.sort</a:t>
            </a:r>
            <a:r>
              <a:rPr lang="en-US" altLang="zh-CN" dirty="0" smtClean="0"/>
              <a:t>()</a:t>
            </a:r>
            <a:r>
              <a:rPr lang="zh-CN" altLang="en-US" dirty="0" smtClean="0"/>
              <a:t>对</a:t>
            </a:r>
            <a:r>
              <a:rPr lang="en-US" altLang="zh-CN" dirty="0" err="1" smtClean="0"/>
              <a:t>ann</a:t>
            </a:r>
            <a:r>
              <a:rPr lang="zh-CN" altLang="en-US" dirty="0" smtClean="0"/>
              <a:t>变量从小到大进行排序，得到第</a:t>
            </a:r>
            <a:r>
              <a:rPr lang="en-US" altLang="zh-CN" dirty="0" smtClean="0"/>
              <a:t>2001</a:t>
            </a:r>
            <a:r>
              <a:rPr lang="zh-CN" altLang="en-US" dirty="0" smtClean="0"/>
              <a:t>个数据即能确定筛选条件</a:t>
            </a:r>
            <a:r>
              <a:rPr lang="en-US" altLang="zh-CN" dirty="0" err="1" smtClean="0"/>
              <a:t>ann</a:t>
            </a:r>
            <a:r>
              <a:rPr lang="en-US" altLang="zh-CN" dirty="0" smtClean="0"/>
              <a:t>&gt;=0.77289</a:t>
            </a:r>
            <a:r>
              <a:rPr lang="zh-CN" altLang="en-US" dirty="0" smtClean="0"/>
              <a:t>，本底去除率为</a:t>
            </a:r>
            <a:r>
              <a:rPr lang="en-US" altLang="zh-CN" dirty="0" smtClean="0"/>
              <a:t>85.54%</a:t>
            </a:r>
            <a:r>
              <a:rPr lang="zh-CN" altLang="en-US" dirty="0" smtClean="0"/>
              <a:t>。</a:t>
            </a:r>
            <a:endParaRPr lang="en-US" altLang="zh-CN" dirty="0" smtClean="0"/>
          </a:p>
          <a:p>
            <a:pPr>
              <a:buFont typeface="Wingdings 2" panose="05020102010507070707" pitchFamily="18" charset="2"/>
              <a:buChar char=""/>
            </a:pPr>
            <a:r>
              <a:rPr lang="zh-CN" altLang="en-US" dirty="0" smtClean="0"/>
              <a:t>根据蒙卡样本的质量分布选择质量窗</a:t>
            </a:r>
            <a:r>
              <a:rPr lang="en-US" altLang="zh-CN" dirty="0" smtClean="0"/>
              <a:t>[2.2,3.8] MeV</a:t>
            </a:r>
            <a:r>
              <a:rPr lang="zh-CN" altLang="en-US" dirty="0" smtClean="0"/>
              <a:t>。</a:t>
            </a:r>
            <a:endParaRPr lang="zh-CN" altLang="en-US" dirty="0"/>
          </a:p>
        </p:txBody>
      </p:sp>
      <p:sp>
        <p:nvSpPr>
          <p:cNvPr id="4" name="灯片编号占位符 3"/>
          <p:cNvSpPr>
            <a:spLocks noGrp="1"/>
          </p:cNvSpPr>
          <p:nvPr>
            <p:ph type="sldNum" sz="quarter" idx="12"/>
          </p:nvPr>
        </p:nvSpPr>
        <p:spPr/>
        <p:txBody>
          <a:bodyPr/>
          <a:lstStyle/>
          <a:p>
            <a:fld id="{ECED71F1-3EB5-4878-BD33-69C95E4C4BB5}" type="slidenum">
              <a:rPr lang="zh-CN" altLang="en-US" smtClean="0"/>
              <a:t>5</a:t>
            </a:fld>
            <a:endParaRPr lang="zh-CN" altLang="en-US"/>
          </a:p>
        </p:txBody>
      </p:sp>
    </p:spTree>
    <p:extLst>
      <p:ext uri="{BB962C8B-B14F-4D97-AF65-F5344CB8AC3E}">
        <p14:creationId xmlns:p14="http://schemas.microsoft.com/office/powerpoint/2010/main" val="9592131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直接拟合</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81192" y="1948741"/>
            <a:ext cx="4897643" cy="3304857"/>
          </a:xfrm>
        </p:spPr>
      </p:pic>
      <p:sp>
        <p:nvSpPr>
          <p:cNvPr id="5" name="文本框 4"/>
          <p:cNvSpPr txBox="1"/>
          <p:nvPr/>
        </p:nvSpPr>
        <p:spPr>
          <a:xfrm>
            <a:off x="5074920" y="2825496"/>
            <a:ext cx="3496024" cy="1200329"/>
          </a:xfrm>
          <a:prstGeom prst="rect">
            <a:avLst/>
          </a:prstGeom>
          <a:noFill/>
        </p:spPr>
        <p:txBody>
          <a:bodyPr wrap="square" rtlCol="0">
            <a:spAutoFit/>
          </a:bodyPr>
          <a:lstStyle/>
          <a:p>
            <a:r>
              <a:rPr lang="zh-CN" altLang="en-US" dirty="0" smtClean="0"/>
              <a:t>利用</a:t>
            </a:r>
            <a:r>
              <a:rPr lang="en-US" altLang="zh-CN" dirty="0" err="1" smtClean="0"/>
              <a:t>RooFit</a:t>
            </a:r>
            <a:r>
              <a:rPr lang="zh-CN" altLang="en-US" dirty="0" smtClean="0"/>
              <a:t>直接进行拟合，本来选取的质量窗拟合效果不好，经过尝试最终选择质量范围为</a:t>
            </a:r>
            <a:r>
              <a:rPr lang="en-US" altLang="zh-CN" dirty="0" smtClean="0"/>
              <a:t>[0,4] MeV</a:t>
            </a:r>
            <a:r>
              <a:rPr lang="zh-CN" altLang="en-US" dirty="0" smtClean="0"/>
              <a:t>，得到了比较好的拟合结果。</a:t>
            </a:r>
            <a:endParaRPr lang="zh-CN" altLang="en-US" dirty="0"/>
          </a:p>
        </p:txBody>
      </p:sp>
      <p:pic>
        <p:nvPicPr>
          <p:cNvPr id="6" name="图片 5"/>
          <p:cNvPicPr>
            <a:picLocks noChangeAspect="1"/>
          </p:cNvPicPr>
          <p:nvPr/>
        </p:nvPicPr>
        <p:blipFill>
          <a:blip r:embed="rId3"/>
          <a:stretch>
            <a:fillRect/>
          </a:stretch>
        </p:blipFill>
        <p:spPr>
          <a:xfrm>
            <a:off x="928070" y="5285418"/>
            <a:ext cx="5166451" cy="1190167"/>
          </a:xfrm>
          <a:prstGeom prst="rect">
            <a:avLst/>
          </a:prstGeom>
        </p:spPr>
      </p:pic>
      <p:sp>
        <p:nvSpPr>
          <p:cNvPr id="7" name="灯片编号占位符 6"/>
          <p:cNvSpPr>
            <a:spLocks noGrp="1"/>
          </p:cNvSpPr>
          <p:nvPr>
            <p:ph type="sldNum" sz="quarter" idx="12"/>
          </p:nvPr>
        </p:nvSpPr>
        <p:spPr/>
        <p:txBody>
          <a:bodyPr/>
          <a:lstStyle/>
          <a:p>
            <a:fld id="{ECED71F1-3EB5-4878-BD33-69C95E4C4BB5}" type="slidenum">
              <a:rPr lang="zh-CN" altLang="en-US" smtClean="0"/>
              <a:t>6</a:t>
            </a:fld>
            <a:endParaRPr lang="zh-CN" altLang="en-US"/>
          </a:p>
        </p:txBody>
      </p:sp>
    </p:spTree>
    <p:extLst>
      <p:ext uri="{BB962C8B-B14F-4D97-AF65-F5344CB8AC3E}">
        <p14:creationId xmlns:p14="http://schemas.microsoft.com/office/powerpoint/2010/main" val="23408759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优化拟合方式</a:t>
            </a:r>
            <a:endParaRPr lang="zh-CN" altLang="en-US" dirty="0"/>
          </a:p>
        </p:txBody>
      </p:sp>
      <p:pic>
        <p:nvPicPr>
          <p:cNvPr id="4" name="内容占位符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74" y="1856644"/>
            <a:ext cx="4534494" cy="3059809"/>
          </a:xfrm>
        </p:spPr>
      </p:pic>
      <p:sp>
        <p:nvSpPr>
          <p:cNvPr id="5" name="文本框 4"/>
          <p:cNvSpPr txBox="1"/>
          <p:nvPr/>
        </p:nvSpPr>
        <p:spPr>
          <a:xfrm>
            <a:off x="581192" y="4967772"/>
            <a:ext cx="6382512" cy="1200329"/>
          </a:xfrm>
          <a:prstGeom prst="rect">
            <a:avLst/>
          </a:prstGeom>
          <a:noFill/>
        </p:spPr>
        <p:txBody>
          <a:bodyPr wrap="square" rtlCol="0">
            <a:spAutoFit/>
          </a:bodyPr>
          <a:lstStyle/>
          <a:p>
            <a:r>
              <a:rPr lang="zh-CN" altLang="en-US" dirty="0" smtClean="0"/>
              <a:t>先拟合经过与数据样本相同的筛选条件筛选后的本底的蒙卡样本确定本底的拟合参数，减少最终数据拟合中的参量。最终得到了很好的拟合结果。</a:t>
            </a:r>
            <a:endParaRPr lang="en-US" altLang="zh-CN" dirty="0" smtClean="0"/>
          </a:p>
          <a:p>
            <a:endParaRPr lang="zh-CN" altLang="en-US" dirty="0"/>
          </a:p>
        </p:txBody>
      </p:sp>
      <p:pic>
        <p:nvPicPr>
          <p:cNvPr id="6" name="图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51125" y="1873440"/>
            <a:ext cx="4692875" cy="3166682"/>
          </a:xfrm>
          <a:prstGeom prst="rect">
            <a:avLst/>
          </a:prstGeom>
        </p:spPr>
      </p:pic>
      <p:pic>
        <p:nvPicPr>
          <p:cNvPr id="7" name="图片 6"/>
          <p:cNvPicPr>
            <a:picLocks noChangeAspect="1"/>
          </p:cNvPicPr>
          <p:nvPr/>
        </p:nvPicPr>
        <p:blipFill>
          <a:blip r:embed="rId4"/>
          <a:stretch>
            <a:fillRect/>
          </a:stretch>
        </p:blipFill>
        <p:spPr>
          <a:xfrm>
            <a:off x="3717492" y="5604111"/>
            <a:ext cx="4853452" cy="1127979"/>
          </a:xfrm>
          <a:prstGeom prst="rect">
            <a:avLst/>
          </a:prstGeom>
        </p:spPr>
      </p:pic>
      <p:sp>
        <p:nvSpPr>
          <p:cNvPr id="8" name="灯片编号占位符 7"/>
          <p:cNvSpPr>
            <a:spLocks noGrp="1"/>
          </p:cNvSpPr>
          <p:nvPr>
            <p:ph type="sldNum" sz="quarter" idx="12"/>
          </p:nvPr>
        </p:nvSpPr>
        <p:spPr/>
        <p:txBody>
          <a:bodyPr/>
          <a:lstStyle/>
          <a:p>
            <a:fld id="{ECED71F1-3EB5-4878-BD33-69C95E4C4BB5}" type="slidenum">
              <a:rPr lang="zh-CN" altLang="en-US" smtClean="0"/>
              <a:t>7</a:t>
            </a:fld>
            <a:endParaRPr lang="zh-CN" altLang="en-US"/>
          </a:p>
        </p:txBody>
      </p:sp>
    </p:spTree>
    <p:extLst>
      <p:ext uri="{BB962C8B-B14F-4D97-AF65-F5344CB8AC3E}">
        <p14:creationId xmlns:p14="http://schemas.microsoft.com/office/powerpoint/2010/main" val="2253974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优化筛选条件</a:t>
            </a:r>
            <a:endParaRPr lang="zh-CN" altLang="en-US" dirty="0"/>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a:xfrm>
                <a:off x="508040" y="1889675"/>
                <a:ext cx="7989752" cy="3630795"/>
              </a:xfrm>
            </p:spPr>
            <p:txBody>
              <a:bodyPr/>
              <a:lstStyle/>
              <a:p>
                <a:pPr marL="0" indent="0">
                  <a:buNone/>
                </a:pPr>
                <a:r>
                  <a:rPr lang="zh-CN" altLang="en-US" dirty="0" smtClean="0"/>
                  <a:t>利用信号显著性</a:t>
                </a:r>
                <a14:m>
                  <m:oMath xmlns:m="http://schemas.openxmlformats.org/officeDocument/2006/math">
                    <m:r>
                      <a:rPr lang="en-US" altLang="zh-CN" b="0" i="1" smtClean="0">
                        <a:latin typeface="Cambria Math" panose="02040503050406030204" pitchFamily="18" charset="0"/>
                      </a:rPr>
                      <m:t>𝑆</m:t>
                    </m:r>
                    <m:r>
                      <a:rPr lang="en-US" altLang="zh-CN" b="0" i="1" smtClean="0">
                        <a:latin typeface="Cambria Math" panose="02040503050406030204" pitchFamily="18" charset="0"/>
                        <a:ea typeface="Cambria Math" panose="02040503050406030204" pitchFamily="18" charset="0"/>
                      </a:rPr>
                      <m:t>=</m:t>
                    </m:r>
                    <m:f>
                      <m:fPr>
                        <m:ctrlPr>
                          <a:rPr lang="en-US" altLang="zh-CN" b="0" i="1" smtClean="0">
                            <a:latin typeface="Cambria Math" charset="0"/>
                            <a:ea typeface="Cambria Math" panose="02040503050406030204" pitchFamily="18" charset="0"/>
                          </a:rPr>
                        </m:ctrlPr>
                      </m:fPr>
                      <m:num>
                        <m:r>
                          <a:rPr lang="en-US" altLang="zh-CN" b="0" i="1" smtClean="0">
                            <a:latin typeface="Cambria Math" panose="02040503050406030204" pitchFamily="18" charset="0"/>
                            <a:ea typeface="Cambria Math" panose="02040503050406030204" pitchFamily="18" charset="0"/>
                          </a:rPr>
                          <m:t>𝑠</m:t>
                        </m:r>
                      </m:num>
                      <m:den>
                        <m:rad>
                          <m:radPr>
                            <m:degHide m:val="on"/>
                            <m:ctrlPr>
                              <a:rPr lang="en-US" altLang="zh-CN" b="0" i="1" smtClean="0">
                                <a:latin typeface="Cambria Math" charset="0"/>
                                <a:ea typeface="Cambria Math" panose="02040503050406030204" pitchFamily="18" charset="0"/>
                              </a:rPr>
                            </m:ctrlPr>
                          </m:radPr>
                          <m:deg/>
                          <m:e>
                            <m:r>
                              <a:rPr lang="en-US" altLang="zh-CN" b="0" i="1" smtClean="0">
                                <a:latin typeface="Cambria Math" panose="02040503050406030204" pitchFamily="18" charset="0"/>
                                <a:ea typeface="Cambria Math" panose="02040503050406030204" pitchFamily="18" charset="0"/>
                              </a:rPr>
                              <m:t>𝑏</m:t>
                            </m:r>
                          </m:e>
                        </m:rad>
                      </m:den>
                    </m:f>
                    <m:r>
                      <a:rPr lang="zh-CN" altLang="en-US" i="1">
                        <a:latin typeface="Cambria Math" panose="02040503050406030204" pitchFamily="18" charset="0"/>
                        <a:ea typeface="Cambria Math" panose="02040503050406030204" pitchFamily="18" charset="0"/>
                      </a:rPr>
                      <m:t>，</m:t>
                    </m:r>
                    <m:r>
                      <a:rPr lang="zh-CN" altLang="en-US" i="1" smtClean="0">
                        <a:latin typeface="Cambria Math" panose="02040503050406030204" pitchFamily="18" charset="0"/>
                        <a:ea typeface="Cambria Math" panose="02040503050406030204" pitchFamily="18" charset="0"/>
                      </a:rPr>
                      <m:t>对</m:t>
                    </m:r>
                  </m:oMath>
                </a14:m>
                <a:r>
                  <a:rPr lang="en-US" altLang="zh-CN" dirty="0" smtClean="0"/>
                  <a:t>list</a:t>
                </a:r>
                <a:r>
                  <a:rPr lang="zh-CN" altLang="en-US" dirty="0" smtClean="0"/>
                  <a:t>进行循环确定最大信号显著性对应的筛选条件。</a:t>
                </a:r>
                <a:endParaRPr lang="en-US" altLang="zh-CN" dirty="0" smtClean="0"/>
              </a:p>
              <a:p>
                <a:pPr marL="0" indent="0">
                  <a:buNone/>
                </a:pPr>
                <a:r>
                  <a:rPr lang="zh-CN" altLang="en-US" dirty="0" smtClean="0"/>
                  <a:t>最终得到的筛选条件为</a:t>
                </a:r>
                <a:r>
                  <a:rPr lang="en-US" altLang="zh-CN" dirty="0" err="1" smtClean="0"/>
                  <a:t>ann</a:t>
                </a:r>
                <a:r>
                  <a:rPr lang="en-US" altLang="zh-CN" dirty="0" smtClean="0"/>
                  <a:t>&gt;= </a:t>
                </a:r>
                <a:r>
                  <a:rPr lang="en-US" altLang="zh-CN" dirty="0"/>
                  <a:t>0.894212 </a:t>
                </a:r>
                <a:r>
                  <a:rPr lang="zh-CN" altLang="en-US" dirty="0" smtClean="0"/>
                  <a:t>，此时对应的信号本底去除率为</a:t>
                </a:r>
                <a:r>
                  <a:rPr lang="en-US" altLang="zh-CN" dirty="0" smtClean="0"/>
                  <a:t>0.9375</a:t>
                </a:r>
                <a:r>
                  <a:rPr lang="zh-CN" altLang="en-US" dirty="0" smtClean="0"/>
                  <a:t>。</a:t>
                </a:r>
                <a:endParaRPr lang="en-US" altLang="zh-CN" dirty="0" smtClean="0"/>
              </a:p>
              <a:p>
                <a:pPr>
                  <a:buFont typeface="Wingdings 2" panose="05020102010507070707" pitchFamily="18" charset="2"/>
                  <a:buChar char=""/>
                </a:pPr>
                <a:endParaRPr lang="en-US" altLang="zh-CN" dirty="0"/>
              </a:p>
              <a:p>
                <a:pPr>
                  <a:buFont typeface="Wingdings 2" panose="05020102010507070707" pitchFamily="18" charset="2"/>
                  <a:buChar char=""/>
                </a:pPr>
                <a:endParaRPr lang="en-US" altLang="zh-CN" dirty="0" smtClean="0"/>
              </a:p>
              <a:p>
                <a:pPr>
                  <a:buFont typeface="Wingdings 2" panose="05020102010507070707" pitchFamily="18" charset="2"/>
                  <a:buChar char=""/>
                </a:pPr>
                <a:endParaRPr lang="en-US" altLang="zh-CN" dirty="0"/>
              </a:p>
              <a:p>
                <a:pPr>
                  <a:buFont typeface="Wingdings 2" panose="05020102010507070707" pitchFamily="18" charset="2"/>
                  <a:buChar char=""/>
                </a:pPr>
                <a:endParaRPr lang="en-US" altLang="zh-CN" dirty="0" smtClean="0"/>
              </a:p>
              <a:p>
                <a:pPr>
                  <a:buFont typeface="Wingdings 2" panose="05020102010507070707" pitchFamily="18" charset="2"/>
                  <a:buChar char=""/>
                </a:pPr>
                <a:endParaRPr lang="en-US" altLang="zh-CN" dirty="0"/>
              </a:p>
              <a:p>
                <a:pPr>
                  <a:buFont typeface="Wingdings 2" panose="05020102010507070707" pitchFamily="18" charset="2"/>
                  <a:buChar char=""/>
                </a:pPr>
                <a:endParaRPr lang="en-US" altLang="zh-CN" dirty="0" smtClean="0"/>
              </a:p>
              <a:p>
                <a:pPr>
                  <a:buFont typeface="Wingdings 2" panose="05020102010507070707" pitchFamily="18" charset="2"/>
                  <a:buChar char=""/>
                </a:pPr>
                <a:endParaRPr lang="en-US" altLang="zh-CN" dirty="0"/>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xfrm>
                <a:off x="508040" y="1889675"/>
                <a:ext cx="7989752" cy="3630795"/>
              </a:xfrm>
              <a:blipFill>
                <a:blip r:embed="rId2"/>
                <a:stretch>
                  <a:fillRect l="-610" t="-1174" r="-1983"/>
                </a:stretch>
              </a:blipFill>
            </p:spPr>
            <p:txBody>
              <a:bodyPr/>
              <a:lstStyle/>
              <a:p>
                <a:r>
                  <a:rPr lang="zh-CN" altLang="en-US">
                    <a:noFill/>
                  </a:rPr>
                  <a:t> </a:t>
                </a:r>
              </a:p>
            </p:txBody>
          </p:sp>
        </mc:Fallback>
      </mc:AlternateContent>
      <p:pic>
        <p:nvPicPr>
          <p:cNvPr id="4" name="图片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4815" y="2894778"/>
            <a:ext cx="3891153" cy="2625692"/>
          </a:xfrm>
          <a:prstGeom prst="rect">
            <a:avLst/>
          </a:prstGeom>
        </p:spPr>
      </p:pic>
      <p:pic>
        <p:nvPicPr>
          <p:cNvPr id="5" name="图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30476" y="2894778"/>
            <a:ext cx="4067316" cy="2744564"/>
          </a:xfrm>
          <a:prstGeom prst="rect">
            <a:avLst/>
          </a:prstGeom>
        </p:spPr>
      </p:pic>
      <p:pic>
        <p:nvPicPr>
          <p:cNvPr id="6" name="图片 5"/>
          <p:cNvPicPr>
            <a:picLocks noChangeAspect="1"/>
          </p:cNvPicPr>
          <p:nvPr/>
        </p:nvPicPr>
        <p:blipFill>
          <a:blip r:embed="rId5"/>
          <a:stretch>
            <a:fillRect/>
          </a:stretch>
        </p:blipFill>
        <p:spPr>
          <a:xfrm>
            <a:off x="581192" y="5629275"/>
            <a:ext cx="5381625" cy="1228725"/>
          </a:xfrm>
          <a:prstGeom prst="rect">
            <a:avLst/>
          </a:prstGeom>
        </p:spPr>
      </p:pic>
      <p:sp>
        <p:nvSpPr>
          <p:cNvPr id="7" name="灯片编号占位符 6"/>
          <p:cNvSpPr>
            <a:spLocks noGrp="1"/>
          </p:cNvSpPr>
          <p:nvPr>
            <p:ph type="sldNum" sz="quarter" idx="12"/>
          </p:nvPr>
        </p:nvSpPr>
        <p:spPr/>
        <p:txBody>
          <a:bodyPr/>
          <a:lstStyle/>
          <a:p>
            <a:fld id="{ECED71F1-3EB5-4878-BD33-69C95E4C4BB5}" type="slidenum">
              <a:rPr lang="zh-CN" altLang="en-US" smtClean="0"/>
              <a:t>8</a:t>
            </a:fld>
            <a:endParaRPr lang="zh-CN" altLang="en-US"/>
          </a:p>
        </p:txBody>
      </p:sp>
    </p:spTree>
    <p:extLst>
      <p:ext uri="{BB962C8B-B14F-4D97-AF65-F5344CB8AC3E}">
        <p14:creationId xmlns:p14="http://schemas.microsoft.com/office/powerpoint/2010/main" val="738634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对题目的一些思考</a:t>
            </a:r>
            <a:endParaRPr lang="zh-CN" altLang="en-US" dirty="0"/>
          </a:p>
        </p:txBody>
      </p:sp>
      <p:sp>
        <p:nvSpPr>
          <p:cNvPr id="3" name="内容占位符 2"/>
          <p:cNvSpPr>
            <a:spLocks noGrp="1"/>
          </p:cNvSpPr>
          <p:nvPr>
            <p:ph idx="1"/>
          </p:nvPr>
        </p:nvSpPr>
        <p:spPr/>
        <p:txBody>
          <a:bodyPr>
            <a:normAutofit/>
          </a:bodyPr>
          <a:lstStyle/>
          <a:p>
            <a:pPr>
              <a:buFont typeface="Wingdings 2" panose="05020102010507070707" pitchFamily="18" charset="2"/>
              <a:buChar char=""/>
            </a:pPr>
            <a:r>
              <a:rPr lang="zh-CN" altLang="en-US" sz="2400" dirty="0" smtClean="0"/>
              <a:t>本底的蒙卡样本经过质量窗和</a:t>
            </a:r>
            <a:r>
              <a:rPr lang="en-US" altLang="zh-CN" sz="2400" dirty="0" err="1" smtClean="0"/>
              <a:t>ann</a:t>
            </a:r>
            <a:r>
              <a:rPr lang="zh-CN" altLang="en-US" sz="2400" dirty="0" smtClean="0"/>
              <a:t>的筛选后所剩余的事例数目太少，拟合可能会不够精确。</a:t>
            </a:r>
            <a:endParaRPr lang="en-US" altLang="zh-CN" sz="2400" dirty="0" smtClean="0"/>
          </a:p>
          <a:p>
            <a:pPr>
              <a:buFont typeface="Wingdings 2" panose="05020102010507070707" pitchFamily="18" charset="2"/>
              <a:buChar char=""/>
            </a:pPr>
            <a:r>
              <a:rPr lang="zh-CN" altLang="en-US" sz="2400" dirty="0" smtClean="0"/>
              <a:t>样本的变量数只有两个，然而在真实的分析过程中会有大量的变量，这种情况下筛选条件的优化是一个十分重要的问题。（多变量分析）</a:t>
            </a:r>
            <a:endParaRPr lang="zh-CN" altLang="en-US" sz="2400" dirty="0"/>
          </a:p>
        </p:txBody>
      </p:sp>
      <p:sp>
        <p:nvSpPr>
          <p:cNvPr id="4" name="灯片编号占位符 3"/>
          <p:cNvSpPr>
            <a:spLocks noGrp="1"/>
          </p:cNvSpPr>
          <p:nvPr>
            <p:ph type="sldNum" sz="quarter" idx="12"/>
          </p:nvPr>
        </p:nvSpPr>
        <p:spPr/>
        <p:txBody>
          <a:bodyPr/>
          <a:lstStyle/>
          <a:p>
            <a:fld id="{ECED71F1-3EB5-4878-BD33-69C95E4C4BB5}" type="slidenum">
              <a:rPr lang="zh-CN" altLang="en-US" smtClean="0"/>
              <a:t>9</a:t>
            </a:fld>
            <a:endParaRPr lang="zh-CN" altLang="en-US"/>
          </a:p>
        </p:txBody>
      </p:sp>
    </p:spTree>
    <p:extLst>
      <p:ext uri="{BB962C8B-B14F-4D97-AF65-F5344CB8AC3E}">
        <p14:creationId xmlns:p14="http://schemas.microsoft.com/office/powerpoint/2010/main" val="19574668"/>
      </p:ext>
    </p:extLst>
  </p:cSld>
  <p:clrMapOvr>
    <a:masterClrMapping/>
  </p:clrMapOvr>
  <p:timing>
    <p:tnLst>
      <p:par>
        <p:cTn id="1" dur="indefinite" restart="never" nodeType="tmRoot"/>
      </p:par>
    </p:tnLst>
  </p:timing>
</p:sld>
</file>

<file path=ppt/theme/theme1.xml><?xml version="1.0" encoding="utf-8"?>
<a:theme xmlns:a="http://schemas.openxmlformats.org/drawingml/2006/main" name="红利">
  <a:themeElements>
    <a:clrScheme name="红利">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红利">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红利">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TM03457464[[fn=红利]]</Template>
  <TotalTime>244</TotalTime>
  <Words>471</Words>
  <Application>Microsoft Macintosh PowerPoint</Application>
  <PresentationFormat>On-screen Show (4:3)</PresentationFormat>
  <Paragraphs>58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Cambria Math</vt:lpstr>
      <vt:lpstr>Gill Sans MT</vt:lpstr>
      <vt:lpstr>Wingdings 2</vt:lpstr>
      <vt:lpstr>华文中宋</vt:lpstr>
      <vt:lpstr>等线</vt:lpstr>
      <vt:lpstr>红利</vt:lpstr>
      <vt:lpstr>Istep暑期学校小组作业</vt:lpstr>
      <vt:lpstr>目录</vt:lpstr>
      <vt:lpstr>题目要求</vt:lpstr>
      <vt:lpstr>初始文件</vt:lpstr>
      <vt:lpstr>确认筛选条件</vt:lpstr>
      <vt:lpstr>直接拟合</vt:lpstr>
      <vt:lpstr>优化拟合方式</vt:lpstr>
      <vt:lpstr>优化筛选条件</vt:lpstr>
      <vt:lpstr>对题目的一些思考</vt:lpstr>
      <vt:lpstr>PowerPoint Presentation</vt:lpstr>
      <vt:lpstr>代码（优化筛选条件）</vt:lpstr>
      <vt:lpstr>代码（筛选）</vt:lpstr>
      <vt:lpstr>代码（拟合本底）</vt:lpstr>
      <vt:lpstr>代码（拟合数据样本）</vt:lpstr>
      <vt:lpstr>代码（画图）</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Istep暑期学校小组作业</dc:title>
  <dc:creator>qin xuelong</dc:creator>
  <cp:lastModifiedBy>Hengne Li</cp:lastModifiedBy>
  <cp:revision>20</cp:revision>
  <dcterms:created xsi:type="dcterms:W3CDTF">2019-07-19T05:54:57Z</dcterms:created>
  <dcterms:modified xsi:type="dcterms:W3CDTF">2019-07-21T06:53:41Z</dcterms:modified>
</cp:coreProperties>
</file>