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4" r:id="rId2"/>
    <p:sldId id="406" r:id="rId3"/>
    <p:sldId id="423" r:id="rId4"/>
    <p:sldId id="403" r:id="rId5"/>
    <p:sldId id="428" r:id="rId6"/>
    <p:sldId id="425" r:id="rId7"/>
    <p:sldId id="424" r:id="rId8"/>
    <p:sldId id="422" r:id="rId9"/>
    <p:sldId id="426" r:id="rId10"/>
    <p:sldId id="404" r:id="rId11"/>
    <p:sldId id="42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>
      <p:cViewPr varScale="1">
        <p:scale>
          <a:sx n="90" d="100"/>
          <a:sy n="90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66" d="100"/>
        <a:sy n="166" d="100"/>
      </p:scale>
      <p:origin x="0" y="-128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97732-47F7-4E8D-B0FE-570D4CE3CB53}" type="datetimeFigureOut">
              <a:rPr lang="zh-CN" altLang="en-US" smtClean="0"/>
              <a:t>2019/7/20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85BD3-FB77-4FF8-9B86-613B75354D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0255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512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B73F61-7B5D-4675-886A-9FAA9894FA3A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2321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43D25-CC9D-4B09-A612-D874DD2C135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0275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2019/7/20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2019/7/20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2019/7/20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2019/7/20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2019/7/20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104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2177941"/>
            <a:ext cx="8432800" cy="1184275"/>
          </a:xfrm>
          <a:solidFill>
            <a:srgbClr val="0000FF"/>
          </a:solidFill>
        </p:spPr>
        <p:txBody>
          <a:bodyPr>
            <a:normAutofit/>
          </a:bodyPr>
          <a:lstStyle/>
          <a:p>
            <a:r>
              <a:rPr lang="en-US" altLang="zh-CN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of iSTEP 2019</a:t>
            </a:r>
            <a:endParaRPr lang="zh-CN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1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944529" cy="1967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4"/>
          <p:cNvSpPr txBox="1"/>
          <p:nvPr/>
        </p:nvSpPr>
        <p:spPr>
          <a:xfrm>
            <a:off x="395536" y="3362216"/>
            <a:ext cx="8352928" cy="3388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zh-CN">
                <a:solidFill>
                  <a:prstClr val="black"/>
                </a:solidFill>
              </a:rPr>
              <a:t>Guo </a:t>
            </a:r>
            <a:r>
              <a:rPr lang="en-US" altLang="zh-CN" smtClean="0">
                <a:solidFill>
                  <a:prstClr val="black"/>
                </a:solidFill>
              </a:rPr>
              <a:t>Chao</a:t>
            </a:r>
            <a:r>
              <a:rPr lang="en-US" altLang="zh-CN" baseline="30000" smtClean="0">
                <a:solidFill>
                  <a:prstClr val="black"/>
                </a:solidFill>
              </a:rPr>
              <a:t>1</a:t>
            </a:r>
            <a:r>
              <a:rPr lang="en-US" altLang="zh-CN" smtClean="0">
                <a:solidFill>
                  <a:prstClr val="black"/>
                </a:solidFill>
              </a:rPr>
              <a:t>,</a:t>
            </a:r>
            <a:r>
              <a:rPr lang="en-US" altLang="zh-CN">
                <a:solidFill>
                  <a:prstClr val="black"/>
                </a:solidFill>
              </a:rPr>
              <a:t> Jiale </a:t>
            </a:r>
            <a:r>
              <a:rPr lang="en-US" altLang="zh-CN" smtClean="0">
                <a:solidFill>
                  <a:prstClr val="black"/>
                </a:solidFill>
              </a:rPr>
              <a:t>Fei</a:t>
            </a:r>
            <a:r>
              <a:rPr lang="en-US" altLang="zh-CN" baseline="30000" smtClean="0">
                <a:solidFill>
                  <a:prstClr val="black"/>
                </a:solidFill>
              </a:rPr>
              <a:t>10</a:t>
            </a:r>
            <a:r>
              <a:rPr lang="en-US" altLang="zh-CN" smtClean="0">
                <a:solidFill>
                  <a:prstClr val="black"/>
                </a:solidFill>
              </a:rPr>
              <a:t>,</a:t>
            </a:r>
            <a:r>
              <a:rPr lang="en-US" altLang="zh-CN" smtClean="0"/>
              <a:t>Xuliang Chen</a:t>
            </a:r>
            <a:r>
              <a:rPr lang="en-US" altLang="zh-CN" baseline="30000" smtClean="0"/>
              <a:t>7</a:t>
            </a:r>
            <a:r>
              <a:rPr lang="en-US" altLang="zh-CN" smtClean="0">
                <a:solidFill>
                  <a:prstClr val="black"/>
                </a:solidFill>
              </a:rPr>
              <a:t>,Hengguo Li</a:t>
            </a:r>
            <a:r>
              <a:rPr lang="en-US" altLang="zh-CN" baseline="30000" smtClean="0">
                <a:solidFill>
                  <a:prstClr val="black"/>
                </a:solidFill>
              </a:rPr>
              <a:t>3</a:t>
            </a:r>
            <a:r>
              <a:rPr lang="en-US" altLang="zh-CN" smtClean="0"/>
              <a:t>,</a:t>
            </a:r>
            <a:r>
              <a:rPr lang="en-US" altLang="zh-CN">
                <a:solidFill>
                  <a:prstClr val="black"/>
                </a:solidFill>
              </a:rPr>
              <a:t> Hongjiang </a:t>
            </a:r>
            <a:r>
              <a:rPr lang="en-US" altLang="zh-CN" smtClean="0">
                <a:solidFill>
                  <a:prstClr val="black"/>
                </a:solidFill>
              </a:rPr>
              <a:t>Liu</a:t>
            </a:r>
            <a:r>
              <a:rPr lang="en-US" altLang="zh-CN" baseline="30000" smtClean="0">
                <a:solidFill>
                  <a:prstClr val="black"/>
                </a:solidFill>
              </a:rPr>
              <a:t>5</a:t>
            </a:r>
            <a:r>
              <a:rPr lang="en-US" altLang="zh-CN" smtClean="0"/>
              <a:t>,Liu Jiahao</a:t>
            </a:r>
            <a:r>
              <a:rPr lang="en-US" altLang="zh-CN" baseline="30000" smtClean="0"/>
              <a:t>6</a:t>
            </a:r>
            <a:r>
              <a:rPr lang="en-US" altLang="zh-CN" smtClean="0"/>
              <a:t>,Shaoxuan Xu</a:t>
            </a:r>
            <a:r>
              <a:rPr lang="en-US" altLang="zh-CN" baseline="30000" smtClean="0"/>
              <a:t>8</a:t>
            </a:r>
            <a:r>
              <a:rPr lang="en-US" altLang="zh-CN" smtClean="0"/>
              <a:t>,Qin Xuelong</a:t>
            </a:r>
            <a:r>
              <a:rPr lang="en-US" altLang="zh-CN" baseline="30000" smtClean="0"/>
              <a:t>9</a:t>
            </a:r>
            <a:r>
              <a:rPr lang="en-US" altLang="zh-CN" smtClean="0"/>
              <a:t>,Shenshen Yang</a:t>
            </a:r>
            <a:r>
              <a:rPr lang="en-US" altLang="zh-CN" baseline="30000" smtClean="0"/>
              <a:t>2</a:t>
            </a:r>
            <a:r>
              <a:rPr lang="en-US" altLang="zh-CN" smtClean="0"/>
              <a:t>,</a:t>
            </a:r>
            <a:r>
              <a:rPr lang="en-US" altLang="zh-CN">
                <a:solidFill>
                  <a:prstClr val="black"/>
                </a:solidFill>
              </a:rPr>
              <a:t> Kuangkuang </a:t>
            </a:r>
            <a:r>
              <a:rPr lang="en-US" altLang="zh-CN" smtClean="0">
                <a:solidFill>
                  <a:prstClr val="black"/>
                </a:solidFill>
              </a:rPr>
              <a:t>Ye</a:t>
            </a:r>
            <a:r>
              <a:rPr lang="en-US" altLang="zh-CN" baseline="30000" smtClean="0">
                <a:solidFill>
                  <a:prstClr val="black"/>
                </a:solidFill>
              </a:rPr>
              <a:t>10</a:t>
            </a:r>
            <a:r>
              <a:rPr lang="en-US" altLang="zh-CN" smtClean="0"/>
              <a:t>,Jing </a:t>
            </a:r>
            <a:r>
              <a:rPr lang="en-US" altLang="zh-CN"/>
              <a:t>Zhang</a:t>
            </a:r>
            <a:r>
              <a:rPr lang="en-US" altLang="zh-CN" baseline="30000"/>
              <a:t>1</a:t>
            </a:r>
            <a:r>
              <a:rPr lang="en-US" altLang="zh-CN"/>
              <a:t> </a:t>
            </a:r>
            <a:r>
              <a:rPr lang="en-US" altLang="zh-CN" smtClean="0">
                <a:solidFill>
                  <a:prstClr val="black"/>
                </a:solidFill>
              </a:rPr>
              <a:t>,</a:t>
            </a:r>
            <a:r>
              <a:rPr lang="en-US" altLang="zh-CN" u="sng" smtClean="0">
                <a:solidFill>
                  <a:prstClr val="black"/>
                </a:solidFill>
              </a:rPr>
              <a:t>Peng Zhang</a:t>
            </a:r>
            <a:r>
              <a:rPr lang="en-US" altLang="zh-CN" u="sng" baseline="30000" smtClean="0">
                <a:solidFill>
                  <a:prstClr val="black"/>
                </a:solidFill>
              </a:rPr>
              <a:t>4</a:t>
            </a:r>
            <a:r>
              <a:rPr lang="en-US" altLang="zh-CN" u="sng" smtClean="0">
                <a:solidFill>
                  <a:prstClr val="black"/>
                </a:solidFill>
              </a:rPr>
              <a:t> </a:t>
            </a:r>
          </a:p>
          <a:p>
            <a:pPr algn="ctr">
              <a:lnSpc>
                <a:spcPct val="90000"/>
              </a:lnSpc>
              <a:defRPr/>
            </a:pPr>
            <a:r>
              <a:rPr lang="en-US" altLang="zh-CN" i="1" baseline="30000" smtClean="0">
                <a:solidFill>
                  <a:prstClr val="black"/>
                </a:solidFill>
              </a:rPr>
              <a:t>1</a:t>
            </a:r>
            <a:r>
              <a:rPr lang="en-US" altLang="zh-CN" i="1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Central </a:t>
            </a:r>
            <a:r>
              <a:rPr lang="en-US" altLang="zh-CN" i="1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China Normal </a:t>
            </a:r>
            <a:r>
              <a:rPr lang="en-US" altLang="zh-CN" i="1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University </a:t>
            </a:r>
          </a:p>
          <a:p>
            <a:pPr algn="ctr">
              <a:lnSpc>
                <a:spcPct val="90000"/>
              </a:lnSpc>
              <a:defRPr/>
            </a:pPr>
            <a:r>
              <a:rPr lang="en-US" altLang="zh-CN" i="1" baseline="30000" smtClean="0">
                <a:solidFill>
                  <a:prstClr val="black"/>
                </a:solidFill>
              </a:rPr>
              <a:t>2</a:t>
            </a:r>
            <a:r>
              <a:rPr lang="en-US" altLang="zh-CN" i="1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Henan </a:t>
            </a:r>
            <a:r>
              <a:rPr lang="en-US" altLang="zh-CN" i="1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Normal </a:t>
            </a:r>
            <a:r>
              <a:rPr lang="en-US" altLang="zh-CN" i="1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University </a:t>
            </a:r>
          </a:p>
          <a:p>
            <a:pPr algn="ctr">
              <a:lnSpc>
                <a:spcPct val="90000"/>
              </a:lnSpc>
              <a:defRPr/>
            </a:pPr>
            <a:r>
              <a:rPr lang="en-US" altLang="zh-CN" i="1" baseline="30000" smtClean="0">
                <a:solidFill>
                  <a:prstClr val="black"/>
                </a:solidFill>
              </a:rPr>
              <a:t>3</a:t>
            </a:r>
            <a:r>
              <a:rPr lang="en-US" altLang="zh-CN" i="1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Nanjing University</a:t>
            </a:r>
            <a:endParaRPr lang="en-US" altLang="zh-CN" i="1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altLang="zh-CN" i="1" baseline="30000" smtClean="0">
                <a:solidFill>
                  <a:prstClr val="black"/>
                </a:solidFill>
              </a:rPr>
              <a:t>4</a:t>
            </a:r>
            <a:r>
              <a:rPr lang="en-US" altLang="zh-CN" i="1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Institute </a:t>
            </a:r>
            <a:r>
              <a:rPr lang="en-US" altLang="zh-CN" i="1" dirty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of High </a:t>
            </a:r>
            <a:r>
              <a:rPr lang="en-US" altLang="zh-CN" i="1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Energy </a:t>
            </a:r>
            <a:r>
              <a:rPr lang="en-US" altLang="zh-CN" i="1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Physics</a:t>
            </a:r>
            <a:endParaRPr lang="en-US" altLang="zh-CN" i="1" baseline="30000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altLang="zh-CN" i="1" baseline="30000" smtClean="0">
                <a:solidFill>
                  <a:prstClr val="black"/>
                </a:solidFill>
              </a:rPr>
              <a:t>5</a:t>
            </a:r>
            <a:r>
              <a:rPr lang="en-US" altLang="zh-CN" i="1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Shanghai </a:t>
            </a:r>
            <a:r>
              <a:rPr lang="en-US" altLang="zh-CN" i="1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Jiao Tong </a:t>
            </a:r>
            <a:r>
              <a:rPr lang="en-US" altLang="zh-CN" i="1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University</a:t>
            </a:r>
            <a:endParaRPr lang="en-US" altLang="zh-CN" i="1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altLang="zh-CN" i="1" baseline="30000" smtClean="0">
                <a:solidFill>
                  <a:prstClr val="black"/>
                </a:solidFill>
              </a:rPr>
              <a:t>6</a:t>
            </a:r>
            <a:r>
              <a:rPr lang="en-US" altLang="zh-CN" i="1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South </a:t>
            </a:r>
            <a:r>
              <a:rPr lang="en-US" altLang="zh-CN" i="1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China Normal </a:t>
            </a:r>
            <a:r>
              <a:rPr lang="en-US" altLang="zh-CN" i="1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University</a:t>
            </a:r>
            <a:endParaRPr lang="en-US" altLang="zh-CN" i="1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altLang="zh-CN" i="1" baseline="30000" smtClean="0">
                <a:solidFill>
                  <a:prstClr val="black"/>
                </a:solidFill>
              </a:rPr>
              <a:t>7</a:t>
            </a:r>
            <a:r>
              <a:rPr lang="en-US" altLang="zh-CN" i="1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Sun </a:t>
            </a:r>
            <a:r>
              <a:rPr lang="en-US" altLang="zh-CN" i="1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Yat-sen </a:t>
            </a:r>
            <a:r>
              <a:rPr lang="en-US" altLang="zh-CN" i="1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University</a:t>
            </a:r>
            <a:endParaRPr lang="en-US" altLang="zh-CN" i="1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altLang="zh-CN" i="1" baseline="30000">
                <a:solidFill>
                  <a:prstClr val="black"/>
                </a:solidFill>
              </a:rPr>
              <a:t>8</a:t>
            </a:r>
            <a:r>
              <a:rPr lang="en-US" altLang="zh-CN" i="1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The </a:t>
            </a:r>
            <a:r>
              <a:rPr lang="en-US" altLang="zh-CN" i="1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University of </a:t>
            </a:r>
            <a:r>
              <a:rPr lang="en-US" altLang="zh-CN" i="1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Manchester</a:t>
            </a:r>
            <a:endParaRPr lang="en-US" altLang="zh-CN" i="1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altLang="zh-CN" i="1" baseline="30000">
                <a:solidFill>
                  <a:prstClr val="black"/>
                </a:solidFill>
              </a:rPr>
              <a:t>9</a:t>
            </a:r>
            <a:r>
              <a:rPr lang="en-US" altLang="zh-CN" i="1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Tsinghua University</a:t>
            </a:r>
            <a:endParaRPr lang="en-US" altLang="zh-CN" i="1">
              <a:solidFill>
                <a:prstClr val="black"/>
              </a:solidFill>
              <a:latin typeface="Calibri"/>
              <a:ea typeface="宋体" panose="02010600030101010101" pitchFamily="2" charset="-122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altLang="zh-CN" i="1" baseline="30000" smtClean="0">
                <a:solidFill>
                  <a:prstClr val="black"/>
                </a:solidFill>
              </a:rPr>
              <a:t>10</a:t>
            </a:r>
            <a:r>
              <a:rPr lang="en-US" altLang="zh-CN" i="1" smtClean="0">
                <a:solidFill>
                  <a:prstClr val="black"/>
                </a:solidFill>
                <a:latin typeface="Calibri"/>
                <a:ea typeface="宋体" panose="02010600030101010101" pitchFamily="2" charset="-122"/>
              </a:rPr>
              <a:t>Wuhan University </a:t>
            </a:r>
          </a:p>
          <a:p>
            <a:pPr algn="ctr">
              <a:lnSpc>
                <a:spcPct val="90000"/>
              </a:lnSpc>
              <a:defRPr/>
            </a:pPr>
            <a:r>
              <a:rPr lang="en-US" altLang="zh-CN" smtClean="0">
                <a:solidFill>
                  <a:prstClr val="black"/>
                </a:solidFill>
              </a:rPr>
              <a:t>July 20, </a:t>
            </a:r>
            <a:r>
              <a:rPr lang="en-US" altLang="zh-CN">
                <a:solidFill>
                  <a:prstClr val="black"/>
                </a:solidFill>
              </a:rPr>
              <a:t>2019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63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itle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0" y="2"/>
                <a:ext cx="9144000" cy="873125"/>
              </a:xfrm>
              <a:solidFill>
                <a:srgbClr val="0000FF"/>
              </a:solidFill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32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总结</m:t>
                      </m:r>
                    </m:oMath>
                  </m:oMathPara>
                </a14:m>
                <a:endParaRPr lang="zh-CN" altLang="en-US" sz="32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12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0" y="2"/>
                <a:ext cx="9144000" cy="87312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3" name="Date Placeholder 3"/>
          <p:cNvSpPr txBox="1">
            <a:spLocks noGrp="1" noChangeArrowheads="1"/>
          </p:cNvSpPr>
          <p:nvPr/>
        </p:nvSpPr>
        <p:spPr bwMode="auto">
          <a:xfrm>
            <a:off x="342900" y="650399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9F4DB72-EE2B-4237-8BE7-F6D81EEB5D8E}" type="datetime1">
              <a:rPr kumimoji="0" lang="en-US" altLang="zh-CN" sz="1400" b="1" i="1" u="none" strike="noStrike" kern="1200" cap="none" spc="0" normalizeH="0" baseline="0" noProof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7/20/2019</a:t>
            </a:fld>
            <a:endParaRPr kumimoji="0" lang="en-US" altLang="zh-CN" sz="1400" b="1" i="1" u="none" strike="noStrike" kern="1200" cap="none" spc="0" normalizeH="0" baseline="0" noProof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124" name="Slide Number Placeholder 5"/>
          <p:cNvSpPr txBox="1">
            <a:spLocks noGrp="1" noChangeArrowheads="1"/>
          </p:cNvSpPr>
          <p:nvPr/>
        </p:nvSpPr>
        <p:spPr bwMode="auto">
          <a:xfrm>
            <a:off x="6731000" y="649129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12DC1770-5488-47A1-A8C9-D45CFB53C082}" type="slidenum">
              <a:rPr kumimoji="0" lang="en-US" altLang="zh-CN" sz="1400" b="1" i="1" u="none" strike="noStrike" kern="1200" cap="none" spc="0" normalizeH="0" baseline="0" noProof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10</a:t>
            </a:fld>
            <a:endParaRPr kumimoji="0" lang="en-US" altLang="zh-CN" sz="1400" b="1" i="1" u="none" strike="noStrike" kern="1200" cap="none" spc="0" normalizeH="0" baseline="0" noProof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467543" y="980728"/>
                <a:ext cx="7983203" cy="48167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zh-CN" altLang="en-US" smtClean="0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用</a:t>
                </a:r>
                <a:r>
                  <a:rPr lang="zh-CN" altLang="en-US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两种</a:t>
                </a:r>
                <a:r>
                  <a:rPr lang="zh-CN" altLang="en-US" smtClean="0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方法在</a:t>
                </a:r>
                <a:r>
                  <a:rPr lang="zh-CN" altLang="en-US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高</a:t>
                </a:r>
                <a:r>
                  <a:rPr lang="zh-CN" altLang="en-US" smtClean="0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信号</a:t>
                </a:r>
                <a:r>
                  <a:rPr lang="zh-CN" altLang="en-US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接</a:t>
                </a:r>
                <a:r>
                  <a:rPr lang="zh-CN" altLang="en-US" smtClean="0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收率</a:t>
                </a:r>
                <a:r>
                  <a:rPr lang="en-US" altLang="zh-CN" smtClean="0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(90.295%)</a:t>
                </a:r>
                <a:r>
                  <a:rPr lang="zh-CN" altLang="en-US" smtClean="0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，</a:t>
                </a:r>
                <a:r>
                  <a:rPr lang="zh-CN" altLang="en-US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高</a:t>
                </a:r>
                <a:r>
                  <a:rPr lang="zh-CN" altLang="en-US" smtClean="0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本底</a:t>
                </a:r>
                <a:r>
                  <a:rPr lang="zh-CN" altLang="en-US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拒绝</a:t>
                </a:r>
                <a:r>
                  <a:rPr lang="zh-CN" altLang="en-US" smtClean="0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率</a:t>
                </a:r>
                <a:r>
                  <a:rPr lang="en-US" altLang="zh-CN" smtClean="0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(85.325%)</a:t>
                </a:r>
                <a:r>
                  <a:rPr lang="zh-CN" altLang="en-US" smtClean="0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，</a:t>
                </a:r>
                <a:r>
                  <a:rPr lang="zh-CN" altLang="en-US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拟合得到的信号事例数、质量误差小的要求下确定了选择条件为：</a:t>
                </a:r>
                <a:r>
                  <a:rPr lang="en-US" altLang="zh-CN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ann&gt;0.77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zh-CN" altLang="en-US" smtClean="0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分析</a:t>
                </a:r>
                <a:r>
                  <a:rPr lang="zh-CN" altLang="en-US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了本底，</a:t>
                </a:r>
                <a:r>
                  <a:rPr lang="en-US" altLang="zh-CN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reweight</a:t>
                </a:r>
                <a:r>
                  <a:rPr lang="zh-CN" altLang="en-US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得到本底数量</a:t>
                </a:r>
                <a:r>
                  <a:rPr lang="en-US" altLang="zh-CN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7532.33</a:t>
                </a:r>
                <a:r>
                  <a:rPr lang="zh-CN" altLang="en-US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，</a:t>
                </a:r>
                <a:r>
                  <a:rPr lang="en-US" altLang="zh-CN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data driven</a:t>
                </a:r>
                <a:r>
                  <a:rPr lang="zh-CN" altLang="en-US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得到本底数量为</a:t>
                </a:r>
                <a:r>
                  <a:rPr lang="en-US" altLang="zh-CN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7073.1</a:t>
                </a:r>
                <a:r>
                  <a:rPr lang="zh-CN" altLang="en-US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；并根据本底分析的结果分别拟合了质量谱，得到：</a:t>
                </a:r>
                <a:endParaRPr lang="en-US" altLang="zh-CN">
                  <a:solidFill>
                    <a:prstClr val="black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endParaRPr lang="en-US" altLang="zh-CN" smtClean="0">
                  <a:solidFill>
                    <a:prstClr val="black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endParaRPr lang="en-US" altLang="zh-CN" smtClean="0">
                  <a:solidFill>
                    <a:prstClr val="black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endParaRPr lang="en-US" altLang="zh-CN" dirty="0" smtClean="0">
                  <a:solidFill>
                    <a:prstClr val="black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  <a:p>
                <a:pPr marL="342900" indent="-342900">
                  <a:lnSpc>
                    <a:spcPct val="150000"/>
                  </a:lnSpc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zh-CN" altLang="en-US" smtClean="0">
                    <a:solidFill>
                      <a:prstClr val="black"/>
                    </a:solidFill>
                    <a:latin typeface="华文中宋" panose="02010600040101010101" pitchFamily="2" charset="-122"/>
                    <a:ea typeface="华文中宋" panose="02010600040101010101" pitchFamily="2" charset="-122"/>
                  </a:rPr>
                  <a:t>分析了各项系统误差并计算了总的系统误差，得到含误差项的测量结果为：</a:t>
                </a:r>
                <a:endParaRPr lang="en-US" altLang="zh-CN" smtClean="0">
                  <a:solidFill>
                    <a:prstClr val="black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  <a:p>
                <a:pPr indent="457200"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m:rPr>
                          <m:sty m:val="p"/>
                        </m:rPr>
                        <a:rPr lang="en-US" altLang="zh-CN" i="1" dirty="0">
                          <a:latin typeface="Cambria Math" panose="02040503050406030204" pitchFamily="18" charset="0"/>
                        </a:rPr>
                        <m:t>mass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AU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3009.9</m:t>
                          </m:r>
                          <m:r>
                            <a:rPr lang="zh-CN" altLang="zh-CN">
                              <a:latin typeface="Cambria Math" panose="02040503050406030204" pitchFamily="18" charset="0"/>
                            </a:rPr>
                            <m:t>±</m:t>
                          </m:r>
                          <m:r>
                            <a:rPr lang="en-US" altLang="zh-CN">
                              <a:latin typeface="Cambria Math" panose="02040503050406030204" pitchFamily="18" charset="0"/>
                            </a:rPr>
                            <m:t>2.9</m:t>
                          </m:r>
                          <m:r>
                            <a:rPr lang="zh-CN" altLang="zh-CN">
                              <a:latin typeface="Cambria Math" panose="02040503050406030204" pitchFamily="18" charset="0"/>
                            </a:rPr>
                            <m:t>±</m:t>
                          </m:r>
                          <m:r>
                            <a:rPr lang="en-US" altLang="zh-CN">
                              <a:latin typeface="Cambria Math" panose="02040503050406030204" pitchFamily="18" charset="0"/>
                            </a:rPr>
                            <m:t>1.5</m:t>
                          </m:r>
                        </m:e>
                      </m:d>
                      <m:r>
                        <a:rPr lang="zh-CN" altLang="zh-CN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zh-CN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altLang="zh-CN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altLang="zh-CN" i="1" smtClean="0">
                  <a:latin typeface="Cambria Math" panose="02040503050406030204" pitchFamily="18" charset="0"/>
                </a:endParaRPr>
              </a:p>
              <a:p>
                <a:pPr indent="457200"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dirty="0">
                          <a:latin typeface="Cambria Math" panose="02040503050406030204" pitchFamily="18" charset="0"/>
                        </a:rPr>
                        <m:t>width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AU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>
                              <a:latin typeface="Cambria Math" panose="02040503050406030204" pitchFamily="18" charset="0"/>
                            </a:rPr>
                            <m:t>206.4</m:t>
                          </m:r>
                          <m:r>
                            <a:rPr lang="zh-CN" altLang="zh-CN">
                              <a:latin typeface="Cambria Math" panose="02040503050406030204" pitchFamily="18" charset="0"/>
                            </a:rPr>
                            <m:t>±</m:t>
                          </m:r>
                          <m:r>
                            <a:rPr lang="en-US" altLang="zh-CN">
                              <a:latin typeface="Cambria Math" panose="02040503050406030204" pitchFamily="18" charset="0"/>
                            </a:rPr>
                            <m:t>2.9</m:t>
                          </m:r>
                          <m:r>
                            <a:rPr lang="zh-CN" altLang="zh-CN">
                              <a:latin typeface="Cambria Math" panose="02040503050406030204" pitchFamily="18" charset="0"/>
                            </a:rPr>
                            <m:t>±</m:t>
                          </m:r>
                          <m:r>
                            <a:rPr lang="en-US" altLang="zh-CN">
                              <a:latin typeface="Cambria Math" panose="02040503050406030204" pitchFamily="18" charset="0"/>
                            </a:rPr>
                            <m:t>9.7</m:t>
                          </m:r>
                        </m:e>
                      </m:d>
                      <m:r>
                        <a:rPr lang="zh-CN" altLang="zh-CN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zh-CN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altLang="zh-CN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altLang="zh-CN" i="1" smtClean="0">
                  <a:latin typeface="Cambria Math" panose="02040503050406030204" pitchFamily="18" charset="0"/>
                </a:endParaRPr>
              </a:p>
              <a:p>
                <a:pPr indent="457200"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dirty="0">
                          <a:latin typeface="Cambria Math" panose="02040503050406030204" pitchFamily="18" charset="0"/>
                        </a:rPr>
                        <m:t>nsig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>
                          <a:latin typeface="Cambria Math" panose="02040503050406030204" pitchFamily="18" charset="0"/>
                        </a:rPr>
                        <m:t>9085</m:t>
                      </m:r>
                      <m:r>
                        <a:rPr lang="zh-CN" altLang="zh-CN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altLang="zh-CN">
                          <a:latin typeface="Cambria Math" panose="02040503050406030204" pitchFamily="18" charset="0"/>
                        </a:rPr>
                        <m:t>136</m:t>
                      </m:r>
                      <m:r>
                        <a:rPr lang="zh-CN" altLang="zh-CN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altLang="zh-CN">
                          <a:latin typeface="Cambria Math" panose="02040503050406030204" pitchFamily="18" charset="0"/>
                        </a:rPr>
                        <m:t>258.2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3" y="980728"/>
                <a:ext cx="7983203" cy="4816703"/>
              </a:xfrm>
              <a:prstGeom prst="rect">
                <a:avLst/>
              </a:prstGeom>
              <a:blipFill>
                <a:blip r:embed="rId3"/>
                <a:stretch>
                  <a:fillRect l="-611" r="-16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93292"/>
              </p:ext>
            </p:extLst>
          </p:nvPr>
        </p:nvGraphicFramePr>
        <p:xfrm>
          <a:off x="405220" y="2729940"/>
          <a:ext cx="8045526" cy="1318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921">
                  <a:extLst>
                    <a:ext uri="{9D8B030D-6E8A-4147-A177-3AD203B41FA5}">
                      <a16:colId xmlns:a16="http://schemas.microsoft.com/office/drawing/2014/main" val="3775530930"/>
                    </a:ext>
                  </a:extLst>
                </a:gridCol>
                <a:gridCol w="1340921">
                  <a:extLst>
                    <a:ext uri="{9D8B030D-6E8A-4147-A177-3AD203B41FA5}">
                      <a16:colId xmlns:a16="http://schemas.microsoft.com/office/drawing/2014/main" val="99991150"/>
                    </a:ext>
                  </a:extLst>
                </a:gridCol>
                <a:gridCol w="1340921">
                  <a:extLst>
                    <a:ext uri="{9D8B030D-6E8A-4147-A177-3AD203B41FA5}">
                      <a16:colId xmlns:a16="http://schemas.microsoft.com/office/drawing/2014/main" val="3698648474"/>
                    </a:ext>
                  </a:extLst>
                </a:gridCol>
                <a:gridCol w="1340921">
                  <a:extLst>
                    <a:ext uri="{9D8B030D-6E8A-4147-A177-3AD203B41FA5}">
                      <a16:colId xmlns:a16="http://schemas.microsoft.com/office/drawing/2014/main" val="1378133969"/>
                    </a:ext>
                  </a:extLst>
                </a:gridCol>
                <a:gridCol w="1340921">
                  <a:extLst>
                    <a:ext uri="{9D8B030D-6E8A-4147-A177-3AD203B41FA5}">
                      <a16:colId xmlns:a16="http://schemas.microsoft.com/office/drawing/2014/main" val="2625826684"/>
                    </a:ext>
                  </a:extLst>
                </a:gridCol>
                <a:gridCol w="1340921">
                  <a:extLst>
                    <a:ext uri="{9D8B030D-6E8A-4147-A177-3AD203B41FA5}">
                      <a16:colId xmlns:a16="http://schemas.microsoft.com/office/drawing/2014/main" val="2120389011"/>
                    </a:ext>
                  </a:extLst>
                </a:gridCol>
              </a:tblGrid>
              <a:tr h="438058">
                <a:tc>
                  <a:txBody>
                    <a:bodyPr/>
                    <a:lstStyle/>
                    <a:p>
                      <a:pPr algn="ctr"/>
                      <a:r>
                        <a:rPr lang="zh-CN" altLang="en-US" smtClean="0"/>
                        <a:t>本底函数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mass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width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nsig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Nsig/Nbkg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mtClean="0"/>
                        <a:t>信号显著性</a:t>
                      </a:r>
                      <a:endParaRPr lang="zh-CN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2788233"/>
                  </a:ext>
                </a:extLst>
              </a:tr>
              <a:tr h="4421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smtClean="0"/>
                        <a:t>mc simulation</a:t>
                      </a:r>
                      <a:endParaRPr lang="zh-CN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3.0099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0.2064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9085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1.33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&gt;10σ</a:t>
                      </a:r>
                      <a:endParaRPr lang="zh-CN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1045336"/>
                  </a:ext>
                </a:extLst>
              </a:tr>
              <a:tr h="4380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mtClean="0"/>
                        <a:t>data driven</a:t>
                      </a:r>
                      <a:endParaRPr lang="zh-CN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3.0084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0.2046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8831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1.25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mtClean="0"/>
                        <a:t>&gt;10σ</a:t>
                      </a:r>
                      <a:endParaRPr lang="zh-CN" altLang="en-US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9010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75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2"/>
          <p:cNvGrpSpPr/>
          <p:nvPr/>
        </p:nvGrpSpPr>
        <p:grpSpPr bwMode="auto">
          <a:xfrm>
            <a:off x="0" y="2276872"/>
            <a:ext cx="9144000" cy="2664296"/>
            <a:chOff x="0" y="2716812"/>
            <a:chExt cx="5991142" cy="993380"/>
          </a:xfrm>
          <a:solidFill>
            <a:srgbClr val="0000FF"/>
          </a:solidFill>
        </p:grpSpPr>
        <p:sp>
          <p:nvSpPr>
            <p:cNvPr id="15" name="矩形 14"/>
            <p:cNvSpPr/>
            <p:nvPr/>
          </p:nvSpPr>
          <p:spPr>
            <a:xfrm>
              <a:off x="0" y="2716812"/>
              <a:ext cx="5991142" cy="9933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/>
              <a:endParaRPr lang="zh-CN" altLang="en-US" noProof="1"/>
            </a:p>
          </p:txBody>
        </p:sp>
        <p:sp>
          <p:nvSpPr>
            <p:cNvPr id="48132" name="文本框 6"/>
            <p:cNvSpPr txBox="1">
              <a:spLocks noChangeArrowheads="1"/>
            </p:cNvSpPr>
            <p:nvPr/>
          </p:nvSpPr>
          <p:spPr bwMode="auto">
            <a:xfrm>
              <a:off x="468040" y="2799364"/>
              <a:ext cx="5101868" cy="77629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zh-CN" altLang="en-US" sz="5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谢谢</a:t>
              </a:r>
              <a:endParaRPr lang="en-US" altLang="zh-CN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25000"/>
                </a:lnSpc>
              </a:pPr>
              <a:r>
                <a:rPr lang="en-US" altLang="zh-CN" sz="5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Thank You!</a:t>
              </a:r>
              <a:endPara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6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0" y="2"/>
            <a:ext cx="9144000" cy="873125"/>
          </a:xfrm>
          <a:solidFill>
            <a:srgbClr val="0000FF"/>
          </a:solidFill>
        </p:spPr>
        <p:txBody>
          <a:bodyPr/>
          <a:lstStyle/>
          <a:p>
            <a:r>
              <a:rPr lang="en-US" altLang="zh-CN" sz="3200" smtClean="0">
                <a:solidFill>
                  <a:schemeClr val="bg1"/>
                </a:solidFill>
                <a:latin typeface="Cambria" panose="02040503050406030204" pitchFamily="18" charset="0"/>
                <a:ea typeface="宋体" panose="02010600030101010101" pitchFamily="2" charset="-122"/>
              </a:rPr>
              <a:t>outline</a:t>
            </a:r>
            <a:endParaRPr lang="zh-CN" altLang="en-US" sz="3200" dirty="0">
              <a:solidFill>
                <a:schemeClr val="bg1"/>
              </a:solidFill>
              <a:latin typeface="Cambria" panose="02040503050406030204" pitchFamily="18" charset="0"/>
              <a:ea typeface="宋体" panose="02010600030101010101" pitchFamily="2" charset="-122"/>
            </a:endParaRPr>
          </a:p>
        </p:txBody>
      </p:sp>
      <p:sp>
        <p:nvSpPr>
          <p:cNvPr id="5123" name="Date Placeholder 3"/>
          <p:cNvSpPr txBox="1">
            <a:spLocks noGrp="1" noChangeArrowheads="1"/>
          </p:cNvSpPr>
          <p:nvPr/>
        </p:nvSpPr>
        <p:spPr bwMode="auto">
          <a:xfrm>
            <a:off x="342900" y="650399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9F4DB72-EE2B-4237-8BE7-F6D81EEB5D8E}" type="datetime1">
              <a:rPr kumimoji="0" lang="en-US" altLang="zh-CN" sz="1400" b="1" i="1" u="none" strike="noStrike" kern="1200" cap="none" spc="0" normalizeH="0" baseline="0" noProof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7/20/2019</a:t>
            </a:fld>
            <a:endParaRPr kumimoji="0" lang="en-US" altLang="zh-CN" sz="1400" b="1" i="1" u="none" strike="noStrike" kern="1200" cap="none" spc="0" normalizeH="0" baseline="0" noProof="0" dirty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124" name="Slide Number Placeholder 5"/>
          <p:cNvSpPr txBox="1">
            <a:spLocks noGrp="1" noChangeArrowheads="1"/>
          </p:cNvSpPr>
          <p:nvPr/>
        </p:nvSpPr>
        <p:spPr bwMode="auto">
          <a:xfrm>
            <a:off x="6731000" y="649129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12DC1770-5488-47A1-A8C9-D45CFB53C082}" type="slidenum">
              <a:rPr kumimoji="0" lang="en-US" altLang="zh-CN" sz="1400" b="1" i="1" u="none" strike="noStrike" kern="1200" cap="none" spc="0" normalizeH="0" baseline="0" noProof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2</a:t>
            </a:fld>
            <a:endParaRPr kumimoji="0" lang="en-US" altLang="zh-CN" sz="1400" b="1" i="1" u="none" strike="noStrike" kern="1200" cap="none" spc="0" normalizeH="0" baseline="0" noProof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9512" y="923699"/>
            <a:ext cx="4608512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850"/>
              </a:lnSpc>
              <a:buFont typeface="+mj-lt"/>
              <a:buAutoNum type="arabicPeriod"/>
            </a:pPr>
            <a:r>
              <a:rPr lang="zh-CN" altLang="en-US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事例选择</a:t>
            </a:r>
            <a:endParaRPr lang="en-US" altLang="zh-CN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ts val="2850"/>
              </a:lnSpc>
              <a:buFont typeface="+mj-lt"/>
              <a:buAutoNum type="arabicPeriod"/>
            </a:pPr>
            <a:r>
              <a:rPr lang="zh-CN" altLang="en-US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本底分析</a:t>
            </a:r>
            <a:endParaRPr lang="en-US" altLang="zh-CN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800100" lvl="1" indent="-342900">
              <a:lnSpc>
                <a:spcPts val="2850"/>
              </a:lnSpc>
              <a:buFont typeface="+mj-ea"/>
              <a:buAutoNum type="circleNumDbPlain"/>
            </a:pPr>
            <a:r>
              <a:rPr lang="en-US" altLang="zh-CN" smtClean="0">
                <a:latin typeface="华文中宋" panose="02010600040101010101" pitchFamily="2" charset="-122"/>
                <a:ea typeface="华文中宋" panose="02010600040101010101" pitchFamily="2" charset="-122"/>
              </a:rPr>
              <a:t>reweight(number</a:t>
            </a:r>
            <a:r>
              <a:rPr lang="en-US" altLang="zh-CN">
                <a:latin typeface="华文中宋" panose="02010600040101010101" pitchFamily="2" charset="-122"/>
                <a:ea typeface="华文中宋" panose="02010600040101010101" pitchFamily="2" charset="-122"/>
              </a:rPr>
              <a:t>)</a:t>
            </a:r>
            <a:endParaRPr lang="en-US" altLang="zh-CN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800100" lvl="1" indent="-342900">
              <a:lnSpc>
                <a:spcPts val="2850"/>
              </a:lnSpc>
              <a:buFont typeface="+mj-ea"/>
              <a:buAutoNum type="circleNumDbPlain"/>
            </a:pPr>
            <a:r>
              <a:rPr lang="en-US" altLang="zh-CN" smtClean="0">
                <a:latin typeface="华文中宋" panose="02010600040101010101" pitchFamily="2" charset="-122"/>
                <a:ea typeface="华文中宋" panose="02010600040101010101" pitchFamily="2" charset="-122"/>
              </a:rPr>
              <a:t>data driven (number,line shape)</a:t>
            </a:r>
            <a:endParaRPr lang="en-US" altLang="zh-CN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ts val="2850"/>
              </a:lnSpc>
              <a:buFont typeface="+mj-lt"/>
              <a:buAutoNum type="arabicPeriod"/>
            </a:pPr>
            <a:r>
              <a:rPr lang="zh-CN" altLang="en-US" smtClean="0">
                <a:latin typeface="Cambria Math" panose="02040503050406030204" pitchFamily="18" charset="0"/>
                <a:ea typeface="华文中宋" panose="02010600040101010101" pitchFamily="2" charset="-122"/>
              </a:rPr>
              <a:t>质量谱拟合</a:t>
            </a:r>
            <a:endParaRPr lang="en-US" altLang="zh-CN">
              <a:latin typeface="Cambria Math" panose="02040503050406030204" pitchFamily="18" charset="0"/>
              <a:ea typeface="华文中宋" panose="02010600040101010101" pitchFamily="2" charset="-122"/>
            </a:endParaRPr>
          </a:p>
          <a:p>
            <a:pPr marL="342900" indent="-342900">
              <a:lnSpc>
                <a:spcPts val="2850"/>
              </a:lnSpc>
              <a:buFont typeface="+mj-lt"/>
              <a:buAutoNum type="arabicPeriod"/>
            </a:pPr>
            <a:r>
              <a:rPr lang="zh-CN" altLang="en-US" smtClean="0">
                <a:latin typeface="Cambria Math" panose="02040503050406030204" pitchFamily="18" charset="0"/>
                <a:ea typeface="华文中宋" panose="02010600040101010101" pitchFamily="2" charset="-122"/>
              </a:rPr>
              <a:t>系统误差分析</a:t>
            </a:r>
            <a:endParaRPr lang="en-US" altLang="zh-CN" dirty="0" smtClean="0">
              <a:latin typeface="Cambria Math" panose="02040503050406030204" pitchFamily="18" charset="0"/>
              <a:ea typeface="华文中宋" panose="02010600040101010101" pitchFamily="2" charset="-122"/>
            </a:endParaRPr>
          </a:p>
          <a:p>
            <a:pPr marL="800100" lvl="1" indent="-342900">
              <a:lnSpc>
                <a:spcPts val="2850"/>
              </a:lnSpc>
              <a:buFont typeface="+mj-ea"/>
              <a:buAutoNum type="circleNumDbPlain"/>
            </a:pPr>
            <a:r>
              <a:rPr lang="zh-CN" altLang="en-US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系统误差各项来源</a:t>
            </a:r>
            <a:endParaRPr lang="en-US" altLang="zh-CN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800100" lvl="1" indent="-342900">
              <a:lnSpc>
                <a:spcPts val="2850"/>
              </a:lnSpc>
              <a:buFont typeface="+mj-ea"/>
              <a:buAutoNum type="circleNumDbPlain"/>
            </a:pPr>
            <a:r>
              <a:rPr lang="zh-CN" altLang="en-US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总误差的计算</a:t>
            </a:r>
            <a:endParaRPr lang="en-US" altLang="zh-CN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lnSpc>
                <a:spcPts val="2850"/>
              </a:lnSpc>
              <a:buFont typeface="+mj-lt"/>
              <a:buAutoNum type="arabicPeriod"/>
            </a:pPr>
            <a:r>
              <a:rPr lang="zh-CN" altLang="en-US" smtClean="0">
                <a:latin typeface="Cambria Math" panose="02040503050406030204" pitchFamily="18" charset="0"/>
                <a:ea typeface="华文中宋" panose="02010600040101010101" pitchFamily="2" charset="-122"/>
              </a:rPr>
              <a:t>总结</a:t>
            </a:r>
            <a:endParaRPr lang="en-US" altLang="zh-CN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8446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0" y="2"/>
            <a:ext cx="9144000" cy="873125"/>
          </a:xfrm>
          <a:solidFill>
            <a:srgbClr val="0000FF"/>
          </a:solidFill>
        </p:spPr>
        <p:txBody>
          <a:bodyPr/>
          <a:lstStyle/>
          <a:p>
            <a:r>
              <a:rPr lang="zh-CN" altLang="en-US" sz="3200" smtClean="0">
                <a:solidFill>
                  <a:schemeClr val="bg1"/>
                </a:solidFill>
                <a:latin typeface="Cambria" panose="02040503050406030204" pitchFamily="18" charset="0"/>
                <a:ea typeface="宋体" panose="02010600030101010101" pitchFamily="2" charset="-122"/>
              </a:rPr>
              <a:t>事例选择条件</a:t>
            </a:r>
            <a:endParaRPr lang="zh-CN" altLang="en-US" sz="3200" dirty="0">
              <a:solidFill>
                <a:schemeClr val="bg1"/>
              </a:solidFill>
              <a:latin typeface="Cambria" panose="02040503050406030204" pitchFamily="18" charset="0"/>
              <a:ea typeface="宋体" panose="02010600030101010101" pitchFamily="2" charset="-122"/>
            </a:endParaRPr>
          </a:p>
        </p:txBody>
      </p:sp>
      <p:sp>
        <p:nvSpPr>
          <p:cNvPr id="5123" name="Date Placeholder 3"/>
          <p:cNvSpPr txBox="1">
            <a:spLocks noGrp="1" noChangeArrowheads="1"/>
          </p:cNvSpPr>
          <p:nvPr/>
        </p:nvSpPr>
        <p:spPr bwMode="auto">
          <a:xfrm>
            <a:off x="342900" y="650399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9F4DB72-EE2B-4237-8BE7-F6D81EEB5D8E}" type="datetime1">
              <a:rPr kumimoji="0" lang="en-US" altLang="zh-CN" sz="1400" b="1" i="1" u="none" strike="noStrike" kern="1200" cap="none" spc="0" normalizeH="0" baseline="0" noProof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7/20/2019</a:t>
            </a:fld>
            <a:endParaRPr kumimoji="0" lang="en-US" altLang="zh-CN" sz="1400" b="1" i="1" u="none" strike="noStrike" kern="1200" cap="none" spc="0" normalizeH="0" baseline="0" noProof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124" name="Slide Number Placeholder 5"/>
          <p:cNvSpPr txBox="1">
            <a:spLocks noGrp="1" noChangeArrowheads="1"/>
          </p:cNvSpPr>
          <p:nvPr/>
        </p:nvSpPr>
        <p:spPr bwMode="auto">
          <a:xfrm>
            <a:off x="6731000" y="649129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12DC1770-5488-47A1-A8C9-D45CFB53C082}" type="slidenum">
              <a:rPr kumimoji="0" lang="en-US" altLang="zh-CN" sz="1400" b="1" i="1" u="none" strike="noStrike" kern="1200" cap="none" spc="0" normalizeH="0" baseline="0" noProof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3</a:t>
            </a:fld>
            <a:endParaRPr kumimoji="0" lang="en-US" altLang="zh-CN" sz="1400" b="1" i="1" u="none" strike="noStrike" kern="1200" cap="none" spc="0" normalizeH="0" baseline="0" noProof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42432" y="848030"/>
            <a:ext cx="8568952" cy="464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8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选择条件的确定：要求信号接收率高，本底拒绝率高，拟合得到的信号事例数、质量误差小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86661" y="6331552"/>
            <a:ext cx="2953053" cy="464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850"/>
              </a:lnSpc>
              <a:defRPr/>
            </a:pPr>
            <a:r>
              <a:rPr lang="zh-CN" altLang="en-US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事例初选条件： </a:t>
            </a:r>
            <a:r>
              <a:rPr lang="en-US" altLang="zh-CN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ann&gt;0.77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355" y="3517476"/>
            <a:ext cx="3995553" cy="299528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86" y="1335741"/>
            <a:ext cx="3542666" cy="219695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2904" y="1247152"/>
            <a:ext cx="3816351" cy="2302048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631285" y="6392185"/>
            <a:ext cx="2108269" cy="464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850"/>
              </a:lnSpc>
              <a:defRPr/>
            </a:pPr>
            <a:r>
              <a:rPr lang="en-US" altLang="zh-CN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step</a:t>
            </a:r>
            <a:r>
              <a:rPr lang="zh-CN" altLang="en-US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：</a:t>
            </a:r>
            <a:r>
              <a:rPr lang="en-US" altLang="zh-CN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ann=0.001</a:t>
            </a:r>
            <a:endParaRPr lang="en-US" altLang="zh-CN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9045" y="3658499"/>
            <a:ext cx="3388287" cy="270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图片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04" y="3022832"/>
            <a:ext cx="3402830" cy="2336027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2180" y="3786315"/>
            <a:ext cx="4158589" cy="284181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2378" y="989037"/>
            <a:ext cx="3755708" cy="2627286"/>
          </a:xfrm>
          <a:prstGeom prst="rect">
            <a:avLst/>
          </a:prstGeom>
        </p:spPr>
      </p:pic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0" y="2"/>
            <a:ext cx="9144000" cy="873125"/>
          </a:xfrm>
          <a:solidFill>
            <a:srgbClr val="0000FF"/>
          </a:solidFill>
        </p:spPr>
        <p:txBody>
          <a:bodyPr/>
          <a:lstStyle/>
          <a:p>
            <a:r>
              <a:rPr lang="zh-CN" altLang="en-US" sz="3200" smtClean="0">
                <a:solidFill>
                  <a:schemeClr val="bg1"/>
                </a:solidFill>
                <a:latin typeface="Cambria" panose="02040503050406030204" pitchFamily="18" charset="0"/>
                <a:ea typeface="宋体" panose="02010600030101010101" pitchFamily="2" charset="-122"/>
              </a:rPr>
              <a:t>本底分析</a:t>
            </a:r>
            <a:r>
              <a:rPr lang="en-US" altLang="zh-CN" sz="3200" smtClean="0">
                <a:solidFill>
                  <a:schemeClr val="bg1"/>
                </a:solidFill>
                <a:latin typeface="Cambria" panose="02040503050406030204" pitchFamily="18" charset="0"/>
                <a:ea typeface="宋体" panose="02010600030101010101" pitchFamily="2" charset="-122"/>
              </a:rPr>
              <a:t>——data driven</a:t>
            </a:r>
            <a:endParaRPr lang="zh-CN" altLang="en-US" sz="3200" dirty="0">
              <a:solidFill>
                <a:schemeClr val="bg1"/>
              </a:solidFill>
              <a:latin typeface="Cambria" panose="02040503050406030204" pitchFamily="18" charset="0"/>
              <a:ea typeface="宋体" panose="02010600030101010101" pitchFamily="2" charset="-122"/>
            </a:endParaRPr>
          </a:p>
        </p:txBody>
      </p:sp>
      <p:sp>
        <p:nvSpPr>
          <p:cNvPr id="5123" name="Date Placeholder 3"/>
          <p:cNvSpPr txBox="1">
            <a:spLocks noGrp="1" noChangeArrowheads="1"/>
          </p:cNvSpPr>
          <p:nvPr/>
        </p:nvSpPr>
        <p:spPr bwMode="auto">
          <a:xfrm>
            <a:off x="342900" y="650399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9F4DB72-EE2B-4237-8BE7-F6D81EEB5D8E}" type="datetime1">
              <a:rPr kumimoji="0" lang="en-US" altLang="zh-CN" sz="1400" b="1" i="1" u="none" strike="noStrike" kern="1200" cap="none" spc="0" normalizeH="0" baseline="0" noProof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7/20/2019</a:t>
            </a:fld>
            <a:endParaRPr kumimoji="0" lang="en-US" altLang="zh-CN" sz="1400" b="1" i="1" u="none" strike="noStrike" kern="1200" cap="none" spc="0" normalizeH="0" baseline="0" noProof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124" name="Slide Number Placeholder 5"/>
          <p:cNvSpPr txBox="1">
            <a:spLocks noGrp="1" noChangeArrowheads="1"/>
          </p:cNvSpPr>
          <p:nvPr/>
        </p:nvSpPr>
        <p:spPr bwMode="auto">
          <a:xfrm>
            <a:off x="6731000" y="649129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12DC1770-5488-47A1-A8C9-D45CFB53C082}" type="slidenum">
              <a:rPr kumimoji="0" lang="en-US" altLang="zh-CN" sz="1400" b="1" i="1" u="none" strike="noStrike" kern="1200" cap="none" spc="0" normalizeH="0" baseline="0" noProof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4</a:t>
            </a:fld>
            <a:endParaRPr kumimoji="0" lang="en-US" altLang="zh-CN" sz="1400" b="1" i="1" u="none" strike="noStrike" kern="1200" cap="none" spc="0" normalizeH="0" baseline="0" noProof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9513" y="939111"/>
            <a:ext cx="4248472" cy="1951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8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除了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mc</a:t>
            </a: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模拟，还可以从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data</a:t>
            </a: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中得到本底</a:t>
            </a:r>
            <a:endParaRPr kumimoji="0" lang="en-US" altLang="zh-CN" sz="16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中宋" panose="02010600040101010101" pitchFamily="2" charset="-122"/>
              <a:ea typeface="华文中宋" panose="0201060004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8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信号区：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[0.77,1.00]</a:t>
            </a:r>
          </a:p>
          <a:p>
            <a:pPr>
              <a:lnSpc>
                <a:spcPts val="2850"/>
              </a:lnSpc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临近区：</a:t>
            </a:r>
            <a:r>
              <a:rPr lang="en-US" altLang="zh-CN" sz="160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[</a:t>
            </a:r>
            <a:r>
              <a:rPr lang="en-US" altLang="zh-CN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0.40,0.50] </a:t>
            </a:r>
            <a:r>
              <a:rPr lang="zh-CN" altLang="en-US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几乎没有信号事例</a:t>
            </a:r>
            <a:endParaRPr kumimoji="0" lang="en-US" altLang="zh-CN" sz="16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中宋" panose="02010600040101010101" pitchFamily="2" charset="-122"/>
              <a:ea typeface="华文中宋" panose="0201060004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8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--</a:t>
            </a:r>
            <a:r>
              <a:rPr kumimoji="0" lang="zh-CN" altLang="en-US" sz="1400" b="0" i="1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用临近区本底行为模拟信号区本底事例行为，</a:t>
            </a:r>
            <a:endParaRPr kumimoji="0" lang="en-US" altLang="zh-CN" sz="1400" b="0" i="1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中宋" panose="02010600040101010101" pitchFamily="2" charset="-122"/>
              <a:ea typeface="华文中宋" panose="0201060004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8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1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得到本底形状和本底数量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69393" y="3210840"/>
            <a:ext cx="24016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</a:t>
            </a:r>
            <a:r>
              <a:rPr lang="en-US" altLang="zh-CN"/>
              <a:t>mc_sig ann </a:t>
            </a:r>
          </a:p>
          <a:p>
            <a:r>
              <a:rPr lang="en-US" altLang="zh-CN" smtClean="0"/>
              <a:t>fit function: e</a:t>
            </a:r>
            <a:r>
              <a:rPr lang="en-US" altLang="zh-CN" baseline="30000" smtClean="0"/>
              <a:t>ax</a:t>
            </a:r>
          </a:p>
          <a:p>
            <a:r>
              <a:rPr lang="en-US" altLang="zh-CN" smtClean="0"/>
              <a:t>fit result: a=10.02 </a:t>
            </a: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335627" y="3849080"/>
            <a:ext cx="43034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/>
              <a:t>data ann(while mass</a:t>
            </a:r>
            <a:r>
              <a:rPr lang="zh-CN" altLang="en-US"/>
              <a:t>∈</a:t>
            </a:r>
            <a:r>
              <a:rPr lang="en-US" altLang="zh-CN"/>
              <a:t>[2,4])</a:t>
            </a:r>
          </a:p>
          <a:p>
            <a:r>
              <a:rPr lang="en-US" altLang="zh-CN"/>
              <a:t>fit function </a:t>
            </a:r>
            <a:r>
              <a:rPr lang="en-US" altLang="zh-CN" smtClean="0"/>
              <a:t>:N</a:t>
            </a:r>
            <a:r>
              <a:rPr lang="en-US" altLang="zh-CN" baseline="-25000" smtClean="0"/>
              <a:t>bkg</a:t>
            </a:r>
            <a:r>
              <a:rPr lang="en-US" altLang="zh-CN" smtClean="0"/>
              <a:t>(a0+a1x+a2x2</a:t>
            </a:r>
            <a:r>
              <a:rPr lang="en-US" altLang="zh-CN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)+</a:t>
            </a:r>
            <a:r>
              <a:rPr lang="en-US" altLang="zh-CN"/>
              <a:t>N</a:t>
            </a:r>
            <a:r>
              <a:rPr lang="en-US" altLang="zh-CN" baseline="-25000"/>
              <a:t>sig</a:t>
            </a:r>
            <a:r>
              <a:rPr lang="en-US" altLang="zh-CN" smtClean="0"/>
              <a:t>e</a:t>
            </a:r>
            <a:r>
              <a:rPr lang="en-US" altLang="zh-CN" baseline="30000" smtClean="0"/>
              <a:t>10.02x</a:t>
            </a:r>
            <a:endParaRPr lang="en-US" altLang="zh-CN" baseline="30000" smtClean="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baseline="3000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640322" y="2398684"/>
            <a:ext cx="2031325" cy="464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850"/>
              </a:lnSpc>
              <a:defRPr/>
            </a:pPr>
            <a:r>
              <a:rPr lang="zh-CN" altLang="en-US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信号事例堆积的峰</a:t>
            </a:r>
            <a:endParaRPr lang="en-US" altLang="zh-CN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5853402" y="5419544"/>
            <a:ext cx="576064" cy="11190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2759" y="5699053"/>
            <a:ext cx="1338928" cy="1006832"/>
          </a:xfrm>
          <a:prstGeom prst="rect">
            <a:avLst/>
          </a:prstGeom>
        </p:spPr>
      </p:pic>
      <p:cxnSp>
        <p:nvCxnSpPr>
          <p:cNvPr id="19" name="直接箭头连接符 18"/>
          <p:cNvCxnSpPr/>
          <p:nvPr/>
        </p:nvCxnSpPr>
        <p:spPr>
          <a:xfrm flipH="1">
            <a:off x="3203848" y="5998079"/>
            <a:ext cx="2526076" cy="383249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3806289" y="5856017"/>
            <a:ext cx="1531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mtClean="0"/>
              <a:t>bkg line shape</a:t>
            </a:r>
          </a:p>
          <a:p>
            <a:r>
              <a:rPr lang="en-US" altLang="zh-CN" smtClean="0"/>
              <a:t> (RooHistPdf)</a:t>
            </a:r>
            <a:endParaRPr lang="zh-CN" altLang="en-US"/>
          </a:p>
        </p:txBody>
      </p:sp>
      <p:sp>
        <p:nvSpPr>
          <p:cNvPr id="26" name="圆角矩形 25"/>
          <p:cNvSpPr/>
          <p:nvPr/>
        </p:nvSpPr>
        <p:spPr>
          <a:xfrm>
            <a:off x="7236296" y="5808929"/>
            <a:ext cx="847726" cy="691636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7655984" y="1105555"/>
            <a:ext cx="530602" cy="13624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9" name="直接箭头连接符 28"/>
          <p:cNvCxnSpPr/>
          <p:nvPr/>
        </p:nvCxnSpPr>
        <p:spPr>
          <a:xfrm flipV="1">
            <a:off x="7803710" y="5021258"/>
            <a:ext cx="638640" cy="964534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8336479" y="4738743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/>
              <a:t>7073.1</a:t>
            </a:r>
          </a:p>
        </p:txBody>
      </p:sp>
      <p:sp>
        <p:nvSpPr>
          <p:cNvPr id="31" name="矩形 30"/>
          <p:cNvSpPr/>
          <p:nvPr/>
        </p:nvSpPr>
        <p:spPr>
          <a:xfrm>
            <a:off x="7612166" y="5358859"/>
            <a:ext cx="131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/>
              <a:t>bkg </a:t>
            </a:r>
            <a:r>
              <a:rPr lang="en-US" altLang="zh-CN" smtClean="0"/>
              <a:t>number</a:t>
            </a:r>
            <a:endParaRPr lang="en-US" altLang="zh-CN"/>
          </a:p>
        </p:txBody>
      </p:sp>
      <p:sp>
        <p:nvSpPr>
          <p:cNvPr id="32" name="矩形 31"/>
          <p:cNvSpPr/>
          <p:nvPr/>
        </p:nvSpPr>
        <p:spPr>
          <a:xfrm>
            <a:off x="626436" y="4077286"/>
            <a:ext cx="24352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固定</a:t>
            </a:r>
            <a:r>
              <a:rPr lang="en-US" altLang="zh-CN" sz="120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mc</a:t>
            </a:r>
            <a:r>
              <a:rPr lang="zh-CN" altLang="en-US" sz="120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中信号的形状来拟合</a:t>
            </a:r>
            <a:r>
              <a:rPr lang="en-US" altLang="zh-CN" sz="120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data</a:t>
            </a:r>
            <a:endParaRPr lang="zh-CN" altLang="en-US" sz="120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653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0" y="1033107"/>
                <a:ext cx="8568952" cy="10654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8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sz="28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𝑀𝐶</m:t>
                              </m:r>
                            </m:e>
                            <m:sub>
                              <m:r>
                                <a:rPr lang="en-US" altLang="zh-CN" sz="28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𝑏𝑘𝑔</m:t>
                              </m:r>
                            </m:sub>
                          </m:sSub>
                          <m:r>
                            <a:rPr lang="en-US" altLang="zh-CN" sz="280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altLang="zh-CN" sz="28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sig</m:t>
                          </m:r>
                          <m:r>
                            <m:rPr>
                              <m:nor/>
                            </m:rPr>
                            <a:rPr lang="en-US" altLang="zh-CN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zh-CN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selection</m:t>
                          </m:r>
                          <m:r>
                            <a:rPr lang="en-US" altLang="zh-CN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zh-CN" altLang="en-US" sz="28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𝑀𝐶</m:t>
                              </m:r>
                            </m:e>
                            <m:sub>
                              <m:r>
                                <a:rPr lang="en-US" altLang="zh-CN" sz="28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𝑏𝑘𝑔</m:t>
                              </m:r>
                            </m:sub>
                          </m:sSub>
                          <m:r>
                            <a:rPr lang="en-US" altLang="zh-CN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8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中宋" panose="02010600040101010101" pitchFamily="2" charset="-122"/>
                            </a:rPr>
                            <m:t>𝑏𝑘𝑔</m:t>
                          </m:r>
                          <m:r>
                            <m:rPr>
                              <m:nor/>
                            </m:rPr>
                            <a:rPr lang="en-US" altLang="zh-CN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中宋" panose="02010600040101010101" pitchFamily="2" charset="-122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zh-CN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selection</m:t>
                          </m:r>
                          <m:r>
                            <m:rPr>
                              <m:nor/>
                            </m:rPr>
                            <a:rPr lang="zh-CN" altLang="en-US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zh-CN" altLang="en-US" sz="2800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sz="28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800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𝑑𝑎𝑡𝑎</m:t>
                              </m:r>
                            </m:e>
                            <m:sub>
                              <m:r>
                                <a:rPr lang="en-US" altLang="zh-CN" sz="2800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𝑏𝑘𝑔</m:t>
                              </m:r>
                            </m:sub>
                          </m:sSub>
                          <m:r>
                            <a:rPr lang="en-US" altLang="zh-CN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8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𝑠𝑖𝑔</m:t>
                          </m:r>
                          <m:r>
                            <m:rPr>
                              <m:nor/>
                            </m:rPr>
                            <a:rPr lang="en-US" altLang="zh-CN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zh-CN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selection</m:t>
                          </m:r>
                          <m:r>
                            <m:rPr>
                              <m:nor/>
                            </m:rPr>
                            <a:rPr lang="zh-CN" altLang="en-US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zh-CN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𝑑𝑎𝑡𝑎</m:t>
                          </m:r>
                          <m:r>
                            <a:rPr lang="en-US" altLang="zh-CN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8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中宋" panose="02010600040101010101" pitchFamily="2" charset="-122"/>
                            </a:rPr>
                            <m:t>𝑏𝑘𝑔</m:t>
                          </m:r>
                          <m:r>
                            <m:rPr>
                              <m:nor/>
                            </m:rPr>
                            <a:rPr lang="en-US" altLang="zh-CN" sz="2800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中宋" panose="02010600040101010101" pitchFamily="2" charset="-122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zh-CN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selection</m:t>
                          </m:r>
                          <m:r>
                            <m:rPr>
                              <m:nor/>
                            </m:rPr>
                            <a:rPr lang="zh-CN" altLang="en-US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sz="2800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CN" altLang="en-US" sz="32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033107"/>
                <a:ext cx="8568952" cy="10654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0" y="2"/>
            <a:ext cx="9144000" cy="873125"/>
          </a:xfrm>
          <a:solidFill>
            <a:srgbClr val="0000FF"/>
          </a:solidFill>
        </p:spPr>
        <p:txBody>
          <a:bodyPr/>
          <a:lstStyle/>
          <a:p>
            <a:r>
              <a:rPr lang="zh-CN" altLang="en-US" sz="3200">
                <a:solidFill>
                  <a:schemeClr val="bg1"/>
                </a:solidFill>
                <a:latin typeface="Cambria" panose="02040503050406030204" pitchFamily="18" charset="0"/>
              </a:rPr>
              <a:t>本底分析</a:t>
            </a:r>
            <a:r>
              <a:rPr lang="en-US" altLang="zh-CN" sz="3200">
                <a:solidFill>
                  <a:schemeClr val="bg1"/>
                </a:solidFill>
                <a:latin typeface="Cambria" panose="02040503050406030204" pitchFamily="18" charset="0"/>
              </a:rPr>
              <a:t>—— </a:t>
            </a:r>
            <a:r>
              <a:rPr lang="en-US" altLang="zh-CN" sz="3200" smtClean="0">
                <a:solidFill>
                  <a:schemeClr val="bg1"/>
                </a:solidFill>
                <a:latin typeface="Cambria Math" panose="02040503050406030204" pitchFamily="18" charset="0"/>
              </a:rPr>
              <a:t>reweight</a:t>
            </a:r>
            <a:endParaRPr lang="zh-CN" altLang="en-US" sz="3200" dirty="0">
              <a:solidFill>
                <a:schemeClr val="bg1"/>
              </a:solidFill>
              <a:latin typeface="Cambria Math" panose="02040503050406030204" pitchFamily="18" charset="0"/>
            </a:endParaRPr>
          </a:p>
        </p:txBody>
      </p:sp>
      <p:sp>
        <p:nvSpPr>
          <p:cNvPr id="5123" name="Date Placeholder 3"/>
          <p:cNvSpPr txBox="1">
            <a:spLocks noGrp="1" noChangeArrowheads="1"/>
          </p:cNvSpPr>
          <p:nvPr/>
        </p:nvSpPr>
        <p:spPr bwMode="auto">
          <a:xfrm>
            <a:off x="342900" y="650399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9F4DB72-EE2B-4237-8BE7-F6D81EEB5D8E}" type="datetime1">
              <a:rPr kumimoji="0" lang="en-US" altLang="zh-CN" sz="1400" b="1" i="1" u="none" strike="noStrike" kern="1200" cap="none" spc="0" normalizeH="0" baseline="0" noProof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7/20/2019</a:t>
            </a:fld>
            <a:endParaRPr kumimoji="0" lang="en-US" altLang="zh-CN" sz="1400" b="1" i="1" u="none" strike="noStrike" kern="1200" cap="none" spc="0" normalizeH="0" baseline="0" noProof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124" name="Slide Number Placeholder 5"/>
          <p:cNvSpPr txBox="1">
            <a:spLocks noGrp="1" noChangeArrowheads="1"/>
          </p:cNvSpPr>
          <p:nvPr/>
        </p:nvSpPr>
        <p:spPr bwMode="auto">
          <a:xfrm>
            <a:off x="6731000" y="649129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12DC1770-5488-47A1-A8C9-D45CFB53C082}" type="slidenum">
              <a:rPr kumimoji="0" lang="en-US" altLang="zh-CN" sz="1400" b="1" i="1" u="none" strike="noStrike" kern="1200" cap="none" spc="0" normalizeH="0" baseline="0" noProof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5</a:t>
            </a:fld>
            <a:endParaRPr kumimoji="0" lang="en-US" altLang="zh-CN" sz="1400" b="1" i="1" u="none" strike="noStrike" kern="1200" cap="none" spc="0" normalizeH="0" baseline="0" noProof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370024" y="2319499"/>
                <a:ext cx="7218548" cy="10176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𝑑𝑎𝑡𝑎</m:t>
                          </m:r>
                        </m:e>
                        <m:sub>
                          <m:r>
                            <a:rPr lang="en-US" altLang="zh-CN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𝑏𝑘𝑔</m:t>
                          </m:r>
                        </m:sub>
                      </m:sSub>
                      <m: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𝑠𝑖𝑔</m:t>
                      </m:r>
                      <m:r>
                        <m:rPr>
                          <m:nor/>
                        </m:rP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selection</m:t>
                      </m:r>
                      <m:r>
                        <m:rPr>
                          <m:nor/>
                        </m:rPr>
                        <a:rPr lang="zh-CN" altLang="en-US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zh-CN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𝑑𝑎𝑡𝑎</m:t>
                      </m:r>
                      <m: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华文中宋" panose="02010600040101010101" pitchFamily="2" charset="-122"/>
                        </a:rPr>
                        <m:t>𝑏𝑘𝑔</m:t>
                      </m:r>
                      <m:r>
                        <m:rPr>
                          <m:nor/>
                        </m:rP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华文中宋" panose="02010600040101010101" pitchFamily="2" charset="-122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selection</m:t>
                      </m:r>
                      <m:r>
                        <m:rPr>
                          <m:nor/>
                        </m:rPr>
                        <a:rPr lang="zh-CN" altLang="en-US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en-US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zh-CN" alt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𝑀𝐶</m:t>
                              </m:r>
                            </m:e>
                            <m:sub>
                              <m:r>
                                <a:rPr lang="en-US" altLang="zh-CN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𝑏𝑘𝑔</m:t>
                              </m:r>
                            </m:sub>
                          </m:sSub>
                          <m:r>
                            <a:rPr lang="en-US" altLang="zh-CN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𝑠𝑖𝑔</m:t>
                          </m:r>
                          <m:r>
                            <a:rPr lang="en-US" altLang="zh-CN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zh-CN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selection</m:t>
                          </m:r>
                          <m:r>
                            <a:rPr lang="en-US" altLang="zh-CN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altLang="zh-CN" dirty="0" smtClean="0">
                              <a:solidFill>
                                <a:srgbClr val="FF0000"/>
                              </a:solidFill>
                              <a:latin typeface="Cambria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zh-CN" altLang="en-US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𝑀𝐶</m:t>
                              </m:r>
                            </m:e>
                            <m:sub>
                              <m:r>
                                <a:rPr lang="en-US" altLang="zh-CN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𝑏𝑘𝑔</m:t>
                              </m:r>
                            </m:sub>
                          </m:sSub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𝑡𝑟𝑢𝑡h</m:t>
                          </m:r>
                          <m:r>
                            <a:rPr lang="en-US" altLang="zh-C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𝑙𝑒𝑣𝑒𝑙</m:t>
                          </m:r>
                          <m:r>
                            <a:rPr lang="en-US" altLang="zh-C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𝑀𝐶</m:t>
                              </m:r>
                            </m:e>
                            <m:sub>
                              <m:r>
                                <a:rPr lang="en-US" altLang="zh-CN" b="0" i="1" dirty="0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𝑏𝑘𝑔</m:t>
                              </m:r>
                            </m:sub>
                          </m:sSub>
                          <m:r>
                            <a:rPr lang="en-US" altLang="zh-CN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中宋" panose="02010600040101010101" pitchFamily="2" charset="-122"/>
                            </a:rPr>
                            <m:t>𝑏𝑘𝑔</m:t>
                          </m:r>
                          <m:r>
                            <a:rPr lang="en-US" altLang="zh-CN" b="0" i="1" dirty="0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华文中宋" panose="02010600040101010101" pitchFamily="2" charset="-122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zh-CN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selection</m:t>
                          </m:r>
                          <m:r>
                            <m:rPr>
                              <m:nor/>
                            </m:rPr>
                            <a:rPr lang="zh-CN" alt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altLang="zh-CN" dirty="0">
                              <a:solidFill>
                                <a:srgbClr val="FF0000"/>
                              </a:solidFill>
                              <a:latin typeface="Cambria" panose="020405030504060302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zh-CN" altLang="en-US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𝑀𝐶</m:t>
                              </m:r>
                            </m:e>
                            <m:sub>
                              <m:r>
                                <a:rPr lang="en-US" altLang="zh-CN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𝑏𝑘𝑔</m:t>
                              </m:r>
                            </m:sub>
                          </m:sSub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𝑡𝑟𝑢𝑡h</m:t>
                          </m:r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zh-CN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𝑙𝑒𝑣𝑒𝑙</m:t>
                          </m:r>
                          <m:r>
                            <a:rPr lang="en-US" altLang="zh-CN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CN" altLang="en-US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24" y="2319499"/>
                <a:ext cx="7218548" cy="10176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6372200" y="3558122"/>
                <a:ext cx="203716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𝑒𝑓𝑓𝑖𝑐𝑖𝑒𝑛𝑐𝑦</m:t>
                      </m:r>
                      <m: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𝑐𝑢𝑟𝑣𝑒</m:t>
                      </m:r>
                      <m: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zh-CN" altLang="en-US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558122"/>
                <a:ext cx="2037160" cy="369332"/>
              </a:xfrm>
              <a:prstGeom prst="rect">
                <a:avLst/>
              </a:prstGeom>
              <a:blipFill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接箭头连接符 4"/>
          <p:cNvCxnSpPr/>
          <p:nvPr/>
        </p:nvCxnSpPr>
        <p:spPr>
          <a:xfrm flipH="1" flipV="1">
            <a:off x="5862910" y="3368106"/>
            <a:ext cx="730548" cy="245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273374" y="3396388"/>
            <a:ext cx="25634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mtClean="0">
                <a:solidFill>
                  <a:prstClr val="black"/>
                </a:solidFill>
                <a:latin typeface="Cambria Math" panose="02040503050406030204" pitchFamily="18" charset="0"/>
              </a:rPr>
              <a:t>sig selection: ann&gt;0.77</a:t>
            </a:r>
          </a:p>
          <a:p>
            <a:r>
              <a:rPr lang="en-US" altLang="zh-CN" smtClean="0">
                <a:solidFill>
                  <a:prstClr val="black"/>
                </a:solidFill>
                <a:latin typeface="Cambria Math" panose="02040503050406030204" pitchFamily="18" charset="0"/>
              </a:rPr>
              <a:t>bkg selection: ann&lt;0.50</a:t>
            </a:r>
            <a:endParaRPr lang="zh-CN" altLang="en-US">
              <a:solidFill>
                <a:prstClr val="black"/>
              </a:solidFill>
              <a:latin typeface="Cambria Math" panose="02040503050406030204" pitchFamily="18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6136" y="3900346"/>
            <a:ext cx="3347864" cy="268443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795842" y="4685200"/>
            <a:ext cx="1516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/>
              <a:t>nbkg=7532.33</a:t>
            </a: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24" y="4327053"/>
            <a:ext cx="2779155" cy="225772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44871" y="4363132"/>
            <a:ext cx="2745323" cy="22216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3236766" y="4477964"/>
                <a:ext cx="2453428" cy="39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𝑀𝐶</m:t>
                          </m:r>
                        </m:e>
                        <m:sub>
                          <m:r>
                            <a:rPr lang="en-US" altLang="zh-CN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𝑏𝑘𝑔</m:t>
                          </m:r>
                        </m:sub>
                      </m:sSub>
                      <m: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华文中宋" panose="02010600040101010101" pitchFamily="2" charset="-122"/>
                        </a:rPr>
                        <m:t>𝑏𝑘𝑔</m:t>
                      </m:r>
                      <m:r>
                        <m:rPr>
                          <m:nor/>
                        </m:rP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华文中宋" panose="02010600040101010101" pitchFamily="2" charset="-122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selection</m:t>
                      </m:r>
                      <m:r>
                        <m:rPr>
                          <m:nor/>
                        </m:rPr>
                        <a:rPr lang="zh-CN" altLang="en-US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6766" y="4477964"/>
                <a:ext cx="2453428" cy="391902"/>
              </a:xfrm>
              <a:prstGeom prst="rect">
                <a:avLst/>
              </a:prstGeom>
              <a:blipFill>
                <a:blip r:embed="rId8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411745" y="4477964"/>
                <a:ext cx="2286715" cy="3919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𝑀𝐶</m:t>
                          </m:r>
                        </m:e>
                        <m:sub>
                          <m:r>
                            <a:rPr lang="en-US" altLang="zh-CN" i="1" dirty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𝑏𝑘𝑔</m:t>
                          </m:r>
                        </m:sub>
                      </m:sSub>
                      <m: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sig</m:t>
                      </m:r>
                      <m:r>
                        <m:rPr>
                          <m:nor/>
                        </m:rP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selection</m:t>
                      </m:r>
                      <m:r>
                        <a:rPr lang="en-US" altLang="zh-CN" i="1" dirty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45" y="4477964"/>
                <a:ext cx="2286715" cy="391902"/>
              </a:xfrm>
              <a:prstGeom prst="rect">
                <a:avLst/>
              </a:prstGeom>
              <a:blipFill>
                <a:blip r:embed="rId9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158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0" y="2"/>
            <a:ext cx="9144000" cy="873125"/>
          </a:xfrm>
          <a:solidFill>
            <a:srgbClr val="0000FF"/>
          </a:solidFill>
        </p:spPr>
        <p:txBody>
          <a:bodyPr>
            <a:norm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Cambria" panose="02040503050406030204" pitchFamily="18" charset="0"/>
              </a:rPr>
              <a:t>质量谱</a:t>
            </a:r>
            <a:r>
              <a:rPr lang="zh-CN" altLang="en-US" sz="3200" smtClean="0">
                <a:solidFill>
                  <a:schemeClr val="bg1"/>
                </a:solidFill>
                <a:latin typeface="Cambria" panose="02040503050406030204" pitchFamily="18" charset="0"/>
              </a:rPr>
              <a:t>拟合</a:t>
            </a:r>
            <a:r>
              <a:rPr lang="en-US" altLang="zh-CN" sz="3200" smtClean="0">
                <a:solidFill>
                  <a:schemeClr val="bg1"/>
                </a:solidFill>
                <a:latin typeface="Cambria" panose="02040503050406030204" pitchFamily="18" charset="0"/>
              </a:rPr>
              <a:t>——</a:t>
            </a:r>
            <a:r>
              <a:rPr lang="zh-CN" altLang="en-US" sz="3200" smtClean="0">
                <a:solidFill>
                  <a:schemeClr val="bg1"/>
                </a:solidFill>
                <a:latin typeface="Cambria" panose="02040503050406030204" pitchFamily="18" charset="0"/>
              </a:rPr>
              <a:t>本底形状</a:t>
            </a:r>
            <a:endParaRPr lang="zh-CN" altLang="en-US" sz="3200" dirty="0">
              <a:solidFill>
                <a:schemeClr val="bg1"/>
              </a:solidFill>
              <a:latin typeface="Cambria" panose="02040503050406030204" pitchFamily="18" charset="0"/>
              <a:ea typeface="宋体" panose="02010600030101010101" pitchFamily="2" charset="-122"/>
            </a:endParaRPr>
          </a:p>
        </p:txBody>
      </p:sp>
      <p:sp>
        <p:nvSpPr>
          <p:cNvPr id="5123" name="Date Placeholder 3"/>
          <p:cNvSpPr txBox="1">
            <a:spLocks noGrp="1" noChangeArrowheads="1"/>
          </p:cNvSpPr>
          <p:nvPr/>
        </p:nvSpPr>
        <p:spPr bwMode="auto">
          <a:xfrm>
            <a:off x="342900" y="650399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9F4DB72-EE2B-4237-8BE7-F6D81EEB5D8E}" type="datetime1">
              <a:rPr kumimoji="0" lang="en-US" altLang="zh-CN" sz="1400" b="1" i="1" u="none" strike="noStrike" kern="1200" cap="none" spc="0" normalizeH="0" baseline="0" noProof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7/20/2019</a:t>
            </a:fld>
            <a:endParaRPr kumimoji="0" lang="en-US" altLang="zh-CN" sz="1400" b="1" i="1" u="none" strike="noStrike" kern="1200" cap="none" spc="0" normalizeH="0" baseline="0" noProof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124" name="Slide Number Placeholder 5"/>
          <p:cNvSpPr txBox="1">
            <a:spLocks noGrp="1" noChangeArrowheads="1"/>
          </p:cNvSpPr>
          <p:nvPr/>
        </p:nvSpPr>
        <p:spPr bwMode="auto">
          <a:xfrm>
            <a:off x="6731000" y="649129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12DC1770-5488-47A1-A8C9-D45CFB53C082}" type="slidenum">
              <a:rPr kumimoji="0" lang="en-US" altLang="zh-CN" sz="1400" b="1" i="1" u="none" strike="noStrike" kern="1200" cap="none" spc="0" normalizeH="0" baseline="0" noProof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6</a:t>
            </a:fld>
            <a:endParaRPr kumimoji="0" lang="en-US" altLang="zh-CN" sz="1400" b="1" i="1" u="none" strike="noStrike" kern="1200" cap="none" spc="0" normalizeH="0" baseline="0" noProof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9512" y="896925"/>
            <a:ext cx="4414192" cy="464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8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拟合</a:t>
            </a:r>
            <a:r>
              <a:rPr lang="zh-CN" altLang="en-US" sz="160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选择后</a:t>
            </a:r>
            <a:r>
              <a:rPr lang="zh-CN" altLang="en-US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</a:t>
            </a:r>
            <a:r>
              <a:rPr lang="en-US" altLang="zh-CN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Mc</a:t>
            </a:r>
            <a:r>
              <a:rPr lang="zh-CN" altLang="en-US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得到本底形状：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1523941"/>
            <a:ext cx="3306445" cy="221479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693869" y="3898162"/>
            <a:ext cx="280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mtClean="0"/>
              <a:t>fit function: e</a:t>
            </a:r>
            <a:r>
              <a:rPr lang="en-US" altLang="zh-CN" baseline="30000" smtClean="0"/>
              <a:t>ax</a:t>
            </a:r>
          </a:p>
          <a:p>
            <a:r>
              <a:rPr lang="en-US" altLang="zh-CN" smtClean="0"/>
              <a:t>fit result: a=-</a:t>
            </a:r>
            <a:r>
              <a:rPr lang="zh-CN" altLang="en-US" smtClean="0"/>
              <a:t>2</a:t>
            </a:r>
            <a:r>
              <a:rPr lang="zh-CN" altLang="en-US"/>
              <a:t>.3266</a:t>
            </a:r>
            <a:r>
              <a:rPr lang="en-US" altLang="zh-CN"/>
              <a:t>×10</a:t>
            </a:r>
            <a:r>
              <a:rPr lang="en-US" altLang="zh-CN" baseline="30000"/>
              <a:t>-</a:t>
            </a:r>
            <a:r>
              <a:rPr lang="zh-CN" altLang="en-US" baseline="30000" smtClean="0"/>
              <a:t>2</a:t>
            </a:r>
            <a:endParaRPr lang="zh-CN" altLang="en-US" baseline="30000"/>
          </a:p>
        </p:txBody>
      </p:sp>
      <p:sp>
        <p:nvSpPr>
          <p:cNvPr id="10" name="矩形 9"/>
          <p:cNvSpPr/>
          <p:nvPr/>
        </p:nvSpPr>
        <p:spPr>
          <a:xfrm>
            <a:off x="1705949" y="4665113"/>
            <a:ext cx="4507965" cy="464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ts val="2850"/>
              </a:lnSpc>
              <a:defRPr/>
            </a:pPr>
            <a:r>
              <a:rPr lang="zh-CN" altLang="en-US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固定本底形状参与对</a:t>
            </a:r>
            <a:r>
              <a:rPr lang="en-US" altLang="zh-CN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data</a:t>
            </a:r>
            <a:r>
              <a:rPr lang="zh-CN" altLang="en-US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的</a:t>
            </a:r>
            <a:r>
              <a:rPr lang="en-US" altLang="zh-CN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mass</a:t>
            </a:r>
            <a:r>
              <a:rPr lang="zh-CN" altLang="en-US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谱的拟合</a:t>
            </a:r>
            <a:endParaRPr lang="en-US" altLang="zh-CN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122270" y="2058625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mtClean="0"/>
              <a:t>ann&gt;0.77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771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0" y="2"/>
            <a:ext cx="9144000" cy="873125"/>
          </a:xfrm>
          <a:solidFill>
            <a:srgbClr val="0000FF"/>
          </a:solidFill>
        </p:spPr>
        <p:txBody>
          <a:bodyPr/>
          <a:lstStyle/>
          <a:p>
            <a:r>
              <a:rPr lang="zh-CN" altLang="en-US" sz="3200" smtClean="0">
                <a:solidFill>
                  <a:schemeClr val="bg1"/>
                </a:solidFill>
                <a:latin typeface="Cambria" panose="02040503050406030204" pitchFamily="18" charset="0"/>
                <a:ea typeface="宋体" panose="02010600030101010101" pitchFamily="2" charset="-122"/>
              </a:rPr>
              <a:t>质量谱拟合</a:t>
            </a:r>
            <a:endParaRPr lang="zh-CN" altLang="en-US" sz="3200" dirty="0">
              <a:solidFill>
                <a:schemeClr val="bg1"/>
              </a:solidFill>
              <a:latin typeface="Cambria" panose="02040503050406030204" pitchFamily="18" charset="0"/>
              <a:ea typeface="宋体" panose="02010600030101010101" pitchFamily="2" charset="-122"/>
            </a:endParaRPr>
          </a:p>
        </p:txBody>
      </p:sp>
      <p:sp>
        <p:nvSpPr>
          <p:cNvPr id="5123" name="Date Placeholder 3"/>
          <p:cNvSpPr txBox="1">
            <a:spLocks noGrp="1" noChangeArrowheads="1"/>
          </p:cNvSpPr>
          <p:nvPr/>
        </p:nvSpPr>
        <p:spPr bwMode="auto">
          <a:xfrm>
            <a:off x="342900" y="650399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9F4DB72-EE2B-4237-8BE7-F6D81EEB5D8E}" type="datetime1">
              <a:rPr kumimoji="0" lang="en-US" altLang="zh-CN" sz="1400" b="1" i="1" u="none" strike="noStrike" kern="1200" cap="none" spc="0" normalizeH="0" baseline="0" noProof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7/20/2019</a:t>
            </a:fld>
            <a:endParaRPr kumimoji="0" lang="en-US" altLang="zh-CN" sz="1400" b="1" i="1" u="none" strike="noStrike" kern="1200" cap="none" spc="0" normalizeH="0" baseline="0" noProof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124" name="Slide Number Placeholder 5"/>
          <p:cNvSpPr txBox="1">
            <a:spLocks noGrp="1" noChangeArrowheads="1"/>
          </p:cNvSpPr>
          <p:nvPr/>
        </p:nvSpPr>
        <p:spPr bwMode="auto">
          <a:xfrm>
            <a:off x="6731000" y="649129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12DC1770-5488-47A1-A8C9-D45CFB53C082}" type="slidenum">
              <a:rPr kumimoji="0" lang="en-US" altLang="zh-CN" sz="1400" b="1" i="1" u="none" strike="noStrike" kern="1200" cap="none" spc="0" normalizeH="0" baseline="0" noProof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7</a:t>
            </a:fld>
            <a:endParaRPr kumimoji="0" lang="en-US" altLang="zh-CN" sz="1400" b="1" i="1" u="none" strike="noStrike" kern="1200" cap="none" spc="0" normalizeH="0" baseline="0" noProof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9512" y="896925"/>
            <a:ext cx="6551488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8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效率曲线：</a:t>
            </a: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信号的质量谱经过选择后形状可能有所改变</a:t>
            </a:r>
            <a:endParaRPr kumimoji="0" lang="en-US" altLang="zh-CN" sz="16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中宋" panose="02010600040101010101" pitchFamily="2" charset="-122"/>
              <a:ea typeface="华文中宋" panose="0201060004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8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通过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mc</a:t>
            </a: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研究信号的选择效率曲线 </a:t>
            </a: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efficiency=N(ann&gt;0.77)/N</a:t>
            </a:r>
          </a:p>
          <a:p>
            <a:pPr marL="0" marR="0" lvl="0" indent="0" algn="l" defTabSz="914400" rtl="0" eaLnBrk="1" fontAlgn="auto" latinLnBrk="0" hangingPunct="1">
              <a:lnSpc>
                <a:spcPts val="28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fit efficiency curve with pol3</a:t>
            </a:r>
          </a:p>
          <a:p>
            <a:pPr marL="0" marR="0" lvl="0" indent="0" algn="l" defTabSz="914400" rtl="0" eaLnBrk="1" fontAlgn="auto" latinLnBrk="0" hangingPunct="1">
              <a:lnSpc>
                <a:spcPts val="28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un-bin fit: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585912"/>
            <a:ext cx="2420392" cy="191595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1976" y="2457420"/>
            <a:ext cx="4139075" cy="283952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2500643"/>
            <a:ext cx="4165522" cy="279629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11560" y="2839954"/>
            <a:ext cx="12307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/>
              <a:t>FCN value: </a:t>
            </a:r>
            <a:endParaRPr lang="en-US" altLang="zh-CN" smtClean="0"/>
          </a:p>
          <a:p>
            <a:r>
              <a:rPr lang="zh-CN" altLang="en-US" smtClean="0"/>
              <a:t>-</a:t>
            </a:r>
            <a:r>
              <a:rPr lang="zh-CN" altLang="en-US"/>
              <a:t>130850</a:t>
            </a:r>
          </a:p>
        </p:txBody>
      </p:sp>
      <p:sp>
        <p:nvSpPr>
          <p:cNvPr id="8" name="矩形 7"/>
          <p:cNvSpPr/>
          <p:nvPr/>
        </p:nvSpPr>
        <p:spPr>
          <a:xfrm>
            <a:off x="323736" y="5253719"/>
            <a:ext cx="367219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/>
              <a:t>fit function </a:t>
            </a:r>
            <a:r>
              <a:rPr lang="en-US" altLang="zh-CN" smtClean="0"/>
              <a:t>:N</a:t>
            </a:r>
            <a:r>
              <a:rPr lang="en-US" altLang="zh-CN" baseline="-25000" smtClean="0"/>
              <a:t>sig</a:t>
            </a:r>
            <a:r>
              <a:rPr lang="en-US" altLang="zh-CN"/>
              <a:t>Gauss</a:t>
            </a:r>
            <a:r>
              <a:rPr lang="en-US" altLang="zh-CN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+</a:t>
            </a:r>
            <a:r>
              <a:rPr lang="en-US" altLang="zh-CN" smtClean="0"/>
              <a:t>N</a:t>
            </a:r>
            <a:r>
              <a:rPr lang="en-US" altLang="zh-CN" baseline="-25000" smtClean="0"/>
              <a:t>bkg</a:t>
            </a:r>
            <a:r>
              <a:rPr lang="en-US" altLang="zh-CN" smtClean="0"/>
              <a:t>e</a:t>
            </a:r>
            <a:r>
              <a:rPr lang="en-US" altLang="zh-CN" baseline="30000" smtClean="0"/>
              <a:t>ax</a:t>
            </a:r>
          </a:p>
          <a:p>
            <a:r>
              <a:rPr lang="zh-CN" altLang="en-US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，其中</a:t>
            </a:r>
            <a:r>
              <a:rPr lang="en-US" altLang="zh-CN" smtClean="0"/>
              <a:t>a</a:t>
            </a:r>
            <a:r>
              <a:rPr lang="en-US" altLang="zh-CN"/>
              <a:t>=-</a:t>
            </a:r>
            <a:r>
              <a:rPr lang="zh-CN" altLang="en-US"/>
              <a:t>2.3266</a:t>
            </a:r>
            <a:r>
              <a:rPr lang="en-US" altLang="zh-CN"/>
              <a:t>×10</a:t>
            </a:r>
            <a:r>
              <a:rPr lang="en-US" altLang="zh-CN" baseline="30000"/>
              <a:t>-</a:t>
            </a:r>
            <a:r>
              <a:rPr lang="zh-CN" altLang="en-US" baseline="30000" smtClean="0"/>
              <a:t>2</a:t>
            </a:r>
            <a:r>
              <a:rPr lang="zh-CN" altLang="en-US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。</a:t>
            </a:r>
            <a:endParaRPr lang="en-US" altLang="zh-CN" sz="160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红线为信号，绿线为本底，蓝线为总的拟合曲线</a:t>
            </a:r>
            <a:r>
              <a:rPr lang="en-US" altLang="zh-CN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,</a:t>
            </a:r>
            <a:r>
              <a:rPr lang="zh-CN" altLang="en-US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本底形状已经由</a:t>
            </a:r>
            <a:r>
              <a:rPr lang="en-US" altLang="zh-CN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mc</a:t>
            </a:r>
            <a:r>
              <a:rPr lang="zh-CN" altLang="en-US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得到</a:t>
            </a:r>
            <a:endParaRPr lang="en-US" altLang="zh-CN" sz="160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133320" y="5253719"/>
            <a:ext cx="361514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/>
              <a:t>fit function </a:t>
            </a:r>
            <a:r>
              <a:rPr lang="en-US" altLang="zh-CN" smtClean="0"/>
              <a:t>:N</a:t>
            </a:r>
            <a:r>
              <a:rPr lang="en-US" altLang="zh-CN" baseline="-25000" smtClean="0"/>
              <a:t>sig</a:t>
            </a:r>
            <a:r>
              <a:rPr lang="en-US" altLang="zh-CN" smtClean="0"/>
              <a:t>Gauss</a:t>
            </a:r>
            <a:r>
              <a:rPr lang="en-US" altLang="zh-CN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+</a:t>
            </a:r>
            <a:r>
              <a:rPr lang="en-US" altLang="zh-CN" smtClean="0"/>
              <a:t>N</a:t>
            </a:r>
            <a:r>
              <a:rPr lang="en-US" altLang="zh-CN" baseline="-25000" smtClean="0"/>
              <a:t>bkg</a:t>
            </a:r>
            <a:r>
              <a:rPr lang="en-US" altLang="zh-CN" smtClean="0"/>
              <a:t>f</a:t>
            </a:r>
            <a:r>
              <a:rPr lang="en-US" altLang="zh-CN" baseline="-25000" smtClean="0"/>
              <a:t>bkg</a:t>
            </a:r>
            <a:endParaRPr lang="en-US" altLang="zh-CN" smtClean="0"/>
          </a:p>
          <a:p>
            <a:r>
              <a:rPr lang="zh-CN" altLang="en-US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，其中</a:t>
            </a:r>
            <a:r>
              <a:rPr lang="en-US" altLang="zh-CN" sz="1600" smtClean="0"/>
              <a:t>N</a:t>
            </a:r>
            <a:r>
              <a:rPr lang="en-US" altLang="zh-CN" sz="1600" baseline="-25000" smtClean="0"/>
              <a:t>bkg</a:t>
            </a:r>
            <a:r>
              <a:rPr lang="en-US" altLang="zh-CN" sz="1600" smtClean="0"/>
              <a:t>=7073.1</a:t>
            </a:r>
            <a:r>
              <a:rPr lang="zh-CN" altLang="en-US" sz="1600" smtClean="0"/>
              <a:t>。</a:t>
            </a:r>
            <a:endParaRPr lang="en-US" altLang="zh-CN" sz="1600" smtClean="0"/>
          </a:p>
          <a:p>
            <a:r>
              <a:rPr lang="zh-CN" altLang="en-US" sz="160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红线为信号，绿线为本底，蓝线为总的拟合曲线</a:t>
            </a:r>
            <a:r>
              <a:rPr lang="en-US" altLang="zh-CN" sz="160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,</a:t>
            </a:r>
            <a:r>
              <a:rPr lang="zh-CN" altLang="en-US" sz="160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本底</a:t>
            </a:r>
            <a:r>
              <a:rPr lang="zh-CN" altLang="en-US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形状和数量通过</a:t>
            </a:r>
            <a:r>
              <a:rPr lang="en-US" altLang="zh-CN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data driven</a:t>
            </a:r>
            <a:r>
              <a:rPr lang="zh-CN" altLang="en-US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得到</a:t>
            </a:r>
            <a:endParaRPr lang="en-US" altLang="zh-CN" sz="160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292080" y="2807204"/>
            <a:ext cx="12307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/>
              <a:t>FCN value: </a:t>
            </a:r>
            <a:endParaRPr lang="en-US" altLang="zh-CN" smtClean="0"/>
          </a:p>
          <a:p>
            <a:r>
              <a:rPr lang="zh-CN" altLang="en-US" smtClean="0"/>
              <a:t>-</a:t>
            </a:r>
            <a:r>
              <a:rPr lang="zh-CN" altLang="en-US"/>
              <a:t>130841</a:t>
            </a:r>
          </a:p>
        </p:txBody>
      </p:sp>
    </p:spTree>
    <p:extLst>
      <p:ext uri="{BB962C8B-B14F-4D97-AF65-F5344CB8AC3E}">
        <p14:creationId xmlns:p14="http://schemas.microsoft.com/office/powerpoint/2010/main" val="258337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0" y="2"/>
            <a:ext cx="9144000" cy="873125"/>
          </a:xfrm>
          <a:solidFill>
            <a:srgbClr val="0000FF"/>
          </a:solidFill>
        </p:spPr>
        <p:txBody>
          <a:bodyPr/>
          <a:lstStyle/>
          <a:p>
            <a:r>
              <a:rPr lang="zh-CN" altLang="en-US" sz="3200" smtClean="0">
                <a:solidFill>
                  <a:schemeClr val="bg1"/>
                </a:solidFill>
                <a:latin typeface="Cambria Math" panose="02040503050406030204" pitchFamily="18" charset="0"/>
              </a:rPr>
              <a:t>系统误差分析</a:t>
            </a:r>
            <a:endParaRPr lang="zh-CN" altLang="en-US" sz="3200" dirty="0">
              <a:solidFill>
                <a:schemeClr val="bg1"/>
              </a:solidFill>
              <a:latin typeface="Cambria Math" panose="02040503050406030204" pitchFamily="18" charset="0"/>
            </a:endParaRPr>
          </a:p>
        </p:txBody>
      </p:sp>
      <p:sp>
        <p:nvSpPr>
          <p:cNvPr id="5123" name="Date Placeholder 3"/>
          <p:cNvSpPr txBox="1">
            <a:spLocks noGrp="1" noChangeArrowheads="1"/>
          </p:cNvSpPr>
          <p:nvPr/>
        </p:nvSpPr>
        <p:spPr bwMode="auto">
          <a:xfrm>
            <a:off x="342900" y="650399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9F4DB72-EE2B-4237-8BE7-F6D81EEB5D8E}" type="datetime1">
              <a:rPr kumimoji="0" lang="en-US" altLang="zh-CN" sz="1400" b="1" i="1" u="none" strike="noStrike" kern="1200" cap="none" spc="0" normalizeH="0" baseline="0" noProof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7/20/2019</a:t>
            </a:fld>
            <a:endParaRPr kumimoji="0" lang="en-US" altLang="zh-CN" sz="1400" b="1" i="1" u="none" strike="noStrike" kern="1200" cap="none" spc="0" normalizeH="0" baseline="0" noProof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124" name="Slide Number Placeholder 5"/>
          <p:cNvSpPr txBox="1">
            <a:spLocks noGrp="1" noChangeArrowheads="1"/>
          </p:cNvSpPr>
          <p:nvPr/>
        </p:nvSpPr>
        <p:spPr bwMode="auto">
          <a:xfrm>
            <a:off x="6731000" y="649129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12DC1770-5488-47A1-A8C9-D45CFB53C082}" type="slidenum">
              <a:rPr kumimoji="0" lang="en-US" altLang="zh-CN" sz="1400" b="1" i="1" u="none" strike="noStrike" kern="1200" cap="none" spc="0" normalizeH="0" baseline="0" noProof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8</a:t>
            </a:fld>
            <a:endParaRPr kumimoji="0" lang="en-US" altLang="zh-CN" sz="1400" b="1" i="1" u="none" strike="noStrike" kern="1200" cap="none" spc="0" normalizeH="0" baseline="0" noProof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5151" y="1052736"/>
            <a:ext cx="6393097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系统误差的</a:t>
            </a:r>
            <a:r>
              <a:rPr lang="zh-CN" altLang="en-US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来源：估计本底的方法、拟合区间的不同等</a:t>
            </a:r>
            <a:endParaRPr lang="en-US" altLang="zh-CN" sz="1600" smtClean="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zh-CN" altLang="en-US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估计系统误差：</a:t>
            </a:r>
            <a:endParaRPr lang="en-US" altLang="zh-CN" sz="1600" smtClean="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1.</a:t>
            </a:r>
            <a:r>
              <a:rPr lang="zh-CN" altLang="en-US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比较两种方法拟合结果的差别，作为系统误差</a:t>
            </a:r>
            <a:endParaRPr lang="en-US" altLang="zh-CN" sz="1600" smtClean="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1600" smtClean="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1600" smtClean="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160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1600" smtClean="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160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1600" smtClean="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160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2.</a:t>
            </a:r>
            <a:r>
              <a:rPr lang="zh-CN" altLang="en-US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适当</a:t>
            </a:r>
            <a:r>
              <a:rPr lang="zh-CN" altLang="en-US" sz="160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改变拟合区间，观察拟合结果的</a:t>
            </a:r>
            <a:r>
              <a:rPr lang="zh-CN" altLang="en-US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改变</a:t>
            </a:r>
            <a:r>
              <a:rPr lang="en-US" altLang="zh-CN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,</a:t>
            </a:r>
            <a:r>
              <a:rPr lang="zh-CN" altLang="en-US" sz="160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选取最大差别为系统误差</a:t>
            </a:r>
            <a:endParaRPr lang="zh-CN" altLang="en-US" sz="1600">
              <a:solidFill>
                <a:prstClr val="black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198214"/>
              </p:ext>
            </p:extLst>
          </p:nvPr>
        </p:nvGraphicFramePr>
        <p:xfrm>
          <a:off x="1441929" y="3943944"/>
          <a:ext cx="457670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177">
                  <a:extLst>
                    <a:ext uri="{9D8B030D-6E8A-4147-A177-3AD203B41FA5}">
                      <a16:colId xmlns:a16="http://schemas.microsoft.com/office/drawing/2014/main" val="3775530930"/>
                    </a:ext>
                  </a:extLst>
                </a:gridCol>
                <a:gridCol w="1144177">
                  <a:extLst>
                    <a:ext uri="{9D8B030D-6E8A-4147-A177-3AD203B41FA5}">
                      <a16:colId xmlns:a16="http://schemas.microsoft.com/office/drawing/2014/main" val="99991150"/>
                    </a:ext>
                  </a:extLst>
                </a:gridCol>
                <a:gridCol w="1144177">
                  <a:extLst>
                    <a:ext uri="{9D8B030D-6E8A-4147-A177-3AD203B41FA5}">
                      <a16:colId xmlns:a16="http://schemas.microsoft.com/office/drawing/2014/main" val="3698648474"/>
                    </a:ext>
                  </a:extLst>
                </a:gridCol>
                <a:gridCol w="1144177">
                  <a:extLst>
                    <a:ext uri="{9D8B030D-6E8A-4147-A177-3AD203B41FA5}">
                      <a16:colId xmlns:a16="http://schemas.microsoft.com/office/drawing/2014/main" val="1378133969"/>
                    </a:ext>
                  </a:extLst>
                </a:gridCol>
              </a:tblGrid>
              <a:tr h="298456">
                <a:tc>
                  <a:txBody>
                    <a:bodyPr/>
                    <a:lstStyle/>
                    <a:p>
                      <a:pPr algn="ctr"/>
                      <a:r>
                        <a:rPr lang="zh-CN" altLang="en-US" smtClean="0"/>
                        <a:t>拟合区间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mass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width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nsig</a:t>
                      </a:r>
                      <a:endParaRPr lang="zh-CN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2788233"/>
                  </a:ext>
                </a:extLst>
              </a:tr>
              <a:tr h="2984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[2.0,4.0]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mtClean="0"/>
                        <a:t>3.0099</a:t>
                      </a:r>
                      <a:endParaRPr lang="zh-CN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mtClean="0"/>
                        <a:t>0.20640</a:t>
                      </a:r>
                      <a:endParaRPr lang="zh-CN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mtClean="0"/>
                        <a:t>9085.0</a:t>
                      </a:r>
                      <a:endParaRPr lang="zh-CN" altLang="en-US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1045336"/>
                  </a:ext>
                </a:extLst>
              </a:tr>
              <a:tr h="298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mtClean="0"/>
                        <a:t>[1.9,4.0]</a:t>
                      </a:r>
                      <a:endParaRPr lang="zh-CN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3.0099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0.20581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9053.8</a:t>
                      </a:r>
                      <a:endParaRPr lang="zh-CN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9010707"/>
                  </a:ext>
                </a:extLst>
              </a:tr>
              <a:tr h="298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mtClean="0"/>
                        <a:t>[2.1,4.0]</a:t>
                      </a:r>
                      <a:endParaRPr lang="zh-CN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3.0099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0.20734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9131.2</a:t>
                      </a:r>
                      <a:endParaRPr lang="zh-CN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6275903"/>
                  </a:ext>
                </a:extLst>
              </a:tr>
              <a:tr h="298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mtClean="0"/>
                        <a:t>[2.0,4.1]</a:t>
                      </a:r>
                      <a:endParaRPr lang="zh-CN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3.0100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0.20675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9102.3</a:t>
                      </a:r>
                      <a:endParaRPr lang="zh-CN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9899998"/>
                  </a:ext>
                </a:extLst>
              </a:tr>
              <a:tr h="298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mtClean="0"/>
                        <a:t>[2.0,3.9]</a:t>
                      </a:r>
                      <a:endParaRPr lang="zh-CN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3.0099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0.20693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9117.2</a:t>
                      </a:r>
                      <a:endParaRPr lang="zh-CN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6604268"/>
                  </a:ext>
                </a:extLst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770673"/>
              </p:ext>
            </p:extLst>
          </p:nvPr>
        </p:nvGraphicFramePr>
        <p:xfrm>
          <a:off x="386482" y="2060848"/>
          <a:ext cx="6264696" cy="1186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174">
                  <a:extLst>
                    <a:ext uri="{9D8B030D-6E8A-4147-A177-3AD203B41FA5}">
                      <a16:colId xmlns:a16="http://schemas.microsoft.com/office/drawing/2014/main" val="3775530930"/>
                    </a:ext>
                  </a:extLst>
                </a:gridCol>
                <a:gridCol w="1566174">
                  <a:extLst>
                    <a:ext uri="{9D8B030D-6E8A-4147-A177-3AD203B41FA5}">
                      <a16:colId xmlns:a16="http://schemas.microsoft.com/office/drawing/2014/main" val="99991150"/>
                    </a:ext>
                  </a:extLst>
                </a:gridCol>
                <a:gridCol w="1566174">
                  <a:extLst>
                    <a:ext uri="{9D8B030D-6E8A-4147-A177-3AD203B41FA5}">
                      <a16:colId xmlns:a16="http://schemas.microsoft.com/office/drawing/2014/main" val="3698648474"/>
                    </a:ext>
                  </a:extLst>
                </a:gridCol>
                <a:gridCol w="1566174">
                  <a:extLst>
                    <a:ext uri="{9D8B030D-6E8A-4147-A177-3AD203B41FA5}">
                      <a16:colId xmlns:a16="http://schemas.microsoft.com/office/drawing/2014/main" val="1378133969"/>
                    </a:ext>
                  </a:extLst>
                </a:gridCol>
              </a:tblGrid>
              <a:tr h="389636">
                <a:tc>
                  <a:txBody>
                    <a:bodyPr/>
                    <a:lstStyle/>
                    <a:p>
                      <a:pPr algn="ctr"/>
                      <a:r>
                        <a:rPr lang="zh-CN" altLang="en-US" smtClean="0"/>
                        <a:t>本底函数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mass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width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nsig</a:t>
                      </a:r>
                      <a:endParaRPr lang="zh-CN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2788233"/>
                  </a:ext>
                </a:extLst>
              </a:tr>
              <a:tr h="3984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mc simulation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3.0099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0.2064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9085</a:t>
                      </a:r>
                      <a:endParaRPr lang="zh-CN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1045336"/>
                  </a:ext>
                </a:extLst>
              </a:tr>
              <a:tr h="3984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mtClean="0"/>
                        <a:t>data driven</a:t>
                      </a:r>
                      <a:endParaRPr lang="zh-CN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3.0084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0.2046</a:t>
                      </a: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mtClean="0"/>
                        <a:t>8831</a:t>
                      </a:r>
                      <a:endParaRPr lang="zh-CN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9010707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19506" y="4255408"/>
            <a:ext cx="1122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fit range</a:t>
            </a: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999508" y="5041224"/>
            <a:ext cx="1860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mtClean="0"/>
              <a:t>biggest difference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07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0" y="2"/>
            <a:ext cx="9144000" cy="873125"/>
          </a:xfrm>
          <a:solidFill>
            <a:srgbClr val="0000FF"/>
          </a:solidFill>
        </p:spPr>
        <p:txBody>
          <a:bodyPr/>
          <a:lstStyle/>
          <a:p>
            <a:r>
              <a:rPr lang="zh-CN" altLang="en-US" sz="3200" smtClean="0">
                <a:solidFill>
                  <a:schemeClr val="bg1"/>
                </a:solidFill>
                <a:latin typeface="Cambria Math" panose="02040503050406030204" pitchFamily="18" charset="0"/>
              </a:rPr>
              <a:t>系统误差分析</a:t>
            </a:r>
            <a:endParaRPr lang="zh-CN" altLang="en-US" sz="3200" dirty="0">
              <a:solidFill>
                <a:schemeClr val="bg1"/>
              </a:solidFill>
              <a:latin typeface="Cambria Math" panose="02040503050406030204" pitchFamily="18" charset="0"/>
            </a:endParaRPr>
          </a:p>
        </p:txBody>
      </p:sp>
      <p:sp>
        <p:nvSpPr>
          <p:cNvPr id="5123" name="Date Placeholder 3"/>
          <p:cNvSpPr txBox="1">
            <a:spLocks noGrp="1" noChangeArrowheads="1"/>
          </p:cNvSpPr>
          <p:nvPr/>
        </p:nvSpPr>
        <p:spPr bwMode="auto">
          <a:xfrm>
            <a:off x="342900" y="650399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89F4DB72-EE2B-4237-8BE7-F6D81EEB5D8E}" type="datetime1">
              <a:rPr kumimoji="0" lang="en-US" altLang="zh-CN" sz="1400" b="1" i="1" u="none" strike="noStrike" kern="1200" cap="none" spc="0" normalizeH="0" baseline="0" noProof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7/20/2019</a:t>
            </a:fld>
            <a:endParaRPr kumimoji="0" lang="en-US" altLang="zh-CN" sz="1400" b="1" i="1" u="none" strike="noStrike" kern="1200" cap="none" spc="0" normalizeH="0" baseline="0" noProof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124" name="Slide Number Placeholder 5"/>
          <p:cNvSpPr txBox="1">
            <a:spLocks noGrp="1" noChangeArrowheads="1"/>
          </p:cNvSpPr>
          <p:nvPr/>
        </p:nvSpPr>
        <p:spPr bwMode="auto">
          <a:xfrm>
            <a:off x="6731000" y="649129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12DC1770-5488-47A1-A8C9-D45CFB53C082}" type="slidenum">
              <a:rPr kumimoji="0" lang="en-US" altLang="zh-CN" sz="1400" b="1" i="1" u="none" strike="noStrike" kern="1200" cap="none" spc="0" normalizeH="0" baseline="0" noProof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9</a:t>
            </a:fld>
            <a:endParaRPr kumimoji="0" lang="en-US" altLang="zh-CN" sz="1400" b="1" i="1" u="none" strike="noStrike" kern="1200" cap="none" spc="0" normalizeH="0" baseline="0" noProof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矩形 2"/>
              <p:cNvSpPr/>
              <p:nvPr/>
            </p:nvSpPr>
            <p:spPr>
              <a:xfrm>
                <a:off x="1112765" y="3046264"/>
                <a:ext cx="6548238" cy="25991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720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zh-CN" altLang="zh-CN" dirty="0" smtClean="0">
                    <a:ea typeface="华文中宋" panose="02010600040101010101" pitchFamily="2" charset="-122"/>
                  </a:rPr>
                  <a:t>根据误差传递公式，总的系统误差等于各项系统误差的平方</a:t>
                </a:r>
                <a:r>
                  <a:rPr lang="zh-CN" altLang="zh-CN" smtClean="0">
                    <a:ea typeface="华文中宋" panose="02010600040101010101" pitchFamily="2" charset="-122"/>
                  </a:rPr>
                  <a:t>之</a:t>
                </a:r>
                <a:r>
                  <a:rPr lang="zh-CN" altLang="zh-CN" smtClean="0">
                    <a:ea typeface="华文中宋" panose="02010600040101010101" pitchFamily="2" charset="-122"/>
                  </a:rPr>
                  <a:t>和</a:t>
                </a:r>
                <a:r>
                  <a:rPr lang="zh-CN" altLang="en-US" smtClean="0">
                    <a:ea typeface="华文中宋" panose="02010600040101010101" pitchFamily="2" charset="-122"/>
                  </a:rPr>
                  <a:t>开方</a:t>
                </a:r>
                <a:r>
                  <a:rPr lang="zh-CN" altLang="zh-CN" smtClean="0">
                    <a:ea typeface="华文中宋" panose="02010600040101010101" pitchFamily="2" charset="-122"/>
                  </a:rPr>
                  <a:t>，</a:t>
                </a:r>
                <a:r>
                  <a:rPr lang="zh-CN" altLang="zh-CN" dirty="0" smtClean="0">
                    <a:ea typeface="华文中宋" panose="02010600040101010101" pitchFamily="2" charset="-122"/>
                  </a:rPr>
                  <a:t>所以包含误差</a:t>
                </a:r>
                <a:r>
                  <a:rPr lang="zh-CN" altLang="zh-CN">
                    <a:ea typeface="华文中宋" panose="02010600040101010101" pitchFamily="2" charset="-122"/>
                  </a:rPr>
                  <a:t>项</a:t>
                </a:r>
                <a:r>
                  <a:rPr lang="zh-CN" altLang="zh-CN" smtClean="0">
                    <a:ea typeface="华文中宋" panose="02010600040101010101" pitchFamily="2" charset="-122"/>
                  </a:rPr>
                  <a:t>的</a:t>
                </a:r>
                <a:r>
                  <a:rPr lang="zh-CN" altLang="en-US" smtClean="0">
                    <a:ea typeface="华文中宋" panose="02010600040101010101" pitchFamily="2" charset="-122"/>
                  </a:rPr>
                  <a:t>测量结果</a:t>
                </a:r>
                <a:r>
                  <a:rPr lang="zh-CN" altLang="zh-CN" smtClean="0">
                    <a:ea typeface="华文中宋" panose="02010600040101010101" pitchFamily="2" charset="-122"/>
                  </a:rPr>
                  <a:t>为</a:t>
                </a:r>
                <a:r>
                  <a:rPr lang="en-AU" altLang="zh-CN" dirty="0">
                    <a:ea typeface="华文中宋" panose="02010600040101010101" pitchFamily="2" charset="-122"/>
                  </a:rPr>
                  <a:t>(</a:t>
                </a:r>
                <a:r>
                  <a:rPr lang="zh-CN" altLang="zh-CN" dirty="0">
                    <a:ea typeface="华文中宋" panose="02010600040101010101" pitchFamily="2" charset="-122"/>
                  </a:rPr>
                  <a:t>前一项为统计误差，后一项为系统误差</a:t>
                </a:r>
                <a:r>
                  <a:rPr lang="en-AU" altLang="zh-CN" dirty="0">
                    <a:ea typeface="华文中宋" panose="02010600040101010101" pitchFamily="2" charset="-122"/>
                  </a:rPr>
                  <a:t>)</a:t>
                </a:r>
                <a:r>
                  <a:rPr lang="zh-CN" altLang="zh-CN" dirty="0">
                    <a:ea typeface="华文中宋" panose="02010600040101010101" pitchFamily="2" charset="-122"/>
                  </a:rPr>
                  <a:t>：</a:t>
                </a:r>
                <a:endParaRPr lang="en-US" altLang="zh-CN" dirty="0">
                  <a:ea typeface="华文中宋" panose="02010600040101010101" pitchFamily="2" charset="-122"/>
                </a:endParaRPr>
              </a:p>
              <a:p>
                <a:pPr indent="45720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i="1" dirty="0" smtClean="0">
                          <a:latin typeface="Cambria Math" panose="02040503050406030204" pitchFamily="18" charset="0"/>
                        </a:rPr>
                        <m:t>mass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altLang="zh-CN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3009.9</m:t>
                      </m:r>
                      <m:r>
                        <a:rPr lang="zh-CN" altLang="zh-CN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2.9</m:t>
                      </m:r>
                      <m:r>
                        <a:rPr lang="zh-CN" altLang="zh-CN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1.5</m:t>
                      </m:r>
                      <m:r>
                        <a:rPr lang="en-AU" altLang="zh-CN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zh-CN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zh-CN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altLang="zh-CN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altLang="zh-CN" smtClean="0"/>
              </a:p>
              <a:p>
                <a:pPr indent="45720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dirty="0" smtClean="0">
                          <a:latin typeface="Cambria Math" panose="02040503050406030204" pitchFamily="18" charset="0"/>
                        </a:rPr>
                        <m:t>width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altLang="zh-CN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206.4</m:t>
                      </m:r>
                      <m:r>
                        <a:rPr lang="zh-CN" altLang="zh-CN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2.9</m:t>
                      </m:r>
                      <m:r>
                        <a:rPr lang="zh-CN" altLang="zh-CN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9.7</m:t>
                      </m:r>
                      <m:r>
                        <a:rPr lang="en-AU" altLang="zh-CN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CN" altLang="zh-CN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zh-CN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altLang="zh-CN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altLang="zh-CN" smtClean="0"/>
              </a:p>
              <a:p>
                <a:pPr indent="457200"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b="0" i="0" dirty="0" smtClean="0">
                          <a:latin typeface="Cambria Math" panose="02040503050406030204" pitchFamily="18" charset="0"/>
                        </a:rPr>
                        <m:t>nsig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9085</m:t>
                      </m:r>
                      <m:r>
                        <a:rPr lang="zh-CN" altLang="zh-CN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136</m:t>
                      </m:r>
                      <m:r>
                        <a:rPr lang="zh-CN" altLang="zh-CN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258.2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765" y="3046264"/>
                <a:ext cx="6548238" cy="2599173"/>
              </a:xfrm>
              <a:prstGeom prst="rect">
                <a:avLst/>
              </a:prstGeom>
              <a:blipFill>
                <a:blip r:embed="rId2"/>
                <a:stretch>
                  <a:fillRect l="-838" r="-41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3272348"/>
                  </p:ext>
                </p:extLst>
              </p:nvPr>
            </p:nvGraphicFramePr>
            <p:xfrm>
              <a:off x="1338884" y="1229363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395620215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68313466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23082358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4416232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mtClean="0"/>
                            <a:t>误差来源</a:t>
                          </a:r>
                          <a:endParaRPr lang="zh-CN" alt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mtClean="0"/>
                            <a:t>mass</a:t>
                          </a:r>
                          <a:r>
                            <a:rPr lang="zh-CN" altLang="en-US" smtClean="0"/>
                            <a:t>的误差</a:t>
                          </a:r>
                          <a:endParaRPr lang="zh-CN" alt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mtClean="0"/>
                            <a:t>width</a:t>
                          </a:r>
                          <a:r>
                            <a:rPr lang="zh-CN" altLang="en-US" smtClean="0"/>
                            <a:t>的误差</a:t>
                          </a:r>
                          <a:endParaRPr lang="zh-CN" alt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mtClean="0"/>
                            <a:t>nsig</a:t>
                          </a:r>
                          <a:r>
                            <a:rPr lang="zh-CN" altLang="en-US" smtClean="0"/>
                            <a:t>的误差</a:t>
                          </a:r>
                          <a:endParaRPr lang="zh-CN" altLang="en-US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739709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mtClean="0"/>
                            <a:t>本底分析</a:t>
                          </a:r>
                          <a:endParaRPr lang="zh-CN" alt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zh-CN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0.0015</m:t>
                                </m:r>
                              </m:oMath>
                            </m:oMathPara>
                          </a14:m>
                          <a:endParaRPr lang="zh-CN" alt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zh-CN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0.0022</m:t>
                                </m:r>
                              </m:oMath>
                            </m:oMathPara>
                          </a14:m>
                          <a:endParaRPr lang="zh-CN" alt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zh-CN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254</m:t>
                                </m:r>
                              </m:oMath>
                            </m:oMathPara>
                          </a14:m>
                          <a:endParaRPr lang="zh-CN" altLang="en-US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882172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mtClean="0"/>
                            <a:t>拟合区间</a:t>
                          </a:r>
                          <a:endParaRPr lang="zh-CN" alt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zh-CN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0.0000</m:t>
                                </m:r>
                              </m:oMath>
                            </m:oMathPara>
                          </a14:m>
                          <a:endParaRPr lang="zh-CN" alt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zh-CN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0.0094</m:t>
                                </m:r>
                              </m:oMath>
                            </m:oMathPara>
                          </a14:m>
                          <a:endParaRPr lang="zh-CN" alt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zh-CN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46.2</m:t>
                                </m:r>
                              </m:oMath>
                            </m:oMathPara>
                          </a14:m>
                          <a:endParaRPr lang="zh-CN" altLang="en-US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784994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mtClean="0"/>
                            <a:t>总系统误差</a:t>
                          </a:r>
                          <a:endParaRPr lang="zh-CN" alt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zh-CN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0.0015</m:t>
                                </m:r>
                              </m:oMath>
                            </m:oMathPara>
                          </a14:m>
                          <a:endParaRPr lang="zh-CN" alt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zh-CN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0.0097</m:t>
                                </m:r>
                              </m:oMath>
                            </m:oMathPara>
                          </a14:m>
                          <a:endParaRPr lang="zh-CN" alt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zh-CN" altLang="zh-CN" smtClean="0">
                                    <a:latin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altLang="zh-CN" b="0" i="0" smtClean="0">
                                    <a:latin typeface="Cambria Math" panose="02040503050406030204" pitchFamily="18" charset="0"/>
                                  </a:rPr>
                                  <m:t>258.2</m:t>
                                </m:r>
                              </m:oMath>
                            </m:oMathPara>
                          </a14:m>
                          <a:endParaRPr lang="zh-CN" altLang="en-US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0624873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23272348"/>
                  </p:ext>
                </p:extLst>
              </p:nvPr>
            </p:nvGraphicFramePr>
            <p:xfrm>
              <a:off x="1338884" y="1229363"/>
              <a:ext cx="609600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3956202154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683134663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2230823580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44162323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mtClean="0"/>
                            <a:t>误差来源</a:t>
                          </a:r>
                          <a:endParaRPr lang="zh-CN" alt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mtClean="0"/>
                            <a:t>mass</a:t>
                          </a:r>
                          <a:r>
                            <a:rPr lang="zh-CN" altLang="en-US" smtClean="0"/>
                            <a:t>的误差</a:t>
                          </a:r>
                          <a:endParaRPr lang="zh-CN" alt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mtClean="0"/>
                            <a:t>width</a:t>
                          </a:r>
                          <a:r>
                            <a:rPr lang="zh-CN" altLang="en-US" smtClean="0"/>
                            <a:t>的误差</a:t>
                          </a:r>
                          <a:endParaRPr lang="zh-CN" alt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mtClean="0"/>
                            <a:t>nsig</a:t>
                          </a:r>
                          <a:r>
                            <a:rPr lang="zh-CN" altLang="en-US" smtClean="0"/>
                            <a:t>的误差</a:t>
                          </a:r>
                          <a:endParaRPr lang="zh-CN" altLang="en-US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739709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mtClean="0"/>
                            <a:t>本底分析</a:t>
                          </a:r>
                          <a:endParaRPr lang="zh-CN" alt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000" t="-109677" r="-200797" b="-2161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800" t="-109677" r="-101600" b="-2161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0800" t="-109677" r="-1600" b="-2161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82172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mtClean="0"/>
                            <a:t>拟合区间</a:t>
                          </a:r>
                          <a:endParaRPr lang="zh-CN" alt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000" t="-213115" r="-200797" b="-1196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800" t="-213115" r="-101600" b="-1196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0800" t="-213115" r="-1600" b="-1196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7849947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smtClean="0"/>
                            <a:t>总系统误差</a:t>
                          </a:r>
                          <a:endParaRPr lang="zh-CN" alt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000" t="-313115" r="-200797" b="-196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00800" t="-313115" r="-101600" b="-196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0800" t="-313115" r="-1600" b="-196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0624873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75004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 主题 2</Template>
  <TotalTime>141884</TotalTime>
  <Words>733</Words>
  <Application>Microsoft Office PowerPoint</Application>
  <PresentationFormat>全屏显示(4:3)</PresentationFormat>
  <Paragraphs>195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MS PGothic</vt:lpstr>
      <vt:lpstr>华文中宋</vt:lpstr>
      <vt:lpstr>宋体</vt:lpstr>
      <vt:lpstr>微软雅黑</vt:lpstr>
      <vt:lpstr>Arial</vt:lpstr>
      <vt:lpstr>Calibri</vt:lpstr>
      <vt:lpstr>Cambria</vt:lpstr>
      <vt:lpstr>Cambria Math</vt:lpstr>
      <vt:lpstr>Times New Roman</vt:lpstr>
      <vt:lpstr>Office 主题</vt:lpstr>
      <vt:lpstr>Report of iSTEP 2019</vt:lpstr>
      <vt:lpstr>outline</vt:lpstr>
      <vt:lpstr>事例选择条件</vt:lpstr>
      <vt:lpstr>本底分析——data driven</vt:lpstr>
      <vt:lpstr>本底分析—— reweight</vt:lpstr>
      <vt:lpstr>质量谱拟合——本底形状</vt:lpstr>
      <vt:lpstr>质量谱拟合</vt:lpstr>
      <vt:lpstr>系统误差分析</vt:lpstr>
      <vt:lpstr>系统误差分析</vt:lpstr>
      <vt:lpstr>总结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Z+gamma truth for background modelling</dc:title>
  <dc:creator>conan edogawa</dc:creator>
  <cp:lastModifiedBy>张 鹏</cp:lastModifiedBy>
  <cp:revision>1009</cp:revision>
  <cp:lastPrinted>2018-12-03T10:36:07Z</cp:lastPrinted>
  <dcterms:created xsi:type="dcterms:W3CDTF">2017-08-27T13:00:07Z</dcterms:created>
  <dcterms:modified xsi:type="dcterms:W3CDTF">2019-07-20T05:07:57Z</dcterms:modified>
</cp:coreProperties>
</file>