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>
        <p:scale>
          <a:sx n="75" d="100"/>
          <a:sy n="75" d="100"/>
        </p:scale>
        <p:origin x="954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69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8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14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61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03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0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8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45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10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2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07209-92EC-4A4D-B0FB-8F2C97774F15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E5DB2-004F-4913-A74D-F165CB3BE8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48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MOST2 PLL Weekly 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Xiaoting</a:t>
            </a:r>
            <a:r>
              <a:rPr lang="en-US" altLang="zh-CN" dirty="0" smtClean="0"/>
              <a:t> Li</a:t>
            </a:r>
          </a:p>
          <a:p>
            <a:r>
              <a:rPr lang="en-US" altLang="zh-CN" dirty="0" smtClean="0"/>
              <a:t>IHEP</a:t>
            </a:r>
          </a:p>
          <a:p>
            <a:r>
              <a:rPr lang="en-US" altLang="zh-CN" dirty="0" smtClean="0"/>
              <a:t>April 8, 2019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091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IO definition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645666"/>
              </p:ext>
            </p:extLst>
          </p:nvPr>
        </p:nvGraphicFramePr>
        <p:xfrm>
          <a:off x="720635" y="1353978"/>
          <a:ext cx="8308341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3354515"/>
                <a:gridCol w="1102614"/>
                <a:gridCol w="2982532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IO Name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IO Name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BSEL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Loop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b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andwidth Configuration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AVDD/AGND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Analog</a:t>
                      </a:r>
                      <a:r>
                        <a:rPr lang="en-US" altLang="zh-CN" sz="1200" b="1" baseline="0" dirty="0" smtClean="0"/>
                        <a:t> p</a:t>
                      </a:r>
                      <a:r>
                        <a:rPr lang="en-US" altLang="zh-CN" sz="1200" b="1" dirty="0" smtClean="0"/>
                        <a:t>ower</a:t>
                      </a:r>
                      <a:endParaRPr lang="zh-CN" altLang="en-US" sz="1200" b="1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ISEL0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Charging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Current Configuration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DVDD/DGND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Digital</a:t>
                      </a:r>
                      <a:r>
                        <a:rPr lang="en-US" altLang="zh-CN" sz="1200" b="1" baseline="0" dirty="0" smtClean="0"/>
                        <a:t> p</a:t>
                      </a:r>
                      <a:r>
                        <a:rPr lang="en-US" altLang="zh-CN" sz="1200" b="1" dirty="0" smtClean="0"/>
                        <a:t>ower</a:t>
                      </a:r>
                      <a:endParaRPr lang="zh-CN" altLang="en-US" sz="1200" b="1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ISEL1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REF</a:t>
                      </a:r>
                      <a:endParaRPr lang="zh-CN" alt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Reference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clock 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input (CMOS), 40MHz</a:t>
                      </a:r>
                      <a:endParaRPr lang="zh-CN" alt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CKESEL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Clock delay selection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DOUT/_DOUT</a:t>
                      </a:r>
                      <a:endParaRPr lang="zh-CN" alt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Serial-data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outputs (CML)</a:t>
                      </a:r>
                      <a:endParaRPr lang="zh-CN" altLang="en-US" sz="1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i="1" u="sng" dirty="0" smtClean="0">
                          <a:solidFill>
                            <a:srgbClr val="FF0000"/>
                          </a:solidFill>
                        </a:rPr>
                        <a:t>NSEL</a:t>
                      </a:r>
                      <a:endParaRPr lang="zh-CN" altLang="en-US" sz="12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Divisor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selection:</a:t>
                      </a:r>
                    </a:p>
                    <a:p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“0” for 64, 2.56GHz; “1” for 32, 1.28GHz</a:t>
                      </a:r>
                      <a:endParaRPr lang="en-US" altLang="zh-CN" sz="1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TCK</a:t>
                      </a:r>
                      <a:endParaRPr lang="zh-CN" alt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Low-speed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t</a:t>
                      </a:r>
                      <a:r>
                        <a:rPr lang="en-US" altLang="zh-CN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est clock of PLL 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(CMOS), 40MHz</a:t>
                      </a:r>
                      <a:endParaRPr lang="zh-CN" altLang="en-US" sz="1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DSEL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Input data 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selection:</a:t>
                      </a:r>
                    </a:p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“0” for pixel array data; “1” for PRBS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strike="sng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TCKH/_TCKH</a:t>
                      </a:r>
                      <a:endParaRPr lang="zh-CN" altLang="en-US" sz="1200" strike="sngStrik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trike="sng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High-speed</a:t>
                      </a:r>
                      <a:r>
                        <a:rPr lang="en-US" altLang="zh-CN" sz="1200" strike="sng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t</a:t>
                      </a:r>
                      <a:r>
                        <a:rPr lang="en-US" altLang="zh-CN" sz="1200" strike="sng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est clock of PLL (</a:t>
                      </a:r>
                      <a:r>
                        <a:rPr lang="en-US" altLang="zh-CN" sz="1200" b="1" strike="sng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CML</a:t>
                      </a:r>
                      <a:r>
                        <a:rPr lang="en-US" altLang="zh-CN" sz="1200" strike="sng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zh-CN" altLang="en-US" sz="1200" strike="sngStrike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i="1" u="sng" dirty="0" smtClean="0">
                          <a:solidFill>
                            <a:srgbClr val="FF0000"/>
                          </a:solidFill>
                        </a:rPr>
                        <a:t>TMOD</a:t>
                      </a:r>
                      <a:endParaRPr lang="zh-CN" altLang="en-US" sz="12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Trigger mode selection:</a:t>
                      </a:r>
                    </a:p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“0” for trigger mode, 160MHz for </a:t>
                      </a:r>
                      <a:r>
                        <a:rPr lang="en-US" altLang="zh-CN" sz="1200" b="1" dirty="0" err="1" smtClean="0">
                          <a:solidFill>
                            <a:srgbClr val="FF0000"/>
                          </a:solidFill>
                        </a:rPr>
                        <a:t>Serializer</a:t>
                      </a:r>
                      <a:endParaRPr lang="en-US" altLang="zh-CN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“1” for </a:t>
                      </a:r>
                      <a:r>
                        <a:rPr lang="en-US" altLang="zh-CN" sz="1200" b="1" dirty="0" err="1" smtClean="0">
                          <a:solidFill>
                            <a:srgbClr val="FF0000"/>
                          </a:solidFill>
                        </a:rPr>
                        <a:t>triggerless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 mode, 2.56/1.28GHz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for </a:t>
                      </a:r>
                      <a:r>
                        <a:rPr lang="en-US" altLang="zh-CN" sz="1200" b="1" baseline="0" dirty="0" err="1" smtClean="0">
                          <a:solidFill>
                            <a:srgbClr val="FF0000"/>
                          </a:solidFill>
                        </a:rPr>
                        <a:t>Ser</a:t>
                      </a:r>
                      <a:endParaRPr lang="en-US" altLang="zh-CN" sz="1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0070C0"/>
                          </a:solidFill>
                        </a:rPr>
                        <a:t>PSET</a:t>
                      </a:r>
                      <a:endParaRPr lang="zh-CN" altLang="en-U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0070C0"/>
                          </a:solidFill>
                        </a:rPr>
                        <a:t>PRBS initial </a:t>
                      </a:r>
                      <a:r>
                        <a:rPr lang="en-US" altLang="zh-CN" sz="1200" b="1" dirty="0" smtClean="0">
                          <a:solidFill>
                            <a:srgbClr val="0070C0"/>
                          </a:solidFill>
                        </a:rPr>
                        <a:t>setting, a high-pulse</a:t>
                      </a:r>
                      <a:r>
                        <a:rPr lang="en-US" altLang="zh-CN" sz="1200" b="1" baseline="0" dirty="0" smtClean="0">
                          <a:solidFill>
                            <a:srgbClr val="0070C0"/>
                          </a:solidFill>
                        </a:rPr>
                        <a:t> signal</a:t>
                      </a:r>
                      <a:endParaRPr lang="zh-CN" altLang="en-U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TVC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Control</a:t>
                      </a:r>
                      <a:r>
                        <a:rPr lang="en-US" altLang="zh-CN" sz="1200" baseline="0" dirty="0" smtClean="0"/>
                        <a:t> voltage test port</a:t>
                      </a:r>
                      <a:endParaRPr lang="en-US" altLang="zh-CN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Total</a:t>
                      </a:r>
                      <a:endParaRPr lang="zh-CN" altLang="en-US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9</a:t>
                      </a:r>
                      <a:endParaRPr lang="en-US" altLang="zh-CN" sz="1400" b="1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8+</a:t>
                      </a:r>
                      <a:endParaRPr lang="en-US" altLang="zh-CN" sz="1400" b="1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400" b="1" i="1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50992"/>
              </p:ext>
            </p:extLst>
          </p:nvPr>
        </p:nvGraphicFramePr>
        <p:xfrm>
          <a:off x="730086" y="5347183"/>
          <a:ext cx="9784907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595"/>
                <a:gridCol w="4280472"/>
                <a:gridCol w="1317308"/>
                <a:gridCol w="2982532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Internal 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altLang="zh-CN" sz="1400" dirty="0" smtClean="0"/>
                        <a:t>-</a:t>
                      </a:r>
                      <a:r>
                        <a:rPr lang="en-US" altLang="zh-CN" sz="1400" baseline="0" dirty="0" smtClean="0"/>
                        <a:t>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Internal 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out</a:t>
                      </a:r>
                      <a:r>
                        <a:rPr lang="en-US" altLang="zh-CN" sz="1400" dirty="0" smtClean="0"/>
                        <a:t>-</a:t>
                      </a:r>
                      <a:r>
                        <a:rPr lang="en-US" altLang="zh-CN" sz="1400" baseline="0" dirty="0" smtClean="0"/>
                        <a:t>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D&lt;0:31&gt;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Data from pixel array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5Mbps for trigger mode , 160Mbps for </a:t>
                      </a:r>
                      <a:r>
                        <a:rPr lang="en-US" altLang="zh-CN" sz="1200" b="1" baseline="0" dirty="0" err="1" smtClean="0">
                          <a:solidFill>
                            <a:srgbClr val="FF0000"/>
                          </a:solidFill>
                        </a:rPr>
                        <a:t>triggerless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CK160M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A 160MHz clock for periphery</a:t>
                      </a:r>
                      <a:r>
                        <a:rPr lang="en-US" altLang="zh-CN" sz="1200" b="1" baseline="0" dirty="0" smtClean="0"/>
                        <a:t> circuit</a:t>
                      </a:r>
                      <a:endParaRPr lang="zh-CN" altLang="en-US" sz="1200" b="1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SCK160M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Sampling clock from periphery together with data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5MHz for trigger mode , 160MHz for </a:t>
                      </a:r>
                      <a:r>
                        <a:rPr lang="en-US" altLang="zh-CN" sz="1200" b="1" baseline="0" dirty="0" err="1" smtClean="0">
                          <a:solidFill>
                            <a:srgbClr val="FF0000"/>
                          </a:solidFill>
                        </a:rPr>
                        <a:t>triggerless</a:t>
                      </a:r>
                      <a:r>
                        <a:rPr lang="en-US" altLang="zh-CN" sz="1200" b="1" baseline="0" dirty="0" smtClean="0">
                          <a:solidFill>
                            <a:srgbClr val="FF0000"/>
                          </a:solidFill>
                        </a:rPr>
                        <a:t> mode</a:t>
                      </a:r>
                      <a:endParaRPr lang="en-US" altLang="zh-CN" sz="12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9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圆角矩形 57"/>
          <p:cNvSpPr/>
          <p:nvPr/>
        </p:nvSpPr>
        <p:spPr>
          <a:xfrm>
            <a:off x="6258256" y="1452880"/>
            <a:ext cx="3842425" cy="11963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Operating Mode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NSEL &amp; TMOD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1615968" y="1833394"/>
            <a:ext cx="621391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PLL</a:t>
            </a:r>
            <a:endParaRPr lang="zh-CN" altLang="en-US" dirty="0"/>
          </a:p>
        </p:txBody>
      </p:sp>
      <p:cxnSp>
        <p:nvCxnSpPr>
          <p:cNvPr id="7" name="直接箭头连接符 6"/>
          <p:cNvCxnSpPr>
            <a:endCxn id="5" idx="1"/>
          </p:cNvCxnSpPr>
          <p:nvPr/>
        </p:nvCxnSpPr>
        <p:spPr>
          <a:xfrm>
            <a:off x="783210" y="2051050"/>
            <a:ext cx="832758" cy="121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000587" y="2237445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40MHz</a:t>
            </a:r>
            <a:endParaRPr lang="zh-CN" altLang="en-US" sz="1400" dirty="0"/>
          </a:p>
        </p:txBody>
      </p:sp>
      <p:sp>
        <p:nvSpPr>
          <p:cNvPr id="10" name="椭圆 9"/>
          <p:cNvSpPr/>
          <p:nvPr/>
        </p:nvSpPr>
        <p:spPr>
          <a:xfrm>
            <a:off x="2726310" y="1692662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1.28GHz</a:t>
            </a:r>
            <a:endParaRPr lang="zh-CN" altLang="en-US" sz="900" dirty="0"/>
          </a:p>
        </p:txBody>
      </p:sp>
      <p:sp>
        <p:nvSpPr>
          <p:cNvPr id="11" name="椭圆 10"/>
          <p:cNvSpPr/>
          <p:nvPr/>
        </p:nvSpPr>
        <p:spPr>
          <a:xfrm>
            <a:off x="2726310" y="2133219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2.56GHz</a:t>
            </a:r>
            <a:endParaRPr lang="zh-CN" altLang="en-US" sz="900" dirty="0"/>
          </a:p>
        </p:txBody>
      </p:sp>
      <p:cxnSp>
        <p:nvCxnSpPr>
          <p:cNvPr id="13" name="曲线连接符 12"/>
          <p:cNvCxnSpPr>
            <a:stCxn id="5" idx="3"/>
            <a:endCxn id="10" idx="2"/>
          </p:cNvCxnSpPr>
          <p:nvPr/>
        </p:nvCxnSpPr>
        <p:spPr>
          <a:xfrm flipV="1">
            <a:off x="2237359" y="1830581"/>
            <a:ext cx="488951" cy="221685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>
            <a:stCxn id="5" idx="3"/>
            <a:endCxn id="11" idx="2"/>
          </p:cNvCxnSpPr>
          <p:nvPr/>
        </p:nvCxnSpPr>
        <p:spPr>
          <a:xfrm>
            <a:off x="2237359" y="2052266"/>
            <a:ext cx="488951" cy="218872"/>
          </a:xfrm>
          <a:prstGeom prst="curvedConnector3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259896" y="1738828"/>
            <a:ext cx="263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1</a:t>
            </a:r>
          </a:p>
          <a:p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smtClean="0"/>
              <a:t>0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545646" y="1537127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rgbClr val="FF0000"/>
                </a:solidFill>
              </a:rPr>
              <a:t>×32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540628" y="1982506"/>
            <a:ext cx="47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×64</a:t>
            </a:r>
          </a:p>
        </p:txBody>
      </p:sp>
      <p:sp>
        <p:nvSpPr>
          <p:cNvPr id="20" name="圆角矩形 19"/>
          <p:cNvSpPr/>
          <p:nvPr/>
        </p:nvSpPr>
        <p:spPr>
          <a:xfrm>
            <a:off x="3935242" y="183217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÷2</a:t>
            </a:r>
            <a:endParaRPr lang="zh-CN" altLang="en-US" dirty="0"/>
          </a:p>
        </p:txBody>
      </p:sp>
      <p:cxnSp>
        <p:nvCxnSpPr>
          <p:cNvPr id="22" name="曲线连接符 21"/>
          <p:cNvCxnSpPr>
            <a:stCxn id="10" idx="6"/>
            <a:endCxn id="20" idx="1"/>
          </p:cNvCxnSpPr>
          <p:nvPr/>
        </p:nvCxnSpPr>
        <p:spPr>
          <a:xfrm>
            <a:off x="3539110" y="1830581"/>
            <a:ext cx="396132" cy="220469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曲线连接符 23"/>
          <p:cNvCxnSpPr>
            <a:stCxn id="11" idx="6"/>
            <a:endCxn id="20" idx="1"/>
          </p:cNvCxnSpPr>
          <p:nvPr/>
        </p:nvCxnSpPr>
        <p:spPr>
          <a:xfrm flipV="1">
            <a:off x="3539110" y="2051050"/>
            <a:ext cx="396132" cy="220088"/>
          </a:xfrm>
          <a:prstGeom prst="curvedConnector3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4976788" y="1692662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640MHz</a:t>
            </a:r>
            <a:endParaRPr lang="zh-CN" altLang="en-US" sz="900" dirty="0"/>
          </a:p>
        </p:txBody>
      </p:sp>
      <p:sp>
        <p:nvSpPr>
          <p:cNvPr id="31" name="椭圆 30"/>
          <p:cNvSpPr/>
          <p:nvPr/>
        </p:nvSpPr>
        <p:spPr>
          <a:xfrm>
            <a:off x="4976788" y="2133219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1.28GHz</a:t>
            </a:r>
            <a:endParaRPr lang="zh-CN" altLang="en-US" sz="900" dirty="0"/>
          </a:p>
        </p:txBody>
      </p:sp>
      <p:cxnSp>
        <p:nvCxnSpPr>
          <p:cNvPr id="32" name="曲线连接符 31"/>
          <p:cNvCxnSpPr>
            <a:stCxn id="20" idx="3"/>
            <a:endCxn id="30" idx="2"/>
          </p:cNvCxnSpPr>
          <p:nvPr/>
        </p:nvCxnSpPr>
        <p:spPr>
          <a:xfrm flipV="1">
            <a:off x="4508120" y="1830581"/>
            <a:ext cx="468668" cy="220469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曲线连接符 32"/>
          <p:cNvCxnSpPr>
            <a:stCxn id="20" idx="3"/>
            <a:endCxn id="31" idx="2"/>
          </p:cNvCxnSpPr>
          <p:nvPr/>
        </p:nvCxnSpPr>
        <p:spPr>
          <a:xfrm>
            <a:off x="4508120" y="2051050"/>
            <a:ext cx="468668" cy="220088"/>
          </a:xfrm>
          <a:prstGeom prst="curvedConnector3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36"/>
          <p:cNvCxnSpPr>
            <a:stCxn id="30" idx="6"/>
          </p:cNvCxnSpPr>
          <p:nvPr/>
        </p:nvCxnSpPr>
        <p:spPr>
          <a:xfrm>
            <a:off x="5789588" y="1830581"/>
            <a:ext cx="396132" cy="220469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线连接符 37"/>
          <p:cNvCxnSpPr>
            <a:stCxn id="31" idx="6"/>
          </p:cNvCxnSpPr>
          <p:nvPr/>
        </p:nvCxnSpPr>
        <p:spPr>
          <a:xfrm flipV="1">
            <a:off x="5789588" y="2051050"/>
            <a:ext cx="396132" cy="220088"/>
          </a:xfrm>
          <a:prstGeom prst="curvedConnector3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2391503" y="1336302"/>
            <a:ext cx="0" cy="320748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2144480" y="1075592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NSEL</a:t>
            </a:r>
          </a:p>
        </p:txBody>
      </p:sp>
      <p:sp>
        <p:nvSpPr>
          <p:cNvPr id="46" name="圆角矩形 45"/>
          <p:cNvSpPr/>
          <p:nvPr/>
        </p:nvSpPr>
        <p:spPr>
          <a:xfrm>
            <a:off x="6454957" y="183105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÷4</a:t>
            </a:r>
            <a:endParaRPr lang="zh-CN" altLang="en-US" dirty="0"/>
          </a:p>
        </p:txBody>
      </p:sp>
      <p:sp>
        <p:nvSpPr>
          <p:cNvPr id="47" name="圆角矩形 46"/>
          <p:cNvSpPr/>
          <p:nvPr/>
        </p:nvSpPr>
        <p:spPr>
          <a:xfrm>
            <a:off x="7389096" y="183105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÷2</a:t>
            </a:r>
            <a:endParaRPr lang="zh-CN" altLang="en-US" dirty="0"/>
          </a:p>
        </p:txBody>
      </p:sp>
      <p:sp>
        <p:nvSpPr>
          <p:cNvPr id="48" name="圆角矩形 47"/>
          <p:cNvSpPr/>
          <p:nvPr/>
        </p:nvSpPr>
        <p:spPr>
          <a:xfrm>
            <a:off x="8327680" y="183105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÷2</a:t>
            </a:r>
            <a:endParaRPr lang="zh-CN" altLang="en-US" dirty="0"/>
          </a:p>
        </p:txBody>
      </p:sp>
      <p:sp>
        <p:nvSpPr>
          <p:cNvPr id="49" name="圆角矩形 48"/>
          <p:cNvSpPr/>
          <p:nvPr/>
        </p:nvSpPr>
        <p:spPr>
          <a:xfrm>
            <a:off x="9266264" y="183105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÷2</a:t>
            </a:r>
            <a:endParaRPr lang="zh-CN" altLang="en-US" dirty="0"/>
          </a:p>
        </p:txBody>
      </p:sp>
      <p:cxnSp>
        <p:nvCxnSpPr>
          <p:cNvPr id="51" name="直接箭头连接符 50"/>
          <p:cNvCxnSpPr>
            <a:endCxn id="46" idx="1"/>
          </p:cNvCxnSpPr>
          <p:nvPr/>
        </p:nvCxnSpPr>
        <p:spPr>
          <a:xfrm>
            <a:off x="6089251" y="2049930"/>
            <a:ext cx="36570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46" idx="3"/>
            <a:endCxn id="47" idx="1"/>
          </p:cNvCxnSpPr>
          <p:nvPr/>
        </p:nvCxnSpPr>
        <p:spPr>
          <a:xfrm>
            <a:off x="7027835" y="2049930"/>
            <a:ext cx="361261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>
            <a:stCxn id="47" idx="3"/>
            <a:endCxn id="48" idx="1"/>
          </p:cNvCxnSpPr>
          <p:nvPr/>
        </p:nvCxnSpPr>
        <p:spPr>
          <a:xfrm>
            <a:off x="7961974" y="2049930"/>
            <a:ext cx="36570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>
            <a:stCxn id="48" idx="3"/>
            <a:endCxn id="49" idx="1"/>
          </p:cNvCxnSpPr>
          <p:nvPr/>
        </p:nvCxnSpPr>
        <p:spPr>
          <a:xfrm>
            <a:off x="8900558" y="2049930"/>
            <a:ext cx="36570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>
            <a:stCxn id="49" idx="3"/>
            <a:endCxn id="64" idx="2"/>
          </p:cNvCxnSpPr>
          <p:nvPr/>
        </p:nvCxnSpPr>
        <p:spPr>
          <a:xfrm>
            <a:off x="9839142" y="2049930"/>
            <a:ext cx="447337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本框 62"/>
          <p:cNvSpPr txBox="1"/>
          <p:nvPr/>
        </p:nvSpPr>
        <p:spPr>
          <a:xfrm>
            <a:off x="6932408" y="2253519"/>
            <a:ext cx="3363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320MHz	160MHz	80MHz	40MHz</a:t>
            </a:r>
          </a:p>
        </p:txBody>
      </p:sp>
      <p:sp>
        <p:nvSpPr>
          <p:cNvPr id="64" name="椭圆 63"/>
          <p:cNvSpPr/>
          <p:nvPr/>
        </p:nvSpPr>
        <p:spPr>
          <a:xfrm>
            <a:off x="10286479" y="1859763"/>
            <a:ext cx="993787" cy="38033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/>
              <a:t>40 MHz</a:t>
            </a:r>
            <a:endParaRPr lang="zh-CN" altLang="en-US" sz="1200" dirty="0"/>
          </a:p>
        </p:txBody>
      </p:sp>
      <p:sp>
        <p:nvSpPr>
          <p:cNvPr id="83" name="文本框 82"/>
          <p:cNvSpPr txBox="1"/>
          <p:nvPr/>
        </p:nvSpPr>
        <p:spPr>
          <a:xfrm>
            <a:off x="9421096" y="15245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85" name="曲线连接符 84"/>
          <p:cNvCxnSpPr>
            <a:stCxn id="48" idx="3"/>
            <a:endCxn id="83" idx="1"/>
          </p:cNvCxnSpPr>
          <p:nvPr/>
        </p:nvCxnSpPr>
        <p:spPr>
          <a:xfrm flipV="1">
            <a:off x="8900558" y="1663051"/>
            <a:ext cx="520538" cy="386879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曲线连接符 86"/>
          <p:cNvCxnSpPr>
            <a:stCxn id="83" idx="3"/>
            <a:endCxn id="64" idx="2"/>
          </p:cNvCxnSpPr>
          <p:nvPr/>
        </p:nvCxnSpPr>
        <p:spPr>
          <a:xfrm>
            <a:off x="9684310" y="1663051"/>
            <a:ext cx="602169" cy="386879"/>
          </a:xfrm>
          <a:prstGeom prst="curvedConnector3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6932407" y="1581437"/>
            <a:ext cx="24400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160MHz	80MHz	40MHz</a:t>
            </a:r>
          </a:p>
        </p:txBody>
      </p:sp>
      <p:cxnSp>
        <p:nvCxnSpPr>
          <p:cNvPr id="90" name="肘形连接符 89"/>
          <p:cNvCxnSpPr>
            <a:stCxn id="64" idx="6"/>
            <a:endCxn id="5" idx="2"/>
          </p:cNvCxnSpPr>
          <p:nvPr/>
        </p:nvCxnSpPr>
        <p:spPr>
          <a:xfrm flipH="1">
            <a:off x="1926664" y="2049930"/>
            <a:ext cx="9353602" cy="221208"/>
          </a:xfrm>
          <a:prstGeom prst="bentConnector4">
            <a:avLst>
              <a:gd name="adj1" fmla="val -1731"/>
              <a:gd name="adj2" fmla="val 410025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本框 91"/>
          <p:cNvSpPr txBox="1"/>
          <p:nvPr/>
        </p:nvSpPr>
        <p:spPr>
          <a:xfrm>
            <a:off x="1106087" y="1800383"/>
            <a:ext cx="387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1909576" y="2363790"/>
            <a:ext cx="383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Div</a:t>
            </a:r>
            <a:endParaRPr lang="en-US" altLang="zh-CN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圆角矩形 94"/>
          <p:cNvSpPr/>
          <p:nvPr/>
        </p:nvSpPr>
        <p:spPr>
          <a:xfrm>
            <a:off x="5845355" y="3565728"/>
            <a:ext cx="57287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÷2</a:t>
            </a:r>
            <a:endParaRPr lang="zh-CN" altLang="en-US" dirty="0"/>
          </a:p>
        </p:txBody>
      </p:sp>
      <p:sp>
        <p:nvSpPr>
          <p:cNvPr id="96" name="圆角矩形 95"/>
          <p:cNvSpPr/>
          <p:nvPr/>
        </p:nvSpPr>
        <p:spPr>
          <a:xfrm>
            <a:off x="3417527" y="3565728"/>
            <a:ext cx="1132058" cy="4377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Serializer</a:t>
            </a:r>
            <a:endParaRPr lang="zh-CN" altLang="en-US" dirty="0"/>
          </a:p>
        </p:txBody>
      </p:sp>
      <p:sp>
        <p:nvSpPr>
          <p:cNvPr id="97" name="圆角矩形 96"/>
          <p:cNvSpPr/>
          <p:nvPr/>
        </p:nvSpPr>
        <p:spPr>
          <a:xfrm>
            <a:off x="2540628" y="1452880"/>
            <a:ext cx="1126497" cy="1172520"/>
          </a:xfrm>
          <a:prstGeom prst="round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9" name="肘形连接符 98"/>
          <p:cNvCxnSpPr>
            <a:stCxn id="97" idx="2"/>
            <a:endCxn id="96" idx="1"/>
          </p:cNvCxnSpPr>
          <p:nvPr/>
        </p:nvCxnSpPr>
        <p:spPr>
          <a:xfrm rot="16200000" flipH="1">
            <a:off x="2681102" y="3048175"/>
            <a:ext cx="1159200" cy="313650"/>
          </a:xfrm>
          <a:prstGeom prst="bentConnector2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3132710" y="33971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3629411" y="3086416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TMOD</a:t>
            </a:r>
          </a:p>
        </p:txBody>
      </p:sp>
      <p:cxnSp>
        <p:nvCxnSpPr>
          <p:cNvPr id="104" name="直接箭头连接符 103"/>
          <p:cNvCxnSpPr>
            <a:stCxn id="95" idx="1"/>
            <a:endCxn id="112" idx="6"/>
          </p:cNvCxnSpPr>
          <p:nvPr/>
        </p:nvCxnSpPr>
        <p:spPr>
          <a:xfrm flipH="1">
            <a:off x="5592710" y="3784600"/>
            <a:ext cx="25264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椭圆 111"/>
          <p:cNvSpPr/>
          <p:nvPr/>
        </p:nvSpPr>
        <p:spPr>
          <a:xfrm>
            <a:off x="4779910" y="3646681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80MHz</a:t>
            </a:r>
            <a:endParaRPr lang="zh-CN" altLang="en-US" sz="900" dirty="0"/>
          </a:p>
        </p:txBody>
      </p:sp>
      <p:cxnSp>
        <p:nvCxnSpPr>
          <p:cNvPr id="115" name="直接箭头连接符 114"/>
          <p:cNvCxnSpPr>
            <a:stCxn id="112" idx="2"/>
            <a:endCxn id="96" idx="3"/>
          </p:cNvCxnSpPr>
          <p:nvPr/>
        </p:nvCxnSpPr>
        <p:spPr>
          <a:xfrm flipH="1">
            <a:off x="4549585" y="3784600"/>
            <a:ext cx="23032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本框 115"/>
          <p:cNvSpPr txBox="1"/>
          <p:nvPr/>
        </p:nvSpPr>
        <p:spPr>
          <a:xfrm>
            <a:off x="4539675" y="339717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0</a:t>
            </a:r>
          </a:p>
        </p:txBody>
      </p:sp>
      <p:cxnSp>
        <p:nvCxnSpPr>
          <p:cNvPr id="129" name="直接箭头连接符 128"/>
          <p:cNvCxnSpPr>
            <a:stCxn id="101" idx="1"/>
          </p:cNvCxnSpPr>
          <p:nvPr/>
        </p:nvCxnSpPr>
        <p:spPr>
          <a:xfrm flipH="1">
            <a:off x="3417527" y="3224916"/>
            <a:ext cx="211884" cy="172254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>
            <a:stCxn id="101" idx="3"/>
          </p:cNvCxnSpPr>
          <p:nvPr/>
        </p:nvCxnSpPr>
        <p:spPr>
          <a:xfrm>
            <a:off x="4227652" y="3224916"/>
            <a:ext cx="244286" cy="16439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肘形连接符 140"/>
          <p:cNvCxnSpPr>
            <a:stCxn id="47" idx="2"/>
            <a:endCxn id="156" idx="6"/>
          </p:cNvCxnSpPr>
          <p:nvPr/>
        </p:nvCxnSpPr>
        <p:spPr>
          <a:xfrm rot="5400000">
            <a:off x="6805962" y="2915027"/>
            <a:ext cx="1515798" cy="223348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文本框 142"/>
          <p:cNvSpPr txBox="1"/>
          <p:nvPr/>
        </p:nvSpPr>
        <p:spPr>
          <a:xfrm>
            <a:off x="6716908" y="30301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4" name="文本框 143"/>
          <p:cNvSpPr txBox="1"/>
          <p:nvPr/>
        </p:nvSpPr>
        <p:spPr>
          <a:xfrm>
            <a:off x="7351685" y="30301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0</a:t>
            </a:r>
          </a:p>
        </p:txBody>
      </p:sp>
      <p:cxnSp>
        <p:nvCxnSpPr>
          <p:cNvPr id="145" name="直接箭头连接符 144"/>
          <p:cNvCxnSpPr/>
          <p:nvPr/>
        </p:nvCxnSpPr>
        <p:spPr>
          <a:xfrm>
            <a:off x="6204240" y="3168614"/>
            <a:ext cx="341218" cy="1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本框 147"/>
          <p:cNvSpPr txBox="1"/>
          <p:nvPr/>
        </p:nvSpPr>
        <p:spPr>
          <a:xfrm>
            <a:off x="5732838" y="302864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NSEL</a:t>
            </a:r>
          </a:p>
        </p:txBody>
      </p:sp>
      <p:cxnSp>
        <p:nvCxnSpPr>
          <p:cNvPr id="149" name="直接箭头连接符 148"/>
          <p:cNvCxnSpPr/>
          <p:nvPr/>
        </p:nvCxnSpPr>
        <p:spPr>
          <a:xfrm>
            <a:off x="9552703" y="1316918"/>
            <a:ext cx="28" cy="196844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文本框 149"/>
          <p:cNvSpPr txBox="1"/>
          <p:nvPr/>
        </p:nvSpPr>
        <p:spPr>
          <a:xfrm>
            <a:off x="9305680" y="107534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NSEL</a:t>
            </a:r>
          </a:p>
        </p:txBody>
      </p:sp>
      <p:sp>
        <p:nvSpPr>
          <p:cNvPr id="155" name="文本框 154"/>
          <p:cNvSpPr txBox="1"/>
          <p:nvPr/>
        </p:nvSpPr>
        <p:spPr>
          <a:xfrm>
            <a:off x="8951804" y="199304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0</a:t>
            </a:r>
          </a:p>
        </p:txBody>
      </p:sp>
      <p:sp>
        <p:nvSpPr>
          <p:cNvPr id="156" name="椭圆 155"/>
          <p:cNvSpPr/>
          <p:nvPr/>
        </p:nvSpPr>
        <p:spPr>
          <a:xfrm>
            <a:off x="6639387" y="3646681"/>
            <a:ext cx="812800" cy="2758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 smtClean="0"/>
              <a:t>160MHz</a:t>
            </a:r>
            <a:endParaRPr lang="zh-CN" altLang="en-US" sz="900" dirty="0"/>
          </a:p>
        </p:txBody>
      </p:sp>
      <p:cxnSp>
        <p:nvCxnSpPr>
          <p:cNvPr id="159" name="直接箭头连接符 158"/>
          <p:cNvCxnSpPr>
            <a:stCxn id="156" idx="2"/>
            <a:endCxn id="95" idx="3"/>
          </p:cNvCxnSpPr>
          <p:nvPr/>
        </p:nvCxnSpPr>
        <p:spPr>
          <a:xfrm flipH="1">
            <a:off x="6418233" y="3784600"/>
            <a:ext cx="221154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肘形连接符 164"/>
          <p:cNvCxnSpPr>
            <a:stCxn id="46" idx="2"/>
            <a:endCxn id="156" idx="0"/>
          </p:cNvCxnSpPr>
          <p:nvPr/>
        </p:nvCxnSpPr>
        <p:spPr>
          <a:xfrm rot="16200000" flipH="1">
            <a:off x="6204652" y="2805545"/>
            <a:ext cx="1377879" cy="304391"/>
          </a:xfrm>
          <a:prstGeom prst="bentConnector3">
            <a:avLst>
              <a:gd name="adj1" fmla="val 76269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接箭头连接符 167"/>
          <p:cNvCxnSpPr>
            <a:stCxn id="156" idx="4"/>
          </p:cNvCxnSpPr>
          <p:nvPr/>
        </p:nvCxnSpPr>
        <p:spPr>
          <a:xfrm>
            <a:off x="7045787" y="3922519"/>
            <a:ext cx="0" cy="56652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接箭头连接符 170"/>
          <p:cNvCxnSpPr/>
          <p:nvPr/>
        </p:nvCxnSpPr>
        <p:spPr>
          <a:xfrm>
            <a:off x="4393131" y="4003472"/>
            <a:ext cx="0" cy="54312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接箭头连接符 174"/>
          <p:cNvCxnSpPr/>
          <p:nvPr/>
        </p:nvCxnSpPr>
        <p:spPr>
          <a:xfrm>
            <a:off x="3542540" y="4003472"/>
            <a:ext cx="0" cy="543128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圆角矩形 175"/>
          <p:cNvSpPr/>
          <p:nvPr/>
        </p:nvSpPr>
        <p:spPr>
          <a:xfrm>
            <a:off x="981075" y="955675"/>
            <a:ext cx="10610851" cy="3250107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8" name="文本框 177"/>
          <p:cNvSpPr txBox="1"/>
          <p:nvPr/>
        </p:nvSpPr>
        <p:spPr>
          <a:xfrm>
            <a:off x="3203433" y="4456294"/>
            <a:ext cx="103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Data SCK</a:t>
            </a:r>
            <a:endParaRPr lang="zh-CN" altLang="en-US" b="1" dirty="0"/>
          </a:p>
        </p:txBody>
      </p:sp>
      <p:cxnSp>
        <p:nvCxnSpPr>
          <p:cNvPr id="179" name="直接箭头连接符 178"/>
          <p:cNvCxnSpPr/>
          <p:nvPr/>
        </p:nvCxnSpPr>
        <p:spPr>
          <a:xfrm>
            <a:off x="3849387" y="4003472"/>
            <a:ext cx="0" cy="543128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文本框 179"/>
          <p:cNvSpPr txBox="1"/>
          <p:nvPr/>
        </p:nvSpPr>
        <p:spPr>
          <a:xfrm>
            <a:off x="3199188" y="423528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32</a:t>
            </a:r>
          </a:p>
        </p:txBody>
      </p:sp>
      <p:cxnSp>
        <p:nvCxnSpPr>
          <p:cNvPr id="181" name="直接箭头连接符 180"/>
          <p:cNvCxnSpPr/>
          <p:nvPr/>
        </p:nvCxnSpPr>
        <p:spPr>
          <a:xfrm flipH="1">
            <a:off x="3417528" y="4373784"/>
            <a:ext cx="211883" cy="10891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文本框 182"/>
          <p:cNvSpPr txBox="1"/>
          <p:nvPr/>
        </p:nvSpPr>
        <p:spPr>
          <a:xfrm>
            <a:off x="4187478" y="445614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DOUT</a:t>
            </a:r>
            <a:endParaRPr lang="zh-CN" altLang="en-US" b="1" dirty="0"/>
          </a:p>
        </p:txBody>
      </p:sp>
      <p:graphicFrame>
        <p:nvGraphicFramePr>
          <p:cNvPr id="185" name="表格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082097"/>
              </p:ext>
            </p:extLst>
          </p:nvPr>
        </p:nvGraphicFramePr>
        <p:xfrm>
          <a:off x="1232846" y="4778293"/>
          <a:ext cx="986466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330"/>
                <a:gridCol w="1434084"/>
                <a:gridCol w="1347280"/>
                <a:gridCol w="1520000"/>
                <a:gridCol w="1646555"/>
                <a:gridCol w="1366774"/>
                <a:gridCol w="14336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TMOD-NSEL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Operating Mode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Central F of PLL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(Hz)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DR of data source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(bps)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F of Sampling</a:t>
                      </a:r>
                      <a:r>
                        <a:rPr lang="en-US" altLang="zh-CN" sz="1400" baseline="0" dirty="0" smtClean="0"/>
                        <a:t> Clock</a:t>
                      </a:r>
                    </a:p>
                    <a:p>
                      <a:pPr algn="ctr"/>
                      <a:r>
                        <a:rPr lang="en-US" altLang="zh-CN" sz="1400" baseline="0" dirty="0" smtClean="0"/>
                        <a:t>(Hz)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Highest F of </a:t>
                      </a:r>
                      <a:r>
                        <a:rPr lang="en-US" altLang="zh-CN" sz="1400" dirty="0" err="1" smtClean="0"/>
                        <a:t>Ser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(Hz)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DR of serial data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(bps)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00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Trigger,</a:t>
                      </a:r>
                      <a:r>
                        <a:rPr lang="en-US" altLang="zh-CN" sz="1400" baseline="0" dirty="0" smtClean="0"/>
                        <a:t> ×64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2.56G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01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Trigger,</a:t>
                      </a:r>
                      <a:r>
                        <a:rPr lang="en-US" altLang="zh-CN" sz="1400" baseline="0" dirty="0" smtClean="0"/>
                        <a:t> ×32</a:t>
                      </a:r>
                      <a:endParaRPr lang="zh-CN" altLang="en-US" sz="14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1.28G</a:t>
                      </a:r>
                      <a:endParaRPr lang="zh-CN" altLang="en-US" sz="14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Triggerless</a:t>
                      </a:r>
                      <a:r>
                        <a:rPr lang="en-US" altLang="zh-CN" sz="1400" dirty="0" smtClean="0"/>
                        <a:t>,</a:t>
                      </a:r>
                      <a:r>
                        <a:rPr lang="en-US" altLang="zh-CN" sz="1400" baseline="0" dirty="0" smtClean="0"/>
                        <a:t> ×64</a:t>
                      </a:r>
                      <a:endParaRPr lang="zh-CN" altLang="en-US" sz="1400" dirty="0" smtClean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2.56G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160M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2.56G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5.12G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11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/>
                        <a:t>Triggerless</a:t>
                      </a:r>
                      <a:r>
                        <a:rPr lang="en-US" altLang="zh-CN" sz="1400" dirty="0" smtClean="0"/>
                        <a:t>,</a:t>
                      </a:r>
                      <a:r>
                        <a:rPr lang="en-US" altLang="zh-CN" sz="1400" baseline="0" dirty="0" smtClean="0"/>
                        <a:t> ×32</a:t>
                      </a:r>
                      <a:endParaRPr lang="zh-CN" altLang="en-US" sz="1400" dirty="0" smtClean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1.28G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1.28G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2.56G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6" name="文本框 185"/>
          <p:cNvSpPr txBox="1"/>
          <p:nvPr/>
        </p:nvSpPr>
        <p:spPr>
          <a:xfrm>
            <a:off x="7113639" y="4162748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CK160M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57665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328</Words>
  <Application>Microsoft Office PowerPoint</Application>
  <PresentationFormat>宽屏</PresentationFormat>
  <Paragraphs>131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主题</vt:lpstr>
      <vt:lpstr>MOST2 PLL Weekly Report</vt:lpstr>
      <vt:lpstr>IO definition</vt:lpstr>
      <vt:lpstr>Operating Mode （NSEL &amp; TMOD）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MOST2 PLL Weekly Report</dc:title>
  <dc:creator>lixt</dc:creator>
  <cp:lastModifiedBy>lixt</cp:lastModifiedBy>
  <cp:revision>15</cp:revision>
  <dcterms:created xsi:type="dcterms:W3CDTF">2019-04-08T02:30:27Z</dcterms:created>
  <dcterms:modified xsi:type="dcterms:W3CDTF">2019-04-08T07:08:58Z</dcterms:modified>
</cp:coreProperties>
</file>