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45"/>
  </p:notesMasterIdLst>
  <p:handoutMasterIdLst>
    <p:handoutMasterId r:id="rId46"/>
  </p:handoutMasterIdLst>
  <p:sldIdLst>
    <p:sldId id="588" r:id="rId2"/>
    <p:sldId id="617" r:id="rId3"/>
    <p:sldId id="652" r:id="rId4"/>
    <p:sldId id="653" r:id="rId5"/>
    <p:sldId id="420" r:id="rId6"/>
    <p:sldId id="371" r:id="rId7"/>
    <p:sldId id="618" r:id="rId8"/>
    <p:sldId id="649" r:id="rId9"/>
    <p:sldId id="442" r:id="rId10"/>
    <p:sldId id="633" r:id="rId11"/>
    <p:sldId id="593" r:id="rId12"/>
    <p:sldId id="595" r:id="rId13"/>
    <p:sldId id="596" r:id="rId14"/>
    <p:sldId id="650" r:id="rId15"/>
    <p:sldId id="467" r:id="rId16"/>
    <p:sldId id="619" r:id="rId17"/>
    <p:sldId id="621" r:id="rId18"/>
    <p:sldId id="648" r:id="rId19"/>
    <p:sldId id="625" r:id="rId20"/>
    <p:sldId id="609" r:id="rId21"/>
    <p:sldId id="611" r:id="rId22"/>
    <p:sldId id="612" r:id="rId23"/>
    <p:sldId id="626" r:id="rId24"/>
    <p:sldId id="627" r:id="rId25"/>
    <p:sldId id="613" r:id="rId26"/>
    <p:sldId id="614" r:id="rId27"/>
    <p:sldId id="628" r:id="rId28"/>
    <p:sldId id="629" r:id="rId29"/>
    <p:sldId id="647" r:id="rId30"/>
    <p:sldId id="634" r:id="rId31"/>
    <p:sldId id="635" r:id="rId32"/>
    <p:sldId id="636" r:id="rId33"/>
    <p:sldId id="637" r:id="rId34"/>
    <p:sldId id="638" r:id="rId35"/>
    <p:sldId id="639" r:id="rId36"/>
    <p:sldId id="640" r:id="rId37"/>
    <p:sldId id="641" r:id="rId38"/>
    <p:sldId id="642" r:id="rId39"/>
    <p:sldId id="643" r:id="rId40"/>
    <p:sldId id="646" r:id="rId41"/>
    <p:sldId id="651" r:id="rId42"/>
    <p:sldId id="553" r:id="rId43"/>
    <p:sldId id="585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E7FFF3"/>
    <a:srgbClr val="99FFCC"/>
    <a:srgbClr val="00FF99"/>
    <a:srgbClr val="0E2BBE"/>
    <a:srgbClr val="EFFFE7"/>
    <a:srgbClr val="F4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>
        <p:scale>
          <a:sx n="66" d="100"/>
          <a:sy n="66" d="100"/>
        </p:scale>
        <p:origin x="-1915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EE5A43-CA38-434E-B8BB-347E5BB178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424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3425" y="4560888"/>
            <a:ext cx="58483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963E33E-DB07-45FE-9DC3-FB2FF31841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48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21263-821C-453D-B079-F1E61273DD6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3E33E-DB07-45FE-9DC3-FB2FF31841B3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049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3E33E-DB07-45FE-9DC3-FB2FF31841B3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369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55E36-468D-4999-9020-CFB1CF71C13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7CDDA-95F6-4828-ADD3-E84656891A7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1C751-8E79-4DE2-88C1-F0ECB14A44D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D553-00FD-4634-91E4-7A85E991C8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0F31A-7496-4146-A34A-5A2E89016D6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88DD4-4D1B-4845-AEDE-8060378B702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0C270-84E9-4656-A40A-8B76F602B76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01BAA-006A-4C51-BB1D-C4389EF7D7F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3E3B4-00A0-4B92-9A30-0D5E66E100E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1F41B7-1FA9-4A24-BB33-B25F3560EBA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28B86-F954-44BA-837A-C782A32A84E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DF1F0A-9A65-4310-BAB7-0C6CB9E0CA2B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Farzana Younas, CHEP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B01A9-C836-4631-BFAA-4D0DF18CA166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Invariant mass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666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328" y="3356992"/>
            <a:ext cx="504056" cy="4638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676456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33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27584" y="0"/>
                <a:ext cx="7772400" cy="1052736"/>
              </a:xfrm>
            </p:spPr>
            <p:txBody>
              <a:bodyPr/>
              <a:lstStyle/>
              <a:p>
                <a:r>
                  <a:rPr lang="en-US" dirty="0" smtClean="0"/>
                  <a:t>Invariant mass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𝛾𝛾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4" y="0"/>
                <a:ext cx="7772400" cy="1052736"/>
              </a:xfrm>
              <a:blipFill rotWithShape="1">
                <a:blip r:embed="rId2"/>
                <a:stretch>
                  <a:fillRect l="-3059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4887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8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6537920" cy="918939"/>
          </a:xfrm>
        </p:spPr>
        <p:txBody>
          <a:bodyPr/>
          <a:lstStyle/>
          <a:p>
            <a:r>
              <a:rPr lang="en-US" dirty="0" smtClean="0"/>
              <a:t>     Final event selection </a:t>
            </a:r>
            <a:r>
              <a:rPr lang="en-US" dirty="0"/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68760"/>
            <a:ext cx="5544616" cy="4392489"/>
          </a:xfrm>
        </p:spPr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04055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22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476672"/>
                <a:ext cx="7520940" cy="360040"/>
              </a:xfrm>
            </p:spPr>
            <p:txBody>
              <a:bodyPr/>
              <a:lstStyle/>
              <a:p>
                <a:r>
                  <a:rPr lang="en-US" sz="2400" dirty="0" smtClean="0"/>
                  <a:t>Invariant masses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cs typeface="Times New Roman" pitchFamily="18" charset="0"/>
                  </a:rPr>
                  <a:t>(</a:t>
                </a:r>
                <a:r>
                  <a:rPr lang="en-US" sz="2400" dirty="0" smtClean="0">
                    <a:cs typeface="Times New Roman" pitchFamily="18" charset="0"/>
                  </a:rPr>
                  <a:t>MC </a:t>
                </a:r>
                <a:r>
                  <a:rPr lang="en-US" sz="2400" dirty="0">
                    <a:cs typeface="Times New Roman" pitchFamily="18" charset="0"/>
                  </a:rPr>
                  <a:t>&amp; </a:t>
                </a:r>
                <a:r>
                  <a:rPr lang="en-US" sz="2400" dirty="0" smtClean="0">
                    <a:cs typeface="Times New Roman" pitchFamily="18" charset="0"/>
                  </a:rPr>
                  <a:t>Data) after final selection </a:t>
                </a:r>
                <a:r>
                  <a:rPr lang="en-US" sz="2400" dirty="0">
                    <a:cs typeface="Times New Roman" pitchFamily="18" charset="0"/>
                  </a:rPr>
                  <a:t>criteria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476672"/>
                <a:ext cx="7520940" cy="360040"/>
              </a:xfrm>
              <a:blipFill rotWithShape="1">
                <a:blip r:embed="rId3"/>
                <a:stretch>
                  <a:fillRect l="-1216" t="-76271" b="-10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2" y="1179977"/>
            <a:ext cx="8257526" cy="52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9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for invariant mass </a:t>
                </a:r>
                <a:r>
                  <a:rPr lang="en-US" cap="none" dirty="0" smtClean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cap="none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cap="none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cap="none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cap="none" dirty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cap="none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cap="none" dirty="0" smtClean="0"/>
                  <a:t>)</a:t>
                </a:r>
                <a:r>
                  <a:rPr lang="en-US" dirty="0" smtClean="0"/>
                  <a:t>after </a:t>
                </a:r>
                <a:r>
                  <a:rPr lang="en-US" dirty="0"/>
                  <a:t>final Event selection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45556" r="-1783" b="-6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624"/>
            <a:ext cx="8352928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475656" y="201500"/>
                <a:ext cx="6838950" cy="1081087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Fit Results of invariant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17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5656" y="201500"/>
                <a:ext cx="6838950" cy="1081087"/>
              </a:xfrm>
              <a:blipFill rotWithShape="1">
                <a:blip r:embed="rId2"/>
                <a:stretch>
                  <a:fillRect l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060848"/>
            <a:ext cx="77724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2" name="Picture 25" descr="ðʒøʒ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1100"/>
            <a:ext cx="7848872" cy="541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1333500"/>
            <a:ext cx="7848872" cy="541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99350" cy="1143000"/>
          </a:xfrm>
        </p:spPr>
        <p:txBody>
          <a:bodyPr/>
          <a:lstStyle/>
          <a:p>
            <a:pPr eaLnBrk="1" hangingPunct="1"/>
            <a:r>
              <a:rPr lang="en-US" smtClean="0"/>
              <a:t>     Detection Efficiency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47395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generated 3 </a:t>
            </a:r>
            <a:r>
              <a:rPr lang="el-GR" sz="2400" dirty="0" smtClean="0">
                <a:cs typeface="Arial" charset="0"/>
              </a:rPr>
              <a:t>Χ</a:t>
            </a:r>
            <a:r>
              <a:rPr lang="en-US" sz="2400" dirty="0" smtClean="0">
                <a:cs typeface="Arial" charset="0"/>
              </a:rPr>
              <a:t> 10</a:t>
            </a:r>
            <a:r>
              <a:rPr lang="en-US" sz="2400" baseline="30000" dirty="0" smtClean="0">
                <a:cs typeface="Arial" charset="0"/>
              </a:rPr>
              <a:t>5 </a:t>
            </a:r>
            <a:r>
              <a:rPr lang="en-US" sz="2400" dirty="0" smtClean="0">
                <a:cs typeface="Arial" charset="0"/>
              </a:rPr>
              <a:t>MC events, after final selection and background suppression the detection efficiency is,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 </a:t>
            </a:r>
            <a:endParaRPr lang="el-GR" sz="2400" dirty="0" smtClean="0">
              <a:cs typeface="Arial" charset="0"/>
            </a:endParaRP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0836305"/>
              </p:ext>
            </p:extLst>
          </p:nvPr>
        </p:nvGraphicFramePr>
        <p:xfrm>
          <a:off x="919163" y="3268663"/>
          <a:ext cx="7162800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3" imgW="2222280" imgH="634680" progId="Equation.3">
                  <p:embed/>
                </p:oleObj>
              </mc:Choice>
              <mc:Fallback>
                <p:oleObj name="Equation" r:id="rId3" imgW="2222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268663"/>
                        <a:ext cx="7162800" cy="204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25" descr="ðʒøʒ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4D553-00FD-4634-91E4-7A85E991C883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863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5" y="511175"/>
            <a:ext cx="7015163" cy="9525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 Branching Fraction of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84210"/>
              </p:ext>
            </p:extLst>
          </p:nvPr>
        </p:nvGraphicFramePr>
        <p:xfrm>
          <a:off x="1104900" y="2420888"/>
          <a:ext cx="693420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3" imgW="3479760" imgH="1091880" progId="Equation.3">
                  <p:embed/>
                </p:oleObj>
              </mc:Choice>
              <mc:Fallback>
                <p:oleObj name="Equation" r:id="rId3" imgW="34797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420888"/>
                        <a:ext cx="6934200" cy="217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5" descr="ðʒøʒ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7188"/>
            <a:ext cx="857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17600"/>
            <a:ext cx="29670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52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6362140"/>
                  </p:ext>
                </p:extLst>
              </p:nvPr>
            </p:nvGraphicFramePr>
            <p:xfrm>
              <a:off x="822325" y="1100138"/>
              <a:ext cx="75215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0788"/>
                    <a:gridCol w="37607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Sources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MDC Track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Detection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MC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J/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𝟁</m:t>
                              </m:r>
                            </m:oMath>
                          </a14:m>
                          <a:r>
                            <a:rPr lang="en-US" dirty="0" smtClean="0"/>
                            <a:t> Number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6.83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6362140"/>
                  </p:ext>
                </p:extLst>
              </p:nvPr>
            </p:nvGraphicFramePr>
            <p:xfrm>
              <a:off x="822325" y="1100138"/>
              <a:ext cx="75215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0788"/>
                    <a:gridCol w="37607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Sources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MDC Track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208197" r="-1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MC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506557" r="-1000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606557" r="-1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6.83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71553"/>
              </p:ext>
            </p:extLst>
          </p:nvPr>
        </p:nvGraphicFramePr>
        <p:xfrm>
          <a:off x="4644008" y="1196752"/>
          <a:ext cx="1656184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4" imgW="749160" imgH="228600" progId="Equation.3">
                  <p:embed/>
                </p:oleObj>
              </mc:Choice>
              <mc:Fallback>
                <p:oleObj name="Equation" r:id="rId4" imgW="749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4008" y="1196752"/>
                        <a:ext cx="1656184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5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087744"/>
            <a:ext cx="7772400" cy="1503362"/>
          </a:xfrm>
        </p:spPr>
        <p:txBody>
          <a:bodyPr/>
          <a:lstStyle/>
          <a:p>
            <a:pPr eaLnBrk="1" hangingPunct="1"/>
            <a:r>
              <a:rPr lang="en-US" altLang="zh-CN" sz="4800" dirty="0" smtClean="0"/>
              <a:t>   </a:t>
            </a:r>
            <a:r>
              <a:rPr lang="en-US" altLang="zh-CN" sz="4400" dirty="0" smtClean="0"/>
              <a:t>Study of</a:t>
            </a:r>
            <a:r>
              <a:rPr lang="en-US" altLang="zh-CN" dirty="0" smtClean="0"/>
              <a:t> 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88006" y="3141663"/>
            <a:ext cx="1000126" cy="1879599"/>
            <a:chOff x="3515" y="1979"/>
            <a:chExt cx="630" cy="1184"/>
          </a:xfrm>
        </p:grpSpPr>
        <p:sp>
          <p:nvSpPr>
            <p:cNvPr id="4108" name="Line 9"/>
            <p:cNvSpPr>
              <a:spLocks noChangeShapeType="1"/>
            </p:cNvSpPr>
            <p:nvPr/>
          </p:nvSpPr>
          <p:spPr bwMode="auto">
            <a:xfrm>
              <a:off x="3515" y="1979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>
              <a:off x="3515" y="3022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1" name="Rectangle 11"/>
            <p:cNvSpPr>
              <a:spLocks noChangeArrowheads="1"/>
            </p:cNvSpPr>
            <p:nvPr/>
          </p:nvSpPr>
          <p:spPr bwMode="auto">
            <a:xfrm>
              <a:off x="4029" y="2795"/>
              <a:ext cx="1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zh-CN" altLang="en-US" sz="32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6084888" y="3141663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084888" y="4076700"/>
            <a:ext cx="719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6804025" y="3714750"/>
            <a:ext cx="10302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altLang="zh-C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0" b="1" baseline="30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l-GR" altLang="zh-C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3200" b="1">
                <a:solidFill>
                  <a:schemeClr val="tx2"/>
                </a:solidFill>
              </a:rPr>
              <a:t>-</a:t>
            </a:r>
            <a:r>
              <a:rPr lang="en-US" altLang="zh-CN" sz="2000" b="1" baseline="300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zh-CN" altLang="en-US" sz="2000" b="1" baseline="300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107" name="Picture 25" descr="ðʒøʒ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70" y="2529911"/>
            <a:ext cx="2768086" cy="7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58864" y="4474259"/>
                <a:ext cx="8426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</a:rPr>
                        <m:t>𝜸𝜸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64" y="4474259"/>
                <a:ext cx="84261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17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5" grpId="0" animBg="1"/>
      <p:bldP spid="343056" grpId="0" animBg="1"/>
      <p:bldP spid="343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/>
                  <a:t>Study of J/</a:t>
                </a:r>
                <a:r>
                  <a:rPr lang="el-GR" dirty="0" smtClean="0"/>
                  <a:t>ψ</a:t>
                </a:r>
                <a:r>
                  <a:rPr lang="en-US" dirty="0" smtClean="0"/>
                  <a:t> Decays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666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i="1" dirty="0" smtClean="0">
                <a:solidFill>
                  <a:srgbClr val="92D050"/>
                </a:solidFill>
              </a:rPr>
              <a:t>   </a:t>
            </a:r>
            <a:r>
              <a:rPr lang="en-US" altLang="zh-CN" b="1" i="1" dirty="0" err="1" smtClean="0">
                <a:solidFill>
                  <a:srgbClr val="0000FF"/>
                </a:solidFill>
              </a:rPr>
              <a:t>Farzana</a:t>
            </a:r>
            <a:r>
              <a:rPr lang="en-US" altLang="zh-CN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b="1" i="1" dirty="0" err="1" smtClean="0">
                <a:solidFill>
                  <a:srgbClr val="0000FF"/>
                </a:solidFill>
              </a:rPr>
              <a:t>Younas</a:t>
            </a:r>
            <a:r>
              <a:rPr lang="en-US" altLang="zh-CN" b="1" i="1" dirty="0" smtClean="0">
                <a:solidFill>
                  <a:srgbClr val="0000FF"/>
                </a:solidFill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</a:rPr>
              <a:t>Haris</a:t>
            </a:r>
            <a:r>
              <a:rPr lang="en-US" altLang="zh-CN" dirty="0" smtClean="0">
                <a:solidFill>
                  <a:srgbClr val="0000FF"/>
                </a:solidFill>
              </a:rPr>
              <a:t> Rashid, 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Abrar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Ahmad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Zafar</a:t>
            </a:r>
            <a:r>
              <a:rPr lang="en-US" altLang="zh-CN" b="1" dirty="0" smtClean="0">
                <a:solidFill>
                  <a:srgbClr val="0000FF"/>
                </a:solidFill>
              </a:rPr>
              <a:t>,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Talab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Hussain</a:t>
            </a:r>
            <a:endParaRPr lang="en-US" altLang="zh-CN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1600" b="1" i="1" dirty="0" smtClean="0">
                <a:solidFill>
                  <a:srgbClr val="000000"/>
                </a:solidFill>
              </a:rPr>
              <a:t> </a:t>
            </a:r>
            <a:r>
              <a:rPr lang="en-US" altLang="zh-CN" sz="1600" b="1" i="1" dirty="0">
                <a:solidFill>
                  <a:srgbClr val="000000"/>
                </a:solidFill>
              </a:rPr>
              <a:t>Centre for High Energy Physics, University of the Punjab, Lahore, Pakistan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021288"/>
            <a:ext cx="5182082" cy="538154"/>
          </a:xfrm>
        </p:spPr>
        <p:txBody>
          <a:bodyPr/>
          <a:lstStyle/>
          <a:p>
            <a:pPr>
              <a:defRPr/>
            </a:pPr>
            <a:r>
              <a:rPr lang="en-US" altLang="zh-CN" sz="1800" dirty="0" err="1" smtClean="0"/>
              <a:t>Charmonium</a:t>
            </a:r>
            <a:r>
              <a:rPr lang="en-US" altLang="zh-CN" sz="1800" dirty="0" smtClean="0"/>
              <a:t> Group Meeting, April 17, 2019</a:t>
            </a:r>
            <a:endParaRPr lang="en-US" altLang="zh-CN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2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32088"/>
            <a:ext cx="7520940" cy="548640"/>
          </a:xfrm>
        </p:spPr>
        <p:txBody>
          <a:bodyPr/>
          <a:lstStyle/>
          <a:p>
            <a:r>
              <a:rPr lang="en-US" altLang="zh-CN" sz="4400" b="1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	</a:t>
            </a:r>
            <a:r>
              <a:rPr lang="zh-CN" altLang="en-US" sz="4400" b="1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     </a:t>
            </a:r>
            <a:r>
              <a:rPr lang="en-US" altLang="zh-CN" sz="4400" b="1" baseline="30000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 </a:t>
            </a:r>
            <a:r>
              <a:rPr lang="en-US" altLang="zh-CN" sz="4400" b="1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    </a:t>
            </a:r>
            <a:r>
              <a:rPr lang="en-US" altLang="zh-CN" sz="4400" b="1" baseline="30000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4" y="102356"/>
            <a:ext cx="792088" cy="81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3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400" dirty="0"/>
                  <a:t>Invariant mass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K</m:t>
                    </m:r>
                    <m:r>
                      <m:rPr>
                        <m:nor/>
                      </m:rPr>
                      <a:rPr lang="en-US" sz="2400" baseline="-25000" dirty="0"/>
                      <m:t>s</m:t>
                    </m:r>
                    <m:r>
                      <m:rPr>
                        <m:nor/>
                      </m:rPr>
                      <a:rPr lang="en-US" sz="2400" baseline="30000" dirty="0"/>
                      <m:t>0</m:t>
                    </m:r>
                    <m:r>
                      <m:rPr>
                        <m:nor/>
                      </m:rPr>
                      <a:rPr lang="en-US" sz="2400" b="0" i="0" baseline="30000" dirty="0" smtClean="0"/>
                      <m:t>  (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MC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Data</m:t>
                    </m:r>
                    <m:r>
                      <m:rPr>
                        <m:nor/>
                      </m:rPr>
                      <a:rPr lang="en-US" sz="2400" b="0" i="0" dirty="0" smtClean="0"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after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selection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criteria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6" t="-3444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4463"/>
            <a:ext cx="8208912" cy="503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1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400" dirty="0"/>
                  <a:t>Invariant mass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𝛾𝛾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MC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Data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after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selection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criteria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6" t="-3222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96448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22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7813"/>
                <a:ext cx="7772400" cy="846931"/>
              </a:xfrm>
            </p:spPr>
            <p:txBody>
              <a:bodyPr/>
              <a:lstStyle/>
              <a:p>
                <a:r>
                  <a:rPr lang="en-US" sz="2400" dirty="0" smtClean="0"/>
                  <a:t>Final selection criteria for invariant mass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7813"/>
                <a:ext cx="7772400" cy="846931"/>
              </a:xfrm>
              <a:blipFill rotWithShape="1">
                <a:blip r:embed="rId2"/>
                <a:stretch>
                  <a:fillRect l="-1176" t="-5755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996953"/>
            <a:ext cx="864096" cy="5040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7267"/>
            <a:ext cx="410558" cy="5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8407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9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3104" y="194959"/>
                <a:ext cx="7772400" cy="1062956"/>
              </a:xfrm>
            </p:spPr>
            <p:txBody>
              <a:bodyPr/>
              <a:lstStyle/>
              <a:p>
                <a:r>
                  <a:rPr lang="en-US" sz="2400" dirty="0" smtClean="0"/>
                  <a:t>Results for </a:t>
                </a:r>
                <a:r>
                  <a:rPr lang="en-US" sz="2400" dirty="0"/>
                  <a:t>invariant mass </a:t>
                </a:r>
                <a:r>
                  <a:rPr lang="en-US" sz="2400" dirty="0" smtClean="0"/>
                  <a:t>after final Event selection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3104" y="194959"/>
                <a:ext cx="7772400" cy="1062956"/>
              </a:xfrm>
              <a:blipFill rotWithShape="1">
                <a:blip r:embed="rId2"/>
                <a:stretch>
                  <a:fillRect l="-1255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8125"/>
            <a:ext cx="8676456" cy="569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90" y="739082"/>
            <a:ext cx="410558" cy="5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22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27584" y="332656"/>
                <a:ext cx="7772400" cy="1143000"/>
              </a:xfrm>
            </p:spPr>
            <p:txBody>
              <a:bodyPr/>
              <a:lstStyle/>
              <a:p>
                <a:r>
                  <a:rPr lang="en-US" dirty="0" smtClean="0"/>
                  <a:t>Sideband Analysis for J/</a:t>
                </a:r>
                <a:r>
                  <a:rPr lang="el-GR" dirty="0" smtClean="0"/>
                  <a:t>ψ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dirty="0"/>
                          <m:t>K</m:t>
                        </m:r>
                        <m:r>
                          <m:rPr>
                            <m:nor/>
                          </m:rPr>
                          <a:rPr lang="en-US" sz="4400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sz="4400" baseline="30000" dirty="0"/>
                          <m:t>0</m:t>
                        </m:r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4" y="332656"/>
                <a:ext cx="7772400" cy="1143000"/>
              </a:xfrm>
              <a:blipFill rotWithShape="1">
                <a:blip r:embed="rId2"/>
                <a:stretch>
                  <a:fillRect l="-3059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100629"/>
            <a:ext cx="7493455" cy="39125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i="1" dirty="0" smtClean="0">
                <a:latin typeface="BatangChe" pitchFamily="49" charset="-127"/>
                <a:ea typeface="BatangChe" pitchFamily="49" charset="-127"/>
              </a:rPr>
              <a:t>In order  to calculate upper limit</a:t>
            </a:r>
          </a:p>
          <a:p>
            <a:endParaRPr lang="en-US" sz="3200" i="1" dirty="0" smtClean="0">
              <a:latin typeface="BatangChe" pitchFamily="49" charset="-127"/>
              <a:ea typeface="BatangChe" pitchFamily="49" charset="-127"/>
            </a:endParaRPr>
          </a:p>
          <a:p>
            <a:r>
              <a:rPr lang="en-US" sz="3200" i="1" dirty="0" smtClean="0">
                <a:latin typeface="BatangChe" pitchFamily="49" charset="-127"/>
                <a:ea typeface="BatangChe" pitchFamily="49" charset="-127"/>
              </a:rPr>
              <a:t>Assuming 3 events </a:t>
            </a:r>
            <a:endParaRPr lang="en-US" sz="3200" i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94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Invariant mass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K</m:t>
                    </m:r>
                    <m:r>
                      <m:rPr>
                        <m:nor/>
                      </m:rPr>
                      <a:rPr lang="en-US" baseline="-25000" dirty="0"/>
                      <m:t>s</m:t>
                    </m:r>
                    <m:r>
                      <m:rPr>
                        <m:nor/>
                      </m:rPr>
                      <a:rPr lang="en-US" baseline="30000" dirty="0"/>
                      <m:t>0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666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72" y="1225328"/>
            <a:ext cx="9144000" cy="56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1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99350" cy="1143000"/>
          </a:xfrm>
        </p:spPr>
        <p:txBody>
          <a:bodyPr/>
          <a:lstStyle/>
          <a:p>
            <a:pPr eaLnBrk="1" hangingPunct="1"/>
            <a:r>
              <a:rPr lang="en-US" smtClean="0"/>
              <a:t>     Detection Efficiency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473950" cy="4530725"/>
          </a:xfrm>
        </p:spPr>
        <p:txBody>
          <a:bodyPr/>
          <a:lstStyle/>
          <a:p>
            <a:r>
              <a:rPr lang="en-US" sz="2400" dirty="0" smtClean="0"/>
              <a:t>We generated 3 </a:t>
            </a:r>
            <a:r>
              <a:rPr lang="el-GR" sz="2400" dirty="0" smtClean="0">
                <a:cs typeface="Arial" charset="0"/>
              </a:rPr>
              <a:t>Χ</a:t>
            </a:r>
            <a:r>
              <a:rPr lang="en-US" sz="2400" dirty="0" smtClean="0">
                <a:cs typeface="Arial" charset="0"/>
              </a:rPr>
              <a:t> 10</a:t>
            </a:r>
            <a:r>
              <a:rPr lang="en-US" sz="2400" baseline="30000" dirty="0" smtClean="0">
                <a:cs typeface="Arial" charset="0"/>
              </a:rPr>
              <a:t>5 </a:t>
            </a:r>
            <a:r>
              <a:rPr lang="en-US" sz="2400" dirty="0" smtClean="0">
                <a:cs typeface="Arial" charset="0"/>
              </a:rPr>
              <a:t>MC events, after final selection and background suppression the </a:t>
            </a:r>
            <a:r>
              <a:rPr lang="en-US" sz="2400" dirty="0">
                <a:cs typeface="Arial" charset="0"/>
              </a:rPr>
              <a:t>detection efficiency is,</a:t>
            </a:r>
          </a:p>
        </p:txBody>
      </p:sp>
      <p:pic>
        <p:nvPicPr>
          <p:cNvPr id="13317" name="Picture 25" descr="ðʒøʒ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97161"/>
              </p:ext>
            </p:extLst>
          </p:nvPr>
        </p:nvGraphicFramePr>
        <p:xfrm>
          <a:off x="611560" y="3111500"/>
          <a:ext cx="8064896" cy="226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Equation" r:id="rId4" imgW="2222280" imgH="634680" progId="Equation.3">
                  <p:embed/>
                </p:oleObj>
              </mc:Choice>
              <mc:Fallback>
                <p:oleObj name="Equation" r:id="rId4" imgW="222228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3111500"/>
                        <a:ext cx="8064896" cy="226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3809008" y="1988840"/>
            <a:ext cx="38100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4D553-00FD-4634-91E4-7A85E991C883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926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5" y="511175"/>
            <a:ext cx="7015163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Upper Limit of Branching Fraction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827423"/>
              </p:ext>
            </p:extLst>
          </p:nvPr>
        </p:nvGraphicFramePr>
        <p:xfrm>
          <a:off x="1268413" y="2095500"/>
          <a:ext cx="660241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Equation" r:id="rId3" imgW="3504960" imgH="1117440" progId="Equation.3">
                  <p:embed/>
                </p:oleObj>
              </mc:Choice>
              <mc:Fallback>
                <p:oleObj name="Equation" r:id="rId3" imgW="35049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095500"/>
                        <a:ext cx="6602412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5" descr="ðʒøʒ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7188"/>
            <a:ext cx="857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11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25641350"/>
                  </p:ext>
                </p:extLst>
              </p:nvPr>
            </p:nvGraphicFramePr>
            <p:xfrm>
              <a:off x="822325" y="1100138"/>
              <a:ext cx="75215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0788"/>
                    <a:gridCol w="37607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Sources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MDC Track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Detection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MC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J/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𝟁</m:t>
                              </m:r>
                            </m:oMath>
                          </a14:m>
                          <a:r>
                            <a:rPr lang="en-US" dirty="0" smtClean="0"/>
                            <a:t> Number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6.82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25641350"/>
                  </p:ext>
                </p:extLst>
              </p:nvPr>
            </p:nvGraphicFramePr>
            <p:xfrm>
              <a:off x="822325" y="1100138"/>
              <a:ext cx="75215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0788"/>
                    <a:gridCol w="37607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Sources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MDC Track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208197" r="-1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MC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506557" r="-1000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606557" r="-1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6.82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788334"/>
              </p:ext>
            </p:extLst>
          </p:nvPr>
        </p:nvGraphicFramePr>
        <p:xfrm>
          <a:off x="5004048" y="1052736"/>
          <a:ext cx="2304256" cy="42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1052736"/>
                        <a:ext cx="2304256" cy="423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60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light flavored two body decays of J/</a:t>
            </a:r>
            <a:r>
              <a:rPr lang="el-GR" dirty="0" smtClean="0"/>
              <a:t>ψ</a:t>
            </a:r>
            <a:r>
              <a:rPr lang="en-US" dirty="0" smtClean="0"/>
              <a:t> have  been discussed </a:t>
            </a:r>
          </a:p>
          <a:p>
            <a:endParaRPr lang="en-US" dirty="0" smtClean="0"/>
          </a:p>
          <a:p>
            <a:r>
              <a:rPr lang="en-US" dirty="0" smtClean="0"/>
              <a:t>1.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           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772815"/>
            <a:ext cx="2952327" cy="726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18" y="2708920"/>
            <a:ext cx="2768086" cy="7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21" y="3717032"/>
            <a:ext cx="2528587" cy="7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087744"/>
            <a:ext cx="7772400" cy="1503362"/>
          </a:xfrm>
        </p:spPr>
        <p:txBody>
          <a:bodyPr/>
          <a:lstStyle/>
          <a:p>
            <a:pPr eaLnBrk="1" hangingPunct="1"/>
            <a:r>
              <a:rPr lang="en-US" altLang="zh-CN" sz="4800" dirty="0" smtClean="0"/>
              <a:t>   Study of</a:t>
            </a:r>
            <a:r>
              <a:rPr lang="en-US" altLang="zh-CN" dirty="0" smtClean="0"/>
              <a:t> 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88006" y="3141663"/>
            <a:ext cx="1000126" cy="1879599"/>
            <a:chOff x="3515" y="1979"/>
            <a:chExt cx="630" cy="1184"/>
          </a:xfrm>
        </p:grpSpPr>
        <p:sp>
          <p:nvSpPr>
            <p:cNvPr id="4108" name="Line 9"/>
            <p:cNvSpPr>
              <a:spLocks noChangeShapeType="1"/>
            </p:cNvSpPr>
            <p:nvPr/>
          </p:nvSpPr>
          <p:spPr bwMode="auto">
            <a:xfrm>
              <a:off x="3515" y="1979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>
              <a:off x="3515" y="3022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1" name="Rectangle 11"/>
            <p:cNvSpPr>
              <a:spLocks noChangeArrowheads="1"/>
            </p:cNvSpPr>
            <p:nvPr/>
          </p:nvSpPr>
          <p:spPr bwMode="auto">
            <a:xfrm>
              <a:off x="4029" y="2795"/>
              <a:ext cx="1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zh-CN" altLang="en-US" sz="32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6084888" y="3141663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084888" y="4076700"/>
            <a:ext cx="719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6804025" y="3714750"/>
            <a:ext cx="10302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altLang="zh-C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0" b="1" baseline="30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l-GR" altLang="zh-C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3200" b="1">
                <a:solidFill>
                  <a:schemeClr val="tx2"/>
                </a:solidFill>
              </a:rPr>
              <a:t>-</a:t>
            </a:r>
            <a:r>
              <a:rPr lang="en-US" altLang="zh-CN" sz="2000" b="1" baseline="300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zh-CN" altLang="en-US" sz="2000" b="1" baseline="300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107" name="Picture 25" descr="ðʒøʒ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69" y="2492896"/>
            <a:ext cx="2528587" cy="7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56017" y="4612759"/>
                <a:ext cx="8641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𝜸𝜸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17" y="4612759"/>
                <a:ext cx="8641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21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5" grpId="0" animBg="1"/>
      <p:bldP spid="343056" grpId="0" animBg="1"/>
      <p:bldP spid="3430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32088"/>
            <a:ext cx="7520940" cy="548640"/>
          </a:xfrm>
        </p:spPr>
        <p:txBody>
          <a:bodyPr/>
          <a:lstStyle/>
          <a:p>
            <a:r>
              <a:rPr lang="en-US" altLang="zh-CN" sz="4400" b="1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	</a:t>
            </a:r>
            <a:r>
              <a:rPr lang="zh-CN" altLang="en-US" sz="4400" b="1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     </a:t>
            </a:r>
            <a:r>
              <a:rPr lang="en-US" altLang="zh-CN" sz="4400" b="1" baseline="30000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 </a:t>
            </a:r>
            <a:r>
              <a:rPr lang="en-US" altLang="zh-CN" sz="4400" b="1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   </a:t>
            </a:r>
            <a:r>
              <a:rPr lang="en-US" altLang="zh-CN" sz="4400" b="1" baseline="30000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4" y="102356"/>
            <a:ext cx="792088" cy="81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820472" cy="58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92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Invariant mass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 (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)  </m:t>
                    </m:r>
                    <m:r>
                      <m:rPr>
                        <m:nor/>
                      </m:rPr>
                      <a:rPr lang="en-US" sz="2400" b="0" i="0" baseline="30000" dirty="0" smtClean="0"/>
                      <m:t>  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MC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Data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after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selection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criteria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216" t="-3333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92888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50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400" dirty="0"/>
                  <a:t>Invariant mass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𝛾𝛾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MC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&amp;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Data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after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selection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criteria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6" t="-3222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896448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36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77813"/>
                <a:ext cx="7772400" cy="846931"/>
              </a:xfrm>
            </p:spPr>
            <p:txBody>
              <a:bodyPr/>
              <a:lstStyle/>
              <a:p>
                <a:r>
                  <a:rPr lang="en-US" dirty="0" smtClean="0"/>
                  <a:t>Final selection criteria for invariant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77813"/>
                <a:ext cx="7772400" cy="846931"/>
              </a:xfrm>
              <a:blipFill rotWithShape="1">
                <a:blip r:embed="rId2"/>
                <a:stretch>
                  <a:fillRect l="-1569" t="-12950" b="-25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996953"/>
            <a:ext cx="864096" cy="5040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28184" y="4437112"/>
                <a:ext cx="496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437112"/>
                <a:ext cx="49680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297542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428"/>
                <a:ext cx="35137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6400"/>
            <a:ext cx="6015558" cy="40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1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3104" y="194959"/>
                <a:ext cx="7772400" cy="1062956"/>
              </a:xfrm>
            </p:spPr>
            <p:txBody>
              <a:bodyPr/>
              <a:lstStyle/>
              <a:p>
                <a:r>
                  <a:rPr lang="en-US" dirty="0"/>
                  <a:t>selection criteria for invariant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3104" y="194959"/>
                <a:ext cx="7772400" cy="1062956"/>
              </a:xfrm>
              <a:blipFill rotWithShape="1">
                <a:blip r:embed="rId2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408"/>
            <a:ext cx="8676456" cy="569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667814"/>
            <a:ext cx="36004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3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27584" y="332656"/>
                <a:ext cx="7772400" cy="1143000"/>
              </a:xfrm>
            </p:spPr>
            <p:txBody>
              <a:bodyPr/>
              <a:lstStyle/>
              <a:p>
                <a:r>
                  <a:rPr lang="en-US" dirty="0" smtClean="0"/>
                  <a:t>Sideband Analysis for J/</a:t>
                </a:r>
                <a:r>
                  <a:rPr lang="el-GR" dirty="0" smtClean="0"/>
                  <a:t>ψ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4" y="332656"/>
                <a:ext cx="7772400" cy="1143000"/>
              </a:xfrm>
              <a:blipFill rotWithShape="1">
                <a:blip r:embed="rId2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100629"/>
            <a:ext cx="7493455" cy="39125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In order  to calculate upper limit</a:t>
            </a:r>
          </a:p>
          <a:p>
            <a:endParaRPr lang="en-US" sz="3200" dirty="0" smtClean="0"/>
          </a:p>
          <a:p>
            <a:r>
              <a:rPr lang="en-US" sz="3200" dirty="0" smtClean="0"/>
              <a:t>Assuming 3 events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21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Invariant mass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666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9694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74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99350" cy="1143000"/>
          </a:xfrm>
        </p:spPr>
        <p:txBody>
          <a:bodyPr/>
          <a:lstStyle/>
          <a:p>
            <a:pPr eaLnBrk="1" hangingPunct="1"/>
            <a:r>
              <a:rPr lang="en-US" smtClean="0"/>
              <a:t>     Detection Efficiency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473950" cy="4530725"/>
          </a:xfrm>
        </p:spPr>
        <p:txBody>
          <a:bodyPr/>
          <a:lstStyle/>
          <a:p>
            <a:r>
              <a:rPr lang="en-US" sz="2400" dirty="0" smtClean="0"/>
              <a:t>We generated 3 </a:t>
            </a:r>
            <a:r>
              <a:rPr lang="el-GR" sz="2400" dirty="0" smtClean="0">
                <a:cs typeface="Arial" charset="0"/>
              </a:rPr>
              <a:t>Χ</a:t>
            </a:r>
            <a:r>
              <a:rPr lang="en-US" sz="2400" dirty="0" smtClean="0">
                <a:cs typeface="Arial" charset="0"/>
              </a:rPr>
              <a:t> 10</a:t>
            </a:r>
            <a:r>
              <a:rPr lang="en-US" sz="2400" baseline="30000" dirty="0" smtClean="0">
                <a:cs typeface="Arial" charset="0"/>
              </a:rPr>
              <a:t>5 </a:t>
            </a:r>
            <a:r>
              <a:rPr lang="en-US" sz="2400" dirty="0" smtClean="0">
                <a:cs typeface="Arial" charset="0"/>
              </a:rPr>
              <a:t>MC events, after final selection and background suppression the </a:t>
            </a:r>
            <a:r>
              <a:rPr lang="en-US" sz="2400" dirty="0">
                <a:cs typeface="Arial" charset="0"/>
              </a:rPr>
              <a:t>detection efficiency is,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 </a:t>
            </a:r>
            <a:endParaRPr lang="el-GR" sz="2400" dirty="0" smtClean="0">
              <a:cs typeface="Arial" charset="0"/>
            </a:endParaRPr>
          </a:p>
        </p:txBody>
      </p:sp>
      <p:pic>
        <p:nvPicPr>
          <p:cNvPr id="13317" name="Picture 25" descr="ðʒøʒ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332640" y="620688"/>
            <a:ext cx="1152128" cy="7920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128676"/>
              </p:ext>
            </p:extLst>
          </p:nvPr>
        </p:nvGraphicFramePr>
        <p:xfrm>
          <a:off x="107504" y="3429000"/>
          <a:ext cx="8676456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Equation" r:id="rId4" imgW="2222280" imgH="634680" progId="Equation.3">
                  <p:embed/>
                </p:oleObj>
              </mc:Choice>
              <mc:Fallback>
                <p:oleObj name="Equation" r:id="rId4" imgW="222228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3429000"/>
                        <a:ext cx="8676456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4D553-00FD-4634-91E4-7A85E991C883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86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5" y="511175"/>
            <a:ext cx="7015163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Upper Limit of Branching Fraction</a:t>
            </a:r>
          </a:p>
        </p:txBody>
      </p:sp>
      <p:pic>
        <p:nvPicPr>
          <p:cNvPr id="14340" name="Picture 25" descr="ðʒøʒ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857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313557"/>
              </p:ext>
            </p:extLst>
          </p:nvPr>
        </p:nvGraphicFramePr>
        <p:xfrm>
          <a:off x="255864" y="2276872"/>
          <a:ext cx="8676456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4" imgW="3517560" imgH="1091880" progId="Equation.3">
                  <p:embed/>
                </p:oleObj>
              </mc:Choice>
              <mc:Fallback>
                <p:oleObj name="Equation" r:id="rId4" imgW="3517560" imgH="1091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864" y="2276872"/>
                        <a:ext cx="8676456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38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To explore about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1. Leads towards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𝝆𝝅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𝒑𝒖𝒛𝒛𝒍𝒆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2. Strangeness violating decay of</a:t>
                </a:r>
              </a:p>
              <a:p>
                <a:endParaRPr lang="en-US" dirty="0"/>
              </a:p>
              <a:p>
                <a:r>
                  <a:rPr lang="en-US" dirty="0" smtClean="0"/>
                  <a:t>3. </a:t>
                </a:r>
                <a:r>
                  <a:rPr lang="en-US" dirty="0" err="1" smtClean="0"/>
                  <a:t>Iso</a:t>
                </a:r>
                <a:r>
                  <a:rPr lang="en-US" dirty="0" smtClean="0"/>
                  <a:t>-spin violation  of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772815"/>
            <a:ext cx="2016223" cy="726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2120014" cy="50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61" y="3789040"/>
            <a:ext cx="2528587" cy="5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48747568"/>
                  </p:ext>
                </p:extLst>
              </p:nvPr>
            </p:nvGraphicFramePr>
            <p:xfrm>
              <a:off x="822325" y="1100138"/>
              <a:ext cx="75215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0788"/>
                    <a:gridCol w="37607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Sources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MDC Track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Detection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MC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J/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𝟁</m:t>
                              </m:r>
                            </m:oMath>
                          </a14:m>
                          <a:r>
                            <a:rPr lang="en-US" dirty="0" smtClean="0"/>
                            <a:t> Number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6.83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48747568"/>
                  </p:ext>
                </p:extLst>
              </p:nvPr>
            </p:nvGraphicFramePr>
            <p:xfrm>
              <a:off x="822325" y="1100138"/>
              <a:ext cx="75215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0788"/>
                    <a:gridCol w="37607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Sources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MDC Track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208197" r="-1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MC 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506557" r="-1000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2" t="-606557" r="-1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6.83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66311"/>
              </p:ext>
            </p:extLst>
          </p:nvPr>
        </p:nvGraphicFramePr>
        <p:xfrm>
          <a:off x="5021263" y="1090613"/>
          <a:ext cx="22717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4" imgW="863280" imgH="228600" progId="Equation.3">
                  <p:embed/>
                </p:oleObj>
              </mc:Choice>
              <mc:Fallback>
                <p:oleObj name="Equation" r:id="rId4" imgW="863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1263" y="1090613"/>
                        <a:ext cx="2271712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81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Branching Fraction of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B(J/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𝟁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)=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𝟖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𝟎𝟔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dirty="0" smtClean="0"/>
                  <a:t>    </a:t>
                </a:r>
              </a:p>
              <a:p>
                <a:endParaRPr lang="en-US" dirty="0"/>
              </a:p>
              <a:p>
                <a:r>
                  <a:rPr lang="en-US" dirty="0" smtClean="0"/>
                  <a:t>Upper Limit of Branching Fraction 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B(J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𝟁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0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)&lt;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𝟏𝟖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Upper Limit of </a:t>
                </a:r>
                <a:r>
                  <a:rPr lang="en-US" dirty="0" smtClean="0"/>
                  <a:t>Branching Fraction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B(J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𝟁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p>
                        </m:sSup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5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91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0912" y="2348880"/>
            <a:ext cx="3097311" cy="1359520"/>
          </a:xfrm>
        </p:spPr>
        <p:txBody>
          <a:bodyPr/>
          <a:lstStyle/>
          <a:p>
            <a:pPr eaLnBrk="1" hangingPunct="1"/>
            <a:r>
              <a:rPr lang="en-US" sz="4400" smtClean="0"/>
              <a:t>Thanks</a:t>
            </a:r>
          </a:p>
        </p:txBody>
      </p:sp>
      <p:pic>
        <p:nvPicPr>
          <p:cNvPr id="44035" name="Picture 25" descr="ðʒøʒ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7618413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SUGGESSION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00113" y="3789363"/>
            <a:ext cx="7775575" cy="935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99350" cy="1143000"/>
          </a:xfrm>
        </p:spPr>
        <p:txBody>
          <a:bodyPr/>
          <a:lstStyle/>
          <a:p>
            <a:pPr eaLnBrk="1" hangingPunct="1"/>
            <a:r>
              <a:rPr lang="en-US" smtClean="0"/>
              <a:t>Questions &amp; Suggessions</a:t>
            </a:r>
          </a:p>
        </p:txBody>
      </p:sp>
      <p:pic>
        <p:nvPicPr>
          <p:cNvPr id="67589" name="Picture 25" descr="ðʒøʒ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88DD4-4D1B-4845-AEDE-8060378B7022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087744"/>
            <a:ext cx="7772400" cy="1503362"/>
          </a:xfrm>
        </p:spPr>
        <p:txBody>
          <a:bodyPr/>
          <a:lstStyle/>
          <a:p>
            <a:pPr eaLnBrk="1" hangingPunct="1"/>
            <a:r>
              <a:rPr lang="en-US" altLang="zh-CN" sz="4800" dirty="0" smtClean="0"/>
              <a:t>   </a:t>
            </a:r>
            <a:r>
              <a:rPr lang="en-US" altLang="zh-CN" sz="4000" dirty="0" smtClean="0"/>
              <a:t>Study of 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88006" y="3141663"/>
            <a:ext cx="1000126" cy="1879599"/>
            <a:chOff x="3515" y="1979"/>
            <a:chExt cx="630" cy="1184"/>
          </a:xfrm>
        </p:grpSpPr>
        <p:sp>
          <p:nvSpPr>
            <p:cNvPr id="4108" name="Line 9"/>
            <p:cNvSpPr>
              <a:spLocks noChangeShapeType="1"/>
            </p:cNvSpPr>
            <p:nvPr/>
          </p:nvSpPr>
          <p:spPr bwMode="auto">
            <a:xfrm>
              <a:off x="3515" y="1979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>
              <a:off x="3515" y="3022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1" name="Rectangle 11"/>
            <p:cNvSpPr>
              <a:spLocks noChangeArrowheads="1"/>
            </p:cNvSpPr>
            <p:nvPr/>
          </p:nvSpPr>
          <p:spPr bwMode="auto">
            <a:xfrm>
              <a:off x="4029" y="2795"/>
              <a:ext cx="1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zh-CN" altLang="en-US" sz="32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6084888" y="3141663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084888" y="4076700"/>
            <a:ext cx="719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6804025" y="3714750"/>
            <a:ext cx="10302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altLang="zh-C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0" b="1" baseline="30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l-GR" altLang="zh-C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3200" b="1" dirty="0">
                <a:solidFill>
                  <a:schemeClr val="tx2"/>
                </a:solidFill>
              </a:rPr>
              <a:t>-</a:t>
            </a:r>
            <a:r>
              <a:rPr lang="en-US" altLang="zh-CN" sz="2000" b="1" baseline="30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zh-CN" altLang="en-US" sz="2000" b="1" baseline="30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107" name="Picture 25" descr="ðʒøʒ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45" y="2492896"/>
            <a:ext cx="29670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00956" y="4474259"/>
                <a:ext cx="8707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𝜸𝜸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956" y="4474259"/>
                <a:ext cx="87075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5" grpId="0" animBg="1"/>
      <p:bldP spid="343056" grpId="0" animBg="1"/>
      <p:bldP spid="3430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2"/>
          <p:cNvSpPr>
            <a:spLocks noGrp="1" noRot="1" noChangeArrowheads="1"/>
          </p:cNvSpPr>
          <p:nvPr>
            <p:ph type="title"/>
          </p:nvPr>
        </p:nvSpPr>
        <p:spPr>
          <a:xfrm>
            <a:off x="2879725" y="287338"/>
            <a:ext cx="3746500" cy="792162"/>
          </a:xfrm>
          <a:noFill/>
        </p:spPr>
        <p:txBody>
          <a:bodyPr/>
          <a:lstStyle/>
          <a:p>
            <a:pPr eaLnBrk="1" hangingPunct="1"/>
            <a:r>
              <a:rPr lang="en-US" altLang="zh-CN" sz="3800" smtClean="0"/>
              <a:t>Events Selection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921" name="Rectangle 33"/>
              <p:cNvSpPr>
                <a:spLocks noRot="1" noChangeArrowheads="1"/>
              </p:cNvSpPr>
              <p:nvPr/>
            </p:nvSpPr>
            <p:spPr bwMode="auto">
              <a:xfrm>
                <a:off x="250825" y="1196975"/>
                <a:ext cx="7740650" cy="4797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endParaRPr lang="en-US" altLang="zh-CN" sz="2400" b="1" dirty="0" smtClean="0">
                  <a:solidFill>
                    <a:srgbClr val="000000"/>
                  </a:solidFill>
                  <a:latin typeface="Franklin Gothic Medium" pitchFamily="34" charset="0"/>
                  <a:ea typeface="GungsuhChe" pitchFamily="49" charset="-127"/>
                </a:endParaRPr>
              </a:p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r>
                  <a:rPr lang="en-US" altLang="zh-CN" sz="28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Franklin Gothic Medium" pitchFamily="34" charset="0"/>
                    <a:ea typeface="GungsuhChe" pitchFamily="49" charset="-127"/>
                  </a:rPr>
                  <a:t>Charged tracks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5000"/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2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good  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charge tracks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with </a:t>
                </a:r>
                <a:r>
                  <a:rPr lang="en-US" altLang="zh-CN" sz="2800" b="1" dirty="0" err="1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ngood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=2 and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|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cos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|&lt;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0.93.</a:t>
                </a:r>
                <a:endParaRPr lang="en-US" altLang="zh-CN" sz="2800" b="1" dirty="0">
                  <a:solidFill>
                    <a:srgbClr val="000000"/>
                  </a:solidFill>
                  <a:latin typeface="Franklin Gothic Medium" pitchFamily="34" charset="0"/>
                  <a:ea typeface="GungsuhChe" pitchFamily="49" charset="-127"/>
                  <a:sym typeface="Symbol" pitchFamily="18" charset="2"/>
                </a:endParaRPr>
              </a:p>
              <a:p>
                <a:pPr marL="742950" lvl="1" indent="-28575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</a:pPr>
                <a:r>
                  <a:rPr lang="en-US" altLang="zh-CN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Qi=0</a:t>
                </a:r>
              </a:p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r>
                  <a:rPr lang="en-US" altLang="zh-CN" sz="2800" b="1" dirty="0" smtClean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PID      </a:t>
                </a:r>
                <a:r>
                  <a:rPr lang="zh-CN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</a:t>
                </a:r>
                <a:r>
                  <a:rPr lang="en-US" altLang="zh-CN" sz="2800" b="1" baseline="30000" dirty="0" smtClean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2</a:t>
                </a:r>
                <a:r>
                  <a:rPr lang="en-US" altLang="zh-CN" sz="2800" b="1" dirty="0" smtClean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(i)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zh-CN" altLang="en-US" sz="2800" b="1" dirty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Franklin Gothic Medium" pitchFamily="34" charset="0"/>
                                <a:ea typeface="GungsuhChe" pitchFamily="49" charset="-127"/>
                                <a:sym typeface="Symbol" pitchFamily="18" charset="2"/>
                              </a:rPr>
                              <m:t>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𝑇𝑂𝐹</m:t>
                        </m:r>
                      </m:sub>
                      <m:sup/>
                    </m:sSubSup>
                  </m:oMath>
                </a14:m>
                <a:r>
                  <a:rPr lang="en-US" altLang="zh-CN" sz="2800" b="1" dirty="0" smtClean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b="1" dirty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</a:t>
                </a:r>
                <a:r>
                  <a:rPr lang="en-US" altLang="zh-CN" sz="2800" b="1" dirty="0" smtClean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zh-CN" altLang="en-US" sz="2800" b="1" dirty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Franklin Gothic Medium" pitchFamily="34" charset="0"/>
                                <a:ea typeface="GungsuhChe" pitchFamily="49" charset="-127"/>
                                <a:sym typeface="Symbol" pitchFamily="18" charset="2"/>
                              </a:rPr>
                              <m:t>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</m:sub>
                      <m:sup/>
                    </m:sSubSup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b="1" dirty="0">
                    <a:solidFill>
                      <a:schemeClr val="accent4">
                        <a:lumMod val="75000"/>
                      </a:schemeClr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</a:t>
                </a:r>
              </a:p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None/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DE/DX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and TOF 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information 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are combined to identify particles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.</a:t>
                </a:r>
                <a:endParaRPr lang="en-US" altLang="zh-CN" sz="2800" b="1" dirty="0">
                  <a:solidFill>
                    <a:srgbClr val="000000"/>
                  </a:solidFill>
                  <a:latin typeface="Franklin Gothic Medium" pitchFamily="34" charset="0"/>
                  <a:ea typeface="GungsuhChe" pitchFamily="49" charset="-127"/>
                </a:endParaRPr>
              </a:p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r>
                  <a:rPr lang="en-US" altLang="zh-CN" sz="28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Franklin Gothic Medium" pitchFamily="34" charset="0"/>
                    <a:ea typeface="GungsuhChe" pitchFamily="49" charset="-127"/>
                  </a:rPr>
                  <a:t>Pxy</a:t>
                </a:r>
                <a:r>
                  <a:rPr lang="en-US" altLang="zh-CN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Franklin Gothic Medium" pitchFamily="34" charset="0"/>
                    <a:ea typeface="GungsuhChe" pitchFamily="49" charset="-127"/>
                  </a:rPr>
                  <a:t> &gt; 50MeV</a:t>
                </a:r>
              </a:p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r>
                  <a:rPr lang="en-US" altLang="zh-CN" sz="2800" b="1" dirty="0" smtClean="0">
                    <a:solidFill>
                      <a:srgbClr val="7030A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Kinematic </a:t>
                </a:r>
                <a:r>
                  <a:rPr lang="en-US" altLang="zh-CN" sz="2800" b="1" dirty="0">
                    <a:solidFill>
                      <a:srgbClr val="7030A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fit</a:t>
                </a:r>
              </a:p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None/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      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</a:t>
                </a:r>
                <a:r>
                  <a:rPr lang="zh-CN" altLang="en-US" sz="2800" b="1" dirty="0"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</a:t>
                </a:r>
                <a:r>
                  <a:rPr lang="en-US" altLang="zh-CN" sz="2800" b="1" baseline="30000" dirty="0" smtClean="0"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2</a:t>
                </a:r>
                <a:r>
                  <a:rPr lang="en-US" altLang="zh-CN" sz="2800" b="1" baseline="-25000" dirty="0" smtClean="0"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4c</a:t>
                </a:r>
                <a:r>
                  <a:rPr lang="en-US" altLang="zh-CN" sz="2800" b="1" dirty="0" smtClean="0"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(</a:t>
                </a:r>
                <a:r>
                  <a:rPr lang="el-GR" altLang="zh-CN" sz="2800" b="1" dirty="0" smtClean="0">
                    <a:sym typeface="Symbol" pitchFamily="18" charset="2"/>
                  </a:rPr>
                  <a:t>π</a:t>
                </a:r>
                <a:r>
                  <a:rPr lang="en-US" altLang="zh-CN" sz="2800" b="1" baseline="30000" dirty="0">
                    <a:sym typeface="Symbol" pitchFamily="18" charset="2"/>
                  </a:rPr>
                  <a:t>+ </a:t>
                </a:r>
                <a:r>
                  <a:rPr lang="el-GR" altLang="zh-CN" sz="2800" b="1" dirty="0">
                    <a:sym typeface="Symbol" pitchFamily="18" charset="2"/>
                  </a:rPr>
                  <a:t>π</a:t>
                </a:r>
                <a:r>
                  <a:rPr lang="en-US" altLang="zh-CN" sz="2800" b="1" baseline="30000" dirty="0">
                    <a:sym typeface="Symbol" pitchFamily="18" charset="2"/>
                  </a:rPr>
                  <a:t>-</a:t>
                </a:r>
                <a:r>
                  <a:rPr lang="el-GR" altLang="zh-CN" sz="2800" b="1" dirty="0">
                    <a:sym typeface="Symbol" pitchFamily="18" charset="2"/>
                  </a:rPr>
                  <a:t> </a:t>
                </a:r>
                <a:r>
                  <a:rPr lang="en-US" altLang="zh-CN" sz="2800" b="1" dirty="0" smtClean="0">
                    <a:sym typeface="Symbol" pitchFamily="18" charset="2"/>
                  </a:rPr>
                  <a:t>ɤ</a:t>
                </a:r>
                <a:r>
                  <a:rPr lang="el-GR" altLang="zh-CN" sz="2800" b="1" dirty="0" smtClean="0">
                    <a:sym typeface="Symbol" pitchFamily="18" charset="2"/>
                  </a:rPr>
                  <a:t>ɤ</a:t>
                </a:r>
                <a:r>
                  <a:rPr lang="en-US" altLang="zh-CN" sz="2800" b="1" dirty="0" smtClean="0"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)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&lt;40</a:t>
                </a:r>
                <a:endParaRPr lang="en-US" altLang="zh-CN" sz="2800" b="1" dirty="0">
                  <a:solidFill>
                    <a:srgbClr val="000000"/>
                  </a:solidFill>
                  <a:latin typeface="Franklin Gothic Medium" pitchFamily="34" charset="0"/>
                  <a:ea typeface="GungsuhChe" pitchFamily="49" charset="-127"/>
                  <a:sym typeface="Symbol" pitchFamily="18" charset="2"/>
                </a:endParaRPr>
              </a:p>
              <a:p>
                <a:pPr marL="342900" indent="-342900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None/>
                </a:pPr>
                <a:endParaRPr lang="en-US" altLang="zh-CN" sz="3200" b="1" dirty="0">
                  <a:solidFill>
                    <a:srgbClr val="000000"/>
                  </a:solidFill>
                  <a:latin typeface="Franklin Gothic Medium" pitchFamily="34" charset="0"/>
                  <a:ea typeface="GungsuhChe" pitchFamily="49" charset="-127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5921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196975"/>
                <a:ext cx="7740650" cy="4797425"/>
              </a:xfrm>
              <a:prstGeom prst="rect">
                <a:avLst/>
              </a:prstGeom>
              <a:blipFill rotWithShape="1">
                <a:blip r:embed="rId2"/>
                <a:stretch>
                  <a:fillRect l="-1575" b="-118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Line 34"/>
          <p:cNvSpPr>
            <a:spLocks noChangeShapeType="1"/>
          </p:cNvSpPr>
          <p:nvPr/>
        </p:nvSpPr>
        <p:spPr bwMode="auto">
          <a:xfrm>
            <a:off x="2771775" y="4437063"/>
            <a:ext cx="714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2533" name="Picture 25" descr="ðʒøʒ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087744"/>
            <a:ext cx="7772400" cy="1503362"/>
          </a:xfrm>
        </p:spPr>
        <p:txBody>
          <a:bodyPr/>
          <a:lstStyle/>
          <a:p>
            <a:r>
              <a:rPr lang="en-US" altLang="zh-CN" dirty="0" smtClean="0"/>
              <a:t>    Analysis </a:t>
            </a:r>
            <a:r>
              <a:rPr lang="en-US" altLang="zh-CN" dirty="0"/>
              <a:t>of </a:t>
            </a:r>
            <a:endParaRPr lang="en-US" altLang="zh-CN" dirty="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88006" y="3141663"/>
            <a:ext cx="1000126" cy="1879599"/>
            <a:chOff x="3515" y="1979"/>
            <a:chExt cx="630" cy="1184"/>
          </a:xfrm>
        </p:grpSpPr>
        <p:sp>
          <p:nvSpPr>
            <p:cNvPr id="4108" name="Line 9"/>
            <p:cNvSpPr>
              <a:spLocks noChangeShapeType="1"/>
            </p:cNvSpPr>
            <p:nvPr/>
          </p:nvSpPr>
          <p:spPr bwMode="auto">
            <a:xfrm>
              <a:off x="3515" y="1979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>
              <a:off x="3515" y="3022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1" name="Rectangle 11"/>
            <p:cNvSpPr>
              <a:spLocks noChangeArrowheads="1"/>
            </p:cNvSpPr>
            <p:nvPr/>
          </p:nvSpPr>
          <p:spPr bwMode="auto">
            <a:xfrm>
              <a:off x="4029" y="2795"/>
              <a:ext cx="1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endParaRPr lang="zh-CN" altLang="en-US" sz="32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6084888" y="3141663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084888" y="4076700"/>
            <a:ext cx="719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6804025" y="3714750"/>
            <a:ext cx="10302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altLang="zh-C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0" b="1" baseline="30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l-GR" altLang="zh-C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3200" b="1">
                <a:solidFill>
                  <a:schemeClr val="tx2"/>
                </a:solidFill>
              </a:rPr>
              <a:t>-</a:t>
            </a:r>
            <a:r>
              <a:rPr lang="en-US" altLang="zh-CN" sz="2000" b="1" baseline="300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zh-CN" altLang="en-US" sz="2000" b="1" baseline="300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107" name="Picture 25" descr="ðʒøʒ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76" y="2420888"/>
            <a:ext cx="3528343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81647" y="4544496"/>
                <a:ext cx="8707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</a:rPr>
                        <m:t>𝜸𝜸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647" y="4544496"/>
                <a:ext cx="87075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22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5" grpId="0" animBg="1"/>
      <p:bldP spid="343056" grpId="0" animBg="1"/>
      <p:bldP spid="3430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baseline="30000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                         </a:t>
            </a:r>
            <a:r>
              <a:rPr lang="en-US" altLang="zh-CN" sz="4000" b="1" baseline="30000" dirty="0" smtClean="0">
                <a:latin typeface="Franklin Gothic Medium" pitchFamily="34" charset="0"/>
                <a:ea typeface="GungsuhChe" pitchFamily="49" charset="-127"/>
                <a:sym typeface="Symbol" pitchFamily="18" charset="2"/>
              </a:rPr>
              <a:t>distribution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5" y="213246"/>
            <a:ext cx="792088" cy="81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60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0700" name="Rectangle 12"/>
              <p:cNvSpPr>
                <a:spLocks noChangeArrowheads="1"/>
              </p:cNvSpPr>
              <p:nvPr/>
            </p:nvSpPr>
            <p:spPr bwMode="auto">
              <a:xfrm>
                <a:off x="179388" y="1341438"/>
                <a:ext cx="8640762" cy="453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just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endParaRPr lang="en-US" altLang="zh-CN" sz="2400" dirty="0" smtClean="0"/>
              </a:p>
              <a:p>
                <a:pPr marL="342900" indent="-342900" algn="just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endParaRPr lang="en-US" altLang="zh-CN" sz="2400" dirty="0"/>
              </a:p>
              <a:p>
                <a:pPr marL="342900" indent="-342900" algn="just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</a:rPr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zh-CN" altLang="en-US" sz="2400" b="1" i="1" smtClean="0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 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at the same time for all 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smtClean="0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zh-CN" altLang="en-US" sz="3600" b="1" i="1" smtClean="0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  <a:sym typeface="Symbol" pitchFamily="18" charset="2"/>
                          </a:rPr>
                          <m:t>𝝅</m:t>
                        </m:r>
                      </m:e>
                      <m:sup>
                        <m:r>
                          <a:rPr lang="en-US" altLang="zh-CN" sz="3600" b="1" i="1" smtClean="0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  <a:sym typeface="Symbol" pitchFamily="18" charset="2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Franklin Gothic Medium" pitchFamily="34" charset="0"/>
                    <a:ea typeface="GungsuhChe" pitchFamily="49" charset="-127"/>
                    <a:sym typeface="Symbol" pitchFamily="18" charset="2"/>
                  </a:rPr>
                  <a:t>combinations that can pass fitting.  </a:t>
                </a:r>
                <a:endParaRPr lang="el-GR" altLang="zh-CN" sz="2400" b="1" dirty="0">
                  <a:solidFill>
                    <a:srgbClr val="000000"/>
                  </a:solidFill>
                  <a:latin typeface="Franklin Gothic Medium" pitchFamily="34" charset="0"/>
                  <a:ea typeface="GungsuhChe" pitchFamily="49" charset="-127"/>
                </a:endParaRPr>
              </a:p>
            </p:txBody>
          </p:sp>
        </mc:Choice>
        <mc:Fallback xmlns="">
          <p:sp>
            <p:nvSpPr>
              <p:cNvPr id="370700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1341438"/>
                <a:ext cx="8640762" cy="4530725"/>
              </a:xfrm>
              <a:prstGeom prst="rect">
                <a:avLst/>
              </a:prstGeom>
              <a:blipFill rotWithShape="1">
                <a:blip r:embed="rId3"/>
                <a:stretch>
                  <a:fillRect l="-635" r="-1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371600" y="404813"/>
                <a:ext cx="77724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zh-CN" b="1" dirty="0" smtClean="0"/>
                  <a:t>Selection of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400" b="1" i="1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zh-CN" alt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</a:rPr>
                          <m:t>𝝅</m:t>
                        </m:r>
                      </m:e>
                      <m:sup>
                        <m:r>
                          <a:rPr lang="en-US" altLang="zh-CN" sz="4400" b="1" i="1">
                            <a:solidFill>
                              <a:srgbClr val="0000FF"/>
                            </a:solidFill>
                            <a:latin typeface="Cambria Math"/>
                            <a:ea typeface="GungsuhChe" pitchFamily="49" charset="-127"/>
                          </a:rPr>
                          <m:t>𝟎</m:t>
                        </m:r>
                      </m:sup>
                    </m:sSup>
                  </m:oMath>
                </a14:m>
                <a:endParaRPr lang="el-GR" altLang="zh-CN" b="1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2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600" y="404813"/>
                <a:ext cx="7772400" cy="1143000"/>
              </a:xfrm>
              <a:blipFill rotWithShape="1">
                <a:blip r:embed="rId4"/>
                <a:stretch>
                  <a:fillRect l="-2980"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0708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34371"/>
              </p:ext>
            </p:extLst>
          </p:nvPr>
        </p:nvGraphicFramePr>
        <p:xfrm>
          <a:off x="4054475" y="4149725"/>
          <a:ext cx="711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149725"/>
                        <a:ext cx="7112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16"/>
          <p:cNvSpPr>
            <a:spLocks noChangeShapeType="1"/>
          </p:cNvSpPr>
          <p:nvPr/>
        </p:nvSpPr>
        <p:spPr bwMode="auto">
          <a:xfrm>
            <a:off x="4140200" y="549275"/>
            <a:ext cx="3603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128" name="Picture 25" descr="ðʒøʒ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357188"/>
            <a:ext cx="928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Farzana Younas, CHEP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00AC1-56B3-48A9-BED0-1E6E1B773E03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29650</TotalTime>
  <Words>1026</Words>
  <Application>Microsoft Office PowerPoint</Application>
  <PresentationFormat>On-screen Show (4:3)</PresentationFormat>
  <Paragraphs>244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Angles</vt:lpstr>
      <vt:lpstr>Equation</vt:lpstr>
      <vt:lpstr>PowerPoint Presentation</vt:lpstr>
      <vt:lpstr>Study of J/ψ Decays into π^0 X</vt:lpstr>
      <vt:lpstr>Introduction</vt:lpstr>
      <vt:lpstr>motivation</vt:lpstr>
      <vt:lpstr>   Study of  </vt:lpstr>
      <vt:lpstr>Events Selection </vt:lpstr>
      <vt:lpstr>    Analysis of </vt:lpstr>
      <vt:lpstr>                         distribution</vt:lpstr>
      <vt:lpstr>Selection of ρ^0 and π^0</vt:lpstr>
      <vt:lpstr>Invariant mass 〖     M(π〗^+ π^-)</vt:lpstr>
      <vt:lpstr>Invariant mass of γγ(π^0)</vt:lpstr>
      <vt:lpstr>     Final event selection criteria</vt:lpstr>
      <vt:lpstr>Invariant masses of〖 π〗^+ π^-(MC &amp; Data) after final selection criteria</vt:lpstr>
      <vt:lpstr>Results for invariant mass Mγγ (π^0)after final Event selection</vt:lpstr>
      <vt:lpstr>Fit Results of invariant mass M_(π^+ π^- )  →ρ </vt:lpstr>
      <vt:lpstr>     Detection Efficiency</vt:lpstr>
      <vt:lpstr> Branching Fraction of</vt:lpstr>
      <vt:lpstr>Systematic Errors</vt:lpstr>
      <vt:lpstr>   Study of  </vt:lpstr>
      <vt:lpstr>           distribution</vt:lpstr>
      <vt:lpstr>Invariant mass of M_(π^+ π^- ) " Ks0  (MC &amp; Data) after  initial selection criteria"</vt:lpstr>
      <vt:lpstr>Invariant mass of γγ(π^0)" MC &amp; Data after initial selection criteria"</vt:lpstr>
      <vt:lpstr>Final selection criteria for invariant mass M_(π^+ π^- )→</vt:lpstr>
      <vt:lpstr>Results for invariant mass after final Event selection  M_(π^+ π^- )→</vt:lpstr>
      <vt:lpstr>Sideband Analysis for J/ψ→〖"Ks0" π〗^0</vt:lpstr>
      <vt:lpstr>Invariant mass of M_(π^+ π^- ) " (Ks0" )</vt:lpstr>
      <vt:lpstr>     Detection Efficiency</vt:lpstr>
      <vt:lpstr>Upper Limit of Branching Fraction</vt:lpstr>
      <vt:lpstr>Systematic Errors</vt:lpstr>
      <vt:lpstr>   Study of  </vt:lpstr>
      <vt:lpstr>          distribution</vt:lpstr>
      <vt:lpstr>Invariant mass of M_(π^+ π^- ) "  (" f^0 ")     MC &amp; Data after  initial selection criteria"</vt:lpstr>
      <vt:lpstr>Invariant mass of γγ(π^0)" MC &amp; Data after initial selection criteria"</vt:lpstr>
      <vt:lpstr>Final selection criteria for invariant mass M_(π^+ π^- )→f^0</vt:lpstr>
      <vt:lpstr>selection criteria for invariant mass M_(π^+ π^- )→</vt:lpstr>
      <vt:lpstr>Sideband Analysis for J/ψ→f^0 π^0</vt:lpstr>
      <vt:lpstr>Invariant mass  M_(π^+ π^- ) (f^0)</vt:lpstr>
      <vt:lpstr>     Detection Efficiency</vt:lpstr>
      <vt:lpstr>Upper Limit of Branching Fraction</vt:lpstr>
      <vt:lpstr>Systematic Errors</vt:lpstr>
      <vt:lpstr>Conclusion</vt:lpstr>
      <vt:lpstr>Thanks</vt:lpstr>
      <vt:lpstr>Questions &amp; Suggessions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talab</cp:lastModifiedBy>
  <cp:revision>1254</cp:revision>
  <dcterms:created xsi:type="dcterms:W3CDTF">1601-01-01T00:00:00Z</dcterms:created>
  <dcterms:modified xsi:type="dcterms:W3CDTF">2019-04-15T11:37:04Z</dcterms:modified>
</cp:coreProperties>
</file>