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301" r:id="rId3"/>
    <p:sldId id="268" r:id="rId4"/>
    <p:sldId id="274" r:id="rId5"/>
    <p:sldId id="275" r:id="rId6"/>
    <p:sldId id="276" r:id="rId7"/>
    <p:sldId id="278" r:id="rId8"/>
    <p:sldId id="280" r:id="rId9"/>
    <p:sldId id="281" r:id="rId10"/>
    <p:sldId id="282" r:id="rId11"/>
    <p:sldId id="283" r:id="rId12"/>
    <p:sldId id="285" r:id="rId13"/>
    <p:sldId id="277" r:id="rId14"/>
    <p:sldId id="279" r:id="rId15"/>
    <p:sldId id="284" r:id="rId16"/>
    <p:sldId id="286" r:id="rId17"/>
    <p:sldId id="289" r:id="rId18"/>
    <p:sldId id="302" r:id="rId19"/>
    <p:sldId id="314" r:id="rId20"/>
    <p:sldId id="299" r:id="rId21"/>
    <p:sldId id="315" r:id="rId22"/>
    <p:sldId id="300" r:id="rId23"/>
    <p:sldId id="317" r:id="rId24"/>
    <p:sldId id="305" r:id="rId25"/>
    <p:sldId id="291" r:id="rId26"/>
    <p:sldId id="304" r:id="rId27"/>
    <p:sldId id="290" r:id="rId28"/>
    <p:sldId id="269" r:id="rId29"/>
    <p:sldId id="303" r:id="rId30"/>
    <p:sldId id="308" r:id="rId31"/>
    <p:sldId id="310" r:id="rId32"/>
    <p:sldId id="298" r:id="rId33"/>
    <p:sldId id="295" r:id="rId34"/>
    <p:sldId id="307" r:id="rId35"/>
    <p:sldId id="309" r:id="rId36"/>
    <p:sldId id="313" r:id="rId37"/>
    <p:sldId id="296" r:id="rId38"/>
    <p:sldId id="316" r:id="rId39"/>
    <p:sldId id="297" r:id="rId40"/>
    <p:sldId id="318" r:id="rId41"/>
    <p:sldId id="311" r:id="rId42"/>
    <p:sldId id="294" r:id="rId43"/>
    <p:sldId id="292" r:id="rId44"/>
    <p:sldId id="293" r:id="rId45"/>
    <p:sldId id="31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D126D-B045-476A-8387-E87570036398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4132-F141-4428-A869-C20BB2CF2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93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376B-140C-423E-99A1-FFF746F251F1}" type="datetime1">
              <a:rPr lang="en-US" smtClean="0"/>
              <a:t>4/15/2019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36D0668-7ED7-45B9-9058-86086B1DD4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5280-4D7F-40EA-B398-AE3457928665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49C-8791-47DC-81D6-408788BBEDCB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A5CB-61D6-49E0-897A-86233A17CC53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8684-ECB6-4869-A5B6-6DD7F38770E8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6D0668-7ED7-45B9-9058-86086B1DD40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CE21-6442-4AE3-940D-6D6319A38283}" type="datetime1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AA79-9EA6-4B6B-AEAD-2B14C2FB4EE2}" type="datetime1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D88B-2386-4E8A-887E-23D7E0645D2F}" type="datetime1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3832-3D66-4802-9F47-06FEA5EE6D8B}" type="datetime1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1E8-43A5-4586-B838-2304E0D83E7E}" type="datetime1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3880-9B03-4E16-8ADE-29BC2A1A8D57}" type="datetime1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6D0668-7ED7-45B9-9058-86086B1DD4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D19CE9-99DE-426C-ABE0-6C2C96AF7A7C}" type="datetime1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36D0668-7ED7-45B9-9058-86086B1DD4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wmf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11" Type="http://schemas.openxmlformats.org/officeDocument/2006/relationships/image" Target="../media/image65.png"/><Relationship Id="rId15" Type="http://schemas.openxmlformats.org/officeDocument/2006/relationships/image" Target="../media/image3.wmf"/><Relationship Id="rId1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610600" cy="23622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TASAWER SHAHZAD </a:t>
            </a:r>
            <a:r>
              <a:rPr lang="en-US" dirty="0" smtClean="0">
                <a:solidFill>
                  <a:srgbClr val="FF0000"/>
                </a:solidFill>
              </a:rPr>
              <a:t>AHMAD, HARIS RASHID, TALAB </a:t>
            </a:r>
            <a:r>
              <a:rPr lang="en-US" dirty="0" smtClean="0">
                <a:solidFill>
                  <a:srgbClr val="FF0000"/>
                </a:solidFill>
              </a:rPr>
              <a:t>HUSSAIN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Charmonium</a:t>
            </a:r>
            <a:r>
              <a:rPr lang="en-US" dirty="0" smtClean="0">
                <a:solidFill>
                  <a:schemeClr val="tx1"/>
                </a:solidFill>
              </a:rPr>
              <a:t> Group Meeting 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 txBox="1">
                <a:spLocks noGrp="1"/>
              </p:cNvSpPr>
              <p:nvPr>
                <p:ph type="ctrTitle"/>
              </p:nvPr>
            </p:nvSpPr>
            <p:spPr>
              <a:xfrm>
                <a:off x="533400" y="1445471"/>
                <a:ext cx="7772400" cy="1986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𝐽</m:t>
                      </m:r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            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−−</m:t>
                          </m:r>
                        </m:sup>
                      </m:sSup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++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33400" y="1445471"/>
                <a:ext cx="7772400" cy="19865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otched Right Arrow 4"/>
          <p:cNvSpPr/>
          <p:nvPr/>
        </p:nvSpPr>
        <p:spPr>
          <a:xfrm>
            <a:off x="3581400" y="1752600"/>
            <a:ext cx="1143000" cy="152400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3581400" y="2438400"/>
            <a:ext cx="1143000" cy="152400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105400" y="25908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19800" y="25908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19800" y="3886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495800" y="3886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705600" y="3581400"/>
                <a:ext cx="914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32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581400"/>
                <a:ext cx="91440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733800" y="3581400"/>
                <a:ext cx="914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581400"/>
                <a:ext cx="9144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762000"/>
            <a:ext cx="79438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771525"/>
            <a:ext cx="81819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828675"/>
            <a:ext cx="78105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FINAL EVENT SELECTION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following constraints were used</a:t>
                </a:r>
              </a:p>
              <a:p>
                <a:r>
                  <a:rPr lang="en-US" dirty="0" smtClean="0"/>
                  <a:t>3σ mass constraints, decay </a:t>
                </a:r>
                <a:r>
                  <a:rPr lang="en-US" dirty="0"/>
                  <a:t>length ratio </a:t>
                </a:r>
                <a:r>
                  <a:rPr lang="en-US" dirty="0" smtClean="0"/>
                  <a:t>cuts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Δ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/>
                              </a:rPr>
                              <m:t>Δ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−−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60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l-GR" sz="2600" i="1" dirty="0" smtClean="0">
                            <a:latin typeface="Cambria Math"/>
                          </a:rPr>
                          <m:t>𝜒</m:t>
                        </m:r>
                      </m:e>
                      <m:sub/>
                      <m:sup>
                        <m:r>
                          <a:rPr lang="en-US" sz="2600" b="0" i="1" dirty="0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600" b="0" i="1" dirty="0" smtClean="0">
                        <a:latin typeface="Cambria Math"/>
                      </a:rPr>
                      <m:t>_</m:t>
                    </m:r>
                    <m:r>
                      <a:rPr lang="en-US" sz="2600" i="1" dirty="0" smtClean="0">
                        <a:latin typeface="Cambria Math"/>
                      </a:rPr>
                      <m:t>4</m:t>
                    </m:r>
                    <m:r>
                      <a:rPr lang="en-US" sz="2600" i="1" dirty="0" smtClean="0">
                        <a:latin typeface="Cambria Math"/>
                      </a:rPr>
                      <m:t>𝐶</m:t>
                    </m:r>
                    <m:r>
                      <a:rPr lang="en-US" sz="26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cut which was optimized through </a:t>
                </a:r>
                <a:r>
                  <a:rPr lang="en-US" dirty="0" smtClean="0"/>
                  <a:t>maximizing the </a:t>
                </a:r>
                <a:r>
                  <a:rPr lang="en-US" dirty="0"/>
                  <a:t>ratio of MC signal and signal plus background from real </a:t>
                </a:r>
                <a:r>
                  <a:rPr lang="en-US" dirty="0" smtClean="0"/>
                  <a:t>data.</a:t>
                </a:r>
              </a:p>
              <a:p>
                <a:r>
                  <a:rPr lang="en-US" dirty="0"/>
                  <a:t>To obtain good signals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Δ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/>
                              </a:rPr>
                              <m:t>Δ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−−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from </a:t>
                </a:r>
                <a:r>
                  <a:rPr lang="en-US" dirty="0"/>
                  <a:t>real data through invariant mass </a:t>
                </a:r>
                <a:r>
                  <a:rPr lang="en-US" dirty="0" smtClean="0"/>
                  <a:t>distributions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𝑃</m:t>
                        </m:r>
                      </m:e>
                    </m:acc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in the presence of small background was the main objective of </a:t>
                </a:r>
                <a:r>
                  <a:rPr lang="en-US" dirty="0" smtClean="0"/>
                  <a:t>these constraints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06" t="-1067" r="-2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Final Cuts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200" dirty="0" smtClean="0"/>
                  <a:t>In addition to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/>
                      </a:rPr>
                      <m:t>𝜒</m:t>
                    </m:r>
                    <m:r>
                      <a:rPr lang="el-GR" sz="22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200" dirty="0" smtClean="0"/>
                  <a:t>_</a:t>
                </a:r>
                <a:r>
                  <a:rPr lang="en-US" sz="1400" dirty="0" smtClean="0"/>
                  <a:t>4</a:t>
                </a:r>
                <a:r>
                  <a:rPr lang="en-US" sz="1400" i="1" dirty="0" smtClean="0"/>
                  <a:t>C</a:t>
                </a:r>
                <a:r>
                  <a:rPr lang="en-US" sz="2200" i="1" dirty="0" smtClean="0"/>
                  <a:t> </a:t>
                </a:r>
                <a:r>
                  <a:rPr lang="en-US" sz="2200" dirty="0"/>
                  <a:t>constraint, the following constrains were </a:t>
                </a:r>
                <a:r>
                  <a:rPr lang="en-US" sz="2200" dirty="0" smtClean="0"/>
                  <a:t>also applied </a:t>
                </a:r>
                <a:r>
                  <a:rPr lang="en-US" sz="2200" dirty="0"/>
                  <a:t>to obtain final </a:t>
                </a:r>
                <a:r>
                  <a:rPr lang="en-US" sz="2200" dirty="0" smtClean="0"/>
                  <a:t>plot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/>
                  <a:t>invariant mass distribution</a:t>
                </a:r>
                <a:r>
                  <a:rPr lang="en-US" sz="2200" dirty="0" smtClean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2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2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−−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20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0.2140</m:t>
                    </m:r>
                  </m:oMath>
                </a14:m>
                <a:endParaRPr lang="en-US" sz="2200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200" i="1" smtClean="0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0.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015</m:t>
                    </m:r>
                  </m:oMath>
                </a14:m>
                <a:endParaRPr lang="en-US" sz="22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i="1">
                                    <a:latin typeface="Cambria Math"/>
                                    <a:ea typeface="Cambria Math"/>
                                  </a:rPr>
                                  <m:t>Λ</m:t>
                                </m:r>
                              </m:e>
                            </m:acc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0.015</m:t>
                    </m:r>
                  </m:oMath>
                </a14:m>
                <a:endParaRPr lang="en-US" sz="200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&gt;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0.27</m:t>
                    </m:r>
                  </m:oMath>
                </a14:m>
                <a:endParaRPr lang="en-US" sz="20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  <a:ea typeface="Cambria Math"/>
                                          </a:rPr>
                                          <m:t>∆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acc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&gt;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0.27</m:t>
                    </m:r>
                  </m:oMath>
                </a14:m>
                <a:endParaRPr lang="en-US" sz="220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2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2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&gt;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0.0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31</m:t>
                    </m:r>
                  </m:oMath>
                </a14:m>
                <a:endParaRPr lang="en-US" sz="2200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 smtClean="0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&gt;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0.03</m:t>
                    </m:r>
                  </m:oMath>
                </a14:m>
                <a:endParaRPr lang="en-US" sz="220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0.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sz="2200" dirty="0" smtClean="0">
                  <a:ea typeface="Cambria Math"/>
                </a:endParaRPr>
              </a:p>
              <a:p>
                <a:r>
                  <a:rPr lang="en-US" sz="2200" dirty="0" smtClean="0">
                    <a:ea typeface="Cambria Math"/>
                  </a:rPr>
                  <a:t>Decay Length Ratio=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𝐷𝑒𝑐𝑎𝑦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𝐿𝑒𝑛𝑔𝑡h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𝑜𝑓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++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𝐷𝑒𝑐𝑎𝑦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𝐿𝑒𝑛𝑔𝑡h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𝐸𝑟𝑟𝑜𝑟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𝑜𝑓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++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/>
                      </a:rPr>
                      <m:t>&gt;3</m:t>
                    </m:r>
                  </m:oMath>
                </a14:m>
                <a:endParaRPr lang="en-US" sz="2200" dirty="0">
                  <a:ea typeface="Cambria Math"/>
                </a:endParaRPr>
              </a:p>
              <a:p>
                <a:endParaRPr lang="en-US" sz="2200" dirty="0">
                  <a:ea typeface="Cambria Math"/>
                </a:endParaRPr>
              </a:p>
              <a:p>
                <a:endParaRPr lang="en-US" sz="2200" dirty="0">
                  <a:ea typeface="Cambria Math"/>
                </a:endParaRPr>
              </a:p>
              <a:p>
                <a:endParaRPr lang="en-US" sz="2200" dirty="0">
                  <a:ea typeface="Cambria Math"/>
                </a:endParaRPr>
              </a:p>
              <a:p>
                <a:endParaRPr lang="en-US" sz="22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235" t="-933" b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sz="2400" dirty="0" smtClean="0"/>
                  <a:t>In addition to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/>
                      </a:rPr>
                      <m:t>𝜒</m:t>
                    </m:r>
                    <m:r>
                      <a:rPr lang="el-GR" sz="24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/>
                  <a:t>_</a:t>
                </a:r>
                <a:r>
                  <a:rPr lang="en-US" sz="1600" dirty="0" smtClean="0"/>
                  <a:t>4</a:t>
                </a:r>
                <a:r>
                  <a:rPr lang="en-US" sz="1600" i="1" dirty="0" smtClean="0"/>
                  <a:t>C</a:t>
                </a:r>
                <a:r>
                  <a:rPr lang="en-US" sz="2400" i="1" dirty="0" smtClean="0"/>
                  <a:t> </a:t>
                </a:r>
                <a:r>
                  <a:rPr lang="en-US" sz="2400" dirty="0"/>
                  <a:t>constraint, the following constrains were applied to obtain final </a:t>
                </a:r>
                <a:r>
                  <a:rPr lang="en-US" sz="2400" dirty="0" smtClean="0"/>
                  <a:t>plot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𝑃</m:t>
                        </m:r>
                      </m:e>
                    </m:acc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invariant mass distribution</a:t>
                </a:r>
                <a:r>
                  <a:rPr lang="en-US" sz="2400" dirty="0" smtClean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++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&lt;0.2140</m:t>
                    </m:r>
                  </m:oMath>
                </a14:m>
                <a:endParaRPr lang="en-US" sz="24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&gt;0.015</m:t>
                    </m:r>
                  </m:oMath>
                </a14:m>
                <a:endParaRPr lang="en-US" sz="24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latin typeface="Cambria Math"/>
                                    <a:ea typeface="Cambria Math"/>
                                  </a:rPr>
                                  <m:t>Λ</m:t>
                                </m:r>
                              </m:e>
                            </m:acc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&gt;0.015</m:t>
                    </m:r>
                  </m:oMath>
                </a14:m>
                <a:endParaRPr lang="en-US" sz="2400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&gt;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0.27</m:t>
                    </m:r>
                  </m:oMath>
                </a14:m>
                <a:endParaRPr lang="en-US" sz="24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∆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acc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&gt;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0.27</m:t>
                    </m:r>
                  </m:oMath>
                </a14:m>
                <a:endParaRPr lang="en-US" sz="24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&gt;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0.031</m:t>
                    </m:r>
                  </m:oMath>
                </a14:m>
                <a:endParaRPr lang="en-US" sz="24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&gt;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0.03</m:t>
                    </m:r>
                  </m:oMath>
                </a14:m>
                <a:endParaRPr lang="en-US" sz="24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&gt;0.21</m:t>
                    </m:r>
                  </m:oMath>
                </a14:m>
                <a:endParaRPr lang="en-US" sz="2400" dirty="0">
                  <a:ea typeface="Cambria Math"/>
                </a:endParaRPr>
              </a:p>
              <a:p>
                <a:r>
                  <a:rPr lang="en-US" sz="2400" dirty="0" smtClean="0">
                    <a:ea typeface="Cambria Math"/>
                  </a:rPr>
                  <a:t>Decay </a:t>
                </a:r>
                <a:r>
                  <a:rPr lang="en-US" sz="2400" dirty="0">
                    <a:ea typeface="Cambria Math"/>
                  </a:rPr>
                  <a:t>Length Ratio=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𝐷𝑒𝑐𝑎𝑦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𝐿𝑒𝑛𝑔𝑡h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𝑜𝑓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−−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𝐷𝑒𝑐𝑎𝑦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𝐿𝑒𝑛𝑔𝑡h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𝐸𝑟𝑟𝑜𝑟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𝑜𝑓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−−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000" i="1">
                        <a:latin typeface="Cambria Math"/>
                      </a:rPr>
                      <m:t>&gt;3</m:t>
                    </m:r>
                  </m:oMath>
                </a14:m>
                <a:endParaRPr lang="en-US" sz="2400" dirty="0">
                  <a:ea typeface="Cambria Math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235" t="-1467" r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1"/>
          <a:stretch/>
        </p:blipFill>
        <p:spPr bwMode="auto">
          <a:xfrm>
            <a:off x="1142999" y="1166884"/>
            <a:ext cx="6858001" cy="561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274638"/>
                <a:ext cx="7772400" cy="792162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Optimization after </a:t>
                </a:r>
                <a:r>
                  <a:rPr lang="en-US" dirty="0"/>
                  <a:t>4C Fit</a:t>
                </a: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274638"/>
                <a:ext cx="7772400" cy="792162"/>
              </a:xfrm>
              <a:blipFill rotWithShape="1">
                <a:blip r:embed="rId3"/>
                <a:stretch>
                  <a:fillRect t="-7692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40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6"/>
          <a:stretch/>
        </p:blipFill>
        <p:spPr bwMode="auto">
          <a:xfrm>
            <a:off x="1143000" y="827999"/>
            <a:ext cx="7086600" cy="595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Decay Length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MC Proper Time Distribution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692475"/>
              </p:ext>
            </p:extLst>
          </p:nvPr>
        </p:nvGraphicFramePr>
        <p:xfrm>
          <a:off x="609600" y="914400"/>
          <a:ext cx="8077200" cy="579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Acrobat Document" r:id="rId3" imgW="5400259" imgH="3876636" progId="AcroExch.Document.DC">
                  <p:embed/>
                </p:oleObj>
              </mc:Choice>
              <mc:Fallback>
                <p:oleObj name="Acrobat Document" r:id="rId3" imgW="5400259" imgH="387663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914400"/>
                        <a:ext cx="8077200" cy="5797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6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Data </a:t>
            </a:r>
            <a:r>
              <a:rPr lang="en-US" dirty="0"/>
              <a:t>Proper Time Distribution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567159"/>
              </p:ext>
            </p:extLst>
          </p:nvPr>
        </p:nvGraphicFramePr>
        <p:xfrm>
          <a:off x="914400" y="990600"/>
          <a:ext cx="7848600" cy="5633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Acrobat Document" r:id="rId3" imgW="5400259" imgH="3876636" progId="AcroExch.Document.DC">
                  <p:embed/>
                </p:oleObj>
              </mc:Choice>
              <mc:Fallback>
                <p:oleObj name="Acrobat Document" r:id="rId3" imgW="5400259" imgH="387663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990600"/>
                        <a:ext cx="7848600" cy="5633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1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Data Samples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447800"/>
                <a:ext cx="82296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1310.6 Mill</a:t>
                </a:r>
                <a:r>
                  <a:rPr lang="en-US" sz="2400" dirty="0"/>
                  <a:t>i</a:t>
                </a:r>
                <a:r>
                  <a:rPr lang="en-US" sz="2400" dirty="0" smtClean="0"/>
                  <a:t>on  and 447 Million  data samples were used to study the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𝐽</m:t>
                    </m:r>
                    <m:r>
                      <a:rPr lang="en-US" sz="2400" i="1">
                        <a:latin typeface="Cambria Math"/>
                      </a:rPr>
                      <m:t>/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         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++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−−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          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++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−−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respectively. </a:t>
                </a:r>
              </a:p>
              <a:p>
                <a:r>
                  <a:rPr lang="en-US" sz="2400" dirty="0" smtClean="0"/>
                  <a:t>The sample of 100000 events was generated by us</a:t>
                </a:r>
                <a:r>
                  <a:rPr lang="en-US" sz="2400" dirty="0"/>
                  <a:t>i</a:t>
                </a:r>
                <a:r>
                  <a:rPr lang="en-US" sz="2400" dirty="0" smtClean="0"/>
                  <a:t>ng phase space model </a:t>
                </a:r>
                <a:r>
                  <a:rPr lang="en-US" sz="2400" dirty="0"/>
                  <a:t>i</a:t>
                </a:r>
                <a:r>
                  <a:rPr lang="en-US" sz="2400" dirty="0" smtClean="0"/>
                  <a:t>n case of signal Monte Carlo. </a:t>
                </a:r>
              </a:p>
              <a:p>
                <a:r>
                  <a:rPr lang="en-US" sz="2400" dirty="0" smtClean="0"/>
                  <a:t>1225 </a:t>
                </a:r>
                <a:r>
                  <a:rPr lang="en-US" sz="2400" dirty="0"/>
                  <a:t>Million  and </a:t>
                </a:r>
                <a:r>
                  <a:rPr lang="en-US" sz="2400" dirty="0" smtClean="0"/>
                  <a:t>500 </a:t>
                </a:r>
                <a:r>
                  <a:rPr lang="en-US" sz="2400" dirty="0"/>
                  <a:t>Million  </a:t>
                </a:r>
                <a:r>
                  <a:rPr lang="en-US" sz="2400" dirty="0" smtClean="0"/>
                  <a:t>inclusive MC data </a:t>
                </a:r>
                <a:r>
                  <a:rPr lang="en-US" sz="2400" dirty="0"/>
                  <a:t>samples were used </a:t>
                </a:r>
                <a:r>
                  <a:rPr lang="en-US" sz="2400" dirty="0" smtClean="0"/>
                  <a:t>for the background studies of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𝐽</m:t>
                    </m:r>
                    <m:r>
                      <a:rPr lang="en-US" sz="2400" i="1" smtClean="0">
                        <a:latin typeface="Cambria Math"/>
                      </a:rPr>
                      <m:t>/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         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++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−−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(2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)          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++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−−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respectively. </a:t>
                </a:r>
                <a:endParaRPr lang="en-US" sz="2400" dirty="0" smtClean="0"/>
              </a:p>
              <a:p>
                <a:r>
                  <a:rPr lang="en-US" sz="2400" dirty="0" smtClean="0"/>
                  <a:t> Monte Carlo </a:t>
                </a:r>
                <a:r>
                  <a:rPr lang="en-US" sz="2400" dirty="0"/>
                  <a:t>(MC) samples and real data </a:t>
                </a:r>
                <a:r>
                  <a:rPr lang="en-US" sz="2400" dirty="0" smtClean="0"/>
                  <a:t>were reconstructed </a:t>
                </a:r>
                <a:r>
                  <a:rPr lang="en-US" sz="2400" dirty="0"/>
                  <a:t>with </a:t>
                </a:r>
                <a:r>
                  <a:rPr lang="en-US" sz="2400" dirty="0" smtClean="0"/>
                  <a:t>the help of BOSS version </a:t>
                </a:r>
                <a:r>
                  <a:rPr lang="en-US" sz="2400" dirty="0"/>
                  <a:t>664p01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447800"/>
                <a:ext cx="8229600" cy="4572000"/>
              </a:xfrm>
              <a:blipFill rotWithShape="1">
                <a:blip r:embed="rId4"/>
                <a:stretch>
                  <a:fillRect l="-519" t="-106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1371600" y="2057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95800" y="2057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76400" y="4038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3657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7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482475"/>
              </p:ext>
            </p:extLst>
          </p:nvPr>
        </p:nvGraphicFramePr>
        <p:xfrm>
          <a:off x="152401" y="-23383"/>
          <a:ext cx="8949660" cy="6424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Acrobat Document" r:id="rId3" imgW="5400259" imgH="3876636" progId="AcroExch.Document.DC">
                  <p:embed/>
                </p:oleObj>
              </mc:Choice>
              <mc:Fallback>
                <p:oleObj name="Acrobat Document" r:id="rId3" imgW="5400259" imgH="387663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1" y="-23383"/>
                        <a:ext cx="8949660" cy="6424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721828"/>
              </p:ext>
            </p:extLst>
          </p:nvPr>
        </p:nvGraphicFramePr>
        <p:xfrm>
          <a:off x="838200" y="762000"/>
          <a:ext cx="7696200" cy="5524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Acrobat Document" r:id="rId3" imgW="5400259" imgH="3876636" progId="AcroExch.Document.DC">
                  <p:embed/>
                </p:oleObj>
              </mc:Choice>
              <mc:Fallback>
                <p:oleObj name="Acrobat Document" r:id="rId3" imgW="5400259" imgH="387663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762000"/>
                        <a:ext cx="7696200" cy="5524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7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652237"/>
              </p:ext>
            </p:extLst>
          </p:nvPr>
        </p:nvGraphicFramePr>
        <p:xfrm>
          <a:off x="157642" y="228600"/>
          <a:ext cx="8797660" cy="631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Acrobat Document" r:id="rId3" imgW="5400259" imgH="3876636" progId="AcroExch.Document.DC">
                  <p:embed/>
                </p:oleObj>
              </mc:Choice>
              <mc:Fallback>
                <p:oleObj name="Acrobat Document" r:id="rId3" imgW="5400259" imgH="387663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642" y="228600"/>
                        <a:ext cx="8797660" cy="631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926958"/>
              </p:ext>
            </p:extLst>
          </p:nvPr>
        </p:nvGraphicFramePr>
        <p:xfrm>
          <a:off x="914400" y="838200"/>
          <a:ext cx="7696200" cy="5524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Acrobat Document" r:id="rId3" imgW="5400259" imgH="3876636" progId="AcroExch.Document.DC">
                  <p:embed/>
                </p:oleObj>
              </mc:Choice>
              <mc:Fallback>
                <p:oleObj name="Acrobat Document" r:id="rId3" imgW="5400259" imgH="387663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838200"/>
                        <a:ext cx="7696200" cy="5524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82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dirty="0" smtClean="0"/>
              <a:t>Statistical Significance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219200"/>
                <a:ext cx="7772400" cy="54102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To measure statistical significance, </a:t>
                </a:r>
                <a:r>
                  <a:rPr lang="en-US" dirty="0"/>
                  <a:t>we made two maximum likelihood fits to each </a:t>
                </a:r>
                <a:r>
                  <a:rPr lang="en-US" dirty="0" smtClean="0"/>
                  <a:t>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dirty="0"/>
                  <a:t>invariant mass distributions. </a:t>
                </a:r>
                <a:endParaRPr lang="en-US" dirty="0" smtClean="0"/>
              </a:p>
              <a:p>
                <a:r>
                  <a:rPr lang="en-US" dirty="0" smtClean="0"/>
                  <a:t>First </a:t>
                </a:r>
                <a:r>
                  <a:rPr lang="en-US" dirty="0"/>
                  <a:t>fit was made by </a:t>
                </a:r>
                <a:r>
                  <a:rPr lang="en-US" dirty="0" smtClean="0"/>
                  <a:t>using </a:t>
                </a:r>
                <a:r>
                  <a:rPr lang="pt-BR" dirty="0" smtClean="0"/>
                  <a:t>respective </a:t>
                </a:r>
                <a:r>
                  <a:rPr lang="pt-BR" dirty="0"/>
                  <a:t>fixed Monte Carlo histogram as </a:t>
                </a:r>
                <a:r>
                  <a:rPr lang="pt-BR" dirty="0" smtClean="0"/>
                  <a:t>signal and </a:t>
                </a:r>
                <a:r>
                  <a:rPr lang="en-US" dirty="0"/>
                  <a:t> </a:t>
                </a:r>
                <a:r>
                  <a:rPr lang="en-US" dirty="0" smtClean="0"/>
                  <a:t>the </a:t>
                </a:r>
                <a:r>
                  <a:rPr lang="en-US" dirty="0"/>
                  <a:t>second fit was made by setting signal to zero (</a:t>
                </a:r>
                <a:r>
                  <a:rPr lang="en-US" dirty="0" smtClean="0"/>
                  <a:t>mean </a:t>
                </a:r>
                <a:r>
                  <a:rPr lang="en-US" dirty="0"/>
                  <a:t>no signal function)</a:t>
                </a:r>
                <a:r>
                  <a:rPr lang="en-US" dirty="0" smtClean="0"/>
                  <a:t> </a:t>
                </a:r>
              </a:p>
              <a:p>
                <a:r>
                  <a:rPr lang="en-US" dirty="0"/>
                  <a:t>In order to obtain the significance level, the values of log </a:t>
                </a:r>
                <a:r>
                  <a:rPr lang="en-US" dirty="0" smtClean="0"/>
                  <a:t>likelihood, obtained </a:t>
                </a:r>
                <a:r>
                  <a:rPr lang="en-US" dirty="0"/>
                  <a:t>from the two fits were used in the following </a:t>
                </a:r>
                <a:r>
                  <a:rPr lang="en-US" dirty="0" smtClean="0"/>
                  <a:t>formula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where </a:t>
                </a:r>
                <a:r>
                  <a:rPr lang="en-US" dirty="0"/>
                  <a:t>2lnLmax(</a:t>
                </a:r>
                <a:r>
                  <a:rPr lang="en-US" dirty="0" err="1"/>
                  <a:t>s+b</a:t>
                </a:r>
                <a:r>
                  <a:rPr lang="en-US" dirty="0"/>
                  <a:t>) represents the value of log likelihood obtained from </a:t>
                </a:r>
                <a:r>
                  <a:rPr lang="en-US" dirty="0" smtClean="0"/>
                  <a:t>first fit and </a:t>
                </a:r>
                <a:r>
                  <a:rPr lang="en-US" dirty="0"/>
                  <a:t>2lnLmax(b) represents the log likelihood value from second </a:t>
                </a:r>
                <a:r>
                  <a:rPr lang="en-US" dirty="0" smtClean="0"/>
                  <a:t>fit</a:t>
                </a:r>
                <a:r>
                  <a:rPr lang="en-US" dirty="0"/>
                  <a:t>. The statistical significance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</m:acc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−−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signals was determined to </a:t>
                </a:r>
                <a:r>
                  <a:rPr lang="en-US" dirty="0" smtClean="0"/>
                  <a:t>be 15.5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and </a:t>
                </a:r>
                <a:r>
                  <a:rPr lang="en-US" dirty="0" smtClean="0"/>
                  <a:t>17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respectively.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219200"/>
                <a:ext cx="7772400" cy="5410200"/>
              </a:xfrm>
              <a:blipFill rotWithShape="1">
                <a:blip r:embed="rId2"/>
                <a:stretch>
                  <a:fillRect l="-392" t="-1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67000" y="3991854"/>
                <a:ext cx="3962431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𝑙𝑛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𝑙𝑛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991854"/>
                <a:ext cx="3962431" cy="4277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6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Systematic Error Analysis</a:t>
            </a:r>
            <a:endParaRPr lang="en-US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828800"/>
            <a:ext cx="52673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25</a:t>
            </a:fld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486400"/>
            <a:ext cx="77724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Summary of the Systematic Error Analysis</a:t>
            </a:r>
          </a:p>
        </p:txBody>
      </p:sp>
    </p:spTree>
    <p:extLst>
      <p:ext uri="{BB962C8B-B14F-4D97-AF65-F5344CB8AC3E}">
        <p14:creationId xmlns:p14="http://schemas.microsoft.com/office/powerpoint/2010/main" val="16547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88423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Branching Fraction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The Branching Fraction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𝐽</m:t>
                    </m:r>
                    <m:r>
                      <a:rPr lang="en-US" sz="2800" i="1">
                        <a:latin typeface="Cambria Math"/>
                      </a:rPr>
                      <m:t>/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++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</m:acc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sz="2800" dirty="0" smtClean="0"/>
                  <a:t>can </a:t>
                </a:r>
                <a:r>
                  <a:rPr lang="en-US" sz="2800" dirty="0"/>
                  <a:t>be determined by using the </a:t>
                </a:r>
                <a:r>
                  <a:rPr lang="en-US" sz="2800" dirty="0" smtClean="0"/>
                  <a:t>following relation</a:t>
                </a:r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/>
                  <a:t>Where detection efficiency ε = 50%. </a:t>
                </a:r>
                <a:r>
                  <a:rPr lang="en-US" sz="2800" i="1" dirty="0" err="1"/>
                  <a:t>NObserved</a:t>
                </a:r>
                <a:r>
                  <a:rPr lang="en-US" sz="2800" i="1" dirty="0"/>
                  <a:t> </a:t>
                </a:r>
                <a:r>
                  <a:rPr lang="en-US" sz="2800" dirty="0"/>
                  <a:t>is </a:t>
                </a:r>
                <a:r>
                  <a:rPr lang="en-US" sz="2800" dirty="0" smtClean="0"/>
                  <a:t>the average of total </a:t>
                </a:r>
                <a:r>
                  <a:rPr lang="en-US" sz="2800" dirty="0"/>
                  <a:t>number of </a:t>
                </a:r>
                <a:r>
                  <a:rPr lang="en-US" sz="2800" dirty="0" smtClean="0"/>
                  <a:t>observed signals </a:t>
                </a:r>
                <a:r>
                  <a:rPr lang="en-US" sz="2800" dirty="0"/>
                  <a:t>equal to 559. Total number of </a:t>
                </a:r>
                <a:r>
                  <a:rPr lang="en-US" sz="2800" i="1" dirty="0" smtClean="0"/>
                  <a:t>J/</a:t>
                </a:r>
                <a:r>
                  <a:rPr lang="en-US" sz="2800" dirty="0" smtClean="0"/>
                  <a:t>ψ </a:t>
                </a:r>
                <a:r>
                  <a:rPr lang="en-US" sz="2800" dirty="0"/>
                  <a:t>events </a:t>
                </a:r>
                <a:r>
                  <a:rPr lang="en-US" sz="2800" i="1" dirty="0" smtClean="0"/>
                  <a:t>NJ/</a:t>
                </a:r>
                <a:r>
                  <a:rPr lang="en-US" sz="2800" dirty="0" smtClean="0"/>
                  <a:t>ψ </a:t>
                </a:r>
                <a:r>
                  <a:rPr lang="en-US" sz="2800" dirty="0"/>
                  <a:t>= </a:t>
                </a:r>
                <a:r>
                  <a:rPr lang="en-US" sz="2800" dirty="0" smtClean="0"/>
                  <a:t>1310.6 Million. </a:t>
                </a:r>
                <a:r>
                  <a:rPr lang="en-US" sz="2800" dirty="0"/>
                  <a:t>The </a:t>
                </a:r>
                <a:r>
                  <a:rPr lang="en-US" sz="2800" dirty="0" smtClean="0"/>
                  <a:t>Branching fractions </a:t>
                </a:r>
                <a:r>
                  <a:rPr lang="en-US" sz="2800" dirty="0"/>
                  <a:t>of B(Δ++ </a:t>
                </a:r>
                <a:r>
                  <a:rPr lang="en-US" sz="2800" i="1" dirty="0"/>
                  <a:t>→P</a:t>
                </a:r>
                <a:r>
                  <a:rPr lang="en-US" sz="2800" dirty="0"/>
                  <a:t>π+) and B(Δ</a:t>
                </a:r>
                <a:r>
                  <a:rPr lang="en-US" sz="2800" i="1" dirty="0"/>
                  <a:t>−− →P</a:t>
                </a:r>
                <a:r>
                  <a:rPr lang="en-US" sz="2800" dirty="0"/>
                  <a:t>π</a:t>
                </a:r>
                <a:r>
                  <a:rPr lang="en-US" sz="2800" i="1" dirty="0"/>
                  <a:t>−</a:t>
                </a:r>
                <a:r>
                  <a:rPr lang="en-US" sz="2800" dirty="0"/>
                  <a:t>) are equal to 0.994</a:t>
                </a:r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B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𝐽</m:t>
                    </m:r>
                    <m:r>
                      <a:rPr lang="en-US" sz="2800" i="1">
                        <a:latin typeface="Cambria Math"/>
                      </a:rPr>
                      <m:t>/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++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</m:acc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sz="2800" dirty="0"/>
                  <a:t>)=(0.86±0.08)×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−6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863" t="-1733" r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2524125"/>
            <a:ext cx="54768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4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69" y="685800"/>
            <a:ext cx="61722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0638"/>
            <a:ext cx="866974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27</a:t>
            </a:fld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486400"/>
            <a:ext cx="7772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background channels were observed after the topological background study</a:t>
            </a:r>
          </a:p>
        </p:txBody>
      </p:sp>
    </p:spTree>
    <p:extLst>
      <p:ext uri="{BB962C8B-B14F-4D97-AF65-F5344CB8AC3E}">
        <p14:creationId xmlns:p14="http://schemas.microsoft.com/office/powerpoint/2010/main" val="22950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000" dirty="0" smtClean="0"/>
                  <a:t>In addition to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/>
                      </a:rPr>
                      <m:t>𝜒</m:t>
                    </m:r>
                    <m:r>
                      <a:rPr lang="el-GR" sz="20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000" dirty="0" smtClean="0"/>
                  <a:t>_4</a:t>
                </a:r>
                <a:r>
                  <a:rPr lang="en-US" sz="2000" i="1" dirty="0" smtClean="0"/>
                  <a:t>C </a:t>
                </a:r>
                <a:r>
                  <a:rPr lang="en-US" sz="2000" dirty="0"/>
                  <a:t>constraint, the following constrains were applied to obtain final </a:t>
                </a:r>
                <a:r>
                  <a:rPr lang="en-US" sz="2000" dirty="0" smtClean="0"/>
                  <a:t>plot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0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invariant mass </a:t>
                </a:r>
                <a:r>
                  <a:rPr lang="en-US" sz="2000" dirty="0" smtClean="0"/>
                  <a:t>distribution.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−−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&lt;0.2140</m:t>
                    </m:r>
                  </m:oMath>
                </a14:m>
                <a:endParaRPr lang="en-US" sz="20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&gt;0.015</m:t>
                    </m:r>
                  </m:oMath>
                </a14:m>
                <a:endParaRPr lang="en-US" sz="20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i="1">
                                    <a:latin typeface="Cambria Math"/>
                                    <a:ea typeface="Cambria Math"/>
                                  </a:rPr>
                                  <m:t>Λ</m:t>
                                </m:r>
                              </m:e>
                            </m:acc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&gt;0.015</m:t>
                    </m:r>
                  </m:oMath>
                </a14:m>
                <a:endParaRPr lang="en-US" sz="2000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&gt;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0.27</m:t>
                    </m:r>
                  </m:oMath>
                </a14:m>
                <a:endParaRPr lang="en-US" sz="20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  <a:ea typeface="Cambria Math"/>
                                          </a:rPr>
                                          <m:t>∆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acc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&gt;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0.27</m:t>
                    </m:r>
                  </m:oMath>
                </a14:m>
                <a:endParaRPr lang="en-US" sz="20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&gt;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0.031</m:t>
                    </m:r>
                  </m:oMath>
                </a14:m>
                <a:endParaRPr lang="en-US" sz="20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&gt;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0.03</m:t>
                    </m:r>
                  </m:oMath>
                </a14:m>
                <a:endParaRPr lang="en-US" sz="20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&gt;0.21</m:t>
                    </m:r>
                  </m:oMath>
                </a14:m>
                <a:endParaRPr lang="en-US" sz="2000" dirty="0">
                  <a:ea typeface="Cambria Math"/>
                </a:endParaRPr>
              </a:p>
              <a:p>
                <a:r>
                  <a:rPr lang="en-US" sz="2000" dirty="0">
                    <a:ea typeface="Cambria Math"/>
                  </a:rPr>
                  <a:t>Decay Length Ratio=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𝐷𝑒𝑐𝑎𝑦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𝐿𝑒𝑛𝑔𝑡h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𝑜𝑓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++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𝐷𝑒𝑐𝑎𝑦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𝐿𝑒𝑛𝑔𝑡h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𝐸𝑟𝑟𝑜𝑟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𝑜𝑓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++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000" i="1">
                        <a:latin typeface="Cambria Math"/>
                      </a:rPr>
                      <m:t>&gt;3</m:t>
                    </m:r>
                  </m:oMath>
                </a14:m>
                <a:endParaRPr lang="en-US" sz="2000" dirty="0">
                  <a:ea typeface="Cambria Math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235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2769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8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sz="2800" dirty="0"/>
                  <a:t>In addition to </a:t>
                </a:r>
                <a14:m>
                  <m:oMath xmlns:m="http://schemas.openxmlformats.org/officeDocument/2006/math">
                    <m:r>
                      <a:rPr lang="el-GR" sz="2800" i="1" dirty="0">
                        <a:latin typeface="Cambria Math"/>
                      </a:rPr>
                      <m:t>𝜒</m:t>
                    </m:r>
                    <m:r>
                      <a:rPr lang="el-GR" sz="2800" i="1" dirty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/>
                  <a:t>_</a:t>
                </a:r>
                <a:r>
                  <a:rPr lang="en-US" sz="1800" dirty="0"/>
                  <a:t>4</a:t>
                </a:r>
                <a:r>
                  <a:rPr lang="en-US" sz="1800" i="1" dirty="0"/>
                  <a:t>C</a:t>
                </a:r>
                <a:r>
                  <a:rPr lang="en-US" sz="2800" i="1" dirty="0"/>
                  <a:t> </a:t>
                </a:r>
                <a:r>
                  <a:rPr lang="en-US" sz="2800" dirty="0"/>
                  <a:t>constraint, the following constrains were applied to obtain final plot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</m:e>
                    </m:acc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invariant mass distribution</a:t>
                </a:r>
                <a:r>
                  <a:rPr lang="en-US" sz="2800" dirty="0" smtClean="0"/>
                  <a:t>.</a:t>
                </a:r>
                <a:endParaRPr lang="en-US" sz="28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  <m:t>++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3200" i="1">
                        <a:latin typeface="Cambria Math"/>
                        <a:ea typeface="Cambria Math"/>
                      </a:rPr>
                      <m:t>&lt;0.2140</m:t>
                    </m:r>
                  </m:oMath>
                </a14:m>
                <a:endParaRPr lang="en-US" sz="28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&gt;0.015</m:t>
                    </m:r>
                  </m:oMath>
                </a14:m>
                <a:endParaRPr lang="en-US" sz="28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latin typeface="Cambria Math"/>
                                    <a:ea typeface="Cambria Math"/>
                                  </a:rPr>
                                  <m:t>Λ</m:t>
                                </m:r>
                              </m:e>
                            </m:acc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&gt;0.015</m:t>
                    </m:r>
                  </m:oMath>
                </a14:m>
                <a:endParaRPr lang="en-US" sz="2800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&gt;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0.27</m:t>
                    </m:r>
                  </m:oMath>
                </a14:m>
                <a:endParaRPr lang="en-US" sz="28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  <a:ea typeface="Cambria Math"/>
                                          </a:rPr>
                                          <m:t>∆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acc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&gt;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0.27</m:t>
                    </m:r>
                  </m:oMath>
                </a14:m>
                <a:endParaRPr lang="en-US" sz="28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&gt;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0.031</m:t>
                    </m:r>
                  </m:oMath>
                </a14:m>
                <a:endParaRPr lang="en-US" sz="28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&gt;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0.03</m:t>
                    </m:r>
                  </m:oMath>
                </a14:m>
                <a:endParaRPr lang="en-US" sz="28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&gt;0.21</m:t>
                    </m:r>
                  </m:oMath>
                </a14:m>
                <a:endParaRPr lang="en-US" sz="2800" dirty="0">
                  <a:ea typeface="Cambria Math"/>
                </a:endParaRPr>
              </a:p>
              <a:p>
                <a:r>
                  <a:rPr lang="en-US" sz="2800" dirty="0">
                    <a:ea typeface="Cambria Math"/>
                  </a:rPr>
                  <a:t>Decay Length Ratio=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𝐷𝑒𝑐𝑎𝑦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𝐿𝑒𝑛𝑔𝑡h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𝑜𝑓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−−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𝐷𝑒𝑐𝑎𝑦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𝐿𝑒𝑛𝑔𝑡h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𝐸𝑟𝑟𝑜𝑟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𝑜𝑓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−−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800" i="1">
                        <a:latin typeface="Cambria Math"/>
                      </a:rPr>
                      <m:t>&gt;3</m:t>
                    </m:r>
                  </m:oMath>
                </a14:m>
                <a:endParaRPr lang="en-US" sz="2800" dirty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92" t="-1467" r="-549" b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60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1600200"/>
                <a:ext cx="8610600" cy="4724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To select 4 good </a:t>
                </a:r>
                <a:r>
                  <a:rPr lang="en-US" sz="2400" dirty="0"/>
                  <a:t>charged tracks the Initial event selection </a:t>
                </a:r>
                <a:r>
                  <a:rPr lang="en-US" sz="2400" dirty="0" smtClean="0"/>
                  <a:t>criteria is: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2400" dirty="0" smtClean="0"/>
                  <a:t>Range </a:t>
                </a:r>
                <a:r>
                  <a:rPr lang="en-US" sz="2400" dirty="0"/>
                  <a:t>of polar angle in MDC </a:t>
                </a:r>
                <a:r>
                  <a:rPr lang="en-US" sz="2400" dirty="0" smtClean="0"/>
                  <a:t>i.e.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en-US" sz="2400" i="1" dirty="0" err="1" smtClean="0">
                        <a:latin typeface="Cambria Math"/>
                      </a:rPr>
                      <m:t>cos</m:t>
                    </m:r>
                    <m:r>
                      <a:rPr lang="en-US" sz="2400" i="1" dirty="0" err="1" smtClean="0">
                        <a:latin typeface="Cambria Math"/>
                      </a:rPr>
                      <m:t>𝜃</m:t>
                    </m:r>
                    <m:r>
                      <a:rPr lang="en-US" sz="2400" i="1" dirty="0" smtClean="0">
                        <a:latin typeface="Cambria Math"/>
                      </a:rPr>
                      <m:t>|&lt; 0.93</m:t>
                    </m:r>
                  </m:oMath>
                </a14:m>
                <a:r>
                  <a:rPr lang="en-US" sz="2400" dirty="0"/>
                  <a:t> with </a:t>
                </a:r>
                <a:r>
                  <a:rPr lang="en-US" sz="2400" dirty="0" err="1"/>
                  <a:t>mfit</a:t>
                </a:r>
                <a:r>
                  <a:rPr lang="en-US" sz="2400" dirty="0" smtClean="0"/>
                  <a:t>=2.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requirements for the vertex </a:t>
                </a:r>
                <a:r>
                  <a:rPr lang="en-US" sz="2400" dirty="0" smtClean="0"/>
                  <a:t>is                         &lt; 10 cm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 &lt; 1</m:t>
                    </m:r>
                    <m:r>
                      <a:rPr lang="en-US" sz="2400" b="0" i="1" dirty="0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cm</a:t>
                </a:r>
                <a:r>
                  <a:rPr lang="en-US" sz="2400" dirty="0"/>
                  <a:t>.</a:t>
                </a:r>
                <a:endParaRPr lang="en-US" sz="2400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threshold value of transverse momentum of each track should be </a:t>
                </a:r>
                <a:r>
                  <a:rPr lang="en-US" sz="2400" dirty="0" smtClean="0"/>
                  <a:t>0</a:t>
                </a:r>
                <a:r>
                  <a:rPr lang="en-US" sz="2400" i="1" dirty="0" smtClean="0"/>
                  <a:t>.</a:t>
                </a:r>
                <a:r>
                  <a:rPr lang="en-US" sz="2400" dirty="0" smtClean="0"/>
                  <a:t>07 </a:t>
                </a:r>
                <a:r>
                  <a:rPr lang="en-US" sz="2400" dirty="0" err="1"/>
                  <a:t>GeV</a:t>
                </a:r>
                <a:r>
                  <a:rPr lang="en-US" sz="2400" dirty="0"/>
                  <a:t> i.e</a:t>
                </a:r>
                <a:r>
                  <a:rPr lang="en-US" sz="2400" dirty="0" smtClean="0"/>
                  <a:t>.,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𝑃𝑥𝑦</m:t>
                    </m:r>
                    <m:r>
                      <a:rPr lang="en-US" sz="2400" i="1" dirty="0" smtClean="0">
                        <a:latin typeface="Cambria Math"/>
                      </a:rPr>
                      <m:t> ≥ 0.07 </m:t>
                    </m:r>
                  </m:oMath>
                </a14:m>
                <a:r>
                  <a:rPr lang="en-US" sz="2400" dirty="0" err="1"/>
                  <a:t>GeV</a:t>
                </a:r>
                <a:r>
                  <a:rPr lang="en-US" sz="2400" dirty="0"/>
                  <a:t>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2400" dirty="0" smtClean="0"/>
                  <a:t>Tracks </a:t>
                </a:r>
                <a:r>
                  <a:rPr lang="en-US" sz="2400" dirty="0"/>
                  <a:t>can be identified by the calculation of energy loss and TOF.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2400" dirty="0" smtClean="0"/>
                  <a:t> </a:t>
                </a:r>
                <a:r>
                  <a:rPr lang="en-US" sz="2400" dirty="0"/>
                  <a:t>The energy loss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𝑑𝐸</m:t>
                    </m:r>
                    <m:r>
                      <a:rPr lang="en-US" sz="2400" i="1" dirty="0" smtClean="0">
                        <a:latin typeface="Cambria Math"/>
                      </a:rPr>
                      <m:t>/</m:t>
                    </m:r>
                    <m:r>
                      <a:rPr lang="en-US" sz="2400" i="1" dirty="0" smtClean="0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/>
                  <a:t>in MDC and TOF information were used to identify a particle.</a:t>
                </a:r>
                <a:endParaRPr lang="en-US" sz="2400" dirty="0" smtClean="0"/>
              </a:p>
              <a:p>
                <a:pPr>
                  <a:buFont typeface="Wingdings" pitchFamily="2" charset="2"/>
                  <a:buChar char="Ø"/>
                </a:pPr>
                <a:endParaRPr lang="en-US" sz="2400" dirty="0" smtClean="0"/>
              </a:p>
              <a:p>
                <a:pPr>
                  <a:buFont typeface="Wingdings" pitchFamily="2" charset="2"/>
                  <a:buChar char="Ø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1600200"/>
                <a:ext cx="8610600" cy="4724400"/>
              </a:xfrm>
              <a:blipFill rotWithShape="1">
                <a:blip r:embed="rId11"/>
                <a:stretch>
                  <a:fillRect l="-1133"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942293"/>
              </p:ext>
            </p:extLst>
          </p:nvPr>
        </p:nvGraphicFramePr>
        <p:xfrm>
          <a:off x="4514850" y="3213100"/>
          <a:ext cx="114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Equation" r:id="rId12" imgW="114120" imgH="431640" progId="Equation.3">
                  <p:embed/>
                </p:oleObj>
              </mc:Choice>
              <mc:Fallback>
                <p:oleObj name="Equation" r:id="rId12" imgW="1141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14850" y="3213100"/>
                        <a:ext cx="114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04012"/>
              </p:ext>
            </p:extLst>
          </p:nvPr>
        </p:nvGraphicFramePr>
        <p:xfrm>
          <a:off x="4572000" y="2438400"/>
          <a:ext cx="1677811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Equation" r:id="rId14" imgW="1041120" imgH="342720" progId="Equation.3">
                  <p:embed/>
                </p:oleObj>
              </mc:Choice>
              <mc:Fallback>
                <p:oleObj name="Equation" r:id="rId14" imgW="104112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72000" y="2438400"/>
                        <a:ext cx="1677811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en-US" b="1" dirty="0" smtClean="0"/>
              <a:t>Event Selection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936840"/>
              </p:ext>
            </p:extLst>
          </p:nvPr>
        </p:nvGraphicFramePr>
        <p:xfrm>
          <a:off x="609601" y="152400"/>
          <a:ext cx="84582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Acrobat Document" r:id="rId3" imgW="5400259" imgH="3876636" progId="AcroExch.Document.DC">
                  <p:embed/>
                </p:oleObj>
              </mc:Choice>
              <mc:Fallback>
                <p:oleObj name="Acrobat Document" r:id="rId3" imgW="5400259" imgH="387663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1" y="152400"/>
                        <a:ext cx="8458200" cy="632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643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454656"/>
              </p:ext>
            </p:extLst>
          </p:nvPr>
        </p:nvGraphicFramePr>
        <p:xfrm>
          <a:off x="228601" y="304800"/>
          <a:ext cx="8305800" cy="59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Acrobat Document" r:id="rId3" imgW="5400259" imgH="3876636" progId="AcroExch.Document.DC">
                  <p:embed/>
                </p:oleObj>
              </mc:Choice>
              <mc:Fallback>
                <p:oleObj name="Acrobat Document" r:id="rId3" imgW="5400259" imgH="387663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1" y="304800"/>
                        <a:ext cx="8305800" cy="59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97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MC Mass Distribution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45" b="-18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71625"/>
            <a:ext cx="809625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7010400" cy="583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274638"/>
                <a:ext cx="7772400" cy="639762"/>
              </a:xfrm>
            </p:spPr>
            <p:txBody>
              <a:bodyPr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Optimization after </a:t>
                </a:r>
                <a:r>
                  <a:rPr lang="en-US" dirty="0"/>
                  <a:t>4C Fit</a:t>
                </a:r>
              </a:p>
            </p:txBody>
          </p:sp>
        </mc:Choice>
        <mc:Fallback xmlns="">
          <p:sp>
            <p:nvSpPr>
              <p:cNvPr id="6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274638"/>
                <a:ext cx="7772400" cy="639762"/>
              </a:xfrm>
              <a:blipFill rotWithShape="1">
                <a:blip r:embed="rId3"/>
                <a:stretch>
                  <a:fillRect t="-3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algn="ctr"/>
            <a:r>
              <a:rPr lang="en-US" dirty="0" smtClean="0"/>
              <a:t>Decay Length Error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171629"/>
              </p:ext>
            </p:extLst>
          </p:nvPr>
        </p:nvGraphicFramePr>
        <p:xfrm>
          <a:off x="914400" y="1066800"/>
          <a:ext cx="7848600" cy="5360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Acrobat Document" r:id="rId3" imgW="5400259" imgH="3876636" progId="AcroExch.Document.DC">
                  <p:embed/>
                </p:oleObj>
              </mc:Choice>
              <mc:Fallback>
                <p:oleObj name="Acrobat Document" r:id="rId3" imgW="5400259" imgH="3876636" progId="AcroExch.Document.DC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848600" cy="5360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67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868362"/>
          </a:xfrm>
        </p:spPr>
        <p:txBody>
          <a:bodyPr/>
          <a:lstStyle/>
          <a:p>
            <a:pPr algn="ctr"/>
            <a:r>
              <a:rPr lang="en-US" dirty="0" smtClean="0"/>
              <a:t>MC Proper Time Distribution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862491"/>
              </p:ext>
            </p:extLst>
          </p:nvPr>
        </p:nvGraphicFramePr>
        <p:xfrm>
          <a:off x="838200" y="886178"/>
          <a:ext cx="8001000" cy="5743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Acrobat Document" r:id="rId3" imgW="5400259" imgH="3876636" progId="AcroExch.Document.DC">
                  <p:embed/>
                </p:oleObj>
              </mc:Choice>
              <mc:Fallback>
                <p:oleObj name="Acrobat Document" r:id="rId3" imgW="5400259" imgH="3876636" progId="AcroExch.Document.DC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86178"/>
                        <a:ext cx="8001000" cy="5743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79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868362"/>
          </a:xfrm>
        </p:spPr>
        <p:txBody>
          <a:bodyPr/>
          <a:lstStyle/>
          <a:p>
            <a:pPr algn="ctr"/>
            <a:r>
              <a:rPr lang="en-US" dirty="0" smtClean="0"/>
              <a:t>Data Proper Time Distribution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774885"/>
              </p:ext>
            </p:extLst>
          </p:nvPr>
        </p:nvGraphicFramePr>
        <p:xfrm>
          <a:off x="685800" y="838200"/>
          <a:ext cx="8077200" cy="579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Acrobat Document" r:id="rId3" imgW="5400259" imgH="3876636" progId="AcroExch.Document.DC">
                  <p:embed/>
                </p:oleObj>
              </mc:Choice>
              <mc:Fallback>
                <p:oleObj name="Acrobat Document" r:id="rId3" imgW="5400259" imgH="387663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838200"/>
                        <a:ext cx="8077200" cy="5797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0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530240"/>
              </p:ext>
            </p:extLst>
          </p:nvPr>
        </p:nvGraphicFramePr>
        <p:xfrm>
          <a:off x="609600" y="228600"/>
          <a:ext cx="8305800" cy="596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Acrobat Document" r:id="rId3" imgW="5400259" imgH="3876636" progId="AcroExch.Document.DC">
                  <p:embed/>
                </p:oleObj>
              </mc:Choice>
              <mc:Fallback>
                <p:oleObj name="Acrobat Document" r:id="rId3" imgW="5400259" imgH="387663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228600"/>
                        <a:ext cx="8305800" cy="5962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9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514412"/>
              </p:ext>
            </p:extLst>
          </p:nvPr>
        </p:nvGraphicFramePr>
        <p:xfrm>
          <a:off x="838200" y="762000"/>
          <a:ext cx="8077200" cy="5579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Acrobat Document" r:id="rId3" imgW="5400259" imgH="3876636" progId="AcroExch.Document.DC">
                  <p:embed/>
                </p:oleObj>
              </mc:Choice>
              <mc:Fallback>
                <p:oleObj name="Acrobat Document" r:id="rId3" imgW="5400259" imgH="387663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762000"/>
                        <a:ext cx="8077200" cy="5579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228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360997"/>
              </p:ext>
            </p:extLst>
          </p:nvPr>
        </p:nvGraphicFramePr>
        <p:xfrm>
          <a:off x="466725" y="304800"/>
          <a:ext cx="8372475" cy="6009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Acrobat Document" r:id="rId3" imgW="5400259" imgH="3876636" progId="AcroExch.Document.DC">
                  <p:embed/>
                </p:oleObj>
              </mc:Choice>
              <mc:Fallback>
                <p:oleObj name="Acrobat Document" r:id="rId3" imgW="5400259" imgH="387663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725" y="304800"/>
                        <a:ext cx="8372475" cy="6009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8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Particle Identification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Particle identification was performed to get events each having one Proton, one </a:t>
                </a:r>
                <a:r>
                  <a:rPr lang="en-US" dirty="0" smtClean="0"/>
                  <a:t>anti-Proton, one </a:t>
                </a:r>
                <a:r>
                  <a:rPr lang="en-US" dirty="0"/>
                  <a:t>π+ and one π</a:t>
                </a:r>
                <a:r>
                  <a:rPr lang="en-US" i="1" dirty="0"/>
                  <a:t>−</a:t>
                </a:r>
                <a:r>
                  <a:rPr lang="en-US" dirty="0"/>
                  <a:t>, by using the combined information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i="1" dirty="0" err="1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/</m:t>
                    </m:r>
                    <m:r>
                      <a:rPr lang="en-US" i="1" dirty="0" smtClean="0">
                        <a:latin typeface="Cambria Math"/>
                      </a:rPr>
                      <m:t>𝑑𝑥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/>
                  <a:t>and TOF. For this </a:t>
                </a:r>
                <a:r>
                  <a:rPr lang="en-US" dirty="0" smtClean="0"/>
                  <a:t>purpose the </a:t>
                </a:r>
                <a:r>
                  <a:rPr lang="en-US" dirty="0"/>
                  <a:t>following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𝜒</m:t>
                    </m:r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values were </a:t>
                </a:r>
                <a:r>
                  <a:rPr lang="en-US" dirty="0" smtClean="0"/>
                  <a:t>used.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𝜒</m:t>
                    </m:r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is assigned to each charged track and is used to decide the type of the </a:t>
                </a:r>
                <a:r>
                  <a:rPr lang="en-US" dirty="0" smtClean="0"/>
                  <a:t>particle after applying the following conditions.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2695" r="-1407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740931"/>
              </p:ext>
            </p:extLst>
          </p:nvPr>
        </p:nvGraphicFramePr>
        <p:xfrm>
          <a:off x="1981200" y="3048000"/>
          <a:ext cx="49530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Equation" r:id="rId4" imgW="2755800" imgH="507960" progId="Equation.3">
                  <p:embed/>
                </p:oleObj>
              </mc:Choice>
              <mc:Fallback>
                <p:oleObj name="Equation" r:id="rId4" imgW="275580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3048000"/>
                        <a:ext cx="495300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528945"/>
              </p:ext>
            </p:extLst>
          </p:nvPr>
        </p:nvGraphicFramePr>
        <p:xfrm>
          <a:off x="1828800" y="3848100"/>
          <a:ext cx="4953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Equation" r:id="rId6" imgW="2933640" imgH="723600" progId="Equation.3">
                  <p:embed/>
                </p:oleObj>
              </mc:Choice>
              <mc:Fallback>
                <p:oleObj name="Equation" r:id="rId6" imgW="2933640" imgH="723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8800" y="3848100"/>
                        <a:ext cx="49530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701852"/>
              </p:ext>
            </p:extLst>
          </p:nvPr>
        </p:nvGraphicFramePr>
        <p:xfrm>
          <a:off x="533400" y="341086"/>
          <a:ext cx="8229600" cy="5907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Acrobat Document" r:id="rId3" imgW="5400259" imgH="3876636" progId="AcroExch.Document.DC">
                  <p:embed/>
                </p:oleObj>
              </mc:Choice>
              <mc:Fallback>
                <p:oleObj name="Acrobat Document" r:id="rId3" imgW="5400259" imgH="387663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341086"/>
                        <a:ext cx="8229600" cy="5907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280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dirty="0" smtClean="0"/>
              <a:t>Statistical Significance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219200"/>
                <a:ext cx="7772400" cy="54102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To measure statistical significance, </a:t>
                </a:r>
                <a:r>
                  <a:rPr lang="en-US" dirty="0"/>
                  <a:t>we made two maximum likelihood fits to each </a:t>
                </a:r>
                <a:r>
                  <a:rPr lang="en-US" dirty="0" smtClean="0"/>
                  <a:t>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dirty="0"/>
                  <a:t>invariant mass distributions. </a:t>
                </a:r>
                <a:endParaRPr lang="en-US" dirty="0" smtClean="0"/>
              </a:p>
              <a:p>
                <a:r>
                  <a:rPr lang="en-US" dirty="0" smtClean="0"/>
                  <a:t>First </a:t>
                </a:r>
                <a:r>
                  <a:rPr lang="en-US" dirty="0"/>
                  <a:t>fit was made by </a:t>
                </a:r>
                <a:r>
                  <a:rPr lang="en-US" dirty="0" smtClean="0"/>
                  <a:t>using </a:t>
                </a:r>
                <a:r>
                  <a:rPr lang="pt-BR" dirty="0" smtClean="0"/>
                  <a:t>respective </a:t>
                </a:r>
                <a:r>
                  <a:rPr lang="pt-BR" dirty="0"/>
                  <a:t>fixed Monte Carlo histogram as </a:t>
                </a:r>
                <a:r>
                  <a:rPr lang="pt-BR" dirty="0" smtClean="0"/>
                  <a:t>signal and </a:t>
                </a:r>
                <a:r>
                  <a:rPr lang="en-US" dirty="0"/>
                  <a:t> </a:t>
                </a:r>
                <a:r>
                  <a:rPr lang="en-US" dirty="0" smtClean="0"/>
                  <a:t>the </a:t>
                </a:r>
                <a:r>
                  <a:rPr lang="en-US" dirty="0"/>
                  <a:t>second fit was made by setting signal to zero (</a:t>
                </a:r>
                <a:r>
                  <a:rPr lang="en-US" dirty="0" smtClean="0"/>
                  <a:t>mean </a:t>
                </a:r>
                <a:r>
                  <a:rPr lang="en-US" dirty="0"/>
                  <a:t>no signal function)</a:t>
                </a:r>
                <a:r>
                  <a:rPr lang="en-US" dirty="0" smtClean="0"/>
                  <a:t> </a:t>
                </a:r>
              </a:p>
              <a:p>
                <a:r>
                  <a:rPr lang="en-US" dirty="0"/>
                  <a:t>In order to obtain the significance level, the values of log </a:t>
                </a:r>
                <a:r>
                  <a:rPr lang="en-US" dirty="0" smtClean="0"/>
                  <a:t>likelihood, obtained </a:t>
                </a:r>
                <a:r>
                  <a:rPr lang="en-US" dirty="0"/>
                  <a:t>from the two fits were used in the following </a:t>
                </a:r>
                <a:r>
                  <a:rPr lang="en-US" dirty="0" smtClean="0"/>
                  <a:t>formula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where </a:t>
                </a:r>
                <a:r>
                  <a:rPr lang="en-US" dirty="0"/>
                  <a:t>2lnLmax(</a:t>
                </a:r>
                <a:r>
                  <a:rPr lang="en-US" dirty="0" err="1"/>
                  <a:t>s+b</a:t>
                </a:r>
                <a:r>
                  <a:rPr lang="en-US" dirty="0"/>
                  <a:t>) represents the value of log likelihood obtained from </a:t>
                </a:r>
                <a:r>
                  <a:rPr lang="en-US" dirty="0" smtClean="0"/>
                  <a:t>first fit and </a:t>
                </a:r>
                <a:r>
                  <a:rPr lang="en-US" dirty="0"/>
                  <a:t>2lnLmax(b) represents the log likelihood value from second </a:t>
                </a:r>
                <a:r>
                  <a:rPr lang="en-US" dirty="0" smtClean="0"/>
                  <a:t>fit</a:t>
                </a:r>
                <a:r>
                  <a:rPr lang="en-US" dirty="0"/>
                  <a:t>. The statistical significance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</m:acc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−−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signals was determined to </a:t>
                </a:r>
                <a:r>
                  <a:rPr lang="en-US" dirty="0" smtClean="0"/>
                  <a:t>be 5.6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b="0" i="0" dirty="0" smtClean="0">
                        <a:latin typeface="Cambria Math"/>
                        <a:ea typeface="Cambria Math"/>
                      </a:rPr>
                      <m:t>.49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respectively.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219200"/>
                <a:ext cx="7772400" cy="5410200"/>
              </a:xfrm>
              <a:blipFill rotWithShape="1">
                <a:blip r:embed="rId2"/>
                <a:stretch>
                  <a:fillRect l="-392" t="-1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67000" y="3991854"/>
                <a:ext cx="3962431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𝑙𝑛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𝑙𝑛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991854"/>
                <a:ext cx="3962431" cy="4277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1405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pPr algn="ctr"/>
            <a:r>
              <a:rPr lang="en-US" dirty="0" smtClean="0"/>
              <a:t>Systematic Errors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819275"/>
            <a:ext cx="52482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42</a:t>
            </a:fld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486400"/>
            <a:ext cx="77724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Summary of the Systematic Error Analysis</a:t>
            </a:r>
          </a:p>
        </p:txBody>
      </p:sp>
    </p:spTree>
    <p:extLst>
      <p:ext uri="{BB962C8B-B14F-4D97-AF65-F5344CB8AC3E}">
        <p14:creationId xmlns:p14="http://schemas.microsoft.com/office/powerpoint/2010/main" val="22049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Fraction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8200" y="1676400"/>
                <a:ext cx="7315200" cy="831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The Branching Fraction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)→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++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sz="2400" dirty="0"/>
                  <a:t>can be determined by using the following relation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76400"/>
                <a:ext cx="7315200" cy="831766"/>
              </a:xfrm>
              <a:prstGeom prst="rect">
                <a:avLst/>
              </a:prstGeom>
              <a:blipFill rotWithShape="1">
                <a:blip r:embed="rId2"/>
                <a:stretch>
                  <a:fillRect l="-1333" t="-441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5205270"/>
                <a:ext cx="8001000" cy="585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(2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)→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++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sz="3200" dirty="0" smtClean="0"/>
                  <a:t>)=(1.07±0.16)×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−7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05270"/>
                <a:ext cx="8001000" cy="585930"/>
              </a:xfrm>
              <a:prstGeom prst="rect">
                <a:avLst/>
              </a:prstGeom>
              <a:blipFill rotWithShape="1">
                <a:blip r:embed="rId3"/>
                <a:stretch>
                  <a:fillRect t="-11458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58102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35052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Where Detection efficiency ε = 52.8%. </a:t>
            </a:r>
            <a:r>
              <a:rPr lang="en-US" sz="2400" i="1" dirty="0" err="1"/>
              <a:t>NObserved</a:t>
            </a:r>
            <a:r>
              <a:rPr lang="en-US" sz="2400" i="1" dirty="0"/>
              <a:t> </a:t>
            </a:r>
            <a:r>
              <a:rPr lang="en-US" sz="2400" dirty="0"/>
              <a:t>is total number of observed signals equal </a:t>
            </a:r>
            <a:r>
              <a:rPr lang="en-US" sz="2400" dirty="0" smtClean="0"/>
              <a:t>to 28</a:t>
            </a:r>
            <a:r>
              <a:rPr lang="en-US" sz="2400" dirty="0"/>
              <a:t>. Total number of ψ events </a:t>
            </a:r>
            <a:r>
              <a:rPr lang="en-US" sz="2400" i="1" dirty="0" err="1"/>
              <a:t>N</a:t>
            </a:r>
            <a:r>
              <a:rPr lang="en-US" sz="2400" dirty="0" err="1"/>
              <a:t>ψ</a:t>
            </a:r>
            <a:r>
              <a:rPr lang="en-US" sz="2400" dirty="0"/>
              <a:t> = </a:t>
            </a:r>
            <a:r>
              <a:rPr lang="en-US" sz="2400" dirty="0" smtClean="0"/>
              <a:t>448 Million. </a:t>
            </a:r>
            <a:r>
              <a:rPr lang="en-US" sz="2400" dirty="0"/>
              <a:t>The Branching fractions of B(Δ++ </a:t>
            </a:r>
            <a:r>
              <a:rPr lang="en-US" sz="2400" i="1" dirty="0"/>
              <a:t>→P</a:t>
            </a:r>
            <a:r>
              <a:rPr lang="en-US" sz="2400" dirty="0"/>
              <a:t>π+)</a:t>
            </a:r>
          </a:p>
          <a:p>
            <a:r>
              <a:rPr lang="en-US" sz="2400" dirty="0"/>
              <a:t>and B(Δ</a:t>
            </a:r>
            <a:r>
              <a:rPr lang="en-US" sz="2400" i="1" dirty="0"/>
              <a:t>−− →P</a:t>
            </a:r>
            <a:r>
              <a:rPr lang="en-US" sz="2400" dirty="0"/>
              <a:t>π</a:t>
            </a:r>
            <a:r>
              <a:rPr lang="en-US" sz="2400" i="1" dirty="0"/>
              <a:t>−</a:t>
            </a:r>
            <a:r>
              <a:rPr lang="en-US" sz="2400" dirty="0"/>
              <a:t>) are equal to 0.994.</a:t>
            </a:r>
          </a:p>
        </p:txBody>
      </p:sp>
    </p:spTree>
    <p:extLst>
      <p:ext uri="{BB962C8B-B14F-4D97-AF65-F5344CB8AC3E}">
        <p14:creationId xmlns:p14="http://schemas.microsoft.com/office/powerpoint/2010/main" val="24182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Estimation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47800"/>
            <a:ext cx="81438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44</a:t>
            </a:fld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486400"/>
            <a:ext cx="7772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background channels were observed after the topological background study</a:t>
            </a:r>
          </a:p>
        </p:txBody>
      </p:sp>
    </p:spTree>
    <p:extLst>
      <p:ext uri="{BB962C8B-B14F-4D97-AF65-F5344CB8AC3E}">
        <p14:creationId xmlns:p14="http://schemas.microsoft.com/office/powerpoint/2010/main" val="24426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Through these analyses, it is found that the 12% rule is nearly obeyed by these channels i.e. The ratio of ψ(2</a:t>
                </a:r>
                <a:r>
                  <a:rPr lang="en-US" i="1" dirty="0"/>
                  <a:t>S</a:t>
                </a:r>
                <a:r>
                  <a:rPr lang="en-US" dirty="0"/>
                  <a:t>)</a:t>
                </a:r>
                <a:r>
                  <a:rPr lang="en-US" i="1" dirty="0"/>
                  <a:t>→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Δ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Δ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−−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that of </a:t>
                </a:r>
                <a:r>
                  <a:rPr lang="en-US" i="1" dirty="0"/>
                  <a:t>J/</a:t>
                </a:r>
                <a:r>
                  <a:rPr lang="en-US" dirty="0"/>
                  <a:t>ψ </a:t>
                </a:r>
                <a:r>
                  <a:rPr lang="en-US" i="1" dirty="0"/>
                  <a:t>→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Δ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Δ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−−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about 12%</a:t>
                </a:r>
                <a:endParaRPr lang="en-US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/>
                          <m:t>1.07±0.16×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−7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/>
                          <m:t>0.86±0.08×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−6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=12.4%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dirty="0"/>
                  <a:t>It is also found that our measured branching fractions are better than the PDG values of branching fractions of these decay channels by about of order three.</a:t>
                </a:r>
              </a:p>
              <a:p>
                <a:r>
                  <a:rPr lang="en-US" dirty="0"/>
                  <a:t> With increased statistics of data at BESIII, these measurements can be further improved through their precision and accuracy.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067" r="-2196" b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35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28713"/>
            <a:ext cx="889635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748707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successful event after particle identification contains one proton, one anti-proton, a positive pion and a negative pion.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Kinematic Fit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To conserve total momentum and energy, we applied 4C kinematic </a:t>
                </a:r>
                <a:r>
                  <a:rPr lang="en-US" dirty="0"/>
                  <a:t>fit. Important information related to final state particles and their parent </a:t>
                </a:r>
                <a:r>
                  <a:rPr lang="en-US" dirty="0" smtClean="0"/>
                  <a:t>resonant particles </a:t>
                </a:r>
                <a:r>
                  <a:rPr lang="en-US" dirty="0"/>
                  <a:t>such as invariant mass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𝑃</m:t>
                        </m:r>
                      </m:e>
                    </m:acc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to reconstruct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Δ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/>
                              </a:rPr>
                              <m:t>Δ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−−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was saved after </a:t>
                </a:r>
                <a:r>
                  <a:rPr lang="en-US" dirty="0"/>
                  <a:t>4C fit. </a:t>
                </a:r>
                <a:endParaRPr lang="en-US" dirty="0" smtClean="0"/>
              </a:p>
              <a:p>
                <a:r>
                  <a:rPr lang="en-US" dirty="0" smtClean="0"/>
                  <a:t>Such </a:t>
                </a:r>
                <a:r>
                  <a:rPr lang="en-US" dirty="0"/>
                  <a:t>criteria were used on all selected signal MC events, inclusive MC </a:t>
                </a:r>
                <a:r>
                  <a:rPr lang="en-US" dirty="0" smtClean="0"/>
                  <a:t>events, exclusive </a:t>
                </a:r>
                <a:r>
                  <a:rPr lang="en-US" dirty="0"/>
                  <a:t>background MC events and real data events to get </a:t>
                </a:r>
                <a:r>
                  <a:rPr lang="en-US" dirty="0" smtClean="0"/>
                  <a:t>events.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067" r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585788"/>
            <a:ext cx="8161223" cy="573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6738"/>
            <a:ext cx="8869777" cy="507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847725"/>
            <a:ext cx="80962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0668-7ED7-45B9-9058-86086B1DD4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5817</TotalTime>
  <Words>2054</Words>
  <Application>Microsoft Office PowerPoint</Application>
  <PresentationFormat>On-screen Show (4:3)</PresentationFormat>
  <Paragraphs>172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Equity</vt:lpstr>
      <vt:lpstr>Equation</vt:lpstr>
      <vt:lpstr>Acrobat Document</vt:lpstr>
      <vt:lpstr>J/ψ               〖   ∆〗^(++) ∆ ̅^(--) ψ(2S)            ∆^(++) ∆ ̅^(--) </vt:lpstr>
      <vt:lpstr>Data Samples</vt:lpstr>
      <vt:lpstr>Event Selection</vt:lpstr>
      <vt:lpstr>Particle Identification</vt:lpstr>
      <vt:lpstr>PowerPoint Presentation</vt:lpstr>
      <vt:lpstr>Kinematic Fit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EVENT SELECTION</vt:lpstr>
      <vt:lpstr>Final Cuts </vt:lpstr>
      <vt:lpstr>PowerPoint Presentation</vt:lpstr>
      <vt:lpstr>χ^2Optimization after 4C Fit</vt:lpstr>
      <vt:lpstr>Decay Length Error</vt:lpstr>
      <vt:lpstr>MC Proper Time Distribution</vt:lpstr>
      <vt:lpstr>Data Proper Time Distribution</vt:lpstr>
      <vt:lpstr>PowerPoint Presentation</vt:lpstr>
      <vt:lpstr>PowerPoint Presentation</vt:lpstr>
      <vt:lpstr>PowerPoint Presentation</vt:lpstr>
      <vt:lpstr>PowerPoint Presentation</vt:lpstr>
      <vt:lpstr>Statistical Significance</vt:lpstr>
      <vt:lpstr>Systematic Error Analysis</vt:lpstr>
      <vt:lpstr>Branching Fraction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 Mass Distribution of Pπ^+  </vt:lpstr>
      <vt:lpstr>χ^2Optimization after 4C Fit</vt:lpstr>
      <vt:lpstr>Decay Length Error</vt:lpstr>
      <vt:lpstr>MC Proper Time Distribution</vt:lpstr>
      <vt:lpstr>Data Proper Time Distribution</vt:lpstr>
      <vt:lpstr>PowerPoint Presentation</vt:lpstr>
      <vt:lpstr>PowerPoint Presentation</vt:lpstr>
      <vt:lpstr>PowerPoint Presentation</vt:lpstr>
      <vt:lpstr>PowerPoint Presentation</vt:lpstr>
      <vt:lpstr>Statistical Significance</vt:lpstr>
      <vt:lpstr>Systematic Errors</vt:lpstr>
      <vt:lpstr>Branching Fraction</vt:lpstr>
      <vt:lpstr>Background Estimation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TRIPLY FLAVORED DECAYS OF CHARMONIA</dc:title>
  <dc:creator>`HP</dc:creator>
  <cp:lastModifiedBy>talab</cp:lastModifiedBy>
  <cp:revision>89</cp:revision>
  <dcterms:created xsi:type="dcterms:W3CDTF">2018-12-30T13:55:49Z</dcterms:created>
  <dcterms:modified xsi:type="dcterms:W3CDTF">2019-04-15T12:35:53Z</dcterms:modified>
</cp:coreProperties>
</file>