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02"/>
  </p:notesMasterIdLst>
  <p:sldIdLst>
    <p:sldId id="332" r:id="rId2"/>
    <p:sldId id="256" r:id="rId3"/>
    <p:sldId id="327" r:id="rId4"/>
    <p:sldId id="328" r:id="rId5"/>
    <p:sldId id="258" r:id="rId6"/>
    <p:sldId id="262" r:id="rId7"/>
    <p:sldId id="263" r:id="rId8"/>
    <p:sldId id="310" r:id="rId9"/>
    <p:sldId id="311" r:id="rId10"/>
    <p:sldId id="312" r:id="rId11"/>
    <p:sldId id="313" r:id="rId12"/>
    <p:sldId id="314" r:id="rId13"/>
    <p:sldId id="315" r:id="rId14"/>
    <p:sldId id="334" r:id="rId15"/>
    <p:sldId id="336" r:id="rId16"/>
    <p:sldId id="337" r:id="rId17"/>
    <p:sldId id="338" r:id="rId18"/>
    <p:sldId id="339" r:id="rId19"/>
    <p:sldId id="340" r:id="rId20"/>
    <p:sldId id="341" r:id="rId21"/>
    <p:sldId id="316" r:id="rId22"/>
    <p:sldId id="317" r:id="rId23"/>
    <p:sldId id="265" r:id="rId24"/>
    <p:sldId id="268" r:id="rId25"/>
    <p:sldId id="266" r:id="rId26"/>
    <p:sldId id="269" r:id="rId27"/>
    <p:sldId id="267" r:id="rId28"/>
    <p:sldId id="270" r:id="rId29"/>
    <p:sldId id="308" r:id="rId30"/>
    <p:sldId id="271" r:id="rId31"/>
    <p:sldId id="322" r:id="rId32"/>
    <p:sldId id="282" r:id="rId33"/>
    <p:sldId id="283" r:id="rId34"/>
    <p:sldId id="284" r:id="rId35"/>
    <p:sldId id="285" r:id="rId36"/>
    <p:sldId id="286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349" r:id="rId45"/>
    <p:sldId id="350" r:id="rId46"/>
    <p:sldId id="351" r:id="rId47"/>
    <p:sldId id="352" r:id="rId48"/>
    <p:sldId id="353" r:id="rId49"/>
    <p:sldId id="354" r:id="rId50"/>
    <p:sldId id="287" r:id="rId51"/>
    <p:sldId id="377" r:id="rId52"/>
    <p:sldId id="326" r:id="rId53"/>
    <p:sldId id="324" r:id="rId54"/>
    <p:sldId id="289" r:id="rId55"/>
    <p:sldId id="290" r:id="rId56"/>
    <p:sldId id="291" r:id="rId57"/>
    <p:sldId id="292" r:id="rId58"/>
    <p:sldId id="293" r:id="rId59"/>
    <p:sldId id="319" r:id="rId60"/>
    <p:sldId id="323" r:id="rId61"/>
    <p:sldId id="295" r:id="rId62"/>
    <p:sldId id="296" r:id="rId63"/>
    <p:sldId id="297" r:id="rId64"/>
    <p:sldId id="298" r:id="rId65"/>
    <p:sldId id="299" r:id="rId66"/>
    <p:sldId id="355" r:id="rId67"/>
    <p:sldId id="356" r:id="rId68"/>
    <p:sldId id="357" r:id="rId69"/>
    <p:sldId id="358" r:id="rId70"/>
    <p:sldId id="359" r:id="rId71"/>
    <p:sldId id="360" r:id="rId72"/>
    <p:sldId id="361" r:id="rId73"/>
    <p:sldId id="362" r:id="rId74"/>
    <p:sldId id="363" r:id="rId75"/>
    <p:sldId id="364" r:id="rId76"/>
    <p:sldId id="365" r:id="rId77"/>
    <p:sldId id="300" r:id="rId78"/>
    <p:sldId id="320" r:id="rId79"/>
    <p:sldId id="325" r:id="rId80"/>
    <p:sldId id="302" r:id="rId81"/>
    <p:sldId id="303" r:id="rId82"/>
    <p:sldId id="304" r:id="rId83"/>
    <p:sldId id="305" r:id="rId84"/>
    <p:sldId id="306" r:id="rId85"/>
    <p:sldId id="366" r:id="rId86"/>
    <p:sldId id="367" r:id="rId87"/>
    <p:sldId id="368" r:id="rId88"/>
    <p:sldId id="369" r:id="rId89"/>
    <p:sldId id="370" r:id="rId90"/>
    <p:sldId id="371" r:id="rId91"/>
    <p:sldId id="372" r:id="rId92"/>
    <p:sldId id="373" r:id="rId93"/>
    <p:sldId id="374" r:id="rId94"/>
    <p:sldId id="375" r:id="rId95"/>
    <p:sldId id="376" r:id="rId96"/>
    <p:sldId id="307" r:id="rId97"/>
    <p:sldId id="321" r:id="rId98"/>
    <p:sldId id="330" r:id="rId99"/>
    <p:sldId id="329" r:id="rId100"/>
    <p:sldId id="331" r:id="rId10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90" d="100"/>
          <a:sy n="90" d="100"/>
        </p:scale>
        <p:origin x="-123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3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B45E1-066E-4473-87CA-9E36F3E468CB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36CC4-8FA7-44A3-B5D9-94FBDA7F1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6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C5CC-F443-41C5-B469-009F9F376E29}" type="datetime1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321F-1B2F-4B9A-999A-2D521F8E534A}" type="datetime1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2B05-BEF8-4F46-92A9-0CE05DCB9E3D}" type="datetime1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76C8-EE7D-455B-896C-ADDE8E59F28A}" type="datetime1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508A-4148-42DA-81DE-2D536A7C59C7}" type="datetime1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54A1-6635-4275-A67F-61E66F39850D}" type="datetime1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C605-1418-4610-A4C3-F1348E1C9B7A}" type="datetime1">
              <a:rPr lang="en-US" smtClean="0"/>
              <a:t>4/15/2019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41EB-02D0-409D-ABA7-8E8E7A9D268D}" type="datetime1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2DD1-09FE-44AF-B6E4-6F32B470BB5E}" type="datetime1">
              <a:rPr lang="en-US" smtClean="0"/>
              <a:t>4/15/2019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BADF-B839-4211-9B35-4DCE1567C26A}" type="datetime1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794C087-48DB-4EBF-A575-3DD833700539}" type="datetime1">
              <a:rPr lang="en-US" smtClean="0"/>
              <a:t>4/15/2019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226E0AA-1CE6-4489-BCEE-6CFD5AA06C17}" type="datetime1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9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2.png"/><Relationship Id="rId4" Type="http://schemas.openxmlformats.org/officeDocument/2006/relationships/image" Target="../media/image15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89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7" Type="http://schemas.openxmlformats.org/officeDocument/2006/relationships/image" Target="../media/image198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5" Type="http://schemas.openxmlformats.org/officeDocument/2006/relationships/image" Target="../media/image196.png"/><Relationship Id="rId4" Type="http://schemas.openxmlformats.org/officeDocument/2006/relationships/image" Target="../media/image19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1\Desktop\Bismallah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MC and Data invariant mass of                      using kinematic fit for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81000"/>
            <a:ext cx="12096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24001"/>
            <a:ext cx="8153400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2362200"/>
            <a:ext cx="3352800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/>
              <a:t>                  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Thanks 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700" dirty="0" smtClean="0"/>
              <a:t>Background Analysis for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81000"/>
            <a:ext cx="120015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24000"/>
            <a:ext cx="82295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MC and Data invariant mass of                       after applying cuts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990600"/>
            <a:ext cx="12096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1"/>
            <a:ext cx="8153400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2076450"/>
            <a:ext cx="8458201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57200"/>
            <a:ext cx="746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7915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00200"/>
            <a:ext cx="8001000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802624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1"/>
            <a:ext cx="8534400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04800"/>
            <a:ext cx="7524751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0"/>
            <a:ext cx="838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76995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0"/>
            <a:ext cx="8610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78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915400" cy="93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0"/>
            <a:ext cx="8458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9800" y="3810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Study of (J/</a:t>
            </a:r>
            <a:r>
              <a:rPr lang="el-GR" sz="3200" dirty="0">
                <a:solidFill>
                  <a:srgbClr val="FFFF00"/>
                </a:solidFill>
              </a:rPr>
              <a:t>Ψ</a:t>
            </a:r>
            <a:r>
              <a:rPr lang="en-US" sz="3200" dirty="0">
                <a:solidFill>
                  <a:srgbClr val="FFFF00"/>
                </a:solidFill>
              </a:rPr>
              <a:t>,</a:t>
            </a:r>
            <a:r>
              <a:rPr lang="el-GR" sz="3200" dirty="0">
                <a:solidFill>
                  <a:srgbClr val="FFFF00"/>
                </a:solidFill>
              </a:rPr>
              <a:t>Ψ</a:t>
            </a:r>
            <a:r>
              <a:rPr lang="en-US" sz="3200" dirty="0">
                <a:solidFill>
                  <a:srgbClr val="FFFF00"/>
                </a:solidFill>
              </a:rPr>
              <a:t>(2S)) → </a:t>
            </a:r>
            <a:r>
              <a:rPr lang="el-GR" sz="3200" dirty="0">
                <a:solidFill>
                  <a:srgbClr val="FFFF00"/>
                </a:solidFill>
              </a:rPr>
              <a:t>Λ</a:t>
            </a:r>
            <a:r>
              <a:rPr lang="en-US" sz="3200" dirty="0">
                <a:solidFill>
                  <a:srgbClr val="FFFF00"/>
                </a:solidFill>
              </a:rPr>
              <a:t>X</a:t>
            </a:r>
            <a:br>
              <a:rPr lang="en-US" sz="3200" dirty="0">
                <a:solidFill>
                  <a:srgbClr val="FFFF00"/>
                </a:solidFill>
              </a:rPr>
            </a:b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12192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Khadija </a:t>
            </a:r>
            <a:r>
              <a:rPr lang="en-US" dirty="0" err="1"/>
              <a:t>Saeed</a:t>
            </a:r>
            <a:r>
              <a:rPr lang="en-US" dirty="0"/>
              <a:t>, </a:t>
            </a:r>
            <a:r>
              <a:rPr lang="en-US" dirty="0" err="1"/>
              <a:t>Haris</a:t>
            </a:r>
            <a:r>
              <a:rPr lang="en-US" dirty="0"/>
              <a:t> Rashid, </a:t>
            </a:r>
            <a:r>
              <a:rPr lang="en-US" dirty="0" err="1"/>
              <a:t>Abrar</a:t>
            </a:r>
            <a:r>
              <a:rPr lang="en-US" dirty="0"/>
              <a:t> Ahmad </a:t>
            </a:r>
            <a:r>
              <a:rPr lang="en-US" dirty="0" err="1"/>
              <a:t>Zafar</a:t>
            </a:r>
            <a:r>
              <a:rPr lang="en-US" dirty="0"/>
              <a:t>, </a:t>
            </a:r>
            <a:r>
              <a:rPr lang="en-US" dirty="0" err="1"/>
              <a:t>Talab</a:t>
            </a:r>
            <a:r>
              <a:rPr lang="en-US" dirty="0"/>
              <a:t> </a:t>
            </a:r>
            <a:r>
              <a:rPr lang="en-US" dirty="0" err="1"/>
              <a:t>Hussain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Centre for High Energy Physics, University of the Punjab, Lahore, Pakistan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200" y="56020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Charmonium</a:t>
            </a:r>
            <a:r>
              <a:rPr lang="en-US" dirty="0" smtClean="0"/>
              <a:t> Group Meeting</a:t>
            </a:r>
          </a:p>
          <a:p>
            <a:pPr algn="ctr"/>
            <a:r>
              <a:rPr lang="en-US" dirty="0" smtClean="0"/>
              <a:t>April 17, 2019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8915400" cy="78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8610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Fit result of 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533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76400"/>
            <a:ext cx="80771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Calculated Branching Fraction for 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676401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Formula for the calculation of  Branching fraction is given bellow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3733801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                                   represents number of observed signal events, detection efficiency and intermediate branching fraction .  The calculated branching fraction is   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1" y="3810000"/>
            <a:ext cx="1485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762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5105400"/>
            <a:ext cx="358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24384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Initial Event Selection for </a:t>
            </a:r>
            <a:endParaRPr lang="en-US" dirty="0"/>
          </a:p>
        </p:txBody>
      </p:sp>
      <p:pic>
        <p:nvPicPr>
          <p:cNvPr id="194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752600"/>
            <a:ext cx="11525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62000" y="167640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are 4 charge tracks in 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1676401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 </a:t>
            </a:r>
          </a:p>
          <a:p>
            <a:endParaRPr lang="en-US" sz="2400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1" y="1752600"/>
            <a:ext cx="10382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086600" y="1676401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and</a:t>
            </a:r>
            <a:endParaRPr lang="en-US" sz="2400" dirty="0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1" y="2362201"/>
            <a:ext cx="1047751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838200" y="28956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Only those events are selected having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nGood</a:t>
            </a:r>
            <a:r>
              <a:rPr lang="en-US" sz="2400" dirty="0" smtClean="0"/>
              <a:t> == 4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nCharge</a:t>
            </a:r>
            <a:r>
              <a:rPr lang="en-US" sz="2400" dirty="0" smtClean="0"/>
              <a:t> == 0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914400" y="5181601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PID is applied to select events having 1 proton 1 anti proton 1 </a:t>
            </a:r>
            <a:r>
              <a:rPr lang="en-US" sz="2400" dirty="0" err="1" smtClean="0"/>
              <a:t>pion</a:t>
            </a:r>
            <a:r>
              <a:rPr lang="en-US" sz="2400" dirty="0" smtClean="0"/>
              <a:t> and 1 anti </a:t>
            </a:r>
            <a:r>
              <a:rPr lang="en-US" sz="2400" dirty="0" err="1" smtClean="0"/>
              <a:t>pion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6858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MC and Data invariant mass of                    using kinematic fit</a:t>
            </a:r>
            <a:endParaRPr lang="en-US" sz="24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838200"/>
            <a:ext cx="10382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8382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MC and Data invariant mass of                   using Kinematic fit    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81000"/>
            <a:ext cx="1047751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8991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Final Event Selection for  </a:t>
            </a:r>
            <a:endParaRPr lang="en-US" sz="40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33400"/>
            <a:ext cx="1352551" cy="43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76400"/>
            <a:ext cx="457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MC and Data invariant mass of                     after applying cuts    </a:t>
            </a:r>
            <a:r>
              <a:rPr lang="en-US" dirty="0" smtClean="0"/>
              <a:t>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81000"/>
            <a:ext cx="1047751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0"/>
            <a:ext cx="8610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Sideband Analysis for  </a:t>
            </a:r>
            <a:endParaRPr lang="en-US" sz="24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6858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7800"/>
            <a:ext cx="8610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Upper Limit using Poisson Distribution 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33327" y="1774825"/>
            <a:ext cx="7077346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Motivations</a:t>
            </a:r>
          </a:p>
          <a:p>
            <a:r>
              <a:rPr lang="en-US" dirty="0" smtClean="0"/>
              <a:t>Experiment Overview</a:t>
            </a:r>
          </a:p>
          <a:p>
            <a:r>
              <a:rPr lang="en-US" dirty="0" smtClean="0"/>
              <a:t>Data Analysis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Calculated Upper Limit at 95% Confidence Level for </a:t>
            </a:r>
            <a:endParaRPr lang="en-US" sz="24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6858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38200" y="1676401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Formula for the calculation of upper limit is given bellow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3733801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                                   represents number of observed signal events, detection efficiency and intermediate branching fraction .  The calculated branching fraction is   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1" y="3810000"/>
            <a:ext cx="1485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518160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286000" y="2362200"/>
            <a:ext cx="487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Initial Event Selection for </a:t>
            </a:r>
            <a:endParaRPr lang="en-US" dirty="0"/>
          </a:p>
        </p:txBody>
      </p:sp>
      <p:pic>
        <p:nvPicPr>
          <p:cNvPr id="1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1" y="2209801"/>
            <a:ext cx="1333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62000" y="167640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are 4 charge tracks in 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1676401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as </a:t>
            </a:r>
          </a:p>
          <a:p>
            <a:endParaRPr lang="en-US" sz="2400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1" y="1828800"/>
            <a:ext cx="10382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086600" y="1676401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and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838200" y="2895600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Only those events are selected having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nGood</a:t>
            </a:r>
            <a:r>
              <a:rPr lang="en-US" sz="2400" dirty="0" smtClean="0"/>
              <a:t> == 4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number of  ɣ == 2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nCharge</a:t>
            </a:r>
            <a:r>
              <a:rPr lang="en-US" sz="2400" dirty="0" smtClean="0"/>
              <a:t> == 0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914400" y="5181601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PID is applied to select events having 1 proton 1 anti proton 1 </a:t>
            </a:r>
            <a:r>
              <a:rPr lang="en-US" sz="2400" dirty="0" err="1" smtClean="0"/>
              <a:t>pion</a:t>
            </a:r>
            <a:r>
              <a:rPr lang="en-US" sz="2400" dirty="0" smtClean="0"/>
              <a:t> and 1 anti </a:t>
            </a:r>
            <a:r>
              <a:rPr lang="en-US" sz="2400" dirty="0" err="1" smtClean="0"/>
              <a:t>pion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7526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685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MC and Data invariant mass of                    using kinematic fit for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28600"/>
            <a:ext cx="10763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609600"/>
            <a:ext cx="12573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0"/>
            <a:ext cx="876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MC and Data invariant mass of                      using kinematic fit for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8600"/>
            <a:ext cx="1333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533400"/>
            <a:ext cx="12573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447800"/>
            <a:ext cx="8763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Background Analysis for</a:t>
            </a:r>
            <a:endParaRPr lang="en-US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609600"/>
            <a:ext cx="1447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828800"/>
            <a:ext cx="4876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MC and Data invariant mass of                      after applying cuts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09600"/>
            <a:ext cx="1333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1600201"/>
            <a:ext cx="8686801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1" y="838201"/>
            <a:ext cx="72009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991600" cy="105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447800"/>
            <a:ext cx="87630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447800"/>
            <a:ext cx="8839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447800"/>
            <a:ext cx="8763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>
                <a:latin typeface="+mj-lt"/>
                <a:sym typeface="Symbol" pitchFamily="18" charset="2"/>
              </a:rPr>
              <a:t>The </a:t>
            </a:r>
            <a:r>
              <a:rPr lang="en-US" altLang="zh-CN" sz="2400" dirty="0" err="1" smtClean="0">
                <a:latin typeface="+mj-lt"/>
                <a:sym typeface="Symbol" pitchFamily="18" charset="2"/>
              </a:rPr>
              <a:t>isospin</a:t>
            </a:r>
            <a:r>
              <a:rPr lang="en-US" altLang="zh-CN" sz="2400" dirty="0" smtClean="0">
                <a:latin typeface="+mj-lt"/>
                <a:sym typeface="Symbol" pitchFamily="18" charset="2"/>
              </a:rPr>
              <a:t> conserving modes containing baryon pair with meson has been reported in PDG, also some searches have been performed  to explore </a:t>
            </a:r>
            <a:r>
              <a:rPr lang="en-US" altLang="zh-CN" sz="2400" dirty="0" err="1" smtClean="0">
                <a:latin typeface="+mj-lt"/>
                <a:sym typeface="Symbol" pitchFamily="18" charset="2"/>
              </a:rPr>
              <a:t>isospin</a:t>
            </a:r>
            <a:r>
              <a:rPr lang="en-US" altLang="zh-CN" sz="2400" dirty="0" smtClean="0">
                <a:latin typeface="+mj-lt"/>
                <a:sym typeface="Symbol" pitchFamily="18" charset="2"/>
              </a:rPr>
              <a:t> violation process.</a:t>
            </a:r>
          </a:p>
          <a:p>
            <a:r>
              <a:rPr lang="en-US" altLang="zh-CN" sz="2400" dirty="0" smtClean="0">
                <a:latin typeface="+mj-lt"/>
                <a:sym typeface="Symbol" pitchFamily="18" charset="2"/>
              </a:rPr>
              <a:t>In this study we searched the violation process in two ways </a:t>
            </a:r>
            <a:r>
              <a:rPr lang="en-US" altLang="zh-CN" sz="2400" dirty="0" err="1" smtClean="0">
                <a:latin typeface="+mj-lt"/>
                <a:sym typeface="Symbol" pitchFamily="18" charset="2"/>
              </a:rPr>
              <a:t>isospin</a:t>
            </a:r>
            <a:r>
              <a:rPr lang="en-US" altLang="zh-CN" sz="2400" dirty="0" smtClean="0">
                <a:latin typeface="+mj-lt"/>
                <a:sym typeface="Symbol" pitchFamily="18" charset="2"/>
              </a:rPr>
              <a:t> and strangeness which is highly suppress but kinematic ally it is possible.</a:t>
            </a:r>
          </a:p>
          <a:p>
            <a:r>
              <a:rPr lang="en-US" altLang="zh-CN" sz="2400" dirty="0" smtClean="0">
                <a:latin typeface="+mj-lt"/>
                <a:sym typeface="Symbol" pitchFamily="18" charset="2"/>
              </a:rPr>
              <a:t>To find any hint beyond the Standard Model of Particle Physics.</a:t>
            </a:r>
          </a:p>
          <a:p>
            <a:r>
              <a:rPr lang="en-US" altLang="zh-CN" sz="2800" dirty="0" smtClean="0">
                <a:latin typeface="+mj-lt"/>
                <a:sym typeface="Symbol" pitchFamily="18" charset="2"/>
              </a:rPr>
              <a:t> This work is devoted to the analysis of  </a:t>
            </a:r>
          </a:p>
          <a:p>
            <a:pPr>
              <a:buNone/>
            </a:pPr>
            <a:r>
              <a:rPr lang="en-US" altLang="zh-CN" sz="2800" dirty="0" smtClean="0">
                <a:latin typeface="+mj-lt"/>
                <a:sym typeface="Symbol" pitchFamily="18" charset="2"/>
              </a:rPr>
              <a:t>                                       and  try to measure its branching fraction using the large  statistics at BESIII</a:t>
            </a: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1" y="5334001"/>
            <a:ext cx="27813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7800"/>
            <a:ext cx="868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0"/>
            <a:ext cx="8686800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7800"/>
            <a:ext cx="868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1676400"/>
            <a:ext cx="8382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83820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83820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10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601" y="1600200"/>
            <a:ext cx="8686800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30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83820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“X”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X can be any anti baryon </a:t>
            </a:r>
            <a:r>
              <a:rPr lang="en-US" dirty="0" err="1" smtClean="0"/>
              <a:t>e.g</a:t>
            </a:r>
            <a:r>
              <a:rPr lang="en-US" dirty="0" smtClean="0"/>
              <a:t>                 . Here we will discuss these channels </a:t>
            </a:r>
          </a:p>
          <a:p>
            <a:endParaRPr lang="en-US" dirty="0" smtClean="0"/>
          </a:p>
          <a:p>
            <a:endParaRPr lang="en-US" i="1" dirty="0" smtClean="0"/>
          </a:p>
          <a:p>
            <a:endParaRPr lang="el-GR" i="1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124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886200"/>
            <a:ext cx="1600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648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04800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3886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4648200"/>
            <a:ext cx="160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1981199"/>
            <a:ext cx="381000" cy="46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86600" y="1981200"/>
            <a:ext cx="36307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43800" y="1981200"/>
            <a:ext cx="304800" cy="42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Sideband Analysis for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24865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533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Calculated Upper Limit at 95% Confidence Level for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676401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Formula for the calculation of upper limit is given bellow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3733801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                                   represents number of observed signal events, detection efficiency and intermediate branching fraction .  The calculated branching fraction is   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1" y="3810000"/>
            <a:ext cx="1485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362200"/>
            <a:ext cx="487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5181600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609600"/>
            <a:ext cx="1447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571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1" y="1828800"/>
            <a:ext cx="815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Initial Event Selection for 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167640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are 4 charge tracks in 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1676401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as </a:t>
            </a:r>
          </a:p>
          <a:p>
            <a:endParaRPr lang="en-US" sz="2400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828800"/>
            <a:ext cx="10382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086600" y="1676401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and</a:t>
            </a:r>
            <a:endParaRPr lang="en-US" sz="2400" dirty="0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1" y="2362201"/>
            <a:ext cx="1047751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838200" y="28956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Only those events are selected having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nGood</a:t>
            </a:r>
            <a:r>
              <a:rPr lang="en-US" sz="2400" dirty="0" smtClean="0"/>
              <a:t> == 4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nCharge</a:t>
            </a:r>
            <a:r>
              <a:rPr lang="en-US" sz="2400" dirty="0" smtClean="0"/>
              <a:t> == 0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914400" y="5181601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PID is applied to select events having 1 proton 1 anti proton 1 </a:t>
            </a:r>
            <a:r>
              <a:rPr lang="en-US" sz="2400" dirty="0" err="1" smtClean="0"/>
              <a:t>pion</a:t>
            </a:r>
            <a:r>
              <a:rPr lang="en-US" sz="2400" dirty="0" smtClean="0"/>
              <a:t> and 1 anti </a:t>
            </a:r>
            <a:r>
              <a:rPr lang="en-US" sz="2400" dirty="0" err="1" smtClean="0"/>
              <a:t>pion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752600"/>
            <a:ext cx="14382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685800"/>
            <a:ext cx="19812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MC and Data invariant mass of                   using kinematic fit for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81201"/>
            <a:ext cx="8305800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09600"/>
            <a:ext cx="1066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990600"/>
            <a:ext cx="1447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MC and Data invariant mass of                 using kinematic fit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71676"/>
            <a:ext cx="82296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85800"/>
            <a:ext cx="1066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990600"/>
            <a:ext cx="14382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Background Analysis for</a:t>
            </a:r>
            <a:endParaRPr 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685800"/>
            <a:ext cx="16859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828800"/>
            <a:ext cx="3810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MC and Data invariant mass of                after applying cuts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8305800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85800"/>
            <a:ext cx="10191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Sideband Analysis for </a:t>
            </a:r>
            <a:endParaRPr lang="en-US" sz="24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57655" y="1774825"/>
            <a:ext cx="642869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334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Calculated Upper Limit at 95% Confidence Level for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676401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Formula for the calculation of upper limit is given bellow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3733801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                                   represents number of observed signal events, detection efficiency and intermediate branching fraction .  The calculated branching fraction is   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1" y="3810000"/>
            <a:ext cx="1485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5334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5181601"/>
            <a:ext cx="32861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2438400"/>
            <a:ext cx="4038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Observation of </a:t>
            </a:r>
            <a:r>
              <a:rPr lang="en-US" i="1" dirty="0" smtClean="0"/>
              <a:t> </a:t>
            </a:r>
            <a:r>
              <a:rPr lang="el-GR" i="1" dirty="0" smtClean="0"/>
              <a:t/>
            </a:r>
            <a:br>
              <a:rPr lang="el-GR" i="1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This study is based upon two steps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Monte Carlo (MC) simulations.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Real data results  </a:t>
            </a:r>
          </a:p>
          <a:p>
            <a:endParaRPr lang="en-US" dirty="0" smtClean="0"/>
          </a:p>
          <a:p>
            <a:r>
              <a:rPr lang="en-US" dirty="0" smtClean="0"/>
              <a:t>Where real data contain                      events and </a:t>
            </a:r>
          </a:p>
          <a:p>
            <a:endParaRPr lang="en-US" dirty="0" smtClean="0"/>
          </a:p>
          <a:p>
            <a:r>
              <a:rPr lang="en-US" dirty="0" smtClean="0"/>
              <a:t>                        events </a:t>
            </a:r>
            <a:endParaRPr lang="el-GR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286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876800"/>
            <a:ext cx="10001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876800"/>
            <a:ext cx="476251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5791200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5791201"/>
            <a:ext cx="704851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 Event Selection for  </a:t>
            </a:r>
            <a:endParaRPr lang="en-US" dirty="0"/>
          </a:p>
        </p:txBody>
      </p:sp>
      <p:pic>
        <p:nvPicPr>
          <p:cNvPr id="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9601" y="1676401"/>
            <a:ext cx="14382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62000" y="167640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are 4 charge tracks in 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1676401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as </a:t>
            </a:r>
          </a:p>
          <a:p>
            <a:endParaRPr lang="en-US" sz="2400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1" y="1752600"/>
            <a:ext cx="1038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086600" y="1676401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and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838200" y="2895600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Only those events are selected having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nGood</a:t>
            </a:r>
            <a:r>
              <a:rPr lang="en-US" sz="2400" dirty="0" smtClean="0"/>
              <a:t> == 4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number of  ɣ == 1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nCharge</a:t>
            </a:r>
            <a:r>
              <a:rPr lang="en-US" sz="2400" dirty="0" smtClean="0"/>
              <a:t> == 0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914400" y="5181601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PID is applied to select events having 1 proton 1 anti proton 1 </a:t>
            </a:r>
            <a:r>
              <a:rPr lang="en-US" sz="2400" dirty="0" err="1" smtClean="0"/>
              <a:t>pion</a:t>
            </a:r>
            <a:r>
              <a:rPr lang="en-US" sz="2400" dirty="0" smtClean="0"/>
              <a:t> and 1 anti </a:t>
            </a:r>
            <a:r>
              <a:rPr lang="en-US" sz="2400" dirty="0" err="1" smtClean="0"/>
              <a:t>pion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209800"/>
            <a:ext cx="12287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6096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MC and Data invariant mass of                 using kinematic fit for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95476"/>
            <a:ext cx="8248651" cy="496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09600"/>
            <a:ext cx="1095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1" y="1447801"/>
            <a:ext cx="14382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MC and Data invariant mass of                   using kinematic fit for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609600"/>
            <a:ext cx="12192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914400"/>
            <a:ext cx="14001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Background Analysis for </a:t>
            </a:r>
            <a:endParaRPr lang="en-US" sz="24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89760" y="1774825"/>
            <a:ext cx="6564479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685800"/>
            <a:ext cx="17049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MC and Data invariant mass of                   after applying cuts for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82391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28600"/>
            <a:ext cx="1228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609600"/>
            <a:ext cx="14192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7162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57400"/>
            <a:ext cx="8305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55239" y="1774825"/>
            <a:ext cx="4633521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83820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600" y="1600200"/>
            <a:ext cx="8534399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MC simulation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MC sample of 100000 events is generated </a:t>
            </a:r>
            <a:r>
              <a:rPr lang="en-US" smtClean="0"/>
              <a:t>using different generators </a:t>
            </a:r>
            <a:r>
              <a:rPr lang="en-US" dirty="0" smtClean="0"/>
              <a:t>for each channel.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8305800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83058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1" y="1935163"/>
            <a:ext cx="8305800" cy="461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86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601" y="1600201"/>
            <a:ext cx="861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10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8305800" cy="48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7620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2401" y="1447800"/>
            <a:ext cx="8610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1752600"/>
            <a:ext cx="8458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Sideband Analysis for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1"/>
            <a:ext cx="8248651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762000"/>
            <a:ext cx="139065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Calculated Upper Limit at 95% Confidence Level for </a:t>
            </a:r>
            <a:endParaRPr lang="en-US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286000"/>
            <a:ext cx="3352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38200" y="1676401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Formula for the calculation of upper limit is given bellow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3733801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                                   represents number of observed signal events, detection efficiency and intermediate branching fraction .  The calculated branching fraction is   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1" y="3810000"/>
            <a:ext cx="1485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457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1" y="5257801"/>
            <a:ext cx="32385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dirty="0" smtClean="0"/>
              <a:t>Event Selection for </a:t>
            </a:r>
            <a:endParaRPr lang="en-US" dirty="0"/>
          </a:p>
        </p:txBody>
      </p:sp>
      <p:pic>
        <p:nvPicPr>
          <p:cNvPr id="1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1" y="2209801"/>
            <a:ext cx="1333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62000" y="167640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are 4 charge tracks in 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16764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as </a:t>
            </a:r>
          </a:p>
          <a:p>
            <a:endParaRPr lang="en-US" sz="2400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1" y="1828800"/>
            <a:ext cx="10382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086600" y="1676401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and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838200" y="2895600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Only those events are selected having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nGood</a:t>
            </a:r>
            <a:r>
              <a:rPr lang="en-US" sz="2400" dirty="0" smtClean="0"/>
              <a:t> == 4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number of  ɣ == 2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nCharge</a:t>
            </a:r>
            <a:r>
              <a:rPr lang="en-US" sz="2400" dirty="0" smtClean="0"/>
              <a:t> == 0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914400" y="5181601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PID is applied to select events having 1 proton 1 anti proton 1 </a:t>
            </a:r>
            <a:r>
              <a:rPr lang="en-US" sz="2400" dirty="0" err="1" smtClean="0"/>
              <a:t>pion</a:t>
            </a:r>
            <a:r>
              <a:rPr lang="en-US" sz="2400" dirty="0" smtClean="0"/>
              <a:t> and 1 anti </a:t>
            </a:r>
            <a:r>
              <a:rPr lang="en-US" sz="2400" dirty="0" err="1" smtClean="0"/>
              <a:t>pion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752601"/>
            <a:ext cx="1295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990600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 Event Selection for </a:t>
            </a:r>
            <a:endParaRPr lang="en-US" dirty="0"/>
          </a:p>
        </p:txBody>
      </p:sp>
      <p:pic>
        <p:nvPicPr>
          <p:cNvPr id="1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95801" y="1828800"/>
            <a:ext cx="120015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62000" y="167640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are 4 charge tracks in   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1676401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as </a:t>
            </a:r>
          </a:p>
          <a:p>
            <a:endParaRPr lang="en-US" sz="2400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1" y="1828800"/>
            <a:ext cx="10382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086600" y="1676401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and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838200" y="2895600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Only those events are selected having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nGood</a:t>
            </a:r>
            <a:r>
              <a:rPr lang="en-US" sz="2400" dirty="0" smtClean="0"/>
              <a:t> == 4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number of  ɣ == 1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nCharge</a:t>
            </a:r>
            <a:r>
              <a:rPr lang="en-US" sz="2400" dirty="0" smtClean="0"/>
              <a:t> == 0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914400" y="5181601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PID is applied to select events having 1 proton 1 anti proton 1 </a:t>
            </a:r>
            <a:r>
              <a:rPr lang="en-US" sz="2400" dirty="0" err="1" smtClean="0"/>
              <a:t>pion</a:t>
            </a:r>
            <a:r>
              <a:rPr lang="en-US" sz="2400" dirty="0" smtClean="0"/>
              <a:t> and 1 anti </a:t>
            </a:r>
            <a:r>
              <a:rPr lang="en-US" sz="2400" dirty="0" err="1" smtClean="0"/>
              <a:t>pion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209800"/>
            <a:ext cx="12287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838200"/>
            <a:ext cx="120015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MC and Data invariant mass of                   using kinematic fit for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2" y="1828801"/>
            <a:ext cx="8258175" cy="488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914400"/>
            <a:ext cx="10763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1" y="1371601"/>
            <a:ext cx="14192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MC and Data invariant mass of                     using kinematic fit for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82391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1" y="762001"/>
            <a:ext cx="1352551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1" y="1295401"/>
            <a:ext cx="14097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Background Analysis for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81000"/>
            <a:ext cx="17145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MC and Data invariant mass of                     after applying cuts for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1981200"/>
            <a:ext cx="82200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1000"/>
            <a:ext cx="13430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762000"/>
            <a:ext cx="14001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33601"/>
            <a:ext cx="8382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"/>
            <a:ext cx="7620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1774825"/>
            <a:ext cx="84582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84582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10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8305800" cy="48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8305800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51441" y="1774825"/>
            <a:ext cx="4641117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858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MC and Data invariant mass of                  using kinematic fit for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09600"/>
            <a:ext cx="10382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990600"/>
            <a:ext cx="120015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5240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47618" y="1774825"/>
            <a:ext cx="4648763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1" y="1676401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"/>
            <a:ext cx="8213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1000" y="1774825"/>
            <a:ext cx="8381999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8305800" cy="50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83058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62767" y="1774825"/>
            <a:ext cx="4618465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Sideband Analysis for </a:t>
            </a:r>
            <a:endParaRPr lang="en-US" sz="24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447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57200"/>
            <a:ext cx="14097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Calculated Upper Limit at 95% Confidence Level for </a:t>
            </a:r>
            <a:endParaRPr lang="en-US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286000"/>
            <a:ext cx="3352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38200" y="1676401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Formula for the calculation of upper limit is given bellow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3733801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                                   represents number of observed signal events, detection efficiency and intermediate branching fraction .  The calculated branching fraction is   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1" y="3810000"/>
            <a:ext cx="1485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4572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2" y="5105400"/>
            <a:ext cx="33051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533400"/>
            <a:ext cx="5181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14601"/>
            <a:ext cx="83058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Calculated Branching fraction and upper limits are 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1" y="2743201"/>
            <a:ext cx="3857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2" y="3657600"/>
            <a:ext cx="3914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572000"/>
            <a:ext cx="386715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743200"/>
            <a:ext cx="4133851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2" y="3657600"/>
            <a:ext cx="42195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4572000"/>
            <a:ext cx="411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2122</TotalTime>
  <Words>1040</Words>
  <Application>Microsoft Office PowerPoint</Application>
  <PresentationFormat>On-screen Show (4:3)</PresentationFormat>
  <Paragraphs>249</Paragraphs>
  <Slides>100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1" baseType="lpstr">
      <vt:lpstr>Module</vt:lpstr>
      <vt:lpstr> </vt:lpstr>
      <vt:lpstr>PowerPoint Presentation</vt:lpstr>
      <vt:lpstr>Outline</vt:lpstr>
      <vt:lpstr>Motivations  </vt:lpstr>
      <vt:lpstr>What is “X”</vt:lpstr>
      <vt:lpstr>Observation of    </vt:lpstr>
      <vt:lpstr>MC simulation </vt:lpstr>
      <vt:lpstr> Event Selection for </vt:lpstr>
      <vt:lpstr>MC and Data invariant mass of                  using kinematic fit for</vt:lpstr>
      <vt:lpstr>MC and Data invariant mass of                      using kinematic fit for</vt:lpstr>
      <vt:lpstr>Background Analysis for  </vt:lpstr>
      <vt:lpstr>MC and Data invariant mass of                       after applying cuts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Fit result of </vt:lpstr>
      <vt:lpstr>Calculated Branching Fraction for  </vt:lpstr>
      <vt:lpstr>Initial Event Selection for </vt:lpstr>
      <vt:lpstr>MC and Data invariant mass of                    using kinematic fit</vt:lpstr>
      <vt:lpstr>MC and Data invariant mass of                   using Kinematic fit    </vt:lpstr>
      <vt:lpstr>Final Event Selection for  </vt:lpstr>
      <vt:lpstr>MC and Data invariant mass of                     after applying cuts                  </vt:lpstr>
      <vt:lpstr>Sideband Analysis for  </vt:lpstr>
      <vt:lpstr>Upper Limit using Poisson Distribution </vt:lpstr>
      <vt:lpstr>Calculated Upper Limit at 95% Confidence Level for </vt:lpstr>
      <vt:lpstr>Initial Event Selection for </vt:lpstr>
      <vt:lpstr>MC and Data invariant mass of                    using kinematic fit for</vt:lpstr>
      <vt:lpstr>MC and Data invariant mass of                      using kinematic fit for</vt:lpstr>
      <vt:lpstr>Background Analysis for</vt:lpstr>
      <vt:lpstr>MC and Data invariant mass of                      after applying cuts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Sideband Analysis for </vt:lpstr>
      <vt:lpstr>Calculated Upper Limit at 95% Confidence Level for </vt:lpstr>
      <vt:lpstr>PowerPoint Presentation</vt:lpstr>
      <vt:lpstr>Initial Event Selection for </vt:lpstr>
      <vt:lpstr>MC and Data invariant mass of                   using kinematic fit for</vt:lpstr>
      <vt:lpstr>MC and Data invariant mass of                 using kinematic fit</vt:lpstr>
      <vt:lpstr>Background Analysis for</vt:lpstr>
      <vt:lpstr>MC and Data invariant mass of                after applying cuts </vt:lpstr>
      <vt:lpstr>Sideband Analysis for </vt:lpstr>
      <vt:lpstr>Calculated Upper Limit at 95% Confidence Level for </vt:lpstr>
      <vt:lpstr> Event Selection for  </vt:lpstr>
      <vt:lpstr>MC and Data invariant mass of                 using kinematic fit for</vt:lpstr>
      <vt:lpstr>MC and Data invariant mass of                   using kinematic fit for</vt:lpstr>
      <vt:lpstr>Background Analysis for </vt:lpstr>
      <vt:lpstr>MC and Data invariant mass of                   after applying cuts for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Sideband Analysis for </vt:lpstr>
      <vt:lpstr>Calculated Upper Limit at 95% Confidence Level for </vt:lpstr>
      <vt:lpstr>Event Selection for </vt:lpstr>
      <vt:lpstr>MC and Data invariant mass of                   using kinematic fit for</vt:lpstr>
      <vt:lpstr>MC and Data invariant mass of                     using kinematic fit for</vt:lpstr>
      <vt:lpstr>Background Analysis for </vt:lpstr>
      <vt:lpstr>MC and Data invariant mass of                     after applying cuts for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Sideband Analysis for </vt:lpstr>
      <vt:lpstr>Calculated Upper Limit at 95% Confidence Level for </vt:lpstr>
      <vt:lpstr>PowerPoint Presentation</vt:lpstr>
      <vt:lpstr>Results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for J/Ψ → ΛX</dc:title>
  <dc:creator>Khadija Usman</dc:creator>
  <cp:lastModifiedBy>talab</cp:lastModifiedBy>
  <cp:revision>241</cp:revision>
  <dcterms:created xsi:type="dcterms:W3CDTF">2006-08-16T00:00:00Z</dcterms:created>
  <dcterms:modified xsi:type="dcterms:W3CDTF">2019-04-15T11:30:21Z</dcterms:modified>
</cp:coreProperties>
</file>