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5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07"/>
  </p:normalViewPr>
  <p:slideViewPr>
    <p:cSldViewPr snapToGrid="0" snapToObjects="1">
      <p:cViewPr>
        <p:scale>
          <a:sx n="105" d="100"/>
          <a:sy n="105" d="100"/>
        </p:scale>
        <p:origin x="-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E2FC8-6564-9D4B-851D-B8E8971A62B6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B45C-C3AD-1C44-8E76-FC0F5719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4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4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1494-25D4-5C46-92D3-41E7FD19E4C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704B-C07D-194D-ABD6-19B084741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60.png"/><Relationship Id="rId8" Type="http://schemas.openxmlformats.org/officeDocument/2006/relationships/image" Target="../media/image70.png"/><Relationship Id="rId9" Type="http://schemas.openxmlformats.org/officeDocument/2006/relationships/hyperlink" Target="https://arxiv.org/pdf/1810.09037.pdf" TargetMode="External"/><Relationship Id="rId10" Type="http://schemas.openxmlformats.org/officeDocument/2006/relationships/image" Target="../media/image80.png"/><Relationship Id="rId1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Higgs-&gt;gamma gamma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973" y="411887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Yaquan</a:t>
            </a:r>
            <a:r>
              <a:rPr lang="en-US" dirty="0" smtClean="0"/>
              <a:t> Fang (IHEP),  </a:t>
            </a:r>
            <a:r>
              <a:rPr lang="en-US" dirty="0" err="1" smtClean="0"/>
              <a:t>Fangyi</a:t>
            </a:r>
            <a:r>
              <a:rPr lang="en-US" dirty="0" smtClean="0"/>
              <a:t> </a:t>
            </a:r>
            <a:r>
              <a:rPr lang="en-US" dirty="0" err="1" smtClean="0"/>
              <a:t>Guo</a:t>
            </a:r>
            <a:r>
              <a:rPr lang="en-US" dirty="0" smtClean="0"/>
              <a:t> (IHEP)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April  8,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Status of the white paper @ CDR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29707" y="1559180"/>
            <a:ext cx="479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 is at </a:t>
            </a:r>
            <a:r>
              <a:rPr lang="en-US" dirty="0" err="1" smtClean="0"/>
              <a:t>arxiv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CPC : </a:t>
            </a:r>
            <a:r>
              <a:rPr lang="en-US" dirty="0" smtClean="0">
                <a:solidFill>
                  <a:srgbClr val="FF0000"/>
                </a:solidFill>
              </a:rPr>
              <a:t>Vol 43, No.4 (2019) 043002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20" y="1044681"/>
            <a:ext cx="5184067" cy="55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057339"/>
          </a:xfrm>
        </p:spPr>
        <p:txBody>
          <a:bodyPr/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2014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8" y="1584960"/>
            <a:ext cx="5544678" cy="1983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825" y="5066580"/>
            <a:ext cx="6216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Theoretical uncertainty plays an important role.  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 smtClean="0"/>
              <a:t>Small production mode can help constrain the measurement.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444" y="1114366"/>
            <a:ext cx="199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 2014 results 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1561763"/>
            <a:ext cx="5815583" cy="1371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6475" y="1114366"/>
            <a:ext cx="186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CMS</a:t>
            </a:r>
            <a:r>
              <a:rPr lang="en-US" dirty="0" smtClean="0"/>
              <a:t> 2014 results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56" y="3192759"/>
            <a:ext cx="6146800" cy="1346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1947" y="4447139"/>
            <a:ext cx="656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Theoretical uncertainty is reduced by a factor of 2 </a:t>
            </a:r>
            <a:r>
              <a:rPr lang="en-US" b="1" dirty="0" err="1" smtClean="0">
                <a:solidFill>
                  <a:srgbClr val="C00000"/>
                </a:solidFill>
              </a:rPr>
              <a:t>w.r.t</a:t>
            </a:r>
            <a:r>
              <a:rPr lang="en-US" b="1" dirty="0" smtClean="0">
                <a:solidFill>
                  <a:srgbClr val="C00000"/>
                </a:solidFill>
              </a:rPr>
              <a:t> current </a:t>
            </a:r>
            <a:r>
              <a:rPr lang="en-US" b="1" dirty="0" smtClean="0">
                <a:solidFill>
                  <a:srgbClr val="C00000"/>
                </a:solidFill>
              </a:rPr>
              <a:t>one.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Other uncertainties are rescaled with square root of the </a:t>
            </a:r>
            <a:r>
              <a:rPr lang="en-US" b="1" dirty="0" err="1" smtClean="0">
                <a:solidFill>
                  <a:srgbClr val="C00000"/>
                </a:solidFill>
              </a:rPr>
              <a:t>Lum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510272" y="4328160"/>
            <a:ext cx="36576" cy="28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316224" y="2023872"/>
            <a:ext cx="597408" cy="1950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5514" y="3929858"/>
            <a:ext cx="353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Use current theoretical uncertainty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75430" y="1939785"/>
            <a:ext cx="770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BDT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856" y="0"/>
            <a:ext cx="10515600" cy="1057339"/>
          </a:xfrm>
        </p:spPr>
        <p:txBody>
          <a:bodyPr/>
          <a:lstStyle/>
          <a:p>
            <a:r>
              <a:rPr lang="en-US" dirty="0" smtClean="0"/>
              <a:t>HL-LHC 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:   2019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1057339"/>
            <a:ext cx="10058400" cy="4175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1670" y="5366729"/>
            <a:ext cx="7433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Scenario  S1:  Total uncertainty is half of the one used for the result of 80 fb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Scenario  S2: Total uncertainty is 1/3 of the one for 80 fb</a:t>
            </a:r>
            <a:r>
              <a:rPr lang="en-US" baseline="30000" dirty="0" smtClean="0"/>
              <a:t>-1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06368" y="146951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S2 scenario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0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98" y="4358870"/>
            <a:ext cx="2987796" cy="2209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3" y="-582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Optimizations of the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</a:t>
            </a:r>
            <a:r>
              <a:rPr lang="en-US" dirty="0" smtClean="0"/>
              <a:t> analysis in ATLAS: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5857" y="1002400"/>
            <a:ext cx="7337502" cy="4937451"/>
          </a:xfrm>
        </p:spPr>
        <p:txBody>
          <a:bodyPr/>
          <a:lstStyle/>
          <a:p>
            <a:r>
              <a:rPr lang="en-US" dirty="0" smtClean="0"/>
              <a:t>The inclusive analysis is very simple : </a:t>
            </a:r>
          </a:p>
          <a:p>
            <a:pPr lvl="1"/>
            <a:r>
              <a:rPr lang="en-US" dirty="0" smtClean="0"/>
              <a:t>Photon ID, Isolation, Kinematic cuts on leading/</a:t>
            </a:r>
            <a:r>
              <a:rPr lang="en-US" dirty="0" err="1" smtClean="0"/>
              <a:t>subleading</a:t>
            </a:r>
            <a:r>
              <a:rPr lang="en-US" dirty="0" smtClean="0"/>
              <a:t> photon.</a:t>
            </a:r>
          </a:p>
          <a:p>
            <a:r>
              <a:rPr lang="en-US" dirty="0" smtClean="0"/>
              <a:t>Explore other possible improvements ?</a:t>
            </a:r>
          </a:p>
          <a:p>
            <a:pPr lvl="1"/>
            <a:r>
              <a:rPr lang="en-US" dirty="0" smtClean="0"/>
              <a:t>Divide events into different categories.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Y. Fang 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8" y="4124154"/>
            <a:ext cx="2852648" cy="2634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1916" y="3471126"/>
            <a:ext cx="28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Divide different eta regions for two photons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41" y="4323111"/>
            <a:ext cx="3122199" cy="21877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4608" y="3122782"/>
            <a:ext cx="245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baseline="-25000" dirty="0">
                <a:solidFill>
                  <a:srgbClr val="C00000"/>
                </a:solidFill>
              </a:rPr>
              <a:t>T</a:t>
            </a:r>
            <a:r>
              <a:rPr lang="en-US" dirty="0">
                <a:solidFill>
                  <a:srgbClr val="C00000"/>
                </a:solidFill>
              </a:rPr>
              <a:t> of Higgs </a:t>
            </a:r>
            <a:r>
              <a:rPr lang="en-US" dirty="0"/>
              <a:t>(</a:t>
            </a:r>
            <a:r>
              <a:rPr lang="en-US" dirty="0" err="1"/>
              <a:t>P</a:t>
            </a:r>
            <a:r>
              <a:rPr lang="en-US" baseline="-25000" dirty="0" err="1"/>
              <a:t>Tt</a:t>
            </a:r>
            <a:r>
              <a:rPr lang="en-US" dirty="0"/>
              <a:t> is perpendicular to the thrust direction of two photon)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3484" y="3344699"/>
            <a:ext cx="245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Conversion of the </a:t>
            </a:r>
            <a:r>
              <a:rPr lang="en-US">
                <a:solidFill>
                  <a:srgbClr val="C00000"/>
                </a:solidFill>
              </a:rPr>
              <a:t>photons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example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1483478"/>
            <a:ext cx="7854696" cy="1999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955442"/>
            <a:ext cx="1067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improvement of significance </a:t>
            </a:r>
            <a:r>
              <a:rPr lang="en-US" dirty="0" err="1" smtClean="0"/>
              <a:t>w.r.t</a:t>
            </a:r>
            <a:r>
              <a:rPr lang="en-US" dirty="0" smtClean="0"/>
              <a:t>. inclusive one  is from 4.0 to 4.6, corresponding 13% improvement on the </a:t>
            </a:r>
          </a:p>
          <a:p>
            <a:r>
              <a:rPr lang="en-US" dirty="0"/>
              <a:t>p</a:t>
            </a:r>
            <a:r>
              <a:rPr lang="en-US" dirty="0" smtClean="0"/>
              <a:t>recision.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2208" y="693469"/>
            <a:ext cx="2307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ATLAS-CONF-2016-017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878542" y="72225"/>
                <a:ext cx="10515600" cy="1325563"/>
              </a:xfrm>
            </p:spPr>
            <p:txBody>
              <a:bodyPr/>
              <a:lstStyle/>
              <a:p>
                <a:r>
                  <a:rPr lang="en-US" altLang="zh-CN" dirty="0" smtClean="0"/>
                  <a:t>CEPC </a:t>
                </a:r>
                <a:r>
                  <a:rPr lang="en-US" altLang="zh-CN" dirty="0" err="1" smtClean="0"/>
                  <a:t>ECal</a:t>
                </a:r>
                <a:r>
                  <a:rPr lang="en-US" altLang="zh-CN" dirty="0" smtClean="0"/>
                  <a:t> resolution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78542" y="72225"/>
                <a:ext cx="10515600" cy="1325563"/>
              </a:xfrm>
              <a:blipFill rotWithShape="0"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8679" y="1293636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 smtClean="0"/>
                  <a:t>Smear the objects with resolution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⊕1%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⊕1%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 fast simulation.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8679" y="1293636"/>
                <a:ext cx="10515600" cy="4351338"/>
              </a:xfrm>
              <a:blipFill rotWithShape="0"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75" y="2327027"/>
            <a:ext cx="3002709" cy="21812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584" y="2327026"/>
            <a:ext cx="2982139" cy="2181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/>
          <a:srcRect b="1591"/>
          <a:stretch/>
        </p:blipFill>
        <p:spPr>
          <a:xfrm>
            <a:off x="6929724" y="2327026"/>
            <a:ext cx="3060506" cy="2181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97280" y="4508263"/>
                <a:ext cx="10058399" cy="1338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Figure: Higgs invariance mass </a:t>
                </a:r>
                <a:r>
                  <a:rPr lang="en-US" altLang="zh-CN" dirty="0"/>
                  <a:t>spectrum measured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𝐻𝑖𝑔𝑔𝑠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altLang="zh-CN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final state under </a:t>
                </a:r>
                <a:r>
                  <a:rPr lang="en-US" altLang="zh-CN" dirty="0"/>
                  <a:t>the different </a:t>
                </a:r>
                <a:r>
                  <a:rPr lang="en-US" altLang="zh-CN" dirty="0" err="1"/>
                  <a:t>Ecal</a:t>
                </a:r>
                <a:r>
                  <a:rPr lang="en-US" altLang="zh-CN" dirty="0"/>
                  <a:t> performance assumptions which </a:t>
                </a:r>
                <a:r>
                  <a:rPr lang="en-US" altLang="zh-CN" dirty="0" smtClean="0"/>
                  <a:t>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altLang="zh-CN" dirty="0" smtClean="0"/>
                  <a:t>(left),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⊕1%</m:t>
                    </m:r>
                  </m:oMath>
                </a14:m>
                <a:r>
                  <a:rPr lang="en-US" altLang="zh-CN" dirty="0" smtClean="0"/>
                  <a:t>(medium),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⊕1%</m:t>
                    </m:r>
                  </m:oMath>
                </a14:m>
                <a:r>
                  <a:rPr lang="en-US" altLang="zh-CN" dirty="0" smtClean="0"/>
                  <a:t>(right)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508263"/>
                <a:ext cx="10058399" cy="1338956"/>
              </a:xfrm>
              <a:prstGeom prst="rect">
                <a:avLst/>
              </a:prstGeom>
              <a:blipFill rotWithShape="0">
                <a:blip r:embed="rId7"/>
                <a:stretch>
                  <a:fillRect l="-485" t="-2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97279" y="5270297"/>
              <a:ext cx="6917168" cy="76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9292"/>
                    <a:gridCol w="1729292"/>
                    <a:gridCol w="1729292"/>
                    <a:gridCol w="1729292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r>
                            <a:rPr lang="en-US" altLang="zh-CN" dirty="0" smtClean="0"/>
                            <a:t>/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1" i="1" dirty="0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16%/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20%/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zh-CN" i="1" smtClean="0">
                                      <a:latin typeface="Cambria Math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</m:rad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altLang="zh-CN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𝐵𝑅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𝐵𝑅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7.7%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144318"/>
                  </p:ext>
                </p:extLst>
              </p:nvPr>
            </p:nvGraphicFramePr>
            <p:xfrm>
              <a:off x="1097279" y="5270297"/>
              <a:ext cx="6917168" cy="7624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29292"/>
                    <a:gridCol w="1729292"/>
                    <a:gridCol w="1729292"/>
                    <a:gridCol w="1729292"/>
                  </a:tblGrid>
                  <a:tr h="39160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2" t="-9231" r="-301408" b="-2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00352" t="-9231" r="-201408" b="-2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200352" t="-9231" r="-101408" b="-25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00352" t="-9231" r="-1408" b="-25846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352" t="-116393" r="-30140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7.7%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8459978" y="5373233"/>
                <a:ext cx="2934164" cy="75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Have been improved by re-optimizing the analysis (6.2% in 16%/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rad>
                  </m:oMath>
                </a14:m>
                <a:r>
                  <a:rPr lang="en-US" altLang="zh-CN" sz="1400" dirty="0" smtClean="0"/>
                  <a:t>)</a:t>
                </a:r>
              </a:p>
              <a:p>
                <a:r>
                  <a:rPr lang="en-US" altLang="zh-CN" sz="1400" dirty="0" smtClean="0">
                    <a:hlinkClick r:id="rId9"/>
                  </a:rPr>
                  <a:t>Arxiv:1810.09037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978" y="5373233"/>
                <a:ext cx="2934164" cy="758926"/>
              </a:xfrm>
              <a:prstGeom prst="rect">
                <a:avLst/>
              </a:prstGeom>
              <a:blipFill rotWithShape="0">
                <a:blip r:embed="rId10"/>
                <a:stretch>
                  <a:fillRect l="-624" t="-800" r="-624"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/>
          <p:cNvCxnSpPr/>
          <p:nvPr/>
        </p:nvCxnSpPr>
        <p:spPr>
          <a:xfrm flipH="1">
            <a:off x="8141729" y="5644974"/>
            <a:ext cx="242046" cy="6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097278" y="6032742"/>
                <a:ext cx="6104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Combined precision in 3 sub channel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𝜈𝜈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en-US" altLang="zh-CN" dirty="0" smtClean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8" y="6032742"/>
                <a:ext cx="610496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79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10067364" y="3857414"/>
            <a:ext cx="1515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By Feng Wang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07356" y="6286086"/>
            <a:ext cx="737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 is possible that we can improve the result ~20-30% if we are </a:t>
            </a:r>
            <a:r>
              <a:rPr lang="en-US" smtClean="0">
                <a:solidFill>
                  <a:srgbClr val="C00000"/>
                </a:solidFill>
              </a:rPr>
              <a:t>aggressive......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-&gt; categorize events, resolution improvement,</a:t>
            </a:r>
            <a:r>
              <a:rPr lang="mr-IN" dirty="0" smtClean="0">
                <a:solidFill>
                  <a:srgbClr val="C00000"/>
                </a:solidFill>
              </a:rPr>
              <a:t>…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423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Calibri</vt:lpstr>
      <vt:lpstr>Calibri Light</vt:lpstr>
      <vt:lpstr>Cambria Math</vt:lpstr>
      <vt:lpstr>DengXian</vt:lpstr>
      <vt:lpstr>DengXian Light</vt:lpstr>
      <vt:lpstr>Mangal</vt:lpstr>
      <vt:lpstr>Symbol</vt:lpstr>
      <vt:lpstr>Wingdings</vt:lpstr>
      <vt:lpstr>Arial</vt:lpstr>
      <vt:lpstr>Office Theme</vt:lpstr>
      <vt:lpstr>Higgs-&gt;gamma gamma </vt:lpstr>
      <vt:lpstr>Status of the white paper @ CDR</vt:lpstr>
      <vt:lpstr>HL-LHC  H-&gt;gg:   2014   </vt:lpstr>
      <vt:lpstr>HL-LHC  H-&gt;gg:   2019  </vt:lpstr>
      <vt:lpstr>Optimizations of the H-&gt;gg analysis in ATLAS: </vt:lpstr>
      <vt:lpstr>One example </vt:lpstr>
      <vt:lpstr>CEPC ECal resolution in ZH→llγγ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 physics toward TDR</dc:title>
  <dc:creator>fangyq@ihep.ac.cn</dc:creator>
  <cp:lastModifiedBy>fangyq@ihep.ac.cn</cp:lastModifiedBy>
  <cp:revision>62</cp:revision>
  <dcterms:created xsi:type="dcterms:W3CDTF">2018-11-12T03:00:20Z</dcterms:created>
  <dcterms:modified xsi:type="dcterms:W3CDTF">2019-04-08T14:12:28Z</dcterms:modified>
</cp:coreProperties>
</file>