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handoutMasterIdLst>
    <p:handoutMasterId r:id="rId81"/>
  </p:handoutMasterIdLst>
  <p:sldIdLst>
    <p:sldId id="1234" r:id="rId2"/>
    <p:sldId id="1298" r:id="rId3"/>
    <p:sldId id="1352" r:id="rId4"/>
    <p:sldId id="1299" r:id="rId5"/>
    <p:sldId id="1300" r:id="rId6"/>
    <p:sldId id="1303" r:id="rId7"/>
    <p:sldId id="1360" r:id="rId8"/>
    <p:sldId id="1354" r:id="rId9"/>
    <p:sldId id="1355" r:id="rId10"/>
    <p:sldId id="1356" r:id="rId11"/>
    <p:sldId id="1357" r:id="rId12"/>
    <p:sldId id="1358" r:id="rId13"/>
    <p:sldId id="1359" r:id="rId14"/>
    <p:sldId id="1371" r:id="rId15"/>
    <p:sldId id="1372" r:id="rId16"/>
    <p:sldId id="1373" r:id="rId17"/>
    <p:sldId id="1374" r:id="rId18"/>
    <p:sldId id="1363" r:id="rId19"/>
    <p:sldId id="1364" r:id="rId20"/>
    <p:sldId id="1365" r:id="rId21"/>
    <p:sldId id="1366" r:id="rId22"/>
    <p:sldId id="1375" r:id="rId23"/>
    <p:sldId id="1305" r:id="rId24"/>
    <p:sldId id="1306" r:id="rId25"/>
    <p:sldId id="1322" r:id="rId26"/>
    <p:sldId id="1325" r:id="rId27"/>
    <p:sldId id="1326" r:id="rId28"/>
    <p:sldId id="1327" r:id="rId29"/>
    <p:sldId id="1328" r:id="rId30"/>
    <p:sldId id="1329" r:id="rId31"/>
    <p:sldId id="1323" r:id="rId32"/>
    <p:sldId id="1319" r:id="rId33"/>
    <p:sldId id="1336" r:id="rId34"/>
    <p:sldId id="1347" r:id="rId35"/>
    <p:sldId id="1348" r:id="rId36"/>
    <p:sldId id="1349" r:id="rId37"/>
    <p:sldId id="1376" r:id="rId38"/>
    <p:sldId id="1377" r:id="rId39"/>
    <p:sldId id="1378" r:id="rId40"/>
    <p:sldId id="1379" r:id="rId41"/>
    <p:sldId id="1381" r:id="rId42"/>
    <p:sldId id="1382" r:id="rId43"/>
    <p:sldId id="1383" r:id="rId44"/>
    <p:sldId id="1384" r:id="rId45"/>
    <p:sldId id="1386" r:id="rId46"/>
    <p:sldId id="1385" r:id="rId47"/>
    <p:sldId id="1387" r:id="rId48"/>
    <p:sldId id="1388" r:id="rId49"/>
    <p:sldId id="1390" r:id="rId50"/>
    <p:sldId id="1310" r:id="rId51"/>
    <p:sldId id="1389" r:id="rId52"/>
    <p:sldId id="1314" r:id="rId53"/>
    <p:sldId id="1311" r:id="rId54"/>
    <p:sldId id="1228" r:id="rId55"/>
    <p:sldId id="1248" r:id="rId56"/>
    <p:sldId id="1135" r:id="rId57"/>
    <p:sldId id="1274" r:id="rId58"/>
    <p:sldId id="1192" r:id="rId59"/>
    <p:sldId id="1286" r:id="rId60"/>
    <p:sldId id="1118" r:id="rId61"/>
    <p:sldId id="1171" r:id="rId62"/>
    <p:sldId id="1287" r:id="rId63"/>
    <p:sldId id="1103" r:id="rId64"/>
    <p:sldId id="1107" r:id="rId65"/>
    <p:sldId id="1108" r:id="rId66"/>
    <p:sldId id="1104" r:id="rId67"/>
    <p:sldId id="1106" r:id="rId68"/>
    <p:sldId id="1109" r:id="rId69"/>
    <p:sldId id="1110" r:id="rId70"/>
    <p:sldId id="1249" r:id="rId71"/>
    <p:sldId id="1292" r:id="rId72"/>
    <p:sldId id="1293" r:id="rId73"/>
    <p:sldId id="1361" r:id="rId74"/>
    <p:sldId id="1362" r:id="rId75"/>
    <p:sldId id="1367" r:id="rId76"/>
    <p:sldId id="1368" r:id="rId77"/>
    <p:sldId id="1369" r:id="rId78"/>
    <p:sldId id="1370"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FF12"/>
    <a:srgbClr val="8ACD2A"/>
    <a:srgbClr val="57D4D2"/>
    <a:srgbClr val="FF23DA"/>
    <a:srgbClr val="0ECD2A"/>
    <a:srgbClr val="FFFF67"/>
    <a:srgbClr val="F3F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0" d="100"/>
          <a:sy n="110" d="100"/>
        </p:scale>
        <p:origin x="1614" y="90"/>
      </p:cViewPr>
      <p:guideLst>
        <p:guide orient="horz" pos="2160"/>
        <p:guide pos="2880"/>
      </p:guideLst>
    </p:cSldViewPr>
  </p:slideViewPr>
  <p:notesTextViewPr>
    <p:cViewPr>
      <p:scale>
        <a:sx n="100" d="100"/>
        <a:sy n="100" d="100"/>
      </p:scale>
      <p:origin x="0" y="0"/>
    </p:cViewPr>
  </p:notesTextViewPr>
  <p:sorterViewPr>
    <p:cViewPr>
      <p:scale>
        <a:sx n="124" d="100"/>
        <a:sy n="124" d="100"/>
      </p:scale>
      <p:origin x="0" y="33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BESIII Physics Journal Publications</a:t>
            </a:r>
            <a:endParaRPr lang="zh-CN"/>
          </a:p>
        </c:rich>
      </c:tx>
      <c:overlay val="0"/>
      <c:spPr>
        <a:noFill/>
        <a:ln>
          <a:noFill/>
        </a:ln>
        <a:effectLst/>
      </c:spPr>
    </c:title>
    <c:autoTitleDeleted val="0"/>
    <c:plotArea>
      <c:layout>
        <c:manualLayout>
          <c:layoutTarget val="inner"/>
          <c:xMode val="edge"/>
          <c:yMode val="edge"/>
          <c:x val="6.4635080656499699E-2"/>
          <c:y val="0.17022603529534799"/>
          <c:w val="0.89965361549373102"/>
          <c:h val="0.68682731620139004"/>
        </c:manualLayout>
      </c:layout>
      <c:barChart>
        <c:barDir val="col"/>
        <c:grouping val="stacked"/>
        <c:varyColors val="0"/>
        <c:ser>
          <c:idx val="0"/>
          <c:order val="0"/>
          <c:tx>
            <c:strRef>
              <c:f>Sheet1!$B$1</c:f>
              <c:strCache>
                <c:ptCount val="1"/>
                <c:pt idx="0">
                  <c:v>PRL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Sheet1!$B$2:$B$10</c:f>
              <c:numCache>
                <c:formatCode>General</c:formatCode>
                <c:ptCount val="9"/>
                <c:pt idx="0">
                  <c:v>2</c:v>
                </c:pt>
                <c:pt idx="1">
                  <c:v>5</c:v>
                </c:pt>
                <c:pt idx="2">
                  <c:v>10</c:v>
                </c:pt>
                <c:pt idx="3">
                  <c:v>13</c:v>
                </c:pt>
                <c:pt idx="4">
                  <c:v>18</c:v>
                </c:pt>
                <c:pt idx="5">
                  <c:v>25</c:v>
                </c:pt>
                <c:pt idx="6">
                  <c:v>31</c:v>
                </c:pt>
                <c:pt idx="7">
                  <c:v>37</c:v>
                </c:pt>
                <c:pt idx="8">
                  <c:v>38</c:v>
                </c:pt>
              </c:numCache>
            </c:numRef>
          </c:val>
          <c:extLst xmlns:c16r2="http://schemas.microsoft.com/office/drawing/2015/06/chart">
            <c:ext xmlns:c16="http://schemas.microsoft.com/office/drawing/2014/chart" uri="{C3380CC4-5D6E-409C-BE32-E72D297353CC}">
              <c16:uniqueId val="{00000000-394B-4AC0-A297-9C25F2EBB451}"/>
            </c:ext>
          </c:extLst>
        </c:ser>
        <c:ser>
          <c:idx val="1"/>
          <c:order val="1"/>
          <c:tx>
            <c:strRef>
              <c:f>Sheet1!$C$1</c:f>
              <c:strCache>
                <c:ptCount val="1"/>
                <c:pt idx="0">
                  <c:v>Other</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Sheet1!$C$2:$C$10</c:f>
              <c:numCache>
                <c:formatCode>General</c:formatCode>
                <c:ptCount val="9"/>
                <c:pt idx="0">
                  <c:v>2</c:v>
                </c:pt>
                <c:pt idx="1">
                  <c:v>10</c:v>
                </c:pt>
                <c:pt idx="2">
                  <c:v>22</c:v>
                </c:pt>
                <c:pt idx="3">
                  <c:v>45</c:v>
                </c:pt>
                <c:pt idx="4">
                  <c:v>59</c:v>
                </c:pt>
                <c:pt idx="5">
                  <c:v>86</c:v>
                </c:pt>
                <c:pt idx="6">
                  <c:v>103</c:v>
                </c:pt>
                <c:pt idx="7">
                  <c:v>135</c:v>
                </c:pt>
                <c:pt idx="8">
                  <c:v>151</c:v>
                </c:pt>
              </c:numCache>
            </c:numRef>
          </c:val>
          <c:extLst xmlns:c16r2="http://schemas.microsoft.com/office/drawing/2015/06/chart">
            <c:ext xmlns:c16="http://schemas.microsoft.com/office/drawing/2014/chart" uri="{C3380CC4-5D6E-409C-BE32-E72D297353CC}">
              <c16:uniqueId val="{00000001-394B-4AC0-A297-9C25F2EBB451}"/>
            </c:ext>
          </c:extLst>
        </c:ser>
        <c:dLbls>
          <c:dLblPos val="ctr"/>
          <c:showLegendKey val="0"/>
          <c:showVal val="1"/>
          <c:showCatName val="0"/>
          <c:showSerName val="0"/>
          <c:showPercent val="0"/>
          <c:showBubbleSize val="0"/>
        </c:dLbls>
        <c:gapWidth val="150"/>
        <c:overlap val="100"/>
        <c:axId val="1939584016"/>
        <c:axId val="1939579664"/>
      </c:barChart>
      <c:catAx>
        <c:axId val="193958401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939579664"/>
        <c:crosses val="autoZero"/>
        <c:auto val="1"/>
        <c:lblAlgn val="ctr"/>
        <c:lblOffset val="100"/>
        <c:noMultiLvlLbl val="0"/>
      </c:catAx>
      <c:valAx>
        <c:axId val="1939579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939584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BESIII Physics Journal Publications</a:t>
            </a:r>
            <a:endParaRPr lang="zh-CN"/>
          </a:p>
        </c:rich>
      </c:tx>
      <c:overlay val="0"/>
      <c:spPr>
        <a:noFill/>
        <a:ln>
          <a:noFill/>
        </a:ln>
        <a:effectLst/>
      </c:spPr>
    </c:title>
    <c:autoTitleDeleted val="0"/>
    <c:plotArea>
      <c:layout/>
      <c:barChart>
        <c:barDir val="col"/>
        <c:grouping val="stacked"/>
        <c:varyColors val="0"/>
        <c:ser>
          <c:idx val="0"/>
          <c:order val="0"/>
          <c:tx>
            <c:strRef>
              <c:f>Sheet1!$B$1</c:f>
              <c:strCache>
                <c:ptCount val="1"/>
                <c:pt idx="0">
                  <c:v>PRL</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Sheet1!$B$2:$B$10</c:f>
              <c:numCache>
                <c:formatCode>General</c:formatCode>
                <c:ptCount val="9"/>
                <c:pt idx="0">
                  <c:v>2</c:v>
                </c:pt>
                <c:pt idx="1">
                  <c:v>3</c:v>
                </c:pt>
                <c:pt idx="2">
                  <c:v>5</c:v>
                </c:pt>
                <c:pt idx="3">
                  <c:v>3</c:v>
                </c:pt>
                <c:pt idx="4">
                  <c:v>5</c:v>
                </c:pt>
                <c:pt idx="5">
                  <c:v>7</c:v>
                </c:pt>
                <c:pt idx="6">
                  <c:v>6</c:v>
                </c:pt>
                <c:pt idx="7">
                  <c:v>6</c:v>
                </c:pt>
                <c:pt idx="8">
                  <c:v>1</c:v>
                </c:pt>
              </c:numCache>
            </c:numRef>
          </c:val>
          <c:extLst xmlns:c16r2="http://schemas.microsoft.com/office/drawing/2015/06/chart">
            <c:ext xmlns:c16="http://schemas.microsoft.com/office/drawing/2014/chart" uri="{C3380CC4-5D6E-409C-BE32-E72D297353CC}">
              <c16:uniqueId val="{00000000-DABD-4E18-B2D7-2681B154245B}"/>
            </c:ext>
          </c:extLst>
        </c:ser>
        <c:ser>
          <c:idx val="1"/>
          <c:order val="1"/>
          <c:tx>
            <c:strRef>
              <c:f>Sheet1!$C$1</c:f>
              <c:strCache>
                <c:ptCount val="1"/>
                <c:pt idx="0">
                  <c:v>Other</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Sheet1!$C$2:$C$10</c:f>
              <c:numCache>
                <c:formatCode>General</c:formatCode>
                <c:ptCount val="9"/>
                <c:pt idx="0">
                  <c:v>2</c:v>
                </c:pt>
                <c:pt idx="1">
                  <c:v>8</c:v>
                </c:pt>
                <c:pt idx="2">
                  <c:v>12</c:v>
                </c:pt>
                <c:pt idx="3">
                  <c:v>23</c:v>
                </c:pt>
                <c:pt idx="4">
                  <c:v>14</c:v>
                </c:pt>
                <c:pt idx="5">
                  <c:v>27</c:v>
                </c:pt>
                <c:pt idx="6">
                  <c:v>17</c:v>
                </c:pt>
                <c:pt idx="7">
                  <c:v>32</c:v>
                </c:pt>
                <c:pt idx="8">
                  <c:v>16</c:v>
                </c:pt>
              </c:numCache>
            </c:numRef>
          </c:val>
          <c:extLst xmlns:c16r2="http://schemas.microsoft.com/office/drawing/2015/06/chart">
            <c:ext xmlns:c16="http://schemas.microsoft.com/office/drawing/2014/chart" uri="{C3380CC4-5D6E-409C-BE32-E72D297353CC}">
              <c16:uniqueId val="{00000001-DABD-4E18-B2D7-2681B154245B}"/>
            </c:ext>
          </c:extLst>
        </c:ser>
        <c:dLbls>
          <c:dLblPos val="ctr"/>
          <c:showLegendKey val="0"/>
          <c:showVal val="1"/>
          <c:showCatName val="0"/>
          <c:showSerName val="0"/>
          <c:showPercent val="0"/>
          <c:showBubbleSize val="0"/>
        </c:dLbls>
        <c:gapWidth val="150"/>
        <c:overlap val="100"/>
        <c:axId val="1939581840"/>
        <c:axId val="1939580752"/>
      </c:barChart>
      <c:catAx>
        <c:axId val="19395818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939580752"/>
        <c:crosses val="autoZero"/>
        <c:auto val="1"/>
        <c:lblAlgn val="ctr"/>
        <c:lblOffset val="100"/>
        <c:noMultiLvlLbl val="0"/>
      </c:catAx>
      <c:valAx>
        <c:axId val="1939580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939581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52425A-B869-ED44-AABC-864CA411AED4}" type="datetimeFigureOut">
              <a:rPr lang="en-US" smtClean="0"/>
              <a:t>11/9/2019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4D4BE7-F420-8A48-AFA4-886DC4867292}" type="slidenum">
              <a:rPr lang="en-US" smtClean="0"/>
              <a:t>‹#›</a:t>
            </a:fld>
            <a:endParaRPr lang="en-US"/>
          </a:p>
        </p:txBody>
      </p:sp>
    </p:spTree>
    <p:extLst>
      <p:ext uri="{BB962C8B-B14F-4D97-AF65-F5344CB8AC3E}">
        <p14:creationId xmlns:p14="http://schemas.microsoft.com/office/powerpoint/2010/main" val="33655976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34C7EB-5FA1-2A48-96AC-B3FDC2A4A197}" type="datetimeFigureOut">
              <a:rPr lang="en-US" smtClean="0"/>
              <a:t>11/9/2019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512964-9D25-F140-BCE5-41B8A8543C54}" type="slidenum">
              <a:rPr lang="en-US" smtClean="0"/>
              <a:t>‹#›</a:t>
            </a:fld>
            <a:endParaRPr lang="en-US"/>
          </a:p>
        </p:txBody>
      </p:sp>
    </p:spTree>
    <p:extLst>
      <p:ext uri="{BB962C8B-B14F-4D97-AF65-F5344CB8AC3E}">
        <p14:creationId xmlns:p14="http://schemas.microsoft.com/office/powerpoint/2010/main" val="4508710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00FF"/>
                </a:solidFill>
              </a:rPr>
              <a:t>Questions to the SM:</a:t>
            </a:r>
          </a:p>
          <a:p>
            <a:pPr marL="285750" indent="-285750">
              <a:buFont typeface="Arial"/>
              <a:buChar char="•"/>
            </a:pPr>
            <a:r>
              <a:rPr lang="en-US" sz="1200" b="1" dirty="0" smtClean="0">
                <a:solidFill>
                  <a:srgbClr val="0000FF"/>
                </a:solidFill>
              </a:rPr>
              <a:t>Are these elementary particles fundamental? </a:t>
            </a:r>
          </a:p>
          <a:p>
            <a:pPr marL="285750" indent="-285750">
              <a:buFont typeface="Arial"/>
              <a:buChar char="•"/>
            </a:pPr>
            <a:r>
              <a:rPr lang="en-US" sz="1200" b="1" dirty="0" smtClean="0">
                <a:solidFill>
                  <a:srgbClr val="0000FF"/>
                </a:solidFill>
              </a:rPr>
              <a:t>Why there are three families? </a:t>
            </a:r>
          </a:p>
          <a:p>
            <a:pPr marL="285750" indent="-285750">
              <a:buFont typeface="Arial"/>
              <a:buChar char="•"/>
            </a:pPr>
            <a:r>
              <a:rPr lang="en-US" sz="1200" b="1" dirty="0" smtClean="0">
                <a:solidFill>
                  <a:srgbClr val="0000FF"/>
                </a:solidFill>
              </a:rPr>
              <a:t>Are there more interactions and what are their relations?</a:t>
            </a:r>
          </a:p>
          <a:p>
            <a:pPr marL="285750" indent="-285750">
              <a:buFont typeface="Arial"/>
              <a:buChar char="•"/>
            </a:pPr>
            <a:r>
              <a:rPr lang="en-US" sz="1200" b="1" dirty="0" smtClean="0">
                <a:solidFill>
                  <a:srgbClr val="0000FF"/>
                </a:solidFill>
              </a:rPr>
              <a:t>Why gravity cannot be built into the SM? </a:t>
            </a:r>
          </a:p>
          <a:p>
            <a:pPr marL="285750" indent="-285750">
              <a:buFont typeface="Arial"/>
              <a:buChar char="•"/>
            </a:pPr>
            <a:r>
              <a:rPr lang="en-US" sz="1200" b="1" dirty="0" smtClean="0">
                <a:solidFill>
                  <a:srgbClr val="0000FF"/>
                </a:solidFill>
              </a:rPr>
              <a:t>Are there more Higgs bosons? Does Higgs has structure? </a:t>
            </a:r>
          </a:p>
          <a:p>
            <a:pPr marL="285750" indent="-285750">
              <a:buFont typeface="Arial"/>
              <a:buChar char="•"/>
            </a:pPr>
            <a:r>
              <a:rPr lang="en-US" sz="1200" b="1" dirty="0" smtClean="0">
                <a:solidFill>
                  <a:srgbClr val="0000FF"/>
                </a:solidFill>
              </a:rPr>
              <a:t>What is the origin of the electroweak symmetry spontaneous  breaking?</a:t>
            </a:r>
          </a:p>
          <a:p>
            <a:pPr marL="342900" indent="-342900">
              <a:buFont typeface="Arial"/>
              <a:buChar char="•"/>
            </a:pPr>
            <a:r>
              <a:rPr lang="en-US" sz="1200" b="1" dirty="0" smtClean="0">
                <a:solidFill>
                  <a:srgbClr val="0000FF"/>
                </a:solidFill>
              </a:rPr>
              <a:t>What is the property of neutrinos? </a:t>
            </a:r>
          </a:p>
          <a:p>
            <a:pPr marL="342900" indent="-342900">
              <a:buFont typeface="Arial"/>
              <a:buChar char="•"/>
            </a:pPr>
            <a:r>
              <a:rPr lang="en-US" sz="1200" b="1" dirty="0" smtClean="0">
                <a:solidFill>
                  <a:srgbClr val="0000FF"/>
                </a:solidFill>
              </a:rPr>
              <a:t>Why the mass of photon is zero, why the mass of them differ over 11 orders. </a:t>
            </a:r>
          </a:p>
          <a:p>
            <a:pPr marL="342900" indent="-342900">
              <a:buFont typeface="Arial"/>
              <a:buChar char="•"/>
            </a:pPr>
            <a:r>
              <a:rPr lang="en-US" sz="1200" b="1" dirty="0" smtClean="0">
                <a:solidFill>
                  <a:srgbClr val="0000FF"/>
                </a:solidFill>
              </a:rPr>
              <a:t>Why electric charge is quantitated? </a:t>
            </a:r>
            <a:endParaRPr lang="en-US" sz="1200" b="1" dirty="0">
              <a:solidFill>
                <a:srgbClr val="0000FF"/>
              </a:solidFill>
            </a:endParaRPr>
          </a:p>
        </p:txBody>
      </p:sp>
      <p:sp>
        <p:nvSpPr>
          <p:cNvPr id="4" name="Slide Number Placeholder 3"/>
          <p:cNvSpPr>
            <a:spLocks noGrp="1"/>
          </p:cNvSpPr>
          <p:nvPr>
            <p:ph type="sldNum" sz="quarter" idx="10"/>
          </p:nvPr>
        </p:nvSpPr>
        <p:spPr/>
        <p:txBody>
          <a:bodyPr/>
          <a:lstStyle/>
          <a:p>
            <a:fld id="{95512964-9D25-F140-BCE5-41B8A8543C54}" type="slidenum">
              <a:rPr lang="en-US" smtClean="0"/>
              <a:t>2</a:t>
            </a:fld>
            <a:endParaRPr lang="en-US"/>
          </a:p>
        </p:txBody>
      </p:sp>
    </p:spTree>
    <p:extLst>
      <p:ext uri="{BB962C8B-B14F-4D97-AF65-F5344CB8AC3E}">
        <p14:creationId xmlns:p14="http://schemas.microsoft.com/office/powerpoint/2010/main" val="3224091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ChangeArrowheads="1" noTextEdit="1"/>
          </p:cNvSpPr>
          <p:nvPr>
            <p:ph type="sldImg"/>
          </p:nvPr>
        </p:nvSpPr>
        <p:spPr>
          <a:xfrm>
            <a:off x="1143000" y="684213"/>
            <a:ext cx="4567238" cy="3424237"/>
          </a:xfrm>
        </p:spPr>
      </p:sp>
      <p:sp>
        <p:nvSpPr>
          <p:cNvPr id="22530" name="Notes Placeholder 2"/>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2531" name="Slide Number Placeholder 3"/>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tabLst>
                <a:tab pos="457200" algn="l"/>
                <a:tab pos="914400" algn="l"/>
                <a:tab pos="1371600" algn="l"/>
                <a:tab pos="1828800" algn="l"/>
                <a:tab pos="2286000" algn="l"/>
                <a:tab pos="2743200" algn="l"/>
              </a:tabLst>
              <a:defRPr>
                <a:solidFill>
                  <a:schemeClr val="bg1"/>
                </a:solidFill>
                <a:latin typeface="Arial" charset="0"/>
                <a:ea typeface="ＭＳ Ｐゴシック" charset="0"/>
                <a:cs typeface="ＭＳ Ｐゴシック" charset="0"/>
              </a:defRPr>
            </a:lvl1pPr>
            <a:lvl2pPr>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2pPr>
            <a:lvl3pPr>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3pPr>
            <a:lvl4pPr>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4pPr>
            <a:lvl5pPr>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9pPr>
          </a:lstStyle>
          <a:p>
            <a:fld id="{F6605E8C-BE61-B94B-9FB3-75F23C6C9048}" type="slidenum">
              <a:rPr lang="en-US">
                <a:solidFill>
                  <a:srgbClr val="000000"/>
                </a:solidFill>
                <a:cs typeface="DejaVu Sans" charset="0"/>
              </a:rPr>
              <a:pPr/>
              <a:t>27</a:t>
            </a:fld>
            <a:endParaRPr lang="en-US">
              <a:solidFill>
                <a:srgbClr val="000000"/>
              </a:solidFill>
              <a:cs typeface="DejaVu Sans" charset="0"/>
            </a:endParaRPr>
          </a:p>
        </p:txBody>
      </p:sp>
    </p:spTree>
    <p:extLst>
      <p:ext uri="{BB962C8B-B14F-4D97-AF65-F5344CB8AC3E}">
        <p14:creationId xmlns:p14="http://schemas.microsoft.com/office/powerpoint/2010/main" val="32680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ChangeArrowheads="1" noTextEdit="1"/>
          </p:cNvSpPr>
          <p:nvPr>
            <p:ph type="sldImg"/>
          </p:nvPr>
        </p:nvSpPr>
        <p:spPr>
          <a:xfrm>
            <a:off x="1143000" y="684213"/>
            <a:ext cx="4567238" cy="3424237"/>
          </a:xfrm>
        </p:spPr>
      </p:sp>
      <p:sp>
        <p:nvSpPr>
          <p:cNvPr id="24578" name="Notes Placeholder 2"/>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4579" name="Slide Number Placeholder 3"/>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tabLst>
                <a:tab pos="457200" algn="l"/>
                <a:tab pos="914400" algn="l"/>
                <a:tab pos="1371600" algn="l"/>
                <a:tab pos="1828800" algn="l"/>
                <a:tab pos="2286000" algn="l"/>
                <a:tab pos="2743200" algn="l"/>
              </a:tabLst>
              <a:defRPr>
                <a:solidFill>
                  <a:schemeClr val="bg1"/>
                </a:solidFill>
                <a:latin typeface="Arial" charset="0"/>
                <a:ea typeface="ＭＳ Ｐゴシック" charset="0"/>
                <a:cs typeface="ＭＳ Ｐゴシック" charset="0"/>
              </a:defRPr>
            </a:lvl1pPr>
            <a:lvl2pPr>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2pPr>
            <a:lvl3pPr>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3pPr>
            <a:lvl4pPr>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4pPr>
            <a:lvl5pPr>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9pPr>
          </a:lstStyle>
          <a:p>
            <a:fld id="{36598FA4-42CE-724D-94A8-960B2C3741AA}" type="slidenum">
              <a:rPr lang="en-US">
                <a:solidFill>
                  <a:srgbClr val="000000"/>
                </a:solidFill>
                <a:cs typeface="DejaVu Sans" charset="0"/>
              </a:rPr>
              <a:pPr/>
              <a:t>28</a:t>
            </a:fld>
            <a:endParaRPr lang="en-US">
              <a:solidFill>
                <a:srgbClr val="000000"/>
              </a:solidFill>
              <a:cs typeface="DejaVu Sans" charset="0"/>
            </a:endParaRPr>
          </a:p>
        </p:txBody>
      </p:sp>
    </p:spTree>
    <p:extLst>
      <p:ext uri="{BB962C8B-B14F-4D97-AF65-F5344CB8AC3E}">
        <p14:creationId xmlns:p14="http://schemas.microsoft.com/office/powerpoint/2010/main" val="1643956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ChangeArrowheads="1" noTextEdit="1"/>
          </p:cNvSpPr>
          <p:nvPr>
            <p:ph type="sldImg"/>
          </p:nvPr>
        </p:nvSpPr>
        <p:spPr>
          <a:xfrm>
            <a:off x="1143000" y="684213"/>
            <a:ext cx="4567238" cy="3424237"/>
          </a:xfrm>
        </p:spPr>
      </p:sp>
      <p:sp>
        <p:nvSpPr>
          <p:cNvPr id="26626" name="Notes Placeholder 2"/>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6627" name="Slide Number Placeholder 3"/>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tabLst>
                <a:tab pos="457200" algn="l"/>
                <a:tab pos="914400" algn="l"/>
                <a:tab pos="1371600" algn="l"/>
                <a:tab pos="1828800" algn="l"/>
                <a:tab pos="2286000" algn="l"/>
                <a:tab pos="2743200" algn="l"/>
              </a:tabLst>
              <a:defRPr>
                <a:solidFill>
                  <a:schemeClr val="bg1"/>
                </a:solidFill>
                <a:latin typeface="Arial" charset="0"/>
                <a:ea typeface="ＭＳ Ｐゴシック" charset="0"/>
                <a:cs typeface="ＭＳ Ｐゴシック" charset="0"/>
              </a:defRPr>
            </a:lvl1pPr>
            <a:lvl2pPr>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2pPr>
            <a:lvl3pPr>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3pPr>
            <a:lvl4pPr>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4pPr>
            <a:lvl5pPr>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 pos="2743200" algn="l"/>
              </a:tabLst>
              <a:defRPr>
                <a:solidFill>
                  <a:schemeClr val="bg1"/>
                </a:solidFill>
                <a:latin typeface="Arial" charset="0"/>
                <a:ea typeface="ＭＳ Ｐゴシック" charset="0"/>
              </a:defRPr>
            </a:lvl9pPr>
          </a:lstStyle>
          <a:p>
            <a:fld id="{7182C662-6526-BC4A-82BD-1AB2953D8081}" type="slidenum">
              <a:rPr lang="en-US">
                <a:solidFill>
                  <a:srgbClr val="000000"/>
                </a:solidFill>
                <a:cs typeface="DejaVu Sans" charset="0"/>
              </a:rPr>
              <a:pPr/>
              <a:t>29</a:t>
            </a:fld>
            <a:endParaRPr lang="en-US">
              <a:solidFill>
                <a:srgbClr val="000000"/>
              </a:solidFill>
              <a:cs typeface="DejaVu Sans" charset="0"/>
            </a:endParaRPr>
          </a:p>
        </p:txBody>
      </p:sp>
    </p:spTree>
    <p:extLst>
      <p:ext uri="{BB962C8B-B14F-4D97-AF65-F5344CB8AC3E}">
        <p14:creationId xmlns:p14="http://schemas.microsoft.com/office/powerpoint/2010/main" val="162150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0"/>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tabLst>
                <a:tab pos="457200" algn="l"/>
                <a:tab pos="914400" algn="l"/>
                <a:tab pos="1371600" algn="l"/>
                <a:tab pos="1828800" algn="l"/>
                <a:tab pos="2286000" algn="l"/>
                <a:tab pos="2743200" algn="l"/>
              </a:tabLst>
              <a:defRPr sz="1200">
                <a:solidFill>
                  <a:srgbClr val="000000"/>
                </a:solidFill>
                <a:latin typeface="Times New Roman" charset="0"/>
                <a:ea typeface="ＭＳ Ｐゴシック" charset="0"/>
                <a:cs typeface="ＭＳ Ｐゴシック" charset="0"/>
              </a:defRPr>
            </a:lvl1pPr>
            <a:lvl2pPr>
              <a:tabLst>
                <a:tab pos="457200" algn="l"/>
                <a:tab pos="914400" algn="l"/>
                <a:tab pos="1371600" algn="l"/>
                <a:tab pos="1828800" algn="l"/>
                <a:tab pos="2286000" algn="l"/>
                <a:tab pos="2743200" algn="l"/>
              </a:tabLst>
              <a:defRPr sz="1200">
                <a:solidFill>
                  <a:srgbClr val="000000"/>
                </a:solidFill>
                <a:latin typeface="Times New Roman" charset="0"/>
                <a:ea typeface="ＭＳ Ｐゴシック" charset="0"/>
              </a:defRPr>
            </a:lvl2pPr>
            <a:lvl3pPr>
              <a:tabLst>
                <a:tab pos="457200" algn="l"/>
                <a:tab pos="914400" algn="l"/>
                <a:tab pos="1371600" algn="l"/>
                <a:tab pos="1828800" algn="l"/>
                <a:tab pos="2286000" algn="l"/>
                <a:tab pos="2743200" algn="l"/>
              </a:tabLst>
              <a:defRPr sz="1200">
                <a:solidFill>
                  <a:srgbClr val="000000"/>
                </a:solidFill>
                <a:latin typeface="Times New Roman" charset="0"/>
                <a:ea typeface="ＭＳ Ｐゴシック" charset="0"/>
              </a:defRPr>
            </a:lvl3pPr>
            <a:lvl4pPr>
              <a:tabLst>
                <a:tab pos="457200" algn="l"/>
                <a:tab pos="914400" algn="l"/>
                <a:tab pos="1371600" algn="l"/>
                <a:tab pos="1828800" algn="l"/>
                <a:tab pos="2286000" algn="l"/>
                <a:tab pos="2743200" algn="l"/>
              </a:tabLst>
              <a:defRPr sz="1200">
                <a:solidFill>
                  <a:srgbClr val="000000"/>
                </a:solidFill>
                <a:latin typeface="Times New Roman" charset="0"/>
                <a:ea typeface="ＭＳ Ｐゴシック" charset="0"/>
              </a:defRPr>
            </a:lvl4pPr>
            <a:lvl5pPr>
              <a:tabLst>
                <a:tab pos="457200" algn="l"/>
                <a:tab pos="914400" algn="l"/>
                <a:tab pos="1371600" algn="l"/>
                <a:tab pos="1828800" algn="l"/>
                <a:tab pos="2286000" algn="l"/>
                <a:tab pos="27432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457200" algn="l"/>
                <a:tab pos="914400" algn="l"/>
                <a:tab pos="1371600" algn="l"/>
                <a:tab pos="1828800" algn="l"/>
                <a:tab pos="2286000" algn="l"/>
                <a:tab pos="27432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457200" algn="l"/>
                <a:tab pos="914400" algn="l"/>
                <a:tab pos="1371600" algn="l"/>
                <a:tab pos="1828800" algn="l"/>
                <a:tab pos="2286000" algn="l"/>
                <a:tab pos="27432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457200" algn="l"/>
                <a:tab pos="914400" algn="l"/>
                <a:tab pos="1371600" algn="l"/>
                <a:tab pos="1828800" algn="l"/>
                <a:tab pos="2286000" algn="l"/>
                <a:tab pos="27432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457200" algn="l"/>
                <a:tab pos="914400" algn="l"/>
                <a:tab pos="1371600" algn="l"/>
                <a:tab pos="1828800" algn="l"/>
                <a:tab pos="2286000" algn="l"/>
                <a:tab pos="2743200" algn="l"/>
              </a:tabLst>
              <a:defRPr sz="1200">
                <a:solidFill>
                  <a:srgbClr val="000000"/>
                </a:solidFill>
                <a:latin typeface="Times New Roman" charset="0"/>
                <a:ea typeface="ＭＳ Ｐゴシック" charset="0"/>
              </a:defRPr>
            </a:lvl9pPr>
          </a:lstStyle>
          <a:p>
            <a:fld id="{F38AAEA7-BB70-A14E-B61A-0D6F1E6BB24A}" type="slidenum">
              <a:rPr lang="en-US">
                <a:latin typeface="Arial" charset="0"/>
              </a:rPr>
              <a:pPr/>
              <a:t>30</a:t>
            </a:fld>
            <a:endParaRPr lang="en-US">
              <a:latin typeface="Arial" charset="0"/>
            </a:endParaRPr>
          </a:p>
        </p:txBody>
      </p:sp>
      <p:sp>
        <p:nvSpPr>
          <p:cNvPr id="28675" name="Rectangle 1"/>
          <p:cNvSpPr>
            <a:spLocks noGrp="1" noRot="1" noChangeAspect="1" noChangeArrowheads="1" noTextEdit="1"/>
          </p:cNvSpPr>
          <p:nvPr>
            <p:ph type="sldImg"/>
          </p:nvPr>
        </p:nvSpPr>
        <p:spPr>
          <a:xfrm>
            <a:off x="1606550" y="703263"/>
            <a:ext cx="4630738" cy="34734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2532" name="Text Box 2"/>
          <p:cNvSpPr txBox="1">
            <a:spLocks noChangeArrowheads="1"/>
          </p:cNvSpPr>
          <p:nvPr/>
        </p:nvSpPr>
        <p:spPr bwMode="auto">
          <a:xfrm>
            <a:off x="784961" y="4399472"/>
            <a:ext cx="6274886" cy="416845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defRPr/>
            </a:pPr>
            <a:endParaRPr lang="en-US" altLang="en-US">
              <a:solidFill>
                <a:srgbClr val="FFFFFF"/>
              </a:solidFill>
              <a:latin typeface="Arial" panose="020B0604020202020204" pitchFamily="34" charset="0"/>
              <a:ea typeface="ＭＳ Ｐゴシック" panose="020B0600070205080204" pitchFamily="34" charset="-128"/>
              <a:cs typeface="ＭＳ Ｐゴシック" panose="020B0600070205080204" pitchFamily="34" charset="-128"/>
            </a:endParaRPr>
          </a:p>
        </p:txBody>
      </p:sp>
    </p:spTree>
    <p:extLst>
      <p:ext uri="{BB962C8B-B14F-4D97-AF65-F5344CB8AC3E}">
        <p14:creationId xmlns:p14="http://schemas.microsoft.com/office/powerpoint/2010/main" val="3569268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78719" y="686405"/>
            <a:ext cx="4500563"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41A53F5-0534-4B7C-866D-88710EC5A783}" type="slidenum">
              <a:rPr lang="zh-CN" altLang="en-US" smtClean="0">
                <a:solidFill>
                  <a:prstClr val="black"/>
                </a:solidFill>
              </a:rPr>
              <a:pPr/>
              <a:t>35</a:t>
            </a:fld>
            <a:endParaRPr lang="zh-CN" altLang="en-US">
              <a:solidFill>
                <a:prstClr val="black"/>
              </a:solidFill>
            </a:endParaRPr>
          </a:p>
        </p:txBody>
      </p:sp>
    </p:spTree>
    <p:extLst>
      <p:ext uri="{BB962C8B-B14F-4D97-AF65-F5344CB8AC3E}">
        <p14:creationId xmlns:p14="http://schemas.microsoft.com/office/powerpoint/2010/main" val="472764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BEPCII/BESIII will end her mission around 2020,</a:t>
            </a:r>
          </a:p>
          <a:p>
            <a:r>
              <a:rPr lang="en-US" altLang="zh-CN" dirty="0" smtClean="0"/>
              <a:t>Led</a:t>
            </a:r>
            <a:r>
              <a:rPr lang="en-US" altLang="zh-CN" baseline="0" dirty="0" smtClean="0"/>
              <a:t> by the high energy Physics association of China, we are exploring possible</a:t>
            </a:r>
          </a:p>
          <a:p>
            <a:r>
              <a:rPr lang="en-US" altLang="zh-CN" baseline="0" dirty="0" smtClean="0"/>
              <a:t>Future collider </a:t>
            </a:r>
            <a:r>
              <a:rPr lang="en-US" altLang="zh-CN" baseline="0" dirty="0" err="1" smtClean="0"/>
              <a:t>proejct</a:t>
            </a:r>
            <a:r>
              <a:rPr lang="en-US" altLang="zh-CN" baseline="0" dirty="0" smtClean="0"/>
              <a:t> post BEPCII and BESIII</a:t>
            </a:r>
          </a:p>
          <a:p>
            <a:r>
              <a:rPr lang="en-US" altLang="zh-CN" baseline="0" dirty="0" smtClean="0"/>
              <a:t>High intensity Electron Positron accelerator (HIEPA) is one of the options.</a:t>
            </a:r>
          </a:p>
          <a:p>
            <a:r>
              <a:rPr lang="en-US" altLang="zh-CN" baseline="0" dirty="0" smtClean="0"/>
              <a:t>HIEPA facility can be serviced  as a collider machine,</a:t>
            </a:r>
          </a:p>
          <a:p>
            <a:r>
              <a:rPr lang="en-US" altLang="zh-CN" baseline="0" dirty="0" smtClean="0"/>
              <a:t>Which provide peak </a:t>
            </a:r>
            <a:r>
              <a:rPr lang="en-US" altLang="zh-CN" baseline="0" dirty="0" err="1" smtClean="0"/>
              <a:t>lumin</a:t>
            </a:r>
            <a:r>
              <a:rPr lang="en-US" altLang="zh-CN" baseline="0" dirty="0" smtClean="0"/>
              <a:t>…..</a:t>
            </a:r>
          </a:p>
          <a:p>
            <a:r>
              <a:rPr lang="en-US" altLang="zh-CN" baseline="0" dirty="0" smtClean="0"/>
              <a:t>The energy range from 2-7Gev, polarization available on one beam </a:t>
            </a:r>
          </a:p>
          <a:p>
            <a:r>
              <a:rPr lang="en-US" altLang="zh-CN" baseline="0" dirty="0" smtClean="0"/>
              <a:t>And the </a:t>
            </a:r>
            <a:r>
              <a:rPr lang="en-US" altLang="zh-CN" baseline="0" dirty="0" err="1" smtClean="0"/>
              <a:t>symmertic</a:t>
            </a:r>
            <a:r>
              <a:rPr lang="en-US" altLang="zh-CN" baseline="0" dirty="0" smtClean="0"/>
              <a:t> machine with low currents and crabbed </a:t>
            </a:r>
            <a:r>
              <a:rPr lang="en-US" altLang="zh-CN" baseline="0" dirty="0" err="1" smtClean="0"/>
              <a:t>saist</a:t>
            </a:r>
            <a:r>
              <a:rPr lang="en-US" altLang="zh-CN" baseline="0" dirty="0" smtClean="0"/>
              <a:t> solution for the </a:t>
            </a:r>
            <a:r>
              <a:rPr lang="en-US" altLang="zh-CN" baseline="0" dirty="0" err="1" smtClean="0"/>
              <a:t>interation</a:t>
            </a:r>
            <a:r>
              <a:rPr lang="en-US" altLang="zh-CN" baseline="0" dirty="0" smtClean="0"/>
              <a:t>….</a:t>
            </a:r>
          </a:p>
          <a:p>
            <a:r>
              <a:rPr lang="en-US" altLang="zh-CN" baseline="0" dirty="0" smtClean="0"/>
              <a:t>It also can </a:t>
            </a:r>
          </a:p>
        </p:txBody>
      </p:sp>
      <p:sp>
        <p:nvSpPr>
          <p:cNvPr id="4" name="灯片编号占位符 3"/>
          <p:cNvSpPr>
            <a:spLocks noGrp="1"/>
          </p:cNvSpPr>
          <p:nvPr>
            <p:ph type="sldNum" sz="quarter" idx="10"/>
          </p:nvPr>
        </p:nvSpPr>
        <p:spPr/>
        <p:txBody>
          <a:bodyPr/>
          <a:lstStyle/>
          <a:p>
            <a:fld id="{95512964-9D25-F140-BCE5-41B8A8543C54}" type="slidenum">
              <a:rPr lang="en-US" smtClean="0"/>
              <a:t>41</a:t>
            </a:fld>
            <a:endParaRPr lang="en-US"/>
          </a:p>
        </p:txBody>
      </p:sp>
    </p:spTree>
    <p:extLst>
      <p:ext uri="{BB962C8B-B14F-4D97-AF65-F5344CB8AC3E}">
        <p14:creationId xmlns:p14="http://schemas.microsoft.com/office/powerpoint/2010/main" val="3816452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Yanba</a:t>
            </a:r>
            <a:r>
              <a:rPr lang="en-US" dirty="0" smtClean="0"/>
              <a:t> Jing in Tibet:</a:t>
            </a:r>
            <a:r>
              <a:rPr lang="en-US" baseline="0" dirty="0" smtClean="0"/>
              <a:t> </a:t>
            </a:r>
            <a:r>
              <a:rPr lang="en-US" dirty="0" smtClean="0"/>
              <a:t>Cosmic Ray Observatory</a:t>
            </a:r>
          </a:p>
          <a:p>
            <a:r>
              <a:rPr lang="en-US" dirty="0" smtClean="0"/>
              <a:t>IMP of CAS in Lanzhou:</a:t>
            </a:r>
            <a:r>
              <a:rPr lang="en-US" baseline="0" dirty="0" smtClean="0"/>
              <a:t> Heavy Ion Accelerator </a:t>
            </a:r>
          </a:p>
          <a:p>
            <a:r>
              <a:rPr lang="en-US" baseline="0" dirty="0" smtClean="0"/>
              <a:t>IHEP of CAS in Beijing:  BEPC </a:t>
            </a:r>
            <a:r>
              <a:rPr lang="en-US" dirty="0" smtClean="0"/>
              <a:t>  </a:t>
            </a:r>
          </a:p>
          <a:p>
            <a:r>
              <a:rPr lang="en-US" dirty="0" smtClean="0"/>
              <a:t>Shanghai</a:t>
            </a:r>
            <a:r>
              <a:rPr lang="en-US" baseline="0" dirty="0" smtClean="0"/>
              <a:t> Light Source</a:t>
            </a:r>
            <a:endParaRPr lang="en-US" dirty="0" smtClean="0"/>
          </a:p>
          <a:p>
            <a:r>
              <a:rPr lang="en-US" dirty="0" smtClean="0"/>
              <a:t>Neutron Spallation Source in Dongguan, </a:t>
            </a:r>
            <a:r>
              <a:rPr lang="en-US" dirty="0" err="1" smtClean="0"/>
              <a:t>Guang</a:t>
            </a:r>
            <a:r>
              <a:rPr lang="en-US" dirty="0" smtClean="0"/>
              <a:t> Zhou</a:t>
            </a:r>
          </a:p>
          <a:p>
            <a:r>
              <a:rPr lang="en-US" dirty="0" err="1" smtClean="0"/>
              <a:t>Daya</a:t>
            </a:r>
            <a:r>
              <a:rPr lang="en-US" dirty="0" smtClean="0"/>
              <a:t> Bay Nuclear Reactor Neutrino Experiment</a:t>
            </a:r>
            <a:endParaRPr lang="en-US" baseline="0" dirty="0" smtClean="0"/>
          </a:p>
          <a:p>
            <a:r>
              <a:rPr lang="en-US" baseline="0" dirty="0" smtClean="0"/>
              <a:t>Deep Underground Laboratory: Jing Ping Shan in Shi </a:t>
            </a:r>
            <a:r>
              <a:rPr lang="en-US" baseline="0" dirty="0" err="1" smtClean="0"/>
              <a:t>Chuan</a:t>
            </a:r>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01282AC6-07ED-2C4D-90A1-A57DA9648585}" type="slidenum">
              <a:rPr lang="en-US" smtClean="0"/>
              <a:t>48</a:t>
            </a:fld>
            <a:endParaRPr lang="en-US"/>
          </a:p>
        </p:txBody>
      </p:sp>
    </p:spTree>
    <p:extLst>
      <p:ext uri="{BB962C8B-B14F-4D97-AF65-F5344CB8AC3E}">
        <p14:creationId xmlns:p14="http://schemas.microsoft.com/office/powerpoint/2010/main" val="4260925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49</a:t>
            </a:fld>
            <a:endParaRPr lang="en-US"/>
          </a:p>
        </p:txBody>
      </p:sp>
    </p:spTree>
    <p:extLst>
      <p:ext uri="{BB962C8B-B14F-4D97-AF65-F5344CB8AC3E}">
        <p14:creationId xmlns:p14="http://schemas.microsoft.com/office/powerpoint/2010/main" val="1250328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50</a:t>
            </a:fld>
            <a:endParaRPr lang="en-US"/>
          </a:p>
        </p:txBody>
      </p:sp>
    </p:spTree>
    <p:extLst>
      <p:ext uri="{BB962C8B-B14F-4D97-AF65-F5344CB8AC3E}">
        <p14:creationId xmlns:p14="http://schemas.microsoft.com/office/powerpoint/2010/main" val="36556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Better</a:t>
            </a:r>
            <a:r>
              <a:rPr lang="en-US" baseline="0" dirty="0" smtClean="0"/>
              <a:t> inner tracker to adapt high luminosity</a:t>
            </a:r>
          </a:p>
          <a:p>
            <a:pPr marL="171450" indent="-171450">
              <a:buFont typeface="Arial"/>
              <a:buChar char="•"/>
            </a:pPr>
            <a:r>
              <a:rPr lang="en-US" baseline="0" dirty="0" smtClean="0"/>
              <a:t>Better PID</a:t>
            </a:r>
          </a:p>
          <a:p>
            <a:pPr marL="171450" indent="-171450">
              <a:buFont typeface="Arial"/>
              <a:buChar char="•"/>
            </a:pPr>
            <a:r>
              <a:rPr lang="en-US" baseline="0" dirty="0" smtClean="0"/>
              <a:t>Better </a:t>
            </a:r>
            <a:r>
              <a:rPr lang="en-US" baseline="0" dirty="0" err="1" smtClean="0"/>
              <a:t>Muon</a:t>
            </a:r>
            <a:r>
              <a:rPr lang="en-US" baseline="0" dirty="0" smtClean="0"/>
              <a:t> detector </a:t>
            </a:r>
          </a:p>
          <a:p>
            <a:pPr marL="171450" indent="-171450">
              <a:buFont typeface="Arial"/>
              <a:buChar char="•"/>
            </a:pPr>
            <a:r>
              <a:rPr lang="en-US" baseline="0" dirty="0" smtClean="0"/>
              <a:t>Better ECAL </a:t>
            </a:r>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56</a:t>
            </a:fld>
            <a:endParaRPr lang="en-US"/>
          </a:p>
        </p:txBody>
      </p:sp>
    </p:spTree>
    <p:extLst>
      <p:ext uri="{BB962C8B-B14F-4D97-AF65-F5344CB8AC3E}">
        <p14:creationId xmlns:p14="http://schemas.microsoft.com/office/powerpoint/2010/main" val="3846190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cs typeface="Comic Sans MS"/>
              </a:rPr>
              <a:t>Add</a:t>
            </a:r>
            <a:r>
              <a:rPr lang="en-US" sz="1200" baseline="0" dirty="0" smtClean="0">
                <a:cs typeface="Comic Sans MS"/>
              </a:rPr>
              <a:t> SBF, CEPC, HIEPA, DAMPE</a:t>
            </a:r>
            <a:endParaRPr lang="en-US" sz="1200" dirty="0" smtClean="0">
              <a:cs typeface="Comic Sans MS"/>
            </a:endParaRPr>
          </a:p>
        </p:txBody>
      </p:sp>
      <p:sp>
        <p:nvSpPr>
          <p:cNvPr id="4" name="Slide Number Placeholder 3"/>
          <p:cNvSpPr>
            <a:spLocks noGrp="1"/>
          </p:cNvSpPr>
          <p:nvPr>
            <p:ph type="sldNum" sz="quarter" idx="10"/>
          </p:nvPr>
        </p:nvSpPr>
        <p:spPr/>
        <p:txBody>
          <a:bodyPr/>
          <a:lstStyle/>
          <a:p>
            <a:fld id="{95512964-9D25-F140-BCE5-41B8A8543C54}" type="slidenum">
              <a:rPr lang="en-US" smtClean="0"/>
              <a:t>4</a:t>
            </a:fld>
            <a:endParaRPr lang="en-US"/>
          </a:p>
        </p:txBody>
      </p:sp>
    </p:spTree>
    <p:extLst>
      <p:ext uri="{BB962C8B-B14F-4D97-AF65-F5344CB8AC3E}">
        <p14:creationId xmlns:p14="http://schemas.microsoft.com/office/powerpoint/2010/main" val="1924438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59</a:t>
            </a:fld>
            <a:endParaRPr lang="en-US"/>
          </a:p>
        </p:txBody>
      </p:sp>
    </p:spTree>
    <p:extLst>
      <p:ext uri="{BB962C8B-B14F-4D97-AF65-F5344CB8AC3E}">
        <p14:creationId xmlns:p14="http://schemas.microsoft.com/office/powerpoint/2010/main" val="1218543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altLang="zh-CN" dirty="0" smtClean="0"/>
              <a:t>The fit to the </a:t>
            </a:r>
            <a:r>
              <a:rPr lang="en-US" altLang="zh-CN" dirty="0" err="1" smtClean="0"/>
              <a:t>piJ</a:t>
            </a:r>
            <a:r>
              <a:rPr lang="en-US" altLang="zh-CN" dirty="0" smtClean="0"/>
              <a:t>/psi invariant mass distribution show clearly the contribution of a state at 3900 MeV, the </a:t>
            </a:r>
            <a:r>
              <a:rPr lang="en-US" altLang="zh-CN" dirty="0" err="1" smtClean="0"/>
              <a:t>Zc</a:t>
            </a:r>
            <a:r>
              <a:rPr lang="en-US" altLang="zh-CN" dirty="0" smtClean="0"/>
              <a:t>(3900), in both BESIII and the Belle data. The width is around 50 MeV, and the statistical significance</a:t>
            </a:r>
            <a:r>
              <a:rPr lang="en-US" altLang="zh-CN" baseline="0" dirty="0" smtClean="0"/>
              <a:t> is large than 5 sigma in both experiments, so it is an observation.</a:t>
            </a:r>
          </a:p>
          <a:p>
            <a:r>
              <a:rPr lang="en-US" altLang="zh-CN" baseline="0" dirty="0" smtClean="0"/>
              <a:t>This is a good example indicating the advantage of tau-charm factory (threshold characteristics) </a:t>
            </a:r>
            <a:endParaRPr lang="zh-CN" altLang="en-US" dirty="0"/>
          </a:p>
        </p:txBody>
      </p:sp>
      <p:sp>
        <p:nvSpPr>
          <p:cNvPr id="4" name="灯片编号占位符 3"/>
          <p:cNvSpPr>
            <a:spLocks noGrp="1"/>
          </p:cNvSpPr>
          <p:nvPr>
            <p:ph type="sldNum" sz="quarter" idx="10"/>
          </p:nvPr>
        </p:nvSpPr>
        <p:spPr/>
        <p:txBody>
          <a:bodyPr/>
          <a:lstStyle/>
          <a:p>
            <a:fld id="{D054B38D-FE7C-4DD5-9CA6-9848BF06D6DD}" type="slidenum">
              <a:rPr lang="en-US" altLang="zh-CN" smtClean="0"/>
              <a:pPr/>
              <a:t>60</a:t>
            </a:fld>
            <a:endParaRPr lang="en-US" altLang="zh-CN"/>
          </a:p>
        </p:txBody>
      </p:sp>
    </p:spTree>
    <p:extLst>
      <p:ext uri="{BB962C8B-B14F-4D97-AF65-F5344CB8AC3E}">
        <p14:creationId xmlns:p14="http://schemas.microsoft.com/office/powerpoint/2010/main" val="2208443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0"/>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Lst>
        </p:spPr>
        <p:txBody>
          <a:bodyPr/>
          <a:lstStyle>
            <a:lvl1pPr eaLnBrk="0">
              <a:tabLst>
                <a:tab pos="0" algn="l"/>
                <a:tab pos="392459" algn="l"/>
                <a:tab pos="786310" algn="l"/>
                <a:tab pos="1180160" algn="l"/>
                <a:tab pos="1574011" algn="l"/>
                <a:tab pos="1967861" algn="l"/>
                <a:tab pos="2361712" algn="l"/>
                <a:tab pos="2755562" algn="l"/>
                <a:tab pos="3149413" algn="l"/>
                <a:tab pos="3543263" algn="l"/>
                <a:tab pos="3937114" algn="l"/>
                <a:tab pos="4330964" algn="l"/>
                <a:tab pos="4724815" algn="l"/>
                <a:tab pos="5118665" algn="l"/>
                <a:tab pos="5512516" algn="l"/>
                <a:tab pos="5906366" algn="l"/>
                <a:tab pos="6300217" algn="l"/>
                <a:tab pos="6694067" algn="l"/>
                <a:tab pos="7087918" algn="l"/>
                <a:tab pos="7481768" algn="l"/>
                <a:tab pos="7875619" algn="l"/>
              </a:tabLst>
              <a:defRPr>
                <a:solidFill>
                  <a:schemeClr val="bg1"/>
                </a:solidFill>
                <a:latin typeface="Arial" charset="0"/>
                <a:ea typeface="SimSun" charset="-122"/>
              </a:defRPr>
            </a:lvl1pPr>
            <a:lvl2pPr eaLnBrk="0">
              <a:tabLst>
                <a:tab pos="0" algn="l"/>
                <a:tab pos="392459" algn="l"/>
                <a:tab pos="786310" algn="l"/>
                <a:tab pos="1180160" algn="l"/>
                <a:tab pos="1574011" algn="l"/>
                <a:tab pos="1967861" algn="l"/>
                <a:tab pos="2361712" algn="l"/>
                <a:tab pos="2755562" algn="l"/>
                <a:tab pos="3149413" algn="l"/>
                <a:tab pos="3543263" algn="l"/>
                <a:tab pos="3937114" algn="l"/>
                <a:tab pos="4330964" algn="l"/>
                <a:tab pos="4724815" algn="l"/>
                <a:tab pos="5118665" algn="l"/>
                <a:tab pos="5512516" algn="l"/>
                <a:tab pos="5906366" algn="l"/>
                <a:tab pos="6300217" algn="l"/>
                <a:tab pos="6694067" algn="l"/>
                <a:tab pos="7087918" algn="l"/>
                <a:tab pos="7481768" algn="l"/>
                <a:tab pos="7875619" algn="l"/>
              </a:tabLst>
              <a:defRPr>
                <a:solidFill>
                  <a:schemeClr val="bg1"/>
                </a:solidFill>
                <a:latin typeface="Arial" charset="0"/>
                <a:ea typeface="SimSun" charset="-122"/>
              </a:defRPr>
            </a:lvl2pPr>
            <a:lvl3pPr eaLnBrk="0">
              <a:tabLst>
                <a:tab pos="0" algn="l"/>
                <a:tab pos="392459" algn="l"/>
                <a:tab pos="786310" algn="l"/>
                <a:tab pos="1180160" algn="l"/>
                <a:tab pos="1574011" algn="l"/>
                <a:tab pos="1967861" algn="l"/>
                <a:tab pos="2361712" algn="l"/>
                <a:tab pos="2755562" algn="l"/>
                <a:tab pos="3149413" algn="l"/>
                <a:tab pos="3543263" algn="l"/>
                <a:tab pos="3937114" algn="l"/>
                <a:tab pos="4330964" algn="l"/>
                <a:tab pos="4724815" algn="l"/>
                <a:tab pos="5118665" algn="l"/>
                <a:tab pos="5512516" algn="l"/>
                <a:tab pos="5906366" algn="l"/>
                <a:tab pos="6300217" algn="l"/>
                <a:tab pos="6694067" algn="l"/>
                <a:tab pos="7087918" algn="l"/>
                <a:tab pos="7481768" algn="l"/>
                <a:tab pos="7875619" algn="l"/>
              </a:tabLst>
              <a:defRPr>
                <a:solidFill>
                  <a:schemeClr val="bg1"/>
                </a:solidFill>
                <a:latin typeface="Arial" charset="0"/>
                <a:ea typeface="SimSun" charset="-122"/>
              </a:defRPr>
            </a:lvl3pPr>
            <a:lvl4pPr eaLnBrk="0">
              <a:tabLst>
                <a:tab pos="0" algn="l"/>
                <a:tab pos="392459" algn="l"/>
                <a:tab pos="786310" algn="l"/>
                <a:tab pos="1180160" algn="l"/>
                <a:tab pos="1574011" algn="l"/>
                <a:tab pos="1967861" algn="l"/>
                <a:tab pos="2361712" algn="l"/>
                <a:tab pos="2755562" algn="l"/>
                <a:tab pos="3149413" algn="l"/>
                <a:tab pos="3543263" algn="l"/>
                <a:tab pos="3937114" algn="l"/>
                <a:tab pos="4330964" algn="l"/>
                <a:tab pos="4724815" algn="l"/>
                <a:tab pos="5118665" algn="l"/>
                <a:tab pos="5512516" algn="l"/>
                <a:tab pos="5906366" algn="l"/>
                <a:tab pos="6300217" algn="l"/>
                <a:tab pos="6694067" algn="l"/>
                <a:tab pos="7087918" algn="l"/>
                <a:tab pos="7481768" algn="l"/>
                <a:tab pos="7875619" algn="l"/>
              </a:tabLst>
              <a:defRPr>
                <a:solidFill>
                  <a:schemeClr val="bg1"/>
                </a:solidFill>
                <a:latin typeface="Arial" charset="0"/>
                <a:ea typeface="SimSun" charset="-122"/>
              </a:defRPr>
            </a:lvl4pPr>
            <a:lvl5pPr eaLnBrk="0">
              <a:tabLst>
                <a:tab pos="0" algn="l"/>
                <a:tab pos="392459" algn="l"/>
                <a:tab pos="786310" algn="l"/>
                <a:tab pos="1180160" algn="l"/>
                <a:tab pos="1574011" algn="l"/>
                <a:tab pos="1967861" algn="l"/>
                <a:tab pos="2361712" algn="l"/>
                <a:tab pos="2755562" algn="l"/>
                <a:tab pos="3149413" algn="l"/>
                <a:tab pos="3543263" algn="l"/>
                <a:tab pos="3937114" algn="l"/>
                <a:tab pos="4330964" algn="l"/>
                <a:tab pos="4724815" algn="l"/>
                <a:tab pos="5118665" algn="l"/>
                <a:tab pos="5512516" algn="l"/>
                <a:tab pos="5906366" algn="l"/>
                <a:tab pos="6300217" algn="l"/>
                <a:tab pos="6694067" algn="l"/>
                <a:tab pos="7087918" algn="l"/>
                <a:tab pos="7481768" algn="l"/>
                <a:tab pos="7875619" algn="l"/>
              </a:tabLst>
              <a:defRPr>
                <a:solidFill>
                  <a:schemeClr val="bg1"/>
                </a:solidFill>
                <a:latin typeface="Arial" charset="0"/>
                <a:ea typeface="SimSun" charset="-122"/>
              </a:defRPr>
            </a:lvl5pPr>
            <a:lvl6pPr marL="2204449" indent="-200404" defTabSz="393851" eaLnBrk="0" fontAlgn="base" hangingPunct="0">
              <a:lnSpc>
                <a:spcPct val="93000"/>
              </a:lnSpc>
              <a:spcBef>
                <a:spcPct val="0"/>
              </a:spcBef>
              <a:spcAft>
                <a:spcPct val="0"/>
              </a:spcAft>
              <a:buClr>
                <a:srgbClr val="000000"/>
              </a:buClr>
              <a:buSzPct val="100000"/>
              <a:buFont typeface="Times New Roman" pitchFamily="16" charset="0"/>
              <a:tabLst>
                <a:tab pos="0" algn="l"/>
                <a:tab pos="392459" algn="l"/>
                <a:tab pos="786310" algn="l"/>
                <a:tab pos="1180160" algn="l"/>
                <a:tab pos="1574011" algn="l"/>
                <a:tab pos="1967861" algn="l"/>
                <a:tab pos="2361712" algn="l"/>
                <a:tab pos="2755562" algn="l"/>
                <a:tab pos="3149413" algn="l"/>
                <a:tab pos="3543263" algn="l"/>
                <a:tab pos="3937114" algn="l"/>
                <a:tab pos="4330964" algn="l"/>
                <a:tab pos="4724815" algn="l"/>
                <a:tab pos="5118665" algn="l"/>
                <a:tab pos="5512516" algn="l"/>
                <a:tab pos="5906366" algn="l"/>
                <a:tab pos="6300217" algn="l"/>
                <a:tab pos="6694067" algn="l"/>
                <a:tab pos="7087918" algn="l"/>
                <a:tab pos="7481768" algn="l"/>
                <a:tab pos="7875619" algn="l"/>
              </a:tabLst>
              <a:defRPr>
                <a:solidFill>
                  <a:schemeClr val="bg1"/>
                </a:solidFill>
                <a:latin typeface="Arial" charset="0"/>
                <a:ea typeface="SimSun" charset="-122"/>
              </a:defRPr>
            </a:lvl6pPr>
            <a:lvl7pPr marL="2605258" indent="-200404" defTabSz="393851" eaLnBrk="0" fontAlgn="base" hangingPunct="0">
              <a:lnSpc>
                <a:spcPct val="93000"/>
              </a:lnSpc>
              <a:spcBef>
                <a:spcPct val="0"/>
              </a:spcBef>
              <a:spcAft>
                <a:spcPct val="0"/>
              </a:spcAft>
              <a:buClr>
                <a:srgbClr val="000000"/>
              </a:buClr>
              <a:buSzPct val="100000"/>
              <a:buFont typeface="Times New Roman" pitchFamily="16" charset="0"/>
              <a:tabLst>
                <a:tab pos="0" algn="l"/>
                <a:tab pos="392459" algn="l"/>
                <a:tab pos="786310" algn="l"/>
                <a:tab pos="1180160" algn="l"/>
                <a:tab pos="1574011" algn="l"/>
                <a:tab pos="1967861" algn="l"/>
                <a:tab pos="2361712" algn="l"/>
                <a:tab pos="2755562" algn="l"/>
                <a:tab pos="3149413" algn="l"/>
                <a:tab pos="3543263" algn="l"/>
                <a:tab pos="3937114" algn="l"/>
                <a:tab pos="4330964" algn="l"/>
                <a:tab pos="4724815" algn="l"/>
                <a:tab pos="5118665" algn="l"/>
                <a:tab pos="5512516" algn="l"/>
                <a:tab pos="5906366" algn="l"/>
                <a:tab pos="6300217" algn="l"/>
                <a:tab pos="6694067" algn="l"/>
                <a:tab pos="7087918" algn="l"/>
                <a:tab pos="7481768" algn="l"/>
                <a:tab pos="7875619" algn="l"/>
              </a:tabLst>
              <a:defRPr>
                <a:solidFill>
                  <a:schemeClr val="bg1"/>
                </a:solidFill>
                <a:latin typeface="Arial" charset="0"/>
                <a:ea typeface="SimSun" charset="-122"/>
              </a:defRPr>
            </a:lvl7pPr>
            <a:lvl8pPr marL="3006067" indent="-200404" defTabSz="393851" eaLnBrk="0" fontAlgn="base" hangingPunct="0">
              <a:lnSpc>
                <a:spcPct val="93000"/>
              </a:lnSpc>
              <a:spcBef>
                <a:spcPct val="0"/>
              </a:spcBef>
              <a:spcAft>
                <a:spcPct val="0"/>
              </a:spcAft>
              <a:buClr>
                <a:srgbClr val="000000"/>
              </a:buClr>
              <a:buSzPct val="100000"/>
              <a:buFont typeface="Times New Roman" pitchFamily="16" charset="0"/>
              <a:tabLst>
                <a:tab pos="0" algn="l"/>
                <a:tab pos="392459" algn="l"/>
                <a:tab pos="786310" algn="l"/>
                <a:tab pos="1180160" algn="l"/>
                <a:tab pos="1574011" algn="l"/>
                <a:tab pos="1967861" algn="l"/>
                <a:tab pos="2361712" algn="l"/>
                <a:tab pos="2755562" algn="l"/>
                <a:tab pos="3149413" algn="l"/>
                <a:tab pos="3543263" algn="l"/>
                <a:tab pos="3937114" algn="l"/>
                <a:tab pos="4330964" algn="l"/>
                <a:tab pos="4724815" algn="l"/>
                <a:tab pos="5118665" algn="l"/>
                <a:tab pos="5512516" algn="l"/>
                <a:tab pos="5906366" algn="l"/>
                <a:tab pos="6300217" algn="l"/>
                <a:tab pos="6694067" algn="l"/>
                <a:tab pos="7087918" algn="l"/>
                <a:tab pos="7481768" algn="l"/>
                <a:tab pos="7875619" algn="l"/>
              </a:tabLst>
              <a:defRPr>
                <a:solidFill>
                  <a:schemeClr val="bg1"/>
                </a:solidFill>
                <a:latin typeface="Arial" charset="0"/>
                <a:ea typeface="SimSun" charset="-122"/>
              </a:defRPr>
            </a:lvl8pPr>
            <a:lvl9pPr marL="3406876" indent="-200404" defTabSz="393851" eaLnBrk="0" fontAlgn="base" hangingPunct="0">
              <a:lnSpc>
                <a:spcPct val="93000"/>
              </a:lnSpc>
              <a:spcBef>
                <a:spcPct val="0"/>
              </a:spcBef>
              <a:spcAft>
                <a:spcPct val="0"/>
              </a:spcAft>
              <a:buClr>
                <a:srgbClr val="000000"/>
              </a:buClr>
              <a:buSzPct val="100000"/>
              <a:buFont typeface="Times New Roman" pitchFamily="16" charset="0"/>
              <a:tabLst>
                <a:tab pos="0" algn="l"/>
                <a:tab pos="392459" algn="l"/>
                <a:tab pos="786310" algn="l"/>
                <a:tab pos="1180160" algn="l"/>
                <a:tab pos="1574011" algn="l"/>
                <a:tab pos="1967861" algn="l"/>
                <a:tab pos="2361712" algn="l"/>
                <a:tab pos="2755562" algn="l"/>
                <a:tab pos="3149413" algn="l"/>
                <a:tab pos="3543263" algn="l"/>
                <a:tab pos="3937114" algn="l"/>
                <a:tab pos="4330964" algn="l"/>
                <a:tab pos="4724815" algn="l"/>
                <a:tab pos="5118665" algn="l"/>
                <a:tab pos="5512516" algn="l"/>
                <a:tab pos="5906366" algn="l"/>
                <a:tab pos="6300217" algn="l"/>
                <a:tab pos="6694067" algn="l"/>
                <a:tab pos="7087918" algn="l"/>
                <a:tab pos="7481768" algn="l"/>
                <a:tab pos="7875619" algn="l"/>
              </a:tabLst>
              <a:defRPr>
                <a:solidFill>
                  <a:schemeClr val="bg1"/>
                </a:solidFill>
                <a:latin typeface="Arial" charset="0"/>
                <a:ea typeface="SimSun" charset="-122"/>
              </a:defRPr>
            </a:lvl9pPr>
          </a:lstStyle>
          <a:p>
            <a:pPr eaLnBrk="1"/>
            <a:fld id="{E639BA50-5648-4369-A45F-86679A824A6A}" type="slidenum">
              <a:rPr lang="de-DE" altLang="en-US">
                <a:solidFill>
                  <a:srgbClr val="000000"/>
                </a:solidFill>
                <a:latin typeface="Times New Roman" pitchFamily="16" charset="0"/>
              </a:rPr>
              <a:pPr eaLnBrk="1"/>
              <a:t>63</a:t>
            </a:fld>
            <a:endParaRPr lang="de-DE" altLang="en-US">
              <a:solidFill>
                <a:srgbClr val="000000"/>
              </a:solidFill>
              <a:latin typeface="Times New Roman" pitchFamily="16" charset="0"/>
            </a:endParaRPr>
          </a:p>
        </p:txBody>
      </p:sp>
      <p:sp>
        <p:nvSpPr>
          <p:cNvPr id="36867" name="Rectangle 1"/>
          <p:cNvSpPr txBox="1">
            <a:spLocks noGrp="1" noRot="1" noChangeAspect="1" noChangeArrowheads="1" noTextEdit="1"/>
          </p:cNvSpPr>
          <p:nvPr>
            <p:ph type="sldImg"/>
          </p:nvPr>
        </p:nvSpPr>
        <p:spPr>
          <a:xfrm>
            <a:off x="1144588" y="695325"/>
            <a:ext cx="4568825" cy="3427413"/>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36868" name="Rectangle 2"/>
          <p:cNvSpPr txBox="1">
            <a:spLocks noGrp="1" noChangeArrowheads="1"/>
          </p:cNvSpPr>
          <p:nvPr>
            <p:ph type="body" idx="1"/>
          </p:nvPr>
        </p:nvSpPr>
        <p:spPr>
          <a:xfrm>
            <a:off x="685512" y="4343231"/>
            <a:ext cx="5486976" cy="4037751"/>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solidFill>
                  <a:srgbClr val="FF0000"/>
                </a:solidFill>
              </a:rPr>
              <a:t>Complete picture of the nucleon structure requires space-like and time-like measurements! </a:t>
            </a:r>
          </a:p>
          <a:p>
            <a:endParaRPr lang="en-US" altLang="en-US" dirty="0" smtClean="0"/>
          </a:p>
        </p:txBody>
      </p:sp>
    </p:spTree>
    <p:extLst>
      <p:ext uri="{BB962C8B-B14F-4D97-AF65-F5344CB8AC3E}">
        <p14:creationId xmlns:p14="http://schemas.microsoft.com/office/powerpoint/2010/main" val="4097041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Now,</a:t>
            </a:r>
            <a:r>
              <a:rPr lang="en-US" altLang="zh-CN" baseline="0" dirty="0" smtClean="0"/>
              <a:t> we move to the CPV in tau decay.</a:t>
            </a:r>
          </a:p>
          <a:p>
            <a:r>
              <a:rPr lang="en-US" altLang="zh-CN" baseline="0" dirty="0" smtClean="0"/>
              <a:t>To day, CP violation is observed in B,D and </a:t>
            </a:r>
            <a:r>
              <a:rPr lang="en-US" altLang="zh-CN" baseline="0" dirty="0" err="1" smtClean="0"/>
              <a:t>Ksystem</a:t>
            </a:r>
            <a:endParaRPr lang="en-US" altLang="zh-CN" baseline="0" dirty="0" smtClean="0"/>
          </a:p>
          <a:p>
            <a:r>
              <a:rPr lang="en-US" altLang="zh-CN" baseline="0" dirty="0" smtClean="0"/>
              <a:t>But no </a:t>
            </a:r>
            <a:r>
              <a:rPr lang="en-US" altLang="zh-CN" baseline="0" dirty="0" err="1" smtClean="0"/>
              <a:t>ovserved</a:t>
            </a:r>
            <a:r>
              <a:rPr lang="en-US" altLang="zh-CN" baseline="0" dirty="0" smtClean="0"/>
              <a:t> in the lepton sector,</a:t>
            </a:r>
          </a:p>
          <a:p>
            <a:r>
              <a:rPr lang="en-US" altLang="zh-CN" baseline="0" dirty="0" smtClean="0"/>
              <a:t>The discovery of CPV in tau decay is a clean </a:t>
            </a:r>
            <a:r>
              <a:rPr lang="en-US" altLang="zh-CN" baseline="0" dirty="0" err="1" smtClean="0"/>
              <a:t>signture</a:t>
            </a:r>
            <a:r>
              <a:rPr lang="en-US" altLang="zh-CN" baseline="0" dirty="0" smtClean="0"/>
              <a:t> of NP.</a:t>
            </a:r>
          </a:p>
          <a:p>
            <a:r>
              <a:rPr lang="en-US" altLang="zh-CN" baseline="0" dirty="0" smtClean="0"/>
              <a:t>The most promising CPV channels is tau-Ks pi v,</a:t>
            </a:r>
          </a:p>
          <a:p>
            <a:r>
              <a:rPr lang="en-US" altLang="zh-CN" baseline="0" dirty="0" smtClean="0"/>
              <a:t>The SM predicted the CVP at 10-3 level duo to the Ks-Kl mixing,</a:t>
            </a:r>
          </a:p>
          <a:p>
            <a:r>
              <a:rPr lang="en-US" altLang="zh-CN" baseline="0" dirty="0" smtClean="0"/>
              <a:t>But Belle and Babar did not observed any </a:t>
            </a:r>
            <a:r>
              <a:rPr lang="en-US" altLang="zh-CN" baseline="0" dirty="0" err="1" smtClean="0"/>
              <a:t>evindence</a:t>
            </a:r>
            <a:r>
              <a:rPr lang="en-US" altLang="zh-CN" baseline="0" dirty="0" smtClean="0"/>
              <a:t> for it CPV</a:t>
            </a:r>
          </a:p>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64</a:t>
            </a:fld>
            <a:endParaRPr lang="en-US"/>
          </a:p>
        </p:txBody>
      </p:sp>
    </p:spTree>
    <p:extLst>
      <p:ext uri="{BB962C8B-B14F-4D97-AF65-F5344CB8AC3E}">
        <p14:creationId xmlns:p14="http://schemas.microsoft.com/office/powerpoint/2010/main" val="2236501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So we</a:t>
            </a:r>
            <a:r>
              <a:rPr lang="en-US" altLang="zh-CN" baseline="0" dirty="0" smtClean="0"/>
              <a:t> need a new measurement on the angular CPV </a:t>
            </a:r>
            <a:r>
              <a:rPr lang="en-US" altLang="zh-CN" baseline="0" dirty="0" err="1" smtClean="0"/>
              <a:t>asymmerty</a:t>
            </a:r>
            <a:r>
              <a:rPr lang="en-US" altLang="zh-CN" baseline="0" dirty="0" smtClean="0"/>
              <a:t>.</a:t>
            </a:r>
          </a:p>
          <a:p>
            <a:r>
              <a:rPr lang="en-US" altLang="zh-CN" baseline="0" dirty="0" smtClean="0"/>
              <a:t>Like use T-od </a:t>
            </a:r>
            <a:r>
              <a:rPr lang="en-US" altLang="zh-CN" baseline="0" dirty="0" err="1" smtClean="0"/>
              <a:t>ratationally</a:t>
            </a:r>
            <a:r>
              <a:rPr lang="en-US" altLang="zh-CN" baseline="0" dirty="0" smtClean="0"/>
              <a:t> invariant products.</a:t>
            </a:r>
          </a:p>
          <a:p>
            <a:r>
              <a:rPr lang="en-US" altLang="zh-CN" baseline="0" dirty="0" smtClean="0"/>
              <a:t>The kind of analysis can be performed in the tau decay into final state with more than 2 hadron.</a:t>
            </a:r>
          </a:p>
          <a:p>
            <a:r>
              <a:rPr lang="en-US" altLang="zh-CN" baseline="0" dirty="0" smtClean="0"/>
              <a:t>But the polarized beam is necessary.</a:t>
            </a:r>
          </a:p>
          <a:p>
            <a:r>
              <a:rPr lang="en-US" altLang="zh-CN" baseline="0" dirty="0" smtClean="0"/>
              <a:t>As we know, the polarization of electron beam can be </a:t>
            </a:r>
            <a:r>
              <a:rPr lang="en-US" altLang="zh-CN" baseline="0" dirty="0" err="1" smtClean="0"/>
              <a:t>transver</a:t>
            </a:r>
            <a:r>
              <a:rPr lang="en-US" altLang="zh-CN" baseline="0" dirty="0" smtClean="0"/>
              <a:t> to the produce</a:t>
            </a:r>
          </a:p>
          <a:p>
            <a:r>
              <a:rPr lang="en-US" altLang="zh-CN" baseline="0" dirty="0" smtClean="0"/>
              <a:t>Tau, </a:t>
            </a:r>
          </a:p>
          <a:p>
            <a:r>
              <a:rPr lang="en-US" altLang="zh-CN" baseline="0" dirty="0" smtClean="0"/>
              <a:t>In tau-charm region, all the produce tau is expected to the 100% </a:t>
            </a:r>
            <a:r>
              <a:rPr lang="en-US" altLang="zh-CN" baseline="0" dirty="0" err="1" smtClean="0"/>
              <a:t>poralaztion</a:t>
            </a:r>
            <a:endParaRPr lang="en-US" altLang="zh-CN" baseline="0" dirty="0" smtClean="0"/>
          </a:p>
          <a:p>
            <a:r>
              <a:rPr lang="en-US" altLang="zh-CN" baseline="0" dirty="0" smtClean="0"/>
              <a:t>While in the super factor, the </a:t>
            </a:r>
            <a:r>
              <a:rPr lang="en-US" altLang="zh-CN" baseline="0" dirty="0" err="1" smtClean="0"/>
              <a:t>proporazation</a:t>
            </a:r>
            <a:r>
              <a:rPr lang="en-US" altLang="zh-CN" baseline="0" dirty="0" smtClean="0"/>
              <a:t> is expected to be about 50% with </a:t>
            </a:r>
          </a:p>
          <a:p>
            <a:r>
              <a:rPr lang="en-US" altLang="zh-CN" baseline="0" dirty="0" smtClean="0"/>
              <a:t>Tau cos\</a:t>
            </a:r>
            <a:r>
              <a:rPr lang="en-US" altLang="zh-CN" baseline="0" dirty="0" err="1" smtClean="0"/>
              <a:t>thet</a:t>
            </a:r>
            <a:r>
              <a:rPr lang="en-US" altLang="zh-CN" baseline="0" dirty="0" smtClean="0"/>
              <a:t> is 0.</a:t>
            </a:r>
          </a:p>
          <a:p>
            <a:r>
              <a:rPr lang="en-US" altLang="zh-CN" baseline="0" dirty="0" smtClean="0"/>
              <a:t>A important variable “</a:t>
            </a:r>
            <a:r>
              <a:rPr lang="en-US" altLang="zh-CN" sz="1200" b="1" dirty="0" smtClean="0">
                <a:solidFill>
                  <a:srgbClr val="FF0000"/>
                </a:solidFill>
                <a:latin typeface="Times New Roman" panose="02020603050405020304" pitchFamily="18" charset="0"/>
                <a:cs typeface="Times New Roman" panose="02020603050405020304" pitchFamily="18" charset="0"/>
              </a:rPr>
              <a:t>Figure Of Merits</a:t>
            </a:r>
            <a:r>
              <a:rPr lang="en-US" altLang="zh-CN" baseline="0" dirty="0" smtClean="0"/>
              <a:t>” proposed by the Y.S TSAI which take</a:t>
            </a:r>
          </a:p>
          <a:p>
            <a:r>
              <a:rPr lang="en-US" altLang="zh-CN" baseline="0" dirty="0" smtClean="0"/>
              <a:t>into </a:t>
            </a:r>
            <a:r>
              <a:rPr lang="en-US" altLang="zh-CN" baseline="0" dirty="0" err="1" smtClean="0"/>
              <a:t>accouting</a:t>
            </a:r>
            <a:r>
              <a:rPr lang="en-US" altLang="zh-CN" baseline="0" dirty="0" smtClean="0"/>
              <a:t> </a:t>
            </a:r>
            <a:r>
              <a:rPr lang="en-US" altLang="zh-CN" baseline="0" dirty="0" err="1" smtClean="0"/>
              <a:t>luminorcist</a:t>
            </a:r>
            <a:r>
              <a:rPr lang="en-US" altLang="zh-CN" baseline="0" dirty="0" smtClean="0"/>
              <a:t>, polarization and total cross section,</a:t>
            </a:r>
          </a:p>
          <a:p>
            <a:r>
              <a:rPr lang="en-US" altLang="zh-CN" baseline="0" dirty="0" smtClean="0"/>
              <a:t>to quantitative evaluate the feature of different experiment on CPV study</a:t>
            </a:r>
          </a:p>
          <a:p>
            <a:r>
              <a:rPr lang="en-US" altLang="zh-CN" baseline="0" dirty="0" smtClean="0"/>
              <a:t>And  HIEPA is found to be with the best </a:t>
            </a:r>
            <a:r>
              <a:rPr lang="en-US" altLang="zh-CN" baseline="0" dirty="0" err="1" smtClean="0"/>
              <a:t>quilaty</a:t>
            </a:r>
            <a:r>
              <a:rPr lang="en-US" altLang="zh-CN" baseline="0" dirty="0" smtClean="0"/>
              <a:t>.</a:t>
            </a:r>
          </a:p>
          <a:p>
            <a:endParaRPr lang="en-US" altLang="zh-CN" baseline="0" dirty="0" smtClean="0"/>
          </a:p>
          <a:p>
            <a:r>
              <a:rPr lang="en-US" altLang="zh-CN" baseline="0" dirty="0" smtClean="0"/>
              <a:t>Evaluate the characters of </a:t>
            </a:r>
          </a:p>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65</a:t>
            </a:fld>
            <a:endParaRPr lang="en-US"/>
          </a:p>
        </p:txBody>
      </p:sp>
    </p:spTree>
    <p:extLst>
      <p:ext uri="{BB962C8B-B14F-4D97-AF65-F5344CB8AC3E}">
        <p14:creationId xmlns:p14="http://schemas.microsoft.com/office/powerpoint/2010/main" val="3171300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Now we move the new physics,</a:t>
            </a:r>
          </a:p>
          <a:p>
            <a:r>
              <a:rPr lang="en-US" altLang="zh-CN" dirty="0" smtClean="0"/>
              <a:t>As</a:t>
            </a:r>
            <a:r>
              <a:rPr lang="en-US" altLang="zh-CN" baseline="0" dirty="0" smtClean="0"/>
              <a:t> we know, the discovery of Higgs complete the list of the </a:t>
            </a:r>
            <a:r>
              <a:rPr lang="en-US" altLang="zh-CN" baseline="0" dirty="0" err="1" smtClean="0"/>
              <a:t>partilce</a:t>
            </a:r>
            <a:r>
              <a:rPr lang="en-US" altLang="zh-CN" baseline="0" dirty="0" smtClean="0"/>
              <a:t> in SM.</a:t>
            </a:r>
          </a:p>
          <a:p>
            <a:r>
              <a:rPr lang="en-US" altLang="zh-CN" baseline="0" dirty="0" smtClean="0"/>
              <a:t>But there some still a lots questions can not be explain the </a:t>
            </a:r>
            <a:r>
              <a:rPr lang="en-US" altLang="zh-CN" baseline="0" dirty="0" err="1" smtClean="0"/>
              <a:t>the</a:t>
            </a:r>
            <a:r>
              <a:rPr lang="en-US" altLang="zh-CN" baseline="0" dirty="0" smtClean="0"/>
              <a:t> SM framework.</a:t>
            </a:r>
          </a:p>
          <a:p>
            <a:r>
              <a:rPr lang="en-US" altLang="zh-CN" baseline="0" dirty="0" smtClean="0"/>
              <a:t>To date, there are not any evidence of new physics at high energy frontiers,</a:t>
            </a:r>
          </a:p>
          <a:p>
            <a:r>
              <a:rPr lang="en-US" altLang="zh-CN" baseline="0" dirty="0" smtClean="0"/>
              <a:t>So it is important and </a:t>
            </a:r>
            <a:r>
              <a:rPr lang="en-US" altLang="zh-CN" baseline="0" dirty="0" err="1" smtClean="0"/>
              <a:t>complementart</a:t>
            </a:r>
            <a:r>
              <a:rPr lang="en-US" altLang="zh-CN" baseline="0" dirty="0" smtClean="0"/>
              <a:t> to directly search for new physics in the </a:t>
            </a:r>
            <a:r>
              <a:rPr lang="en-US" altLang="zh-CN" baseline="0" dirty="0" err="1" smtClean="0"/>
              <a:t>presision</a:t>
            </a:r>
            <a:r>
              <a:rPr lang="en-US" altLang="zh-CN" baseline="0" dirty="0" smtClean="0"/>
              <a:t> frontier.</a:t>
            </a:r>
          </a:p>
          <a:p>
            <a:r>
              <a:rPr lang="en-US" altLang="zh-CN" baseline="0" dirty="0" smtClean="0"/>
              <a:t>This table is DNA for the new physics search in flavor physics, </a:t>
            </a:r>
          </a:p>
          <a:p>
            <a:r>
              <a:rPr lang="en-US" altLang="zh-CN" baseline="0" dirty="0" smtClean="0"/>
              <a:t>and charge </a:t>
            </a:r>
            <a:r>
              <a:rPr lang="en-US" altLang="zh-CN" baseline="0" dirty="0" err="1" smtClean="0"/>
              <a:t>letpon</a:t>
            </a:r>
            <a:r>
              <a:rPr lang="en-US" altLang="zh-CN" baseline="0" dirty="0" smtClean="0"/>
              <a:t> </a:t>
            </a:r>
            <a:r>
              <a:rPr lang="en-US" altLang="zh-CN" baseline="0" dirty="0" err="1" smtClean="0"/>
              <a:t>Falvor</a:t>
            </a:r>
            <a:r>
              <a:rPr lang="en-US" altLang="zh-CN" baseline="0" dirty="0" smtClean="0"/>
              <a:t> </a:t>
            </a:r>
            <a:r>
              <a:rPr lang="en-US" altLang="zh-CN" baseline="0" dirty="0" err="1" smtClean="0"/>
              <a:t>violavation</a:t>
            </a:r>
            <a:r>
              <a:rPr lang="en-US" altLang="zh-CN" baseline="0" dirty="0" smtClean="0"/>
              <a:t> decay is found to be a promising process to find the new physics</a:t>
            </a:r>
          </a:p>
          <a:p>
            <a:r>
              <a:rPr lang="en-US" altLang="zh-CN" baseline="0" dirty="0" smtClean="0"/>
              <a:t>And </a:t>
            </a:r>
            <a:r>
              <a:rPr lang="en-US" altLang="zh-CN" baseline="0" dirty="0" err="1" smtClean="0"/>
              <a:t>discribmate</a:t>
            </a:r>
            <a:r>
              <a:rPr lang="en-US" altLang="zh-CN" baseline="0" dirty="0" smtClean="0"/>
              <a:t> the different models and </a:t>
            </a:r>
            <a:r>
              <a:rPr lang="en-US" altLang="zh-CN" baseline="0" dirty="0" err="1" smtClean="0"/>
              <a:t>contraint</a:t>
            </a:r>
            <a:r>
              <a:rPr lang="en-US" altLang="zh-CN" baseline="0" dirty="0" smtClean="0"/>
              <a:t> theirs parameters. </a:t>
            </a:r>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67</a:t>
            </a:fld>
            <a:endParaRPr lang="en-US"/>
          </a:p>
        </p:txBody>
      </p:sp>
    </p:spTree>
    <p:extLst>
      <p:ext uri="{BB962C8B-B14F-4D97-AF65-F5344CB8AC3E}">
        <p14:creationId xmlns:p14="http://schemas.microsoft.com/office/powerpoint/2010/main" val="3055708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Tua</a:t>
            </a:r>
            <a:r>
              <a:rPr lang="en-US" altLang="zh-CN" dirty="0" smtClean="0"/>
              <a:t>-&gt;gamma mu have been</a:t>
            </a:r>
            <a:r>
              <a:rPr lang="en-US" altLang="zh-CN" baseline="0" dirty="0" smtClean="0"/>
              <a:t> detail studying for many years in B </a:t>
            </a:r>
            <a:r>
              <a:rPr lang="en-US" altLang="zh-CN" baseline="0" dirty="0" err="1" smtClean="0"/>
              <a:t>facotry</a:t>
            </a:r>
            <a:r>
              <a:rPr lang="en-US" altLang="zh-CN" baseline="0" dirty="0" smtClean="0"/>
              <a:t>.</a:t>
            </a:r>
            <a:endParaRPr lang="en-US" altLang="zh-CN" dirty="0" smtClean="0"/>
          </a:p>
          <a:p>
            <a:r>
              <a:rPr lang="en-US" altLang="zh-CN" dirty="0" smtClean="0"/>
              <a:t>This</a:t>
            </a:r>
            <a:r>
              <a:rPr lang="en-US" altLang="zh-CN" baseline="0" dirty="0" smtClean="0"/>
              <a:t> plot show the update </a:t>
            </a:r>
            <a:r>
              <a:rPr lang="en-US" altLang="zh-CN" baseline="0" dirty="0" err="1" smtClean="0"/>
              <a:t>limint</a:t>
            </a:r>
            <a:r>
              <a:rPr lang="en-US" altLang="zh-CN" baseline="0" dirty="0" smtClean="0"/>
              <a:t> as function of luminosity for the different experiment.</a:t>
            </a:r>
          </a:p>
          <a:p>
            <a:r>
              <a:rPr lang="en-US" altLang="zh-CN" baseline="0" dirty="0" smtClean="0"/>
              <a:t>The current update limit is about 4x10-8 from both BABAR and BELLE,</a:t>
            </a:r>
          </a:p>
          <a:p>
            <a:r>
              <a:rPr lang="en-US" altLang="zh-CN" baseline="0" dirty="0" smtClean="0"/>
              <a:t>It is clear see that the upper limit is proportional to 1/</a:t>
            </a:r>
            <a:r>
              <a:rPr lang="en-US" altLang="zh-CN" baseline="0" dirty="0" err="1" smtClean="0"/>
              <a:t>sqrt</a:t>
            </a:r>
            <a:r>
              <a:rPr lang="en-US" altLang="zh-CN" baseline="0" dirty="0" smtClean="0"/>
              <a:t>(L)</a:t>
            </a:r>
          </a:p>
          <a:p>
            <a:r>
              <a:rPr lang="en-US" altLang="zh-CN" baseline="0" dirty="0" smtClean="0"/>
              <a:t>The </a:t>
            </a:r>
            <a:r>
              <a:rPr lang="en-US" altLang="zh-CN" baseline="0" dirty="0" err="1" smtClean="0"/>
              <a:t>strudy</a:t>
            </a:r>
            <a:r>
              <a:rPr lang="en-US" altLang="zh-CN" baseline="0" dirty="0" smtClean="0"/>
              <a:t> from Supper B show the expected UL is 3x10-9 with 75ab-1 data.</a:t>
            </a:r>
          </a:p>
          <a:p>
            <a:r>
              <a:rPr lang="en-US" altLang="zh-CN" baseline="0" dirty="0" smtClean="0"/>
              <a:t>At HIEPA, we expected to collected 3x109 tau pair per year</a:t>
            </a:r>
          </a:p>
          <a:p>
            <a:r>
              <a:rPr lang="en-US" altLang="zh-CN" baseline="0" dirty="0" smtClean="0"/>
              <a:t>It is interesting to know what the expected UL can be </a:t>
            </a:r>
            <a:r>
              <a:rPr lang="en-US" altLang="zh-CN" baseline="0" dirty="0" err="1" smtClean="0"/>
              <a:t>acieved</a:t>
            </a:r>
            <a:r>
              <a:rPr lang="zh-CN" altLang="en-US" baseline="0" dirty="0" smtClean="0"/>
              <a:t> </a:t>
            </a:r>
            <a:r>
              <a:rPr lang="en-US" altLang="zh-CN" baseline="0" dirty="0" smtClean="0"/>
              <a:t>in </a:t>
            </a:r>
            <a:r>
              <a:rPr lang="en-US" altLang="zh-CN" baseline="0" dirty="0" err="1" smtClean="0"/>
              <a:t>hiepa</a:t>
            </a:r>
            <a:r>
              <a:rPr lang="en-US" altLang="zh-CN" baseline="0" dirty="0" smtClean="0"/>
              <a:t>.</a:t>
            </a:r>
          </a:p>
        </p:txBody>
      </p:sp>
      <p:sp>
        <p:nvSpPr>
          <p:cNvPr id="4" name="灯片编号占位符 3"/>
          <p:cNvSpPr>
            <a:spLocks noGrp="1"/>
          </p:cNvSpPr>
          <p:nvPr>
            <p:ph type="sldNum" sz="quarter" idx="10"/>
          </p:nvPr>
        </p:nvSpPr>
        <p:spPr/>
        <p:txBody>
          <a:bodyPr/>
          <a:lstStyle/>
          <a:p>
            <a:fld id="{95512964-9D25-F140-BCE5-41B8A8543C54}" type="slidenum">
              <a:rPr lang="en-US" smtClean="0"/>
              <a:t>68</a:t>
            </a:fld>
            <a:endParaRPr lang="en-US"/>
          </a:p>
        </p:txBody>
      </p:sp>
    </p:spTree>
    <p:extLst>
      <p:ext uri="{BB962C8B-B14F-4D97-AF65-F5344CB8AC3E}">
        <p14:creationId xmlns:p14="http://schemas.microsoft.com/office/powerpoint/2010/main" val="1458448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study from</a:t>
            </a:r>
            <a:r>
              <a:rPr lang="en-US" altLang="zh-CN" baseline="0" dirty="0" smtClean="0"/>
              <a:t> </a:t>
            </a:r>
            <a:r>
              <a:rPr lang="en-US" altLang="zh-CN" baseline="0" dirty="0" err="1" smtClean="0"/>
              <a:t>Vlaimir</a:t>
            </a:r>
            <a:r>
              <a:rPr lang="en-US" altLang="zh-CN" baseline="0" dirty="0" smtClean="0"/>
              <a:t> show with 7ab-1 data, super tau-charm can get</a:t>
            </a:r>
          </a:p>
          <a:p>
            <a:r>
              <a:rPr lang="en-US" altLang="zh-CN" baseline="0" dirty="0" smtClean="0"/>
              <a:t>The comparable or better </a:t>
            </a:r>
            <a:r>
              <a:rPr lang="en-US" altLang="zh-CN" baseline="0" dirty="0" err="1" smtClean="0"/>
              <a:t>upple</a:t>
            </a:r>
            <a:r>
              <a:rPr lang="en-US" altLang="zh-CN" baseline="0" dirty="0" smtClean="0"/>
              <a:t> limit than that of Supper-B </a:t>
            </a:r>
            <a:r>
              <a:rPr lang="en-US" altLang="zh-CN" baseline="0" dirty="0" err="1" smtClean="0"/>
              <a:t>expections</a:t>
            </a:r>
            <a:r>
              <a:rPr lang="en-US" altLang="zh-CN" baseline="0" dirty="0" smtClean="0"/>
              <a:t>.</a:t>
            </a:r>
          </a:p>
          <a:p>
            <a:r>
              <a:rPr lang="en-US" altLang="zh-CN" baseline="0" dirty="0" smtClean="0"/>
              <a:t>We are </a:t>
            </a:r>
            <a:r>
              <a:rPr lang="en-US" altLang="zh-CN" baseline="0" dirty="0" err="1" smtClean="0"/>
              <a:t>prosssing</a:t>
            </a:r>
            <a:r>
              <a:rPr lang="en-US" altLang="zh-CN" baseline="0" dirty="0" smtClean="0"/>
              <a:t> the correspond fast simulation for NP sensitivity and to</a:t>
            </a:r>
          </a:p>
          <a:p>
            <a:r>
              <a:rPr lang="en-US" altLang="zh-CN" baseline="0" dirty="0" smtClean="0"/>
              <a:t>Optimization the detector </a:t>
            </a:r>
            <a:r>
              <a:rPr lang="en-US" altLang="zh-CN" baseline="0" dirty="0" err="1" smtClean="0"/>
              <a:t>perfromance</a:t>
            </a:r>
            <a:r>
              <a:rPr lang="en-US" altLang="zh-CN" baseline="0" dirty="0" smtClean="0"/>
              <a:t>.</a:t>
            </a:r>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69</a:t>
            </a:fld>
            <a:endParaRPr lang="en-US"/>
          </a:p>
        </p:txBody>
      </p:sp>
    </p:spTree>
    <p:extLst>
      <p:ext uri="{BB962C8B-B14F-4D97-AF65-F5344CB8AC3E}">
        <p14:creationId xmlns:p14="http://schemas.microsoft.com/office/powerpoint/2010/main" val="2343686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5512964-9D25-F140-BCE5-41B8A8543C54}" type="slidenum">
              <a:rPr lang="en-US" smtClean="0"/>
              <a:t>71</a:t>
            </a:fld>
            <a:endParaRPr lang="en-US"/>
          </a:p>
        </p:txBody>
      </p:sp>
    </p:spTree>
    <p:extLst>
      <p:ext uri="{BB962C8B-B14F-4D97-AF65-F5344CB8AC3E}">
        <p14:creationId xmlns:p14="http://schemas.microsoft.com/office/powerpoint/2010/main" val="3341648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With assumed</a:t>
            </a:r>
            <a:r>
              <a:rPr lang="en-US" altLang="zh-CN" baseline="0" dirty="0" smtClean="0"/>
              <a:t> 10^35 </a:t>
            </a:r>
            <a:r>
              <a:rPr lang="en-US" altLang="zh-CN" baseline="0" dirty="0" err="1" smtClean="0"/>
              <a:t>luminrocity</a:t>
            </a:r>
            <a:r>
              <a:rPr lang="en-US" altLang="zh-CN" baseline="0" dirty="0" smtClean="0"/>
              <a:t>, it is estimated to get the 1.4ab-1 data per year</a:t>
            </a:r>
          </a:p>
          <a:p>
            <a:r>
              <a:rPr lang="en-US" altLang="zh-CN" baseline="0" dirty="0" smtClean="0"/>
              <a:t>Taking into account the data taking efficiency.</a:t>
            </a:r>
          </a:p>
          <a:p>
            <a:r>
              <a:rPr lang="en-US" altLang="zh-CN" baseline="0" dirty="0" smtClean="0"/>
              <a:t>It is expected to collected 10^9 D meson pair and Tau lepton pairs.</a:t>
            </a:r>
          </a:p>
          <a:p>
            <a:r>
              <a:rPr lang="en-US" altLang="zh-CN" baseline="0" dirty="0" smtClean="0"/>
              <a:t>These data is about 1/3 of BELLE-II data/per year which is expected to run with luminosity at 10^36</a:t>
            </a:r>
          </a:p>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72</a:t>
            </a:fld>
            <a:endParaRPr lang="en-US"/>
          </a:p>
        </p:txBody>
      </p:sp>
    </p:spTree>
    <p:extLst>
      <p:ext uri="{BB962C8B-B14F-4D97-AF65-F5344CB8AC3E}">
        <p14:creationId xmlns:p14="http://schemas.microsoft.com/office/powerpoint/2010/main" val="2911812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5</a:t>
            </a:fld>
            <a:endParaRPr lang="en-US"/>
          </a:p>
        </p:txBody>
      </p:sp>
    </p:spTree>
    <p:extLst>
      <p:ext uri="{BB962C8B-B14F-4D97-AF65-F5344CB8AC3E}">
        <p14:creationId xmlns:p14="http://schemas.microsoft.com/office/powerpoint/2010/main" val="2394373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Detector design for radiation hardness and pile-up rejection</a:t>
            </a:r>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74</a:t>
            </a:fld>
            <a:endParaRPr lang="en-US"/>
          </a:p>
        </p:txBody>
      </p:sp>
    </p:spTree>
    <p:extLst>
      <p:ext uri="{BB962C8B-B14F-4D97-AF65-F5344CB8AC3E}">
        <p14:creationId xmlns:p14="http://schemas.microsoft.com/office/powerpoint/2010/main" val="3959101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7</a:t>
            </a:fld>
            <a:endParaRPr lang="en-US"/>
          </a:p>
        </p:txBody>
      </p:sp>
    </p:spTree>
    <p:extLst>
      <p:ext uri="{BB962C8B-B14F-4D97-AF65-F5344CB8AC3E}">
        <p14:creationId xmlns:p14="http://schemas.microsoft.com/office/powerpoint/2010/main" val="2628461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90%CL upper limits on the WIMP-nucleon scattering cross section as a function of the Dark Matter particle mass. Spin-independent results excluded</a:t>
            </a:r>
          </a:p>
          <a:p>
            <a:r>
              <a:rPr lang="en-US" sz="1200" b="0" i="0" u="none" strike="noStrike" kern="1200" baseline="0" dirty="0">
                <a:solidFill>
                  <a:schemeClr val="tx1"/>
                </a:solidFill>
                <a:latin typeface="+mn-lt"/>
                <a:ea typeface="+mn-ea"/>
                <a:cs typeface="+mn-cs"/>
              </a:rPr>
              <a:t>and favored regions from direct detection experiments are also shown. (iv) the </a:t>
            </a:r>
            <a:r>
              <a:rPr lang="en-US" sz="1200" b="0" i="0" u="none" strike="noStrike" kern="1200" baseline="0" dirty="0" err="1">
                <a:solidFill>
                  <a:schemeClr val="tx1"/>
                </a:solidFill>
                <a:latin typeface="+mn-lt"/>
                <a:ea typeface="+mn-ea"/>
                <a:cs typeface="+mn-cs"/>
              </a:rPr>
              <a:t>λτZ</a:t>
            </a:r>
            <a:r>
              <a:rPr lang="en-US" sz="1200" b="0" i="0" u="none" strike="noStrike" kern="1200" baseline="0" dirty="0">
                <a:solidFill>
                  <a:schemeClr val="tx1"/>
                </a:solidFill>
                <a:latin typeface="+mn-lt"/>
                <a:ea typeface="+mn-ea"/>
                <a:cs typeface="+mn-cs"/>
              </a:rPr>
              <a:t> = </a:t>
            </a:r>
            <a:r>
              <a:rPr lang="en-US" sz="1200" b="0" i="0" u="none" strike="noStrike" kern="1200" baseline="0" dirty="0" err="1">
                <a:solidFill>
                  <a:schemeClr val="tx1"/>
                </a:solidFill>
                <a:latin typeface="+mn-lt"/>
                <a:ea typeface="+mn-ea"/>
                <a:cs typeface="+mn-cs"/>
              </a:rPr>
              <a:t>κτ</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κZ</a:t>
            </a:r>
            <a:r>
              <a:rPr lang="en-US" sz="1200" b="0" i="0" u="none" strike="noStrike" kern="1200" baseline="0" dirty="0">
                <a:solidFill>
                  <a:schemeClr val="tx1"/>
                </a:solidFill>
                <a:latin typeface="+mn-lt"/>
                <a:ea typeface="+mn-ea"/>
                <a:cs typeface="+mn-cs"/>
              </a:rPr>
              <a:t> ratio constrained by the </a:t>
            </a:r>
            <a:r>
              <a:rPr lang="en-US" sz="1200" b="0" i="0" u="none" strike="noStrike" kern="1200" baseline="0" dirty="0" err="1">
                <a:solidFill>
                  <a:schemeClr val="tx1"/>
                </a:solidFill>
                <a:latin typeface="+mn-lt"/>
                <a:ea typeface="+mn-ea"/>
                <a:cs typeface="+mn-cs"/>
              </a:rPr>
              <a:t>τ+τ</a:t>
            </a:r>
            <a:r>
              <a:rPr lang="en-US" sz="1200" b="0" i="0" u="none" strike="noStrike" kern="1200" baseline="0" dirty="0">
                <a:solidFill>
                  <a:schemeClr val="tx1"/>
                </a:solidFill>
                <a:latin typeface="+mn-lt"/>
                <a:ea typeface="+mn-ea"/>
                <a:cs typeface="+mn-cs"/>
              </a:rPr>
              <a:t>− channel; (v) the </a:t>
            </a:r>
            <a:r>
              <a:rPr lang="en-US" sz="1200" b="0" i="0" u="none" strike="noStrike" kern="1200" baseline="0" dirty="0" err="1">
                <a:solidFill>
                  <a:schemeClr val="tx1"/>
                </a:solidFill>
                <a:latin typeface="+mn-lt"/>
                <a:ea typeface="+mn-ea"/>
                <a:cs typeface="+mn-cs"/>
              </a:rPr>
              <a:t>λbZ</a:t>
            </a:r>
            <a:r>
              <a:rPr lang="en-US" sz="1200" b="0" i="0" u="none" strike="noStrike" kern="1200" baseline="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5512964-9D25-F140-BCE5-41B8A8543C54}" type="slidenum">
              <a:rPr lang="en-US" smtClean="0"/>
              <a:t>12</a:t>
            </a:fld>
            <a:endParaRPr lang="en-US"/>
          </a:p>
        </p:txBody>
      </p:sp>
    </p:spTree>
    <p:extLst>
      <p:ext uri="{BB962C8B-B14F-4D97-AF65-F5344CB8AC3E}">
        <p14:creationId xmlns:p14="http://schemas.microsoft.com/office/powerpoint/2010/main" val="2271337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Reuses</a:t>
            </a:r>
            <a:r>
              <a:rPr lang="en-US" baseline="0" dirty="0" smtClean="0"/>
              <a:t> the structure, solenoid and </a:t>
            </a:r>
            <a:r>
              <a:rPr lang="en-US" baseline="0" dirty="0" err="1" smtClean="0"/>
              <a:t>CsI</a:t>
            </a:r>
            <a:r>
              <a:rPr lang="en-US" baseline="0" dirty="0" smtClean="0"/>
              <a:t>(</a:t>
            </a:r>
            <a:r>
              <a:rPr lang="en-US" baseline="0" dirty="0" err="1" smtClean="0"/>
              <a:t>Tl</a:t>
            </a:r>
            <a:r>
              <a:rPr lang="en-US" baseline="0" dirty="0" smtClean="0"/>
              <a:t>) crystals and part of the barrel RPCs. Most other components are new.</a:t>
            </a:r>
          </a:p>
          <a:p>
            <a:r>
              <a:rPr lang="en-US" baseline="0" dirty="0" smtClean="0"/>
              <a:t>We must prepare for backgrounds a factor of 10-20 higher. Hence the use of DEPFET pixels for inner </a:t>
            </a:r>
            <a:r>
              <a:rPr lang="en-US" baseline="0" dirty="0" err="1" smtClean="0"/>
              <a:t>vertexing</a:t>
            </a:r>
            <a:r>
              <a:rPr lang="en-US" baseline="0" dirty="0" smtClean="0"/>
              <a:t> and a new silicon vertex detector with the APV2.5 readout chip from CMS. The PID is based on Cherenkov counters. For the barrel, the Cerenkov light is totally internally reflected to an array of pixelated </a:t>
            </a:r>
            <a:r>
              <a:rPr lang="en-US" baseline="0" dirty="0" err="1" smtClean="0"/>
              <a:t>PMTs.</a:t>
            </a:r>
            <a:r>
              <a:rPr lang="en-US" baseline="0" dirty="0" smtClean="0"/>
              <a:t> High precision timing and position information is used to distinguish </a:t>
            </a:r>
            <a:r>
              <a:rPr lang="en-US" baseline="0" dirty="0" err="1" smtClean="0"/>
              <a:t>kaons</a:t>
            </a:r>
            <a:r>
              <a:rPr lang="en-US" baseline="0" dirty="0" smtClean="0"/>
              <a:t> from </a:t>
            </a:r>
            <a:r>
              <a:rPr lang="en-US" baseline="0" dirty="0" err="1" smtClean="0"/>
              <a:t>pions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52E659B-DB8A-8842-AD44-AC5ECEBF7E4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678175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A5371B-BA20-2F4F-A1E6-B41F97B1D11A}" type="slidenum">
              <a:rPr lang="en-US" smtClean="0"/>
              <a:pPr/>
              <a:t>18</a:t>
            </a:fld>
            <a:endParaRPr lang="en-US" dirty="0"/>
          </a:p>
        </p:txBody>
      </p:sp>
    </p:spTree>
    <p:extLst>
      <p:ext uri="{BB962C8B-B14F-4D97-AF65-F5344CB8AC3E}">
        <p14:creationId xmlns:p14="http://schemas.microsoft.com/office/powerpoint/2010/main" val="3369804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A5371B-BA20-2F4F-A1E6-B41F97B1D11A}" type="slidenum">
              <a:rPr lang="en-US" smtClean="0"/>
              <a:pPr/>
              <a:t>20</a:t>
            </a:fld>
            <a:endParaRPr lang="en-US" dirty="0"/>
          </a:p>
        </p:txBody>
      </p:sp>
    </p:spTree>
    <p:extLst>
      <p:ext uri="{BB962C8B-B14F-4D97-AF65-F5344CB8AC3E}">
        <p14:creationId xmlns:p14="http://schemas.microsoft.com/office/powerpoint/2010/main" val="3369804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cs typeface="Comic Sans MS"/>
              </a:rPr>
              <a:t>Add</a:t>
            </a:r>
            <a:r>
              <a:rPr lang="en-US" sz="1200" baseline="0" dirty="0" smtClean="0">
                <a:cs typeface="Comic Sans MS"/>
              </a:rPr>
              <a:t> SBF, CEPC, HIEPA, DAMPE</a:t>
            </a:r>
            <a:endParaRPr lang="en-US" sz="1200" dirty="0" smtClean="0">
              <a:cs typeface="Comic Sans MS"/>
            </a:endParaRPr>
          </a:p>
        </p:txBody>
      </p:sp>
      <p:sp>
        <p:nvSpPr>
          <p:cNvPr id="4" name="Slide Number Placeholder 3"/>
          <p:cNvSpPr>
            <a:spLocks noGrp="1"/>
          </p:cNvSpPr>
          <p:nvPr>
            <p:ph type="sldNum" sz="quarter" idx="10"/>
          </p:nvPr>
        </p:nvSpPr>
        <p:spPr/>
        <p:txBody>
          <a:bodyPr/>
          <a:lstStyle/>
          <a:p>
            <a:fld id="{95512964-9D25-F140-BCE5-41B8A8543C54}" type="slidenum">
              <a:rPr lang="en-US" smtClean="0"/>
              <a:t>24</a:t>
            </a:fld>
            <a:endParaRPr lang="en-US"/>
          </a:p>
        </p:txBody>
      </p:sp>
    </p:spTree>
    <p:extLst>
      <p:ext uri="{BB962C8B-B14F-4D97-AF65-F5344CB8AC3E}">
        <p14:creationId xmlns:p14="http://schemas.microsoft.com/office/powerpoint/2010/main" val="1924438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baseline="0"/>
            </a:lvl1pPr>
          </a:lstStyle>
          <a:p>
            <a:r>
              <a:rPr lang="en-US" dirty="0" smtClean="0"/>
              <a:t>Hadron Physics </a:t>
            </a:r>
            <a:br>
              <a:rPr lang="en-US" dirty="0" smtClean="0"/>
            </a:br>
            <a:r>
              <a:rPr lang="en-US" dirty="0" smtClean="0"/>
              <a:t>in China and the Facilities </a:t>
            </a:r>
            <a:endParaRPr lang="en-US" dirty="0"/>
          </a:p>
        </p:txBody>
      </p:sp>
      <p:sp>
        <p:nvSpPr>
          <p:cNvPr id="3" name="Subtitle 2"/>
          <p:cNvSpPr>
            <a:spLocks noGrp="1"/>
          </p:cNvSpPr>
          <p:nvPr>
            <p:ph type="subTitle" idx="1" hasCustomPrompt="1"/>
          </p:nvPr>
        </p:nvSpPr>
        <p:spPr>
          <a:xfrm>
            <a:off x="872067" y="3886200"/>
            <a:ext cx="73660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smtClean="0"/>
              <a:t>Zhengguo</a:t>
            </a:r>
            <a:r>
              <a:rPr lang="en-US" dirty="0" smtClean="0"/>
              <a:t> Zhao</a:t>
            </a:r>
          </a:p>
          <a:p>
            <a:r>
              <a:rPr lang="en-US" dirty="0" smtClean="0"/>
              <a:t>University of Science and Technology of China </a:t>
            </a:r>
            <a:endParaRPr lang="en-US" dirty="0"/>
          </a:p>
        </p:txBody>
      </p:sp>
      <p:sp>
        <p:nvSpPr>
          <p:cNvPr id="4" name="Date Placeholder 3"/>
          <p:cNvSpPr>
            <a:spLocks noGrp="1"/>
          </p:cNvSpPr>
          <p:nvPr>
            <p:ph type="dt" sz="half" idx="10"/>
          </p:nvPr>
        </p:nvSpPr>
        <p:spPr/>
        <p:txBody>
          <a:bodyPr/>
          <a:lstStyle/>
          <a:p>
            <a:r>
              <a:rPr lang="en-US" smtClean="0"/>
              <a:t>20/08/2016  H.P.  Peng</a:t>
            </a:r>
            <a:endParaRPr lang="en-US"/>
          </a:p>
        </p:txBody>
      </p:sp>
      <p:sp>
        <p:nvSpPr>
          <p:cNvPr id="5" name="Footer Placeholder 4"/>
          <p:cNvSpPr>
            <a:spLocks noGrp="1"/>
          </p:cNvSpPr>
          <p:nvPr>
            <p:ph type="ftr" sz="quarter" idx="11"/>
          </p:nvPr>
        </p:nvSpPr>
        <p:spPr/>
        <p:txBody>
          <a:bodyPr/>
          <a:lstStyle/>
          <a:p>
            <a:r>
              <a:rPr lang="zh-TW" altLang="en-US" smtClean="0"/>
              <a:t>高能物理战略研讨会 </a:t>
            </a:r>
            <a:r>
              <a:rPr lang="en-US" altLang="zh-TW" smtClean="0"/>
              <a:t>(</a:t>
            </a:r>
            <a:r>
              <a:rPr lang="zh-TW" altLang="en-US" smtClean="0"/>
              <a:t>合肥</a:t>
            </a:r>
            <a:r>
              <a:rPr lang="en-US" altLang="zh-TW" smtClean="0"/>
              <a:t>)</a:t>
            </a:r>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t>‹#›</a:t>
            </a:fld>
            <a:endParaRPr lang="en-US" dirty="0"/>
          </a:p>
        </p:txBody>
      </p:sp>
    </p:spTree>
    <p:extLst>
      <p:ext uri="{BB962C8B-B14F-4D97-AF65-F5344CB8AC3E}">
        <p14:creationId xmlns:p14="http://schemas.microsoft.com/office/powerpoint/2010/main" val="3838169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smtClean="0"/>
              <a:t>20/08/2016  H.P.  Peng</a:t>
            </a:r>
            <a:endParaRPr lang="en-US"/>
          </a:p>
        </p:txBody>
      </p:sp>
      <p:sp>
        <p:nvSpPr>
          <p:cNvPr id="5" name="Footer Placeholder 4"/>
          <p:cNvSpPr>
            <a:spLocks noGrp="1"/>
          </p:cNvSpPr>
          <p:nvPr>
            <p:ph type="ftr" sz="quarter" idx="11"/>
          </p:nvPr>
        </p:nvSpPr>
        <p:spPr/>
        <p:txBody>
          <a:bodyPr/>
          <a:lstStyle/>
          <a:p>
            <a:r>
              <a:rPr lang="zh-TW" altLang="en-US" smtClean="0"/>
              <a:t>高能物理战略研讨会 </a:t>
            </a:r>
            <a:r>
              <a:rPr lang="en-US" altLang="zh-TW" smtClean="0"/>
              <a:t>(</a:t>
            </a:r>
            <a:r>
              <a:rPr lang="zh-TW" altLang="en-US" smtClean="0"/>
              <a:t>合肥</a:t>
            </a:r>
            <a:r>
              <a:rPr lang="en-US" altLang="zh-TW" smtClean="0"/>
              <a:t>)</a:t>
            </a:r>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t>‹#›</a:t>
            </a:fld>
            <a:endParaRPr lang="en-US"/>
          </a:p>
        </p:txBody>
      </p:sp>
    </p:spTree>
    <p:extLst>
      <p:ext uri="{BB962C8B-B14F-4D97-AF65-F5344CB8AC3E}">
        <p14:creationId xmlns:p14="http://schemas.microsoft.com/office/powerpoint/2010/main" val="2811537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20/08/2016  H.P.  Peng</a:t>
            </a:r>
            <a:endParaRPr lang="en-US"/>
          </a:p>
        </p:txBody>
      </p:sp>
      <p:sp>
        <p:nvSpPr>
          <p:cNvPr id="6" name="Footer Placeholder 5"/>
          <p:cNvSpPr>
            <a:spLocks noGrp="1"/>
          </p:cNvSpPr>
          <p:nvPr>
            <p:ph type="ftr" sz="quarter" idx="11"/>
          </p:nvPr>
        </p:nvSpPr>
        <p:spPr/>
        <p:txBody>
          <a:bodyPr/>
          <a:lstStyle/>
          <a:p>
            <a:r>
              <a:rPr lang="zh-TW" altLang="en-US" smtClean="0"/>
              <a:t>高能物理战略研讨会 </a:t>
            </a:r>
            <a:r>
              <a:rPr lang="en-US" altLang="zh-TW" smtClean="0"/>
              <a:t>(</a:t>
            </a:r>
            <a:r>
              <a:rPr lang="zh-TW" altLang="en-US" smtClean="0"/>
              <a:t>合肥</a:t>
            </a:r>
            <a:r>
              <a:rPr lang="en-US" altLang="zh-TW" smtClean="0"/>
              <a:t>)</a:t>
            </a:r>
            <a:endParaRPr lang="en-US"/>
          </a:p>
        </p:txBody>
      </p:sp>
      <p:sp>
        <p:nvSpPr>
          <p:cNvPr id="7" name="Slide Number Placeholder 6"/>
          <p:cNvSpPr>
            <a:spLocks noGrp="1"/>
          </p:cNvSpPr>
          <p:nvPr>
            <p:ph type="sldNum" sz="quarter" idx="12"/>
          </p:nvPr>
        </p:nvSpPr>
        <p:spPr/>
        <p:txBody>
          <a:bodyPr/>
          <a:lstStyle/>
          <a:p>
            <a:fld id="{C973300C-797F-D148-A78D-320196FBAF04}" type="slidenum">
              <a:rPr lang="en-US" smtClean="0"/>
              <a:t>‹#›</a:t>
            </a:fld>
            <a:endParaRPr lang="en-US"/>
          </a:p>
        </p:txBody>
      </p:sp>
    </p:spTree>
    <p:extLst>
      <p:ext uri="{BB962C8B-B14F-4D97-AF65-F5344CB8AC3E}">
        <p14:creationId xmlns:p14="http://schemas.microsoft.com/office/powerpoint/2010/main" val="84748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20/08/2016  H.P.  Peng</a:t>
            </a:r>
            <a:endParaRPr lang="en-US"/>
          </a:p>
        </p:txBody>
      </p:sp>
      <p:sp>
        <p:nvSpPr>
          <p:cNvPr id="3" name="Footer Placeholder 2"/>
          <p:cNvSpPr>
            <a:spLocks noGrp="1"/>
          </p:cNvSpPr>
          <p:nvPr>
            <p:ph type="ftr" sz="quarter" idx="11"/>
          </p:nvPr>
        </p:nvSpPr>
        <p:spPr/>
        <p:txBody>
          <a:bodyPr/>
          <a:lstStyle/>
          <a:p>
            <a:r>
              <a:rPr lang="zh-TW" altLang="en-US" smtClean="0"/>
              <a:t>高能物理战略研讨会 </a:t>
            </a:r>
            <a:r>
              <a:rPr lang="en-US" altLang="zh-TW" smtClean="0"/>
              <a:t>(</a:t>
            </a:r>
            <a:r>
              <a:rPr lang="zh-TW" altLang="en-US" smtClean="0"/>
              <a:t>合肥</a:t>
            </a:r>
            <a:r>
              <a:rPr lang="en-US" altLang="zh-TW" smtClean="0"/>
              <a:t>)</a:t>
            </a:r>
            <a:endParaRPr lang="en-US"/>
          </a:p>
        </p:txBody>
      </p:sp>
      <p:sp>
        <p:nvSpPr>
          <p:cNvPr id="4" name="Slide Number Placeholder 3"/>
          <p:cNvSpPr>
            <a:spLocks noGrp="1"/>
          </p:cNvSpPr>
          <p:nvPr>
            <p:ph type="sldNum" sz="quarter" idx="12"/>
          </p:nvPr>
        </p:nvSpPr>
        <p:spPr/>
        <p:txBody>
          <a:bodyPr/>
          <a:lstStyle/>
          <a:p>
            <a:fld id="{679A2F6C-EB47-8E48-9100-153391A91E0C}" type="slidenum">
              <a:rPr lang="en-US" smtClean="0"/>
              <a:pPr/>
              <a:t>‹#›</a:t>
            </a:fld>
            <a:endParaRPr lang="en-US"/>
          </a:p>
        </p:txBody>
      </p:sp>
    </p:spTree>
    <p:extLst>
      <p:ext uri="{BB962C8B-B14F-4D97-AF65-F5344CB8AC3E}">
        <p14:creationId xmlns:p14="http://schemas.microsoft.com/office/powerpoint/2010/main" val="3762794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619672" y="260648"/>
            <a:ext cx="6912768" cy="1143000"/>
          </a:xfrm>
          <a:solidFill>
            <a:schemeClr val="accent5">
              <a:lumMod val="40000"/>
              <a:lumOff val="60000"/>
            </a:schemeClr>
          </a:solidFill>
          <a:ln>
            <a:noFill/>
          </a:ln>
        </p:spPr>
        <p:txBody>
          <a:bodyPr/>
          <a:lstStyle>
            <a:lvl1pPr>
              <a:defRPr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defRPr>
            </a:lvl1pPr>
          </a:lstStyle>
          <a:p>
            <a:r>
              <a:rPr lang="it-IT" dirty="0" smtClean="0"/>
              <a:t>Fare clic per modificare lo stile del titolo</a:t>
            </a:r>
            <a:endParaRPr lang="en-GB" dirty="0"/>
          </a:p>
        </p:txBody>
      </p:sp>
      <p:sp>
        <p:nvSpPr>
          <p:cNvPr id="3" name="Segnaposto data 3"/>
          <p:cNvSpPr>
            <a:spLocks noGrp="1"/>
          </p:cNvSpPr>
          <p:nvPr>
            <p:ph type="dt" sz="half" idx="10"/>
          </p:nvPr>
        </p:nvSpPr>
        <p:spPr/>
        <p:txBody>
          <a:bodyPr/>
          <a:lstStyle>
            <a:lvl1pPr>
              <a:defRPr sz="1600" b="1" smtClean="0">
                <a:solidFill>
                  <a:srgbClr val="996600"/>
                </a:solidFill>
                <a:effectLst>
                  <a:outerShdw blurRad="38100" dist="38100" dir="2700000" algn="tl">
                    <a:srgbClr val="DDDDDD"/>
                  </a:outerShdw>
                </a:effectLst>
                <a:latin typeface="Times New Roman" charset="0"/>
                <a:cs typeface="Times New Roman" charset="0"/>
              </a:defRPr>
            </a:lvl1pPr>
          </a:lstStyle>
          <a:p>
            <a:pPr>
              <a:defRPr/>
            </a:pPr>
            <a:r>
              <a:rPr lang="en-US" smtClean="0"/>
              <a:t>20/08/2016  H.P.  Peng</a:t>
            </a:r>
            <a:endParaRPr lang="en-GB"/>
          </a:p>
        </p:txBody>
      </p:sp>
      <p:sp>
        <p:nvSpPr>
          <p:cNvPr id="4" name="Segnaposto piè di pagina 4"/>
          <p:cNvSpPr>
            <a:spLocks noGrp="1"/>
          </p:cNvSpPr>
          <p:nvPr>
            <p:ph type="ftr" sz="quarter" idx="11"/>
          </p:nvPr>
        </p:nvSpPr>
        <p:spPr/>
        <p:txBody>
          <a:bodyPr/>
          <a:lstStyle>
            <a:lvl1pPr>
              <a:defRPr sz="1600" b="1" smtClean="0">
                <a:solidFill>
                  <a:srgbClr val="0033CC"/>
                </a:solidFill>
                <a:effectLst>
                  <a:outerShdw blurRad="38100" dist="38100" dir="2700000" algn="tl">
                    <a:srgbClr val="DDDDDD"/>
                  </a:outerShdw>
                </a:effectLst>
                <a:latin typeface="Times New Roman" charset="0"/>
                <a:cs typeface="Times New Roman" charset="0"/>
              </a:defRPr>
            </a:lvl1pPr>
          </a:lstStyle>
          <a:p>
            <a:pPr>
              <a:defRPr/>
            </a:pPr>
            <a:r>
              <a:rPr lang="zh-TW" altLang="en-US" smtClean="0"/>
              <a:t>高能物理战略研讨会 </a:t>
            </a:r>
            <a:r>
              <a:rPr lang="en-US" altLang="zh-TW" smtClean="0"/>
              <a:t>(</a:t>
            </a:r>
            <a:r>
              <a:rPr lang="zh-TW" altLang="en-US" smtClean="0"/>
              <a:t>合肥</a:t>
            </a:r>
            <a:r>
              <a:rPr lang="en-US" altLang="zh-TW" smtClean="0"/>
              <a:t>)</a:t>
            </a:r>
            <a:endParaRPr lang="en-GB"/>
          </a:p>
        </p:txBody>
      </p:sp>
      <p:sp>
        <p:nvSpPr>
          <p:cNvPr id="5" name="Segnaposto numero diapositiva 5"/>
          <p:cNvSpPr>
            <a:spLocks noGrp="1"/>
          </p:cNvSpPr>
          <p:nvPr>
            <p:ph type="sldNum" sz="quarter" idx="12"/>
          </p:nvPr>
        </p:nvSpPr>
        <p:spPr/>
        <p:txBody>
          <a:bodyPr/>
          <a:lstStyle>
            <a:lvl1pPr>
              <a:defRPr sz="1600" b="1" smtClean="0">
                <a:solidFill>
                  <a:schemeClr val="tx1"/>
                </a:solidFill>
                <a:effectLst>
                  <a:outerShdw blurRad="38100" dist="38100" dir="2700000" algn="tl">
                    <a:srgbClr val="DDDDDD"/>
                  </a:outerShdw>
                </a:effectLst>
                <a:latin typeface="Times New Roman" charset="0"/>
                <a:cs typeface="Times New Roman" charset="0"/>
              </a:defRPr>
            </a:lvl1pPr>
          </a:lstStyle>
          <a:p>
            <a:pPr>
              <a:defRPr/>
            </a:pPr>
            <a:fld id="{DFA5C61B-31CE-F34B-9CE8-A69C0926A942}" type="slidenum">
              <a:rPr lang="en-GB"/>
              <a:pPr>
                <a:defRPr/>
              </a:pPr>
              <a:t>‹#›</a:t>
            </a:fld>
            <a:endParaRPr lang="en-GB"/>
          </a:p>
        </p:txBody>
      </p:sp>
    </p:spTree>
    <p:extLst>
      <p:ext uri="{BB962C8B-B14F-4D97-AF65-F5344CB8AC3E}">
        <p14:creationId xmlns:p14="http://schemas.microsoft.com/office/powerpoint/2010/main" val="1535455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r>
              <a:rPr lang="en-US" altLang="zh-CN" smtClean="0">
                <a:solidFill>
                  <a:srgbClr val="000000"/>
                </a:solidFill>
              </a:rPr>
              <a:t>20/08/2016  H.P.  Peng</a:t>
            </a:r>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r>
              <a:rPr lang="zh-TW" altLang="en-US" smtClean="0">
                <a:solidFill>
                  <a:srgbClr val="000000"/>
                </a:solidFill>
              </a:rPr>
              <a:t>高能物理战略研讨会 </a:t>
            </a:r>
            <a:r>
              <a:rPr lang="en-US" altLang="zh-TW" smtClean="0">
                <a:solidFill>
                  <a:srgbClr val="000000"/>
                </a:solidFill>
              </a:rPr>
              <a:t>(</a:t>
            </a:r>
            <a:r>
              <a:rPr lang="zh-TW" altLang="en-US" smtClean="0">
                <a:solidFill>
                  <a:srgbClr val="000000"/>
                </a:solidFill>
              </a:rPr>
              <a:t>合肥</a:t>
            </a:r>
            <a:r>
              <a:rPr lang="en-US" altLang="zh-TW" smtClean="0">
                <a:solidFill>
                  <a:srgbClr val="000000"/>
                </a:solidFill>
              </a:rPr>
              <a:t>)</a:t>
            </a:r>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D05B27C3-D61C-4257-AB62-CFBA9F60C70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83957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a:xfrm>
            <a:off x="457200" y="-24"/>
            <a:ext cx="8229600" cy="785818"/>
          </a:xfrm>
          <a:prstGeom prst="rect">
            <a:avLst/>
          </a:prstGeom>
        </p:spPr>
        <p:txBody>
          <a:bodyPr anchor="b">
            <a:normAutofit/>
          </a:bodyPr>
          <a:lstStyle/>
          <a:p>
            <a:r>
              <a:rPr lang="ja-JP" altLang="en-US" smtClean="0"/>
              <a:t>マスタ タイトルの書式設定</a:t>
            </a:r>
            <a:endParaRPr lang="en-US"/>
          </a:p>
        </p:txBody>
      </p:sp>
      <p:sp>
        <p:nvSpPr>
          <p:cNvPr id="3" name="Date Placeholder 6"/>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mn-cs"/>
              </a:defRPr>
            </a:lvl1pPr>
          </a:lstStyle>
          <a:p>
            <a:pPr>
              <a:defRPr/>
            </a:pPr>
            <a:fld id="{7A9DAFAA-52CA-084B-8649-86A309E371E3}" type="datetime1">
              <a:rPr lang="en-US" smtClean="0"/>
              <a:t>11/9/2019</a:t>
            </a:fld>
            <a:endParaRPr lang="en-US"/>
          </a:p>
        </p:txBody>
      </p:sp>
      <p:sp>
        <p:nvSpPr>
          <p:cNvPr id="4" name="Slide Number Placeholder 7"/>
          <p:cNvSpPr>
            <a:spLocks noGrp="1"/>
          </p:cNvSpPr>
          <p:nvPr>
            <p:ph type="sldNum" sz="quarter" idx="11"/>
          </p:nvPr>
        </p:nvSpPr>
        <p:spPr/>
        <p:txBody>
          <a:bodyPr/>
          <a:lstStyle>
            <a:lvl1pPr>
              <a:defRPr smtClean="0">
                <a:solidFill>
                  <a:srgbClr val="000000"/>
                </a:solidFill>
              </a:defRPr>
            </a:lvl1pPr>
          </a:lstStyle>
          <a:p>
            <a:pPr>
              <a:defRPr/>
            </a:pPr>
            <a:fld id="{26C485F6-F622-9D4E-98CB-D3BEE147E703}" type="slidenum">
              <a:rPr lang="en-US"/>
              <a:pPr>
                <a:defRPr/>
              </a:pPr>
              <a:t>‹#›</a:t>
            </a:fld>
            <a:endParaRPr lang="en-US"/>
          </a:p>
        </p:txBody>
      </p:sp>
      <p:sp>
        <p:nvSpPr>
          <p:cNvPr id="5" name="Footer Placeholder 8"/>
          <p:cNvSpPr>
            <a:spLocks noGrp="1"/>
          </p:cNvSpPr>
          <p:nvPr>
            <p:ph type="ftr" sz="quarter" idx="12"/>
          </p:nvPr>
        </p:nvSpPr>
        <p:spPr>
          <a:xfrm>
            <a:off x="3124200" y="6245225"/>
            <a:ext cx="2895600" cy="476250"/>
          </a:xfrm>
          <a:prstGeom prst="rect">
            <a:avLst/>
          </a:prstGeom>
        </p:spPr>
        <p:txBody>
          <a:bodyPr/>
          <a:lstStyle>
            <a:lvl1pPr>
              <a:defRPr>
                <a:solidFill>
                  <a:prstClr val="black"/>
                </a:solidFill>
                <a:latin typeface="Symbol" pitchFamily="18" charset="2"/>
                <a:ea typeface="+mn-ea"/>
                <a:cs typeface="+mn-cs"/>
              </a:defRPr>
            </a:lvl1pPr>
          </a:lstStyle>
          <a:p>
            <a:pPr>
              <a:defRPr/>
            </a:pPr>
            <a:endParaRPr lang="en-US"/>
          </a:p>
        </p:txBody>
      </p:sp>
    </p:spTree>
    <p:extLst>
      <p:ext uri="{BB962C8B-B14F-4D97-AF65-F5344CB8AC3E}">
        <p14:creationId xmlns:p14="http://schemas.microsoft.com/office/powerpoint/2010/main" val="1373226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タイトルとテキスト">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smtClean="0"/>
          </a:p>
        </p:txBody>
      </p:sp>
      <p:sp>
        <p:nvSpPr>
          <p:cNvPr id="9" name="Title 8"/>
          <p:cNvSpPr>
            <a:spLocks noGrp="1"/>
          </p:cNvSpPr>
          <p:nvPr>
            <p:ph type="title"/>
          </p:nvPr>
        </p:nvSpPr>
        <p:spPr>
          <a:xfrm>
            <a:off x="428596" y="0"/>
            <a:ext cx="8229600" cy="785794"/>
          </a:xfrm>
          <a:prstGeom prst="rect">
            <a:avLst/>
          </a:prstGeom>
        </p:spPr>
        <p:txBody>
          <a:bodyPr anchor="b" anchorCtr="0">
            <a:normAutofit/>
          </a:bodyPr>
          <a:lstStyle/>
          <a:p>
            <a:pPr algn="l"/>
            <a:r>
              <a:rPr lang="ja-JP" altLang="en-US" smtClean="0"/>
              <a:t>マスタ タイトルの書式設定</a:t>
            </a:r>
            <a:endParaRPr lang="en-US"/>
          </a:p>
        </p:txBody>
      </p:sp>
      <p:sp>
        <p:nvSpPr>
          <p:cNvPr id="8" name="Date Placeholder 7"/>
          <p:cNvSpPr>
            <a:spLocks noGrp="1"/>
          </p:cNvSpPr>
          <p:nvPr>
            <p:ph type="dt" sz="half" idx="10"/>
          </p:nvPr>
        </p:nvSpPr>
        <p:spPr/>
        <p:txBody>
          <a:bodyPr/>
          <a:lstStyle/>
          <a:p>
            <a:fld id="{917E4315-23E5-6A4D-8887-7B4FC1CE4243}" type="datetime1">
              <a:rPr lang="en-US" smtClean="0">
                <a:solidFill>
                  <a:prstClr val="black"/>
                </a:solidFill>
                <a:latin typeface="Corbel"/>
              </a:rPr>
              <a:t>11/9/2019</a:t>
            </a:fld>
            <a:endParaRPr lang="en-US">
              <a:solidFill>
                <a:prstClr val="black"/>
              </a:solidFill>
              <a:latin typeface="Corbel"/>
            </a:endParaRPr>
          </a:p>
        </p:txBody>
      </p:sp>
      <p:sp>
        <p:nvSpPr>
          <p:cNvPr id="10" name="Slide Number Placeholder 9"/>
          <p:cNvSpPr>
            <a:spLocks noGrp="1"/>
          </p:cNvSpPr>
          <p:nvPr>
            <p:ph type="sldNum" sz="quarter" idx="11"/>
          </p:nvPr>
        </p:nvSpPr>
        <p:spPr/>
        <p:txBody>
          <a:bodyPr/>
          <a:lstStyle/>
          <a:p>
            <a:fld id="{D4C49B74-5DB2-4B03-B1D2-7F6A3C51C318}" type="slidenum">
              <a:rPr lang="en-US" smtClean="0">
                <a:solidFill>
                  <a:prstClr val="black"/>
                </a:solidFill>
                <a:latin typeface="Corbel"/>
              </a:rPr>
              <a:pPr/>
              <a:t>‹#›</a:t>
            </a:fld>
            <a:endParaRPr lang="en-US">
              <a:solidFill>
                <a:prstClr val="black"/>
              </a:solidFill>
              <a:latin typeface="Corbel"/>
            </a:endParaRPr>
          </a:p>
        </p:txBody>
      </p:sp>
      <p:sp>
        <p:nvSpPr>
          <p:cNvPr id="11" name="Footer Placeholder 10"/>
          <p:cNvSpPr>
            <a:spLocks noGrp="1"/>
          </p:cNvSpPr>
          <p:nvPr>
            <p:ph type="ftr" sz="quarter" idx="12"/>
          </p:nvPr>
        </p:nvSpPr>
        <p:spPr/>
        <p:txBody>
          <a:bodyPr/>
          <a:lstStyle/>
          <a:p>
            <a:endParaRPr lang="en-US">
              <a:solidFill>
                <a:prstClr val="black"/>
              </a:solidFill>
              <a:latin typeface="Corbel"/>
            </a:endParaRPr>
          </a:p>
        </p:txBody>
      </p:sp>
    </p:spTree>
    <p:extLst>
      <p:ext uri="{BB962C8B-B14F-4D97-AF65-F5344CB8AC3E}">
        <p14:creationId xmlns:p14="http://schemas.microsoft.com/office/powerpoint/2010/main" val="32541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0" y="50539"/>
            <a:ext cx="9110800" cy="714850"/>
          </a:xfrm>
          <a:prstGeom prst="rect">
            <a:avLst/>
          </a:prstGeom>
        </p:spPr>
        <p:txBody>
          <a:bodyPr vert="horz" lIns="91440" tIns="45720" rIns="91440" bIns="45720" rtlCol="0" anchor="ctr">
            <a:normAutofit/>
          </a:bodyPr>
          <a:lstStyle/>
          <a:p>
            <a:r>
              <a:rPr lang="en-US" dirty="0" smtClean="0"/>
              <a:t>Hadron Physics</a:t>
            </a:r>
            <a:endParaRPr lang="en-US" dirty="0"/>
          </a:p>
        </p:txBody>
      </p:sp>
      <p:sp>
        <p:nvSpPr>
          <p:cNvPr id="3" name="Text Placeholder 2"/>
          <p:cNvSpPr>
            <a:spLocks noGrp="1"/>
          </p:cNvSpPr>
          <p:nvPr>
            <p:ph type="body" idx="1"/>
          </p:nvPr>
        </p:nvSpPr>
        <p:spPr>
          <a:xfrm>
            <a:off x="227075" y="1059768"/>
            <a:ext cx="8654105" cy="506639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20/08/2016  H.P.  Peng</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zh-TW" altLang="en-US" smtClean="0"/>
              <a:t>高能物理战略研讨会 </a:t>
            </a:r>
            <a:r>
              <a:rPr lang="en-US" altLang="zh-TW" smtClean="0"/>
              <a:t>(</a:t>
            </a:r>
            <a:r>
              <a:rPr lang="zh-TW" altLang="en-US" smtClean="0"/>
              <a:t>合肥</a:t>
            </a:r>
            <a:r>
              <a:rPr lang="en-US" altLang="zh-TW" smtClean="0"/>
              <a:t>)</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3300C-797F-D148-A78D-320196FBAF04}" type="slidenum">
              <a:rPr lang="en-US" smtClean="0"/>
              <a:t>‹#›</a:t>
            </a:fld>
            <a:endParaRPr lang="en-US"/>
          </a:p>
        </p:txBody>
      </p:sp>
      <p:cxnSp>
        <p:nvCxnSpPr>
          <p:cNvPr id="9" name="Straight Connector 8"/>
          <p:cNvCxnSpPr/>
          <p:nvPr userDrawn="1"/>
        </p:nvCxnSpPr>
        <p:spPr>
          <a:xfrm>
            <a:off x="8300" y="889795"/>
            <a:ext cx="9119100"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5397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1" r:id="rId5"/>
    <p:sldLayoutId id="2147483662" r:id="rId6"/>
    <p:sldLayoutId id="2147483665" r:id="rId7"/>
    <p:sldLayoutId id="2147483666" r:id="rId8"/>
  </p:sldLayoutIdLst>
  <p:hf hdr="0" ftr="0" dt="0"/>
  <p:txStyles>
    <p:titleStyle>
      <a:lvl1pPr algn="ctr" defTabSz="457200" rtl="0" eaLnBrk="1" latinLnBrk="0" hangingPunct="1">
        <a:spcBef>
          <a:spcPct val="0"/>
        </a:spcBef>
        <a:buNone/>
        <a:defRPr sz="44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emf"/></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hyperlink" Target="http://bes3.ihep.ac.cn/pub/physics.ht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7" Type="http://schemas.microsoft.com/office/2007/relationships/hdphoto" Target="../media/hdphoto1.wdp"/><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7" Type="http://schemas.microsoft.com/office/2007/relationships/hdphoto" Target="../media/hdphoto1.wdp"/><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81.png"/><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15.png"/><Relationship Id="rId5" Type="http://schemas.openxmlformats.org/officeDocument/2006/relationships/image" Target="../media/image5.png"/><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emf"/></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0000"/>
                </a:solidFill>
              </a:rPr>
              <a:t>My Perspectives on High Energy Physics</a:t>
            </a:r>
            <a:endParaRPr lang="en-US" sz="3600" b="1" dirty="0">
              <a:solidFill>
                <a:srgbClr val="000000"/>
              </a:solidFill>
            </a:endParaRPr>
          </a:p>
        </p:txBody>
      </p:sp>
      <p:sp>
        <p:nvSpPr>
          <p:cNvPr id="4" name="Slide Number Placeholder 3"/>
          <p:cNvSpPr>
            <a:spLocks noGrp="1"/>
          </p:cNvSpPr>
          <p:nvPr>
            <p:ph type="sldNum" sz="quarter" idx="12"/>
          </p:nvPr>
        </p:nvSpPr>
        <p:spPr/>
        <p:txBody>
          <a:bodyPr/>
          <a:lstStyle/>
          <a:p>
            <a:fld id="{C973300C-797F-D148-A78D-320196FBAF04}" type="slidenum">
              <a:rPr lang="en-US" smtClean="0"/>
              <a:t>1</a:t>
            </a:fld>
            <a:endParaRPr lang="en-US"/>
          </a:p>
        </p:txBody>
      </p:sp>
      <p:sp>
        <p:nvSpPr>
          <p:cNvPr id="5" name="TextBox 4"/>
          <p:cNvSpPr txBox="1"/>
          <p:nvPr/>
        </p:nvSpPr>
        <p:spPr>
          <a:xfrm>
            <a:off x="1221779" y="1355157"/>
            <a:ext cx="7052583" cy="3046988"/>
          </a:xfrm>
          <a:prstGeom prst="rect">
            <a:avLst/>
          </a:prstGeom>
          <a:noFill/>
        </p:spPr>
        <p:txBody>
          <a:bodyPr wrap="square" rtlCol="0">
            <a:spAutoFit/>
          </a:bodyPr>
          <a:lstStyle/>
          <a:p>
            <a:r>
              <a:rPr lang="en-US" sz="3200" b="1" dirty="0" smtClean="0">
                <a:solidFill>
                  <a:srgbClr val="0000FF"/>
                </a:solidFill>
                <a:cs typeface="Times New Roman"/>
              </a:rPr>
              <a:t>                       Outline</a:t>
            </a:r>
          </a:p>
          <a:p>
            <a:endParaRPr lang="en-US" sz="3200" b="1" dirty="0" smtClean="0">
              <a:solidFill>
                <a:srgbClr val="0000FF"/>
              </a:solidFill>
              <a:cs typeface="Times New Roman"/>
            </a:endParaRPr>
          </a:p>
          <a:p>
            <a:pPr marL="342900" indent="-342900">
              <a:buFont typeface="Arial"/>
              <a:buChar char="•"/>
            </a:pPr>
            <a:r>
              <a:rPr lang="en-US" sz="3200" b="1" dirty="0" smtClean="0">
                <a:solidFill>
                  <a:srgbClr val="0000FF"/>
                </a:solidFill>
                <a:cs typeface="Times New Roman"/>
              </a:rPr>
              <a:t>Key questions to high energy physics</a:t>
            </a:r>
          </a:p>
          <a:p>
            <a:pPr marL="342900" indent="-342900">
              <a:buFont typeface="Arial"/>
              <a:buChar char="•"/>
            </a:pPr>
            <a:r>
              <a:rPr lang="en-US" sz="3200" b="1" dirty="0" smtClean="0">
                <a:solidFill>
                  <a:srgbClr val="0000FF"/>
                </a:solidFill>
                <a:cs typeface="Times New Roman"/>
              </a:rPr>
              <a:t>Current facilities and status </a:t>
            </a:r>
          </a:p>
          <a:p>
            <a:pPr marL="342900" indent="-342900">
              <a:buFont typeface="Arial"/>
              <a:buChar char="•"/>
            </a:pPr>
            <a:r>
              <a:rPr lang="en-US" sz="3200" b="1" dirty="0" smtClean="0">
                <a:solidFill>
                  <a:srgbClr val="0000FF"/>
                </a:solidFill>
                <a:cs typeface="Times New Roman"/>
              </a:rPr>
              <a:t>On the future </a:t>
            </a:r>
            <a:endParaRPr lang="en-US" sz="3200" b="1" dirty="0">
              <a:solidFill>
                <a:srgbClr val="0000FF"/>
              </a:solidFill>
              <a:cs typeface="Times New Roman"/>
            </a:endParaRPr>
          </a:p>
          <a:p>
            <a:pPr marL="342900" indent="-342900">
              <a:buFont typeface="Arial"/>
              <a:buChar char="•"/>
            </a:pPr>
            <a:r>
              <a:rPr lang="en-US" sz="3200" b="1" dirty="0" smtClean="0">
                <a:solidFill>
                  <a:srgbClr val="0000FF"/>
                </a:solidFill>
                <a:cs typeface="Times New Roman"/>
              </a:rPr>
              <a:t>Summary </a:t>
            </a:r>
            <a:endParaRPr lang="en-US" sz="3200" b="1" dirty="0">
              <a:solidFill>
                <a:srgbClr val="0000FF"/>
              </a:solidFill>
              <a:cs typeface="Times New Roman"/>
            </a:endParaRPr>
          </a:p>
        </p:txBody>
      </p:sp>
      <p:sp>
        <p:nvSpPr>
          <p:cNvPr id="6" name="Subtitle 2"/>
          <p:cNvSpPr txBox="1">
            <a:spLocks/>
          </p:cNvSpPr>
          <p:nvPr/>
        </p:nvSpPr>
        <p:spPr>
          <a:xfrm>
            <a:off x="445988" y="4965249"/>
            <a:ext cx="8508999" cy="127277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000" b="1" dirty="0" smtClean="0">
                <a:solidFill>
                  <a:srgbClr val="000000"/>
                </a:solidFill>
                <a:cs typeface="Times New Roman"/>
              </a:rPr>
              <a:t>Zhengguo Zhao </a:t>
            </a:r>
          </a:p>
          <a:p>
            <a:r>
              <a:rPr lang="en-US" sz="3000" b="1" dirty="0" smtClean="0">
                <a:solidFill>
                  <a:srgbClr val="000000"/>
                </a:solidFill>
                <a:cs typeface="Times New Roman"/>
              </a:rPr>
              <a:t>University of Science and Technology of China</a:t>
            </a:r>
          </a:p>
          <a:p>
            <a:endParaRPr lang="en-US" altLang="zh-CN" sz="1400" b="1" dirty="0" smtClean="0">
              <a:solidFill>
                <a:schemeClr val="tx1"/>
              </a:solidFill>
              <a:cs typeface="Times New Roman"/>
            </a:endParaRPr>
          </a:p>
          <a:p>
            <a:r>
              <a:rPr lang="en-US" altLang="zh-CN" sz="1400" b="1" dirty="0" smtClean="0">
                <a:solidFill>
                  <a:schemeClr val="tx1"/>
                </a:solidFill>
                <a:cs typeface="Times New Roman"/>
              </a:rPr>
              <a:t>11/9/2019</a:t>
            </a:r>
            <a:endParaRPr lang="en-US" sz="1400" b="1" dirty="0" smtClean="0">
              <a:solidFill>
                <a:schemeClr val="tx1"/>
              </a:solidFill>
              <a:cs typeface="Times New Roman"/>
            </a:endParaRPr>
          </a:p>
        </p:txBody>
      </p:sp>
    </p:spTree>
    <p:extLst>
      <p:ext uri="{BB962C8B-B14F-4D97-AF65-F5344CB8AC3E}">
        <p14:creationId xmlns:p14="http://schemas.microsoft.com/office/powerpoint/2010/main" val="13205545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7556"/>
          <a:stretch/>
        </p:blipFill>
        <p:spPr>
          <a:xfrm>
            <a:off x="203200" y="159026"/>
            <a:ext cx="8656320" cy="6698974"/>
          </a:xfrm>
          <a:prstGeom prst="rect">
            <a:avLst/>
          </a:prstGeom>
        </p:spPr>
      </p:pic>
      <p:grpSp>
        <p:nvGrpSpPr>
          <p:cNvPr id="16" name="Group 15"/>
          <p:cNvGrpSpPr/>
          <p:nvPr/>
        </p:nvGrpSpPr>
        <p:grpSpPr>
          <a:xfrm>
            <a:off x="4922310" y="711667"/>
            <a:ext cx="2100540" cy="6094903"/>
            <a:chOff x="4922310" y="711666"/>
            <a:chExt cx="2100540" cy="6094903"/>
          </a:xfrm>
        </p:grpSpPr>
        <p:cxnSp>
          <p:nvCxnSpPr>
            <p:cNvPr id="17" name="Straight Connector 16"/>
            <p:cNvCxnSpPr/>
            <p:nvPr/>
          </p:nvCxnSpPr>
          <p:spPr>
            <a:xfrm>
              <a:off x="5309596" y="711666"/>
              <a:ext cx="0" cy="5644684"/>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922310" y="6406459"/>
              <a:ext cx="787395" cy="400110"/>
            </a:xfrm>
            <a:prstGeom prst="rect">
              <a:avLst/>
            </a:prstGeom>
            <a:solidFill>
              <a:srgbClr val="FFFF00"/>
            </a:solidFill>
          </p:spPr>
          <p:txBody>
            <a:bodyPr wrap="none" rtlCol="0">
              <a:spAutoFit/>
            </a:bodyPr>
            <a:lstStyle/>
            <a:p>
              <a:r>
                <a:rPr lang="en-US" sz="2000" b="1" dirty="0">
                  <a:solidFill>
                    <a:srgbClr val="FF0000"/>
                  </a:solidFill>
                </a:rPr>
                <a:t>1 </a:t>
              </a:r>
              <a:r>
                <a:rPr lang="en-US" sz="2000" b="1" dirty="0" err="1">
                  <a:solidFill>
                    <a:srgbClr val="FF0000"/>
                  </a:solidFill>
                </a:rPr>
                <a:t>TeV</a:t>
              </a:r>
              <a:endParaRPr lang="en-US" sz="2000" b="1" dirty="0">
                <a:solidFill>
                  <a:srgbClr val="FF0000"/>
                </a:solidFill>
              </a:endParaRPr>
            </a:p>
          </p:txBody>
        </p:sp>
        <p:sp>
          <p:nvSpPr>
            <p:cNvPr id="19" name="TextBox 18"/>
            <p:cNvSpPr txBox="1"/>
            <p:nvPr/>
          </p:nvSpPr>
          <p:spPr>
            <a:xfrm>
              <a:off x="6107215" y="6381247"/>
              <a:ext cx="915635" cy="400110"/>
            </a:xfrm>
            <a:prstGeom prst="rect">
              <a:avLst/>
            </a:prstGeom>
            <a:solidFill>
              <a:srgbClr val="FFFF00"/>
            </a:solidFill>
          </p:spPr>
          <p:txBody>
            <a:bodyPr wrap="none" rtlCol="0">
              <a:spAutoFit/>
            </a:bodyPr>
            <a:lstStyle/>
            <a:p>
              <a:r>
                <a:rPr lang="en-US" sz="2000" b="1" dirty="0">
                  <a:solidFill>
                    <a:srgbClr val="FF0000"/>
                  </a:solidFill>
                </a:rPr>
                <a:t>10 </a:t>
              </a:r>
              <a:r>
                <a:rPr lang="en-US" sz="2000" b="1" dirty="0" err="1">
                  <a:solidFill>
                    <a:srgbClr val="FF0000"/>
                  </a:solidFill>
                </a:rPr>
                <a:t>TeV</a:t>
              </a:r>
              <a:endParaRPr lang="en-US" sz="2000" b="1" dirty="0">
                <a:solidFill>
                  <a:srgbClr val="FF0000"/>
                </a:solidFill>
              </a:endParaRPr>
            </a:p>
          </p:txBody>
        </p:sp>
        <p:cxnSp>
          <p:nvCxnSpPr>
            <p:cNvPr id="20" name="Straight Connector 19"/>
            <p:cNvCxnSpPr/>
            <p:nvPr/>
          </p:nvCxnSpPr>
          <p:spPr>
            <a:xfrm>
              <a:off x="6853210" y="711666"/>
              <a:ext cx="0" cy="5644684"/>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grpSp>
      <p:sp>
        <p:nvSpPr>
          <p:cNvPr id="4" name="Rectangle 3"/>
          <p:cNvSpPr/>
          <p:nvPr/>
        </p:nvSpPr>
        <p:spPr>
          <a:xfrm>
            <a:off x="63501" y="6490203"/>
            <a:ext cx="4734614" cy="369332"/>
          </a:xfrm>
          <a:prstGeom prst="rect">
            <a:avLst/>
          </a:prstGeom>
        </p:spPr>
        <p:txBody>
          <a:bodyPr wrap="square">
            <a:spAutoFit/>
          </a:bodyPr>
          <a:lstStyle/>
          <a:p>
            <a:r>
              <a:rPr lang="en-US" dirty="0">
                <a:solidFill>
                  <a:srgbClr val="0000FF"/>
                </a:solidFill>
              </a:rPr>
              <a:t>https://</a:t>
            </a:r>
            <a:r>
              <a:rPr lang="en-US" dirty="0" err="1">
                <a:solidFill>
                  <a:srgbClr val="0000FF"/>
                </a:solidFill>
              </a:rPr>
              <a:t>twiki.cern.ch</a:t>
            </a:r>
            <a:r>
              <a:rPr lang="en-US" dirty="0">
                <a:solidFill>
                  <a:srgbClr val="0000FF"/>
                </a:solidFill>
              </a:rPr>
              <a:t>/</a:t>
            </a:r>
            <a:r>
              <a:rPr lang="en-US" dirty="0" err="1">
                <a:solidFill>
                  <a:srgbClr val="0000FF"/>
                </a:solidFill>
              </a:rPr>
              <a:t>twiki</a:t>
            </a:r>
            <a:r>
              <a:rPr lang="en-US" dirty="0">
                <a:solidFill>
                  <a:srgbClr val="0000FF"/>
                </a:solidFill>
              </a:rPr>
              <a:t>/bin/view/</a:t>
            </a:r>
            <a:r>
              <a:rPr lang="en-US" dirty="0" err="1">
                <a:solidFill>
                  <a:srgbClr val="0000FF"/>
                </a:solidFill>
              </a:rPr>
              <a:t>AtlasPublic</a:t>
            </a:r>
            <a:r>
              <a:rPr lang="en-US" dirty="0">
                <a:solidFill>
                  <a:srgbClr val="0000FF"/>
                </a:solidFill>
              </a:rPr>
              <a:t>/</a:t>
            </a:r>
          </a:p>
        </p:txBody>
      </p:sp>
    </p:spTree>
    <p:extLst>
      <p:ext uri="{BB962C8B-B14F-4D97-AF65-F5344CB8AC3E}">
        <p14:creationId xmlns:p14="http://schemas.microsoft.com/office/powerpoint/2010/main" val="34083211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188"/>
            <a:ext cx="9144000" cy="6625624"/>
          </a:xfrm>
          <a:prstGeom prst="rect">
            <a:avLst/>
          </a:prstGeom>
        </p:spPr>
      </p:pic>
      <p:cxnSp>
        <p:nvCxnSpPr>
          <p:cNvPr id="10" name="Straight Connector 9"/>
          <p:cNvCxnSpPr/>
          <p:nvPr/>
        </p:nvCxnSpPr>
        <p:spPr>
          <a:xfrm flipH="1">
            <a:off x="5531452" y="591231"/>
            <a:ext cx="10947" cy="5934203"/>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155114" y="6472153"/>
            <a:ext cx="787395" cy="400110"/>
          </a:xfrm>
          <a:prstGeom prst="rect">
            <a:avLst/>
          </a:prstGeom>
          <a:solidFill>
            <a:srgbClr val="FFFF00"/>
          </a:solidFill>
        </p:spPr>
        <p:txBody>
          <a:bodyPr wrap="none" rtlCol="0">
            <a:spAutoFit/>
          </a:bodyPr>
          <a:lstStyle/>
          <a:p>
            <a:r>
              <a:rPr lang="en-US" sz="2000" b="1" dirty="0">
                <a:solidFill>
                  <a:srgbClr val="FF0000"/>
                </a:solidFill>
              </a:rPr>
              <a:t>1 </a:t>
            </a:r>
            <a:r>
              <a:rPr lang="en-US" sz="2000" b="1" dirty="0" err="1">
                <a:solidFill>
                  <a:srgbClr val="FF0000"/>
                </a:solidFill>
              </a:rPr>
              <a:t>TeV</a:t>
            </a:r>
            <a:endParaRPr lang="en-US" sz="2000" b="1" dirty="0">
              <a:solidFill>
                <a:srgbClr val="FF0000"/>
              </a:solidFill>
            </a:endParaRPr>
          </a:p>
        </p:txBody>
      </p:sp>
    </p:spTree>
    <p:extLst>
      <p:ext uri="{BB962C8B-B14F-4D97-AF65-F5344CB8AC3E}">
        <p14:creationId xmlns:p14="http://schemas.microsoft.com/office/powerpoint/2010/main" val="1507380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723582" y="957384"/>
            <a:ext cx="4345749" cy="4024922"/>
          </a:xfrm>
          <a:prstGeom prst="rect">
            <a:avLst/>
          </a:prstGeom>
        </p:spPr>
      </p:pic>
      <p:sp>
        <p:nvSpPr>
          <p:cNvPr id="4" name="TextBox 3"/>
          <p:cNvSpPr txBox="1"/>
          <p:nvPr/>
        </p:nvSpPr>
        <p:spPr>
          <a:xfrm>
            <a:off x="87923" y="2"/>
            <a:ext cx="9144000" cy="769441"/>
          </a:xfrm>
          <a:prstGeom prst="rect">
            <a:avLst/>
          </a:prstGeom>
          <a:noFill/>
        </p:spPr>
        <p:txBody>
          <a:bodyPr wrap="square" rtlCol="0">
            <a:spAutoFit/>
          </a:bodyPr>
          <a:lstStyle/>
          <a:p>
            <a:pPr algn="ctr"/>
            <a:r>
              <a:rPr lang="en-US" sz="4400" b="1" dirty="0"/>
              <a:t>Search for Dark Matter (WIMP)  </a:t>
            </a:r>
          </a:p>
        </p:txBody>
      </p:sp>
      <p:sp>
        <p:nvSpPr>
          <p:cNvPr id="5" name="Rectangle 4"/>
          <p:cNvSpPr/>
          <p:nvPr/>
        </p:nvSpPr>
        <p:spPr>
          <a:xfrm>
            <a:off x="87923" y="957385"/>
            <a:ext cx="4493846" cy="3354765"/>
          </a:xfrm>
          <a:prstGeom prst="rect">
            <a:avLst/>
          </a:prstGeom>
        </p:spPr>
        <p:txBody>
          <a:bodyPr wrap="square">
            <a:spAutoFit/>
          </a:bodyPr>
          <a:lstStyle/>
          <a:p>
            <a:pPr marL="342900" indent="-342900">
              <a:buFont typeface="Arial"/>
              <a:buChar char="•"/>
            </a:pPr>
            <a:r>
              <a:rPr lang="en-GB" sz="2400" b="1" dirty="0">
                <a:latin typeface="+mj-lt"/>
              </a:rPr>
              <a:t>DM could be directly produced at the LHC through decays (LSP in SUSY cascades, or Higgs portal).</a:t>
            </a:r>
          </a:p>
          <a:p>
            <a:endParaRPr lang="en-GB" sz="1000" b="1" dirty="0">
              <a:latin typeface="+mj-lt"/>
            </a:endParaRPr>
          </a:p>
          <a:p>
            <a:pPr marL="342900" indent="-342900">
              <a:buFont typeface="Arial"/>
              <a:buChar char="•"/>
            </a:pPr>
            <a:r>
              <a:rPr lang="en-GB" sz="2400" b="1" dirty="0">
                <a:latin typeface="+mj-lt"/>
              </a:rPr>
              <a:t>Complementary to direct and indirect searches.</a:t>
            </a:r>
          </a:p>
          <a:p>
            <a:endParaRPr lang="en-GB" sz="1000" b="1" dirty="0">
              <a:latin typeface="+mj-lt"/>
            </a:endParaRPr>
          </a:p>
          <a:p>
            <a:pPr marL="342900" indent="-342900">
              <a:buFont typeface="Arial"/>
              <a:buChar char="•"/>
            </a:pPr>
            <a:r>
              <a:rPr lang="en-GB" sz="2400" b="1" dirty="0">
                <a:latin typeface="+mj-lt"/>
              </a:rPr>
              <a:t>Best for low DM masses and spin-dependent couplings</a:t>
            </a:r>
          </a:p>
        </p:txBody>
      </p:sp>
      <p:pic>
        <p:nvPicPr>
          <p:cNvPr id="6" name="Picture 5" descr="feyn4_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25" y="4550791"/>
            <a:ext cx="2120237" cy="1431521"/>
          </a:xfrm>
          <a:prstGeom prst="rect">
            <a:avLst/>
          </a:prstGeom>
        </p:spPr>
      </p:pic>
      <p:pic>
        <p:nvPicPr>
          <p:cNvPr id="7" name="Picture 6" descr="feyn5_n.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6771" y="4550794"/>
            <a:ext cx="2196386" cy="1482391"/>
          </a:xfrm>
          <a:prstGeom prst="rect">
            <a:avLst/>
          </a:prstGeom>
        </p:spPr>
      </p:pic>
      <p:sp>
        <p:nvSpPr>
          <p:cNvPr id="8" name="Rectangle 7"/>
          <p:cNvSpPr/>
          <p:nvPr/>
        </p:nvSpPr>
        <p:spPr>
          <a:xfrm>
            <a:off x="2403222" y="6433110"/>
            <a:ext cx="2729054" cy="369332"/>
          </a:xfrm>
          <a:prstGeom prst="rect">
            <a:avLst/>
          </a:prstGeom>
        </p:spPr>
        <p:txBody>
          <a:bodyPr wrap="none">
            <a:spAutoFit/>
          </a:bodyPr>
          <a:lstStyle/>
          <a:p>
            <a:r>
              <a:rPr lang="en-US" i="1" dirty="0" err="1">
                <a:solidFill>
                  <a:schemeClr val="tx1">
                    <a:lumMod val="75000"/>
                    <a:lumOff val="25000"/>
                  </a:schemeClr>
                </a:solidFill>
                <a:latin typeface="Trebuchet MS"/>
              </a:rPr>
              <a:t>arXiv</a:t>
            </a:r>
            <a:r>
              <a:rPr lang="en-US" i="1" dirty="0">
                <a:solidFill>
                  <a:schemeClr val="tx1">
                    <a:lumMod val="75000"/>
                    <a:lumOff val="25000"/>
                  </a:schemeClr>
                </a:solidFill>
                <a:latin typeface="Trebuchet MS"/>
              </a:rPr>
              <a:t> 1603.04156 (2016) </a:t>
            </a:r>
            <a:endParaRPr lang="en-US" dirty="0"/>
          </a:p>
        </p:txBody>
      </p:sp>
      <p:sp>
        <p:nvSpPr>
          <p:cNvPr id="9" name="Rectangle 8"/>
          <p:cNvSpPr/>
          <p:nvPr/>
        </p:nvSpPr>
        <p:spPr>
          <a:xfrm>
            <a:off x="0" y="6033186"/>
            <a:ext cx="2403222" cy="646331"/>
          </a:xfrm>
          <a:prstGeom prst="rect">
            <a:avLst/>
          </a:prstGeom>
        </p:spPr>
        <p:txBody>
          <a:bodyPr wrap="none">
            <a:spAutoFit/>
          </a:bodyPr>
          <a:lstStyle/>
          <a:p>
            <a:r>
              <a:rPr lang="en-GB" dirty="0">
                <a:solidFill>
                  <a:srgbClr val="000090"/>
                </a:solidFill>
                <a:latin typeface="Trebuchet MS"/>
              </a:rPr>
              <a:t>Contact interaction-</a:t>
            </a:r>
          </a:p>
          <a:p>
            <a:r>
              <a:rPr lang="en-GB" dirty="0">
                <a:solidFill>
                  <a:srgbClr val="000090"/>
                </a:solidFill>
                <a:latin typeface="Trebuchet MS"/>
              </a:rPr>
              <a:t>effective field theory</a:t>
            </a:r>
          </a:p>
        </p:txBody>
      </p:sp>
      <p:sp>
        <p:nvSpPr>
          <p:cNvPr id="10" name="Text Box 14"/>
          <p:cNvSpPr txBox="1">
            <a:spLocks noChangeArrowheads="1"/>
          </p:cNvSpPr>
          <p:nvPr/>
        </p:nvSpPr>
        <p:spPr bwMode="auto">
          <a:xfrm>
            <a:off x="2676773" y="5137117"/>
            <a:ext cx="435145" cy="369332"/>
          </a:xfrm>
          <a:prstGeom prst="rect">
            <a:avLst/>
          </a:prstGeom>
          <a:noFill/>
          <a:ln w="9525">
            <a:noFill/>
            <a:miter lim="800000"/>
            <a:headEnd/>
            <a:tailEnd/>
          </a:ln>
        </p:spPr>
        <p:txBody>
          <a:bodyPr wrap="square">
            <a:prstTxWarp prst="textNoShape">
              <a:avLst/>
            </a:prstTxWarp>
            <a:spAutoFit/>
          </a:bodyPr>
          <a:lstStyle/>
          <a:p>
            <a:r>
              <a:rPr lang="en-GB" sz="1800" b="0" dirty="0" err="1">
                <a:solidFill>
                  <a:srgbClr val="FF0000"/>
                </a:solidFill>
                <a:latin typeface="Trebuchet MS"/>
              </a:rPr>
              <a:t>g</a:t>
            </a:r>
            <a:r>
              <a:rPr lang="en-GB" sz="1800" b="0" baseline="-25000" dirty="0" err="1">
                <a:solidFill>
                  <a:srgbClr val="FF0000"/>
                </a:solidFill>
                <a:latin typeface="Trebuchet MS"/>
              </a:rPr>
              <a:t>q</a:t>
            </a:r>
            <a:endParaRPr lang="en-GB" sz="1800" b="0" baseline="-25000" dirty="0">
              <a:solidFill>
                <a:srgbClr val="FF0000"/>
              </a:solidFill>
              <a:latin typeface="Trebuchet MS"/>
            </a:endParaRPr>
          </a:p>
        </p:txBody>
      </p:sp>
      <p:sp>
        <p:nvSpPr>
          <p:cNvPr id="11" name="Text Box 14"/>
          <p:cNvSpPr txBox="1">
            <a:spLocks noChangeArrowheads="1"/>
          </p:cNvSpPr>
          <p:nvPr/>
        </p:nvSpPr>
        <p:spPr bwMode="auto">
          <a:xfrm>
            <a:off x="2676771" y="6056478"/>
            <a:ext cx="2265764" cy="369332"/>
          </a:xfrm>
          <a:prstGeom prst="rect">
            <a:avLst/>
          </a:prstGeom>
          <a:noFill/>
          <a:ln w="9525">
            <a:noFill/>
            <a:miter lim="800000"/>
            <a:headEnd/>
            <a:tailEnd/>
          </a:ln>
        </p:spPr>
        <p:txBody>
          <a:bodyPr wrap="square">
            <a:prstTxWarp prst="textNoShape">
              <a:avLst/>
            </a:prstTxWarp>
            <a:spAutoFit/>
          </a:bodyPr>
          <a:lstStyle/>
          <a:p>
            <a:r>
              <a:rPr lang="en-GB" dirty="0">
                <a:solidFill>
                  <a:srgbClr val="000090"/>
                </a:solidFill>
                <a:latin typeface="Trebuchet MS"/>
              </a:rPr>
              <a:t>Simplified models</a:t>
            </a:r>
          </a:p>
        </p:txBody>
      </p:sp>
      <p:sp>
        <p:nvSpPr>
          <p:cNvPr id="12" name="Text Box 14"/>
          <p:cNvSpPr txBox="1">
            <a:spLocks noChangeArrowheads="1"/>
          </p:cNvSpPr>
          <p:nvPr/>
        </p:nvSpPr>
        <p:spPr bwMode="auto">
          <a:xfrm>
            <a:off x="4288437" y="5141035"/>
            <a:ext cx="435145" cy="369332"/>
          </a:xfrm>
          <a:prstGeom prst="rect">
            <a:avLst/>
          </a:prstGeom>
          <a:noFill/>
          <a:ln w="9525">
            <a:noFill/>
            <a:miter lim="800000"/>
            <a:headEnd/>
            <a:tailEnd/>
          </a:ln>
        </p:spPr>
        <p:txBody>
          <a:bodyPr wrap="square">
            <a:prstTxWarp prst="textNoShape">
              <a:avLst/>
            </a:prstTxWarp>
            <a:spAutoFit/>
          </a:bodyPr>
          <a:lstStyle/>
          <a:p>
            <a:r>
              <a:rPr lang="en-GB" sz="1800" b="0" dirty="0" err="1">
                <a:solidFill>
                  <a:srgbClr val="FF0000"/>
                </a:solidFill>
                <a:latin typeface="Trebuchet MS"/>
              </a:rPr>
              <a:t>g</a:t>
            </a:r>
            <a:r>
              <a:rPr lang="en-GB" sz="1800" b="0" baseline="-25000" dirty="0" err="1">
                <a:solidFill>
                  <a:srgbClr val="FF0000"/>
                </a:solidFill>
                <a:latin typeface="+mj-lt"/>
              </a:rPr>
              <a:t>χ</a:t>
            </a:r>
            <a:endParaRPr lang="en-GB" sz="1800" b="0" baseline="-25000" dirty="0">
              <a:solidFill>
                <a:srgbClr val="FF0000"/>
              </a:solidFill>
              <a:latin typeface="+mj-lt"/>
            </a:endParaRPr>
          </a:p>
        </p:txBody>
      </p:sp>
      <p:sp>
        <p:nvSpPr>
          <p:cNvPr id="13" name="Right Arrow 12"/>
          <p:cNvSpPr/>
          <p:nvPr/>
        </p:nvSpPr>
        <p:spPr>
          <a:xfrm>
            <a:off x="2247230" y="5189160"/>
            <a:ext cx="322071" cy="211526"/>
          </a:xfrm>
          <a:prstGeom prst="right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6519" y="5322214"/>
            <a:ext cx="3364618" cy="13201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TextBox 15"/>
          <p:cNvSpPr txBox="1"/>
          <p:nvPr/>
        </p:nvSpPr>
        <p:spPr>
          <a:xfrm>
            <a:off x="6183925" y="4982307"/>
            <a:ext cx="2201519" cy="369332"/>
          </a:xfrm>
          <a:prstGeom prst="rect">
            <a:avLst/>
          </a:prstGeom>
          <a:noFill/>
        </p:spPr>
        <p:txBody>
          <a:bodyPr wrap="none" rtlCol="0">
            <a:spAutoFit/>
          </a:bodyPr>
          <a:lstStyle/>
          <a:p>
            <a:r>
              <a:rPr lang="en-US" dirty="0"/>
              <a:t>Invisible Higgs decays</a:t>
            </a:r>
          </a:p>
        </p:txBody>
      </p:sp>
    </p:spTree>
    <p:extLst>
      <p:ext uri="{BB962C8B-B14F-4D97-AF65-F5344CB8AC3E}">
        <p14:creationId xmlns:p14="http://schemas.microsoft.com/office/powerpoint/2010/main" val="4010885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73751"/>
            <a:ext cx="9144000" cy="3496530"/>
          </a:xfrm>
          <a:prstGeom prst="rect">
            <a:avLst/>
          </a:prstGeom>
        </p:spPr>
      </p:pic>
      <p:sp>
        <p:nvSpPr>
          <p:cNvPr id="9" name="TextBox 8"/>
          <p:cNvSpPr txBox="1"/>
          <p:nvPr/>
        </p:nvSpPr>
        <p:spPr>
          <a:xfrm>
            <a:off x="161918" y="4193154"/>
            <a:ext cx="8752266" cy="2400657"/>
          </a:xfrm>
          <a:prstGeom prst="rect">
            <a:avLst/>
          </a:prstGeom>
          <a:noFill/>
        </p:spPr>
        <p:txBody>
          <a:bodyPr wrap="none" rtlCol="0">
            <a:spAutoFit/>
          </a:bodyPr>
          <a:lstStyle/>
          <a:p>
            <a:pPr marL="457200" indent="-457200">
              <a:buFont typeface="Arial"/>
              <a:buChar char="•"/>
            </a:pPr>
            <a:r>
              <a:rPr lang="en-US" altLang="zh-CN" sz="2800" b="1" dirty="0">
                <a:latin typeface="+mj-lt"/>
                <a:ea typeface="华文楷体"/>
                <a:cs typeface="华文楷体"/>
              </a:rPr>
              <a:t>High </a:t>
            </a:r>
            <a:r>
              <a:rPr lang="en-US" altLang="zh-CN" sz="2800" b="1" dirty="0">
                <a:solidFill>
                  <a:srgbClr val="FF0000"/>
                </a:solidFill>
                <a:latin typeface="+mj-lt"/>
                <a:ea typeface="华文楷体"/>
                <a:cs typeface="华文楷体"/>
              </a:rPr>
              <a:t>statistics</a:t>
            </a:r>
            <a:r>
              <a:rPr lang="en-US" altLang="zh-CN" sz="2800" b="1" dirty="0">
                <a:latin typeface="+mj-lt"/>
                <a:ea typeface="华文楷体"/>
                <a:cs typeface="华文楷体"/>
              </a:rPr>
              <a:t> data to study Higgs boson property and </a:t>
            </a:r>
          </a:p>
          <a:p>
            <a:r>
              <a:rPr lang="en-US" altLang="zh-CN" sz="2800" b="1" dirty="0">
                <a:latin typeface="+mj-lt"/>
                <a:ea typeface="华文楷体"/>
                <a:cs typeface="华文楷体"/>
              </a:rPr>
              <a:t>     search for new phenomenon beyond SM.  </a:t>
            </a:r>
          </a:p>
          <a:p>
            <a:endParaRPr lang="en-US" altLang="zh-CN" sz="1000" b="1" dirty="0">
              <a:latin typeface="华文楷体"/>
              <a:ea typeface="华文楷体"/>
              <a:cs typeface="华文楷体"/>
            </a:endParaRPr>
          </a:p>
          <a:p>
            <a:pPr marL="457200" indent="-457200">
              <a:buFont typeface="Arial"/>
              <a:buChar char="•"/>
            </a:pPr>
            <a:r>
              <a:rPr lang="en-US" altLang="zh-CN" sz="2800" b="1" dirty="0">
                <a:solidFill>
                  <a:srgbClr val="FF0000"/>
                </a:solidFill>
                <a:ea typeface="华文楷体"/>
                <a:cs typeface="Symbol" charset="2"/>
              </a:rPr>
              <a:t>Unique</a:t>
            </a:r>
            <a:r>
              <a:rPr lang="en-US" altLang="zh-CN" sz="2800" b="1" dirty="0">
                <a:ea typeface="华文楷体"/>
                <a:cs typeface="Symbol" charset="2"/>
              </a:rPr>
              <a:t> frontier for tackling </a:t>
            </a:r>
            <a:r>
              <a:rPr lang="en-US" altLang="zh-CN" sz="2800" b="1" dirty="0">
                <a:solidFill>
                  <a:srgbClr val="FF0000"/>
                </a:solidFill>
                <a:ea typeface="华文楷体"/>
                <a:cs typeface="Symbol" charset="2"/>
              </a:rPr>
              <a:t>key</a:t>
            </a:r>
            <a:r>
              <a:rPr lang="en-US" altLang="zh-CN" sz="2800" b="1" dirty="0">
                <a:ea typeface="华文楷体"/>
                <a:cs typeface="Symbol" charset="2"/>
              </a:rPr>
              <a:t> science questions, </a:t>
            </a:r>
          </a:p>
          <a:p>
            <a:r>
              <a:rPr lang="en-US" altLang="zh-CN" sz="2800" b="1" dirty="0">
                <a:ea typeface="华文楷体"/>
                <a:cs typeface="Symbol" charset="2"/>
              </a:rPr>
              <a:t>      training world first class </a:t>
            </a:r>
            <a:r>
              <a:rPr lang="en-US" altLang="zh-CN" sz="2800" b="1" dirty="0">
                <a:solidFill>
                  <a:srgbClr val="FF0000"/>
                </a:solidFill>
                <a:ea typeface="华文楷体"/>
                <a:cs typeface="Symbol" charset="2"/>
              </a:rPr>
              <a:t>scientists</a:t>
            </a:r>
            <a:r>
              <a:rPr lang="en-US" altLang="zh-CN" sz="2800" b="1" dirty="0">
                <a:ea typeface="华文楷体"/>
                <a:cs typeface="Symbol" charset="2"/>
              </a:rPr>
              <a:t> and develop cutting </a:t>
            </a:r>
          </a:p>
          <a:p>
            <a:r>
              <a:rPr lang="en-US" altLang="zh-CN" sz="2800" b="1" dirty="0">
                <a:ea typeface="华文楷体"/>
                <a:cs typeface="Symbol" charset="2"/>
              </a:rPr>
              <a:t>      edge </a:t>
            </a:r>
            <a:r>
              <a:rPr lang="en-US" altLang="zh-CN" sz="2800" b="1" dirty="0">
                <a:solidFill>
                  <a:srgbClr val="FF0000"/>
                </a:solidFill>
                <a:ea typeface="华文楷体"/>
                <a:cs typeface="Symbol" charset="2"/>
              </a:rPr>
              <a:t>technologies</a:t>
            </a:r>
            <a:r>
              <a:rPr lang="en-US" altLang="zh-CN" sz="2800" b="1" dirty="0">
                <a:ea typeface="华文楷体"/>
                <a:cs typeface="Symbol" charset="2"/>
              </a:rPr>
              <a:t>.   </a:t>
            </a:r>
            <a:endParaRPr lang="en-US" sz="2800" b="1" dirty="0">
              <a:ea typeface="华文楷体"/>
              <a:cs typeface="Symbol" charset="2"/>
            </a:endParaRPr>
          </a:p>
        </p:txBody>
      </p:sp>
    </p:spTree>
    <p:extLst>
      <p:ext uri="{BB962C8B-B14F-4D97-AF65-F5344CB8AC3E}">
        <p14:creationId xmlns:p14="http://schemas.microsoft.com/office/powerpoint/2010/main" val="95916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4" name="Slide Number Placeholder 3"/>
          <p:cNvSpPr>
            <a:spLocks noGrp="1"/>
          </p:cNvSpPr>
          <p:nvPr>
            <p:ph type="sldNum" sz="quarter" idx="12"/>
          </p:nvPr>
        </p:nvSpPr>
        <p:spPr/>
        <p:txBody>
          <a:bodyPr/>
          <a:lstStyle/>
          <a:p>
            <a:fld id="{679A2F6C-EB47-8E48-9100-153391A91E0C}" type="slidenum">
              <a:rPr lang="en-US" smtClean="0"/>
              <a:pPr/>
              <a:t>14</a:t>
            </a:fld>
            <a:endParaRPr lang="en-US"/>
          </a:p>
        </p:txBody>
      </p:sp>
      <p:pic>
        <p:nvPicPr>
          <p:cNvPr id="5" name="Picture 4"/>
          <p:cNvPicPr>
            <a:picLocks noChangeAspect="1"/>
          </p:cNvPicPr>
          <p:nvPr/>
        </p:nvPicPr>
        <p:blipFill>
          <a:blip r:embed="rId2"/>
          <a:stretch>
            <a:fillRect/>
          </a:stretch>
        </p:blipFill>
        <p:spPr>
          <a:xfrm>
            <a:off x="0" y="38100"/>
            <a:ext cx="9144000" cy="6772060"/>
          </a:xfrm>
          <a:prstGeom prst="rect">
            <a:avLst/>
          </a:prstGeom>
        </p:spPr>
      </p:pic>
    </p:spTree>
    <p:extLst>
      <p:ext uri="{BB962C8B-B14F-4D97-AF65-F5344CB8AC3E}">
        <p14:creationId xmlns:p14="http://schemas.microsoft.com/office/powerpoint/2010/main" val="39537244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8" name="グループ化 13"/>
          <p:cNvGrpSpPr>
            <a:grpSpLocks/>
          </p:cNvGrpSpPr>
          <p:nvPr/>
        </p:nvGrpSpPr>
        <p:grpSpPr bwMode="auto">
          <a:xfrm>
            <a:off x="34925" y="908050"/>
            <a:ext cx="9145588" cy="5905500"/>
            <a:chOff x="36104" y="391611"/>
            <a:chExt cx="9143822" cy="5905244"/>
          </a:xfrm>
        </p:grpSpPr>
        <p:pic>
          <p:nvPicPr>
            <p:cNvPr id="13209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552" y="751911"/>
              <a:ext cx="7848872" cy="5544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直線矢印コネクタ 6"/>
            <p:cNvCxnSpPr/>
            <p:nvPr/>
          </p:nvCxnSpPr>
          <p:spPr>
            <a:xfrm>
              <a:off x="540832" y="2348914"/>
              <a:ext cx="2199850" cy="519089"/>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32101" name="テキスト ボックス 7"/>
            <p:cNvSpPr txBox="1">
              <a:spLocks noChangeArrowheads="1"/>
            </p:cNvSpPr>
            <p:nvPr/>
          </p:nvSpPr>
          <p:spPr bwMode="auto">
            <a:xfrm>
              <a:off x="36104" y="2552002"/>
              <a:ext cx="198163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kumimoji="1" lang="en-US" altLang="ja-JP" sz="1800">
                  <a:solidFill>
                    <a:srgbClr val="0000FF"/>
                  </a:solidFill>
                  <a:latin typeface="Calibri" charset="0"/>
                  <a:ea typeface="MS PGothic" charset="0"/>
                  <a:cs typeface="MS PGothic" charset="0"/>
                </a:rPr>
                <a:t>electron</a:t>
              </a:r>
              <a:r>
                <a:rPr kumimoji="1" lang="sl-SI" altLang="ja-JP" sz="1800">
                  <a:solidFill>
                    <a:srgbClr val="0000FF"/>
                  </a:solidFill>
                  <a:latin typeface="Calibri" charset="0"/>
                  <a:ea typeface="MS PGothic" charset="0"/>
                  <a:cs typeface="MS PGothic" charset="0"/>
                </a:rPr>
                <a:t>s</a:t>
              </a:r>
              <a:r>
                <a:rPr kumimoji="1" lang="en-US" altLang="ja-JP" sz="1800">
                  <a:solidFill>
                    <a:srgbClr val="0000FF"/>
                  </a:solidFill>
                  <a:latin typeface="Calibri" charset="0"/>
                  <a:ea typeface="MS PGothic" charset="0"/>
                  <a:cs typeface="MS PGothic" charset="0"/>
                </a:rPr>
                <a:t>  (7GeV)</a:t>
              </a:r>
              <a:endParaRPr kumimoji="1" lang="ja-JP" altLang="en-US" sz="1800">
                <a:solidFill>
                  <a:srgbClr val="0000FF"/>
                </a:solidFill>
                <a:latin typeface="Calibri" charset="0"/>
                <a:ea typeface="MS PGothic" charset="0"/>
                <a:cs typeface="MS PGothic" charset="0"/>
              </a:endParaRPr>
            </a:p>
          </p:txBody>
        </p:sp>
        <p:cxnSp>
          <p:nvCxnSpPr>
            <p:cNvPr id="9" name="直線矢印コネクタ 8"/>
            <p:cNvCxnSpPr/>
            <p:nvPr/>
          </p:nvCxnSpPr>
          <p:spPr>
            <a:xfrm>
              <a:off x="6892780" y="3882373"/>
              <a:ext cx="1604653" cy="411144"/>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2103" name="テキスト ボックス 9"/>
            <p:cNvSpPr txBox="1">
              <a:spLocks noChangeArrowheads="1"/>
            </p:cNvSpPr>
            <p:nvPr/>
          </p:nvSpPr>
          <p:spPr bwMode="auto">
            <a:xfrm>
              <a:off x="6893184" y="4365104"/>
              <a:ext cx="178327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kumimoji="1" lang="en-US" altLang="ja-JP" sz="1800" dirty="0">
                  <a:latin typeface="Calibri" charset="0"/>
                  <a:ea typeface="MS PGothic" charset="0"/>
                  <a:cs typeface="MS PGothic" charset="0"/>
                </a:rPr>
                <a:t>positron</a:t>
              </a:r>
              <a:r>
                <a:rPr kumimoji="1" lang="sl-SI" altLang="ja-JP" sz="1800" dirty="0">
                  <a:latin typeface="Calibri" charset="0"/>
                  <a:ea typeface="MS PGothic" charset="0"/>
                  <a:cs typeface="MS PGothic" charset="0"/>
                </a:rPr>
                <a:t>s</a:t>
              </a:r>
              <a:r>
                <a:rPr kumimoji="1" lang="en-US" altLang="ja-JP" sz="1800" dirty="0">
                  <a:latin typeface="Calibri" charset="0"/>
                  <a:ea typeface="MS PGothic" charset="0"/>
                  <a:cs typeface="MS PGothic" charset="0"/>
                </a:rPr>
                <a:t> (4GeV)</a:t>
              </a:r>
              <a:endParaRPr kumimoji="1" lang="ja-JP" altLang="en-US" sz="1800" dirty="0">
                <a:latin typeface="Calibri" charset="0"/>
                <a:ea typeface="MS PGothic" charset="0"/>
                <a:cs typeface="MS PGothic" charset="0"/>
              </a:endParaRPr>
            </a:p>
          </p:txBody>
        </p:sp>
        <p:sp>
          <p:nvSpPr>
            <p:cNvPr id="13" name="角丸四角形吹き出し 12"/>
            <p:cNvSpPr/>
            <p:nvPr/>
          </p:nvSpPr>
          <p:spPr>
            <a:xfrm>
              <a:off x="5364313" y="391611"/>
              <a:ext cx="3815613" cy="863563"/>
            </a:xfrm>
            <a:prstGeom prst="wedgeRoundRectCallout">
              <a:avLst>
                <a:gd name="adj1" fmla="val -37974"/>
                <a:gd name="adj2" fmla="val 63600"/>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a:defRPr/>
              </a:pPr>
              <a:r>
                <a:rPr kumimoji="1" lang="en-US" altLang="ja-JP" sz="1600" u="sng" dirty="0">
                  <a:solidFill>
                    <a:schemeClr val="tx1"/>
                  </a:solidFill>
                </a:rPr>
                <a:t>KL and </a:t>
              </a:r>
              <a:r>
                <a:rPr kumimoji="1" lang="en-US" altLang="ja-JP" sz="1600" u="sng" dirty="0" err="1">
                  <a:solidFill>
                    <a:schemeClr val="tx1"/>
                  </a:solidFill>
                </a:rPr>
                <a:t>muon</a:t>
              </a:r>
              <a:r>
                <a:rPr kumimoji="1" lang="en-US" altLang="ja-JP" sz="1600" u="sng" dirty="0">
                  <a:solidFill>
                    <a:schemeClr val="tx1"/>
                  </a:solidFill>
                </a:rPr>
                <a:t> detector:</a:t>
              </a:r>
            </a:p>
            <a:p>
              <a:pPr>
                <a:defRPr/>
              </a:pPr>
              <a:r>
                <a:rPr kumimoji="1" lang="en-US" altLang="ja-JP" sz="1400" dirty="0">
                  <a:solidFill>
                    <a:schemeClr val="tx1"/>
                  </a:solidFill>
                </a:rPr>
                <a:t>Resistive Plate Counter (</a:t>
              </a:r>
              <a:r>
                <a:rPr lang="en-US" altLang="ja-JP" sz="1400" dirty="0">
                  <a:solidFill>
                    <a:schemeClr val="tx1"/>
                  </a:solidFill>
                </a:rPr>
                <a:t>barrel outer layers</a:t>
              </a:r>
              <a:r>
                <a:rPr kumimoji="1" lang="en-US" altLang="ja-JP" sz="1400" dirty="0">
                  <a:solidFill>
                    <a:schemeClr val="tx1"/>
                  </a:solidFill>
                </a:rPr>
                <a:t>)</a:t>
              </a:r>
            </a:p>
            <a:p>
              <a:pPr>
                <a:defRPr/>
              </a:pPr>
              <a:r>
                <a:rPr kumimoji="1" lang="en-US" altLang="ja-JP" sz="1400" dirty="0">
                  <a:solidFill>
                    <a:schemeClr val="tx1"/>
                  </a:solidFill>
                </a:rPr>
                <a:t>Scintillator + WLSF + MPPC (end-caps</a:t>
              </a:r>
              <a:r>
                <a:rPr lang="en-US" altLang="ja-JP" sz="1400" dirty="0">
                  <a:solidFill>
                    <a:schemeClr val="tx1"/>
                  </a:solidFill>
                </a:rPr>
                <a:t> , inner 2 barrel layers</a:t>
              </a:r>
              <a:r>
                <a:rPr kumimoji="1" lang="en-US" altLang="ja-JP" sz="1400" dirty="0">
                  <a:solidFill>
                    <a:schemeClr val="tx1"/>
                  </a:solidFill>
                </a:rPr>
                <a:t>)</a:t>
              </a:r>
              <a:endParaRPr kumimoji="1" lang="ja-JP" altLang="en-US" sz="1400" dirty="0">
                <a:solidFill>
                  <a:schemeClr val="tx1"/>
                </a:solidFill>
              </a:endParaRPr>
            </a:p>
          </p:txBody>
        </p:sp>
        <p:sp>
          <p:nvSpPr>
            <p:cNvPr id="15" name="角丸四角形吹き出し 14"/>
            <p:cNvSpPr/>
            <p:nvPr/>
          </p:nvSpPr>
          <p:spPr>
            <a:xfrm>
              <a:off x="5580171" y="2248905"/>
              <a:ext cx="3491826" cy="823877"/>
            </a:xfrm>
            <a:prstGeom prst="wedgeRoundRectCallout">
              <a:avLst>
                <a:gd name="adj1" fmla="val -79046"/>
                <a:gd name="adj2" fmla="val 26744"/>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a:defRPr/>
              </a:pPr>
              <a:r>
                <a:rPr kumimoji="1" lang="en-US" altLang="ja-JP" sz="1600" u="sng" dirty="0">
                  <a:solidFill>
                    <a:schemeClr val="tx1"/>
                  </a:solidFill>
                </a:rPr>
                <a:t>Particle Identification </a:t>
              </a:r>
            </a:p>
            <a:p>
              <a:pPr>
                <a:defRPr/>
              </a:pPr>
              <a:r>
                <a:rPr kumimoji="1" lang="en-US" altLang="ja-JP" sz="1400" dirty="0">
                  <a:solidFill>
                    <a:schemeClr val="tx1"/>
                  </a:solidFill>
                </a:rPr>
                <a:t>Time-of-Propagation counter (barrel)</a:t>
              </a:r>
            </a:p>
            <a:p>
              <a:pPr>
                <a:defRPr/>
              </a:pPr>
              <a:r>
                <a:rPr kumimoji="1" lang="en-US" altLang="ja-JP" sz="1400" dirty="0">
                  <a:solidFill>
                    <a:schemeClr val="tx1"/>
                  </a:solidFill>
                </a:rPr>
                <a:t>Prox. focusing Aerogel RICH (fwd)</a:t>
              </a:r>
            </a:p>
          </p:txBody>
        </p:sp>
        <p:sp>
          <p:nvSpPr>
            <p:cNvPr id="16" name="角丸四角形吹き出し 15"/>
            <p:cNvSpPr/>
            <p:nvPr/>
          </p:nvSpPr>
          <p:spPr>
            <a:xfrm>
              <a:off x="828114" y="4734823"/>
              <a:ext cx="3407704" cy="854038"/>
            </a:xfrm>
            <a:prstGeom prst="wedgeRoundRectCallout">
              <a:avLst>
                <a:gd name="adj1" fmla="val 47309"/>
                <a:gd name="adj2" fmla="val -192294"/>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a:defRPr/>
              </a:pPr>
              <a:r>
                <a:rPr kumimoji="1" lang="en-US" altLang="ja-JP" sz="1600" dirty="0">
                  <a:solidFill>
                    <a:srgbClr val="000000"/>
                  </a:solidFill>
                </a:rPr>
                <a:t>Central Drift Chamber</a:t>
              </a:r>
            </a:p>
            <a:p>
              <a:pPr>
                <a:defRPr/>
              </a:pPr>
              <a:r>
                <a:rPr lang="en-US" altLang="ja-JP" sz="1400" dirty="0">
                  <a:solidFill>
                    <a:srgbClr val="000000"/>
                  </a:solidFill>
                  <a:ea typeface="ヒラギノ角ゴ ProN W3" charset="-128"/>
                  <a:sym typeface="Optima" charset="0"/>
                </a:rPr>
                <a:t>He(50%):C</a:t>
              </a:r>
              <a:r>
                <a:rPr lang="en-US" altLang="ja-JP" sz="1400" baseline="-6000" dirty="0">
                  <a:solidFill>
                    <a:srgbClr val="000000"/>
                  </a:solidFill>
                  <a:ea typeface="ヒラギノ角ゴ ProN W3" charset="-128"/>
                  <a:sym typeface="Optima" charset="0"/>
                </a:rPr>
                <a:t>2</a:t>
              </a:r>
              <a:r>
                <a:rPr lang="en-US" altLang="ja-JP" sz="1400" dirty="0">
                  <a:solidFill>
                    <a:srgbClr val="000000"/>
                  </a:solidFill>
                  <a:ea typeface="ヒラギノ角ゴ ProN W3" charset="-128"/>
                  <a:sym typeface="Optima" charset="0"/>
                </a:rPr>
                <a:t>H</a:t>
              </a:r>
              <a:r>
                <a:rPr lang="en-US" altLang="ja-JP" sz="1400" baseline="-6000" dirty="0">
                  <a:solidFill>
                    <a:srgbClr val="000000"/>
                  </a:solidFill>
                  <a:ea typeface="ヒラギノ角ゴ ProN W3" charset="-128"/>
                  <a:sym typeface="Optima" charset="0"/>
                </a:rPr>
                <a:t>6</a:t>
              </a:r>
              <a:r>
                <a:rPr lang="en-US" altLang="ja-JP" sz="1400" dirty="0">
                  <a:solidFill>
                    <a:srgbClr val="000000"/>
                  </a:solidFill>
                  <a:ea typeface="ヒラギノ角ゴ ProN W3" charset="-128"/>
                  <a:sym typeface="Optima" charset="0"/>
                </a:rPr>
                <a:t>(50%)</a:t>
              </a:r>
              <a:r>
                <a:rPr kumimoji="1" lang="en-US" altLang="ja-JP" sz="1400" dirty="0">
                  <a:solidFill>
                    <a:srgbClr val="000000"/>
                  </a:solidFill>
                </a:rPr>
                <a:t>, </a:t>
              </a:r>
              <a:r>
                <a:rPr kumimoji="1" lang="sl-SI" altLang="ja-JP" sz="1400" dirty="0">
                  <a:solidFill>
                    <a:srgbClr val="000000"/>
                  </a:solidFill>
                </a:rPr>
                <a:t>s</a:t>
              </a:r>
              <a:r>
                <a:rPr kumimoji="1" lang="en-US" altLang="ja-JP" sz="1400" dirty="0">
                  <a:solidFill>
                    <a:srgbClr val="000000"/>
                  </a:solidFill>
                </a:rPr>
                <a:t>mall cells, long lever arm,  fast electronics</a:t>
              </a:r>
            </a:p>
          </p:txBody>
        </p:sp>
        <p:sp>
          <p:nvSpPr>
            <p:cNvPr id="17" name="角丸四角形吹き出し 16"/>
            <p:cNvSpPr/>
            <p:nvPr/>
          </p:nvSpPr>
          <p:spPr>
            <a:xfrm>
              <a:off x="180539" y="1232950"/>
              <a:ext cx="3887036" cy="896899"/>
            </a:xfrm>
            <a:prstGeom prst="wedgeRoundRectCallout">
              <a:avLst>
                <a:gd name="adj1" fmla="val 30213"/>
                <a:gd name="adj2" fmla="val 78790"/>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a:defRPr/>
              </a:pPr>
              <a:r>
                <a:rPr kumimoji="1" lang="en-US" altLang="ja-JP" sz="1600" dirty="0">
                  <a:solidFill>
                    <a:prstClr val="black"/>
                  </a:solidFill>
                </a:rPr>
                <a:t>EM Calorimeter:</a:t>
              </a:r>
            </a:p>
            <a:p>
              <a:pPr>
                <a:defRPr/>
              </a:pPr>
              <a:r>
                <a:rPr kumimoji="1" lang="en-US" altLang="ja-JP" sz="1400" dirty="0">
                  <a:solidFill>
                    <a:prstClr val="black"/>
                  </a:solidFill>
                </a:rPr>
                <a:t>CsI(Tl), waveform sampling (barrel)</a:t>
              </a:r>
            </a:p>
            <a:p>
              <a:pPr>
                <a:defRPr/>
              </a:pPr>
              <a:r>
                <a:rPr kumimoji="1" lang="en-US" altLang="ja-JP" sz="1400" dirty="0">
                  <a:solidFill>
                    <a:prstClr val="black"/>
                  </a:solidFill>
                </a:rPr>
                <a:t>Pure CsI + waveform sampling (end-caps)</a:t>
              </a:r>
            </a:p>
          </p:txBody>
        </p:sp>
        <p:sp>
          <p:nvSpPr>
            <p:cNvPr id="18" name="角丸四角形吹き出し 17"/>
            <p:cNvSpPr/>
            <p:nvPr/>
          </p:nvSpPr>
          <p:spPr>
            <a:xfrm>
              <a:off x="56738" y="3849036"/>
              <a:ext cx="3031540" cy="647672"/>
            </a:xfrm>
            <a:prstGeom prst="wedgeRoundRectCallout">
              <a:avLst>
                <a:gd name="adj1" fmla="val 78119"/>
                <a:gd name="adj2" fmla="val -154880"/>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a:defRPr/>
              </a:pPr>
              <a:r>
                <a:rPr kumimoji="1" lang="en-US" altLang="ja-JP" sz="1600" dirty="0">
                  <a:solidFill>
                    <a:prstClr val="black"/>
                  </a:solidFill>
                </a:rPr>
                <a:t>Vertex Detector</a:t>
              </a:r>
            </a:p>
            <a:p>
              <a:pPr>
                <a:defRPr/>
              </a:pPr>
              <a:r>
                <a:rPr kumimoji="1" lang="en-US" altLang="ja-JP" sz="1400" dirty="0">
                  <a:solidFill>
                    <a:prstClr val="black"/>
                  </a:solidFill>
                </a:rPr>
                <a:t>2 layers DEPFET + 4 layers DSSD</a:t>
              </a:r>
            </a:p>
          </p:txBody>
        </p:sp>
        <p:sp>
          <p:nvSpPr>
            <p:cNvPr id="19" name="角丸四角形吹き出し 18"/>
            <p:cNvSpPr/>
            <p:nvPr/>
          </p:nvSpPr>
          <p:spPr>
            <a:xfrm>
              <a:off x="56738" y="3171204"/>
              <a:ext cx="2283971" cy="647672"/>
            </a:xfrm>
            <a:prstGeom prst="wedgeRoundRectCallout">
              <a:avLst>
                <a:gd name="adj1" fmla="val 116633"/>
                <a:gd name="adj2" fmla="val -59492"/>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a:defRPr/>
              </a:pPr>
              <a:r>
                <a:rPr kumimoji="1" lang="en-US" altLang="ja-JP" sz="1600" dirty="0">
                  <a:solidFill>
                    <a:prstClr val="black"/>
                  </a:solidFill>
                </a:rPr>
                <a:t>Beryllium beam pipe</a:t>
              </a:r>
            </a:p>
            <a:p>
              <a:pPr>
                <a:defRPr/>
              </a:pPr>
              <a:r>
                <a:rPr kumimoji="1" lang="en-US" altLang="ja-JP" sz="1400" dirty="0">
                  <a:solidFill>
                    <a:prstClr val="black"/>
                  </a:solidFill>
                </a:rPr>
                <a:t>2cm diameter</a:t>
              </a:r>
            </a:p>
          </p:txBody>
        </p:sp>
      </p:grpSp>
      <p:sp>
        <p:nvSpPr>
          <p:cNvPr id="2" name="Title 1"/>
          <p:cNvSpPr>
            <a:spLocks noGrp="1"/>
          </p:cNvSpPr>
          <p:nvPr>
            <p:ph type="title"/>
          </p:nvPr>
        </p:nvSpPr>
        <p:spPr>
          <a:xfrm>
            <a:off x="0" y="-62976"/>
            <a:ext cx="9144000" cy="908050"/>
          </a:xfrm>
        </p:spPr>
        <p:txBody>
          <a:bodyPr>
            <a:normAutofit/>
          </a:bodyPr>
          <a:lstStyle/>
          <a:p>
            <a:r>
              <a:rPr lang="en-US" b="1" dirty="0" smtClean="0">
                <a:latin typeface="+mn-lt"/>
              </a:rPr>
              <a:t>Belle II Detector</a:t>
            </a:r>
            <a:endParaRPr lang="en-US" b="1" dirty="0">
              <a:latin typeface="+mn-lt"/>
            </a:endParaRPr>
          </a:p>
        </p:txBody>
      </p:sp>
      <p:sp>
        <p:nvSpPr>
          <p:cNvPr id="3" name="Slide Number Placeholder 2"/>
          <p:cNvSpPr>
            <a:spLocks noGrp="1"/>
          </p:cNvSpPr>
          <p:nvPr>
            <p:ph type="sldNum" sz="quarter" idx="11"/>
          </p:nvPr>
        </p:nvSpPr>
        <p:spPr/>
        <p:txBody>
          <a:bodyPr/>
          <a:lstStyle/>
          <a:p>
            <a:pPr>
              <a:defRPr/>
            </a:pPr>
            <a:fld id="{26C485F6-F622-9D4E-98CB-D3BEE147E703}" type="slidenum">
              <a:rPr lang="en-US"/>
              <a:pPr>
                <a:defRPr/>
              </a:pPr>
              <a:t>15</a:t>
            </a:fld>
            <a:endParaRPr lang="en-US"/>
          </a:p>
        </p:txBody>
      </p:sp>
      <p:sp>
        <p:nvSpPr>
          <p:cNvPr id="4" name="TextBox 3"/>
          <p:cNvSpPr txBox="1"/>
          <p:nvPr/>
        </p:nvSpPr>
        <p:spPr>
          <a:xfrm>
            <a:off x="87605" y="816684"/>
            <a:ext cx="2750080" cy="646331"/>
          </a:xfrm>
          <a:prstGeom prst="rect">
            <a:avLst/>
          </a:prstGeom>
          <a:noFill/>
        </p:spPr>
        <p:txBody>
          <a:bodyPr wrap="square" rtlCol="0">
            <a:spAutoFit/>
          </a:bodyPr>
          <a:lstStyle/>
          <a:p>
            <a:r>
              <a:rPr lang="en-US" u="sng" dirty="0" smtClean="0"/>
              <a:t>BEAST (Background commissioning detector)</a:t>
            </a:r>
            <a:endParaRPr lang="en-US" u="sng" dirty="0"/>
          </a:p>
        </p:txBody>
      </p:sp>
      <p:sp>
        <p:nvSpPr>
          <p:cNvPr id="5" name="TextBox 4"/>
          <p:cNvSpPr txBox="1"/>
          <p:nvPr/>
        </p:nvSpPr>
        <p:spPr>
          <a:xfrm>
            <a:off x="55563" y="5474979"/>
            <a:ext cx="9037638" cy="954107"/>
          </a:xfrm>
          <a:prstGeom prst="rect">
            <a:avLst/>
          </a:prstGeom>
          <a:solidFill>
            <a:srgbClr val="FFFF00"/>
          </a:solidFill>
        </p:spPr>
        <p:txBody>
          <a:bodyPr wrap="square" rtlCol="0">
            <a:spAutoFit/>
          </a:bodyPr>
          <a:lstStyle/>
          <a:p>
            <a:pPr algn="ctr"/>
            <a:r>
              <a:rPr lang="en-US" sz="2800" b="1" dirty="0">
                <a:solidFill>
                  <a:srgbClr val="0000FF"/>
                </a:solidFill>
              </a:rPr>
              <a:t>Reuses the structure, solenoid and </a:t>
            </a:r>
            <a:r>
              <a:rPr lang="en-US" sz="2800" b="1" dirty="0" err="1">
                <a:solidFill>
                  <a:srgbClr val="0000FF"/>
                </a:solidFill>
              </a:rPr>
              <a:t>CsI</a:t>
            </a:r>
            <a:r>
              <a:rPr lang="en-US" sz="2800" b="1" dirty="0">
                <a:solidFill>
                  <a:srgbClr val="0000FF"/>
                </a:solidFill>
              </a:rPr>
              <a:t>(</a:t>
            </a:r>
            <a:r>
              <a:rPr lang="en-US" sz="2800" b="1" dirty="0" err="1">
                <a:solidFill>
                  <a:srgbClr val="0000FF"/>
                </a:solidFill>
              </a:rPr>
              <a:t>Tl</a:t>
            </a:r>
            <a:r>
              <a:rPr lang="en-US" sz="2800" b="1" dirty="0">
                <a:solidFill>
                  <a:srgbClr val="0000FF"/>
                </a:solidFill>
              </a:rPr>
              <a:t>) crystals and </a:t>
            </a:r>
            <a:endParaRPr lang="en-US" sz="2800" b="1" dirty="0" smtClean="0">
              <a:solidFill>
                <a:srgbClr val="0000FF"/>
              </a:solidFill>
            </a:endParaRPr>
          </a:p>
          <a:p>
            <a:pPr algn="ctr"/>
            <a:r>
              <a:rPr lang="en-US" sz="2800" b="1" dirty="0" smtClean="0">
                <a:solidFill>
                  <a:srgbClr val="0000FF"/>
                </a:solidFill>
              </a:rPr>
              <a:t>part </a:t>
            </a:r>
            <a:r>
              <a:rPr lang="en-US" sz="2800" b="1" dirty="0">
                <a:solidFill>
                  <a:srgbClr val="0000FF"/>
                </a:solidFill>
              </a:rPr>
              <a:t>of the barrel RPCs. </a:t>
            </a:r>
            <a:r>
              <a:rPr lang="en-US" sz="2800" b="1" dirty="0" smtClean="0">
                <a:solidFill>
                  <a:srgbClr val="0000FF"/>
                </a:solidFill>
              </a:rPr>
              <a:t>Most </a:t>
            </a:r>
            <a:r>
              <a:rPr lang="en-US" sz="2800" b="1" dirty="0">
                <a:solidFill>
                  <a:srgbClr val="0000FF"/>
                </a:solidFill>
              </a:rPr>
              <a:t>other components are new</a:t>
            </a:r>
            <a:r>
              <a:rPr lang="en-US" sz="2800" b="1" dirty="0" smtClean="0">
                <a:solidFill>
                  <a:srgbClr val="0000FF"/>
                </a:solidFill>
              </a:rPr>
              <a:t>.</a:t>
            </a:r>
            <a:endParaRPr lang="en-US" sz="2800" b="1" dirty="0">
              <a:solidFill>
                <a:srgbClr val="0000FF"/>
              </a:solidFill>
            </a:endParaRPr>
          </a:p>
        </p:txBody>
      </p:sp>
    </p:spTree>
    <p:extLst>
      <p:ext uri="{BB962C8B-B14F-4D97-AF65-F5344CB8AC3E}">
        <p14:creationId xmlns:p14="http://schemas.microsoft.com/office/powerpoint/2010/main" val="187105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49" y="105310"/>
            <a:ext cx="9000667" cy="685800"/>
          </a:xfrm>
        </p:spPr>
        <p:txBody>
          <a:bodyPr>
            <a:noAutofit/>
          </a:bodyPr>
          <a:lstStyle/>
          <a:p>
            <a:r>
              <a:rPr lang="en-US" sz="3600" b="1" dirty="0" smtClean="0"/>
              <a:t>Physics at </a:t>
            </a:r>
            <a:r>
              <a:rPr lang="en-US" sz="3600" b="1" dirty="0" err="1" smtClean="0"/>
              <a:t>SuperB</a:t>
            </a:r>
            <a:r>
              <a:rPr lang="en-US" sz="3600" b="1" dirty="0" smtClean="0"/>
              <a:t> Factory—Precision Frontier</a:t>
            </a:r>
            <a:endParaRPr lang="en-US" sz="3600" b="1" dirty="0"/>
          </a:p>
        </p:txBody>
      </p:sp>
      <p:sp>
        <p:nvSpPr>
          <p:cNvPr id="3" name="Content Placeholder 2"/>
          <p:cNvSpPr>
            <a:spLocks noGrp="1"/>
          </p:cNvSpPr>
          <p:nvPr>
            <p:ph idx="1"/>
          </p:nvPr>
        </p:nvSpPr>
        <p:spPr>
          <a:xfrm>
            <a:off x="338111" y="1075406"/>
            <a:ext cx="8654105" cy="3435634"/>
          </a:xfrm>
        </p:spPr>
        <p:txBody>
          <a:bodyPr>
            <a:noAutofit/>
          </a:bodyPr>
          <a:lstStyle/>
          <a:p>
            <a:pPr>
              <a:lnSpc>
                <a:spcPct val="90000"/>
              </a:lnSpc>
            </a:pPr>
            <a:r>
              <a:rPr lang="en-US" sz="2400" b="1" dirty="0" smtClean="0"/>
              <a:t>Search and understand </a:t>
            </a:r>
            <a:r>
              <a:rPr lang="en-US" sz="2400" b="1" dirty="0" smtClean="0">
                <a:solidFill>
                  <a:srgbClr val="FF0000"/>
                </a:solidFill>
              </a:rPr>
              <a:t>new form of hadron</a:t>
            </a:r>
            <a:r>
              <a:rPr lang="en-US" sz="2400" b="1" dirty="0" smtClean="0"/>
              <a:t>. </a:t>
            </a:r>
          </a:p>
          <a:p>
            <a:pPr marL="0" indent="0">
              <a:lnSpc>
                <a:spcPct val="90000"/>
              </a:lnSpc>
              <a:buNone/>
            </a:pPr>
            <a:endParaRPr lang="en-US" sz="1000" b="1" dirty="0"/>
          </a:p>
          <a:p>
            <a:pPr>
              <a:lnSpc>
                <a:spcPct val="90000"/>
              </a:lnSpc>
            </a:pPr>
            <a:r>
              <a:rPr lang="en-US" sz="2400" b="1" dirty="0" smtClean="0"/>
              <a:t>Search for </a:t>
            </a:r>
            <a:r>
              <a:rPr lang="en-US" sz="2400" b="1" dirty="0" smtClean="0">
                <a:solidFill>
                  <a:srgbClr val="FF0000"/>
                </a:solidFill>
              </a:rPr>
              <a:t>new </a:t>
            </a:r>
            <a:r>
              <a:rPr lang="en-US" sz="2400" b="1" dirty="0">
                <a:solidFill>
                  <a:srgbClr val="FF0000"/>
                </a:solidFill>
              </a:rPr>
              <a:t>phenomena</a:t>
            </a:r>
            <a:r>
              <a:rPr lang="en-US" sz="2400" b="1" dirty="0"/>
              <a:t>: </a:t>
            </a:r>
          </a:p>
          <a:p>
            <a:pPr marL="0" indent="0">
              <a:lnSpc>
                <a:spcPct val="90000"/>
              </a:lnSpc>
              <a:buNone/>
            </a:pPr>
            <a:r>
              <a:rPr lang="en-US" sz="2400" b="1" dirty="0" smtClean="0"/>
              <a:t>     – </a:t>
            </a:r>
            <a:r>
              <a:rPr lang="en-US" sz="2400" b="1" dirty="0" smtClean="0">
                <a:solidFill>
                  <a:srgbClr val="FF0000"/>
                </a:solidFill>
              </a:rPr>
              <a:t>CPV</a:t>
            </a:r>
            <a:r>
              <a:rPr lang="en-US" sz="2400" b="1" dirty="0" smtClean="0"/>
              <a:t> from </a:t>
            </a:r>
            <a:r>
              <a:rPr lang="en-US" sz="2400" b="1" dirty="0"/>
              <a:t>the new physics (non KM</a:t>
            </a:r>
            <a:r>
              <a:rPr lang="en-US" sz="2400" b="1" dirty="0" smtClean="0"/>
              <a:t>), and in charm sector.</a:t>
            </a:r>
            <a:endParaRPr lang="en-US" sz="2400" b="1" dirty="0"/>
          </a:p>
          <a:p>
            <a:pPr marL="0" indent="0">
              <a:lnSpc>
                <a:spcPct val="90000"/>
              </a:lnSpc>
              <a:buNone/>
            </a:pPr>
            <a:r>
              <a:rPr lang="en-US" sz="2400" b="1" dirty="0" smtClean="0"/>
              <a:t>     – Lepton </a:t>
            </a:r>
            <a:r>
              <a:rPr lang="en-US" sz="2400" b="1" dirty="0"/>
              <a:t>flavor violations </a:t>
            </a:r>
            <a:r>
              <a:rPr lang="en-US" sz="2400" b="1" dirty="0" smtClean="0"/>
              <a:t>(</a:t>
            </a:r>
            <a:r>
              <a:rPr lang="en-US" sz="2400" b="1" dirty="0" smtClean="0">
                <a:solidFill>
                  <a:srgbClr val="FF0000"/>
                </a:solidFill>
              </a:rPr>
              <a:t>LFV</a:t>
            </a:r>
            <a:r>
              <a:rPr lang="en-US" sz="2400" b="1" dirty="0" smtClean="0"/>
              <a:t>) in </a:t>
            </a:r>
            <a:r>
              <a:rPr lang="en-US" sz="2400" b="1" dirty="0">
                <a:latin typeface="Symbol" charset="2"/>
                <a:cs typeface="Symbol" charset="2"/>
              </a:rPr>
              <a:t>t</a:t>
            </a:r>
            <a:r>
              <a:rPr lang="en-US" sz="2400" b="1" dirty="0"/>
              <a:t> decays. </a:t>
            </a:r>
            <a:endParaRPr lang="en-US" sz="2400" b="1" dirty="0" smtClean="0"/>
          </a:p>
          <a:p>
            <a:pPr marL="0" indent="0">
              <a:lnSpc>
                <a:spcPct val="90000"/>
              </a:lnSpc>
              <a:buNone/>
            </a:pPr>
            <a:r>
              <a:rPr lang="en-US" sz="2400" b="1" dirty="0"/>
              <a:t> </a:t>
            </a:r>
            <a:r>
              <a:rPr lang="en-US" sz="2400" b="1" dirty="0" smtClean="0"/>
              <a:t>    – B/tau decays </a:t>
            </a:r>
            <a:endParaRPr lang="en-US" sz="2400" b="1" dirty="0"/>
          </a:p>
          <a:p>
            <a:pPr marL="0" indent="0">
              <a:lnSpc>
                <a:spcPct val="90000"/>
              </a:lnSpc>
              <a:buNone/>
            </a:pPr>
            <a:endParaRPr lang="en-US" sz="1000" b="1" dirty="0" smtClean="0"/>
          </a:p>
          <a:p>
            <a:pPr>
              <a:lnSpc>
                <a:spcPct val="90000"/>
              </a:lnSpc>
            </a:pPr>
            <a:r>
              <a:rPr lang="en-US" sz="2400" b="1" dirty="0"/>
              <a:t>Probe the </a:t>
            </a:r>
            <a:r>
              <a:rPr lang="en-US" sz="2400" b="1" dirty="0">
                <a:solidFill>
                  <a:srgbClr val="FF0000"/>
                </a:solidFill>
              </a:rPr>
              <a:t>charged Higgs </a:t>
            </a:r>
            <a:r>
              <a:rPr lang="en-US" sz="2400" b="1" dirty="0"/>
              <a:t>in large </a:t>
            </a:r>
            <a:r>
              <a:rPr lang="en-US" sz="2400" b="1" dirty="0" err="1"/>
              <a:t>tan</a:t>
            </a:r>
            <a:r>
              <a:rPr lang="en-US" sz="2400" b="1" dirty="0" err="1">
                <a:latin typeface="Symbol" charset="2"/>
                <a:cs typeface="Symbol" charset="2"/>
              </a:rPr>
              <a:t>b</a:t>
            </a:r>
            <a:r>
              <a:rPr lang="en-US" sz="2400" b="1" dirty="0"/>
              <a:t> region through pure </a:t>
            </a:r>
            <a:r>
              <a:rPr lang="en-US" sz="2400" b="1" dirty="0" err="1"/>
              <a:t>leptonic</a:t>
            </a:r>
            <a:r>
              <a:rPr lang="en-US" sz="2400" b="1" dirty="0"/>
              <a:t> decay, </a:t>
            </a:r>
            <a:r>
              <a:rPr lang="en-US" sz="2400" b="1" dirty="0" err="1"/>
              <a:t>B</a:t>
            </a:r>
            <a:r>
              <a:rPr lang="en-US" sz="2400" b="1" dirty="0" err="1">
                <a:sym typeface="Wingdings"/>
              </a:rPr>
              <a:t></a:t>
            </a:r>
            <a:r>
              <a:rPr lang="en-US" sz="2400" b="1" dirty="0" err="1">
                <a:latin typeface="Symbol" charset="2"/>
                <a:cs typeface="Symbol" charset="2"/>
                <a:sym typeface="Wingdings"/>
              </a:rPr>
              <a:t>tn</a:t>
            </a:r>
            <a:r>
              <a:rPr lang="en-US" sz="2400" b="1" dirty="0" err="1">
                <a:sym typeface="Wingdings"/>
              </a:rPr>
              <a:t>,D</a:t>
            </a:r>
            <a:r>
              <a:rPr lang="en-US" sz="2400" b="1" baseline="-25000" dirty="0" err="1">
                <a:latin typeface="Symbol" charset="2"/>
                <a:cs typeface="Symbol" charset="2"/>
                <a:sym typeface="Wingdings"/>
              </a:rPr>
              <a:t>tn</a:t>
            </a:r>
            <a:r>
              <a:rPr lang="en-US" sz="2400" b="1" dirty="0"/>
              <a:t>. </a:t>
            </a:r>
          </a:p>
        </p:txBody>
      </p:sp>
      <p:sp>
        <p:nvSpPr>
          <p:cNvPr id="5" name="Slide Number Placeholder 4"/>
          <p:cNvSpPr>
            <a:spLocks noGrp="1"/>
          </p:cNvSpPr>
          <p:nvPr>
            <p:ph type="sldNum" sz="quarter" idx="12"/>
          </p:nvPr>
        </p:nvSpPr>
        <p:spPr/>
        <p:txBody>
          <a:bodyPr/>
          <a:lstStyle/>
          <a:p>
            <a:fld id="{C973300C-797F-D148-A78D-320196FBAF04}" type="slidenum">
              <a:rPr lang="en-US" smtClean="0"/>
              <a:t>16</a:t>
            </a:fld>
            <a:endParaRPr lang="en-US"/>
          </a:p>
        </p:txBody>
      </p:sp>
    </p:spTree>
    <p:extLst>
      <p:ext uri="{BB962C8B-B14F-4D97-AF65-F5344CB8AC3E}">
        <p14:creationId xmlns:p14="http://schemas.microsoft.com/office/powerpoint/2010/main" val="15327166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11996" y="111136"/>
            <a:ext cx="9008533" cy="623104"/>
          </a:xfrm>
        </p:spPr>
        <p:txBody>
          <a:bodyPr>
            <a:noAutofit/>
          </a:bodyPr>
          <a:lstStyle/>
          <a:p>
            <a:r>
              <a:rPr kumimoji="1" lang="en-US" altLang="ja-JP" b="1" dirty="0" smtClean="0"/>
              <a:t>Belle II Schedule </a:t>
            </a:r>
            <a:endParaRPr kumimoji="1" lang="ja-JP" altLang="en-US" b="1" dirty="0"/>
          </a:p>
        </p:txBody>
      </p:sp>
      <p:sp>
        <p:nvSpPr>
          <p:cNvPr id="4" name="スライド番号プレースホルダー 3"/>
          <p:cNvSpPr>
            <a:spLocks noGrp="1"/>
          </p:cNvSpPr>
          <p:nvPr>
            <p:ph type="sldNum" sz="quarter" idx="11"/>
          </p:nvPr>
        </p:nvSpPr>
        <p:spPr/>
        <p:txBody>
          <a:bodyPr/>
          <a:lstStyle/>
          <a:p>
            <a:fld id="{D4C49B74-5DB2-4B03-B1D2-7F6A3C51C318}" type="slidenum">
              <a:rPr lang="en-US" smtClean="0">
                <a:solidFill>
                  <a:prstClr val="black"/>
                </a:solidFill>
                <a:latin typeface="Corbel"/>
              </a:rPr>
              <a:pPr/>
              <a:t>17</a:t>
            </a:fld>
            <a:endParaRPr lang="en-US" dirty="0">
              <a:solidFill>
                <a:prstClr val="black"/>
              </a:solidFill>
              <a:latin typeface="Corbel"/>
            </a:endParaRPr>
          </a:p>
        </p:txBody>
      </p:sp>
      <p:sp>
        <p:nvSpPr>
          <p:cNvPr id="2" name="TextBox 1"/>
          <p:cNvSpPr txBox="1"/>
          <p:nvPr/>
        </p:nvSpPr>
        <p:spPr>
          <a:xfrm>
            <a:off x="220617" y="2341493"/>
            <a:ext cx="8676968" cy="3493264"/>
          </a:xfrm>
          <a:prstGeom prst="rect">
            <a:avLst/>
          </a:prstGeom>
          <a:noFill/>
        </p:spPr>
        <p:txBody>
          <a:bodyPr wrap="square" rtlCol="0">
            <a:spAutoFit/>
          </a:bodyPr>
          <a:lstStyle/>
          <a:p>
            <a:pPr>
              <a:spcBef>
                <a:spcPts val="600"/>
              </a:spcBef>
            </a:pPr>
            <a:r>
              <a:rPr lang="en-US" sz="2800" u="sng" dirty="0" smtClean="0">
                <a:solidFill>
                  <a:prstClr val="black"/>
                </a:solidFill>
              </a:rPr>
              <a:t>BEAST PHASE I: </a:t>
            </a:r>
          </a:p>
          <a:p>
            <a:pPr>
              <a:spcBef>
                <a:spcPts val="600"/>
              </a:spcBef>
            </a:pPr>
            <a:r>
              <a:rPr lang="en-US" sz="2800" dirty="0" smtClean="0">
                <a:solidFill>
                  <a:srgbClr val="FF0000"/>
                </a:solidFill>
              </a:rPr>
              <a:t>Started Feb 2016 </a:t>
            </a:r>
            <a:r>
              <a:rPr lang="en-US" sz="2800" dirty="0" smtClean="0">
                <a:solidFill>
                  <a:prstClr val="black"/>
                </a:solidFill>
              </a:rPr>
              <a:t>(Belle II roll-in at the end of the year)</a:t>
            </a:r>
          </a:p>
          <a:p>
            <a:pPr>
              <a:spcBef>
                <a:spcPts val="600"/>
              </a:spcBef>
            </a:pPr>
            <a:r>
              <a:rPr lang="en-US" sz="2800" u="sng" dirty="0" smtClean="0">
                <a:solidFill>
                  <a:prstClr val="black"/>
                </a:solidFill>
              </a:rPr>
              <a:t>BEAST PHASE II: </a:t>
            </a:r>
          </a:p>
          <a:p>
            <a:pPr>
              <a:spcBef>
                <a:spcPts val="600"/>
              </a:spcBef>
            </a:pPr>
            <a:r>
              <a:rPr lang="en-US" sz="2800" dirty="0" smtClean="0">
                <a:solidFill>
                  <a:srgbClr val="FF0000"/>
                </a:solidFill>
              </a:rPr>
              <a:t>Starts  Nov 2017</a:t>
            </a:r>
            <a:r>
              <a:rPr lang="en-US" sz="2800" dirty="0" smtClean="0">
                <a:solidFill>
                  <a:prstClr val="black"/>
                </a:solidFill>
              </a:rPr>
              <a:t> [first collisions, limited physics without vertex detectors]</a:t>
            </a:r>
          </a:p>
          <a:p>
            <a:pPr>
              <a:spcBef>
                <a:spcPts val="600"/>
              </a:spcBef>
            </a:pPr>
            <a:r>
              <a:rPr lang="en-US" sz="2800" u="sng" dirty="0" smtClean="0">
                <a:solidFill>
                  <a:prstClr val="black"/>
                </a:solidFill>
              </a:rPr>
              <a:t>Belle II Physics Running</a:t>
            </a:r>
            <a:r>
              <a:rPr lang="en-US" sz="2800" dirty="0" smtClean="0">
                <a:solidFill>
                  <a:prstClr val="black"/>
                </a:solidFill>
              </a:rPr>
              <a:t>: </a:t>
            </a:r>
          </a:p>
          <a:p>
            <a:pPr>
              <a:spcBef>
                <a:spcPts val="600"/>
              </a:spcBef>
            </a:pPr>
            <a:r>
              <a:rPr lang="en-US" sz="2800" dirty="0" smtClean="0">
                <a:solidFill>
                  <a:srgbClr val="FF0000"/>
                </a:solidFill>
              </a:rPr>
              <a:t>Fall 2018 [vertex detectors in]</a:t>
            </a:r>
            <a:endParaRPr lang="en-US" sz="2800" dirty="0">
              <a:solidFill>
                <a:srgbClr val="FF0000"/>
              </a:solidFill>
            </a:endParaRPr>
          </a:p>
        </p:txBody>
      </p:sp>
      <p:pic>
        <p:nvPicPr>
          <p:cNvPr id="7" name="Picture 6" descr="Ushiroda_schedule.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762000"/>
            <a:ext cx="9144000" cy="1293576"/>
          </a:xfrm>
          <a:prstGeom prst="rect">
            <a:avLst/>
          </a:prstGeom>
        </p:spPr>
      </p:pic>
    </p:spTree>
    <p:extLst>
      <p:ext uri="{BB962C8B-B14F-4D97-AF65-F5344CB8AC3E}">
        <p14:creationId xmlns:p14="http://schemas.microsoft.com/office/powerpoint/2010/main" val="9748950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226" name="Rectangle 2"/>
          <p:cNvSpPr>
            <a:spLocks noGrp="1" noChangeArrowheads="1"/>
          </p:cNvSpPr>
          <p:nvPr>
            <p:ph type="title"/>
          </p:nvPr>
        </p:nvSpPr>
        <p:spPr>
          <a:xfrm>
            <a:off x="98636" y="93562"/>
            <a:ext cx="8990359" cy="686360"/>
          </a:xfrm>
          <a:noFill/>
          <a:ln>
            <a:solidFill>
              <a:schemeClr val="bg1"/>
            </a:solidFill>
          </a:ln>
        </p:spPr>
        <p:txBody>
          <a:bodyPr>
            <a:noAutofit/>
          </a:bodyPr>
          <a:lstStyle/>
          <a:p>
            <a:pPr>
              <a:lnSpc>
                <a:spcPct val="90000"/>
              </a:lnSpc>
            </a:pPr>
            <a:r>
              <a:rPr lang="en-US" sz="4000" b="1" dirty="0" smtClean="0">
                <a:solidFill>
                  <a:srgbClr val="000000"/>
                </a:solidFill>
                <a:latin typeface="+mn-lt"/>
              </a:rPr>
              <a:t>Features of the </a:t>
            </a:r>
            <a:r>
              <a:rPr lang="en-US" sz="4000" b="1" dirty="0" smtClean="0">
                <a:solidFill>
                  <a:srgbClr val="000000"/>
                </a:solidFill>
                <a:latin typeface="Symbol" charset="2"/>
                <a:cs typeface="Symbol" charset="2"/>
              </a:rPr>
              <a:t>t</a:t>
            </a:r>
            <a:r>
              <a:rPr lang="en-US" sz="4000" b="1" dirty="0" smtClean="0">
                <a:solidFill>
                  <a:srgbClr val="000000"/>
                </a:solidFill>
                <a:latin typeface="+mn-lt"/>
              </a:rPr>
              <a:t>-c</a:t>
            </a:r>
            <a:r>
              <a:rPr lang="en-US" altLang="zh-CN" sz="4000" b="1" dirty="0" smtClean="0">
                <a:solidFill>
                  <a:srgbClr val="000000"/>
                </a:solidFill>
                <a:latin typeface="+mn-lt"/>
              </a:rPr>
              <a:t> </a:t>
            </a:r>
            <a:r>
              <a:rPr lang="en-US" sz="4000" b="1" dirty="0" smtClean="0">
                <a:solidFill>
                  <a:srgbClr val="000000"/>
                </a:solidFill>
                <a:latin typeface="+mn-lt"/>
              </a:rPr>
              <a:t>Energy </a:t>
            </a:r>
            <a:r>
              <a:rPr lang="en-US" sz="4000" b="1" dirty="0">
                <a:solidFill>
                  <a:srgbClr val="000000"/>
                </a:solidFill>
                <a:latin typeface="+mn-lt"/>
              </a:rPr>
              <a:t>Region</a:t>
            </a:r>
          </a:p>
        </p:txBody>
      </p:sp>
      <p:sp>
        <p:nvSpPr>
          <p:cNvPr id="1204227" name="Rectangle 3"/>
          <p:cNvSpPr>
            <a:spLocks noChangeArrowheads="1"/>
          </p:cNvSpPr>
          <p:nvPr/>
        </p:nvSpPr>
        <p:spPr bwMode="auto">
          <a:xfrm>
            <a:off x="234203" y="979235"/>
            <a:ext cx="8647512" cy="1896340"/>
          </a:xfrm>
          <a:prstGeom prst="rect">
            <a:avLst/>
          </a:prstGeom>
          <a:noFill/>
          <a:ln w="9525">
            <a:solidFill>
              <a:schemeClr val="bg1"/>
            </a:solidFill>
            <a:miter lim="800000"/>
            <a:headEnd/>
            <a:tailEnd/>
          </a:ln>
          <a:effectLst/>
        </p:spPr>
        <p:txBody>
          <a:bodyPr lIns="91429" tIns="45714" rIns="91429" bIns="45714">
            <a:prstTxWarp prst="textNoShape">
              <a:avLst/>
            </a:prstTxWarp>
          </a:bodyPr>
          <a:lstStyle/>
          <a:p>
            <a:pPr marL="342900" indent="-342900" defTabSz="914608">
              <a:lnSpc>
                <a:spcPct val="80000"/>
              </a:lnSpc>
              <a:spcBef>
                <a:spcPct val="20000"/>
              </a:spcBef>
              <a:buClr>
                <a:srgbClr val="000000"/>
              </a:buClr>
              <a:buSzPct val="80000"/>
              <a:buFont typeface="Arial"/>
              <a:buChar char="•"/>
            </a:pPr>
            <a:r>
              <a:rPr lang="en-US" sz="2400" b="1" dirty="0"/>
              <a:t>Rich of</a:t>
            </a:r>
            <a:r>
              <a:rPr lang="en-US" sz="2400" b="1" dirty="0">
                <a:solidFill>
                  <a:srgbClr val="3333CC"/>
                </a:solidFill>
              </a:rPr>
              <a:t> </a:t>
            </a:r>
            <a:r>
              <a:rPr lang="en-US" sz="2400" b="1" dirty="0">
                <a:solidFill>
                  <a:srgbClr val="FF0000"/>
                </a:solidFill>
              </a:rPr>
              <a:t>resonances</a:t>
            </a:r>
            <a:r>
              <a:rPr lang="en-US" sz="2400" b="1" dirty="0"/>
              <a:t>, </a:t>
            </a:r>
            <a:r>
              <a:rPr lang="en-US" sz="2400" b="1" dirty="0" err="1"/>
              <a:t>charmonium</a:t>
            </a:r>
            <a:r>
              <a:rPr lang="en-US" sz="2400" b="1" dirty="0"/>
              <a:t> and  charmed </a:t>
            </a:r>
            <a:r>
              <a:rPr lang="en-US" sz="2400" b="1" dirty="0" smtClean="0"/>
              <a:t>mesons.</a:t>
            </a:r>
            <a:endParaRPr lang="en-US" sz="2400" b="1" dirty="0"/>
          </a:p>
          <a:p>
            <a:pPr marL="342900" indent="-342900" defTabSz="914608">
              <a:lnSpc>
                <a:spcPct val="80000"/>
              </a:lnSpc>
              <a:spcBef>
                <a:spcPct val="20000"/>
              </a:spcBef>
              <a:buClr>
                <a:srgbClr val="000000"/>
              </a:buClr>
              <a:buSzPct val="80000"/>
              <a:buFont typeface="Arial"/>
              <a:buChar char="•"/>
            </a:pPr>
            <a:r>
              <a:rPr lang="en-US" sz="2400" b="1" dirty="0">
                <a:solidFill>
                  <a:srgbClr val="FF0000"/>
                </a:solidFill>
              </a:rPr>
              <a:t>Threshold</a:t>
            </a:r>
            <a:r>
              <a:rPr lang="en-US" sz="2400" b="1" dirty="0">
                <a:solidFill>
                  <a:srgbClr val="3333CC"/>
                </a:solidFill>
              </a:rPr>
              <a:t> </a:t>
            </a:r>
            <a:r>
              <a:rPr lang="en-US" sz="2400" b="1" dirty="0"/>
              <a:t>characteristics (pairs of </a:t>
            </a:r>
            <a:r>
              <a:rPr lang="en-US" sz="2400" b="1" dirty="0">
                <a:sym typeface="Symbol" pitchFamily="-108" charset="2"/>
              </a:rPr>
              <a:t>, D, D</a:t>
            </a:r>
            <a:r>
              <a:rPr lang="en-US" sz="2400" b="1" baseline="-25000" dirty="0">
                <a:sym typeface="Symbol" pitchFamily="-108" charset="2"/>
              </a:rPr>
              <a:t>s</a:t>
            </a:r>
            <a:r>
              <a:rPr lang="en-US" sz="2400" b="1" dirty="0">
                <a:sym typeface="Symbol" pitchFamily="-108" charset="2"/>
              </a:rPr>
              <a:t>, </a:t>
            </a:r>
            <a:r>
              <a:rPr lang="en-US" sz="2400" b="1" dirty="0" smtClean="0">
                <a:sym typeface="Symbol" pitchFamily="-108" charset="2"/>
              </a:rPr>
              <a:t>charmed </a:t>
            </a:r>
            <a:r>
              <a:rPr lang="en-US" sz="2400" b="1" dirty="0">
                <a:sym typeface="Symbol" pitchFamily="-108" charset="2"/>
              </a:rPr>
              <a:t>baryons…</a:t>
            </a:r>
            <a:r>
              <a:rPr lang="en-US" sz="2400" b="1" dirty="0" smtClean="0">
                <a:sym typeface="Symbol" pitchFamily="-108" charset="2"/>
              </a:rPr>
              <a:t>).</a:t>
            </a:r>
            <a:endParaRPr lang="en-US" sz="2400" b="1" dirty="0"/>
          </a:p>
          <a:p>
            <a:pPr marL="342900" indent="-342900" defTabSz="914608">
              <a:lnSpc>
                <a:spcPct val="80000"/>
              </a:lnSpc>
              <a:spcBef>
                <a:spcPct val="20000"/>
              </a:spcBef>
              <a:buClr>
                <a:srgbClr val="000000"/>
              </a:buClr>
              <a:buSzPct val="80000"/>
              <a:buFont typeface="Arial"/>
              <a:buChar char="•"/>
            </a:pPr>
            <a:r>
              <a:rPr lang="en-US" sz="2400" b="1" dirty="0">
                <a:solidFill>
                  <a:srgbClr val="FF0000"/>
                </a:solidFill>
              </a:rPr>
              <a:t>Transition </a:t>
            </a:r>
            <a:r>
              <a:rPr lang="en-US" sz="2400" b="1" dirty="0"/>
              <a:t>between</a:t>
            </a:r>
            <a:r>
              <a:rPr lang="en-US" sz="2400" b="1" dirty="0">
                <a:solidFill>
                  <a:srgbClr val="FF0000"/>
                </a:solidFill>
              </a:rPr>
              <a:t> </a:t>
            </a:r>
            <a:r>
              <a:rPr lang="en-US" sz="2400" b="1" dirty="0"/>
              <a:t>smooth and resonances, perturbative and non-</a:t>
            </a:r>
            <a:r>
              <a:rPr lang="en-US" sz="2400" b="1" dirty="0" err="1"/>
              <a:t>perturbative</a:t>
            </a:r>
            <a:r>
              <a:rPr lang="en-US" sz="2400" b="1" dirty="0"/>
              <a:t> </a:t>
            </a:r>
            <a:r>
              <a:rPr lang="en-US" sz="2400" b="1" dirty="0" smtClean="0">
                <a:solidFill>
                  <a:srgbClr val="FF0000"/>
                </a:solidFill>
              </a:rPr>
              <a:t>QCD</a:t>
            </a:r>
            <a:r>
              <a:rPr lang="en-US" sz="2400" b="1" dirty="0" smtClean="0"/>
              <a:t>.</a:t>
            </a:r>
            <a:endParaRPr lang="en-US" sz="2400" b="1" dirty="0"/>
          </a:p>
          <a:p>
            <a:pPr marL="342900" indent="-342900" defTabSz="914608">
              <a:lnSpc>
                <a:spcPct val="80000"/>
              </a:lnSpc>
              <a:spcBef>
                <a:spcPct val="20000"/>
              </a:spcBef>
              <a:buClr>
                <a:srgbClr val="000000"/>
              </a:buClr>
              <a:buSzPct val="80000"/>
              <a:buFont typeface="Arial"/>
              <a:buChar char="•"/>
            </a:pPr>
            <a:r>
              <a:rPr lang="en-US" sz="2400" b="1" dirty="0" smtClean="0"/>
              <a:t>Mass </a:t>
            </a:r>
            <a:r>
              <a:rPr lang="en-US" sz="2400" b="1" dirty="0"/>
              <a:t>location of the</a:t>
            </a:r>
            <a:r>
              <a:rPr lang="en-US" sz="2400" b="1" dirty="0">
                <a:solidFill>
                  <a:srgbClr val="3333CC"/>
                </a:solidFill>
              </a:rPr>
              <a:t> </a:t>
            </a:r>
            <a:r>
              <a:rPr lang="en-US" sz="2400" b="1" dirty="0" smtClean="0">
                <a:solidFill>
                  <a:srgbClr val="FF0000"/>
                </a:solidFill>
              </a:rPr>
              <a:t>exotic</a:t>
            </a:r>
            <a:r>
              <a:rPr lang="en-US" sz="2400" b="1" dirty="0" smtClean="0"/>
              <a:t> hadrons</a:t>
            </a:r>
            <a:r>
              <a:rPr lang="en-US" sz="2400" b="1" dirty="0" smtClean="0">
                <a:solidFill>
                  <a:srgbClr val="3333CC"/>
                </a:solidFill>
              </a:rPr>
              <a:t>, </a:t>
            </a:r>
            <a:r>
              <a:rPr lang="en-US" sz="2400" b="1" dirty="0" err="1" smtClean="0"/>
              <a:t>gluonic</a:t>
            </a:r>
            <a:r>
              <a:rPr lang="en-US" sz="2400" b="1" dirty="0" smtClean="0"/>
              <a:t> matter </a:t>
            </a:r>
            <a:r>
              <a:rPr lang="en-US" sz="2400" b="1" dirty="0"/>
              <a:t>and </a:t>
            </a:r>
            <a:r>
              <a:rPr lang="en-US" sz="2400" b="1" dirty="0" smtClean="0"/>
              <a:t>hybrid.</a:t>
            </a:r>
            <a:endParaRPr lang="en-US" sz="2400" b="1" dirty="0"/>
          </a:p>
        </p:txBody>
      </p:sp>
      <p:sp>
        <p:nvSpPr>
          <p:cNvPr id="5" name="Slide Number Placeholder 4"/>
          <p:cNvSpPr>
            <a:spLocks noGrp="1"/>
          </p:cNvSpPr>
          <p:nvPr>
            <p:ph type="sldNum" sz="quarter" idx="12"/>
          </p:nvPr>
        </p:nvSpPr>
        <p:spPr/>
        <p:txBody>
          <a:bodyPr/>
          <a:lstStyle/>
          <a:p>
            <a:fld id="{9C5C451C-C6A0-0A44-9532-95E054E1D326}" type="slidenum">
              <a:rPr lang="en-US" smtClean="0"/>
              <a:pPr/>
              <a:t>18</a:t>
            </a:fld>
            <a:endParaRPr lang="en-US" dirty="0"/>
          </a:p>
        </p:txBody>
      </p:sp>
      <p:grpSp>
        <p:nvGrpSpPr>
          <p:cNvPr id="6" name="Group 5"/>
          <p:cNvGrpSpPr/>
          <p:nvPr/>
        </p:nvGrpSpPr>
        <p:grpSpPr>
          <a:xfrm>
            <a:off x="138735" y="3004312"/>
            <a:ext cx="8824600" cy="3669615"/>
            <a:chOff x="55563" y="1892888"/>
            <a:chExt cx="8824600" cy="3669615"/>
          </a:xfrm>
        </p:grpSpPr>
        <p:sp>
          <p:nvSpPr>
            <p:cNvPr id="7" name="灯片编号占位符 5"/>
            <p:cNvSpPr txBox="1">
              <a:spLocks/>
            </p:cNvSpPr>
            <p:nvPr/>
          </p:nvSpPr>
          <p:spPr bwMode="auto">
            <a:xfrm>
              <a:off x="6381750" y="4982599"/>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b="1">
                  <a:solidFill>
                    <a:schemeClr val="tx1"/>
                  </a:solidFill>
                  <a:latin typeface="Times New Roman" charset="0"/>
                  <a:ea typeface="宋体" charset="0"/>
                  <a:cs typeface="宋体" charset="0"/>
                </a:defRPr>
              </a:lvl1pPr>
              <a:lvl2pPr marL="742950" indent="-285750" eaLnBrk="0" hangingPunct="0">
                <a:defRPr b="1">
                  <a:solidFill>
                    <a:schemeClr val="tx1"/>
                  </a:solidFill>
                  <a:latin typeface="Times New Roman" charset="0"/>
                  <a:ea typeface="宋体" charset="0"/>
                  <a:cs typeface="宋体" charset="0"/>
                </a:defRPr>
              </a:lvl2pPr>
              <a:lvl3pPr marL="1143000" indent="-228600" eaLnBrk="0" hangingPunct="0">
                <a:defRPr b="1">
                  <a:solidFill>
                    <a:schemeClr val="tx1"/>
                  </a:solidFill>
                  <a:latin typeface="Times New Roman" charset="0"/>
                  <a:ea typeface="宋体" charset="0"/>
                  <a:cs typeface="宋体" charset="0"/>
                </a:defRPr>
              </a:lvl3pPr>
              <a:lvl4pPr marL="1600200" indent="-228600" eaLnBrk="0" hangingPunct="0">
                <a:defRPr b="1">
                  <a:solidFill>
                    <a:schemeClr val="tx1"/>
                  </a:solidFill>
                  <a:latin typeface="Times New Roman" charset="0"/>
                  <a:ea typeface="宋体" charset="0"/>
                  <a:cs typeface="宋体" charset="0"/>
                </a:defRPr>
              </a:lvl4pPr>
              <a:lvl5pPr marL="2057400" indent="-228600" eaLnBrk="0" hangingPunct="0">
                <a:defRPr b="1">
                  <a:solidFill>
                    <a:schemeClr val="tx1"/>
                  </a:solidFill>
                  <a:latin typeface="Times New Roman" charset="0"/>
                  <a:ea typeface="宋体" charset="0"/>
                  <a:cs typeface="宋体" charset="0"/>
                </a:defRPr>
              </a:lvl5pPr>
              <a:lvl6pPr marL="2514600" indent="-228600" eaLnBrk="0" fontAlgn="base" hangingPunct="0">
                <a:spcBef>
                  <a:spcPct val="0"/>
                </a:spcBef>
                <a:spcAft>
                  <a:spcPct val="0"/>
                </a:spcAft>
                <a:defRPr b="1">
                  <a:solidFill>
                    <a:schemeClr val="tx1"/>
                  </a:solidFill>
                  <a:latin typeface="Times New Roman" charset="0"/>
                  <a:ea typeface="宋体" charset="0"/>
                  <a:cs typeface="宋体" charset="0"/>
                </a:defRPr>
              </a:lvl6pPr>
              <a:lvl7pPr marL="2971800" indent="-228600" eaLnBrk="0" fontAlgn="base" hangingPunct="0">
                <a:spcBef>
                  <a:spcPct val="0"/>
                </a:spcBef>
                <a:spcAft>
                  <a:spcPct val="0"/>
                </a:spcAft>
                <a:defRPr b="1">
                  <a:solidFill>
                    <a:schemeClr val="tx1"/>
                  </a:solidFill>
                  <a:latin typeface="Times New Roman" charset="0"/>
                  <a:ea typeface="宋体" charset="0"/>
                  <a:cs typeface="宋体" charset="0"/>
                </a:defRPr>
              </a:lvl7pPr>
              <a:lvl8pPr marL="3429000" indent="-228600" eaLnBrk="0" fontAlgn="base" hangingPunct="0">
                <a:spcBef>
                  <a:spcPct val="0"/>
                </a:spcBef>
                <a:spcAft>
                  <a:spcPct val="0"/>
                </a:spcAft>
                <a:defRPr b="1">
                  <a:solidFill>
                    <a:schemeClr val="tx1"/>
                  </a:solidFill>
                  <a:latin typeface="Times New Roman" charset="0"/>
                  <a:ea typeface="宋体" charset="0"/>
                  <a:cs typeface="宋体" charset="0"/>
                </a:defRPr>
              </a:lvl8pPr>
              <a:lvl9pPr marL="3886200" indent="-228600" eaLnBrk="0" fontAlgn="base" hangingPunct="0">
                <a:spcBef>
                  <a:spcPct val="0"/>
                </a:spcBef>
                <a:spcAft>
                  <a:spcPct val="0"/>
                </a:spcAft>
                <a:defRPr b="1">
                  <a:solidFill>
                    <a:schemeClr val="tx1"/>
                  </a:solidFill>
                  <a:latin typeface="Times New Roman" charset="0"/>
                  <a:ea typeface="宋体" charset="0"/>
                  <a:cs typeface="宋体" charset="0"/>
                </a:defRPr>
              </a:lvl9pPr>
            </a:lstStyle>
            <a:p>
              <a:pPr eaLnBrk="1" hangingPunct="1"/>
              <a:fld id="{C83CBDD4-8B73-A94D-A50A-15F65D8171EE}" type="slidenum">
                <a:rPr lang="zh-CN" altLang="en-US" sz="1200">
                  <a:solidFill>
                    <a:srgbClr val="898989"/>
                  </a:solidFill>
                  <a:latin typeface="Calibri" charset="0"/>
                </a:rPr>
                <a:pPr eaLnBrk="1" hangingPunct="1"/>
                <a:t>18</a:t>
              </a:fld>
              <a:endParaRPr lang="en-US" altLang="zh-CN" sz="1200">
                <a:solidFill>
                  <a:srgbClr val="898989"/>
                </a:solidFill>
                <a:latin typeface="Calibri" charset="0"/>
              </a:endParaRPr>
            </a:p>
          </p:txBody>
        </p:sp>
        <p:pic>
          <p:nvPicPr>
            <p:cNvPr id="8" name="Picture 48"/>
            <p:cNvPicPr>
              <a:picLocks noChangeAspect="1" noChangeArrowheads="1"/>
            </p:cNvPicPr>
            <p:nvPr/>
          </p:nvPicPr>
          <p:blipFill>
            <a:blip r:embed="rId3">
              <a:extLst>
                <a:ext uri="{28A0092B-C50C-407E-A947-70E740481C1C}">
                  <a14:useLocalDpi xmlns:a14="http://schemas.microsoft.com/office/drawing/2010/main" val="0"/>
                </a:ext>
              </a:extLst>
            </a:blip>
            <a:srcRect t="32405" r="-79" b="36203"/>
            <a:stretch>
              <a:fillRect/>
            </a:stretch>
          </p:blipFill>
          <p:spPr bwMode="auto">
            <a:xfrm>
              <a:off x="55563" y="1892888"/>
              <a:ext cx="8824600" cy="3496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p:nvPr/>
          </p:nvGrpSpPr>
          <p:grpSpPr>
            <a:xfrm>
              <a:off x="3990255" y="5119687"/>
              <a:ext cx="548723" cy="419042"/>
              <a:chOff x="3990255" y="6317226"/>
              <a:chExt cx="548723" cy="419042"/>
            </a:xfrm>
          </p:grpSpPr>
          <p:cxnSp>
            <p:nvCxnSpPr>
              <p:cNvPr id="16" name="Straight Arrow Connector 15"/>
              <p:cNvCxnSpPr/>
              <p:nvPr/>
            </p:nvCxnSpPr>
            <p:spPr>
              <a:xfrm flipV="1">
                <a:off x="4227871" y="6317226"/>
                <a:ext cx="0" cy="15567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990255" y="6366936"/>
                <a:ext cx="548723" cy="369332"/>
              </a:xfrm>
              <a:prstGeom prst="rect">
                <a:avLst/>
              </a:prstGeom>
              <a:noFill/>
              <a:ln>
                <a:noFill/>
              </a:ln>
            </p:spPr>
            <p:txBody>
              <a:bodyPr wrap="none" rtlCol="0">
                <a:spAutoFit/>
              </a:bodyPr>
              <a:lstStyle/>
              <a:p>
                <a:r>
                  <a:rPr lang="en-US" dirty="0" err="1">
                    <a:solidFill>
                      <a:srgbClr val="0000FF"/>
                    </a:solidFill>
                    <a:latin typeface="Symbol" charset="2"/>
                    <a:cs typeface="Symbol" charset="2"/>
                  </a:rPr>
                  <a:t>t</a:t>
                </a:r>
                <a:r>
                  <a:rPr lang="en-US" baseline="30000" dirty="0" err="1" smtClean="0">
                    <a:solidFill>
                      <a:srgbClr val="0000FF"/>
                    </a:solidFill>
                    <a:latin typeface="Symbol" charset="2"/>
                    <a:cs typeface="Symbol" charset="2"/>
                  </a:rPr>
                  <a:t>+</a:t>
                </a:r>
                <a:r>
                  <a:rPr lang="en-US" dirty="0" err="1" smtClean="0">
                    <a:solidFill>
                      <a:srgbClr val="0000FF"/>
                    </a:solidFill>
                    <a:latin typeface="Symbol" charset="2"/>
                    <a:cs typeface="Symbol" charset="2"/>
                  </a:rPr>
                  <a:t>t</a:t>
                </a:r>
                <a:r>
                  <a:rPr lang="en-US" baseline="30000" dirty="0" smtClean="0">
                    <a:solidFill>
                      <a:srgbClr val="0000FF"/>
                    </a:solidFill>
                    <a:latin typeface="Symbol" charset="2"/>
                    <a:cs typeface="Symbol" charset="2"/>
                  </a:rPr>
                  <a:t>-</a:t>
                </a:r>
                <a:endParaRPr lang="en-US" dirty="0">
                  <a:solidFill>
                    <a:srgbClr val="0000FF"/>
                  </a:solidFill>
                  <a:latin typeface="Symbol" charset="2"/>
                  <a:cs typeface="Symbol" charset="2"/>
                </a:endParaRPr>
              </a:p>
            </p:txBody>
          </p:sp>
        </p:grpSp>
        <p:grpSp>
          <p:nvGrpSpPr>
            <p:cNvPr id="10" name="Group 9"/>
            <p:cNvGrpSpPr/>
            <p:nvPr/>
          </p:nvGrpSpPr>
          <p:grpSpPr>
            <a:xfrm>
              <a:off x="4807972" y="5127306"/>
              <a:ext cx="595035" cy="427430"/>
              <a:chOff x="4807972" y="6324845"/>
              <a:chExt cx="595035" cy="427430"/>
            </a:xfrm>
          </p:grpSpPr>
          <p:cxnSp>
            <p:nvCxnSpPr>
              <p:cNvPr id="14" name="Straight Arrow Connector 13"/>
              <p:cNvCxnSpPr/>
              <p:nvPr/>
            </p:nvCxnSpPr>
            <p:spPr>
              <a:xfrm flipV="1">
                <a:off x="5162739" y="6324845"/>
                <a:ext cx="0" cy="15567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807972" y="6382943"/>
                <a:ext cx="595035" cy="369332"/>
              </a:xfrm>
              <a:prstGeom prst="rect">
                <a:avLst/>
              </a:prstGeom>
              <a:noFill/>
              <a:ln>
                <a:noFill/>
              </a:ln>
            </p:spPr>
            <p:txBody>
              <a:bodyPr wrap="none" rtlCol="0">
                <a:spAutoFit/>
              </a:bodyPr>
              <a:lstStyle/>
              <a:p>
                <a:r>
                  <a:rPr lang="en-US" dirty="0" err="1" smtClean="0">
                    <a:solidFill>
                      <a:srgbClr val="0000FF"/>
                    </a:solidFill>
                    <a:cs typeface="Symbol" charset="2"/>
                  </a:rPr>
                  <a:t>D</a:t>
                </a:r>
                <a:r>
                  <a:rPr lang="en-US" baseline="-25000" dirty="0" err="1" smtClean="0">
                    <a:solidFill>
                      <a:srgbClr val="0000FF"/>
                    </a:solidFill>
                    <a:cs typeface="Symbol" charset="2"/>
                  </a:rPr>
                  <a:t>s</a:t>
                </a:r>
                <a:r>
                  <a:rPr lang="en-US" dirty="0" err="1" smtClean="0">
                    <a:solidFill>
                      <a:srgbClr val="0000FF"/>
                    </a:solidFill>
                    <a:cs typeface="Symbol" charset="2"/>
                  </a:rPr>
                  <a:t>D</a:t>
                </a:r>
                <a:r>
                  <a:rPr lang="en-US" baseline="-25000" dirty="0" err="1" smtClean="0">
                    <a:solidFill>
                      <a:srgbClr val="0000FF"/>
                    </a:solidFill>
                    <a:cs typeface="Symbol" charset="2"/>
                  </a:rPr>
                  <a:t>s</a:t>
                </a:r>
                <a:endParaRPr lang="en-US" baseline="-25000" dirty="0">
                  <a:solidFill>
                    <a:srgbClr val="0000FF"/>
                  </a:solidFill>
                  <a:cs typeface="Symbol" charset="2"/>
                </a:endParaRPr>
              </a:p>
            </p:txBody>
          </p:sp>
        </p:grpSp>
        <p:grpSp>
          <p:nvGrpSpPr>
            <p:cNvPr id="11" name="Group 10"/>
            <p:cNvGrpSpPr/>
            <p:nvPr/>
          </p:nvGrpSpPr>
          <p:grpSpPr>
            <a:xfrm>
              <a:off x="7254307" y="5135073"/>
              <a:ext cx="633507" cy="427430"/>
              <a:chOff x="4807972" y="6324845"/>
              <a:chExt cx="633507" cy="427430"/>
            </a:xfrm>
          </p:grpSpPr>
          <p:cxnSp>
            <p:nvCxnSpPr>
              <p:cNvPr id="12" name="Straight Arrow Connector 11"/>
              <p:cNvCxnSpPr/>
              <p:nvPr/>
            </p:nvCxnSpPr>
            <p:spPr>
              <a:xfrm flipV="1">
                <a:off x="5162739" y="6324845"/>
                <a:ext cx="0" cy="15567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807972" y="6382943"/>
                <a:ext cx="633507" cy="369332"/>
              </a:xfrm>
              <a:prstGeom prst="rect">
                <a:avLst/>
              </a:prstGeom>
              <a:noFill/>
              <a:ln>
                <a:noFill/>
              </a:ln>
            </p:spPr>
            <p:txBody>
              <a:bodyPr wrap="none" rtlCol="0">
                <a:spAutoFit/>
              </a:bodyPr>
              <a:lstStyle/>
              <a:p>
                <a:r>
                  <a:rPr lang="en-US" dirty="0" err="1" smtClean="0">
                    <a:solidFill>
                      <a:srgbClr val="0000FF"/>
                    </a:solidFill>
                    <a:latin typeface="Symbol" charset="2"/>
                    <a:cs typeface="Symbol" charset="2"/>
                  </a:rPr>
                  <a:t>L</a:t>
                </a:r>
                <a:r>
                  <a:rPr lang="en-US" baseline="-25000" dirty="0" err="1" smtClean="0">
                    <a:solidFill>
                      <a:srgbClr val="0000FF"/>
                    </a:solidFill>
                    <a:latin typeface="+mj-lt"/>
                    <a:cs typeface="Symbol" charset="2"/>
                  </a:rPr>
                  <a:t>c</a:t>
                </a:r>
                <a:r>
                  <a:rPr lang="en-US" dirty="0" err="1" smtClean="0">
                    <a:solidFill>
                      <a:srgbClr val="0000FF"/>
                    </a:solidFill>
                    <a:latin typeface="Symbol" charset="2"/>
                    <a:cs typeface="Symbol" charset="2"/>
                  </a:rPr>
                  <a:t>L</a:t>
                </a:r>
                <a:r>
                  <a:rPr lang="en-US" baseline="-25000" dirty="0" err="1" smtClean="0">
                    <a:solidFill>
                      <a:srgbClr val="0000FF"/>
                    </a:solidFill>
                    <a:latin typeface="+mj-lt"/>
                    <a:cs typeface="Symbol" charset="2"/>
                  </a:rPr>
                  <a:t>c</a:t>
                </a:r>
                <a:endParaRPr lang="en-US" baseline="-25000" dirty="0">
                  <a:solidFill>
                    <a:srgbClr val="0000FF"/>
                  </a:solidFill>
                  <a:latin typeface="+mj-lt"/>
                  <a:cs typeface="Symbol" charset="2"/>
                </a:endParaRPr>
              </a:p>
            </p:txBody>
          </p:sp>
        </p:grpSp>
      </p:grpSp>
    </p:spTree>
    <p:extLst>
      <p:ext uri="{BB962C8B-B14F-4D97-AF65-F5344CB8AC3E}">
        <p14:creationId xmlns:p14="http://schemas.microsoft.com/office/powerpoint/2010/main" val="276126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04227">
                                            <p:txEl>
                                              <p:pRg st="0" end="0"/>
                                            </p:txEl>
                                          </p:spTgt>
                                        </p:tgtEl>
                                        <p:attrNameLst>
                                          <p:attrName>style.visibility</p:attrName>
                                        </p:attrNameLst>
                                      </p:cBhvr>
                                      <p:to>
                                        <p:strVal val="visible"/>
                                      </p:to>
                                    </p:set>
                                    <p:animEffect transition="in" filter="blinds(horizontal)">
                                      <p:cBhvr>
                                        <p:cTn id="7" dur="500"/>
                                        <p:tgtEl>
                                          <p:spTgt spid="12042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04227">
                                            <p:txEl>
                                              <p:pRg st="1" end="1"/>
                                            </p:txEl>
                                          </p:spTgt>
                                        </p:tgtEl>
                                        <p:attrNameLst>
                                          <p:attrName>style.visibility</p:attrName>
                                        </p:attrNameLst>
                                      </p:cBhvr>
                                      <p:to>
                                        <p:strVal val="visible"/>
                                      </p:to>
                                    </p:set>
                                    <p:animEffect transition="in" filter="blinds(horizontal)">
                                      <p:cBhvr>
                                        <p:cTn id="12" dur="500"/>
                                        <p:tgtEl>
                                          <p:spTgt spid="12042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04227">
                                            <p:txEl>
                                              <p:pRg st="2" end="2"/>
                                            </p:txEl>
                                          </p:spTgt>
                                        </p:tgtEl>
                                        <p:attrNameLst>
                                          <p:attrName>style.visibility</p:attrName>
                                        </p:attrNameLst>
                                      </p:cBhvr>
                                      <p:to>
                                        <p:strVal val="visible"/>
                                      </p:to>
                                    </p:set>
                                    <p:animEffect transition="in" filter="blinds(horizontal)">
                                      <p:cBhvr>
                                        <p:cTn id="17" dur="500"/>
                                        <p:tgtEl>
                                          <p:spTgt spid="12042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04227">
                                            <p:txEl>
                                              <p:pRg st="3" end="3"/>
                                            </p:txEl>
                                          </p:spTgt>
                                        </p:tgtEl>
                                        <p:attrNameLst>
                                          <p:attrName>style.visibility</p:attrName>
                                        </p:attrNameLst>
                                      </p:cBhvr>
                                      <p:to>
                                        <p:strVal val="visible"/>
                                      </p:to>
                                    </p:set>
                                    <p:animEffect transition="in" filter="blinds(horizontal)">
                                      <p:cBhvr>
                                        <p:cTn id="22" dur="500"/>
                                        <p:tgtEl>
                                          <p:spTgt spid="12042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6248CAF5-31FE-B74E-A17C-D0DBC4E5994F}" type="slidenum">
              <a:rPr lang="en-US" altLang="zh-CN"/>
              <a:pPr>
                <a:defRPr/>
              </a:pPr>
              <a:t>19</a:t>
            </a:fld>
            <a:endParaRPr lang="en-US" altLang="zh-CN"/>
          </a:p>
        </p:txBody>
      </p:sp>
      <p:sp>
        <p:nvSpPr>
          <p:cNvPr id="117762" name="Rectangle 2"/>
          <p:cNvSpPr>
            <a:spLocks noGrp="1" noChangeArrowheads="1"/>
          </p:cNvSpPr>
          <p:nvPr>
            <p:ph type="title"/>
          </p:nvPr>
        </p:nvSpPr>
        <p:spPr>
          <a:xfrm>
            <a:off x="0" y="44450"/>
            <a:ext cx="9144000" cy="866582"/>
          </a:xfrm>
        </p:spPr>
        <p:txBody>
          <a:bodyPr>
            <a:noAutofit/>
          </a:bodyPr>
          <a:lstStyle/>
          <a:p>
            <a:pPr eaLnBrk="1" hangingPunct="1">
              <a:defRPr/>
            </a:pPr>
            <a:r>
              <a:rPr lang="en-US" altLang="zh-CN" sz="3600" b="1" dirty="0" smtClean="0"/>
              <a:t>Physics at </a:t>
            </a:r>
            <a:r>
              <a:rPr lang="en-US" altLang="zh-CN" sz="3600" b="1" dirty="0" smtClean="0">
                <a:solidFill>
                  <a:srgbClr val="FF0000"/>
                </a:solidFill>
              </a:rPr>
              <a:t>STCF </a:t>
            </a:r>
            <a:endParaRPr lang="en-US" altLang="zh-CN" sz="3600" b="1" dirty="0" smtClean="0"/>
          </a:p>
        </p:txBody>
      </p:sp>
      <p:sp>
        <p:nvSpPr>
          <p:cNvPr id="117764" name="Text Box 4"/>
          <p:cNvSpPr txBox="1">
            <a:spLocks noChangeArrowheads="1"/>
          </p:cNvSpPr>
          <p:nvPr/>
        </p:nvSpPr>
        <p:spPr bwMode="auto">
          <a:xfrm>
            <a:off x="398463" y="960348"/>
            <a:ext cx="8540556" cy="15696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a:defRPr/>
            </a:pPr>
            <a:r>
              <a:rPr lang="en-US" altLang="zh-CN" sz="2400" b="1" dirty="0" smtClean="0">
                <a:solidFill>
                  <a:srgbClr val="0000FF"/>
                </a:solidFill>
                <a:latin typeface="+mj-lt"/>
              </a:rPr>
              <a:t>Test and understand QCD at low energy </a:t>
            </a:r>
          </a:p>
          <a:p>
            <a:pPr marL="285750" indent="-285750">
              <a:buFont typeface="Arial"/>
              <a:buChar char="•"/>
              <a:defRPr/>
            </a:pPr>
            <a:r>
              <a:rPr lang="en-US" altLang="zh-CN" sz="2400" b="1" dirty="0" smtClean="0">
                <a:latin typeface="+mj-lt"/>
              </a:rPr>
              <a:t>Search and understand of </a:t>
            </a:r>
            <a:r>
              <a:rPr lang="en-US" altLang="zh-CN" sz="2400" b="1" dirty="0" smtClean="0">
                <a:solidFill>
                  <a:srgbClr val="FF0000"/>
                </a:solidFill>
                <a:latin typeface="+mj-lt"/>
              </a:rPr>
              <a:t>new forms of hadrons. </a:t>
            </a:r>
            <a:endParaRPr lang="en-US" altLang="zh-CN" sz="2400" b="1" dirty="0" smtClean="0">
              <a:latin typeface="+mj-lt"/>
            </a:endParaRPr>
          </a:p>
          <a:p>
            <a:pPr marL="285750" indent="-285750">
              <a:buFont typeface="Arial"/>
              <a:buChar char="•"/>
              <a:defRPr/>
            </a:pPr>
            <a:r>
              <a:rPr lang="en-US" altLang="zh-CN" sz="2400" b="1" dirty="0" smtClean="0">
                <a:solidFill>
                  <a:srgbClr val="FF0000"/>
                </a:solidFill>
              </a:rPr>
              <a:t>Structure of hadrons </a:t>
            </a:r>
            <a:r>
              <a:rPr lang="en-US" altLang="zh-CN" sz="2400" b="1" dirty="0" smtClean="0">
                <a:solidFill>
                  <a:srgbClr val="000000"/>
                </a:solidFill>
              </a:rPr>
              <a:t>(form factors) </a:t>
            </a:r>
          </a:p>
          <a:p>
            <a:pPr marL="285750" indent="-285750">
              <a:buFont typeface="Arial"/>
              <a:buChar char="•"/>
              <a:defRPr/>
            </a:pPr>
            <a:r>
              <a:rPr lang="en-US" altLang="zh-CN" sz="2400" b="1" dirty="0" smtClean="0"/>
              <a:t>Light hadron</a:t>
            </a:r>
            <a:r>
              <a:rPr lang="en-US" altLang="zh-CN" sz="2400" b="1" dirty="0"/>
              <a:t>, </a:t>
            </a:r>
            <a:r>
              <a:rPr lang="en-US" altLang="zh-CN" sz="2400" b="1" dirty="0" err="1"/>
              <a:t>Charmonium</a:t>
            </a:r>
            <a:r>
              <a:rPr lang="en-US" altLang="zh-CN" sz="2400" b="1" dirty="0"/>
              <a:t>(-like)  spectroscopy </a:t>
            </a:r>
          </a:p>
        </p:txBody>
      </p:sp>
      <p:sp>
        <p:nvSpPr>
          <p:cNvPr id="117765" name="Text Box 5"/>
          <p:cNvSpPr txBox="1">
            <a:spLocks noChangeArrowheads="1"/>
          </p:cNvSpPr>
          <p:nvPr/>
        </p:nvSpPr>
        <p:spPr bwMode="auto">
          <a:xfrm>
            <a:off x="398463" y="2807753"/>
            <a:ext cx="7802136" cy="15696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2400" b="1" dirty="0" smtClean="0">
                <a:solidFill>
                  <a:srgbClr val="0000FF"/>
                </a:solidFill>
                <a:latin typeface="+mj-lt"/>
              </a:rPr>
              <a:t>Precision test </a:t>
            </a:r>
            <a:r>
              <a:rPr lang="en-US" altLang="zh-CN" sz="2400" b="1" dirty="0">
                <a:solidFill>
                  <a:srgbClr val="0000FF"/>
                </a:solidFill>
                <a:latin typeface="+mj-lt"/>
              </a:rPr>
              <a:t>of the Standard </a:t>
            </a:r>
            <a:r>
              <a:rPr lang="en-US" altLang="zh-CN" sz="2400" b="1" dirty="0" smtClean="0">
                <a:solidFill>
                  <a:srgbClr val="0000FF"/>
                </a:solidFill>
                <a:latin typeface="+mj-lt"/>
              </a:rPr>
              <a:t>Model</a:t>
            </a:r>
            <a:endParaRPr lang="en-US" altLang="zh-CN" sz="2400" b="1" dirty="0">
              <a:solidFill>
                <a:srgbClr val="0000FF"/>
              </a:solidFill>
              <a:latin typeface="+mj-lt"/>
            </a:endParaRPr>
          </a:p>
          <a:p>
            <a:pPr marL="285750" indent="-285750" algn="l">
              <a:buFont typeface="Arial"/>
              <a:buChar char="•"/>
              <a:defRPr/>
            </a:pPr>
            <a:r>
              <a:rPr lang="en-US" altLang="zh-CN" sz="2400" b="1" dirty="0" smtClean="0">
                <a:solidFill>
                  <a:srgbClr val="FF0000"/>
                </a:solidFill>
                <a:latin typeface="+mj-lt"/>
              </a:rPr>
              <a:t>R</a:t>
            </a:r>
            <a:r>
              <a:rPr lang="en-US" altLang="zh-CN" sz="2400" b="1" dirty="0" smtClean="0">
                <a:solidFill>
                  <a:srgbClr val="000000"/>
                </a:solidFill>
                <a:latin typeface="+mj-lt"/>
              </a:rPr>
              <a:t> </a:t>
            </a:r>
            <a:r>
              <a:rPr lang="en-US" altLang="zh-CN" sz="2400" b="1" dirty="0">
                <a:solidFill>
                  <a:srgbClr val="000000"/>
                </a:solidFill>
                <a:latin typeface="+mj-lt"/>
              </a:rPr>
              <a:t>values, tau decays, CKM matrix, lepton universality </a:t>
            </a:r>
            <a:r>
              <a:rPr lang="en-US" altLang="zh-CN" sz="2400" b="1" dirty="0" smtClean="0">
                <a:solidFill>
                  <a:srgbClr val="000000"/>
                </a:solidFill>
                <a:latin typeface="+mj-lt"/>
              </a:rPr>
              <a:t>test</a:t>
            </a:r>
          </a:p>
          <a:p>
            <a:pPr marL="285750" indent="-285750" algn="l">
              <a:buFont typeface="Arial"/>
              <a:buChar char="•"/>
              <a:defRPr/>
            </a:pPr>
            <a:r>
              <a:rPr lang="en-US" altLang="zh-CN" sz="2400" b="1" dirty="0" smtClean="0">
                <a:solidFill>
                  <a:srgbClr val="000000"/>
                </a:solidFill>
                <a:latin typeface="+mj-lt"/>
              </a:rPr>
              <a:t>Decay constants</a:t>
            </a:r>
          </a:p>
          <a:p>
            <a:pPr marL="285750" indent="-285750">
              <a:buFont typeface="Arial"/>
              <a:buChar char="•"/>
              <a:defRPr/>
            </a:pPr>
            <a:r>
              <a:rPr lang="en-US" altLang="zh-CN" sz="2400" b="1" dirty="0">
                <a:solidFill>
                  <a:srgbClr val="FF0000"/>
                </a:solidFill>
                <a:sym typeface="Symbol" charset="0"/>
              </a:rPr>
              <a:t>CP</a:t>
            </a:r>
            <a:r>
              <a:rPr lang="en-US" altLang="zh-CN" sz="2400" b="1" dirty="0">
                <a:sym typeface="Symbol" charset="0"/>
              </a:rPr>
              <a:t> violation in tau, charm, baryon, charmed baryon </a:t>
            </a:r>
          </a:p>
        </p:txBody>
      </p:sp>
      <p:sp>
        <p:nvSpPr>
          <p:cNvPr id="117766" name="Text Box 6"/>
          <p:cNvSpPr txBox="1">
            <a:spLocks noChangeArrowheads="1"/>
          </p:cNvSpPr>
          <p:nvPr/>
        </p:nvSpPr>
        <p:spPr bwMode="auto">
          <a:xfrm>
            <a:off x="398463" y="4638502"/>
            <a:ext cx="7160935" cy="15696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altLang="zh-CN" sz="2400" b="1" dirty="0" smtClean="0">
                <a:solidFill>
                  <a:srgbClr val="3366FF"/>
                </a:solidFill>
                <a:latin typeface="+mj-lt"/>
              </a:rPr>
              <a:t>New </a:t>
            </a:r>
            <a:r>
              <a:rPr lang="en-US" altLang="zh-CN" sz="2400" b="1" dirty="0">
                <a:solidFill>
                  <a:srgbClr val="3366FF"/>
                </a:solidFill>
                <a:latin typeface="+mj-lt"/>
              </a:rPr>
              <a:t>physics searches </a:t>
            </a:r>
            <a:r>
              <a:rPr lang="en-US" altLang="zh-CN" sz="2400" b="1" dirty="0" smtClean="0">
                <a:solidFill>
                  <a:srgbClr val="3366FF"/>
                </a:solidFill>
                <a:latin typeface="+mj-lt"/>
              </a:rPr>
              <a:t> </a:t>
            </a:r>
            <a:endParaRPr lang="en-US" altLang="zh-CN" sz="2400" b="1" dirty="0">
              <a:solidFill>
                <a:srgbClr val="3366FF"/>
              </a:solidFill>
              <a:latin typeface="+mj-lt"/>
            </a:endParaRPr>
          </a:p>
          <a:p>
            <a:pPr marL="342900" indent="-342900" algn="l">
              <a:buFont typeface="Arial"/>
              <a:buChar char="•"/>
              <a:defRPr/>
            </a:pPr>
            <a:r>
              <a:rPr lang="en-US" altLang="zh-CN" sz="2400" b="1" dirty="0" smtClean="0">
                <a:solidFill>
                  <a:srgbClr val="FF0000"/>
                </a:solidFill>
                <a:latin typeface="+mj-lt"/>
              </a:rPr>
              <a:t>Rare and forbidden decays </a:t>
            </a:r>
            <a:r>
              <a:rPr lang="en-US" altLang="zh-CN" sz="2400" b="1" dirty="0" smtClean="0">
                <a:latin typeface="+mj-lt"/>
              </a:rPr>
              <a:t>relating to c and </a:t>
            </a:r>
            <a:r>
              <a:rPr lang="en-US" altLang="zh-CN" sz="2400" b="1" dirty="0" smtClean="0">
                <a:latin typeface="Symbol" charset="2"/>
                <a:cs typeface="Symbol" charset="2"/>
              </a:rPr>
              <a:t>t</a:t>
            </a:r>
          </a:p>
          <a:p>
            <a:pPr algn="l">
              <a:defRPr/>
            </a:pPr>
            <a:r>
              <a:rPr lang="en-US" altLang="zh-CN" sz="2400" b="1" dirty="0">
                <a:latin typeface="+mj-lt"/>
              </a:rPr>
              <a:t> </a:t>
            </a:r>
            <a:r>
              <a:rPr lang="en-US" altLang="zh-CN" sz="2400" b="1" dirty="0" smtClean="0">
                <a:latin typeface="+mj-lt"/>
              </a:rPr>
              <a:t>   </a:t>
            </a:r>
            <a:r>
              <a:rPr lang="en-US" altLang="zh-CN" sz="2400" b="1" dirty="0" smtClean="0">
                <a:latin typeface="+mj-lt"/>
                <a:sym typeface="Wingdings"/>
              </a:rPr>
              <a:t> </a:t>
            </a:r>
            <a:r>
              <a:rPr lang="en-US" altLang="zh-CN" sz="2400" b="1" dirty="0" smtClean="0">
                <a:latin typeface="+mj-lt"/>
              </a:rPr>
              <a:t>LFV</a:t>
            </a:r>
            <a:r>
              <a:rPr lang="en-US" altLang="zh-CN" sz="2400" b="1" dirty="0">
                <a:latin typeface="+mj-lt"/>
              </a:rPr>
              <a:t>, LNV, </a:t>
            </a:r>
            <a:r>
              <a:rPr lang="en-US" altLang="zh-CN" sz="2400" b="1" dirty="0" smtClean="0">
                <a:latin typeface="+mj-lt"/>
              </a:rPr>
              <a:t>BNV, FCNC</a:t>
            </a:r>
            <a:r>
              <a:rPr lang="en-US" altLang="zh-CN" sz="2400" b="1" dirty="0">
                <a:latin typeface="+mj-lt"/>
              </a:rPr>
              <a:t>, LFV, LNV, invisible decays </a:t>
            </a:r>
            <a:endParaRPr lang="en-US" altLang="zh-CN" sz="2400" b="1" dirty="0" smtClean="0">
              <a:latin typeface="+mj-lt"/>
            </a:endParaRPr>
          </a:p>
          <a:p>
            <a:pPr marL="285750" indent="-285750">
              <a:buFont typeface="Arial"/>
              <a:buChar char="•"/>
              <a:defRPr/>
            </a:pPr>
            <a:r>
              <a:rPr lang="en-US" altLang="zh-CN" sz="2400" b="1" dirty="0" smtClean="0"/>
              <a:t>Light </a:t>
            </a:r>
            <a:r>
              <a:rPr lang="en-US" altLang="zh-CN" sz="2400" b="1" dirty="0"/>
              <a:t>dark matter candidates, light Higgs boson(a</a:t>
            </a:r>
            <a:r>
              <a:rPr lang="en-US" altLang="zh-CN" sz="2400" b="1" baseline="-25000" dirty="0"/>
              <a:t>0</a:t>
            </a:r>
            <a:r>
              <a:rPr lang="en-US" altLang="zh-CN" sz="2400" b="1" dirty="0" smtClean="0"/>
              <a:t>)</a:t>
            </a:r>
            <a:r>
              <a:rPr lang="mr-IN" altLang="zh-CN" sz="2400" b="1" dirty="0" smtClean="0"/>
              <a:t>…</a:t>
            </a:r>
            <a:endParaRPr lang="en-US" altLang="zh-CN" sz="2400" b="1" dirty="0"/>
          </a:p>
        </p:txBody>
      </p:sp>
    </p:spTree>
    <p:extLst>
      <p:ext uri="{BB962C8B-B14F-4D97-AF65-F5344CB8AC3E}">
        <p14:creationId xmlns:p14="http://schemas.microsoft.com/office/powerpoint/2010/main" val="18997313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Standard Model of Elementary Particles</a:t>
            </a:r>
            <a:endParaRPr lang="en-US" b="1" dirty="0"/>
          </a:p>
        </p:txBody>
      </p:sp>
      <p:sp>
        <p:nvSpPr>
          <p:cNvPr id="5" name="Slide Number Placeholder 4"/>
          <p:cNvSpPr>
            <a:spLocks noGrp="1"/>
          </p:cNvSpPr>
          <p:nvPr>
            <p:ph type="sldNum" sz="quarter" idx="12"/>
          </p:nvPr>
        </p:nvSpPr>
        <p:spPr/>
        <p:txBody>
          <a:bodyPr/>
          <a:lstStyle/>
          <a:p>
            <a:fld id="{C973300C-797F-D148-A78D-320196FBAF04}" type="slidenum">
              <a:rPr lang="en-US" smtClean="0"/>
              <a:t>2</a:t>
            </a:fld>
            <a:endParaRPr lang="en-US"/>
          </a:p>
        </p:txBody>
      </p:sp>
      <p:pic>
        <p:nvPicPr>
          <p:cNvPr id="6" name="Picture 5"/>
          <p:cNvPicPr>
            <a:picLocks noChangeAspect="1"/>
          </p:cNvPicPr>
          <p:nvPr/>
        </p:nvPicPr>
        <p:blipFill>
          <a:blip r:embed="rId3"/>
          <a:stretch>
            <a:fillRect/>
          </a:stretch>
        </p:blipFill>
        <p:spPr>
          <a:xfrm>
            <a:off x="0" y="922831"/>
            <a:ext cx="4912880" cy="3276670"/>
          </a:xfrm>
          <a:prstGeom prst="rect">
            <a:avLst/>
          </a:prstGeom>
        </p:spPr>
      </p:pic>
      <p:grpSp>
        <p:nvGrpSpPr>
          <p:cNvPr id="8" name="Group 7"/>
          <p:cNvGrpSpPr/>
          <p:nvPr/>
        </p:nvGrpSpPr>
        <p:grpSpPr>
          <a:xfrm>
            <a:off x="5386058" y="922831"/>
            <a:ext cx="3342131" cy="2529840"/>
            <a:chOff x="5257419" y="3858687"/>
            <a:chExt cx="3342131" cy="2529840"/>
          </a:xfrm>
        </p:grpSpPr>
        <p:pic>
          <p:nvPicPr>
            <p:cNvPr id="9" name="Picture 8"/>
            <p:cNvPicPr>
              <a:picLocks noChangeAspect="1"/>
            </p:cNvPicPr>
            <p:nvPr/>
          </p:nvPicPr>
          <p:blipFill>
            <a:blip r:embed="rId4"/>
            <a:stretch>
              <a:fillRect/>
            </a:stretch>
          </p:blipFill>
          <p:spPr>
            <a:xfrm>
              <a:off x="5257419" y="3858687"/>
              <a:ext cx="1388386" cy="1249680"/>
            </a:xfrm>
            <a:prstGeom prst="rect">
              <a:avLst/>
            </a:prstGeom>
          </p:spPr>
        </p:pic>
        <p:pic>
          <p:nvPicPr>
            <p:cNvPr id="10" name="Picture 9"/>
            <p:cNvPicPr>
              <a:picLocks noChangeAspect="1"/>
            </p:cNvPicPr>
            <p:nvPr/>
          </p:nvPicPr>
          <p:blipFill>
            <a:blip r:embed="rId5"/>
            <a:stretch>
              <a:fillRect/>
            </a:stretch>
          </p:blipFill>
          <p:spPr>
            <a:xfrm>
              <a:off x="7153206" y="3858687"/>
              <a:ext cx="1446344" cy="1281470"/>
            </a:xfrm>
            <a:prstGeom prst="rect">
              <a:avLst/>
            </a:prstGeom>
          </p:spPr>
        </p:pic>
        <p:pic>
          <p:nvPicPr>
            <p:cNvPr id="11" name="Picture 10"/>
            <p:cNvPicPr>
              <a:picLocks noChangeAspect="1"/>
            </p:cNvPicPr>
            <p:nvPr/>
          </p:nvPicPr>
          <p:blipFill>
            <a:blip r:embed="rId6"/>
            <a:stretch>
              <a:fillRect/>
            </a:stretch>
          </p:blipFill>
          <p:spPr>
            <a:xfrm>
              <a:off x="5257419" y="5108367"/>
              <a:ext cx="1450597" cy="1280160"/>
            </a:xfrm>
            <a:prstGeom prst="rect">
              <a:avLst/>
            </a:prstGeom>
          </p:spPr>
        </p:pic>
      </p:grpSp>
      <p:pic>
        <p:nvPicPr>
          <p:cNvPr id="12" name="Picture 11"/>
          <p:cNvPicPr>
            <a:picLocks noChangeAspect="1"/>
          </p:cNvPicPr>
          <p:nvPr/>
        </p:nvPicPr>
        <p:blipFill>
          <a:blip r:embed="rId7"/>
          <a:stretch>
            <a:fillRect/>
          </a:stretch>
        </p:blipFill>
        <p:spPr>
          <a:xfrm>
            <a:off x="7307646" y="2172511"/>
            <a:ext cx="1438706" cy="1280160"/>
          </a:xfrm>
          <a:prstGeom prst="rect">
            <a:avLst/>
          </a:prstGeom>
        </p:spPr>
      </p:pic>
      <p:sp>
        <p:nvSpPr>
          <p:cNvPr id="4" name="Rectangle 3"/>
          <p:cNvSpPr/>
          <p:nvPr/>
        </p:nvSpPr>
        <p:spPr>
          <a:xfrm>
            <a:off x="154602" y="4696947"/>
            <a:ext cx="4368213" cy="1569660"/>
          </a:xfrm>
          <a:prstGeom prst="rect">
            <a:avLst/>
          </a:prstGeom>
        </p:spPr>
        <p:txBody>
          <a:bodyPr wrap="square">
            <a:spAutoFit/>
          </a:bodyPr>
          <a:lstStyle/>
          <a:p>
            <a:pPr algn="ctr"/>
            <a:r>
              <a:rPr lang="en-US" sz="2400" b="1" dirty="0"/>
              <a:t>SM </a:t>
            </a:r>
            <a:r>
              <a:rPr lang="en-US" sz="2400" b="1" dirty="0" smtClean="0"/>
              <a:t>has being tested for decades by </a:t>
            </a:r>
            <a:r>
              <a:rPr lang="en-US" sz="2400" b="1" dirty="0"/>
              <a:t>many </a:t>
            </a:r>
            <a:r>
              <a:rPr lang="en-US" sz="2400" b="1" dirty="0" smtClean="0"/>
              <a:t>experiments with </a:t>
            </a:r>
            <a:r>
              <a:rPr lang="en-US" sz="2400" b="1" dirty="0"/>
              <a:t>precision down to </a:t>
            </a:r>
            <a:r>
              <a:rPr lang="en-US" sz="2400" b="1" dirty="0" smtClean="0">
                <a:solidFill>
                  <a:srgbClr val="FF0000"/>
                </a:solidFill>
              </a:rPr>
              <a:t>pp</a:t>
            </a:r>
            <a:r>
              <a:rPr lang="en-US" altLang="zh-CN" sz="2400" b="1" dirty="0" smtClean="0">
                <a:solidFill>
                  <a:srgbClr val="FF0000"/>
                </a:solidFill>
              </a:rPr>
              <a:t>m</a:t>
            </a:r>
            <a:r>
              <a:rPr lang="en-US" sz="2400" b="1" dirty="0" smtClean="0"/>
              <a:t> </a:t>
            </a:r>
            <a:r>
              <a:rPr lang="en-US" sz="2400" b="1" dirty="0"/>
              <a:t>at low energy and </a:t>
            </a:r>
            <a:r>
              <a:rPr lang="en-US" sz="2400" b="1" dirty="0" smtClean="0"/>
              <a:t>~</a:t>
            </a:r>
            <a:r>
              <a:rPr lang="en-US" sz="2400" b="1" dirty="0" smtClean="0">
                <a:solidFill>
                  <a:srgbClr val="FF0000"/>
                </a:solidFill>
              </a:rPr>
              <a:t>1</a:t>
            </a:r>
            <a:r>
              <a:rPr lang="en-US" sz="2400" b="1" dirty="0">
                <a:solidFill>
                  <a:srgbClr val="FF0000"/>
                </a:solidFill>
              </a:rPr>
              <a:t>%</a:t>
            </a:r>
            <a:r>
              <a:rPr lang="en-US" sz="2400" b="1" dirty="0"/>
              <a:t> at </a:t>
            </a:r>
            <a:r>
              <a:rPr lang="en-US" sz="2400" b="1" dirty="0" err="1"/>
              <a:t>TeV</a:t>
            </a:r>
            <a:r>
              <a:rPr lang="en-US" sz="2400" b="1" dirty="0"/>
              <a:t> scale. </a:t>
            </a:r>
          </a:p>
        </p:txBody>
      </p:sp>
      <p:grpSp>
        <p:nvGrpSpPr>
          <p:cNvPr id="16" name="Group 15"/>
          <p:cNvGrpSpPr/>
          <p:nvPr/>
        </p:nvGrpSpPr>
        <p:grpSpPr>
          <a:xfrm>
            <a:off x="5781706" y="3590978"/>
            <a:ext cx="2430466" cy="1697252"/>
            <a:chOff x="5639472" y="928330"/>
            <a:chExt cx="2430466" cy="1697252"/>
          </a:xfrm>
        </p:grpSpPr>
        <p:pic>
          <p:nvPicPr>
            <p:cNvPr id="3" name="Picture 2"/>
            <p:cNvPicPr>
              <a:picLocks noChangeAspect="1"/>
            </p:cNvPicPr>
            <p:nvPr/>
          </p:nvPicPr>
          <p:blipFill>
            <a:blip r:embed="rId8"/>
            <a:stretch>
              <a:fillRect/>
            </a:stretch>
          </p:blipFill>
          <p:spPr>
            <a:xfrm>
              <a:off x="5639472" y="928330"/>
              <a:ext cx="2430466" cy="1697252"/>
            </a:xfrm>
            <a:prstGeom prst="rect">
              <a:avLst/>
            </a:prstGeom>
          </p:spPr>
        </p:pic>
        <p:sp>
          <p:nvSpPr>
            <p:cNvPr id="7" name="Oval 6"/>
            <p:cNvSpPr/>
            <p:nvPr/>
          </p:nvSpPr>
          <p:spPr>
            <a:xfrm>
              <a:off x="6511538" y="1561117"/>
              <a:ext cx="337350" cy="343975"/>
            </a:xfrm>
            <a:prstGeom prst="ellipse">
              <a:avLst/>
            </a:prstGeom>
            <a:solidFill>
              <a:srgbClr val="ED61FF">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190182" y="1574347"/>
              <a:ext cx="324383" cy="343975"/>
            </a:xfrm>
            <a:prstGeom prst="ellipse">
              <a:avLst/>
            </a:prstGeom>
            <a:solidFill>
              <a:srgbClr val="ED61FF">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832403" y="1686798"/>
              <a:ext cx="351053" cy="523220"/>
            </a:xfrm>
            <a:prstGeom prst="rect">
              <a:avLst/>
            </a:prstGeom>
            <a:noFill/>
          </p:spPr>
          <p:txBody>
            <a:bodyPr wrap="none" rtlCol="0">
              <a:spAutoFit/>
            </a:bodyPr>
            <a:lstStyle/>
            <a:p>
              <a:r>
                <a:rPr lang="en-US" sz="2800" b="1" dirty="0" smtClean="0">
                  <a:solidFill>
                    <a:srgbClr val="ED61FF"/>
                  </a:solidFill>
                </a:rPr>
                <a:t>?</a:t>
              </a:r>
              <a:endParaRPr lang="en-US" sz="2800" b="1" dirty="0">
                <a:solidFill>
                  <a:srgbClr val="ED61FF"/>
                </a:solidFill>
              </a:endParaRPr>
            </a:p>
          </p:txBody>
        </p:sp>
      </p:grpSp>
      <p:sp>
        <p:nvSpPr>
          <p:cNvPr id="15" name="Rectangle 14"/>
          <p:cNvSpPr/>
          <p:nvPr/>
        </p:nvSpPr>
        <p:spPr>
          <a:xfrm>
            <a:off x="5568997" y="5402243"/>
            <a:ext cx="3036523" cy="954107"/>
          </a:xfrm>
          <a:prstGeom prst="rect">
            <a:avLst/>
          </a:prstGeom>
        </p:spPr>
        <p:txBody>
          <a:bodyPr wrap="square">
            <a:spAutoFit/>
          </a:bodyPr>
          <a:lstStyle/>
          <a:p>
            <a:r>
              <a:rPr lang="en-US" sz="2800" b="1" dirty="0"/>
              <a:t>A </a:t>
            </a:r>
            <a:r>
              <a:rPr lang="en-US" sz="2800" b="1" dirty="0">
                <a:solidFill>
                  <a:srgbClr val="FF0000"/>
                </a:solidFill>
              </a:rPr>
              <a:t>new interaction </a:t>
            </a:r>
            <a:endParaRPr lang="en-US" sz="2800" b="1" dirty="0" smtClean="0">
              <a:solidFill>
                <a:srgbClr val="FF0000"/>
              </a:solidFill>
            </a:endParaRPr>
          </a:p>
          <a:p>
            <a:r>
              <a:rPr lang="en-US" sz="2800" b="1" dirty="0" smtClean="0"/>
              <a:t>to be understood! </a:t>
            </a:r>
            <a:endParaRPr lang="en-US" sz="2800" b="1" dirty="0"/>
          </a:p>
        </p:txBody>
      </p:sp>
      <p:sp>
        <p:nvSpPr>
          <p:cNvPr id="17" name="Rectangle 16"/>
          <p:cNvSpPr/>
          <p:nvPr/>
        </p:nvSpPr>
        <p:spPr>
          <a:xfrm>
            <a:off x="7281845" y="922831"/>
            <a:ext cx="1431087" cy="1281470"/>
          </a:xfrm>
          <a:prstGeom prst="rect">
            <a:avLst/>
          </a:prstGeom>
          <a:solidFill>
            <a:srgbClr val="FFFF00">
              <a:alpha val="28000"/>
            </a:srgbClr>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7597622" y="889406"/>
            <a:ext cx="847407" cy="523220"/>
          </a:xfrm>
          <a:prstGeom prst="rect">
            <a:avLst/>
          </a:prstGeom>
          <a:noFill/>
        </p:spPr>
        <p:txBody>
          <a:bodyPr wrap="none" rtlCol="0">
            <a:spAutoFit/>
          </a:bodyPr>
          <a:lstStyle/>
          <a:p>
            <a:r>
              <a:rPr lang="en-US" sz="2800" b="1" dirty="0" smtClean="0">
                <a:solidFill>
                  <a:srgbClr val="0000FF"/>
                </a:solidFill>
              </a:rPr>
              <a:t>QCD</a:t>
            </a:r>
            <a:endParaRPr lang="en-US" sz="2800" b="1" dirty="0">
              <a:solidFill>
                <a:srgbClr val="0000FF"/>
              </a:solidFill>
            </a:endParaRPr>
          </a:p>
        </p:txBody>
      </p:sp>
    </p:spTree>
    <p:extLst>
      <p:ext uri="{BB962C8B-B14F-4D97-AF65-F5344CB8AC3E}">
        <p14:creationId xmlns:p14="http://schemas.microsoft.com/office/powerpoint/2010/main" val="391104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heckerboard(across)">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heckerboard(across)">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heckerboard(across)">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7"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226" name="Rectangle 2"/>
          <p:cNvSpPr>
            <a:spLocks noGrp="1" noChangeArrowheads="1"/>
          </p:cNvSpPr>
          <p:nvPr>
            <p:ph type="title"/>
          </p:nvPr>
        </p:nvSpPr>
        <p:spPr>
          <a:xfrm>
            <a:off x="-2393" y="103709"/>
            <a:ext cx="9146391" cy="686360"/>
          </a:xfrm>
          <a:noFill/>
          <a:ln>
            <a:solidFill>
              <a:schemeClr val="bg1"/>
            </a:solidFill>
          </a:ln>
        </p:spPr>
        <p:txBody>
          <a:bodyPr>
            <a:noAutofit/>
          </a:bodyPr>
          <a:lstStyle/>
          <a:p>
            <a:pPr>
              <a:lnSpc>
                <a:spcPct val="90000"/>
              </a:lnSpc>
            </a:pPr>
            <a:r>
              <a:rPr lang="en-US" sz="4000" b="1" dirty="0" smtClean="0">
                <a:solidFill>
                  <a:srgbClr val="000000"/>
                </a:solidFill>
                <a:latin typeface="+mn-lt"/>
              </a:rPr>
              <a:t>Physics at </a:t>
            </a:r>
            <a:r>
              <a:rPr lang="en-US" sz="4000" b="1" dirty="0">
                <a:solidFill>
                  <a:srgbClr val="000000"/>
                </a:solidFill>
                <a:latin typeface="Symbol" charset="2"/>
                <a:cs typeface="Symbol" charset="2"/>
              </a:rPr>
              <a:t>t</a:t>
            </a:r>
            <a:r>
              <a:rPr lang="en-US" sz="4000" b="1" dirty="0">
                <a:solidFill>
                  <a:srgbClr val="000000"/>
                </a:solidFill>
              </a:rPr>
              <a:t>-c </a:t>
            </a:r>
            <a:r>
              <a:rPr lang="en-US" sz="4000" b="1" dirty="0" smtClean="0">
                <a:solidFill>
                  <a:srgbClr val="000000"/>
                </a:solidFill>
                <a:latin typeface="+mn-lt"/>
              </a:rPr>
              <a:t>Energy Region</a:t>
            </a:r>
            <a:endParaRPr lang="en-US" sz="4000" b="1" dirty="0">
              <a:solidFill>
                <a:srgbClr val="000000"/>
              </a:solidFill>
              <a:latin typeface="+mn-lt"/>
            </a:endParaRPr>
          </a:p>
        </p:txBody>
      </p:sp>
      <p:sp>
        <p:nvSpPr>
          <p:cNvPr id="9" name="TextBox 8"/>
          <p:cNvSpPr txBox="1"/>
          <p:nvPr/>
        </p:nvSpPr>
        <p:spPr>
          <a:xfrm>
            <a:off x="7368005" y="4643757"/>
            <a:ext cx="300082" cy="369332"/>
          </a:xfrm>
          <a:prstGeom prst="rect">
            <a:avLst/>
          </a:prstGeom>
          <a:noFill/>
        </p:spPr>
        <p:txBody>
          <a:bodyPr wrap="none" rtlCol="0">
            <a:spAutoFit/>
          </a:bodyPr>
          <a:lstStyle/>
          <a:p>
            <a:r>
              <a:rPr lang="en-US" dirty="0" smtClean="0">
                <a:solidFill>
                  <a:srgbClr val="0000FF"/>
                </a:solidFill>
              </a:rPr>
              <a:t>_</a:t>
            </a:r>
            <a:endParaRPr lang="en-US" dirty="0">
              <a:solidFill>
                <a:srgbClr val="0000FF"/>
              </a:solidFill>
            </a:endParaRPr>
          </a:p>
        </p:txBody>
      </p:sp>
      <p:grpSp>
        <p:nvGrpSpPr>
          <p:cNvPr id="6" name="Group 5"/>
          <p:cNvGrpSpPr/>
          <p:nvPr/>
        </p:nvGrpSpPr>
        <p:grpSpPr>
          <a:xfrm>
            <a:off x="554410" y="5846821"/>
            <a:ext cx="7856844" cy="769441"/>
            <a:chOff x="554410" y="5846821"/>
            <a:chExt cx="7856844" cy="769441"/>
          </a:xfrm>
        </p:grpSpPr>
        <p:sp>
          <p:nvSpPr>
            <p:cNvPr id="34" name="Rectangle 33"/>
            <p:cNvSpPr/>
            <p:nvPr/>
          </p:nvSpPr>
          <p:spPr>
            <a:xfrm>
              <a:off x="1535418" y="5846821"/>
              <a:ext cx="6875836" cy="769441"/>
            </a:xfrm>
            <a:prstGeom prst="rect">
              <a:avLst/>
            </a:prstGeom>
            <a:ln w="28575" cmpd="sng">
              <a:solidFill>
                <a:srgbClr val="FF0000"/>
              </a:solidFill>
            </a:ln>
          </p:spPr>
          <p:txBody>
            <a:bodyPr wrap="square">
              <a:spAutoFit/>
            </a:bodyPr>
            <a:lstStyle/>
            <a:p>
              <a:pPr marL="342900" indent="-342900">
                <a:buFont typeface="Arial"/>
                <a:buChar char="•"/>
              </a:pPr>
              <a:r>
                <a:rPr lang="en-US" sz="2200" b="1" dirty="0" smtClean="0">
                  <a:cs typeface="Symbol" charset="2"/>
                  <a:sym typeface="Symbol" pitchFamily="-112" charset="2"/>
                </a:rPr>
                <a:t>Precision </a:t>
              </a:r>
              <a:r>
                <a:rPr lang="en-US" sz="2200" b="1" dirty="0" smtClean="0">
                  <a:solidFill>
                    <a:srgbClr val="000000"/>
                  </a:solidFill>
                  <a:latin typeface="Symbol" charset="2"/>
                  <a:cs typeface="Symbol" charset="2"/>
                  <a:sym typeface="Symbol" pitchFamily="-112" charset="2"/>
                </a:rPr>
                <a:t>D</a:t>
              </a:r>
              <a:r>
                <a:rPr lang="en-US" sz="2200" b="1" dirty="0">
                  <a:solidFill>
                    <a:srgbClr val="000000"/>
                  </a:solidFill>
                  <a:sym typeface="Symbol" pitchFamily="-112" charset="2"/>
                </a:rPr>
                <a:t></a:t>
              </a:r>
              <a:r>
                <a:rPr lang="en-US" sz="2200" b="1" baseline="-25000" dirty="0" smtClean="0">
                  <a:solidFill>
                    <a:srgbClr val="000000"/>
                  </a:solidFill>
                  <a:sym typeface="Symbol" pitchFamily="-112" charset="2"/>
                </a:rPr>
                <a:t>QED</a:t>
              </a:r>
              <a:r>
                <a:rPr lang="en-US" sz="2200" b="1" dirty="0" smtClean="0">
                  <a:latin typeface="Symbol" charset="2"/>
                  <a:cs typeface="Symbol" charset="2"/>
                </a:rPr>
                <a:t>, </a:t>
              </a:r>
              <a:r>
                <a:rPr lang="en-US" sz="2200" b="1" dirty="0" smtClean="0">
                  <a:cs typeface="Symbol" charset="2"/>
                </a:rPr>
                <a:t>a</a:t>
              </a:r>
              <a:r>
                <a:rPr lang="en-US" sz="2200" b="1" baseline="-25000" dirty="0" smtClean="0">
                  <a:latin typeface="Symbol" charset="2"/>
                  <a:cs typeface="Symbol" charset="2"/>
                </a:rPr>
                <a:t>m</a:t>
              </a:r>
              <a:r>
                <a:rPr lang="en-US" sz="2200" b="1" dirty="0" smtClean="0">
                  <a:latin typeface="Symbol" charset="2"/>
                  <a:cs typeface="Symbol" charset="2"/>
                </a:rPr>
                <a:t>, </a:t>
              </a:r>
              <a:r>
                <a:rPr lang="en-US" sz="2200" b="1" dirty="0" smtClean="0">
                  <a:cs typeface="Symbol" charset="2"/>
                  <a:sym typeface="Symbol" pitchFamily="-112" charset="2"/>
                </a:rPr>
                <a:t>charm quark mass extraction. </a:t>
              </a:r>
              <a:endParaRPr lang="en-US" sz="2200" b="1" dirty="0">
                <a:solidFill>
                  <a:srgbClr val="FF0000"/>
                </a:solidFill>
                <a:sym typeface="Symbol" pitchFamily="-112" charset="2"/>
              </a:endParaRPr>
            </a:p>
            <a:p>
              <a:pPr marL="342900" indent="-342900">
                <a:buFont typeface="Arial"/>
                <a:buChar char="•"/>
              </a:pPr>
              <a:r>
                <a:rPr lang="en-US" sz="2200" b="1" dirty="0">
                  <a:solidFill>
                    <a:srgbClr val="000000"/>
                  </a:solidFill>
                  <a:sym typeface="Symbol" pitchFamily="-112" charset="2"/>
                </a:rPr>
                <a:t>H</a:t>
              </a:r>
              <a:r>
                <a:rPr lang="en-US" sz="2200" b="1" dirty="0" smtClean="0">
                  <a:solidFill>
                    <a:srgbClr val="000000"/>
                  </a:solidFill>
                  <a:sym typeface="Symbol" pitchFamily="-112" charset="2"/>
                </a:rPr>
                <a:t>adron </a:t>
              </a:r>
              <a:r>
                <a:rPr lang="en-US" sz="2200" b="1" dirty="0">
                  <a:solidFill>
                    <a:srgbClr val="000000"/>
                  </a:solidFill>
                  <a:sym typeface="Symbol" pitchFamily="-112" charset="2"/>
                </a:rPr>
                <a:t>form factor</a:t>
              </a:r>
              <a:r>
                <a:rPr lang="en-US" sz="2200" b="1" dirty="0" smtClean="0">
                  <a:solidFill>
                    <a:srgbClr val="000000"/>
                  </a:solidFill>
                  <a:sym typeface="Symbol" pitchFamily="-112" charset="2"/>
                </a:rPr>
                <a:t>(nucleon, </a:t>
              </a:r>
              <a:r>
                <a:rPr lang="en-US" sz="2200" b="1" dirty="0" smtClean="0">
                  <a:solidFill>
                    <a:srgbClr val="000000"/>
                  </a:solidFill>
                  <a:latin typeface="Symbol" charset="2"/>
                  <a:cs typeface="Symbol" charset="2"/>
                  <a:sym typeface="Symbol" pitchFamily="-112" charset="2"/>
                </a:rPr>
                <a:t>L, p).</a:t>
              </a:r>
              <a:endParaRPr lang="en-US" sz="2200" b="1" dirty="0" smtClean="0">
                <a:solidFill>
                  <a:srgbClr val="000000"/>
                </a:solidFill>
                <a:sym typeface="Symbol" pitchFamily="-112" charset="2"/>
              </a:endParaRPr>
            </a:p>
          </p:txBody>
        </p:sp>
        <p:sp>
          <p:nvSpPr>
            <p:cNvPr id="7" name="TextBox 6"/>
            <p:cNvSpPr txBox="1"/>
            <p:nvPr/>
          </p:nvSpPr>
          <p:spPr>
            <a:xfrm>
              <a:off x="554410" y="5944236"/>
              <a:ext cx="996186" cy="461665"/>
            </a:xfrm>
            <a:prstGeom prst="rect">
              <a:avLst/>
            </a:prstGeom>
            <a:noFill/>
          </p:spPr>
          <p:txBody>
            <a:bodyPr wrap="none" rtlCol="0">
              <a:spAutoFit/>
            </a:bodyPr>
            <a:lstStyle/>
            <a:p>
              <a:r>
                <a:rPr lang="en-US" sz="2400" b="1" dirty="0" smtClean="0">
                  <a:solidFill>
                    <a:srgbClr val="FF0000"/>
                  </a:solidFill>
                </a:rPr>
                <a:t>R scan </a:t>
              </a:r>
              <a:endParaRPr lang="en-US" sz="2400" b="1" dirty="0">
                <a:solidFill>
                  <a:srgbClr val="FF0000"/>
                </a:solidFill>
              </a:endParaRPr>
            </a:p>
          </p:txBody>
        </p:sp>
      </p:grpSp>
      <p:sp>
        <p:nvSpPr>
          <p:cNvPr id="4" name="Slide Number Placeholder 3"/>
          <p:cNvSpPr>
            <a:spLocks noGrp="1"/>
          </p:cNvSpPr>
          <p:nvPr>
            <p:ph type="sldNum" sz="quarter" idx="12"/>
          </p:nvPr>
        </p:nvSpPr>
        <p:spPr/>
        <p:txBody>
          <a:bodyPr/>
          <a:lstStyle/>
          <a:p>
            <a:fld id="{C973300C-797F-D148-A78D-320196FBAF04}" type="slidenum">
              <a:rPr lang="en-US" smtClean="0"/>
              <a:t>20</a:t>
            </a:fld>
            <a:endParaRPr lang="en-US" dirty="0"/>
          </a:p>
        </p:txBody>
      </p:sp>
      <p:grpSp>
        <p:nvGrpSpPr>
          <p:cNvPr id="5" name="Group 4"/>
          <p:cNvGrpSpPr/>
          <p:nvPr/>
        </p:nvGrpSpPr>
        <p:grpSpPr>
          <a:xfrm>
            <a:off x="-2392" y="927480"/>
            <a:ext cx="9146390" cy="2566643"/>
            <a:chOff x="-2392" y="1140400"/>
            <a:chExt cx="9146390" cy="2353723"/>
          </a:xfrm>
        </p:grpSpPr>
        <p:pic>
          <p:nvPicPr>
            <p:cNvPr id="1204231" name="Picture 7"/>
            <p:cNvPicPr>
              <a:picLocks noChangeAspect="1" noChangeArrowheads="1"/>
            </p:cNvPicPr>
            <p:nvPr/>
          </p:nvPicPr>
          <p:blipFill>
            <a:blip r:embed="rId3"/>
            <a:srcRect/>
            <a:stretch>
              <a:fillRect/>
            </a:stretch>
          </p:blipFill>
          <p:spPr bwMode="auto">
            <a:xfrm>
              <a:off x="176869" y="1140400"/>
              <a:ext cx="8967129" cy="2353723"/>
            </a:xfrm>
            <a:prstGeom prst="rect">
              <a:avLst/>
            </a:prstGeom>
            <a:noFill/>
          </p:spPr>
        </p:pic>
        <p:sp>
          <p:nvSpPr>
            <p:cNvPr id="17" name="TextBox 16"/>
            <p:cNvSpPr txBox="1"/>
            <p:nvPr/>
          </p:nvSpPr>
          <p:spPr>
            <a:xfrm rot="16200000">
              <a:off x="-779528" y="1931120"/>
              <a:ext cx="2262158" cy="707886"/>
            </a:xfrm>
            <a:prstGeom prst="rect">
              <a:avLst/>
            </a:prstGeom>
            <a:solidFill>
              <a:srgbClr val="F3F137"/>
            </a:solidFill>
          </p:spPr>
          <p:txBody>
            <a:bodyPr wrap="none" rtlCol="0">
              <a:spAutoFit/>
            </a:bodyPr>
            <a:lstStyle/>
            <a:p>
              <a:r>
                <a:rPr lang="en-US" sz="2000" dirty="0" smtClean="0">
                  <a:solidFill>
                    <a:srgbClr val="0000FF"/>
                  </a:solidFill>
                </a:rPr>
                <a:t>R=</a:t>
              </a:r>
              <a:r>
                <a:rPr lang="en-US" sz="2000" dirty="0" smtClean="0">
                  <a:solidFill>
                    <a:srgbClr val="0000FF"/>
                  </a:solidFill>
                  <a:latin typeface="Symbol" charset="2"/>
                  <a:cs typeface="Symbol" charset="2"/>
                </a:rPr>
                <a:t>s</a:t>
              </a:r>
              <a:r>
                <a:rPr lang="en-US" sz="2000" dirty="0" smtClean="0">
                  <a:solidFill>
                    <a:srgbClr val="0000FF"/>
                  </a:solidFill>
                </a:rPr>
                <a:t>(</a:t>
              </a:r>
              <a:r>
                <a:rPr lang="en-US" sz="2000" dirty="0" err="1" smtClean="0">
                  <a:solidFill>
                    <a:srgbClr val="0000FF"/>
                  </a:solidFill>
                </a:rPr>
                <a:t>e</a:t>
              </a:r>
              <a:r>
                <a:rPr lang="en-US" sz="2000" baseline="30000" dirty="0" err="1" smtClean="0">
                  <a:solidFill>
                    <a:srgbClr val="0000FF"/>
                  </a:solidFill>
                </a:rPr>
                <a:t>+</a:t>
              </a:r>
              <a:r>
                <a:rPr lang="en-US" sz="2000" dirty="0" err="1" smtClean="0">
                  <a:solidFill>
                    <a:srgbClr val="0000FF"/>
                  </a:solidFill>
                </a:rPr>
                <a:t>e</a:t>
              </a:r>
              <a:r>
                <a:rPr lang="en-US" sz="2000" baseline="30000" dirty="0" smtClean="0">
                  <a:solidFill>
                    <a:srgbClr val="0000FF"/>
                  </a:solidFill>
                </a:rPr>
                <a:t>-</a:t>
              </a:r>
              <a:r>
                <a:rPr lang="en-US" sz="2000" dirty="0" smtClean="0">
                  <a:solidFill>
                    <a:srgbClr val="0000FF"/>
                  </a:solidFill>
                  <a:sym typeface="Wingdings"/>
                </a:rPr>
                <a:t>hadron)/</a:t>
              </a:r>
            </a:p>
            <a:p>
              <a:r>
                <a:rPr lang="en-US" sz="2000" dirty="0">
                  <a:solidFill>
                    <a:srgbClr val="0000FF"/>
                  </a:solidFill>
                  <a:latin typeface="Symbol" charset="2"/>
                  <a:cs typeface="Symbol" charset="2"/>
                </a:rPr>
                <a:t> </a:t>
              </a:r>
              <a:r>
                <a:rPr lang="en-US" sz="2000" dirty="0" smtClean="0">
                  <a:solidFill>
                    <a:srgbClr val="0000FF"/>
                  </a:solidFill>
                  <a:latin typeface="Symbol" charset="2"/>
                  <a:cs typeface="Symbol" charset="2"/>
                </a:rPr>
                <a:t>    s</a:t>
              </a:r>
              <a:r>
                <a:rPr lang="en-US" sz="2000" dirty="0">
                  <a:solidFill>
                    <a:srgbClr val="0000FF"/>
                  </a:solidFill>
                </a:rPr>
                <a:t>(</a:t>
              </a:r>
              <a:r>
                <a:rPr lang="en-US" sz="2000" dirty="0" err="1">
                  <a:solidFill>
                    <a:srgbClr val="0000FF"/>
                  </a:solidFill>
                </a:rPr>
                <a:t>e</a:t>
              </a:r>
              <a:r>
                <a:rPr lang="en-US" sz="2000" baseline="30000" dirty="0" err="1">
                  <a:solidFill>
                    <a:srgbClr val="0000FF"/>
                  </a:solidFill>
                </a:rPr>
                <a:t>+</a:t>
              </a:r>
              <a:r>
                <a:rPr lang="en-US" sz="2000" dirty="0" err="1">
                  <a:solidFill>
                    <a:srgbClr val="0000FF"/>
                  </a:solidFill>
                </a:rPr>
                <a:t>e</a:t>
              </a:r>
              <a:r>
                <a:rPr lang="en-US" sz="2000" baseline="30000" dirty="0" smtClean="0">
                  <a:solidFill>
                    <a:srgbClr val="0000FF"/>
                  </a:solidFill>
                </a:rPr>
                <a:t>-</a:t>
              </a:r>
              <a:r>
                <a:rPr lang="en-US" sz="2000" dirty="0" smtClean="0">
                  <a:solidFill>
                    <a:srgbClr val="0000FF"/>
                  </a:solidFill>
                  <a:sym typeface="Wingdings"/>
                </a:rPr>
                <a:t></a:t>
              </a:r>
              <a:r>
                <a:rPr lang="en-US" sz="2000" dirty="0" err="1" smtClean="0">
                  <a:solidFill>
                    <a:srgbClr val="0000FF"/>
                  </a:solidFill>
                  <a:latin typeface="Symbol" charset="2"/>
                  <a:cs typeface="Symbol" charset="2"/>
                  <a:sym typeface="Wingdings"/>
                </a:rPr>
                <a:t>m</a:t>
              </a:r>
              <a:r>
                <a:rPr lang="en-US" sz="2000" baseline="30000" dirty="0" err="1" smtClean="0">
                  <a:solidFill>
                    <a:srgbClr val="0000FF"/>
                  </a:solidFill>
                  <a:sym typeface="Wingdings"/>
                </a:rPr>
                <a:t>+</a:t>
              </a:r>
              <a:r>
                <a:rPr lang="en-US" sz="2000" dirty="0" err="1" smtClean="0">
                  <a:solidFill>
                    <a:srgbClr val="0000FF"/>
                  </a:solidFill>
                  <a:latin typeface="Symbol" charset="2"/>
                  <a:cs typeface="Symbol" charset="2"/>
                  <a:sym typeface="Wingdings"/>
                </a:rPr>
                <a:t>m</a:t>
              </a:r>
              <a:r>
                <a:rPr lang="en-US" sz="2000" baseline="30000" dirty="0" smtClean="0">
                  <a:solidFill>
                    <a:srgbClr val="0000FF"/>
                  </a:solidFill>
                  <a:sym typeface="Wingdings"/>
                </a:rPr>
                <a:t>-</a:t>
              </a:r>
              <a:r>
                <a:rPr lang="en-US" sz="2000" dirty="0" smtClean="0">
                  <a:solidFill>
                    <a:srgbClr val="0000FF"/>
                  </a:solidFill>
                  <a:sym typeface="Wingdings"/>
                </a:rPr>
                <a:t>)</a:t>
              </a:r>
              <a:endParaRPr lang="en-US" sz="2000" dirty="0">
                <a:solidFill>
                  <a:srgbClr val="0000FF"/>
                </a:solidFill>
              </a:endParaRPr>
            </a:p>
          </p:txBody>
        </p:sp>
      </p:grpSp>
      <p:sp>
        <p:nvSpPr>
          <p:cNvPr id="20" name="Rectangle 19"/>
          <p:cNvSpPr/>
          <p:nvPr/>
        </p:nvSpPr>
        <p:spPr>
          <a:xfrm>
            <a:off x="2631044" y="944402"/>
            <a:ext cx="2174875" cy="2362653"/>
          </a:xfrm>
          <a:prstGeom prst="rect">
            <a:avLst/>
          </a:prstGeom>
          <a:solidFill>
            <a:srgbClr val="F34BD2">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824402" y="944402"/>
            <a:ext cx="1392375" cy="2362653"/>
          </a:xfrm>
          <a:prstGeom prst="rect">
            <a:avLst/>
          </a:prstGeom>
          <a:solidFill>
            <a:srgbClr val="79FF21">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227796" y="944402"/>
            <a:ext cx="2816748" cy="2362653"/>
          </a:xfrm>
          <a:prstGeom prst="rect">
            <a:avLst/>
          </a:prstGeom>
          <a:solidFill>
            <a:srgbClr val="F3F137">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ular Callout 22"/>
          <p:cNvSpPr/>
          <p:nvPr/>
        </p:nvSpPr>
        <p:spPr>
          <a:xfrm>
            <a:off x="83105" y="3547395"/>
            <a:ext cx="3007379" cy="2053973"/>
          </a:xfrm>
          <a:prstGeom prst="wedgeRoundRectCallout">
            <a:avLst>
              <a:gd name="adj1" fmla="val 36532"/>
              <a:gd name="adj2" fmla="val -59687"/>
              <a:gd name="adj3" fmla="val 16667"/>
            </a:avLst>
          </a:prstGeom>
          <a:solidFill>
            <a:srgbClr val="F34BD2">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de-DE" sz="2000" dirty="0" err="1" smtClean="0">
                <a:solidFill>
                  <a:srgbClr val="0000FF"/>
                </a:solidFill>
                <a:cs typeface="Calibri"/>
                <a:sym typeface="Wingdings"/>
              </a:rPr>
              <a:t>Hadron</a:t>
            </a:r>
            <a:r>
              <a:rPr lang="de-DE" sz="2000" dirty="0" smtClean="0">
                <a:solidFill>
                  <a:srgbClr val="0000FF"/>
                </a:solidFill>
                <a:cs typeface="Calibri"/>
                <a:sym typeface="Wingdings"/>
              </a:rPr>
              <a:t> form </a:t>
            </a:r>
            <a:r>
              <a:rPr lang="de-DE" sz="2000" dirty="0" err="1" smtClean="0">
                <a:solidFill>
                  <a:srgbClr val="0000FF"/>
                </a:solidFill>
                <a:cs typeface="Calibri"/>
                <a:sym typeface="Wingdings"/>
              </a:rPr>
              <a:t>factors</a:t>
            </a:r>
            <a:endParaRPr lang="de-DE" sz="2000" dirty="0" smtClean="0">
              <a:solidFill>
                <a:srgbClr val="0000FF"/>
              </a:solidFill>
              <a:cs typeface="Calibri"/>
              <a:sym typeface="Wingdings"/>
            </a:endParaRPr>
          </a:p>
          <a:p>
            <a:pPr marL="285750" indent="-285750">
              <a:buFont typeface="Arial"/>
              <a:buChar char="•"/>
            </a:pPr>
            <a:r>
              <a:rPr lang="de-DE" sz="2000" dirty="0" smtClean="0">
                <a:solidFill>
                  <a:srgbClr val="0000FF"/>
                </a:solidFill>
                <a:cs typeface="Calibri"/>
                <a:sym typeface="Wingdings"/>
              </a:rPr>
              <a:t>Y</a:t>
            </a:r>
            <a:r>
              <a:rPr lang="de-DE" sz="2000" dirty="0">
                <a:solidFill>
                  <a:srgbClr val="0000FF"/>
                </a:solidFill>
                <a:cs typeface="Calibri"/>
                <a:sym typeface="Wingdings"/>
              </a:rPr>
              <a:t>(2175</a:t>
            </a:r>
            <a:r>
              <a:rPr lang="de-DE" sz="2000" dirty="0" smtClean="0">
                <a:solidFill>
                  <a:srgbClr val="0000FF"/>
                </a:solidFill>
                <a:cs typeface="Calibri"/>
                <a:sym typeface="Wingdings"/>
              </a:rPr>
              <a:t>) </a:t>
            </a:r>
            <a:r>
              <a:rPr lang="de-DE" sz="2000" dirty="0" err="1" smtClean="0">
                <a:solidFill>
                  <a:srgbClr val="0000FF"/>
                </a:solidFill>
                <a:cs typeface="Calibri"/>
                <a:sym typeface="Wingdings"/>
              </a:rPr>
              <a:t>resonance</a:t>
            </a:r>
            <a:endParaRPr lang="de-DE" sz="2000" dirty="0" smtClean="0">
              <a:solidFill>
                <a:srgbClr val="0000FF"/>
              </a:solidFill>
              <a:cs typeface="Calibri"/>
              <a:sym typeface="Wingdings"/>
            </a:endParaRPr>
          </a:p>
          <a:p>
            <a:pPr marL="285750" indent="-285750">
              <a:buFont typeface="Arial"/>
              <a:buChar char="•"/>
            </a:pPr>
            <a:r>
              <a:rPr lang="de-DE" sz="2000" dirty="0" err="1" smtClean="0">
                <a:solidFill>
                  <a:srgbClr val="0000FF"/>
                </a:solidFill>
                <a:cs typeface="Calibri"/>
                <a:sym typeface="Wingdings"/>
              </a:rPr>
              <a:t>Mutltiquark</a:t>
            </a:r>
            <a:r>
              <a:rPr lang="de-DE" sz="2000" dirty="0" smtClean="0">
                <a:solidFill>
                  <a:srgbClr val="0000FF"/>
                </a:solidFill>
                <a:cs typeface="Calibri"/>
                <a:sym typeface="Wingdings"/>
              </a:rPr>
              <a:t> </a:t>
            </a:r>
            <a:r>
              <a:rPr lang="de-DE" sz="2000" dirty="0" err="1" smtClean="0">
                <a:solidFill>
                  <a:srgbClr val="0000FF"/>
                </a:solidFill>
                <a:cs typeface="Calibri"/>
                <a:sym typeface="Wingdings"/>
              </a:rPr>
              <a:t>states</a:t>
            </a:r>
            <a:r>
              <a:rPr lang="de-DE" sz="2000" dirty="0" smtClean="0">
                <a:solidFill>
                  <a:srgbClr val="0000FF"/>
                </a:solidFill>
                <a:cs typeface="Calibri"/>
                <a:sym typeface="Wingdings"/>
              </a:rPr>
              <a:t> </a:t>
            </a:r>
            <a:r>
              <a:rPr lang="de-DE" sz="2000" dirty="0" err="1" smtClean="0">
                <a:solidFill>
                  <a:srgbClr val="0000FF"/>
                </a:solidFill>
                <a:cs typeface="Calibri"/>
                <a:sym typeface="Wingdings"/>
              </a:rPr>
              <a:t>with</a:t>
            </a:r>
            <a:r>
              <a:rPr lang="de-DE" sz="2000" dirty="0" smtClean="0">
                <a:solidFill>
                  <a:srgbClr val="0000FF"/>
                </a:solidFill>
                <a:cs typeface="Calibri"/>
                <a:sym typeface="Wingdings"/>
              </a:rPr>
              <a:t> s </a:t>
            </a:r>
            <a:r>
              <a:rPr lang="de-DE" sz="2000" dirty="0" err="1" smtClean="0">
                <a:solidFill>
                  <a:srgbClr val="0000FF"/>
                </a:solidFill>
                <a:cs typeface="Calibri"/>
                <a:sym typeface="Wingdings"/>
              </a:rPr>
              <a:t>quark</a:t>
            </a:r>
            <a:r>
              <a:rPr lang="de-DE" sz="2000" dirty="0" smtClean="0">
                <a:solidFill>
                  <a:srgbClr val="0000FF"/>
                </a:solidFill>
                <a:cs typeface="Calibri"/>
                <a:sym typeface="Wingdings"/>
              </a:rPr>
              <a:t>, </a:t>
            </a:r>
            <a:r>
              <a:rPr lang="de-DE" sz="2000" dirty="0" err="1" smtClean="0">
                <a:solidFill>
                  <a:srgbClr val="0000FF"/>
                </a:solidFill>
                <a:cs typeface="Calibri"/>
                <a:sym typeface="Wingdings"/>
              </a:rPr>
              <a:t>Zs</a:t>
            </a:r>
            <a:endParaRPr lang="de-DE" sz="2000" dirty="0" smtClean="0">
              <a:solidFill>
                <a:srgbClr val="0000FF"/>
              </a:solidFill>
              <a:cs typeface="Calibri"/>
              <a:sym typeface="Wingdings"/>
            </a:endParaRPr>
          </a:p>
          <a:p>
            <a:pPr marL="285750" indent="-285750">
              <a:buFont typeface="Arial"/>
              <a:buChar char="•"/>
            </a:pPr>
            <a:r>
              <a:rPr lang="en-US" sz="2000" dirty="0" smtClean="0">
                <a:solidFill>
                  <a:srgbClr val="0000FF"/>
                </a:solidFill>
              </a:rPr>
              <a:t>MLLA</a:t>
            </a:r>
            <a:r>
              <a:rPr lang="en-US" sz="2000" dirty="0">
                <a:solidFill>
                  <a:srgbClr val="0000FF"/>
                </a:solidFill>
              </a:rPr>
              <a:t>/</a:t>
            </a:r>
            <a:r>
              <a:rPr lang="en-US" sz="2000" dirty="0" smtClean="0">
                <a:solidFill>
                  <a:srgbClr val="0000FF"/>
                </a:solidFill>
              </a:rPr>
              <a:t>LPHD and QCD sum rule predictions</a:t>
            </a:r>
            <a:endParaRPr lang="en-GB" sz="2000" dirty="0">
              <a:solidFill>
                <a:srgbClr val="0000FF"/>
              </a:solidFill>
              <a:cs typeface="Calibri"/>
            </a:endParaRPr>
          </a:p>
        </p:txBody>
      </p:sp>
      <p:sp>
        <p:nvSpPr>
          <p:cNvPr id="24" name="Rounded Rectangular Callout 23"/>
          <p:cNvSpPr/>
          <p:nvPr/>
        </p:nvSpPr>
        <p:spPr>
          <a:xfrm>
            <a:off x="3109537" y="3494123"/>
            <a:ext cx="3477559" cy="2107245"/>
          </a:xfrm>
          <a:prstGeom prst="wedgeRoundRectCallout">
            <a:avLst>
              <a:gd name="adj1" fmla="val 24590"/>
              <a:gd name="adj2" fmla="val -59389"/>
              <a:gd name="adj3" fmla="val 16667"/>
            </a:avLst>
          </a:prstGeom>
          <a:solidFill>
            <a:srgbClr val="79FF21">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en-US" sz="2000" dirty="0" smtClean="0">
                <a:solidFill>
                  <a:srgbClr val="0000FF"/>
                </a:solidFill>
              </a:rPr>
              <a:t>Light hadron spectroscopy</a:t>
            </a:r>
          </a:p>
          <a:p>
            <a:pPr marL="285750" indent="-285750">
              <a:buFont typeface="Arial"/>
              <a:buChar char="•"/>
            </a:pPr>
            <a:r>
              <a:rPr lang="en-US" sz="2000" dirty="0" err="1" smtClean="0">
                <a:solidFill>
                  <a:srgbClr val="0000FF"/>
                </a:solidFill>
              </a:rPr>
              <a:t>Gluonic</a:t>
            </a:r>
            <a:r>
              <a:rPr lang="en-US" sz="2000" dirty="0" smtClean="0">
                <a:solidFill>
                  <a:srgbClr val="0000FF"/>
                </a:solidFill>
              </a:rPr>
              <a:t> and exotic states</a:t>
            </a:r>
          </a:p>
          <a:p>
            <a:pPr marL="285750" indent="-285750">
              <a:buFont typeface="Arial"/>
              <a:buChar char="•"/>
            </a:pPr>
            <a:r>
              <a:rPr lang="en-US" sz="2000" dirty="0" smtClean="0">
                <a:solidFill>
                  <a:srgbClr val="0000FF"/>
                </a:solidFill>
              </a:rPr>
              <a:t>Process of LFV and CPV</a:t>
            </a:r>
          </a:p>
          <a:p>
            <a:pPr marL="285750" indent="-285750">
              <a:buFont typeface="Arial"/>
              <a:buChar char="•"/>
            </a:pPr>
            <a:r>
              <a:rPr lang="en-US" sz="2000" dirty="0" smtClean="0">
                <a:solidFill>
                  <a:srgbClr val="0000FF"/>
                </a:solidFill>
              </a:rPr>
              <a:t>Rare and forbidden decays</a:t>
            </a:r>
          </a:p>
          <a:p>
            <a:pPr marL="285750" indent="-285750">
              <a:buFont typeface="Arial"/>
              <a:buChar char="•"/>
            </a:pPr>
            <a:r>
              <a:rPr lang="en-US" sz="2000" dirty="0" smtClean="0">
                <a:solidFill>
                  <a:srgbClr val="0000FF"/>
                </a:solidFill>
              </a:rPr>
              <a:t>Physics with </a:t>
            </a:r>
            <a:r>
              <a:rPr lang="en-US" sz="2000" dirty="0" smtClean="0">
                <a:solidFill>
                  <a:srgbClr val="0000FF"/>
                </a:solidFill>
                <a:latin typeface="Symbol" charset="2"/>
                <a:cs typeface="Symbol" charset="2"/>
              </a:rPr>
              <a:t>t</a:t>
            </a:r>
            <a:r>
              <a:rPr lang="en-US" sz="2000" dirty="0" smtClean="0">
                <a:solidFill>
                  <a:srgbClr val="0000FF"/>
                </a:solidFill>
              </a:rPr>
              <a:t> lepton </a:t>
            </a:r>
          </a:p>
        </p:txBody>
      </p:sp>
      <p:sp>
        <p:nvSpPr>
          <p:cNvPr id="25" name="Rounded Rectangular Callout 24"/>
          <p:cNvSpPr/>
          <p:nvPr/>
        </p:nvSpPr>
        <p:spPr>
          <a:xfrm>
            <a:off x="6636308" y="3590861"/>
            <a:ext cx="2507692" cy="2056945"/>
          </a:xfrm>
          <a:prstGeom prst="wedgeRoundRectCallout">
            <a:avLst>
              <a:gd name="adj1" fmla="val -12441"/>
              <a:gd name="adj2" fmla="val -60955"/>
              <a:gd name="adj3" fmla="val 16667"/>
            </a:avLst>
          </a:prstGeom>
          <a:solidFill>
            <a:srgbClr val="F3F137">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en-US" sz="2000" dirty="0" smtClean="0">
                <a:solidFill>
                  <a:srgbClr val="0000FF"/>
                </a:solidFill>
              </a:rPr>
              <a:t>XYZ particles</a:t>
            </a:r>
          </a:p>
          <a:p>
            <a:pPr marL="285750" indent="-285750">
              <a:buFont typeface="Arial"/>
              <a:buChar char="•"/>
            </a:pPr>
            <a:r>
              <a:rPr lang="en-US" sz="2000" dirty="0">
                <a:solidFill>
                  <a:srgbClr val="0000FF"/>
                </a:solidFill>
              </a:rPr>
              <a:t>Physics with D </a:t>
            </a:r>
            <a:r>
              <a:rPr lang="en-US" sz="2000" dirty="0" smtClean="0">
                <a:solidFill>
                  <a:srgbClr val="0000FF"/>
                </a:solidFill>
              </a:rPr>
              <a:t>mesons</a:t>
            </a:r>
          </a:p>
          <a:p>
            <a:pPr marL="285750" indent="-285750">
              <a:buFont typeface="Arial"/>
              <a:buChar char="•"/>
            </a:pPr>
            <a:r>
              <a:rPr lang="en-US" sz="2000" dirty="0" err="1" smtClean="0">
                <a:solidFill>
                  <a:srgbClr val="0000FF"/>
                </a:solidFill>
              </a:rPr>
              <a:t>f</a:t>
            </a:r>
            <a:r>
              <a:rPr lang="en-US" sz="2000" baseline="-25000" dirty="0" err="1" smtClean="0">
                <a:solidFill>
                  <a:srgbClr val="0000FF"/>
                </a:solidFill>
              </a:rPr>
              <a:t>D</a:t>
            </a:r>
            <a:r>
              <a:rPr lang="en-US" sz="2000" dirty="0" smtClean="0">
                <a:solidFill>
                  <a:srgbClr val="0000FF"/>
                </a:solidFill>
              </a:rPr>
              <a:t> and </a:t>
            </a:r>
            <a:r>
              <a:rPr lang="en-US" sz="2000" dirty="0" err="1" smtClean="0">
                <a:solidFill>
                  <a:srgbClr val="0000FF"/>
                </a:solidFill>
              </a:rPr>
              <a:t>f</a:t>
            </a:r>
            <a:r>
              <a:rPr lang="en-US" sz="2000" baseline="-25000" dirty="0" err="1" smtClean="0">
                <a:solidFill>
                  <a:srgbClr val="0000FF"/>
                </a:solidFill>
              </a:rPr>
              <a:t>Ds</a:t>
            </a:r>
            <a:endParaRPr lang="en-US" sz="2000" baseline="-25000" dirty="0" smtClean="0">
              <a:solidFill>
                <a:srgbClr val="0000FF"/>
              </a:solidFill>
            </a:endParaRPr>
          </a:p>
          <a:p>
            <a:pPr marL="285750" indent="-285750">
              <a:buFont typeface="Arial"/>
              <a:buChar char="•"/>
            </a:pPr>
            <a:r>
              <a:rPr lang="en-US" sz="2000" dirty="0" smtClean="0">
                <a:solidFill>
                  <a:srgbClr val="0000FF"/>
                </a:solidFill>
              </a:rPr>
              <a:t>D</a:t>
            </a:r>
            <a:r>
              <a:rPr lang="en-US" sz="2000" baseline="-25000" dirty="0" smtClean="0">
                <a:solidFill>
                  <a:srgbClr val="0000FF"/>
                </a:solidFill>
              </a:rPr>
              <a:t>0</a:t>
            </a:r>
            <a:r>
              <a:rPr lang="en-US" sz="2000" dirty="0" smtClean="0">
                <a:solidFill>
                  <a:srgbClr val="0000FF"/>
                </a:solidFill>
              </a:rPr>
              <a:t>-D</a:t>
            </a:r>
            <a:r>
              <a:rPr lang="en-US" sz="2000" baseline="-25000" dirty="0" smtClean="0">
                <a:solidFill>
                  <a:srgbClr val="0000FF"/>
                </a:solidFill>
              </a:rPr>
              <a:t>0</a:t>
            </a:r>
            <a:r>
              <a:rPr lang="en-US" sz="2000" dirty="0" smtClean="0">
                <a:solidFill>
                  <a:srgbClr val="0000FF"/>
                </a:solidFill>
              </a:rPr>
              <a:t> mixing</a:t>
            </a:r>
          </a:p>
          <a:p>
            <a:pPr marL="285750" indent="-285750">
              <a:buFont typeface="Arial"/>
              <a:buChar char="•"/>
            </a:pPr>
            <a:r>
              <a:rPr lang="en-US" sz="2000" dirty="0" smtClean="0">
                <a:solidFill>
                  <a:srgbClr val="0000FF"/>
                </a:solidFill>
              </a:rPr>
              <a:t>Charmed baryons </a:t>
            </a:r>
          </a:p>
        </p:txBody>
      </p:sp>
    </p:spTree>
    <p:extLst>
      <p:ext uri="{BB962C8B-B14F-4D97-AF65-F5344CB8AC3E}">
        <p14:creationId xmlns:p14="http://schemas.microsoft.com/office/powerpoint/2010/main" val="307311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b="1" dirty="0" smtClean="0"/>
              <a:t>Publication of BESIII</a:t>
            </a:r>
            <a:endParaRPr lang="zh-CN" altLang="en-US" b="1" dirty="0"/>
          </a:p>
        </p:txBody>
      </p:sp>
      <p:sp>
        <p:nvSpPr>
          <p:cNvPr id="6" name="灯片编号占位符 5"/>
          <p:cNvSpPr>
            <a:spLocks noGrp="1"/>
          </p:cNvSpPr>
          <p:nvPr>
            <p:ph type="sldNum" sz="quarter" idx="12"/>
          </p:nvPr>
        </p:nvSpPr>
        <p:spPr/>
        <p:txBody>
          <a:bodyPr/>
          <a:lstStyle/>
          <a:p>
            <a:fld id="{C973300C-797F-D148-A78D-320196FBAF04}" type="slidenum">
              <a:rPr lang="en-US" smtClean="0"/>
              <a:pPr/>
              <a:t>21</a:t>
            </a:fld>
            <a:endParaRPr lang="en-US" dirty="0"/>
          </a:p>
        </p:txBody>
      </p:sp>
      <p:graphicFrame>
        <p:nvGraphicFramePr>
          <p:cNvPr id="7" name="图表 6"/>
          <p:cNvGraphicFramePr/>
          <p:nvPr>
            <p:extLst>
              <p:ext uri="{D42A27DB-BD31-4B8C-83A1-F6EECF244321}">
                <p14:modId xmlns:p14="http://schemas.microsoft.com/office/powerpoint/2010/main" val="1528363170"/>
              </p:ext>
            </p:extLst>
          </p:nvPr>
        </p:nvGraphicFramePr>
        <p:xfrm>
          <a:off x="4687956" y="1053914"/>
          <a:ext cx="3998844" cy="34487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图表 7"/>
          <p:cNvGraphicFramePr/>
          <p:nvPr>
            <p:extLst>
              <p:ext uri="{D42A27DB-BD31-4B8C-83A1-F6EECF244321}">
                <p14:modId xmlns:p14="http://schemas.microsoft.com/office/powerpoint/2010/main" val="1198866637"/>
              </p:ext>
            </p:extLst>
          </p:nvPr>
        </p:nvGraphicFramePr>
        <p:xfrm>
          <a:off x="457200" y="1053914"/>
          <a:ext cx="3955733" cy="3653017"/>
        </p:xfrm>
        <a:graphic>
          <a:graphicData uri="http://schemas.openxmlformats.org/drawingml/2006/chart">
            <c:chart xmlns:c="http://schemas.openxmlformats.org/drawingml/2006/chart" xmlns:r="http://schemas.openxmlformats.org/officeDocument/2006/relationships" r:id="rId3"/>
          </a:graphicData>
        </a:graphic>
      </p:graphicFrame>
      <p:sp>
        <p:nvSpPr>
          <p:cNvPr id="9" name="文本框 8"/>
          <p:cNvSpPr txBox="1"/>
          <p:nvPr/>
        </p:nvSpPr>
        <p:spPr>
          <a:xfrm>
            <a:off x="630714" y="4644310"/>
            <a:ext cx="7833361" cy="1965666"/>
          </a:xfrm>
          <a:prstGeom prst="rect">
            <a:avLst/>
          </a:prstGeom>
          <a:noFill/>
        </p:spPr>
        <p:txBody>
          <a:bodyPr wrap="square" rtlCol="0">
            <a:spAutoFit/>
          </a:bodyPr>
          <a:lstStyle/>
          <a:p>
            <a:pPr marL="342900" indent="-342900" algn="just">
              <a:lnSpc>
                <a:spcPct val="140000"/>
              </a:lnSpc>
              <a:buFont typeface="Arial"/>
              <a:buChar char="•"/>
            </a:pPr>
            <a:r>
              <a:rPr lang="en-US" altLang="zh-CN" sz="2200" b="1" dirty="0">
                <a:solidFill>
                  <a:srgbClr val="FF0000"/>
                </a:solidFill>
                <a:latin typeface="+mj-lt"/>
                <a:cs typeface="Times New Roman" panose="02020603050405020304" pitchFamily="18" charset="0"/>
                <a:sym typeface="Symbol" panose="05050102010706020507" pitchFamily="18" charset="2"/>
              </a:rPr>
              <a:t></a:t>
            </a:r>
            <a:r>
              <a:rPr lang="en-US" altLang="zh-CN" sz="2200" b="1" dirty="0" smtClean="0">
                <a:solidFill>
                  <a:srgbClr val="FF0000"/>
                </a:solidFill>
                <a:latin typeface="+mj-lt"/>
                <a:cs typeface="Times New Roman" panose="02020603050405020304" pitchFamily="18" charset="0"/>
                <a:sym typeface="Symbol" panose="05050102010706020507" pitchFamily="18" charset="2"/>
              </a:rPr>
              <a:t>20</a:t>
            </a:r>
            <a:r>
              <a:rPr lang="en-US" altLang="zh-CN" sz="2200" b="1" dirty="0" smtClean="0">
                <a:solidFill>
                  <a:srgbClr val="FF0000"/>
                </a:solidFill>
                <a:latin typeface="+mj-lt"/>
                <a:cs typeface="Times New Roman" panose="02020603050405020304" pitchFamily="18" charset="0"/>
              </a:rPr>
              <a:t>0 publications, 1/5 PRL, </a:t>
            </a:r>
            <a:r>
              <a:rPr lang="en-US" altLang="zh-CN" sz="2200" b="1" dirty="0" smtClean="0">
                <a:latin typeface="+mj-lt"/>
                <a:cs typeface="Times New Roman" panose="02020603050405020304" pitchFamily="18" charset="0"/>
              </a:rPr>
              <a:t>Excellent in terms of in number and quality. </a:t>
            </a:r>
            <a:r>
              <a:rPr lang="en-US" altLang="zh-CN" sz="2200" b="1" dirty="0" smtClean="0">
                <a:solidFill>
                  <a:srgbClr val="0036FA"/>
                </a:solidFill>
                <a:latin typeface="+mj-lt"/>
                <a:cs typeface="Times New Roman" panose="02020603050405020304" pitchFamily="18" charset="0"/>
                <a:hlinkClick r:id="rId4"/>
              </a:rPr>
              <a:t>http</a:t>
            </a:r>
            <a:r>
              <a:rPr lang="en-US" altLang="zh-CN" sz="2200" b="1" dirty="0">
                <a:solidFill>
                  <a:srgbClr val="0036FA"/>
                </a:solidFill>
                <a:latin typeface="+mj-lt"/>
                <a:cs typeface="Times New Roman" panose="02020603050405020304" pitchFamily="18" charset="0"/>
                <a:hlinkClick r:id="rId4"/>
              </a:rPr>
              <a:t>://bes3.ihep.ac.cn/pub/</a:t>
            </a:r>
            <a:r>
              <a:rPr lang="en-US" altLang="zh-CN" sz="2200" b="1" dirty="0" smtClean="0">
                <a:solidFill>
                  <a:srgbClr val="0036FA"/>
                </a:solidFill>
                <a:latin typeface="+mj-lt"/>
                <a:cs typeface="Times New Roman" panose="02020603050405020304" pitchFamily="18" charset="0"/>
                <a:hlinkClick r:id="rId4"/>
              </a:rPr>
              <a:t>physics.htm</a:t>
            </a:r>
            <a:endParaRPr lang="en-US" altLang="zh-CN" sz="2200" b="1" dirty="0" smtClean="0">
              <a:solidFill>
                <a:srgbClr val="0036FA"/>
              </a:solidFill>
              <a:latin typeface="+mj-lt"/>
              <a:cs typeface="Times New Roman" panose="02020603050405020304" pitchFamily="18" charset="0"/>
            </a:endParaRPr>
          </a:p>
          <a:p>
            <a:pPr marL="342900" indent="-342900" algn="just">
              <a:lnSpc>
                <a:spcPct val="140000"/>
              </a:lnSpc>
              <a:buFont typeface="Arial"/>
              <a:buChar char="•"/>
            </a:pPr>
            <a:r>
              <a:rPr lang="en-US" altLang="zh-CN" sz="2200" b="1" dirty="0" smtClean="0">
                <a:latin typeface="+mj-lt"/>
                <a:cs typeface="Times New Roman" panose="02020603050405020304" pitchFamily="18" charset="0"/>
              </a:rPr>
              <a:t>A couple of more years to run.</a:t>
            </a:r>
          </a:p>
          <a:p>
            <a:pPr marL="342900" indent="-342900" algn="just">
              <a:lnSpc>
                <a:spcPct val="140000"/>
              </a:lnSpc>
              <a:buFont typeface="Arial"/>
              <a:buChar char="•"/>
            </a:pPr>
            <a:r>
              <a:rPr lang="en-US" altLang="zh-CN" sz="2200" b="1" dirty="0" smtClean="0">
                <a:latin typeface="+mj-lt"/>
                <a:cs typeface="Times New Roman" panose="02020603050405020304" pitchFamily="18" charset="0"/>
              </a:rPr>
              <a:t>Further upgrade power is very much limited. </a:t>
            </a:r>
            <a:endParaRPr lang="zh-CN" altLang="en-US" sz="2200" b="1" dirty="0">
              <a:latin typeface="+mj-lt"/>
              <a:cs typeface="Times New Roman" panose="02020603050405020304" pitchFamily="18" charset="0"/>
            </a:endParaRPr>
          </a:p>
        </p:txBody>
      </p:sp>
    </p:spTree>
    <p:extLst>
      <p:ext uri="{BB962C8B-B14F-4D97-AF65-F5344CB8AC3E}">
        <p14:creationId xmlns:p14="http://schemas.microsoft.com/office/powerpoint/2010/main" val="9323815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0000"/>
                </a:solidFill>
              </a:rPr>
              <a:t>Where to Go? </a:t>
            </a:r>
            <a:endParaRPr lang="en-US" b="1" dirty="0">
              <a:solidFill>
                <a:srgbClr val="000000"/>
              </a:solidFill>
            </a:endParaRPr>
          </a:p>
        </p:txBody>
      </p:sp>
      <p:sp>
        <p:nvSpPr>
          <p:cNvPr id="4" name="Slide Number Placeholder 3"/>
          <p:cNvSpPr>
            <a:spLocks noGrp="1"/>
          </p:cNvSpPr>
          <p:nvPr>
            <p:ph type="sldNum" sz="quarter" idx="12"/>
          </p:nvPr>
        </p:nvSpPr>
        <p:spPr/>
        <p:txBody>
          <a:bodyPr/>
          <a:lstStyle/>
          <a:p>
            <a:fld id="{C973300C-797F-D148-A78D-320196FBAF04}" type="slidenum">
              <a:rPr lang="en-US" smtClean="0"/>
              <a:t>22</a:t>
            </a:fld>
            <a:endParaRPr lang="en-US"/>
          </a:p>
        </p:txBody>
      </p:sp>
    </p:spTree>
    <p:extLst>
      <p:ext uri="{BB962C8B-B14F-4D97-AF65-F5344CB8AC3E}">
        <p14:creationId xmlns:p14="http://schemas.microsoft.com/office/powerpoint/2010/main" val="21221141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Future High Energy Frontiers</a:t>
            </a:r>
            <a:endParaRPr lang="en-US" b="1" dirty="0"/>
          </a:p>
        </p:txBody>
      </p:sp>
      <p:sp>
        <p:nvSpPr>
          <p:cNvPr id="4" name="Slide Number Placeholder 3"/>
          <p:cNvSpPr>
            <a:spLocks noGrp="1"/>
          </p:cNvSpPr>
          <p:nvPr>
            <p:ph type="sldNum" sz="quarter" idx="12"/>
          </p:nvPr>
        </p:nvSpPr>
        <p:spPr/>
        <p:txBody>
          <a:bodyPr/>
          <a:lstStyle/>
          <a:p>
            <a:fld id="{C973300C-797F-D148-A78D-320196FBAF04}" type="slidenum">
              <a:rPr lang="en-US" smtClean="0"/>
              <a:t>23</a:t>
            </a:fld>
            <a:endParaRPr lang="en-US"/>
          </a:p>
        </p:txBody>
      </p:sp>
      <p:pic>
        <p:nvPicPr>
          <p:cNvPr id="5" name="Picture 4"/>
          <p:cNvPicPr>
            <a:picLocks noChangeAspect="1"/>
          </p:cNvPicPr>
          <p:nvPr/>
        </p:nvPicPr>
        <p:blipFill>
          <a:blip r:embed="rId2"/>
          <a:stretch>
            <a:fillRect/>
          </a:stretch>
        </p:blipFill>
        <p:spPr>
          <a:xfrm>
            <a:off x="4496059" y="941338"/>
            <a:ext cx="4026310" cy="2847466"/>
          </a:xfrm>
          <a:prstGeom prst="rect">
            <a:avLst/>
          </a:prstGeom>
        </p:spPr>
      </p:pic>
      <p:pic>
        <p:nvPicPr>
          <p:cNvPr id="6" name="Picture 5"/>
          <p:cNvPicPr>
            <a:picLocks noChangeAspect="1"/>
          </p:cNvPicPr>
          <p:nvPr/>
        </p:nvPicPr>
        <p:blipFill>
          <a:blip r:embed="rId3"/>
          <a:stretch>
            <a:fillRect/>
          </a:stretch>
        </p:blipFill>
        <p:spPr>
          <a:xfrm>
            <a:off x="4496058" y="3856618"/>
            <a:ext cx="4026311" cy="286485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568" r="-173"/>
          <a:stretch/>
        </p:blipFill>
        <p:spPr>
          <a:xfrm>
            <a:off x="1324662" y="3703669"/>
            <a:ext cx="2978521" cy="3154331"/>
          </a:xfrm>
          <a:prstGeom prst="rect">
            <a:avLst/>
          </a:prstGeom>
        </p:spPr>
      </p:pic>
      <p:pic>
        <p:nvPicPr>
          <p:cNvPr id="8" name="Picture 7"/>
          <p:cNvPicPr>
            <a:picLocks noChangeAspect="1"/>
          </p:cNvPicPr>
          <p:nvPr/>
        </p:nvPicPr>
        <p:blipFill>
          <a:blip r:embed="rId5"/>
          <a:stretch>
            <a:fillRect/>
          </a:stretch>
        </p:blipFill>
        <p:spPr>
          <a:xfrm>
            <a:off x="596035" y="853749"/>
            <a:ext cx="3707148" cy="2847466"/>
          </a:xfrm>
          <a:prstGeom prst="rect">
            <a:avLst/>
          </a:prstGeom>
        </p:spPr>
      </p:pic>
      <p:sp>
        <p:nvSpPr>
          <p:cNvPr id="9" name="TextBox 8"/>
          <p:cNvSpPr txBox="1"/>
          <p:nvPr/>
        </p:nvSpPr>
        <p:spPr>
          <a:xfrm>
            <a:off x="638016" y="1301538"/>
            <a:ext cx="776038" cy="646331"/>
          </a:xfrm>
          <a:prstGeom prst="rect">
            <a:avLst/>
          </a:prstGeom>
          <a:solidFill>
            <a:srgbClr val="FFFFFF"/>
          </a:solidFill>
        </p:spPr>
        <p:txBody>
          <a:bodyPr wrap="square" rtlCol="0">
            <a:spAutoFit/>
          </a:bodyPr>
          <a:lstStyle/>
          <a:p>
            <a:r>
              <a:rPr lang="en-US" sz="3600" dirty="0" smtClean="0">
                <a:solidFill>
                  <a:srgbClr val="0000FF"/>
                </a:solidFill>
              </a:rPr>
              <a:t>ILC</a:t>
            </a:r>
            <a:endParaRPr lang="en-US" sz="3600" dirty="0">
              <a:solidFill>
                <a:srgbClr val="0000FF"/>
              </a:solidFill>
            </a:endParaRPr>
          </a:p>
        </p:txBody>
      </p:sp>
      <p:sp>
        <p:nvSpPr>
          <p:cNvPr id="10" name="TextBox 9"/>
          <p:cNvSpPr txBox="1"/>
          <p:nvPr/>
        </p:nvSpPr>
        <p:spPr>
          <a:xfrm>
            <a:off x="4496058" y="2540505"/>
            <a:ext cx="1088237" cy="646331"/>
          </a:xfrm>
          <a:prstGeom prst="rect">
            <a:avLst/>
          </a:prstGeom>
          <a:noFill/>
        </p:spPr>
        <p:txBody>
          <a:bodyPr wrap="square" rtlCol="0">
            <a:spAutoFit/>
          </a:bodyPr>
          <a:lstStyle/>
          <a:p>
            <a:r>
              <a:rPr lang="en-US" sz="3600" dirty="0" smtClean="0">
                <a:solidFill>
                  <a:srgbClr val="FFFF00"/>
                </a:solidFill>
              </a:rPr>
              <a:t>CLIC</a:t>
            </a:r>
            <a:endParaRPr lang="en-US" sz="3600" dirty="0">
              <a:solidFill>
                <a:srgbClr val="FFFF00"/>
              </a:solidFill>
            </a:endParaRPr>
          </a:p>
        </p:txBody>
      </p:sp>
      <p:sp>
        <p:nvSpPr>
          <p:cNvPr id="11" name="TextBox 10"/>
          <p:cNvSpPr txBox="1"/>
          <p:nvPr/>
        </p:nvSpPr>
        <p:spPr>
          <a:xfrm>
            <a:off x="56934" y="3943610"/>
            <a:ext cx="1162163" cy="2123658"/>
          </a:xfrm>
          <a:prstGeom prst="rect">
            <a:avLst/>
          </a:prstGeom>
          <a:noFill/>
        </p:spPr>
        <p:txBody>
          <a:bodyPr wrap="square" rtlCol="0">
            <a:spAutoFit/>
          </a:bodyPr>
          <a:lstStyle/>
          <a:p>
            <a:r>
              <a:rPr lang="en-US" sz="3600" dirty="0" smtClean="0">
                <a:solidFill>
                  <a:srgbClr val="0000FF"/>
                </a:solidFill>
              </a:rPr>
              <a:t>F</a:t>
            </a:r>
            <a:r>
              <a:rPr lang="en-US" sz="3600" baseline="-25000" dirty="0" smtClean="0">
                <a:solidFill>
                  <a:srgbClr val="0000FF"/>
                </a:solidFill>
              </a:rPr>
              <a:t>CC</a:t>
            </a:r>
            <a:r>
              <a:rPr lang="en-US" sz="3600" dirty="0" smtClean="0">
                <a:solidFill>
                  <a:srgbClr val="0000FF"/>
                </a:solidFill>
              </a:rPr>
              <a:t>:</a:t>
            </a:r>
          </a:p>
          <a:p>
            <a:r>
              <a:rPr lang="en-US" sz="3200" dirty="0" err="1">
                <a:solidFill>
                  <a:srgbClr val="0000FF"/>
                </a:solidFill>
              </a:rPr>
              <a:t>e</a:t>
            </a:r>
            <a:r>
              <a:rPr lang="en-US" sz="3200" baseline="30000" dirty="0" err="1" smtClean="0">
                <a:solidFill>
                  <a:srgbClr val="0000FF"/>
                </a:solidFill>
              </a:rPr>
              <a:t>+</a:t>
            </a:r>
            <a:r>
              <a:rPr lang="en-US" sz="3200" dirty="0" err="1" smtClean="0">
                <a:solidFill>
                  <a:srgbClr val="0000FF"/>
                </a:solidFill>
              </a:rPr>
              <a:t>e</a:t>
            </a:r>
            <a:r>
              <a:rPr lang="en-US" sz="3200" baseline="30000" dirty="0" smtClean="0">
                <a:solidFill>
                  <a:srgbClr val="0000FF"/>
                </a:solidFill>
              </a:rPr>
              <a:t>-</a:t>
            </a:r>
            <a:endParaRPr lang="en-US" sz="3200" dirty="0" smtClean="0">
              <a:solidFill>
                <a:srgbClr val="0000FF"/>
              </a:solidFill>
            </a:endParaRPr>
          </a:p>
          <a:p>
            <a:r>
              <a:rPr lang="en-US" sz="3200" dirty="0" err="1">
                <a:solidFill>
                  <a:srgbClr val="0000FF"/>
                </a:solidFill>
              </a:rPr>
              <a:t>p</a:t>
            </a:r>
            <a:r>
              <a:rPr lang="en-US" sz="3200" dirty="0" err="1" smtClean="0">
                <a:solidFill>
                  <a:srgbClr val="0000FF"/>
                </a:solidFill>
              </a:rPr>
              <a:t>p</a:t>
            </a:r>
            <a:endParaRPr lang="en-US" sz="3200" dirty="0" smtClean="0">
              <a:solidFill>
                <a:srgbClr val="0000FF"/>
              </a:solidFill>
            </a:endParaRPr>
          </a:p>
          <a:p>
            <a:r>
              <a:rPr lang="en-US" sz="3200" dirty="0">
                <a:solidFill>
                  <a:srgbClr val="0000FF"/>
                </a:solidFill>
              </a:rPr>
              <a:t>e</a:t>
            </a:r>
            <a:r>
              <a:rPr lang="en-US" sz="3200" baseline="30000" dirty="0" smtClean="0">
                <a:solidFill>
                  <a:srgbClr val="0000FF"/>
                </a:solidFill>
              </a:rPr>
              <a:t>-</a:t>
            </a:r>
            <a:r>
              <a:rPr lang="en-US" sz="3200" dirty="0" smtClean="0">
                <a:solidFill>
                  <a:srgbClr val="0000FF"/>
                </a:solidFill>
              </a:rPr>
              <a:t> ion</a:t>
            </a:r>
          </a:p>
        </p:txBody>
      </p:sp>
      <p:sp>
        <p:nvSpPr>
          <p:cNvPr id="12" name="TextBox 11"/>
          <p:cNvSpPr txBox="1"/>
          <p:nvPr/>
        </p:nvSpPr>
        <p:spPr>
          <a:xfrm>
            <a:off x="6454584" y="5871898"/>
            <a:ext cx="2279509" cy="584776"/>
          </a:xfrm>
          <a:prstGeom prst="rect">
            <a:avLst/>
          </a:prstGeom>
          <a:noFill/>
        </p:spPr>
        <p:txBody>
          <a:bodyPr wrap="square" rtlCol="0">
            <a:spAutoFit/>
          </a:bodyPr>
          <a:lstStyle/>
          <a:p>
            <a:r>
              <a:rPr lang="en-US" sz="3200" dirty="0" err="1" smtClean="0">
                <a:solidFill>
                  <a:srgbClr val="FFFF00"/>
                </a:solidFill>
              </a:rPr>
              <a:t>CEPC+SppC</a:t>
            </a:r>
            <a:endParaRPr lang="en-US" sz="3200" dirty="0">
              <a:solidFill>
                <a:srgbClr val="FFFF00"/>
              </a:solidFill>
            </a:endParaRPr>
          </a:p>
        </p:txBody>
      </p:sp>
      <p:sp>
        <p:nvSpPr>
          <p:cNvPr id="3" name="Rectangle 2"/>
          <p:cNvSpPr/>
          <p:nvPr/>
        </p:nvSpPr>
        <p:spPr>
          <a:xfrm>
            <a:off x="0" y="6435537"/>
            <a:ext cx="3339376" cy="369332"/>
          </a:xfrm>
          <a:prstGeom prst="rect">
            <a:avLst/>
          </a:prstGeom>
        </p:spPr>
        <p:txBody>
          <a:bodyPr wrap="none">
            <a:spAutoFit/>
          </a:bodyPr>
          <a:lstStyle/>
          <a:p>
            <a:r>
              <a:rPr lang="fr-CH" b="1" kern="0" dirty="0">
                <a:solidFill>
                  <a:srgbClr val="FF0000"/>
                </a:solidFill>
                <a:latin typeface="Arial"/>
              </a:rPr>
              <a:t>16 T </a:t>
            </a:r>
            <a:r>
              <a:rPr lang="fr-CH" b="1" kern="0" dirty="0">
                <a:solidFill>
                  <a:srgbClr val="FF0000"/>
                </a:solidFill>
                <a:latin typeface="Arial"/>
                <a:sym typeface="Symbol"/>
              </a:rPr>
              <a:t> 100 TeV </a:t>
            </a:r>
            <a:r>
              <a:rPr lang="fr-CH" b="1" i="1" kern="0" dirty="0">
                <a:solidFill>
                  <a:srgbClr val="FF0000"/>
                </a:solidFill>
                <a:latin typeface="Arial"/>
                <a:sym typeface="Symbol"/>
              </a:rPr>
              <a:t>pp</a:t>
            </a:r>
            <a:r>
              <a:rPr lang="fr-CH" b="1" kern="0" dirty="0">
                <a:solidFill>
                  <a:srgbClr val="FF0000"/>
                </a:solidFill>
                <a:latin typeface="Arial"/>
                <a:sym typeface="Symbol"/>
              </a:rPr>
              <a:t> in 100 km</a:t>
            </a:r>
            <a:endParaRPr lang="en-US" dirty="0"/>
          </a:p>
        </p:txBody>
      </p:sp>
    </p:spTree>
    <p:extLst>
      <p:ext uri="{BB962C8B-B14F-4D97-AF65-F5344CB8AC3E}">
        <p14:creationId xmlns:p14="http://schemas.microsoft.com/office/powerpoint/2010/main" val="31237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heckerboard(across)">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heckerboard(across)">
                                      <p:cBhvr>
                                        <p:cTn id="34" dur="500"/>
                                        <p:tgtEl>
                                          <p:spTgt spid="4"/>
                                        </p:tgtEl>
                                      </p:cBhvr>
                                    </p:animEffect>
                                  </p:childTnLst>
                                </p:cTn>
                              </p:par>
                              <p:par>
                                <p:cTn id="35" presetID="5" presetClass="entr" presetSubtype="1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heckerboard(across)">
                                      <p:cBhvr>
                                        <p:cTn id="37" dur="500"/>
                                        <p:tgtEl>
                                          <p:spTgt spid="6"/>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heckerboard(across)">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p:bldP spid="11" grpId="0"/>
      <p:bldP spid="1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ext Box 2"/>
          <p:cNvSpPr txBox="1">
            <a:spLocks noChangeArrowheads="1"/>
          </p:cNvSpPr>
          <p:nvPr/>
        </p:nvSpPr>
        <p:spPr bwMode="auto">
          <a:xfrm>
            <a:off x="531426" y="10853"/>
            <a:ext cx="7921906"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lvl="0" algn="ctr">
              <a:spcBef>
                <a:spcPct val="0"/>
              </a:spcBef>
              <a:defRPr/>
            </a:pPr>
            <a:r>
              <a:rPr lang="en-US" altLang="zh-CN" sz="4400" b="1" dirty="0" smtClean="0">
                <a:solidFill>
                  <a:srgbClr val="000000"/>
                </a:solidFill>
                <a:latin typeface="+mn-lt"/>
                <a:ea typeface="华文楷体"/>
                <a:cs typeface="华文楷体"/>
              </a:rPr>
              <a:t>Possible Options for HEP in China </a:t>
            </a:r>
            <a:endParaRPr lang="en-US" sz="4400" b="1" dirty="0">
              <a:solidFill>
                <a:srgbClr val="000000"/>
              </a:solidFill>
              <a:latin typeface="+mn-lt"/>
              <a:ea typeface="华文楷体"/>
              <a:cs typeface="华文楷体"/>
            </a:endParaRPr>
          </a:p>
        </p:txBody>
      </p:sp>
      <p:pic>
        <p:nvPicPr>
          <p:cNvPr id="1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3174" y="3632750"/>
            <a:ext cx="3099760" cy="272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fld id="{679A2F6C-EB47-8E48-9100-153391A91E0C}" type="slidenum">
              <a:rPr lang="en-US" smtClean="0"/>
              <a:pPr/>
              <a:t>24</a:t>
            </a:fld>
            <a:endParaRPr lang="en-US"/>
          </a:p>
        </p:txBody>
      </p:sp>
      <p:grpSp>
        <p:nvGrpSpPr>
          <p:cNvPr id="57" name="组合 20"/>
          <p:cNvGrpSpPr>
            <a:grpSpLocks/>
          </p:cNvGrpSpPr>
          <p:nvPr/>
        </p:nvGrpSpPr>
        <p:grpSpPr bwMode="auto">
          <a:xfrm>
            <a:off x="4423874" y="1008637"/>
            <a:ext cx="4661189" cy="2297516"/>
            <a:chOff x="813439" y="1736327"/>
            <a:chExt cx="7420373" cy="3273069"/>
          </a:xfrm>
        </p:grpSpPr>
        <p:cxnSp>
          <p:nvCxnSpPr>
            <p:cNvPr id="61" name="直接连接符 86"/>
            <p:cNvCxnSpPr>
              <a:stCxn id="85" idx="5"/>
            </p:cNvCxnSpPr>
            <p:nvPr/>
          </p:nvCxnSpPr>
          <p:spPr>
            <a:xfrm flipV="1">
              <a:off x="6379909" y="2799793"/>
              <a:ext cx="119044" cy="13333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62" name="椭圆 87"/>
            <p:cNvSpPr/>
            <p:nvPr/>
          </p:nvSpPr>
          <p:spPr>
            <a:xfrm>
              <a:off x="899150" y="1988702"/>
              <a:ext cx="7234666" cy="2758662"/>
            </a:xfrm>
            <a:prstGeom prst="ellipse">
              <a:avLst/>
            </a:prstGeom>
            <a:noFill/>
            <a:ln w="76200">
              <a:solidFill>
                <a:srgbClr val="1108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63" name="任意多边形 88"/>
            <p:cNvSpPr/>
            <p:nvPr/>
          </p:nvSpPr>
          <p:spPr>
            <a:xfrm>
              <a:off x="7425904" y="2664876"/>
              <a:ext cx="566646" cy="315865"/>
            </a:xfrm>
            <a:custGeom>
              <a:avLst/>
              <a:gdLst>
                <a:gd name="connsiteX0" fmla="*/ 523875 w 525249"/>
                <a:gd name="connsiteY0" fmla="*/ 315699 h 315699"/>
                <a:gd name="connsiteX1" fmla="*/ 523875 w 525249"/>
                <a:gd name="connsiteY1" fmla="*/ 239499 h 315699"/>
                <a:gd name="connsiteX2" fmla="*/ 509587 w 525249"/>
                <a:gd name="connsiteY2" fmla="*/ 215687 h 315699"/>
                <a:gd name="connsiteX3" fmla="*/ 495300 w 525249"/>
                <a:gd name="connsiteY3" fmla="*/ 172824 h 315699"/>
                <a:gd name="connsiteX4" fmla="*/ 442912 w 525249"/>
                <a:gd name="connsiteY4" fmla="*/ 120437 h 315699"/>
                <a:gd name="connsiteX5" fmla="*/ 395287 w 525249"/>
                <a:gd name="connsiteY5" fmla="*/ 91862 h 315699"/>
                <a:gd name="connsiteX6" fmla="*/ 309562 w 525249"/>
                <a:gd name="connsiteY6" fmla="*/ 63287 h 315699"/>
                <a:gd name="connsiteX7" fmla="*/ 247650 w 525249"/>
                <a:gd name="connsiteY7" fmla="*/ 44237 h 315699"/>
                <a:gd name="connsiteX8" fmla="*/ 185737 w 525249"/>
                <a:gd name="connsiteY8" fmla="*/ 34712 h 315699"/>
                <a:gd name="connsiteX9" fmla="*/ 95250 w 525249"/>
                <a:gd name="connsiteY9" fmla="*/ 20424 h 315699"/>
                <a:gd name="connsiteX10" fmla="*/ 42862 w 525249"/>
                <a:gd name="connsiteY10" fmla="*/ 15662 h 315699"/>
                <a:gd name="connsiteX11" fmla="*/ 23812 w 525249"/>
                <a:gd name="connsiteY11" fmla="*/ 1374 h 315699"/>
                <a:gd name="connsiteX12" fmla="*/ 0 w 525249"/>
                <a:gd name="connsiteY12" fmla="*/ 1374 h 31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249" h="315699">
                  <a:moveTo>
                    <a:pt x="523875" y="315699"/>
                  </a:moveTo>
                  <a:cubicBezTo>
                    <a:pt x="525065" y="285933"/>
                    <a:pt x="526256" y="256168"/>
                    <a:pt x="523875" y="239499"/>
                  </a:cubicBezTo>
                  <a:cubicBezTo>
                    <a:pt x="521494" y="222830"/>
                    <a:pt x="514349" y="226799"/>
                    <a:pt x="509587" y="215687"/>
                  </a:cubicBezTo>
                  <a:cubicBezTo>
                    <a:pt x="504825" y="204575"/>
                    <a:pt x="506412" y="188699"/>
                    <a:pt x="495300" y="172824"/>
                  </a:cubicBezTo>
                  <a:cubicBezTo>
                    <a:pt x="484187" y="156949"/>
                    <a:pt x="459581" y="133931"/>
                    <a:pt x="442912" y="120437"/>
                  </a:cubicBezTo>
                  <a:cubicBezTo>
                    <a:pt x="426243" y="106943"/>
                    <a:pt x="417512" y="101387"/>
                    <a:pt x="395287" y="91862"/>
                  </a:cubicBezTo>
                  <a:cubicBezTo>
                    <a:pt x="373062" y="82337"/>
                    <a:pt x="334168" y="71224"/>
                    <a:pt x="309562" y="63287"/>
                  </a:cubicBezTo>
                  <a:cubicBezTo>
                    <a:pt x="284956" y="55350"/>
                    <a:pt x="268287" y="48999"/>
                    <a:pt x="247650" y="44237"/>
                  </a:cubicBezTo>
                  <a:cubicBezTo>
                    <a:pt x="227013" y="39475"/>
                    <a:pt x="185737" y="34712"/>
                    <a:pt x="185737" y="34712"/>
                  </a:cubicBezTo>
                  <a:lnTo>
                    <a:pt x="95250" y="20424"/>
                  </a:lnTo>
                  <a:cubicBezTo>
                    <a:pt x="71437" y="17249"/>
                    <a:pt x="54768" y="18837"/>
                    <a:pt x="42862" y="15662"/>
                  </a:cubicBezTo>
                  <a:cubicBezTo>
                    <a:pt x="30956" y="12487"/>
                    <a:pt x="30956" y="3755"/>
                    <a:pt x="23812" y="1374"/>
                  </a:cubicBezTo>
                  <a:cubicBezTo>
                    <a:pt x="16668" y="-1007"/>
                    <a:pt x="8334" y="183"/>
                    <a:pt x="0" y="1374"/>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64" name="任意多边形 89"/>
            <p:cNvSpPr/>
            <p:nvPr/>
          </p:nvSpPr>
          <p:spPr>
            <a:xfrm>
              <a:off x="1084857" y="2612496"/>
              <a:ext cx="636486" cy="371419"/>
            </a:xfrm>
            <a:custGeom>
              <a:avLst/>
              <a:gdLst>
                <a:gd name="connsiteX0" fmla="*/ 0 w 666750"/>
                <a:gd name="connsiteY0" fmla="*/ 419100 h 419100"/>
                <a:gd name="connsiteX1" fmla="*/ 28575 w 666750"/>
                <a:gd name="connsiteY1" fmla="*/ 285750 h 419100"/>
                <a:gd name="connsiteX2" fmla="*/ 95250 w 666750"/>
                <a:gd name="connsiteY2" fmla="*/ 206375 h 419100"/>
                <a:gd name="connsiteX3" fmla="*/ 260350 w 666750"/>
                <a:gd name="connsiteY3" fmla="*/ 123825 h 419100"/>
                <a:gd name="connsiteX4" fmla="*/ 508000 w 666750"/>
                <a:gd name="connsiteY4" fmla="*/ 73025 h 419100"/>
                <a:gd name="connsiteX5" fmla="*/ 666750 w 666750"/>
                <a:gd name="connsiteY5"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419100">
                  <a:moveTo>
                    <a:pt x="0" y="419100"/>
                  </a:moveTo>
                  <a:cubicBezTo>
                    <a:pt x="6350" y="370152"/>
                    <a:pt x="12700" y="321204"/>
                    <a:pt x="28575" y="285750"/>
                  </a:cubicBezTo>
                  <a:cubicBezTo>
                    <a:pt x="44450" y="250296"/>
                    <a:pt x="56621" y="233362"/>
                    <a:pt x="95250" y="206375"/>
                  </a:cubicBezTo>
                  <a:cubicBezTo>
                    <a:pt x="133879" y="179388"/>
                    <a:pt x="191559" y="146050"/>
                    <a:pt x="260350" y="123825"/>
                  </a:cubicBezTo>
                  <a:cubicBezTo>
                    <a:pt x="329141" y="101600"/>
                    <a:pt x="440267" y="93662"/>
                    <a:pt x="508000" y="73025"/>
                  </a:cubicBezTo>
                  <a:cubicBezTo>
                    <a:pt x="575733" y="52388"/>
                    <a:pt x="621241" y="26194"/>
                    <a:pt x="66675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66" name="右箭头 91"/>
            <p:cNvSpPr/>
            <p:nvPr/>
          </p:nvSpPr>
          <p:spPr>
            <a:xfrm rot="20678478">
              <a:off x="1318183" y="2687098"/>
              <a:ext cx="79362" cy="57141"/>
            </a:xfrm>
            <a:prstGeom prst="rightArrow">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67" name="TextBox 6"/>
            <p:cNvSpPr txBox="1">
              <a:spLocks noChangeArrowheads="1"/>
            </p:cNvSpPr>
            <p:nvPr/>
          </p:nvSpPr>
          <p:spPr bwMode="auto">
            <a:xfrm>
              <a:off x="4233114" y="2141662"/>
              <a:ext cx="576263" cy="276999"/>
            </a:xfrm>
            <a:prstGeom prst="rect">
              <a:avLst/>
            </a:prstGeom>
            <a:noFill/>
            <a:ln w="9525">
              <a:noFill/>
              <a:miter lim="800000"/>
              <a:headEnd/>
              <a:tailEnd/>
            </a:ln>
          </p:spPr>
          <p:txBody>
            <a:bodyPr>
              <a:spAutoFit/>
            </a:bodyPr>
            <a:lstStyle/>
            <a:p>
              <a:r>
                <a:rPr lang="en-US" altLang="zh-CN" sz="1200" b="1">
                  <a:solidFill>
                    <a:srgbClr val="CC00FF"/>
                  </a:solidFill>
                  <a:cs typeface="Times New Roman" pitchFamily="18" charset="0"/>
                </a:rPr>
                <a:t>IP1</a:t>
              </a:r>
              <a:endParaRPr lang="zh-CN" altLang="en-US" sz="1800" b="1">
                <a:solidFill>
                  <a:srgbClr val="CC00FF"/>
                </a:solidFill>
                <a:cs typeface="Times New Roman" pitchFamily="18" charset="0"/>
              </a:endParaRPr>
            </a:p>
          </p:txBody>
        </p:sp>
        <p:sp>
          <p:nvSpPr>
            <p:cNvPr id="68" name="TextBox 7"/>
            <p:cNvSpPr txBox="1">
              <a:spLocks noChangeArrowheads="1"/>
            </p:cNvSpPr>
            <p:nvPr/>
          </p:nvSpPr>
          <p:spPr bwMode="auto">
            <a:xfrm>
              <a:off x="4501613" y="4283313"/>
              <a:ext cx="432494" cy="276999"/>
            </a:xfrm>
            <a:prstGeom prst="rect">
              <a:avLst/>
            </a:prstGeom>
            <a:noFill/>
            <a:ln w="9525">
              <a:noFill/>
              <a:miter lim="800000"/>
              <a:headEnd/>
              <a:tailEnd/>
            </a:ln>
          </p:spPr>
          <p:txBody>
            <a:bodyPr>
              <a:spAutoFit/>
            </a:bodyPr>
            <a:lstStyle/>
            <a:p>
              <a:r>
                <a:rPr lang="en-US" altLang="zh-CN" sz="1200" b="1">
                  <a:solidFill>
                    <a:srgbClr val="CC00FF"/>
                  </a:solidFill>
                  <a:cs typeface="Times New Roman" pitchFamily="18" charset="0"/>
                </a:rPr>
                <a:t>IP2</a:t>
              </a:r>
              <a:endParaRPr lang="zh-CN" altLang="en-US" sz="1800" b="1">
                <a:solidFill>
                  <a:srgbClr val="CC00FF"/>
                </a:solidFill>
                <a:cs typeface="Times New Roman" pitchFamily="18" charset="0"/>
              </a:endParaRPr>
            </a:p>
          </p:txBody>
        </p:sp>
        <p:sp>
          <p:nvSpPr>
            <p:cNvPr id="69" name="TextBox 11"/>
            <p:cNvSpPr txBox="1">
              <a:spLocks noChangeArrowheads="1"/>
            </p:cNvSpPr>
            <p:nvPr/>
          </p:nvSpPr>
          <p:spPr bwMode="auto">
            <a:xfrm>
              <a:off x="3464686" y="2113445"/>
              <a:ext cx="576262" cy="276999"/>
            </a:xfrm>
            <a:prstGeom prst="rect">
              <a:avLst/>
            </a:prstGeom>
            <a:noFill/>
            <a:ln w="9525">
              <a:noFill/>
              <a:miter lim="800000"/>
              <a:headEnd/>
              <a:tailEnd/>
            </a:ln>
          </p:spPr>
          <p:txBody>
            <a:bodyPr>
              <a:spAutoFit/>
            </a:bodyPr>
            <a:lstStyle/>
            <a:p>
              <a:r>
                <a:rPr lang="en-US" altLang="zh-CN" sz="1200" b="1">
                  <a:solidFill>
                    <a:srgbClr val="FF0000"/>
                  </a:solidFill>
                  <a:latin typeface="Arial" pitchFamily="34" charset="0"/>
                </a:rPr>
                <a:t>e+</a:t>
              </a:r>
              <a:endParaRPr lang="zh-CN" altLang="en-US" sz="1800" b="1">
                <a:solidFill>
                  <a:srgbClr val="FF0000"/>
                </a:solidFill>
                <a:latin typeface="Arial" pitchFamily="34" charset="0"/>
              </a:endParaRPr>
            </a:p>
          </p:txBody>
        </p:sp>
        <p:sp>
          <p:nvSpPr>
            <p:cNvPr id="70" name="TextBox 12"/>
            <p:cNvSpPr txBox="1">
              <a:spLocks noChangeArrowheads="1"/>
            </p:cNvSpPr>
            <p:nvPr/>
          </p:nvSpPr>
          <p:spPr bwMode="auto">
            <a:xfrm>
              <a:off x="5298529" y="2113445"/>
              <a:ext cx="576263" cy="276999"/>
            </a:xfrm>
            <a:prstGeom prst="rect">
              <a:avLst/>
            </a:prstGeom>
            <a:noFill/>
            <a:ln w="9525">
              <a:noFill/>
              <a:miter lim="800000"/>
              <a:headEnd/>
              <a:tailEnd/>
            </a:ln>
          </p:spPr>
          <p:txBody>
            <a:bodyPr>
              <a:spAutoFit/>
            </a:bodyPr>
            <a:lstStyle/>
            <a:p>
              <a:r>
                <a:rPr lang="en-US" altLang="zh-CN" sz="1200" b="1">
                  <a:solidFill>
                    <a:srgbClr val="00B0F0"/>
                  </a:solidFill>
                  <a:latin typeface="Arial" pitchFamily="34" charset="0"/>
                </a:rPr>
                <a:t>e-</a:t>
              </a:r>
              <a:endParaRPr lang="zh-CN" altLang="en-US" sz="1800" b="1">
                <a:solidFill>
                  <a:srgbClr val="00B0F0"/>
                </a:solidFill>
                <a:latin typeface="Arial" pitchFamily="34" charset="0"/>
              </a:endParaRPr>
            </a:p>
          </p:txBody>
        </p:sp>
        <p:sp>
          <p:nvSpPr>
            <p:cNvPr id="71" name="TextBox 25"/>
            <p:cNvSpPr txBox="1">
              <a:spLocks noChangeArrowheads="1"/>
            </p:cNvSpPr>
            <p:nvPr/>
          </p:nvSpPr>
          <p:spPr bwMode="auto">
            <a:xfrm>
              <a:off x="6698910" y="2618765"/>
              <a:ext cx="811098" cy="400110"/>
            </a:xfrm>
            <a:prstGeom prst="rect">
              <a:avLst/>
            </a:prstGeom>
            <a:noFill/>
            <a:ln w="9525">
              <a:noFill/>
              <a:miter lim="800000"/>
              <a:headEnd/>
              <a:tailEnd/>
            </a:ln>
          </p:spPr>
          <p:txBody>
            <a:bodyPr>
              <a:spAutoFit/>
            </a:bodyPr>
            <a:lstStyle/>
            <a:p>
              <a:r>
                <a:rPr lang="en-US" altLang="zh-CN" sz="1000" b="1">
                  <a:solidFill>
                    <a:srgbClr val="002060"/>
                  </a:solidFill>
                  <a:cs typeface="Times New Roman" pitchFamily="18" charset="0"/>
                </a:rPr>
                <a:t>e+ e- Linac</a:t>
              </a:r>
            </a:p>
            <a:p>
              <a:r>
                <a:rPr lang="en-US" altLang="zh-CN" sz="1000" b="1">
                  <a:solidFill>
                    <a:srgbClr val="002060"/>
                  </a:solidFill>
                  <a:cs typeface="Times New Roman" pitchFamily="18" charset="0"/>
                </a:rPr>
                <a:t>  (240m)</a:t>
              </a:r>
              <a:endParaRPr lang="zh-CN" altLang="en-US" sz="1000" b="1">
                <a:solidFill>
                  <a:srgbClr val="002060"/>
                </a:solidFill>
                <a:cs typeface="Times New Roman" pitchFamily="18" charset="0"/>
              </a:endParaRPr>
            </a:p>
          </p:txBody>
        </p:sp>
        <p:sp>
          <p:nvSpPr>
            <p:cNvPr id="73" name="椭圆 98"/>
            <p:cNvSpPr/>
            <p:nvPr/>
          </p:nvSpPr>
          <p:spPr>
            <a:xfrm>
              <a:off x="1056287" y="2096636"/>
              <a:ext cx="6920391" cy="2520573"/>
            </a:xfrm>
            <a:prstGeom prst="ellipse">
              <a:avLst/>
            </a:prstGeom>
            <a:noFill/>
            <a:ln w="5715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74" name="右箭头 99"/>
            <p:cNvSpPr/>
            <p:nvPr/>
          </p:nvSpPr>
          <p:spPr>
            <a:xfrm rot="21289895">
              <a:off x="3587944" y="2080763"/>
              <a:ext cx="187295" cy="12698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75" name="右箭头 100"/>
            <p:cNvSpPr/>
            <p:nvPr/>
          </p:nvSpPr>
          <p:spPr>
            <a:xfrm rot="14382723">
              <a:off x="6688628" y="2111715"/>
              <a:ext cx="82538" cy="65078"/>
            </a:xfrm>
            <a:prstGeom prst="rightArrow">
              <a:avLst/>
            </a:pr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76" name="右箭头 101"/>
            <p:cNvSpPr/>
            <p:nvPr/>
          </p:nvSpPr>
          <p:spPr>
            <a:xfrm rot="12476930">
              <a:off x="7814779" y="2745826"/>
              <a:ext cx="131742" cy="46031"/>
            </a:xfrm>
            <a:prstGeom prst="rightArrow">
              <a:avLst/>
            </a:pr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77" name="TextBox 48"/>
            <p:cNvSpPr txBox="1">
              <a:spLocks noChangeArrowheads="1"/>
            </p:cNvSpPr>
            <p:nvPr/>
          </p:nvSpPr>
          <p:spPr bwMode="auto">
            <a:xfrm rot="411638">
              <a:off x="2431937" y="4166756"/>
              <a:ext cx="1993832" cy="338554"/>
            </a:xfrm>
            <a:prstGeom prst="rect">
              <a:avLst/>
            </a:prstGeom>
            <a:noFill/>
            <a:ln w="9525">
              <a:noFill/>
              <a:miter lim="800000"/>
              <a:headEnd/>
              <a:tailEnd/>
            </a:ln>
          </p:spPr>
          <p:txBody>
            <a:bodyPr>
              <a:spAutoFit/>
            </a:bodyPr>
            <a:lstStyle/>
            <a:p>
              <a:r>
                <a:rPr lang="en-US" altLang="zh-CN" sz="1100" b="1">
                  <a:solidFill>
                    <a:srgbClr val="CC00FF"/>
                  </a:solidFill>
                  <a:cs typeface="Times New Roman" pitchFamily="18" charset="0"/>
                </a:rPr>
                <a:t>CEPC Collider Ring(50Km</a:t>
              </a:r>
              <a:r>
                <a:rPr lang="en-US" altLang="zh-CN" sz="1600" b="1">
                  <a:solidFill>
                    <a:srgbClr val="CC00FF"/>
                  </a:solidFill>
                  <a:cs typeface="Times New Roman" pitchFamily="18" charset="0"/>
                </a:rPr>
                <a:t>)</a:t>
              </a:r>
              <a:endParaRPr lang="zh-CN" altLang="en-US" sz="1600" b="1">
                <a:solidFill>
                  <a:srgbClr val="CC00FF"/>
                </a:solidFill>
                <a:cs typeface="Times New Roman" pitchFamily="18" charset="0"/>
              </a:endParaRPr>
            </a:p>
          </p:txBody>
        </p:sp>
        <p:sp>
          <p:nvSpPr>
            <p:cNvPr id="78" name="TextBox 50"/>
            <p:cNvSpPr txBox="1">
              <a:spLocks noChangeArrowheads="1"/>
            </p:cNvSpPr>
            <p:nvPr/>
          </p:nvSpPr>
          <p:spPr bwMode="auto">
            <a:xfrm rot="336818">
              <a:off x="2864436" y="3840646"/>
              <a:ext cx="1128835" cy="338554"/>
            </a:xfrm>
            <a:prstGeom prst="rect">
              <a:avLst/>
            </a:prstGeom>
            <a:noFill/>
            <a:ln w="9525">
              <a:noFill/>
              <a:miter lim="800000"/>
              <a:headEnd/>
              <a:tailEnd/>
            </a:ln>
          </p:spPr>
          <p:txBody>
            <a:bodyPr wrap="none">
              <a:spAutoFit/>
            </a:bodyPr>
            <a:lstStyle/>
            <a:p>
              <a:r>
                <a:rPr lang="en-US" altLang="zh-CN" sz="1100" b="1">
                  <a:solidFill>
                    <a:srgbClr val="00B050"/>
                  </a:solidFill>
                  <a:cs typeface="Times New Roman" pitchFamily="18" charset="0"/>
                </a:rPr>
                <a:t>Booster(50Km</a:t>
              </a:r>
              <a:r>
                <a:rPr lang="en-US" altLang="zh-CN" sz="1600" b="1">
                  <a:solidFill>
                    <a:srgbClr val="00B050"/>
                  </a:solidFill>
                  <a:cs typeface="Times New Roman" pitchFamily="18" charset="0"/>
                </a:rPr>
                <a:t>)</a:t>
              </a:r>
              <a:endParaRPr lang="zh-CN" altLang="en-US" sz="1600" b="1">
                <a:solidFill>
                  <a:srgbClr val="00B050"/>
                </a:solidFill>
                <a:cs typeface="Times New Roman" pitchFamily="18" charset="0"/>
              </a:endParaRPr>
            </a:p>
          </p:txBody>
        </p:sp>
        <p:cxnSp>
          <p:nvCxnSpPr>
            <p:cNvPr id="80" name="直接连接符 105"/>
            <p:cNvCxnSpPr/>
            <p:nvPr/>
          </p:nvCxnSpPr>
          <p:spPr>
            <a:xfrm flipV="1">
              <a:off x="6559268" y="2566466"/>
              <a:ext cx="144439" cy="176186"/>
            </a:xfrm>
            <a:prstGeom prst="line">
              <a:avLst/>
            </a:prstGeom>
            <a:ln w="38100">
              <a:solidFill>
                <a:schemeClr val="accent1">
                  <a:lumMod val="10000"/>
                </a:schemeClr>
              </a:solidFill>
            </a:ln>
          </p:spPr>
          <p:style>
            <a:lnRef idx="1">
              <a:schemeClr val="accent1"/>
            </a:lnRef>
            <a:fillRef idx="0">
              <a:schemeClr val="accent1"/>
            </a:fillRef>
            <a:effectRef idx="0">
              <a:schemeClr val="accent1"/>
            </a:effectRef>
            <a:fontRef idx="minor">
              <a:schemeClr val="tx1"/>
            </a:fontRef>
          </p:style>
        </p:cxnSp>
        <p:sp>
          <p:nvSpPr>
            <p:cNvPr id="81" name="右箭头 106"/>
            <p:cNvSpPr/>
            <p:nvPr/>
          </p:nvSpPr>
          <p:spPr>
            <a:xfrm rot="11153906">
              <a:off x="5346612" y="2079176"/>
              <a:ext cx="187295" cy="126981"/>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82" name="Oval 11"/>
            <p:cNvSpPr>
              <a:spLocks noChangeArrowheads="1"/>
            </p:cNvSpPr>
            <p:nvPr/>
          </p:nvSpPr>
          <p:spPr bwMode="auto">
            <a:xfrm>
              <a:off x="5632551" y="2571034"/>
              <a:ext cx="685800" cy="367035"/>
            </a:xfrm>
            <a:prstGeom prst="ellipse">
              <a:avLst/>
            </a:prstGeom>
            <a:noFill/>
            <a:ln w="28575" algn="ctr">
              <a:solidFill>
                <a:srgbClr val="FF0000"/>
              </a:solidFill>
              <a:round/>
              <a:headEnd/>
              <a:tailEnd/>
            </a:ln>
          </p:spPr>
          <p:txBody>
            <a:bodyPr/>
            <a:lstStyle/>
            <a:p>
              <a:pPr eaLnBrk="0" hangingPunct="0"/>
              <a:endParaRPr lang="en-US" altLang="zh-CN">
                <a:solidFill>
                  <a:srgbClr val="000000"/>
                </a:solidFill>
                <a:latin typeface="Times" pitchFamily="18" charset="0"/>
              </a:endParaRPr>
            </a:p>
          </p:txBody>
        </p:sp>
        <p:sp>
          <p:nvSpPr>
            <p:cNvPr id="85" name="Oval 12"/>
            <p:cNvSpPr>
              <a:spLocks noChangeArrowheads="1"/>
            </p:cNvSpPr>
            <p:nvPr/>
          </p:nvSpPr>
          <p:spPr bwMode="auto">
            <a:xfrm>
              <a:off x="6256404" y="2855818"/>
              <a:ext cx="144016" cy="90483"/>
            </a:xfrm>
            <a:prstGeom prst="ellipse">
              <a:avLst/>
            </a:prstGeom>
            <a:noFill/>
            <a:ln w="19050" algn="ctr">
              <a:solidFill>
                <a:srgbClr val="FF6600"/>
              </a:solidFill>
              <a:round/>
              <a:headEnd/>
              <a:tailEnd/>
            </a:ln>
          </p:spPr>
          <p:txBody>
            <a:bodyPr/>
            <a:lstStyle/>
            <a:p>
              <a:pPr eaLnBrk="0" hangingPunct="0"/>
              <a:endParaRPr lang="en-US" altLang="zh-CN">
                <a:solidFill>
                  <a:srgbClr val="000000"/>
                </a:solidFill>
                <a:latin typeface="Times" pitchFamily="18" charset="0"/>
              </a:endParaRPr>
            </a:p>
          </p:txBody>
        </p:sp>
        <p:cxnSp>
          <p:nvCxnSpPr>
            <p:cNvPr id="86" name="直接连接符 109"/>
            <p:cNvCxnSpPr/>
            <p:nvPr/>
          </p:nvCxnSpPr>
          <p:spPr>
            <a:xfrm flipV="1">
              <a:off x="6473557" y="2761699"/>
              <a:ext cx="63490" cy="7142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7" name="TextBox 22"/>
            <p:cNvSpPr txBox="1">
              <a:spLocks noChangeArrowheads="1"/>
            </p:cNvSpPr>
            <p:nvPr/>
          </p:nvSpPr>
          <p:spPr bwMode="auto">
            <a:xfrm>
              <a:off x="3452594" y="2779770"/>
              <a:ext cx="2315879" cy="505744"/>
            </a:xfrm>
            <a:prstGeom prst="rect">
              <a:avLst/>
            </a:prstGeom>
            <a:noFill/>
            <a:ln w="9525">
              <a:noFill/>
              <a:miter lim="800000"/>
              <a:headEnd/>
              <a:tailEnd/>
            </a:ln>
          </p:spPr>
          <p:txBody>
            <a:bodyPr>
              <a:spAutoFit/>
            </a:bodyPr>
            <a:lstStyle/>
            <a:p>
              <a:pPr algn="ctr"/>
              <a:r>
                <a:rPr lang="en-US" altLang="zh-CN" sz="900" b="1" dirty="0">
                  <a:solidFill>
                    <a:srgbClr val="FF0000"/>
                  </a:solidFill>
                  <a:cs typeface="Times New Roman" pitchFamily="18" charset="0"/>
                </a:rPr>
                <a:t>Medium Energy</a:t>
              </a:r>
              <a:r>
                <a:rPr lang="zh-CN" altLang="en-US" sz="900" b="1" dirty="0">
                  <a:solidFill>
                    <a:srgbClr val="FF0000"/>
                  </a:solidFill>
                  <a:cs typeface="Times New Roman" pitchFamily="18" charset="0"/>
                </a:rPr>
                <a:t> </a:t>
              </a:r>
              <a:r>
                <a:rPr lang="en-US" altLang="zh-CN" sz="900" b="1" dirty="0">
                  <a:solidFill>
                    <a:srgbClr val="FF0000"/>
                  </a:solidFill>
                  <a:cs typeface="Times New Roman" pitchFamily="18" charset="0"/>
                </a:rPr>
                <a:t> Booster(4.5Km)</a:t>
              </a:r>
            </a:p>
          </p:txBody>
        </p:sp>
        <p:sp>
          <p:nvSpPr>
            <p:cNvPr id="88" name="TextBox 23"/>
            <p:cNvSpPr txBox="1">
              <a:spLocks noChangeArrowheads="1"/>
            </p:cNvSpPr>
            <p:nvPr/>
          </p:nvSpPr>
          <p:spPr bwMode="auto">
            <a:xfrm>
              <a:off x="4092275" y="3092803"/>
              <a:ext cx="1957196" cy="505744"/>
            </a:xfrm>
            <a:prstGeom prst="rect">
              <a:avLst/>
            </a:prstGeom>
            <a:noFill/>
            <a:ln w="9525">
              <a:noFill/>
              <a:miter lim="800000"/>
              <a:headEnd/>
              <a:tailEnd/>
            </a:ln>
          </p:spPr>
          <p:txBody>
            <a:bodyPr>
              <a:spAutoFit/>
            </a:bodyPr>
            <a:lstStyle/>
            <a:p>
              <a:pPr algn="ctr"/>
              <a:r>
                <a:rPr lang="en-US" altLang="zh-CN" sz="900" b="1" dirty="0">
                  <a:solidFill>
                    <a:srgbClr val="FF6600"/>
                  </a:solidFill>
                  <a:cs typeface="Times New Roman" pitchFamily="18" charset="0"/>
                </a:rPr>
                <a:t>Low Energy Booster(0.4Km)</a:t>
              </a:r>
            </a:p>
          </p:txBody>
        </p:sp>
        <p:sp>
          <p:nvSpPr>
            <p:cNvPr id="91" name="TextBox 111"/>
            <p:cNvSpPr txBox="1">
              <a:spLocks noChangeArrowheads="1"/>
            </p:cNvSpPr>
            <p:nvPr/>
          </p:nvSpPr>
          <p:spPr bwMode="auto">
            <a:xfrm rot="432443">
              <a:off x="2451039" y="4747786"/>
              <a:ext cx="1835759" cy="261610"/>
            </a:xfrm>
            <a:prstGeom prst="rect">
              <a:avLst/>
            </a:prstGeom>
            <a:noFill/>
            <a:ln w="9525">
              <a:noFill/>
              <a:miter lim="800000"/>
              <a:headEnd/>
              <a:tailEnd/>
            </a:ln>
          </p:spPr>
          <p:txBody>
            <a:bodyPr wrap="none">
              <a:spAutoFit/>
            </a:bodyPr>
            <a:lstStyle/>
            <a:p>
              <a:r>
                <a:rPr lang="en-US" altLang="zh-CN" sz="1100" b="1">
                  <a:solidFill>
                    <a:srgbClr val="1108C8"/>
                  </a:solidFill>
                  <a:cs typeface="Times New Roman" pitchFamily="18" charset="0"/>
                </a:rPr>
                <a:t>SppC Collider Ring(50Km)</a:t>
              </a:r>
              <a:endParaRPr lang="zh-CN" altLang="en-US" sz="1100" b="1">
                <a:solidFill>
                  <a:srgbClr val="1108C8"/>
                </a:solidFill>
                <a:cs typeface="Times New Roman" pitchFamily="18" charset="0"/>
              </a:endParaRPr>
            </a:p>
          </p:txBody>
        </p:sp>
        <p:sp>
          <p:nvSpPr>
            <p:cNvPr id="100" name="TextBox 24"/>
            <p:cNvSpPr txBox="1">
              <a:spLocks noChangeArrowheads="1"/>
            </p:cNvSpPr>
            <p:nvPr/>
          </p:nvSpPr>
          <p:spPr bwMode="auto">
            <a:xfrm>
              <a:off x="6021191" y="2998201"/>
              <a:ext cx="1174562" cy="399990"/>
            </a:xfrm>
            <a:prstGeom prst="rect">
              <a:avLst/>
            </a:prstGeom>
            <a:noFill/>
            <a:ln w="9525">
              <a:noFill/>
              <a:miter lim="800000"/>
              <a:headEnd/>
              <a:tailEnd/>
            </a:ln>
          </p:spPr>
          <p:txBody>
            <a:bodyPr>
              <a:spAutoFit/>
            </a:bodyPr>
            <a:lstStyle/>
            <a:p>
              <a:pPr algn="ctr"/>
              <a:r>
                <a:rPr lang="en-US" altLang="zh-CN" sz="1000" b="1" dirty="0">
                  <a:solidFill>
                    <a:srgbClr val="4597A0"/>
                  </a:solidFill>
                  <a:cs typeface="Times New Roman" pitchFamily="18" charset="0"/>
                </a:rPr>
                <a:t>Proton </a:t>
              </a:r>
              <a:r>
                <a:rPr lang="en-US" altLang="zh-CN" sz="1000" b="1" dirty="0" err="1">
                  <a:solidFill>
                    <a:srgbClr val="4597A0"/>
                  </a:solidFill>
                  <a:cs typeface="Times New Roman" pitchFamily="18" charset="0"/>
                </a:rPr>
                <a:t>Linac</a:t>
              </a:r>
              <a:endParaRPr lang="en-US" altLang="zh-CN" sz="1000" b="1" dirty="0">
                <a:solidFill>
                  <a:srgbClr val="4597A0"/>
                </a:solidFill>
                <a:cs typeface="Times New Roman" pitchFamily="18" charset="0"/>
              </a:endParaRPr>
            </a:p>
            <a:p>
              <a:pPr algn="ctr"/>
              <a:r>
                <a:rPr lang="en-US" altLang="zh-CN" sz="1000" b="1" dirty="0">
                  <a:solidFill>
                    <a:srgbClr val="4597A0"/>
                  </a:solidFill>
                  <a:cs typeface="Times New Roman" pitchFamily="18" charset="0"/>
                </a:rPr>
                <a:t>(100m)</a:t>
              </a:r>
            </a:p>
          </p:txBody>
        </p:sp>
        <p:sp>
          <p:nvSpPr>
            <p:cNvPr id="103" name="椭圆 116"/>
            <p:cNvSpPr/>
            <p:nvPr/>
          </p:nvSpPr>
          <p:spPr>
            <a:xfrm>
              <a:off x="813439" y="3271210"/>
              <a:ext cx="173009" cy="169837"/>
            </a:xfrm>
            <a:prstGeom prst="ellipse">
              <a:avLst/>
            </a:prstGeom>
            <a:solidFill>
              <a:srgbClr val="0101AF"/>
            </a:solidFill>
            <a:ln>
              <a:solidFill>
                <a:srgbClr val="0101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04" name="椭圆 117"/>
            <p:cNvSpPr/>
            <p:nvPr/>
          </p:nvSpPr>
          <p:spPr>
            <a:xfrm>
              <a:off x="4494261" y="2033146"/>
              <a:ext cx="139678" cy="141266"/>
            </a:xfrm>
            <a:prstGeom prst="ellipse">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11" name="Oval 4"/>
            <p:cNvSpPr>
              <a:spLocks noChangeArrowheads="1"/>
            </p:cNvSpPr>
            <p:nvPr/>
          </p:nvSpPr>
          <p:spPr bwMode="auto">
            <a:xfrm>
              <a:off x="4650357" y="2055538"/>
              <a:ext cx="1325094" cy="625366"/>
            </a:xfrm>
            <a:prstGeom prst="ellipse">
              <a:avLst/>
            </a:prstGeom>
            <a:noFill/>
            <a:ln w="38100" algn="ctr">
              <a:solidFill>
                <a:srgbClr val="C00000"/>
              </a:solidFill>
              <a:round/>
              <a:headEnd/>
              <a:tailEnd/>
            </a:ln>
          </p:spPr>
          <p:txBody>
            <a:bodyPr/>
            <a:lstStyle/>
            <a:p>
              <a:pPr eaLnBrk="0" hangingPunct="0"/>
              <a:endParaRPr lang="en-US" altLang="zh-CN">
                <a:solidFill>
                  <a:srgbClr val="000000"/>
                </a:solidFill>
                <a:latin typeface="Times" pitchFamily="18" charset="0"/>
              </a:endParaRPr>
            </a:p>
          </p:txBody>
        </p:sp>
        <p:sp>
          <p:nvSpPr>
            <p:cNvPr id="113" name="椭圆 119"/>
            <p:cNvSpPr/>
            <p:nvPr/>
          </p:nvSpPr>
          <p:spPr>
            <a:xfrm>
              <a:off x="4503784" y="4523560"/>
              <a:ext cx="139678" cy="139679"/>
            </a:xfrm>
            <a:prstGeom prst="ellipse">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15" name="椭圆 120"/>
            <p:cNvSpPr/>
            <p:nvPr/>
          </p:nvSpPr>
          <p:spPr>
            <a:xfrm>
              <a:off x="8062389" y="3233116"/>
              <a:ext cx="171423" cy="169837"/>
            </a:xfrm>
            <a:prstGeom prst="ellipse">
              <a:avLst/>
            </a:prstGeom>
            <a:solidFill>
              <a:srgbClr val="0101AF"/>
            </a:solidFill>
            <a:ln>
              <a:solidFill>
                <a:srgbClr val="0101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16" name="任意多边形 121"/>
            <p:cNvSpPr/>
            <p:nvPr/>
          </p:nvSpPr>
          <p:spPr>
            <a:xfrm>
              <a:off x="6703707" y="2299806"/>
              <a:ext cx="801560" cy="261898"/>
            </a:xfrm>
            <a:custGeom>
              <a:avLst/>
              <a:gdLst>
                <a:gd name="connsiteX0" fmla="*/ 0 w 802481"/>
                <a:gd name="connsiteY0" fmla="*/ 263004 h 263004"/>
                <a:gd name="connsiteX1" fmla="*/ 42862 w 802481"/>
                <a:gd name="connsiteY1" fmla="*/ 212998 h 263004"/>
                <a:gd name="connsiteX2" fmla="*/ 80962 w 802481"/>
                <a:gd name="connsiteY2" fmla="*/ 167754 h 263004"/>
                <a:gd name="connsiteX3" fmla="*/ 147637 w 802481"/>
                <a:gd name="connsiteY3" fmla="*/ 117748 h 263004"/>
                <a:gd name="connsiteX4" fmla="*/ 240506 w 802481"/>
                <a:gd name="connsiteY4" fmla="*/ 65360 h 263004"/>
                <a:gd name="connsiteX5" fmla="*/ 357187 w 802481"/>
                <a:gd name="connsiteY5" fmla="*/ 32023 h 263004"/>
                <a:gd name="connsiteX6" fmla="*/ 514350 w 802481"/>
                <a:gd name="connsiteY6" fmla="*/ 1067 h 263004"/>
                <a:gd name="connsiteX7" fmla="*/ 619125 w 802481"/>
                <a:gd name="connsiteY7" fmla="*/ 10592 h 263004"/>
                <a:gd name="connsiteX8" fmla="*/ 771525 w 802481"/>
                <a:gd name="connsiteY8" fmla="*/ 43929 h 263004"/>
                <a:gd name="connsiteX9" fmla="*/ 802481 w 802481"/>
                <a:gd name="connsiteY9" fmla="*/ 60598 h 26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481" h="263004">
                  <a:moveTo>
                    <a:pt x="0" y="263004"/>
                  </a:moveTo>
                  <a:lnTo>
                    <a:pt x="42862" y="212998"/>
                  </a:lnTo>
                  <a:cubicBezTo>
                    <a:pt x="56356" y="197123"/>
                    <a:pt x="63500" y="183629"/>
                    <a:pt x="80962" y="167754"/>
                  </a:cubicBezTo>
                  <a:cubicBezTo>
                    <a:pt x="98424" y="151879"/>
                    <a:pt x="121046" y="134814"/>
                    <a:pt x="147637" y="117748"/>
                  </a:cubicBezTo>
                  <a:cubicBezTo>
                    <a:pt x="174228" y="100682"/>
                    <a:pt x="205581" y="79647"/>
                    <a:pt x="240506" y="65360"/>
                  </a:cubicBezTo>
                  <a:cubicBezTo>
                    <a:pt x="275431" y="51072"/>
                    <a:pt x="311546" y="42738"/>
                    <a:pt x="357187" y="32023"/>
                  </a:cubicBezTo>
                  <a:cubicBezTo>
                    <a:pt x="402828" y="21308"/>
                    <a:pt x="470694" y="4639"/>
                    <a:pt x="514350" y="1067"/>
                  </a:cubicBezTo>
                  <a:cubicBezTo>
                    <a:pt x="558006" y="-2505"/>
                    <a:pt x="576262" y="3448"/>
                    <a:pt x="619125" y="10592"/>
                  </a:cubicBezTo>
                  <a:cubicBezTo>
                    <a:pt x="661988" y="17736"/>
                    <a:pt x="740966" y="35595"/>
                    <a:pt x="771525" y="43929"/>
                  </a:cubicBezTo>
                  <a:cubicBezTo>
                    <a:pt x="802084" y="52263"/>
                    <a:pt x="802282" y="56430"/>
                    <a:pt x="802481" y="6059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117" name="任意多边形 122"/>
            <p:cNvSpPr/>
            <p:nvPr/>
          </p:nvSpPr>
          <p:spPr>
            <a:xfrm>
              <a:off x="6470382" y="1960131"/>
              <a:ext cx="312687" cy="606334"/>
            </a:xfrm>
            <a:custGeom>
              <a:avLst/>
              <a:gdLst>
                <a:gd name="connsiteX0" fmla="*/ 233363 w 312916"/>
                <a:gd name="connsiteY0" fmla="*/ 607219 h 607219"/>
                <a:gd name="connsiteX1" fmla="*/ 280988 w 312916"/>
                <a:gd name="connsiteY1" fmla="*/ 507206 h 607219"/>
                <a:gd name="connsiteX2" fmla="*/ 311944 w 312916"/>
                <a:gd name="connsiteY2" fmla="*/ 400050 h 607219"/>
                <a:gd name="connsiteX3" fmla="*/ 300038 w 312916"/>
                <a:gd name="connsiteY3" fmla="*/ 276225 h 607219"/>
                <a:gd name="connsiteX4" fmla="*/ 250032 w 312916"/>
                <a:gd name="connsiteY4" fmla="*/ 171450 h 607219"/>
                <a:gd name="connsiteX5" fmla="*/ 192882 w 312916"/>
                <a:gd name="connsiteY5" fmla="*/ 111919 h 607219"/>
                <a:gd name="connsiteX6" fmla="*/ 114300 w 312916"/>
                <a:gd name="connsiteY6" fmla="*/ 54769 h 607219"/>
                <a:gd name="connsiteX7" fmla="*/ 0 w 312916"/>
                <a:gd name="connsiteY7" fmla="*/ 0 h 60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916" h="607219">
                  <a:moveTo>
                    <a:pt x="233363" y="607219"/>
                  </a:moveTo>
                  <a:cubicBezTo>
                    <a:pt x="250627" y="574476"/>
                    <a:pt x="267891" y="541734"/>
                    <a:pt x="280988" y="507206"/>
                  </a:cubicBezTo>
                  <a:cubicBezTo>
                    <a:pt x="294085" y="472678"/>
                    <a:pt x="308769" y="438547"/>
                    <a:pt x="311944" y="400050"/>
                  </a:cubicBezTo>
                  <a:cubicBezTo>
                    <a:pt x="315119" y="361553"/>
                    <a:pt x="310357" y="314325"/>
                    <a:pt x="300038" y="276225"/>
                  </a:cubicBezTo>
                  <a:cubicBezTo>
                    <a:pt x="289719" y="238125"/>
                    <a:pt x="267891" y="198834"/>
                    <a:pt x="250032" y="171450"/>
                  </a:cubicBezTo>
                  <a:cubicBezTo>
                    <a:pt x="232173" y="144066"/>
                    <a:pt x="215504" y="131366"/>
                    <a:pt x="192882" y="111919"/>
                  </a:cubicBezTo>
                  <a:cubicBezTo>
                    <a:pt x="170260" y="92472"/>
                    <a:pt x="146447" y="73422"/>
                    <a:pt x="114300" y="54769"/>
                  </a:cubicBezTo>
                  <a:cubicBezTo>
                    <a:pt x="82153" y="36116"/>
                    <a:pt x="41076" y="18058"/>
                    <a:pt x="0" y="0"/>
                  </a:cubicBez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FFFFF"/>
                </a:solidFill>
              </a:endParaRPr>
            </a:p>
          </p:txBody>
        </p:sp>
        <p:sp>
          <p:nvSpPr>
            <p:cNvPr id="118" name="右箭头 123"/>
            <p:cNvSpPr/>
            <p:nvPr/>
          </p:nvSpPr>
          <p:spPr>
            <a:xfrm rot="21079377">
              <a:off x="7108455" y="2280759"/>
              <a:ext cx="82537" cy="63490"/>
            </a:xfrm>
            <a:prstGeom prst="rightArrow">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19" name="椭圆 124"/>
            <p:cNvSpPr/>
            <p:nvPr/>
          </p:nvSpPr>
          <p:spPr>
            <a:xfrm>
              <a:off x="1084857" y="1736327"/>
              <a:ext cx="6920391" cy="252692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20" name="TextBox 21"/>
            <p:cNvSpPr txBox="1">
              <a:spLocks noChangeArrowheads="1"/>
            </p:cNvSpPr>
            <p:nvPr/>
          </p:nvSpPr>
          <p:spPr bwMode="auto">
            <a:xfrm>
              <a:off x="2715568" y="2419359"/>
              <a:ext cx="2150747" cy="590034"/>
            </a:xfrm>
            <a:prstGeom prst="rect">
              <a:avLst/>
            </a:prstGeom>
            <a:noFill/>
            <a:ln w="9525">
              <a:noFill/>
              <a:miter lim="800000"/>
              <a:headEnd/>
              <a:tailEnd/>
            </a:ln>
          </p:spPr>
          <p:txBody>
            <a:bodyPr>
              <a:spAutoFit/>
            </a:bodyPr>
            <a:lstStyle/>
            <a:p>
              <a:pPr algn="ctr"/>
              <a:r>
                <a:rPr lang="en-US" altLang="zh-CN" sz="1050" b="1" dirty="0">
                  <a:solidFill>
                    <a:srgbClr val="C00000"/>
                  </a:solidFill>
                  <a:cs typeface="Times New Roman" pitchFamily="18" charset="0"/>
                </a:rPr>
                <a:t>High Energy</a:t>
              </a:r>
              <a:r>
                <a:rPr lang="zh-CN" altLang="en-US" sz="1050" b="1" dirty="0">
                  <a:solidFill>
                    <a:srgbClr val="C00000"/>
                  </a:solidFill>
                  <a:cs typeface="Times New Roman" pitchFamily="18" charset="0"/>
                </a:rPr>
                <a:t> </a:t>
              </a:r>
              <a:r>
                <a:rPr lang="en-US" altLang="zh-CN" sz="1050" b="1" dirty="0">
                  <a:solidFill>
                    <a:srgbClr val="C00000"/>
                  </a:solidFill>
                  <a:cs typeface="Times New Roman" pitchFamily="18" charset="0"/>
                </a:rPr>
                <a:t>Booster(7.2Km)</a:t>
              </a:r>
            </a:p>
          </p:txBody>
        </p:sp>
      </p:grpSp>
      <p:grpSp>
        <p:nvGrpSpPr>
          <p:cNvPr id="5" name="Group 4"/>
          <p:cNvGrpSpPr/>
          <p:nvPr/>
        </p:nvGrpSpPr>
        <p:grpSpPr>
          <a:xfrm>
            <a:off x="50120" y="1014993"/>
            <a:ext cx="3964407" cy="2601642"/>
            <a:chOff x="50120" y="1014993"/>
            <a:chExt cx="3964407" cy="2601642"/>
          </a:xfrm>
        </p:grpSpPr>
        <p:pic>
          <p:nvPicPr>
            <p:cNvPr id="122" name="图片 4"/>
            <p:cNvPicPr>
              <a:picLocks noChangeAspect="1"/>
            </p:cNvPicPr>
            <p:nvPr/>
          </p:nvPicPr>
          <p:blipFill>
            <a:blip r:embed="rId4"/>
            <a:stretch>
              <a:fillRect/>
            </a:stretch>
          </p:blipFill>
          <p:spPr>
            <a:xfrm>
              <a:off x="50120" y="1014993"/>
              <a:ext cx="3964407" cy="2601642"/>
            </a:xfrm>
            <a:prstGeom prst="rect">
              <a:avLst/>
            </a:prstGeom>
          </p:spPr>
        </p:pic>
        <p:sp>
          <p:nvSpPr>
            <p:cNvPr id="2" name="TextBox 1"/>
            <p:cNvSpPr txBox="1"/>
            <p:nvPr/>
          </p:nvSpPr>
          <p:spPr>
            <a:xfrm>
              <a:off x="2525503" y="1974424"/>
              <a:ext cx="781584" cy="461665"/>
            </a:xfrm>
            <a:prstGeom prst="rect">
              <a:avLst/>
            </a:prstGeom>
            <a:noFill/>
          </p:spPr>
          <p:txBody>
            <a:bodyPr wrap="none" rtlCol="0">
              <a:spAutoFit/>
            </a:bodyPr>
            <a:lstStyle/>
            <a:p>
              <a:r>
                <a:rPr lang="en-US" sz="2400" dirty="0" smtClean="0">
                  <a:solidFill>
                    <a:srgbClr val="FF0000"/>
                  </a:solidFill>
                </a:rPr>
                <a:t>STCF</a:t>
              </a:r>
              <a:endParaRPr lang="en-US" sz="2400" dirty="0">
                <a:solidFill>
                  <a:srgbClr val="FF0000"/>
                </a:solidFill>
              </a:endParaRPr>
            </a:p>
          </p:txBody>
        </p:sp>
      </p:grpSp>
      <p:sp>
        <p:nvSpPr>
          <p:cNvPr id="123" name="TextBox 122"/>
          <p:cNvSpPr txBox="1"/>
          <p:nvPr/>
        </p:nvSpPr>
        <p:spPr>
          <a:xfrm>
            <a:off x="4946838" y="1786150"/>
            <a:ext cx="671879" cy="461665"/>
          </a:xfrm>
          <a:prstGeom prst="rect">
            <a:avLst/>
          </a:prstGeom>
          <a:noFill/>
        </p:spPr>
        <p:txBody>
          <a:bodyPr wrap="none" rtlCol="0">
            <a:spAutoFit/>
          </a:bodyPr>
          <a:lstStyle/>
          <a:p>
            <a:r>
              <a:rPr lang="en-US" sz="2400" dirty="0" smtClean="0">
                <a:solidFill>
                  <a:srgbClr val="FF0000"/>
                </a:solidFill>
              </a:rPr>
              <a:t>CPC</a:t>
            </a:r>
            <a:endParaRPr lang="en-US" sz="2400" dirty="0">
              <a:solidFill>
                <a:srgbClr val="FF0000"/>
              </a:solidFill>
            </a:endParaRPr>
          </a:p>
        </p:txBody>
      </p:sp>
      <p:grpSp>
        <p:nvGrpSpPr>
          <p:cNvPr id="4" name="Group 3"/>
          <p:cNvGrpSpPr/>
          <p:nvPr/>
        </p:nvGrpSpPr>
        <p:grpSpPr>
          <a:xfrm>
            <a:off x="3299211" y="3985066"/>
            <a:ext cx="1065676" cy="1911375"/>
            <a:chOff x="3299211" y="3985066"/>
            <a:chExt cx="1065676" cy="1911375"/>
          </a:xfrm>
        </p:grpSpPr>
        <p:sp>
          <p:nvSpPr>
            <p:cNvPr id="3" name="Rectangle 2"/>
            <p:cNvSpPr/>
            <p:nvPr/>
          </p:nvSpPr>
          <p:spPr>
            <a:xfrm>
              <a:off x="3299211" y="3985066"/>
              <a:ext cx="715316" cy="707970"/>
            </a:xfrm>
            <a:prstGeom prst="rect">
              <a:avLst/>
            </a:prstGeom>
            <a:noFill/>
            <a:ln w="38100" cmpd="sng">
              <a:solidFill>
                <a:srgbClr val="FFFC6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4021197" y="5188471"/>
              <a:ext cx="343690" cy="707970"/>
            </a:xfrm>
            <a:prstGeom prst="rect">
              <a:avLst/>
            </a:prstGeom>
            <a:noFill/>
            <a:ln w="38100" cmpd="sng">
              <a:solidFill>
                <a:srgbClr val="FFFC6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4036424" y="3991492"/>
            <a:ext cx="1868581" cy="1284565"/>
            <a:chOff x="4036424" y="3991492"/>
            <a:chExt cx="1868581" cy="1284565"/>
          </a:xfrm>
        </p:grpSpPr>
        <p:sp>
          <p:nvSpPr>
            <p:cNvPr id="142" name="Rectangle 141"/>
            <p:cNvSpPr/>
            <p:nvPr/>
          </p:nvSpPr>
          <p:spPr>
            <a:xfrm>
              <a:off x="5073182" y="4568087"/>
              <a:ext cx="831823" cy="707970"/>
            </a:xfrm>
            <a:prstGeom prst="rect">
              <a:avLst/>
            </a:prstGeom>
            <a:noFill/>
            <a:ln w="38100" cmpd="sng">
              <a:solidFill>
                <a:srgbClr val="FF23D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477714" y="4693036"/>
              <a:ext cx="469124" cy="495435"/>
            </a:xfrm>
            <a:prstGeom prst="ellipse">
              <a:avLst/>
            </a:prstGeom>
            <a:noFill/>
            <a:ln w="38100" cmpd="sng">
              <a:solidFill>
                <a:srgbClr val="FF23D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p:cNvSpPr/>
            <p:nvPr/>
          </p:nvSpPr>
          <p:spPr>
            <a:xfrm>
              <a:off x="4036424" y="3991492"/>
              <a:ext cx="350360" cy="707970"/>
            </a:xfrm>
            <a:prstGeom prst="rect">
              <a:avLst/>
            </a:prstGeom>
            <a:noFill/>
            <a:ln w="38100" cmpd="sng">
              <a:solidFill>
                <a:srgbClr val="FF23D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Rectangle 5"/>
          <p:cNvSpPr/>
          <p:nvPr/>
        </p:nvSpPr>
        <p:spPr>
          <a:xfrm>
            <a:off x="243840" y="4104116"/>
            <a:ext cx="2661919" cy="1200329"/>
          </a:xfrm>
          <a:prstGeom prst="rect">
            <a:avLst/>
          </a:prstGeom>
        </p:spPr>
        <p:txBody>
          <a:bodyPr wrap="square">
            <a:spAutoFit/>
          </a:bodyPr>
          <a:lstStyle/>
          <a:p>
            <a:r>
              <a:rPr lang="en-US" sz="2400" b="1" dirty="0" err="1" smtClean="0">
                <a:solidFill>
                  <a:srgbClr val="0000FF"/>
                </a:solidFill>
                <a:latin typeface="+mj-lt"/>
                <a:ea typeface="华文楷体"/>
                <a:cs typeface="华文楷体"/>
              </a:rPr>
              <a:t>E</a:t>
            </a:r>
            <a:r>
              <a:rPr lang="en-US" sz="2400" b="1" baseline="-25000" dirty="0" err="1" smtClean="0">
                <a:solidFill>
                  <a:srgbClr val="0000FF"/>
                </a:solidFill>
                <a:latin typeface="+mj-lt"/>
                <a:ea typeface="华文楷体"/>
                <a:cs typeface="华文楷体"/>
              </a:rPr>
              <a:t>cm</a:t>
            </a:r>
            <a:r>
              <a:rPr lang="en-US" sz="2400" b="1" dirty="0" smtClean="0">
                <a:solidFill>
                  <a:srgbClr val="0000FF"/>
                </a:solidFill>
                <a:latin typeface="+mj-lt"/>
                <a:ea typeface="华文楷体"/>
                <a:cs typeface="华文楷体"/>
              </a:rPr>
              <a:t>: 2-7 </a:t>
            </a:r>
            <a:r>
              <a:rPr lang="en-US" sz="2400" b="1" dirty="0" err="1" smtClean="0">
                <a:solidFill>
                  <a:srgbClr val="0000FF"/>
                </a:solidFill>
                <a:latin typeface="+mj-lt"/>
                <a:ea typeface="华文楷体"/>
                <a:cs typeface="华文楷体"/>
              </a:rPr>
              <a:t>GeV</a:t>
            </a:r>
            <a:endParaRPr lang="en-US" sz="2400" b="1" dirty="0" smtClean="0">
              <a:solidFill>
                <a:srgbClr val="0000FF"/>
              </a:solidFill>
              <a:latin typeface="+mj-lt"/>
              <a:ea typeface="华文楷体"/>
              <a:cs typeface="华文楷体"/>
            </a:endParaRPr>
          </a:p>
          <a:p>
            <a:r>
              <a:rPr lang="en-US" sz="2400" b="1" dirty="0" smtClean="0">
                <a:solidFill>
                  <a:srgbClr val="0000FF"/>
                </a:solidFill>
                <a:latin typeface="+mj-lt"/>
                <a:ea typeface="华文楷体"/>
                <a:cs typeface="华文楷体"/>
              </a:rPr>
              <a:t>L:     5×10</a:t>
            </a:r>
            <a:r>
              <a:rPr lang="en-US" sz="2400" b="1" baseline="30000" dirty="0" smtClean="0">
                <a:solidFill>
                  <a:srgbClr val="0000FF"/>
                </a:solidFill>
                <a:latin typeface="+mj-lt"/>
                <a:ea typeface="华文楷体"/>
                <a:cs typeface="华文楷体"/>
              </a:rPr>
              <a:t>34 </a:t>
            </a:r>
            <a:r>
              <a:rPr lang="en-US" sz="2400" b="1" dirty="0" smtClean="0">
                <a:solidFill>
                  <a:srgbClr val="0000FF"/>
                </a:solidFill>
                <a:latin typeface="+mj-lt"/>
                <a:ea typeface="华文楷体"/>
                <a:cs typeface="华文楷体"/>
              </a:rPr>
              <a:t>cm</a:t>
            </a:r>
            <a:r>
              <a:rPr lang="en-US" sz="2400" b="1" baseline="30000" dirty="0" smtClean="0">
                <a:solidFill>
                  <a:srgbClr val="0000FF"/>
                </a:solidFill>
                <a:latin typeface="+mj-lt"/>
                <a:ea typeface="华文楷体"/>
                <a:cs typeface="华文楷体"/>
              </a:rPr>
              <a:t>-2</a:t>
            </a:r>
            <a:r>
              <a:rPr lang="en-US" sz="2400" b="1" dirty="0" smtClean="0">
                <a:solidFill>
                  <a:srgbClr val="0000FF"/>
                </a:solidFill>
                <a:latin typeface="+mj-lt"/>
                <a:ea typeface="华文楷体"/>
                <a:cs typeface="华文楷体"/>
              </a:rPr>
              <a:t>s</a:t>
            </a:r>
            <a:r>
              <a:rPr lang="en-US" sz="2400" b="1" baseline="30000" dirty="0" smtClean="0">
                <a:solidFill>
                  <a:srgbClr val="0000FF"/>
                </a:solidFill>
                <a:latin typeface="+mj-lt"/>
                <a:ea typeface="华文楷体"/>
                <a:cs typeface="华文楷体"/>
              </a:rPr>
              <a:t>-1</a:t>
            </a:r>
            <a:endParaRPr lang="en-US" sz="2400" b="1" dirty="0" smtClean="0">
              <a:solidFill>
                <a:srgbClr val="0000FF"/>
              </a:solidFill>
              <a:latin typeface="+mj-lt"/>
              <a:ea typeface="华文楷体"/>
              <a:cs typeface="华文楷体"/>
            </a:endParaRPr>
          </a:p>
          <a:p>
            <a:r>
              <a:rPr lang="en-US" sz="2400" b="1" dirty="0" smtClean="0">
                <a:solidFill>
                  <a:srgbClr val="0000FF"/>
                </a:solidFill>
                <a:latin typeface="+mj-lt"/>
                <a:ea typeface="华文楷体"/>
                <a:cs typeface="华文楷体"/>
              </a:rPr>
              <a:t>Cost: </a:t>
            </a:r>
            <a:r>
              <a:rPr lang="en-US" sz="2400" b="1" dirty="0" smtClean="0">
                <a:solidFill>
                  <a:srgbClr val="0000FF"/>
                </a:solidFill>
                <a:latin typeface="+mj-lt"/>
                <a:ea typeface="华文楷体"/>
                <a:cs typeface="华文楷体"/>
              </a:rPr>
              <a:t>~4.5</a:t>
            </a:r>
            <a:r>
              <a:rPr lang="en-US" sz="2400" b="1" dirty="0" smtClean="0">
                <a:solidFill>
                  <a:srgbClr val="0000FF"/>
                </a:solidFill>
                <a:latin typeface="+mj-lt"/>
                <a:ea typeface="华文楷体"/>
                <a:cs typeface="华文楷体"/>
              </a:rPr>
              <a:t> B </a:t>
            </a:r>
            <a:r>
              <a:rPr lang="en-US" altLang="zh-CN" sz="2400" b="1" dirty="0" smtClean="0">
                <a:solidFill>
                  <a:srgbClr val="0000FF"/>
                </a:solidFill>
                <a:latin typeface="+mj-lt"/>
                <a:ea typeface="华文楷体"/>
                <a:cs typeface="华文楷体"/>
              </a:rPr>
              <a:t>RMB</a:t>
            </a:r>
            <a:r>
              <a:rPr lang="en-US" sz="2400" b="1" dirty="0" smtClean="0">
                <a:solidFill>
                  <a:srgbClr val="0000FF"/>
                </a:solidFill>
                <a:latin typeface="+mj-lt"/>
                <a:ea typeface="华文楷体"/>
                <a:cs typeface="华文楷体"/>
              </a:rPr>
              <a:t> </a:t>
            </a:r>
            <a:endParaRPr lang="en-US" sz="2400" b="1" dirty="0">
              <a:latin typeface="+mj-lt"/>
              <a:ea typeface="华文楷体"/>
              <a:cs typeface="华文楷体"/>
            </a:endParaRPr>
          </a:p>
        </p:txBody>
      </p:sp>
      <p:sp>
        <p:nvSpPr>
          <p:cNvPr id="53" name="Rectangle 52"/>
          <p:cNvSpPr/>
          <p:nvPr/>
        </p:nvSpPr>
        <p:spPr>
          <a:xfrm>
            <a:off x="6288137" y="3991492"/>
            <a:ext cx="2734112" cy="1569660"/>
          </a:xfrm>
          <a:prstGeom prst="rect">
            <a:avLst/>
          </a:prstGeom>
        </p:spPr>
        <p:txBody>
          <a:bodyPr wrap="square">
            <a:spAutoFit/>
          </a:bodyPr>
          <a:lstStyle/>
          <a:p>
            <a:r>
              <a:rPr lang="en-US" sz="2400" b="1" dirty="0" smtClean="0">
                <a:solidFill>
                  <a:srgbClr val="0000FF"/>
                </a:solidFill>
                <a:latin typeface="+mj-lt"/>
                <a:ea typeface="华文楷体"/>
                <a:cs typeface="华文楷体"/>
              </a:rPr>
              <a:t>CEPC(with ZF)</a:t>
            </a:r>
            <a:r>
              <a:rPr lang="en-US" sz="2400" b="1" dirty="0" smtClean="0">
                <a:solidFill>
                  <a:srgbClr val="FF0000"/>
                </a:solidFill>
                <a:latin typeface="+mj-lt"/>
                <a:ea typeface="华文楷体"/>
                <a:cs typeface="华文楷体"/>
              </a:rPr>
              <a:t>+</a:t>
            </a:r>
            <a:r>
              <a:rPr lang="en-US" sz="2400" b="1" dirty="0" err="1" smtClean="0">
                <a:solidFill>
                  <a:srgbClr val="FF0000"/>
                </a:solidFill>
                <a:latin typeface="+mj-lt"/>
                <a:ea typeface="华文楷体"/>
                <a:cs typeface="华文楷体"/>
              </a:rPr>
              <a:t>SppC</a:t>
            </a:r>
            <a:r>
              <a:rPr lang="en-US" sz="2400" b="1" dirty="0" smtClean="0">
                <a:solidFill>
                  <a:srgbClr val="FF0000"/>
                </a:solidFill>
                <a:latin typeface="+mj-lt"/>
                <a:ea typeface="华文楷体"/>
                <a:cs typeface="华文楷体"/>
              </a:rPr>
              <a:t> </a:t>
            </a:r>
          </a:p>
          <a:p>
            <a:r>
              <a:rPr lang="en-US" sz="2400" b="1" dirty="0" smtClean="0">
                <a:solidFill>
                  <a:srgbClr val="0000FF"/>
                </a:solidFill>
                <a:latin typeface="+mj-lt"/>
                <a:ea typeface="华文楷体"/>
                <a:cs typeface="华文楷体"/>
              </a:rPr>
              <a:t>Z, H factory (</a:t>
            </a:r>
            <a:r>
              <a:rPr lang="en-US" sz="2400" b="1" dirty="0" err="1" smtClean="0">
                <a:solidFill>
                  <a:srgbClr val="0000FF"/>
                </a:solidFill>
                <a:latin typeface="+mj-lt"/>
                <a:ea typeface="华文楷体"/>
                <a:cs typeface="华文楷体"/>
              </a:rPr>
              <a:t>ee</a:t>
            </a:r>
            <a:r>
              <a:rPr lang="en-US" sz="2400" b="1" dirty="0" smtClean="0">
                <a:solidFill>
                  <a:srgbClr val="0000FF"/>
                </a:solidFill>
                <a:latin typeface="+mj-lt"/>
                <a:ea typeface="华文楷体"/>
                <a:cs typeface="华文楷体"/>
              </a:rPr>
              <a:t>)</a:t>
            </a:r>
          </a:p>
          <a:p>
            <a:r>
              <a:rPr lang="en-US" sz="2400" b="1" dirty="0" smtClean="0">
                <a:solidFill>
                  <a:srgbClr val="0000FF"/>
                </a:solidFill>
                <a:latin typeface="+mj-lt"/>
                <a:ea typeface="华文楷体"/>
                <a:cs typeface="华文楷体"/>
              </a:rPr>
              <a:t>~100 </a:t>
            </a:r>
            <a:r>
              <a:rPr lang="en-US" sz="2400" b="1" dirty="0" err="1" smtClean="0">
                <a:solidFill>
                  <a:srgbClr val="0000FF"/>
                </a:solidFill>
                <a:latin typeface="+mj-lt"/>
                <a:ea typeface="华文楷体"/>
                <a:cs typeface="华文楷体"/>
              </a:rPr>
              <a:t>TeV</a:t>
            </a:r>
            <a:r>
              <a:rPr lang="en-US" sz="2400" b="1" dirty="0" smtClean="0">
                <a:solidFill>
                  <a:srgbClr val="0000FF"/>
                </a:solidFill>
                <a:latin typeface="+mj-lt"/>
                <a:ea typeface="华文楷体"/>
                <a:cs typeface="华文楷体"/>
              </a:rPr>
              <a:t> (PP)</a:t>
            </a:r>
          </a:p>
          <a:p>
            <a:r>
              <a:rPr lang="en-US" sz="2400" b="1" dirty="0" smtClean="0">
                <a:solidFill>
                  <a:srgbClr val="0000FF"/>
                </a:solidFill>
                <a:latin typeface="+mj-lt"/>
                <a:ea typeface="华文楷体"/>
                <a:cs typeface="华文楷体"/>
              </a:rPr>
              <a:t>Order of 10 B USD  </a:t>
            </a:r>
            <a:endParaRPr lang="en-US" sz="2400" b="1" dirty="0">
              <a:latin typeface="+mj-lt"/>
              <a:ea typeface="华文楷体"/>
              <a:cs typeface="华文楷体"/>
            </a:endParaRPr>
          </a:p>
        </p:txBody>
      </p:sp>
    </p:spTree>
    <p:extLst>
      <p:ext uri="{BB962C8B-B14F-4D97-AF65-F5344CB8AC3E}">
        <p14:creationId xmlns:p14="http://schemas.microsoft.com/office/powerpoint/2010/main" val="790914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checkerboard(across)">
                                      <p:cBhvr>
                                        <p:cTn id="15" dur="500"/>
                                        <p:tgtEl>
                                          <p:spTgt spid="5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23"/>
                                        </p:tgtEl>
                                        <p:attrNameLst>
                                          <p:attrName>style.visibility</p:attrName>
                                        </p:attrNameLst>
                                      </p:cBhvr>
                                      <p:to>
                                        <p:strVal val="visible"/>
                                      </p:to>
                                    </p:set>
                                    <p:animEffect transition="in" filter="checkerboard(across)">
                                      <p:cBhvr>
                                        <p:cTn id="18" dur="500"/>
                                        <p:tgtEl>
                                          <p:spTgt spid="123"/>
                                        </p:tgtEl>
                                      </p:cBhvr>
                                    </p:animEffect>
                                  </p:childTnLst>
                                </p:cTn>
                              </p:par>
                              <p:par>
                                <p:cTn id="19" presetID="5"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heckerboard(across)">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checkerboard(across)">
                                      <p:cBhvr>
                                        <p:cTn id="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6" grpId="0"/>
      <p:bldP spid="5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European Strategy for Particle Physics 2019</a:t>
            </a:r>
            <a:endParaRPr lang="en-US" sz="3600" b="1" dirty="0"/>
          </a:p>
        </p:txBody>
      </p:sp>
      <p:sp>
        <p:nvSpPr>
          <p:cNvPr id="4" name="Slide Number Placeholder 3"/>
          <p:cNvSpPr>
            <a:spLocks noGrp="1"/>
          </p:cNvSpPr>
          <p:nvPr>
            <p:ph type="sldNum" sz="quarter" idx="12"/>
          </p:nvPr>
        </p:nvSpPr>
        <p:spPr/>
        <p:txBody>
          <a:bodyPr/>
          <a:lstStyle/>
          <a:p>
            <a:fld id="{C973300C-797F-D148-A78D-320196FBAF04}" type="slidenum">
              <a:rPr lang="en-US" smtClean="0"/>
              <a:t>25</a:t>
            </a:fld>
            <a:endParaRPr lang="en-US"/>
          </a:p>
        </p:txBody>
      </p:sp>
      <p:sp>
        <p:nvSpPr>
          <p:cNvPr id="5" name="TextBox 4">
            <a:extLst>
              <a:ext uri="{FF2B5EF4-FFF2-40B4-BE49-F238E27FC236}">
                <a16:creationId xmlns:a16="http://schemas.microsoft.com/office/drawing/2014/main" xmlns="" id="{4FF03F26-00D5-B144-B375-CCD4488CDDB2}"/>
              </a:ext>
            </a:extLst>
          </p:cNvPr>
          <p:cNvSpPr txBox="1"/>
          <p:nvPr/>
        </p:nvSpPr>
        <p:spPr>
          <a:xfrm>
            <a:off x="354922" y="1102701"/>
            <a:ext cx="8581984" cy="4370427"/>
          </a:xfrm>
          <a:prstGeom prst="rect">
            <a:avLst/>
          </a:prstGeom>
          <a:noFill/>
        </p:spPr>
        <p:txBody>
          <a:bodyPr wrap="none">
            <a:spAutoFit/>
          </a:bodyPr>
          <a:lstStyle/>
          <a:p>
            <a:r>
              <a:rPr lang="en-US" sz="2400" b="1" dirty="0" smtClean="0">
                <a:solidFill>
                  <a:srgbClr val="0052FF"/>
                </a:solidFill>
              </a:rPr>
              <a:t>Strong </a:t>
            </a:r>
            <a:r>
              <a:rPr lang="en-US" sz="2400" b="1" dirty="0">
                <a:solidFill>
                  <a:srgbClr val="0052FF"/>
                </a:solidFill>
              </a:rPr>
              <a:t>support for:</a:t>
            </a:r>
          </a:p>
          <a:p>
            <a:endParaRPr lang="en-US" sz="1000" b="1" dirty="0">
              <a:solidFill>
                <a:schemeClr val="tx1"/>
              </a:solidFill>
            </a:endParaRPr>
          </a:p>
          <a:p>
            <a:pPr marL="342900" indent="-342900">
              <a:buClr>
                <a:schemeClr val="tx1"/>
              </a:buClr>
              <a:buFont typeface="Arial"/>
              <a:buChar char="•"/>
            </a:pPr>
            <a:r>
              <a:rPr lang="en-US" sz="2200" b="1" dirty="0" err="1">
                <a:solidFill>
                  <a:srgbClr val="FF0000"/>
                </a:solidFill>
              </a:rPr>
              <a:t>e</a:t>
            </a:r>
            <a:r>
              <a:rPr lang="en-US" sz="2200" b="1" baseline="30000" dirty="0" err="1">
                <a:solidFill>
                  <a:srgbClr val="FF0000"/>
                </a:solidFill>
              </a:rPr>
              <a:t>+</a:t>
            </a:r>
            <a:r>
              <a:rPr lang="en-US" sz="2200" b="1" dirty="0" err="1">
                <a:solidFill>
                  <a:srgbClr val="FF0000"/>
                </a:solidFill>
              </a:rPr>
              <a:t>e</a:t>
            </a:r>
            <a:r>
              <a:rPr lang="en-US" sz="2200" b="1" baseline="30000" dirty="0">
                <a:solidFill>
                  <a:srgbClr val="FF0000"/>
                </a:solidFill>
              </a:rPr>
              <a:t>-</a:t>
            </a:r>
            <a:r>
              <a:rPr lang="en-US" sz="2200" b="1" dirty="0">
                <a:solidFill>
                  <a:srgbClr val="FF0000"/>
                </a:solidFill>
              </a:rPr>
              <a:t> Higgs factory</a:t>
            </a:r>
            <a:r>
              <a:rPr lang="en-US" sz="2200" b="1" dirty="0">
                <a:solidFill>
                  <a:schemeClr val="tx1"/>
                </a:solidFill>
              </a:rPr>
              <a:t>: potential of ILC@250, CLIC@380, </a:t>
            </a:r>
            <a:r>
              <a:rPr lang="en-US" sz="2200" b="1" dirty="0" err="1">
                <a:solidFill>
                  <a:schemeClr val="tx1"/>
                </a:solidFill>
              </a:rPr>
              <a:t>CepC</a:t>
            </a:r>
            <a:r>
              <a:rPr lang="en-US" sz="2200" b="1" dirty="0">
                <a:solidFill>
                  <a:schemeClr val="tx1"/>
                </a:solidFill>
              </a:rPr>
              <a:t> and </a:t>
            </a:r>
            <a:endParaRPr lang="en-US" sz="2200" b="1" dirty="0" smtClean="0">
              <a:solidFill>
                <a:schemeClr val="tx1"/>
              </a:solidFill>
            </a:endParaRPr>
          </a:p>
          <a:p>
            <a:pPr>
              <a:buClr>
                <a:schemeClr val="tx1"/>
              </a:buClr>
            </a:pPr>
            <a:r>
              <a:rPr lang="en-US" sz="2200" b="1" dirty="0"/>
              <a:t> </a:t>
            </a:r>
            <a:r>
              <a:rPr lang="en-US" sz="2200" b="1" dirty="0" smtClean="0"/>
              <a:t>    </a:t>
            </a:r>
            <a:r>
              <a:rPr lang="en-US" sz="2200" b="1" dirty="0" smtClean="0">
                <a:solidFill>
                  <a:schemeClr val="tx1"/>
                </a:solidFill>
              </a:rPr>
              <a:t>FCC</a:t>
            </a:r>
            <a:r>
              <a:rPr lang="en-US" sz="2200" b="1" dirty="0">
                <a:solidFill>
                  <a:schemeClr val="tx1"/>
                </a:solidFill>
              </a:rPr>
              <a:t>-</a:t>
            </a:r>
            <a:r>
              <a:rPr lang="en-US" sz="2200" b="1" dirty="0" err="1">
                <a:solidFill>
                  <a:schemeClr val="tx1"/>
                </a:solidFill>
              </a:rPr>
              <a:t>ee</a:t>
            </a:r>
            <a:r>
              <a:rPr lang="en-US" sz="2200" b="1" dirty="0">
                <a:solidFill>
                  <a:schemeClr val="tx1"/>
                </a:solidFill>
              </a:rPr>
              <a:t> </a:t>
            </a:r>
            <a:r>
              <a:rPr lang="en-US" sz="2200" b="1" dirty="0" smtClean="0">
                <a:solidFill>
                  <a:schemeClr val="tx1"/>
                </a:solidFill>
              </a:rPr>
              <a:t>for Higgs </a:t>
            </a:r>
            <a:r>
              <a:rPr lang="en-US" sz="2200" b="1" dirty="0">
                <a:solidFill>
                  <a:schemeClr val="tx1"/>
                </a:solidFill>
              </a:rPr>
              <a:t>measurements considered to be similar to first order</a:t>
            </a:r>
          </a:p>
          <a:p>
            <a:pPr marL="342900" indent="-342900">
              <a:buClr>
                <a:schemeClr val="tx1"/>
              </a:buClr>
              <a:buFont typeface="Arial"/>
              <a:buChar char="•"/>
            </a:pPr>
            <a:r>
              <a:rPr lang="en-US" sz="2200" b="1" dirty="0">
                <a:solidFill>
                  <a:srgbClr val="0052FF"/>
                </a:solidFill>
              </a:rPr>
              <a:t>accelerator R&amp;D</a:t>
            </a:r>
            <a:r>
              <a:rPr lang="en-US" sz="2200" b="1" dirty="0">
                <a:solidFill>
                  <a:schemeClr val="tx1"/>
                </a:solidFill>
              </a:rPr>
              <a:t>, including </a:t>
            </a:r>
            <a:r>
              <a:rPr lang="en-US" sz="2200" b="1" dirty="0" err="1">
                <a:solidFill>
                  <a:schemeClr val="tx1"/>
                </a:solidFill>
              </a:rPr>
              <a:t>muon</a:t>
            </a:r>
            <a:r>
              <a:rPr lang="en-US" sz="2200" b="1" dirty="0">
                <a:solidFill>
                  <a:schemeClr val="tx1"/>
                </a:solidFill>
              </a:rPr>
              <a:t> colliders and plasma </a:t>
            </a:r>
            <a:r>
              <a:rPr lang="en-US" sz="2200" b="1" dirty="0" err="1">
                <a:solidFill>
                  <a:schemeClr val="tx1"/>
                </a:solidFill>
              </a:rPr>
              <a:t>wakefield</a:t>
            </a:r>
            <a:endParaRPr lang="en-US" sz="2200" b="1" dirty="0">
              <a:solidFill>
                <a:schemeClr val="tx1"/>
              </a:solidFill>
            </a:endParaRPr>
          </a:p>
          <a:p>
            <a:pPr marL="342900" indent="-342900">
              <a:buClr>
                <a:schemeClr val="tx1"/>
              </a:buClr>
              <a:buFont typeface="Arial"/>
              <a:buChar char="•"/>
            </a:pPr>
            <a:r>
              <a:rPr lang="en-US" sz="2200" b="1" dirty="0">
                <a:solidFill>
                  <a:srgbClr val="0052FF"/>
                </a:solidFill>
              </a:rPr>
              <a:t>scientific diversity </a:t>
            </a:r>
            <a:r>
              <a:rPr lang="en-US" sz="2200" b="1" dirty="0" err="1" smtClean="0">
                <a:solidFill>
                  <a:srgbClr val="0052FF"/>
                </a:solidFill>
              </a:rPr>
              <a:t>programe</a:t>
            </a:r>
            <a:endParaRPr lang="en-US" sz="2200" b="1" dirty="0">
              <a:solidFill>
                <a:srgbClr val="0052FF"/>
              </a:solidFill>
            </a:endParaRPr>
          </a:p>
          <a:p>
            <a:pPr marL="342900" indent="-342900">
              <a:buClr>
                <a:schemeClr val="tx1"/>
              </a:buClr>
              <a:buFont typeface="Arial"/>
              <a:buChar char="•"/>
            </a:pPr>
            <a:r>
              <a:rPr lang="en-US" sz="2200" b="1" dirty="0">
                <a:solidFill>
                  <a:srgbClr val="0052FF"/>
                </a:solidFill>
              </a:rPr>
              <a:t>energy-frontier </a:t>
            </a:r>
            <a:r>
              <a:rPr lang="en-US" sz="2200" b="1" dirty="0">
                <a:solidFill>
                  <a:srgbClr val="FF0000"/>
                </a:solidFill>
              </a:rPr>
              <a:t>proton-proton collider </a:t>
            </a:r>
          </a:p>
          <a:p>
            <a:endParaRPr lang="en-US" sz="2400" b="1" dirty="0">
              <a:solidFill>
                <a:srgbClr val="7030A0"/>
              </a:solidFill>
            </a:endParaRPr>
          </a:p>
          <a:p>
            <a:r>
              <a:rPr lang="en-US" sz="2200" b="1" dirty="0">
                <a:solidFill>
                  <a:srgbClr val="7030A0"/>
                </a:solidFill>
              </a:rPr>
              <a:t>No clear consensus on the next collider at CERN: CLIC </a:t>
            </a:r>
            <a:r>
              <a:rPr lang="en-US" sz="2200" b="1" dirty="0" err="1">
                <a:solidFill>
                  <a:srgbClr val="7030A0"/>
                </a:solidFill>
              </a:rPr>
              <a:t>vs</a:t>
            </a:r>
            <a:r>
              <a:rPr lang="en-US" sz="2200" b="1" dirty="0">
                <a:solidFill>
                  <a:srgbClr val="7030A0"/>
                </a:solidFill>
              </a:rPr>
              <a:t> FCC. </a:t>
            </a:r>
          </a:p>
          <a:p>
            <a:r>
              <a:rPr lang="en-US" sz="2200" b="1" dirty="0">
                <a:solidFill>
                  <a:srgbClr val="7030A0"/>
                </a:solidFill>
              </a:rPr>
              <a:t>But broad consensus there should be one</a:t>
            </a:r>
          </a:p>
          <a:p>
            <a:endParaRPr lang="en-US" sz="2200" b="1" dirty="0">
              <a:solidFill>
                <a:srgbClr val="7030A0"/>
              </a:solidFill>
            </a:endParaRPr>
          </a:p>
          <a:p>
            <a:r>
              <a:rPr lang="en-US" sz="2200" b="1" dirty="0">
                <a:solidFill>
                  <a:srgbClr val="007600"/>
                </a:solidFill>
              </a:rPr>
              <a:t>Support for stronger CERN’s engagement in </a:t>
            </a:r>
            <a:r>
              <a:rPr lang="en-US" sz="2200" b="1" dirty="0" err="1">
                <a:solidFill>
                  <a:srgbClr val="007600"/>
                </a:solidFill>
              </a:rPr>
              <a:t>astroparticle</a:t>
            </a:r>
            <a:r>
              <a:rPr lang="en-US" sz="2200" b="1" dirty="0">
                <a:solidFill>
                  <a:srgbClr val="007600"/>
                </a:solidFill>
              </a:rPr>
              <a:t> physics </a:t>
            </a:r>
            <a:endParaRPr lang="en-US" sz="2200" b="1" dirty="0" smtClean="0">
              <a:solidFill>
                <a:srgbClr val="007600"/>
              </a:solidFill>
            </a:endParaRPr>
          </a:p>
          <a:p>
            <a:r>
              <a:rPr lang="en-US" sz="2200" b="1" dirty="0" smtClean="0">
                <a:solidFill>
                  <a:schemeClr val="tx1"/>
                </a:solidFill>
              </a:rPr>
              <a:t>(</a:t>
            </a:r>
            <a:r>
              <a:rPr lang="en-US" sz="2200" b="1" dirty="0">
                <a:solidFill>
                  <a:schemeClr val="tx1"/>
                </a:solidFill>
              </a:rPr>
              <a:t>in particular, </a:t>
            </a:r>
            <a:r>
              <a:rPr lang="en-US" sz="2200" b="1" dirty="0" smtClean="0">
                <a:solidFill>
                  <a:schemeClr val="tx1"/>
                </a:solidFill>
              </a:rPr>
              <a:t>but not </a:t>
            </a:r>
            <a:r>
              <a:rPr lang="en-US" sz="2200" b="1" dirty="0">
                <a:solidFill>
                  <a:schemeClr val="tx1"/>
                </a:solidFill>
              </a:rPr>
              <a:t>only, from the </a:t>
            </a:r>
            <a:r>
              <a:rPr lang="en-US" sz="2200" b="1" dirty="0" err="1">
                <a:solidFill>
                  <a:schemeClr val="tx1"/>
                </a:solidFill>
              </a:rPr>
              <a:t>astroparticle</a:t>
            </a:r>
            <a:r>
              <a:rPr lang="en-US" sz="2200" b="1" dirty="0">
                <a:solidFill>
                  <a:schemeClr val="tx1"/>
                </a:solidFill>
              </a:rPr>
              <a:t> community</a:t>
            </a:r>
            <a:r>
              <a:rPr lang="en-US" sz="2200" b="1" dirty="0" smtClean="0">
                <a:solidFill>
                  <a:schemeClr val="tx1"/>
                </a:solidFill>
              </a:rPr>
              <a:t>)</a:t>
            </a:r>
            <a:endParaRPr lang="en-US" sz="2200" b="1" dirty="0">
              <a:solidFill>
                <a:schemeClr val="tx1"/>
              </a:solidFill>
            </a:endParaRPr>
          </a:p>
        </p:txBody>
      </p:sp>
      <p:pic>
        <p:nvPicPr>
          <p:cNvPr id="7" name="Picture 6"/>
          <p:cNvPicPr>
            <a:picLocks noChangeAspect="1"/>
          </p:cNvPicPr>
          <p:nvPr/>
        </p:nvPicPr>
        <p:blipFill>
          <a:blip r:embed="rId2"/>
          <a:stretch>
            <a:fillRect/>
          </a:stretch>
        </p:blipFill>
        <p:spPr>
          <a:xfrm>
            <a:off x="7640272" y="2812475"/>
            <a:ext cx="1346716" cy="2137491"/>
          </a:xfrm>
          <a:prstGeom prst="rect">
            <a:avLst/>
          </a:prstGeom>
        </p:spPr>
      </p:pic>
      <p:sp>
        <p:nvSpPr>
          <p:cNvPr id="3" name="TextBox 2"/>
          <p:cNvSpPr txBox="1"/>
          <p:nvPr/>
        </p:nvSpPr>
        <p:spPr>
          <a:xfrm>
            <a:off x="559814" y="6032867"/>
            <a:ext cx="6283303" cy="461665"/>
          </a:xfrm>
          <a:prstGeom prst="rect">
            <a:avLst/>
          </a:prstGeom>
          <a:noFill/>
        </p:spPr>
        <p:txBody>
          <a:bodyPr wrap="square" rtlCol="0">
            <a:spAutoFit/>
          </a:bodyPr>
          <a:lstStyle/>
          <a:p>
            <a:r>
              <a:rPr lang="en-US" sz="2400" dirty="0" smtClean="0">
                <a:solidFill>
                  <a:srgbClr val="FF0000"/>
                </a:solidFill>
              </a:rPr>
              <a:t>From </a:t>
            </a:r>
            <a:r>
              <a:rPr lang="en-US" sz="2400" dirty="0" err="1" smtClean="0">
                <a:solidFill>
                  <a:srgbClr val="FF0000"/>
                </a:solidFill>
              </a:rPr>
              <a:t>Fabiola</a:t>
            </a:r>
            <a:r>
              <a:rPr lang="en-US" sz="2400" dirty="0" smtClean="0">
                <a:solidFill>
                  <a:srgbClr val="FF0000"/>
                </a:solidFill>
              </a:rPr>
              <a:t> </a:t>
            </a:r>
            <a:r>
              <a:rPr lang="en-US" sz="2400" dirty="0" err="1" smtClean="0">
                <a:solidFill>
                  <a:srgbClr val="FF0000"/>
                </a:solidFill>
              </a:rPr>
              <a:t>Gianotti</a:t>
            </a:r>
            <a:r>
              <a:rPr lang="en-US" sz="2400" dirty="0" smtClean="0">
                <a:solidFill>
                  <a:srgbClr val="FF0000"/>
                </a:solidFill>
              </a:rPr>
              <a:t>, including next 6 slides  </a:t>
            </a:r>
            <a:endParaRPr lang="en-US" sz="2400" dirty="0">
              <a:solidFill>
                <a:srgbClr val="FF0000"/>
              </a:solidFill>
            </a:endParaRPr>
          </a:p>
        </p:txBody>
      </p:sp>
    </p:spTree>
    <p:extLst>
      <p:ext uri="{BB962C8B-B14F-4D97-AF65-F5344CB8AC3E}">
        <p14:creationId xmlns:p14="http://schemas.microsoft.com/office/powerpoint/2010/main" val="359024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1618D60-CFBD-E94D-84EE-05628E9FC4D2}"/>
              </a:ext>
            </a:extLst>
          </p:cNvPr>
          <p:cNvSpPr txBox="1"/>
          <p:nvPr/>
        </p:nvSpPr>
        <p:spPr>
          <a:xfrm>
            <a:off x="114585" y="5215573"/>
            <a:ext cx="9065928" cy="1015663"/>
          </a:xfrm>
          <a:prstGeom prst="rect">
            <a:avLst/>
          </a:prstGeom>
          <a:solidFill>
            <a:schemeClr val="accent6">
              <a:lumMod val="20000"/>
              <a:lumOff val="80000"/>
            </a:schemeClr>
          </a:solidFill>
          <a:ln>
            <a:solidFill>
              <a:schemeClr val="tx1"/>
            </a:solidFill>
          </a:ln>
          <a:effectLst/>
        </p:spPr>
        <p:txBody>
          <a:bodyPr wrap="none">
            <a:spAutoFit/>
          </a:bodyPr>
          <a:lstStyle/>
          <a:p>
            <a:pPr>
              <a:defRPr/>
            </a:pPr>
            <a:r>
              <a:rPr lang="en-US" sz="2000" dirty="0">
                <a:solidFill>
                  <a:srgbClr val="FF0000"/>
                </a:solidFill>
                <a:latin typeface="Arial" panose="020B0604020202020204" pitchFamily="34" charset="0"/>
                <a:ea typeface="ＭＳ Ｐゴシック" panose="020B0600070205080204" pitchFamily="34" charset="-128"/>
                <a:cs typeface="ＭＳ Ｐゴシック" panose="020B0600070205080204" pitchFamily="34" charset="-128"/>
              </a:rPr>
              <a:t>100 MV/m </a:t>
            </a:r>
            <a:r>
              <a:rPr lang="en-US" sz="2000" dirty="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rPr>
              <a:t>accelerating gradient needed for compact (~</a:t>
            </a:r>
            <a:r>
              <a:rPr lang="en-US" sz="2000" dirty="0">
                <a:solidFill>
                  <a:srgbClr val="FF0000"/>
                </a:solidFill>
                <a:latin typeface="Arial" panose="020B0604020202020204" pitchFamily="34" charset="0"/>
                <a:ea typeface="ＭＳ Ｐゴシック" panose="020B0600070205080204" pitchFamily="34" charset="-128"/>
                <a:cs typeface="ＭＳ Ｐゴシック" panose="020B0600070205080204" pitchFamily="34" charset="-128"/>
              </a:rPr>
              <a:t>50 km</a:t>
            </a:r>
            <a:r>
              <a:rPr lang="en-US" sz="2000" dirty="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rPr>
              <a:t>) machine </a:t>
            </a:r>
            <a:endParaRPr lang="en-US" sz="2000" dirty="0" smtClean="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endParaRPr>
          </a:p>
          <a:p>
            <a:pPr>
              <a:defRPr/>
            </a:pPr>
            <a:r>
              <a:rPr lang="en-US" sz="2000" dirty="0" smtClean="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rPr>
              <a:t>at </a:t>
            </a:r>
            <a:r>
              <a:rPr lang="en-US" sz="2000" dirty="0">
                <a:solidFill>
                  <a:srgbClr val="FF0000"/>
                </a:solidFill>
                <a:latin typeface="Arial" panose="020B0604020202020204" pitchFamily="34" charset="0"/>
                <a:ea typeface="ＭＳ Ｐゴシック" panose="020B0600070205080204" pitchFamily="34" charset="-128"/>
                <a:cs typeface="ＭＳ Ｐゴシック" panose="020B0600070205080204" pitchFamily="34" charset="-128"/>
              </a:rPr>
              <a:t>3 </a:t>
            </a:r>
            <a:r>
              <a:rPr lang="en-US" sz="2000" dirty="0" err="1" smtClean="0">
                <a:solidFill>
                  <a:srgbClr val="FF0000"/>
                </a:solidFill>
                <a:latin typeface="Arial" panose="020B0604020202020204" pitchFamily="34" charset="0"/>
                <a:ea typeface="ＭＳ Ｐゴシック" panose="020B0600070205080204" pitchFamily="34" charset="-128"/>
                <a:cs typeface="ＭＳ Ｐゴシック" panose="020B0600070205080204" pitchFamily="34" charset="-128"/>
              </a:rPr>
              <a:t>TeV</a:t>
            </a:r>
            <a:r>
              <a:rPr lang="en-US" sz="2000" dirty="0" err="1" smtClean="0">
                <a:latin typeface="Arial" panose="020B0604020202020204" pitchFamily="34" charset="0"/>
                <a:ea typeface="ＭＳ Ｐゴシック" panose="020B0600070205080204" pitchFamily="34" charset="-128"/>
                <a:cs typeface="ＭＳ Ｐゴシック" panose="020B0600070205080204" pitchFamily="34" charset="-128"/>
                <a:sym typeface="Wingdings"/>
              </a:rPr>
              <a:t></a:t>
            </a:r>
            <a:r>
              <a:rPr lang="en-US" sz="2000" dirty="0" err="1" smtClean="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sym typeface="Wingdings"/>
              </a:rPr>
              <a:t>b</a:t>
            </a:r>
            <a:r>
              <a:rPr lang="en-US" sz="2000" dirty="0" err="1" smtClean="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rPr>
              <a:t>ased</a:t>
            </a:r>
            <a:r>
              <a:rPr lang="en-US" sz="2000" dirty="0" smtClean="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rPr>
              <a:t> </a:t>
            </a:r>
            <a:r>
              <a:rPr lang="en-US" sz="2000" dirty="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rPr>
              <a:t>on normal-conducting 12 GHz accelerating structures and a </a:t>
            </a:r>
            <a:endParaRPr lang="en-US" sz="2000" dirty="0" smtClean="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endParaRPr>
          </a:p>
          <a:p>
            <a:pPr>
              <a:defRPr/>
            </a:pPr>
            <a:r>
              <a:rPr lang="en-US" sz="2000" dirty="0" smtClean="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rPr>
              <a:t>two</a:t>
            </a:r>
            <a:r>
              <a:rPr lang="en-US" sz="2000" dirty="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rPr>
              <a:t>-beam </a:t>
            </a:r>
            <a:r>
              <a:rPr lang="en-US" sz="2000" dirty="0" smtClean="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rPr>
              <a:t>acceleration </a:t>
            </a:r>
            <a:r>
              <a:rPr lang="en-US" sz="2000" dirty="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rPr>
              <a:t>scheme providing short (244 ns) high-power RF pulses</a:t>
            </a:r>
          </a:p>
        </p:txBody>
      </p:sp>
      <p:sp>
        <p:nvSpPr>
          <p:cNvPr id="20482" name="TextBox 16"/>
          <p:cNvSpPr txBox="1">
            <a:spLocks noChangeArrowheads="1"/>
          </p:cNvSpPr>
          <p:nvPr/>
        </p:nvSpPr>
        <p:spPr bwMode="auto">
          <a:xfrm>
            <a:off x="1" y="75428"/>
            <a:ext cx="908414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000" b="1" dirty="0">
                <a:solidFill>
                  <a:srgbClr val="000000"/>
                </a:solidFill>
              </a:rPr>
              <a:t>CLIC: multi-</a:t>
            </a:r>
            <a:r>
              <a:rPr lang="en-US" sz="4000" b="1" dirty="0" err="1">
                <a:solidFill>
                  <a:srgbClr val="000000"/>
                </a:solidFill>
              </a:rPr>
              <a:t>TeV</a:t>
            </a:r>
            <a:r>
              <a:rPr lang="en-US" sz="4000" b="1" dirty="0">
                <a:solidFill>
                  <a:srgbClr val="000000"/>
                </a:solidFill>
              </a:rPr>
              <a:t> </a:t>
            </a:r>
            <a:r>
              <a:rPr lang="en-US" sz="4000" b="1" dirty="0" err="1">
                <a:solidFill>
                  <a:srgbClr val="000000"/>
                </a:solidFill>
              </a:rPr>
              <a:t>e</a:t>
            </a:r>
            <a:r>
              <a:rPr lang="en-US" sz="4000" b="1" baseline="30000" dirty="0" err="1">
                <a:solidFill>
                  <a:srgbClr val="000000"/>
                </a:solidFill>
              </a:rPr>
              <a:t>+</a:t>
            </a:r>
            <a:r>
              <a:rPr lang="en-US" sz="4000" b="1" dirty="0" err="1">
                <a:solidFill>
                  <a:srgbClr val="000000"/>
                </a:solidFill>
              </a:rPr>
              <a:t>e</a:t>
            </a:r>
            <a:r>
              <a:rPr lang="en-US" sz="4000" b="1" baseline="30000" dirty="0">
                <a:solidFill>
                  <a:srgbClr val="000000"/>
                </a:solidFill>
              </a:rPr>
              <a:t>-</a:t>
            </a:r>
            <a:r>
              <a:rPr lang="en-US" sz="4000" b="1" dirty="0">
                <a:solidFill>
                  <a:srgbClr val="000000"/>
                </a:solidFill>
              </a:rPr>
              <a:t> linear collider</a:t>
            </a:r>
          </a:p>
        </p:txBody>
      </p:sp>
      <p:pic>
        <p:nvPicPr>
          <p:cNvPr id="20483" name="Picture 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1138" y="806450"/>
            <a:ext cx="3889375" cy="283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0484" name="Group 7"/>
          <p:cNvGrpSpPr>
            <a:grpSpLocks/>
          </p:cNvGrpSpPr>
          <p:nvPr/>
        </p:nvGrpSpPr>
        <p:grpSpPr bwMode="auto">
          <a:xfrm>
            <a:off x="179388" y="906013"/>
            <a:ext cx="6908800" cy="3708400"/>
            <a:chOff x="179511" y="1013535"/>
            <a:chExt cx="6909149" cy="3708000"/>
          </a:xfrm>
        </p:grpSpPr>
        <p:pic>
          <p:nvPicPr>
            <p:cNvPr id="20486" name="Picture 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1013535"/>
              <a:ext cx="5158956" cy="37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0487" name="Group 5"/>
            <p:cNvGrpSpPr>
              <a:grpSpLocks/>
            </p:cNvGrpSpPr>
            <p:nvPr/>
          </p:nvGrpSpPr>
          <p:grpSpPr bwMode="auto">
            <a:xfrm>
              <a:off x="5076056" y="3944089"/>
              <a:ext cx="2012604" cy="276969"/>
              <a:chOff x="5220072" y="4077072"/>
              <a:chExt cx="2012604" cy="276969"/>
            </a:xfrm>
          </p:grpSpPr>
          <p:cxnSp>
            <p:nvCxnSpPr>
              <p:cNvPr id="20488" name="Straight Arrow Connector 4"/>
              <p:cNvCxnSpPr>
                <a:cxnSpLocks noChangeShapeType="1"/>
              </p:cNvCxnSpPr>
              <p:nvPr/>
            </p:nvCxnSpPr>
            <p:spPr bwMode="auto">
              <a:xfrm flipH="1">
                <a:off x="5220072" y="4216992"/>
                <a:ext cx="576064" cy="0"/>
              </a:xfrm>
              <a:prstGeom prst="straightConnector1">
                <a:avLst/>
              </a:prstGeom>
              <a:noFill/>
              <a:ln w="9525">
                <a:solidFill>
                  <a:srgbClr val="7030A0"/>
                </a:solidFill>
                <a:round/>
                <a:headEnd/>
                <a:tailEnd type="triangle" w="med" len="med"/>
              </a:ln>
              <a:extLst>
                <a:ext uri="{909E8E84-426E-40dd-AFC4-6F175D3DCCD1}">
                  <a14:hiddenFill xmlns:a14="http://schemas.microsoft.com/office/drawing/2010/main" xmlns="">
                    <a:noFill/>
                  </a14:hiddenFill>
                </a:ext>
              </a:extLst>
            </p:spPr>
          </p:cxnSp>
          <p:sp>
            <p:nvSpPr>
              <p:cNvPr id="20489" name="TextBox 2"/>
              <p:cNvSpPr txBox="1">
                <a:spLocks noChangeArrowheads="1"/>
              </p:cNvSpPr>
              <p:nvPr/>
            </p:nvSpPr>
            <p:spPr bwMode="auto">
              <a:xfrm>
                <a:off x="5529554" y="4077072"/>
                <a:ext cx="1703122" cy="276969"/>
              </a:xfrm>
              <a:prstGeom prst="rect">
                <a:avLst/>
              </a:prstGeom>
              <a:solidFill>
                <a:schemeClr val="bg1"/>
              </a:solidFill>
              <a:ln w="9525">
                <a:solidFill>
                  <a:srgbClr val="7030A0"/>
                </a:solidFill>
                <a:miter lim="800000"/>
                <a:headEnd/>
                <a:tailEnd/>
              </a:ln>
            </p:spPr>
            <p:txBody>
              <a:bodyPr wrap="none">
                <a:spAutoFit/>
              </a:bodyPr>
              <a:lstStyle/>
              <a:p>
                <a:r>
                  <a:rPr lang="en-US" sz="1200">
                    <a:solidFill>
                      <a:srgbClr val="7030A0"/>
                    </a:solidFill>
                  </a:rPr>
                  <a:t>CERN today: 1.2 TWh</a:t>
                </a:r>
              </a:p>
            </p:txBody>
          </p:sp>
        </p:grpSp>
      </p:grpSp>
      <p:pic>
        <p:nvPicPr>
          <p:cNvPr id="20485" name="Picture 4"/>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82395" y="4113882"/>
            <a:ext cx="1301750"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5491066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16"/>
          <p:cNvSpPr txBox="1">
            <a:spLocks noChangeArrowheads="1"/>
          </p:cNvSpPr>
          <p:nvPr/>
        </p:nvSpPr>
        <p:spPr bwMode="auto">
          <a:xfrm>
            <a:off x="0" y="103188"/>
            <a:ext cx="916544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000" b="1" dirty="0"/>
              <a:t>CLIC: multi-</a:t>
            </a:r>
            <a:r>
              <a:rPr lang="en-US" sz="4000" b="1" dirty="0" err="1"/>
              <a:t>TeV</a:t>
            </a:r>
            <a:r>
              <a:rPr lang="en-US" sz="4000" b="1" dirty="0"/>
              <a:t> </a:t>
            </a:r>
            <a:r>
              <a:rPr lang="en-US" sz="4000" b="1" dirty="0" err="1"/>
              <a:t>e</a:t>
            </a:r>
            <a:r>
              <a:rPr lang="en-US" sz="4000" b="1" baseline="30000" dirty="0" err="1"/>
              <a:t>+</a:t>
            </a:r>
            <a:r>
              <a:rPr lang="en-US" sz="4000" b="1" dirty="0" err="1"/>
              <a:t>e</a:t>
            </a:r>
            <a:r>
              <a:rPr lang="en-US" sz="4000" b="1" baseline="30000" dirty="0"/>
              <a:t>-</a:t>
            </a:r>
            <a:r>
              <a:rPr lang="en-US" sz="4000" b="1" dirty="0"/>
              <a:t> linear collider</a:t>
            </a:r>
          </a:p>
        </p:txBody>
      </p:sp>
      <p:grpSp>
        <p:nvGrpSpPr>
          <p:cNvPr id="21506" name="Group 6"/>
          <p:cNvGrpSpPr>
            <a:grpSpLocks/>
          </p:cNvGrpSpPr>
          <p:nvPr/>
        </p:nvGrpSpPr>
        <p:grpSpPr bwMode="auto">
          <a:xfrm>
            <a:off x="1588" y="1295460"/>
            <a:ext cx="9144000" cy="2447925"/>
            <a:chOff x="1902" y="1174848"/>
            <a:chExt cx="9144000" cy="2448652"/>
          </a:xfrm>
        </p:grpSpPr>
        <p:pic>
          <p:nvPicPr>
            <p:cNvPr id="215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 y="1174848"/>
              <a:ext cx="9144000" cy="2448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7" name="TextBox 3"/>
            <p:cNvSpPr txBox="1">
              <a:spLocks noChangeArrowheads="1"/>
            </p:cNvSpPr>
            <p:nvPr/>
          </p:nvSpPr>
          <p:spPr bwMode="auto">
            <a:xfrm>
              <a:off x="2483768" y="2492896"/>
              <a:ext cx="574196" cy="276999"/>
            </a:xfrm>
            <a:prstGeom prst="rect">
              <a:avLst/>
            </a:prstGeom>
            <a:solidFill>
              <a:schemeClr val="bg1"/>
            </a:solidFill>
            <a:ln w="9525">
              <a:solidFill>
                <a:schemeClr val="tx1"/>
              </a:solidFill>
              <a:miter lim="800000"/>
              <a:headEnd/>
              <a:tailEnd/>
            </a:ln>
          </p:spPr>
          <p:txBody>
            <a:bodyPr wrap="none">
              <a:spAutoFit/>
            </a:bodyPr>
            <a:lstStyle/>
            <a:p>
              <a:r>
                <a:rPr lang="en-US" sz="1200">
                  <a:solidFill>
                    <a:schemeClr val="tx1"/>
                  </a:solidFill>
                </a:rPr>
                <a:t>1 ab</a:t>
              </a:r>
              <a:r>
                <a:rPr lang="en-US" sz="1200" baseline="30000">
                  <a:solidFill>
                    <a:schemeClr val="tx1"/>
                  </a:solidFill>
                </a:rPr>
                <a:t>-1</a:t>
              </a:r>
            </a:p>
          </p:txBody>
        </p:sp>
        <p:sp>
          <p:nvSpPr>
            <p:cNvPr id="21518" name="TextBox 13"/>
            <p:cNvSpPr txBox="1">
              <a:spLocks noChangeArrowheads="1"/>
            </p:cNvSpPr>
            <p:nvPr/>
          </p:nvSpPr>
          <p:spPr bwMode="auto">
            <a:xfrm>
              <a:off x="4645876" y="2492896"/>
              <a:ext cx="702436" cy="276999"/>
            </a:xfrm>
            <a:prstGeom prst="rect">
              <a:avLst/>
            </a:prstGeom>
            <a:solidFill>
              <a:schemeClr val="bg1"/>
            </a:solidFill>
            <a:ln w="9525">
              <a:solidFill>
                <a:schemeClr val="tx1"/>
              </a:solidFill>
              <a:miter lim="800000"/>
              <a:headEnd/>
              <a:tailEnd/>
            </a:ln>
          </p:spPr>
          <p:txBody>
            <a:bodyPr wrap="none">
              <a:spAutoFit/>
            </a:bodyPr>
            <a:lstStyle/>
            <a:p>
              <a:r>
                <a:rPr lang="en-US" sz="1200">
                  <a:solidFill>
                    <a:schemeClr val="tx1"/>
                  </a:solidFill>
                </a:rPr>
                <a:t>2.5 ab</a:t>
              </a:r>
              <a:r>
                <a:rPr lang="en-US" sz="1200" baseline="30000">
                  <a:solidFill>
                    <a:schemeClr val="tx1"/>
                  </a:solidFill>
                </a:rPr>
                <a:t>-1</a:t>
              </a:r>
            </a:p>
          </p:txBody>
        </p:sp>
        <p:sp>
          <p:nvSpPr>
            <p:cNvPr id="21519" name="TextBox 14"/>
            <p:cNvSpPr txBox="1">
              <a:spLocks noChangeArrowheads="1"/>
            </p:cNvSpPr>
            <p:nvPr/>
          </p:nvSpPr>
          <p:spPr bwMode="auto">
            <a:xfrm>
              <a:off x="7455427" y="2431921"/>
              <a:ext cx="574196" cy="276999"/>
            </a:xfrm>
            <a:prstGeom prst="rect">
              <a:avLst/>
            </a:prstGeom>
            <a:solidFill>
              <a:schemeClr val="bg1"/>
            </a:solidFill>
            <a:ln w="9525">
              <a:solidFill>
                <a:schemeClr val="tx1"/>
              </a:solidFill>
              <a:miter lim="800000"/>
              <a:headEnd/>
              <a:tailEnd/>
            </a:ln>
          </p:spPr>
          <p:txBody>
            <a:bodyPr wrap="none">
              <a:spAutoFit/>
            </a:bodyPr>
            <a:lstStyle/>
            <a:p>
              <a:r>
                <a:rPr lang="en-US" sz="1200">
                  <a:solidFill>
                    <a:schemeClr val="tx1"/>
                  </a:solidFill>
                </a:rPr>
                <a:t>5 ab</a:t>
              </a:r>
              <a:r>
                <a:rPr lang="en-US" sz="1200" baseline="30000">
                  <a:solidFill>
                    <a:schemeClr val="tx1"/>
                  </a:solidFill>
                </a:rPr>
                <a:t>-1</a:t>
              </a:r>
            </a:p>
          </p:txBody>
        </p:sp>
      </p:grpSp>
      <p:sp>
        <p:nvSpPr>
          <p:cNvPr id="72709" name="TextBox 1">
            <a:extLst>
              <a:ext uri="{FF2B5EF4-FFF2-40B4-BE49-F238E27FC236}">
                <a16:creationId xmlns:a16="http://schemas.microsoft.com/office/drawing/2014/main" xmlns="" id="{EB09DFF6-3A5D-2647-9781-C8BFC96548EF}"/>
              </a:ext>
            </a:extLst>
          </p:cNvPr>
          <p:cNvSpPr txBox="1">
            <a:spLocks noChangeArrowheads="1"/>
          </p:cNvSpPr>
          <p:nvPr/>
        </p:nvSpPr>
        <p:spPr bwMode="auto">
          <a:xfrm>
            <a:off x="222250" y="939715"/>
            <a:ext cx="9005565" cy="707886"/>
          </a:xfrm>
          <a:prstGeom prst="rect">
            <a:avLst/>
          </a:prstGeom>
          <a:solidFill>
            <a:schemeClr val="accent3">
              <a:lumMod val="20000"/>
              <a:lumOff val="80000"/>
            </a:schemeClr>
          </a:solidFill>
          <a:ln>
            <a:solidFill>
              <a:schemeClr val="tx1"/>
            </a:solidFill>
          </a:ln>
        </p:spPr>
        <p:txBody>
          <a:bodyPr wrap="none">
            <a:spAutoFit/>
          </a:bodyPr>
          <a:lstStyle/>
          <a:p>
            <a:pPr>
              <a:defRPr/>
            </a:pPr>
            <a:r>
              <a:rPr lang="en-US" altLang="en-US" sz="2000" b="1" u="sng" dirty="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rPr>
              <a:t>Technically</a:t>
            </a:r>
            <a:r>
              <a:rPr lang="en-US" altLang="en-US" sz="2000" dirty="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rPr>
              <a:t>, </a:t>
            </a:r>
            <a:r>
              <a:rPr lang="en-US" altLang="en-US" sz="2000" dirty="0">
                <a:solidFill>
                  <a:srgbClr val="FF0000"/>
                </a:solidFill>
                <a:latin typeface="Arial" panose="020B0604020202020204" pitchFamily="34" charset="0"/>
                <a:ea typeface="ＭＳ Ｐゴシック" panose="020B0600070205080204" pitchFamily="34" charset="-128"/>
                <a:cs typeface="ＭＳ Ｐゴシック" panose="020B0600070205080204" pitchFamily="34" charset="-128"/>
              </a:rPr>
              <a:t>construction</a:t>
            </a:r>
            <a:r>
              <a:rPr lang="en-US" altLang="en-US" sz="2000" dirty="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rPr>
              <a:t> could start in ~</a:t>
            </a:r>
            <a:r>
              <a:rPr lang="en-US" altLang="en-US" sz="2000" dirty="0">
                <a:solidFill>
                  <a:srgbClr val="FF0000"/>
                </a:solidFill>
                <a:latin typeface="Arial" panose="020B0604020202020204" pitchFamily="34" charset="0"/>
                <a:ea typeface="ＭＳ Ｐゴシック" panose="020B0600070205080204" pitchFamily="34" charset="-128"/>
                <a:cs typeface="ＭＳ Ｐゴシック" panose="020B0600070205080204" pitchFamily="34" charset="-128"/>
              </a:rPr>
              <a:t>2026</a:t>
            </a:r>
            <a:r>
              <a:rPr lang="en-US" altLang="en-US" sz="2000" dirty="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rPr>
              <a:t> (TDR in 2025) </a:t>
            </a:r>
            <a:r>
              <a:rPr lang="en-US" altLang="en-US" sz="2000" dirty="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sym typeface="Wingdings" pitchFamily="2" charset="2"/>
              </a:rPr>
              <a:t> first </a:t>
            </a:r>
            <a:r>
              <a:rPr lang="en-US" altLang="en-US" sz="2000" dirty="0">
                <a:solidFill>
                  <a:srgbClr val="FF0000"/>
                </a:solidFill>
                <a:latin typeface="Arial" panose="020B0604020202020204" pitchFamily="34" charset="0"/>
                <a:ea typeface="ＭＳ Ｐゴシック" panose="020B0600070205080204" pitchFamily="34" charset="-128"/>
                <a:cs typeface="ＭＳ Ｐゴシック" panose="020B0600070205080204" pitchFamily="34" charset="-128"/>
                <a:sym typeface="Wingdings" pitchFamily="2" charset="2"/>
              </a:rPr>
              <a:t>collisions</a:t>
            </a:r>
            <a:r>
              <a:rPr lang="en-US" altLang="en-US" sz="2000" dirty="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sym typeface="Wingdings" pitchFamily="2" charset="2"/>
              </a:rPr>
              <a:t> </a:t>
            </a:r>
            <a:endParaRPr lang="en-US" altLang="en-US" sz="2000" dirty="0" smtClean="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sym typeface="Wingdings" pitchFamily="2" charset="2"/>
            </a:endParaRPr>
          </a:p>
          <a:p>
            <a:pPr>
              <a:defRPr/>
            </a:pPr>
            <a:r>
              <a:rPr lang="en-US" altLang="en-US" sz="2000" dirty="0" smtClean="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sym typeface="Wingdings" pitchFamily="2" charset="2"/>
              </a:rPr>
              <a:t>at </a:t>
            </a:r>
            <a:r>
              <a:rPr lang="en-US" altLang="en-US" sz="2000" dirty="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sym typeface="Wingdings" pitchFamily="2" charset="2"/>
              </a:rPr>
              <a:t>√s=380 </a:t>
            </a:r>
            <a:r>
              <a:rPr lang="en-US" altLang="en-US" sz="2000" dirty="0" err="1">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sym typeface="Wingdings" pitchFamily="2" charset="2"/>
              </a:rPr>
              <a:t>GeV</a:t>
            </a:r>
            <a:r>
              <a:rPr lang="en-US" altLang="en-US" sz="2000" dirty="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sym typeface="Wingdings" pitchFamily="2" charset="2"/>
              </a:rPr>
              <a:t> </a:t>
            </a:r>
            <a:r>
              <a:rPr lang="en-US" altLang="en-US" sz="2000" dirty="0" smtClean="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sym typeface="Wingdings" pitchFamily="2" charset="2"/>
              </a:rPr>
              <a:t>in </a:t>
            </a:r>
            <a:r>
              <a:rPr lang="en-US" altLang="en-US" sz="2000" dirty="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sym typeface="Wingdings" pitchFamily="2" charset="2"/>
              </a:rPr>
              <a:t>~</a:t>
            </a:r>
            <a:r>
              <a:rPr lang="en-US" altLang="en-US" sz="2000" dirty="0">
                <a:solidFill>
                  <a:srgbClr val="FF0000"/>
                </a:solidFill>
                <a:latin typeface="Arial" panose="020B0604020202020204" pitchFamily="34" charset="0"/>
                <a:ea typeface="ＭＳ Ｐゴシック" panose="020B0600070205080204" pitchFamily="34" charset="-128"/>
                <a:cs typeface="ＭＳ Ｐゴシック" panose="020B0600070205080204" pitchFamily="34" charset="-128"/>
                <a:sym typeface="Wingdings" pitchFamily="2" charset="2"/>
              </a:rPr>
              <a:t>2035</a:t>
            </a:r>
            <a:r>
              <a:rPr lang="en-US" altLang="en-US" sz="2000" dirty="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sym typeface="Wingdings" pitchFamily="2" charset="2"/>
              </a:rPr>
              <a:t>  </a:t>
            </a:r>
            <a:r>
              <a:rPr lang="en-US" altLang="en-US" sz="2000" dirty="0">
                <a:solidFill>
                  <a:srgbClr val="FF0000"/>
                </a:solidFill>
                <a:latin typeface="Arial" panose="020B0604020202020204" pitchFamily="34" charset="0"/>
                <a:ea typeface="ＭＳ Ｐゴシック" panose="020B0600070205080204" pitchFamily="34" charset="-128"/>
                <a:cs typeface="ＭＳ Ｐゴシック" panose="020B0600070205080204" pitchFamily="34" charset="-128"/>
                <a:sym typeface="Wingdings" pitchFamily="2" charset="2"/>
              </a:rPr>
              <a:t>25-30 years </a:t>
            </a:r>
            <a:r>
              <a:rPr lang="en-US" altLang="en-US" sz="2000" dirty="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sym typeface="Wingdings" pitchFamily="2" charset="2"/>
              </a:rPr>
              <a:t>of physics exploitation </a:t>
            </a:r>
            <a:endParaRPr lang="en-US" altLang="en-US" sz="2000" dirty="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endParaRPr>
          </a:p>
        </p:txBody>
      </p:sp>
      <p:grpSp>
        <p:nvGrpSpPr>
          <p:cNvPr id="2" name="Group 1"/>
          <p:cNvGrpSpPr>
            <a:grpSpLocks/>
          </p:cNvGrpSpPr>
          <p:nvPr/>
        </p:nvGrpSpPr>
        <p:grpSpPr bwMode="auto">
          <a:xfrm>
            <a:off x="52430" y="3707685"/>
            <a:ext cx="9003962" cy="3267073"/>
            <a:chOff x="107729" y="3615463"/>
            <a:chExt cx="9179979" cy="3353580"/>
          </a:xfrm>
        </p:grpSpPr>
        <p:grpSp>
          <p:nvGrpSpPr>
            <p:cNvPr id="21509" name="Group 15"/>
            <p:cNvGrpSpPr>
              <a:grpSpLocks/>
            </p:cNvGrpSpPr>
            <p:nvPr/>
          </p:nvGrpSpPr>
          <p:grpSpPr bwMode="auto">
            <a:xfrm>
              <a:off x="5161606" y="3615463"/>
              <a:ext cx="4126102" cy="3353580"/>
              <a:chOff x="5220072" y="3615998"/>
              <a:chExt cx="4125776" cy="3352514"/>
            </a:xfrm>
          </p:grpSpPr>
          <p:grpSp>
            <p:nvGrpSpPr>
              <p:cNvPr id="21511" name="Group 8"/>
              <p:cNvGrpSpPr>
                <a:grpSpLocks/>
              </p:cNvGrpSpPr>
              <p:nvPr/>
            </p:nvGrpSpPr>
            <p:grpSpPr bwMode="auto">
              <a:xfrm>
                <a:off x="5414363" y="3615998"/>
                <a:ext cx="3931485" cy="3352514"/>
                <a:chOff x="5414363" y="3668842"/>
                <a:chExt cx="3931485" cy="3352514"/>
              </a:xfrm>
            </p:grpSpPr>
            <p:pic>
              <p:nvPicPr>
                <p:cNvPr id="21514" name="Picture 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4363" y="3978342"/>
                  <a:ext cx="3931485" cy="3043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A7F9B56D-F4EC-8F40-A0B9-6CDFFFE3E565}"/>
                    </a:ext>
                  </a:extLst>
                </p:cNvPr>
                <p:cNvSpPr txBox="1"/>
                <p:nvPr/>
              </p:nvSpPr>
              <p:spPr>
                <a:xfrm>
                  <a:off x="6341888" y="3668842"/>
                  <a:ext cx="2536791" cy="461708"/>
                </a:xfrm>
                <a:prstGeom prst="rect">
                  <a:avLst/>
                </a:prstGeom>
                <a:solidFill>
                  <a:schemeClr val="accent6">
                    <a:lumMod val="20000"/>
                    <a:lumOff val="80000"/>
                  </a:schemeClr>
                </a:solidFill>
              </p:spPr>
              <p:txBody>
                <a:bodyPr wrap="none">
                  <a:spAutoFit/>
                </a:bodyPr>
                <a:lstStyle/>
                <a:p>
                  <a:pPr>
                    <a:defRPr/>
                  </a:pPr>
                  <a:r>
                    <a:rPr lang="en-US" sz="1200" dirty="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rPr>
                    <a:t>Measured couplings/SM prediction</a:t>
                  </a:r>
                </a:p>
                <a:p>
                  <a:pPr>
                    <a:defRPr/>
                  </a:pPr>
                  <a:r>
                    <a:rPr lang="en-US" sz="1200" dirty="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rPr>
                    <a:t>assuming no Beyond SM decays</a:t>
                  </a:r>
                </a:p>
              </p:txBody>
            </p:sp>
          </p:grpSp>
          <p:sp>
            <p:nvSpPr>
              <p:cNvPr id="21512" name="Rectangle 11"/>
              <p:cNvSpPr>
                <a:spLocks noChangeArrowheads="1"/>
              </p:cNvSpPr>
              <p:nvPr/>
            </p:nvSpPr>
            <p:spPr bwMode="auto">
              <a:xfrm>
                <a:off x="5220072" y="3747229"/>
                <a:ext cx="432048" cy="3192795"/>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a:lnSpc>
                    <a:spcPct val="93000"/>
                  </a:lnSpc>
                  <a:buClr>
                    <a:srgbClr val="000000"/>
                  </a:buClr>
                  <a:buSzPct val="100000"/>
                  <a:buFont typeface="Times New Roman" charset="0"/>
                  <a:buNone/>
                </a:pPr>
                <a:endParaRPr lang="en-US"/>
              </a:p>
            </p:txBody>
          </p:sp>
          <p:sp>
            <p:nvSpPr>
              <p:cNvPr id="21513" name="TextBox 10"/>
              <p:cNvSpPr txBox="1">
                <a:spLocks noChangeArrowheads="1"/>
              </p:cNvSpPr>
              <p:nvPr/>
            </p:nvSpPr>
            <p:spPr bwMode="auto">
              <a:xfrm rot="-5400000">
                <a:off x="4129890" y="5212631"/>
                <a:ext cx="3180679" cy="30777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a:solidFill>
                      <a:schemeClr val="tx1"/>
                    </a:solidFill>
                  </a:rPr>
                  <a:t>Coupling scale factor precision [%]     </a:t>
                </a:r>
              </a:p>
            </p:txBody>
          </p:sp>
        </p:grpSp>
        <p:sp>
          <p:nvSpPr>
            <p:cNvPr id="28" name="TextBox 27">
              <a:extLst>
                <a:ext uri="{FF2B5EF4-FFF2-40B4-BE49-F238E27FC236}">
                  <a16:creationId xmlns:a16="http://schemas.microsoft.com/office/drawing/2014/main" xmlns="" id="{C7223ADC-40A0-9D4D-A548-B9910082076D}"/>
                </a:ext>
              </a:extLst>
            </p:cNvPr>
            <p:cNvSpPr txBox="1"/>
            <p:nvPr/>
          </p:nvSpPr>
          <p:spPr>
            <a:xfrm>
              <a:off x="107729" y="4077318"/>
              <a:ext cx="5256554" cy="2169608"/>
            </a:xfrm>
            <a:prstGeom prst="rect">
              <a:avLst/>
            </a:prstGeom>
            <a:solidFill>
              <a:schemeClr val="accent3">
                <a:lumMod val="40000"/>
                <a:lumOff val="60000"/>
              </a:schemeClr>
            </a:solidFill>
            <a:ln>
              <a:solidFill>
                <a:srgbClr val="000000"/>
              </a:solidFill>
            </a:ln>
          </p:spPr>
          <p:txBody>
            <a:bodyPr>
              <a:spAutoFit/>
            </a:bodyPr>
            <a:lstStyle/>
            <a:p>
              <a:r>
                <a:rPr lang="en-US" sz="1500" dirty="0">
                  <a:solidFill>
                    <a:srgbClr val="000000"/>
                  </a:solidFill>
                </a:rPr>
                <a:t>Physics reach:</a:t>
              </a:r>
            </a:p>
            <a:p>
              <a:pPr>
                <a:buFont typeface="Wingdings" charset="0"/>
                <a:buChar char="q"/>
              </a:pPr>
              <a:r>
                <a:rPr lang="en-US" sz="1500" dirty="0">
                  <a:solidFill>
                    <a:srgbClr val="000000"/>
                  </a:solidFill>
                </a:rPr>
                <a:t> Measurements of Higgs couplings, including </a:t>
              </a:r>
            </a:p>
            <a:p>
              <a:r>
                <a:rPr lang="en-US" sz="1500" dirty="0">
                  <a:solidFill>
                    <a:srgbClr val="000000"/>
                  </a:solidFill>
                </a:rPr>
                <a:t>    </a:t>
              </a:r>
              <a:r>
                <a:rPr lang="en-US" sz="1500" dirty="0" err="1">
                  <a:solidFill>
                    <a:srgbClr val="000000"/>
                  </a:solidFill>
                </a:rPr>
                <a:t>ttH</a:t>
              </a:r>
              <a:r>
                <a:rPr lang="en-US" sz="1500" dirty="0">
                  <a:solidFill>
                    <a:srgbClr val="000000"/>
                  </a:solidFill>
                </a:rPr>
                <a:t> (to ~3%) and HH (~ 10%) from direct production</a:t>
              </a:r>
            </a:p>
            <a:p>
              <a:pPr>
                <a:buFont typeface="Wingdings" charset="0"/>
                <a:buChar char="q"/>
              </a:pPr>
              <a:r>
                <a:rPr lang="en-US" sz="1500" dirty="0">
                  <a:solidFill>
                    <a:srgbClr val="000000"/>
                  </a:solidFill>
                </a:rPr>
                <a:t> Direct discovery potential and precise measurements</a:t>
              </a:r>
            </a:p>
            <a:p>
              <a:r>
                <a:rPr lang="en-US" sz="1500" dirty="0">
                  <a:solidFill>
                    <a:srgbClr val="000000"/>
                  </a:solidFill>
                </a:rPr>
                <a:t>    of new particles up to the kinematic limit</a:t>
              </a:r>
            </a:p>
            <a:p>
              <a:pPr>
                <a:buFont typeface="Wingdings" charset="0"/>
                <a:buChar char="q"/>
              </a:pPr>
              <a:r>
                <a:rPr lang="en-US" sz="1500" dirty="0">
                  <a:solidFill>
                    <a:srgbClr val="000000"/>
                  </a:solidFill>
                </a:rPr>
                <a:t> Indirect sensitivity to E scales</a:t>
              </a:r>
              <a:r>
                <a:rPr lang="en-US" sz="1500" dirty="0">
                  <a:solidFill>
                    <a:srgbClr val="000000"/>
                  </a:solidFill>
                  <a:sym typeface="Wingdings" charset="0"/>
                </a:rPr>
                <a:t> up to </a:t>
              </a:r>
              <a:r>
                <a:rPr lang="en-US" sz="1500" dirty="0" err="1">
                  <a:solidFill>
                    <a:srgbClr val="000000"/>
                  </a:solidFill>
                </a:rPr>
                <a:t>Λ</a:t>
              </a:r>
              <a:r>
                <a:rPr lang="en-US" sz="1500" dirty="0">
                  <a:solidFill>
                    <a:srgbClr val="000000"/>
                  </a:solidFill>
                </a:rPr>
                <a:t> ~ 100 </a:t>
              </a:r>
              <a:r>
                <a:rPr lang="en-US" sz="1500" dirty="0" err="1">
                  <a:solidFill>
                    <a:srgbClr val="000000"/>
                  </a:solidFill>
                </a:rPr>
                <a:t>TeV</a:t>
              </a:r>
              <a:r>
                <a:rPr lang="en-US" sz="1500" dirty="0">
                  <a:solidFill>
                    <a:srgbClr val="000000"/>
                  </a:solidFill>
                </a:rPr>
                <a:t>;</a:t>
              </a:r>
            </a:p>
            <a:p>
              <a:r>
                <a:rPr lang="en-US" sz="1500" dirty="0">
                  <a:solidFill>
                    <a:srgbClr val="000000"/>
                  </a:solidFill>
                </a:rPr>
                <a:t>    different √s probe E-dependent operators of new physics;</a:t>
              </a:r>
            </a:p>
            <a:p>
              <a:r>
                <a:rPr lang="en-US" sz="1500" dirty="0">
                  <a:solidFill>
                    <a:srgbClr val="000000"/>
                  </a:solidFill>
                </a:rPr>
                <a:t>    ±80% electron polarization also helps characterize </a:t>
              </a:r>
            </a:p>
            <a:p>
              <a:r>
                <a:rPr lang="en-US" sz="1500" dirty="0">
                  <a:solidFill>
                    <a:srgbClr val="000000"/>
                  </a:solidFill>
                </a:rPr>
                <a:t>    the new physics</a:t>
              </a:r>
            </a:p>
          </p:txBody>
        </p:sp>
      </p:grpSp>
    </p:spTree>
    <p:extLst>
      <p:ext uri="{BB962C8B-B14F-4D97-AF65-F5344CB8AC3E}">
        <p14:creationId xmlns:p14="http://schemas.microsoft.com/office/powerpoint/2010/main" val="14241147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Group 11"/>
          <p:cNvGrpSpPr>
            <a:grpSpLocks noChangeAspect="1"/>
          </p:cNvGrpSpPr>
          <p:nvPr/>
        </p:nvGrpSpPr>
        <p:grpSpPr bwMode="auto">
          <a:xfrm>
            <a:off x="6574913" y="1106580"/>
            <a:ext cx="2022475" cy="2259012"/>
            <a:chOff x="4886" y="988195"/>
            <a:chExt cx="5228848" cy="5837975"/>
          </a:xfrm>
        </p:grpSpPr>
        <p:pic>
          <p:nvPicPr>
            <p:cNvPr id="23557" name="Picture 12"/>
            <p:cNvPicPr>
              <a:picLocks noChangeAspect="1"/>
            </p:cNvPicPr>
            <p:nvPr/>
          </p:nvPicPr>
          <p:blipFill>
            <a:blip r:embed="rId3">
              <a:extLst>
                <a:ext uri="{28A0092B-C50C-407E-A947-70E740481C1C}">
                  <a14:useLocalDpi xmlns:a14="http://schemas.microsoft.com/office/drawing/2010/main" val="0"/>
                </a:ext>
              </a:extLst>
            </a:blip>
            <a:srcRect l="9045" r="1218"/>
            <a:stretch>
              <a:fillRect/>
            </a:stretch>
          </p:blipFill>
          <p:spPr bwMode="auto">
            <a:xfrm>
              <a:off x="4886" y="988195"/>
              <a:ext cx="5228848" cy="583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Oval 9">
              <a:extLst>
                <a:ext uri="{FF2B5EF4-FFF2-40B4-BE49-F238E27FC236}">
                  <a16:creationId xmlns:a16="http://schemas.microsoft.com/office/drawing/2014/main" xmlns="" id="{981E4E00-88E1-5545-988B-8E68CC0F7809}"/>
                </a:ext>
              </a:extLst>
            </p:cNvPr>
            <p:cNvSpPr/>
            <p:nvPr/>
          </p:nvSpPr>
          <p:spPr>
            <a:xfrm>
              <a:off x="1322357" y="1390248"/>
              <a:ext cx="1120469" cy="1087183"/>
            </a:xfrm>
            <a:prstGeom prst="ellipse">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lvl1pPr>
                <a:defRPr>
                  <a:solidFill>
                    <a:schemeClr val="bg1"/>
                  </a:solidFill>
                  <a:latin typeface="Arial" charset="0"/>
                  <a:ea typeface="ＭＳ Ｐゴシック" charset="-128"/>
                </a:defRPr>
              </a:lvl1pPr>
              <a:lvl2pPr>
                <a:defRPr>
                  <a:solidFill>
                    <a:schemeClr val="bg1"/>
                  </a:solidFill>
                  <a:latin typeface="Arial" charset="0"/>
                  <a:ea typeface="ＭＳ Ｐゴシック" charset="-128"/>
                </a:defRPr>
              </a:lvl2pPr>
              <a:lvl3pPr>
                <a:defRPr>
                  <a:solidFill>
                    <a:schemeClr val="bg1"/>
                  </a:solidFill>
                  <a:latin typeface="Arial" charset="0"/>
                  <a:ea typeface="ＭＳ Ｐゴシック" charset="-128"/>
                </a:defRPr>
              </a:lvl3pPr>
              <a:lvl4pPr>
                <a:defRPr>
                  <a:solidFill>
                    <a:schemeClr val="bg1"/>
                  </a:solidFill>
                  <a:latin typeface="Arial" charset="0"/>
                  <a:ea typeface="ＭＳ Ｐゴシック" charset="-128"/>
                </a:defRPr>
              </a:lvl4pPr>
              <a:lvl5pPr>
                <a:defRPr>
                  <a:solidFill>
                    <a:schemeClr val="bg1"/>
                  </a:solidFill>
                  <a:latin typeface="Arial" charset="0"/>
                  <a:ea typeface="ＭＳ Ｐゴシック" charset="-128"/>
                </a:defRPr>
              </a:lvl5pPr>
              <a:lvl6pPr marL="2514600" indent="-228600" eaLnBrk="0" fontAlgn="base" hangingPunct="0">
                <a:spcBef>
                  <a:spcPct val="0"/>
                </a:spcBef>
                <a:spcAft>
                  <a:spcPct val="0"/>
                </a:spcAft>
                <a:defRPr>
                  <a:solidFill>
                    <a:schemeClr val="bg1"/>
                  </a:solidFill>
                  <a:latin typeface="Arial" charset="0"/>
                  <a:ea typeface="ＭＳ Ｐゴシック" charset="-128"/>
                </a:defRPr>
              </a:lvl6pPr>
              <a:lvl7pPr marL="2971800" indent="-228600" eaLnBrk="0" fontAlgn="base" hangingPunct="0">
                <a:spcBef>
                  <a:spcPct val="0"/>
                </a:spcBef>
                <a:spcAft>
                  <a:spcPct val="0"/>
                </a:spcAft>
                <a:defRPr>
                  <a:solidFill>
                    <a:schemeClr val="bg1"/>
                  </a:solidFill>
                  <a:latin typeface="Arial" charset="0"/>
                  <a:ea typeface="ＭＳ Ｐゴシック" charset="-128"/>
                </a:defRPr>
              </a:lvl7pPr>
              <a:lvl8pPr marL="3429000" indent="-228600" eaLnBrk="0" fontAlgn="base" hangingPunct="0">
                <a:spcBef>
                  <a:spcPct val="0"/>
                </a:spcBef>
                <a:spcAft>
                  <a:spcPct val="0"/>
                </a:spcAft>
                <a:defRPr>
                  <a:solidFill>
                    <a:schemeClr val="bg1"/>
                  </a:solidFill>
                  <a:latin typeface="Arial" charset="0"/>
                  <a:ea typeface="ＭＳ Ｐゴシック" charset="-128"/>
                </a:defRPr>
              </a:lvl8pPr>
              <a:lvl9pPr marL="3886200" indent="-228600" eaLnBrk="0" fontAlgn="base" hangingPunct="0">
                <a:spcBef>
                  <a:spcPct val="0"/>
                </a:spcBef>
                <a:spcAft>
                  <a:spcPct val="0"/>
                </a:spcAft>
                <a:defRPr>
                  <a:solidFill>
                    <a:schemeClr val="bg1"/>
                  </a:solidFill>
                  <a:latin typeface="Arial" charset="0"/>
                  <a:ea typeface="ＭＳ Ｐゴシック" charset="-128"/>
                </a:defRPr>
              </a:lvl9pPr>
            </a:lstStyle>
            <a:p>
              <a:pPr algn="ctr" defTabSz="914400">
                <a:defRPr/>
              </a:pPr>
              <a:endParaRPr lang="en-US" altLang="en-US">
                <a:solidFill>
                  <a:srgbClr val="FFFFFF"/>
                </a:solidFill>
              </a:endParaRPr>
            </a:p>
          </p:txBody>
        </p:sp>
        <p:sp>
          <p:nvSpPr>
            <p:cNvPr id="23559" name="TextBox 14"/>
            <p:cNvSpPr txBox="1">
              <a:spLocks noChangeArrowheads="1"/>
            </p:cNvSpPr>
            <p:nvPr/>
          </p:nvSpPr>
          <p:spPr bwMode="auto">
            <a:xfrm>
              <a:off x="1277578" y="1870279"/>
              <a:ext cx="1231464" cy="477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bg1"/>
                  </a:solidFill>
                  <a:latin typeface="Arial" charset="0"/>
                  <a:ea typeface="ＭＳ Ｐゴシック" charset="0"/>
                  <a:cs typeface="ＭＳ Ｐゴシック" charset="0"/>
                </a:defRPr>
              </a:lvl1pPr>
              <a:lvl2pPr>
                <a:defRPr>
                  <a:solidFill>
                    <a:schemeClr val="bg1"/>
                  </a:solidFill>
                  <a:latin typeface="Arial" charset="0"/>
                  <a:ea typeface="ＭＳ Ｐゴシック" charset="0"/>
                </a:defRPr>
              </a:lvl2pPr>
              <a:lvl3pPr>
                <a:defRPr>
                  <a:solidFill>
                    <a:schemeClr val="bg1"/>
                  </a:solidFill>
                  <a:latin typeface="Arial" charset="0"/>
                  <a:ea typeface="ＭＳ Ｐゴシック" charset="0"/>
                </a:defRPr>
              </a:lvl3pPr>
              <a:lvl4pPr>
                <a:defRPr>
                  <a:solidFill>
                    <a:schemeClr val="bg1"/>
                  </a:solidFill>
                  <a:latin typeface="Arial" charset="0"/>
                  <a:ea typeface="ＭＳ Ｐゴシック" charset="0"/>
                </a:defRPr>
              </a:lvl4pPr>
              <a:lvl5pPr>
                <a:defRPr>
                  <a:solidFill>
                    <a:schemeClr val="bg1"/>
                  </a:solidFill>
                  <a:latin typeface="Arial" charset="0"/>
                  <a:ea typeface="ＭＳ Ｐゴシック" charset="0"/>
                </a:defRPr>
              </a:lvl5pPr>
              <a:lvl6pPr marL="2514600" indent="-228600" eaLnBrk="0" fontAlgn="base" hangingPunct="0">
                <a:spcBef>
                  <a:spcPct val="0"/>
                </a:spcBef>
                <a:spcAft>
                  <a:spcPct val="0"/>
                </a:spcAft>
                <a:defRPr>
                  <a:solidFill>
                    <a:schemeClr val="bg1"/>
                  </a:solidFill>
                  <a:latin typeface="Arial" charset="0"/>
                  <a:ea typeface="ＭＳ Ｐゴシック" charset="0"/>
                </a:defRPr>
              </a:lvl6pPr>
              <a:lvl7pPr marL="2971800" indent="-228600" eaLnBrk="0" fontAlgn="base" hangingPunct="0">
                <a:spcBef>
                  <a:spcPct val="0"/>
                </a:spcBef>
                <a:spcAft>
                  <a:spcPct val="0"/>
                </a:spcAft>
                <a:defRPr>
                  <a:solidFill>
                    <a:schemeClr val="bg1"/>
                  </a:solidFill>
                  <a:latin typeface="Arial" charset="0"/>
                  <a:ea typeface="ＭＳ Ｐゴシック" charset="0"/>
                </a:defRPr>
              </a:lvl7pPr>
              <a:lvl8pPr marL="3429000" indent="-228600" eaLnBrk="0" fontAlgn="base" hangingPunct="0">
                <a:spcBef>
                  <a:spcPct val="0"/>
                </a:spcBef>
                <a:spcAft>
                  <a:spcPct val="0"/>
                </a:spcAft>
                <a:defRPr>
                  <a:solidFill>
                    <a:schemeClr val="bg1"/>
                  </a:solidFill>
                  <a:latin typeface="Arial" charset="0"/>
                  <a:ea typeface="ＭＳ Ｐゴシック" charset="0"/>
                </a:defRPr>
              </a:lvl8pPr>
              <a:lvl9pPr marL="3886200" indent="-228600" eaLnBrk="0" fontAlgn="base" hangingPunct="0">
                <a:spcBef>
                  <a:spcPct val="0"/>
                </a:spcBef>
                <a:spcAft>
                  <a:spcPct val="0"/>
                </a:spcAft>
                <a:defRPr>
                  <a:solidFill>
                    <a:schemeClr val="bg1"/>
                  </a:solidFill>
                  <a:latin typeface="Arial" charset="0"/>
                  <a:ea typeface="ＭＳ Ｐゴシック" charset="0"/>
                </a:defRPr>
              </a:lvl9pPr>
            </a:lstStyle>
            <a:p>
              <a:pPr defTabSz="914400"/>
              <a:r>
                <a:rPr lang="en-GB" sz="600" b="1">
                  <a:solidFill>
                    <a:srgbClr val="FF0000"/>
                  </a:solidFill>
                </a:rPr>
                <a:t>HE-LHC</a:t>
              </a:r>
            </a:p>
          </p:txBody>
        </p:sp>
      </p:grpSp>
      <p:sp>
        <p:nvSpPr>
          <p:cNvPr id="23554" name="TextBox 6"/>
          <p:cNvSpPr txBox="1">
            <a:spLocks noChangeArrowheads="1"/>
          </p:cNvSpPr>
          <p:nvPr/>
        </p:nvSpPr>
        <p:spPr bwMode="auto">
          <a:xfrm>
            <a:off x="31750" y="84773"/>
            <a:ext cx="911225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000" b="1" dirty="0">
                <a:solidFill>
                  <a:srgbClr val="000000"/>
                </a:solidFill>
              </a:rPr>
              <a:t>F</a:t>
            </a:r>
            <a:r>
              <a:rPr lang="en-US" sz="4000" b="1" baseline="-25000" dirty="0">
                <a:solidFill>
                  <a:srgbClr val="000000"/>
                </a:solidFill>
              </a:rPr>
              <a:t>CC</a:t>
            </a:r>
            <a:r>
              <a:rPr lang="en-US" sz="4000" b="1" dirty="0">
                <a:solidFill>
                  <a:srgbClr val="000000"/>
                </a:solidFill>
              </a:rPr>
              <a:t>: Future Circular Collider</a:t>
            </a:r>
          </a:p>
        </p:txBody>
      </p:sp>
      <p:pic>
        <p:nvPicPr>
          <p:cNvPr id="23555" name="Picture 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37" y="912728"/>
            <a:ext cx="5440363" cy="3132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a:extLst>
              <a:ext uri="{FF2B5EF4-FFF2-40B4-BE49-F238E27FC236}">
                <a16:creationId xmlns:a16="http://schemas.microsoft.com/office/drawing/2014/main" xmlns="" id="{FD222401-0A0D-8949-9738-14C01841F289}"/>
              </a:ext>
            </a:extLst>
          </p:cNvPr>
          <p:cNvSpPr txBox="1"/>
          <p:nvPr/>
        </p:nvSpPr>
        <p:spPr>
          <a:xfrm>
            <a:off x="31750" y="4125913"/>
            <a:ext cx="8861425" cy="2616200"/>
          </a:xfrm>
          <a:prstGeom prst="rect">
            <a:avLst/>
          </a:prstGeom>
          <a:noFill/>
          <a:ln>
            <a:solidFill>
              <a:schemeClr val="tx1"/>
            </a:solidFill>
          </a:ln>
        </p:spPr>
        <p:txBody>
          <a:bodyPr wrap="none">
            <a:spAutoFit/>
          </a:bodyPr>
          <a:lstStyle/>
          <a:p>
            <a:r>
              <a:rPr lang="en-US" sz="1500">
                <a:solidFill>
                  <a:srgbClr val="0052FF"/>
                </a:solidFill>
              </a:rPr>
              <a:t>FCC CDR emphasizes advantages of integrated programme, i.e. sequential implementation of</a:t>
            </a:r>
          </a:p>
          <a:p>
            <a:r>
              <a:rPr lang="en-US" sz="1500">
                <a:solidFill>
                  <a:srgbClr val="0052FF"/>
                </a:solidFill>
              </a:rPr>
              <a:t>FCC-ee </a:t>
            </a:r>
            <a:r>
              <a:rPr lang="en-US" sz="1500">
                <a:solidFill>
                  <a:srgbClr val="0052FF"/>
                </a:solidFill>
                <a:sym typeface="Wingdings" charset="0"/>
              </a:rPr>
              <a:t>followed by FCC-hh</a:t>
            </a:r>
            <a:r>
              <a:rPr lang="en-US" sz="1500">
                <a:solidFill>
                  <a:schemeClr val="tx1"/>
                </a:solidFill>
                <a:sym typeface="Wingdings" charset="0"/>
              </a:rPr>
              <a:t>:</a:t>
            </a:r>
          </a:p>
          <a:p>
            <a:endParaRPr lang="en-US" sz="1500">
              <a:solidFill>
                <a:schemeClr val="tx1"/>
              </a:solidFill>
              <a:sym typeface="Wingdings" charset="0"/>
            </a:endParaRPr>
          </a:p>
          <a:p>
            <a:pPr>
              <a:buFont typeface="Wingdings" charset="0"/>
              <a:buChar char="q"/>
            </a:pPr>
            <a:r>
              <a:rPr lang="en-US" sz="1500">
                <a:solidFill>
                  <a:schemeClr val="tx1"/>
                </a:solidFill>
                <a:sym typeface="Wingdings" charset="0"/>
              </a:rPr>
              <a:t>variety of collisions (ee, pp, PbPb, eh)  largest breadth of programme, 6++ experiments</a:t>
            </a:r>
          </a:p>
          <a:p>
            <a:pPr>
              <a:buFont typeface="Wingdings" charset="0"/>
              <a:buChar char="q"/>
            </a:pPr>
            <a:r>
              <a:rPr lang="en-US" sz="1500">
                <a:solidFill>
                  <a:schemeClr val="tx1"/>
                </a:solidFill>
                <a:sym typeface="Wingdings" charset="0"/>
              </a:rPr>
              <a:t>exploit synergies by combining complementary physics reach and information of different </a:t>
            </a:r>
          </a:p>
          <a:p>
            <a:r>
              <a:rPr lang="en-US" sz="1500">
                <a:solidFill>
                  <a:schemeClr val="tx1"/>
                </a:solidFill>
                <a:sym typeface="Wingdings" charset="0"/>
              </a:rPr>
              <a:t>     colliders  maximise indirect and direct discovery potential for new physics</a:t>
            </a:r>
          </a:p>
          <a:p>
            <a:r>
              <a:rPr lang="en-US" sz="1500">
                <a:solidFill>
                  <a:schemeClr val="tx1"/>
                </a:solidFill>
                <a:sym typeface="Wingdings" charset="0"/>
              </a:rPr>
              <a:t>     </a:t>
            </a:r>
            <a:r>
              <a:rPr lang="en-US" sz="1400">
                <a:solidFill>
                  <a:schemeClr val="tx1"/>
                </a:solidFill>
                <a:sym typeface="Wingdings" charset="0"/>
              </a:rPr>
              <a:t>E.g. Measurement of </a:t>
            </a:r>
            <a:r>
              <a:rPr lang="en-US" sz="1400">
                <a:solidFill>
                  <a:schemeClr val="tx1"/>
                </a:solidFill>
              </a:rPr>
              <a:t>HZZ and ttZ couplings at FCC-ee removes model-dependence of several couplings </a:t>
            </a:r>
          </a:p>
          <a:p>
            <a:r>
              <a:rPr lang="en-US" sz="1400">
                <a:solidFill>
                  <a:schemeClr val="tx1"/>
                </a:solidFill>
              </a:rPr>
              <a:t>     that are best measured at hadron colliders (e.g. ttH, H</a:t>
            </a:r>
            <a:r>
              <a:rPr lang="en-US" sz="1400">
                <a:solidFill>
                  <a:schemeClr val="tx1"/>
                </a:solidFill>
                <a:sym typeface="Wingdings" charset="0"/>
              </a:rPr>
              <a:t>µµ, H  Z𝞬</a:t>
            </a:r>
            <a:r>
              <a:rPr lang="en-US" sz="1400">
                <a:solidFill>
                  <a:schemeClr val="tx1"/>
                </a:solidFill>
              </a:rPr>
              <a:t>)</a:t>
            </a:r>
            <a:r>
              <a:rPr lang="en-US" sz="1400">
                <a:solidFill>
                  <a:schemeClr val="tx1"/>
                </a:solidFill>
                <a:sym typeface="Wingdings" charset="0"/>
              </a:rPr>
              <a:t> </a:t>
            </a:r>
          </a:p>
          <a:p>
            <a:pPr>
              <a:buFont typeface="Wingdings" charset="0"/>
              <a:buChar char="q"/>
            </a:pPr>
            <a:r>
              <a:rPr lang="en-US" sz="1500">
                <a:solidFill>
                  <a:schemeClr val="tx1"/>
                </a:solidFill>
                <a:sym typeface="Wingdings" charset="0"/>
              </a:rPr>
              <a:t>start with technologically ready and cheaper e</a:t>
            </a:r>
            <a:r>
              <a:rPr lang="en-US" sz="1500" baseline="30000">
                <a:solidFill>
                  <a:schemeClr val="tx1"/>
                </a:solidFill>
                <a:sym typeface="Wingdings" charset="0"/>
              </a:rPr>
              <a:t>+</a:t>
            </a:r>
            <a:r>
              <a:rPr lang="en-US" sz="1500">
                <a:solidFill>
                  <a:schemeClr val="tx1"/>
                </a:solidFill>
                <a:sym typeface="Wingdings" charset="0"/>
              </a:rPr>
              <a:t>e</a:t>
            </a:r>
            <a:r>
              <a:rPr lang="en-US" sz="1500" baseline="30000">
                <a:solidFill>
                  <a:schemeClr val="tx1"/>
                </a:solidFill>
                <a:sym typeface="Wingdings" charset="0"/>
              </a:rPr>
              <a:t>-</a:t>
            </a:r>
            <a:r>
              <a:rPr lang="en-US" sz="1500">
                <a:solidFill>
                  <a:schemeClr val="tx1"/>
                </a:solidFill>
                <a:sym typeface="Wingdings" charset="0"/>
              </a:rPr>
              <a:t> machine; develop in parallel best technology </a:t>
            </a:r>
          </a:p>
          <a:p>
            <a:r>
              <a:rPr lang="en-US" sz="1500">
                <a:solidFill>
                  <a:schemeClr val="tx1"/>
                </a:solidFill>
                <a:sym typeface="Wingdings" charset="0"/>
              </a:rPr>
              <a:t>     (e.g. HTS magnets) for highest possible pp energy (100++ TeV!) and spread cost of expensive </a:t>
            </a:r>
          </a:p>
          <a:p>
            <a:r>
              <a:rPr lang="en-US" sz="1500">
                <a:solidFill>
                  <a:schemeClr val="tx1"/>
                </a:solidFill>
                <a:sym typeface="Wingdings" charset="0"/>
              </a:rPr>
              <a:t>     pp machine over more decades</a:t>
            </a:r>
          </a:p>
        </p:txBody>
      </p:sp>
    </p:spTree>
    <p:extLst>
      <p:ext uri="{BB962C8B-B14F-4D97-AF65-F5344CB8AC3E}">
        <p14:creationId xmlns:p14="http://schemas.microsoft.com/office/powerpoint/2010/main" val="40896906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4"/>
          <p:cNvSpPr txBox="1">
            <a:spLocks noChangeArrowheads="1"/>
          </p:cNvSpPr>
          <p:nvPr/>
        </p:nvSpPr>
        <p:spPr bwMode="auto">
          <a:xfrm>
            <a:off x="114033" y="942300"/>
            <a:ext cx="351881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600" b="1" u="sng" dirty="0">
                <a:solidFill>
                  <a:schemeClr val="tx1"/>
                </a:solidFill>
              </a:rPr>
              <a:t>Preliminary, purely technical</a:t>
            </a:r>
            <a:r>
              <a:rPr lang="en-US" sz="1600" b="1" dirty="0">
                <a:solidFill>
                  <a:schemeClr val="tx1"/>
                </a:solidFill>
              </a:rPr>
              <a:t> </a:t>
            </a:r>
            <a:r>
              <a:rPr lang="en-US" sz="1600" dirty="0">
                <a:solidFill>
                  <a:schemeClr val="tx1"/>
                </a:solidFill>
              </a:rPr>
              <a:t>schedule </a:t>
            </a:r>
          </a:p>
          <a:p>
            <a:r>
              <a:rPr lang="en-US" sz="1600" dirty="0">
                <a:solidFill>
                  <a:schemeClr val="tx1"/>
                </a:solidFill>
              </a:rPr>
              <a:t>for integrated </a:t>
            </a:r>
            <a:r>
              <a:rPr lang="en-US" sz="1600" dirty="0" err="1" smtClean="0">
                <a:solidFill>
                  <a:schemeClr val="tx1"/>
                </a:solidFill>
              </a:rPr>
              <a:t>programe</a:t>
            </a:r>
            <a:r>
              <a:rPr lang="en-US" sz="1600" dirty="0">
                <a:solidFill>
                  <a:schemeClr val="tx1"/>
                </a:solidFill>
              </a:rPr>
              <a:t>, assuming </a:t>
            </a:r>
          </a:p>
          <a:p>
            <a:r>
              <a:rPr lang="en-US" sz="1600" dirty="0">
                <a:solidFill>
                  <a:schemeClr val="tx1"/>
                </a:solidFill>
              </a:rPr>
              <a:t>green light to preparation work in 2020.</a:t>
            </a:r>
          </a:p>
        </p:txBody>
      </p:sp>
      <p:sp>
        <p:nvSpPr>
          <p:cNvPr id="25602" name="TextBox 6"/>
          <p:cNvSpPr txBox="1">
            <a:spLocks noChangeArrowheads="1"/>
          </p:cNvSpPr>
          <p:nvPr/>
        </p:nvSpPr>
        <p:spPr bwMode="auto">
          <a:xfrm>
            <a:off x="69850" y="133350"/>
            <a:ext cx="90297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000" b="1" dirty="0">
                <a:solidFill>
                  <a:srgbClr val="000000"/>
                </a:solidFill>
              </a:rPr>
              <a:t>Future Circular Collider</a:t>
            </a:r>
          </a:p>
        </p:txBody>
      </p:sp>
      <p:sp>
        <p:nvSpPr>
          <p:cNvPr id="25603" name="TextBox 1"/>
          <p:cNvSpPr txBox="1">
            <a:spLocks noChangeArrowheads="1"/>
          </p:cNvSpPr>
          <p:nvPr/>
        </p:nvSpPr>
        <p:spPr bwMode="auto">
          <a:xfrm>
            <a:off x="69850" y="2070198"/>
            <a:ext cx="522287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600" dirty="0">
                <a:solidFill>
                  <a:schemeClr val="tx1"/>
                </a:solidFill>
              </a:rPr>
              <a:t>If no FCC-</a:t>
            </a:r>
            <a:r>
              <a:rPr lang="en-US" sz="1600" dirty="0" err="1">
                <a:solidFill>
                  <a:schemeClr val="tx1"/>
                </a:solidFill>
              </a:rPr>
              <a:t>ee</a:t>
            </a:r>
            <a:r>
              <a:rPr lang="en-US" sz="1600" dirty="0">
                <a:solidFill>
                  <a:schemeClr val="tx1"/>
                </a:solidFill>
              </a:rPr>
              <a:t>: FCC-</a:t>
            </a:r>
            <a:r>
              <a:rPr lang="en-US" sz="1600" dirty="0" err="1">
                <a:solidFill>
                  <a:schemeClr val="tx1"/>
                </a:solidFill>
              </a:rPr>
              <a:t>hh</a:t>
            </a:r>
            <a:r>
              <a:rPr lang="en-US" sz="1600" dirty="0">
                <a:solidFill>
                  <a:schemeClr val="tx1"/>
                </a:solidFill>
              </a:rPr>
              <a:t> could </a:t>
            </a:r>
            <a:r>
              <a:rPr lang="en-US" sz="1600" b="1" u="sng" dirty="0">
                <a:solidFill>
                  <a:schemeClr val="tx1"/>
                </a:solidFill>
              </a:rPr>
              <a:t>technically</a:t>
            </a:r>
            <a:r>
              <a:rPr lang="en-US" sz="1600" dirty="0">
                <a:solidFill>
                  <a:schemeClr val="tx1"/>
                </a:solidFill>
              </a:rPr>
              <a:t> start in ~ 2043</a:t>
            </a:r>
          </a:p>
        </p:txBody>
      </p:sp>
      <p:pic>
        <p:nvPicPr>
          <p:cNvPr id="25604" name="Picture 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907290"/>
            <a:ext cx="5103812"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14"/>
          <p:cNvSpPr txBox="1">
            <a:spLocks noChangeArrowheads="1"/>
          </p:cNvSpPr>
          <p:nvPr/>
        </p:nvSpPr>
        <p:spPr bwMode="auto">
          <a:xfrm>
            <a:off x="133715" y="2541588"/>
            <a:ext cx="8764588" cy="8302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p>
            <a:r>
              <a:rPr lang="en-US" sz="1600">
                <a:solidFill>
                  <a:schemeClr val="tx1"/>
                </a:solidFill>
              </a:rPr>
              <a:t>Estimated cost: </a:t>
            </a:r>
          </a:p>
          <a:p>
            <a:r>
              <a:rPr lang="en-US" sz="1600">
                <a:solidFill>
                  <a:schemeClr val="tx1"/>
                </a:solidFill>
              </a:rPr>
              <a:t>FCC-ee ~ </a:t>
            </a:r>
            <a:r>
              <a:rPr lang="en-US" sz="1600" b="1">
                <a:solidFill>
                  <a:srgbClr val="C00000"/>
                </a:solidFill>
              </a:rPr>
              <a:t>11.6</a:t>
            </a:r>
            <a:r>
              <a:rPr lang="en-US" sz="1600">
                <a:solidFill>
                  <a:srgbClr val="C00000"/>
                </a:solidFill>
              </a:rPr>
              <a:t> BCHF</a:t>
            </a:r>
            <a:r>
              <a:rPr lang="en-US" sz="1600">
                <a:solidFill>
                  <a:schemeClr val="tx1"/>
                </a:solidFill>
              </a:rPr>
              <a:t>: </a:t>
            </a:r>
            <a:r>
              <a:rPr lang="en-US" sz="1400">
                <a:solidFill>
                  <a:schemeClr val="tx1"/>
                </a:solidFill>
              </a:rPr>
              <a:t>5.4 B (tunnel) + 5.1 B (up to √s=240 GeV) + 1.1 B (additional RF for √s ~365 GeV)</a:t>
            </a:r>
          </a:p>
          <a:p>
            <a:r>
              <a:rPr lang="en-US" sz="1600">
                <a:solidFill>
                  <a:schemeClr val="tx1"/>
                </a:solidFill>
              </a:rPr>
              <a:t>FCC-hh ~ </a:t>
            </a:r>
            <a:r>
              <a:rPr lang="en-US" sz="1600" b="1">
                <a:solidFill>
                  <a:srgbClr val="C00000"/>
                </a:solidFill>
              </a:rPr>
              <a:t>17</a:t>
            </a:r>
            <a:r>
              <a:rPr lang="en-US" sz="1600">
                <a:solidFill>
                  <a:srgbClr val="C00000"/>
                </a:solidFill>
              </a:rPr>
              <a:t> BCHF</a:t>
            </a:r>
            <a:r>
              <a:rPr lang="en-US" sz="1600">
                <a:solidFill>
                  <a:schemeClr val="tx1"/>
                </a:solidFill>
              </a:rPr>
              <a:t>  if built after FCC-ee, 24 BCHF if standalone.</a:t>
            </a:r>
          </a:p>
        </p:txBody>
      </p:sp>
      <p:grpSp>
        <p:nvGrpSpPr>
          <p:cNvPr id="25606" name="Group 2"/>
          <p:cNvGrpSpPr>
            <a:grpSpLocks/>
          </p:cNvGrpSpPr>
          <p:nvPr/>
        </p:nvGrpSpPr>
        <p:grpSpPr bwMode="auto">
          <a:xfrm>
            <a:off x="92075" y="3726907"/>
            <a:ext cx="4878388" cy="2716212"/>
            <a:chOff x="4302124" y="2852936"/>
            <a:chExt cx="4878388" cy="2716105"/>
          </a:xfrm>
        </p:grpSpPr>
        <p:pic>
          <p:nvPicPr>
            <p:cNvPr id="25608" name="Picture 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124" y="2916146"/>
              <a:ext cx="4878388" cy="2652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9" name="Picture 2"/>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89330" y="2852936"/>
              <a:ext cx="1590982" cy="37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5607" name="Picture 11"/>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0800" y="3641725"/>
            <a:ext cx="3725863" cy="305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84833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Big Questions to the Standard Model</a:t>
            </a:r>
            <a:endParaRPr lang="en-US" b="1" dirty="0"/>
          </a:p>
        </p:txBody>
      </p:sp>
      <p:sp>
        <p:nvSpPr>
          <p:cNvPr id="5" name="Slide Number Placeholder 4"/>
          <p:cNvSpPr>
            <a:spLocks noGrp="1"/>
          </p:cNvSpPr>
          <p:nvPr>
            <p:ph type="sldNum" sz="quarter" idx="12"/>
          </p:nvPr>
        </p:nvSpPr>
        <p:spPr/>
        <p:txBody>
          <a:bodyPr/>
          <a:lstStyle/>
          <a:p>
            <a:fld id="{C973300C-797F-D148-A78D-320196FBAF04}" type="slidenum">
              <a:rPr lang="en-US" smtClean="0"/>
              <a:t>3</a:t>
            </a:fld>
            <a:endParaRPr lang="en-US"/>
          </a:p>
        </p:txBody>
      </p:sp>
      <p:sp>
        <p:nvSpPr>
          <p:cNvPr id="7" name="TextBox 6"/>
          <p:cNvSpPr txBox="1"/>
          <p:nvPr/>
        </p:nvSpPr>
        <p:spPr>
          <a:xfrm>
            <a:off x="260772" y="1615996"/>
            <a:ext cx="8584401" cy="4955203"/>
          </a:xfrm>
          <a:prstGeom prst="rect">
            <a:avLst/>
          </a:prstGeom>
          <a:noFill/>
        </p:spPr>
        <p:txBody>
          <a:bodyPr wrap="none" rtlCol="0">
            <a:spAutoFit/>
          </a:bodyPr>
          <a:lstStyle/>
          <a:p>
            <a:pPr marL="285750" indent="-285750">
              <a:lnSpc>
                <a:spcPct val="120000"/>
              </a:lnSpc>
              <a:buFont typeface="Arial"/>
              <a:buChar char="•"/>
            </a:pPr>
            <a:r>
              <a:rPr lang="en-US" sz="2400" b="1" dirty="0" smtClean="0"/>
              <a:t>Are </a:t>
            </a:r>
            <a:r>
              <a:rPr lang="en-US" sz="2400" b="1" dirty="0"/>
              <a:t>these elementary particles </a:t>
            </a:r>
            <a:r>
              <a:rPr lang="en-US" sz="2400" b="1" dirty="0">
                <a:solidFill>
                  <a:srgbClr val="FF0000"/>
                </a:solidFill>
              </a:rPr>
              <a:t>fundamental</a:t>
            </a:r>
            <a:r>
              <a:rPr lang="en-US" sz="2400" b="1" dirty="0"/>
              <a:t>? </a:t>
            </a:r>
            <a:endParaRPr lang="en-US" sz="2400" b="1" dirty="0" smtClean="0"/>
          </a:p>
          <a:p>
            <a:pPr marL="285750" indent="-285750">
              <a:lnSpc>
                <a:spcPct val="120000"/>
              </a:lnSpc>
              <a:buFont typeface="Arial"/>
              <a:buChar char="•"/>
            </a:pPr>
            <a:r>
              <a:rPr lang="en-US" sz="2400" b="1" dirty="0"/>
              <a:t>Why there are </a:t>
            </a:r>
            <a:r>
              <a:rPr lang="en-US" sz="2400" b="1" dirty="0">
                <a:solidFill>
                  <a:srgbClr val="FF0000"/>
                </a:solidFill>
              </a:rPr>
              <a:t>three</a:t>
            </a:r>
            <a:r>
              <a:rPr lang="en-US" sz="2400" b="1" dirty="0"/>
              <a:t> </a:t>
            </a:r>
            <a:r>
              <a:rPr lang="en-US" sz="2400" b="1" dirty="0" smtClean="0"/>
              <a:t>families? </a:t>
            </a:r>
          </a:p>
          <a:p>
            <a:pPr marL="285750" indent="-285750">
              <a:lnSpc>
                <a:spcPct val="120000"/>
              </a:lnSpc>
              <a:buFont typeface="Arial"/>
              <a:buChar char="•"/>
            </a:pPr>
            <a:r>
              <a:rPr lang="en-US" sz="2400" b="1" dirty="0" smtClean="0"/>
              <a:t>Are there </a:t>
            </a:r>
            <a:r>
              <a:rPr lang="en-US" sz="2400" b="1" dirty="0" smtClean="0">
                <a:solidFill>
                  <a:srgbClr val="FF0000"/>
                </a:solidFill>
              </a:rPr>
              <a:t>more</a:t>
            </a:r>
            <a:r>
              <a:rPr lang="en-US" sz="2400" b="1" dirty="0" smtClean="0"/>
              <a:t> interactions and what are their </a:t>
            </a:r>
            <a:r>
              <a:rPr lang="en-US" sz="2400" b="1" dirty="0" smtClean="0">
                <a:solidFill>
                  <a:srgbClr val="FF0000"/>
                </a:solidFill>
              </a:rPr>
              <a:t>relations</a:t>
            </a:r>
            <a:r>
              <a:rPr lang="en-US" sz="2400" b="1" dirty="0" smtClean="0"/>
              <a:t>?</a:t>
            </a:r>
          </a:p>
          <a:p>
            <a:pPr marL="285750" indent="-285750">
              <a:lnSpc>
                <a:spcPct val="120000"/>
              </a:lnSpc>
              <a:buFont typeface="Arial"/>
              <a:buChar char="•"/>
            </a:pPr>
            <a:r>
              <a:rPr lang="en-US" sz="2400" b="1" dirty="0" smtClean="0"/>
              <a:t>Why </a:t>
            </a:r>
            <a:r>
              <a:rPr lang="en-US" sz="2400" b="1" dirty="0" smtClean="0">
                <a:solidFill>
                  <a:srgbClr val="FF0000"/>
                </a:solidFill>
              </a:rPr>
              <a:t>gravity</a:t>
            </a:r>
            <a:r>
              <a:rPr lang="en-US" sz="2400" b="1" dirty="0" smtClean="0"/>
              <a:t> cannot be built into the SM? </a:t>
            </a:r>
          </a:p>
          <a:p>
            <a:pPr marL="285750" indent="-285750">
              <a:lnSpc>
                <a:spcPct val="120000"/>
              </a:lnSpc>
              <a:buFont typeface="Arial"/>
              <a:buChar char="•"/>
            </a:pPr>
            <a:r>
              <a:rPr lang="en-US" sz="2400" b="1" dirty="0" smtClean="0"/>
              <a:t>Are there </a:t>
            </a:r>
            <a:r>
              <a:rPr lang="en-US" sz="2400" b="1" dirty="0" smtClean="0">
                <a:solidFill>
                  <a:srgbClr val="FF0000"/>
                </a:solidFill>
              </a:rPr>
              <a:t>more </a:t>
            </a:r>
            <a:r>
              <a:rPr lang="en-US" sz="2400" b="1" dirty="0" smtClean="0"/>
              <a:t>Higgs bosons? Does Higgs has </a:t>
            </a:r>
            <a:r>
              <a:rPr lang="en-US" sz="2400" b="1" dirty="0" smtClean="0">
                <a:solidFill>
                  <a:srgbClr val="FF0000"/>
                </a:solidFill>
              </a:rPr>
              <a:t>structure</a:t>
            </a:r>
            <a:r>
              <a:rPr lang="en-US" sz="2400" b="1" dirty="0" smtClean="0"/>
              <a:t>? </a:t>
            </a:r>
          </a:p>
          <a:p>
            <a:pPr marL="285750" indent="-285750">
              <a:lnSpc>
                <a:spcPct val="120000"/>
              </a:lnSpc>
              <a:buFont typeface="Arial"/>
              <a:buChar char="•"/>
            </a:pPr>
            <a:r>
              <a:rPr lang="en-US" sz="2400" b="1" dirty="0" smtClean="0"/>
              <a:t>What is the </a:t>
            </a:r>
            <a:r>
              <a:rPr lang="en-US" sz="2400" b="1" dirty="0" smtClean="0">
                <a:solidFill>
                  <a:srgbClr val="FF0000"/>
                </a:solidFill>
              </a:rPr>
              <a:t>origin</a:t>
            </a:r>
            <a:r>
              <a:rPr lang="en-US" sz="2400" b="1" dirty="0" smtClean="0"/>
              <a:t> of the electroweak symmetry spontaneous </a:t>
            </a:r>
          </a:p>
          <a:p>
            <a:pPr>
              <a:lnSpc>
                <a:spcPct val="120000"/>
              </a:lnSpc>
            </a:pPr>
            <a:r>
              <a:rPr lang="en-US" sz="2400" b="1" dirty="0"/>
              <a:t> </a:t>
            </a:r>
            <a:r>
              <a:rPr lang="en-US" sz="2400" b="1" dirty="0" smtClean="0"/>
              <a:t>   breaking?</a:t>
            </a:r>
          </a:p>
          <a:p>
            <a:pPr marL="342900" indent="-342900">
              <a:lnSpc>
                <a:spcPct val="120000"/>
              </a:lnSpc>
              <a:buFont typeface="Arial"/>
              <a:buChar char="•"/>
            </a:pPr>
            <a:r>
              <a:rPr lang="en-US" sz="2400" b="1" dirty="0" smtClean="0"/>
              <a:t>What is the property of neutrinos? </a:t>
            </a:r>
          </a:p>
          <a:p>
            <a:pPr marL="342900" indent="-342900">
              <a:lnSpc>
                <a:spcPct val="120000"/>
              </a:lnSpc>
              <a:buFont typeface="Arial"/>
              <a:buChar char="•"/>
            </a:pPr>
            <a:r>
              <a:rPr lang="en-US" sz="2400" b="1" dirty="0"/>
              <a:t>Why the mass of photon is </a:t>
            </a:r>
            <a:r>
              <a:rPr lang="en-US" sz="2400" b="1" dirty="0">
                <a:solidFill>
                  <a:srgbClr val="FF0000"/>
                </a:solidFill>
              </a:rPr>
              <a:t>zero</a:t>
            </a:r>
            <a:r>
              <a:rPr lang="en-US" sz="2400" b="1" dirty="0"/>
              <a:t>, </a:t>
            </a:r>
            <a:r>
              <a:rPr lang="en-US" sz="2400" b="1" dirty="0" smtClean="0"/>
              <a:t>why the masses of them differ </a:t>
            </a:r>
          </a:p>
          <a:p>
            <a:pPr>
              <a:lnSpc>
                <a:spcPct val="120000"/>
              </a:lnSpc>
            </a:pPr>
            <a:r>
              <a:rPr lang="en-US" sz="2400" b="1" dirty="0"/>
              <a:t> </a:t>
            </a:r>
            <a:r>
              <a:rPr lang="en-US" sz="2400" b="1" dirty="0" smtClean="0"/>
              <a:t>    over </a:t>
            </a:r>
            <a:r>
              <a:rPr lang="en-US" sz="2400" b="1" dirty="0" smtClean="0">
                <a:solidFill>
                  <a:srgbClr val="FF0000"/>
                </a:solidFill>
              </a:rPr>
              <a:t>11 orders</a:t>
            </a:r>
            <a:r>
              <a:rPr lang="en-US" sz="2400" b="1" dirty="0" smtClean="0"/>
              <a:t>. </a:t>
            </a:r>
          </a:p>
          <a:p>
            <a:pPr marL="342900" indent="-342900">
              <a:lnSpc>
                <a:spcPct val="120000"/>
              </a:lnSpc>
              <a:buFont typeface="Arial"/>
              <a:buChar char="•"/>
            </a:pPr>
            <a:r>
              <a:rPr lang="en-US" sz="2400" b="1" dirty="0" smtClean="0"/>
              <a:t>Why electric </a:t>
            </a:r>
            <a:r>
              <a:rPr lang="en-US" sz="2400" b="1" dirty="0" smtClean="0">
                <a:solidFill>
                  <a:srgbClr val="FF0000"/>
                </a:solidFill>
              </a:rPr>
              <a:t>charge</a:t>
            </a:r>
            <a:r>
              <a:rPr lang="en-US" sz="2400" b="1" dirty="0" smtClean="0"/>
              <a:t> is quantitated?      </a:t>
            </a:r>
            <a:endParaRPr lang="en-US" sz="2400" b="1" dirty="0"/>
          </a:p>
        </p:txBody>
      </p:sp>
      <p:pic>
        <p:nvPicPr>
          <p:cNvPr id="6" name="Picture 5"/>
          <p:cNvPicPr>
            <a:picLocks noChangeAspect="1"/>
          </p:cNvPicPr>
          <p:nvPr/>
        </p:nvPicPr>
        <p:blipFill>
          <a:blip r:embed="rId2"/>
          <a:stretch>
            <a:fillRect/>
          </a:stretch>
        </p:blipFill>
        <p:spPr>
          <a:xfrm>
            <a:off x="6529036" y="934583"/>
            <a:ext cx="2590064" cy="1727456"/>
          </a:xfrm>
          <a:prstGeom prst="rect">
            <a:avLst/>
          </a:prstGeom>
        </p:spPr>
      </p:pic>
    </p:spTree>
    <p:extLst>
      <p:ext uri="{BB962C8B-B14F-4D97-AF65-F5344CB8AC3E}">
        <p14:creationId xmlns:p14="http://schemas.microsoft.com/office/powerpoint/2010/main" val="19399259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2"/>
          <p:cNvSpPr txBox="1">
            <a:spLocks noChangeArrowheads="1"/>
          </p:cNvSpPr>
          <p:nvPr/>
        </p:nvSpPr>
        <p:spPr bwMode="auto">
          <a:xfrm>
            <a:off x="8626475" y="6492875"/>
            <a:ext cx="914400" cy="3206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Arial" charset="0"/>
                <a:ea typeface="Droid Sans Fallback"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Arial" charset="0"/>
                <a:ea typeface="Droid Sans Fallback"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Arial" charset="0"/>
                <a:ea typeface="Droid Sans Fallback"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Droid Sans Fallback" charset="0"/>
                <a:cs typeface="Droid Sans Fallback" charset="0"/>
              </a:defRPr>
            </a:lvl5pPr>
            <a:lvl6pPr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Droid Sans Fallback" charset="0"/>
                <a:cs typeface="Droid Sans Fallback" charset="0"/>
              </a:defRPr>
            </a:lvl6pPr>
            <a:lvl7pPr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Droid Sans Fallback" charset="0"/>
                <a:cs typeface="Droid Sans Fallback" charset="0"/>
              </a:defRPr>
            </a:lvl7pPr>
            <a:lvl8pPr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Droid Sans Fallback" charset="0"/>
                <a:cs typeface="Droid Sans Fallback" charset="0"/>
              </a:defRPr>
            </a:lvl8pPr>
            <a:lvl9pPr defTabSz="457200" eaLnBrk="0" fontAlgn="base" hangingPunct="0">
              <a:lnSpc>
                <a:spcPct val="93000"/>
              </a:lnSpc>
              <a:spcBef>
                <a:spcPct val="0"/>
              </a:spcBef>
              <a:spcAft>
                <a:spcPts val="288"/>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Droid Sans Fallback" charset="0"/>
                <a:cs typeface="Droid Sans Fallback" charset="0"/>
              </a:defRPr>
            </a:lvl9pPr>
          </a:lstStyle>
          <a:p>
            <a:pPr eaLnBrk="1" hangingPunct="1">
              <a:buSzPct val="100000"/>
            </a:pPr>
            <a:fld id="{584A9C88-7D0E-F646-A00E-52332309E184}" type="slidenum">
              <a:rPr lang="en-US" sz="1400">
                <a:cs typeface="ＭＳ Ｐゴシック" charset="0"/>
              </a:rPr>
              <a:pPr eaLnBrk="1" hangingPunct="1">
                <a:buSzPct val="100000"/>
              </a:pPr>
              <a:t>30</a:t>
            </a:fld>
            <a:endParaRPr lang="en-US" sz="1400">
              <a:cs typeface="ＭＳ Ｐゴシック" charset="0"/>
            </a:endParaRPr>
          </a:p>
        </p:txBody>
      </p:sp>
      <p:sp>
        <p:nvSpPr>
          <p:cNvPr id="27650" name="TextBox 4"/>
          <p:cNvSpPr txBox="1">
            <a:spLocks noChangeArrowheads="1"/>
          </p:cNvSpPr>
          <p:nvPr/>
        </p:nvSpPr>
        <p:spPr bwMode="auto">
          <a:xfrm>
            <a:off x="0" y="57289"/>
            <a:ext cx="9144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000" b="1" dirty="0">
                <a:solidFill>
                  <a:srgbClr val="000000"/>
                </a:solidFill>
              </a:rPr>
              <a:t>Physics Beyond Colliders (PBC)</a:t>
            </a:r>
          </a:p>
        </p:txBody>
      </p:sp>
      <p:sp>
        <p:nvSpPr>
          <p:cNvPr id="7" name="TextBox 6">
            <a:extLst>
              <a:ext uri="{FF2B5EF4-FFF2-40B4-BE49-F238E27FC236}">
                <a16:creationId xmlns:a16="http://schemas.microsoft.com/office/drawing/2014/main" xmlns="" id="{BAEE024F-9A7B-B145-9176-40474716C317}"/>
              </a:ext>
            </a:extLst>
          </p:cNvPr>
          <p:cNvSpPr txBox="1"/>
          <p:nvPr/>
        </p:nvSpPr>
        <p:spPr>
          <a:xfrm>
            <a:off x="107950" y="848455"/>
            <a:ext cx="8907463" cy="1246188"/>
          </a:xfrm>
          <a:prstGeom prst="rect">
            <a:avLst/>
          </a:prstGeom>
          <a:noFill/>
          <a:ln>
            <a:noFill/>
          </a:ln>
        </p:spPr>
        <p:txBody>
          <a:bodyPr wrap="none">
            <a:spAutoFit/>
          </a:bodyPr>
          <a:lstStyle/>
          <a:p>
            <a:r>
              <a:rPr lang="en-US" sz="1500" dirty="0">
                <a:solidFill>
                  <a:srgbClr val="0052FF"/>
                </a:solidFill>
                <a:cs typeface="Droid Sans Fallback" charset="0"/>
              </a:rPr>
              <a:t>Physics Beyond Colliders study group </a:t>
            </a:r>
            <a:r>
              <a:rPr lang="en-US" sz="1500" dirty="0">
                <a:solidFill>
                  <a:srgbClr val="000000"/>
                </a:solidFill>
                <a:cs typeface="Droid Sans Fallback" charset="0"/>
              </a:rPr>
              <a:t>set up in 2016 </a:t>
            </a:r>
            <a:r>
              <a:rPr lang="en-US" sz="1500" dirty="0">
                <a:solidFill>
                  <a:srgbClr val="000000"/>
                </a:solidFill>
              </a:rPr>
              <a:t>to explore the </a:t>
            </a:r>
            <a:r>
              <a:rPr lang="en-US" sz="1500" dirty="0">
                <a:solidFill>
                  <a:srgbClr val="0052FF"/>
                </a:solidFill>
              </a:rPr>
              <a:t>opportunities offered by the </a:t>
            </a:r>
          </a:p>
          <a:p>
            <a:r>
              <a:rPr lang="en-US" sz="1500" dirty="0">
                <a:solidFill>
                  <a:srgbClr val="0052FF"/>
                </a:solidFill>
              </a:rPr>
              <a:t>CERN accelerator complex and other scientific infrastructure to get new insight into some of </a:t>
            </a:r>
          </a:p>
          <a:p>
            <a:r>
              <a:rPr lang="en-US" sz="1500" dirty="0">
                <a:solidFill>
                  <a:srgbClr val="0052FF"/>
                </a:solidFill>
              </a:rPr>
              <a:t>today’s outstanding questions</a:t>
            </a:r>
            <a:r>
              <a:rPr lang="en-US" sz="1500" dirty="0">
                <a:solidFill>
                  <a:srgbClr val="000000"/>
                </a:solidFill>
              </a:rPr>
              <a:t> in particle physics </a:t>
            </a:r>
            <a:r>
              <a:rPr lang="en-US" sz="1500" dirty="0">
                <a:solidFill>
                  <a:srgbClr val="0052FF"/>
                </a:solidFill>
              </a:rPr>
              <a:t>through projects complementary to high-energy </a:t>
            </a:r>
          </a:p>
          <a:p>
            <a:r>
              <a:rPr lang="en-US" sz="1500" dirty="0">
                <a:solidFill>
                  <a:srgbClr val="0052FF"/>
                </a:solidFill>
              </a:rPr>
              <a:t>colliders </a:t>
            </a:r>
            <a:r>
              <a:rPr lang="en-US" sz="1400" dirty="0">
                <a:solidFill>
                  <a:srgbClr val="000000"/>
                </a:solidFill>
              </a:rPr>
              <a:t>(i.e. projects requiring different types of beams and experiments) </a:t>
            </a:r>
            <a:r>
              <a:rPr lang="en-US" sz="1500" dirty="0">
                <a:solidFill>
                  <a:srgbClr val="0052FF"/>
                </a:solidFill>
              </a:rPr>
              <a:t>and other initiatives in the world</a:t>
            </a:r>
            <a:r>
              <a:rPr lang="en-US" sz="1500" dirty="0">
                <a:solidFill>
                  <a:srgbClr val="000000"/>
                </a:solidFill>
              </a:rPr>
              <a:t>. </a:t>
            </a:r>
          </a:p>
          <a:p>
            <a:r>
              <a:rPr lang="en-US" sz="1500" dirty="0">
                <a:solidFill>
                  <a:srgbClr val="000000"/>
                </a:solidFill>
              </a:rPr>
              <a:t>Projects should exploit the </a:t>
            </a:r>
            <a:r>
              <a:rPr lang="en-US" sz="1500" dirty="0">
                <a:solidFill>
                  <a:srgbClr val="0052FF"/>
                </a:solidFill>
              </a:rPr>
              <a:t>uniqueness of CERN accelerator complex and infrastructure</a:t>
            </a:r>
            <a:r>
              <a:rPr lang="en-US" sz="1500" dirty="0">
                <a:solidFill>
                  <a:srgbClr val="000000"/>
                </a:solidFill>
              </a:rPr>
              <a:t>.</a:t>
            </a:r>
          </a:p>
        </p:txBody>
      </p:sp>
      <p:grpSp>
        <p:nvGrpSpPr>
          <p:cNvPr id="27652" name="Group 5"/>
          <p:cNvGrpSpPr>
            <a:grpSpLocks/>
          </p:cNvGrpSpPr>
          <p:nvPr/>
        </p:nvGrpSpPr>
        <p:grpSpPr bwMode="auto">
          <a:xfrm>
            <a:off x="155575" y="2173288"/>
            <a:ext cx="8721725" cy="4170362"/>
            <a:chOff x="155660" y="2461938"/>
            <a:chExt cx="8721754" cy="4169576"/>
          </a:xfrm>
        </p:grpSpPr>
        <p:sp>
          <p:nvSpPr>
            <p:cNvPr id="2" name="TextBox 1">
              <a:extLst>
                <a:ext uri="{FF2B5EF4-FFF2-40B4-BE49-F238E27FC236}">
                  <a16:creationId xmlns:a16="http://schemas.microsoft.com/office/drawing/2014/main" xmlns="" id="{97C1D9F5-0399-2942-84FA-9FD5310CD71D}"/>
                </a:ext>
              </a:extLst>
            </p:cNvPr>
            <p:cNvSpPr txBox="1"/>
            <p:nvPr/>
          </p:nvSpPr>
          <p:spPr>
            <a:xfrm>
              <a:off x="155660" y="3860261"/>
              <a:ext cx="4129102" cy="1399911"/>
            </a:xfrm>
            <a:prstGeom prst="rect">
              <a:avLst/>
            </a:prstGeom>
            <a:solidFill>
              <a:schemeClr val="accent3">
                <a:lumMod val="40000"/>
                <a:lumOff val="60000"/>
              </a:schemeClr>
            </a:solidFill>
            <a:ln>
              <a:solidFill>
                <a:schemeClr val="accent3">
                  <a:lumMod val="50000"/>
                </a:schemeClr>
              </a:solidFill>
            </a:ln>
          </p:spPr>
          <p:txBody>
            <a:bodyPr>
              <a:spAutoFit/>
            </a:bodyPr>
            <a:lstStyle/>
            <a:p>
              <a:r>
                <a:rPr lang="en-US" sz="1500" u="sng" dirty="0">
                  <a:solidFill>
                    <a:srgbClr val="000000"/>
                  </a:solidFill>
                </a:rPr>
                <a:t>Rare decays and precise measurements</a:t>
              </a:r>
            </a:p>
            <a:p>
              <a:r>
                <a:rPr lang="en-US" sz="1400" dirty="0">
                  <a:solidFill>
                    <a:srgbClr val="000000"/>
                  </a:solidFill>
                </a:rPr>
                <a:t>KLEVER (</a:t>
              </a:r>
              <a:r>
                <a:rPr lang="en-US" sz="1400" dirty="0">
                  <a:solidFill>
                    <a:srgbClr val="FF0000"/>
                  </a:solidFill>
                </a:rPr>
                <a:t>K</a:t>
              </a:r>
              <a:r>
                <a:rPr lang="en-US" sz="1400" baseline="30000" dirty="0">
                  <a:solidFill>
                    <a:srgbClr val="FF0000"/>
                  </a:solidFill>
                </a:rPr>
                <a:t>0</a:t>
              </a:r>
              <a:r>
                <a:rPr lang="en-US" sz="1400" baseline="-25000" dirty="0">
                  <a:solidFill>
                    <a:srgbClr val="FF0000"/>
                  </a:solidFill>
                </a:rPr>
                <a:t>L</a:t>
              </a:r>
              <a:r>
                <a:rPr lang="en-US" sz="1400" dirty="0">
                  <a:solidFill>
                    <a:srgbClr val="FF0000"/>
                  </a:solidFill>
                </a:rPr>
                <a:t> </a:t>
              </a:r>
              <a:r>
                <a:rPr lang="en-US" sz="1400" dirty="0">
                  <a:solidFill>
                    <a:srgbClr val="FF0000"/>
                  </a:solidFill>
                  <a:sym typeface="Wingdings" charset="0"/>
                </a:rPr>
                <a:t> π</a:t>
              </a:r>
              <a:r>
                <a:rPr lang="en-US" sz="1400" baseline="30000" dirty="0">
                  <a:solidFill>
                    <a:srgbClr val="FF0000"/>
                  </a:solidFill>
                  <a:sym typeface="Wingdings" charset="0"/>
                </a:rPr>
                <a:t>0</a:t>
              </a:r>
              <a:r>
                <a:rPr lang="en-US" sz="1400" dirty="0">
                  <a:solidFill>
                    <a:srgbClr val="FF0000"/>
                  </a:solidFill>
                  <a:sym typeface="Wingdings" charset="0"/>
                </a:rPr>
                <a:t>𝜈𝜈</a:t>
              </a:r>
              <a:r>
                <a:rPr lang="en-US" sz="1400" dirty="0">
                  <a:solidFill>
                    <a:srgbClr val="000000"/>
                  </a:solidFill>
                  <a:sym typeface="Wingdings" charset="0"/>
                </a:rPr>
                <a:t>)</a:t>
              </a:r>
            </a:p>
            <a:p>
              <a:r>
                <a:rPr lang="en-US" sz="1400" dirty="0" err="1">
                  <a:solidFill>
                    <a:srgbClr val="000000"/>
                  </a:solidFill>
                  <a:sym typeface="Wingdings" charset="0"/>
                </a:rPr>
                <a:t>TauFV@BDF</a:t>
              </a:r>
              <a:r>
                <a:rPr lang="en-US" sz="1400" dirty="0">
                  <a:solidFill>
                    <a:srgbClr val="000000"/>
                  </a:solidFill>
                  <a:sym typeface="Wingdings" charset="0"/>
                </a:rPr>
                <a:t>:</a:t>
              </a:r>
              <a:r>
                <a:rPr lang="en-US" sz="1400" dirty="0">
                  <a:solidFill>
                    <a:srgbClr val="FF0000"/>
                  </a:solidFill>
                  <a:sym typeface="Wingdings" charset="0"/>
                </a:rPr>
                <a:t> 𝜏  3μ</a:t>
              </a:r>
            </a:p>
            <a:p>
              <a:r>
                <a:rPr lang="en-US" sz="1400" dirty="0">
                  <a:solidFill>
                    <a:srgbClr val="000000"/>
                  </a:solidFill>
                  <a:sym typeface="Wingdings" charset="0"/>
                </a:rPr>
                <a:t>REDTOP </a:t>
              </a:r>
              <a:r>
                <a:rPr lang="en-US" sz="1400" dirty="0">
                  <a:solidFill>
                    <a:srgbClr val="FF0000"/>
                  </a:solidFill>
                  <a:sym typeface="Wingdings" charset="0"/>
                </a:rPr>
                <a:t>(𝜂 decays</a:t>
              </a:r>
              <a:r>
                <a:rPr lang="en-US" sz="1400" dirty="0">
                  <a:solidFill>
                    <a:srgbClr val="000000"/>
                  </a:solidFill>
                  <a:sym typeface="Wingdings" charset="0"/>
                </a:rPr>
                <a:t>)</a:t>
              </a:r>
            </a:p>
            <a:p>
              <a:r>
                <a:rPr lang="en-US" sz="1400" dirty="0" err="1">
                  <a:solidFill>
                    <a:srgbClr val="000000"/>
                  </a:solidFill>
                  <a:sym typeface="Wingdings" charset="0"/>
                </a:rPr>
                <a:t>MUonE</a:t>
              </a:r>
              <a:r>
                <a:rPr lang="en-US" sz="1400" dirty="0">
                  <a:solidFill>
                    <a:srgbClr val="000000"/>
                  </a:solidFill>
                  <a:sym typeface="Wingdings" charset="0"/>
                </a:rPr>
                <a:t> (</a:t>
              </a:r>
              <a:r>
                <a:rPr lang="en-US" sz="1400" dirty="0" err="1">
                  <a:solidFill>
                    <a:srgbClr val="000000"/>
                  </a:solidFill>
                  <a:sym typeface="Wingdings" charset="0"/>
                </a:rPr>
                <a:t>hadronic</a:t>
              </a:r>
              <a:r>
                <a:rPr lang="en-US" sz="1400" dirty="0">
                  <a:solidFill>
                    <a:srgbClr val="000000"/>
                  </a:solidFill>
                  <a:sym typeface="Wingdings" charset="0"/>
                </a:rPr>
                <a:t> vacuum polarization for (</a:t>
              </a:r>
              <a:r>
                <a:rPr lang="en-US" sz="1400" dirty="0">
                  <a:solidFill>
                    <a:srgbClr val="FF0000"/>
                  </a:solidFill>
                  <a:sym typeface="Wingdings" charset="0"/>
                </a:rPr>
                <a:t>g-2</a:t>
              </a:r>
              <a:r>
                <a:rPr lang="en-US" sz="1400" baseline="-25000" dirty="0">
                  <a:solidFill>
                    <a:srgbClr val="FF0000"/>
                  </a:solidFill>
                  <a:sym typeface="Wingdings" charset="0"/>
                </a:rPr>
                <a:t>μ</a:t>
              </a:r>
              <a:r>
                <a:rPr lang="en-US" sz="1400" dirty="0">
                  <a:solidFill>
                    <a:srgbClr val="000000"/>
                  </a:solidFill>
                  <a:sym typeface="Wingdings" charset="0"/>
                </a:rPr>
                <a:t>))</a:t>
              </a:r>
            </a:p>
            <a:p>
              <a:r>
                <a:rPr lang="en-US" sz="1400" dirty="0">
                  <a:solidFill>
                    <a:srgbClr val="FF0000"/>
                  </a:solidFill>
                  <a:sym typeface="Wingdings" charset="0"/>
                </a:rPr>
                <a:t>Proton EDM</a:t>
              </a:r>
              <a:endParaRPr lang="en-US" sz="1400" dirty="0">
                <a:solidFill>
                  <a:srgbClr val="FF0000"/>
                </a:solidFill>
              </a:endParaRPr>
            </a:p>
          </p:txBody>
        </p:sp>
        <p:sp>
          <p:nvSpPr>
            <p:cNvPr id="9" name="TextBox 8">
              <a:extLst>
                <a:ext uri="{FF2B5EF4-FFF2-40B4-BE49-F238E27FC236}">
                  <a16:creationId xmlns:a16="http://schemas.microsoft.com/office/drawing/2014/main" xmlns="" id="{0DA5DDB2-19CC-EE48-8B7F-33F40DF1A0CB}"/>
                </a:ext>
              </a:extLst>
            </p:cNvPr>
            <p:cNvSpPr txBox="1"/>
            <p:nvPr/>
          </p:nvSpPr>
          <p:spPr>
            <a:xfrm>
              <a:off x="200110" y="2493682"/>
              <a:ext cx="4732354" cy="969779"/>
            </a:xfrm>
            <a:prstGeom prst="rect">
              <a:avLst/>
            </a:prstGeom>
            <a:solidFill>
              <a:schemeClr val="accent2">
                <a:lumMod val="20000"/>
                <a:lumOff val="80000"/>
              </a:schemeClr>
            </a:solidFill>
            <a:ln>
              <a:solidFill>
                <a:schemeClr val="accent2">
                  <a:lumMod val="50000"/>
                </a:schemeClr>
              </a:solidFill>
            </a:ln>
          </p:spPr>
          <p:txBody>
            <a:bodyPr wrap="none">
              <a:spAutoFit/>
            </a:bodyPr>
            <a:lstStyle/>
            <a:p>
              <a:pPr>
                <a:defRPr/>
              </a:pPr>
              <a:r>
                <a:rPr lang="en-US" sz="1500" u="sng" dirty="0">
                  <a:solidFill>
                    <a:prstClr val="black"/>
                  </a:solidFill>
                  <a:latin typeface="Arial" panose="020B0604020202020204" pitchFamily="34" charset="0"/>
                  <a:ea typeface="ＭＳ Ｐゴシック" panose="020B0600070205080204" pitchFamily="34" charset="-128"/>
                  <a:cs typeface="ＭＳ Ｐゴシック" panose="020B0600070205080204" pitchFamily="34" charset="-128"/>
                </a:rPr>
                <a:t>QCD measurements</a:t>
              </a:r>
            </a:p>
            <a:p>
              <a:pPr>
                <a:defRPr/>
              </a:pPr>
              <a:r>
                <a:rPr lang="en-US" sz="1400" dirty="0">
                  <a:solidFill>
                    <a:prstClr val="black"/>
                  </a:solidFill>
                  <a:latin typeface="Arial" panose="020B0604020202020204" pitchFamily="34" charset="0"/>
                  <a:ea typeface="ＭＳ Ｐゴシック" panose="020B0600070205080204" pitchFamily="34" charset="-128"/>
                  <a:cs typeface="ＭＳ Ｐゴシック" panose="020B0600070205080204" pitchFamily="34" charset="-128"/>
                </a:rPr>
                <a:t>COMPASS++, DIRAC++</a:t>
              </a:r>
            </a:p>
            <a:p>
              <a:pPr>
                <a:defRPr/>
              </a:pPr>
              <a:r>
                <a:rPr lang="en-US" sz="1400" dirty="0">
                  <a:solidFill>
                    <a:prstClr val="black"/>
                  </a:solidFill>
                  <a:latin typeface="Arial" panose="020B0604020202020204" pitchFamily="34" charset="0"/>
                  <a:ea typeface="ＭＳ Ｐゴシック" panose="020B0600070205080204" pitchFamily="34" charset="-128"/>
                  <a:cs typeface="ＭＳ Ｐゴシック" panose="020B0600070205080204" pitchFamily="34" charset="-128"/>
                </a:rPr>
                <a:t>NA61++, NA60++  </a:t>
              </a:r>
            </a:p>
            <a:p>
              <a:pPr>
                <a:defRPr/>
              </a:pPr>
              <a:r>
                <a:rPr lang="en-US" sz="1400" dirty="0">
                  <a:solidFill>
                    <a:prstClr val="black"/>
                  </a:solidFill>
                  <a:latin typeface="Arial" panose="020B0604020202020204" pitchFamily="34" charset="0"/>
                  <a:ea typeface="ＭＳ Ｐゴシック" panose="020B0600070205080204" pitchFamily="34" charset="-128"/>
                  <a:cs typeface="ＭＳ Ｐゴシック" panose="020B0600070205080204" pitchFamily="34" charset="-128"/>
                </a:rPr>
                <a:t>Fixed target (gas, bending crystals) in ALICE and </a:t>
              </a:r>
              <a:r>
                <a:rPr lang="en-US" sz="1400" dirty="0" err="1">
                  <a:solidFill>
                    <a:prstClr val="black"/>
                  </a:solidFill>
                  <a:latin typeface="Arial" panose="020B0604020202020204" pitchFamily="34" charset="0"/>
                  <a:ea typeface="ＭＳ Ｐゴシック" panose="020B0600070205080204" pitchFamily="34" charset="-128"/>
                  <a:cs typeface="ＭＳ Ｐゴシック" panose="020B0600070205080204" pitchFamily="34" charset="-128"/>
                </a:rPr>
                <a:t>LHCb</a:t>
              </a:r>
              <a:endParaRPr lang="en-US" sz="1400" dirty="0">
                <a:solidFill>
                  <a:prstClr val="black"/>
                </a:solidFill>
                <a:latin typeface="Arial" panose="020B0604020202020204" pitchFamily="34" charset="0"/>
                <a:ea typeface="ＭＳ Ｐゴシック" panose="020B0600070205080204" pitchFamily="34" charset="-128"/>
                <a:cs typeface="ＭＳ Ｐゴシック" panose="020B0600070205080204" pitchFamily="34" charset="-128"/>
              </a:endParaRPr>
            </a:p>
          </p:txBody>
        </p:sp>
        <p:sp>
          <p:nvSpPr>
            <p:cNvPr id="10" name="TextBox 9">
              <a:extLst>
                <a:ext uri="{FF2B5EF4-FFF2-40B4-BE49-F238E27FC236}">
                  <a16:creationId xmlns:a16="http://schemas.microsoft.com/office/drawing/2014/main" xmlns="" id="{F4B66755-2980-1A49-9B0C-07CD6761623F}"/>
                </a:ext>
              </a:extLst>
            </p:cNvPr>
            <p:cNvSpPr txBox="1"/>
            <p:nvPr/>
          </p:nvSpPr>
          <p:spPr>
            <a:xfrm>
              <a:off x="179473" y="5661735"/>
              <a:ext cx="5778519" cy="969779"/>
            </a:xfrm>
            <a:prstGeom prst="rect">
              <a:avLst/>
            </a:prstGeom>
            <a:solidFill>
              <a:schemeClr val="accent4">
                <a:lumMod val="20000"/>
                <a:lumOff val="80000"/>
              </a:schemeClr>
            </a:solidFill>
            <a:ln>
              <a:solidFill>
                <a:srgbClr val="7030A0"/>
              </a:solidFill>
            </a:ln>
          </p:spPr>
          <p:txBody>
            <a:bodyPr wrap="none">
              <a:spAutoFit/>
            </a:bodyPr>
            <a:lstStyle/>
            <a:p>
              <a:r>
                <a:rPr lang="en-US" sz="1500" u="sng">
                  <a:solidFill>
                    <a:srgbClr val="000000"/>
                  </a:solidFill>
                </a:rPr>
                <a:t>Non-accelerator projects</a:t>
              </a:r>
            </a:p>
            <a:p>
              <a:r>
                <a:rPr lang="en-US" sz="1400">
                  <a:solidFill>
                    <a:srgbClr val="000000"/>
                  </a:solidFill>
                </a:rPr>
                <a:t>Exploit CERN’s technology </a:t>
              </a:r>
              <a:r>
                <a:rPr lang="en-US" sz="1300">
                  <a:solidFill>
                    <a:srgbClr val="000000"/>
                  </a:solidFill>
                </a:rPr>
                <a:t>(RF, vacuum, magnets, optics, cryogenics) </a:t>
              </a:r>
              <a:r>
                <a:rPr lang="en-US" sz="1400">
                  <a:solidFill>
                    <a:srgbClr val="000000"/>
                  </a:solidFill>
                </a:rPr>
                <a:t>for</a:t>
              </a:r>
            </a:p>
            <a:p>
              <a:r>
                <a:rPr lang="en-US" sz="1400">
                  <a:solidFill>
                    <a:srgbClr val="000000"/>
                  </a:solidFill>
                </a:rPr>
                <a:t>experiments possibly located in other labs.</a:t>
              </a:r>
            </a:p>
            <a:p>
              <a:r>
                <a:rPr lang="en-US" sz="1400">
                  <a:solidFill>
                    <a:srgbClr val="000000"/>
                  </a:solidFill>
                </a:rPr>
                <a:t>E.g. axion searches: IAXO </a:t>
              </a:r>
              <a:r>
                <a:rPr lang="en-US" sz="1200">
                  <a:solidFill>
                    <a:srgbClr val="000000"/>
                  </a:solidFill>
                </a:rPr>
                <a:t>(helioscope), </a:t>
              </a:r>
              <a:r>
                <a:rPr lang="en-US" sz="1400">
                  <a:solidFill>
                    <a:srgbClr val="000000"/>
                  </a:solidFill>
                </a:rPr>
                <a:t>JURA </a:t>
              </a:r>
              <a:r>
                <a:rPr lang="en-US" sz="1200">
                  <a:solidFill>
                    <a:srgbClr val="000000"/>
                  </a:solidFill>
                </a:rPr>
                <a:t>(Light Shining through Wall)</a:t>
              </a:r>
            </a:p>
          </p:txBody>
        </p:sp>
        <p:sp>
          <p:nvSpPr>
            <p:cNvPr id="11" name="TextBox 10">
              <a:extLst>
                <a:ext uri="{FF2B5EF4-FFF2-40B4-BE49-F238E27FC236}">
                  <a16:creationId xmlns:a16="http://schemas.microsoft.com/office/drawing/2014/main" xmlns="" id="{E47D4C44-8DE0-1A43-B0ED-AD1476C4FF83}"/>
                </a:ext>
              </a:extLst>
            </p:cNvPr>
            <p:cNvSpPr txBox="1"/>
            <p:nvPr/>
          </p:nvSpPr>
          <p:spPr>
            <a:xfrm>
              <a:off x="5003901" y="4149132"/>
              <a:ext cx="3560775" cy="522190"/>
            </a:xfrm>
            <a:prstGeom prst="rect">
              <a:avLst/>
            </a:prstGeom>
            <a:solidFill>
              <a:schemeClr val="accent5">
                <a:lumMod val="20000"/>
                <a:lumOff val="80000"/>
              </a:schemeClr>
            </a:solidFill>
            <a:ln>
              <a:solidFill>
                <a:schemeClr val="accent5">
                  <a:lumMod val="50000"/>
                </a:schemeClr>
              </a:solidFill>
            </a:ln>
          </p:spPr>
          <p:txBody>
            <a:bodyPr wrap="none">
              <a:spAutoFit/>
            </a:bodyPr>
            <a:lstStyle/>
            <a:p>
              <a:pPr>
                <a:defRPr/>
              </a:pPr>
              <a:r>
                <a:rPr lang="en-US" sz="1500" u="sng" dirty="0">
                  <a:solidFill>
                    <a:prstClr val="black"/>
                  </a:solidFill>
                  <a:latin typeface="Arial" panose="020B0604020202020204" pitchFamily="34" charset="0"/>
                  <a:ea typeface="ＭＳ Ｐゴシック" panose="020B0600070205080204" pitchFamily="34" charset="-128"/>
                  <a:cs typeface="ＭＳ Ｐゴシック" panose="020B0600070205080204" pitchFamily="34" charset="-128"/>
                </a:rPr>
                <a:t>Long-lived particles from LHC collisions</a:t>
              </a:r>
            </a:p>
            <a:p>
              <a:pPr>
                <a:defRPr/>
              </a:pPr>
              <a:r>
                <a:rPr lang="en-US" sz="1300" dirty="0">
                  <a:solidFill>
                    <a:prstClr val="black"/>
                  </a:solidFill>
                  <a:latin typeface="Arial" panose="020B0604020202020204" pitchFamily="34" charset="0"/>
                  <a:ea typeface="ＭＳ Ｐゴシック" panose="020B0600070205080204" pitchFamily="34" charset="-128"/>
                  <a:cs typeface="ＭＳ Ｐゴシック" panose="020B0600070205080204" pitchFamily="34" charset="-128"/>
                </a:rPr>
                <a:t>FASER, MATHUSLA, CODEX-b, </a:t>
              </a:r>
              <a:r>
                <a:rPr lang="en-US" sz="1300" dirty="0" err="1">
                  <a:solidFill>
                    <a:prstClr val="black"/>
                  </a:solidFill>
                  <a:latin typeface="Arial" panose="020B0604020202020204" pitchFamily="34" charset="0"/>
                  <a:ea typeface="ＭＳ Ｐゴシック" panose="020B0600070205080204" pitchFamily="34" charset="-128"/>
                  <a:cs typeface="ＭＳ Ｐゴシック" panose="020B0600070205080204" pitchFamily="34" charset="-128"/>
                </a:rPr>
                <a:t>milliQAN</a:t>
              </a:r>
              <a:endParaRPr lang="en-US" sz="1300" dirty="0">
                <a:solidFill>
                  <a:prstClr val="black"/>
                </a:solidFill>
                <a:latin typeface="Arial" panose="020B0604020202020204" pitchFamily="34" charset="0"/>
                <a:ea typeface="ＭＳ Ｐゴシック" panose="020B0600070205080204" pitchFamily="34" charset="-128"/>
                <a:cs typeface="ＭＳ Ｐゴシック" panose="020B0600070205080204" pitchFamily="34" charset="-128"/>
              </a:endParaRPr>
            </a:p>
          </p:txBody>
        </p:sp>
        <p:sp>
          <p:nvSpPr>
            <p:cNvPr id="12" name="TextBox 11">
              <a:extLst>
                <a:ext uri="{FF2B5EF4-FFF2-40B4-BE49-F238E27FC236}">
                  <a16:creationId xmlns:a16="http://schemas.microsoft.com/office/drawing/2014/main" xmlns="" id="{B0A6539E-1512-E74A-814C-2700EB1D50D9}"/>
                </a:ext>
              </a:extLst>
            </p:cNvPr>
            <p:cNvSpPr txBox="1"/>
            <p:nvPr/>
          </p:nvSpPr>
          <p:spPr>
            <a:xfrm>
              <a:off x="5219802" y="2461938"/>
              <a:ext cx="3470287" cy="1399911"/>
            </a:xfrm>
            <a:prstGeom prst="rect">
              <a:avLst/>
            </a:prstGeom>
            <a:solidFill>
              <a:schemeClr val="accent6">
                <a:lumMod val="40000"/>
                <a:lumOff val="60000"/>
              </a:schemeClr>
            </a:solidFill>
            <a:ln>
              <a:solidFill>
                <a:schemeClr val="accent2">
                  <a:lumMod val="50000"/>
                </a:schemeClr>
              </a:solidFill>
            </a:ln>
          </p:spPr>
          <p:txBody>
            <a:bodyPr wrap="none">
              <a:spAutoFit/>
            </a:bodyPr>
            <a:lstStyle/>
            <a:p>
              <a:r>
                <a:rPr lang="en-US" sz="1500" u="sng">
                  <a:solidFill>
                    <a:srgbClr val="000000"/>
                  </a:solidFill>
                </a:rPr>
                <a:t>Hidden sector with “beam dump”</a:t>
              </a:r>
            </a:p>
            <a:p>
              <a:r>
                <a:rPr lang="en-US" sz="1400">
                  <a:solidFill>
                    <a:srgbClr val="000000"/>
                  </a:solidFill>
                </a:rPr>
                <a:t>NA64++ (e,</a:t>
              </a:r>
              <a:r>
                <a:rPr lang="en-US" sz="1400">
                  <a:solidFill>
                    <a:srgbClr val="000000"/>
                  </a:solidFill>
                  <a:sym typeface="Wingdings" charset="0"/>
                </a:rPr>
                <a:t>μ)</a:t>
              </a:r>
              <a:endParaRPr lang="en-US" sz="1400">
                <a:solidFill>
                  <a:srgbClr val="000000"/>
                </a:solidFill>
              </a:endParaRPr>
            </a:p>
            <a:p>
              <a:r>
                <a:rPr lang="en-US" sz="1400">
                  <a:solidFill>
                    <a:srgbClr val="000000"/>
                  </a:solidFill>
                </a:rPr>
                <a:t>NA62++</a:t>
              </a:r>
            </a:p>
            <a:p>
              <a:r>
                <a:rPr lang="en-US" sz="1400">
                  <a:solidFill>
                    <a:srgbClr val="000000"/>
                  </a:solidFill>
                </a:rPr>
                <a:t>Beam Dump Facility at North Area (SHiP)</a:t>
              </a:r>
            </a:p>
            <a:p>
              <a:r>
                <a:rPr lang="en-US" sz="1400">
                  <a:solidFill>
                    <a:srgbClr val="000000"/>
                  </a:solidFill>
                </a:rPr>
                <a:t>LDMX@eSPS </a:t>
              </a:r>
            </a:p>
            <a:p>
              <a:r>
                <a:rPr lang="en-US" sz="1400">
                  <a:solidFill>
                    <a:srgbClr val="000000"/>
                  </a:solidFill>
                </a:rPr>
                <a:t>AWAKE++</a:t>
              </a:r>
            </a:p>
          </p:txBody>
        </p:sp>
        <p:sp>
          <p:nvSpPr>
            <p:cNvPr id="96266" name="TextBox 2">
              <a:extLst>
                <a:ext uri="{FF2B5EF4-FFF2-40B4-BE49-F238E27FC236}">
                  <a16:creationId xmlns:a16="http://schemas.microsoft.com/office/drawing/2014/main" xmlns="" id="{4510D208-D146-914E-B50F-76F6EABCC127}"/>
                </a:ext>
              </a:extLst>
            </p:cNvPr>
            <p:cNvSpPr txBox="1">
              <a:spLocks noChangeArrowheads="1"/>
            </p:cNvSpPr>
            <p:nvPr/>
          </p:nvSpPr>
          <p:spPr bwMode="auto">
            <a:xfrm>
              <a:off x="6256443" y="5909338"/>
              <a:ext cx="2433645" cy="55393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p>
              <a:pPr marL="285750" indent="-285750">
                <a:buFont typeface="Wingdings" pitchFamily="2" charset="2"/>
                <a:buChar char="à"/>
                <a:defRPr/>
              </a:pPr>
              <a:r>
                <a:rPr lang="en-US" altLang="en-US" sz="1500" dirty="0">
                  <a:solidFill>
                    <a:srgbClr val="0052FF"/>
                  </a:solidFill>
                  <a:latin typeface="Arial" panose="020B0604020202020204" pitchFamily="34" charset="0"/>
                  <a:ea typeface="ＭＳ Ｐゴシック" panose="020B0600070205080204" pitchFamily="34" charset="-128"/>
                  <a:cs typeface="ＭＳ Ｐゴシック" panose="020B0600070205080204" pitchFamily="34" charset="-128"/>
                </a:rPr>
                <a:t>Comprehensive report </a:t>
              </a:r>
            </a:p>
            <a:p>
              <a:pPr>
                <a:defRPr/>
              </a:pPr>
              <a:r>
                <a:rPr lang="en-US" altLang="en-US" sz="1500" dirty="0">
                  <a:solidFill>
                    <a:srgbClr val="0052FF"/>
                  </a:solidFill>
                  <a:latin typeface="Arial" panose="020B0604020202020204" pitchFamily="34" charset="0"/>
                  <a:ea typeface="ＭＳ Ｐゴシック" panose="020B0600070205080204" pitchFamily="34" charset="-128"/>
                  <a:cs typeface="ＭＳ Ｐゴシック" panose="020B0600070205080204" pitchFamily="34" charset="-128"/>
                </a:rPr>
                <a:t>      submitted to ESPP</a:t>
              </a:r>
            </a:p>
          </p:txBody>
        </p:sp>
        <p:sp>
          <p:nvSpPr>
            <p:cNvPr id="16" name="TextBox 15">
              <a:extLst>
                <a:ext uri="{FF2B5EF4-FFF2-40B4-BE49-F238E27FC236}">
                  <a16:creationId xmlns:a16="http://schemas.microsoft.com/office/drawing/2014/main" xmlns="" id="{93AD22A3-A66B-1B43-988A-F4C95BDEFF97}"/>
                </a:ext>
              </a:extLst>
            </p:cNvPr>
            <p:cNvSpPr txBox="1"/>
            <p:nvPr/>
          </p:nvSpPr>
          <p:spPr>
            <a:xfrm>
              <a:off x="4859439" y="4977651"/>
              <a:ext cx="4017975" cy="539648"/>
            </a:xfrm>
            <a:prstGeom prst="rect">
              <a:avLst/>
            </a:prstGeom>
            <a:solidFill>
              <a:schemeClr val="bg2">
                <a:lumMod val="90000"/>
              </a:schemeClr>
            </a:solidFill>
            <a:ln>
              <a:solidFill>
                <a:schemeClr val="bg2">
                  <a:lumMod val="10000"/>
                </a:schemeClr>
              </a:solidFill>
            </a:ln>
          </p:spPr>
          <p:txBody>
            <a:bodyPr wrap="none">
              <a:spAutoFit/>
            </a:bodyPr>
            <a:lstStyle/>
            <a:p>
              <a:pPr>
                <a:defRPr/>
              </a:pPr>
              <a:r>
                <a:rPr lang="en-US" sz="1500" u="sng" dirty="0">
                  <a:solidFill>
                    <a:prstClr val="black"/>
                  </a:solidFill>
                  <a:latin typeface="Arial" panose="020B0604020202020204" pitchFamily="34" charset="0"/>
                  <a:ea typeface="ＭＳ Ｐゴシック" panose="020B0600070205080204" pitchFamily="34" charset="-128"/>
                  <a:cs typeface="ＭＳ Ｐゴシック" panose="020B0600070205080204" pitchFamily="34" charset="-128"/>
                </a:rPr>
                <a:t>Other facilities:</a:t>
              </a:r>
            </a:p>
            <a:p>
              <a:pPr>
                <a:defRPr/>
              </a:pPr>
              <a:r>
                <a:rPr lang="en-US" sz="1400" dirty="0">
                  <a:solidFill>
                    <a:prstClr val="black"/>
                  </a:solidFill>
                  <a:latin typeface="Arial" panose="020B0604020202020204" pitchFamily="34" charset="0"/>
                  <a:ea typeface="ＭＳ Ｐゴシック" panose="020B0600070205080204" pitchFamily="34" charset="-128"/>
                  <a:cs typeface="ＭＳ Ｐゴシック" panose="020B0600070205080204" pitchFamily="34" charset="-128"/>
                </a:rPr>
                <a:t>𝛾-factory from Partially Stripped Ions; </a:t>
              </a:r>
              <a:r>
                <a:rPr lang="en-US" sz="1400" dirty="0" err="1">
                  <a:solidFill>
                    <a:prstClr val="black"/>
                  </a:solidFill>
                  <a:latin typeface="Arial" panose="020B0604020202020204" pitchFamily="34" charset="0"/>
                  <a:ea typeface="ＭＳ Ｐゴシック" panose="020B0600070205080204" pitchFamily="34" charset="-128"/>
                  <a:cs typeface="ＭＳ Ｐゴシック" panose="020B0600070205080204" pitchFamily="34" charset="-128"/>
                </a:rPr>
                <a:t>nuSTORM</a:t>
              </a:r>
              <a:endParaRPr lang="en-US" sz="1400" dirty="0">
                <a:solidFill>
                  <a:prstClr val="black"/>
                </a:solidFill>
                <a:latin typeface="Arial" panose="020B0604020202020204" pitchFamily="34" charset="0"/>
                <a:ea typeface="ＭＳ Ｐゴシック" panose="020B0600070205080204" pitchFamily="34" charset="-128"/>
                <a:cs typeface="ＭＳ Ｐゴシック" panose="020B0600070205080204" pitchFamily="34" charset="-128"/>
              </a:endParaRPr>
            </a:p>
          </p:txBody>
        </p:sp>
      </p:grpSp>
    </p:spTree>
    <p:extLst>
      <p:ext uri="{BB962C8B-B14F-4D97-AF65-F5344CB8AC3E}">
        <p14:creationId xmlns:p14="http://schemas.microsoft.com/office/powerpoint/2010/main" val="4035444573"/>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Future Colliders Are Discussing </a:t>
            </a:r>
            <a:endParaRPr lang="en-US" b="1" dirty="0"/>
          </a:p>
        </p:txBody>
      </p:sp>
      <p:sp>
        <p:nvSpPr>
          <p:cNvPr id="4" name="Slide Number Placeholder 3"/>
          <p:cNvSpPr>
            <a:spLocks noGrp="1"/>
          </p:cNvSpPr>
          <p:nvPr>
            <p:ph type="sldNum" sz="quarter" idx="12"/>
          </p:nvPr>
        </p:nvSpPr>
        <p:spPr/>
        <p:txBody>
          <a:bodyPr/>
          <a:lstStyle/>
          <a:p>
            <a:fld id="{C973300C-797F-D148-A78D-320196FBAF04}" type="slidenum">
              <a:rPr lang="en-US" smtClean="0"/>
              <a:t>31</a:t>
            </a:fld>
            <a:endParaRPr lang="en-US"/>
          </a:p>
        </p:txBody>
      </p:sp>
      <p:pic>
        <p:nvPicPr>
          <p:cNvPr id="3" name="Picture 2"/>
          <p:cNvPicPr>
            <a:picLocks noChangeAspect="1"/>
          </p:cNvPicPr>
          <p:nvPr/>
        </p:nvPicPr>
        <p:blipFill>
          <a:blip r:embed="rId2"/>
          <a:stretch>
            <a:fillRect/>
          </a:stretch>
        </p:blipFill>
        <p:spPr>
          <a:xfrm>
            <a:off x="8300" y="1282331"/>
            <a:ext cx="9144000" cy="5162867"/>
          </a:xfrm>
          <a:prstGeom prst="rect">
            <a:avLst/>
          </a:prstGeom>
        </p:spPr>
      </p:pic>
    </p:spTree>
    <p:extLst>
      <p:ext uri="{BB962C8B-B14F-4D97-AF65-F5344CB8AC3E}">
        <p14:creationId xmlns:p14="http://schemas.microsoft.com/office/powerpoint/2010/main" val="41519948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ccComplex0700829.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343" y="158334"/>
            <a:ext cx="7100398" cy="6419943"/>
          </a:xfrm>
          <a:prstGeom prst="rect">
            <a:avLst/>
          </a:prstGeom>
        </p:spPr>
      </p:pic>
      <p:sp>
        <p:nvSpPr>
          <p:cNvPr id="6" name="Rectangle 5"/>
          <p:cNvSpPr/>
          <p:nvPr/>
        </p:nvSpPr>
        <p:spPr>
          <a:xfrm>
            <a:off x="5441605" y="3222789"/>
            <a:ext cx="2504400" cy="646331"/>
          </a:xfrm>
          <a:prstGeom prst="rect">
            <a:avLst/>
          </a:prstGeom>
        </p:spPr>
        <p:txBody>
          <a:bodyPr wrap="square">
            <a:spAutoFit/>
          </a:bodyPr>
          <a:lstStyle/>
          <a:p>
            <a:r>
              <a:rPr lang="en-US" b="1" dirty="0" smtClean="0"/>
              <a:t>Produce &gt;1000 </a:t>
            </a:r>
            <a:r>
              <a:rPr lang="en-US" b="1" dirty="0"/>
              <a:t>different </a:t>
            </a:r>
            <a:endParaRPr lang="en-US" b="1" dirty="0" smtClean="0"/>
          </a:p>
          <a:p>
            <a:r>
              <a:rPr lang="en-US" b="1" dirty="0" smtClean="0"/>
              <a:t>isotopes</a:t>
            </a:r>
            <a:endParaRPr lang="en-US" b="1" dirty="0"/>
          </a:p>
        </p:txBody>
      </p:sp>
      <p:sp>
        <p:nvSpPr>
          <p:cNvPr id="7" name="TextBox 6"/>
          <p:cNvSpPr txBox="1"/>
          <p:nvPr/>
        </p:nvSpPr>
        <p:spPr>
          <a:xfrm>
            <a:off x="5070670" y="4306668"/>
            <a:ext cx="961546" cy="276999"/>
          </a:xfrm>
          <a:prstGeom prst="rect">
            <a:avLst/>
          </a:prstGeom>
          <a:noFill/>
        </p:spPr>
        <p:txBody>
          <a:bodyPr wrap="none" rtlCol="0">
            <a:spAutoFit/>
          </a:bodyPr>
          <a:lstStyle/>
          <a:p>
            <a:r>
              <a:rPr lang="en-US" sz="1200" dirty="0" smtClean="0">
                <a:solidFill>
                  <a:schemeClr val="bg1"/>
                </a:solidFill>
              </a:rPr>
              <a:t>1959, 678 m</a:t>
            </a:r>
            <a:endParaRPr lang="en-US" sz="1200" dirty="0">
              <a:solidFill>
                <a:schemeClr val="bg1"/>
              </a:solidFill>
            </a:endParaRPr>
          </a:p>
        </p:txBody>
      </p:sp>
      <p:sp>
        <p:nvSpPr>
          <p:cNvPr id="8" name="TextBox 7"/>
          <p:cNvSpPr txBox="1"/>
          <p:nvPr/>
        </p:nvSpPr>
        <p:spPr>
          <a:xfrm>
            <a:off x="5535566" y="3706400"/>
            <a:ext cx="496650" cy="276999"/>
          </a:xfrm>
          <a:prstGeom prst="rect">
            <a:avLst/>
          </a:prstGeom>
          <a:noFill/>
        </p:spPr>
        <p:txBody>
          <a:bodyPr wrap="none" rtlCol="0">
            <a:spAutoFit/>
          </a:bodyPr>
          <a:lstStyle/>
          <a:p>
            <a:r>
              <a:rPr lang="en-US" sz="1200" dirty="0" smtClean="0">
                <a:solidFill>
                  <a:srgbClr val="FFFFFF"/>
                </a:solidFill>
              </a:rPr>
              <a:t>1969</a:t>
            </a:r>
            <a:endParaRPr lang="en-US" sz="1200" dirty="0">
              <a:solidFill>
                <a:srgbClr val="FFFFFF"/>
              </a:solidFill>
            </a:endParaRPr>
          </a:p>
        </p:txBody>
      </p:sp>
      <p:sp>
        <p:nvSpPr>
          <p:cNvPr id="9" name="TextBox 8"/>
          <p:cNvSpPr txBox="1"/>
          <p:nvPr/>
        </p:nvSpPr>
        <p:spPr>
          <a:xfrm>
            <a:off x="4645283" y="2440533"/>
            <a:ext cx="1082348" cy="400110"/>
          </a:xfrm>
          <a:prstGeom prst="rect">
            <a:avLst/>
          </a:prstGeom>
          <a:noFill/>
        </p:spPr>
        <p:txBody>
          <a:bodyPr wrap="none" rtlCol="0">
            <a:spAutoFit/>
          </a:bodyPr>
          <a:lstStyle/>
          <a:p>
            <a:r>
              <a:rPr lang="en-US" sz="2000" dirty="0" smtClean="0">
                <a:solidFill>
                  <a:srgbClr val="FF0000"/>
                </a:solidFill>
              </a:rPr>
              <a:t>450 </a:t>
            </a:r>
            <a:r>
              <a:rPr lang="en-US" sz="2000" dirty="0" err="1" smtClean="0">
                <a:solidFill>
                  <a:srgbClr val="FF0000"/>
                </a:solidFill>
              </a:rPr>
              <a:t>GeV</a:t>
            </a:r>
            <a:endParaRPr lang="en-US" sz="2000" dirty="0">
              <a:solidFill>
                <a:srgbClr val="FF0000"/>
              </a:solidFill>
            </a:endParaRPr>
          </a:p>
        </p:txBody>
      </p:sp>
      <p:sp>
        <p:nvSpPr>
          <p:cNvPr id="10" name="TextBox 9"/>
          <p:cNvSpPr txBox="1"/>
          <p:nvPr/>
        </p:nvSpPr>
        <p:spPr>
          <a:xfrm>
            <a:off x="5630866" y="4152779"/>
            <a:ext cx="711703" cy="307777"/>
          </a:xfrm>
          <a:prstGeom prst="rect">
            <a:avLst/>
          </a:prstGeom>
          <a:noFill/>
        </p:spPr>
        <p:txBody>
          <a:bodyPr wrap="none" rtlCol="0">
            <a:spAutoFit/>
          </a:bodyPr>
          <a:lstStyle/>
          <a:p>
            <a:r>
              <a:rPr lang="en-US" sz="1400" dirty="0" smtClean="0"/>
              <a:t>25 </a:t>
            </a:r>
            <a:r>
              <a:rPr lang="en-US" sz="1400" dirty="0" err="1" smtClean="0"/>
              <a:t>GeV</a:t>
            </a:r>
            <a:endParaRPr lang="en-US" sz="1400" dirty="0"/>
          </a:p>
        </p:txBody>
      </p:sp>
      <p:sp>
        <p:nvSpPr>
          <p:cNvPr id="11" name="TextBox 10"/>
          <p:cNvSpPr txBox="1"/>
          <p:nvPr/>
        </p:nvSpPr>
        <p:spPr>
          <a:xfrm>
            <a:off x="54736" y="453484"/>
            <a:ext cx="3159839" cy="830997"/>
          </a:xfrm>
          <a:prstGeom prst="rect">
            <a:avLst/>
          </a:prstGeom>
          <a:noFill/>
        </p:spPr>
        <p:txBody>
          <a:bodyPr wrap="none" rtlCol="0">
            <a:spAutoFit/>
          </a:bodyPr>
          <a:lstStyle/>
          <a:p>
            <a:r>
              <a:rPr lang="en-US" sz="2400" b="1" dirty="0" smtClean="0">
                <a:solidFill>
                  <a:srgbClr val="0000FF"/>
                </a:solidFill>
              </a:rPr>
              <a:t>LEP: 1988-2000</a:t>
            </a:r>
          </a:p>
          <a:p>
            <a:r>
              <a:rPr lang="en-US" sz="2400" b="1" dirty="0" err="1" smtClean="0">
                <a:solidFill>
                  <a:srgbClr val="0000FF"/>
                </a:solidFill>
              </a:rPr>
              <a:t>E</a:t>
            </a:r>
            <a:r>
              <a:rPr lang="en-US" sz="2400" b="1" baseline="-25000" dirty="0" err="1" smtClean="0">
                <a:solidFill>
                  <a:srgbClr val="0000FF"/>
                </a:solidFill>
              </a:rPr>
              <a:t>cm</a:t>
            </a:r>
            <a:r>
              <a:rPr lang="en-US" sz="2400" b="1" dirty="0" smtClean="0">
                <a:solidFill>
                  <a:srgbClr val="0000FF"/>
                </a:solidFill>
              </a:rPr>
              <a:t>(</a:t>
            </a:r>
            <a:r>
              <a:rPr lang="en-US" sz="2400" b="1" dirty="0" err="1" smtClean="0">
                <a:solidFill>
                  <a:srgbClr val="0000FF"/>
                </a:solidFill>
              </a:rPr>
              <a:t>e</a:t>
            </a:r>
            <a:r>
              <a:rPr lang="en-US" sz="2400" b="1" baseline="30000" dirty="0" err="1" smtClean="0">
                <a:solidFill>
                  <a:srgbClr val="0000FF"/>
                </a:solidFill>
              </a:rPr>
              <a:t>+</a:t>
            </a:r>
            <a:r>
              <a:rPr lang="en-US" sz="2400" b="1" dirty="0" err="1" smtClean="0">
                <a:solidFill>
                  <a:srgbClr val="0000FF"/>
                </a:solidFill>
              </a:rPr>
              <a:t>e</a:t>
            </a:r>
            <a:r>
              <a:rPr lang="en-US" sz="2400" b="1" baseline="30000" dirty="0" smtClean="0">
                <a:solidFill>
                  <a:srgbClr val="0000FF"/>
                </a:solidFill>
              </a:rPr>
              <a:t>-</a:t>
            </a:r>
            <a:r>
              <a:rPr lang="en-US" sz="2400" b="1" dirty="0" smtClean="0">
                <a:solidFill>
                  <a:srgbClr val="0000FF"/>
                </a:solidFill>
              </a:rPr>
              <a:t>) = 200-209 </a:t>
            </a:r>
            <a:r>
              <a:rPr lang="en-US" sz="2400" b="1" dirty="0" err="1" smtClean="0">
                <a:solidFill>
                  <a:srgbClr val="0000FF"/>
                </a:solidFill>
              </a:rPr>
              <a:t>GeV</a:t>
            </a:r>
            <a:r>
              <a:rPr lang="en-US" sz="2400" b="1" dirty="0" smtClean="0">
                <a:solidFill>
                  <a:srgbClr val="0000FF"/>
                </a:solidFill>
              </a:rPr>
              <a:t> </a:t>
            </a:r>
          </a:p>
        </p:txBody>
      </p:sp>
      <p:sp>
        <p:nvSpPr>
          <p:cNvPr id="12" name="TextBox 11"/>
          <p:cNvSpPr txBox="1"/>
          <p:nvPr/>
        </p:nvSpPr>
        <p:spPr>
          <a:xfrm>
            <a:off x="3144111" y="2230453"/>
            <a:ext cx="1608133" cy="400110"/>
          </a:xfrm>
          <a:prstGeom prst="rect">
            <a:avLst/>
          </a:prstGeom>
          <a:noFill/>
        </p:spPr>
        <p:txBody>
          <a:bodyPr wrap="none" rtlCol="0">
            <a:spAutoFit/>
          </a:bodyPr>
          <a:lstStyle/>
          <a:p>
            <a:r>
              <a:rPr lang="en-US" sz="2000" dirty="0" smtClean="0">
                <a:solidFill>
                  <a:srgbClr val="FF0000"/>
                </a:solidFill>
              </a:rPr>
              <a:t>Discover W, Z</a:t>
            </a:r>
            <a:endParaRPr lang="en-US" sz="2000" dirty="0">
              <a:solidFill>
                <a:srgbClr val="FF0000"/>
              </a:solidFill>
            </a:endParaRPr>
          </a:p>
        </p:txBody>
      </p:sp>
      <p:sp>
        <p:nvSpPr>
          <p:cNvPr id="13" name="TextBox 12"/>
          <p:cNvSpPr txBox="1"/>
          <p:nvPr/>
        </p:nvSpPr>
        <p:spPr>
          <a:xfrm>
            <a:off x="3158538" y="1220254"/>
            <a:ext cx="496650" cy="276999"/>
          </a:xfrm>
          <a:prstGeom prst="rect">
            <a:avLst/>
          </a:prstGeom>
          <a:noFill/>
        </p:spPr>
        <p:txBody>
          <a:bodyPr wrap="none" rtlCol="0">
            <a:spAutoFit/>
          </a:bodyPr>
          <a:lstStyle/>
          <a:p>
            <a:r>
              <a:rPr lang="en-US" sz="1200" dirty="0" smtClean="0"/>
              <a:t>2007</a:t>
            </a:r>
            <a:endParaRPr lang="en-US" sz="1200" dirty="0"/>
          </a:p>
        </p:txBody>
      </p:sp>
      <p:sp>
        <p:nvSpPr>
          <p:cNvPr id="14" name="TextBox 13"/>
          <p:cNvSpPr txBox="1"/>
          <p:nvPr/>
        </p:nvSpPr>
        <p:spPr>
          <a:xfrm>
            <a:off x="6014129" y="530127"/>
            <a:ext cx="3262432" cy="1015663"/>
          </a:xfrm>
          <a:prstGeom prst="rect">
            <a:avLst/>
          </a:prstGeom>
          <a:noFill/>
        </p:spPr>
        <p:txBody>
          <a:bodyPr wrap="none" rtlCol="0">
            <a:spAutoFit/>
          </a:bodyPr>
          <a:lstStyle/>
          <a:p>
            <a:r>
              <a:rPr lang="en-US" sz="2000" b="1" dirty="0" smtClean="0">
                <a:solidFill>
                  <a:srgbClr val="0000FF"/>
                </a:solidFill>
              </a:rPr>
              <a:t>LHC: Construction 1998-2007</a:t>
            </a:r>
          </a:p>
          <a:p>
            <a:r>
              <a:rPr lang="en-US" sz="2000" b="1" dirty="0">
                <a:solidFill>
                  <a:srgbClr val="0000FF"/>
                </a:solidFill>
              </a:rPr>
              <a:t> </a:t>
            </a:r>
            <a:r>
              <a:rPr lang="en-US" sz="2000" b="1" dirty="0" smtClean="0">
                <a:solidFill>
                  <a:srgbClr val="0000FF"/>
                </a:solidFill>
              </a:rPr>
              <a:t>        Commission 2007</a:t>
            </a:r>
          </a:p>
          <a:p>
            <a:r>
              <a:rPr lang="en-US" sz="2000" b="1" dirty="0">
                <a:solidFill>
                  <a:srgbClr val="0000FF"/>
                </a:solidFill>
              </a:rPr>
              <a:t> </a:t>
            </a:r>
            <a:r>
              <a:rPr lang="en-US" sz="2000" b="1" dirty="0" smtClean="0">
                <a:solidFill>
                  <a:srgbClr val="0000FF"/>
                </a:solidFill>
              </a:rPr>
              <a:t>                E(</a:t>
            </a:r>
            <a:r>
              <a:rPr lang="en-US" sz="2000" b="1" dirty="0" err="1" smtClean="0">
                <a:solidFill>
                  <a:srgbClr val="0000FF"/>
                </a:solidFill>
              </a:rPr>
              <a:t>pp</a:t>
            </a:r>
            <a:r>
              <a:rPr lang="en-US" sz="2000" b="1" dirty="0" smtClean="0">
                <a:solidFill>
                  <a:srgbClr val="0000FF"/>
                </a:solidFill>
              </a:rPr>
              <a:t>) = 14 </a:t>
            </a:r>
            <a:r>
              <a:rPr lang="en-US" sz="2000" b="1" dirty="0" err="1" smtClean="0">
                <a:solidFill>
                  <a:srgbClr val="0000FF"/>
                </a:solidFill>
              </a:rPr>
              <a:t>TeV</a:t>
            </a:r>
            <a:r>
              <a:rPr lang="en-US" sz="2000" b="1" dirty="0" smtClean="0">
                <a:solidFill>
                  <a:srgbClr val="0000FF"/>
                </a:solidFill>
              </a:rPr>
              <a:t> </a:t>
            </a:r>
            <a:endParaRPr lang="en-US" sz="2000" b="1" dirty="0">
              <a:solidFill>
                <a:srgbClr val="0000FF"/>
              </a:solidFill>
            </a:endParaRPr>
          </a:p>
        </p:txBody>
      </p:sp>
      <p:sp>
        <p:nvSpPr>
          <p:cNvPr id="2" name="TextBox 1"/>
          <p:cNvSpPr txBox="1"/>
          <p:nvPr/>
        </p:nvSpPr>
        <p:spPr>
          <a:xfrm>
            <a:off x="7946004" y="2517477"/>
            <a:ext cx="868747" cy="461665"/>
          </a:xfrm>
          <a:prstGeom prst="rect">
            <a:avLst/>
          </a:prstGeom>
          <a:noFill/>
        </p:spPr>
        <p:txBody>
          <a:bodyPr wrap="none" rtlCol="0">
            <a:spAutoFit/>
          </a:bodyPr>
          <a:lstStyle/>
          <a:p>
            <a:r>
              <a:rPr lang="en-US" sz="2400" dirty="0" err="1" smtClean="0">
                <a:solidFill>
                  <a:srgbClr val="FF0000"/>
                </a:solidFill>
                <a:latin typeface="Symbol" charset="2"/>
                <a:cs typeface="Symbol" charset="2"/>
              </a:rPr>
              <a:t>n</a:t>
            </a:r>
            <a:r>
              <a:rPr lang="en-US" sz="2400" baseline="-25000" dirty="0" err="1" smtClean="0">
                <a:solidFill>
                  <a:srgbClr val="FF0000"/>
                </a:solidFill>
                <a:latin typeface="Symbol" charset="2"/>
                <a:cs typeface="Symbol" charset="2"/>
              </a:rPr>
              <a:t>t</a:t>
            </a:r>
            <a:r>
              <a:rPr lang="en-US" sz="2400" dirty="0" smtClean="0">
                <a:solidFill>
                  <a:srgbClr val="FF0000"/>
                </a:solidFill>
                <a:latin typeface="Symbol" charset="2"/>
                <a:cs typeface="Symbol" charset="2"/>
              </a:rPr>
              <a:t>–n</a:t>
            </a:r>
            <a:r>
              <a:rPr lang="en-US" sz="2400" baseline="-25000" dirty="0" smtClean="0">
                <a:solidFill>
                  <a:srgbClr val="FF0000"/>
                </a:solidFill>
                <a:latin typeface="Symbol" charset="2"/>
                <a:cs typeface="Symbol" charset="2"/>
              </a:rPr>
              <a:t>m </a:t>
            </a:r>
            <a:r>
              <a:rPr lang="en-US" sz="2400" dirty="0" smtClean="0">
                <a:solidFill>
                  <a:srgbClr val="FF0000"/>
                </a:solidFill>
                <a:cs typeface="Symbol" charset="2"/>
              </a:rPr>
              <a:t> </a:t>
            </a:r>
            <a:endParaRPr lang="en-US" sz="2400" dirty="0">
              <a:solidFill>
                <a:srgbClr val="FF0000"/>
              </a:solidFill>
              <a:cs typeface="Symbol" charset="2"/>
            </a:endParaRPr>
          </a:p>
        </p:txBody>
      </p:sp>
      <p:sp>
        <p:nvSpPr>
          <p:cNvPr id="3" name="Rectangle 2"/>
          <p:cNvSpPr/>
          <p:nvPr/>
        </p:nvSpPr>
        <p:spPr>
          <a:xfrm>
            <a:off x="1669610" y="5239521"/>
            <a:ext cx="5861396" cy="2397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54397" y="3367949"/>
            <a:ext cx="2348044" cy="523220"/>
          </a:xfrm>
          <a:prstGeom prst="rect">
            <a:avLst/>
          </a:prstGeom>
          <a:noFill/>
        </p:spPr>
        <p:txBody>
          <a:bodyPr wrap="none" rtlCol="0">
            <a:spAutoFit/>
          </a:bodyPr>
          <a:lstStyle/>
          <a:p>
            <a:r>
              <a:rPr lang="en-US" sz="2800" b="1" dirty="0" smtClean="0">
                <a:solidFill>
                  <a:srgbClr val="FF0000"/>
                </a:solidFill>
              </a:rPr>
              <a:t>Over 60 years!</a:t>
            </a:r>
            <a:endParaRPr lang="en-US" sz="2800" b="1" dirty="0">
              <a:solidFill>
                <a:srgbClr val="FF0000"/>
              </a:solidFill>
            </a:endParaRPr>
          </a:p>
        </p:txBody>
      </p:sp>
      <p:sp>
        <p:nvSpPr>
          <p:cNvPr id="15" name="Slide Number Placeholder 14"/>
          <p:cNvSpPr>
            <a:spLocks noGrp="1"/>
          </p:cNvSpPr>
          <p:nvPr>
            <p:ph type="sldNum" sz="quarter" idx="12"/>
          </p:nvPr>
        </p:nvSpPr>
        <p:spPr/>
        <p:txBody>
          <a:bodyPr/>
          <a:lstStyle/>
          <a:p>
            <a:fld id="{B995AD9E-1881-594F-89D1-A4CAC8FC4114}" type="slidenum">
              <a:rPr lang="en-US" smtClean="0"/>
              <a:pPr/>
              <a:t>32</a:t>
            </a:fld>
            <a:endParaRPr lang="en-US"/>
          </a:p>
        </p:txBody>
      </p:sp>
      <p:sp>
        <p:nvSpPr>
          <p:cNvPr id="16" name="TextBox 15"/>
          <p:cNvSpPr txBox="1"/>
          <p:nvPr/>
        </p:nvSpPr>
        <p:spPr>
          <a:xfrm>
            <a:off x="2228127" y="5818905"/>
            <a:ext cx="5302879" cy="646331"/>
          </a:xfrm>
          <a:prstGeom prst="rect">
            <a:avLst/>
          </a:prstGeom>
          <a:solidFill>
            <a:srgbClr val="FFFF00"/>
          </a:solidFill>
        </p:spPr>
        <p:txBody>
          <a:bodyPr wrap="none" rtlCol="0">
            <a:spAutoFit/>
          </a:bodyPr>
          <a:lstStyle/>
          <a:p>
            <a:r>
              <a:rPr lang="en-US" sz="3600" dirty="0" smtClean="0"/>
              <a:t>Why is CERN </a:t>
            </a:r>
            <a:r>
              <a:rPr lang="en-US" sz="3600" dirty="0"/>
              <a:t>s</a:t>
            </a:r>
            <a:r>
              <a:rPr lang="en-US" sz="3600" dirty="0" smtClean="0"/>
              <a:t>o successful?   </a:t>
            </a:r>
            <a:endParaRPr lang="en-US" sz="3600" dirty="0"/>
          </a:p>
        </p:txBody>
      </p:sp>
    </p:spTree>
    <p:extLst>
      <p:ext uri="{BB962C8B-B14F-4D97-AF65-F5344CB8AC3E}">
        <p14:creationId xmlns:p14="http://schemas.microsoft.com/office/powerpoint/2010/main" val="396959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heckerboard(across)">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4" grpId="0"/>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Year of First </a:t>
            </a:r>
            <a:r>
              <a:rPr lang="en-US" b="1" dirty="0"/>
              <a:t>P</a:t>
            </a:r>
            <a:r>
              <a:rPr lang="en-US" b="1" dirty="0" smtClean="0"/>
              <a:t>hysics  </a:t>
            </a:r>
            <a:endParaRPr lang="en-US" b="1" dirty="0"/>
          </a:p>
        </p:txBody>
      </p:sp>
      <p:sp>
        <p:nvSpPr>
          <p:cNvPr id="4" name="Slide Number Placeholder 3"/>
          <p:cNvSpPr>
            <a:spLocks noGrp="1"/>
          </p:cNvSpPr>
          <p:nvPr>
            <p:ph type="sldNum" sz="quarter" idx="12"/>
          </p:nvPr>
        </p:nvSpPr>
        <p:spPr/>
        <p:txBody>
          <a:bodyPr/>
          <a:lstStyle/>
          <a:p>
            <a:fld id="{C973300C-797F-D148-A78D-320196FBAF04}" type="slidenum">
              <a:rPr lang="en-US" smtClean="0"/>
              <a:t>33</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436762994"/>
              </p:ext>
            </p:extLst>
          </p:nvPr>
        </p:nvGraphicFramePr>
        <p:xfrm>
          <a:off x="178776" y="1254945"/>
          <a:ext cx="8711433" cy="5220840"/>
        </p:xfrm>
        <a:graphic>
          <a:graphicData uri="http://schemas.openxmlformats.org/drawingml/2006/table">
            <a:tbl>
              <a:tblPr firstRow="1" bandRow="1">
                <a:tableStyleId>{5C22544A-7EE6-4342-B048-85BDC9FD1C3A}</a:tableStyleId>
              </a:tblPr>
              <a:tblGrid>
                <a:gridCol w="967937"/>
                <a:gridCol w="967937"/>
                <a:gridCol w="967937"/>
                <a:gridCol w="967937"/>
                <a:gridCol w="967937"/>
                <a:gridCol w="967937"/>
                <a:gridCol w="967937"/>
                <a:gridCol w="967937"/>
                <a:gridCol w="967937"/>
              </a:tblGrid>
              <a:tr h="631380">
                <a:tc>
                  <a:txBody>
                    <a:bodyPr/>
                    <a:lstStyle/>
                    <a:p>
                      <a:pPr algn="ctr"/>
                      <a:r>
                        <a:rPr lang="en-US" b="0" dirty="0" smtClean="0">
                          <a:solidFill>
                            <a:schemeClr val="tx1"/>
                          </a:solidFill>
                        </a:rPr>
                        <a:t>CERN </a:t>
                      </a:r>
                      <a:endParaRPr lang="en-US" b="0" dirty="0">
                        <a:solidFill>
                          <a:schemeClr val="tx1"/>
                        </a:solidFill>
                      </a:endParaRPr>
                    </a:p>
                  </a:txBody>
                  <a:tcPr>
                    <a:solidFill>
                      <a:srgbClr val="1EFF12"/>
                    </a:solidFill>
                  </a:tcPr>
                </a:tc>
                <a:tc>
                  <a:txBody>
                    <a:bodyPr/>
                    <a:lstStyle/>
                    <a:p>
                      <a:pPr algn="ctr"/>
                      <a:r>
                        <a:rPr lang="en-US" b="0" dirty="0" smtClean="0">
                          <a:solidFill>
                            <a:schemeClr val="tx1"/>
                          </a:solidFill>
                        </a:rPr>
                        <a:t>PS</a:t>
                      </a:r>
                    </a:p>
                    <a:p>
                      <a:pPr algn="ctr"/>
                      <a:r>
                        <a:rPr lang="en-US" b="0" dirty="0" smtClean="0">
                          <a:solidFill>
                            <a:schemeClr val="tx1"/>
                          </a:solidFill>
                        </a:rPr>
                        <a:t>(1960)</a:t>
                      </a:r>
                      <a:endParaRPr lang="en-US" b="0" dirty="0">
                        <a:solidFill>
                          <a:schemeClr val="tx1"/>
                        </a:solidFill>
                      </a:endParaRPr>
                    </a:p>
                  </a:txBody>
                  <a:tcPr>
                    <a:solidFill>
                      <a:srgbClr val="1EFF12"/>
                    </a:solidFill>
                  </a:tcPr>
                </a:tc>
                <a:tc>
                  <a:txBody>
                    <a:bodyPr/>
                    <a:lstStyle/>
                    <a:p>
                      <a:pPr algn="ctr"/>
                      <a:r>
                        <a:rPr lang="en-US" b="0" dirty="0" smtClean="0">
                          <a:solidFill>
                            <a:schemeClr val="tx1"/>
                          </a:solidFill>
                        </a:rPr>
                        <a:t>ISR</a:t>
                      </a:r>
                    </a:p>
                    <a:p>
                      <a:pPr algn="ctr"/>
                      <a:r>
                        <a:rPr lang="en-US" b="0" dirty="0" smtClean="0">
                          <a:solidFill>
                            <a:schemeClr val="tx1"/>
                          </a:solidFill>
                        </a:rPr>
                        <a:t>(1970)</a:t>
                      </a:r>
                      <a:endParaRPr lang="en-US" b="0" dirty="0">
                        <a:solidFill>
                          <a:schemeClr val="tx1"/>
                        </a:solidFill>
                      </a:endParaRPr>
                    </a:p>
                  </a:txBody>
                  <a:tcPr>
                    <a:solidFill>
                      <a:srgbClr val="1EFF12"/>
                    </a:solidFill>
                  </a:tcPr>
                </a:tc>
                <a:tc>
                  <a:txBody>
                    <a:bodyPr/>
                    <a:lstStyle/>
                    <a:p>
                      <a:pPr algn="ctr"/>
                      <a:r>
                        <a:rPr lang="en-US" b="0" dirty="0" err="1" smtClean="0">
                          <a:solidFill>
                            <a:schemeClr val="tx1"/>
                          </a:solidFill>
                        </a:rPr>
                        <a:t>SppS</a:t>
                      </a:r>
                      <a:endParaRPr lang="en-US" b="0" dirty="0" smtClean="0">
                        <a:solidFill>
                          <a:schemeClr val="tx1"/>
                        </a:solidFill>
                      </a:endParaRPr>
                    </a:p>
                    <a:p>
                      <a:pPr algn="ctr"/>
                      <a:r>
                        <a:rPr lang="en-US" b="0" dirty="0" smtClean="0">
                          <a:solidFill>
                            <a:schemeClr val="tx1"/>
                          </a:solidFill>
                        </a:rPr>
                        <a:t>(1984)</a:t>
                      </a:r>
                      <a:endParaRPr lang="en-US" b="0" dirty="0">
                        <a:solidFill>
                          <a:schemeClr val="tx1"/>
                        </a:solidFill>
                      </a:endParaRPr>
                    </a:p>
                  </a:txBody>
                  <a:tcPr>
                    <a:solidFill>
                      <a:srgbClr val="1EFF12"/>
                    </a:solidFill>
                  </a:tcPr>
                </a:tc>
                <a:tc>
                  <a:txBody>
                    <a:bodyPr/>
                    <a:lstStyle/>
                    <a:p>
                      <a:pPr algn="ctr"/>
                      <a:endParaRPr lang="en-US" b="0" dirty="0">
                        <a:solidFill>
                          <a:schemeClr val="tx1"/>
                        </a:solidFill>
                      </a:endParaRPr>
                    </a:p>
                  </a:txBody>
                  <a:tcPr>
                    <a:solidFill>
                      <a:srgbClr val="1EFF12"/>
                    </a:solidFill>
                  </a:tcPr>
                </a:tc>
                <a:tc>
                  <a:txBody>
                    <a:bodyPr/>
                    <a:lstStyle/>
                    <a:p>
                      <a:pPr algn="ctr"/>
                      <a:r>
                        <a:rPr lang="en-US" b="0" dirty="0" smtClean="0">
                          <a:solidFill>
                            <a:schemeClr val="tx1"/>
                          </a:solidFill>
                        </a:rPr>
                        <a:t>LHC</a:t>
                      </a:r>
                    </a:p>
                    <a:p>
                      <a:pPr algn="ctr"/>
                      <a:r>
                        <a:rPr lang="en-US" b="0" dirty="0" smtClean="0">
                          <a:solidFill>
                            <a:schemeClr val="tx1"/>
                          </a:solidFill>
                        </a:rPr>
                        <a:t>(2008)</a:t>
                      </a:r>
                      <a:endParaRPr lang="en-US" b="0" dirty="0">
                        <a:solidFill>
                          <a:schemeClr val="tx1"/>
                        </a:solidFill>
                      </a:endParaRPr>
                    </a:p>
                  </a:txBody>
                  <a:tcPr>
                    <a:solidFill>
                      <a:srgbClr val="1EFF12"/>
                    </a:solidFill>
                  </a:tcPr>
                </a:tc>
                <a:tc>
                  <a:txBody>
                    <a:bodyPr/>
                    <a:lstStyle/>
                    <a:p>
                      <a:pPr algn="ctr"/>
                      <a:endParaRPr lang="en-US" dirty="0"/>
                    </a:p>
                  </a:txBody>
                  <a:tcPr>
                    <a:solidFill>
                      <a:srgbClr val="1EFF12"/>
                    </a:solidFill>
                  </a:tcPr>
                </a:tc>
                <a:tc>
                  <a:txBody>
                    <a:bodyPr/>
                    <a:lstStyle/>
                    <a:p>
                      <a:pPr algn="ctr"/>
                      <a:endParaRPr lang="en-US" dirty="0"/>
                    </a:p>
                  </a:txBody>
                  <a:tcPr>
                    <a:solidFill>
                      <a:srgbClr val="1EFF12"/>
                    </a:solidFill>
                  </a:tcPr>
                </a:tc>
                <a:tc>
                  <a:txBody>
                    <a:bodyPr/>
                    <a:lstStyle/>
                    <a:p>
                      <a:pPr algn="ctr"/>
                      <a:endParaRPr lang="en-US" dirty="0"/>
                    </a:p>
                  </a:txBody>
                  <a:tcPr>
                    <a:solidFill>
                      <a:srgbClr val="1EFF12"/>
                    </a:solidFill>
                  </a:tcPr>
                </a:tc>
              </a:tr>
              <a:tr h="631380">
                <a:tc>
                  <a:txBody>
                    <a:bodyPr/>
                    <a:lstStyle/>
                    <a:p>
                      <a:pPr algn="ctr"/>
                      <a:endParaRPr lang="en-US" dirty="0"/>
                    </a:p>
                  </a:txBody>
                  <a:tcPr>
                    <a:solidFill>
                      <a:srgbClr val="1EFF12"/>
                    </a:solidFill>
                  </a:tcPr>
                </a:tc>
                <a:tc>
                  <a:txBody>
                    <a:bodyPr/>
                    <a:lstStyle/>
                    <a:p>
                      <a:pPr algn="ctr"/>
                      <a:endParaRPr lang="en-US" dirty="0"/>
                    </a:p>
                  </a:txBody>
                  <a:tcPr>
                    <a:solidFill>
                      <a:srgbClr val="1EFF12"/>
                    </a:solidFill>
                  </a:tcPr>
                </a:tc>
                <a:tc>
                  <a:txBody>
                    <a:bodyPr/>
                    <a:lstStyle/>
                    <a:p>
                      <a:pPr algn="ctr"/>
                      <a:endParaRPr lang="en-US" dirty="0"/>
                    </a:p>
                  </a:txBody>
                  <a:tcPr>
                    <a:solidFill>
                      <a:srgbClr val="1EFF12"/>
                    </a:solidFill>
                  </a:tcPr>
                </a:tc>
                <a:tc>
                  <a:txBody>
                    <a:bodyPr/>
                    <a:lstStyle/>
                    <a:p>
                      <a:pPr algn="ctr"/>
                      <a:endParaRPr lang="en-US" dirty="0"/>
                    </a:p>
                  </a:txBody>
                  <a:tcPr>
                    <a:solidFill>
                      <a:srgbClr val="1EFF12"/>
                    </a:solidFill>
                  </a:tcPr>
                </a:tc>
                <a:tc>
                  <a:txBody>
                    <a:bodyPr/>
                    <a:lstStyle/>
                    <a:p>
                      <a:pPr algn="ctr"/>
                      <a:r>
                        <a:rPr lang="en-US" dirty="0" smtClean="0"/>
                        <a:t>LEP</a:t>
                      </a:r>
                    </a:p>
                    <a:p>
                      <a:pPr algn="ctr"/>
                      <a:r>
                        <a:rPr lang="en-US" sz="1200" dirty="0" smtClean="0"/>
                        <a:t>(1989-1995)</a:t>
                      </a:r>
                      <a:endParaRPr lang="en-US" sz="1200" dirty="0"/>
                    </a:p>
                  </a:txBody>
                  <a:tcPr>
                    <a:solidFill>
                      <a:srgbClr val="1EFF12"/>
                    </a:solidFill>
                  </a:tcPr>
                </a:tc>
                <a:tc>
                  <a:txBody>
                    <a:bodyPr/>
                    <a:lstStyle/>
                    <a:p>
                      <a:pPr algn="ctr"/>
                      <a:r>
                        <a:rPr lang="en-US" dirty="0" smtClean="0"/>
                        <a:t>LEP2</a:t>
                      </a:r>
                    </a:p>
                    <a:p>
                      <a:pPr algn="ctr"/>
                      <a:r>
                        <a:rPr lang="en-US" sz="1200" dirty="0" smtClean="0"/>
                        <a:t>(1996-2001)</a:t>
                      </a:r>
                      <a:endParaRPr lang="en-US" sz="1200" dirty="0"/>
                    </a:p>
                  </a:txBody>
                  <a:tcPr>
                    <a:solidFill>
                      <a:srgbClr val="1EFF12"/>
                    </a:solidFill>
                  </a:tcPr>
                </a:tc>
                <a:tc>
                  <a:txBody>
                    <a:bodyPr/>
                    <a:lstStyle/>
                    <a:p>
                      <a:pPr algn="ctr"/>
                      <a:endParaRPr lang="en-US" dirty="0"/>
                    </a:p>
                  </a:txBody>
                  <a:tcPr>
                    <a:solidFill>
                      <a:srgbClr val="1EFF12"/>
                    </a:solidFill>
                  </a:tcPr>
                </a:tc>
                <a:tc>
                  <a:txBody>
                    <a:bodyPr/>
                    <a:lstStyle/>
                    <a:p>
                      <a:pPr algn="ctr"/>
                      <a:endParaRPr lang="en-US" dirty="0"/>
                    </a:p>
                  </a:txBody>
                  <a:tcPr>
                    <a:solidFill>
                      <a:srgbClr val="1EFF12"/>
                    </a:solidFill>
                  </a:tcPr>
                </a:tc>
                <a:tc>
                  <a:txBody>
                    <a:bodyPr/>
                    <a:lstStyle/>
                    <a:p>
                      <a:pPr algn="ctr"/>
                      <a:endParaRPr lang="en-US" dirty="0"/>
                    </a:p>
                  </a:txBody>
                  <a:tcPr>
                    <a:solidFill>
                      <a:srgbClr val="1EFF12"/>
                    </a:solidFill>
                  </a:tcPr>
                </a:tc>
              </a:tr>
              <a:tr h="631380">
                <a:tc>
                  <a:txBody>
                    <a:bodyPr/>
                    <a:lstStyle/>
                    <a:p>
                      <a:pPr algn="ctr"/>
                      <a:r>
                        <a:rPr lang="en-US" dirty="0" smtClean="0">
                          <a:solidFill>
                            <a:schemeClr val="bg1"/>
                          </a:solidFill>
                        </a:rPr>
                        <a:t>USA</a:t>
                      </a:r>
                      <a:endParaRPr lang="en-US" dirty="0">
                        <a:solidFill>
                          <a:schemeClr val="bg1"/>
                        </a:solidFill>
                      </a:endParaRPr>
                    </a:p>
                  </a:txBody>
                  <a:tcPr>
                    <a:solidFill>
                      <a:srgbClr val="0000FF"/>
                    </a:solidFill>
                  </a:tcPr>
                </a:tc>
                <a:tc>
                  <a:txBody>
                    <a:bodyPr/>
                    <a:lstStyle/>
                    <a:p>
                      <a:pPr algn="ctr"/>
                      <a:endParaRPr lang="en-US" dirty="0"/>
                    </a:p>
                  </a:txBody>
                  <a:tcPr>
                    <a:solidFill>
                      <a:srgbClr val="0000FF"/>
                    </a:solidFill>
                  </a:tcPr>
                </a:tc>
                <a:tc>
                  <a:txBody>
                    <a:bodyPr/>
                    <a:lstStyle/>
                    <a:p>
                      <a:pPr algn="ctr"/>
                      <a:endParaRPr lang="en-US" dirty="0"/>
                    </a:p>
                  </a:txBody>
                  <a:tcPr>
                    <a:solidFill>
                      <a:srgbClr val="0000FF"/>
                    </a:solidFill>
                  </a:tcPr>
                </a:tc>
                <a:tc>
                  <a:txBody>
                    <a:bodyPr/>
                    <a:lstStyle/>
                    <a:p>
                      <a:pPr algn="ctr"/>
                      <a:endParaRPr lang="en-US" sz="1600" dirty="0">
                        <a:solidFill>
                          <a:srgbClr val="FFFFFF"/>
                        </a:solidFill>
                      </a:endParaRPr>
                    </a:p>
                  </a:txBody>
                  <a:tcPr>
                    <a:solidFill>
                      <a:srgbClr val="0000FF"/>
                    </a:solidFill>
                  </a:tcPr>
                </a:tc>
                <a:tc>
                  <a:txBody>
                    <a:bodyPr/>
                    <a:lstStyle/>
                    <a:p>
                      <a:pPr algn="ctr"/>
                      <a:r>
                        <a:rPr lang="en-US" sz="1600" dirty="0" err="1" smtClean="0">
                          <a:solidFill>
                            <a:srgbClr val="FFFFFF"/>
                          </a:solidFill>
                        </a:rPr>
                        <a:t>Tevatron</a:t>
                      </a:r>
                      <a:endParaRPr lang="en-US" sz="1600" dirty="0" smtClean="0">
                        <a:solidFill>
                          <a:srgbClr val="FFFFFF"/>
                        </a:solidFill>
                      </a:endParaRPr>
                    </a:p>
                    <a:p>
                      <a:pPr algn="ctr"/>
                      <a:r>
                        <a:rPr lang="en-US" sz="1200" dirty="0" smtClean="0">
                          <a:solidFill>
                            <a:srgbClr val="FFFFFF"/>
                          </a:solidFill>
                        </a:rPr>
                        <a:t>(1988-2004)</a:t>
                      </a:r>
                    </a:p>
                    <a:p>
                      <a:pPr algn="ctr"/>
                      <a:endParaRPr lang="en-US" dirty="0"/>
                    </a:p>
                  </a:txBody>
                  <a:tcPr>
                    <a:solidFill>
                      <a:srgbClr val="0000FF"/>
                    </a:solidFill>
                  </a:tcPr>
                </a:tc>
                <a:tc>
                  <a:txBody>
                    <a:bodyPr/>
                    <a:lstStyle/>
                    <a:p>
                      <a:pPr algn="ctr"/>
                      <a:r>
                        <a:rPr lang="en-US" sz="1200" dirty="0" smtClean="0">
                          <a:solidFill>
                            <a:srgbClr val="FFFFFF"/>
                          </a:solidFill>
                        </a:rPr>
                        <a:t>Plan</a:t>
                      </a:r>
                      <a:r>
                        <a:rPr lang="en-US" sz="1200" baseline="0" dirty="0" smtClean="0">
                          <a:solidFill>
                            <a:srgbClr val="FFFFFF"/>
                          </a:solidFill>
                        </a:rPr>
                        <a:t> A  LC</a:t>
                      </a:r>
                      <a:endParaRPr lang="en-US" sz="1200" dirty="0" smtClean="0">
                        <a:solidFill>
                          <a:srgbClr val="FFFFFF"/>
                        </a:solidFill>
                      </a:endParaRPr>
                    </a:p>
                    <a:p>
                      <a:pPr algn="ctr"/>
                      <a:r>
                        <a:rPr lang="en-US" sz="1500" dirty="0" smtClean="0">
                          <a:solidFill>
                            <a:srgbClr val="FF0000"/>
                          </a:solidFill>
                        </a:rPr>
                        <a:t>No plan B </a:t>
                      </a:r>
                    </a:p>
                    <a:p>
                      <a:pPr algn="ctr"/>
                      <a:endParaRPr lang="en-US" dirty="0">
                        <a:solidFill>
                          <a:srgbClr val="FFFFFF"/>
                        </a:solidFill>
                      </a:endParaRPr>
                    </a:p>
                  </a:txBody>
                  <a:tcPr>
                    <a:solidFill>
                      <a:srgbClr val="0000FF"/>
                    </a:solidFill>
                  </a:tcPr>
                </a:tc>
                <a:tc>
                  <a:txBody>
                    <a:bodyPr/>
                    <a:lstStyle/>
                    <a:p>
                      <a:pPr algn="ctr"/>
                      <a:endParaRPr lang="en-US" dirty="0"/>
                    </a:p>
                  </a:txBody>
                  <a:tcPr>
                    <a:solidFill>
                      <a:srgbClr val="0000FF"/>
                    </a:solidFill>
                  </a:tcPr>
                </a:tc>
                <a:tc>
                  <a:txBody>
                    <a:bodyPr/>
                    <a:lstStyle/>
                    <a:p>
                      <a:pPr algn="ctr"/>
                      <a:endParaRPr lang="en-US" dirty="0"/>
                    </a:p>
                  </a:txBody>
                  <a:tcPr>
                    <a:solidFill>
                      <a:srgbClr val="0000FF"/>
                    </a:solidFill>
                  </a:tcPr>
                </a:tc>
                <a:tc>
                  <a:txBody>
                    <a:bodyPr/>
                    <a:lstStyle/>
                    <a:p>
                      <a:pPr algn="ctr"/>
                      <a:endParaRPr lang="en-US" dirty="0"/>
                    </a:p>
                  </a:txBody>
                  <a:tcPr>
                    <a:solidFill>
                      <a:srgbClr val="0000FF"/>
                    </a:solidFill>
                  </a:tcPr>
                </a:tc>
              </a:tr>
              <a:tr h="631380">
                <a:tc>
                  <a:txBody>
                    <a:bodyPr/>
                    <a:lstStyle/>
                    <a:p>
                      <a:pPr algn="ctr"/>
                      <a:endParaRPr lang="en-US" dirty="0">
                        <a:solidFill>
                          <a:schemeClr val="bg1"/>
                        </a:solidFill>
                      </a:endParaRPr>
                    </a:p>
                  </a:txBody>
                  <a:tcPr>
                    <a:solidFill>
                      <a:srgbClr val="0000FF"/>
                    </a:solidFill>
                  </a:tcPr>
                </a:tc>
                <a:tc>
                  <a:txBody>
                    <a:bodyPr/>
                    <a:lstStyle/>
                    <a:p>
                      <a:pPr algn="ctr"/>
                      <a:endParaRPr lang="en-US" dirty="0"/>
                    </a:p>
                  </a:txBody>
                  <a:tcPr>
                    <a:solidFill>
                      <a:srgbClr val="0000FF"/>
                    </a:solidFill>
                  </a:tcPr>
                </a:tc>
                <a:tc>
                  <a:txBody>
                    <a:bodyPr/>
                    <a:lstStyle/>
                    <a:p>
                      <a:pPr algn="ctr"/>
                      <a:r>
                        <a:rPr lang="en-US" sz="1600" dirty="0" smtClean="0">
                          <a:solidFill>
                            <a:srgbClr val="FFFFFF"/>
                          </a:solidFill>
                        </a:rPr>
                        <a:t>SPEAR</a:t>
                      </a:r>
                    </a:p>
                    <a:p>
                      <a:pPr algn="ctr"/>
                      <a:r>
                        <a:rPr lang="en-US" sz="1200" dirty="0" smtClean="0">
                          <a:solidFill>
                            <a:srgbClr val="FFFFFF"/>
                          </a:solidFill>
                        </a:rPr>
                        <a:t>(1972-1980)</a:t>
                      </a:r>
                    </a:p>
                  </a:txBody>
                  <a:tcPr>
                    <a:solidFill>
                      <a:srgbClr val="0000FF"/>
                    </a:solidFill>
                  </a:tcPr>
                </a:tc>
                <a:tc>
                  <a:txBody>
                    <a:bodyPr/>
                    <a:lstStyle/>
                    <a:p>
                      <a:pPr algn="ctr"/>
                      <a:r>
                        <a:rPr lang="en-US" sz="1600" dirty="0" smtClean="0">
                          <a:solidFill>
                            <a:srgbClr val="FFFFFF"/>
                          </a:solidFill>
                        </a:rPr>
                        <a:t>PEP</a:t>
                      </a:r>
                    </a:p>
                    <a:p>
                      <a:pPr algn="ctr"/>
                      <a:r>
                        <a:rPr lang="en-US" sz="1200" dirty="0" smtClean="0">
                          <a:solidFill>
                            <a:srgbClr val="FFFFFF"/>
                          </a:solidFill>
                        </a:rPr>
                        <a:t>(1980-1990)</a:t>
                      </a:r>
                      <a:endParaRPr lang="en-US" sz="1200" dirty="0">
                        <a:solidFill>
                          <a:srgbClr val="FFFFFF"/>
                        </a:solidFill>
                      </a:endParaRPr>
                    </a:p>
                  </a:txBody>
                  <a:tcPr>
                    <a:solidFill>
                      <a:srgbClr val="0000FF"/>
                    </a:solidFill>
                  </a:tcPr>
                </a:tc>
                <a:tc>
                  <a:txBody>
                    <a:bodyPr/>
                    <a:lstStyle/>
                    <a:p>
                      <a:pPr algn="ctr"/>
                      <a:r>
                        <a:rPr lang="en-US" dirty="0" smtClean="0">
                          <a:solidFill>
                            <a:srgbClr val="FFFFFF"/>
                          </a:solidFill>
                        </a:rPr>
                        <a:t>CESR</a:t>
                      </a:r>
                    </a:p>
                    <a:p>
                      <a:pPr algn="ctr"/>
                      <a:r>
                        <a:rPr lang="en-US" sz="1200" dirty="0" smtClean="0">
                          <a:solidFill>
                            <a:srgbClr val="FFFFFF"/>
                          </a:solidFill>
                        </a:rPr>
                        <a:t>(1988-2003)</a:t>
                      </a:r>
                      <a:endParaRPr lang="en-US" sz="1200" dirty="0">
                        <a:solidFill>
                          <a:srgbClr val="FFFFFF"/>
                        </a:solidFill>
                      </a:endParaRPr>
                    </a:p>
                  </a:txBody>
                  <a:tcPr>
                    <a:solidFill>
                      <a:srgbClr val="0000FF"/>
                    </a:solidFill>
                  </a:tcPr>
                </a:tc>
                <a:tc>
                  <a:txBody>
                    <a:bodyPr/>
                    <a:lstStyle/>
                    <a:p>
                      <a:pPr algn="ctr"/>
                      <a:r>
                        <a:rPr lang="en-US" dirty="0" smtClean="0">
                          <a:solidFill>
                            <a:srgbClr val="FFFFFF"/>
                          </a:solidFill>
                        </a:rPr>
                        <a:t>PEPII</a:t>
                      </a:r>
                    </a:p>
                    <a:p>
                      <a:pPr algn="ctr"/>
                      <a:r>
                        <a:rPr lang="en-US" sz="1200" dirty="0" smtClean="0">
                          <a:solidFill>
                            <a:srgbClr val="FFFFFF"/>
                          </a:solidFill>
                        </a:rPr>
                        <a:t>(1998-2008)</a:t>
                      </a:r>
                      <a:endParaRPr lang="en-US" sz="1200" dirty="0">
                        <a:solidFill>
                          <a:srgbClr val="FFFFFF"/>
                        </a:solidFill>
                      </a:endParaRPr>
                    </a:p>
                  </a:txBody>
                  <a:tcPr>
                    <a:solidFill>
                      <a:srgbClr val="0000FF"/>
                    </a:solidFill>
                  </a:tcPr>
                </a:tc>
                <a:tc>
                  <a:txBody>
                    <a:bodyPr/>
                    <a:lstStyle/>
                    <a:p>
                      <a:pPr algn="ctr"/>
                      <a:endParaRPr lang="en-US" dirty="0"/>
                    </a:p>
                  </a:txBody>
                  <a:tcPr>
                    <a:solidFill>
                      <a:srgbClr val="0000FF"/>
                    </a:solidFill>
                  </a:tcPr>
                </a:tc>
                <a:tc>
                  <a:txBody>
                    <a:bodyPr/>
                    <a:lstStyle/>
                    <a:p>
                      <a:pPr algn="ctr"/>
                      <a:endParaRPr lang="en-US" dirty="0"/>
                    </a:p>
                  </a:txBody>
                  <a:tcPr>
                    <a:solidFill>
                      <a:srgbClr val="0000FF"/>
                    </a:solidFill>
                  </a:tcPr>
                </a:tc>
                <a:tc>
                  <a:txBody>
                    <a:bodyPr/>
                    <a:lstStyle/>
                    <a:p>
                      <a:pPr algn="ctr"/>
                      <a:endParaRPr lang="en-US" dirty="0"/>
                    </a:p>
                  </a:txBody>
                  <a:tcPr>
                    <a:solidFill>
                      <a:srgbClr val="0000FF"/>
                    </a:solidFill>
                  </a:tcPr>
                </a:tc>
              </a:tr>
              <a:tr h="631380">
                <a:tc>
                  <a:txBody>
                    <a:bodyPr/>
                    <a:lstStyle/>
                    <a:p>
                      <a:pPr algn="ctr"/>
                      <a:r>
                        <a:rPr lang="en-US" dirty="0" smtClean="0"/>
                        <a:t>Japan</a:t>
                      </a:r>
                      <a:endParaRPr lang="en-US" dirty="0"/>
                    </a:p>
                  </a:txBody>
                  <a:tcPr>
                    <a:solidFill>
                      <a:srgbClr val="FF0000"/>
                    </a:solidFill>
                  </a:tcPr>
                </a:tc>
                <a:tc>
                  <a:txBody>
                    <a:bodyPr/>
                    <a:lstStyle/>
                    <a:p>
                      <a:pPr algn="ctr"/>
                      <a:endParaRPr lang="en-US" dirty="0"/>
                    </a:p>
                  </a:txBody>
                  <a:tcPr>
                    <a:solidFill>
                      <a:srgbClr val="FF0000"/>
                    </a:solidFill>
                  </a:tcPr>
                </a:tc>
                <a:tc>
                  <a:txBody>
                    <a:bodyPr/>
                    <a:lstStyle/>
                    <a:p>
                      <a:pPr algn="ctr"/>
                      <a:endParaRPr lang="en-US" dirty="0"/>
                    </a:p>
                  </a:txBody>
                  <a:tcPr>
                    <a:solidFill>
                      <a:srgbClr val="FF0000"/>
                    </a:solidFill>
                  </a:tcPr>
                </a:tc>
                <a:tc>
                  <a:txBody>
                    <a:bodyPr/>
                    <a:lstStyle/>
                    <a:p>
                      <a:pPr algn="ctr"/>
                      <a:endParaRPr lang="en-US" dirty="0"/>
                    </a:p>
                  </a:txBody>
                  <a:tcPr>
                    <a:solidFill>
                      <a:srgbClr val="FF0000"/>
                    </a:solidFill>
                  </a:tcPr>
                </a:tc>
                <a:tc>
                  <a:txBody>
                    <a:bodyPr/>
                    <a:lstStyle/>
                    <a:p>
                      <a:pPr algn="ctr"/>
                      <a:r>
                        <a:rPr lang="en-US" dirty="0" smtClean="0"/>
                        <a:t>ILC</a:t>
                      </a:r>
                      <a:endParaRPr lang="en-US" dirty="0"/>
                    </a:p>
                  </a:txBody>
                  <a:tcPr>
                    <a:solidFill>
                      <a:srgbClr val="FF0000"/>
                    </a:solidFill>
                  </a:tcPr>
                </a:tc>
                <a:tc>
                  <a:txBody>
                    <a:bodyPr/>
                    <a:lstStyle/>
                    <a:p>
                      <a:pPr algn="ctr"/>
                      <a:endParaRPr lang="en-US" dirty="0"/>
                    </a:p>
                  </a:txBody>
                  <a:tcPr>
                    <a:solidFill>
                      <a:srgbClr val="FF0000"/>
                    </a:solidFill>
                  </a:tcPr>
                </a:tc>
                <a:tc>
                  <a:txBody>
                    <a:bodyPr/>
                    <a:lstStyle/>
                    <a:p>
                      <a:pPr algn="ctr"/>
                      <a:endParaRPr lang="en-US" dirty="0"/>
                    </a:p>
                  </a:txBody>
                  <a:tcPr>
                    <a:solidFill>
                      <a:srgbClr val="FF0000"/>
                    </a:solidFill>
                  </a:tcPr>
                </a:tc>
                <a:tc>
                  <a:txBody>
                    <a:bodyPr/>
                    <a:lstStyle/>
                    <a:p>
                      <a:pPr algn="ctr"/>
                      <a:endParaRPr lang="en-US" dirty="0"/>
                    </a:p>
                  </a:txBody>
                  <a:tcPr>
                    <a:solidFill>
                      <a:srgbClr val="FF0000"/>
                    </a:solidFill>
                  </a:tcPr>
                </a:tc>
                <a:tc>
                  <a:txBody>
                    <a:bodyPr/>
                    <a:lstStyle/>
                    <a:p>
                      <a:pPr algn="ctr"/>
                      <a:endParaRPr lang="en-US" dirty="0"/>
                    </a:p>
                  </a:txBody>
                  <a:tcPr>
                    <a:solidFill>
                      <a:srgbClr val="FF0000"/>
                    </a:solidFill>
                  </a:tcPr>
                </a:tc>
              </a:tr>
              <a:tr h="631380">
                <a:tc>
                  <a:txBody>
                    <a:bodyPr/>
                    <a:lstStyle/>
                    <a:p>
                      <a:pPr algn="ctr"/>
                      <a:endParaRPr lang="en-US" dirty="0"/>
                    </a:p>
                  </a:txBody>
                  <a:tcPr>
                    <a:solidFill>
                      <a:srgbClr val="FF0000"/>
                    </a:solidFill>
                  </a:tcPr>
                </a:tc>
                <a:tc>
                  <a:txBody>
                    <a:bodyPr/>
                    <a:lstStyle/>
                    <a:p>
                      <a:pPr algn="ctr"/>
                      <a:endParaRPr lang="en-US" dirty="0"/>
                    </a:p>
                  </a:txBody>
                  <a:tcPr>
                    <a:solidFill>
                      <a:srgbClr val="FF0000"/>
                    </a:solidFill>
                  </a:tcPr>
                </a:tc>
                <a:tc>
                  <a:txBody>
                    <a:bodyPr/>
                    <a:lstStyle/>
                    <a:p>
                      <a:pPr algn="ctr"/>
                      <a:endParaRPr lang="en-US" dirty="0"/>
                    </a:p>
                  </a:txBody>
                  <a:tcPr>
                    <a:solidFill>
                      <a:srgbClr val="FF0000"/>
                    </a:solidFill>
                  </a:tcPr>
                </a:tc>
                <a:tc>
                  <a:txBody>
                    <a:bodyPr/>
                    <a:lstStyle/>
                    <a:p>
                      <a:pPr algn="ctr"/>
                      <a:endParaRPr lang="en-US" dirty="0"/>
                    </a:p>
                  </a:txBody>
                  <a:tcPr>
                    <a:solidFill>
                      <a:srgbClr val="FF0000"/>
                    </a:solidFill>
                  </a:tcPr>
                </a:tc>
                <a:tc>
                  <a:txBody>
                    <a:bodyPr/>
                    <a:lstStyle/>
                    <a:p>
                      <a:pPr algn="ctr"/>
                      <a:r>
                        <a:rPr lang="en-US" dirty="0" smtClean="0"/>
                        <a:t>KEKB</a:t>
                      </a:r>
                    </a:p>
                    <a:p>
                      <a:pPr algn="ctr"/>
                      <a:r>
                        <a:rPr lang="en-US" sz="1200" dirty="0" smtClean="0"/>
                        <a:t>(1998-2012)</a:t>
                      </a:r>
                      <a:endParaRPr lang="en-US" sz="1200" dirty="0"/>
                    </a:p>
                  </a:txBody>
                  <a:tcPr>
                    <a:solidFill>
                      <a:srgbClr val="FF0000"/>
                    </a:solidFill>
                  </a:tcPr>
                </a:tc>
                <a:tc>
                  <a:txBody>
                    <a:bodyPr/>
                    <a:lstStyle/>
                    <a:p>
                      <a:pPr algn="ctr"/>
                      <a:endParaRPr lang="en-US" dirty="0"/>
                    </a:p>
                  </a:txBody>
                  <a:tcPr>
                    <a:solidFill>
                      <a:srgbClr val="FF0000"/>
                    </a:solidFill>
                  </a:tcPr>
                </a:tc>
                <a:tc>
                  <a:txBody>
                    <a:bodyPr/>
                    <a:lstStyle/>
                    <a:p>
                      <a:pPr algn="ctr"/>
                      <a:r>
                        <a:rPr lang="en-US" dirty="0" smtClean="0"/>
                        <a:t>SKEKB</a:t>
                      </a:r>
                    </a:p>
                    <a:p>
                      <a:pPr algn="ctr"/>
                      <a:r>
                        <a:rPr lang="en-US" sz="1200" dirty="0" smtClean="0"/>
                        <a:t>(2018-???)</a:t>
                      </a:r>
                      <a:endParaRPr lang="en-US" sz="1200" dirty="0"/>
                    </a:p>
                  </a:txBody>
                  <a:tcPr>
                    <a:solidFill>
                      <a:srgbClr val="FF0000"/>
                    </a:solidFill>
                  </a:tcPr>
                </a:tc>
                <a:tc>
                  <a:txBody>
                    <a:bodyPr/>
                    <a:lstStyle/>
                    <a:p>
                      <a:pPr algn="ctr"/>
                      <a:endParaRPr lang="en-US" dirty="0"/>
                    </a:p>
                  </a:txBody>
                  <a:tcPr>
                    <a:solidFill>
                      <a:srgbClr val="FF0000"/>
                    </a:solidFill>
                  </a:tcPr>
                </a:tc>
                <a:tc>
                  <a:txBody>
                    <a:bodyPr/>
                    <a:lstStyle/>
                    <a:p>
                      <a:pPr algn="ctr"/>
                      <a:endParaRPr lang="en-US" dirty="0"/>
                    </a:p>
                  </a:txBody>
                  <a:tcPr>
                    <a:solidFill>
                      <a:srgbClr val="FF0000"/>
                    </a:solidFill>
                  </a:tcPr>
                </a:tc>
              </a:tr>
              <a:tr h="631380">
                <a:tc>
                  <a:txBody>
                    <a:bodyPr/>
                    <a:lstStyle/>
                    <a:p>
                      <a:pPr algn="ctr"/>
                      <a:r>
                        <a:rPr lang="en-US" dirty="0" smtClean="0"/>
                        <a:t>China</a:t>
                      </a:r>
                      <a:endParaRPr lang="en-US" dirty="0"/>
                    </a:p>
                  </a:txBody>
                  <a:tcPr>
                    <a:solidFill>
                      <a:srgbClr val="FF23DA"/>
                    </a:solidFill>
                  </a:tcPr>
                </a:tc>
                <a:tc>
                  <a:txBody>
                    <a:bodyPr/>
                    <a:lstStyle/>
                    <a:p>
                      <a:pPr algn="ctr"/>
                      <a:endParaRPr lang="en-US" dirty="0"/>
                    </a:p>
                  </a:txBody>
                  <a:tcPr>
                    <a:solidFill>
                      <a:srgbClr val="FF23DA"/>
                    </a:solidFill>
                  </a:tcPr>
                </a:tc>
                <a:tc>
                  <a:txBody>
                    <a:bodyPr/>
                    <a:lstStyle/>
                    <a:p>
                      <a:pPr algn="ctr"/>
                      <a:endParaRPr lang="en-US" dirty="0"/>
                    </a:p>
                  </a:txBody>
                  <a:tcPr>
                    <a:solidFill>
                      <a:srgbClr val="FF23DA"/>
                    </a:solidFill>
                  </a:tcPr>
                </a:tc>
                <a:tc>
                  <a:txBody>
                    <a:bodyPr/>
                    <a:lstStyle/>
                    <a:p>
                      <a:pPr algn="ctr"/>
                      <a:endParaRPr lang="en-US" sz="1200" dirty="0"/>
                    </a:p>
                  </a:txBody>
                  <a:tcPr>
                    <a:solidFill>
                      <a:srgbClr val="FF23DA"/>
                    </a:solidFill>
                  </a:tcPr>
                </a:tc>
                <a:tc>
                  <a:txBody>
                    <a:bodyPr/>
                    <a:lstStyle/>
                    <a:p>
                      <a:pPr algn="ctr"/>
                      <a:r>
                        <a:rPr lang="en-US" dirty="0" smtClean="0"/>
                        <a:t>BEPC</a:t>
                      </a:r>
                    </a:p>
                    <a:p>
                      <a:pPr algn="ctr"/>
                      <a:r>
                        <a:rPr lang="en-US" sz="1200" dirty="0" smtClean="0"/>
                        <a:t>(1989-2005)</a:t>
                      </a:r>
                    </a:p>
                  </a:txBody>
                  <a:tcPr>
                    <a:solidFill>
                      <a:srgbClr val="FF23DA"/>
                    </a:solidFill>
                  </a:tcPr>
                </a:tc>
                <a:tc>
                  <a:txBody>
                    <a:bodyPr/>
                    <a:lstStyle/>
                    <a:p>
                      <a:pPr algn="ctr"/>
                      <a:r>
                        <a:rPr lang="en-US" dirty="0" smtClean="0"/>
                        <a:t>BEPC2</a:t>
                      </a:r>
                    </a:p>
                    <a:p>
                      <a:pPr algn="ctr"/>
                      <a:r>
                        <a:rPr lang="en-US" sz="1200" dirty="0" smtClean="0"/>
                        <a:t>(2009-?)</a:t>
                      </a:r>
                      <a:endParaRPr lang="en-US" sz="1200" dirty="0"/>
                    </a:p>
                  </a:txBody>
                  <a:tcPr>
                    <a:solidFill>
                      <a:srgbClr val="FF23DA"/>
                    </a:solidFill>
                  </a:tcPr>
                </a:tc>
                <a:tc>
                  <a:txBody>
                    <a:bodyPr/>
                    <a:lstStyle/>
                    <a:p>
                      <a:pPr algn="ctr"/>
                      <a:endParaRPr lang="en-US" dirty="0"/>
                    </a:p>
                  </a:txBody>
                  <a:tcPr>
                    <a:solidFill>
                      <a:srgbClr val="FF23DA"/>
                    </a:solidFill>
                  </a:tcPr>
                </a:tc>
                <a:tc>
                  <a:txBody>
                    <a:bodyPr/>
                    <a:lstStyle/>
                    <a:p>
                      <a:pPr algn="ctr"/>
                      <a:endParaRPr lang="en-US" dirty="0"/>
                    </a:p>
                  </a:txBody>
                  <a:tcPr>
                    <a:solidFill>
                      <a:srgbClr val="FF23DA"/>
                    </a:solidFill>
                  </a:tcPr>
                </a:tc>
                <a:tc>
                  <a:txBody>
                    <a:bodyPr/>
                    <a:lstStyle/>
                    <a:p>
                      <a:pPr algn="ctr"/>
                      <a:endParaRPr lang="en-US" dirty="0"/>
                    </a:p>
                  </a:txBody>
                  <a:tcPr>
                    <a:solidFill>
                      <a:srgbClr val="FF23DA"/>
                    </a:solidFill>
                  </a:tcPr>
                </a:tc>
              </a:tr>
              <a:tr h="631380">
                <a:tc>
                  <a:txBody>
                    <a:bodyPr/>
                    <a:lstStyle/>
                    <a:p>
                      <a:pPr algn="ctr"/>
                      <a:endParaRPr lang="en-US" dirty="0"/>
                    </a:p>
                  </a:txBody>
                  <a:tcPr>
                    <a:solidFill>
                      <a:srgbClr val="FF23DA"/>
                    </a:solidFill>
                  </a:tcPr>
                </a:tc>
                <a:tc>
                  <a:txBody>
                    <a:bodyPr/>
                    <a:lstStyle/>
                    <a:p>
                      <a:pPr algn="ctr"/>
                      <a:endParaRPr lang="en-US" dirty="0"/>
                    </a:p>
                  </a:txBody>
                  <a:tcPr>
                    <a:solidFill>
                      <a:srgbClr val="FF23DA"/>
                    </a:solidFill>
                  </a:tcPr>
                </a:tc>
                <a:tc>
                  <a:txBody>
                    <a:bodyPr/>
                    <a:lstStyle/>
                    <a:p>
                      <a:pPr algn="ctr"/>
                      <a:endParaRPr lang="en-US" dirty="0"/>
                    </a:p>
                  </a:txBody>
                  <a:tcPr>
                    <a:solidFill>
                      <a:srgbClr val="FF23DA"/>
                    </a:solidFill>
                  </a:tcPr>
                </a:tc>
                <a:tc>
                  <a:txBody>
                    <a:bodyPr/>
                    <a:lstStyle/>
                    <a:p>
                      <a:pPr algn="ctr"/>
                      <a:endParaRPr lang="en-US" dirty="0"/>
                    </a:p>
                  </a:txBody>
                  <a:tcPr>
                    <a:solidFill>
                      <a:srgbClr val="FF23DA"/>
                    </a:solidFill>
                  </a:tcPr>
                </a:tc>
                <a:tc>
                  <a:txBody>
                    <a:bodyPr/>
                    <a:lstStyle/>
                    <a:p>
                      <a:pPr algn="ctr"/>
                      <a:endParaRPr lang="en-US" dirty="0"/>
                    </a:p>
                  </a:txBody>
                  <a:tcPr>
                    <a:solidFill>
                      <a:srgbClr val="FF23DA"/>
                    </a:solidFill>
                  </a:tcPr>
                </a:tc>
                <a:tc>
                  <a:txBody>
                    <a:bodyPr/>
                    <a:lstStyle/>
                    <a:p>
                      <a:pPr algn="ctr"/>
                      <a:endParaRPr lang="en-US" dirty="0"/>
                    </a:p>
                  </a:txBody>
                  <a:tcPr>
                    <a:solidFill>
                      <a:srgbClr val="FF23DA"/>
                    </a:solidFill>
                  </a:tcPr>
                </a:tc>
                <a:tc>
                  <a:txBody>
                    <a:bodyPr/>
                    <a:lstStyle/>
                    <a:p>
                      <a:pPr algn="ctr"/>
                      <a:endParaRPr lang="en-US" dirty="0"/>
                    </a:p>
                  </a:txBody>
                  <a:tcPr>
                    <a:solidFill>
                      <a:srgbClr val="FF23DA"/>
                    </a:solidFill>
                  </a:tcPr>
                </a:tc>
                <a:tc>
                  <a:txBody>
                    <a:bodyPr/>
                    <a:lstStyle/>
                    <a:p>
                      <a:pPr algn="ctr"/>
                      <a:endParaRPr lang="en-US" dirty="0"/>
                    </a:p>
                  </a:txBody>
                  <a:tcPr>
                    <a:solidFill>
                      <a:srgbClr val="FF23DA"/>
                    </a:solidFill>
                  </a:tcPr>
                </a:tc>
                <a:tc>
                  <a:txBody>
                    <a:bodyPr/>
                    <a:lstStyle/>
                    <a:p>
                      <a:pPr algn="ctr"/>
                      <a:endParaRPr lang="en-US" dirty="0"/>
                    </a:p>
                  </a:txBody>
                  <a:tcPr>
                    <a:solidFill>
                      <a:srgbClr val="FF23DA"/>
                    </a:solidFill>
                  </a:tcPr>
                </a:tc>
              </a:tr>
            </a:tbl>
          </a:graphicData>
        </a:graphic>
      </p:graphicFrame>
      <p:sp>
        <p:nvSpPr>
          <p:cNvPr id="5" name="TextBox 4"/>
          <p:cNvSpPr txBox="1"/>
          <p:nvPr/>
        </p:nvSpPr>
        <p:spPr>
          <a:xfrm>
            <a:off x="994299" y="877257"/>
            <a:ext cx="8480785" cy="369332"/>
          </a:xfrm>
          <a:prstGeom prst="rect">
            <a:avLst/>
          </a:prstGeom>
          <a:noFill/>
        </p:spPr>
        <p:txBody>
          <a:bodyPr wrap="square" rtlCol="0">
            <a:spAutoFit/>
          </a:bodyPr>
          <a:lstStyle/>
          <a:p>
            <a:r>
              <a:rPr lang="en-US" dirty="0" smtClean="0">
                <a:solidFill>
                  <a:srgbClr val="0000FF"/>
                </a:solidFill>
              </a:rPr>
              <a:t>1960     1970           1980          1990         2000          2010          2020         2030         2040                        </a:t>
            </a:r>
            <a:endParaRPr lang="en-US" dirty="0">
              <a:solidFill>
                <a:srgbClr val="0000FF"/>
              </a:solidFill>
            </a:endParaRPr>
          </a:p>
        </p:txBody>
      </p:sp>
      <p:sp>
        <p:nvSpPr>
          <p:cNvPr id="6" name="TextBox 5"/>
          <p:cNvSpPr txBox="1"/>
          <p:nvPr/>
        </p:nvSpPr>
        <p:spPr>
          <a:xfrm>
            <a:off x="6049017" y="2662134"/>
            <a:ext cx="2841192" cy="1200328"/>
          </a:xfrm>
          <a:prstGeom prst="rect">
            <a:avLst/>
          </a:prstGeom>
          <a:noFill/>
        </p:spPr>
        <p:txBody>
          <a:bodyPr wrap="none" rtlCol="0">
            <a:spAutoFit/>
          </a:bodyPr>
          <a:lstStyle/>
          <a:p>
            <a:pPr algn="ctr"/>
            <a:r>
              <a:rPr lang="en-US" sz="2400" dirty="0" smtClean="0">
                <a:solidFill>
                  <a:srgbClr val="FFFF00"/>
                </a:solidFill>
              </a:rPr>
              <a:t>No accelerator based </a:t>
            </a:r>
          </a:p>
          <a:p>
            <a:pPr algn="ctr"/>
            <a:r>
              <a:rPr lang="en-US" sz="2400" dirty="0" smtClean="0">
                <a:solidFill>
                  <a:srgbClr val="FFFF00"/>
                </a:solidFill>
              </a:rPr>
              <a:t>high energy physics.</a:t>
            </a:r>
          </a:p>
          <a:p>
            <a:pPr algn="ctr"/>
            <a:r>
              <a:rPr lang="en-US" sz="2400" dirty="0" smtClean="0">
                <a:solidFill>
                  <a:srgbClr val="FFFF00"/>
                </a:solidFill>
              </a:rPr>
              <a:t>Go off shore! </a:t>
            </a:r>
            <a:endParaRPr lang="en-US" sz="2400" dirty="0">
              <a:solidFill>
                <a:srgbClr val="FFFF00"/>
              </a:solidFill>
            </a:endParaRPr>
          </a:p>
        </p:txBody>
      </p:sp>
      <p:sp>
        <p:nvSpPr>
          <p:cNvPr id="7" name="TextBox 6"/>
          <p:cNvSpPr txBox="1"/>
          <p:nvPr/>
        </p:nvSpPr>
        <p:spPr>
          <a:xfrm>
            <a:off x="6354993" y="5249028"/>
            <a:ext cx="2229246" cy="830997"/>
          </a:xfrm>
          <a:prstGeom prst="rect">
            <a:avLst/>
          </a:prstGeom>
          <a:noFill/>
        </p:spPr>
        <p:txBody>
          <a:bodyPr wrap="none" rtlCol="0">
            <a:spAutoFit/>
          </a:bodyPr>
          <a:lstStyle/>
          <a:p>
            <a:pPr algn="ctr"/>
            <a:r>
              <a:rPr lang="en-US" sz="2400" dirty="0" smtClean="0">
                <a:solidFill>
                  <a:srgbClr val="FFFF00"/>
                </a:solidFill>
              </a:rPr>
              <a:t>Learn the lesson</a:t>
            </a:r>
          </a:p>
          <a:p>
            <a:pPr algn="ctr"/>
            <a:r>
              <a:rPr lang="en-US" sz="2400" dirty="0" smtClean="0">
                <a:solidFill>
                  <a:srgbClr val="FFFF00"/>
                </a:solidFill>
              </a:rPr>
              <a:t>From USA! </a:t>
            </a:r>
            <a:endParaRPr lang="en-US" sz="2400" dirty="0">
              <a:solidFill>
                <a:srgbClr val="FFFF00"/>
              </a:solidFill>
            </a:endParaRPr>
          </a:p>
        </p:txBody>
      </p:sp>
    </p:spTree>
    <p:extLst>
      <p:ext uri="{BB962C8B-B14F-4D97-AF65-F5344CB8AC3E}">
        <p14:creationId xmlns:p14="http://schemas.microsoft.com/office/powerpoint/2010/main" val="8196046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ouxc\Desktop\CAS\presentations\IHEP-INFN-May2019\CEPC-Timel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4" y="1219200"/>
            <a:ext cx="9148095" cy="50292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3"/>
          <p:cNvSpPr/>
          <p:nvPr/>
        </p:nvSpPr>
        <p:spPr>
          <a:xfrm>
            <a:off x="0" y="0"/>
            <a:ext cx="9144000" cy="1084912"/>
          </a:xfrm>
          <a:prstGeom prst="rect">
            <a:avLst/>
          </a:prstGeom>
          <a:solidFill>
            <a:schemeClr val="bg1">
              <a:lumMod val="95000"/>
            </a:schemeClr>
          </a:solidFill>
        </p:spPr>
        <p:txBody>
          <a:bodyPr wrap="square" lIns="457200" tIns="182880" bIns="182880">
            <a:spAutoFit/>
          </a:bodyPr>
          <a:lstStyle/>
          <a:p>
            <a:endParaRPr lang="en-US" altLang="zh-CN" sz="1050" dirty="0" smtClean="0">
              <a:solidFill>
                <a:srgbClr val="C00000"/>
              </a:solidFill>
              <a:latin typeface="Times New Roman" pitchFamily="18" charset="0"/>
              <a:ea typeface="仿宋_GB2312"/>
              <a:cs typeface="Times New Roman" pitchFamily="18" charset="0"/>
            </a:endParaRPr>
          </a:p>
          <a:p>
            <a:pPr lvl="0" algn="ctr"/>
            <a:r>
              <a:rPr lang="en-US" altLang="zh-CN" sz="3600" b="1" dirty="0" smtClean="0">
                <a:solidFill>
                  <a:srgbClr val="C00000"/>
                </a:solidFill>
                <a:latin typeface="Calibri" pitchFamily="34" charset="0"/>
                <a:ea typeface="宋体" pitchFamily="2" charset="-122"/>
                <a:cs typeface="Times New Roman" pitchFamily="18" charset="0"/>
              </a:rPr>
              <a:t>CEPC Roadmap and Schedule</a:t>
            </a:r>
            <a:r>
              <a:rPr lang="en-US" altLang="zh-CN" sz="3600" b="1" dirty="0" smtClean="0">
                <a:solidFill>
                  <a:srgbClr val="000099"/>
                </a:solidFill>
                <a:latin typeface="Calibri" pitchFamily="34" charset="0"/>
                <a:ea typeface="宋体" pitchFamily="2" charset="-122"/>
                <a:cs typeface="Times New Roman" pitchFamily="18" charset="0"/>
              </a:rPr>
              <a:t> (ideal, 2013)</a:t>
            </a:r>
            <a:endParaRPr lang="zh-CN" altLang="zh-CN" sz="4400" dirty="0" smtClean="0">
              <a:solidFill>
                <a:srgbClr val="000099"/>
              </a:solidFill>
              <a:latin typeface="Arial" pitchFamily="34" charset="0"/>
              <a:ea typeface="宋体" pitchFamily="2" charset="-122"/>
              <a:cs typeface="宋体" pitchFamily="2" charset="-122"/>
            </a:endParaRPr>
          </a:p>
        </p:txBody>
      </p:sp>
      <p:sp>
        <p:nvSpPr>
          <p:cNvPr id="6" name="矩形 5"/>
          <p:cNvSpPr/>
          <p:nvPr/>
        </p:nvSpPr>
        <p:spPr>
          <a:xfrm>
            <a:off x="2286000" y="3810000"/>
            <a:ext cx="990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660081" y="6400522"/>
            <a:ext cx="4073651" cy="369332"/>
          </a:xfrm>
          <a:prstGeom prst="rect">
            <a:avLst/>
          </a:prstGeom>
          <a:noFill/>
        </p:spPr>
        <p:txBody>
          <a:bodyPr wrap="none" rtlCol="0">
            <a:spAutoFit/>
          </a:bodyPr>
          <a:lstStyle/>
          <a:p>
            <a:r>
              <a:rPr lang="en-US" dirty="0" smtClean="0"/>
              <a:t>From </a:t>
            </a:r>
            <a:r>
              <a:rPr lang="en-US" dirty="0" err="1" smtClean="0"/>
              <a:t>Yifang</a:t>
            </a:r>
            <a:r>
              <a:rPr lang="en-US" dirty="0" smtClean="0"/>
              <a:t> Wang, including next 3 slides </a:t>
            </a:r>
            <a:endParaRPr lang="en-US" dirty="0"/>
          </a:p>
        </p:txBody>
      </p:sp>
    </p:spTree>
    <p:extLst>
      <p:ext uri="{BB962C8B-B14F-4D97-AF65-F5344CB8AC3E}">
        <p14:creationId xmlns:p14="http://schemas.microsoft.com/office/powerpoint/2010/main" val="21456057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内容占位符 4"/>
          <p:cNvGraphicFramePr/>
          <p:nvPr>
            <p:extLst>
              <p:ext uri="{D42A27DB-BD31-4B8C-83A1-F6EECF244321}">
                <p14:modId xmlns:p14="http://schemas.microsoft.com/office/powerpoint/2010/main" val="3159942133"/>
              </p:ext>
            </p:extLst>
          </p:nvPr>
        </p:nvGraphicFramePr>
        <p:xfrm>
          <a:off x="762000" y="762000"/>
          <a:ext cx="7772401" cy="5733415"/>
        </p:xfrm>
        <a:graphic>
          <a:graphicData uri="http://schemas.openxmlformats.org/drawingml/2006/table">
            <a:tbl>
              <a:tblPr firstRow="1" bandRow="1"/>
              <a:tblGrid>
                <a:gridCol w="2819598"/>
                <a:gridCol w="1107369"/>
                <a:gridCol w="1127029"/>
                <a:gridCol w="1078456"/>
                <a:gridCol w="898618"/>
                <a:gridCol w="741331"/>
              </a:tblGrid>
              <a:tr h="29146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400" b="1" i="1" kern="100" dirty="0">
                          <a:solidFill>
                            <a:schemeClr val="tx1"/>
                          </a:solidFill>
                          <a:effectLst/>
                          <a:latin typeface="Times New Roman" panose="02020603050405020304" pitchFamily="18" charset="0"/>
                          <a:ea typeface="+mn-ea"/>
                          <a:cs typeface="Times New Roman" panose="02020603050405020304" pitchFamily="18" charset="0"/>
                        </a:rPr>
                        <a:t> </a:t>
                      </a:r>
                      <a:endParaRPr lang="zh-CN" sz="1400" b="1" i="1" kern="100" dirty="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i="1" kern="100" dirty="0" err="1" smtClean="0">
                          <a:solidFill>
                            <a:schemeClr val="tx1"/>
                          </a:solidFill>
                          <a:effectLst/>
                          <a:latin typeface="Times New Roman" panose="02020603050405020304" pitchFamily="18" charset="0"/>
                          <a:ea typeface="+mn-ea"/>
                          <a:cs typeface="Times New Roman" panose="02020603050405020304" pitchFamily="18" charset="0"/>
                        </a:rPr>
                        <a:t>tt</a:t>
                      </a:r>
                      <a:endParaRPr lang="zh-CN" sz="1400" b="1" i="1" kern="100" dirty="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i="1" kern="100" dirty="0" smtClean="0">
                          <a:effectLst/>
                          <a:latin typeface="Times New Roman" panose="02020603050405020304" pitchFamily="18" charset="0"/>
                          <a:ea typeface="+mn-ea"/>
                          <a:cs typeface="Times New Roman" panose="02020603050405020304" pitchFamily="18" charset="0"/>
                        </a:rPr>
                        <a:t>Higgs</a:t>
                      </a:r>
                      <a:endParaRPr lang="zh-CN" altLang="zh-CN" sz="14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i="1" kern="100" dirty="0" smtClean="0">
                          <a:effectLst/>
                          <a:latin typeface="Times New Roman" panose="02020603050405020304" pitchFamily="18" charset="0"/>
                          <a:ea typeface="+mn-ea"/>
                          <a:cs typeface="Times New Roman" panose="02020603050405020304" pitchFamily="18" charset="0"/>
                        </a:rPr>
                        <a:t>W</a:t>
                      </a:r>
                      <a:endParaRPr lang="zh-CN" altLang="zh-CN" sz="14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i="1" kern="100" dirty="0" smtClean="0">
                          <a:effectLst/>
                          <a:latin typeface="Times New Roman" panose="02020603050405020304" pitchFamily="18" charset="0"/>
                          <a:ea typeface="+mn-ea"/>
                          <a:cs typeface="Times New Roman" panose="02020603050405020304" pitchFamily="18" charset="0"/>
                        </a:rPr>
                        <a:t>Z</a:t>
                      </a:r>
                      <a:r>
                        <a:rPr lang="zh-CN" altLang="en-US" sz="1400" b="1" i="1" kern="1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1400" b="1" i="1" kern="100" dirty="0" smtClean="0">
                          <a:solidFill>
                            <a:schemeClr val="tx1"/>
                          </a:solidFill>
                          <a:effectLst/>
                          <a:latin typeface="Times New Roman" panose="02020603050405020304" pitchFamily="18" charset="0"/>
                          <a:ea typeface="+mn-ea"/>
                          <a:cs typeface="Times New Roman" panose="02020603050405020304" pitchFamily="18" charset="0"/>
                        </a:rPr>
                        <a:t>3T</a:t>
                      </a:r>
                      <a:r>
                        <a:rPr lang="zh-CN" altLang="en-US" sz="1400" b="1" i="1" kern="100" dirty="0" smtClean="0">
                          <a:solidFill>
                            <a:schemeClr val="tx1"/>
                          </a:solidFill>
                          <a:effectLst/>
                          <a:latin typeface="Times New Roman" panose="02020603050405020304" pitchFamily="18" charset="0"/>
                          <a:ea typeface="+mn-ea"/>
                          <a:cs typeface="Times New Roman" panose="02020603050405020304" pitchFamily="18" charset="0"/>
                        </a:rPr>
                        <a:t>）</a:t>
                      </a:r>
                      <a:endParaRPr lang="zh-CN" altLang="zh-CN" sz="14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i="1" kern="100" dirty="0" smtClean="0">
                          <a:solidFill>
                            <a:schemeClr val="tx1"/>
                          </a:solidFill>
                          <a:effectLst/>
                          <a:latin typeface="Times New Roman" panose="02020603050405020304" pitchFamily="18" charset="0"/>
                          <a:ea typeface="+mn-ea"/>
                          <a:cs typeface="Times New Roman" panose="02020603050405020304" pitchFamily="18" charset="0"/>
                        </a:rPr>
                        <a:t>Z</a:t>
                      </a:r>
                      <a:r>
                        <a:rPr lang="zh-CN" altLang="en-US" sz="1400" b="1" i="1" kern="1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1400" b="1" i="1" kern="100" dirty="0" smtClean="0">
                          <a:solidFill>
                            <a:schemeClr val="tx1"/>
                          </a:solidFill>
                          <a:effectLst/>
                          <a:latin typeface="Times New Roman" panose="02020603050405020304" pitchFamily="18" charset="0"/>
                          <a:ea typeface="+mn-ea"/>
                          <a:cs typeface="Times New Roman" panose="02020603050405020304" pitchFamily="18" charset="0"/>
                        </a:rPr>
                        <a:t>2T</a:t>
                      </a:r>
                      <a:r>
                        <a:rPr lang="zh-CN" altLang="en-US" sz="1400" b="1" i="1" kern="100" dirty="0" smtClean="0">
                          <a:solidFill>
                            <a:schemeClr val="tx1"/>
                          </a:solidFill>
                          <a:effectLst/>
                          <a:latin typeface="Times New Roman" panose="02020603050405020304" pitchFamily="18" charset="0"/>
                          <a:ea typeface="+mn-ea"/>
                          <a:cs typeface="Times New Roman" panose="02020603050405020304" pitchFamily="18" charset="0"/>
                        </a:rPr>
                        <a:t>）</a:t>
                      </a:r>
                      <a:endParaRPr lang="zh-CN" altLang="zh-CN" sz="14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1930">
                <a:tc>
                  <a:txBody>
                    <a:bodyPr/>
                    <a:lstStyle/>
                    <a:p>
                      <a:pPr marL="29210"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Number of IPs</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5">
                  <a:txBody>
                    <a:bodyPr/>
                    <a:lstStyle/>
                    <a:p>
                      <a:pPr marL="27305" algn="ctr" fontAlgn="ctr">
                        <a:lnSpc>
                          <a:spcPts val="1395"/>
                        </a:lnSpc>
                        <a:spcAft>
                          <a:spcPts val="0"/>
                        </a:spcAft>
                      </a:pPr>
                      <a:r>
                        <a:rPr lang="en-US" sz="1100" kern="100"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a:tc>
                <a:tc hMerge="1">
                  <a:txBody>
                    <a:bodyPr/>
                    <a:lstStyle/>
                    <a:p>
                      <a:endParaRPr lang="zh-CN"/>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7640">
                <a:tc>
                  <a:txBody>
                    <a:bodyPr/>
                    <a:lstStyle/>
                    <a:p>
                      <a:pPr marL="29210" algn="just">
                        <a:spcAft>
                          <a:spcPts val="0"/>
                        </a:spcAft>
                      </a:pP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Beam</a:t>
                      </a:r>
                      <a:r>
                        <a:rPr lang="en-US" sz="11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e</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nergy </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1100" kern="100" dirty="0" err="1">
                          <a:effectLst/>
                          <a:latin typeface="Times New Roman" panose="02020603050405020304" pitchFamily="18" charset="0"/>
                          <a:ea typeface="宋体" panose="02010600030101010101" pitchFamily="2" charset="-122"/>
                          <a:cs typeface="Times New Roman" panose="02020603050405020304" pitchFamily="18" charset="0"/>
                        </a:rPr>
                        <a:t>GeV</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175</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120</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80</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45.5</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02565">
                <a:tc>
                  <a:txBody>
                    <a:bodyPr/>
                    <a:lstStyle/>
                    <a:p>
                      <a:pPr marL="29210"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Circumference (km)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5">
                  <a:txBody>
                    <a:bodyPr/>
                    <a:lstStyle/>
                    <a:p>
                      <a:pPr marL="27305" algn="ctr" fontAlgn="ctr">
                        <a:lnSpc>
                          <a:spcPts val="1395"/>
                        </a:lnSpc>
                        <a:spcAft>
                          <a:spcPts val="0"/>
                        </a:spcAft>
                      </a:pPr>
                      <a:r>
                        <a:rPr lang="en-US" sz="1100" kern="100"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100</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a:tc>
                <a:tc hMerge="1">
                  <a:txBody>
                    <a:bodyPr/>
                    <a:lstStyle/>
                    <a:p>
                      <a:endParaRPr lang="zh-CN"/>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7640">
                <a:tc>
                  <a:txBody>
                    <a:bodyPr/>
                    <a:lstStyle/>
                    <a:p>
                      <a:pPr marL="29210" algn="just">
                        <a:spcAft>
                          <a:spcPts val="0"/>
                        </a:spcAft>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Synchrotron radiation</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loss/turn (</a:t>
                      </a:r>
                      <a:r>
                        <a:rPr lang="en-US" sz="1100" kern="100" dirty="0" err="1">
                          <a:effectLst/>
                          <a:latin typeface="Times New Roman" panose="02020603050405020304" pitchFamily="18" charset="0"/>
                          <a:ea typeface="宋体" panose="02010600030101010101" pitchFamily="2" charset="-122"/>
                          <a:cs typeface="Times New Roman" panose="02020603050405020304" pitchFamily="18" charset="0"/>
                        </a:rPr>
                        <a:t>GeV</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altLang="zh-CN" sz="1100" b="0" kern="1200" dirty="0" smtClean="0">
                          <a:solidFill>
                            <a:schemeClr val="tx1"/>
                          </a:solidFill>
                          <a:latin typeface="Times New Roman" panose="02020603050405020304" pitchFamily="18" charset="0"/>
                          <a:ea typeface="+mn-ea"/>
                          <a:cs typeface="Times New Roman" panose="02020603050405020304" pitchFamily="18" charset="0"/>
                        </a:rPr>
                        <a:t>7.61</a:t>
                      </a:r>
                      <a:endParaRPr lang="zh-CN" sz="1100" b="0" kern="1200" dirty="0">
                        <a:solidFill>
                          <a:schemeClr val="tx1"/>
                        </a:solidFill>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latin typeface="Times New Roman" panose="02020603050405020304" pitchFamily="18" charset="0"/>
                          <a:cs typeface="Times New Roman" panose="02020603050405020304" pitchFamily="18" charset="0"/>
                        </a:rPr>
                        <a:t>1.68</a:t>
                      </a:r>
                      <a:endParaRPr lang="zh-CN" altLang="en-US" sz="1100" b="0" dirty="0">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latin typeface="Times New Roman" panose="02020603050405020304" pitchFamily="18" charset="0"/>
                          <a:cs typeface="Times New Roman" panose="02020603050405020304" pitchFamily="18" charset="0"/>
                        </a:rPr>
                        <a:t>0.33</a:t>
                      </a:r>
                      <a:endParaRPr lang="zh-CN" altLang="en-US" sz="1100" b="0" dirty="0">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0.035</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03200">
                <a:tc>
                  <a:txBody>
                    <a:bodyPr/>
                    <a:lstStyle/>
                    <a:p>
                      <a:pPr marL="29210" algn="just">
                        <a:spcAft>
                          <a:spcPts val="0"/>
                        </a:spcAft>
                      </a:pP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Crossing angle at</a:t>
                      </a:r>
                      <a:r>
                        <a:rPr lang="en-US" altLang="zh-CN" sz="11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IP </a:t>
                      </a: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100" kern="100" dirty="0" err="1" smtClean="0">
                          <a:effectLst/>
                          <a:latin typeface="Times New Roman" panose="02020603050405020304" pitchFamily="18" charset="0"/>
                          <a:ea typeface="宋体" panose="02010600030101010101" pitchFamily="2" charset="-122"/>
                          <a:cs typeface="Times New Roman" panose="02020603050405020304" pitchFamily="18" charset="0"/>
                        </a:rPr>
                        <a:t>mrad</a:t>
                      </a: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27305" algn="ctr" fontAlgn="ctr">
                        <a:lnSpc>
                          <a:spcPts val="1395"/>
                        </a:lnSpc>
                        <a:spcAft>
                          <a:spcPts val="0"/>
                        </a:spcAft>
                      </a:pPr>
                      <a:r>
                        <a:rPr lang="en-US" sz="1100" kern="100"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16.5</a:t>
                      </a:r>
                      <a:r>
                        <a:rPr lang="en-US" altLang="zh-CN" sz="1100" kern="100"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73990">
                <a:tc>
                  <a:txBody>
                    <a:bodyPr/>
                    <a:lstStyle/>
                    <a:p>
                      <a:pPr marL="29210" algn="just">
                        <a:spcAft>
                          <a:spcPts val="0"/>
                        </a:spcAft>
                      </a:pPr>
                      <a:r>
                        <a:rPr lang="en-US" altLang="zh-CN" sz="1100" kern="100" dirty="0" err="1" smtClean="0">
                          <a:effectLst/>
                          <a:latin typeface="Times New Roman" panose="02020603050405020304" pitchFamily="18" charset="0"/>
                          <a:ea typeface="+mn-ea"/>
                          <a:cs typeface="Times New Roman" panose="02020603050405020304" pitchFamily="18" charset="0"/>
                        </a:rPr>
                        <a:t>Piwinski</a:t>
                      </a:r>
                      <a:r>
                        <a:rPr lang="en-US" altLang="zh-CN" sz="1100" kern="100" dirty="0" smtClean="0">
                          <a:effectLst/>
                          <a:latin typeface="Times New Roman" panose="02020603050405020304" pitchFamily="18" charset="0"/>
                          <a:ea typeface="+mn-ea"/>
                          <a:cs typeface="Times New Roman" panose="02020603050405020304" pitchFamily="18" charset="0"/>
                        </a:rPr>
                        <a:t> angle</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9210" algn="ctr">
                        <a:spcAft>
                          <a:spcPts val="0"/>
                        </a:spcAft>
                      </a:pP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0.91</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295"/>
                        </a:lnSpc>
                        <a:spcAft>
                          <a:spcPts val="0"/>
                        </a:spcAft>
                      </a:pPr>
                      <a:r>
                        <a:rPr lang="en-GB" sz="1050" kern="1200" dirty="0" smtClean="0">
                          <a:solidFill>
                            <a:srgbClr val="000000"/>
                          </a:solidFill>
                          <a:effectLst/>
                          <a:latin typeface="Times New Roman" panose="02020603050405020304"/>
                          <a:ea typeface="宋体" panose="02010600030101010101" pitchFamily="2" charset="-122"/>
                        </a:rPr>
                        <a:t>3.78</a:t>
                      </a:r>
                      <a:endParaRPr lang="zh-CN" sz="1200" dirty="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295"/>
                        </a:lnSpc>
                        <a:spcAft>
                          <a:spcPts val="0"/>
                        </a:spcAft>
                      </a:pPr>
                      <a:r>
                        <a:rPr lang="en-GB" altLang="zh-CN" sz="1050" kern="1200" dirty="0" smtClean="0">
                          <a:solidFill>
                            <a:srgbClr val="000000"/>
                          </a:solidFill>
                          <a:effectLst/>
                          <a:latin typeface="Times New Roman" panose="02020603050405020304"/>
                          <a:ea typeface="宋体" panose="02010600030101010101" pitchFamily="2" charset="-122"/>
                        </a:rPr>
                        <a:t>8.5</a:t>
                      </a:r>
                      <a:endParaRPr lang="zh-CN" sz="1200" dirty="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ts val="1295"/>
                        </a:lnSpc>
                        <a:spcAft>
                          <a:spcPts val="0"/>
                        </a:spcAft>
                      </a:pPr>
                      <a:r>
                        <a:rPr lang="en-GB" sz="1050" kern="1200" dirty="0" smtClean="0">
                          <a:solidFill>
                            <a:srgbClr val="000000"/>
                          </a:solidFill>
                          <a:effectLst/>
                          <a:latin typeface="Times New Roman" panose="02020603050405020304"/>
                          <a:ea typeface="宋体" panose="02010600030101010101" pitchFamily="2" charset="-122"/>
                        </a:rPr>
                        <a:t>27.7</a:t>
                      </a:r>
                      <a:endParaRPr lang="zh-CN" sz="1200" dirty="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67640">
                <a:tc>
                  <a:txBody>
                    <a:bodyPr/>
                    <a:lstStyle/>
                    <a:p>
                      <a:pPr marL="29210" algn="just">
                        <a:spcAft>
                          <a:spcPts val="0"/>
                        </a:spcAft>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Number of particles</a:t>
                      </a: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/bunch</a:t>
                      </a:r>
                      <a:r>
                        <a:rPr lang="en-US" altLang="zh-CN" sz="11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100" i="1" kern="100" dirty="0" smtClean="0">
                          <a:effectLst/>
                          <a:latin typeface="Times New Roman" panose="02020603050405020304" pitchFamily="18" charset="0"/>
                          <a:ea typeface="宋体" panose="02010600030101010101" pitchFamily="2" charset="-122"/>
                          <a:cs typeface="Times New Roman" panose="02020603050405020304" pitchFamily="18" charset="0"/>
                        </a:rPr>
                        <a:t>N</a:t>
                      </a:r>
                      <a:r>
                        <a:rPr lang="en-US" sz="1100" i="1" kern="100" baseline="-25000" dirty="0" smtClean="0">
                          <a:effectLst/>
                          <a:latin typeface="Times New Roman" panose="02020603050405020304" pitchFamily="18" charset="0"/>
                          <a:ea typeface="宋体" panose="02010600030101010101" pitchFamily="2" charset="-122"/>
                          <a:cs typeface="Times New Roman" panose="02020603050405020304" pitchFamily="18" charset="0"/>
                        </a:rPr>
                        <a:t>e</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10</a:t>
                      </a:r>
                      <a:r>
                        <a:rPr lang="en-US" sz="1100" kern="100" baseline="30000" dirty="0" smtClean="0">
                          <a:effectLst/>
                          <a:latin typeface="Times New Roman" panose="02020603050405020304" pitchFamily="18" charset="0"/>
                          <a:ea typeface="宋体" panose="02010600030101010101" pitchFamily="2" charset="-122"/>
                          <a:cs typeface="Times New Roman" panose="02020603050405020304" pitchFamily="18" charset="0"/>
                        </a:rPr>
                        <a:t>10</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9210" algn="ctr">
                        <a:spcAft>
                          <a:spcPts val="0"/>
                        </a:spcAft>
                      </a:pP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24.15</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17.0</a:t>
                      </a:r>
                      <a:endParaRPr lang="zh-CN" sz="1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altLang="zh-CN" sz="1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12.0</a:t>
                      </a:r>
                      <a:endParaRPr lang="zh-CN" sz="1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spcAft>
                          <a:spcPts val="0"/>
                        </a:spcAft>
                      </a:pPr>
                      <a:r>
                        <a:rPr lang="en-US" altLang="zh-CN" sz="1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8.0</a:t>
                      </a:r>
                      <a:endParaRPr lang="zh-CN" sz="1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67640">
                <a:tc>
                  <a:txBody>
                    <a:bodyPr/>
                    <a:lstStyle/>
                    <a:p>
                      <a:pPr marL="29210" algn="just">
                        <a:spcAft>
                          <a:spcPts val="0"/>
                        </a:spcAft>
                      </a:pPr>
                      <a:r>
                        <a:rPr lang="en-US"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Bunch </a:t>
                      </a: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number (bunch s</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pacing</a:t>
                      </a: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9210" algn="ctr">
                        <a:spcAft>
                          <a:spcPts val="0"/>
                        </a:spcAft>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34 (4.9</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218 (0.76</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baseline="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1568 </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(0.20</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100"/>
                        </a:spcBef>
                        <a:spcAft>
                          <a:spcPts val="100"/>
                        </a:spcAft>
                        <a:buClrTx/>
                        <a:buSzTx/>
                        <a:buFontTx/>
                        <a:buNone/>
                        <a:defRPr/>
                      </a:pPr>
                      <a:r>
                        <a:rPr lang="en-US" altLang="zh-CN" sz="1100" b="1" dirty="0" smtClean="0">
                          <a:solidFill>
                            <a:srgbClr val="FF0000"/>
                          </a:solidFill>
                          <a:effectLst/>
                          <a:latin typeface="Times New Roman" panose="02020603050405020304" pitchFamily="18" charset="0"/>
                          <a:ea typeface="+mn-ea"/>
                          <a:cs typeface="Times New Roman" panose="02020603050405020304" pitchFamily="18" charset="0"/>
                        </a:rPr>
                        <a:t>12000 (</a:t>
                      </a:r>
                      <a:r>
                        <a:rPr lang="en-US" altLang="zh-CN" sz="1100" b="1" dirty="0" smtClean="0">
                          <a:solidFill>
                            <a:srgbClr val="2105ED"/>
                          </a:solidFill>
                          <a:effectLst/>
                          <a:latin typeface="Times New Roman" panose="02020603050405020304" pitchFamily="18" charset="0"/>
                          <a:ea typeface="+mn-ea"/>
                          <a:cs typeface="Times New Roman" panose="02020603050405020304" pitchFamily="18" charset="0"/>
                        </a:rPr>
                        <a:t>25ns</a:t>
                      </a:r>
                      <a:r>
                        <a:rPr lang="en-US" altLang="zh-CN" sz="1100" b="1" dirty="0" smtClean="0">
                          <a:solidFill>
                            <a:srgbClr val="FF0000"/>
                          </a:solidFill>
                          <a:effectLst/>
                          <a:latin typeface="Times New Roman" panose="02020603050405020304" pitchFamily="18" charset="0"/>
                          <a:ea typeface="+mn-ea"/>
                          <a:cs typeface="Times New Roman" panose="02020603050405020304" pitchFamily="18" charset="0"/>
                        </a:rPr>
                        <a:t>+10%gap)</a:t>
                      </a:r>
                      <a:endParaRPr lang="zh-CN" altLang="zh-CN" sz="1100" b="1" dirty="0" smtClean="0">
                        <a:solidFill>
                          <a:srgbClr val="FF0000"/>
                        </a:solidFill>
                        <a:effectLst/>
                        <a:latin typeface="Times New Roman" panose="02020603050405020304" pitchFamily="18" charset="0"/>
                        <a:ea typeface="+mn-ea"/>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67640">
                <a:tc>
                  <a:txBody>
                    <a:bodyPr/>
                    <a:lstStyle/>
                    <a:p>
                      <a:pPr marL="29210"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Beam current (mA)</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9210" algn="ctr">
                        <a:spcAft>
                          <a:spcPts val="0"/>
                        </a:spcAft>
                      </a:pP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3.95</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0" kern="100" dirty="0" smtClean="0">
                          <a:effectLst/>
                          <a:latin typeface="Times New Roman" panose="02020603050405020304" pitchFamily="18" charset="0"/>
                          <a:ea typeface="宋体" panose="02010600030101010101" pitchFamily="2" charset="-122"/>
                          <a:cs typeface="Times New Roman" panose="02020603050405020304" pitchFamily="18" charset="0"/>
                        </a:rPr>
                        <a:t>17.8</a:t>
                      </a:r>
                      <a:endParaRPr lang="zh-CN" sz="11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0" kern="100" dirty="0" smtClean="0">
                          <a:effectLst/>
                          <a:latin typeface="Times New Roman" panose="02020603050405020304" pitchFamily="18" charset="0"/>
                          <a:ea typeface="宋体" panose="02010600030101010101" pitchFamily="2" charset="-122"/>
                          <a:cs typeface="Times New Roman" panose="02020603050405020304" pitchFamily="18" charset="0"/>
                        </a:rPr>
                        <a:t>90.4</a:t>
                      </a:r>
                      <a:endParaRPr lang="zh-CN" sz="11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Bef>
                          <a:spcPts val="100"/>
                        </a:spcBef>
                        <a:spcAft>
                          <a:spcPts val="100"/>
                        </a:spcAft>
                      </a:pPr>
                      <a:r>
                        <a:rPr lang="en-US" altLang="zh-CN" sz="1100" b="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461.0</a:t>
                      </a:r>
                      <a:endParaRPr lang="zh-CN" sz="1100" b="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08915">
                <a:tc>
                  <a:txBody>
                    <a:bodyPr/>
                    <a:lstStyle/>
                    <a:p>
                      <a:pPr marL="29210" algn="just">
                        <a:spcAft>
                          <a:spcPts val="0"/>
                        </a:spcAft>
                      </a:pPr>
                      <a:r>
                        <a:rPr lang="en-US" altLang="zh-CN" sz="1100" b="0" kern="1200" dirty="0" smtClean="0">
                          <a:solidFill>
                            <a:schemeClr val="tx1"/>
                          </a:solidFill>
                          <a:effectLst/>
                          <a:latin typeface="Times New Roman" panose="02020603050405020304" pitchFamily="18" charset="0"/>
                          <a:ea typeface="+mn-ea"/>
                          <a:cs typeface="Times New Roman" panose="02020603050405020304" pitchFamily="18" charset="0"/>
                        </a:rPr>
                        <a:t>Synchrotron radiation</a:t>
                      </a:r>
                      <a:r>
                        <a:rPr lang="en-US" altLang="zh-CN" sz="1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sz="11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power </a:t>
                      </a:r>
                      <a:r>
                        <a:rPr lang="en-US" sz="1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/beam (MW)</a:t>
                      </a:r>
                      <a:endParaRPr lang="zh-CN" sz="11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30</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30</a:t>
                      </a:r>
                      <a:endParaRPr lang="zh-CN" altLang="en-US"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30</a:t>
                      </a:r>
                      <a:endParaRPr lang="zh-CN" altLang="en-US"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16.5</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1295">
                <a:tc>
                  <a:txBody>
                    <a:bodyPr/>
                    <a:lstStyle/>
                    <a:p>
                      <a:pPr marL="29210"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Bending radius (km)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5">
                  <a:txBody>
                    <a:bodyPr/>
                    <a:lstStyle/>
                    <a:p>
                      <a:pPr algn="ctr" fontAlgn="ctr">
                        <a:lnSpc>
                          <a:spcPts val="1395"/>
                        </a:lnSpc>
                        <a:spcAft>
                          <a:spcPts val="0"/>
                        </a:spcAft>
                      </a:pPr>
                      <a:r>
                        <a:rPr lang="en-US" sz="1100" kern="1200" dirty="0" smtClean="0">
                          <a:solidFill>
                            <a:srgbClr val="000000"/>
                          </a:solidFill>
                          <a:effectLst/>
                          <a:latin typeface="Times New Roman" panose="02020603050405020304" pitchFamily="18" charset="0"/>
                          <a:cs typeface="Times New Roman" panose="02020603050405020304" pitchFamily="18" charset="0"/>
                        </a:rPr>
                        <a:t>10.7</a:t>
                      </a:r>
                      <a:endParaRPr lang="zh-CN" sz="1100" kern="100" dirty="0">
                        <a:effectLst/>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a:tc>
                <a:tc hMerge="1">
                  <a:txBody>
                    <a:bodyPr/>
                    <a:lstStyle/>
                    <a:p>
                      <a:endParaRPr lang="zh-CN"/>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03200">
                <a:tc>
                  <a:txBody>
                    <a:bodyPr/>
                    <a:lstStyle/>
                    <a:p>
                      <a:pPr marL="29210"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Momentum </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compact </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(10</a:t>
                      </a:r>
                      <a:r>
                        <a:rPr lang="en-US" sz="1100" kern="100" baseline="30000" dirty="0">
                          <a:effectLst/>
                          <a:latin typeface="Times New Roman" panose="02020603050405020304" pitchFamily="18" charset="0"/>
                          <a:ea typeface="宋体" panose="02010600030101010101" pitchFamily="2" charset="-122"/>
                          <a:cs typeface="Times New Roman" panose="02020603050405020304" pitchFamily="18" charset="0"/>
                        </a:rPr>
                        <a:t>-5</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5">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0.91</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a:tc>
                <a:tc hMerge="1">
                  <a:txBody>
                    <a:bodyPr/>
                    <a:lstStyle/>
                    <a:p>
                      <a:endParaRPr lang="zh-CN"/>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77165">
                <a:tc>
                  <a:txBody>
                    <a:bodyPr/>
                    <a:lstStyle/>
                    <a:p>
                      <a:pPr marL="29210" algn="just">
                        <a:spcAft>
                          <a:spcPts val="0"/>
                        </a:spcAft>
                      </a:pPr>
                      <a:r>
                        <a:rPr lang="en-US" altLang="zh-CN" sz="1100" b="1" kern="12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1100" b="1" kern="1200" dirty="0" smtClean="0">
                          <a:solidFill>
                            <a:srgbClr val="FF0000"/>
                          </a:solidFill>
                          <a:effectLst/>
                          <a:latin typeface="Times New Roman" panose="02020603050405020304" pitchFamily="18" charset="0"/>
                          <a:ea typeface="+mn-ea"/>
                          <a:cs typeface="Times New Roman" panose="02020603050405020304" pitchFamily="18" charset="0"/>
                        </a:rPr>
                        <a:t> function at IP </a:t>
                      </a:r>
                      <a:r>
                        <a:rPr lang="en-US" altLang="zh-CN" sz="1100" b="1" i="1" kern="12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1100" b="1" i="1" kern="1200" baseline="-250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x</a:t>
                      </a:r>
                      <a:r>
                        <a:rPr lang="en-US" altLang="zh-CN" sz="1100" b="1" i="1" kern="12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1100" b="1" i="1" kern="1200" dirty="0" smtClean="0">
                          <a:solidFill>
                            <a:srgbClr val="FF0000"/>
                          </a:solidFill>
                          <a:effectLst/>
                          <a:latin typeface="Times New Roman" panose="02020603050405020304" pitchFamily="18" charset="0"/>
                          <a:ea typeface="+mn-ea"/>
                          <a:cs typeface="Times New Roman" panose="02020603050405020304" pitchFamily="18" charset="0"/>
                        </a:rPr>
                        <a:t> / </a:t>
                      </a:r>
                      <a:r>
                        <a:rPr lang="en-US" altLang="zh-CN" sz="1100" b="1" i="1" kern="12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1100" b="1" i="1" kern="1200" baseline="-250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y</a:t>
                      </a:r>
                      <a:r>
                        <a:rPr lang="en-US" altLang="zh-CN" sz="1100" b="1" i="1" kern="1200" dirty="0" smtClean="0">
                          <a:solidFill>
                            <a:srgbClr val="FF0000"/>
                          </a:solidFill>
                          <a:effectLst/>
                          <a:latin typeface="Times New Roman" panose="02020603050405020304" pitchFamily="18" charset="0"/>
                          <a:ea typeface="+mn-ea"/>
                          <a:cs typeface="Times New Roman" panose="02020603050405020304" pitchFamily="18" charset="0"/>
                          <a:sym typeface="Symbol" panose="05050102010706020507" pitchFamily="18" charset="2"/>
                        </a:rPr>
                        <a:t>*</a:t>
                      </a:r>
                      <a:r>
                        <a:rPr lang="en-US" altLang="zh-CN" sz="1100" b="1" i="1" kern="1200" dirty="0" smtClean="0">
                          <a:solidFill>
                            <a:srgbClr val="FF0000"/>
                          </a:solidFill>
                          <a:effectLst/>
                          <a:latin typeface="Times New Roman" panose="02020603050405020304" pitchFamily="18" charset="0"/>
                          <a:ea typeface="+mn-ea"/>
                          <a:cs typeface="Times New Roman" panose="02020603050405020304" pitchFamily="18" charset="0"/>
                        </a:rPr>
                        <a:t> </a:t>
                      </a: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395"/>
                        </a:lnSpc>
                        <a:spcAft>
                          <a:spcPts val="0"/>
                        </a:spcAft>
                      </a:pPr>
                      <a:r>
                        <a:rPr lang="en-US" sz="1050" kern="100">
                          <a:solidFill>
                            <a:srgbClr val="000000"/>
                          </a:solidFill>
                          <a:effectLst/>
                          <a:latin typeface="Times New Roman" panose="02020603050405020304"/>
                          <a:ea typeface="宋体" panose="02010600030101010101" pitchFamily="2" charset="-122"/>
                          <a:cs typeface="宋体" panose="02010600030101010101" pitchFamily="2" charset="-122"/>
                        </a:rPr>
                        <a:t>1.2/0.0037</a:t>
                      </a:r>
                      <a:endParaRPr lang="zh-CN" sz="1050" kern="100">
                        <a:effectLst/>
                        <a:latin typeface="Calibri" panose="020F0502020204030204"/>
                        <a:cs typeface="宋体" panose="02010600030101010101" pitchFamily="2" charset="-122"/>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mn-ea"/>
                          <a:cs typeface="Times New Roman" panose="02020603050405020304" pitchFamily="18" charset="0"/>
                        </a:rPr>
                        <a:t>0.33/0.001</a:t>
                      </a:r>
                      <a:endParaRPr lang="zh-CN" altLang="zh-CN" sz="1100" b="1" kern="100" dirty="0" smtClean="0">
                        <a:solidFill>
                          <a:srgbClr val="FF0000"/>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mn-ea"/>
                          <a:cs typeface="Times New Roman" panose="02020603050405020304" pitchFamily="18" charset="0"/>
                        </a:rPr>
                        <a:t>0.33/0.001</a:t>
                      </a:r>
                      <a:endParaRPr lang="zh-CN" altLang="zh-CN" sz="1100" b="1" kern="100" dirty="0" smtClean="0">
                        <a:solidFill>
                          <a:srgbClr val="FF0000"/>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1" kern="100" dirty="0" smtClean="0">
                          <a:solidFill>
                            <a:srgbClr val="FF0000"/>
                          </a:solidFill>
                          <a:effectLst/>
                          <a:latin typeface="Times New Roman" panose="02020603050405020304" pitchFamily="18" charset="0"/>
                          <a:ea typeface="+mn-ea"/>
                          <a:cs typeface="Times New Roman" panose="02020603050405020304" pitchFamily="18" charset="0"/>
                        </a:rPr>
                        <a:t>0.2/0.001</a:t>
                      </a:r>
                      <a:endParaRPr lang="zh-CN" altLang="zh-CN" sz="1100" b="1" kern="100" dirty="0" smtClean="0">
                        <a:solidFill>
                          <a:srgbClr val="FF0000"/>
                        </a:solidFill>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77165">
                <a:tc>
                  <a:txBody>
                    <a:bodyPr/>
                    <a:lstStyle/>
                    <a:p>
                      <a:pPr marL="29210" algn="just">
                        <a:spcAft>
                          <a:spcPts val="0"/>
                        </a:spcAft>
                      </a:pPr>
                      <a:r>
                        <a:rPr lang="en-US" sz="1100" kern="100" dirty="0" err="1" smtClean="0">
                          <a:effectLst/>
                          <a:latin typeface="Times New Roman" panose="02020603050405020304" pitchFamily="18" charset="0"/>
                          <a:ea typeface="宋体" panose="02010600030101010101" pitchFamily="2" charset="-122"/>
                          <a:cs typeface="Times New Roman" panose="02020603050405020304" pitchFamily="18" charset="0"/>
                        </a:rPr>
                        <a:t>Emittance</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100" i="1" kern="1200" dirty="0" smtClean="0">
                          <a:solidFill>
                            <a:schemeClr val="tx1"/>
                          </a:solidFill>
                          <a:effectLst/>
                          <a:latin typeface="Symbol" panose="05050102010706020507" pitchFamily="18" charset="2"/>
                          <a:ea typeface="+mn-ea"/>
                          <a:cs typeface="Times New Roman" panose="02020603050405020304" pitchFamily="18" charset="0"/>
                        </a:rPr>
                        <a:t>e</a:t>
                      </a:r>
                      <a:r>
                        <a:rPr lang="en-US" altLang="zh-CN" sz="1100" i="1" kern="1200" baseline="-25000" dirty="0" smtClean="0">
                          <a:solidFill>
                            <a:schemeClr val="tx1"/>
                          </a:solidFill>
                          <a:effectLst/>
                          <a:latin typeface="Times New Roman" panose="02020603050405020304" pitchFamily="18" charset="0"/>
                          <a:ea typeface="+mn-ea"/>
                          <a:cs typeface="Times New Roman" panose="02020603050405020304" pitchFamily="18" charset="0"/>
                        </a:rPr>
                        <a:t>x</a:t>
                      </a: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1100" i="1" kern="1200" dirty="0" err="1" smtClean="0">
                          <a:solidFill>
                            <a:schemeClr val="tx1"/>
                          </a:solidFill>
                          <a:effectLst/>
                          <a:latin typeface="Symbol" panose="05050102010706020507" pitchFamily="18" charset="2"/>
                          <a:ea typeface="+mn-ea"/>
                          <a:cs typeface="Times New Roman" panose="02020603050405020304" pitchFamily="18" charset="0"/>
                        </a:rPr>
                        <a:t>e</a:t>
                      </a:r>
                      <a:r>
                        <a:rPr lang="en-US" altLang="zh-CN" sz="1100" i="1" kern="1200" baseline="-25000" dirty="0" err="1" smtClean="0">
                          <a:solidFill>
                            <a:schemeClr val="tx1"/>
                          </a:solidFill>
                          <a:effectLst/>
                          <a:latin typeface="Times New Roman" panose="02020603050405020304" pitchFamily="18" charset="0"/>
                          <a:ea typeface="+mn-ea"/>
                          <a:cs typeface="Times New Roman" panose="02020603050405020304" pitchFamily="18" charset="0"/>
                        </a:rPr>
                        <a:t>y</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(nm)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395"/>
                        </a:lnSpc>
                        <a:spcAft>
                          <a:spcPts val="0"/>
                        </a:spcAft>
                      </a:pPr>
                      <a:r>
                        <a:rPr lang="en-US" sz="1050" kern="100">
                          <a:solidFill>
                            <a:srgbClr val="000000"/>
                          </a:solidFill>
                          <a:effectLst/>
                          <a:latin typeface="Times New Roman" panose="02020603050405020304"/>
                          <a:ea typeface="宋体" panose="02010600030101010101" pitchFamily="2" charset="-122"/>
                          <a:cs typeface="宋体" panose="02010600030101010101" pitchFamily="2" charset="-122"/>
                        </a:rPr>
                        <a:t>2.24/0.0068</a:t>
                      </a:r>
                      <a:endParaRPr lang="zh-CN" sz="1050" kern="100">
                        <a:effectLst/>
                        <a:latin typeface="Calibri" panose="020F0502020204030204"/>
                        <a:cs typeface="宋体" panose="02010600030101010101" pitchFamily="2" charset="-122"/>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50" b="0" kern="100" dirty="0" smtClean="0">
                          <a:effectLst/>
                          <a:latin typeface="Times New Roman" panose="02020603050405020304" pitchFamily="18" charset="0"/>
                          <a:ea typeface="+mn-ea"/>
                          <a:cs typeface="Times New Roman" panose="02020603050405020304" pitchFamily="18" charset="0"/>
                        </a:rPr>
                        <a:t>0.89/0.0018</a:t>
                      </a:r>
                      <a:endParaRPr lang="zh-CN" altLang="zh-CN" sz="1050" b="0" kern="100" dirty="0" smtClean="0">
                        <a:effectLst/>
                        <a:latin typeface="Times New Roman" panose="02020603050405020304" pitchFamily="18" charset="0"/>
                        <a:ea typeface="+mn-ea"/>
                        <a:cs typeface="Times New Roman" panose="02020603050405020304" pitchFamily="18" charset="0"/>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dirty="0" smtClean="0">
                          <a:solidFill>
                            <a:srgbClr val="000000"/>
                          </a:solidFill>
                          <a:effectLst/>
                          <a:latin typeface="Times New Roman" panose="02020603050405020304"/>
                          <a:ea typeface="MS Mincho" panose="02020609040205080304" charset="-128"/>
                        </a:rPr>
                        <a:t>0.395/0.0012</a:t>
                      </a:r>
                      <a:endParaRPr lang="zh-CN" sz="1200" dirty="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dirty="0" smtClean="0">
                          <a:solidFill>
                            <a:srgbClr val="000000"/>
                          </a:solidFill>
                          <a:effectLst/>
                          <a:latin typeface="Times New Roman" panose="02020603050405020304"/>
                          <a:ea typeface="MS Mincho" panose="02020609040205080304" charset="-128"/>
                        </a:rPr>
                        <a:t>0.13/0.003</a:t>
                      </a:r>
                      <a:endParaRPr lang="zh-CN" sz="1200" dirty="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ts val="1295"/>
                        </a:lnSpc>
                        <a:spcBef>
                          <a:spcPts val="0"/>
                        </a:spcBef>
                        <a:spcAft>
                          <a:spcPts val="0"/>
                        </a:spcAft>
                        <a:buClrTx/>
                        <a:buSzTx/>
                        <a:buFontTx/>
                        <a:buNone/>
                        <a:defRPr/>
                      </a:pPr>
                      <a:r>
                        <a:rPr lang="en-GB" altLang="zh-CN" sz="1050" dirty="0" smtClean="0">
                          <a:solidFill>
                            <a:srgbClr val="000000"/>
                          </a:solidFill>
                          <a:effectLst/>
                          <a:latin typeface="Times New Roman" panose="02020603050405020304"/>
                          <a:ea typeface="MS Mincho" panose="02020609040205080304" charset="-128"/>
                        </a:rPr>
                        <a:t>0.13/0.00115</a:t>
                      </a:r>
                      <a:r>
                        <a:rPr lang="en-GB" sz="1050" dirty="0" smtClean="0">
                          <a:solidFill>
                            <a:srgbClr val="000000"/>
                          </a:solidFill>
                          <a:effectLst/>
                          <a:latin typeface="Times New Roman" panose="02020603050405020304"/>
                          <a:ea typeface="MS Mincho" panose="02020609040205080304" charset="-128"/>
                        </a:rPr>
                        <a:t> </a:t>
                      </a:r>
                      <a:endParaRPr lang="zh-CN" sz="1200" dirty="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77165">
                <a:tc>
                  <a:txBody>
                    <a:bodyPr/>
                    <a:lstStyle/>
                    <a:p>
                      <a:pPr marL="29210" algn="just">
                        <a:spcAft>
                          <a:spcPts val="0"/>
                        </a:spcAft>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Beam size at IP </a:t>
                      </a:r>
                      <a:r>
                        <a:rPr lang="en-US" altLang="zh-CN" sz="1100" i="1" kern="1200" dirty="0" err="1" smtClean="0">
                          <a:solidFill>
                            <a:schemeClr val="tx1"/>
                          </a:solidFill>
                          <a:effectLst/>
                          <a:latin typeface="Symbol" panose="05050102010706020507" pitchFamily="18" charset="2"/>
                          <a:ea typeface="+mn-ea"/>
                          <a:cs typeface="Times New Roman" panose="02020603050405020304" pitchFamily="18" charset="0"/>
                        </a:rPr>
                        <a:t>s</a:t>
                      </a:r>
                      <a:r>
                        <a:rPr lang="en-US" altLang="zh-CN" sz="1100" i="1" kern="1200" baseline="-25000" dirty="0" err="1" smtClean="0">
                          <a:solidFill>
                            <a:schemeClr val="tx1"/>
                          </a:solidFill>
                          <a:effectLst/>
                          <a:latin typeface="Times New Roman" panose="02020603050405020304" pitchFamily="18" charset="0"/>
                          <a:ea typeface="+mn-ea"/>
                          <a:cs typeface="Times New Roman" panose="02020603050405020304" pitchFamily="18" charset="0"/>
                        </a:rPr>
                        <a:t>x</a:t>
                      </a:r>
                      <a:r>
                        <a:rPr lang="en-US" altLang="zh-CN" sz="1100" i="1" kern="1200" baseline="-25000" dirty="0" smtClean="0">
                          <a:solidFill>
                            <a:schemeClr val="tx1"/>
                          </a:solidFill>
                          <a:effectLst/>
                          <a:latin typeface="Times New Roman" panose="02020603050405020304" pitchFamily="18" charset="0"/>
                          <a:ea typeface="+mn-ea"/>
                          <a:cs typeface="Times New Roman" panose="02020603050405020304" pitchFamily="18" charset="0"/>
                        </a:rPr>
                        <a:t> </a:t>
                      </a:r>
                      <a:r>
                        <a:rPr lang="en-US" altLang="zh-CN" sz="1100" i="1" kern="1200" baseline="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1100" i="1" kern="1200" dirty="0" err="1" smtClean="0">
                          <a:solidFill>
                            <a:schemeClr val="tx1"/>
                          </a:solidFill>
                          <a:effectLst/>
                          <a:latin typeface="Symbol" panose="05050102010706020507" pitchFamily="18" charset="2"/>
                          <a:ea typeface="+mn-ea"/>
                          <a:cs typeface="Times New Roman" panose="02020603050405020304" pitchFamily="18" charset="0"/>
                        </a:rPr>
                        <a:t>s</a:t>
                      </a:r>
                      <a:r>
                        <a:rPr lang="en-US" altLang="zh-CN" sz="1100" i="1" kern="1200" baseline="-25000" dirty="0" err="1" smtClean="0">
                          <a:solidFill>
                            <a:schemeClr val="tx1"/>
                          </a:solidFill>
                          <a:effectLst/>
                          <a:latin typeface="Times New Roman" panose="02020603050405020304" pitchFamily="18" charset="0"/>
                          <a:ea typeface="+mn-ea"/>
                          <a:cs typeface="Times New Roman" panose="02020603050405020304" pitchFamily="18" charset="0"/>
                        </a:rPr>
                        <a:t>y</a:t>
                      </a:r>
                      <a:r>
                        <a:rPr lang="en-US" altLang="zh-CN" sz="1100" i="1" kern="1200" baseline="-250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sz="1100" kern="100" dirty="0" smtClean="0">
                          <a:effectLst/>
                          <a:latin typeface="Symbol" panose="05050102010706020507" pitchFamily="18" charset="2"/>
                          <a:ea typeface="宋体" panose="02010600030101010101" pitchFamily="2" charset="-122"/>
                          <a:cs typeface="Times New Roman" panose="02020603050405020304" pitchFamily="18" charset="0"/>
                          <a:sym typeface="Symbol" panose="05050102010706020507" pitchFamily="18" charset="2"/>
                        </a:rPr>
                        <a:t></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m</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395"/>
                        </a:lnSpc>
                        <a:spcAft>
                          <a:spcPts val="0"/>
                        </a:spcAft>
                      </a:pPr>
                      <a:r>
                        <a:rPr lang="en-US" sz="1050" kern="100">
                          <a:solidFill>
                            <a:srgbClr val="000000"/>
                          </a:solidFill>
                          <a:effectLst/>
                          <a:latin typeface="Times New Roman" panose="02020603050405020304"/>
                          <a:ea typeface="宋体" panose="02010600030101010101" pitchFamily="2" charset="-122"/>
                          <a:cs typeface="宋体" panose="02010600030101010101" pitchFamily="2" charset="-122"/>
                        </a:rPr>
                        <a:t>51.8/0.16</a:t>
                      </a:r>
                      <a:endParaRPr lang="zh-CN" sz="1050" kern="100">
                        <a:effectLst/>
                        <a:latin typeface="Calibri" panose="020F0502020204030204"/>
                        <a:cs typeface="宋体" panose="02010600030101010101" pitchFamily="2" charset="-122"/>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50" b="0" kern="100" dirty="0" smtClean="0">
                          <a:effectLst/>
                          <a:latin typeface="Times New Roman" panose="02020603050405020304" pitchFamily="18" charset="0"/>
                          <a:ea typeface="+mn-ea"/>
                          <a:cs typeface="Times New Roman" panose="02020603050405020304" pitchFamily="18" charset="0"/>
                        </a:rPr>
                        <a:t>17.1/0.042</a:t>
                      </a:r>
                      <a:endParaRPr lang="zh-CN" altLang="zh-CN" sz="1050" b="0" kern="100" dirty="0" smtClean="0">
                        <a:effectLst/>
                        <a:latin typeface="Times New Roman" panose="02020603050405020304" pitchFamily="18" charset="0"/>
                        <a:ea typeface="+mn-ea"/>
                        <a:cs typeface="Times New Roman" panose="02020603050405020304" pitchFamily="18" charset="0"/>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295"/>
                        </a:lnSpc>
                        <a:spcAft>
                          <a:spcPts val="0"/>
                        </a:spcAft>
                      </a:pPr>
                      <a:r>
                        <a:rPr lang="en-GB" sz="1050" dirty="0" smtClean="0">
                          <a:solidFill>
                            <a:srgbClr val="000000"/>
                          </a:solidFill>
                          <a:effectLst/>
                          <a:latin typeface="Times New Roman" panose="02020603050405020304"/>
                          <a:ea typeface="MS Mincho" panose="02020609040205080304" charset="-128"/>
                        </a:rPr>
                        <a:t>11.4/0.035</a:t>
                      </a:r>
                      <a:endParaRPr lang="zh-CN" sz="1200" dirty="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295"/>
                        </a:lnSpc>
                        <a:spcAft>
                          <a:spcPts val="0"/>
                        </a:spcAft>
                      </a:pPr>
                      <a:r>
                        <a:rPr lang="en-GB" sz="1050" dirty="0" smtClean="0">
                          <a:solidFill>
                            <a:srgbClr val="000000"/>
                          </a:solidFill>
                          <a:effectLst/>
                          <a:latin typeface="Times New Roman" panose="02020603050405020304"/>
                          <a:ea typeface="MS Mincho" panose="02020609040205080304" charset="-128"/>
                        </a:rPr>
                        <a:t>5.1/0.054</a:t>
                      </a:r>
                      <a:endParaRPr lang="zh-CN" sz="1200" dirty="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ts val="1295"/>
                        </a:lnSpc>
                        <a:spcBef>
                          <a:spcPts val="0"/>
                        </a:spcBef>
                        <a:spcAft>
                          <a:spcPts val="0"/>
                        </a:spcAft>
                        <a:buClrTx/>
                        <a:buSzTx/>
                        <a:buFontTx/>
                        <a:buNone/>
                        <a:defRPr/>
                      </a:pPr>
                      <a:r>
                        <a:rPr lang="en-GB" altLang="zh-CN" sz="1050" kern="1200" dirty="0" smtClean="0">
                          <a:solidFill>
                            <a:srgbClr val="000000"/>
                          </a:solidFill>
                          <a:effectLst/>
                          <a:latin typeface="Times New Roman" panose="02020603050405020304"/>
                          <a:ea typeface="MS Mincho" panose="02020609040205080304" charset="-128"/>
                          <a:cs typeface="+mn-cs"/>
                        </a:rPr>
                        <a:t>5.1/0.034</a:t>
                      </a:r>
                      <a:endParaRPr lang="zh-CN" altLang="zh-CN" sz="1050" kern="1200" dirty="0" smtClean="0">
                        <a:solidFill>
                          <a:srgbClr val="000000"/>
                        </a:solidFill>
                        <a:effectLst/>
                        <a:latin typeface="Times New Roman" panose="02020603050405020304"/>
                        <a:ea typeface="MS Mincho" panose="02020609040205080304" charset="-128"/>
                        <a:cs typeface="+mn-cs"/>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77165">
                <a:tc>
                  <a:txBody>
                    <a:bodyPr/>
                    <a:lstStyle/>
                    <a:p>
                      <a:pPr marL="29210" marR="0" indent="0" algn="just" defTabSz="914400" rtl="0" eaLnBrk="1" fontAlgn="auto" latinLnBrk="0" hangingPunct="1">
                        <a:lnSpc>
                          <a:spcPct val="100000"/>
                        </a:lnSpc>
                        <a:spcBef>
                          <a:spcPts val="0"/>
                        </a:spcBef>
                        <a:spcAft>
                          <a:spcPts val="0"/>
                        </a:spcAft>
                        <a:buClrTx/>
                        <a:buSzTx/>
                        <a:buFontTx/>
                        <a:buNone/>
                        <a:defRPr/>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Beam-beam parameters </a:t>
                      </a:r>
                      <a:r>
                        <a:rPr lang="en-US" sz="1100" i="1" kern="100" dirty="0" smtClean="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r>
                        <a:rPr lang="en-US" sz="1100" i="1" kern="100" baseline="-25000" dirty="0" smtClean="0">
                          <a:effectLst/>
                          <a:latin typeface="Times New Roman" panose="02020603050405020304" pitchFamily="18" charset="0"/>
                          <a:ea typeface="宋体" panose="02010600030101010101" pitchFamily="2" charset="-122"/>
                          <a:cs typeface="Times New Roman" panose="02020603050405020304" pitchFamily="18" charset="0"/>
                        </a:rPr>
                        <a:t>x</a:t>
                      </a:r>
                      <a:r>
                        <a:rPr lang="en-US" sz="1100" i="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100" i="1" kern="100" dirty="0" smtClean="0">
                          <a:effectLst/>
                          <a:latin typeface="Times New Roman" panose="02020603050405020304" pitchFamily="18" charset="0"/>
                          <a:ea typeface="+mn-ea"/>
                          <a:cs typeface="Times New Roman" panose="02020603050405020304" pitchFamily="18" charset="0"/>
                          <a:sym typeface="Symbol" panose="05050102010706020507"/>
                        </a:rPr>
                        <a:t></a:t>
                      </a:r>
                      <a:r>
                        <a:rPr lang="en-US" altLang="zh-CN" sz="1100" i="1" kern="100" baseline="-25000" dirty="0" smtClean="0">
                          <a:effectLst/>
                          <a:latin typeface="Times New Roman" panose="02020603050405020304" pitchFamily="18" charset="0"/>
                          <a:ea typeface="+mn-ea"/>
                          <a:cs typeface="Times New Roman" panose="02020603050405020304" pitchFamily="18" charset="0"/>
                        </a:rPr>
                        <a:t>y</a:t>
                      </a:r>
                      <a:endParaRPr lang="zh-CN" altLang="zh-CN" sz="1100" kern="100" dirty="0" smtClean="0">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395"/>
                        </a:lnSpc>
                        <a:spcAft>
                          <a:spcPts val="0"/>
                        </a:spcAft>
                      </a:pPr>
                      <a:r>
                        <a:rPr lang="en-US" sz="1050" kern="100" dirty="0">
                          <a:solidFill>
                            <a:srgbClr val="000000"/>
                          </a:solidFill>
                          <a:effectLst/>
                          <a:latin typeface="Times New Roman" panose="02020603050405020304"/>
                          <a:ea typeface="宋体" panose="02010600030101010101" pitchFamily="2" charset="-122"/>
                          <a:cs typeface="宋体" panose="02010600030101010101" pitchFamily="2" charset="-122"/>
                        </a:rPr>
                        <a:t>0.077/0.105</a:t>
                      </a:r>
                      <a:endParaRPr lang="zh-CN" sz="1050" kern="100" dirty="0">
                        <a:effectLst/>
                        <a:latin typeface="Calibri" panose="020F0502020204030204"/>
                        <a:cs typeface="宋体" panose="02010600030101010101" pitchFamily="2" charset="-122"/>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50" b="0" kern="100" dirty="0" smtClean="0">
                          <a:effectLst/>
                          <a:latin typeface="Times New Roman" panose="02020603050405020304" pitchFamily="18" charset="0"/>
                          <a:ea typeface="+mn-ea"/>
                          <a:cs typeface="Times New Roman" panose="02020603050405020304" pitchFamily="18" charset="0"/>
                        </a:rPr>
                        <a:t>0.024/0.113</a:t>
                      </a:r>
                      <a:endParaRPr lang="zh-CN" altLang="zh-CN" sz="1050" b="0" kern="100" dirty="0">
                        <a:effectLst/>
                        <a:latin typeface="Times New Roman" panose="02020603050405020304" pitchFamily="18" charset="0"/>
                        <a:ea typeface="+mn-ea"/>
                        <a:cs typeface="Times New Roman" panose="02020603050405020304" pitchFamily="18" charset="0"/>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dirty="0" smtClean="0">
                          <a:solidFill>
                            <a:srgbClr val="000000"/>
                          </a:solidFill>
                          <a:effectLst/>
                          <a:latin typeface="Times New Roman" panose="02020603050405020304"/>
                          <a:ea typeface="MS Mincho" panose="02020609040205080304" charset="-128"/>
                        </a:rPr>
                        <a:t>0.012/0.1</a:t>
                      </a:r>
                      <a:endParaRPr lang="zh-CN" sz="1200" dirty="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dirty="0" smtClean="0">
                          <a:solidFill>
                            <a:srgbClr val="000000"/>
                          </a:solidFill>
                          <a:effectLst/>
                          <a:latin typeface="Times New Roman" panose="02020603050405020304"/>
                          <a:ea typeface="MS Mincho" panose="02020609040205080304" charset="-128"/>
                        </a:rPr>
                        <a:t>0.004/0.0</a:t>
                      </a:r>
                      <a:r>
                        <a:rPr lang="en-GB" sz="1050" dirty="0" smtClean="0">
                          <a:solidFill>
                            <a:srgbClr val="000000"/>
                          </a:solidFill>
                          <a:effectLst/>
                          <a:latin typeface="Times New Roman" panose="02020603050405020304"/>
                          <a:ea typeface="宋体" panose="02010600030101010101" pitchFamily="2" charset="-122"/>
                        </a:rPr>
                        <a:t>53</a:t>
                      </a:r>
                      <a:endParaRPr lang="zh-CN" sz="1200" dirty="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altLang="zh-CN" sz="1050" dirty="0" smtClean="0">
                          <a:solidFill>
                            <a:srgbClr val="000000"/>
                          </a:solidFill>
                          <a:effectLst/>
                          <a:latin typeface="Times New Roman" panose="02020603050405020304"/>
                          <a:ea typeface="MS Mincho" panose="02020609040205080304" charset="-128"/>
                        </a:rPr>
                        <a:t>0.004/0.085</a:t>
                      </a:r>
                      <a:endParaRPr lang="zh-CN" altLang="zh-CN" sz="1200" dirty="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7640">
                <a:tc>
                  <a:txBody>
                    <a:bodyPr/>
                    <a:lstStyle/>
                    <a:p>
                      <a:pPr marL="29210" algn="just">
                        <a:spcAft>
                          <a:spcPts val="0"/>
                        </a:spcAft>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RF voltage </a:t>
                      </a:r>
                      <a:r>
                        <a:rPr lang="en-US" sz="1100" i="1" kern="100" dirty="0" smtClean="0">
                          <a:effectLst/>
                          <a:latin typeface="Times New Roman" panose="02020603050405020304" pitchFamily="18" charset="0"/>
                          <a:ea typeface="宋体" panose="02010600030101010101" pitchFamily="2" charset="-122"/>
                          <a:cs typeface="Times New Roman" panose="02020603050405020304" pitchFamily="18" charset="0"/>
                        </a:rPr>
                        <a:t>V</a:t>
                      </a:r>
                      <a:r>
                        <a:rPr lang="en-US" sz="1100" i="1" kern="100" baseline="-25000" dirty="0" smtClean="0">
                          <a:effectLst/>
                          <a:latin typeface="Times New Roman" panose="02020603050405020304" pitchFamily="18" charset="0"/>
                          <a:ea typeface="宋体" panose="02010600030101010101" pitchFamily="2" charset="-122"/>
                          <a:cs typeface="Times New Roman" panose="02020603050405020304" pitchFamily="18" charset="0"/>
                        </a:rPr>
                        <a:t>RF </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(GV)</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9210" algn="ctr">
                        <a:spcAft>
                          <a:spcPts val="0"/>
                        </a:spcAft>
                      </a:pP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8.93</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2.4</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0.43</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0.082</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7640">
                <a:tc>
                  <a:txBody>
                    <a:bodyPr/>
                    <a:lstStyle/>
                    <a:p>
                      <a:pPr marL="29210" algn="just">
                        <a:spcAft>
                          <a:spcPts val="0"/>
                        </a:spcAft>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RF frequency </a:t>
                      </a:r>
                      <a:r>
                        <a:rPr lang="en-US" sz="1100" i="1" kern="100" dirty="0" smtClean="0">
                          <a:effectLst/>
                          <a:latin typeface="Times New Roman" panose="02020603050405020304" pitchFamily="18" charset="0"/>
                          <a:ea typeface="宋体" panose="02010600030101010101" pitchFamily="2" charset="-122"/>
                          <a:cs typeface="Times New Roman" panose="02020603050405020304" pitchFamily="18" charset="0"/>
                        </a:rPr>
                        <a:t>f </a:t>
                      </a:r>
                      <a:r>
                        <a:rPr lang="en-US" sz="1100" i="1" kern="100" baseline="-25000" dirty="0">
                          <a:effectLst/>
                          <a:latin typeface="Times New Roman" panose="02020603050405020304" pitchFamily="18" charset="0"/>
                          <a:ea typeface="宋体" panose="02010600030101010101" pitchFamily="2" charset="-122"/>
                          <a:cs typeface="Times New Roman" panose="02020603050405020304" pitchFamily="18" charset="0"/>
                        </a:rPr>
                        <a:t>RF</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 (MHz</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  (harmonic)</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5">
                  <a:txBody>
                    <a:bodyPr/>
                    <a:lstStyle/>
                    <a:p>
                      <a:pPr algn="ctr" fontAlgn="ctr">
                        <a:spcAft>
                          <a:spcPts val="0"/>
                        </a:spcAft>
                      </a:pPr>
                      <a:r>
                        <a:rPr lang="en-US" sz="1100" kern="1200" dirty="0">
                          <a:solidFill>
                            <a:srgbClr val="000000"/>
                          </a:solidFill>
                          <a:effectLst/>
                          <a:latin typeface="Times New Roman" panose="02020603050405020304" pitchFamily="18" charset="0"/>
                          <a:cs typeface="Times New Roman" panose="02020603050405020304" pitchFamily="18" charset="0"/>
                        </a:rPr>
                        <a:t>650 </a:t>
                      </a:r>
                      <a:r>
                        <a:rPr lang="en-US" sz="1100" kern="1200" dirty="0" smtClean="0">
                          <a:solidFill>
                            <a:srgbClr val="000000"/>
                          </a:solidFill>
                          <a:effectLst/>
                          <a:latin typeface="Times New Roman" panose="02020603050405020304" pitchFamily="18" charset="0"/>
                          <a:cs typeface="Times New Roman" panose="02020603050405020304" pitchFamily="18" charset="0"/>
                        </a:rPr>
                        <a:t>(216816)</a:t>
                      </a:r>
                      <a:endParaRPr lang="zh-CN" sz="1100" kern="100" dirty="0">
                        <a:effectLst/>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a:tc>
                <a:tc hMerge="1">
                  <a:txBody>
                    <a:bodyPr/>
                    <a:lstStyle/>
                    <a:p>
                      <a:endParaRPr lang="zh-CN"/>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7640">
                <a:tc>
                  <a:txBody>
                    <a:bodyPr/>
                    <a:lstStyle/>
                    <a:p>
                      <a:pPr marL="29210" algn="just">
                        <a:spcAft>
                          <a:spcPts val="0"/>
                        </a:spcAft>
                      </a:pPr>
                      <a:r>
                        <a:rPr lang="en-US" sz="1100" i="0" kern="100" dirty="0" smtClean="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Natural</a:t>
                      </a:r>
                      <a:r>
                        <a:rPr lang="en-US" sz="1100" i="1" kern="100" dirty="0" smtClean="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 </a:t>
                      </a: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bunch length </a:t>
                      </a:r>
                      <a:r>
                        <a:rPr lang="en-US" sz="1100" i="1" kern="100" dirty="0" smtClean="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r>
                        <a:rPr lang="en-US" sz="1100" i="1" kern="100" baseline="-25000" dirty="0">
                          <a:effectLst/>
                          <a:latin typeface="Times New Roman" panose="02020603050405020304" pitchFamily="18" charset="0"/>
                          <a:ea typeface="宋体" panose="02010600030101010101" pitchFamily="2" charset="-122"/>
                          <a:cs typeface="Times New Roman" panose="02020603050405020304" pitchFamily="18" charset="0"/>
                        </a:rPr>
                        <a:t>z</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 (mm)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9210" algn="ctr">
                        <a:spcAft>
                          <a:spcPts val="0"/>
                        </a:spcAft>
                      </a:pP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2.54</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2.2</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2.98</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2.42</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73990">
                <a:tc>
                  <a:txBody>
                    <a:bodyPr/>
                    <a:lstStyle/>
                    <a:p>
                      <a:pPr marL="29210" algn="just">
                        <a:spcAft>
                          <a:spcPts val="0"/>
                        </a:spcAft>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Bunch length </a:t>
                      </a:r>
                      <a:r>
                        <a:rPr lang="en-US" altLang="zh-CN" sz="1100" i="1" kern="100" dirty="0" smtClean="0">
                          <a:effectLst/>
                          <a:latin typeface="Times New Roman" panose="02020603050405020304" pitchFamily="18" charset="0"/>
                          <a:ea typeface="+mn-ea"/>
                          <a:cs typeface="Times New Roman" panose="02020603050405020304" pitchFamily="18" charset="0"/>
                          <a:sym typeface="Symbol" panose="05050102010706020507"/>
                        </a:rPr>
                        <a:t></a:t>
                      </a:r>
                      <a:r>
                        <a:rPr lang="en-US" altLang="zh-CN" sz="1100" i="1" kern="100" baseline="-25000" dirty="0" smtClean="0">
                          <a:effectLst/>
                          <a:latin typeface="Times New Roman" panose="02020603050405020304" pitchFamily="18" charset="0"/>
                          <a:ea typeface="+mn-ea"/>
                          <a:cs typeface="Times New Roman" panose="02020603050405020304" pitchFamily="18" charset="0"/>
                        </a:rPr>
                        <a:t>z</a:t>
                      </a:r>
                      <a:r>
                        <a:rPr lang="en-US" altLang="zh-CN" sz="1100" kern="100" dirty="0" smtClean="0">
                          <a:effectLst/>
                          <a:latin typeface="Times New Roman" panose="02020603050405020304" pitchFamily="18" charset="0"/>
                          <a:ea typeface="+mn-ea"/>
                          <a:cs typeface="Times New Roman" panose="02020603050405020304" pitchFamily="18" charset="0"/>
                        </a:rPr>
                        <a:t> (mm)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9210" algn="ctr">
                        <a:spcAft>
                          <a:spcPts val="0"/>
                        </a:spcAft>
                      </a:pP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2.87</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altLang="zh-CN" sz="1050" kern="1200" dirty="0" smtClean="0">
                          <a:solidFill>
                            <a:srgbClr val="000000"/>
                          </a:solidFill>
                          <a:effectLst/>
                          <a:latin typeface="Times New Roman" panose="02020603050405020304"/>
                          <a:ea typeface="宋体" panose="02010600030101010101" pitchFamily="2" charset="-122"/>
                        </a:rPr>
                        <a:t>3.93</a:t>
                      </a:r>
                      <a:endParaRPr lang="zh-CN" sz="1200" dirty="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kern="1200">
                          <a:solidFill>
                            <a:srgbClr val="000000"/>
                          </a:solidFill>
                          <a:effectLst/>
                          <a:latin typeface="Times New Roman" panose="02020603050405020304"/>
                          <a:ea typeface="宋体" panose="02010600030101010101" pitchFamily="2" charset="-122"/>
                        </a:rPr>
                        <a:t>5.9</a:t>
                      </a:r>
                      <a:endParaRPr lang="zh-CN" sz="120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ts val="1295"/>
                        </a:lnSpc>
                        <a:spcAft>
                          <a:spcPts val="0"/>
                        </a:spcAft>
                      </a:pPr>
                      <a:r>
                        <a:rPr lang="en-GB" sz="1050" kern="1200" dirty="0">
                          <a:solidFill>
                            <a:srgbClr val="000000"/>
                          </a:solidFill>
                          <a:effectLst/>
                          <a:latin typeface="Times New Roman" panose="02020603050405020304"/>
                          <a:ea typeface="宋体" panose="02010600030101010101" pitchFamily="2" charset="-122"/>
                        </a:rPr>
                        <a:t>8.5</a:t>
                      </a:r>
                      <a:endParaRPr lang="zh-CN" sz="1200" dirty="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73990">
                <a:tc>
                  <a:txBody>
                    <a:bodyPr/>
                    <a:lstStyle/>
                    <a:p>
                      <a:pPr marL="29210" algn="just">
                        <a:spcAft>
                          <a:spcPts val="0"/>
                        </a:spcAft>
                      </a:pP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HOM power</a:t>
                      </a:r>
                      <a:r>
                        <a:rPr lang="en-US" altLang="zh-CN" sz="11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/cavity (kw)</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9210" algn="ctr">
                        <a:spcAft>
                          <a:spcPts val="0"/>
                        </a:spcAft>
                      </a:pP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0.53 (5cell)</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295"/>
                        </a:lnSpc>
                        <a:spcAft>
                          <a:spcPts val="0"/>
                        </a:spcAft>
                      </a:pPr>
                      <a:r>
                        <a:rPr lang="en-GB" sz="1050" kern="1200" dirty="0" smtClean="0">
                          <a:solidFill>
                            <a:srgbClr val="000000"/>
                          </a:solidFill>
                          <a:effectLst/>
                          <a:latin typeface="Times New Roman" panose="02020603050405020304"/>
                          <a:ea typeface="宋体" panose="02010600030101010101" pitchFamily="2" charset="-122"/>
                        </a:rPr>
                        <a:t>0.58 </a:t>
                      </a:r>
                      <a:r>
                        <a:rPr lang="en-US" altLang="zh-CN" sz="12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(2 cell) </a:t>
                      </a:r>
                      <a:endParaRPr lang="zh-CN" sz="1200" dirty="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295"/>
                        </a:lnSpc>
                        <a:spcAft>
                          <a:spcPts val="0"/>
                        </a:spcAft>
                      </a:pPr>
                      <a:r>
                        <a:rPr lang="en-GB" sz="1050" kern="1200" dirty="0" smtClean="0">
                          <a:solidFill>
                            <a:srgbClr val="000000"/>
                          </a:solidFill>
                          <a:effectLst/>
                          <a:latin typeface="Times New Roman" panose="02020603050405020304"/>
                          <a:ea typeface="宋体" panose="02010600030101010101" pitchFamily="2" charset="-122"/>
                        </a:rPr>
                        <a:t>0.77 </a:t>
                      </a:r>
                      <a:r>
                        <a:rPr lang="en-US" altLang="zh-CN" sz="12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(2 cell) </a:t>
                      </a:r>
                      <a:endParaRPr lang="zh-CN" sz="1200" dirty="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ts val="1295"/>
                        </a:lnSpc>
                        <a:spcAft>
                          <a:spcPts val="0"/>
                        </a:spcAft>
                      </a:pPr>
                      <a:r>
                        <a:rPr lang="en-GB" sz="1050" b="1" kern="1200" dirty="0" smtClean="0">
                          <a:solidFill>
                            <a:srgbClr val="002060"/>
                          </a:solidFill>
                          <a:effectLst/>
                          <a:latin typeface="Times New Roman" panose="02020603050405020304"/>
                          <a:ea typeface="宋体" panose="02010600030101010101" pitchFamily="2" charset="-122"/>
                        </a:rPr>
                        <a:t>1.94 </a:t>
                      </a:r>
                      <a:r>
                        <a:rPr lang="en-US" altLang="zh-CN" sz="12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(2 cell) </a:t>
                      </a:r>
                      <a:endParaRPr lang="zh-CN" sz="1200" b="1" dirty="0">
                        <a:solidFill>
                          <a:srgbClr val="002060"/>
                        </a:solidFill>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77165">
                <a:tc>
                  <a:txBody>
                    <a:bodyPr/>
                    <a:lstStyle/>
                    <a:p>
                      <a:pPr marL="29210" algn="just">
                        <a:spcAft>
                          <a:spcPts val="0"/>
                        </a:spcAft>
                      </a:pPr>
                      <a:r>
                        <a:rPr lang="en-US" altLang="zh-CN" sz="1100" kern="1200" dirty="0" smtClean="0">
                          <a:solidFill>
                            <a:schemeClr val="tx1"/>
                          </a:solidFill>
                          <a:effectLst/>
                          <a:latin typeface="Times New Roman" panose="02020603050405020304" pitchFamily="18" charset="0"/>
                          <a:ea typeface="+mn-ea"/>
                          <a:cs typeface="Times New Roman" panose="02020603050405020304" pitchFamily="18" charset="0"/>
                        </a:rPr>
                        <a:t>E</a:t>
                      </a:r>
                      <a:r>
                        <a:rPr lang="en-US"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nergy </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spread (%)</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395"/>
                        </a:lnSpc>
                        <a:spcAft>
                          <a:spcPts val="0"/>
                        </a:spcAft>
                      </a:pPr>
                      <a:r>
                        <a:rPr lang="en-US" sz="1050" kern="1200">
                          <a:solidFill>
                            <a:srgbClr val="000000"/>
                          </a:solidFill>
                          <a:effectLst/>
                          <a:latin typeface="Times New Roman" panose="02020603050405020304"/>
                          <a:cs typeface="宋体" panose="02010600030101010101" pitchFamily="2" charset="-122"/>
                        </a:rPr>
                        <a:t>0.14</a:t>
                      </a:r>
                      <a:endParaRPr lang="zh-CN" sz="1050" kern="100">
                        <a:effectLst/>
                        <a:latin typeface="Calibri" panose="020F0502020204030204"/>
                        <a:cs typeface="宋体" panose="02010600030101010101" pitchFamily="2" charset="-122"/>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kern="1200" dirty="0" smtClean="0">
                          <a:solidFill>
                            <a:srgbClr val="000000"/>
                          </a:solidFill>
                          <a:effectLst/>
                          <a:latin typeface="Times New Roman" panose="02020603050405020304"/>
                          <a:ea typeface="宋体" panose="02010600030101010101" pitchFamily="2" charset="-122"/>
                        </a:rPr>
                        <a:t>0.19</a:t>
                      </a:r>
                      <a:endParaRPr lang="zh-CN" sz="1200" dirty="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kern="1200">
                          <a:solidFill>
                            <a:srgbClr val="000000"/>
                          </a:solidFill>
                          <a:effectLst/>
                          <a:latin typeface="Times New Roman" panose="02020603050405020304"/>
                          <a:ea typeface="宋体" panose="02010600030101010101" pitchFamily="2" charset="-122"/>
                        </a:rPr>
                        <a:t>0.098</a:t>
                      </a:r>
                      <a:endParaRPr lang="zh-CN" sz="120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ts val="1295"/>
                        </a:lnSpc>
                        <a:spcAft>
                          <a:spcPts val="0"/>
                        </a:spcAft>
                      </a:pPr>
                      <a:r>
                        <a:rPr lang="en-GB" sz="1050" kern="1200" dirty="0">
                          <a:solidFill>
                            <a:srgbClr val="000000"/>
                          </a:solidFill>
                          <a:effectLst/>
                          <a:latin typeface="Times New Roman" panose="02020603050405020304"/>
                          <a:ea typeface="宋体" panose="02010600030101010101" pitchFamily="2" charset="-122"/>
                        </a:rPr>
                        <a:t>0.080</a:t>
                      </a:r>
                      <a:endParaRPr lang="zh-CN" sz="1200" dirty="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77165">
                <a:tc>
                  <a:txBody>
                    <a:bodyPr/>
                    <a:lstStyle/>
                    <a:p>
                      <a:pPr marL="29210" marR="0" indent="0" algn="just" defTabSz="914400" rtl="0" eaLnBrk="1" fontAlgn="auto" latinLnBrk="0" hangingPunct="1">
                        <a:lnSpc>
                          <a:spcPct val="100000"/>
                        </a:lnSpc>
                        <a:spcBef>
                          <a:spcPts val="0"/>
                        </a:spcBef>
                        <a:spcAft>
                          <a:spcPts val="0"/>
                        </a:spcAft>
                        <a:buClrTx/>
                        <a:buSzTx/>
                        <a:buFontTx/>
                        <a:buNone/>
                        <a:defRPr/>
                      </a:pP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Energy acceptance requirement (%)</a:t>
                      </a:r>
                      <a:endParaRPr lang="zh-CN"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lnSpc>
                          <a:spcPts val="1395"/>
                        </a:lnSpc>
                        <a:spcAft>
                          <a:spcPts val="0"/>
                        </a:spcAft>
                      </a:pPr>
                      <a:r>
                        <a:rPr lang="en-US" sz="1050" b="1" kern="1200" dirty="0">
                          <a:solidFill>
                            <a:srgbClr val="FF0000"/>
                          </a:solidFill>
                          <a:effectLst/>
                          <a:latin typeface="Times New Roman" panose="02020603050405020304"/>
                          <a:ea typeface="宋体" panose="02010600030101010101" pitchFamily="2" charset="-122"/>
                          <a:cs typeface="+mn-cs"/>
                        </a:rPr>
                        <a:t>1.57</a:t>
                      </a:r>
                      <a:endParaRPr lang="zh-CN" sz="1050" b="1" kern="1200" dirty="0">
                        <a:solidFill>
                          <a:srgbClr val="FF0000"/>
                        </a:solidFill>
                        <a:effectLst/>
                        <a:latin typeface="Times New Roman" panose="02020603050405020304"/>
                        <a:ea typeface="宋体" panose="02010600030101010101" pitchFamily="2" charset="-122"/>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050" b="1" kern="1200" dirty="0" smtClean="0">
                          <a:solidFill>
                            <a:srgbClr val="FF0000"/>
                          </a:solidFill>
                          <a:effectLst/>
                          <a:latin typeface="Times New Roman" panose="02020603050405020304"/>
                          <a:ea typeface="宋体" panose="02010600030101010101" pitchFamily="2" charset="-122"/>
                        </a:rPr>
                        <a:t>1.7</a:t>
                      </a:r>
                      <a:endParaRPr lang="zh-CN" sz="1200" b="1" dirty="0">
                        <a:solidFill>
                          <a:srgbClr val="FF0000"/>
                        </a:solidFill>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050" b="1" kern="1200" dirty="0">
                          <a:solidFill>
                            <a:srgbClr val="FF0000"/>
                          </a:solidFill>
                          <a:effectLst/>
                          <a:latin typeface="Times New Roman" panose="02020603050405020304"/>
                          <a:ea typeface="MS Mincho" panose="02020609040205080304" charset="-128"/>
                        </a:rPr>
                        <a:t>0.</a:t>
                      </a:r>
                      <a:r>
                        <a:rPr lang="en-GB" sz="1050" b="1" kern="1200" dirty="0">
                          <a:solidFill>
                            <a:srgbClr val="FF0000"/>
                          </a:solidFill>
                          <a:effectLst/>
                          <a:latin typeface="Times New Roman" panose="02020603050405020304"/>
                          <a:ea typeface="宋体" panose="02010600030101010101" pitchFamily="2" charset="-122"/>
                        </a:rPr>
                        <a:t>90</a:t>
                      </a:r>
                      <a:endParaRPr lang="zh-CN" sz="1200" b="1" dirty="0">
                        <a:solidFill>
                          <a:srgbClr val="FF0000"/>
                        </a:solidFill>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en-GB" sz="1050" b="1" kern="1200" dirty="0">
                          <a:solidFill>
                            <a:srgbClr val="FF0000"/>
                          </a:solidFill>
                          <a:effectLst/>
                          <a:latin typeface="Times New Roman" panose="02020603050405020304"/>
                          <a:ea typeface="MS Mincho" panose="02020609040205080304" charset="-128"/>
                        </a:rPr>
                        <a:t>0.</a:t>
                      </a:r>
                      <a:r>
                        <a:rPr lang="en-GB" sz="1050" b="1" kern="1200" dirty="0">
                          <a:solidFill>
                            <a:srgbClr val="FF0000"/>
                          </a:solidFill>
                          <a:effectLst/>
                          <a:latin typeface="Times New Roman" panose="02020603050405020304"/>
                          <a:ea typeface="宋体" panose="02010600030101010101" pitchFamily="2" charset="-122"/>
                        </a:rPr>
                        <a:t>49</a:t>
                      </a:r>
                      <a:endParaRPr lang="zh-CN" sz="1200" b="1" dirty="0">
                        <a:solidFill>
                          <a:srgbClr val="FF0000"/>
                        </a:solidFill>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180" marR="43180" marT="9525" marB="0" anchor="ctr"/>
                </a:tc>
              </a:tr>
              <a:tr h="177165">
                <a:tc>
                  <a:txBody>
                    <a:bodyPr/>
                    <a:lstStyle/>
                    <a:p>
                      <a:pPr marL="29210" marR="0" indent="0" algn="just" defTabSz="914400" rtl="0" eaLnBrk="1" fontAlgn="auto" latinLnBrk="0" hangingPunct="1">
                        <a:lnSpc>
                          <a:spcPct val="100000"/>
                        </a:lnSpc>
                        <a:spcBef>
                          <a:spcPts val="0"/>
                        </a:spcBef>
                        <a:spcAft>
                          <a:spcPts val="0"/>
                        </a:spcAft>
                        <a:buClrTx/>
                        <a:buSzTx/>
                        <a:buFontTx/>
                        <a:buNone/>
                        <a:defRPr/>
                      </a:pPr>
                      <a:r>
                        <a:rPr lang="en-US" altLang="zh-CN" sz="1100" kern="100" dirty="0" smtClean="0">
                          <a:effectLst/>
                          <a:latin typeface="Times New Roman" panose="02020603050405020304" pitchFamily="18" charset="0"/>
                          <a:ea typeface="+mn-ea"/>
                          <a:cs typeface="Times New Roman" panose="02020603050405020304" pitchFamily="18" charset="0"/>
                        </a:rPr>
                        <a:t>Energy acceptance by</a:t>
                      </a:r>
                      <a:r>
                        <a:rPr lang="en-US" altLang="zh-CN" sz="1100" kern="100" baseline="0" dirty="0" smtClean="0">
                          <a:effectLst/>
                          <a:latin typeface="Times New Roman" panose="02020603050405020304" pitchFamily="18" charset="0"/>
                          <a:ea typeface="+mn-ea"/>
                          <a:cs typeface="Times New Roman" panose="02020603050405020304" pitchFamily="18" charset="0"/>
                        </a:rPr>
                        <a:t> RF </a:t>
                      </a:r>
                      <a:r>
                        <a:rPr lang="en-US" altLang="zh-CN" sz="1100" kern="100" dirty="0" smtClean="0">
                          <a:effectLst/>
                          <a:latin typeface="Times New Roman" panose="02020603050405020304" pitchFamily="18" charset="0"/>
                          <a:ea typeface="+mn-ea"/>
                          <a:cs typeface="Times New Roman" panose="02020603050405020304" pitchFamily="18" charset="0"/>
                        </a:rPr>
                        <a:t>(%)</a:t>
                      </a:r>
                      <a:endParaRPr lang="zh-CN" altLang="zh-CN" sz="1100" kern="100" dirty="0" smtClean="0">
                        <a:effectLst/>
                        <a:latin typeface="Times New Roman" panose="02020603050405020304" pitchFamily="18" charset="0"/>
                        <a:ea typeface="+mn-ea"/>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395"/>
                        </a:lnSpc>
                        <a:spcAft>
                          <a:spcPts val="0"/>
                        </a:spcAft>
                      </a:pPr>
                      <a:r>
                        <a:rPr lang="en-US" sz="1050" kern="1200" dirty="0">
                          <a:solidFill>
                            <a:srgbClr val="000000"/>
                          </a:solidFill>
                          <a:effectLst/>
                          <a:latin typeface="Times New Roman" panose="02020603050405020304"/>
                          <a:cs typeface="宋体" panose="02010600030101010101" pitchFamily="2" charset="-122"/>
                        </a:rPr>
                        <a:t>2.67</a:t>
                      </a:r>
                      <a:endParaRPr lang="zh-CN" sz="1050" kern="100" dirty="0">
                        <a:effectLst/>
                        <a:latin typeface="Calibri" panose="020F0502020204030204"/>
                        <a:cs typeface="宋体" panose="02010600030101010101" pitchFamily="2" charset="-122"/>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3.0</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1.27</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b="0" dirty="0" smtClean="0">
                          <a:solidFill>
                            <a:schemeClr val="tx1"/>
                          </a:solidFill>
                          <a:latin typeface="Times New Roman" panose="02020603050405020304" pitchFamily="18" charset="0"/>
                          <a:cs typeface="Times New Roman" panose="02020603050405020304" pitchFamily="18" charset="0"/>
                        </a:rPr>
                        <a:t>1.55</a:t>
                      </a:r>
                      <a:endParaRPr lang="zh-CN" altLang="en-US" sz="1100" b="0" dirty="0" smtClean="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73990">
                <a:tc>
                  <a:txBody>
                    <a:bodyPr/>
                    <a:lstStyle/>
                    <a:p>
                      <a:pPr marL="29210" algn="just">
                        <a:spcAft>
                          <a:spcPts val="0"/>
                        </a:spcAft>
                      </a:pPr>
                      <a:r>
                        <a:rPr lang="en-US" sz="1100" i="0" kern="100" dirty="0" smtClean="0">
                          <a:effectLst/>
                          <a:latin typeface="Times New Roman" panose="02020603050405020304" pitchFamily="18" charset="0"/>
                          <a:ea typeface="宋体" panose="02010600030101010101" pitchFamily="2" charset="-122"/>
                          <a:cs typeface="Times New Roman" panose="02020603050405020304" pitchFamily="18" charset="0"/>
                        </a:rPr>
                        <a:t>Photon number </a:t>
                      </a: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due to</a:t>
                      </a:r>
                      <a:r>
                        <a:rPr lang="en-US" altLang="zh-CN" sz="11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100" kern="100" dirty="0" err="1" smtClean="0">
                          <a:effectLst/>
                          <a:latin typeface="Times New Roman" panose="02020603050405020304" pitchFamily="18" charset="0"/>
                          <a:ea typeface="宋体" panose="02010600030101010101" pitchFamily="2" charset="-122"/>
                          <a:cs typeface="Times New Roman" panose="02020603050405020304" pitchFamily="18" charset="0"/>
                        </a:rPr>
                        <a:t>beamstrahlung</a:t>
                      </a:r>
                      <a:r>
                        <a:rPr lang="en-US" altLang="zh-CN" sz="11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9210" algn="ctr">
                        <a:spcAft>
                          <a:spcPts val="0"/>
                        </a:spcAft>
                      </a:pP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0.19</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dirty="0" smtClean="0">
                          <a:solidFill>
                            <a:srgbClr val="000000"/>
                          </a:solidFill>
                          <a:effectLst/>
                          <a:latin typeface="Times New Roman" panose="02020603050405020304"/>
                          <a:ea typeface="宋体" panose="02010600030101010101" pitchFamily="2" charset="-122"/>
                        </a:rPr>
                        <a:t>0.104</a:t>
                      </a:r>
                      <a:endParaRPr lang="zh-CN" sz="1200" dirty="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95"/>
                        </a:lnSpc>
                        <a:spcAft>
                          <a:spcPts val="0"/>
                        </a:spcAft>
                      </a:pPr>
                      <a:r>
                        <a:rPr lang="en-GB" sz="1050">
                          <a:solidFill>
                            <a:srgbClr val="000000"/>
                          </a:solidFill>
                          <a:effectLst/>
                          <a:latin typeface="Times New Roman" panose="02020603050405020304"/>
                          <a:ea typeface="宋体" panose="02010600030101010101" pitchFamily="2" charset="-122"/>
                        </a:rPr>
                        <a:t>0.050</a:t>
                      </a:r>
                      <a:endParaRPr lang="zh-CN" sz="120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ts val="1295"/>
                        </a:lnSpc>
                        <a:spcAft>
                          <a:spcPts val="0"/>
                        </a:spcAft>
                      </a:pPr>
                      <a:r>
                        <a:rPr lang="en-GB" sz="1050" dirty="0">
                          <a:solidFill>
                            <a:srgbClr val="000000"/>
                          </a:solidFill>
                          <a:effectLst/>
                          <a:latin typeface="Times New Roman" panose="02020603050405020304"/>
                          <a:ea typeface="宋体" panose="02010600030101010101" pitchFamily="2" charset="-122"/>
                        </a:rPr>
                        <a:t>0.023</a:t>
                      </a:r>
                      <a:endParaRPr lang="zh-CN" sz="1200" dirty="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1455">
                <a:tc>
                  <a:txBody>
                    <a:bodyPr/>
                    <a:lstStyle/>
                    <a:p>
                      <a:pPr marL="27305">
                        <a:spcAft>
                          <a:spcPts val="0"/>
                        </a:spcAft>
                      </a:pPr>
                      <a:r>
                        <a:rPr lang="en-GB" sz="1050" dirty="0" err="1">
                          <a:solidFill>
                            <a:srgbClr val="000000"/>
                          </a:solidFill>
                          <a:effectLst/>
                          <a:latin typeface="Times New Roman" panose="02020603050405020304"/>
                          <a:ea typeface="宋体" panose="02010600030101010101" pitchFamily="2" charset="-122"/>
                        </a:rPr>
                        <a:t>Beamstruhlung</a:t>
                      </a:r>
                      <a:r>
                        <a:rPr lang="en-GB" sz="1050" dirty="0">
                          <a:solidFill>
                            <a:srgbClr val="000000"/>
                          </a:solidFill>
                          <a:effectLst/>
                          <a:latin typeface="Times New Roman" panose="02020603050405020304"/>
                          <a:ea typeface="宋体" panose="02010600030101010101" pitchFamily="2" charset="-122"/>
                        </a:rPr>
                        <a:t> lifetime /quantum  lifetime* (min)</a:t>
                      </a:r>
                      <a:endParaRPr lang="zh-CN" sz="1200" dirty="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altLang="zh-CN" sz="1050" kern="1200" dirty="0" smtClean="0">
                          <a:solidFill>
                            <a:srgbClr val="000000"/>
                          </a:solidFill>
                          <a:effectLst/>
                          <a:latin typeface="Times New Roman" panose="02020603050405020304"/>
                          <a:ea typeface="宋体" panose="02010600030101010101" pitchFamily="2" charset="-122"/>
                          <a:cs typeface="+mn-cs"/>
                        </a:rPr>
                        <a:t>~ 60</a:t>
                      </a:r>
                      <a:endParaRPr lang="zh-CN" sz="1050" kern="1200" dirty="0">
                        <a:solidFill>
                          <a:srgbClr val="000000"/>
                        </a:solidFill>
                        <a:effectLst/>
                        <a:latin typeface="Times New Roman" panose="02020603050405020304"/>
                        <a:ea typeface="宋体" panose="02010600030101010101" pitchFamily="2" charset="-122"/>
                        <a:cs typeface="+mn-cs"/>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050" dirty="0" smtClean="0">
                          <a:solidFill>
                            <a:srgbClr val="000000"/>
                          </a:solidFill>
                          <a:effectLst/>
                          <a:latin typeface="Times New Roman" panose="02020603050405020304"/>
                          <a:ea typeface="宋体" panose="02010600030101010101" pitchFamily="2" charset="-122"/>
                        </a:rPr>
                        <a:t>30/50</a:t>
                      </a:r>
                      <a:endParaRPr lang="zh-CN" sz="1200" dirty="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1050" dirty="0">
                          <a:effectLst/>
                          <a:latin typeface="Times New Roman" panose="02020603050405020304"/>
                          <a:ea typeface="宋体" panose="02010600030101010101" pitchFamily="2" charset="-122"/>
                        </a:rPr>
                        <a:t>&gt;400</a:t>
                      </a:r>
                      <a:endParaRPr lang="zh-CN" sz="1200" dirty="0">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endParaRPr lang="zh-CN" altLang="en-US" sz="1050" dirty="0"/>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a:tc>
              </a:tr>
              <a:tr h="217170">
                <a:tc>
                  <a:txBody>
                    <a:bodyPr/>
                    <a:lstStyle/>
                    <a:p>
                      <a:pPr marL="29210" algn="l">
                        <a:spcAft>
                          <a:spcPts val="0"/>
                        </a:spcAft>
                      </a:pP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Lifetime</a:t>
                      </a:r>
                      <a:r>
                        <a:rPr lang="en-US" altLang="zh-CN" sz="11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(hour)</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7305" algn="ctr" defTabSz="914400" rtl="0" eaLnBrk="1" latinLnBrk="0" hangingPunct="1">
                        <a:lnSpc>
                          <a:spcPts val="1635"/>
                        </a:lnSpc>
                        <a:spcAft>
                          <a:spcPts val="0"/>
                        </a:spcAft>
                      </a:pPr>
                      <a:r>
                        <a:rPr lang="en-US" altLang="zh-CN" sz="1050" b="1" kern="1200" dirty="0" smtClean="0">
                          <a:solidFill>
                            <a:srgbClr val="FF0000"/>
                          </a:solidFill>
                          <a:effectLst/>
                          <a:latin typeface="Times New Roman" panose="02020603050405020304"/>
                          <a:ea typeface="宋体" panose="02010600030101010101" pitchFamily="2" charset="-122"/>
                          <a:cs typeface="+mn-cs"/>
                        </a:rPr>
                        <a:t>0.7</a:t>
                      </a:r>
                      <a:endParaRPr lang="zh-CN" sz="1050" b="1" kern="1200" dirty="0">
                        <a:solidFill>
                          <a:srgbClr val="FF0000"/>
                        </a:solidFill>
                        <a:effectLst/>
                        <a:latin typeface="Times New Roman" panose="02020603050405020304"/>
                        <a:ea typeface="宋体" panose="02010600030101010101" pitchFamily="2" charset="-122"/>
                        <a:cs typeface="+mn-cs"/>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7305" algn="ctr">
                        <a:lnSpc>
                          <a:spcPts val="1635"/>
                        </a:lnSpc>
                        <a:spcAft>
                          <a:spcPts val="0"/>
                        </a:spcAft>
                      </a:pPr>
                      <a:r>
                        <a:rPr lang="en-GB" sz="1050" b="1" dirty="0" smtClean="0">
                          <a:solidFill>
                            <a:srgbClr val="FF0000"/>
                          </a:solidFill>
                          <a:effectLst/>
                          <a:latin typeface="Times New Roman" panose="02020603050405020304"/>
                          <a:ea typeface="宋体" panose="02010600030101010101" pitchFamily="2" charset="-122"/>
                        </a:rPr>
                        <a:t>0.22</a:t>
                      </a:r>
                      <a:endParaRPr lang="zh-CN" sz="1200" b="1" dirty="0">
                        <a:solidFill>
                          <a:srgbClr val="FF0000"/>
                        </a:solidFill>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7305" algn="ctr">
                        <a:lnSpc>
                          <a:spcPts val="1635"/>
                        </a:lnSpc>
                        <a:spcAft>
                          <a:spcPts val="0"/>
                        </a:spcAft>
                      </a:pPr>
                      <a:r>
                        <a:rPr lang="en-GB" sz="1050" b="1" dirty="0" smtClean="0">
                          <a:solidFill>
                            <a:srgbClr val="FF0000"/>
                          </a:solidFill>
                          <a:effectLst/>
                          <a:latin typeface="Times New Roman" panose="02020603050405020304"/>
                          <a:ea typeface="宋体" panose="02010600030101010101" pitchFamily="2" charset="-122"/>
                        </a:rPr>
                        <a:t>1.2</a:t>
                      </a:r>
                      <a:endParaRPr lang="zh-CN" sz="1200" b="1" dirty="0">
                        <a:solidFill>
                          <a:srgbClr val="FF0000"/>
                        </a:solidFill>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635"/>
                        </a:lnSpc>
                        <a:spcAft>
                          <a:spcPts val="0"/>
                        </a:spcAft>
                      </a:pPr>
                      <a:r>
                        <a:rPr lang="en-GB" altLang="zh-CN" sz="1050" b="1" kern="1200" dirty="0" smtClean="0">
                          <a:solidFill>
                            <a:srgbClr val="FF0000"/>
                          </a:solidFill>
                          <a:effectLst/>
                          <a:latin typeface="Times New Roman" panose="02020603050405020304"/>
                          <a:ea typeface="宋体" panose="02010600030101010101" pitchFamily="2" charset="-122"/>
                        </a:rPr>
                        <a:t>3.2</a:t>
                      </a:r>
                      <a:endParaRPr lang="zh-CN" sz="1200" b="1" dirty="0">
                        <a:solidFill>
                          <a:srgbClr val="FF0000"/>
                        </a:solidFill>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635"/>
                        </a:lnSpc>
                        <a:spcAft>
                          <a:spcPts val="0"/>
                        </a:spcAft>
                      </a:pPr>
                      <a:r>
                        <a:rPr lang="en-GB" sz="1050" b="1" dirty="0" smtClean="0">
                          <a:solidFill>
                            <a:srgbClr val="FF0000"/>
                          </a:solidFill>
                          <a:effectLst/>
                          <a:latin typeface="Times New Roman" panose="02020603050405020304"/>
                          <a:ea typeface="宋体" panose="02010600030101010101" pitchFamily="2" charset="-122"/>
                        </a:rPr>
                        <a:t>2.0</a:t>
                      </a:r>
                      <a:endParaRPr lang="zh-CN" sz="1200" b="1" dirty="0">
                        <a:solidFill>
                          <a:srgbClr val="FF0000"/>
                        </a:solidFill>
                        <a:effectLst/>
                        <a:latin typeface="Times New Roman" panose="02020603050405020304"/>
                        <a:ea typeface="MS Mincho" panose="02020609040205080304"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79705">
                <a:tc>
                  <a:txBody>
                    <a:bodyPr/>
                    <a:lstStyle/>
                    <a:p>
                      <a:pPr marL="29210" algn="just">
                        <a:spcAft>
                          <a:spcPts val="0"/>
                        </a:spcAft>
                      </a:pPr>
                      <a:r>
                        <a:rPr lang="en-US" sz="1100" i="1" kern="100" dirty="0">
                          <a:effectLst/>
                          <a:latin typeface="Times New Roman" panose="02020603050405020304" pitchFamily="18" charset="0"/>
                          <a:ea typeface="宋体" panose="02010600030101010101" pitchFamily="2" charset="-122"/>
                          <a:cs typeface="Times New Roman" panose="02020603050405020304" pitchFamily="18" charset="0"/>
                        </a:rPr>
                        <a:t>F</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 (hour glass)</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415"/>
                        </a:lnSpc>
                        <a:spcAft>
                          <a:spcPts val="0"/>
                        </a:spcAft>
                      </a:pPr>
                      <a:r>
                        <a:rPr lang="en-US" sz="1050" kern="1200">
                          <a:solidFill>
                            <a:srgbClr val="000000"/>
                          </a:solidFill>
                          <a:effectLst/>
                          <a:latin typeface="Times New Roman" panose="02020603050405020304"/>
                          <a:cs typeface="宋体" panose="02010600030101010101" pitchFamily="2" charset="-122"/>
                        </a:rPr>
                        <a:t>0.89</a:t>
                      </a:r>
                      <a:endParaRPr lang="zh-CN" sz="1050" kern="100">
                        <a:effectLst/>
                        <a:latin typeface="Calibri" panose="020F0502020204030204"/>
                        <a:cs typeface="宋体" panose="02010600030101010101" pitchFamily="2" charset="-122"/>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latin typeface="Times New Roman" panose="02020603050405020304" pitchFamily="18" charset="0"/>
                          <a:cs typeface="Times New Roman" panose="02020603050405020304" pitchFamily="18" charset="0"/>
                        </a:rPr>
                        <a:t>0.85</a:t>
                      </a:r>
                      <a:endParaRPr lang="zh-CN" altLang="en-US" sz="1100" b="0" dirty="0">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0" dirty="0" smtClean="0">
                          <a:latin typeface="Times New Roman" panose="02020603050405020304" pitchFamily="18" charset="0"/>
                          <a:cs typeface="Times New Roman" panose="02020603050405020304" pitchFamily="18" charset="0"/>
                        </a:rPr>
                        <a:t>0.92</a:t>
                      </a:r>
                      <a:endParaRPr lang="zh-CN" altLang="en-US" sz="1100" b="0" dirty="0">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100" b="0" dirty="0" smtClean="0">
                          <a:solidFill>
                            <a:schemeClr val="tx1"/>
                          </a:solidFill>
                          <a:latin typeface="Times New Roman" panose="02020603050405020304" pitchFamily="18" charset="0"/>
                          <a:cs typeface="Times New Roman" panose="02020603050405020304" pitchFamily="18" charset="0"/>
                        </a:rPr>
                        <a:t>0.98</a:t>
                      </a:r>
                      <a:endParaRPr lang="zh-CN" altLang="en-US" sz="1100" b="0" dirty="0">
                        <a:solidFill>
                          <a:schemeClr val="tx1"/>
                        </a:solidFill>
                        <a:latin typeface="Times New Roman" panose="02020603050405020304" pitchFamily="18" charset="0"/>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73990">
                <a:tc>
                  <a:txBody>
                    <a:bodyPr/>
                    <a:lstStyle/>
                    <a:p>
                      <a:pPr marL="29210" algn="just">
                        <a:spcAft>
                          <a:spcPts val="0"/>
                        </a:spcAft>
                      </a:pPr>
                      <a:r>
                        <a:rPr lang="en-US" altLang="zh-CN" sz="1100" b="1" kern="1200" dirty="0" smtClean="0">
                          <a:solidFill>
                            <a:srgbClr val="FF0000"/>
                          </a:solidFill>
                          <a:effectLst/>
                          <a:latin typeface="Times New Roman" panose="02020603050405020304" pitchFamily="18" charset="0"/>
                          <a:ea typeface="+mn-ea"/>
                          <a:cs typeface="Times New Roman" panose="02020603050405020304" pitchFamily="18" charset="0"/>
                        </a:rPr>
                        <a:t>Luminosity</a:t>
                      </a:r>
                      <a:r>
                        <a:rPr lang="en-US" altLang="zh-CN"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/IP</a:t>
                      </a:r>
                      <a:r>
                        <a:rPr lang="en-US" altLang="zh-CN" sz="1100" b="1" kern="1200" dirty="0" smtClean="0">
                          <a:solidFill>
                            <a:srgbClr val="FF0000"/>
                          </a:solidFill>
                          <a:effectLst/>
                          <a:latin typeface="+mn-lt"/>
                          <a:ea typeface="+mn-ea"/>
                          <a:cs typeface="+mn-cs"/>
                        </a:rPr>
                        <a:t> </a:t>
                      </a:r>
                      <a:r>
                        <a:rPr lang="en-US" altLang="zh-CN" sz="1100" b="1" i="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L</a:t>
                      </a: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(10</a:t>
                      </a:r>
                      <a:r>
                        <a:rPr lang="en-US" sz="1100" b="1" kern="100" baseline="300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34</a:t>
                      </a: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cm</a:t>
                      </a:r>
                      <a:r>
                        <a:rPr lang="en-US" sz="1100" b="1" kern="100" baseline="300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a:t>
                      </a: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a:t>
                      </a:r>
                      <a:r>
                        <a:rPr lang="en-US" sz="1100" b="1" kern="100" baseline="300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a:t>
                      </a:r>
                      <a:r>
                        <a:rPr lang="en-US" sz="1100" b="1" kern="100" dirty="0" smtClean="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2280" marR="322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algn="ctr" defTabSz="914400" rtl="0" eaLnBrk="1" fontAlgn="ctr" latinLnBrk="0" hangingPunct="1">
                        <a:lnSpc>
                          <a:spcPts val="1295"/>
                        </a:lnSpc>
                        <a:spcAft>
                          <a:spcPts val="0"/>
                        </a:spcAft>
                      </a:pPr>
                      <a:r>
                        <a:rPr lang="en-US" sz="1050" b="1" kern="1200" dirty="0">
                          <a:solidFill>
                            <a:srgbClr val="FF0000"/>
                          </a:solidFill>
                          <a:effectLst/>
                          <a:latin typeface="Times New Roman" panose="02020603050405020304"/>
                          <a:ea typeface="宋体" panose="02010600030101010101" pitchFamily="2" charset="-122"/>
                          <a:cs typeface="+mn-cs"/>
                        </a:rPr>
                        <a:t>0.38</a:t>
                      </a:r>
                      <a:endParaRPr lang="zh-CN" sz="1050" b="1" kern="1200" dirty="0">
                        <a:solidFill>
                          <a:srgbClr val="FF0000"/>
                        </a:solidFill>
                        <a:effectLst/>
                        <a:latin typeface="Times New Roman" panose="02020603050405020304"/>
                        <a:ea typeface="宋体" panose="02010600030101010101" pitchFamily="2" charset="-122"/>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295"/>
                        </a:lnSpc>
                        <a:spcAft>
                          <a:spcPts val="0"/>
                        </a:spcAft>
                      </a:pPr>
                      <a:r>
                        <a:rPr lang="en-GB" altLang="zh-CN" sz="1050" b="1" dirty="0" smtClean="0">
                          <a:solidFill>
                            <a:srgbClr val="FF0000"/>
                          </a:solidFill>
                          <a:effectLst/>
                          <a:latin typeface="Times New Roman" panose="02020603050405020304"/>
                          <a:ea typeface="宋体" panose="02010600030101010101" pitchFamily="2" charset="-122"/>
                        </a:rPr>
                        <a:t>5.2</a:t>
                      </a:r>
                      <a:endParaRPr lang="zh-CN" sz="1200" b="1" dirty="0">
                        <a:solidFill>
                          <a:srgbClr val="FF0000"/>
                        </a:solidFill>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295"/>
                        </a:lnSpc>
                        <a:spcAft>
                          <a:spcPts val="0"/>
                        </a:spcAft>
                      </a:pPr>
                      <a:r>
                        <a:rPr lang="en-GB" sz="1050" b="1" dirty="0" smtClean="0">
                          <a:solidFill>
                            <a:srgbClr val="FF0000"/>
                          </a:solidFill>
                          <a:effectLst/>
                          <a:latin typeface="Times New Roman" panose="02020603050405020304"/>
                          <a:ea typeface="宋体" panose="02010600030101010101" pitchFamily="2" charset="-122"/>
                        </a:rPr>
                        <a:t>14.5</a:t>
                      </a:r>
                      <a:endParaRPr lang="zh-CN" sz="1200" b="1" dirty="0">
                        <a:solidFill>
                          <a:srgbClr val="FF0000"/>
                        </a:solidFill>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295"/>
                        </a:lnSpc>
                        <a:spcAft>
                          <a:spcPts val="0"/>
                        </a:spcAft>
                      </a:pPr>
                      <a:r>
                        <a:rPr lang="en-GB" altLang="zh-CN" sz="1050" b="1" dirty="0" smtClean="0">
                          <a:solidFill>
                            <a:srgbClr val="FF0000"/>
                          </a:solidFill>
                          <a:effectLst/>
                          <a:latin typeface="Times New Roman" panose="02020603050405020304"/>
                          <a:ea typeface="宋体" panose="02010600030101010101" pitchFamily="2" charset="-122"/>
                        </a:rPr>
                        <a:t>23.6</a:t>
                      </a:r>
                      <a:endParaRPr lang="zh-CN" sz="1200" b="1" dirty="0">
                        <a:solidFill>
                          <a:srgbClr val="FF0000"/>
                        </a:solidFill>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ts val="1295"/>
                        </a:lnSpc>
                        <a:spcAft>
                          <a:spcPts val="0"/>
                        </a:spcAft>
                      </a:pPr>
                      <a:r>
                        <a:rPr lang="en-GB" sz="1050" b="1" dirty="0" smtClean="0">
                          <a:solidFill>
                            <a:srgbClr val="FF0000"/>
                          </a:solidFill>
                          <a:effectLst/>
                          <a:latin typeface="Times New Roman" panose="02020603050405020304"/>
                          <a:ea typeface="宋体" panose="02010600030101010101" pitchFamily="2" charset="-122"/>
                        </a:rPr>
                        <a:t>37.7</a:t>
                      </a:r>
                      <a:endParaRPr lang="zh-CN" sz="1200" b="1" dirty="0">
                        <a:solidFill>
                          <a:srgbClr val="FF0000"/>
                        </a:solidFill>
                        <a:effectLst/>
                        <a:latin typeface="Times New Roman" panose="02020603050405020304"/>
                        <a:ea typeface="MS Mincho" panose="02020609040205080304" charset="-128"/>
                      </a:endParaRPr>
                    </a:p>
                  </a:txBody>
                  <a:tcPr marL="32385" marR="3238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bl>
          </a:graphicData>
        </a:graphic>
      </p:graphicFrame>
      <p:sp>
        <p:nvSpPr>
          <p:cNvPr id="2" name="标题 1"/>
          <p:cNvSpPr>
            <a:spLocks noGrp="1"/>
          </p:cNvSpPr>
          <p:nvPr>
            <p:ph type="title"/>
          </p:nvPr>
        </p:nvSpPr>
        <p:spPr>
          <a:xfrm>
            <a:off x="152400" y="160655"/>
            <a:ext cx="8839200" cy="504190"/>
          </a:xfrm>
        </p:spPr>
        <p:txBody>
          <a:bodyPr>
            <a:noAutofit/>
          </a:bodyPr>
          <a:lstStyle/>
          <a:p>
            <a:r>
              <a:rPr lang="en-US" altLang="zh-CN" sz="3200" dirty="0" smtClean="0">
                <a:solidFill>
                  <a:srgbClr val="C00000"/>
                </a:solidFill>
                <a:latin typeface="微软雅黑" panose="020B0503020204020204" charset="-122"/>
                <a:ea typeface="微软雅黑" panose="020B0503020204020204" charset="-122"/>
                <a:cs typeface="Calibri" panose="020F0502020204030204" pitchFamily="34" charset="0"/>
              </a:rPr>
              <a:t>New Parameters for Higgs after CDR</a:t>
            </a:r>
            <a:endParaRPr lang="en-US" altLang="zh-CN" sz="2000" dirty="0" smtClean="0">
              <a:solidFill>
                <a:srgbClr val="C00000"/>
              </a:solidFill>
              <a:latin typeface="微软雅黑" panose="020B0503020204020204" charset="-122"/>
              <a:ea typeface="微软雅黑" panose="020B0503020204020204" charset="-122"/>
              <a:cs typeface="Calibri" panose="020F0502020204030204" pitchFamily="34" charset="0"/>
            </a:endParaRPr>
          </a:p>
        </p:txBody>
      </p:sp>
      <p:sp>
        <p:nvSpPr>
          <p:cNvPr id="4" name="TextBox 3"/>
          <p:cNvSpPr txBox="1"/>
          <p:nvPr/>
        </p:nvSpPr>
        <p:spPr>
          <a:xfrm>
            <a:off x="1493658" y="6525344"/>
            <a:ext cx="3186354" cy="260350"/>
          </a:xfrm>
          <a:prstGeom prst="rect">
            <a:avLst/>
          </a:prstGeom>
          <a:noFill/>
        </p:spPr>
        <p:txBody>
          <a:bodyPr wrap="square" rtlCol="0">
            <a:spAutoFit/>
          </a:bodyPr>
          <a:lstStyle/>
          <a:p>
            <a:pPr fontAlgn="base">
              <a:spcBef>
                <a:spcPct val="0"/>
              </a:spcBef>
              <a:spcAft>
                <a:spcPct val="0"/>
              </a:spcAft>
            </a:pPr>
            <a:r>
              <a:rPr lang="en-GB" altLang="zh-CN" sz="1100" dirty="0">
                <a:solidFill>
                  <a:srgbClr val="000000"/>
                </a:solidFill>
                <a:latin typeface="Arial" panose="020B0604020202020204" pitchFamily="34" charset="0"/>
                <a:ea typeface="宋体" panose="02010600030101010101" pitchFamily="2" charset="-122"/>
              </a:rPr>
              <a:t>*include beam-beam simulation and real </a:t>
            </a:r>
            <a:r>
              <a:rPr lang="en-GB" altLang="zh-CN" sz="1100" dirty="0" smtClean="0">
                <a:solidFill>
                  <a:srgbClr val="000000"/>
                </a:solidFill>
                <a:latin typeface="Arial" panose="020B0604020202020204" pitchFamily="34" charset="0"/>
                <a:ea typeface="宋体" panose="02010600030101010101" pitchFamily="2" charset="-122"/>
              </a:rPr>
              <a:t>lattice</a:t>
            </a:r>
            <a:endParaRPr lang="zh-CN" altLang="zh-CN" sz="1100" dirty="0">
              <a:solidFill>
                <a:srgbClr val="000000"/>
              </a:solidFill>
              <a:latin typeface="Arial" panose="020B0604020202020204" pitchFamily="34" charset="0"/>
              <a:ea typeface="宋体" panose="02010600030101010101" pitchFamily="2" charset="-122"/>
            </a:endParaRPr>
          </a:p>
        </p:txBody>
      </p:sp>
      <p:sp>
        <p:nvSpPr>
          <p:cNvPr id="5" name="椭圆 4"/>
          <p:cNvSpPr/>
          <p:nvPr/>
        </p:nvSpPr>
        <p:spPr>
          <a:xfrm>
            <a:off x="4680109" y="664846"/>
            <a:ext cx="918210" cy="6120765"/>
          </a:xfrm>
          <a:prstGeom prst="ellipse">
            <a:avLst/>
          </a:prstGeom>
          <a:noFill/>
          <a:ln>
            <a:solidFill>
              <a:srgbClr val="C0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srgbClr val="FFFFFF"/>
              </a:solidFill>
            </a:endParaRPr>
          </a:p>
        </p:txBody>
      </p:sp>
    </p:spTree>
    <p:extLst>
      <p:ext uri="{BB962C8B-B14F-4D97-AF65-F5344CB8AC3E}">
        <p14:creationId xmlns:p14="http://schemas.microsoft.com/office/powerpoint/2010/main" val="23691894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9200" y="229327"/>
            <a:ext cx="7009098" cy="584775"/>
          </a:xfrm>
          <a:prstGeom prst="rect">
            <a:avLst/>
          </a:prstGeom>
          <a:noFill/>
        </p:spPr>
        <p:txBody>
          <a:bodyPr wrap="none" rtlCol="0">
            <a:spAutoFit/>
          </a:bodyPr>
          <a:lstStyle/>
          <a:p>
            <a:r>
              <a:rPr lang="en-US" altLang="zh-CN" sz="3200" b="1" dirty="0" smtClean="0">
                <a:solidFill>
                  <a:srgbClr val="0033CC"/>
                </a:solidFill>
              </a:rPr>
              <a:t>CEPC site investigation and facility study</a:t>
            </a:r>
          </a:p>
        </p:txBody>
      </p:sp>
      <p:sp>
        <p:nvSpPr>
          <p:cNvPr id="10" name="TextBox 9"/>
          <p:cNvSpPr txBox="1"/>
          <p:nvPr/>
        </p:nvSpPr>
        <p:spPr>
          <a:xfrm>
            <a:off x="228600" y="4934454"/>
            <a:ext cx="5275348" cy="1631216"/>
          </a:xfrm>
          <a:prstGeom prst="rect">
            <a:avLst/>
          </a:prstGeom>
          <a:solidFill>
            <a:schemeClr val="accent6">
              <a:lumMod val="20000"/>
              <a:lumOff val="80000"/>
            </a:schemeClr>
          </a:solidFill>
        </p:spPr>
        <p:txBody>
          <a:bodyPr wrap="square" rtlCol="0">
            <a:spAutoFit/>
          </a:bodyPr>
          <a:lstStyle/>
          <a:p>
            <a:pPr marL="342900" indent="-342900">
              <a:buFont typeface="Arial" panose="020B0604020202020204" pitchFamily="34" charset="0"/>
              <a:buChar char="•"/>
            </a:pPr>
            <a:r>
              <a:rPr lang="en-US" altLang="zh-CN" sz="2000" b="1" dirty="0" smtClean="0">
                <a:solidFill>
                  <a:srgbClr val="7030A0"/>
                </a:solidFill>
              </a:rPr>
              <a:t>More invitations from local </a:t>
            </a:r>
            <a:r>
              <a:rPr lang="en-US" altLang="zh-CN" sz="2000" b="1" dirty="0">
                <a:solidFill>
                  <a:srgbClr val="7030A0"/>
                </a:solidFill>
              </a:rPr>
              <a:t>governments: </a:t>
            </a:r>
            <a:r>
              <a:rPr lang="en-US" altLang="zh-CN" sz="2000" b="1" dirty="0" smtClean="0">
                <a:solidFill>
                  <a:srgbClr val="7030A0"/>
                </a:solidFill>
              </a:rPr>
              <a:t>Changsha</a:t>
            </a:r>
            <a:r>
              <a:rPr lang="en-US" altLang="zh-CN" sz="2000" b="1" dirty="0">
                <a:solidFill>
                  <a:srgbClr val="7030A0"/>
                </a:solidFill>
              </a:rPr>
              <a:t>, </a:t>
            </a:r>
            <a:r>
              <a:rPr lang="en-US" altLang="zh-CN" sz="2000" b="1" dirty="0" smtClean="0">
                <a:solidFill>
                  <a:srgbClr val="7030A0"/>
                </a:solidFill>
              </a:rPr>
              <a:t>Changchun, …</a:t>
            </a:r>
          </a:p>
          <a:p>
            <a:pPr marL="342900" indent="-342900">
              <a:buFont typeface="Arial" panose="020B0604020202020204" pitchFamily="34" charset="0"/>
              <a:buChar char="•"/>
            </a:pPr>
            <a:r>
              <a:rPr lang="en-US" altLang="zh-CN" sz="2000" b="1" dirty="0">
                <a:solidFill>
                  <a:srgbClr val="7030A0"/>
                </a:solidFill>
              </a:rPr>
              <a:t>Recent visit to </a:t>
            </a:r>
            <a:r>
              <a:rPr lang="en-US" altLang="zh-CN" sz="2000" b="1" dirty="0" err="1">
                <a:solidFill>
                  <a:srgbClr val="7030A0"/>
                </a:solidFill>
              </a:rPr>
              <a:t>Shangsha</a:t>
            </a:r>
            <a:r>
              <a:rPr lang="en-US" altLang="zh-CN" sz="2000" b="1" dirty="0">
                <a:solidFill>
                  <a:srgbClr val="7030A0"/>
                </a:solidFill>
              </a:rPr>
              <a:t>: best for geology &amp; </a:t>
            </a:r>
            <a:r>
              <a:rPr lang="en-US" altLang="zh-CN" sz="2000" b="1" dirty="0" smtClean="0">
                <a:solidFill>
                  <a:srgbClr val="7030A0"/>
                </a:solidFill>
              </a:rPr>
              <a:t>transportation(20 km from large city &amp; international airport)</a:t>
            </a:r>
            <a:endParaRPr lang="en-US" altLang="zh-CN" sz="2000" b="1" dirty="0">
              <a:solidFill>
                <a:srgbClr val="7030A0"/>
              </a:solidFill>
            </a:endParaRPr>
          </a:p>
        </p:txBody>
      </p:sp>
      <p:sp>
        <p:nvSpPr>
          <p:cNvPr id="2" name="矩形 1"/>
          <p:cNvSpPr/>
          <p:nvPr/>
        </p:nvSpPr>
        <p:spPr>
          <a:xfrm>
            <a:off x="5503948" y="908726"/>
            <a:ext cx="3563745" cy="3170099"/>
          </a:xfrm>
          <a:prstGeom prst="rect">
            <a:avLst/>
          </a:prstGeom>
        </p:spPr>
        <p:txBody>
          <a:bodyPr wrap="square">
            <a:spAutoFit/>
          </a:bodyPr>
          <a:lstStyle/>
          <a:p>
            <a:pPr marL="285750" indent="-285750">
              <a:buFont typeface="Arial" panose="020B0604020202020204" pitchFamily="34" charset="0"/>
              <a:buChar char="•"/>
            </a:pPr>
            <a:r>
              <a:rPr lang="en-US" altLang="zh-CN" sz="2000" b="1" dirty="0" smtClean="0">
                <a:solidFill>
                  <a:srgbClr val="7030A0"/>
                </a:solidFill>
              </a:rPr>
              <a:t>Site selection based on geology, electricity supply, transportation, environment for foreigners, local support &amp; economy,…</a:t>
            </a:r>
          </a:p>
          <a:p>
            <a:pPr marL="285750" indent="-285750">
              <a:buFont typeface="Arial" panose="020B0604020202020204" pitchFamily="34" charset="0"/>
              <a:buChar char="•"/>
            </a:pPr>
            <a:r>
              <a:rPr lang="en-US" altLang="zh-CN" sz="2000" b="1" dirty="0" smtClean="0">
                <a:solidFill>
                  <a:srgbClr val="7030A0"/>
                </a:solidFill>
              </a:rPr>
              <a:t>North are better for running cost</a:t>
            </a:r>
          </a:p>
          <a:p>
            <a:pPr marL="285750" indent="-285750">
              <a:buFont typeface="Arial" panose="020B0604020202020204" pitchFamily="34" charset="0"/>
              <a:buChar char="•"/>
            </a:pPr>
            <a:r>
              <a:rPr lang="en-US" altLang="zh-CN" sz="2000" b="1" dirty="0" smtClean="0">
                <a:solidFill>
                  <a:srgbClr val="7030A0"/>
                </a:solidFill>
              </a:rPr>
              <a:t>CDR </a:t>
            </a:r>
            <a:r>
              <a:rPr lang="en-US" altLang="zh-CN" sz="2000" b="1" dirty="0">
                <a:solidFill>
                  <a:srgbClr val="7030A0"/>
                </a:solidFill>
              </a:rPr>
              <a:t>study is based on </a:t>
            </a:r>
            <a:r>
              <a:rPr lang="en-US" altLang="zh-CN" sz="2000" b="1" dirty="0" smtClean="0">
                <a:solidFill>
                  <a:srgbClr val="7030A0"/>
                </a:solidFill>
              </a:rPr>
              <a:t>Qing-Huang-Dao, which is 300 km from Beijing</a:t>
            </a:r>
          </a:p>
        </p:txBody>
      </p:sp>
      <p:grpSp>
        <p:nvGrpSpPr>
          <p:cNvPr id="3" name="组合 2"/>
          <p:cNvGrpSpPr/>
          <p:nvPr/>
        </p:nvGrpSpPr>
        <p:grpSpPr>
          <a:xfrm>
            <a:off x="92768" y="908726"/>
            <a:ext cx="5411180" cy="3815674"/>
            <a:chOff x="228600" y="908726"/>
            <a:chExt cx="5411180" cy="3815674"/>
          </a:xfrm>
        </p:grpSpPr>
        <p:sp>
          <p:nvSpPr>
            <p:cNvPr id="11" name="矩形 10"/>
            <p:cNvSpPr/>
            <p:nvPr/>
          </p:nvSpPr>
          <p:spPr>
            <a:xfrm>
              <a:off x="228600" y="4114800"/>
              <a:ext cx="990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08726"/>
              <a:ext cx="5182580" cy="38156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同心圆 13"/>
            <p:cNvSpPr/>
            <p:nvPr/>
          </p:nvSpPr>
          <p:spPr>
            <a:xfrm>
              <a:off x="4191000" y="2286000"/>
              <a:ext cx="144016" cy="144016"/>
            </a:xfrm>
            <a:prstGeom prst="donu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5" name="同心圆 14"/>
            <p:cNvSpPr/>
            <p:nvPr/>
          </p:nvSpPr>
          <p:spPr>
            <a:xfrm>
              <a:off x="4191000" y="3212976"/>
              <a:ext cx="144016" cy="144016"/>
            </a:xfrm>
            <a:prstGeom prst="donu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6" name="同心圆 15"/>
            <p:cNvSpPr/>
            <p:nvPr/>
          </p:nvSpPr>
          <p:spPr>
            <a:xfrm>
              <a:off x="3810000" y="3958208"/>
              <a:ext cx="144016" cy="144016"/>
            </a:xfrm>
            <a:prstGeom prst="donu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7" name="同心圆 16"/>
            <p:cNvSpPr/>
            <p:nvPr/>
          </p:nvSpPr>
          <p:spPr>
            <a:xfrm>
              <a:off x="3834581" y="3505200"/>
              <a:ext cx="144016" cy="144016"/>
            </a:xfrm>
            <a:prstGeom prst="donu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8" name="同心圆 17"/>
            <p:cNvSpPr/>
            <p:nvPr/>
          </p:nvSpPr>
          <p:spPr>
            <a:xfrm>
              <a:off x="3350083" y="2744555"/>
              <a:ext cx="144016" cy="144016"/>
            </a:xfrm>
            <a:prstGeom prst="donu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9" name="同心圆 18"/>
            <p:cNvSpPr/>
            <p:nvPr/>
          </p:nvSpPr>
          <p:spPr>
            <a:xfrm>
              <a:off x="4724400" y="1905000"/>
              <a:ext cx="144016" cy="144016"/>
            </a:xfrm>
            <a:prstGeom prst="donu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pic>
        <p:nvPicPr>
          <p:cNvPr id="20" name="图片 19" descr="mmexport1568125941122"/>
          <p:cNvPicPr>
            <a:picLocks noChangeAspect="1"/>
          </p:cNvPicPr>
          <p:nvPr/>
        </p:nvPicPr>
        <p:blipFill>
          <a:blip r:embed="rId3"/>
          <a:stretch>
            <a:fillRect/>
          </a:stretch>
        </p:blipFill>
        <p:spPr>
          <a:xfrm>
            <a:off x="5766701" y="4357968"/>
            <a:ext cx="3300992" cy="2476412"/>
          </a:xfrm>
          <a:prstGeom prst="rect">
            <a:avLst/>
          </a:prstGeom>
        </p:spPr>
      </p:pic>
    </p:spTree>
    <p:extLst>
      <p:ext uri="{BB962C8B-B14F-4D97-AF65-F5344CB8AC3E}">
        <p14:creationId xmlns:p14="http://schemas.microsoft.com/office/powerpoint/2010/main" val="214172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 calcmode="lin" valueType="num">
                                      <p:cBhvr additive="base">
                                        <p:cTn id="7"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 calcmode="lin" valueType="num">
                                      <p:cBhvr additive="base">
                                        <p:cTn id="1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973300C-797F-D148-A78D-320196FBAF04}" type="slidenum">
              <a:rPr lang="en-US" smtClean="0"/>
              <a:t>37</a:t>
            </a:fld>
            <a:endParaRPr lang="en-US"/>
          </a:p>
        </p:txBody>
      </p:sp>
      <p:pic>
        <p:nvPicPr>
          <p:cNvPr id="5" name="Picture 4"/>
          <p:cNvPicPr>
            <a:picLocks noChangeAspect="1"/>
          </p:cNvPicPr>
          <p:nvPr/>
        </p:nvPicPr>
        <p:blipFill>
          <a:blip r:embed="rId2"/>
          <a:stretch>
            <a:fillRect/>
          </a:stretch>
        </p:blipFill>
        <p:spPr>
          <a:xfrm>
            <a:off x="-17012" y="881925"/>
            <a:ext cx="9144000" cy="5474425"/>
          </a:xfrm>
          <a:prstGeom prst="rect">
            <a:avLst/>
          </a:prstGeom>
        </p:spPr>
      </p:pic>
      <p:sp>
        <p:nvSpPr>
          <p:cNvPr id="6" name="Title 1"/>
          <p:cNvSpPr txBox="1">
            <a:spLocks/>
          </p:cNvSpPr>
          <p:nvPr/>
        </p:nvSpPr>
        <p:spPr>
          <a:xfrm>
            <a:off x="8300" y="5906821"/>
            <a:ext cx="9110800" cy="899058"/>
          </a:xfrm>
          <a:prstGeom prst="rect">
            <a:avLst/>
          </a:prstGeom>
          <a:solidFill>
            <a:srgbClr val="FFFF00"/>
          </a:solidFill>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tx1"/>
                </a:solidFill>
                <a:latin typeface="+mj-lt"/>
                <a:ea typeface="+mj-ea"/>
                <a:cs typeface="+mj-cs"/>
              </a:defRPr>
            </a:lvl1pPr>
          </a:lstStyle>
          <a:p>
            <a:r>
              <a:rPr lang="en-US" sz="3600" b="1" dirty="0" smtClean="0"/>
              <a:t>Existing underground tunnels and new buildings for the SCT accelerator complex </a:t>
            </a:r>
            <a:endParaRPr lang="en-US" sz="3600" b="1" dirty="0"/>
          </a:p>
        </p:txBody>
      </p:sp>
      <p:sp>
        <p:nvSpPr>
          <p:cNvPr id="3" name="Title 2"/>
          <p:cNvSpPr>
            <a:spLocks noGrp="1"/>
          </p:cNvSpPr>
          <p:nvPr>
            <p:ph type="title"/>
          </p:nvPr>
        </p:nvSpPr>
        <p:spPr/>
        <p:txBody>
          <a:bodyPr>
            <a:noAutofit/>
          </a:bodyPr>
          <a:lstStyle/>
          <a:p>
            <a:r>
              <a:rPr lang="en-US" b="1" dirty="0"/>
              <a:t>Super Charm Tau Facility in Russia</a:t>
            </a:r>
            <a:endParaRPr lang="en-US" dirty="0"/>
          </a:p>
        </p:txBody>
      </p:sp>
    </p:spTree>
    <p:extLst>
      <p:ext uri="{BB962C8B-B14F-4D97-AF65-F5344CB8AC3E}">
        <p14:creationId xmlns:p14="http://schemas.microsoft.com/office/powerpoint/2010/main" val="40032612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General </a:t>
            </a:r>
            <a:r>
              <a:rPr lang="en-US" b="1" dirty="0" smtClean="0"/>
              <a:t>Configuration </a:t>
            </a:r>
            <a:r>
              <a:rPr lang="en-US" b="1" dirty="0"/>
              <a:t>of the SCT </a:t>
            </a:r>
            <a:r>
              <a:rPr lang="en-US" b="1" dirty="0" smtClean="0"/>
              <a:t>Factory</a:t>
            </a:r>
            <a:endParaRPr lang="en-US" b="1" dirty="0"/>
          </a:p>
        </p:txBody>
      </p:sp>
      <p:sp>
        <p:nvSpPr>
          <p:cNvPr id="4" name="Slide Number Placeholder 3"/>
          <p:cNvSpPr>
            <a:spLocks noGrp="1"/>
          </p:cNvSpPr>
          <p:nvPr>
            <p:ph type="sldNum" sz="quarter" idx="12"/>
          </p:nvPr>
        </p:nvSpPr>
        <p:spPr/>
        <p:txBody>
          <a:bodyPr/>
          <a:lstStyle/>
          <a:p>
            <a:fld id="{C973300C-797F-D148-A78D-320196FBAF04}" type="slidenum">
              <a:rPr lang="en-US" smtClean="0"/>
              <a:t>38</a:t>
            </a:fld>
            <a:endParaRPr lang="en-US"/>
          </a:p>
        </p:txBody>
      </p:sp>
      <p:pic>
        <p:nvPicPr>
          <p:cNvPr id="5" name="Picture 4"/>
          <p:cNvPicPr>
            <a:picLocks noChangeAspect="1"/>
          </p:cNvPicPr>
          <p:nvPr/>
        </p:nvPicPr>
        <p:blipFill>
          <a:blip r:embed="rId2"/>
          <a:stretch>
            <a:fillRect/>
          </a:stretch>
        </p:blipFill>
        <p:spPr>
          <a:xfrm>
            <a:off x="1728263" y="1735455"/>
            <a:ext cx="7192982" cy="5122546"/>
          </a:xfrm>
          <a:prstGeom prst="rect">
            <a:avLst/>
          </a:prstGeom>
        </p:spPr>
      </p:pic>
      <p:sp>
        <p:nvSpPr>
          <p:cNvPr id="6" name="Rectangle 5"/>
          <p:cNvSpPr/>
          <p:nvPr/>
        </p:nvSpPr>
        <p:spPr>
          <a:xfrm>
            <a:off x="227269" y="991935"/>
            <a:ext cx="4379240" cy="2677656"/>
          </a:xfrm>
          <a:prstGeom prst="rect">
            <a:avLst/>
          </a:prstGeom>
        </p:spPr>
        <p:txBody>
          <a:bodyPr wrap="square">
            <a:spAutoFit/>
          </a:bodyPr>
          <a:lstStyle/>
          <a:p>
            <a:r>
              <a:rPr lang="en-US" sz="2400" b="1" dirty="0" smtClean="0"/>
              <a:t>WG: damping wiggler</a:t>
            </a:r>
          </a:p>
          <a:p>
            <a:r>
              <a:rPr lang="en-US" sz="2400" b="1" dirty="0" smtClean="0"/>
              <a:t>SS:    Siberian snake </a:t>
            </a:r>
          </a:p>
          <a:p>
            <a:r>
              <a:rPr lang="en-US" sz="2400" b="1" dirty="0" smtClean="0"/>
              <a:t>RF:   accelerating cavity </a:t>
            </a:r>
          </a:p>
          <a:p>
            <a:r>
              <a:rPr lang="en-US" sz="2400" b="1" dirty="0" smtClean="0"/>
              <a:t>DR:  damping </a:t>
            </a:r>
            <a:r>
              <a:rPr lang="en-US" sz="2400" b="1" dirty="0"/>
              <a:t>ring (1-1.5 </a:t>
            </a:r>
            <a:r>
              <a:rPr lang="en-US" sz="2400" b="1" dirty="0" err="1"/>
              <a:t>GeV</a:t>
            </a:r>
            <a:r>
              <a:rPr lang="en-US" sz="2400" b="1" dirty="0" smtClean="0"/>
              <a:t>) </a:t>
            </a:r>
            <a:r>
              <a:rPr lang="en-US" sz="2400" b="1" dirty="0"/>
              <a:t>𝑒</a:t>
            </a:r>
            <a:r>
              <a:rPr lang="en-US" sz="2400" b="1" baseline="30000" dirty="0"/>
              <a:t>−</a:t>
            </a:r>
            <a:r>
              <a:rPr lang="en-US" sz="2400" b="1" dirty="0" smtClean="0"/>
              <a:t>pol:  polarized </a:t>
            </a:r>
            <a:r>
              <a:rPr lang="en-US" sz="2400" b="1" dirty="0"/>
              <a:t>electron </a:t>
            </a:r>
            <a:r>
              <a:rPr lang="en-US" sz="2400" b="1" dirty="0" smtClean="0"/>
              <a:t>source </a:t>
            </a:r>
            <a:r>
              <a:rPr lang="en-US" sz="2400" b="1" dirty="0"/>
              <a:t>𝑒</a:t>
            </a:r>
            <a:r>
              <a:rPr lang="en-US" sz="2400" b="1" baseline="30000" dirty="0" smtClean="0"/>
              <a:t>−</a:t>
            </a:r>
            <a:r>
              <a:rPr lang="en-US" sz="2400" b="1" dirty="0" smtClean="0"/>
              <a:t>:electron source </a:t>
            </a:r>
          </a:p>
          <a:p>
            <a:r>
              <a:rPr lang="en-US" sz="2400" b="1" dirty="0" smtClean="0"/>
              <a:t>𝑒</a:t>
            </a:r>
            <a:r>
              <a:rPr lang="en-US" sz="2400" b="1" baseline="30000" dirty="0"/>
              <a:t>−</a:t>
            </a:r>
            <a:r>
              <a:rPr lang="en-US" sz="2400" b="1" dirty="0"/>
              <a:t>/𝑒</a:t>
            </a:r>
            <a:r>
              <a:rPr lang="en-US" sz="2400" b="1" baseline="30000" dirty="0" smtClean="0"/>
              <a:t>+</a:t>
            </a:r>
            <a:r>
              <a:rPr lang="en-US" sz="2400" b="1" dirty="0" smtClean="0"/>
              <a:t>:conversion system </a:t>
            </a:r>
            <a:endParaRPr lang="en-US" sz="2400" b="1" dirty="0"/>
          </a:p>
        </p:txBody>
      </p:sp>
    </p:spTree>
    <p:extLst>
      <p:ext uri="{BB962C8B-B14F-4D97-AF65-F5344CB8AC3E}">
        <p14:creationId xmlns:p14="http://schemas.microsoft.com/office/powerpoint/2010/main" val="12022706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Main parameters of the SCT factory 	</a:t>
            </a:r>
          </a:p>
        </p:txBody>
      </p:sp>
      <p:sp>
        <p:nvSpPr>
          <p:cNvPr id="4" name="Slide Number Placeholder 3"/>
          <p:cNvSpPr>
            <a:spLocks noGrp="1"/>
          </p:cNvSpPr>
          <p:nvPr>
            <p:ph type="sldNum" sz="quarter" idx="12"/>
          </p:nvPr>
        </p:nvSpPr>
        <p:spPr/>
        <p:txBody>
          <a:bodyPr/>
          <a:lstStyle/>
          <a:p>
            <a:fld id="{C973300C-797F-D148-A78D-320196FBAF04}" type="slidenum">
              <a:rPr lang="en-US" smtClean="0"/>
              <a:t>39</a:t>
            </a:fld>
            <a:endParaRPr lang="en-US"/>
          </a:p>
        </p:txBody>
      </p:sp>
      <p:pic>
        <p:nvPicPr>
          <p:cNvPr id="5" name="Picture 4"/>
          <p:cNvPicPr>
            <a:picLocks noChangeAspect="1"/>
          </p:cNvPicPr>
          <p:nvPr/>
        </p:nvPicPr>
        <p:blipFill>
          <a:blip r:embed="rId2"/>
          <a:stretch>
            <a:fillRect/>
          </a:stretch>
        </p:blipFill>
        <p:spPr>
          <a:xfrm>
            <a:off x="8300" y="1248790"/>
            <a:ext cx="9144000" cy="5041045"/>
          </a:xfrm>
          <a:prstGeom prst="rect">
            <a:avLst/>
          </a:prstGeom>
        </p:spPr>
      </p:pic>
    </p:spTree>
    <p:extLst>
      <p:ext uri="{BB962C8B-B14F-4D97-AF65-F5344CB8AC3E}">
        <p14:creationId xmlns:p14="http://schemas.microsoft.com/office/powerpoint/2010/main" val="15050814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ext Box 2"/>
          <p:cNvSpPr txBox="1">
            <a:spLocks noChangeArrowheads="1"/>
          </p:cNvSpPr>
          <p:nvPr/>
        </p:nvSpPr>
        <p:spPr bwMode="auto">
          <a:xfrm>
            <a:off x="0" y="110913"/>
            <a:ext cx="912567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lvl="0" algn="ctr">
              <a:spcBef>
                <a:spcPct val="0"/>
              </a:spcBef>
              <a:defRPr/>
            </a:pPr>
            <a:r>
              <a:rPr lang="en-US" altLang="zh-CN" sz="2800" b="1" dirty="0" smtClean="0">
                <a:solidFill>
                  <a:srgbClr val="000000"/>
                </a:solidFill>
                <a:latin typeface="+mn-lt"/>
                <a:ea typeface="华文楷体"/>
                <a:cs typeface="华文楷体"/>
              </a:rPr>
              <a:t>The Standard Model and Accelerators for Particle Physics</a:t>
            </a:r>
            <a:endParaRPr lang="en-US" sz="2800" b="1" dirty="0">
              <a:solidFill>
                <a:srgbClr val="000000"/>
              </a:solidFill>
              <a:latin typeface="+mn-lt"/>
              <a:ea typeface="华文楷体"/>
              <a:cs typeface="华文楷体"/>
            </a:endParaRPr>
          </a:p>
        </p:txBody>
      </p:sp>
      <p:pic>
        <p:nvPicPr>
          <p:cNvPr id="1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082" y="2086104"/>
            <a:ext cx="3653990" cy="3210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p:cNvPicPr>
            <a:picLocks noChangeAspect="1"/>
          </p:cNvPicPr>
          <p:nvPr/>
        </p:nvPicPr>
        <p:blipFill>
          <a:blip r:embed="rId4" cstate="print"/>
          <a:stretch>
            <a:fillRect/>
          </a:stretch>
        </p:blipFill>
        <p:spPr>
          <a:xfrm>
            <a:off x="6290072" y="3216069"/>
            <a:ext cx="2865174" cy="1588792"/>
          </a:xfrm>
          <a:prstGeom prst="rect">
            <a:avLst/>
          </a:prstGeom>
        </p:spPr>
      </p:pic>
      <p:grpSp>
        <p:nvGrpSpPr>
          <p:cNvPr id="6" name="Group 5"/>
          <p:cNvGrpSpPr/>
          <p:nvPr/>
        </p:nvGrpSpPr>
        <p:grpSpPr>
          <a:xfrm>
            <a:off x="-16418" y="3391328"/>
            <a:ext cx="2626869" cy="1964235"/>
            <a:chOff x="-16620" y="2900214"/>
            <a:chExt cx="2626869" cy="1964235"/>
          </a:xfrm>
        </p:grpSpPr>
        <p:pic>
          <p:nvPicPr>
            <p:cNvPr id="54" name="Picture 2" descr=" Ring4.JPG                                                      04FFC802Macintosh HD                   C12DDCC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20" y="2900214"/>
              <a:ext cx="2626869" cy="1964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107020" y="3789236"/>
              <a:ext cx="788234" cy="369332"/>
            </a:xfrm>
            <a:prstGeom prst="rect">
              <a:avLst/>
            </a:prstGeom>
            <a:noFill/>
          </p:spPr>
          <p:txBody>
            <a:bodyPr wrap="none" rtlCol="0">
              <a:spAutoFit/>
            </a:bodyPr>
            <a:lstStyle/>
            <a:p>
              <a:r>
                <a:rPr lang="en-US" b="1" dirty="0" smtClean="0">
                  <a:solidFill>
                    <a:srgbClr val="FF0000"/>
                  </a:solidFill>
                </a:rPr>
                <a:t>SKEKB</a:t>
              </a:r>
              <a:endParaRPr lang="en-US" b="1" dirty="0">
                <a:solidFill>
                  <a:srgbClr val="FF0000"/>
                </a:solidFill>
              </a:endParaRPr>
            </a:p>
          </p:txBody>
        </p:sp>
      </p:grpSp>
      <p:sp>
        <p:nvSpPr>
          <p:cNvPr id="8" name="Slide Number Placeholder 7"/>
          <p:cNvSpPr>
            <a:spLocks noGrp="1"/>
          </p:cNvSpPr>
          <p:nvPr>
            <p:ph type="sldNum" sz="quarter" idx="12"/>
          </p:nvPr>
        </p:nvSpPr>
        <p:spPr/>
        <p:txBody>
          <a:bodyPr/>
          <a:lstStyle/>
          <a:p>
            <a:fld id="{679A2F6C-EB47-8E48-9100-153391A91E0C}" type="slidenum">
              <a:rPr lang="en-US" smtClean="0"/>
              <a:pPr/>
              <a:t>4</a:t>
            </a:fld>
            <a:endParaRPr lang="en-US"/>
          </a:p>
        </p:txBody>
      </p:sp>
      <p:grpSp>
        <p:nvGrpSpPr>
          <p:cNvPr id="11" name="Group 10"/>
          <p:cNvGrpSpPr/>
          <p:nvPr/>
        </p:nvGrpSpPr>
        <p:grpSpPr>
          <a:xfrm>
            <a:off x="3029570" y="926649"/>
            <a:ext cx="2779541" cy="1159456"/>
            <a:chOff x="3029570" y="926649"/>
            <a:chExt cx="2779541" cy="1159456"/>
          </a:xfrm>
        </p:grpSpPr>
        <p:pic>
          <p:nvPicPr>
            <p:cNvPr id="84" name="Picture 83"/>
            <p:cNvPicPr>
              <a:picLocks noChangeAspect="1"/>
            </p:cNvPicPr>
            <p:nvPr/>
          </p:nvPicPr>
          <p:blipFill>
            <a:blip r:embed="rId6"/>
            <a:stretch>
              <a:fillRect/>
            </a:stretch>
          </p:blipFill>
          <p:spPr>
            <a:xfrm>
              <a:off x="3029570" y="926649"/>
              <a:ext cx="2752081" cy="1159456"/>
            </a:xfrm>
            <a:prstGeom prst="rect">
              <a:avLst/>
            </a:prstGeom>
          </p:spPr>
        </p:pic>
        <p:sp>
          <p:nvSpPr>
            <p:cNvPr id="9" name="TextBox 8"/>
            <p:cNvSpPr txBox="1"/>
            <p:nvPr/>
          </p:nvSpPr>
          <p:spPr>
            <a:xfrm>
              <a:off x="4981090" y="926649"/>
              <a:ext cx="828021" cy="369332"/>
            </a:xfrm>
            <a:prstGeom prst="rect">
              <a:avLst/>
            </a:prstGeom>
            <a:noFill/>
          </p:spPr>
          <p:txBody>
            <a:bodyPr wrap="none" rtlCol="0">
              <a:spAutoFit/>
            </a:bodyPr>
            <a:lstStyle/>
            <a:p>
              <a:r>
                <a:rPr lang="en-US" altLang="zh-CN" dirty="0" smtClean="0">
                  <a:solidFill>
                    <a:srgbClr val="FF0000"/>
                  </a:solidFill>
                </a:rPr>
                <a:t>DAFNE</a:t>
              </a:r>
              <a:endParaRPr lang="en-US" dirty="0">
                <a:solidFill>
                  <a:srgbClr val="FF0000"/>
                </a:solidFill>
              </a:endParaRPr>
            </a:p>
          </p:txBody>
        </p:sp>
      </p:grpSp>
      <p:pic>
        <p:nvPicPr>
          <p:cNvPr id="92" name="Picture 91"/>
          <p:cNvPicPr>
            <a:picLocks noChangeAspect="1"/>
          </p:cNvPicPr>
          <p:nvPr/>
        </p:nvPicPr>
        <p:blipFill>
          <a:blip r:embed="rId7"/>
          <a:stretch>
            <a:fillRect/>
          </a:stretch>
        </p:blipFill>
        <p:spPr>
          <a:xfrm>
            <a:off x="18328" y="926649"/>
            <a:ext cx="2542268" cy="2288041"/>
          </a:xfrm>
          <a:prstGeom prst="rect">
            <a:avLst/>
          </a:prstGeom>
        </p:spPr>
      </p:pic>
      <p:grpSp>
        <p:nvGrpSpPr>
          <p:cNvPr id="105" name="Group 104"/>
          <p:cNvGrpSpPr/>
          <p:nvPr/>
        </p:nvGrpSpPr>
        <p:grpSpPr>
          <a:xfrm>
            <a:off x="2892429" y="2533484"/>
            <a:ext cx="822342" cy="835487"/>
            <a:chOff x="2892429" y="2533484"/>
            <a:chExt cx="822342" cy="835487"/>
          </a:xfrm>
        </p:grpSpPr>
        <p:sp>
          <p:nvSpPr>
            <p:cNvPr id="60" name="Rectangle 59"/>
            <p:cNvSpPr/>
            <p:nvPr/>
          </p:nvSpPr>
          <p:spPr>
            <a:xfrm>
              <a:off x="3303600" y="2951760"/>
              <a:ext cx="411171" cy="417211"/>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a:xfrm>
              <a:off x="2892429" y="2951151"/>
              <a:ext cx="411171" cy="417211"/>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p:nvSpPr>
          <p:spPr>
            <a:xfrm>
              <a:off x="2892429" y="2533484"/>
              <a:ext cx="411171" cy="417211"/>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5" name="Group 124"/>
          <p:cNvGrpSpPr/>
          <p:nvPr/>
        </p:nvGrpSpPr>
        <p:grpSpPr>
          <a:xfrm>
            <a:off x="4292823" y="3216069"/>
            <a:ext cx="1628048" cy="787509"/>
            <a:chOff x="4292823" y="3216069"/>
            <a:chExt cx="1628048" cy="787509"/>
          </a:xfrm>
        </p:grpSpPr>
        <p:sp>
          <p:nvSpPr>
            <p:cNvPr id="126" name="Oval 12"/>
            <p:cNvSpPr/>
            <p:nvPr/>
          </p:nvSpPr>
          <p:spPr>
            <a:xfrm>
              <a:off x="4292823" y="3389599"/>
              <a:ext cx="565710" cy="54087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5020755" y="3216069"/>
              <a:ext cx="900116" cy="787509"/>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6476784" y="913025"/>
            <a:ext cx="2645199" cy="2231823"/>
            <a:chOff x="6476784" y="913025"/>
            <a:chExt cx="2645199" cy="2231823"/>
          </a:xfrm>
        </p:grpSpPr>
        <p:grpSp>
          <p:nvGrpSpPr>
            <p:cNvPr id="93" name="Group 16"/>
            <p:cNvGrpSpPr>
              <a:grpSpLocks/>
            </p:cNvGrpSpPr>
            <p:nvPr/>
          </p:nvGrpSpPr>
          <p:grpSpPr bwMode="auto">
            <a:xfrm>
              <a:off x="6476784" y="913025"/>
              <a:ext cx="2473897" cy="2231823"/>
              <a:chOff x="336" y="762"/>
              <a:chExt cx="3850" cy="3696"/>
            </a:xfrm>
          </p:grpSpPr>
          <p:pic>
            <p:nvPicPr>
              <p:cNvPr id="94" name="Picture 3" descr="antechamber-011225-1"/>
              <p:cNvPicPr>
                <a:picLocks noChangeAspect="1" noChangeArrowheads="1"/>
              </p:cNvPicPr>
              <p:nvPr/>
            </p:nvPicPr>
            <p:blipFill>
              <a:blip r:embed="rId8"/>
              <a:srcRect/>
              <a:stretch>
                <a:fillRect/>
              </a:stretch>
            </p:blipFill>
            <p:spPr bwMode="auto">
              <a:xfrm>
                <a:off x="336" y="864"/>
                <a:ext cx="3850" cy="3594"/>
              </a:xfrm>
              <a:prstGeom prst="rect">
                <a:avLst/>
              </a:prstGeom>
              <a:noFill/>
              <a:ln w="38100">
                <a:noFill/>
                <a:miter lim="800000"/>
                <a:headEnd/>
                <a:tailEnd/>
              </a:ln>
            </p:spPr>
          </p:pic>
          <p:sp>
            <p:nvSpPr>
              <p:cNvPr id="95" name="Oval 4"/>
              <p:cNvSpPr>
                <a:spLocks noChangeArrowheads="1"/>
              </p:cNvSpPr>
              <p:nvPr/>
            </p:nvSpPr>
            <p:spPr bwMode="auto">
              <a:xfrm>
                <a:off x="2437" y="762"/>
                <a:ext cx="390" cy="435"/>
              </a:xfrm>
              <a:prstGeom prst="ellipse">
                <a:avLst/>
              </a:prstGeom>
              <a:solidFill>
                <a:srgbClr val="FFCCFF">
                  <a:alpha val="50000"/>
                </a:srgbClr>
              </a:solidFill>
              <a:ln w="12700">
                <a:solidFill>
                  <a:srgbClr val="0000FF"/>
                </a:solidFill>
                <a:round/>
                <a:headEnd/>
                <a:tailEnd/>
              </a:ln>
              <a:effectLst/>
            </p:spPr>
            <p:txBody>
              <a:bodyPr wrap="none" anchor="ctr">
                <a:prstTxWarp prst="textNoShape">
                  <a:avLst/>
                </a:prstTxWarp>
              </a:bodyPr>
              <a:lstStyle/>
              <a:p>
                <a:endParaRPr lang="en-US"/>
              </a:p>
            </p:txBody>
          </p:sp>
          <p:pic>
            <p:nvPicPr>
              <p:cNvPr id="96" name="Picture 7" descr="BES3_2_0211 (2)"/>
              <p:cNvPicPr>
                <a:picLocks noChangeAspect="1" noChangeArrowheads="1"/>
              </p:cNvPicPr>
              <p:nvPr/>
            </p:nvPicPr>
            <p:blipFill>
              <a:blip r:embed="rId9"/>
              <a:srcRect/>
              <a:stretch>
                <a:fillRect/>
              </a:stretch>
            </p:blipFill>
            <p:spPr bwMode="auto">
              <a:xfrm>
                <a:off x="1121" y="1632"/>
                <a:ext cx="2291" cy="1969"/>
              </a:xfrm>
              <a:prstGeom prst="rect">
                <a:avLst/>
              </a:prstGeom>
              <a:noFill/>
            </p:spPr>
          </p:pic>
          <p:sp>
            <p:nvSpPr>
              <p:cNvPr id="97" name="Line 8"/>
              <p:cNvSpPr>
                <a:spLocks noChangeShapeType="1"/>
              </p:cNvSpPr>
              <p:nvPr/>
            </p:nvSpPr>
            <p:spPr bwMode="auto">
              <a:xfrm>
                <a:off x="2230" y="3604"/>
                <a:ext cx="0" cy="653"/>
              </a:xfrm>
              <a:prstGeom prst="line">
                <a:avLst/>
              </a:prstGeom>
              <a:noFill/>
              <a:ln w="76200">
                <a:solidFill>
                  <a:srgbClr val="9933FF"/>
                </a:solidFill>
                <a:prstDash val="sysDot"/>
                <a:round/>
                <a:headEnd/>
                <a:tailEnd type="stealth" w="med" len="med"/>
              </a:ln>
              <a:effectLst/>
            </p:spPr>
            <p:txBody>
              <a:bodyPr wrap="none" anchor="ctr">
                <a:prstTxWarp prst="textNoShape">
                  <a:avLst/>
                </a:prstTxWarp>
              </a:bodyPr>
              <a:lstStyle/>
              <a:p>
                <a:endParaRPr lang="en-US"/>
              </a:p>
            </p:txBody>
          </p:sp>
          <p:sp>
            <p:nvSpPr>
              <p:cNvPr id="98" name="Oval 9"/>
              <p:cNvSpPr>
                <a:spLocks noChangeArrowheads="1"/>
              </p:cNvSpPr>
              <p:nvPr/>
            </p:nvSpPr>
            <p:spPr bwMode="auto">
              <a:xfrm>
                <a:off x="3022" y="3971"/>
                <a:ext cx="390" cy="435"/>
              </a:xfrm>
              <a:prstGeom prst="ellipse">
                <a:avLst/>
              </a:prstGeom>
              <a:solidFill>
                <a:srgbClr val="FFCCFF">
                  <a:alpha val="50000"/>
                </a:srgbClr>
              </a:solidFill>
              <a:ln w="12700">
                <a:solidFill>
                  <a:srgbClr val="0000FF"/>
                </a:solidFill>
                <a:round/>
                <a:headEnd/>
                <a:tailEnd/>
              </a:ln>
              <a:effectLst/>
            </p:spPr>
            <p:txBody>
              <a:bodyPr wrap="none" anchor="ctr">
                <a:prstTxWarp prst="textNoShape">
                  <a:avLst/>
                </a:prstTxWarp>
              </a:bodyPr>
              <a:lstStyle/>
              <a:p>
                <a:endParaRPr lang="en-US"/>
              </a:p>
            </p:txBody>
          </p:sp>
          <p:sp>
            <p:nvSpPr>
              <p:cNvPr id="99" name="Oval 11"/>
              <p:cNvSpPr>
                <a:spLocks noChangeArrowheads="1"/>
              </p:cNvSpPr>
              <p:nvPr/>
            </p:nvSpPr>
            <p:spPr bwMode="auto">
              <a:xfrm>
                <a:off x="1657" y="762"/>
                <a:ext cx="390" cy="435"/>
              </a:xfrm>
              <a:prstGeom prst="ellipse">
                <a:avLst/>
              </a:prstGeom>
              <a:solidFill>
                <a:srgbClr val="FFCCFF">
                  <a:alpha val="50000"/>
                </a:srgbClr>
              </a:solidFill>
              <a:ln w="12700">
                <a:solidFill>
                  <a:srgbClr val="0000FF"/>
                </a:solidFill>
                <a:round/>
                <a:headEnd/>
                <a:tailEnd/>
              </a:ln>
              <a:effectLst/>
            </p:spPr>
            <p:txBody>
              <a:bodyPr wrap="none" anchor="ctr">
                <a:prstTxWarp prst="textNoShape">
                  <a:avLst/>
                </a:prstTxWarp>
              </a:bodyPr>
              <a:lstStyle/>
              <a:p>
                <a:endParaRPr lang="en-US"/>
              </a:p>
            </p:txBody>
          </p:sp>
        </p:grpSp>
        <p:sp>
          <p:nvSpPr>
            <p:cNvPr id="2" name="TextBox 1"/>
            <p:cNvSpPr txBox="1"/>
            <p:nvPr/>
          </p:nvSpPr>
          <p:spPr>
            <a:xfrm>
              <a:off x="8450004" y="917631"/>
              <a:ext cx="671979" cy="369332"/>
            </a:xfrm>
            <a:prstGeom prst="rect">
              <a:avLst/>
            </a:prstGeom>
            <a:noFill/>
          </p:spPr>
          <p:txBody>
            <a:bodyPr wrap="none" rtlCol="0">
              <a:spAutoFit/>
            </a:bodyPr>
            <a:lstStyle/>
            <a:p>
              <a:r>
                <a:rPr lang="en-US" b="1" dirty="0" smtClean="0">
                  <a:solidFill>
                    <a:srgbClr val="FF0000"/>
                  </a:solidFill>
                </a:rPr>
                <a:t>BEPC</a:t>
              </a:r>
              <a:endParaRPr lang="en-US" b="1" dirty="0">
                <a:solidFill>
                  <a:srgbClr val="FF0000"/>
                </a:solidFill>
              </a:endParaRPr>
            </a:p>
          </p:txBody>
        </p:sp>
      </p:grpSp>
      <p:pic>
        <p:nvPicPr>
          <p:cNvPr id="39" name="Picture 38"/>
          <p:cNvPicPr>
            <a:picLocks noChangeAspect="1"/>
          </p:cNvPicPr>
          <p:nvPr/>
        </p:nvPicPr>
        <p:blipFill>
          <a:blip r:embed="rId10"/>
          <a:stretch>
            <a:fillRect/>
          </a:stretch>
        </p:blipFill>
        <p:spPr>
          <a:xfrm>
            <a:off x="5091145" y="5326419"/>
            <a:ext cx="2122669" cy="1562349"/>
          </a:xfrm>
          <a:prstGeom prst="rect">
            <a:avLst/>
          </a:prstGeom>
        </p:spPr>
      </p:pic>
      <p:sp>
        <p:nvSpPr>
          <p:cNvPr id="40" name="Rectangle 39"/>
          <p:cNvSpPr/>
          <p:nvPr/>
        </p:nvSpPr>
        <p:spPr>
          <a:xfrm>
            <a:off x="2892428" y="2541406"/>
            <a:ext cx="861229" cy="787509"/>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2892429" y="2556940"/>
            <a:ext cx="1320867" cy="787509"/>
            <a:chOff x="4292822" y="2222026"/>
            <a:chExt cx="1302875" cy="787509"/>
          </a:xfrm>
        </p:grpSpPr>
        <p:sp>
          <p:nvSpPr>
            <p:cNvPr id="44" name="Rectangle 43"/>
            <p:cNvSpPr/>
            <p:nvPr/>
          </p:nvSpPr>
          <p:spPr>
            <a:xfrm>
              <a:off x="4292822" y="2222026"/>
              <a:ext cx="849829" cy="787509"/>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5142651" y="2627350"/>
              <a:ext cx="453046" cy="379883"/>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7" name="Rectangle 46"/>
          <p:cNvSpPr/>
          <p:nvPr/>
        </p:nvSpPr>
        <p:spPr>
          <a:xfrm>
            <a:off x="2892428" y="2533484"/>
            <a:ext cx="1288448" cy="787509"/>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图片 4"/>
          <p:cNvPicPr>
            <a:picLocks noChangeAspect="1"/>
          </p:cNvPicPr>
          <p:nvPr/>
        </p:nvPicPr>
        <p:blipFill>
          <a:blip r:embed="rId11"/>
          <a:stretch>
            <a:fillRect/>
          </a:stretch>
        </p:blipFill>
        <p:spPr>
          <a:xfrm>
            <a:off x="-3360" y="5101929"/>
            <a:ext cx="2688231" cy="1764152"/>
          </a:xfrm>
          <a:prstGeom prst="rect">
            <a:avLst/>
          </a:prstGeom>
        </p:spPr>
      </p:pic>
      <p:pic>
        <p:nvPicPr>
          <p:cNvPr id="42" name="Picture 41"/>
          <p:cNvPicPr>
            <a:picLocks noChangeAspect="1"/>
          </p:cNvPicPr>
          <p:nvPr/>
        </p:nvPicPr>
        <p:blipFill rotWithShape="1">
          <a:blip r:embed="rId12">
            <a:extLst>
              <a:ext uri="{28A0092B-C50C-407E-A947-70E740481C1C}">
                <a14:useLocalDpi xmlns:a14="http://schemas.microsoft.com/office/drawing/2010/main" val="0"/>
              </a:ext>
            </a:extLst>
          </a:blip>
          <a:srcRect l="5568" r="-173"/>
          <a:stretch/>
        </p:blipFill>
        <p:spPr>
          <a:xfrm>
            <a:off x="7213814" y="4804860"/>
            <a:ext cx="1938705" cy="2053139"/>
          </a:xfrm>
          <a:prstGeom prst="rect">
            <a:avLst/>
          </a:prstGeom>
        </p:spPr>
      </p:pic>
      <p:pic>
        <p:nvPicPr>
          <p:cNvPr id="43" name="Picture 42"/>
          <p:cNvPicPr>
            <a:picLocks noChangeAspect="1"/>
          </p:cNvPicPr>
          <p:nvPr/>
        </p:nvPicPr>
        <p:blipFill>
          <a:blip r:embed="rId13"/>
          <a:stretch>
            <a:fillRect/>
          </a:stretch>
        </p:blipFill>
        <p:spPr>
          <a:xfrm>
            <a:off x="2684871" y="5296677"/>
            <a:ext cx="2448113" cy="1880399"/>
          </a:xfrm>
          <a:prstGeom prst="rect">
            <a:avLst/>
          </a:prstGeom>
        </p:spPr>
      </p:pic>
    </p:spTree>
    <p:extLst>
      <p:ext uri="{BB962C8B-B14F-4D97-AF65-F5344CB8AC3E}">
        <p14:creationId xmlns:p14="http://schemas.microsoft.com/office/powerpoint/2010/main" val="2621057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checkerboard(across)">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05"/>
                                        </p:tgtEl>
                                        <p:attrNameLst>
                                          <p:attrName>ppt_x</p:attrName>
                                        </p:attrNameLst>
                                      </p:cBhvr>
                                      <p:tavLst>
                                        <p:tav tm="0">
                                          <p:val>
                                            <p:strVal val="ppt_x"/>
                                          </p:val>
                                        </p:tav>
                                        <p:tav tm="100000">
                                          <p:val>
                                            <p:strVal val="ppt_x"/>
                                          </p:val>
                                        </p:tav>
                                      </p:tavLst>
                                    </p:anim>
                                    <p:anim calcmode="lin" valueType="num">
                                      <p:cBhvr additive="base">
                                        <p:cTn id="17" dur="500"/>
                                        <p:tgtEl>
                                          <p:spTgt spid="105"/>
                                        </p:tgtEl>
                                        <p:attrNameLst>
                                          <p:attrName>ppt_y</p:attrName>
                                        </p:attrNameLst>
                                      </p:cBhvr>
                                      <p:tavLst>
                                        <p:tav tm="0">
                                          <p:val>
                                            <p:strVal val="ppt_y"/>
                                          </p:val>
                                        </p:tav>
                                        <p:tav tm="100000">
                                          <p:val>
                                            <p:strVal val="1+ppt_h/2"/>
                                          </p:val>
                                        </p:tav>
                                      </p:tavLst>
                                    </p:anim>
                                    <p:set>
                                      <p:cBhvr>
                                        <p:cTn id="18" dur="1" fill="hold">
                                          <p:stCondLst>
                                            <p:cond delay="499"/>
                                          </p:stCondLst>
                                        </p:cTn>
                                        <p:tgtEl>
                                          <p:spTgt spid="10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checkerboard(across)">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92"/>
                                        </p:tgtEl>
                                        <p:attrNameLst>
                                          <p:attrName>style.visibility</p:attrName>
                                        </p:attrNameLst>
                                      </p:cBhvr>
                                      <p:to>
                                        <p:strVal val="visible"/>
                                      </p:to>
                                    </p:set>
                                    <p:animEffect transition="in" filter="checkerboard(across)">
                                      <p:cBhvr>
                                        <p:cTn id="28" dur="500"/>
                                        <p:tgtEl>
                                          <p:spTgt spid="92"/>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grpId="1" nodeType="clickEffect">
                                  <p:stCondLst>
                                    <p:cond delay="0"/>
                                  </p:stCondLst>
                                  <p:childTnLst>
                                    <p:anim calcmode="lin" valueType="num">
                                      <p:cBhvr additive="base">
                                        <p:cTn id="37" dur="500"/>
                                        <p:tgtEl>
                                          <p:spTgt spid="40"/>
                                        </p:tgtEl>
                                        <p:attrNameLst>
                                          <p:attrName>ppt_x</p:attrName>
                                        </p:attrNameLst>
                                      </p:cBhvr>
                                      <p:tavLst>
                                        <p:tav tm="0">
                                          <p:val>
                                            <p:strVal val="ppt_x"/>
                                          </p:val>
                                        </p:tav>
                                        <p:tav tm="100000">
                                          <p:val>
                                            <p:strVal val="ppt_x"/>
                                          </p:val>
                                        </p:tav>
                                      </p:tavLst>
                                    </p:anim>
                                    <p:anim calcmode="lin" valueType="num">
                                      <p:cBhvr additive="base">
                                        <p:cTn id="38" dur="500"/>
                                        <p:tgtEl>
                                          <p:spTgt spid="40"/>
                                        </p:tgtEl>
                                        <p:attrNameLst>
                                          <p:attrName>ppt_y</p:attrName>
                                        </p:attrNameLst>
                                      </p:cBhvr>
                                      <p:tavLst>
                                        <p:tav tm="0">
                                          <p:val>
                                            <p:strVal val="ppt_y"/>
                                          </p:val>
                                        </p:tav>
                                        <p:tav tm="100000">
                                          <p:val>
                                            <p:strVal val="1+ppt_h/2"/>
                                          </p:val>
                                        </p:tav>
                                      </p:tavLst>
                                    </p:anim>
                                    <p:set>
                                      <p:cBhvr>
                                        <p:cTn id="39" dur="1" fill="hold">
                                          <p:stCondLst>
                                            <p:cond delay="499"/>
                                          </p:stCondLst>
                                        </p:cTn>
                                        <p:tgtEl>
                                          <p:spTgt spid="4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checkerboard(across)">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checkerboard(across)">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nodeType="clickEffect">
                                  <p:stCondLst>
                                    <p:cond delay="0"/>
                                  </p:stCondLst>
                                  <p:childTnLst>
                                    <p:anim calcmode="lin" valueType="num">
                                      <p:cBhvr additive="base">
                                        <p:cTn id="53" dur="500"/>
                                        <p:tgtEl>
                                          <p:spTgt spid="10"/>
                                        </p:tgtEl>
                                        <p:attrNameLst>
                                          <p:attrName>ppt_x</p:attrName>
                                        </p:attrNameLst>
                                      </p:cBhvr>
                                      <p:tavLst>
                                        <p:tav tm="0">
                                          <p:val>
                                            <p:strVal val="ppt_x"/>
                                          </p:val>
                                        </p:tav>
                                        <p:tav tm="100000">
                                          <p:val>
                                            <p:strVal val="ppt_x"/>
                                          </p:val>
                                        </p:tav>
                                      </p:tavLst>
                                    </p:anim>
                                    <p:anim calcmode="lin" valueType="num">
                                      <p:cBhvr additive="base">
                                        <p:cTn id="54" dur="500"/>
                                        <p:tgtEl>
                                          <p:spTgt spid="10"/>
                                        </p:tgtEl>
                                        <p:attrNameLst>
                                          <p:attrName>ppt_y</p:attrName>
                                        </p:attrNameLst>
                                      </p:cBhvr>
                                      <p:tavLst>
                                        <p:tav tm="0">
                                          <p:val>
                                            <p:strVal val="ppt_y"/>
                                          </p:val>
                                        </p:tav>
                                        <p:tav tm="100000">
                                          <p:val>
                                            <p:strVal val="1+ppt_h/2"/>
                                          </p:val>
                                        </p:tav>
                                      </p:tavLst>
                                    </p:anim>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checkerboard(across)">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nodeType="clickEffect">
                                  <p:stCondLst>
                                    <p:cond delay="0"/>
                                  </p:stCondLst>
                                  <p:childTnLst>
                                    <p:set>
                                      <p:cBhvr>
                                        <p:cTn id="64" dur="1" fill="hold">
                                          <p:stCondLst>
                                            <p:cond delay="0"/>
                                          </p:stCondLst>
                                        </p:cTn>
                                        <p:tgtEl>
                                          <p:spTgt spid="125"/>
                                        </p:tgtEl>
                                        <p:attrNameLst>
                                          <p:attrName>style.visibility</p:attrName>
                                        </p:attrNameLst>
                                      </p:cBhvr>
                                      <p:to>
                                        <p:strVal val="visible"/>
                                      </p:to>
                                    </p:set>
                                    <p:animEffect transition="in" filter="checkerboard(across)">
                                      <p:cBhvr>
                                        <p:cTn id="65" dur="500"/>
                                        <p:tgtEl>
                                          <p:spTgt spid="125"/>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checkerboard(across)">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41"/>
                                        </p:tgtEl>
                                        <p:attrNameLst>
                                          <p:attrName>style.visibility</p:attrName>
                                        </p:attrNameLst>
                                      </p:cBhvr>
                                      <p:to>
                                        <p:strVal val="visible"/>
                                      </p:to>
                                    </p:set>
                                    <p:anim calcmode="lin" valueType="num">
                                      <p:cBhvr additive="base">
                                        <p:cTn id="75" dur="500" fill="hold"/>
                                        <p:tgtEl>
                                          <p:spTgt spid="41"/>
                                        </p:tgtEl>
                                        <p:attrNameLst>
                                          <p:attrName>ppt_x</p:attrName>
                                        </p:attrNameLst>
                                      </p:cBhvr>
                                      <p:tavLst>
                                        <p:tav tm="0">
                                          <p:val>
                                            <p:strVal val="#ppt_x"/>
                                          </p:val>
                                        </p:tav>
                                        <p:tav tm="100000">
                                          <p:val>
                                            <p:strVal val="#ppt_x"/>
                                          </p:val>
                                        </p:tav>
                                      </p:tavLst>
                                    </p:anim>
                                    <p:anim calcmode="lin" valueType="num">
                                      <p:cBhvr additive="base">
                                        <p:cTn id="7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5" presetClass="entr" presetSubtype="10"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checkerboard(across)">
                                      <p:cBhvr>
                                        <p:cTn id="81" dur="500"/>
                                        <p:tgtEl>
                                          <p:spTgt spid="43"/>
                                        </p:tgtEl>
                                      </p:cBhvr>
                                    </p:animEffect>
                                  </p:childTnLst>
                                </p:cTn>
                              </p:par>
                            </p:childTnLst>
                          </p:cTn>
                        </p:par>
                      </p:childTnLst>
                    </p:cTn>
                  </p:par>
                  <p:par>
                    <p:cTn id="82" fill="hold">
                      <p:stCondLst>
                        <p:cond delay="indefinite"/>
                      </p:stCondLst>
                      <p:childTnLst>
                        <p:par>
                          <p:cTn id="83" fill="hold">
                            <p:stCondLst>
                              <p:cond delay="0"/>
                            </p:stCondLst>
                            <p:childTnLst>
                              <p:par>
                                <p:cTn id="84" presetID="5" presetClass="entr" presetSubtype="10" fill="hold" nodeType="click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checkerboard(across)">
                                      <p:cBhvr>
                                        <p:cTn id="86" dur="500"/>
                                        <p:tgtEl>
                                          <p:spTgt spid="39"/>
                                        </p:tgtEl>
                                      </p:cBhvr>
                                    </p:animEffect>
                                  </p:childTnLst>
                                </p:cTn>
                              </p:par>
                            </p:childTnLst>
                          </p:cTn>
                        </p:par>
                      </p:childTnLst>
                    </p:cTn>
                  </p:par>
                  <p:par>
                    <p:cTn id="87" fill="hold">
                      <p:stCondLst>
                        <p:cond delay="indefinite"/>
                      </p:stCondLst>
                      <p:childTnLst>
                        <p:par>
                          <p:cTn id="88" fill="hold">
                            <p:stCondLst>
                              <p:cond delay="0"/>
                            </p:stCondLst>
                            <p:childTnLst>
                              <p:par>
                                <p:cTn id="89" presetID="5" presetClass="entr" presetSubtype="1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checkerboard(across)">
                                      <p:cBhvr>
                                        <p:cTn id="9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Detector for the SCT factory </a:t>
            </a:r>
          </a:p>
        </p:txBody>
      </p:sp>
      <p:sp>
        <p:nvSpPr>
          <p:cNvPr id="4" name="Slide Number Placeholder 3"/>
          <p:cNvSpPr>
            <a:spLocks noGrp="1"/>
          </p:cNvSpPr>
          <p:nvPr>
            <p:ph type="sldNum" sz="quarter" idx="12"/>
          </p:nvPr>
        </p:nvSpPr>
        <p:spPr/>
        <p:txBody>
          <a:bodyPr/>
          <a:lstStyle/>
          <a:p>
            <a:fld id="{C973300C-797F-D148-A78D-320196FBAF04}" type="slidenum">
              <a:rPr lang="en-US" smtClean="0"/>
              <a:t>40</a:t>
            </a:fld>
            <a:endParaRPr lang="en-US"/>
          </a:p>
        </p:txBody>
      </p:sp>
      <p:pic>
        <p:nvPicPr>
          <p:cNvPr id="5" name="Picture 4"/>
          <p:cNvPicPr>
            <a:picLocks noChangeAspect="1"/>
          </p:cNvPicPr>
          <p:nvPr/>
        </p:nvPicPr>
        <p:blipFill>
          <a:blip r:embed="rId2"/>
          <a:stretch>
            <a:fillRect/>
          </a:stretch>
        </p:blipFill>
        <p:spPr>
          <a:xfrm>
            <a:off x="1046509" y="1041273"/>
            <a:ext cx="7150947" cy="5096571"/>
          </a:xfrm>
          <a:prstGeom prst="rect">
            <a:avLst/>
          </a:prstGeom>
        </p:spPr>
      </p:pic>
    </p:spTree>
    <p:extLst>
      <p:ext uri="{BB962C8B-B14F-4D97-AF65-F5344CB8AC3E}">
        <p14:creationId xmlns:p14="http://schemas.microsoft.com/office/powerpoint/2010/main" val="23621970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2944"/>
            <a:ext cx="9144000" cy="714850"/>
          </a:xfrm>
        </p:spPr>
        <p:txBody>
          <a:bodyPr>
            <a:noAutofit/>
          </a:bodyPr>
          <a:lstStyle/>
          <a:p>
            <a:r>
              <a:rPr lang="en-US" sz="4000" b="1" dirty="0">
                <a:solidFill>
                  <a:srgbClr val="FF0000"/>
                </a:solidFill>
                <a:cs typeface="Times New Roman" panose="02020603050405020304" pitchFamily="18" charset="0"/>
              </a:rPr>
              <a:t>S</a:t>
            </a:r>
            <a:r>
              <a:rPr lang="en-US" sz="4000" b="1" dirty="0">
                <a:cs typeface="Times New Roman" panose="02020603050405020304" pitchFamily="18" charset="0"/>
              </a:rPr>
              <a:t>uper </a:t>
            </a:r>
            <a:r>
              <a:rPr lang="en-US" sz="4000" b="1" dirty="0">
                <a:solidFill>
                  <a:srgbClr val="FF0000"/>
                </a:solidFill>
                <a:cs typeface="Times New Roman" panose="02020603050405020304" pitchFamily="18" charset="0"/>
              </a:rPr>
              <a:t>T</a:t>
            </a:r>
            <a:r>
              <a:rPr lang="en-US" sz="4000" b="1" dirty="0">
                <a:cs typeface="Times New Roman" panose="02020603050405020304" pitchFamily="18" charset="0"/>
              </a:rPr>
              <a:t>au-</a:t>
            </a:r>
            <a:r>
              <a:rPr lang="en-US" sz="4000" b="1" dirty="0">
                <a:solidFill>
                  <a:srgbClr val="FF0000"/>
                </a:solidFill>
                <a:cs typeface="Times New Roman" panose="02020603050405020304" pitchFamily="18" charset="0"/>
              </a:rPr>
              <a:t>C</a:t>
            </a:r>
            <a:r>
              <a:rPr lang="en-US" sz="4000" b="1" dirty="0">
                <a:cs typeface="Times New Roman" panose="02020603050405020304" pitchFamily="18" charset="0"/>
              </a:rPr>
              <a:t>harm </a:t>
            </a:r>
            <a:r>
              <a:rPr lang="en-US" sz="4000" b="1" dirty="0">
                <a:solidFill>
                  <a:srgbClr val="FF0000"/>
                </a:solidFill>
                <a:cs typeface="Times New Roman" panose="02020603050405020304" pitchFamily="18" charset="0"/>
              </a:rPr>
              <a:t>F</a:t>
            </a:r>
            <a:r>
              <a:rPr lang="en-US" sz="4000" b="1" dirty="0">
                <a:cs typeface="Times New Roman" panose="02020603050405020304" pitchFamily="18" charset="0"/>
              </a:rPr>
              <a:t>acility (</a:t>
            </a:r>
            <a:r>
              <a:rPr lang="en-US" sz="4000" b="1" dirty="0">
                <a:solidFill>
                  <a:srgbClr val="FF0000"/>
                </a:solidFill>
                <a:cs typeface="Times New Roman" panose="02020603050405020304" pitchFamily="18" charset="0"/>
              </a:rPr>
              <a:t>STCF</a:t>
            </a:r>
            <a:r>
              <a:rPr lang="en-US" sz="4000" b="1" dirty="0" smtClean="0">
                <a:cs typeface="Times New Roman" panose="02020603050405020304" pitchFamily="18" charset="0"/>
              </a:rPr>
              <a:t>)</a:t>
            </a:r>
            <a:r>
              <a:rPr lang="en-US" altLang="zh-CN" sz="4000" b="1" dirty="0" smtClean="0">
                <a:cs typeface="Times New Roman" panose="02020603050405020304" pitchFamily="18" charset="0"/>
              </a:rPr>
              <a:t> in China</a:t>
            </a:r>
            <a:endParaRPr lang="zh-CN" altLang="en-US" sz="4000" b="1" dirty="0">
              <a:cs typeface="Times New Roman" panose="02020603050405020304" pitchFamily="18" charset="0"/>
            </a:endParaRPr>
          </a:p>
        </p:txBody>
      </p:sp>
      <p:sp>
        <p:nvSpPr>
          <p:cNvPr id="6" name="灯片编号占位符 5"/>
          <p:cNvSpPr>
            <a:spLocks noGrp="1"/>
          </p:cNvSpPr>
          <p:nvPr>
            <p:ph type="sldNum" sz="quarter" idx="12"/>
          </p:nvPr>
        </p:nvSpPr>
        <p:spPr/>
        <p:txBody>
          <a:bodyPr/>
          <a:lstStyle/>
          <a:p>
            <a:fld id="{C973300C-797F-D148-A78D-320196FBAF04}" type="slidenum">
              <a:rPr lang="en-US" smtClean="0"/>
              <a:pPr/>
              <a:t>41</a:t>
            </a:fld>
            <a:endParaRPr lang="en-US" dirty="0"/>
          </a:p>
        </p:txBody>
      </p:sp>
      <p:sp>
        <p:nvSpPr>
          <p:cNvPr id="9" name="Content Placeholder 2"/>
          <p:cNvSpPr>
            <a:spLocks noGrp="1"/>
          </p:cNvSpPr>
          <p:nvPr/>
        </p:nvSpPr>
        <p:spPr>
          <a:xfrm>
            <a:off x="344427" y="1224166"/>
            <a:ext cx="8643120" cy="462115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94900">
              <a:lnSpc>
                <a:spcPct val="150000"/>
              </a:lnSpc>
            </a:pPr>
            <a:r>
              <a:rPr lang="en-US" sz="2400" b="1" dirty="0" smtClean="0">
                <a:latin typeface="+mj-lt"/>
                <a:cs typeface="Times New Roman" panose="02020603050405020304" pitchFamily="18" charset="0"/>
              </a:rPr>
              <a:t>Peak luminosity 0.5-1</a:t>
            </a:r>
            <a:r>
              <a:rPr lang="en-US" sz="2400" b="1" dirty="0" smtClean="0">
                <a:latin typeface="+mj-lt"/>
                <a:cs typeface="Times New Roman" panose="02020603050405020304" pitchFamily="18" charset="0"/>
                <a:sym typeface="Symbol" panose="05050102010706020507" pitchFamily="18" charset="2"/>
              </a:rPr>
              <a:t></a:t>
            </a:r>
            <a:r>
              <a:rPr lang="en-US" sz="2400" b="1" dirty="0" smtClean="0">
                <a:solidFill>
                  <a:srgbClr val="FF0000"/>
                </a:solidFill>
                <a:latin typeface="+mj-lt"/>
                <a:cs typeface="Times New Roman" panose="02020603050405020304" pitchFamily="18" charset="0"/>
              </a:rPr>
              <a:t>10</a:t>
            </a:r>
            <a:r>
              <a:rPr lang="en-US" sz="2400" b="1" baseline="30000" dirty="0" smtClean="0">
                <a:solidFill>
                  <a:srgbClr val="FF0000"/>
                </a:solidFill>
                <a:latin typeface="+mj-lt"/>
                <a:cs typeface="Times New Roman" panose="02020603050405020304" pitchFamily="18" charset="0"/>
              </a:rPr>
              <a:t>35</a:t>
            </a:r>
            <a:r>
              <a:rPr lang="en-US" sz="2400" b="1" dirty="0" smtClean="0">
                <a:latin typeface="+mj-lt"/>
                <a:cs typeface="Times New Roman" panose="02020603050405020304" pitchFamily="18" charset="0"/>
              </a:rPr>
              <a:t> cm</a:t>
            </a:r>
            <a:r>
              <a:rPr lang="en-US" sz="2400" b="1" baseline="30000" dirty="0" smtClean="0">
                <a:latin typeface="+mj-lt"/>
                <a:cs typeface="Times New Roman" panose="02020603050405020304" pitchFamily="18" charset="0"/>
              </a:rPr>
              <a:t>-2</a:t>
            </a:r>
            <a:r>
              <a:rPr lang="en-US" sz="2400" b="1" dirty="0" smtClean="0">
                <a:latin typeface="+mj-lt"/>
                <a:cs typeface="Times New Roman" panose="02020603050405020304" pitchFamily="18" charset="0"/>
              </a:rPr>
              <a:t>s</a:t>
            </a:r>
            <a:r>
              <a:rPr lang="en-US" sz="2400" b="1" baseline="30000" dirty="0" smtClean="0">
                <a:latin typeface="+mj-lt"/>
                <a:cs typeface="Times New Roman" panose="02020603050405020304" pitchFamily="18" charset="0"/>
              </a:rPr>
              <a:t>-1</a:t>
            </a:r>
            <a:r>
              <a:rPr lang="en-US" sz="2400" b="1" dirty="0" smtClean="0">
                <a:latin typeface="+mj-lt"/>
                <a:cs typeface="Times New Roman" panose="02020603050405020304" pitchFamily="18" charset="0"/>
              </a:rPr>
              <a:t> at </a:t>
            </a:r>
            <a:r>
              <a:rPr lang="en-US" sz="2400" b="1" dirty="0" smtClean="0">
                <a:solidFill>
                  <a:srgbClr val="FF0000"/>
                </a:solidFill>
                <a:latin typeface="+mj-lt"/>
                <a:cs typeface="Times New Roman" panose="02020603050405020304" pitchFamily="18" charset="0"/>
              </a:rPr>
              <a:t>4 GeV </a:t>
            </a:r>
            <a:endParaRPr lang="en-US" sz="2400" b="1" dirty="0" smtClean="0">
              <a:latin typeface="+mj-lt"/>
              <a:cs typeface="Times New Roman" panose="02020603050405020304" pitchFamily="18" charset="0"/>
            </a:endParaRPr>
          </a:p>
          <a:p>
            <a:pPr marL="594900">
              <a:lnSpc>
                <a:spcPct val="150000"/>
              </a:lnSpc>
            </a:pPr>
            <a:r>
              <a:rPr lang="en-US" sz="2400" b="1" dirty="0" smtClean="0">
                <a:latin typeface="+mj-lt"/>
                <a:cs typeface="Times New Roman" panose="02020603050405020304" pitchFamily="18" charset="0"/>
              </a:rPr>
              <a:t>Energy range </a:t>
            </a:r>
            <a:r>
              <a:rPr lang="en-US" sz="2400" b="1" dirty="0" err="1" smtClean="0">
                <a:latin typeface="+mj-lt"/>
                <a:cs typeface="Times New Roman" panose="02020603050405020304" pitchFamily="18" charset="0"/>
              </a:rPr>
              <a:t>E</a:t>
            </a:r>
            <a:r>
              <a:rPr lang="en-US" sz="2400" b="1" baseline="-25000" dirty="0" err="1" smtClean="0">
                <a:latin typeface="+mj-lt"/>
                <a:cs typeface="Times New Roman" panose="02020603050405020304" pitchFamily="18" charset="0"/>
              </a:rPr>
              <a:t>cm</a:t>
            </a:r>
            <a:r>
              <a:rPr lang="en-US" sz="2400" b="1" dirty="0" smtClean="0">
                <a:latin typeface="+mj-lt"/>
                <a:cs typeface="Times New Roman" panose="02020603050405020304" pitchFamily="18" charset="0"/>
              </a:rPr>
              <a:t> = </a:t>
            </a:r>
            <a:r>
              <a:rPr lang="en-US" sz="2400" b="1" dirty="0" smtClean="0">
                <a:solidFill>
                  <a:srgbClr val="FF0000"/>
                </a:solidFill>
                <a:latin typeface="+mj-lt"/>
                <a:cs typeface="Times New Roman" panose="02020603050405020304" pitchFamily="18" charset="0"/>
              </a:rPr>
              <a:t>2</a:t>
            </a:r>
            <a:r>
              <a:rPr lang="en-US" sz="2400" b="1" dirty="0" smtClean="0">
                <a:solidFill>
                  <a:srgbClr val="FF0000"/>
                </a:solidFill>
                <a:latin typeface="+mj-lt"/>
                <a:cs typeface="Times New Roman" panose="02020603050405020304" pitchFamily="18" charset="0"/>
                <a:sym typeface="Symbol" panose="05050102010706020507" pitchFamily="18" charset="2"/>
              </a:rPr>
              <a:t></a:t>
            </a:r>
            <a:r>
              <a:rPr lang="en-US" sz="2400" b="1" dirty="0" smtClean="0">
                <a:solidFill>
                  <a:srgbClr val="FF0000"/>
                </a:solidFill>
                <a:latin typeface="+mj-lt"/>
                <a:cs typeface="Times New Roman" panose="02020603050405020304" pitchFamily="18" charset="0"/>
              </a:rPr>
              <a:t>7GeV </a:t>
            </a:r>
          </a:p>
          <a:p>
            <a:pPr marL="594900">
              <a:lnSpc>
                <a:spcPct val="150000"/>
              </a:lnSpc>
            </a:pPr>
            <a:r>
              <a:rPr lang="en-US" sz="2400" b="1" dirty="0" smtClean="0">
                <a:latin typeface="+mj-lt"/>
                <a:cs typeface="Times New Roman" panose="02020603050405020304" pitchFamily="18" charset="0"/>
              </a:rPr>
              <a:t>Upgrade</a:t>
            </a:r>
            <a:r>
              <a:rPr lang="en-US" sz="2400" b="1" dirty="0" smtClean="0">
                <a:solidFill>
                  <a:srgbClr val="FF0000"/>
                </a:solidFill>
                <a:latin typeface="+mj-lt"/>
                <a:cs typeface="Times New Roman" panose="02020603050405020304" pitchFamily="18" charset="0"/>
              </a:rPr>
              <a:t> </a:t>
            </a:r>
            <a:r>
              <a:rPr lang="en-US" sz="2400" b="1" dirty="0" smtClean="0">
                <a:solidFill>
                  <a:srgbClr val="000000"/>
                </a:solidFill>
                <a:latin typeface="+mj-lt"/>
                <a:cs typeface="Times New Roman" panose="02020603050405020304" pitchFamily="18" charset="0"/>
              </a:rPr>
              <a:t>to </a:t>
            </a:r>
            <a:r>
              <a:rPr lang="en-US" sz="2400" b="1" dirty="0" smtClean="0">
                <a:solidFill>
                  <a:srgbClr val="FF0000"/>
                </a:solidFill>
                <a:latin typeface="+mj-lt"/>
                <a:cs typeface="Times New Roman" panose="02020603050405020304" pitchFamily="18" charset="0"/>
              </a:rPr>
              <a:t>Polarization</a:t>
            </a:r>
            <a:r>
              <a:rPr lang="en-US" sz="2400" b="1" dirty="0" smtClean="0">
                <a:latin typeface="+mj-lt"/>
                <a:cs typeface="Times New Roman" panose="02020603050405020304" pitchFamily="18" charset="0"/>
              </a:rPr>
              <a:t> beam </a:t>
            </a:r>
          </a:p>
          <a:p>
            <a:pPr marL="594900">
              <a:lnSpc>
                <a:spcPct val="150000"/>
              </a:lnSpc>
            </a:pPr>
            <a:r>
              <a:rPr lang="en-US" sz="2400" b="1" dirty="0" smtClean="0">
                <a:latin typeface="+mj-lt"/>
                <a:cs typeface="Times New Roman" panose="02020603050405020304" pitchFamily="18" charset="0"/>
              </a:rPr>
              <a:t>Basic </a:t>
            </a:r>
            <a:r>
              <a:rPr lang="en-US" sz="2400" b="1" dirty="0" smtClean="0">
                <a:solidFill>
                  <a:srgbClr val="FF0000"/>
                </a:solidFill>
                <a:latin typeface="+mj-lt"/>
                <a:cs typeface="Times New Roman" panose="02020603050405020304" pitchFamily="18" charset="0"/>
              </a:rPr>
              <a:t>Features</a:t>
            </a:r>
            <a:r>
              <a:rPr lang="en-US" sz="2400" b="1" dirty="0" smtClean="0">
                <a:latin typeface="+mj-lt"/>
                <a:cs typeface="Times New Roman" panose="02020603050405020304" pitchFamily="18" charset="0"/>
              </a:rPr>
              <a:t> of the collider: </a:t>
            </a:r>
          </a:p>
          <a:p>
            <a:pPr marL="611100" indent="0">
              <a:lnSpc>
                <a:spcPct val="150000"/>
              </a:lnSpc>
              <a:buNone/>
            </a:pPr>
            <a:r>
              <a:rPr lang="en-US" sz="2400" b="1" dirty="0" smtClean="0">
                <a:solidFill>
                  <a:srgbClr val="0036FA"/>
                </a:solidFill>
                <a:latin typeface="+mj-lt"/>
                <a:cs typeface="Times New Roman" panose="02020603050405020304" pitchFamily="18" charset="0"/>
              </a:rPr>
              <a:t>- Symmetric</a:t>
            </a:r>
            <a:r>
              <a:rPr lang="en-US" sz="2400" b="1" dirty="0" smtClean="0">
                <a:latin typeface="+mj-lt"/>
                <a:cs typeface="Times New Roman" panose="02020603050405020304" pitchFamily="18" charset="0"/>
              </a:rPr>
              <a:t> double ring with circumference of 600-1000 m</a:t>
            </a:r>
          </a:p>
          <a:p>
            <a:pPr marL="611100" indent="0">
              <a:lnSpc>
                <a:spcPct val="150000"/>
              </a:lnSpc>
              <a:buNone/>
            </a:pPr>
            <a:r>
              <a:rPr lang="en-US" sz="2400" b="1" dirty="0" smtClean="0">
                <a:solidFill>
                  <a:srgbClr val="0036FA"/>
                </a:solidFill>
                <a:latin typeface="+mj-lt"/>
                <a:cs typeface="Times New Roman" panose="02020603050405020304" pitchFamily="18" charset="0"/>
              </a:rPr>
              <a:t>- Large </a:t>
            </a:r>
            <a:r>
              <a:rPr lang="en-US" sz="2400" b="1" dirty="0" err="1" smtClean="0">
                <a:solidFill>
                  <a:srgbClr val="0036FA"/>
                </a:solidFill>
                <a:latin typeface="+mj-lt"/>
                <a:cs typeface="Times New Roman" panose="02020603050405020304" pitchFamily="18" charset="0"/>
              </a:rPr>
              <a:t>Piwinski</a:t>
            </a:r>
            <a:r>
              <a:rPr lang="en-US" sz="2400" b="1" dirty="0" smtClean="0">
                <a:solidFill>
                  <a:srgbClr val="0036FA"/>
                </a:solidFill>
                <a:latin typeface="+mj-lt"/>
                <a:cs typeface="Times New Roman" panose="02020603050405020304" pitchFamily="18" charset="0"/>
              </a:rPr>
              <a:t> angle </a:t>
            </a:r>
            <a:r>
              <a:rPr lang="en-US" sz="2400" b="1" dirty="0" smtClean="0">
                <a:latin typeface="+mj-lt"/>
                <a:cs typeface="Times New Roman" panose="02020603050405020304" pitchFamily="18" charset="0"/>
              </a:rPr>
              <a:t>collision + </a:t>
            </a:r>
            <a:r>
              <a:rPr lang="en-US" sz="2400" b="1" dirty="0" smtClean="0">
                <a:solidFill>
                  <a:srgbClr val="0036FA"/>
                </a:solidFill>
                <a:latin typeface="+mj-lt"/>
                <a:cs typeface="Times New Roman" panose="02020603050405020304" pitchFamily="18" charset="0"/>
              </a:rPr>
              <a:t>crabbed waist </a:t>
            </a:r>
            <a:r>
              <a:rPr lang="en-US" sz="2400" b="1" dirty="0" smtClean="0">
                <a:latin typeface="+mj-lt"/>
                <a:cs typeface="Times New Roman" panose="02020603050405020304" pitchFamily="18" charset="0"/>
              </a:rPr>
              <a:t>for the IR </a:t>
            </a:r>
          </a:p>
          <a:p>
            <a:pPr marL="611100" indent="0">
              <a:lnSpc>
                <a:spcPct val="150000"/>
              </a:lnSpc>
              <a:buNone/>
            </a:pPr>
            <a:r>
              <a:rPr lang="en-US" sz="2400" b="1" dirty="0" smtClean="0">
                <a:solidFill>
                  <a:srgbClr val="0036FA"/>
                </a:solidFill>
                <a:latin typeface="+mj-lt"/>
                <a:cs typeface="Times New Roman" panose="02020603050405020304" pitchFamily="18" charset="0"/>
              </a:rPr>
              <a:t>- Siberia </a:t>
            </a:r>
            <a:r>
              <a:rPr lang="en-US" altLang="zh-CN" sz="2400" b="1" dirty="0" smtClean="0">
                <a:solidFill>
                  <a:srgbClr val="0036FA"/>
                </a:solidFill>
                <a:latin typeface="+mj-lt"/>
                <a:cs typeface="Times New Roman" panose="02020603050405020304" pitchFamily="18" charset="0"/>
              </a:rPr>
              <a:t>snake </a:t>
            </a:r>
            <a:r>
              <a:rPr lang="en-US" altLang="zh-CN" sz="2400" b="1" dirty="0" smtClean="0">
                <a:latin typeface="+mj-lt"/>
                <a:cs typeface="Times New Roman" panose="02020603050405020304" pitchFamily="18" charset="0"/>
              </a:rPr>
              <a:t>for polarization </a:t>
            </a:r>
            <a:endParaRPr lang="en-US" sz="2400" b="1" dirty="0" smtClean="0">
              <a:latin typeface="+mj-lt"/>
              <a:cs typeface="Times New Roman" panose="02020603050405020304" pitchFamily="18" charset="0"/>
            </a:endParaRPr>
          </a:p>
        </p:txBody>
      </p:sp>
    </p:spTree>
    <p:extLst>
      <p:ext uri="{BB962C8B-B14F-4D97-AF65-F5344CB8AC3E}">
        <p14:creationId xmlns:p14="http://schemas.microsoft.com/office/powerpoint/2010/main" val="26788547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b="1" dirty="0" smtClean="0">
                <a:latin typeface="+mn-lt"/>
                <a:ea typeface="华文楷体"/>
                <a:cs typeface="华文楷体"/>
              </a:rPr>
              <a:t>STCF</a:t>
            </a:r>
            <a:endParaRPr lang="en-US" b="1" dirty="0">
              <a:latin typeface="+mn-lt"/>
              <a:ea typeface="华文楷体"/>
              <a:cs typeface="华文楷体"/>
            </a:endParaRPr>
          </a:p>
        </p:txBody>
      </p:sp>
      <p:sp>
        <p:nvSpPr>
          <p:cNvPr id="4" name="Slide Number Placeholder 3"/>
          <p:cNvSpPr>
            <a:spLocks noGrp="1"/>
          </p:cNvSpPr>
          <p:nvPr>
            <p:ph type="sldNum" sz="quarter" idx="12"/>
          </p:nvPr>
        </p:nvSpPr>
        <p:spPr/>
        <p:txBody>
          <a:bodyPr/>
          <a:lstStyle/>
          <a:p>
            <a:fld id="{C973300C-797F-D148-A78D-320196FBAF04}" type="slidenum">
              <a:rPr lang="en-US" smtClean="0"/>
              <a:t>42</a:t>
            </a:fld>
            <a:endParaRPr lang="en-US"/>
          </a:p>
        </p:txBody>
      </p:sp>
      <p:sp>
        <p:nvSpPr>
          <p:cNvPr id="6" name="TextBox 5"/>
          <p:cNvSpPr txBox="1"/>
          <p:nvPr/>
        </p:nvSpPr>
        <p:spPr>
          <a:xfrm>
            <a:off x="1089870" y="1119394"/>
            <a:ext cx="6926672" cy="1384995"/>
          </a:xfrm>
          <a:prstGeom prst="rect">
            <a:avLst/>
          </a:prstGeom>
          <a:noFill/>
        </p:spPr>
        <p:txBody>
          <a:bodyPr wrap="square" rtlCol="0">
            <a:spAutoFit/>
          </a:bodyPr>
          <a:lstStyle/>
          <a:p>
            <a:pPr marL="285750" indent="-285750" algn="ctr">
              <a:buFont typeface="Arial"/>
              <a:buChar char="•"/>
            </a:pPr>
            <a:r>
              <a:rPr lang="en-US" altLang="zh-CN" sz="2800" b="1" dirty="0" err="1" smtClean="0">
                <a:ea typeface="华文楷体"/>
                <a:cs typeface="华文楷体"/>
              </a:rPr>
              <a:t>E</a:t>
            </a:r>
            <a:r>
              <a:rPr lang="en-US" altLang="zh-CN" sz="2800" b="1" baseline="-25000" dirty="0" err="1" smtClean="0">
                <a:ea typeface="华文楷体"/>
                <a:cs typeface="华文楷体"/>
              </a:rPr>
              <a:t>cm</a:t>
            </a:r>
            <a:r>
              <a:rPr lang="en-US" altLang="zh-CN" sz="2800" b="1" dirty="0" smtClean="0">
                <a:ea typeface="华文楷体"/>
                <a:cs typeface="华文楷体"/>
              </a:rPr>
              <a:t>= </a:t>
            </a:r>
            <a:r>
              <a:rPr lang="en-US" sz="2800" b="1" dirty="0" smtClean="0">
                <a:ea typeface="华文楷体"/>
                <a:cs typeface="华文楷体"/>
              </a:rPr>
              <a:t>2</a:t>
            </a:r>
            <a:r>
              <a:rPr lang="en-US" sz="2800" b="1" dirty="0">
                <a:ea typeface="华文楷体"/>
                <a:cs typeface="华文楷体"/>
              </a:rPr>
              <a:t>-7 </a:t>
            </a:r>
            <a:r>
              <a:rPr lang="en-US" sz="2800" b="1" dirty="0" err="1">
                <a:ea typeface="华文楷体"/>
                <a:cs typeface="华文楷体"/>
              </a:rPr>
              <a:t>GeV</a:t>
            </a:r>
            <a:r>
              <a:rPr lang="en-US" sz="2800" b="1" dirty="0">
                <a:ea typeface="华文楷体"/>
                <a:cs typeface="华文楷体"/>
              </a:rPr>
              <a:t>, L</a:t>
            </a:r>
            <a:r>
              <a:rPr lang="en-US" altLang="zh-CN" sz="2800" b="1" dirty="0" smtClean="0">
                <a:ea typeface="华文楷体"/>
                <a:cs typeface="华文楷体"/>
              </a:rPr>
              <a:t>: 0.5×</a:t>
            </a:r>
            <a:r>
              <a:rPr lang="en-US" sz="2800" b="1" dirty="0" smtClean="0">
                <a:ea typeface="华文楷体"/>
                <a:cs typeface="华文楷体"/>
              </a:rPr>
              <a:t>10</a:t>
            </a:r>
            <a:r>
              <a:rPr lang="en-US" sz="2800" b="1" baseline="30000" dirty="0" smtClean="0">
                <a:ea typeface="华文楷体"/>
                <a:cs typeface="华文楷体"/>
              </a:rPr>
              <a:t>35</a:t>
            </a:r>
            <a:r>
              <a:rPr lang="en-US" sz="2800" b="1" dirty="0" smtClean="0">
                <a:ea typeface="华文楷体"/>
                <a:cs typeface="华文楷体"/>
              </a:rPr>
              <a:t> </a:t>
            </a:r>
            <a:r>
              <a:rPr lang="en-US" sz="2800" b="1" dirty="0">
                <a:ea typeface="华文楷体"/>
                <a:cs typeface="华文楷体"/>
              </a:rPr>
              <a:t>cm</a:t>
            </a:r>
            <a:r>
              <a:rPr lang="en-US" sz="2800" b="1" baseline="30000" dirty="0">
                <a:ea typeface="华文楷体"/>
                <a:cs typeface="华文楷体"/>
              </a:rPr>
              <a:t>-2 </a:t>
            </a:r>
            <a:r>
              <a:rPr lang="en-US" sz="2800" b="1" dirty="0">
                <a:ea typeface="华文楷体"/>
                <a:cs typeface="华文楷体"/>
              </a:rPr>
              <a:t>s</a:t>
            </a:r>
            <a:r>
              <a:rPr lang="en-US" sz="2800" b="1" baseline="30000" dirty="0">
                <a:ea typeface="华文楷体"/>
                <a:cs typeface="华文楷体"/>
              </a:rPr>
              <a:t>-</a:t>
            </a:r>
            <a:r>
              <a:rPr lang="en-US" sz="2800" b="1" baseline="30000" dirty="0" smtClean="0">
                <a:ea typeface="华文楷体"/>
                <a:cs typeface="华文楷体"/>
              </a:rPr>
              <a:t>1</a:t>
            </a:r>
            <a:r>
              <a:rPr lang="en-US" sz="2800" b="1" dirty="0" smtClean="0">
                <a:ea typeface="华文楷体"/>
                <a:cs typeface="华文楷体"/>
              </a:rPr>
              <a:t> </a:t>
            </a:r>
          </a:p>
          <a:p>
            <a:pPr marL="285750" indent="-285750" algn="ctr">
              <a:buFont typeface="Arial"/>
              <a:buChar char="•"/>
            </a:pPr>
            <a:r>
              <a:rPr lang="en-US" altLang="zh-CN" sz="2800" b="1" dirty="0" smtClean="0">
                <a:ea typeface="华文楷体"/>
                <a:cs typeface="华文楷体"/>
              </a:rPr>
              <a:t>Circumference : 600-1000</a:t>
            </a:r>
            <a:r>
              <a:rPr lang="en-US" sz="2800" b="1" dirty="0" smtClean="0">
                <a:ea typeface="华文楷体"/>
                <a:cs typeface="华文楷体"/>
              </a:rPr>
              <a:t> </a:t>
            </a:r>
            <a:r>
              <a:rPr lang="zh-CN" altLang="en-US" sz="2800" b="1" dirty="0" smtClean="0">
                <a:ea typeface="华文楷体"/>
                <a:cs typeface="华文楷体"/>
              </a:rPr>
              <a:t>米</a:t>
            </a:r>
            <a:endParaRPr lang="en-US" sz="2800" b="1" dirty="0" smtClean="0">
              <a:ea typeface="华文楷体"/>
              <a:cs typeface="华文楷体"/>
            </a:endParaRPr>
          </a:p>
          <a:p>
            <a:pPr marL="285750" indent="-285750" algn="ctr">
              <a:buFont typeface="Arial"/>
              <a:buChar char="•"/>
            </a:pPr>
            <a:r>
              <a:rPr lang="en-US" sz="2800" b="1" dirty="0" smtClean="0">
                <a:ea typeface="华文楷体"/>
                <a:cs typeface="华文楷体"/>
              </a:rPr>
              <a:t>Cost: </a:t>
            </a:r>
            <a:r>
              <a:rPr lang="en-US" sz="2800" b="1" dirty="0" smtClean="0">
                <a:ea typeface="华文楷体"/>
                <a:cs typeface="华文楷体"/>
              </a:rPr>
              <a:t>~</a:t>
            </a:r>
            <a:r>
              <a:rPr lang="en-US" sz="2800" b="1" dirty="0" smtClean="0">
                <a:ea typeface="华文楷体"/>
                <a:cs typeface="华文楷体"/>
              </a:rPr>
              <a:t>4.5 B</a:t>
            </a:r>
            <a:r>
              <a:rPr lang="en-US" altLang="zh-CN" sz="2800" b="1" dirty="0" smtClean="0">
                <a:ea typeface="华文楷体"/>
                <a:cs typeface="华文楷体"/>
              </a:rPr>
              <a:t> </a:t>
            </a:r>
            <a:r>
              <a:rPr lang="en-US" altLang="zh-CN" sz="2800" b="1" dirty="0" smtClean="0">
                <a:ea typeface="华文楷体"/>
                <a:cs typeface="华文楷体"/>
              </a:rPr>
              <a:t>RMB</a:t>
            </a:r>
            <a:r>
              <a:rPr lang="en-US" sz="2800" b="1" dirty="0" smtClean="0">
                <a:ea typeface="华文楷体"/>
                <a:cs typeface="华文楷体"/>
              </a:rPr>
              <a:t>  </a:t>
            </a:r>
            <a:endParaRPr lang="en-US" sz="2800" b="1" dirty="0">
              <a:ea typeface="华文楷体"/>
              <a:cs typeface="华文楷体"/>
            </a:endParaRPr>
          </a:p>
        </p:txBody>
      </p:sp>
      <p:grpSp>
        <p:nvGrpSpPr>
          <p:cNvPr id="70" name="Group 69"/>
          <p:cNvGrpSpPr/>
          <p:nvPr/>
        </p:nvGrpSpPr>
        <p:grpSpPr>
          <a:xfrm>
            <a:off x="726202" y="2877552"/>
            <a:ext cx="7567437" cy="2725410"/>
            <a:chOff x="1136365" y="2877552"/>
            <a:chExt cx="7567437" cy="2725410"/>
          </a:xfrm>
        </p:grpSpPr>
        <p:grpSp>
          <p:nvGrpSpPr>
            <p:cNvPr id="12" name="Group 11"/>
            <p:cNvGrpSpPr/>
            <p:nvPr/>
          </p:nvGrpSpPr>
          <p:grpSpPr>
            <a:xfrm>
              <a:off x="5420850" y="3048779"/>
              <a:ext cx="3282952" cy="2308044"/>
              <a:chOff x="1995198" y="3298485"/>
              <a:chExt cx="3282952" cy="2308044"/>
            </a:xfrm>
          </p:grpSpPr>
          <p:sp>
            <p:nvSpPr>
              <p:cNvPr id="8" name="Oval 7"/>
              <p:cNvSpPr/>
              <p:nvPr/>
            </p:nvSpPr>
            <p:spPr>
              <a:xfrm rot="10800000">
                <a:off x="1995198" y="3298485"/>
                <a:ext cx="3090728" cy="2308044"/>
              </a:xfrm>
              <a:prstGeom prst="ellipse">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187422" y="3298485"/>
                <a:ext cx="3090728" cy="2308044"/>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Can 14"/>
            <p:cNvSpPr/>
            <p:nvPr/>
          </p:nvSpPr>
          <p:spPr>
            <a:xfrm rot="16200000">
              <a:off x="6849314" y="2849006"/>
              <a:ext cx="342454" cy="399545"/>
            </a:xfrm>
            <a:prstGeom prst="can">
              <a:avLst/>
            </a:prstGeom>
            <a:solidFill>
              <a:srgbClr val="E000F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Arc 15"/>
            <p:cNvSpPr/>
            <p:nvPr/>
          </p:nvSpPr>
          <p:spPr>
            <a:xfrm>
              <a:off x="4601875" y="4275111"/>
              <a:ext cx="856162" cy="447901"/>
            </a:xfrm>
            <a:prstGeom prst="arc">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 name="Straight Connector 17"/>
            <p:cNvCxnSpPr/>
            <p:nvPr/>
          </p:nvCxnSpPr>
          <p:spPr>
            <a:xfrm>
              <a:off x="1136365" y="4280676"/>
              <a:ext cx="3893591" cy="0"/>
            </a:xfrm>
            <a:prstGeom prst="line">
              <a:avLst/>
            </a:prstGeom>
            <a:ln w="57150" cmpd="sng"/>
          </p:spPr>
          <p:style>
            <a:lnRef idx="2">
              <a:schemeClr val="accent1"/>
            </a:lnRef>
            <a:fillRef idx="0">
              <a:schemeClr val="accent1"/>
            </a:fillRef>
            <a:effectRef idx="1">
              <a:schemeClr val="accent1"/>
            </a:effectRef>
            <a:fontRef idx="minor">
              <a:schemeClr val="tx1"/>
            </a:fontRef>
          </p:style>
        </p:cxnSp>
        <p:sp>
          <p:nvSpPr>
            <p:cNvPr id="20" name="Arc 19"/>
            <p:cNvSpPr/>
            <p:nvPr/>
          </p:nvSpPr>
          <p:spPr>
            <a:xfrm rot="6725983">
              <a:off x="4862367" y="3501932"/>
              <a:ext cx="901987" cy="676720"/>
            </a:xfrm>
            <a:prstGeom prst="arc">
              <a:avLst>
                <a:gd name="adj1" fmla="val 16200000"/>
                <a:gd name="adj2" fmla="val 21447827"/>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1" name="Group 40"/>
            <p:cNvGrpSpPr/>
            <p:nvPr/>
          </p:nvGrpSpPr>
          <p:grpSpPr>
            <a:xfrm rot="3564826">
              <a:off x="5609226" y="4550348"/>
              <a:ext cx="217081" cy="73926"/>
              <a:chOff x="3303363" y="2877551"/>
              <a:chExt cx="152393" cy="73926"/>
            </a:xfrm>
          </p:grpSpPr>
          <p:cxnSp>
            <p:nvCxnSpPr>
              <p:cNvPr id="42" name="Straight Connector 41"/>
              <p:cNvCxnSpPr/>
              <p:nvPr/>
            </p:nvCxnSpPr>
            <p:spPr>
              <a:xfrm>
                <a:off x="3303363" y="2877551"/>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305928" y="2951477"/>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rot="3564826">
              <a:off x="5447127" y="4660389"/>
              <a:ext cx="217081" cy="73926"/>
              <a:chOff x="3303363" y="2877551"/>
              <a:chExt cx="152393" cy="73926"/>
            </a:xfrm>
          </p:grpSpPr>
          <p:cxnSp>
            <p:nvCxnSpPr>
              <p:cNvPr id="45" name="Straight Connector 44"/>
              <p:cNvCxnSpPr/>
              <p:nvPr/>
            </p:nvCxnSpPr>
            <p:spPr>
              <a:xfrm>
                <a:off x="3303363" y="2877551"/>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305928" y="2951477"/>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grpSp>
        <p:grpSp>
          <p:nvGrpSpPr>
            <p:cNvPr id="47" name="Group 46"/>
            <p:cNvGrpSpPr/>
            <p:nvPr/>
          </p:nvGrpSpPr>
          <p:grpSpPr>
            <a:xfrm rot="7356607">
              <a:off x="5653921" y="3675379"/>
              <a:ext cx="217081" cy="73926"/>
              <a:chOff x="3303363" y="2877551"/>
              <a:chExt cx="152393" cy="73926"/>
            </a:xfrm>
          </p:grpSpPr>
          <p:cxnSp>
            <p:nvCxnSpPr>
              <p:cNvPr id="48" name="Straight Connector 47"/>
              <p:cNvCxnSpPr/>
              <p:nvPr/>
            </p:nvCxnSpPr>
            <p:spPr>
              <a:xfrm>
                <a:off x="3303363" y="2877551"/>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305928" y="2951477"/>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rot="18573256">
              <a:off x="5516257" y="3569867"/>
              <a:ext cx="217081" cy="73926"/>
              <a:chOff x="3303363" y="2877551"/>
              <a:chExt cx="152393" cy="73926"/>
            </a:xfrm>
          </p:grpSpPr>
          <p:cxnSp>
            <p:nvCxnSpPr>
              <p:cNvPr id="51" name="Straight Connector 50"/>
              <p:cNvCxnSpPr/>
              <p:nvPr/>
            </p:nvCxnSpPr>
            <p:spPr>
              <a:xfrm>
                <a:off x="3303363" y="2877551"/>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3305928" y="2951477"/>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rot="2638300">
              <a:off x="8308854" y="3482397"/>
              <a:ext cx="217081" cy="73926"/>
              <a:chOff x="3303363" y="2877551"/>
              <a:chExt cx="152393" cy="73926"/>
            </a:xfrm>
          </p:grpSpPr>
          <p:cxnSp>
            <p:nvCxnSpPr>
              <p:cNvPr id="54" name="Straight Connector 53"/>
              <p:cNvCxnSpPr/>
              <p:nvPr/>
            </p:nvCxnSpPr>
            <p:spPr>
              <a:xfrm>
                <a:off x="3303363" y="2877551"/>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305928" y="2951477"/>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rot="3564826">
              <a:off x="8294755" y="3746889"/>
              <a:ext cx="217081" cy="73926"/>
              <a:chOff x="3303363" y="2877551"/>
              <a:chExt cx="152393" cy="73926"/>
            </a:xfrm>
          </p:grpSpPr>
          <p:cxnSp>
            <p:nvCxnSpPr>
              <p:cNvPr id="57" name="Straight Connector 56"/>
              <p:cNvCxnSpPr/>
              <p:nvPr/>
            </p:nvCxnSpPr>
            <p:spPr>
              <a:xfrm>
                <a:off x="3303363" y="2877551"/>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305928" y="2951477"/>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grpSp>
        <p:grpSp>
          <p:nvGrpSpPr>
            <p:cNvPr id="59" name="Group 58"/>
            <p:cNvGrpSpPr/>
            <p:nvPr/>
          </p:nvGrpSpPr>
          <p:grpSpPr>
            <a:xfrm rot="18308898">
              <a:off x="8277808" y="4618694"/>
              <a:ext cx="217081" cy="73926"/>
              <a:chOff x="3303363" y="2877551"/>
              <a:chExt cx="152393" cy="73926"/>
            </a:xfrm>
          </p:grpSpPr>
          <p:cxnSp>
            <p:nvCxnSpPr>
              <p:cNvPr id="60" name="Straight Connector 59"/>
              <p:cNvCxnSpPr/>
              <p:nvPr/>
            </p:nvCxnSpPr>
            <p:spPr>
              <a:xfrm>
                <a:off x="3303363" y="2877551"/>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3305928" y="2951477"/>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rot="7569774">
              <a:off x="8497256" y="4603171"/>
              <a:ext cx="217081" cy="73926"/>
              <a:chOff x="3303363" y="2877551"/>
              <a:chExt cx="152393" cy="73926"/>
            </a:xfrm>
          </p:grpSpPr>
          <p:cxnSp>
            <p:nvCxnSpPr>
              <p:cNvPr id="63" name="Straight Connector 62"/>
              <p:cNvCxnSpPr/>
              <p:nvPr/>
            </p:nvCxnSpPr>
            <p:spPr>
              <a:xfrm>
                <a:off x="3303363" y="2877551"/>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3305928" y="2951477"/>
                <a:ext cx="149828" cy="0"/>
              </a:xfrm>
              <a:prstGeom prst="line">
                <a:avLst/>
              </a:prstGeom>
              <a:ln w="38100" cmpd="sng">
                <a:solidFill>
                  <a:srgbClr val="0ECD2A"/>
                </a:solidFill>
              </a:ln>
            </p:spPr>
            <p:style>
              <a:lnRef idx="2">
                <a:schemeClr val="accent1"/>
              </a:lnRef>
              <a:fillRef idx="0">
                <a:schemeClr val="accent1"/>
              </a:fillRef>
              <a:effectRef idx="1">
                <a:schemeClr val="accent1"/>
              </a:effectRef>
              <a:fontRef idx="minor">
                <a:schemeClr val="tx1"/>
              </a:fontRef>
            </p:style>
          </p:cxnSp>
        </p:grpSp>
        <p:sp>
          <p:nvSpPr>
            <p:cNvPr id="14" name="Can 13"/>
            <p:cNvSpPr/>
            <p:nvPr/>
          </p:nvSpPr>
          <p:spPr>
            <a:xfrm rot="16200000">
              <a:off x="4563902" y="3850804"/>
              <a:ext cx="133026" cy="8215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Can 64"/>
            <p:cNvSpPr/>
            <p:nvPr/>
          </p:nvSpPr>
          <p:spPr>
            <a:xfrm rot="16200000">
              <a:off x="3082458" y="3864342"/>
              <a:ext cx="133026" cy="8215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Can 65"/>
            <p:cNvSpPr/>
            <p:nvPr/>
          </p:nvSpPr>
          <p:spPr>
            <a:xfrm rot="16200000">
              <a:off x="1705463" y="3869907"/>
              <a:ext cx="133026" cy="8215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6892113" y="5110685"/>
              <a:ext cx="492294" cy="492277"/>
            </a:xfrm>
            <a:prstGeom prst="ellipse">
              <a:avLst/>
            </a:prstGeom>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6553200" y="3271500"/>
              <a:ext cx="1010839" cy="369332"/>
            </a:xfrm>
            <a:prstGeom prst="rect">
              <a:avLst/>
            </a:prstGeom>
            <a:noFill/>
          </p:spPr>
          <p:txBody>
            <a:bodyPr wrap="none" rtlCol="0">
              <a:spAutoFit/>
            </a:bodyPr>
            <a:lstStyle/>
            <a:p>
              <a:r>
                <a:rPr lang="en-US" dirty="0" smtClean="0"/>
                <a:t>Detector</a:t>
              </a:r>
              <a:endParaRPr lang="en-US" dirty="0"/>
            </a:p>
          </p:txBody>
        </p:sp>
        <p:sp>
          <p:nvSpPr>
            <p:cNvPr id="69" name="TextBox 68"/>
            <p:cNvSpPr txBox="1"/>
            <p:nvPr/>
          </p:nvSpPr>
          <p:spPr>
            <a:xfrm>
              <a:off x="6653086" y="4714213"/>
              <a:ext cx="1018227" cy="369332"/>
            </a:xfrm>
            <a:prstGeom prst="rect">
              <a:avLst/>
            </a:prstGeom>
            <a:noFill/>
          </p:spPr>
          <p:txBody>
            <a:bodyPr wrap="none" rtlCol="0">
              <a:spAutoFit/>
            </a:bodyPr>
            <a:lstStyle/>
            <a:p>
              <a:r>
                <a:rPr lang="en-US" dirty="0" smtClean="0"/>
                <a:t>RF cavity</a:t>
              </a:r>
              <a:endParaRPr lang="en-US" dirty="0"/>
            </a:p>
          </p:txBody>
        </p:sp>
      </p:grpSp>
      <p:sp>
        <p:nvSpPr>
          <p:cNvPr id="71" name="TextBox 70"/>
          <p:cNvSpPr txBox="1"/>
          <p:nvPr/>
        </p:nvSpPr>
        <p:spPr>
          <a:xfrm>
            <a:off x="1651291" y="4548615"/>
            <a:ext cx="2354706" cy="523220"/>
          </a:xfrm>
          <a:prstGeom prst="rect">
            <a:avLst/>
          </a:prstGeom>
          <a:noFill/>
        </p:spPr>
        <p:txBody>
          <a:bodyPr wrap="none" rtlCol="0">
            <a:spAutoFit/>
          </a:bodyPr>
          <a:lstStyle/>
          <a:p>
            <a:r>
              <a:rPr lang="en-US" sz="2800" b="1" dirty="0" smtClean="0">
                <a:latin typeface="+mj-lt"/>
              </a:rPr>
              <a:t>LINAC: ~300 </a:t>
            </a:r>
            <a:r>
              <a:rPr lang="en-US" sz="2800" b="1" dirty="0">
                <a:latin typeface="+mj-lt"/>
                <a:ea typeface="华文楷体"/>
                <a:cs typeface="华文楷体"/>
              </a:rPr>
              <a:t>m</a:t>
            </a:r>
          </a:p>
        </p:txBody>
      </p:sp>
    </p:spTree>
    <p:extLst>
      <p:ext uri="{BB962C8B-B14F-4D97-AF65-F5344CB8AC3E}">
        <p14:creationId xmlns:p14="http://schemas.microsoft.com/office/powerpoint/2010/main" val="22794053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9A2398-B08E-40C9-AC3D-7EF1E827D117}"/>
              </a:ext>
            </a:extLst>
          </p:cNvPr>
          <p:cNvSpPr>
            <a:spLocks noGrp="1"/>
          </p:cNvSpPr>
          <p:nvPr>
            <p:ph type="title"/>
          </p:nvPr>
        </p:nvSpPr>
        <p:spPr>
          <a:xfrm>
            <a:off x="0" y="17863"/>
            <a:ext cx="9143999" cy="857752"/>
          </a:xfrm>
          <a:noFill/>
        </p:spPr>
        <p:txBody>
          <a:bodyPr>
            <a:noAutofit/>
          </a:bodyPr>
          <a:lstStyle/>
          <a:p>
            <a:pPr algn="ctr"/>
            <a:r>
              <a:rPr lang="en-US" b="1" dirty="0"/>
              <a:t>Parameters of Machine</a:t>
            </a:r>
          </a:p>
        </p:txBody>
      </p:sp>
      <p:sp>
        <p:nvSpPr>
          <p:cNvPr id="3" name="Content Placeholder 2">
            <a:extLst>
              <a:ext uri="{FF2B5EF4-FFF2-40B4-BE49-F238E27FC236}">
                <a16:creationId xmlns:a16="http://schemas.microsoft.com/office/drawing/2014/main" xmlns="" id="{BBFD6A91-E3C6-46AE-B07A-0A8FE49362CB}"/>
              </a:ext>
            </a:extLst>
          </p:cNvPr>
          <p:cNvSpPr>
            <a:spLocks noGrp="1"/>
          </p:cNvSpPr>
          <p:nvPr>
            <p:ph idx="1"/>
          </p:nvPr>
        </p:nvSpPr>
        <p:spPr>
          <a:xfrm>
            <a:off x="110964" y="1205230"/>
            <a:ext cx="3729121" cy="4960361"/>
          </a:xfrm>
        </p:spPr>
        <p:txBody>
          <a:bodyPr>
            <a:normAutofit/>
          </a:bodyPr>
          <a:lstStyle/>
          <a:p>
            <a:pPr marL="0" indent="0">
              <a:buNone/>
            </a:pPr>
            <a:r>
              <a:rPr lang="en-US" sz="2400" b="1" dirty="0">
                <a:solidFill>
                  <a:srgbClr val="FF0000"/>
                </a:solidFill>
              </a:rPr>
              <a:t>Luminosity:</a:t>
            </a:r>
          </a:p>
          <a:p>
            <a:pPr marL="0" indent="0">
              <a:buNone/>
            </a:pPr>
            <a:endParaRPr lang="en-US" dirty="0">
              <a:solidFill>
                <a:schemeClr val="accent6">
                  <a:lumMod val="75000"/>
                </a:schemeClr>
              </a:solidFill>
            </a:endParaRPr>
          </a:p>
          <a:p>
            <a:pPr marL="0" indent="0">
              <a:buNone/>
            </a:pPr>
            <a:endParaRPr lang="en-US" dirty="0">
              <a:solidFill>
                <a:schemeClr val="accent6">
                  <a:lumMod val="75000"/>
                </a:schemeClr>
              </a:solidFill>
            </a:endParaRPr>
          </a:p>
          <a:p>
            <a:r>
              <a:rPr lang="en-US" sz="2400" dirty="0"/>
              <a:t>Increase beam current</a:t>
            </a:r>
          </a:p>
          <a:p>
            <a:r>
              <a:rPr lang="en-US" sz="2400" dirty="0"/>
              <a:t>Minimize </a:t>
            </a:r>
            <a:r>
              <a:rPr lang="en-US" sz="2400" dirty="0">
                <a:latin typeface="Segoe UI" panose="020B0502040204020203" pitchFamily="34" charset="0"/>
                <a:cs typeface="Segoe UI" panose="020B0502040204020203" pitchFamily="34" charset="0"/>
              </a:rPr>
              <a:t>β </a:t>
            </a:r>
            <a:r>
              <a:rPr lang="en-US" sz="2400" dirty="0" smtClean="0">
                <a:latin typeface="Segoe UI" panose="020B0502040204020203" pitchFamily="34" charset="0"/>
                <a:cs typeface="Segoe UI" panose="020B0502040204020203" pitchFamily="34" charset="0"/>
              </a:rPr>
              <a:t>function</a:t>
            </a:r>
            <a:endParaRPr lang="en-US" sz="2400" dirty="0"/>
          </a:p>
          <a:p>
            <a:pPr>
              <a:spcAft>
                <a:spcPts val="1200"/>
              </a:spcAft>
            </a:pPr>
            <a:r>
              <a:rPr lang="en-US" sz="2400" dirty="0"/>
              <a:t>Optimize      and </a:t>
            </a:r>
            <a:r>
              <a:rPr lang="en-US" sz="2400" dirty="0" smtClean="0"/>
              <a:t>H</a:t>
            </a:r>
          </a:p>
          <a:p>
            <a:pPr marL="0" indent="0">
              <a:spcAft>
                <a:spcPts val="600"/>
              </a:spcAft>
              <a:buNone/>
            </a:pPr>
            <a:r>
              <a:rPr lang="en-US" sz="2400" b="1" dirty="0" smtClean="0">
                <a:solidFill>
                  <a:srgbClr val="FF0000"/>
                </a:solidFill>
                <a:latin typeface="+mj-lt"/>
              </a:rPr>
              <a:t>Strategy:</a:t>
            </a:r>
          </a:p>
          <a:p>
            <a:r>
              <a:rPr lang="en-US" sz="2400" dirty="0" smtClean="0"/>
              <a:t>Phase 0 pilot:       0.5×10</a:t>
            </a:r>
            <a:r>
              <a:rPr lang="en-US" sz="2400" baseline="30000" dirty="0" smtClean="0"/>
              <a:t>35</a:t>
            </a:r>
            <a:endParaRPr lang="en-US" sz="2400" dirty="0" smtClean="0"/>
          </a:p>
          <a:p>
            <a:r>
              <a:rPr lang="en-US" sz="2400" dirty="0" smtClean="0"/>
              <a:t>Phase I </a:t>
            </a:r>
            <a:r>
              <a:rPr lang="en-US" sz="2400" dirty="0"/>
              <a:t>n</a:t>
            </a:r>
            <a:r>
              <a:rPr lang="en-US" sz="2400" dirty="0" smtClean="0"/>
              <a:t>ominal: 1.0×10</a:t>
            </a:r>
            <a:r>
              <a:rPr lang="en-US" sz="2400" baseline="30000" dirty="0" smtClean="0"/>
              <a:t>35</a:t>
            </a:r>
            <a:endParaRPr lang="en-US" sz="2400" dirty="0" smtClean="0"/>
          </a:p>
        </p:txBody>
      </p:sp>
      <p:graphicFrame>
        <p:nvGraphicFramePr>
          <p:cNvPr id="5" name="Table 4">
            <a:extLst>
              <a:ext uri="{FF2B5EF4-FFF2-40B4-BE49-F238E27FC236}">
                <a16:creationId xmlns:a16="http://schemas.microsoft.com/office/drawing/2014/main" xmlns="" id="{435E3ECA-C581-4EB6-B735-B97D0C923253}"/>
              </a:ext>
            </a:extLst>
          </p:cNvPr>
          <p:cNvGraphicFramePr>
            <a:graphicFrameLocks noGrp="1"/>
          </p:cNvGraphicFramePr>
          <p:nvPr>
            <p:extLst>
              <p:ext uri="{D42A27DB-BD31-4B8C-83A1-F6EECF244321}">
                <p14:modId xmlns:p14="http://schemas.microsoft.com/office/powerpoint/2010/main" val="1188858060"/>
              </p:ext>
            </p:extLst>
          </p:nvPr>
        </p:nvGraphicFramePr>
        <p:xfrm>
          <a:off x="3942626" y="1120029"/>
          <a:ext cx="5002206" cy="5106522"/>
        </p:xfrm>
        <a:graphic>
          <a:graphicData uri="http://schemas.openxmlformats.org/drawingml/2006/table">
            <a:tbl>
              <a:tblPr firstRow="1" bandRow="1">
                <a:tableStyleId>{5C22544A-7EE6-4342-B048-85BDC9FD1C3A}</a:tableStyleId>
              </a:tblPr>
              <a:tblGrid>
                <a:gridCol w="2730502">
                  <a:extLst>
                    <a:ext uri="{9D8B030D-6E8A-4147-A177-3AD203B41FA5}">
                      <a16:colId xmlns:a16="http://schemas.microsoft.com/office/drawing/2014/main" xmlns="" val="862496975"/>
                    </a:ext>
                  </a:extLst>
                </a:gridCol>
                <a:gridCol w="1198955">
                  <a:extLst>
                    <a:ext uri="{9D8B030D-6E8A-4147-A177-3AD203B41FA5}">
                      <a16:colId xmlns:a16="http://schemas.microsoft.com/office/drawing/2014/main" xmlns="" val="1384550790"/>
                    </a:ext>
                  </a:extLst>
                </a:gridCol>
                <a:gridCol w="1072749">
                  <a:extLst>
                    <a:ext uri="{9D8B030D-6E8A-4147-A177-3AD203B41FA5}">
                      <a16:colId xmlns:a16="http://schemas.microsoft.com/office/drawing/2014/main" xmlns="" val="4147443148"/>
                    </a:ext>
                  </a:extLst>
                </a:gridCol>
              </a:tblGrid>
              <a:tr h="489498">
                <a:tc>
                  <a:txBody>
                    <a:bodyPr/>
                    <a:lstStyle/>
                    <a:p>
                      <a:pPr algn="ctr"/>
                      <a:r>
                        <a:rPr lang="en-US" altLang="zh-CN" sz="2000" dirty="0">
                          <a:solidFill>
                            <a:schemeClr val="bg1"/>
                          </a:solidFill>
                        </a:rPr>
                        <a:t>Parameters</a:t>
                      </a:r>
                      <a:endParaRPr lang="en-US" sz="2000" dirty="0">
                        <a:solidFill>
                          <a:schemeClr val="bg1"/>
                        </a:solidFill>
                      </a:endParaRPr>
                    </a:p>
                  </a:txBody>
                  <a:tcPr anchor="ctr">
                    <a:solidFill>
                      <a:srgbClr val="4472C4"/>
                    </a:solidFill>
                  </a:tcPr>
                </a:tc>
                <a:tc>
                  <a:txBody>
                    <a:bodyPr/>
                    <a:lstStyle/>
                    <a:p>
                      <a:pPr algn="ctr"/>
                      <a:r>
                        <a:rPr lang="en-US" sz="2000" dirty="0"/>
                        <a:t>1</a:t>
                      </a:r>
                    </a:p>
                  </a:txBody>
                  <a:tcPr anchor="ctr"/>
                </a:tc>
                <a:tc>
                  <a:txBody>
                    <a:bodyPr/>
                    <a:lstStyle/>
                    <a:p>
                      <a:pPr algn="ctr"/>
                      <a:r>
                        <a:rPr lang="en-US" sz="2000" dirty="0"/>
                        <a:t>2</a:t>
                      </a:r>
                    </a:p>
                  </a:txBody>
                  <a:tcPr anchor="ctr"/>
                </a:tc>
                <a:extLst>
                  <a:ext uri="{0D108BD9-81ED-4DB2-BD59-A6C34878D82A}">
                    <a16:rowId xmlns:a16="http://schemas.microsoft.com/office/drawing/2014/main" xmlns="" val="1742079012"/>
                  </a:ext>
                </a:extLst>
              </a:tr>
              <a:tr h="489498">
                <a:tc>
                  <a:txBody>
                    <a:bodyPr/>
                    <a:lstStyle/>
                    <a:p>
                      <a:pPr algn="ctr"/>
                      <a:r>
                        <a:rPr lang="en-US" sz="2000" dirty="0">
                          <a:solidFill>
                            <a:schemeClr val="bg1"/>
                          </a:solidFill>
                        </a:rPr>
                        <a:t>Circumference/m</a:t>
                      </a:r>
                    </a:p>
                  </a:txBody>
                  <a:tcPr anchor="ctr">
                    <a:solidFill>
                      <a:srgbClr val="4472C4"/>
                    </a:solidFill>
                  </a:tcPr>
                </a:tc>
                <a:tc>
                  <a:txBody>
                    <a:bodyPr/>
                    <a:lstStyle/>
                    <a:p>
                      <a:pPr algn="ctr"/>
                      <a:r>
                        <a:rPr lang="en-US" sz="2000" dirty="0"/>
                        <a:t>~600</a:t>
                      </a:r>
                    </a:p>
                  </a:txBody>
                  <a:tcPr anchor="ctr"/>
                </a:tc>
                <a:tc>
                  <a:txBody>
                    <a:bodyPr/>
                    <a:lstStyle/>
                    <a:p>
                      <a:pPr algn="ctr"/>
                      <a:r>
                        <a:rPr lang="en-US" sz="2000" dirty="0"/>
                        <a:t>~600</a:t>
                      </a:r>
                    </a:p>
                  </a:txBody>
                  <a:tcPr anchor="ctr"/>
                </a:tc>
                <a:extLst>
                  <a:ext uri="{0D108BD9-81ED-4DB2-BD59-A6C34878D82A}">
                    <a16:rowId xmlns:a16="http://schemas.microsoft.com/office/drawing/2014/main" xmlns="" val="3958761518"/>
                  </a:ext>
                </a:extLst>
              </a:tr>
              <a:tr h="489498">
                <a:tc>
                  <a:txBody>
                    <a:bodyPr/>
                    <a:lstStyle/>
                    <a:p>
                      <a:pPr algn="ctr"/>
                      <a:r>
                        <a:rPr lang="en-US" sz="2000" dirty="0">
                          <a:solidFill>
                            <a:schemeClr val="bg1"/>
                          </a:solidFill>
                        </a:rPr>
                        <a:t>Beam </a:t>
                      </a:r>
                      <a:r>
                        <a:rPr lang="en-US" sz="2000" dirty="0" smtClean="0">
                          <a:solidFill>
                            <a:schemeClr val="bg1"/>
                          </a:solidFill>
                        </a:rPr>
                        <a:t>energy</a:t>
                      </a:r>
                      <a:r>
                        <a:rPr lang="en-US" sz="2000" dirty="0">
                          <a:solidFill>
                            <a:schemeClr val="bg1"/>
                          </a:solidFill>
                        </a:rPr>
                        <a:t>/GeV</a:t>
                      </a:r>
                    </a:p>
                  </a:txBody>
                  <a:tcPr anchor="ctr">
                    <a:solidFill>
                      <a:srgbClr val="4472C4"/>
                    </a:solidFill>
                  </a:tcPr>
                </a:tc>
                <a:tc>
                  <a:txBody>
                    <a:bodyPr/>
                    <a:lstStyle/>
                    <a:p>
                      <a:pPr algn="ctr"/>
                      <a:r>
                        <a:rPr lang="en-US" sz="2000" dirty="0"/>
                        <a:t>2</a:t>
                      </a:r>
                    </a:p>
                  </a:txBody>
                  <a:tcPr anchor="ctr"/>
                </a:tc>
                <a:tc>
                  <a:txBody>
                    <a:bodyPr/>
                    <a:lstStyle/>
                    <a:p>
                      <a:pPr algn="ctr"/>
                      <a:r>
                        <a:rPr lang="en-US" sz="2000" dirty="0"/>
                        <a:t>2</a:t>
                      </a:r>
                    </a:p>
                  </a:txBody>
                  <a:tcPr anchor="ctr"/>
                </a:tc>
                <a:extLst>
                  <a:ext uri="{0D108BD9-81ED-4DB2-BD59-A6C34878D82A}">
                    <a16:rowId xmlns:a16="http://schemas.microsoft.com/office/drawing/2014/main" xmlns="" val="1960992865"/>
                  </a:ext>
                </a:extLst>
              </a:tr>
              <a:tr h="489498">
                <a:tc>
                  <a:txBody>
                    <a:bodyPr/>
                    <a:lstStyle/>
                    <a:p>
                      <a:pPr algn="ctr"/>
                      <a:r>
                        <a:rPr lang="en-US" sz="2000" dirty="0">
                          <a:solidFill>
                            <a:schemeClr val="bg1"/>
                          </a:solidFill>
                        </a:rPr>
                        <a:t>Current/A</a:t>
                      </a:r>
                    </a:p>
                  </a:txBody>
                  <a:tcPr anchor="ctr">
                    <a:solidFill>
                      <a:srgbClr val="4472C4"/>
                    </a:solidFill>
                  </a:tcPr>
                </a:tc>
                <a:tc>
                  <a:txBody>
                    <a:bodyPr/>
                    <a:lstStyle/>
                    <a:p>
                      <a:pPr algn="ctr"/>
                      <a:r>
                        <a:rPr lang="en-US" sz="2000" dirty="0"/>
                        <a:t>1.5</a:t>
                      </a:r>
                    </a:p>
                  </a:txBody>
                  <a:tcPr anchor="ctr"/>
                </a:tc>
                <a:tc>
                  <a:txBody>
                    <a:bodyPr/>
                    <a:lstStyle/>
                    <a:p>
                      <a:pPr algn="ctr"/>
                      <a:r>
                        <a:rPr lang="en-US" sz="2000" dirty="0"/>
                        <a:t>2</a:t>
                      </a:r>
                    </a:p>
                  </a:txBody>
                  <a:tcPr anchor="ctr"/>
                </a:tc>
                <a:extLst>
                  <a:ext uri="{0D108BD9-81ED-4DB2-BD59-A6C34878D82A}">
                    <a16:rowId xmlns:a16="http://schemas.microsoft.com/office/drawing/2014/main" xmlns="" val="449598969"/>
                  </a:ext>
                </a:extLst>
              </a:tr>
              <a:tr h="489498">
                <a:tc>
                  <a:txBody>
                    <a:bodyPr/>
                    <a:lstStyle/>
                    <a:p>
                      <a:pPr algn="ctr"/>
                      <a:r>
                        <a:rPr lang="en-US" sz="2000" dirty="0">
                          <a:solidFill>
                            <a:schemeClr val="bg1"/>
                          </a:solidFill>
                        </a:rPr>
                        <a:t>E/</a:t>
                      </a:r>
                      <a:r>
                        <a:rPr lang="en-US" sz="2000" dirty="0" err="1" smtClean="0">
                          <a:solidFill>
                            <a:schemeClr val="bg1"/>
                          </a:solidFill>
                        </a:rPr>
                        <a:t>nm•rad</a:t>
                      </a:r>
                      <a:endParaRPr lang="en-US" sz="2000" dirty="0">
                        <a:solidFill>
                          <a:schemeClr val="bg1"/>
                        </a:solidFill>
                      </a:endParaRPr>
                    </a:p>
                  </a:txBody>
                  <a:tcPr anchor="ctr">
                    <a:solidFill>
                      <a:srgbClr val="4472C4"/>
                    </a:solidFill>
                  </a:tcPr>
                </a:tc>
                <a:tc>
                  <a:txBody>
                    <a:bodyPr/>
                    <a:lstStyle/>
                    <a:p>
                      <a:pPr algn="ctr"/>
                      <a:r>
                        <a:rPr lang="en-US" sz="2000" dirty="0"/>
                        <a:t>5/0.05</a:t>
                      </a:r>
                    </a:p>
                  </a:txBody>
                  <a:tcPr anchor="ctr"/>
                </a:tc>
                <a:tc>
                  <a:txBody>
                    <a:bodyPr/>
                    <a:lstStyle/>
                    <a:p>
                      <a:pPr algn="ctr"/>
                      <a:r>
                        <a:rPr lang="en-US" sz="2000" dirty="0"/>
                        <a:t>5/0.05</a:t>
                      </a:r>
                    </a:p>
                  </a:txBody>
                  <a:tcPr anchor="ctr"/>
                </a:tc>
                <a:extLst>
                  <a:ext uri="{0D108BD9-81ED-4DB2-BD59-A6C34878D82A}">
                    <a16:rowId xmlns:a16="http://schemas.microsoft.com/office/drawing/2014/main" xmlns="" val="1250858046"/>
                  </a:ext>
                </a:extLst>
              </a:tr>
              <a:tr h="489498">
                <a:tc>
                  <a:txBody>
                    <a:bodyPr/>
                    <a:lstStyle/>
                    <a:p>
                      <a:pPr algn="ctr"/>
                      <a:r>
                        <a:rPr lang="en-US" sz="2000" dirty="0">
                          <a:solidFill>
                            <a:schemeClr val="bg1"/>
                          </a:solidFill>
                          <a:latin typeface="Symbol" charset="2"/>
                          <a:cs typeface="Symbol" charset="2"/>
                        </a:rPr>
                        <a:t>b</a:t>
                      </a:r>
                      <a:r>
                        <a:rPr lang="en-US" sz="2000" dirty="0" smtClean="0">
                          <a:solidFill>
                            <a:schemeClr val="bg1"/>
                          </a:solidFill>
                        </a:rPr>
                        <a:t> function </a:t>
                      </a:r>
                      <a:r>
                        <a:rPr lang="en-US" sz="2000" dirty="0">
                          <a:solidFill>
                            <a:schemeClr val="bg1"/>
                          </a:solidFill>
                        </a:rPr>
                        <a:t>@ IP /mm</a:t>
                      </a:r>
                    </a:p>
                  </a:txBody>
                  <a:tcPr anchor="ctr">
                    <a:solidFill>
                      <a:srgbClr val="4472C4"/>
                    </a:solidFill>
                  </a:tcPr>
                </a:tc>
                <a:tc>
                  <a:txBody>
                    <a:bodyPr/>
                    <a:lstStyle/>
                    <a:p>
                      <a:pPr algn="ctr"/>
                      <a:r>
                        <a:rPr lang="en-US" sz="2000" dirty="0"/>
                        <a:t>100/0.9</a:t>
                      </a:r>
                    </a:p>
                  </a:txBody>
                  <a:tcPr anchor="ctr"/>
                </a:tc>
                <a:tc>
                  <a:txBody>
                    <a:bodyPr/>
                    <a:lstStyle/>
                    <a:p>
                      <a:pPr algn="ctr"/>
                      <a:r>
                        <a:rPr lang="en-US" sz="2000" dirty="0"/>
                        <a:t>67/0.6</a:t>
                      </a:r>
                    </a:p>
                  </a:txBody>
                  <a:tcPr anchor="ctr"/>
                </a:tc>
                <a:extLst>
                  <a:ext uri="{0D108BD9-81ED-4DB2-BD59-A6C34878D82A}">
                    <a16:rowId xmlns:a16="http://schemas.microsoft.com/office/drawing/2014/main" xmlns="" val="2078949287"/>
                  </a:ext>
                </a:extLst>
              </a:tr>
              <a:tr h="489498">
                <a:tc>
                  <a:txBody>
                    <a:bodyPr/>
                    <a:lstStyle/>
                    <a:p>
                      <a:pPr algn="ctr"/>
                      <a:r>
                        <a:rPr lang="en-US" sz="2000" dirty="0">
                          <a:solidFill>
                            <a:schemeClr val="bg1"/>
                          </a:solidFill>
                        </a:rPr>
                        <a:t>Collision </a:t>
                      </a:r>
                      <a:r>
                        <a:rPr lang="en-US" sz="2000" dirty="0" smtClean="0">
                          <a:solidFill>
                            <a:schemeClr val="bg1"/>
                          </a:solidFill>
                        </a:rPr>
                        <a:t>angle </a:t>
                      </a:r>
                    </a:p>
                    <a:p>
                      <a:pPr algn="ctr"/>
                      <a:r>
                        <a:rPr lang="en-US" sz="2000" dirty="0" smtClean="0">
                          <a:solidFill>
                            <a:schemeClr val="bg1"/>
                          </a:solidFill>
                        </a:rPr>
                        <a:t>(full</a:t>
                      </a:r>
                      <a:r>
                        <a:rPr lang="en-US" sz="2000" i="0" baseline="0" dirty="0" smtClean="0">
                          <a:solidFill>
                            <a:schemeClr val="bg1"/>
                          </a:solidFill>
                        </a:rPr>
                        <a:t> </a:t>
                      </a:r>
                      <a:r>
                        <a:rPr lang="el-GR" sz="2000" i="0" dirty="0" smtClean="0">
                          <a:solidFill>
                            <a:schemeClr val="bg1"/>
                          </a:solidFill>
                        </a:rPr>
                        <a:t>θ</a:t>
                      </a:r>
                      <a:r>
                        <a:rPr lang="en-US" sz="2000" i="0" dirty="0">
                          <a:solidFill>
                            <a:schemeClr val="bg1"/>
                          </a:solidFill>
                        </a:rPr>
                        <a:t>)/</a:t>
                      </a:r>
                      <a:r>
                        <a:rPr lang="en-US" sz="2000" i="0" dirty="0" err="1">
                          <a:solidFill>
                            <a:schemeClr val="bg1"/>
                          </a:solidFill>
                        </a:rPr>
                        <a:t>mrad</a:t>
                      </a:r>
                      <a:endParaRPr lang="en-US" sz="2000" i="0" dirty="0">
                        <a:solidFill>
                          <a:schemeClr val="bg1"/>
                        </a:solidFill>
                      </a:endParaRPr>
                    </a:p>
                  </a:txBody>
                  <a:tcPr anchor="ctr">
                    <a:solidFill>
                      <a:srgbClr val="4472C4"/>
                    </a:solidFill>
                  </a:tcPr>
                </a:tc>
                <a:tc>
                  <a:txBody>
                    <a:bodyPr/>
                    <a:lstStyle/>
                    <a:p>
                      <a:pPr algn="ctr"/>
                      <a:r>
                        <a:rPr lang="en-US" sz="2000" dirty="0"/>
                        <a:t>60</a:t>
                      </a:r>
                    </a:p>
                  </a:txBody>
                  <a:tcPr anchor="ctr"/>
                </a:tc>
                <a:tc>
                  <a:txBody>
                    <a:bodyPr/>
                    <a:lstStyle/>
                    <a:p>
                      <a:pPr algn="ctr"/>
                      <a:r>
                        <a:rPr lang="en-US" sz="2000" dirty="0"/>
                        <a:t>60</a:t>
                      </a:r>
                    </a:p>
                  </a:txBody>
                  <a:tcPr anchor="ctr"/>
                </a:tc>
                <a:extLst>
                  <a:ext uri="{0D108BD9-81ED-4DB2-BD59-A6C34878D82A}">
                    <a16:rowId xmlns:a16="http://schemas.microsoft.com/office/drawing/2014/main" xmlns="" val="3195528450"/>
                  </a:ext>
                </a:extLst>
              </a:tr>
              <a:tr h="489498">
                <a:tc>
                  <a:txBody>
                    <a:bodyPr/>
                    <a:lstStyle/>
                    <a:p>
                      <a:pPr algn="ctr"/>
                      <a:r>
                        <a:rPr lang="en-US" sz="2000" dirty="0">
                          <a:solidFill>
                            <a:schemeClr val="bg1"/>
                          </a:solidFill>
                        </a:rPr>
                        <a:t>Tune </a:t>
                      </a:r>
                      <a:r>
                        <a:rPr lang="en-US" sz="2000" dirty="0" smtClean="0">
                          <a:solidFill>
                            <a:schemeClr val="bg1"/>
                          </a:solidFill>
                        </a:rPr>
                        <a:t>shift</a:t>
                      </a:r>
                      <a:endParaRPr lang="en-US" sz="2000" dirty="0">
                        <a:solidFill>
                          <a:schemeClr val="bg1"/>
                        </a:solidFill>
                      </a:endParaRPr>
                    </a:p>
                  </a:txBody>
                  <a:tcPr anchor="ctr">
                    <a:solidFill>
                      <a:srgbClr val="4472C4"/>
                    </a:solidFill>
                  </a:tcPr>
                </a:tc>
                <a:tc>
                  <a:txBody>
                    <a:bodyPr/>
                    <a:lstStyle/>
                    <a:p>
                      <a:pPr algn="ctr"/>
                      <a:r>
                        <a:rPr lang="en-US" sz="2000" dirty="0"/>
                        <a:t>0.06</a:t>
                      </a:r>
                    </a:p>
                  </a:txBody>
                  <a:tcPr anchor="ctr"/>
                </a:tc>
                <a:tc>
                  <a:txBody>
                    <a:bodyPr/>
                    <a:lstStyle/>
                    <a:p>
                      <a:pPr algn="ctr"/>
                      <a:r>
                        <a:rPr lang="en-US" sz="2000" dirty="0"/>
                        <a:t>0.08</a:t>
                      </a:r>
                    </a:p>
                  </a:txBody>
                  <a:tcPr anchor="ctr"/>
                </a:tc>
                <a:extLst>
                  <a:ext uri="{0D108BD9-81ED-4DB2-BD59-A6C34878D82A}">
                    <a16:rowId xmlns:a16="http://schemas.microsoft.com/office/drawing/2014/main" xmlns="" val="1591888425"/>
                  </a:ext>
                </a:extLst>
              </a:tr>
              <a:tr h="489498">
                <a:tc>
                  <a:txBody>
                    <a:bodyPr/>
                    <a:lstStyle/>
                    <a:p>
                      <a:pPr algn="ctr"/>
                      <a:r>
                        <a:rPr lang="en-US" sz="2000" dirty="0">
                          <a:solidFill>
                            <a:schemeClr val="bg1"/>
                          </a:solidFill>
                        </a:rPr>
                        <a:t>Hour-glass </a:t>
                      </a:r>
                      <a:r>
                        <a:rPr lang="en-US" sz="2000" dirty="0" smtClean="0">
                          <a:solidFill>
                            <a:schemeClr val="bg1"/>
                          </a:solidFill>
                        </a:rPr>
                        <a:t>factor</a:t>
                      </a:r>
                      <a:endParaRPr lang="en-US" sz="2000" dirty="0">
                        <a:solidFill>
                          <a:schemeClr val="bg1"/>
                        </a:solidFill>
                      </a:endParaRPr>
                    </a:p>
                  </a:txBody>
                  <a:tcPr anchor="ctr">
                    <a:solidFill>
                      <a:srgbClr val="4472C4"/>
                    </a:solidFill>
                  </a:tcPr>
                </a:tc>
                <a:tc>
                  <a:txBody>
                    <a:bodyPr/>
                    <a:lstStyle/>
                    <a:p>
                      <a:pPr algn="ctr"/>
                      <a:r>
                        <a:rPr lang="en-US" sz="2000" dirty="0"/>
                        <a:t>0.8</a:t>
                      </a:r>
                    </a:p>
                  </a:txBody>
                  <a:tcPr anchor="ctr"/>
                </a:tc>
                <a:tc>
                  <a:txBody>
                    <a:bodyPr/>
                    <a:lstStyle/>
                    <a:p>
                      <a:pPr algn="ctr"/>
                      <a:r>
                        <a:rPr lang="en-US" sz="2000" dirty="0"/>
                        <a:t>0.8</a:t>
                      </a:r>
                    </a:p>
                  </a:txBody>
                  <a:tcPr anchor="ctr"/>
                </a:tc>
                <a:extLst>
                  <a:ext uri="{0D108BD9-81ED-4DB2-BD59-A6C34878D82A}">
                    <a16:rowId xmlns:a16="http://schemas.microsoft.com/office/drawing/2014/main" xmlns="" val="1734180173"/>
                  </a:ext>
                </a:extLst>
              </a:tr>
              <a:tr h="489498">
                <a:tc>
                  <a:txBody>
                    <a:bodyPr/>
                    <a:lstStyle/>
                    <a:p>
                      <a:pPr algn="ctr"/>
                      <a:r>
                        <a:rPr lang="en-US" sz="2000" dirty="0">
                          <a:solidFill>
                            <a:schemeClr val="bg1"/>
                          </a:solidFill>
                        </a:rPr>
                        <a:t>Lumi</a:t>
                      </a:r>
                      <a:r>
                        <a:rPr lang="en-US" altLang="zh-CN" sz="2000" dirty="0">
                          <a:solidFill>
                            <a:schemeClr val="bg1"/>
                          </a:solidFill>
                        </a:rPr>
                        <a:t>n</a:t>
                      </a:r>
                      <a:r>
                        <a:rPr lang="en-US" sz="2000" dirty="0">
                          <a:solidFill>
                            <a:schemeClr val="bg1"/>
                          </a:solidFill>
                        </a:rPr>
                        <a:t>osity/×10</a:t>
                      </a:r>
                      <a:r>
                        <a:rPr lang="en-US" sz="2000" baseline="30000" dirty="0">
                          <a:solidFill>
                            <a:schemeClr val="bg1"/>
                          </a:solidFill>
                        </a:rPr>
                        <a:t>35</a:t>
                      </a:r>
                      <a:r>
                        <a:rPr lang="en-US" sz="2000" baseline="0" dirty="0">
                          <a:solidFill>
                            <a:schemeClr val="bg1"/>
                          </a:solidFill>
                        </a:rPr>
                        <a:t>cm</a:t>
                      </a:r>
                      <a:r>
                        <a:rPr lang="en-US" sz="2000" baseline="30000" dirty="0">
                          <a:solidFill>
                            <a:schemeClr val="bg1"/>
                          </a:solidFill>
                        </a:rPr>
                        <a:t>-2</a:t>
                      </a:r>
                      <a:r>
                        <a:rPr lang="en-US" sz="2000" baseline="0" dirty="0">
                          <a:solidFill>
                            <a:schemeClr val="bg1"/>
                          </a:solidFill>
                        </a:rPr>
                        <a:t>s</a:t>
                      </a:r>
                      <a:r>
                        <a:rPr lang="en-US" sz="2000" baseline="30000" dirty="0">
                          <a:solidFill>
                            <a:schemeClr val="bg1"/>
                          </a:solidFill>
                        </a:rPr>
                        <a:t>-1</a:t>
                      </a:r>
                      <a:endParaRPr lang="en-US" sz="2000" dirty="0">
                        <a:solidFill>
                          <a:schemeClr val="bg1"/>
                        </a:solidFill>
                      </a:endParaRPr>
                    </a:p>
                  </a:txBody>
                  <a:tcPr anchor="ctr">
                    <a:solidFill>
                      <a:srgbClr val="4472C4"/>
                    </a:solidFill>
                  </a:tcPr>
                </a:tc>
                <a:tc>
                  <a:txBody>
                    <a:bodyPr/>
                    <a:lstStyle/>
                    <a:p>
                      <a:pPr algn="ctr"/>
                      <a:r>
                        <a:rPr lang="en-US" sz="2000" dirty="0"/>
                        <a:t>~0.5</a:t>
                      </a:r>
                    </a:p>
                  </a:txBody>
                  <a:tcPr anchor="ctr"/>
                </a:tc>
                <a:tc>
                  <a:txBody>
                    <a:bodyPr/>
                    <a:lstStyle/>
                    <a:p>
                      <a:pPr algn="ctr"/>
                      <a:r>
                        <a:rPr lang="en-US" sz="2000" dirty="0"/>
                        <a:t>~1.0</a:t>
                      </a:r>
                    </a:p>
                  </a:txBody>
                  <a:tcPr anchor="ctr"/>
                </a:tc>
                <a:extLst>
                  <a:ext uri="{0D108BD9-81ED-4DB2-BD59-A6C34878D82A}">
                    <a16:rowId xmlns:a16="http://schemas.microsoft.com/office/drawing/2014/main" xmlns="" val="2439488094"/>
                  </a:ext>
                </a:extLst>
              </a:tr>
            </a:tbl>
          </a:graphicData>
        </a:graphic>
      </p:graphicFrame>
      <p:pic>
        <p:nvPicPr>
          <p:cNvPr id="10" name="Picture 9">
            <a:extLst>
              <a:ext uri="{FF2B5EF4-FFF2-40B4-BE49-F238E27FC236}">
                <a16:creationId xmlns:a16="http://schemas.microsoft.com/office/drawing/2014/main" xmlns="" id="{0319EF1F-17FB-4519-B45F-E694229CD7B0}"/>
              </a:ext>
            </a:extLst>
          </p:cNvPr>
          <p:cNvPicPr>
            <a:picLocks noChangeAspect="1"/>
          </p:cNvPicPr>
          <p:nvPr/>
        </p:nvPicPr>
        <p:blipFill>
          <a:blip r:embed="rId2"/>
          <a:stretch>
            <a:fillRect/>
          </a:stretch>
        </p:blipFill>
        <p:spPr>
          <a:xfrm>
            <a:off x="723271" y="1830115"/>
            <a:ext cx="2306408" cy="883503"/>
          </a:xfrm>
          <a:prstGeom prst="rect">
            <a:avLst/>
          </a:prstGeom>
        </p:spPr>
      </p:pic>
      <p:pic>
        <p:nvPicPr>
          <p:cNvPr id="18" name="Picture 17">
            <a:extLst>
              <a:ext uri="{FF2B5EF4-FFF2-40B4-BE49-F238E27FC236}">
                <a16:creationId xmlns:a16="http://schemas.microsoft.com/office/drawing/2014/main" xmlns="" id="{CF4DC47E-E28D-47F4-B976-E902CB64EF1A}"/>
              </a:ext>
            </a:extLst>
          </p:cNvPr>
          <p:cNvPicPr>
            <a:picLocks noChangeAspect="1"/>
          </p:cNvPicPr>
          <p:nvPr/>
        </p:nvPicPr>
        <p:blipFill rotWithShape="1">
          <a:blip r:embed="rId3"/>
          <a:srcRect l="63827" t="26116" r="-3141" b="17392"/>
          <a:stretch/>
        </p:blipFill>
        <p:spPr>
          <a:xfrm>
            <a:off x="1711507" y="3780070"/>
            <a:ext cx="292410" cy="396065"/>
          </a:xfrm>
          <a:prstGeom prst="rect">
            <a:avLst/>
          </a:prstGeom>
        </p:spPr>
      </p:pic>
      <p:pic>
        <p:nvPicPr>
          <p:cNvPr id="20" name="Picture 19">
            <a:extLst>
              <a:ext uri="{FF2B5EF4-FFF2-40B4-BE49-F238E27FC236}">
                <a16:creationId xmlns:a16="http://schemas.microsoft.com/office/drawing/2014/main" xmlns="" id="{EA8D2855-05D7-4593-819D-F7853839B7C6}"/>
              </a:ext>
            </a:extLst>
          </p:cNvPr>
          <p:cNvPicPr>
            <a:picLocks noChangeAspect="1"/>
          </p:cNvPicPr>
          <p:nvPr/>
        </p:nvPicPr>
        <p:blipFill rotWithShape="1">
          <a:blip r:embed="rId4"/>
          <a:srcRect l="61948" t="9401" r="-5737" b="17391"/>
          <a:stretch/>
        </p:blipFill>
        <p:spPr>
          <a:xfrm>
            <a:off x="3213233" y="3081472"/>
            <a:ext cx="333705" cy="513264"/>
          </a:xfrm>
          <a:prstGeom prst="rect">
            <a:avLst/>
          </a:prstGeom>
        </p:spPr>
      </p:pic>
    </p:spTree>
    <p:extLst>
      <p:ext uri="{BB962C8B-B14F-4D97-AF65-F5344CB8AC3E}">
        <p14:creationId xmlns:p14="http://schemas.microsoft.com/office/powerpoint/2010/main" val="19792883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b="1" dirty="0" smtClean="0">
                <a:latin typeface="Arial" panose="020B0604020202020204" pitchFamily="34" charset="0"/>
                <a:cs typeface="Arial" panose="020B0604020202020204" pitchFamily="34" charset="0"/>
              </a:rPr>
              <a:t>Detector Concept for STCF</a:t>
            </a:r>
            <a:endParaRPr lang="zh-CN" altLang="en-US" sz="3600" b="1" dirty="0">
              <a:latin typeface="Arial" panose="020B0604020202020204" pitchFamily="34" charset="0"/>
              <a:cs typeface="Arial" panose="020B0604020202020204" pitchFamily="34" charset="0"/>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4329" y="1314812"/>
            <a:ext cx="3948540" cy="3782127"/>
          </a:xfrm>
          <a:prstGeom prst="rect">
            <a:avLst/>
          </a:prstGeom>
        </p:spPr>
      </p:pic>
      <p:sp>
        <p:nvSpPr>
          <p:cNvPr id="7" name="线形标注 2 6"/>
          <p:cNvSpPr/>
          <p:nvPr/>
        </p:nvSpPr>
        <p:spPr>
          <a:xfrm>
            <a:off x="557949" y="4349291"/>
            <a:ext cx="2116379" cy="1356809"/>
          </a:xfrm>
          <a:prstGeom prst="borderCallout2">
            <a:avLst>
              <a:gd name="adj1" fmla="val 49891"/>
              <a:gd name="adj2" fmla="val 101074"/>
              <a:gd name="adj3" fmla="val 22048"/>
              <a:gd name="adj4" fmla="val 119018"/>
              <a:gd name="adj5" fmla="val -85679"/>
              <a:gd name="adj6" fmla="val 19503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t>Inner tracker</a:t>
            </a:r>
          </a:p>
          <a:p>
            <a:pPr algn="ctr"/>
            <a:r>
              <a:rPr lang="en-US" altLang="zh-CN" dirty="0" smtClean="0">
                <a:solidFill>
                  <a:schemeClr val="tx1"/>
                </a:solidFill>
              </a:rPr>
              <a:t>Silicon detector: DMAPS</a:t>
            </a:r>
          </a:p>
          <a:p>
            <a:pPr algn="ctr"/>
            <a:r>
              <a:rPr lang="en-US" altLang="zh-CN" dirty="0" smtClean="0">
                <a:solidFill>
                  <a:schemeClr val="tx1"/>
                </a:solidFill>
              </a:rPr>
              <a:t>A novel MPGD: </a:t>
            </a:r>
            <a:r>
              <a:rPr lang="en-US" altLang="zh-CN" dirty="0" err="1" smtClean="0">
                <a:solidFill>
                  <a:schemeClr val="tx1"/>
                </a:solidFill>
              </a:rPr>
              <a:t>uRWELL</a:t>
            </a:r>
            <a:endParaRPr lang="zh-CN" altLang="en-US" dirty="0">
              <a:solidFill>
                <a:schemeClr val="tx1"/>
              </a:solidFill>
            </a:endParaRPr>
          </a:p>
        </p:txBody>
      </p:sp>
      <p:sp>
        <p:nvSpPr>
          <p:cNvPr id="8" name="线形标注 2 7"/>
          <p:cNvSpPr/>
          <p:nvPr/>
        </p:nvSpPr>
        <p:spPr>
          <a:xfrm>
            <a:off x="628649" y="2944020"/>
            <a:ext cx="2045679" cy="836719"/>
          </a:xfrm>
          <a:prstGeom prst="borderCallout2">
            <a:avLst>
              <a:gd name="adj1" fmla="val 25333"/>
              <a:gd name="adj2" fmla="val 100069"/>
              <a:gd name="adj3" fmla="val 22048"/>
              <a:gd name="adj4" fmla="val 119018"/>
              <a:gd name="adj5" fmla="val 14004"/>
              <a:gd name="adj6" fmla="val 19124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t>Outer tracker</a:t>
            </a:r>
          </a:p>
          <a:p>
            <a:pPr algn="ctr"/>
            <a:r>
              <a:rPr lang="en-US" altLang="zh-CN" dirty="0" smtClean="0">
                <a:solidFill>
                  <a:schemeClr val="tx1"/>
                </a:solidFill>
              </a:rPr>
              <a:t>Drift chamber</a:t>
            </a:r>
            <a:endParaRPr lang="zh-CN" altLang="en-US" dirty="0">
              <a:solidFill>
                <a:schemeClr val="tx1"/>
              </a:solidFill>
            </a:endParaRPr>
          </a:p>
        </p:txBody>
      </p:sp>
      <p:sp>
        <p:nvSpPr>
          <p:cNvPr id="9" name="线形标注 2 8"/>
          <p:cNvSpPr/>
          <p:nvPr/>
        </p:nvSpPr>
        <p:spPr>
          <a:xfrm>
            <a:off x="628650" y="1556789"/>
            <a:ext cx="2099821" cy="1083588"/>
          </a:xfrm>
          <a:prstGeom prst="borderCallout2">
            <a:avLst>
              <a:gd name="adj1" fmla="val 51731"/>
              <a:gd name="adj2" fmla="val 99136"/>
              <a:gd name="adj3" fmla="val 61644"/>
              <a:gd name="adj4" fmla="val 116683"/>
              <a:gd name="adj5" fmla="val 107094"/>
              <a:gd name="adj6" fmla="val 188066"/>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t>PID system</a:t>
            </a:r>
          </a:p>
          <a:p>
            <a:pPr algn="ctr"/>
            <a:r>
              <a:rPr lang="en-US" altLang="zh-CN" dirty="0" smtClean="0">
                <a:solidFill>
                  <a:schemeClr val="tx1"/>
                </a:solidFill>
              </a:rPr>
              <a:t>Barrel: MPGD-RICH</a:t>
            </a:r>
          </a:p>
          <a:p>
            <a:pPr algn="ctr"/>
            <a:r>
              <a:rPr lang="en-US" altLang="zh-CN" dirty="0" smtClean="0">
                <a:solidFill>
                  <a:schemeClr val="tx1"/>
                </a:solidFill>
              </a:rPr>
              <a:t>Endcap: DIRC-like TOF</a:t>
            </a:r>
            <a:endParaRPr lang="zh-CN" altLang="en-US" dirty="0">
              <a:solidFill>
                <a:schemeClr val="tx1"/>
              </a:solidFill>
            </a:endParaRPr>
          </a:p>
        </p:txBody>
      </p:sp>
      <p:sp>
        <p:nvSpPr>
          <p:cNvPr id="11" name="线形标注 2 10"/>
          <p:cNvSpPr/>
          <p:nvPr/>
        </p:nvSpPr>
        <p:spPr>
          <a:xfrm>
            <a:off x="6779622" y="1828322"/>
            <a:ext cx="1859456" cy="916074"/>
          </a:xfrm>
          <a:prstGeom prst="borderCallout2">
            <a:avLst>
              <a:gd name="adj1" fmla="val 40451"/>
              <a:gd name="adj2" fmla="val 3803"/>
              <a:gd name="adj3" fmla="val 59001"/>
              <a:gd name="adj4" fmla="val -62262"/>
              <a:gd name="adj5" fmla="val 80145"/>
              <a:gd name="adj6" fmla="val -12705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t>ECAL</a:t>
            </a:r>
          </a:p>
          <a:p>
            <a:pPr algn="ctr"/>
            <a:r>
              <a:rPr lang="en-US" altLang="zh-CN" dirty="0" smtClean="0">
                <a:solidFill>
                  <a:schemeClr val="tx1"/>
                </a:solidFill>
              </a:rPr>
              <a:t>Barrel: Pure </a:t>
            </a:r>
            <a:r>
              <a:rPr lang="en-US" altLang="zh-CN" dirty="0" err="1" smtClean="0">
                <a:solidFill>
                  <a:schemeClr val="tx1"/>
                </a:solidFill>
              </a:rPr>
              <a:t>CsI</a:t>
            </a:r>
            <a:r>
              <a:rPr lang="en-US" altLang="zh-CN" dirty="0" smtClean="0">
                <a:solidFill>
                  <a:schemeClr val="tx1"/>
                </a:solidFill>
              </a:rPr>
              <a:t> </a:t>
            </a:r>
            <a:r>
              <a:rPr lang="en-US" altLang="zh-CN" dirty="0" err="1" smtClean="0">
                <a:solidFill>
                  <a:schemeClr val="tx1"/>
                </a:solidFill>
              </a:rPr>
              <a:t>Endcaps</a:t>
            </a:r>
            <a:r>
              <a:rPr lang="en-US" altLang="zh-CN" dirty="0" smtClean="0">
                <a:solidFill>
                  <a:schemeClr val="tx1"/>
                </a:solidFill>
              </a:rPr>
              <a:t>: LYSO </a:t>
            </a:r>
            <a:endParaRPr lang="zh-CN" altLang="en-US" dirty="0">
              <a:solidFill>
                <a:schemeClr val="tx1"/>
              </a:solidFill>
            </a:endParaRPr>
          </a:p>
        </p:txBody>
      </p:sp>
      <p:sp>
        <p:nvSpPr>
          <p:cNvPr id="12" name="线形标注 2 11"/>
          <p:cNvSpPr/>
          <p:nvPr/>
        </p:nvSpPr>
        <p:spPr>
          <a:xfrm>
            <a:off x="6905085" y="4721063"/>
            <a:ext cx="1676768" cy="1080024"/>
          </a:xfrm>
          <a:prstGeom prst="borderCallout2">
            <a:avLst>
              <a:gd name="adj1" fmla="val 39954"/>
              <a:gd name="adj2" fmla="val 986"/>
              <a:gd name="adj3" fmla="val 6367"/>
              <a:gd name="adj4" fmla="val -50188"/>
              <a:gd name="adj5" fmla="val -34717"/>
              <a:gd name="adj6" fmla="val -101720"/>
            </a:avLst>
          </a:prstGeom>
          <a:solidFill>
            <a:schemeClr val="accent5"/>
          </a:solidFill>
          <a:ln>
            <a:solidFill>
              <a:srgbClr val="287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t>MUC</a:t>
            </a:r>
          </a:p>
          <a:p>
            <a:pPr algn="ctr"/>
            <a:r>
              <a:rPr lang="en-US" altLang="zh-CN" dirty="0" smtClean="0">
                <a:solidFill>
                  <a:schemeClr val="tx1"/>
                </a:solidFill>
              </a:rPr>
              <a:t>MRPC timing layers</a:t>
            </a:r>
          </a:p>
          <a:p>
            <a:pPr algn="ctr"/>
            <a:r>
              <a:rPr lang="en-US" altLang="zh-CN" dirty="0" smtClean="0">
                <a:solidFill>
                  <a:schemeClr val="tx1"/>
                </a:solidFill>
              </a:rPr>
              <a:t>RPC layers</a:t>
            </a:r>
            <a:endParaRPr lang="zh-CN" altLang="en-US" dirty="0">
              <a:solidFill>
                <a:schemeClr val="tx1"/>
              </a:solidFill>
            </a:endParaRPr>
          </a:p>
        </p:txBody>
      </p:sp>
      <p:sp>
        <p:nvSpPr>
          <p:cNvPr id="13" name="线形标注 2 12"/>
          <p:cNvSpPr/>
          <p:nvPr/>
        </p:nvSpPr>
        <p:spPr>
          <a:xfrm>
            <a:off x="6843836" y="3205875"/>
            <a:ext cx="1795242" cy="782859"/>
          </a:xfrm>
          <a:prstGeom prst="borderCallout2">
            <a:avLst>
              <a:gd name="adj1" fmla="val 42898"/>
              <a:gd name="adj2" fmla="val -1059"/>
              <a:gd name="adj3" fmla="val 36769"/>
              <a:gd name="adj4" fmla="val -34852"/>
              <a:gd name="adj5" fmla="val 25216"/>
              <a:gd name="adj6" fmla="val -92519"/>
            </a:avLst>
          </a:prstGeom>
          <a:solidFill>
            <a:srgbClr val="287D88"/>
          </a:solidFill>
          <a:ln>
            <a:solidFill>
              <a:srgbClr val="287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t>Superconducting Magnetic (~1T)</a:t>
            </a:r>
            <a:endParaRPr lang="zh-CN" altLang="en-US" b="1" dirty="0"/>
          </a:p>
        </p:txBody>
      </p:sp>
    </p:spTree>
    <p:extLst>
      <p:ext uri="{BB962C8B-B14F-4D97-AF65-F5344CB8AC3E}">
        <p14:creationId xmlns:p14="http://schemas.microsoft.com/office/powerpoint/2010/main" val="21655817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b="1" dirty="0" smtClean="0"/>
              <a:t>Candidate Site</a:t>
            </a:r>
            <a:r>
              <a:rPr lang="zh-CN" altLang="en-US" b="1" dirty="0" smtClean="0"/>
              <a:t>：</a:t>
            </a:r>
            <a:r>
              <a:rPr lang="en-US" altLang="zh-CN" b="1" dirty="0" smtClean="0"/>
              <a:t>Hefei </a:t>
            </a:r>
            <a:endParaRPr lang="en-US" b="1" dirty="0"/>
          </a:p>
        </p:txBody>
      </p:sp>
      <p:sp>
        <p:nvSpPr>
          <p:cNvPr id="4" name="Slide Number Placeholder 3"/>
          <p:cNvSpPr>
            <a:spLocks noGrp="1"/>
          </p:cNvSpPr>
          <p:nvPr>
            <p:ph type="sldNum" sz="quarter" idx="12"/>
          </p:nvPr>
        </p:nvSpPr>
        <p:spPr/>
        <p:txBody>
          <a:bodyPr/>
          <a:lstStyle/>
          <a:p>
            <a:fld id="{C973300C-797F-D148-A78D-320196FBAF04}" type="slidenum">
              <a:rPr lang="en-US" smtClean="0"/>
              <a:t>45</a:t>
            </a:fld>
            <a:endParaRPr lang="en-US"/>
          </a:p>
        </p:txBody>
      </p:sp>
      <p:pic>
        <p:nvPicPr>
          <p:cNvPr id="14" name="Picture 13"/>
          <p:cNvPicPr>
            <a:picLocks noChangeAspect="1"/>
          </p:cNvPicPr>
          <p:nvPr/>
        </p:nvPicPr>
        <p:blipFill>
          <a:blip r:embed="rId2"/>
          <a:stretch>
            <a:fillRect/>
          </a:stretch>
        </p:blipFill>
        <p:spPr>
          <a:xfrm rot="5400000">
            <a:off x="1587010" y="-571775"/>
            <a:ext cx="5992181" cy="8944337"/>
          </a:xfrm>
          <a:prstGeom prst="rect">
            <a:avLst/>
          </a:prstGeom>
        </p:spPr>
      </p:pic>
    </p:spTree>
    <p:extLst>
      <p:ext uri="{BB962C8B-B14F-4D97-AF65-F5344CB8AC3E}">
        <p14:creationId xmlns:p14="http://schemas.microsoft.com/office/powerpoint/2010/main" val="15060848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6324" y="894459"/>
            <a:ext cx="8990172" cy="5846909"/>
          </a:xfrm>
          <a:prstGeom prst="rect">
            <a:avLst/>
          </a:prstGeom>
        </p:spPr>
      </p:pic>
      <p:sp>
        <p:nvSpPr>
          <p:cNvPr id="4" name="Text Box 20"/>
          <p:cNvSpPr txBox="1">
            <a:spLocks noChangeArrowheads="1"/>
          </p:cNvSpPr>
          <p:nvPr/>
        </p:nvSpPr>
        <p:spPr bwMode="auto">
          <a:xfrm>
            <a:off x="6084168" y="5189130"/>
            <a:ext cx="865996" cy="400110"/>
          </a:xfrm>
          <a:prstGeom prst="rect">
            <a:avLst/>
          </a:prstGeom>
          <a:noFill/>
          <a:ln w="9525">
            <a:noFill/>
            <a:miter lim="800000"/>
            <a:headEnd/>
            <a:tailEnd/>
          </a:ln>
        </p:spPr>
        <p:txBody>
          <a:bodyPr wrap="square">
            <a:spAutoFit/>
          </a:bodyPr>
          <a:lstStyle/>
          <a:p>
            <a:pPr algn="ctr">
              <a:spcAft>
                <a:spcPts val="600"/>
              </a:spcAft>
            </a:pPr>
            <a:r>
              <a:rPr lang="en-US" altLang="zh-CN" b="1" dirty="0" err="1" smtClean="0">
                <a:solidFill>
                  <a:srgbClr val="00B050"/>
                </a:solidFill>
                <a:latin typeface="Arial Narrow" pitchFamily="34" charset="0"/>
              </a:rPr>
              <a:t>BRing</a:t>
            </a:r>
            <a:r>
              <a:rPr lang="en-US" altLang="zh-CN" sz="2000" b="1" dirty="0" smtClean="0">
                <a:solidFill>
                  <a:srgbClr val="00B050"/>
                </a:solidFill>
                <a:latin typeface="Arial Narrow" pitchFamily="34" charset="0"/>
              </a:rPr>
              <a:t> </a:t>
            </a:r>
          </a:p>
        </p:txBody>
      </p:sp>
      <p:sp>
        <p:nvSpPr>
          <p:cNvPr id="6" name="TextBox 10"/>
          <p:cNvSpPr txBox="1"/>
          <p:nvPr/>
        </p:nvSpPr>
        <p:spPr>
          <a:xfrm>
            <a:off x="467544" y="2052137"/>
            <a:ext cx="1393330" cy="584775"/>
          </a:xfrm>
          <a:prstGeom prst="rect">
            <a:avLst/>
          </a:prstGeom>
          <a:noFill/>
        </p:spPr>
        <p:txBody>
          <a:bodyPr wrap="none" rtlCol="0">
            <a:spAutoFit/>
          </a:bodyPr>
          <a:lstStyle/>
          <a:p>
            <a:pPr eaLnBrk="1" fontAlgn="auto" hangingPunct="1">
              <a:spcBef>
                <a:spcPts val="0"/>
              </a:spcBef>
              <a:spcAft>
                <a:spcPts val="0"/>
              </a:spcAft>
            </a:pPr>
            <a:r>
              <a:rPr kumimoji="1" lang="en-US" altLang="zh-CN" sz="3200" b="1" dirty="0" smtClean="0">
                <a:solidFill>
                  <a:srgbClr val="C00000"/>
                </a:solidFill>
                <a:latin typeface="Times New Roman" pitchFamily="18" charset="0"/>
                <a:ea typeface="黑体" pitchFamily="49" charset="-122"/>
                <a:cs typeface="Times New Roman" pitchFamily="18" charset="0"/>
              </a:rPr>
              <a:t>EicC-2</a:t>
            </a:r>
            <a:endParaRPr kumimoji="1" lang="zh-CN" altLang="en-US" sz="3200" b="1" dirty="0">
              <a:solidFill>
                <a:srgbClr val="C00000"/>
              </a:solidFill>
              <a:latin typeface="Times New Roman" pitchFamily="18" charset="0"/>
              <a:ea typeface="黑体" pitchFamily="49" charset="-122"/>
              <a:cs typeface="Times New Roman" pitchFamily="18" charset="0"/>
            </a:endParaRPr>
          </a:p>
        </p:txBody>
      </p:sp>
      <p:sp>
        <p:nvSpPr>
          <p:cNvPr id="7" name="TextBox 10"/>
          <p:cNvSpPr txBox="1"/>
          <p:nvPr/>
        </p:nvSpPr>
        <p:spPr>
          <a:xfrm>
            <a:off x="4211960" y="2545740"/>
            <a:ext cx="1294522" cy="523220"/>
          </a:xfrm>
          <a:prstGeom prst="rect">
            <a:avLst/>
          </a:prstGeom>
          <a:noFill/>
        </p:spPr>
        <p:txBody>
          <a:bodyPr wrap="none" rtlCol="0">
            <a:spAutoFit/>
          </a:bodyPr>
          <a:lstStyle/>
          <a:p>
            <a:pPr eaLnBrk="1" fontAlgn="auto" hangingPunct="1">
              <a:spcBef>
                <a:spcPts val="0"/>
              </a:spcBef>
              <a:spcAft>
                <a:spcPts val="0"/>
              </a:spcAft>
            </a:pPr>
            <a:r>
              <a:rPr kumimoji="1" lang="en-US" altLang="zh-CN" sz="2800" b="1" dirty="0" smtClean="0">
                <a:solidFill>
                  <a:srgbClr val="C00000"/>
                </a:solidFill>
                <a:latin typeface="Times New Roman" pitchFamily="18" charset="0"/>
                <a:ea typeface="黑体" pitchFamily="49" charset="-122"/>
                <a:cs typeface="Times New Roman" pitchFamily="18" charset="0"/>
              </a:rPr>
              <a:t>HIEPA</a:t>
            </a:r>
            <a:endParaRPr kumimoji="1" lang="zh-CN" altLang="en-US" sz="2800" b="1" dirty="0">
              <a:solidFill>
                <a:srgbClr val="C00000"/>
              </a:solidFill>
              <a:latin typeface="Times New Roman" pitchFamily="18" charset="0"/>
              <a:ea typeface="黑体" pitchFamily="49" charset="-122"/>
              <a:cs typeface="Times New Roman" pitchFamily="18" charset="0"/>
            </a:endParaRPr>
          </a:p>
        </p:txBody>
      </p:sp>
      <p:sp>
        <p:nvSpPr>
          <p:cNvPr id="8" name="TextBox 10"/>
          <p:cNvSpPr txBox="1"/>
          <p:nvPr/>
        </p:nvSpPr>
        <p:spPr>
          <a:xfrm rot="2725735">
            <a:off x="5303101" y="4640276"/>
            <a:ext cx="1241045" cy="523220"/>
          </a:xfrm>
          <a:prstGeom prst="rect">
            <a:avLst/>
          </a:prstGeom>
          <a:noFill/>
        </p:spPr>
        <p:txBody>
          <a:bodyPr wrap="none" rtlCol="0">
            <a:spAutoFit/>
          </a:bodyPr>
          <a:lstStyle/>
          <a:p>
            <a:pPr eaLnBrk="1" fontAlgn="auto" hangingPunct="1">
              <a:spcBef>
                <a:spcPts val="0"/>
              </a:spcBef>
              <a:spcAft>
                <a:spcPts val="0"/>
              </a:spcAft>
            </a:pPr>
            <a:r>
              <a:rPr kumimoji="1" lang="en-US" altLang="zh-CN" sz="2800" b="1" dirty="0" smtClean="0">
                <a:solidFill>
                  <a:srgbClr val="C00000"/>
                </a:solidFill>
                <a:latin typeface="Times New Roman" pitchFamily="18" charset="0"/>
                <a:ea typeface="黑体" pitchFamily="49" charset="-122"/>
                <a:cs typeface="Times New Roman" pitchFamily="18" charset="0"/>
              </a:rPr>
              <a:t>EicC-1</a:t>
            </a:r>
            <a:endParaRPr kumimoji="1" lang="zh-CN" altLang="en-US" sz="2800" b="1" dirty="0">
              <a:solidFill>
                <a:srgbClr val="C00000"/>
              </a:solidFill>
              <a:latin typeface="Times New Roman" pitchFamily="18" charset="0"/>
              <a:ea typeface="黑体" pitchFamily="49" charset="-122"/>
              <a:cs typeface="Times New Roman" pitchFamily="18" charset="0"/>
            </a:endParaRPr>
          </a:p>
        </p:txBody>
      </p:sp>
      <p:sp>
        <p:nvSpPr>
          <p:cNvPr id="10" name="Text Box 20"/>
          <p:cNvSpPr txBox="1">
            <a:spLocks noChangeArrowheads="1"/>
          </p:cNvSpPr>
          <p:nvPr/>
        </p:nvSpPr>
        <p:spPr bwMode="auto">
          <a:xfrm>
            <a:off x="301760" y="4912570"/>
            <a:ext cx="1643074" cy="400110"/>
          </a:xfrm>
          <a:prstGeom prst="rect">
            <a:avLst/>
          </a:prstGeom>
          <a:noFill/>
          <a:ln w="9525">
            <a:noFill/>
            <a:miter lim="800000"/>
            <a:headEnd/>
            <a:tailEnd/>
          </a:ln>
        </p:spPr>
        <p:txBody>
          <a:bodyPr wrap="square">
            <a:spAutoFit/>
          </a:bodyPr>
          <a:lstStyle/>
          <a:p>
            <a:pPr algn="ctr">
              <a:spcAft>
                <a:spcPts val="600"/>
              </a:spcAft>
            </a:pPr>
            <a:r>
              <a:rPr lang="en-US" altLang="zh-CN" sz="2000" b="1" dirty="0">
                <a:solidFill>
                  <a:srgbClr val="000000"/>
                </a:solidFill>
                <a:latin typeface="Arial Narrow" pitchFamily="34" charset="0"/>
              </a:rPr>
              <a:t>p</a:t>
            </a:r>
            <a:r>
              <a:rPr lang="en-US" altLang="zh-CN" sz="2000" b="1" dirty="0" smtClean="0">
                <a:solidFill>
                  <a:srgbClr val="000000"/>
                </a:solidFill>
                <a:latin typeface="Arial Narrow" pitchFamily="34" charset="0"/>
              </a:rPr>
              <a:t>-ring </a:t>
            </a:r>
          </a:p>
        </p:txBody>
      </p:sp>
      <p:sp>
        <p:nvSpPr>
          <p:cNvPr id="11" name="矩形 10"/>
          <p:cNvSpPr/>
          <p:nvPr/>
        </p:nvSpPr>
        <p:spPr>
          <a:xfrm>
            <a:off x="5656940" y="951835"/>
            <a:ext cx="3379556" cy="1685077"/>
          </a:xfrm>
          <a:prstGeom prst="rect">
            <a:avLst/>
          </a:prstGeom>
        </p:spPr>
        <p:txBody>
          <a:bodyPr wrap="square">
            <a:spAutoFit/>
          </a:bodyPr>
          <a:lstStyle/>
          <a:p>
            <a:pPr marL="342900" indent="-342900" eaLnBrk="1" hangingPunct="1">
              <a:spcBef>
                <a:spcPts val="300"/>
              </a:spcBef>
              <a:buFont typeface="Arial"/>
              <a:buChar char="•"/>
            </a:pPr>
            <a:r>
              <a:rPr kumimoji="1" lang="en-US" altLang="zh-CN" sz="2400" b="1" dirty="0" smtClean="0">
                <a:solidFill>
                  <a:srgbClr val="000090"/>
                </a:solidFill>
                <a:ea typeface="黑体" pitchFamily="49" charset="-122"/>
                <a:cs typeface="Times New Roman" pitchFamily="18" charset="0"/>
              </a:rPr>
              <a:t>Storage rings:  2km </a:t>
            </a:r>
            <a:endParaRPr kumimoji="1" lang="en-US" altLang="zh-CN" sz="2400" b="1" dirty="0">
              <a:solidFill>
                <a:srgbClr val="000090"/>
              </a:solidFill>
              <a:ea typeface="黑体" pitchFamily="49" charset="-122"/>
              <a:cs typeface="Times New Roman" pitchFamily="18" charset="0"/>
            </a:endParaRPr>
          </a:p>
          <a:p>
            <a:pPr marL="342900" indent="-342900" eaLnBrk="1" hangingPunct="1">
              <a:spcBef>
                <a:spcPts val="300"/>
              </a:spcBef>
              <a:buFont typeface="Arial"/>
              <a:buChar char="•"/>
            </a:pPr>
            <a:r>
              <a:rPr kumimoji="1" lang="en-US" altLang="zh-CN" sz="2400" b="1" dirty="0" smtClean="0">
                <a:solidFill>
                  <a:srgbClr val="000090"/>
                </a:solidFill>
                <a:ea typeface="黑体" pitchFamily="49" charset="-122"/>
                <a:cs typeface="Times New Roman" pitchFamily="18" charset="0"/>
              </a:rPr>
              <a:t>Polarized beam: </a:t>
            </a:r>
          </a:p>
          <a:p>
            <a:pPr eaLnBrk="1" hangingPunct="1">
              <a:spcBef>
                <a:spcPts val="300"/>
              </a:spcBef>
            </a:pPr>
            <a:r>
              <a:rPr kumimoji="1" lang="en-US" altLang="zh-CN" sz="2400" b="1" dirty="0">
                <a:solidFill>
                  <a:srgbClr val="000090"/>
                </a:solidFill>
                <a:ea typeface="黑体" pitchFamily="49" charset="-122"/>
                <a:cs typeface="Times New Roman" pitchFamily="18" charset="0"/>
              </a:rPr>
              <a:t> </a:t>
            </a:r>
            <a:r>
              <a:rPr kumimoji="1" lang="en-US" altLang="zh-CN" sz="2400" b="1" dirty="0" smtClean="0">
                <a:solidFill>
                  <a:srgbClr val="000090"/>
                </a:solidFill>
                <a:ea typeface="黑体" pitchFamily="49" charset="-122"/>
                <a:cs typeface="Times New Roman" pitchFamily="18" charset="0"/>
              </a:rPr>
              <a:t>    - E(e</a:t>
            </a:r>
            <a:r>
              <a:rPr kumimoji="1" lang="en-US" altLang="zh-CN" sz="2400" b="1" baseline="30000" dirty="0" smtClean="0">
                <a:solidFill>
                  <a:srgbClr val="000090"/>
                </a:solidFill>
                <a:ea typeface="黑体" pitchFamily="49" charset="-122"/>
                <a:cs typeface="Times New Roman" pitchFamily="18" charset="0"/>
              </a:rPr>
              <a:t>-</a:t>
            </a:r>
            <a:r>
              <a:rPr kumimoji="1" lang="en-US" altLang="zh-CN" sz="2400" b="1" dirty="0" smtClean="0">
                <a:solidFill>
                  <a:srgbClr val="000090"/>
                </a:solidFill>
                <a:ea typeface="黑体" pitchFamily="49" charset="-122"/>
                <a:cs typeface="Times New Roman" pitchFamily="18" charset="0"/>
              </a:rPr>
              <a:t>) = 10 </a:t>
            </a:r>
            <a:r>
              <a:rPr kumimoji="1" lang="en-US" altLang="zh-CN" sz="2400" b="1" dirty="0" err="1" smtClean="0">
                <a:solidFill>
                  <a:srgbClr val="000090"/>
                </a:solidFill>
                <a:ea typeface="黑体" pitchFamily="49" charset="-122"/>
                <a:cs typeface="Times New Roman" pitchFamily="18" charset="0"/>
              </a:rPr>
              <a:t>GeV</a:t>
            </a:r>
            <a:endParaRPr kumimoji="1" lang="en-US" altLang="zh-CN" sz="2400" b="1" dirty="0" smtClean="0">
              <a:solidFill>
                <a:srgbClr val="000090"/>
              </a:solidFill>
              <a:ea typeface="黑体" pitchFamily="49" charset="-122"/>
              <a:cs typeface="Times New Roman" pitchFamily="18" charset="0"/>
            </a:endParaRPr>
          </a:p>
          <a:p>
            <a:pPr>
              <a:spcBef>
                <a:spcPts val="300"/>
              </a:spcBef>
            </a:pPr>
            <a:r>
              <a:rPr kumimoji="1" lang="en-US" altLang="zh-CN" sz="2400" b="1" dirty="0">
                <a:solidFill>
                  <a:srgbClr val="000090"/>
                </a:solidFill>
                <a:ea typeface="黑体" pitchFamily="49" charset="-122"/>
                <a:cs typeface="Times New Roman" pitchFamily="18" charset="0"/>
              </a:rPr>
              <a:t> </a:t>
            </a:r>
            <a:r>
              <a:rPr kumimoji="1" lang="en-US" altLang="zh-CN" sz="2400" b="1" dirty="0" smtClean="0">
                <a:solidFill>
                  <a:srgbClr val="000090"/>
                </a:solidFill>
                <a:ea typeface="黑体" pitchFamily="49" charset="-122"/>
                <a:cs typeface="Times New Roman" pitchFamily="18" charset="0"/>
              </a:rPr>
              <a:t>    - </a:t>
            </a:r>
            <a:r>
              <a:rPr kumimoji="1" lang="en-US" altLang="zh-CN" sz="2400" b="1" dirty="0">
                <a:solidFill>
                  <a:srgbClr val="000090"/>
                </a:solidFill>
                <a:ea typeface="黑体" pitchFamily="49" charset="-122"/>
                <a:cs typeface="Times New Roman" pitchFamily="18" charset="0"/>
              </a:rPr>
              <a:t>E</a:t>
            </a:r>
            <a:r>
              <a:rPr kumimoji="1" lang="en-US" altLang="zh-CN" sz="2400" b="1" dirty="0" smtClean="0">
                <a:solidFill>
                  <a:srgbClr val="000090"/>
                </a:solidFill>
                <a:ea typeface="黑体" pitchFamily="49" charset="-122"/>
                <a:cs typeface="Times New Roman" pitchFamily="18" charset="0"/>
              </a:rPr>
              <a:t>(</a:t>
            </a:r>
            <a:r>
              <a:rPr kumimoji="1" lang="en-US" altLang="zh-CN" sz="2400" b="1" dirty="0">
                <a:solidFill>
                  <a:srgbClr val="000090"/>
                </a:solidFill>
                <a:ea typeface="黑体" pitchFamily="49" charset="-122"/>
                <a:cs typeface="Times New Roman" pitchFamily="18" charset="0"/>
              </a:rPr>
              <a:t>p</a:t>
            </a:r>
            <a:r>
              <a:rPr kumimoji="1" lang="en-US" altLang="zh-CN" sz="2400" b="1" dirty="0" smtClean="0">
                <a:solidFill>
                  <a:srgbClr val="000090"/>
                </a:solidFill>
                <a:ea typeface="黑体" pitchFamily="49" charset="-122"/>
                <a:cs typeface="Times New Roman" pitchFamily="18" charset="0"/>
              </a:rPr>
              <a:t>) </a:t>
            </a:r>
            <a:r>
              <a:rPr kumimoji="1" lang="en-US" altLang="zh-CN" sz="2400" b="1" dirty="0">
                <a:solidFill>
                  <a:srgbClr val="000090"/>
                </a:solidFill>
                <a:ea typeface="黑体" pitchFamily="49" charset="-122"/>
                <a:cs typeface="Times New Roman" pitchFamily="18" charset="0"/>
              </a:rPr>
              <a:t>= </a:t>
            </a:r>
            <a:r>
              <a:rPr kumimoji="1" lang="en-US" altLang="zh-CN" sz="2400" b="1" dirty="0" smtClean="0">
                <a:solidFill>
                  <a:srgbClr val="000090"/>
                </a:solidFill>
                <a:ea typeface="黑体" pitchFamily="49" charset="-122"/>
                <a:cs typeface="Times New Roman" pitchFamily="18" charset="0"/>
              </a:rPr>
              <a:t>60 – 100 </a:t>
            </a:r>
            <a:r>
              <a:rPr kumimoji="1" lang="en-US" altLang="zh-CN" sz="2400" b="1" dirty="0" err="1" smtClean="0">
                <a:solidFill>
                  <a:srgbClr val="000090"/>
                </a:solidFill>
                <a:ea typeface="黑体" pitchFamily="49" charset="-122"/>
                <a:cs typeface="Times New Roman" pitchFamily="18" charset="0"/>
              </a:rPr>
              <a:t>GeV</a:t>
            </a:r>
            <a:endParaRPr kumimoji="1" lang="en-US" altLang="zh-CN" sz="2400" b="1" dirty="0">
              <a:solidFill>
                <a:srgbClr val="000090"/>
              </a:solidFill>
              <a:ea typeface="黑体" pitchFamily="49" charset="-122"/>
              <a:cs typeface="Times New Roman" pitchFamily="18" charset="0"/>
            </a:endParaRPr>
          </a:p>
        </p:txBody>
      </p:sp>
      <p:sp>
        <p:nvSpPr>
          <p:cNvPr id="13" name="Text Box 20"/>
          <p:cNvSpPr txBox="1">
            <a:spLocks noChangeArrowheads="1"/>
          </p:cNvSpPr>
          <p:nvPr/>
        </p:nvSpPr>
        <p:spPr bwMode="auto">
          <a:xfrm>
            <a:off x="2898336" y="1268645"/>
            <a:ext cx="1643074" cy="400110"/>
          </a:xfrm>
          <a:prstGeom prst="rect">
            <a:avLst/>
          </a:prstGeom>
          <a:noFill/>
          <a:ln w="9525">
            <a:noFill/>
            <a:miter lim="800000"/>
            <a:headEnd/>
            <a:tailEnd/>
          </a:ln>
        </p:spPr>
        <p:txBody>
          <a:bodyPr wrap="square">
            <a:spAutoFit/>
          </a:bodyPr>
          <a:lstStyle/>
          <a:p>
            <a:pPr algn="ctr">
              <a:spcAft>
                <a:spcPts val="600"/>
              </a:spcAft>
            </a:pPr>
            <a:r>
              <a:rPr lang="en-US" altLang="zh-CN" sz="2000" b="1" dirty="0" smtClean="0">
                <a:solidFill>
                  <a:srgbClr val="000000"/>
                </a:solidFill>
                <a:latin typeface="Arial Narrow" pitchFamily="34" charset="0"/>
              </a:rPr>
              <a:t>e-ring </a:t>
            </a:r>
          </a:p>
        </p:txBody>
      </p:sp>
      <p:sp>
        <p:nvSpPr>
          <p:cNvPr id="14" name="矩形 13"/>
          <p:cNvSpPr/>
          <p:nvPr/>
        </p:nvSpPr>
        <p:spPr>
          <a:xfrm>
            <a:off x="2209031" y="5391540"/>
            <a:ext cx="2193834" cy="1200328"/>
          </a:xfrm>
          <a:prstGeom prst="rect">
            <a:avLst/>
          </a:prstGeom>
        </p:spPr>
        <p:txBody>
          <a:bodyPr wrap="square">
            <a:spAutoFit/>
          </a:bodyPr>
          <a:lstStyle/>
          <a:p>
            <a:pPr eaLnBrk="1" hangingPunct="1"/>
            <a:r>
              <a:rPr kumimoji="1" lang="en-US" altLang="zh-CN" sz="2400" b="1" dirty="0">
                <a:solidFill>
                  <a:srgbClr val="000090"/>
                </a:solidFill>
                <a:ea typeface="黑体" pitchFamily="49" charset="-122"/>
                <a:cs typeface="Times New Roman" pitchFamily="18" charset="0"/>
              </a:rPr>
              <a:t>e</a:t>
            </a:r>
            <a:r>
              <a:rPr kumimoji="1" lang="en-US" altLang="zh-CN" sz="2400" b="1" baseline="30000" dirty="0" smtClean="0">
                <a:solidFill>
                  <a:srgbClr val="000090"/>
                </a:solidFill>
                <a:ea typeface="黑体" pitchFamily="49" charset="-122"/>
                <a:cs typeface="Times New Roman" pitchFamily="18" charset="0"/>
              </a:rPr>
              <a:t>-</a:t>
            </a:r>
            <a:r>
              <a:rPr kumimoji="1" lang="en-US" altLang="zh-CN" sz="2400" b="1" dirty="0" smtClean="0">
                <a:solidFill>
                  <a:srgbClr val="000090"/>
                </a:solidFill>
                <a:ea typeface="黑体" pitchFamily="49" charset="-122"/>
                <a:cs typeface="Times New Roman" pitchFamily="18" charset="0"/>
              </a:rPr>
              <a:t> injector </a:t>
            </a:r>
            <a:endParaRPr kumimoji="1" lang="en-US" altLang="zh-CN" sz="2400" b="1" dirty="0">
              <a:solidFill>
                <a:srgbClr val="000090"/>
              </a:solidFill>
              <a:ea typeface="黑体" pitchFamily="49" charset="-122"/>
              <a:cs typeface="Times New Roman" pitchFamily="18" charset="0"/>
            </a:endParaRPr>
          </a:p>
          <a:p>
            <a:pPr eaLnBrk="1" hangingPunct="1"/>
            <a:r>
              <a:rPr kumimoji="1" lang="en-US" altLang="zh-CN" sz="2400" b="1" dirty="0" smtClean="0">
                <a:solidFill>
                  <a:srgbClr val="000090"/>
                </a:solidFill>
                <a:ea typeface="黑体" pitchFamily="49" charset="-122"/>
                <a:cs typeface="Times New Roman" pitchFamily="18" charset="0"/>
              </a:rPr>
              <a:t>SRF Linac-ring</a:t>
            </a:r>
            <a:r>
              <a:rPr kumimoji="1" lang="en-US" altLang="zh-CN" sz="2400" b="1" dirty="0">
                <a:solidFill>
                  <a:srgbClr val="000090"/>
                </a:solidFill>
                <a:ea typeface="黑体" pitchFamily="49" charset="-122"/>
                <a:cs typeface="Times New Roman" pitchFamily="18" charset="0"/>
              </a:rPr>
              <a:t> </a:t>
            </a:r>
            <a:r>
              <a:rPr kumimoji="1" lang="en-US" altLang="zh-CN" sz="2400" b="1" dirty="0" smtClean="0">
                <a:solidFill>
                  <a:srgbClr val="000090"/>
                </a:solidFill>
                <a:ea typeface="黑体" pitchFamily="49" charset="-122"/>
                <a:cs typeface="Times New Roman" pitchFamily="18" charset="0"/>
              </a:rPr>
              <a:t>3.5-10 GeV</a:t>
            </a:r>
            <a:endParaRPr kumimoji="1" lang="en-US" altLang="zh-CN" sz="2400" b="1" dirty="0">
              <a:solidFill>
                <a:srgbClr val="000090"/>
              </a:solidFill>
              <a:ea typeface="黑体" pitchFamily="49" charset="-122"/>
              <a:cs typeface="Times New Roman" pitchFamily="18" charset="0"/>
            </a:endParaRPr>
          </a:p>
        </p:txBody>
      </p:sp>
      <p:sp>
        <p:nvSpPr>
          <p:cNvPr id="15" name="TextBox 10"/>
          <p:cNvSpPr txBox="1"/>
          <p:nvPr/>
        </p:nvSpPr>
        <p:spPr>
          <a:xfrm>
            <a:off x="7521054" y="5369952"/>
            <a:ext cx="1082348" cy="523220"/>
          </a:xfrm>
          <a:prstGeom prst="rect">
            <a:avLst/>
          </a:prstGeom>
          <a:noFill/>
        </p:spPr>
        <p:txBody>
          <a:bodyPr wrap="none" rtlCol="0">
            <a:spAutoFit/>
          </a:bodyPr>
          <a:lstStyle/>
          <a:p>
            <a:pPr eaLnBrk="1" fontAlgn="auto" hangingPunct="1">
              <a:spcBef>
                <a:spcPts val="0"/>
              </a:spcBef>
              <a:spcAft>
                <a:spcPts val="0"/>
              </a:spcAft>
            </a:pPr>
            <a:r>
              <a:rPr kumimoji="1" lang="en-US" altLang="zh-CN" sz="2800" b="1" dirty="0">
                <a:solidFill>
                  <a:srgbClr val="C00000"/>
                </a:solidFill>
                <a:latin typeface="Times New Roman" pitchFamily="18" charset="0"/>
                <a:ea typeface="黑体" pitchFamily="49" charset="-122"/>
                <a:cs typeface="Times New Roman" pitchFamily="18" charset="0"/>
              </a:rPr>
              <a:t>HIAF</a:t>
            </a:r>
            <a:endParaRPr kumimoji="1" lang="zh-CN" altLang="en-US" sz="2800" b="1" dirty="0">
              <a:solidFill>
                <a:srgbClr val="C00000"/>
              </a:solidFill>
              <a:latin typeface="Times New Roman" pitchFamily="18" charset="0"/>
              <a:ea typeface="黑体" pitchFamily="49" charset="-122"/>
              <a:cs typeface="Times New Roman" pitchFamily="18" charset="0"/>
            </a:endParaRPr>
          </a:p>
        </p:txBody>
      </p:sp>
      <p:sp>
        <p:nvSpPr>
          <p:cNvPr id="16" name="矩形 15"/>
          <p:cNvSpPr/>
          <p:nvPr/>
        </p:nvSpPr>
        <p:spPr>
          <a:xfrm>
            <a:off x="4287410" y="3762878"/>
            <a:ext cx="1643449" cy="461665"/>
          </a:xfrm>
          <a:prstGeom prst="rect">
            <a:avLst/>
          </a:prstGeom>
        </p:spPr>
        <p:txBody>
          <a:bodyPr wrap="none">
            <a:spAutoFit/>
          </a:bodyPr>
          <a:lstStyle/>
          <a:p>
            <a:r>
              <a:rPr lang="en-US" altLang="zh-CN" sz="2400" b="1" dirty="0" smtClean="0">
                <a:solidFill>
                  <a:srgbClr val="FF0000"/>
                </a:solidFill>
                <a:cs typeface="Times New Roman"/>
              </a:rPr>
              <a:t>e</a:t>
            </a:r>
            <a:r>
              <a:rPr lang="en-US" altLang="zh-CN" sz="2400" b="1" baseline="30000" dirty="0" smtClean="0">
                <a:solidFill>
                  <a:srgbClr val="FF0000"/>
                </a:solidFill>
                <a:cs typeface="Times New Roman"/>
              </a:rPr>
              <a:t>-</a:t>
            </a:r>
            <a:r>
              <a:rPr lang="en-US" altLang="zh-CN" sz="2400" b="1" dirty="0" smtClean="0">
                <a:solidFill>
                  <a:srgbClr val="FF0000"/>
                </a:solidFill>
                <a:cs typeface="Times New Roman"/>
              </a:rPr>
              <a:t> </a:t>
            </a:r>
            <a:r>
              <a:rPr lang="en-US" altLang="zh-CN" sz="2400" b="1" dirty="0" smtClean="0">
                <a:solidFill>
                  <a:srgbClr val="00B050"/>
                </a:solidFill>
                <a:cs typeface="Times New Roman"/>
              </a:rPr>
              <a:t>&amp; </a:t>
            </a:r>
            <a:r>
              <a:rPr lang="en-US" altLang="zh-CN" sz="2400" b="1" dirty="0" smtClean="0">
                <a:solidFill>
                  <a:srgbClr val="FF0000"/>
                </a:solidFill>
                <a:cs typeface="Times New Roman"/>
              </a:rPr>
              <a:t>p </a:t>
            </a:r>
            <a:r>
              <a:rPr lang="en-US" altLang="zh-CN" sz="2400" b="1" dirty="0" smtClean="0">
                <a:solidFill>
                  <a:srgbClr val="00B050"/>
                </a:solidFill>
                <a:cs typeface="Times New Roman"/>
              </a:rPr>
              <a:t>rings </a:t>
            </a:r>
            <a:endParaRPr lang="zh-CN" altLang="en-US" sz="2400" dirty="0">
              <a:solidFill>
                <a:srgbClr val="00B050"/>
              </a:solidFill>
            </a:endParaRPr>
          </a:p>
        </p:txBody>
      </p:sp>
      <p:sp>
        <p:nvSpPr>
          <p:cNvPr id="17" name="矩形 16"/>
          <p:cNvSpPr/>
          <p:nvPr/>
        </p:nvSpPr>
        <p:spPr>
          <a:xfrm>
            <a:off x="5736097" y="5538718"/>
            <a:ext cx="1428191" cy="338554"/>
          </a:xfrm>
          <a:prstGeom prst="rect">
            <a:avLst/>
          </a:prstGeom>
        </p:spPr>
        <p:txBody>
          <a:bodyPr wrap="square">
            <a:spAutoFit/>
          </a:bodyPr>
          <a:lstStyle/>
          <a:p>
            <a:pPr algn="ctr"/>
            <a:r>
              <a:rPr lang="en-US" altLang="zh-CN" sz="1600" b="1" dirty="0" smtClean="0">
                <a:solidFill>
                  <a:srgbClr val="FF0000"/>
                </a:solidFill>
                <a:cs typeface="Times New Roman"/>
              </a:rPr>
              <a:t>P</a:t>
            </a:r>
            <a:r>
              <a:rPr lang="en-US" altLang="zh-CN" sz="1600" b="1" dirty="0" smtClean="0">
                <a:solidFill>
                  <a:srgbClr val="00B050"/>
                </a:solidFill>
                <a:cs typeface="Times New Roman"/>
              </a:rPr>
              <a:t>roton ring </a:t>
            </a:r>
            <a:endParaRPr lang="zh-CN" altLang="en-US" sz="1600" dirty="0">
              <a:solidFill>
                <a:srgbClr val="00B050"/>
              </a:solidFill>
            </a:endParaRPr>
          </a:p>
        </p:txBody>
      </p:sp>
      <p:sp>
        <p:nvSpPr>
          <p:cNvPr id="18" name="Rectangle 2"/>
          <p:cNvSpPr>
            <a:spLocks noChangeArrowheads="1"/>
          </p:cNvSpPr>
          <p:nvPr/>
        </p:nvSpPr>
        <p:spPr bwMode="auto">
          <a:xfrm>
            <a:off x="-30590" y="100061"/>
            <a:ext cx="9144000" cy="646331"/>
          </a:xfrm>
          <a:prstGeom prst="rect">
            <a:avLst/>
          </a:prstGeom>
          <a:noFill/>
          <a:ln w="9525">
            <a:noFill/>
            <a:miter lim="800000"/>
            <a:headEnd/>
            <a:tailEnd/>
          </a:ln>
        </p:spPr>
        <p:txBody>
          <a:bodyPr wrap="square">
            <a:spAutoFit/>
          </a:bodyPr>
          <a:lstStyle/>
          <a:p>
            <a:pPr algn="ctr" eaLnBrk="1" hangingPunct="1"/>
            <a:r>
              <a:rPr lang="en-US" altLang="zh-CN" sz="3600" b="1" dirty="0" smtClean="0">
                <a:ea typeface="黑体" pitchFamily="2" charset="-122"/>
              </a:rPr>
              <a:t>Accelerator Complex: HIAF-HIEPA-</a:t>
            </a:r>
            <a:r>
              <a:rPr lang="en-US" altLang="zh-CN" sz="3600" b="1" dirty="0" err="1" smtClean="0">
                <a:ea typeface="黑体" pitchFamily="2" charset="-122"/>
              </a:rPr>
              <a:t>EicC</a:t>
            </a:r>
            <a:endParaRPr lang="zh-CN" altLang="en-US" sz="3600" b="1" dirty="0">
              <a:latin typeface="Times New Roman" pitchFamily="18" charset="0"/>
              <a:ea typeface="仿宋_GB2312" pitchFamily="49" charset="-122"/>
            </a:endParaRPr>
          </a:p>
        </p:txBody>
      </p:sp>
    </p:spTree>
    <p:extLst>
      <p:ext uri="{BB962C8B-B14F-4D97-AF65-F5344CB8AC3E}">
        <p14:creationId xmlns:p14="http://schemas.microsoft.com/office/powerpoint/2010/main" val="10518224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0" y="6743"/>
            <a:ext cx="9110800" cy="858204"/>
          </a:xfrm>
        </p:spPr>
        <p:txBody>
          <a:bodyPr>
            <a:noAutofit/>
          </a:bodyPr>
          <a:lstStyle/>
          <a:p>
            <a:pPr>
              <a:lnSpc>
                <a:spcPct val="80000"/>
              </a:lnSpc>
            </a:pPr>
            <a:r>
              <a:rPr lang="en-US" sz="3600" b="1" dirty="0" smtClean="0">
                <a:ea typeface="华文楷体"/>
                <a:cs typeface="华文楷体"/>
              </a:rPr>
              <a:t>Operating</a:t>
            </a:r>
            <a:r>
              <a:rPr lang="en-US" sz="3600" b="1" dirty="0" smtClean="0">
                <a:solidFill>
                  <a:srgbClr val="FF0000"/>
                </a:solidFill>
                <a:ea typeface="华文楷体"/>
                <a:cs typeface="华文楷体"/>
              </a:rPr>
              <a:t>  </a:t>
            </a:r>
            <a:r>
              <a:rPr lang="en-US" sz="3600" b="1" dirty="0">
                <a:ea typeface="华文楷体"/>
                <a:cs typeface="华文楷体"/>
              </a:rPr>
              <a:t>a</a:t>
            </a:r>
            <a:r>
              <a:rPr lang="en-US" sz="3600" b="1" dirty="0" smtClean="0">
                <a:ea typeface="华文楷体"/>
                <a:cs typeface="华文楷体"/>
              </a:rPr>
              <a:t>ccelerators for particle physics</a:t>
            </a:r>
            <a:r>
              <a:rPr lang="en-US" sz="3600" b="1" dirty="0" smtClean="0">
                <a:solidFill>
                  <a:srgbClr val="000000"/>
                </a:solidFill>
                <a:ea typeface="华文楷体"/>
                <a:cs typeface="华文楷体"/>
              </a:rPr>
              <a:t>  </a:t>
            </a:r>
            <a:endParaRPr lang="en-US" sz="3600" b="1" dirty="0">
              <a:solidFill>
                <a:srgbClr val="000000"/>
              </a:solidFill>
              <a:ea typeface="华文楷体"/>
              <a:cs typeface="华文楷体"/>
            </a:endParaRPr>
          </a:p>
        </p:txBody>
      </p:sp>
      <p:sp>
        <p:nvSpPr>
          <p:cNvPr id="4" name="Slide Number Placeholder 3"/>
          <p:cNvSpPr>
            <a:spLocks noGrp="1"/>
          </p:cNvSpPr>
          <p:nvPr>
            <p:ph type="sldNum" sz="quarter" idx="12"/>
          </p:nvPr>
        </p:nvSpPr>
        <p:spPr/>
        <p:txBody>
          <a:bodyPr/>
          <a:lstStyle/>
          <a:p>
            <a:fld id="{C973300C-797F-D148-A78D-320196FBAF04}" type="slidenum">
              <a:rPr lang="en-US" smtClean="0"/>
              <a:t>47</a:t>
            </a:fld>
            <a:endParaRPr lang="en-US"/>
          </a:p>
        </p:txBody>
      </p:sp>
      <p:pic>
        <p:nvPicPr>
          <p:cNvPr id="5" name="Picture 4"/>
          <p:cNvPicPr>
            <a:picLocks noChangeAspect="1"/>
          </p:cNvPicPr>
          <p:nvPr/>
        </p:nvPicPr>
        <p:blipFill>
          <a:blip r:embed="rId2"/>
          <a:stretch>
            <a:fillRect/>
          </a:stretch>
        </p:blipFill>
        <p:spPr>
          <a:xfrm>
            <a:off x="8300" y="937128"/>
            <a:ext cx="9144000" cy="5262918"/>
          </a:xfrm>
          <a:prstGeom prst="rect">
            <a:avLst/>
          </a:prstGeom>
        </p:spPr>
      </p:pic>
      <p:sp>
        <p:nvSpPr>
          <p:cNvPr id="3" name="Line Callout 1 2"/>
          <p:cNvSpPr/>
          <p:nvPr/>
        </p:nvSpPr>
        <p:spPr>
          <a:xfrm>
            <a:off x="2286000" y="1123465"/>
            <a:ext cx="1483360" cy="1523999"/>
          </a:xfrm>
          <a:prstGeom prst="borderCallout1">
            <a:avLst>
              <a:gd name="adj1" fmla="val 102073"/>
              <a:gd name="adj2" fmla="val 99074"/>
              <a:gd name="adj3" fmla="val 140326"/>
              <a:gd name="adj4" fmla="val 128632"/>
            </a:avLst>
          </a:prstGeom>
          <a:solidFill>
            <a:srgbClr val="FFFF00">
              <a:alpha val="64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FF"/>
                </a:solidFill>
                <a:ea typeface="华文楷体"/>
                <a:cs typeface="华文楷体"/>
              </a:rPr>
              <a:t>Europe</a:t>
            </a:r>
          </a:p>
          <a:p>
            <a:pPr algn="ctr"/>
            <a:r>
              <a:rPr lang="en-US" sz="2400" dirty="0" smtClean="0">
                <a:solidFill>
                  <a:srgbClr val="0000FF"/>
                </a:solidFill>
              </a:rPr>
              <a:t>LHC </a:t>
            </a:r>
          </a:p>
          <a:p>
            <a:pPr algn="ctr"/>
            <a:r>
              <a:rPr lang="en-US" sz="2400" dirty="0" smtClean="0">
                <a:solidFill>
                  <a:srgbClr val="FF0000"/>
                </a:solidFill>
              </a:rPr>
              <a:t>CLIC ?</a:t>
            </a:r>
          </a:p>
          <a:p>
            <a:pPr algn="ctr"/>
            <a:r>
              <a:rPr lang="en-US" sz="2400" dirty="0" smtClean="0">
                <a:solidFill>
                  <a:srgbClr val="FF0000"/>
                </a:solidFill>
              </a:rPr>
              <a:t>F</a:t>
            </a:r>
            <a:r>
              <a:rPr lang="en-US" sz="2400" baseline="-25000" dirty="0" smtClean="0">
                <a:solidFill>
                  <a:srgbClr val="FF0000"/>
                </a:solidFill>
              </a:rPr>
              <a:t>CC</a:t>
            </a:r>
            <a:r>
              <a:rPr lang="en-US" sz="2400" dirty="0" smtClean="0">
                <a:solidFill>
                  <a:srgbClr val="FF0000"/>
                </a:solidFill>
              </a:rPr>
              <a:t> ?</a:t>
            </a:r>
            <a:endParaRPr lang="en-US" sz="2400" dirty="0">
              <a:solidFill>
                <a:srgbClr val="FF0000"/>
              </a:solidFill>
            </a:endParaRPr>
          </a:p>
        </p:txBody>
      </p:sp>
      <p:sp>
        <p:nvSpPr>
          <p:cNvPr id="7" name="Line Callout 1 6"/>
          <p:cNvSpPr/>
          <p:nvPr/>
        </p:nvSpPr>
        <p:spPr>
          <a:xfrm>
            <a:off x="2611509" y="3726579"/>
            <a:ext cx="975360" cy="944880"/>
          </a:xfrm>
          <a:prstGeom prst="borderCallout1">
            <a:avLst>
              <a:gd name="adj1" fmla="val 703"/>
              <a:gd name="adj2" fmla="val -718"/>
              <a:gd name="adj3" fmla="val -18276"/>
              <a:gd name="adj4" fmla="val -31634"/>
            </a:avLst>
          </a:prstGeom>
          <a:solidFill>
            <a:srgbClr val="FFFF00">
              <a:alpha val="64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FF"/>
                </a:solidFill>
              </a:rPr>
              <a:t>USA</a:t>
            </a:r>
          </a:p>
          <a:p>
            <a:pPr algn="ctr"/>
            <a:r>
              <a:rPr lang="en-US" sz="2400" dirty="0" smtClean="0">
                <a:solidFill>
                  <a:srgbClr val="FF0000"/>
                </a:solidFill>
              </a:rPr>
              <a:t>EIC ?</a:t>
            </a:r>
            <a:endParaRPr lang="en-US" sz="2400" dirty="0">
              <a:solidFill>
                <a:srgbClr val="FF0000"/>
              </a:solidFill>
            </a:endParaRPr>
          </a:p>
        </p:txBody>
      </p:sp>
      <p:sp>
        <p:nvSpPr>
          <p:cNvPr id="8" name="Line Callout 1 7"/>
          <p:cNvSpPr/>
          <p:nvPr/>
        </p:nvSpPr>
        <p:spPr>
          <a:xfrm>
            <a:off x="4620846" y="1398176"/>
            <a:ext cx="1200834" cy="721360"/>
          </a:xfrm>
          <a:prstGeom prst="borderCallout1">
            <a:avLst>
              <a:gd name="adj1" fmla="val 100147"/>
              <a:gd name="adj2" fmla="val 46189"/>
              <a:gd name="adj3" fmla="val 199366"/>
              <a:gd name="adj4" fmla="val 124331"/>
            </a:avLst>
          </a:prstGeom>
          <a:solidFill>
            <a:srgbClr val="FFFF00">
              <a:alpha val="64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smtClean="0">
                <a:solidFill>
                  <a:srgbClr val="0000FF"/>
                </a:solidFill>
              </a:rPr>
              <a:t>Russia</a:t>
            </a:r>
            <a:endParaRPr lang="en-US" sz="2400" b="1" dirty="0" smtClean="0">
              <a:solidFill>
                <a:srgbClr val="0000FF"/>
              </a:solidFill>
            </a:endParaRPr>
          </a:p>
          <a:p>
            <a:pPr algn="ctr"/>
            <a:r>
              <a:rPr lang="en-US" sz="2400" dirty="0" smtClean="0">
                <a:solidFill>
                  <a:srgbClr val="FF0000"/>
                </a:solidFill>
              </a:rPr>
              <a:t>SCTF ?</a:t>
            </a:r>
            <a:endParaRPr lang="en-US" sz="2400" dirty="0">
              <a:solidFill>
                <a:srgbClr val="FF0000"/>
              </a:solidFill>
            </a:endParaRPr>
          </a:p>
        </p:txBody>
      </p:sp>
      <p:sp>
        <p:nvSpPr>
          <p:cNvPr id="9" name="Line Callout 1 8"/>
          <p:cNvSpPr/>
          <p:nvPr/>
        </p:nvSpPr>
        <p:spPr>
          <a:xfrm>
            <a:off x="7355840" y="4150174"/>
            <a:ext cx="1402080" cy="1078132"/>
          </a:xfrm>
          <a:prstGeom prst="borderCallout1">
            <a:avLst>
              <a:gd name="adj1" fmla="val -2260"/>
              <a:gd name="adj2" fmla="val 47705"/>
              <a:gd name="adj3" fmla="val -29606"/>
              <a:gd name="adj4" fmla="val 24254"/>
            </a:avLst>
          </a:prstGeom>
          <a:solidFill>
            <a:srgbClr val="FFFF00">
              <a:alpha val="64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FF"/>
                </a:solidFill>
                <a:ea typeface="华文楷体"/>
                <a:cs typeface="华文楷体"/>
              </a:rPr>
              <a:t>Japan</a:t>
            </a:r>
          </a:p>
          <a:p>
            <a:pPr algn="ctr"/>
            <a:r>
              <a:rPr lang="en-US" sz="2400" dirty="0" smtClean="0">
                <a:solidFill>
                  <a:srgbClr val="0000FF"/>
                </a:solidFill>
              </a:rPr>
              <a:t>SKEK-B</a:t>
            </a:r>
          </a:p>
          <a:p>
            <a:pPr algn="ctr"/>
            <a:r>
              <a:rPr lang="en-US" sz="2400" dirty="0" smtClean="0">
                <a:solidFill>
                  <a:srgbClr val="FF0000"/>
                </a:solidFill>
              </a:rPr>
              <a:t>ILC ?</a:t>
            </a:r>
          </a:p>
        </p:txBody>
      </p:sp>
      <p:sp>
        <p:nvSpPr>
          <p:cNvPr id="10" name="Line Callout 1 9"/>
          <p:cNvSpPr/>
          <p:nvPr/>
        </p:nvSpPr>
        <p:spPr>
          <a:xfrm>
            <a:off x="7355840" y="957448"/>
            <a:ext cx="1763260" cy="1250402"/>
          </a:xfrm>
          <a:prstGeom prst="borderCallout1">
            <a:avLst>
              <a:gd name="adj1" fmla="val 102073"/>
              <a:gd name="adj2" fmla="val 42910"/>
              <a:gd name="adj3" fmla="val 184707"/>
              <a:gd name="adj4" fmla="val -9354"/>
            </a:avLst>
          </a:prstGeom>
          <a:solidFill>
            <a:srgbClr val="FFFF00">
              <a:alpha val="64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smtClean="0">
                <a:solidFill>
                  <a:srgbClr val="0000FF"/>
                </a:solidFill>
                <a:ea typeface="华文楷体"/>
                <a:cs typeface="华文楷体"/>
              </a:rPr>
              <a:t>China</a:t>
            </a:r>
            <a:endParaRPr lang="en-US" sz="2400" b="1" dirty="0" smtClean="0">
              <a:solidFill>
                <a:srgbClr val="0000FF"/>
              </a:solidFill>
              <a:ea typeface="华文楷体"/>
              <a:cs typeface="华文楷体"/>
            </a:endParaRPr>
          </a:p>
          <a:p>
            <a:pPr algn="ctr"/>
            <a:r>
              <a:rPr lang="en-US" sz="2400" dirty="0" smtClean="0">
                <a:solidFill>
                  <a:srgbClr val="FF0000"/>
                </a:solidFill>
              </a:rPr>
              <a:t>CEPC (ZF)?</a:t>
            </a:r>
          </a:p>
          <a:p>
            <a:pPr algn="ctr"/>
            <a:r>
              <a:rPr lang="en-US" sz="2400" dirty="0" smtClean="0">
                <a:solidFill>
                  <a:srgbClr val="FF0000"/>
                </a:solidFill>
              </a:rPr>
              <a:t>HIEPA ?</a:t>
            </a:r>
            <a:endParaRPr lang="en-US" sz="2400" dirty="0">
              <a:solidFill>
                <a:srgbClr val="FF0000"/>
              </a:solidFill>
            </a:endParaRPr>
          </a:p>
        </p:txBody>
      </p:sp>
    </p:spTree>
    <p:extLst>
      <p:ext uri="{BB962C8B-B14F-4D97-AF65-F5344CB8AC3E}">
        <p14:creationId xmlns:p14="http://schemas.microsoft.com/office/powerpoint/2010/main" val="106358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63477" y="1044161"/>
            <a:ext cx="8405369" cy="5607918"/>
            <a:chOff x="161128" y="205548"/>
            <a:chExt cx="8805158" cy="6524203"/>
          </a:xfrm>
        </p:grpSpPr>
        <p:pic>
          <p:nvPicPr>
            <p:cNvPr id="6" name="Picture 5"/>
            <p:cNvPicPr>
              <a:picLocks noChangeAspect="1"/>
            </p:cNvPicPr>
            <p:nvPr/>
          </p:nvPicPr>
          <p:blipFill>
            <a:blip r:embed="rId3"/>
            <a:stretch>
              <a:fillRect/>
            </a:stretch>
          </p:blipFill>
          <p:spPr>
            <a:xfrm>
              <a:off x="161128" y="205548"/>
              <a:ext cx="8805158" cy="6524203"/>
            </a:xfrm>
            <a:prstGeom prst="rect">
              <a:avLst/>
            </a:prstGeom>
          </p:spPr>
        </p:pic>
        <p:sp>
          <p:nvSpPr>
            <p:cNvPr id="9" name="5-Point Star 8"/>
            <p:cNvSpPr/>
            <p:nvPr/>
          </p:nvSpPr>
          <p:spPr>
            <a:xfrm>
              <a:off x="2519582" y="4050863"/>
              <a:ext cx="333913" cy="333128"/>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sp>
        <p:nvSpPr>
          <p:cNvPr id="14" name="TextBox 13"/>
          <p:cNvSpPr txBox="1"/>
          <p:nvPr/>
        </p:nvSpPr>
        <p:spPr>
          <a:xfrm>
            <a:off x="1" y="16664"/>
            <a:ext cx="9161538" cy="707886"/>
          </a:xfrm>
          <a:prstGeom prst="rect">
            <a:avLst/>
          </a:prstGeom>
          <a:noFill/>
        </p:spPr>
        <p:txBody>
          <a:bodyPr wrap="square" rtlCol="0">
            <a:spAutoFit/>
          </a:bodyPr>
          <a:lstStyle/>
          <a:p>
            <a:pPr algn="ctr"/>
            <a:r>
              <a:rPr lang="en-US" altLang="zh-CN" sz="4000" b="1" dirty="0" smtClean="0">
                <a:ea typeface="华文楷体"/>
                <a:cs typeface="华文楷体"/>
              </a:rPr>
              <a:t>Big Facilities for Particle Physics in China</a:t>
            </a:r>
            <a:endParaRPr lang="en-US" sz="4000" b="1" dirty="0">
              <a:latin typeface="华文楷体"/>
              <a:ea typeface="华文楷体"/>
              <a:cs typeface="华文楷体"/>
            </a:endParaRPr>
          </a:p>
        </p:txBody>
      </p:sp>
      <p:sp>
        <p:nvSpPr>
          <p:cNvPr id="27" name="Slide Number Placeholder 26"/>
          <p:cNvSpPr>
            <a:spLocks noGrp="1"/>
          </p:cNvSpPr>
          <p:nvPr>
            <p:ph type="sldNum" sz="quarter" idx="12"/>
          </p:nvPr>
        </p:nvSpPr>
        <p:spPr>
          <a:xfrm>
            <a:off x="6482761" y="6242373"/>
            <a:ext cx="2133600" cy="365125"/>
          </a:xfrm>
        </p:spPr>
        <p:txBody>
          <a:bodyPr/>
          <a:lstStyle/>
          <a:p>
            <a:fld id="{B995AD9E-1881-594F-89D1-A4CAC8FC4114}" type="slidenum">
              <a:rPr lang="en-US" smtClean="0"/>
              <a:pPr/>
              <a:t>48</a:t>
            </a:fld>
            <a:endParaRPr lang="en-US"/>
          </a:p>
        </p:txBody>
      </p:sp>
      <p:sp>
        <p:nvSpPr>
          <p:cNvPr id="17" name="5-Point Star 16"/>
          <p:cNvSpPr/>
          <p:nvPr/>
        </p:nvSpPr>
        <p:spPr>
          <a:xfrm>
            <a:off x="3332932" y="3010094"/>
            <a:ext cx="318752" cy="286342"/>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8" name="5-Point Star 17"/>
          <p:cNvSpPr/>
          <p:nvPr/>
        </p:nvSpPr>
        <p:spPr>
          <a:xfrm>
            <a:off x="3677322" y="4850690"/>
            <a:ext cx="318752" cy="286342"/>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9" name="5-Point Star 18"/>
          <p:cNvSpPr/>
          <p:nvPr/>
        </p:nvSpPr>
        <p:spPr>
          <a:xfrm>
            <a:off x="5731273" y="2964442"/>
            <a:ext cx="318752" cy="286342"/>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0" name="5-Point Star 19"/>
          <p:cNvSpPr/>
          <p:nvPr/>
        </p:nvSpPr>
        <p:spPr>
          <a:xfrm>
            <a:off x="6612176" y="4353051"/>
            <a:ext cx="318752" cy="286342"/>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7F39E"/>
              </a:solidFill>
            </a:endParaRPr>
          </a:p>
        </p:txBody>
      </p:sp>
      <p:sp>
        <p:nvSpPr>
          <p:cNvPr id="21" name="5-Point Star 20"/>
          <p:cNvSpPr/>
          <p:nvPr/>
        </p:nvSpPr>
        <p:spPr>
          <a:xfrm>
            <a:off x="5714049" y="5620243"/>
            <a:ext cx="318752" cy="286342"/>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Line Callout 1 14"/>
          <p:cNvSpPr/>
          <p:nvPr/>
        </p:nvSpPr>
        <p:spPr>
          <a:xfrm>
            <a:off x="1762605" y="1854970"/>
            <a:ext cx="1570327" cy="782726"/>
          </a:xfrm>
          <a:prstGeom prst="borderCallout1">
            <a:avLst>
              <a:gd name="adj1" fmla="val 103636"/>
              <a:gd name="adj2" fmla="val 99743"/>
              <a:gd name="adj3" fmla="val 149335"/>
              <a:gd name="adj4" fmla="val 109563"/>
            </a:avLst>
          </a:prstGeom>
          <a:solidFill>
            <a:srgbClr val="FFFF00">
              <a:alpha val="36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smtClean="0">
                <a:solidFill>
                  <a:srgbClr val="FF0000"/>
                </a:solidFill>
                <a:ea typeface="华文楷体"/>
                <a:cs typeface="华文楷体"/>
              </a:rPr>
              <a:t>Lanzhou</a:t>
            </a:r>
            <a:endParaRPr lang="zh-CN" altLang="en-US" sz="2400" b="1" dirty="0" smtClean="0">
              <a:solidFill>
                <a:srgbClr val="FF0000"/>
              </a:solidFill>
              <a:ea typeface="华文楷体"/>
              <a:cs typeface="华文楷体"/>
            </a:endParaRPr>
          </a:p>
          <a:p>
            <a:pPr algn="ctr"/>
            <a:r>
              <a:rPr lang="en-US" altLang="zh-CN" sz="2400" b="1" dirty="0" smtClean="0">
                <a:solidFill>
                  <a:srgbClr val="0000FF"/>
                </a:solidFill>
                <a:ea typeface="华文楷体"/>
                <a:cs typeface="华文楷体"/>
              </a:rPr>
              <a:t>HIRFL</a:t>
            </a:r>
            <a:endParaRPr lang="en-US" altLang="zh-CN" sz="2400" b="1" dirty="0" smtClean="0">
              <a:solidFill>
                <a:srgbClr val="FF0000"/>
              </a:solidFill>
              <a:ea typeface="华文楷体"/>
              <a:cs typeface="华文楷体"/>
            </a:endParaRPr>
          </a:p>
        </p:txBody>
      </p:sp>
      <p:sp>
        <p:nvSpPr>
          <p:cNvPr id="16" name="Line Callout 1 15"/>
          <p:cNvSpPr/>
          <p:nvPr/>
        </p:nvSpPr>
        <p:spPr>
          <a:xfrm>
            <a:off x="4103832" y="1475155"/>
            <a:ext cx="1568835" cy="1051170"/>
          </a:xfrm>
          <a:prstGeom prst="borderCallout1">
            <a:avLst>
              <a:gd name="adj1" fmla="val 102172"/>
              <a:gd name="adj2" fmla="val 100244"/>
              <a:gd name="adj3" fmla="val 142886"/>
              <a:gd name="adj4" fmla="val 112665"/>
            </a:avLst>
          </a:prstGeom>
          <a:solidFill>
            <a:srgbClr val="FFFF00">
              <a:alpha val="36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altLang="zh-CN" sz="2400" b="1" dirty="0" smtClean="0">
                <a:solidFill>
                  <a:srgbClr val="FF0000"/>
                </a:solidFill>
                <a:latin typeface="+mj-lt"/>
                <a:ea typeface="华文楷体"/>
                <a:cs typeface="华文楷体"/>
              </a:rPr>
              <a:t>Beijing</a:t>
            </a:r>
            <a:endParaRPr lang="zh-CN" altLang="en-US" sz="2400" b="1" dirty="0" smtClean="0">
              <a:solidFill>
                <a:srgbClr val="FF0000"/>
              </a:solidFill>
              <a:latin typeface="华文楷体"/>
              <a:ea typeface="华文楷体"/>
              <a:cs typeface="华文楷体"/>
            </a:endParaRPr>
          </a:p>
          <a:p>
            <a:pPr algn="ctr">
              <a:lnSpc>
                <a:spcPct val="90000"/>
              </a:lnSpc>
            </a:pPr>
            <a:r>
              <a:rPr lang="en-US" altLang="zh-CN" sz="2400" b="1" dirty="0" smtClean="0">
                <a:solidFill>
                  <a:srgbClr val="0000FF"/>
                </a:solidFill>
                <a:latin typeface="+mj-lt"/>
                <a:ea typeface="华文楷体"/>
                <a:cs typeface="华文楷体"/>
              </a:rPr>
              <a:t>BEPCII</a:t>
            </a:r>
          </a:p>
          <a:p>
            <a:pPr algn="ctr">
              <a:lnSpc>
                <a:spcPct val="90000"/>
              </a:lnSpc>
            </a:pPr>
            <a:r>
              <a:rPr lang="en-US" altLang="zh-CN" sz="2400" b="1" dirty="0" smtClean="0">
                <a:solidFill>
                  <a:srgbClr val="FF0000"/>
                </a:solidFill>
                <a:latin typeface="+mj-lt"/>
                <a:ea typeface="华文楷体"/>
                <a:cs typeface="华文楷体"/>
              </a:rPr>
              <a:t>HEPS</a:t>
            </a:r>
            <a:r>
              <a:rPr lang="en-US" altLang="zh-CN" sz="2400" b="1" dirty="0" smtClean="0">
                <a:solidFill>
                  <a:srgbClr val="0000FF"/>
                </a:solidFill>
                <a:latin typeface="+mj-lt"/>
                <a:ea typeface="华文楷体"/>
                <a:cs typeface="华文楷体"/>
              </a:rPr>
              <a:t> </a:t>
            </a:r>
            <a:endParaRPr lang="en-US" altLang="zh-CN" sz="2000" b="1" dirty="0" smtClean="0">
              <a:solidFill>
                <a:srgbClr val="0000FF"/>
              </a:solidFill>
              <a:latin typeface="华文楷体"/>
              <a:ea typeface="华文楷体"/>
              <a:cs typeface="华文楷体"/>
            </a:endParaRPr>
          </a:p>
        </p:txBody>
      </p:sp>
      <p:sp>
        <p:nvSpPr>
          <p:cNvPr id="22" name="Line Callout 1 21"/>
          <p:cNvSpPr/>
          <p:nvPr/>
        </p:nvSpPr>
        <p:spPr>
          <a:xfrm>
            <a:off x="567002" y="4057381"/>
            <a:ext cx="1797056" cy="957388"/>
          </a:xfrm>
          <a:prstGeom prst="borderCallout1">
            <a:avLst>
              <a:gd name="adj1" fmla="val 29146"/>
              <a:gd name="adj2" fmla="val 101091"/>
              <a:gd name="adj3" fmla="val 43059"/>
              <a:gd name="adj4" fmla="val 115229"/>
            </a:avLst>
          </a:prstGeom>
          <a:solidFill>
            <a:srgbClr val="FFFF00">
              <a:alpha val="36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altLang="zh-CN" sz="2400" b="1" dirty="0" smtClean="0">
                <a:solidFill>
                  <a:srgbClr val="FF0000"/>
                </a:solidFill>
                <a:ea typeface="华文楷体"/>
                <a:cs typeface="华文楷体"/>
              </a:rPr>
              <a:t>Tibet</a:t>
            </a:r>
          </a:p>
          <a:p>
            <a:pPr algn="ctr">
              <a:lnSpc>
                <a:spcPct val="80000"/>
              </a:lnSpc>
            </a:pPr>
            <a:r>
              <a:rPr lang="en-US" altLang="zh-CN" sz="2400" b="1" dirty="0" smtClean="0">
                <a:solidFill>
                  <a:srgbClr val="0000FF"/>
                </a:solidFill>
                <a:ea typeface="华文楷体"/>
                <a:cs typeface="华文楷体"/>
              </a:rPr>
              <a:t>Cosmic observatory</a:t>
            </a:r>
            <a:endParaRPr lang="en-US" sz="2400" b="1" dirty="0" smtClean="0">
              <a:solidFill>
                <a:srgbClr val="0000FF"/>
              </a:solidFill>
              <a:ea typeface="华文楷体"/>
              <a:cs typeface="华文楷体"/>
            </a:endParaRPr>
          </a:p>
        </p:txBody>
      </p:sp>
      <p:sp>
        <p:nvSpPr>
          <p:cNvPr id="23" name="Line Callout 1 22"/>
          <p:cNvSpPr/>
          <p:nvPr/>
        </p:nvSpPr>
        <p:spPr>
          <a:xfrm>
            <a:off x="1603649" y="5370073"/>
            <a:ext cx="1639040" cy="1043768"/>
          </a:xfrm>
          <a:prstGeom prst="borderCallout1">
            <a:avLst>
              <a:gd name="adj1" fmla="val -3507"/>
              <a:gd name="adj2" fmla="val 99684"/>
              <a:gd name="adj3" fmla="val -39352"/>
              <a:gd name="adj4" fmla="val 134164"/>
            </a:avLst>
          </a:prstGeom>
          <a:solidFill>
            <a:srgbClr val="FFFF00">
              <a:alpha val="36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smtClean="0">
                <a:solidFill>
                  <a:srgbClr val="FF0000"/>
                </a:solidFill>
                <a:latin typeface="+mj-lt"/>
                <a:ea typeface="华文楷体"/>
                <a:cs typeface="华文楷体"/>
              </a:rPr>
              <a:t>Sichuan</a:t>
            </a:r>
          </a:p>
          <a:p>
            <a:pPr algn="ctr"/>
            <a:r>
              <a:rPr lang="en-US" altLang="zh-CN" sz="2400" b="1" dirty="0" smtClean="0">
                <a:solidFill>
                  <a:srgbClr val="0000FF"/>
                </a:solidFill>
                <a:latin typeface="+mj-lt"/>
                <a:ea typeface="华文楷体"/>
                <a:cs typeface="华文楷体"/>
              </a:rPr>
              <a:t>CJPL</a:t>
            </a:r>
          </a:p>
          <a:p>
            <a:pPr algn="ctr"/>
            <a:r>
              <a:rPr lang="en-US" altLang="zh-CN" sz="2400" b="1" dirty="0" smtClean="0">
                <a:solidFill>
                  <a:srgbClr val="0000FF"/>
                </a:solidFill>
                <a:latin typeface="+mj-lt"/>
                <a:ea typeface="华文楷体"/>
                <a:cs typeface="华文楷体"/>
              </a:rPr>
              <a:t>LHASSO</a:t>
            </a:r>
          </a:p>
        </p:txBody>
      </p:sp>
      <p:sp>
        <p:nvSpPr>
          <p:cNvPr id="24" name="Line Callout 1 23"/>
          <p:cNvSpPr/>
          <p:nvPr/>
        </p:nvSpPr>
        <p:spPr>
          <a:xfrm>
            <a:off x="6189110" y="5333642"/>
            <a:ext cx="2575153" cy="1298897"/>
          </a:xfrm>
          <a:prstGeom prst="borderCallout1">
            <a:avLst>
              <a:gd name="adj1" fmla="val 59883"/>
              <a:gd name="adj2" fmla="val 220"/>
              <a:gd name="adj3" fmla="val 42093"/>
              <a:gd name="adj4" fmla="val -9550"/>
            </a:avLst>
          </a:prstGeom>
          <a:solidFill>
            <a:srgbClr val="FFFF00">
              <a:alpha val="36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altLang="zh-CN" sz="2000" b="1" dirty="0" smtClean="0">
                <a:solidFill>
                  <a:srgbClr val="FF0000"/>
                </a:solidFill>
                <a:ea typeface="华文楷体"/>
                <a:cs typeface="华文楷体"/>
              </a:rPr>
              <a:t>Guangdong</a:t>
            </a:r>
          </a:p>
          <a:p>
            <a:pPr algn="ctr">
              <a:lnSpc>
                <a:spcPct val="80000"/>
              </a:lnSpc>
            </a:pPr>
            <a:r>
              <a:rPr lang="en-US" altLang="zh-CN" sz="2000" b="1" dirty="0" err="1" smtClean="0">
                <a:solidFill>
                  <a:srgbClr val="0000FF"/>
                </a:solidFill>
                <a:ea typeface="华文楷体"/>
                <a:cs typeface="华文楷体"/>
              </a:rPr>
              <a:t>Daya</a:t>
            </a:r>
            <a:r>
              <a:rPr lang="en-US" altLang="zh-CN" sz="2000" b="1" dirty="0" smtClean="0">
                <a:solidFill>
                  <a:srgbClr val="0000FF"/>
                </a:solidFill>
                <a:ea typeface="华文楷体"/>
                <a:cs typeface="华文楷体"/>
              </a:rPr>
              <a:t> Bay Reactor </a:t>
            </a:r>
            <a:r>
              <a:rPr lang="en-US" altLang="zh-CN" sz="2000" b="1" dirty="0" smtClean="0">
                <a:solidFill>
                  <a:srgbClr val="0000FF"/>
                </a:solidFill>
                <a:latin typeface="Symbol" charset="2"/>
                <a:ea typeface="华文楷体"/>
                <a:cs typeface="Symbol" charset="2"/>
              </a:rPr>
              <a:t>n</a:t>
            </a:r>
            <a:r>
              <a:rPr lang="en-US" altLang="zh-CN" sz="2000" b="1" dirty="0" smtClean="0">
                <a:solidFill>
                  <a:srgbClr val="0000FF"/>
                </a:solidFill>
                <a:ea typeface="华文楷体"/>
                <a:cs typeface="华文楷体"/>
              </a:rPr>
              <a:t> JUNO</a:t>
            </a:r>
          </a:p>
          <a:p>
            <a:pPr algn="ctr">
              <a:lnSpc>
                <a:spcPct val="80000"/>
              </a:lnSpc>
            </a:pPr>
            <a:r>
              <a:rPr lang="en-US" altLang="zh-CN" sz="2000" b="1" dirty="0" smtClean="0">
                <a:solidFill>
                  <a:srgbClr val="0000FF"/>
                </a:solidFill>
                <a:ea typeface="华文楷体"/>
                <a:cs typeface="华文楷体"/>
              </a:rPr>
              <a:t>CNSS </a:t>
            </a:r>
          </a:p>
          <a:p>
            <a:pPr algn="ctr">
              <a:lnSpc>
                <a:spcPct val="80000"/>
              </a:lnSpc>
            </a:pPr>
            <a:r>
              <a:rPr lang="en-US" altLang="zh-CN" sz="2000" b="1" dirty="0" smtClean="0">
                <a:solidFill>
                  <a:srgbClr val="0000FF"/>
                </a:solidFill>
                <a:ea typeface="华文楷体"/>
                <a:cs typeface="华文楷体"/>
              </a:rPr>
              <a:t>HIAF</a:t>
            </a:r>
            <a:r>
              <a:rPr lang="en-US" altLang="zh-CN" sz="2000" b="1" dirty="0" smtClean="0">
                <a:solidFill>
                  <a:srgbClr val="FF0000"/>
                </a:solidFill>
                <a:ea typeface="华文楷体"/>
                <a:cs typeface="华文楷体"/>
                <a:sym typeface="Wingdings"/>
              </a:rPr>
              <a:t>HIEPA-</a:t>
            </a:r>
            <a:r>
              <a:rPr lang="en-US" altLang="zh-CN" sz="2000" b="1" dirty="0" err="1" smtClean="0">
                <a:solidFill>
                  <a:srgbClr val="FF0000"/>
                </a:solidFill>
                <a:ea typeface="华文楷体"/>
                <a:cs typeface="华文楷体"/>
              </a:rPr>
              <a:t>EiC</a:t>
            </a:r>
            <a:endParaRPr lang="en-US" altLang="zh-CN" sz="2000" b="1" dirty="0" smtClean="0">
              <a:solidFill>
                <a:srgbClr val="FF0000"/>
              </a:solidFill>
              <a:ea typeface="华文楷体"/>
              <a:cs typeface="华文楷体"/>
            </a:endParaRPr>
          </a:p>
        </p:txBody>
      </p:sp>
      <p:sp>
        <p:nvSpPr>
          <p:cNvPr id="25" name="Line Callout 1 24"/>
          <p:cNvSpPr/>
          <p:nvPr/>
        </p:nvSpPr>
        <p:spPr>
          <a:xfrm>
            <a:off x="7356229" y="3837195"/>
            <a:ext cx="1412617" cy="826621"/>
          </a:xfrm>
          <a:prstGeom prst="borderCallout1">
            <a:avLst>
              <a:gd name="adj1" fmla="val 50857"/>
              <a:gd name="adj2" fmla="val -316"/>
              <a:gd name="adj3" fmla="val 71132"/>
              <a:gd name="adj4" fmla="val -35497"/>
            </a:avLst>
          </a:prstGeom>
          <a:solidFill>
            <a:srgbClr val="FFFF00">
              <a:alpha val="36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smtClean="0">
                <a:solidFill>
                  <a:srgbClr val="FF0000"/>
                </a:solidFill>
                <a:ea typeface="华文楷体"/>
                <a:cs typeface="华文楷体"/>
              </a:rPr>
              <a:t>Shanghai</a:t>
            </a:r>
          </a:p>
          <a:p>
            <a:pPr algn="ctr"/>
            <a:r>
              <a:rPr lang="en-US" altLang="zh-CN" sz="2400" b="1" dirty="0" smtClean="0">
                <a:solidFill>
                  <a:srgbClr val="0000FF"/>
                </a:solidFill>
                <a:ea typeface="华文楷体"/>
                <a:cs typeface="华文楷体"/>
              </a:rPr>
              <a:t>SLS</a:t>
            </a:r>
          </a:p>
        </p:txBody>
      </p:sp>
      <p:sp>
        <p:nvSpPr>
          <p:cNvPr id="26" name="5-Point Star 25"/>
          <p:cNvSpPr/>
          <p:nvPr/>
        </p:nvSpPr>
        <p:spPr>
          <a:xfrm>
            <a:off x="5792175" y="4206254"/>
            <a:ext cx="318752" cy="286342"/>
          </a:xfrm>
          <a:prstGeom prst="star5">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00FF"/>
              </a:solidFill>
            </a:endParaRPr>
          </a:p>
        </p:txBody>
      </p:sp>
      <p:sp>
        <p:nvSpPr>
          <p:cNvPr id="29" name="5-Point Star 28"/>
          <p:cNvSpPr/>
          <p:nvPr/>
        </p:nvSpPr>
        <p:spPr>
          <a:xfrm>
            <a:off x="3729127" y="4358654"/>
            <a:ext cx="318752" cy="286342"/>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8" name="Line Callout 1 27"/>
          <p:cNvSpPr/>
          <p:nvPr/>
        </p:nvSpPr>
        <p:spPr>
          <a:xfrm>
            <a:off x="3996074" y="3186544"/>
            <a:ext cx="1681994" cy="944209"/>
          </a:xfrm>
          <a:prstGeom prst="borderCallout1">
            <a:avLst>
              <a:gd name="adj1" fmla="val 100207"/>
              <a:gd name="adj2" fmla="val 100485"/>
              <a:gd name="adj3" fmla="val 118852"/>
              <a:gd name="adj4" fmla="val 108712"/>
            </a:avLst>
          </a:prstGeom>
          <a:solidFill>
            <a:srgbClr val="FFFF00">
              <a:alpha val="36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altLang="zh-CN" sz="2400" b="1" dirty="0" smtClean="0">
                <a:solidFill>
                  <a:srgbClr val="FF0000"/>
                </a:solidFill>
                <a:ea typeface="华文楷体"/>
                <a:cs typeface="华文楷体"/>
              </a:rPr>
              <a:t>Hefei</a:t>
            </a:r>
          </a:p>
          <a:p>
            <a:pPr algn="ctr">
              <a:lnSpc>
                <a:spcPct val="80000"/>
              </a:lnSpc>
            </a:pPr>
            <a:r>
              <a:rPr lang="en-US" altLang="zh-CN" sz="2400" b="1" dirty="0" smtClean="0">
                <a:solidFill>
                  <a:srgbClr val="0000FF"/>
                </a:solidFill>
                <a:ea typeface="华文楷体"/>
                <a:cs typeface="华文楷体"/>
              </a:rPr>
              <a:t>HLS2, </a:t>
            </a:r>
            <a:r>
              <a:rPr lang="en-US" altLang="zh-CN" sz="2400" b="1" dirty="0" smtClean="0">
                <a:solidFill>
                  <a:srgbClr val="FF0000"/>
                </a:solidFill>
                <a:ea typeface="华文楷体"/>
                <a:cs typeface="华文楷体"/>
              </a:rPr>
              <a:t>HALS </a:t>
            </a:r>
          </a:p>
          <a:p>
            <a:pPr algn="ctr">
              <a:lnSpc>
                <a:spcPct val="80000"/>
              </a:lnSpc>
            </a:pPr>
            <a:r>
              <a:rPr lang="en-US" altLang="zh-CN" sz="2400" b="1" dirty="0" smtClean="0">
                <a:solidFill>
                  <a:srgbClr val="FF0000"/>
                </a:solidFill>
                <a:ea typeface="华文楷体"/>
                <a:cs typeface="华文楷体"/>
              </a:rPr>
              <a:t>HIEPA</a:t>
            </a:r>
          </a:p>
        </p:txBody>
      </p:sp>
      <p:cxnSp>
        <p:nvCxnSpPr>
          <p:cNvPr id="3" name="Straight Connector 2"/>
          <p:cNvCxnSpPr/>
          <p:nvPr/>
        </p:nvCxnSpPr>
        <p:spPr>
          <a:xfrm flipV="1">
            <a:off x="3242689" y="4635767"/>
            <a:ext cx="486438" cy="697875"/>
          </a:xfrm>
          <a:prstGeom prst="line">
            <a:avLst/>
          </a:prstGeom>
          <a:ln w="38100"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009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heckerboard(across)">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heckerboard(across)">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heckerboard(across)">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checkerboard(across)">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checkerboard(across)">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checkerboard(across)">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2" grpId="0" animBg="1"/>
      <p:bldP spid="23" grpId="0" animBg="1"/>
      <p:bldP spid="24" grpId="0" animBg="1"/>
      <p:bldP spid="25" grpId="0" animBg="1"/>
      <p:bldP spid="26" grpId="0" animBg="1"/>
      <p:bldP spid="2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2162"/>
          </a:xfrm>
        </p:spPr>
        <p:txBody>
          <a:bodyPr>
            <a:noAutofit/>
          </a:bodyPr>
          <a:lstStyle/>
          <a:p>
            <a:r>
              <a:rPr lang="en-US" sz="3600" b="1" dirty="0" smtClean="0">
                <a:cs typeface="Comic Sans MS"/>
              </a:rPr>
              <a:t>Forthcoming Discoveries in Particle Physics</a:t>
            </a:r>
            <a:endParaRPr lang="en-US" sz="3600" b="1" dirty="0">
              <a:cs typeface="Comic Sans MS"/>
            </a:endParaRPr>
          </a:p>
        </p:txBody>
      </p:sp>
      <p:sp>
        <p:nvSpPr>
          <p:cNvPr id="4" name="Slide Number Placeholder 3"/>
          <p:cNvSpPr>
            <a:spLocks noGrp="1"/>
          </p:cNvSpPr>
          <p:nvPr>
            <p:ph type="sldNum" sz="quarter" idx="12"/>
          </p:nvPr>
        </p:nvSpPr>
        <p:spPr/>
        <p:txBody>
          <a:bodyPr/>
          <a:lstStyle/>
          <a:p>
            <a:fld id="{679A2F6C-EB47-8E48-9100-153391A91E0C}" type="slidenum">
              <a:rPr lang="en-US" smtClean="0"/>
              <a:pPr/>
              <a:t>49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282241572"/>
              </p:ext>
            </p:extLst>
          </p:nvPr>
        </p:nvGraphicFramePr>
        <p:xfrm>
          <a:off x="347289" y="949357"/>
          <a:ext cx="8458200" cy="5783782"/>
        </p:xfrm>
        <a:graphic>
          <a:graphicData uri="http://schemas.openxmlformats.org/drawingml/2006/table">
            <a:tbl>
              <a:tblPr firstRow="1" bandRow="1">
                <a:tableStyleId>{FABFCF23-3B69-468F-B69F-88F6DE6A72F2}</a:tableStyleId>
              </a:tblPr>
              <a:tblGrid>
                <a:gridCol w="2504952"/>
                <a:gridCol w="2931879"/>
                <a:gridCol w="3021369"/>
              </a:tblGrid>
              <a:tr h="455931">
                <a:tc>
                  <a:txBody>
                    <a:bodyPr/>
                    <a:lstStyle/>
                    <a:p>
                      <a:pPr algn="ctr"/>
                      <a:r>
                        <a:rPr lang="en-US" b="1" dirty="0" smtClean="0">
                          <a:latin typeface="+mj-lt"/>
                          <a:cs typeface="Comic Sans MS"/>
                        </a:rPr>
                        <a:t>Topic</a:t>
                      </a:r>
                      <a:endParaRPr lang="en-US"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latin typeface="+mj-lt"/>
                          <a:cs typeface="Comic Sans MS"/>
                        </a:rPr>
                        <a:t>Crucial measurement </a:t>
                      </a:r>
                      <a:endParaRPr lang="en-US"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latin typeface="+mj-lt"/>
                          <a:cs typeface="Comic Sans MS"/>
                        </a:rPr>
                        <a:t>Significance</a:t>
                      </a:r>
                      <a:endParaRPr lang="en-US"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72204">
                <a:tc>
                  <a:txBody>
                    <a:bodyPr/>
                    <a:lstStyle/>
                    <a:p>
                      <a:pPr algn="ctr"/>
                      <a:r>
                        <a:rPr lang="en-US" b="1" dirty="0" smtClean="0">
                          <a:solidFill>
                            <a:schemeClr val="tx1"/>
                          </a:solidFill>
                          <a:latin typeface="+mj-lt"/>
                          <a:cs typeface="Comic Sans MS"/>
                        </a:rPr>
                        <a:t>Higgs boson</a:t>
                      </a:r>
                      <a:endParaRPr lang="en-US" b="1" dirty="0">
                        <a:solidFill>
                          <a:schemeClr val="tx1"/>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latin typeface="+mj-lt"/>
                          <a:cs typeface="Comic Sans MS"/>
                        </a:rPr>
                        <a:t>M</a:t>
                      </a:r>
                      <a:r>
                        <a:rPr lang="en-US" b="1" baseline="0" dirty="0" smtClean="0">
                          <a:latin typeface="+mj-lt"/>
                          <a:cs typeface="Comic Sans MS"/>
                        </a:rPr>
                        <a:t> =125 </a:t>
                      </a:r>
                      <a:r>
                        <a:rPr lang="en-US" b="1" baseline="0" dirty="0" err="1" smtClean="0">
                          <a:latin typeface="+mj-lt"/>
                          <a:cs typeface="Comic Sans MS"/>
                        </a:rPr>
                        <a:t>GeV</a:t>
                      </a:r>
                      <a:endParaRPr lang="en-US"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solidFill>
                            <a:srgbClr val="0000FF"/>
                          </a:solidFill>
                          <a:latin typeface="+mj-lt"/>
                          <a:cs typeface="Comic Sans MS"/>
                        </a:rPr>
                        <a:t>Confirm spontaneous symmetry</a:t>
                      </a:r>
                      <a:r>
                        <a:rPr lang="en-US" sz="1400" b="1" baseline="0" dirty="0" smtClean="0">
                          <a:solidFill>
                            <a:srgbClr val="0000FF"/>
                          </a:solidFill>
                          <a:latin typeface="+mj-lt"/>
                          <a:cs typeface="Comic Sans MS"/>
                        </a:rPr>
                        <a:t> breaking in gauge theory</a:t>
                      </a:r>
                      <a:endParaRPr lang="en-US" sz="1400" b="1" dirty="0">
                        <a:solidFill>
                          <a:srgbClr val="0000FF"/>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39522">
                <a:tc>
                  <a:txBody>
                    <a:bodyPr/>
                    <a:lstStyle/>
                    <a:p>
                      <a:pPr algn="ctr"/>
                      <a:r>
                        <a:rPr lang="en-US" sz="1600" b="1" dirty="0" smtClean="0">
                          <a:solidFill>
                            <a:srgbClr val="000000"/>
                          </a:solidFill>
                          <a:latin typeface="+mj-lt"/>
                          <a:cs typeface="Comic Sans MS"/>
                        </a:rPr>
                        <a:t>Gravitational waves (</a:t>
                      </a:r>
                      <a:r>
                        <a:rPr lang="en-US" sz="1600" b="1" dirty="0" smtClean="0">
                          <a:solidFill>
                            <a:srgbClr val="FF0000"/>
                          </a:solidFill>
                          <a:latin typeface="+mj-lt"/>
                          <a:cs typeface="Comic Sans MS"/>
                        </a:rPr>
                        <a:t>Graviton</a:t>
                      </a:r>
                      <a:r>
                        <a:rPr lang="en-US" sz="1600" b="1" dirty="0" smtClean="0">
                          <a:solidFill>
                            <a:srgbClr val="000000"/>
                          </a:solidFill>
                          <a:latin typeface="+mj-lt"/>
                          <a:cs typeface="Comic Sans MS"/>
                        </a:rPr>
                        <a:t>)</a:t>
                      </a:r>
                      <a:endParaRPr lang="en-US" sz="1600" b="1" dirty="0">
                        <a:solidFill>
                          <a:srgbClr val="000000"/>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latin typeface="+mj-lt"/>
                          <a:cs typeface="Comic Sans MS"/>
                        </a:rPr>
                        <a:t>Existence</a:t>
                      </a:r>
                      <a:endParaRPr lang="en-US"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solidFill>
                            <a:srgbClr val="0000FF"/>
                          </a:solidFill>
                          <a:latin typeface="+mj-lt"/>
                          <a:cs typeface="Comic Sans MS"/>
                        </a:rPr>
                        <a:t>Support general relativity</a:t>
                      </a:r>
                      <a:endParaRPr lang="en-US" b="1" dirty="0">
                        <a:solidFill>
                          <a:srgbClr val="0000FF"/>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3089">
                <a:tc>
                  <a:txBody>
                    <a:bodyPr/>
                    <a:lstStyle/>
                    <a:p>
                      <a:pPr algn="ctr"/>
                      <a:r>
                        <a:rPr lang="en-US" sz="1800" b="1" dirty="0" err="1" smtClean="0">
                          <a:solidFill>
                            <a:srgbClr val="FF0000"/>
                          </a:solidFill>
                          <a:latin typeface="+mj-lt"/>
                          <a:cs typeface="Comic Sans MS"/>
                        </a:rPr>
                        <a:t>Glueball</a:t>
                      </a:r>
                      <a:r>
                        <a:rPr lang="en-US" sz="1800" b="1" dirty="0" smtClean="0">
                          <a:solidFill>
                            <a:srgbClr val="FF0000"/>
                          </a:solidFill>
                          <a:latin typeface="+mj-lt"/>
                          <a:cs typeface="Comic Sans MS"/>
                        </a:rPr>
                        <a:t>,</a:t>
                      </a:r>
                      <a:r>
                        <a:rPr lang="en-US" sz="1800" b="1" baseline="0" dirty="0" smtClean="0">
                          <a:solidFill>
                            <a:srgbClr val="FF0000"/>
                          </a:solidFill>
                          <a:latin typeface="+mj-lt"/>
                          <a:cs typeface="Comic Sans MS"/>
                        </a:rPr>
                        <a:t> exotic hadron</a:t>
                      </a:r>
                      <a:endParaRPr lang="en-US" sz="1800" b="1" dirty="0">
                        <a:solidFill>
                          <a:srgbClr val="FF0000"/>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smtClean="0">
                          <a:latin typeface="+mj-lt"/>
                          <a:cs typeface="Comic Sans MS"/>
                        </a:rPr>
                        <a:t>Existence </a:t>
                      </a:r>
                      <a:endParaRPr lang="en-US" sz="1800"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solidFill>
                            <a:srgbClr val="0000FF"/>
                          </a:solidFill>
                          <a:latin typeface="+mj-lt"/>
                          <a:cs typeface="Comic Sans MS"/>
                        </a:rPr>
                        <a:t>QCD, hadron structure</a:t>
                      </a:r>
                      <a:endParaRPr lang="en-US" sz="1400" b="1" dirty="0">
                        <a:solidFill>
                          <a:srgbClr val="0000FF"/>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3089">
                <a:tc>
                  <a:txBody>
                    <a:bodyPr/>
                    <a:lstStyle/>
                    <a:p>
                      <a:pPr algn="ctr"/>
                      <a:r>
                        <a:rPr lang="en-US" sz="1800" b="1" dirty="0" smtClean="0">
                          <a:solidFill>
                            <a:srgbClr val="FF0000"/>
                          </a:solidFill>
                          <a:latin typeface="+mj-lt"/>
                          <a:cs typeface="Comic Sans MS"/>
                        </a:rPr>
                        <a:t>Dark matter </a:t>
                      </a:r>
                      <a:endParaRPr lang="en-US" sz="1800" b="1" dirty="0">
                        <a:solidFill>
                          <a:srgbClr val="FF0000"/>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smtClean="0">
                          <a:latin typeface="+mj-lt"/>
                          <a:cs typeface="Comic Sans MS"/>
                        </a:rPr>
                        <a:t>Existence</a:t>
                      </a:r>
                      <a:endParaRPr lang="en-US" sz="1800"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solidFill>
                            <a:srgbClr val="0000FF"/>
                          </a:solidFill>
                          <a:latin typeface="+mj-lt"/>
                          <a:cs typeface="Comic Sans MS"/>
                        </a:rPr>
                        <a:t>Missing mass in the universe</a:t>
                      </a:r>
                      <a:endParaRPr lang="en-US" sz="1400" b="1" dirty="0">
                        <a:solidFill>
                          <a:srgbClr val="0000FF"/>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03909">
                <a:tc>
                  <a:txBody>
                    <a:bodyPr/>
                    <a:lstStyle/>
                    <a:p>
                      <a:pPr algn="ctr"/>
                      <a:r>
                        <a:rPr lang="en-US" sz="1600" b="1" dirty="0" smtClean="0">
                          <a:solidFill>
                            <a:srgbClr val="FF0000"/>
                          </a:solidFill>
                          <a:latin typeface="+mj-lt"/>
                          <a:cs typeface="Comic Sans MS"/>
                        </a:rPr>
                        <a:t>Antimatter</a:t>
                      </a:r>
                      <a:endParaRPr lang="en-US" sz="1600" b="1" dirty="0">
                        <a:solidFill>
                          <a:srgbClr val="FF0000"/>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smtClean="0">
                          <a:latin typeface="+mj-lt"/>
                          <a:cs typeface="Comic Sans MS"/>
                        </a:rPr>
                        <a:t>Existence </a:t>
                      </a:r>
                      <a:endParaRPr lang="en-US" sz="1800"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solidFill>
                            <a:srgbClr val="0000FF"/>
                          </a:solidFill>
                          <a:latin typeface="+mj-lt"/>
                          <a:cs typeface="Comic Sans MS"/>
                        </a:rPr>
                        <a:t>Baryon number asymmetry</a:t>
                      </a:r>
                      <a:r>
                        <a:rPr lang="en-US" sz="1400" b="1" baseline="0" dirty="0" smtClean="0">
                          <a:solidFill>
                            <a:srgbClr val="0000FF"/>
                          </a:solidFill>
                          <a:latin typeface="+mj-lt"/>
                          <a:cs typeface="Comic Sans MS"/>
                        </a:rPr>
                        <a:t> </a:t>
                      </a:r>
                      <a:endParaRPr lang="en-US" sz="1400" b="1" dirty="0">
                        <a:solidFill>
                          <a:srgbClr val="0000FF"/>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39522">
                <a:tc>
                  <a:txBody>
                    <a:bodyPr/>
                    <a:lstStyle/>
                    <a:p>
                      <a:pPr algn="ctr"/>
                      <a:r>
                        <a:rPr lang="en-US" sz="1800" b="1" dirty="0" smtClean="0">
                          <a:solidFill>
                            <a:srgbClr val="FF0000"/>
                          </a:solidFill>
                          <a:latin typeface="+mj-lt"/>
                          <a:cs typeface="Comic Sans MS"/>
                        </a:rPr>
                        <a:t>Neutrino</a:t>
                      </a:r>
                      <a:r>
                        <a:rPr lang="en-US" sz="1800" b="1" baseline="0" dirty="0" smtClean="0">
                          <a:solidFill>
                            <a:srgbClr val="FF0000"/>
                          </a:solidFill>
                          <a:latin typeface="+mj-lt"/>
                          <a:cs typeface="Comic Sans MS"/>
                        </a:rPr>
                        <a:t> </a:t>
                      </a:r>
                      <a:r>
                        <a:rPr lang="en-US" sz="1800" b="1" kern="1200" baseline="0" dirty="0" smtClean="0">
                          <a:solidFill>
                            <a:schemeClr val="tx1"/>
                          </a:solidFill>
                          <a:latin typeface="+mn-lt"/>
                          <a:ea typeface="+mn-ea"/>
                          <a:cs typeface="Comic Sans MS"/>
                        </a:rPr>
                        <a:t>oscillation </a:t>
                      </a:r>
                    </a:p>
                    <a:p>
                      <a:pPr algn="ctr"/>
                      <a:r>
                        <a:rPr lang="en-US" sz="1800" b="1" kern="1200" baseline="0" dirty="0" smtClean="0">
                          <a:solidFill>
                            <a:srgbClr val="FF0000"/>
                          </a:solidFill>
                          <a:latin typeface="+mn-lt"/>
                          <a:ea typeface="+mn-ea"/>
                          <a:cs typeface="Comic Sans MS"/>
                        </a:rPr>
                        <a:t>and</a:t>
                      </a:r>
                      <a:r>
                        <a:rPr lang="en-US" sz="1800" b="1" kern="1200" baseline="0" dirty="0" smtClean="0">
                          <a:solidFill>
                            <a:schemeClr val="tx1"/>
                          </a:solidFill>
                          <a:latin typeface="+mn-lt"/>
                          <a:ea typeface="+mn-ea"/>
                          <a:cs typeface="Comic Sans MS"/>
                        </a:rPr>
                        <a:t> </a:t>
                      </a:r>
                      <a:r>
                        <a:rPr lang="en-US" sz="1800" b="1" baseline="0" dirty="0" smtClean="0">
                          <a:solidFill>
                            <a:srgbClr val="FF0000"/>
                          </a:solidFill>
                          <a:latin typeface="+mj-lt"/>
                          <a:cs typeface="Comic Sans MS"/>
                        </a:rPr>
                        <a:t>mass </a:t>
                      </a:r>
                      <a:endParaRPr lang="en-US" sz="1800" b="1" dirty="0">
                        <a:solidFill>
                          <a:schemeClr val="tx1"/>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latin typeface="+mj-lt"/>
                          <a:cs typeface="Comic Sans MS"/>
                        </a:rPr>
                        <a:t>M &lt; 1 </a:t>
                      </a:r>
                      <a:r>
                        <a:rPr lang="en-US" b="1" dirty="0" err="1" smtClean="0">
                          <a:latin typeface="+mj-lt"/>
                          <a:cs typeface="Comic Sans MS"/>
                        </a:rPr>
                        <a:t>eV</a:t>
                      </a:r>
                      <a:endParaRPr lang="en-US"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solidFill>
                            <a:srgbClr val="0000FF"/>
                          </a:solidFill>
                          <a:latin typeface="+mj-lt"/>
                          <a:cs typeface="Comic Sans MS"/>
                        </a:rPr>
                        <a:t>Structure of GUTs. Eventual</a:t>
                      </a:r>
                      <a:r>
                        <a:rPr lang="en-US" sz="1400" b="1" baseline="0" dirty="0" smtClean="0">
                          <a:solidFill>
                            <a:srgbClr val="0000FF"/>
                          </a:solidFill>
                          <a:latin typeface="+mj-lt"/>
                          <a:cs typeface="Comic Sans MS"/>
                        </a:rPr>
                        <a:t> fate of the universe</a:t>
                      </a:r>
                      <a:endParaRPr lang="en-US" sz="1400" b="1" dirty="0">
                        <a:solidFill>
                          <a:srgbClr val="0000FF"/>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11087">
                <a:tc>
                  <a:txBody>
                    <a:bodyPr/>
                    <a:lstStyle/>
                    <a:p>
                      <a:pPr algn="ctr"/>
                      <a:r>
                        <a:rPr lang="en-US" b="1" dirty="0" smtClean="0">
                          <a:solidFill>
                            <a:srgbClr val="FF0000"/>
                          </a:solidFill>
                          <a:latin typeface="+mj-lt"/>
                          <a:cs typeface="Comic Sans MS"/>
                        </a:rPr>
                        <a:t>Proton decay</a:t>
                      </a:r>
                      <a:endParaRPr lang="en-US" b="1" dirty="0">
                        <a:solidFill>
                          <a:srgbClr val="FF0000"/>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kern="1200" dirty="0" smtClean="0">
                          <a:solidFill>
                            <a:schemeClr val="dk1"/>
                          </a:solidFill>
                          <a:latin typeface="+mn-lt"/>
                          <a:ea typeface="+mn-ea"/>
                          <a:cs typeface="Comic Sans MS"/>
                        </a:rPr>
                        <a:t>Existence</a:t>
                      </a:r>
                      <a:r>
                        <a:rPr lang="en-US" sz="1600" b="1" kern="1200" baseline="0" dirty="0" smtClean="0">
                          <a:solidFill>
                            <a:schemeClr val="dk1"/>
                          </a:solidFill>
                          <a:latin typeface="+mn-lt"/>
                          <a:ea typeface="+mn-ea"/>
                          <a:cs typeface="Comic Sans MS"/>
                        </a:rPr>
                        <a:t> (</a:t>
                      </a:r>
                      <a:r>
                        <a:rPr lang="en-US" sz="1600" b="1" dirty="0" smtClean="0">
                          <a:latin typeface="+mj-lt"/>
                          <a:cs typeface="Symbol" charset="2"/>
                        </a:rPr>
                        <a:t>t</a:t>
                      </a:r>
                      <a:r>
                        <a:rPr lang="en-US" sz="1600" b="1" dirty="0" smtClean="0">
                          <a:latin typeface="+mj-lt"/>
                          <a:cs typeface="Comic Sans MS"/>
                        </a:rPr>
                        <a:t>&gt;1.67x10</a:t>
                      </a:r>
                      <a:r>
                        <a:rPr lang="en-US" sz="1600" b="1" baseline="30000" dirty="0" smtClean="0">
                          <a:latin typeface="+mj-lt"/>
                          <a:cs typeface="Comic Sans MS"/>
                        </a:rPr>
                        <a:t>34</a:t>
                      </a:r>
                      <a:r>
                        <a:rPr lang="en-US" sz="1600" b="1" baseline="0" dirty="0" smtClean="0">
                          <a:latin typeface="+mj-lt"/>
                          <a:cs typeface="Comic Sans MS"/>
                        </a:rPr>
                        <a:t> years)</a:t>
                      </a:r>
                      <a:endParaRPr lang="en-US" sz="1600"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smtClean="0">
                          <a:solidFill>
                            <a:srgbClr val="0000FF"/>
                          </a:solidFill>
                          <a:latin typeface="+mj-lt"/>
                          <a:cs typeface="Comic Sans MS"/>
                        </a:rPr>
                        <a:t>Evidence for validity</a:t>
                      </a:r>
                      <a:r>
                        <a:rPr lang="en-US" sz="1600" b="1" baseline="0" dirty="0" smtClean="0">
                          <a:solidFill>
                            <a:srgbClr val="0000FF"/>
                          </a:solidFill>
                          <a:latin typeface="+mj-lt"/>
                          <a:cs typeface="Comic Sans MS"/>
                        </a:rPr>
                        <a:t> of GUTs</a:t>
                      </a:r>
                      <a:endParaRPr lang="en-US" sz="1600" b="1" dirty="0" smtClean="0">
                        <a:solidFill>
                          <a:srgbClr val="0000FF"/>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04917">
                <a:tc>
                  <a:txBody>
                    <a:bodyPr/>
                    <a:lstStyle/>
                    <a:p>
                      <a:pPr algn="ctr"/>
                      <a:r>
                        <a:rPr lang="en-US" b="1" dirty="0" smtClean="0">
                          <a:solidFill>
                            <a:srgbClr val="FF0000"/>
                          </a:solidFill>
                          <a:latin typeface="+mj-lt"/>
                          <a:cs typeface="Comic Sans MS"/>
                        </a:rPr>
                        <a:t>Magnetic monopole</a:t>
                      </a:r>
                      <a:endParaRPr lang="en-US" b="1" dirty="0">
                        <a:solidFill>
                          <a:srgbClr val="FF0000"/>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dirty="0" smtClean="0">
                          <a:latin typeface="+mj-lt"/>
                          <a:cs typeface="Comic Sans MS"/>
                        </a:rPr>
                        <a:t>Existence, mass, electric charge</a:t>
                      </a:r>
                      <a:endParaRPr lang="en-US" sz="1600"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300" b="1" dirty="0" smtClean="0">
                          <a:solidFill>
                            <a:srgbClr val="0000FF"/>
                          </a:solidFill>
                          <a:latin typeface="+mj-lt"/>
                          <a:cs typeface="Comic Sans MS"/>
                        </a:rPr>
                        <a:t>Electric and</a:t>
                      </a:r>
                      <a:r>
                        <a:rPr lang="en-US" sz="1300" b="1" baseline="0" dirty="0" smtClean="0">
                          <a:solidFill>
                            <a:srgbClr val="0000FF"/>
                          </a:solidFill>
                          <a:latin typeface="+mj-lt"/>
                          <a:cs typeface="Comic Sans MS"/>
                        </a:rPr>
                        <a:t> magnetic charge symmetry. Structure of gauge field configuration</a:t>
                      </a:r>
                      <a:endParaRPr lang="en-US" sz="1300" b="1" dirty="0">
                        <a:solidFill>
                          <a:srgbClr val="0000FF"/>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17012">
                <a:tc>
                  <a:txBody>
                    <a:bodyPr/>
                    <a:lstStyle/>
                    <a:p>
                      <a:pPr algn="ctr"/>
                      <a:r>
                        <a:rPr lang="en-US" sz="1500" b="1" dirty="0" smtClean="0">
                          <a:solidFill>
                            <a:srgbClr val="FF0000"/>
                          </a:solidFill>
                          <a:latin typeface="+mj-lt"/>
                          <a:cs typeface="Comic Sans MS"/>
                        </a:rPr>
                        <a:t>Fractionally</a:t>
                      </a:r>
                      <a:r>
                        <a:rPr lang="en-US" sz="1500" b="1" baseline="0" dirty="0" smtClean="0">
                          <a:solidFill>
                            <a:srgbClr val="FF0000"/>
                          </a:solidFill>
                          <a:latin typeface="+mj-lt"/>
                          <a:cs typeface="Comic Sans MS"/>
                        </a:rPr>
                        <a:t> charged particle</a:t>
                      </a:r>
                      <a:endParaRPr lang="en-US" sz="1500" b="1" dirty="0">
                        <a:solidFill>
                          <a:srgbClr val="FF0000"/>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latin typeface="+mj-lt"/>
                          <a:cs typeface="Comic Sans MS"/>
                        </a:rPr>
                        <a:t>Existence</a:t>
                      </a:r>
                      <a:endParaRPr lang="en-US"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solidFill>
                            <a:srgbClr val="0000FF"/>
                          </a:solidFill>
                          <a:latin typeface="+mj-lt"/>
                          <a:cs typeface="Comic Sans MS"/>
                        </a:rPr>
                        <a:t>Would confuse all current prejudice</a:t>
                      </a:r>
                      <a:endParaRPr lang="en-US" sz="1400" b="1" dirty="0">
                        <a:solidFill>
                          <a:srgbClr val="0000FF"/>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20738">
                <a:tc>
                  <a:txBody>
                    <a:bodyPr/>
                    <a:lstStyle/>
                    <a:p>
                      <a:pPr algn="ctr"/>
                      <a:r>
                        <a:rPr lang="en-US" sz="1600" b="1" dirty="0" smtClean="0">
                          <a:solidFill>
                            <a:srgbClr val="FF0000"/>
                          </a:solidFill>
                          <a:latin typeface="+mj-lt"/>
                          <a:cs typeface="Comic Sans MS"/>
                        </a:rPr>
                        <a:t>Super-symmetric particles</a:t>
                      </a:r>
                      <a:endParaRPr lang="en-US" sz="1600" b="1" dirty="0">
                        <a:solidFill>
                          <a:srgbClr val="FF0000"/>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latin typeface="+mj-lt"/>
                          <a:cs typeface="Comic Sans MS"/>
                        </a:rPr>
                        <a:t>Existence, M &gt; 1 </a:t>
                      </a:r>
                      <a:r>
                        <a:rPr lang="en-US" b="1" dirty="0" err="1" smtClean="0">
                          <a:latin typeface="+mj-lt"/>
                          <a:cs typeface="Comic Sans MS"/>
                        </a:rPr>
                        <a:t>TeV</a:t>
                      </a:r>
                      <a:endParaRPr lang="en-US"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0000FF"/>
                          </a:solidFill>
                          <a:latin typeface="+mj-lt"/>
                          <a:cs typeface="Comic Sans MS"/>
                        </a:rPr>
                        <a:t>Hope of understanding gravity</a:t>
                      </a:r>
                      <a:endParaRPr lang="en-US" sz="1600" b="1" dirty="0">
                        <a:solidFill>
                          <a:srgbClr val="0000FF"/>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572204">
                <a:tc>
                  <a:txBody>
                    <a:bodyPr/>
                    <a:lstStyle/>
                    <a:p>
                      <a:pPr algn="ctr"/>
                      <a:r>
                        <a:rPr lang="en-US" sz="1800" b="1" dirty="0" smtClean="0">
                          <a:solidFill>
                            <a:srgbClr val="FF0000"/>
                          </a:solidFill>
                          <a:latin typeface="+mj-lt"/>
                          <a:cs typeface="Comic Sans MS"/>
                        </a:rPr>
                        <a:t>Extra dimension </a:t>
                      </a:r>
                      <a:endParaRPr lang="en-US" sz="1800" b="1" dirty="0">
                        <a:solidFill>
                          <a:srgbClr val="FF0000"/>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1" dirty="0" smtClean="0">
                          <a:latin typeface="+mj-lt"/>
                          <a:cs typeface="Comic Sans MS"/>
                        </a:rPr>
                        <a:t>Existence, Heavy W/Z like particle, graviton, microscopic</a:t>
                      </a:r>
                      <a:r>
                        <a:rPr lang="en-US" sz="1400" b="1" baseline="0" dirty="0" smtClean="0">
                          <a:latin typeface="+mj-lt"/>
                          <a:cs typeface="Comic Sans MS"/>
                        </a:rPr>
                        <a:t> black hole</a:t>
                      </a:r>
                      <a:endParaRPr lang="en-US" sz="1400" b="1" dirty="0">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solidFill>
                            <a:srgbClr val="0000FF"/>
                          </a:solidFill>
                          <a:latin typeface="+mj-lt"/>
                          <a:cs typeface="Comic Sans MS"/>
                        </a:rPr>
                        <a:t>Hierarchy</a:t>
                      </a:r>
                      <a:r>
                        <a:rPr lang="en-US" b="1" baseline="0" dirty="0" smtClean="0">
                          <a:solidFill>
                            <a:srgbClr val="0000FF"/>
                          </a:solidFill>
                          <a:latin typeface="+mj-lt"/>
                          <a:cs typeface="Comic Sans MS"/>
                        </a:rPr>
                        <a:t> problem</a:t>
                      </a:r>
                      <a:endParaRPr lang="en-US" b="1" dirty="0">
                        <a:solidFill>
                          <a:srgbClr val="0000FF"/>
                        </a:solidFill>
                        <a:latin typeface="+mj-lt"/>
                        <a:cs typeface="Comic Sans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4599893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0" y="0"/>
            <a:ext cx="9110800" cy="860425"/>
          </a:xfrm>
        </p:spPr>
        <p:txBody>
          <a:bodyPr>
            <a:noAutofit/>
          </a:bodyPr>
          <a:lstStyle/>
          <a:p>
            <a:r>
              <a:rPr lang="en-US" sz="4000" b="1" dirty="0">
                <a:cs typeface="Comic Sans MS"/>
              </a:rPr>
              <a:t>Experiments at Large Hadron Collider</a:t>
            </a:r>
            <a:r>
              <a:rPr lang="en-US" sz="3200" b="1" dirty="0"/>
              <a:t/>
            </a:r>
            <a:br>
              <a:rPr lang="en-US" sz="3200" b="1" dirty="0"/>
            </a:br>
            <a:r>
              <a:rPr lang="en-US" sz="2400" b="1" dirty="0">
                <a:solidFill>
                  <a:srgbClr val="0000FF"/>
                </a:solidFill>
                <a:cs typeface="Comic Sans MS"/>
              </a:rPr>
              <a:t>Frontier of high energy physics in the next two decades </a:t>
            </a:r>
            <a:endParaRPr lang="en-US" sz="2400" b="1" dirty="0">
              <a:latin typeface="华文楷体"/>
              <a:ea typeface="华文楷体"/>
              <a:cs typeface="华文楷体"/>
            </a:endParaRPr>
          </a:p>
        </p:txBody>
      </p:sp>
      <p:sp>
        <p:nvSpPr>
          <p:cNvPr id="4" name="Slide Number Placeholder 3"/>
          <p:cNvSpPr>
            <a:spLocks noGrp="1"/>
          </p:cNvSpPr>
          <p:nvPr>
            <p:ph type="sldNum" sz="quarter" idx="12"/>
          </p:nvPr>
        </p:nvSpPr>
        <p:spPr/>
        <p:txBody>
          <a:bodyPr/>
          <a:lstStyle/>
          <a:p>
            <a:fld id="{C973300C-797F-D148-A78D-320196FBAF04}" type="slidenum">
              <a:rPr lang="en-US" smtClean="0"/>
              <a:t>5</a:t>
            </a:fld>
            <a:endParaRPr lang="en-US"/>
          </a:p>
        </p:txBody>
      </p:sp>
      <p:pic>
        <p:nvPicPr>
          <p:cNvPr id="5" name="Picture 2" descr="CERN_picture_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02" y="882323"/>
            <a:ext cx="8001000" cy="600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5"/>
          <p:cNvGrpSpPr/>
          <p:nvPr/>
        </p:nvGrpSpPr>
        <p:grpSpPr>
          <a:xfrm>
            <a:off x="1047749" y="2327233"/>
            <a:ext cx="7429705" cy="3963906"/>
            <a:chOff x="1657349" y="2327233"/>
            <a:chExt cx="7429705" cy="3963906"/>
          </a:xfrm>
        </p:grpSpPr>
        <p:sp>
          <p:nvSpPr>
            <p:cNvPr id="7" name="Line 70"/>
            <p:cNvSpPr>
              <a:spLocks noChangeShapeType="1"/>
            </p:cNvSpPr>
            <p:nvPr/>
          </p:nvSpPr>
          <p:spPr bwMode="auto">
            <a:xfrm flipV="1">
              <a:off x="3924299" y="2588707"/>
              <a:ext cx="505619" cy="1093245"/>
            </a:xfrm>
            <a:prstGeom prst="line">
              <a:avLst/>
            </a:prstGeom>
            <a:noFill/>
            <a:ln w="38100">
              <a:solidFill>
                <a:schemeClr val="bg1"/>
              </a:solidFill>
              <a:prstDash val="sysDot"/>
              <a:round/>
              <a:headEnd/>
              <a:tailEnd/>
            </a:ln>
          </p:spPr>
          <p:txBody>
            <a:bodyPr wrap="none" anchor="ctr"/>
            <a:lstStyle/>
            <a:p>
              <a:pPr>
                <a:defRPr/>
              </a:pPr>
              <a:endParaRPr lang="en-US">
                <a:solidFill>
                  <a:prstClr val="black"/>
                </a:solidFill>
              </a:endParaRPr>
            </a:p>
          </p:txBody>
        </p:sp>
        <p:sp>
          <p:nvSpPr>
            <p:cNvPr id="8" name="Line 71"/>
            <p:cNvSpPr>
              <a:spLocks noChangeShapeType="1"/>
            </p:cNvSpPr>
            <p:nvPr/>
          </p:nvSpPr>
          <p:spPr bwMode="auto">
            <a:xfrm>
              <a:off x="3924299" y="2386255"/>
              <a:ext cx="466725" cy="206134"/>
            </a:xfrm>
            <a:prstGeom prst="line">
              <a:avLst/>
            </a:prstGeom>
            <a:noFill/>
            <a:ln w="38100">
              <a:solidFill>
                <a:schemeClr val="bg1"/>
              </a:solidFill>
              <a:prstDash val="sysDot"/>
              <a:round/>
              <a:headEnd/>
              <a:tailEnd/>
            </a:ln>
          </p:spPr>
          <p:txBody>
            <a:bodyPr wrap="none" anchor="ctr"/>
            <a:lstStyle/>
            <a:p>
              <a:pPr>
                <a:defRPr/>
              </a:pPr>
              <a:endParaRPr lang="en-US">
                <a:solidFill>
                  <a:prstClr val="black"/>
                </a:solidFill>
              </a:endParaRPr>
            </a:p>
          </p:txBody>
        </p:sp>
        <p:sp>
          <p:nvSpPr>
            <p:cNvPr id="9" name="Oval 72"/>
            <p:cNvSpPr>
              <a:spLocks noChangeArrowheads="1"/>
            </p:cNvSpPr>
            <p:nvPr/>
          </p:nvSpPr>
          <p:spPr bwMode="auto">
            <a:xfrm>
              <a:off x="4364631" y="2566622"/>
              <a:ext cx="129183" cy="87116"/>
            </a:xfrm>
            <a:prstGeom prst="ellipse">
              <a:avLst/>
            </a:prstGeom>
            <a:solidFill>
              <a:schemeClr val="accent1"/>
            </a:solidFill>
            <a:ln w="9525">
              <a:solidFill>
                <a:schemeClr val="accent2"/>
              </a:solidFill>
              <a:round/>
              <a:headEnd/>
              <a:tailEnd/>
            </a:ln>
          </p:spPr>
          <p:txBody>
            <a:bodyPr wrap="none" anchor="ctr"/>
            <a:lstStyle/>
            <a:p>
              <a:pPr>
                <a:defRPr/>
              </a:pPr>
              <a:endParaRPr lang="en-US">
                <a:solidFill>
                  <a:prstClr val="black"/>
                </a:solidFill>
                <a:effectLst>
                  <a:outerShdw blurRad="38100" dist="38100" dir="2700000" algn="tl">
                    <a:srgbClr val="FFFFFF"/>
                  </a:outerShdw>
                </a:effectLst>
              </a:endParaRPr>
            </a:p>
          </p:txBody>
        </p:sp>
        <p:pic>
          <p:nvPicPr>
            <p:cNvPr id="10" name="Picture 73" descr="bul-pho-2007-0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49" y="2346991"/>
              <a:ext cx="2266950" cy="1334961"/>
            </a:xfrm>
            <a:prstGeom prst="rect">
              <a:avLst/>
            </a:prstGeom>
            <a:noFill/>
            <a:ln w="38100" cap="flat" cmpd="sng" algn="ctr">
              <a:solidFill>
                <a:srgbClr val="FFFFFF"/>
              </a:solidFill>
              <a:prstDash val="solid"/>
              <a:miter lim="800000"/>
              <a:headEnd type="none" w="med" len="med"/>
              <a:tailEnd type="none" w="med" len="med"/>
            </a:ln>
            <a:effectLst>
              <a:outerShdw blurRad="266700" dist="38100" dir="270000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11" name="Text Box 74"/>
            <p:cNvSpPr txBox="1">
              <a:spLocks noChangeArrowheads="1"/>
            </p:cNvSpPr>
            <p:nvPr/>
          </p:nvSpPr>
          <p:spPr bwMode="auto">
            <a:xfrm>
              <a:off x="3269753" y="2327233"/>
              <a:ext cx="673695" cy="338554"/>
            </a:xfrm>
            <a:prstGeom prst="rect">
              <a:avLst/>
            </a:prstGeom>
            <a:noFill/>
            <a:ln w="9525">
              <a:noFill/>
              <a:miter lim="800000"/>
              <a:headEnd/>
              <a:tailEnd/>
            </a:ln>
            <a:effectLst/>
          </p:spPr>
          <p:txBody>
            <a:bodyPr wrap="square">
              <a:spAutoFit/>
            </a:bodyPr>
            <a:lstStyle>
              <a:lvl1pPr>
                <a:defRPr sz="1600">
                  <a:solidFill>
                    <a:schemeClr val="tx1"/>
                  </a:solidFill>
                  <a:latin typeface="Comic Sans MS" charset="0"/>
                  <a:ea typeface="ＭＳ Ｐゴシック" charset="0"/>
                  <a:cs typeface="ＭＳ Ｐゴシック" charset="0"/>
                </a:defRPr>
              </a:lvl1pPr>
              <a:lvl2pPr marL="37931725" indent="-37474525">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r>
                <a:rPr lang="de-CH" b="1" dirty="0" smtClean="0">
                  <a:solidFill>
                    <a:prstClr val="white"/>
                  </a:solidFill>
                  <a:latin typeface="Century Gothic" charset="0"/>
                </a:rPr>
                <a:t>CMS</a:t>
              </a:r>
              <a:endParaRPr lang="de-CH" sz="2000" b="1" dirty="0" smtClean="0">
                <a:solidFill>
                  <a:prstClr val="white"/>
                </a:solidFill>
                <a:latin typeface="Tahoma" charset="0"/>
              </a:endParaRPr>
            </a:p>
          </p:txBody>
        </p:sp>
        <p:sp>
          <p:nvSpPr>
            <p:cNvPr id="12" name="Oval 76"/>
            <p:cNvSpPr>
              <a:spLocks noChangeArrowheads="1"/>
            </p:cNvSpPr>
            <p:nvPr/>
          </p:nvSpPr>
          <p:spPr bwMode="auto">
            <a:xfrm>
              <a:off x="3182540" y="5276120"/>
              <a:ext cx="116681" cy="79754"/>
            </a:xfrm>
            <a:prstGeom prst="ellipse">
              <a:avLst/>
            </a:prstGeom>
            <a:solidFill>
              <a:schemeClr val="accent1"/>
            </a:solidFill>
            <a:ln w="9525">
              <a:solidFill>
                <a:schemeClr val="accent2"/>
              </a:solidFill>
              <a:round/>
              <a:headEnd/>
              <a:tailEnd/>
            </a:ln>
          </p:spPr>
          <p:txBody>
            <a:bodyPr wrap="none" anchor="ctr"/>
            <a:lstStyle/>
            <a:p>
              <a:pPr>
                <a:defRPr/>
              </a:pPr>
              <a:endParaRPr lang="en-US">
                <a:solidFill>
                  <a:prstClr val="black"/>
                </a:solidFill>
                <a:effectLst>
                  <a:outerShdw blurRad="38100" dist="38100" dir="2700000" algn="tl">
                    <a:srgbClr val="FFFFFF"/>
                  </a:outerShdw>
                </a:effectLst>
              </a:endParaRPr>
            </a:p>
          </p:txBody>
        </p:sp>
        <p:sp>
          <p:nvSpPr>
            <p:cNvPr id="27" name="Oval 83"/>
            <p:cNvSpPr>
              <a:spLocks noChangeArrowheads="1"/>
            </p:cNvSpPr>
            <p:nvPr/>
          </p:nvSpPr>
          <p:spPr bwMode="auto">
            <a:xfrm>
              <a:off x="7940860" y="3439657"/>
              <a:ext cx="105569" cy="68711"/>
            </a:xfrm>
            <a:prstGeom prst="ellipse">
              <a:avLst/>
            </a:prstGeom>
            <a:solidFill>
              <a:schemeClr val="accent1"/>
            </a:solidFill>
            <a:ln w="9525">
              <a:solidFill>
                <a:schemeClr val="accent2"/>
              </a:solidFill>
              <a:round/>
              <a:headEnd/>
              <a:tailEnd/>
            </a:ln>
          </p:spPr>
          <p:txBody>
            <a:bodyPr wrap="none" anchor="ctr"/>
            <a:lstStyle/>
            <a:p>
              <a:pPr>
                <a:defRPr/>
              </a:pPr>
              <a:endParaRPr lang="en-US">
                <a:solidFill>
                  <a:prstClr val="black"/>
                </a:solidFill>
                <a:effectLst>
                  <a:outerShdw blurRad="38100" dist="38100" dir="2700000" algn="tl">
                    <a:srgbClr val="FFFFFF"/>
                  </a:outerShdw>
                </a:effectLst>
              </a:endParaRPr>
            </a:p>
          </p:txBody>
        </p:sp>
        <p:grpSp>
          <p:nvGrpSpPr>
            <p:cNvPr id="20" name="Group 90"/>
            <p:cNvGrpSpPr>
              <a:grpSpLocks/>
            </p:cNvGrpSpPr>
            <p:nvPr/>
          </p:nvGrpSpPr>
          <p:grpSpPr bwMode="auto">
            <a:xfrm>
              <a:off x="6657378" y="4945141"/>
              <a:ext cx="2429676" cy="1304285"/>
              <a:chOff x="3600" y="2976"/>
              <a:chExt cx="1920" cy="1063"/>
            </a:xfrm>
          </p:grpSpPr>
          <p:sp>
            <p:nvSpPr>
              <p:cNvPr id="23" name="Oval 91"/>
              <p:cNvSpPr>
                <a:spLocks noChangeArrowheads="1"/>
              </p:cNvSpPr>
              <p:nvPr/>
            </p:nvSpPr>
            <p:spPr bwMode="auto">
              <a:xfrm>
                <a:off x="3600" y="3247"/>
                <a:ext cx="75" cy="60"/>
              </a:xfrm>
              <a:prstGeom prst="ellipse">
                <a:avLst/>
              </a:prstGeom>
              <a:solidFill>
                <a:schemeClr val="accent1"/>
              </a:solidFill>
              <a:ln w="9525">
                <a:solidFill>
                  <a:schemeClr val="accent2"/>
                </a:solidFill>
                <a:round/>
                <a:headEnd/>
                <a:tailEnd/>
              </a:ln>
            </p:spPr>
            <p:txBody>
              <a:bodyPr wrap="none" anchor="ctr"/>
              <a:lstStyle/>
              <a:p>
                <a:pPr>
                  <a:defRPr/>
                </a:pPr>
                <a:endParaRPr lang="en-US">
                  <a:solidFill>
                    <a:prstClr val="black"/>
                  </a:solidFill>
                  <a:effectLst>
                    <a:outerShdw blurRad="38100" dist="38100" dir="2700000" algn="tl">
                      <a:srgbClr val="FFFFFF"/>
                    </a:outerShdw>
                  </a:effectLst>
                </a:endParaRPr>
              </a:p>
            </p:txBody>
          </p:sp>
          <p:sp>
            <p:nvSpPr>
              <p:cNvPr id="24" name="Line 92"/>
              <p:cNvSpPr>
                <a:spLocks noChangeShapeType="1"/>
              </p:cNvSpPr>
              <p:nvPr/>
            </p:nvSpPr>
            <p:spPr bwMode="auto">
              <a:xfrm flipV="1">
                <a:off x="3638" y="2976"/>
                <a:ext cx="298" cy="271"/>
              </a:xfrm>
              <a:prstGeom prst="line">
                <a:avLst/>
              </a:prstGeom>
              <a:noFill/>
              <a:ln w="38100">
                <a:solidFill>
                  <a:schemeClr val="bg1"/>
                </a:solidFill>
                <a:prstDash val="sysDot"/>
                <a:round/>
                <a:headEnd/>
                <a:tailEnd/>
              </a:ln>
            </p:spPr>
            <p:txBody>
              <a:bodyPr wrap="none" anchor="ctr"/>
              <a:lstStyle/>
              <a:p>
                <a:pPr>
                  <a:defRPr/>
                </a:pPr>
                <a:endParaRPr lang="en-US">
                  <a:solidFill>
                    <a:prstClr val="black"/>
                  </a:solidFill>
                </a:endParaRPr>
              </a:p>
            </p:txBody>
          </p:sp>
          <p:sp>
            <p:nvSpPr>
              <p:cNvPr id="25" name="Line 93"/>
              <p:cNvSpPr>
                <a:spLocks noChangeShapeType="1"/>
              </p:cNvSpPr>
              <p:nvPr/>
            </p:nvSpPr>
            <p:spPr bwMode="auto">
              <a:xfrm>
                <a:off x="3638" y="3286"/>
                <a:ext cx="250" cy="746"/>
              </a:xfrm>
              <a:prstGeom prst="line">
                <a:avLst/>
              </a:prstGeom>
              <a:noFill/>
              <a:ln w="38100">
                <a:solidFill>
                  <a:schemeClr val="bg1"/>
                </a:solidFill>
                <a:prstDash val="sysDot"/>
                <a:round/>
                <a:headEnd/>
                <a:tailEnd/>
              </a:ln>
            </p:spPr>
            <p:txBody>
              <a:bodyPr wrap="none" anchor="ctr"/>
              <a:lstStyle/>
              <a:p>
                <a:pPr>
                  <a:defRPr/>
                </a:pPr>
                <a:endParaRPr lang="en-US">
                  <a:solidFill>
                    <a:prstClr val="black"/>
                  </a:solidFill>
                </a:endParaRPr>
              </a:p>
            </p:txBody>
          </p:sp>
          <p:pic>
            <p:nvPicPr>
              <p:cNvPr id="26" name="Picture 94" descr="0511013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8" y="2976"/>
                <a:ext cx="1632" cy="1063"/>
              </a:xfrm>
              <a:prstGeom prst="rect">
                <a:avLst/>
              </a:prstGeom>
              <a:noFill/>
              <a:ln w="38100">
                <a:solidFill>
                  <a:srgbClr val="FFFFFF"/>
                </a:solidFill>
                <a:miter lim="800000"/>
                <a:headEnd/>
                <a:tailEnd/>
              </a:ln>
              <a:effectLst>
                <a:outerShdw blurRad="266700" dist="38100" dir="2700000">
                  <a:srgbClr val="000000">
                    <a:alpha val="70000"/>
                  </a:srgbClr>
                </a:outerShdw>
              </a:effectLst>
              <a:extLst>
                <a:ext uri="{909E8E84-426E-40dd-AFC4-6F175D3DCCD1}">
                  <a14:hiddenFill xmlns:a14="http://schemas.microsoft.com/office/drawing/2010/main" xmlns="">
                    <a:solidFill>
                      <a:srgbClr val="FFFFFF"/>
                    </a:solidFill>
                  </a14:hiddenFill>
                </a:ext>
              </a:extLst>
            </p:spPr>
          </p:pic>
        </p:grpSp>
        <p:sp>
          <p:nvSpPr>
            <p:cNvPr id="21" name="Rectangle 95"/>
            <p:cNvSpPr>
              <a:spLocks noChangeArrowheads="1"/>
            </p:cNvSpPr>
            <p:nvPr/>
          </p:nvSpPr>
          <p:spPr bwMode="auto">
            <a:xfrm>
              <a:off x="8593526" y="6012618"/>
              <a:ext cx="485935" cy="235581"/>
            </a:xfrm>
            <a:prstGeom prst="rect">
              <a:avLst/>
            </a:prstGeom>
            <a:gradFill rotWithShape="0">
              <a:gsLst>
                <a:gs pos="0">
                  <a:schemeClr val="accent1"/>
                </a:gs>
                <a:gs pos="100000">
                  <a:schemeClr val="accent2"/>
                </a:gs>
              </a:gsLst>
              <a:lin ang="5400000" scaled="1"/>
            </a:gradFill>
            <a:ln w="9525">
              <a:noFill/>
              <a:miter lim="800000"/>
              <a:headEnd/>
              <a:tailEnd/>
            </a:ln>
          </p:spPr>
          <p:txBody>
            <a:bodyPr wrap="none" anchor="ctr"/>
            <a:lstStyle/>
            <a:p>
              <a:pPr>
                <a:defRPr/>
              </a:pPr>
              <a:endParaRPr lang="en-US">
                <a:solidFill>
                  <a:prstClr val="black"/>
                </a:solidFill>
                <a:effectLst>
                  <a:outerShdw blurRad="38100" dist="38100" dir="2700000" algn="tl">
                    <a:srgbClr val="FFFFFF"/>
                  </a:outerShdw>
                </a:effectLst>
              </a:endParaRPr>
            </a:p>
          </p:txBody>
        </p:sp>
        <p:sp>
          <p:nvSpPr>
            <p:cNvPr id="22" name="Text Box 96"/>
            <p:cNvSpPr txBox="1">
              <a:spLocks noChangeArrowheads="1"/>
            </p:cNvSpPr>
            <p:nvPr/>
          </p:nvSpPr>
          <p:spPr bwMode="auto">
            <a:xfrm>
              <a:off x="8287674" y="5952585"/>
              <a:ext cx="791787" cy="338554"/>
            </a:xfrm>
            <a:prstGeom prst="rect">
              <a:avLst/>
            </a:prstGeom>
            <a:noFill/>
            <a:ln w="9525">
              <a:noFill/>
              <a:miter lim="800000"/>
              <a:headEnd/>
              <a:tailEnd/>
            </a:ln>
          </p:spPr>
          <p:txBody>
            <a:bodyPr wrap="square">
              <a:spAutoFit/>
            </a:bodyPr>
            <a:lstStyle>
              <a:lvl1pPr>
                <a:defRPr sz="1600">
                  <a:solidFill>
                    <a:schemeClr val="tx1"/>
                  </a:solidFill>
                  <a:latin typeface="Comic Sans MS" charset="0"/>
                  <a:ea typeface="ＭＳ Ｐゴシック" charset="0"/>
                  <a:cs typeface="ＭＳ Ｐゴシック" charset="0"/>
                </a:defRPr>
              </a:lvl1pPr>
              <a:lvl2pPr marL="37931725" indent="-37474525">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r>
                <a:rPr lang="de-CH" b="1" dirty="0" smtClean="0">
                  <a:solidFill>
                    <a:prstClr val="white"/>
                  </a:solidFill>
                  <a:latin typeface="Century Gothic" charset="0"/>
                </a:rPr>
                <a:t>ATLAS</a:t>
              </a:r>
            </a:p>
          </p:txBody>
        </p:sp>
      </p:grpSp>
      <p:sp>
        <p:nvSpPr>
          <p:cNvPr id="36" name="Rectangle 35"/>
          <p:cNvSpPr/>
          <p:nvPr/>
        </p:nvSpPr>
        <p:spPr>
          <a:xfrm>
            <a:off x="2420654" y="4022019"/>
            <a:ext cx="3812579" cy="1569660"/>
          </a:xfrm>
          <a:prstGeom prst="rect">
            <a:avLst/>
          </a:prstGeom>
        </p:spPr>
        <p:txBody>
          <a:bodyPr wrap="square">
            <a:spAutoFit/>
          </a:bodyPr>
          <a:lstStyle/>
          <a:p>
            <a:r>
              <a:rPr lang="en-US" sz="2400" dirty="0">
                <a:solidFill>
                  <a:srgbClr val="FFFF00"/>
                </a:solidFill>
                <a:cs typeface="Comic Sans MS"/>
              </a:rPr>
              <a:t>Tunnel circumference: </a:t>
            </a:r>
            <a:r>
              <a:rPr lang="en-US" sz="2400" dirty="0" smtClean="0">
                <a:solidFill>
                  <a:srgbClr val="FFFF00"/>
                </a:solidFill>
                <a:cs typeface="Comic Sans MS"/>
              </a:rPr>
              <a:t>27 km</a:t>
            </a:r>
          </a:p>
          <a:p>
            <a:r>
              <a:rPr lang="en-US" sz="2400" dirty="0" smtClean="0">
                <a:solidFill>
                  <a:srgbClr val="FFFF00"/>
                </a:solidFill>
              </a:rPr>
              <a:t>{p</a:t>
            </a:r>
            <a:r>
              <a:rPr lang="en-US" sz="2400" dirty="0">
                <a:solidFill>
                  <a:srgbClr val="FFFF00"/>
                </a:solidFill>
              </a:rPr>
              <a:t>(</a:t>
            </a:r>
            <a:r>
              <a:rPr lang="en-US" sz="2400" dirty="0" err="1">
                <a:solidFill>
                  <a:srgbClr val="FFFF00"/>
                </a:solidFill>
              </a:rPr>
              <a:t>TeV</a:t>
            </a:r>
            <a:r>
              <a:rPr lang="en-US" sz="2400" dirty="0">
                <a:solidFill>
                  <a:srgbClr val="FFFF00"/>
                </a:solidFill>
              </a:rPr>
              <a:t>) = 0.3 B(T) R(km</a:t>
            </a:r>
            <a:r>
              <a:rPr lang="en-US" sz="2400" dirty="0" smtClean="0">
                <a:solidFill>
                  <a:srgbClr val="FFFF00"/>
                </a:solidFill>
              </a:rPr>
              <a:t>)]</a:t>
            </a:r>
            <a:endParaRPr lang="en-US" sz="2400" dirty="0">
              <a:solidFill>
                <a:srgbClr val="FFFF00"/>
              </a:solidFill>
              <a:cs typeface="Comic Sans MS"/>
            </a:endParaRPr>
          </a:p>
          <a:p>
            <a:r>
              <a:rPr lang="en-US" sz="2400" dirty="0">
                <a:solidFill>
                  <a:srgbClr val="FFFF00"/>
                </a:solidFill>
                <a:cs typeface="Comic Sans MS"/>
              </a:rPr>
              <a:t>D</a:t>
            </a:r>
            <a:r>
              <a:rPr lang="en-US" sz="2400" dirty="0" smtClean="0">
                <a:solidFill>
                  <a:srgbClr val="FFFF00"/>
                </a:solidFill>
                <a:cs typeface="Comic Sans MS"/>
              </a:rPr>
              <a:t>iameter</a:t>
            </a:r>
            <a:r>
              <a:rPr lang="en-US" sz="2400" dirty="0">
                <a:solidFill>
                  <a:srgbClr val="FFFF00"/>
                </a:solidFill>
                <a:cs typeface="Comic Sans MS"/>
              </a:rPr>
              <a:t>: 3.8 m</a:t>
            </a:r>
          </a:p>
          <a:p>
            <a:r>
              <a:rPr lang="en-US" sz="2400" dirty="0">
                <a:solidFill>
                  <a:srgbClr val="FFFF00"/>
                </a:solidFill>
                <a:cs typeface="Comic Sans MS"/>
              </a:rPr>
              <a:t>Depth: 70 – 140 </a:t>
            </a:r>
            <a:r>
              <a:rPr lang="en-US" sz="2400" dirty="0" smtClean="0">
                <a:solidFill>
                  <a:srgbClr val="FFFF00"/>
                </a:solidFill>
                <a:cs typeface="Comic Sans MS"/>
              </a:rPr>
              <a:t>m</a:t>
            </a:r>
            <a:endParaRPr lang="en-US" sz="2400" dirty="0">
              <a:solidFill>
                <a:srgbClr val="FFFF00"/>
              </a:solidFill>
              <a:cs typeface="Comic Sans MS"/>
            </a:endParaRPr>
          </a:p>
        </p:txBody>
      </p:sp>
      <p:grpSp>
        <p:nvGrpSpPr>
          <p:cNvPr id="3" name="Group 2"/>
          <p:cNvGrpSpPr/>
          <p:nvPr/>
        </p:nvGrpSpPr>
        <p:grpSpPr>
          <a:xfrm>
            <a:off x="6591171" y="1411587"/>
            <a:ext cx="1930529" cy="2096781"/>
            <a:chOff x="6591171" y="1411587"/>
            <a:chExt cx="1930529" cy="2096781"/>
          </a:xfrm>
        </p:grpSpPr>
        <p:cxnSp>
          <p:nvCxnSpPr>
            <p:cNvPr id="13" name="Straight Connector 12"/>
            <p:cNvCxnSpPr/>
            <p:nvPr/>
          </p:nvCxnSpPr>
          <p:spPr>
            <a:xfrm flipH="1">
              <a:off x="7436829" y="2843403"/>
              <a:ext cx="1084871" cy="664965"/>
            </a:xfrm>
            <a:prstGeom prst="line">
              <a:avLst/>
            </a:prstGeom>
            <a:ln w="38100" cmpd="sng">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676669" y="2843403"/>
              <a:ext cx="654591" cy="596254"/>
            </a:xfrm>
            <a:prstGeom prst="line">
              <a:avLst/>
            </a:prstGeom>
            <a:ln w="38100" cmpd="sng">
              <a:solidFill>
                <a:schemeClr val="bg1"/>
              </a:solidFill>
              <a:prstDash val="sysDash"/>
            </a:ln>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6"/>
            <a:stretch>
              <a:fillRect/>
            </a:stretch>
          </p:blipFill>
          <p:spPr>
            <a:xfrm>
              <a:off x="6591171" y="1411587"/>
              <a:ext cx="1901745" cy="1431816"/>
            </a:xfrm>
            <a:prstGeom prst="rect">
              <a:avLst/>
            </a:prstGeom>
          </p:spPr>
        </p:pic>
      </p:grpSp>
      <p:pic>
        <p:nvPicPr>
          <p:cNvPr id="33" name="Picture 32"/>
          <p:cNvPicPr>
            <a:picLocks noChangeAspect="1"/>
          </p:cNvPicPr>
          <p:nvPr/>
        </p:nvPicPr>
        <p:blipFill>
          <a:blip r:embed="rId7"/>
          <a:stretch>
            <a:fillRect/>
          </a:stretch>
        </p:blipFill>
        <p:spPr>
          <a:xfrm>
            <a:off x="493602" y="5351273"/>
            <a:ext cx="2166551" cy="1514973"/>
          </a:xfrm>
          <a:prstGeom prst="rect">
            <a:avLst/>
          </a:prstGeom>
        </p:spPr>
      </p:pic>
      <p:pic>
        <p:nvPicPr>
          <p:cNvPr id="28" name="Picture 27"/>
          <p:cNvPicPr>
            <a:picLocks noChangeAspect="1"/>
          </p:cNvPicPr>
          <p:nvPr/>
        </p:nvPicPr>
        <p:blipFill>
          <a:blip r:embed="rId8"/>
          <a:stretch>
            <a:fillRect/>
          </a:stretch>
        </p:blipFill>
        <p:spPr>
          <a:xfrm>
            <a:off x="3916058" y="2835989"/>
            <a:ext cx="2226629" cy="1231606"/>
          </a:xfrm>
          <a:prstGeom prst="rect">
            <a:avLst/>
          </a:prstGeom>
        </p:spPr>
      </p:pic>
      <p:sp>
        <p:nvSpPr>
          <p:cNvPr id="29" name="Slide Number Placeholder 1"/>
          <p:cNvSpPr txBox="1">
            <a:spLocks/>
          </p:cNvSpPr>
          <p:nvPr/>
        </p:nvSpPr>
        <p:spPr>
          <a:xfrm>
            <a:off x="6449500" y="467884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EF7031F-3985-8841-9F96-93325AFB8D2A}" type="slidenum">
              <a:rPr lang="en-US" smtClean="0"/>
              <a:pPr/>
              <a:t>5</a:t>
            </a:fld>
            <a:endParaRPr lang="en-US"/>
          </a:p>
        </p:txBody>
      </p:sp>
      <p:sp>
        <p:nvSpPr>
          <p:cNvPr id="34" name="Text Box 5"/>
          <p:cNvSpPr txBox="1">
            <a:spLocks noChangeArrowheads="1"/>
          </p:cNvSpPr>
          <p:nvPr/>
        </p:nvSpPr>
        <p:spPr bwMode="auto">
          <a:xfrm>
            <a:off x="428174" y="810852"/>
            <a:ext cx="1878464" cy="1477328"/>
          </a:xfrm>
          <a:prstGeom prst="rect">
            <a:avLst/>
          </a:prstGeom>
          <a:noFill/>
          <a:ln w="9525">
            <a:noFill/>
            <a:miter lim="800000"/>
            <a:headEnd/>
            <a:tailEnd/>
          </a:ln>
        </p:spPr>
        <p:txBody>
          <a:bodyPr wrap="none">
            <a:spAutoFit/>
          </a:bodyPr>
          <a:lstStyle/>
          <a:p>
            <a:pPr>
              <a:defRPr/>
            </a:pPr>
            <a:r>
              <a:rPr lang="en-US" i="1" dirty="0">
                <a:solidFill>
                  <a:srgbClr val="FFFF00"/>
                </a:solidFill>
                <a:latin typeface="Arial" pitchFamily="34" charset="0"/>
                <a:ea typeface="+mn-ea"/>
              </a:rPr>
              <a:t>ATLAS</a:t>
            </a:r>
          </a:p>
          <a:p>
            <a:pPr>
              <a:defRPr/>
            </a:pPr>
            <a:r>
              <a:rPr lang="en-US" dirty="0" smtClean="0">
                <a:solidFill>
                  <a:srgbClr val="FFFF00"/>
                </a:solidFill>
                <a:latin typeface="Arial" pitchFamily="34" charset="0"/>
              </a:rPr>
              <a:t>2800</a:t>
            </a:r>
            <a:r>
              <a:rPr lang="en-US" dirty="0" smtClean="0">
                <a:solidFill>
                  <a:srgbClr val="FFFF00"/>
                </a:solidFill>
                <a:latin typeface="Arial" pitchFamily="34" charset="0"/>
                <a:ea typeface="+mn-ea"/>
              </a:rPr>
              <a:t> </a:t>
            </a:r>
            <a:r>
              <a:rPr lang="en-US" dirty="0">
                <a:solidFill>
                  <a:srgbClr val="FFFF00"/>
                </a:solidFill>
                <a:latin typeface="Arial" pitchFamily="34" charset="0"/>
                <a:ea typeface="+mn-ea"/>
              </a:rPr>
              <a:t>Physicists</a:t>
            </a:r>
          </a:p>
          <a:p>
            <a:pPr>
              <a:defRPr/>
            </a:pPr>
            <a:r>
              <a:rPr lang="en-US" dirty="0">
                <a:solidFill>
                  <a:srgbClr val="FFFF00"/>
                </a:solidFill>
                <a:latin typeface="Arial" pitchFamily="34" charset="0"/>
                <a:ea typeface="+mn-ea"/>
              </a:rPr>
              <a:t>  </a:t>
            </a:r>
            <a:r>
              <a:rPr lang="en-US" dirty="0" smtClean="0">
                <a:solidFill>
                  <a:srgbClr val="FFFF00"/>
                </a:solidFill>
                <a:latin typeface="Arial" pitchFamily="34" charset="0"/>
                <a:ea typeface="+mn-ea"/>
              </a:rPr>
              <a:t>1</a:t>
            </a:r>
            <a:r>
              <a:rPr lang="en-US" altLang="zh-CN" dirty="0" smtClean="0">
                <a:solidFill>
                  <a:srgbClr val="FFFF00"/>
                </a:solidFill>
                <a:latin typeface="Arial" pitchFamily="34" charset="0"/>
                <a:ea typeface="+mn-ea"/>
              </a:rPr>
              <a:t>82</a:t>
            </a:r>
            <a:r>
              <a:rPr lang="en-US" dirty="0" smtClean="0">
                <a:solidFill>
                  <a:srgbClr val="FFFF00"/>
                </a:solidFill>
                <a:latin typeface="Arial" pitchFamily="34" charset="0"/>
                <a:ea typeface="+mn-ea"/>
              </a:rPr>
              <a:t> </a:t>
            </a:r>
            <a:r>
              <a:rPr lang="en-US" dirty="0">
                <a:solidFill>
                  <a:srgbClr val="FFFF00"/>
                </a:solidFill>
                <a:latin typeface="Arial" pitchFamily="34" charset="0"/>
                <a:ea typeface="+mn-ea"/>
              </a:rPr>
              <a:t>Institutions</a:t>
            </a:r>
          </a:p>
          <a:p>
            <a:pPr>
              <a:defRPr/>
            </a:pPr>
            <a:r>
              <a:rPr lang="en-US" dirty="0">
                <a:solidFill>
                  <a:srgbClr val="FFFF00"/>
                </a:solidFill>
                <a:latin typeface="Arial" pitchFamily="34" charset="0"/>
                <a:ea typeface="+mn-ea"/>
              </a:rPr>
              <a:t>   </a:t>
            </a:r>
            <a:r>
              <a:rPr lang="en-US" dirty="0">
                <a:solidFill>
                  <a:srgbClr val="FFFF00"/>
                </a:solidFill>
                <a:latin typeface="Arial" pitchFamily="34" charset="0"/>
              </a:rPr>
              <a:t> </a:t>
            </a:r>
            <a:r>
              <a:rPr lang="en-US" dirty="0" smtClean="0">
                <a:solidFill>
                  <a:srgbClr val="FFFF00"/>
                </a:solidFill>
                <a:latin typeface="Arial" pitchFamily="34" charset="0"/>
              </a:rPr>
              <a:t>40</a:t>
            </a:r>
            <a:r>
              <a:rPr lang="en-US" dirty="0" smtClean="0">
                <a:solidFill>
                  <a:srgbClr val="FFFF00"/>
                </a:solidFill>
                <a:latin typeface="Arial" pitchFamily="34" charset="0"/>
                <a:ea typeface="+mn-ea"/>
              </a:rPr>
              <a:t> </a:t>
            </a:r>
            <a:r>
              <a:rPr lang="en-US" dirty="0">
                <a:solidFill>
                  <a:srgbClr val="FFFF00"/>
                </a:solidFill>
                <a:latin typeface="Arial" pitchFamily="34" charset="0"/>
                <a:ea typeface="+mn-ea"/>
              </a:rPr>
              <a:t>countries</a:t>
            </a:r>
          </a:p>
          <a:p>
            <a:pPr>
              <a:defRPr/>
            </a:pPr>
            <a:r>
              <a:rPr lang="en-US" dirty="0">
                <a:solidFill>
                  <a:srgbClr val="FFFF00"/>
                </a:solidFill>
                <a:latin typeface="Arial" pitchFamily="34" charset="0"/>
                <a:ea typeface="+mn-ea"/>
              </a:rPr>
              <a:t>  550 MCHF</a:t>
            </a:r>
          </a:p>
        </p:txBody>
      </p:sp>
      <p:sp>
        <p:nvSpPr>
          <p:cNvPr id="35" name="Text Box 7"/>
          <p:cNvSpPr txBox="1">
            <a:spLocks noChangeArrowheads="1"/>
          </p:cNvSpPr>
          <p:nvPr/>
        </p:nvSpPr>
        <p:spPr bwMode="auto">
          <a:xfrm>
            <a:off x="2301401" y="820559"/>
            <a:ext cx="1876521" cy="1477328"/>
          </a:xfrm>
          <a:prstGeom prst="rect">
            <a:avLst/>
          </a:prstGeom>
          <a:noFill/>
          <a:ln w="9525">
            <a:noFill/>
            <a:miter lim="800000"/>
            <a:headEnd/>
            <a:tailEnd/>
          </a:ln>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i="1" dirty="0">
                <a:solidFill>
                  <a:srgbClr val="FFFF00"/>
                </a:solidFill>
              </a:rPr>
              <a:t>CMS</a:t>
            </a:r>
          </a:p>
          <a:p>
            <a:pPr eaLnBrk="1" hangingPunct="1"/>
            <a:r>
              <a:rPr lang="en-US" dirty="0" smtClean="0">
                <a:solidFill>
                  <a:srgbClr val="FFFF00"/>
                </a:solidFill>
              </a:rPr>
              <a:t>2800 </a:t>
            </a:r>
            <a:r>
              <a:rPr lang="en-US" dirty="0">
                <a:solidFill>
                  <a:srgbClr val="FFFF00"/>
                </a:solidFill>
              </a:rPr>
              <a:t>Physicists</a:t>
            </a:r>
          </a:p>
          <a:p>
            <a:pPr eaLnBrk="1" hangingPunct="1"/>
            <a:r>
              <a:rPr lang="en-US" dirty="0">
                <a:solidFill>
                  <a:srgbClr val="FFFF00"/>
                </a:solidFill>
              </a:rPr>
              <a:t>  184 Institutions</a:t>
            </a:r>
          </a:p>
          <a:p>
            <a:pPr eaLnBrk="1" hangingPunct="1"/>
            <a:r>
              <a:rPr lang="en-US" dirty="0">
                <a:solidFill>
                  <a:srgbClr val="FFFF00"/>
                </a:solidFill>
              </a:rPr>
              <a:t>    </a:t>
            </a:r>
            <a:r>
              <a:rPr lang="en-US" dirty="0" smtClean="0">
                <a:solidFill>
                  <a:srgbClr val="FFFF00"/>
                </a:solidFill>
              </a:rPr>
              <a:t>40 </a:t>
            </a:r>
            <a:r>
              <a:rPr lang="en-US" dirty="0">
                <a:solidFill>
                  <a:srgbClr val="FFFF00"/>
                </a:solidFill>
              </a:rPr>
              <a:t>countries</a:t>
            </a:r>
          </a:p>
          <a:p>
            <a:pPr eaLnBrk="1" hangingPunct="1"/>
            <a:r>
              <a:rPr lang="en-US" dirty="0">
                <a:solidFill>
                  <a:srgbClr val="FFFF00"/>
                </a:solidFill>
              </a:rPr>
              <a:t>  550 MCHF</a:t>
            </a:r>
          </a:p>
        </p:txBody>
      </p:sp>
      <p:sp>
        <p:nvSpPr>
          <p:cNvPr id="39" name="Text Box 8"/>
          <p:cNvSpPr txBox="1">
            <a:spLocks noChangeArrowheads="1"/>
          </p:cNvSpPr>
          <p:nvPr/>
        </p:nvSpPr>
        <p:spPr bwMode="auto">
          <a:xfrm>
            <a:off x="5880295" y="860425"/>
            <a:ext cx="1878464" cy="1477328"/>
          </a:xfrm>
          <a:prstGeom prst="rect">
            <a:avLst/>
          </a:prstGeom>
          <a:noFill/>
          <a:ln w="9525">
            <a:noFill/>
            <a:miter lim="800000"/>
            <a:headEnd/>
            <a:tailEnd/>
          </a:ln>
        </p:spPr>
        <p:txBody>
          <a:bodyPr wrap="none">
            <a:spAutoFit/>
          </a:bodyPr>
          <a:lstStyle/>
          <a:p>
            <a:pPr>
              <a:defRPr/>
            </a:pPr>
            <a:r>
              <a:rPr lang="en-US" i="1" dirty="0">
                <a:solidFill>
                  <a:srgbClr val="FFFF00"/>
                </a:solidFill>
                <a:latin typeface="Arial" pitchFamily="34" charset="0"/>
                <a:ea typeface="+mn-ea"/>
              </a:rPr>
              <a:t>ALICE</a:t>
            </a:r>
          </a:p>
          <a:p>
            <a:pPr>
              <a:defRPr/>
            </a:pPr>
            <a:r>
              <a:rPr lang="en-US" dirty="0" smtClean="0">
                <a:solidFill>
                  <a:srgbClr val="FFFF00"/>
                </a:solidFill>
                <a:latin typeface="Arial" pitchFamily="34" charset="0"/>
                <a:ea typeface="+mn-ea"/>
              </a:rPr>
              <a:t>1550 </a:t>
            </a:r>
            <a:r>
              <a:rPr lang="en-US" dirty="0">
                <a:solidFill>
                  <a:srgbClr val="FFFF00"/>
                </a:solidFill>
                <a:latin typeface="Arial" pitchFamily="34" charset="0"/>
                <a:ea typeface="+mn-ea"/>
              </a:rPr>
              <a:t>Physicists</a:t>
            </a:r>
          </a:p>
          <a:p>
            <a:pPr>
              <a:defRPr/>
            </a:pPr>
            <a:r>
              <a:rPr lang="en-US" dirty="0">
                <a:solidFill>
                  <a:srgbClr val="FFFF00"/>
                </a:solidFill>
                <a:latin typeface="Arial" pitchFamily="34" charset="0"/>
                <a:ea typeface="+mn-ea"/>
              </a:rPr>
              <a:t>  </a:t>
            </a:r>
            <a:r>
              <a:rPr lang="en-US" dirty="0" smtClean="0">
                <a:solidFill>
                  <a:srgbClr val="FFFF00"/>
                </a:solidFill>
                <a:latin typeface="Arial" pitchFamily="34" charset="0"/>
                <a:ea typeface="+mn-ea"/>
              </a:rPr>
              <a:t>151 </a:t>
            </a:r>
            <a:r>
              <a:rPr lang="en-US" dirty="0">
                <a:solidFill>
                  <a:srgbClr val="FFFF00"/>
                </a:solidFill>
                <a:latin typeface="Arial" pitchFamily="34" charset="0"/>
                <a:ea typeface="+mn-ea"/>
              </a:rPr>
              <a:t>Institutions</a:t>
            </a:r>
          </a:p>
          <a:p>
            <a:pPr>
              <a:defRPr/>
            </a:pPr>
            <a:r>
              <a:rPr lang="en-US" dirty="0">
                <a:solidFill>
                  <a:srgbClr val="FFFF00"/>
                </a:solidFill>
                <a:latin typeface="Arial" pitchFamily="34" charset="0"/>
                <a:ea typeface="+mn-ea"/>
              </a:rPr>
              <a:t>    </a:t>
            </a:r>
            <a:r>
              <a:rPr lang="en-US" dirty="0" smtClean="0">
                <a:solidFill>
                  <a:srgbClr val="FFFF00"/>
                </a:solidFill>
                <a:latin typeface="Arial" pitchFamily="34" charset="0"/>
                <a:ea typeface="+mn-ea"/>
              </a:rPr>
              <a:t>37 </a:t>
            </a:r>
            <a:r>
              <a:rPr lang="en-US" dirty="0">
                <a:solidFill>
                  <a:srgbClr val="FFFF00"/>
                </a:solidFill>
                <a:latin typeface="Arial" pitchFamily="34" charset="0"/>
                <a:ea typeface="+mn-ea"/>
              </a:rPr>
              <a:t>countries</a:t>
            </a:r>
          </a:p>
          <a:p>
            <a:pPr>
              <a:defRPr/>
            </a:pPr>
            <a:r>
              <a:rPr lang="en-US" dirty="0">
                <a:solidFill>
                  <a:srgbClr val="FFFF00"/>
                </a:solidFill>
                <a:latin typeface="Arial" pitchFamily="34" charset="0"/>
                <a:ea typeface="+mn-ea"/>
              </a:rPr>
              <a:t>  150 MCHF</a:t>
            </a:r>
          </a:p>
        </p:txBody>
      </p:sp>
      <p:sp>
        <p:nvSpPr>
          <p:cNvPr id="40" name="Text Box 6"/>
          <p:cNvSpPr txBox="1">
            <a:spLocks noChangeArrowheads="1"/>
          </p:cNvSpPr>
          <p:nvPr/>
        </p:nvSpPr>
        <p:spPr bwMode="auto">
          <a:xfrm>
            <a:off x="4068020" y="860425"/>
            <a:ext cx="1846314" cy="1477328"/>
          </a:xfrm>
          <a:prstGeom prst="rect">
            <a:avLst/>
          </a:prstGeom>
          <a:noFill/>
          <a:ln w="9525">
            <a:noFill/>
            <a:miter lim="800000"/>
            <a:headEnd/>
            <a:tailEnd/>
          </a:ln>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i="1" dirty="0" err="1">
                <a:solidFill>
                  <a:srgbClr val="FFFF00"/>
                </a:solidFill>
              </a:rPr>
              <a:t>LHCb</a:t>
            </a:r>
            <a:endParaRPr lang="en-US" i="1" dirty="0">
              <a:solidFill>
                <a:srgbClr val="FFFF00"/>
              </a:solidFill>
            </a:endParaRPr>
          </a:p>
          <a:p>
            <a:pPr eaLnBrk="1" hangingPunct="1"/>
            <a:r>
              <a:rPr lang="en-US" dirty="0">
                <a:solidFill>
                  <a:srgbClr val="FFFF00"/>
                </a:solidFill>
              </a:rPr>
              <a:t> </a:t>
            </a:r>
            <a:r>
              <a:rPr lang="en-US" dirty="0" smtClean="0">
                <a:solidFill>
                  <a:srgbClr val="FFFF00"/>
                </a:solidFill>
              </a:rPr>
              <a:t>1160 </a:t>
            </a:r>
            <a:r>
              <a:rPr lang="en-US" dirty="0">
                <a:solidFill>
                  <a:srgbClr val="FFFF00"/>
                </a:solidFill>
              </a:rPr>
              <a:t>Physicists</a:t>
            </a:r>
          </a:p>
          <a:p>
            <a:pPr eaLnBrk="1" hangingPunct="1"/>
            <a:r>
              <a:rPr lang="en-US" dirty="0">
                <a:solidFill>
                  <a:srgbClr val="FFFF00"/>
                </a:solidFill>
              </a:rPr>
              <a:t>   </a:t>
            </a:r>
            <a:r>
              <a:rPr lang="en-US" dirty="0" smtClean="0">
                <a:solidFill>
                  <a:srgbClr val="FFFF00"/>
                </a:solidFill>
              </a:rPr>
              <a:t>69 </a:t>
            </a:r>
            <a:r>
              <a:rPr lang="en-US" dirty="0">
                <a:solidFill>
                  <a:srgbClr val="FFFF00"/>
                </a:solidFill>
              </a:rPr>
              <a:t>Institutions</a:t>
            </a:r>
          </a:p>
          <a:p>
            <a:pPr eaLnBrk="1" hangingPunct="1"/>
            <a:r>
              <a:rPr lang="en-US" dirty="0">
                <a:solidFill>
                  <a:srgbClr val="FFFF00"/>
                </a:solidFill>
              </a:rPr>
              <a:t>   </a:t>
            </a:r>
            <a:r>
              <a:rPr lang="en-US" dirty="0" smtClean="0">
                <a:solidFill>
                  <a:srgbClr val="FFFF00"/>
                </a:solidFill>
              </a:rPr>
              <a:t>16 </a:t>
            </a:r>
            <a:r>
              <a:rPr lang="en-US" dirty="0">
                <a:solidFill>
                  <a:srgbClr val="FFFF00"/>
                </a:solidFill>
              </a:rPr>
              <a:t>countries</a:t>
            </a:r>
          </a:p>
          <a:p>
            <a:pPr eaLnBrk="1" hangingPunct="1"/>
            <a:r>
              <a:rPr lang="en-US" dirty="0">
                <a:solidFill>
                  <a:srgbClr val="FFFF00"/>
                </a:solidFill>
              </a:rPr>
              <a:t>   75 MCHF</a:t>
            </a:r>
          </a:p>
        </p:txBody>
      </p:sp>
    </p:spTree>
    <p:extLst>
      <p:ext uri="{BB962C8B-B14F-4D97-AF65-F5344CB8AC3E}">
        <p14:creationId xmlns:p14="http://schemas.microsoft.com/office/powerpoint/2010/main" val="179222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ppt_x"/>
                                          </p:val>
                                        </p:tav>
                                        <p:tav tm="100000">
                                          <p:val>
                                            <p:strVal val="#ppt_x"/>
                                          </p:val>
                                        </p:tav>
                                      </p:tavLst>
                                    </p:anim>
                                    <p:anim calcmode="lin" valueType="num">
                                      <p:cBhvr additive="base">
                                        <p:cTn id="42" dur="500" fill="hold"/>
                                        <p:tgtEl>
                                          <p:spTgt spid="3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ppt_x"/>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4" grpId="0"/>
      <p:bldP spid="35" grpId="0"/>
      <p:bldP spid="39" grpId="0"/>
      <p:bldP spid="4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79"/>
            <a:ext cx="8229600" cy="809095"/>
          </a:xfrm>
        </p:spPr>
        <p:txBody>
          <a:bodyPr/>
          <a:lstStyle/>
          <a:p>
            <a:r>
              <a:rPr lang="en-US" b="1" dirty="0" smtClean="0">
                <a:cs typeface="Chalkboard"/>
              </a:rPr>
              <a:t>Summary</a:t>
            </a:r>
            <a:endParaRPr lang="en-US" b="1" dirty="0">
              <a:cs typeface="Chalkboard"/>
            </a:endParaRPr>
          </a:p>
        </p:txBody>
      </p:sp>
      <p:sp>
        <p:nvSpPr>
          <p:cNvPr id="3" name="Rectangle 2"/>
          <p:cNvSpPr/>
          <p:nvPr/>
        </p:nvSpPr>
        <p:spPr>
          <a:xfrm>
            <a:off x="152400" y="891671"/>
            <a:ext cx="8717280" cy="5493811"/>
          </a:xfrm>
          <a:prstGeom prst="rect">
            <a:avLst/>
          </a:prstGeom>
        </p:spPr>
        <p:txBody>
          <a:bodyPr wrap="square">
            <a:spAutoFit/>
          </a:bodyPr>
          <a:lstStyle/>
          <a:p>
            <a:pPr marL="457200" indent="-457200">
              <a:buFont typeface="Arial"/>
              <a:buChar char="•"/>
            </a:pPr>
            <a:r>
              <a:rPr lang="en-US" sz="2400" b="1" dirty="0" smtClean="0">
                <a:latin typeface="+mj-lt"/>
                <a:cs typeface="Chalkboard"/>
              </a:rPr>
              <a:t>The major </a:t>
            </a:r>
            <a:r>
              <a:rPr lang="en-US" sz="2400" b="1" dirty="0" smtClean="0">
                <a:solidFill>
                  <a:srgbClr val="000000"/>
                </a:solidFill>
                <a:latin typeface="+mj-lt"/>
                <a:cs typeface="Chalkboard"/>
              </a:rPr>
              <a:t>physics </a:t>
            </a:r>
            <a:r>
              <a:rPr lang="en-US" sz="2400" b="1" dirty="0" smtClean="0">
                <a:latin typeface="+mj-lt"/>
                <a:cs typeface="Chalkboard"/>
              </a:rPr>
              <a:t>focusing at energy frontier is physics with Higgs boson and search for </a:t>
            </a:r>
            <a:r>
              <a:rPr lang="en-US" sz="2400" b="1" dirty="0" smtClean="0">
                <a:solidFill>
                  <a:srgbClr val="FF0000"/>
                </a:solidFill>
                <a:latin typeface="+mj-lt"/>
                <a:cs typeface="Chalkboard"/>
              </a:rPr>
              <a:t>new phenomenon </a:t>
            </a:r>
            <a:r>
              <a:rPr lang="en-US" sz="2400" b="1" dirty="0" smtClean="0">
                <a:solidFill>
                  <a:srgbClr val="000000"/>
                </a:solidFill>
                <a:latin typeface="+mj-lt"/>
                <a:cs typeface="Chalkboard"/>
              </a:rPr>
              <a:t>beyond SM</a:t>
            </a:r>
            <a:r>
              <a:rPr lang="en-US" sz="2400" b="1" dirty="0" smtClean="0">
                <a:latin typeface="+mj-lt"/>
                <a:cs typeface="Chalkboard"/>
                <a:sym typeface="Wingdings"/>
              </a:rPr>
              <a:t></a:t>
            </a:r>
            <a:r>
              <a:rPr lang="en-US" sz="2400" b="1" dirty="0" smtClean="0">
                <a:solidFill>
                  <a:srgbClr val="FF0000"/>
                </a:solidFill>
                <a:cs typeface="Chalkboard"/>
              </a:rPr>
              <a:t>LHC</a:t>
            </a:r>
            <a:r>
              <a:rPr lang="en-US" sz="2400" b="1" dirty="0" smtClean="0">
                <a:cs typeface="Chalkboard"/>
              </a:rPr>
              <a:t> </a:t>
            </a:r>
            <a:r>
              <a:rPr lang="en-US" sz="2400" b="1" dirty="0">
                <a:cs typeface="Chalkboard"/>
              </a:rPr>
              <a:t>will continue to be the unique </a:t>
            </a:r>
            <a:r>
              <a:rPr lang="en-US" sz="2400" b="1" dirty="0" smtClean="0">
                <a:solidFill>
                  <a:srgbClr val="FF0000"/>
                </a:solidFill>
                <a:cs typeface="Chalkboard"/>
              </a:rPr>
              <a:t>energy </a:t>
            </a:r>
            <a:r>
              <a:rPr lang="en-US" sz="2400" b="1" dirty="0">
                <a:solidFill>
                  <a:srgbClr val="FF0000"/>
                </a:solidFill>
                <a:cs typeface="Chalkboard"/>
              </a:rPr>
              <a:t>frontier</a:t>
            </a:r>
            <a:r>
              <a:rPr lang="en-US" sz="2400" b="1" dirty="0">
                <a:cs typeface="Chalkboard"/>
              </a:rPr>
              <a:t> in the next two decades to come. </a:t>
            </a:r>
            <a:endParaRPr lang="en-US" sz="2400" b="1" dirty="0" smtClean="0">
              <a:cs typeface="Chalkboard"/>
            </a:endParaRPr>
          </a:p>
          <a:p>
            <a:endParaRPr lang="en-US" sz="900" b="1" dirty="0" smtClean="0">
              <a:cs typeface="Chalkboard"/>
            </a:endParaRPr>
          </a:p>
          <a:p>
            <a:pPr marL="457200" indent="-457200">
              <a:buFont typeface="Arial"/>
              <a:buChar char="•"/>
            </a:pPr>
            <a:r>
              <a:rPr lang="en-US" sz="2400" b="1" dirty="0">
                <a:cs typeface="Chalkboard"/>
              </a:rPr>
              <a:t>The </a:t>
            </a:r>
            <a:r>
              <a:rPr lang="en-US" sz="2400" b="1" dirty="0">
                <a:solidFill>
                  <a:srgbClr val="FF0000"/>
                </a:solidFill>
                <a:cs typeface="Chalkboard"/>
              </a:rPr>
              <a:t>future</a:t>
            </a:r>
            <a:r>
              <a:rPr lang="en-US" sz="2400" b="1" dirty="0">
                <a:cs typeface="Chalkboard"/>
              </a:rPr>
              <a:t> of energy frontier could be </a:t>
            </a:r>
            <a:r>
              <a:rPr lang="en-US" sz="2400" b="1" dirty="0">
                <a:solidFill>
                  <a:srgbClr val="FF0000"/>
                </a:solidFill>
                <a:cs typeface="Chalkboard"/>
              </a:rPr>
              <a:t>Higgs factory</a:t>
            </a:r>
            <a:r>
              <a:rPr lang="en-US" sz="2400" b="1" dirty="0">
                <a:cs typeface="Chalkboard"/>
              </a:rPr>
              <a:t>, </a:t>
            </a:r>
            <a:r>
              <a:rPr lang="en-US" sz="2400" b="1" dirty="0">
                <a:solidFill>
                  <a:srgbClr val="FF0000"/>
                </a:solidFill>
                <a:cs typeface="Chalkboard"/>
              </a:rPr>
              <a:t>accelerator complex </a:t>
            </a:r>
            <a:r>
              <a:rPr lang="en-US" sz="2400" b="1" dirty="0">
                <a:cs typeface="Chalkboard"/>
              </a:rPr>
              <a:t>for both lepton and hadron collision with higher energy and higher luminosity. </a:t>
            </a:r>
          </a:p>
          <a:p>
            <a:endParaRPr lang="en-US" sz="1000" b="1" dirty="0" smtClean="0">
              <a:cs typeface="Chalkboard"/>
            </a:endParaRPr>
          </a:p>
          <a:p>
            <a:pPr marL="457200" indent="-457200">
              <a:buFont typeface="Arial"/>
              <a:buChar char="•"/>
            </a:pPr>
            <a:r>
              <a:rPr lang="en-US" sz="2400" b="1" dirty="0" smtClean="0">
                <a:solidFill>
                  <a:srgbClr val="FF0000"/>
                </a:solidFill>
                <a:latin typeface="+mj-lt"/>
                <a:cs typeface="Chalkboard"/>
              </a:rPr>
              <a:t>SKEKB</a:t>
            </a:r>
            <a:r>
              <a:rPr lang="en-US" sz="2400" b="1" dirty="0" smtClean="0">
                <a:latin typeface="+mj-lt"/>
                <a:cs typeface="Chalkboard"/>
              </a:rPr>
              <a:t> will be the precision frontier for flavor physics and search for new physics for ~</a:t>
            </a:r>
            <a:r>
              <a:rPr lang="en-US" sz="2400" b="1" dirty="0" smtClean="0">
                <a:solidFill>
                  <a:srgbClr val="FF0000"/>
                </a:solidFill>
                <a:latin typeface="+mj-lt"/>
                <a:cs typeface="Chalkboard"/>
              </a:rPr>
              <a:t>10</a:t>
            </a:r>
            <a:r>
              <a:rPr lang="en-US" sz="2400" b="1" dirty="0" smtClean="0">
                <a:latin typeface="+mj-lt"/>
                <a:cs typeface="Chalkboard"/>
              </a:rPr>
              <a:t> years.</a:t>
            </a:r>
          </a:p>
          <a:p>
            <a:endParaRPr lang="en-US" sz="1000" b="1" dirty="0" smtClean="0">
              <a:latin typeface="+mj-lt"/>
              <a:cs typeface="Chalkboard"/>
            </a:endParaRPr>
          </a:p>
          <a:p>
            <a:pPr marL="457200" indent="-457200">
              <a:buFont typeface="Arial"/>
              <a:buChar char="•"/>
            </a:pPr>
            <a:r>
              <a:rPr lang="en-US" sz="2400" b="1" dirty="0" smtClean="0">
                <a:latin typeface="+mj-lt"/>
                <a:cs typeface="Chalkboard"/>
              </a:rPr>
              <a:t>BEPCII’s life time is approaching, a </a:t>
            </a:r>
            <a:r>
              <a:rPr lang="en-US" sz="2400" b="1" dirty="0" smtClean="0">
                <a:solidFill>
                  <a:srgbClr val="FF0000"/>
                </a:solidFill>
                <a:latin typeface="+mj-lt"/>
                <a:cs typeface="Chalkboard"/>
              </a:rPr>
              <a:t>STCF</a:t>
            </a:r>
            <a:r>
              <a:rPr lang="en-US" sz="2400" b="1" dirty="0" smtClean="0">
                <a:latin typeface="+mj-lt"/>
                <a:cs typeface="Chalkboard"/>
              </a:rPr>
              <a:t> could be </a:t>
            </a:r>
            <a:r>
              <a:rPr lang="en-US" sz="2400" b="1" smtClean="0">
                <a:latin typeface="+mj-lt"/>
                <a:cs typeface="Chalkboard"/>
              </a:rPr>
              <a:t>an attractive  </a:t>
            </a:r>
            <a:r>
              <a:rPr lang="en-US" sz="2400" b="1" dirty="0" smtClean="0">
                <a:latin typeface="+mj-lt"/>
                <a:cs typeface="Chalkboard"/>
              </a:rPr>
              <a:t>facility for the QCD study.</a:t>
            </a:r>
          </a:p>
          <a:p>
            <a:endParaRPr lang="en-US" sz="1000" b="1" dirty="0" smtClean="0">
              <a:latin typeface="+mj-lt"/>
              <a:cs typeface="Chalkboard"/>
            </a:endParaRPr>
          </a:p>
          <a:p>
            <a:pPr marL="342900" indent="-342900">
              <a:buFont typeface="Arial"/>
              <a:buChar char="•"/>
            </a:pPr>
            <a:r>
              <a:rPr lang="en-US" sz="2400" b="1" dirty="0" smtClean="0">
                <a:latin typeface="+mj-lt"/>
                <a:cs typeface="Chalkboard"/>
              </a:rPr>
              <a:t>China has contributed greatly to the test and understand QCD theoretically and experimentally (e.g. </a:t>
            </a:r>
            <a:r>
              <a:rPr lang="en-US" sz="2400" b="1" dirty="0" smtClean="0">
                <a:solidFill>
                  <a:srgbClr val="FF0000"/>
                </a:solidFill>
                <a:latin typeface="+mj-lt"/>
                <a:cs typeface="Chalkboard"/>
              </a:rPr>
              <a:t>PKU</a:t>
            </a:r>
            <a:r>
              <a:rPr lang="en-US" sz="2400" b="1" dirty="0" smtClean="0">
                <a:latin typeface="+mj-lt"/>
                <a:cs typeface="Chalkboard"/>
              </a:rPr>
              <a:t> and </a:t>
            </a:r>
            <a:r>
              <a:rPr lang="en-US" sz="2400" b="1" dirty="0" smtClean="0">
                <a:solidFill>
                  <a:srgbClr val="FF0000"/>
                </a:solidFill>
                <a:latin typeface="+mj-lt"/>
                <a:cs typeface="Chalkboard"/>
              </a:rPr>
              <a:t>BES</a:t>
            </a:r>
            <a:r>
              <a:rPr lang="en-US" sz="2400" b="1" dirty="0" smtClean="0">
                <a:latin typeface="+mj-lt"/>
                <a:cs typeface="Chalkboard"/>
              </a:rPr>
              <a:t>)</a:t>
            </a:r>
            <a:endParaRPr lang="en-US" sz="2400" b="1" dirty="0" smtClean="0">
              <a:cs typeface="Chalkboard"/>
            </a:endParaRPr>
          </a:p>
        </p:txBody>
      </p:sp>
      <p:sp>
        <p:nvSpPr>
          <p:cNvPr id="4" name="Slide Number Placeholder 3"/>
          <p:cNvSpPr>
            <a:spLocks noGrp="1"/>
          </p:cNvSpPr>
          <p:nvPr>
            <p:ph type="sldNum" sz="quarter" idx="12"/>
          </p:nvPr>
        </p:nvSpPr>
        <p:spPr/>
        <p:txBody>
          <a:bodyPr/>
          <a:lstStyle/>
          <a:p>
            <a:fld id="{BEF7031F-3985-8841-9F96-93325AFB8D2A}" type="slidenum">
              <a:rPr lang="en-US" smtClean="0"/>
              <a:t>50</a:t>
            </a:fld>
            <a:endParaRPr lang="en-US"/>
          </a:p>
        </p:txBody>
      </p:sp>
    </p:spTree>
    <p:extLst>
      <p:ext uri="{BB962C8B-B14F-4D97-AF65-F5344CB8AC3E}">
        <p14:creationId xmlns:p14="http://schemas.microsoft.com/office/powerpoint/2010/main" val="24847099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729" y="2146594"/>
            <a:ext cx="8229600" cy="1143000"/>
          </a:xfrm>
        </p:spPr>
        <p:txBody>
          <a:bodyPr/>
          <a:lstStyle/>
          <a:p>
            <a:r>
              <a:rPr lang="en-US" dirty="0" smtClean="0"/>
              <a:t>Extra Slides</a:t>
            </a:r>
            <a:endParaRPr lang="en-US" dirty="0"/>
          </a:p>
        </p:txBody>
      </p:sp>
      <p:sp>
        <p:nvSpPr>
          <p:cNvPr id="4" name="Slide Number Placeholder 3"/>
          <p:cNvSpPr>
            <a:spLocks noGrp="1"/>
          </p:cNvSpPr>
          <p:nvPr>
            <p:ph type="sldNum" sz="quarter" idx="12"/>
          </p:nvPr>
        </p:nvSpPr>
        <p:spPr/>
        <p:txBody>
          <a:bodyPr/>
          <a:lstStyle/>
          <a:p>
            <a:fld id="{49F693F3-0443-8B4F-8F5E-C73C0ACDBBFB}" type="slidenum">
              <a:rPr lang="en-US" smtClean="0"/>
              <a:t>51</a:t>
            </a:fld>
            <a:endParaRPr lang="en-US"/>
          </a:p>
        </p:txBody>
      </p:sp>
    </p:spTree>
    <p:extLst>
      <p:ext uri="{BB962C8B-B14F-4D97-AF65-F5344CB8AC3E}">
        <p14:creationId xmlns:p14="http://schemas.microsoft.com/office/powerpoint/2010/main" val="35709842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ATLAS and CMS </a:t>
            </a:r>
            <a:endParaRPr lang="en-US" b="1" dirty="0"/>
          </a:p>
        </p:txBody>
      </p:sp>
      <p:sp>
        <p:nvSpPr>
          <p:cNvPr id="4" name="Slide Number Placeholder 3"/>
          <p:cNvSpPr>
            <a:spLocks noGrp="1"/>
          </p:cNvSpPr>
          <p:nvPr>
            <p:ph type="sldNum" sz="quarter" idx="12"/>
          </p:nvPr>
        </p:nvSpPr>
        <p:spPr/>
        <p:txBody>
          <a:bodyPr/>
          <a:lstStyle/>
          <a:p>
            <a:fld id="{C973300C-797F-D148-A78D-320196FBAF04}" type="slidenum">
              <a:rPr lang="en-US" smtClean="0"/>
              <a:t>52</a:t>
            </a:fld>
            <a:endParaRPr lang="en-US"/>
          </a:p>
        </p:txBody>
      </p:sp>
      <p:pic>
        <p:nvPicPr>
          <p:cNvPr id="5" name="Picture 4"/>
          <p:cNvPicPr>
            <a:picLocks noChangeAspect="1"/>
          </p:cNvPicPr>
          <p:nvPr/>
        </p:nvPicPr>
        <p:blipFill>
          <a:blip r:embed="rId2"/>
          <a:stretch>
            <a:fillRect/>
          </a:stretch>
        </p:blipFill>
        <p:spPr>
          <a:xfrm>
            <a:off x="4436691" y="1739168"/>
            <a:ext cx="4693827" cy="3379800"/>
          </a:xfrm>
          <a:prstGeom prst="rect">
            <a:avLst/>
          </a:prstGeom>
        </p:spPr>
      </p:pic>
      <p:pic>
        <p:nvPicPr>
          <p:cNvPr id="6" name="Picture 2" descr="atlas"/>
          <p:cNvPicPr>
            <a:picLocks noChangeAspect="1" noChangeArrowheads="1"/>
          </p:cNvPicPr>
          <p:nvPr/>
        </p:nvPicPr>
        <p:blipFill>
          <a:blip r:embed="rId3"/>
          <a:srcRect/>
          <a:stretch>
            <a:fillRect/>
          </a:stretch>
        </p:blipFill>
        <p:spPr bwMode="auto">
          <a:xfrm>
            <a:off x="13451" y="1728219"/>
            <a:ext cx="4414826" cy="3379800"/>
          </a:xfrm>
          <a:prstGeom prst="rect">
            <a:avLst/>
          </a:prstGeom>
          <a:solidFill>
            <a:schemeClr val="accent1"/>
          </a:solidFill>
          <a:ln w="9525">
            <a:noFill/>
            <a:miter lim="800000"/>
            <a:headEnd/>
            <a:tailEnd/>
          </a:ln>
        </p:spPr>
      </p:pic>
      <p:sp>
        <p:nvSpPr>
          <p:cNvPr id="3" name="Rectangle 2"/>
          <p:cNvSpPr/>
          <p:nvPr/>
        </p:nvSpPr>
        <p:spPr>
          <a:xfrm>
            <a:off x="539470" y="873376"/>
            <a:ext cx="3475531" cy="830997"/>
          </a:xfrm>
          <a:prstGeom prst="rect">
            <a:avLst/>
          </a:prstGeom>
        </p:spPr>
        <p:txBody>
          <a:bodyPr wrap="none">
            <a:spAutoFit/>
          </a:bodyPr>
          <a:lstStyle/>
          <a:p>
            <a:pPr algn="ctr"/>
            <a:r>
              <a:rPr lang="en-US" sz="2400" b="1" dirty="0">
                <a:solidFill>
                  <a:srgbClr val="FF0000"/>
                </a:solidFill>
              </a:rPr>
              <a:t>A</a:t>
            </a:r>
            <a:r>
              <a:rPr lang="en-US" sz="2400" b="1" dirty="0"/>
              <a:t> </a:t>
            </a:r>
            <a:r>
              <a:rPr lang="en-US" sz="2400" b="1" dirty="0" err="1">
                <a:solidFill>
                  <a:srgbClr val="FF0000"/>
                </a:solidFill>
              </a:rPr>
              <a:t>T</a:t>
            </a:r>
            <a:r>
              <a:rPr lang="en-US" sz="2400" b="1" dirty="0" err="1"/>
              <a:t>oroidal</a:t>
            </a:r>
            <a:r>
              <a:rPr lang="en-US" sz="2400" b="1" dirty="0"/>
              <a:t> </a:t>
            </a:r>
            <a:r>
              <a:rPr lang="en-US" sz="2400" b="1" dirty="0">
                <a:solidFill>
                  <a:srgbClr val="FF0000"/>
                </a:solidFill>
              </a:rPr>
              <a:t>L</a:t>
            </a:r>
            <a:r>
              <a:rPr lang="en-US" sz="2400" b="1" dirty="0"/>
              <a:t>HC </a:t>
            </a:r>
            <a:r>
              <a:rPr lang="en-US" sz="2400" b="1" dirty="0" err="1">
                <a:solidFill>
                  <a:srgbClr val="FF0000"/>
                </a:solidFill>
              </a:rPr>
              <a:t>A</a:t>
            </a:r>
            <a:r>
              <a:rPr lang="en-US" sz="2400" b="1" dirty="0" err="1"/>
              <a:t>pparatu</a:t>
            </a:r>
            <a:r>
              <a:rPr lang="en-US" sz="2400" b="1" dirty="0" err="1">
                <a:solidFill>
                  <a:srgbClr val="FF0000"/>
                </a:solidFill>
              </a:rPr>
              <a:t>S</a:t>
            </a:r>
            <a:r>
              <a:rPr lang="en-US" sz="2400" b="1" dirty="0"/>
              <a:t> </a:t>
            </a:r>
            <a:endParaRPr lang="en-US" sz="2400" b="1" dirty="0" smtClean="0"/>
          </a:p>
          <a:p>
            <a:pPr algn="ctr"/>
            <a:r>
              <a:rPr lang="en-US" sz="2400" b="1" dirty="0" smtClean="0"/>
              <a:t>(</a:t>
            </a:r>
            <a:r>
              <a:rPr lang="en-US" sz="2400" b="1" dirty="0">
                <a:solidFill>
                  <a:srgbClr val="FF0000"/>
                </a:solidFill>
              </a:rPr>
              <a:t>ATLAS</a:t>
            </a:r>
            <a:r>
              <a:rPr lang="en-US" sz="2400" b="1" dirty="0"/>
              <a:t>) </a:t>
            </a:r>
          </a:p>
        </p:txBody>
      </p:sp>
      <p:sp>
        <p:nvSpPr>
          <p:cNvPr id="8" name="Rectangle 7"/>
          <p:cNvSpPr/>
          <p:nvPr/>
        </p:nvSpPr>
        <p:spPr>
          <a:xfrm>
            <a:off x="4920854" y="851478"/>
            <a:ext cx="3332763" cy="830997"/>
          </a:xfrm>
          <a:prstGeom prst="rect">
            <a:avLst/>
          </a:prstGeom>
        </p:spPr>
        <p:txBody>
          <a:bodyPr wrap="none">
            <a:spAutoFit/>
          </a:bodyPr>
          <a:lstStyle/>
          <a:p>
            <a:pPr algn="ctr"/>
            <a:r>
              <a:rPr lang="en-US" sz="2400" b="1" dirty="0">
                <a:solidFill>
                  <a:srgbClr val="FF0000"/>
                </a:solidFill>
              </a:rPr>
              <a:t>C</a:t>
            </a:r>
            <a:r>
              <a:rPr lang="en-US" sz="2400" b="1" dirty="0"/>
              <a:t>ompact </a:t>
            </a:r>
            <a:r>
              <a:rPr lang="en-US" sz="2400" b="1" dirty="0" err="1">
                <a:solidFill>
                  <a:srgbClr val="FF0000"/>
                </a:solidFill>
              </a:rPr>
              <a:t>M</a:t>
            </a:r>
            <a:r>
              <a:rPr lang="en-US" sz="2400" b="1" dirty="0" err="1"/>
              <a:t>uon</a:t>
            </a:r>
            <a:r>
              <a:rPr lang="en-US" sz="2400" b="1" dirty="0"/>
              <a:t> </a:t>
            </a:r>
            <a:r>
              <a:rPr lang="en-US" sz="2400" b="1" dirty="0">
                <a:solidFill>
                  <a:srgbClr val="FF0000"/>
                </a:solidFill>
              </a:rPr>
              <a:t>S</a:t>
            </a:r>
            <a:r>
              <a:rPr lang="en-US" sz="2400" b="1" dirty="0"/>
              <a:t>olenoid </a:t>
            </a:r>
            <a:endParaRPr lang="en-US" sz="2400" b="1" dirty="0" smtClean="0"/>
          </a:p>
          <a:p>
            <a:pPr algn="ctr"/>
            <a:r>
              <a:rPr lang="en-US" sz="2400" b="1" dirty="0" smtClean="0"/>
              <a:t>(</a:t>
            </a:r>
            <a:r>
              <a:rPr lang="en-US" sz="2400" b="1" dirty="0">
                <a:solidFill>
                  <a:srgbClr val="FF0000"/>
                </a:solidFill>
              </a:rPr>
              <a:t>CMS</a:t>
            </a:r>
            <a:r>
              <a:rPr lang="en-US" sz="2400" b="1" dirty="0"/>
              <a:t>)</a:t>
            </a:r>
            <a:endParaRPr lang="en-US" sz="2400" dirty="0"/>
          </a:p>
        </p:txBody>
      </p:sp>
      <p:sp>
        <p:nvSpPr>
          <p:cNvPr id="9" name="TextBox 8"/>
          <p:cNvSpPr txBox="1"/>
          <p:nvPr/>
        </p:nvSpPr>
        <p:spPr>
          <a:xfrm>
            <a:off x="5080303" y="5118968"/>
            <a:ext cx="3497021" cy="1569660"/>
          </a:xfrm>
          <a:prstGeom prst="rect">
            <a:avLst/>
          </a:prstGeom>
          <a:noFill/>
        </p:spPr>
        <p:txBody>
          <a:bodyPr wrap="none" rtlCol="0">
            <a:spAutoFit/>
          </a:bodyPr>
          <a:lstStyle/>
          <a:p>
            <a:r>
              <a:rPr lang="en-US" sz="2400" b="1" dirty="0" smtClean="0"/>
              <a:t>Total weight:         14500 T</a:t>
            </a:r>
          </a:p>
          <a:p>
            <a:r>
              <a:rPr lang="en-US" sz="2400" b="1" dirty="0" smtClean="0"/>
              <a:t>Overall diameter: 14.5 m</a:t>
            </a:r>
          </a:p>
          <a:p>
            <a:r>
              <a:rPr lang="en-US" sz="2400" b="1" dirty="0" smtClean="0"/>
              <a:t>Overall length:      21.5 m</a:t>
            </a:r>
          </a:p>
          <a:p>
            <a:r>
              <a:rPr lang="en-US" sz="2400" b="1" dirty="0" smtClean="0"/>
              <a:t>Magnet filed:         4 Tesla</a:t>
            </a:r>
            <a:endParaRPr lang="en-US" sz="2400" b="1" dirty="0"/>
          </a:p>
        </p:txBody>
      </p:sp>
      <p:sp>
        <p:nvSpPr>
          <p:cNvPr id="10" name="TextBox 9"/>
          <p:cNvSpPr txBox="1"/>
          <p:nvPr/>
        </p:nvSpPr>
        <p:spPr>
          <a:xfrm>
            <a:off x="250928" y="5151815"/>
            <a:ext cx="4102806" cy="1569660"/>
          </a:xfrm>
          <a:prstGeom prst="rect">
            <a:avLst/>
          </a:prstGeom>
          <a:noFill/>
        </p:spPr>
        <p:txBody>
          <a:bodyPr wrap="none" rtlCol="0">
            <a:spAutoFit/>
          </a:bodyPr>
          <a:lstStyle/>
          <a:p>
            <a:r>
              <a:rPr lang="en-US" sz="2400" b="1" dirty="0" smtClean="0"/>
              <a:t>Total weight:         7900 T</a:t>
            </a:r>
          </a:p>
          <a:p>
            <a:r>
              <a:rPr lang="en-US" sz="2400" b="1" dirty="0" smtClean="0"/>
              <a:t>Overall diameter: 25 m</a:t>
            </a:r>
          </a:p>
          <a:p>
            <a:r>
              <a:rPr lang="en-US" sz="2400" b="1" dirty="0" smtClean="0"/>
              <a:t>Overall length:      46 m</a:t>
            </a:r>
          </a:p>
          <a:p>
            <a:r>
              <a:rPr lang="en-US" sz="2400" b="1" dirty="0" smtClean="0"/>
              <a:t>Magnet filed:           2, 3-8 Tesla</a:t>
            </a:r>
            <a:endParaRPr lang="en-US" sz="2400" b="1" dirty="0"/>
          </a:p>
        </p:txBody>
      </p:sp>
    </p:spTree>
    <p:extLst>
      <p:ext uri="{BB962C8B-B14F-4D97-AF65-F5344CB8AC3E}">
        <p14:creationId xmlns:p14="http://schemas.microsoft.com/office/powerpoint/2010/main" val="34314766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49332"/>
          </a:xfrm>
        </p:spPr>
        <p:txBody>
          <a:bodyPr>
            <a:normAutofit/>
          </a:bodyPr>
          <a:lstStyle/>
          <a:p>
            <a:r>
              <a:rPr lang="en-US" sz="3600" b="1" dirty="0" smtClean="0"/>
              <a:t>Open Mass Window for Low Mass Higgs Boson</a:t>
            </a:r>
            <a:endParaRPr lang="en-US" sz="3600" b="1" dirty="0"/>
          </a:p>
        </p:txBody>
      </p:sp>
      <p:pic>
        <p:nvPicPr>
          <p:cNvPr id="4" name="Content Placeholder 3" descr="Final-Tev-Higgs.jpg"/>
          <p:cNvPicPr>
            <a:picLocks noGrp="1" noChangeAspect="1"/>
          </p:cNvPicPr>
          <p:nvPr>
            <p:ph idx="1"/>
          </p:nvPr>
        </p:nvPicPr>
        <p:blipFill>
          <a:blip r:embed="rId2" cstate="print"/>
          <a:stretch>
            <a:fillRect/>
          </a:stretch>
        </p:blipFill>
        <p:spPr>
          <a:xfrm>
            <a:off x="317481" y="908692"/>
            <a:ext cx="8604830" cy="4809559"/>
          </a:xfrm>
        </p:spPr>
      </p:pic>
      <p:sp>
        <p:nvSpPr>
          <p:cNvPr id="5" name="TextBox 4"/>
          <p:cNvSpPr txBox="1"/>
          <p:nvPr/>
        </p:nvSpPr>
        <p:spPr>
          <a:xfrm>
            <a:off x="416560" y="5718251"/>
            <a:ext cx="8505751" cy="830997"/>
          </a:xfrm>
          <a:prstGeom prst="rect">
            <a:avLst/>
          </a:prstGeom>
          <a:noFill/>
        </p:spPr>
        <p:txBody>
          <a:bodyPr wrap="square" rtlCol="0">
            <a:spAutoFit/>
          </a:bodyPr>
          <a:lstStyle/>
          <a:p>
            <a:pPr algn="ctr"/>
            <a:r>
              <a:rPr lang="en-US" sz="2400" b="1" dirty="0" smtClean="0">
                <a:solidFill>
                  <a:srgbClr val="FF0000"/>
                </a:solidFill>
              </a:rPr>
              <a:t>Joint</a:t>
            </a:r>
            <a:r>
              <a:rPr lang="en-US" sz="2400" b="1" dirty="0" smtClean="0"/>
              <a:t> </a:t>
            </a:r>
            <a:r>
              <a:rPr lang="en-US" sz="2400" b="1" dirty="0"/>
              <a:t>e</a:t>
            </a:r>
            <a:r>
              <a:rPr lang="en-US" sz="2400" b="1" dirty="0" smtClean="0"/>
              <a:t>fforts for decades from many experiments with accelerators (factories of </a:t>
            </a:r>
            <a:r>
              <a:rPr lang="en-US" sz="2400" b="1" dirty="0">
                <a:latin typeface="Symbol" charset="2"/>
                <a:cs typeface="Symbol" charset="2"/>
              </a:rPr>
              <a:t>f</a:t>
            </a:r>
            <a:r>
              <a:rPr lang="en-US" sz="2400" b="1" dirty="0" smtClean="0"/>
              <a:t>, </a:t>
            </a:r>
            <a:r>
              <a:rPr lang="en-US" sz="2400" b="1" dirty="0" smtClean="0">
                <a:latin typeface="Symbol" charset="2"/>
                <a:cs typeface="Symbol" charset="2"/>
              </a:rPr>
              <a:t>t</a:t>
            </a:r>
            <a:r>
              <a:rPr lang="en-US" sz="2400" b="1" dirty="0" smtClean="0"/>
              <a:t>-c, B, Z…) and non accelerators</a:t>
            </a:r>
            <a:endParaRPr lang="en-US" sz="2400" b="1" dirty="0"/>
          </a:p>
        </p:txBody>
      </p:sp>
      <p:sp>
        <p:nvSpPr>
          <p:cNvPr id="3" name="Rectangle 2"/>
          <p:cNvSpPr/>
          <p:nvPr/>
        </p:nvSpPr>
        <p:spPr>
          <a:xfrm>
            <a:off x="2306320" y="1046480"/>
            <a:ext cx="4602480" cy="32512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14253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75920" y="50539"/>
            <a:ext cx="7863840" cy="714850"/>
          </a:xfrm>
        </p:spPr>
        <p:txBody>
          <a:bodyPr>
            <a:normAutofit/>
          </a:bodyPr>
          <a:lstStyle/>
          <a:p>
            <a:r>
              <a:rPr lang="en-US" altLang="zh-CN" sz="4000" b="1" dirty="0"/>
              <a:t>General Consideration of Detector</a:t>
            </a:r>
            <a:endParaRPr lang="zh-CN" altLang="en-US" sz="4000" b="1" dirty="0"/>
          </a:p>
        </p:txBody>
      </p:sp>
      <p:sp>
        <p:nvSpPr>
          <p:cNvPr id="6" name="灯片编号占位符 5"/>
          <p:cNvSpPr>
            <a:spLocks noGrp="1"/>
          </p:cNvSpPr>
          <p:nvPr>
            <p:ph type="sldNum" sz="quarter" idx="12"/>
          </p:nvPr>
        </p:nvSpPr>
        <p:spPr/>
        <p:txBody>
          <a:bodyPr/>
          <a:lstStyle/>
          <a:p>
            <a:fld id="{C973300C-797F-D148-A78D-320196FBAF04}" type="slidenum">
              <a:rPr lang="en-US" smtClean="0"/>
              <a:pPr/>
              <a:t>54</a:t>
            </a:fld>
            <a:endParaRPr lang="en-US" dirty="0"/>
          </a:p>
        </p:txBody>
      </p:sp>
      <p:sp>
        <p:nvSpPr>
          <p:cNvPr id="7" name="Rectangle 4"/>
          <p:cNvSpPr>
            <a:spLocks noGrp="1"/>
          </p:cNvSpPr>
          <p:nvPr>
            <p:ph idx="1"/>
          </p:nvPr>
        </p:nvSpPr>
        <p:spPr>
          <a:xfrm>
            <a:off x="289154" y="934200"/>
            <a:ext cx="8637629" cy="5665140"/>
          </a:xfrm>
          <a:prstGeom prst="rect">
            <a:avLst/>
          </a:prstGeom>
        </p:spPr>
        <p:txBody>
          <a:bodyPr wrap="square">
            <a:spAutoFit/>
          </a:bodyPr>
          <a:lstStyle/>
          <a:p>
            <a:pPr>
              <a:lnSpc>
                <a:spcPts val="3640"/>
              </a:lnSpc>
            </a:pPr>
            <a:r>
              <a:rPr lang="en-US" altLang="zh-CN" sz="2400" b="1" dirty="0" smtClean="0">
                <a:latin typeface="+mj-lt"/>
                <a:ea typeface="华文楷体" panose="02010600040101010101" pitchFamily="2" charset="-122"/>
                <a:cs typeface="Times New Roman" panose="02020603050405020304" pitchFamily="18" charset="0"/>
              </a:rPr>
              <a:t>Much larger </a:t>
            </a:r>
            <a:r>
              <a:rPr lang="en-US" altLang="zh-CN" sz="2400" b="1" dirty="0" smtClean="0">
                <a:solidFill>
                  <a:srgbClr val="FF0000"/>
                </a:solidFill>
                <a:latin typeface="+mj-lt"/>
                <a:ea typeface="华文楷体" panose="02010600040101010101" pitchFamily="2" charset="-122"/>
                <a:cs typeface="Times New Roman" panose="02020603050405020304" pitchFamily="18" charset="0"/>
              </a:rPr>
              <a:t>radiation tolerance</a:t>
            </a:r>
            <a:r>
              <a:rPr lang="en-US" altLang="zh-CN" sz="2400" b="1" dirty="0">
                <a:solidFill>
                  <a:srgbClr val="000000"/>
                </a:solidFill>
                <a:latin typeface="+mj-lt"/>
                <a:ea typeface="华文楷体" panose="02010600040101010101" pitchFamily="2" charset="-122"/>
                <a:cs typeface="Times New Roman" panose="02020603050405020304" pitchFamily="18" charset="0"/>
              </a:rPr>
              <a:t>, especially at IP and forward </a:t>
            </a:r>
            <a:r>
              <a:rPr lang="en-US" altLang="zh-CN" sz="2400" b="1" dirty="0" smtClean="0">
                <a:solidFill>
                  <a:srgbClr val="000000"/>
                </a:solidFill>
                <a:latin typeface="+mj-lt"/>
                <a:ea typeface="华文楷体" panose="02010600040101010101" pitchFamily="2" charset="-122"/>
                <a:cs typeface="Times New Roman" panose="02020603050405020304" pitchFamily="18" charset="0"/>
              </a:rPr>
              <a:t>regions</a:t>
            </a:r>
          </a:p>
          <a:p>
            <a:pPr marL="702000">
              <a:buFont typeface="Symbol" panose="05050102010706020507" pitchFamily="18" charset="2"/>
              <a:buChar char="-"/>
            </a:pPr>
            <a:r>
              <a:rPr lang="en-US" altLang="zh-CN" sz="2200" b="1" dirty="0">
                <a:latin typeface="+mj-lt"/>
                <a:ea typeface="华文楷体" panose="02010600040101010101" pitchFamily="2" charset="-122"/>
                <a:cs typeface="Times New Roman" panose="02020603050405020304" pitchFamily="18" charset="0"/>
              </a:rPr>
              <a:t>The detector and electronics should withstand the expected </a:t>
            </a:r>
            <a:r>
              <a:rPr lang="en-US" altLang="zh-CN" sz="2200" b="1" dirty="0" smtClean="0">
                <a:latin typeface="+mj-lt"/>
                <a:ea typeface="华文楷体" panose="02010600040101010101" pitchFamily="2" charset="-122"/>
                <a:cs typeface="Times New Roman" panose="02020603050405020304" pitchFamily="18" charset="0"/>
              </a:rPr>
              <a:t>does</a:t>
            </a:r>
            <a:endParaRPr lang="en-US" altLang="zh-CN" sz="2200" b="1" dirty="0" smtClean="0">
              <a:solidFill>
                <a:srgbClr val="0036FA"/>
              </a:solidFill>
              <a:latin typeface="+mj-lt"/>
              <a:ea typeface="华文楷体" panose="02010600040101010101" pitchFamily="2" charset="-122"/>
              <a:cs typeface="Times New Roman" panose="02020603050405020304" pitchFamily="18" charset="0"/>
            </a:endParaRPr>
          </a:p>
          <a:p>
            <a:pPr>
              <a:lnSpc>
                <a:spcPts val="3640"/>
              </a:lnSpc>
            </a:pPr>
            <a:r>
              <a:rPr lang="en-US" altLang="zh-CN" sz="2400" b="1" dirty="0" smtClean="0">
                <a:solidFill>
                  <a:srgbClr val="000000"/>
                </a:solidFill>
                <a:latin typeface="+mj-lt"/>
                <a:ea typeface="华文楷体" panose="02010600040101010101" pitchFamily="2" charset="-122"/>
                <a:cs typeface="Times New Roman" panose="02020603050405020304" pitchFamily="18" charset="0"/>
              </a:rPr>
              <a:t>Efficient </a:t>
            </a:r>
            <a:r>
              <a:rPr lang="en-US" altLang="zh-CN" sz="2400" b="1" dirty="0">
                <a:solidFill>
                  <a:srgbClr val="000000"/>
                </a:solidFill>
                <a:latin typeface="+mj-lt"/>
                <a:ea typeface="华文楷体" panose="02010600040101010101" pitchFamily="2" charset="-122"/>
                <a:cs typeface="Times New Roman" panose="02020603050405020304" pitchFamily="18" charset="0"/>
              </a:rPr>
              <a:t>event </a:t>
            </a:r>
            <a:r>
              <a:rPr lang="en-US" altLang="zh-CN" sz="2400" b="1" dirty="0" smtClean="0">
                <a:solidFill>
                  <a:srgbClr val="000000"/>
                </a:solidFill>
                <a:latin typeface="+mj-lt"/>
                <a:ea typeface="华文楷体" panose="02010600040101010101" pitchFamily="2" charset="-122"/>
                <a:cs typeface="Times New Roman" panose="02020603050405020304" pitchFamily="18" charset="0"/>
              </a:rPr>
              <a:t>triggering</a:t>
            </a:r>
            <a:r>
              <a:rPr lang="en-US" altLang="zh-CN" sz="2400" b="1" dirty="0">
                <a:solidFill>
                  <a:srgbClr val="000000"/>
                </a:solidFill>
                <a:latin typeface="+mj-lt"/>
                <a:ea typeface="华文楷体" panose="02010600040101010101" pitchFamily="2" charset="-122"/>
                <a:cs typeface="Times New Roman" panose="02020603050405020304" pitchFamily="18" charset="0"/>
              </a:rPr>
              <a:t> </a:t>
            </a:r>
            <a:r>
              <a:rPr lang="en-US" altLang="zh-CN" sz="2400" b="1" dirty="0" smtClean="0">
                <a:solidFill>
                  <a:srgbClr val="000000"/>
                </a:solidFill>
                <a:latin typeface="+mj-lt"/>
                <a:ea typeface="华文楷体" panose="02010600040101010101" pitchFamily="2" charset="-122"/>
                <a:cs typeface="Times New Roman" panose="02020603050405020304" pitchFamily="18" charset="0"/>
              </a:rPr>
              <a:t>and state </a:t>
            </a:r>
            <a:r>
              <a:rPr lang="en-US" altLang="zh-CN" sz="2400" b="1" dirty="0">
                <a:solidFill>
                  <a:srgbClr val="000000"/>
                </a:solidFill>
                <a:latin typeface="+mj-lt"/>
                <a:ea typeface="华文楷体" panose="02010600040101010101" pitchFamily="2" charset="-122"/>
                <a:cs typeface="Times New Roman" panose="02020603050405020304" pitchFamily="18" charset="0"/>
              </a:rPr>
              <a:t>reconstruction and tagging </a:t>
            </a:r>
            <a:endParaRPr lang="en-US" sz="2400" b="1" dirty="0" smtClean="0">
              <a:solidFill>
                <a:srgbClr val="000000"/>
              </a:solidFill>
              <a:latin typeface="+mj-lt"/>
              <a:ea typeface="华文楷体" panose="02010600040101010101" pitchFamily="2" charset="-122"/>
              <a:cs typeface="Times New Roman" panose="02020603050405020304" pitchFamily="18" charset="0"/>
            </a:endParaRPr>
          </a:p>
          <a:p>
            <a:pPr marL="922050" lvl="1" indent="-342900">
              <a:buFont typeface="Symbol" panose="05050102010706020507" pitchFamily="18" charset="2"/>
              <a:buChar char="-"/>
            </a:pPr>
            <a:r>
              <a:rPr lang="en-US" sz="2200" b="1" dirty="0">
                <a:latin typeface="+mj-lt"/>
                <a:ea typeface="华文楷体" panose="02010600040101010101" pitchFamily="2" charset="-122"/>
                <a:cs typeface="Times New Roman" panose="02020603050405020304" pitchFamily="18" charset="0"/>
              </a:rPr>
              <a:t>H</a:t>
            </a:r>
            <a:r>
              <a:rPr lang="en-US" sz="2200" b="1" dirty="0" smtClean="0">
                <a:latin typeface="+mj-lt"/>
                <a:ea typeface="华文楷体" panose="02010600040101010101" pitchFamily="2" charset="-122"/>
                <a:cs typeface="Times New Roman" panose="02020603050405020304" pitchFamily="18" charset="0"/>
              </a:rPr>
              <a:t>igh </a:t>
            </a:r>
            <a:r>
              <a:rPr lang="en-US" sz="2200" b="1" dirty="0" smtClean="0">
                <a:solidFill>
                  <a:srgbClr val="FF0000"/>
                </a:solidFill>
                <a:latin typeface="+mj-lt"/>
                <a:ea typeface="华文楷体" panose="02010600040101010101" pitchFamily="2" charset="-122"/>
                <a:cs typeface="Times New Roman" panose="02020603050405020304" pitchFamily="18" charset="0"/>
              </a:rPr>
              <a:t>efficiency</a:t>
            </a:r>
            <a:r>
              <a:rPr lang="en-US" sz="2200" b="1" dirty="0" smtClean="0">
                <a:latin typeface="+mj-lt"/>
                <a:ea typeface="华文楷体" panose="02010600040101010101" pitchFamily="2" charset="-122"/>
                <a:cs typeface="Times New Roman" panose="02020603050405020304" pitchFamily="18" charset="0"/>
              </a:rPr>
              <a:t> and </a:t>
            </a:r>
            <a:r>
              <a:rPr lang="en-US" sz="2200" b="1" dirty="0" smtClean="0">
                <a:solidFill>
                  <a:srgbClr val="FF0000"/>
                </a:solidFill>
                <a:latin typeface="+mj-lt"/>
                <a:ea typeface="华文楷体" panose="02010600040101010101" pitchFamily="2" charset="-122"/>
                <a:cs typeface="Times New Roman" panose="02020603050405020304" pitchFamily="18" charset="0"/>
              </a:rPr>
              <a:t>resolutions</a:t>
            </a:r>
            <a:r>
              <a:rPr lang="en-US" sz="2200" b="1" dirty="0" smtClean="0">
                <a:latin typeface="+mj-lt"/>
                <a:ea typeface="华文楷体" panose="02010600040101010101" pitchFamily="2" charset="-122"/>
                <a:cs typeface="Times New Roman" panose="02020603050405020304" pitchFamily="18" charset="0"/>
              </a:rPr>
              <a:t> for charged and neutral particles </a:t>
            </a:r>
          </a:p>
          <a:p>
            <a:pPr marL="922050" lvl="1" indent="-342900">
              <a:buFont typeface="Symbol" panose="05050102010706020507" pitchFamily="18" charset="2"/>
              <a:buChar char="-"/>
            </a:pPr>
            <a:r>
              <a:rPr lang="en-US" sz="2200" b="1" dirty="0" smtClean="0">
                <a:latin typeface="+mj-lt"/>
                <a:ea typeface="华文楷体" panose="02010600040101010101" pitchFamily="2" charset="-122"/>
                <a:cs typeface="Times New Roman" panose="02020603050405020304" pitchFamily="18" charset="0"/>
              </a:rPr>
              <a:t>Low </a:t>
            </a:r>
            <a:r>
              <a:rPr lang="en-US" sz="2200" b="1" dirty="0" smtClean="0">
                <a:solidFill>
                  <a:srgbClr val="FF0000"/>
                </a:solidFill>
                <a:latin typeface="+mj-lt"/>
                <a:ea typeface="华文楷体" panose="02010600040101010101" pitchFamily="2" charset="-122"/>
                <a:cs typeface="Times New Roman" panose="02020603050405020304" pitchFamily="18" charset="0"/>
              </a:rPr>
              <a:t>noise</a:t>
            </a:r>
            <a:r>
              <a:rPr lang="en-US" sz="2200" b="1" dirty="0" smtClean="0">
                <a:latin typeface="+mj-lt"/>
                <a:ea typeface="华文楷体" panose="02010600040101010101" pitchFamily="2" charset="-122"/>
                <a:cs typeface="Times New Roman" panose="02020603050405020304" pitchFamily="18" charset="0"/>
              </a:rPr>
              <a:t> and high </a:t>
            </a:r>
            <a:r>
              <a:rPr lang="en-US" sz="2200" b="1" dirty="0" smtClean="0">
                <a:solidFill>
                  <a:srgbClr val="FF0000"/>
                </a:solidFill>
                <a:latin typeface="+mj-lt"/>
                <a:ea typeface="华文楷体" panose="02010600040101010101" pitchFamily="2" charset="-122"/>
                <a:cs typeface="Times New Roman" panose="02020603050405020304" pitchFamily="18" charset="0"/>
              </a:rPr>
              <a:t>rate </a:t>
            </a:r>
            <a:r>
              <a:rPr lang="en-US" sz="2200" b="1" dirty="0" smtClean="0">
                <a:solidFill>
                  <a:srgbClr val="000000"/>
                </a:solidFill>
                <a:latin typeface="+mj-lt"/>
                <a:ea typeface="华文楷体" panose="02010600040101010101" pitchFamily="2" charset="-122"/>
                <a:cs typeface="Times New Roman" panose="02020603050405020304" pitchFamily="18" charset="0"/>
              </a:rPr>
              <a:t>capability</a:t>
            </a:r>
          </a:p>
          <a:p>
            <a:pPr>
              <a:lnSpc>
                <a:spcPts val="3640"/>
              </a:lnSpc>
            </a:pPr>
            <a:r>
              <a:rPr lang="en-US" sz="2400" b="1" dirty="0" smtClean="0">
                <a:solidFill>
                  <a:srgbClr val="000000"/>
                </a:solidFill>
                <a:latin typeface="+mj-lt"/>
                <a:ea typeface="华文楷体" panose="02010600040101010101" pitchFamily="2" charset="-122"/>
                <a:cs typeface="Times New Roman" panose="02020603050405020304" pitchFamily="18" charset="0"/>
              </a:rPr>
              <a:t>The Systematic uncertainty control</a:t>
            </a:r>
          </a:p>
          <a:p>
            <a:pPr marL="922050" lvl="1" indent="-342900">
              <a:buFont typeface="Symbol" panose="05050102010706020507" pitchFamily="18" charset="2"/>
              <a:buChar char="-"/>
            </a:pPr>
            <a:r>
              <a:rPr lang="en-US" sz="2200" b="1" dirty="0" smtClean="0">
                <a:solidFill>
                  <a:srgbClr val="000000"/>
                </a:solidFill>
                <a:latin typeface="+mj-lt"/>
                <a:ea typeface="华文楷体" panose="02010600040101010101" pitchFamily="2" charset="-122"/>
                <a:cs typeface="Times New Roman" panose="02020603050405020304" pitchFamily="18" charset="0"/>
              </a:rPr>
              <a:t>Detector </a:t>
            </a:r>
            <a:r>
              <a:rPr lang="en-US" sz="2200" b="1" dirty="0" smtClean="0">
                <a:solidFill>
                  <a:srgbClr val="FF0000"/>
                </a:solidFill>
                <a:latin typeface="+mj-lt"/>
                <a:ea typeface="华文楷体" panose="02010600040101010101" pitchFamily="2" charset="-122"/>
                <a:cs typeface="Times New Roman" panose="02020603050405020304" pitchFamily="18" charset="0"/>
              </a:rPr>
              <a:t>acceptance </a:t>
            </a:r>
            <a:r>
              <a:rPr lang="en-US" sz="2200" b="1" dirty="0" smtClean="0">
                <a:latin typeface="+mj-lt"/>
                <a:ea typeface="华文楷体" panose="02010600040101010101" pitchFamily="2" charset="-122"/>
                <a:cs typeface="Times New Roman" panose="02020603050405020304" pitchFamily="18" charset="0"/>
              </a:rPr>
              <a:t>: geometrical acceptance and detector response</a:t>
            </a:r>
          </a:p>
          <a:p>
            <a:pPr marL="922050" lvl="1" indent="-342900">
              <a:buFont typeface="Symbol" panose="05050102010706020507" pitchFamily="18" charset="2"/>
              <a:buChar char="-"/>
            </a:pPr>
            <a:r>
              <a:rPr lang="en-US" sz="2200" b="1" dirty="0" err="1" smtClean="0">
                <a:solidFill>
                  <a:srgbClr val="FF0000"/>
                </a:solidFill>
                <a:latin typeface="+mj-lt"/>
                <a:ea typeface="华文楷体" panose="02010600040101010101" pitchFamily="2" charset="-122"/>
                <a:cs typeface="Times New Roman" panose="02020603050405020304" pitchFamily="18" charset="0"/>
              </a:rPr>
              <a:t>Mis</a:t>
            </a:r>
            <a:r>
              <a:rPr lang="en-US" sz="2200" b="1" dirty="0" smtClean="0">
                <a:solidFill>
                  <a:srgbClr val="FF0000"/>
                </a:solidFill>
                <a:latin typeface="+mj-lt"/>
                <a:ea typeface="华文楷体" panose="02010600040101010101" pitchFamily="2" charset="-122"/>
                <a:cs typeface="Times New Roman" panose="02020603050405020304" pitchFamily="18" charset="0"/>
              </a:rPr>
              <a:t>-measurement :</a:t>
            </a:r>
            <a:r>
              <a:rPr lang="en-US" sz="2200" b="1" dirty="0" smtClean="0">
                <a:latin typeface="+mj-lt"/>
                <a:ea typeface="华文楷体" panose="02010600040101010101" pitchFamily="2" charset="-122"/>
                <a:cs typeface="Times New Roman" panose="02020603050405020304" pitchFamily="18" charset="0"/>
              </a:rPr>
              <a:t> </a:t>
            </a:r>
            <a:r>
              <a:rPr lang="en-US" sz="2200" b="1" dirty="0" err="1" smtClean="0">
                <a:latin typeface="+mj-lt"/>
                <a:ea typeface="华文楷体" panose="02010600040101010101" pitchFamily="2" charset="-122"/>
                <a:cs typeface="Times New Roman" panose="02020603050405020304" pitchFamily="18" charset="0"/>
              </a:rPr>
              <a:t>mis</a:t>
            </a:r>
            <a:r>
              <a:rPr lang="en-US" sz="2200" b="1" dirty="0" smtClean="0">
                <a:latin typeface="+mj-lt"/>
                <a:ea typeface="华文楷体" panose="02010600040101010101" pitchFamily="2" charset="-122"/>
                <a:cs typeface="Times New Roman" panose="02020603050405020304" pitchFamily="18" charset="0"/>
              </a:rPr>
              <a:t>-tracking, fake photon, particle </a:t>
            </a:r>
            <a:r>
              <a:rPr lang="en-US" sz="2200" b="1" dirty="0" err="1" smtClean="0">
                <a:latin typeface="+mj-lt"/>
                <a:ea typeface="华文楷体" panose="02010600040101010101" pitchFamily="2" charset="-122"/>
                <a:cs typeface="Times New Roman" panose="02020603050405020304" pitchFamily="18" charset="0"/>
              </a:rPr>
              <a:t>mis</a:t>
            </a:r>
            <a:r>
              <a:rPr lang="en-US" sz="2200" b="1" dirty="0" smtClean="0">
                <a:latin typeface="+mj-lt"/>
                <a:ea typeface="华文楷体" panose="02010600040101010101" pitchFamily="2" charset="-122"/>
                <a:cs typeface="Times New Roman" panose="02020603050405020304" pitchFamily="18" charset="0"/>
              </a:rPr>
              <a:t>-id, noise</a:t>
            </a:r>
          </a:p>
          <a:p>
            <a:pPr marL="922050" lvl="1" indent="-342900">
              <a:buFont typeface="Symbol" panose="05050102010706020507" pitchFamily="18" charset="2"/>
              <a:buChar char="-"/>
            </a:pPr>
            <a:r>
              <a:rPr lang="en-US" sz="2200" b="1" dirty="0" smtClean="0">
                <a:solidFill>
                  <a:srgbClr val="FF0000"/>
                </a:solidFill>
                <a:latin typeface="+mj-lt"/>
                <a:ea typeface="华文楷体" panose="02010600040101010101" pitchFamily="2" charset="-122"/>
                <a:cs typeface="Times New Roman" panose="02020603050405020304" pitchFamily="18" charset="0"/>
              </a:rPr>
              <a:t>Luminosity </a:t>
            </a:r>
            <a:r>
              <a:rPr lang="en-US" sz="2200" b="1" dirty="0" smtClean="0">
                <a:latin typeface="+mj-lt"/>
                <a:ea typeface="华文楷体" panose="02010600040101010101" pitchFamily="2" charset="-122"/>
                <a:cs typeface="Times New Roman" panose="02020603050405020304" pitchFamily="18" charset="0"/>
              </a:rPr>
              <a:t>measurement</a:t>
            </a:r>
          </a:p>
          <a:p>
            <a:r>
              <a:rPr lang="en-US" sz="2400" b="1" dirty="0" smtClean="0">
                <a:solidFill>
                  <a:srgbClr val="000000"/>
                </a:solidFill>
                <a:latin typeface="+mj-lt"/>
                <a:ea typeface="华文楷体" panose="02010600040101010101" pitchFamily="2" charset="-122"/>
                <a:cs typeface="Times New Roman" panose="02020603050405020304" pitchFamily="18" charset="0"/>
              </a:rPr>
              <a:t>Reasonable cost</a:t>
            </a:r>
          </a:p>
        </p:txBody>
      </p:sp>
    </p:spTree>
    <p:extLst>
      <p:ext uri="{BB962C8B-B14F-4D97-AF65-F5344CB8AC3E}">
        <p14:creationId xmlns:p14="http://schemas.microsoft.com/office/powerpoint/2010/main" val="12920526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t>General Consideration</a:t>
            </a:r>
            <a:endParaRPr lang="zh-CN" altLang="en-US" b="1" dirty="0"/>
          </a:p>
        </p:txBody>
      </p:sp>
      <p:sp>
        <p:nvSpPr>
          <p:cNvPr id="6" name="灯片编号占位符 5"/>
          <p:cNvSpPr>
            <a:spLocks noGrp="1"/>
          </p:cNvSpPr>
          <p:nvPr>
            <p:ph type="sldNum" sz="quarter" idx="12"/>
          </p:nvPr>
        </p:nvSpPr>
        <p:spPr/>
        <p:txBody>
          <a:bodyPr/>
          <a:lstStyle/>
          <a:p>
            <a:fld id="{C973300C-797F-D148-A78D-320196FBAF04}" type="slidenum">
              <a:rPr lang="en-US" smtClean="0"/>
              <a:pPr/>
              <a:t>55</a:t>
            </a:fld>
            <a:endParaRPr lang="en-US" dirty="0"/>
          </a:p>
        </p:txBody>
      </p:sp>
      <p:sp>
        <p:nvSpPr>
          <p:cNvPr id="7" name="内容占位符 2"/>
          <p:cNvSpPr>
            <a:spLocks noGrp="1"/>
          </p:cNvSpPr>
          <p:nvPr>
            <p:ph idx="1"/>
          </p:nvPr>
        </p:nvSpPr>
        <p:spPr>
          <a:xfrm>
            <a:off x="331291" y="751715"/>
            <a:ext cx="8447896" cy="5661707"/>
          </a:xfrm>
        </p:spPr>
        <p:txBody>
          <a:bodyPr>
            <a:noAutofit/>
          </a:bodyPr>
          <a:lstStyle/>
          <a:p>
            <a:pPr>
              <a:lnSpc>
                <a:spcPct val="120000"/>
              </a:lnSpc>
            </a:pPr>
            <a:r>
              <a:rPr lang="en-US" altLang="zh-CN" sz="2400" b="1" dirty="0" smtClean="0">
                <a:solidFill>
                  <a:srgbClr val="0036FA"/>
                </a:solidFill>
                <a:latin typeface="+mj-lt"/>
                <a:ea typeface="华文楷体" panose="02010600040101010101" pitchFamily="2" charset="-122"/>
                <a:cs typeface="Times New Roman" panose="02020603050405020304" pitchFamily="18" charset="0"/>
                <a:sym typeface="Symbol"/>
              </a:rPr>
              <a:t>Vertex</a:t>
            </a:r>
            <a:r>
              <a:rPr lang="en-US" altLang="zh-CN" sz="2400" b="1" dirty="0" smtClean="0">
                <a:latin typeface="+mj-lt"/>
                <a:ea typeface="华文楷体" panose="02010600040101010101" pitchFamily="2" charset="-122"/>
                <a:cs typeface="Times New Roman" panose="02020603050405020304" pitchFamily="18" charset="0"/>
                <a:sym typeface="Symbol"/>
              </a:rPr>
              <a:t>  performance and low-momenta tracking eff.</a:t>
            </a:r>
          </a:p>
          <a:p>
            <a:pPr>
              <a:lnSpc>
                <a:spcPct val="120000"/>
              </a:lnSpc>
            </a:pPr>
            <a:r>
              <a:rPr lang="en-US" altLang="zh-CN" sz="2400" b="1" dirty="0" smtClean="0">
                <a:solidFill>
                  <a:srgbClr val="0036FA"/>
                </a:solidFill>
                <a:latin typeface="+mj-lt"/>
                <a:ea typeface="华文楷体" panose="02010600040101010101" pitchFamily="2" charset="-122"/>
                <a:cs typeface="Times New Roman" panose="02020603050405020304" pitchFamily="18" charset="0"/>
                <a:sym typeface="Symbol"/>
              </a:rPr>
              <a:t>Tracking :  </a:t>
            </a:r>
            <a:r>
              <a:rPr lang="en-US" altLang="zh-CN" sz="2400" b="1" dirty="0" smtClean="0">
                <a:latin typeface="+mj-lt"/>
                <a:ea typeface="华文楷体" panose="02010600040101010101" pitchFamily="2" charset="-122"/>
                <a:cs typeface="Times New Roman" panose="02020603050405020304" pitchFamily="18" charset="0"/>
                <a:sym typeface="Symbol"/>
              </a:rPr>
              <a:t>multiple scattering effect is important</a:t>
            </a:r>
          </a:p>
          <a:p>
            <a:pPr marL="252000" indent="0">
              <a:buNone/>
            </a:pPr>
            <a:r>
              <a:rPr lang="en-US" altLang="zh-CN" sz="2400" b="1" dirty="0" smtClean="0">
                <a:latin typeface="+mj-lt"/>
                <a:ea typeface="华文楷体" panose="02010600040101010101" pitchFamily="2" charset="-122"/>
                <a:cs typeface="Times New Roman" panose="02020603050405020304" pitchFamily="18" charset="0"/>
                <a:sym typeface="Symbol"/>
              </a:rPr>
              <a:t> - </a:t>
            </a:r>
            <a:r>
              <a:rPr lang="en-US" altLang="zh-CN" sz="2200" b="1" dirty="0" smtClean="0">
                <a:latin typeface="+mj-lt"/>
                <a:ea typeface="华文楷体" panose="02010600040101010101" pitchFamily="2" charset="-122"/>
                <a:cs typeface="Times New Roman" panose="02020603050405020304" pitchFamily="18" charset="0"/>
                <a:sym typeface="Symbol"/>
              </a:rPr>
              <a:t>P </a:t>
            </a:r>
            <a:r>
              <a:rPr lang="en-US" altLang="zh-CN" sz="2200" b="1" baseline="-25000" dirty="0" smtClean="0">
                <a:latin typeface="+mj-lt"/>
                <a:ea typeface="华文楷体" panose="02010600040101010101" pitchFamily="2" charset="-122"/>
                <a:cs typeface="Times New Roman" panose="02020603050405020304" pitchFamily="18" charset="0"/>
                <a:sym typeface="Symbol"/>
              </a:rPr>
              <a:t>T</a:t>
            </a:r>
            <a:r>
              <a:rPr lang="en-US" altLang="zh-CN" sz="2200" b="1" dirty="0" smtClean="0">
                <a:latin typeface="+mj-lt"/>
                <a:ea typeface="华文楷体" panose="02010600040101010101" pitchFamily="2" charset="-122"/>
                <a:cs typeface="Times New Roman" panose="02020603050405020304" pitchFamily="18" charset="0"/>
                <a:sym typeface="Symbol"/>
              </a:rPr>
              <a:t> resolution : 0.50.7%@ 1 GeV/c, and </a:t>
            </a:r>
            <a:r>
              <a:rPr lang="en-US" altLang="zh-CN" sz="2200" b="1" dirty="0" err="1" smtClean="0">
                <a:latin typeface="+mj-lt"/>
                <a:ea typeface="华文楷体" panose="02010600040101010101" pitchFamily="2" charset="-122"/>
                <a:cs typeface="Times New Roman" panose="02020603050405020304" pitchFamily="18" charset="0"/>
                <a:sym typeface="Symbol"/>
              </a:rPr>
              <a:t>dE</a:t>
            </a:r>
            <a:r>
              <a:rPr lang="en-US" altLang="zh-CN" sz="2200" b="1" dirty="0" smtClean="0">
                <a:latin typeface="+mj-lt"/>
                <a:ea typeface="华文楷体" panose="02010600040101010101" pitchFamily="2" charset="-122"/>
                <a:cs typeface="Times New Roman" panose="02020603050405020304" pitchFamily="18" charset="0"/>
                <a:sym typeface="Symbol"/>
              </a:rPr>
              <a:t>/dx resolution: 6%  </a:t>
            </a:r>
          </a:p>
          <a:p>
            <a:pPr marL="252000" indent="0">
              <a:buNone/>
            </a:pPr>
            <a:r>
              <a:rPr lang="en-US" altLang="zh-CN" sz="2200" b="1" dirty="0" smtClean="0">
                <a:latin typeface="+mj-lt"/>
                <a:ea typeface="华文楷体" panose="02010600040101010101" pitchFamily="2" charset="-122"/>
                <a:cs typeface="Times New Roman" panose="02020603050405020304" pitchFamily="18" charset="0"/>
                <a:sym typeface="Symbol"/>
              </a:rPr>
              <a:t> - low material budge.</a:t>
            </a:r>
          </a:p>
          <a:p>
            <a:pPr>
              <a:lnSpc>
                <a:spcPct val="120000"/>
              </a:lnSpc>
            </a:pPr>
            <a:r>
              <a:rPr lang="en-US" altLang="zh-CN" sz="2400" b="1" dirty="0" smtClean="0">
                <a:solidFill>
                  <a:srgbClr val="0036FA"/>
                </a:solidFill>
                <a:latin typeface="+mj-lt"/>
                <a:ea typeface="华文楷体" panose="02010600040101010101" pitchFamily="2" charset="-122"/>
                <a:cs typeface="Times New Roman" panose="02020603050405020304" pitchFamily="18" charset="0"/>
                <a:sym typeface="Symbol"/>
              </a:rPr>
              <a:t>PID : </a:t>
            </a:r>
            <a:r>
              <a:rPr lang="en-US" altLang="zh-CN" sz="2400" b="1" dirty="0" smtClean="0">
                <a:latin typeface="+mj-lt"/>
                <a:ea typeface="华文楷体" panose="02010600040101010101" pitchFamily="2" charset="-122"/>
                <a:cs typeface="Times New Roman" panose="02020603050405020304" pitchFamily="18" charset="0"/>
                <a:sym typeface="Symbol"/>
              </a:rPr>
              <a:t>/K and K/p separation up to 2GeV/c </a:t>
            </a:r>
            <a:endParaRPr lang="en-US" altLang="zh-CN" sz="2400" b="1" dirty="0">
              <a:latin typeface="+mj-lt"/>
              <a:ea typeface="华文楷体" panose="02010600040101010101" pitchFamily="2" charset="-122"/>
              <a:cs typeface="Times New Roman" panose="02020603050405020304" pitchFamily="18" charset="0"/>
              <a:sym typeface="Symbol"/>
            </a:endParaRPr>
          </a:p>
          <a:p>
            <a:pPr marL="252000" indent="0">
              <a:buNone/>
            </a:pPr>
            <a:r>
              <a:rPr lang="en-US" altLang="zh-CN" sz="2400" b="1" dirty="0" smtClean="0">
                <a:latin typeface="+mj-lt"/>
                <a:ea typeface="华文楷体" panose="02010600040101010101" pitchFamily="2" charset="-122"/>
                <a:cs typeface="Times New Roman" panose="02020603050405020304" pitchFamily="18" charset="0"/>
                <a:sym typeface="Symbol"/>
              </a:rPr>
              <a:t> - </a:t>
            </a:r>
            <a:r>
              <a:rPr lang="en-US" altLang="zh-CN" sz="2200" b="1" dirty="0" smtClean="0">
                <a:latin typeface="+mj-lt"/>
                <a:ea typeface="华文楷体" panose="02010600040101010101" pitchFamily="2" charset="-122"/>
                <a:cs typeface="Times New Roman" panose="02020603050405020304" pitchFamily="18" charset="0"/>
                <a:sym typeface="Symbol"/>
              </a:rPr>
              <a:t>modest material budget (&lt;0.5X</a:t>
            </a:r>
            <a:r>
              <a:rPr lang="en-US" altLang="zh-CN" sz="2200" b="1" baseline="-25000" dirty="0" smtClean="0">
                <a:latin typeface="+mj-lt"/>
                <a:ea typeface="华文楷体" panose="02010600040101010101" pitchFamily="2" charset="-122"/>
                <a:cs typeface="Times New Roman" panose="02020603050405020304" pitchFamily="18" charset="0"/>
                <a:sym typeface="Symbol"/>
              </a:rPr>
              <a:t>0</a:t>
            </a:r>
            <a:r>
              <a:rPr lang="en-US" altLang="zh-CN" sz="2200" b="1" dirty="0" smtClean="0">
                <a:latin typeface="+mj-lt"/>
                <a:ea typeface="华文楷体" panose="02010600040101010101" pitchFamily="2" charset="-122"/>
                <a:cs typeface="Times New Roman" panose="02020603050405020304" pitchFamily="18" charset="0"/>
                <a:sym typeface="Symbol"/>
              </a:rPr>
              <a:t>)</a:t>
            </a:r>
          </a:p>
          <a:p>
            <a:pPr marL="252000" indent="0">
              <a:buNone/>
            </a:pPr>
            <a:r>
              <a:rPr lang="en-US" altLang="zh-CN" sz="2200" b="1" dirty="0" smtClean="0">
                <a:latin typeface="+mj-lt"/>
                <a:ea typeface="华文楷体" panose="02010600040101010101" pitchFamily="2" charset="-122"/>
                <a:cs typeface="Times New Roman" panose="02020603050405020304" pitchFamily="18" charset="0"/>
                <a:sym typeface="Symbol"/>
              </a:rPr>
              <a:t> - Cherenkov detector is necessary</a:t>
            </a:r>
          </a:p>
          <a:p>
            <a:pPr>
              <a:lnSpc>
                <a:spcPct val="120000"/>
              </a:lnSpc>
            </a:pPr>
            <a:r>
              <a:rPr lang="en-US" altLang="zh-CN" sz="2400" b="1" dirty="0" smtClean="0">
                <a:solidFill>
                  <a:srgbClr val="0036FA"/>
                </a:solidFill>
                <a:latin typeface="+mj-lt"/>
                <a:ea typeface="华文楷体" panose="02010600040101010101" pitchFamily="2" charset="-122"/>
                <a:cs typeface="Times New Roman" panose="02020603050405020304" pitchFamily="18" charset="0"/>
                <a:sym typeface="Symbol"/>
              </a:rPr>
              <a:t>EMC : </a:t>
            </a:r>
            <a:r>
              <a:rPr lang="en-US" altLang="zh-CN" sz="2400" b="1" dirty="0" smtClean="0">
                <a:latin typeface="+mj-lt"/>
                <a:ea typeface="华文楷体" panose="02010600040101010101" pitchFamily="2" charset="-122"/>
                <a:cs typeface="Times New Roman" panose="02020603050405020304" pitchFamily="18" charset="0"/>
                <a:sym typeface="Symbol"/>
              </a:rPr>
              <a:t>fast response to match the high luminosity</a:t>
            </a:r>
          </a:p>
          <a:p>
            <a:pPr marL="252000" indent="0">
              <a:buNone/>
            </a:pPr>
            <a:r>
              <a:rPr lang="en-US" altLang="zh-CN" sz="2400" b="1" dirty="0" smtClean="0">
                <a:latin typeface="+mj-lt"/>
                <a:ea typeface="华文楷体" panose="02010600040101010101" pitchFamily="2" charset="-122"/>
                <a:cs typeface="Times New Roman" panose="02020603050405020304" pitchFamily="18" charset="0"/>
                <a:sym typeface="Symbol"/>
              </a:rPr>
              <a:t>- stochastic term&lt;2%/E and constant term &lt; 0.75%, </a:t>
            </a:r>
          </a:p>
          <a:p>
            <a:pPr marL="252000" indent="0">
              <a:buNone/>
            </a:pPr>
            <a:r>
              <a:rPr lang="en-US" altLang="zh-CN" sz="2400" b="1" dirty="0" smtClean="0">
                <a:latin typeface="+mj-lt"/>
                <a:ea typeface="华文楷体" panose="02010600040101010101" pitchFamily="2" charset="-122"/>
                <a:cs typeface="Times New Roman" panose="02020603050405020304" pitchFamily="18" charset="0"/>
                <a:sym typeface="Symbol"/>
              </a:rPr>
              <a:t>- angular resolution?</a:t>
            </a:r>
          </a:p>
          <a:p>
            <a:pPr>
              <a:lnSpc>
                <a:spcPct val="120000"/>
              </a:lnSpc>
            </a:pPr>
            <a:r>
              <a:rPr lang="en-US" altLang="zh-CN" sz="2400" b="1" dirty="0" smtClean="0">
                <a:solidFill>
                  <a:srgbClr val="0036FA"/>
                </a:solidFill>
                <a:latin typeface="+mj-lt"/>
                <a:ea typeface="华文楷体" panose="02010600040101010101" pitchFamily="2" charset="-122"/>
                <a:cs typeface="Times New Roman" panose="02020603050405020304" pitchFamily="18" charset="0"/>
                <a:sym typeface="Symbol"/>
              </a:rPr>
              <a:t>MUC :</a:t>
            </a:r>
            <a:r>
              <a:rPr lang="en-US" altLang="zh-CN" sz="2400" b="1" dirty="0" smtClean="0">
                <a:latin typeface="+mj-lt"/>
                <a:ea typeface="华文楷体" panose="02010600040101010101" pitchFamily="2" charset="-122"/>
                <a:cs typeface="Times New Roman" panose="02020603050405020304" pitchFamily="18" charset="0"/>
                <a:sym typeface="Symbol"/>
              </a:rPr>
              <a:t> large-area fast sensors (RPC/MPRC </a:t>
            </a:r>
            <a:r>
              <a:rPr lang="en-US" altLang="zh-CN" sz="2400" b="1" dirty="0" err="1" smtClean="0">
                <a:latin typeface="+mj-lt"/>
                <a:ea typeface="华文楷体" panose="02010600040101010101" pitchFamily="2" charset="-122"/>
                <a:cs typeface="Times New Roman" panose="02020603050405020304" pitchFamily="18" charset="0"/>
                <a:sym typeface="Symbol"/>
              </a:rPr>
              <a:t>etc</a:t>
            </a:r>
            <a:r>
              <a:rPr lang="en-US" altLang="zh-CN" sz="2400" b="1" dirty="0" smtClean="0">
                <a:latin typeface="+mj-lt"/>
                <a:ea typeface="华文楷体" panose="02010600040101010101" pitchFamily="2" charset="-122"/>
                <a:cs typeface="Times New Roman" panose="02020603050405020304" pitchFamily="18" charset="0"/>
                <a:sym typeface="Symbol"/>
              </a:rPr>
              <a:t>) </a:t>
            </a:r>
          </a:p>
          <a:p>
            <a:pPr marL="252000" indent="0">
              <a:buNone/>
            </a:pPr>
            <a:r>
              <a:rPr lang="en-US" altLang="zh-CN" sz="2400" b="1" dirty="0" smtClean="0">
                <a:latin typeface="+mj-lt"/>
                <a:ea typeface="华文楷体" panose="02010600040101010101" pitchFamily="2" charset="-122"/>
                <a:cs typeface="Times New Roman" panose="02020603050405020304" pitchFamily="18" charset="0"/>
                <a:sym typeface="Symbol"/>
              </a:rPr>
              <a:t>-  suppression power&gt;10/30, down to p=0.5GeV/c</a:t>
            </a:r>
          </a:p>
          <a:p>
            <a:pPr>
              <a:lnSpc>
                <a:spcPct val="120000"/>
              </a:lnSpc>
            </a:pPr>
            <a:r>
              <a:rPr lang="en-US" altLang="zh-CN" sz="2400" b="1" dirty="0" smtClean="0">
                <a:latin typeface="+mj-lt"/>
                <a:ea typeface="华文楷体" panose="02010600040101010101" pitchFamily="2" charset="-122"/>
                <a:cs typeface="Times New Roman" panose="02020603050405020304" pitchFamily="18" charset="0"/>
                <a:sym typeface="Symbol"/>
              </a:rPr>
              <a:t>Large solid angle detector </a:t>
            </a:r>
            <a:r>
              <a:rPr lang="en-US" altLang="zh-CN" sz="2400" b="1" dirty="0" smtClean="0">
                <a:latin typeface="+mj-lt"/>
                <a:ea typeface="华文楷体" panose="02010600040101010101" pitchFamily="2" charset="-122"/>
                <a:cs typeface="Times New Roman" panose="02020603050405020304" pitchFamily="18" charset="0"/>
                <a:sym typeface="Symbol" panose="05050102010706020507" pitchFamily="18" charset="2"/>
              </a:rPr>
              <a:t></a:t>
            </a:r>
            <a:r>
              <a:rPr lang="en-US" altLang="zh-CN" sz="2400" b="1" dirty="0">
                <a:latin typeface="+mj-lt"/>
                <a:ea typeface="华文楷体" panose="02010600040101010101" pitchFamily="2" charset="-122"/>
                <a:cs typeface="Times New Roman" panose="02020603050405020304" pitchFamily="18" charset="0"/>
                <a:sym typeface="Symbol"/>
              </a:rPr>
              <a:t>n</a:t>
            </a:r>
            <a:r>
              <a:rPr lang="en-US" altLang="zh-CN" sz="2400" b="1" dirty="0" smtClean="0">
                <a:latin typeface="+mj-lt"/>
                <a:ea typeface="华文楷体" panose="02010600040101010101" pitchFamily="2" charset="-122"/>
                <a:cs typeface="Times New Roman" panose="02020603050405020304" pitchFamily="18" charset="0"/>
                <a:sym typeface="Symbol"/>
              </a:rPr>
              <a:t>early 4 </a:t>
            </a:r>
            <a:endParaRPr lang="en-US" altLang="zh-CN" sz="2400" b="1" dirty="0">
              <a:latin typeface="+mj-lt"/>
              <a:ea typeface="华文楷体" panose="02010600040101010101" pitchFamily="2" charset="-122"/>
              <a:cs typeface="Times New Roman" panose="02020603050405020304" pitchFamily="18" charset="0"/>
              <a:sym typeface="Symbol"/>
            </a:endParaRPr>
          </a:p>
        </p:txBody>
      </p:sp>
    </p:spTree>
    <p:extLst>
      <p:ext uri="{BB962C8B-B14F-4D97-AF65-F5344CB8AC3E}">
        <p14:creationId xmlns:p14="http://schemas.microsoft.com/office/powerpoint/2010/main" val="38950614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1624" y="987373"/>
            <a:ext cx="6386158" cy="5774621"/>
            <a:chOff x="521550" y="503675"/>
            <a:chExt cx="7020780" cy="5850651"/>
          </a:xfrm>
        </p:grpSpPr>
        <p:pic>
          <p:nvPicPr>
            <p:cNvPr id="3076" name="Picture 4"/>
            <p:cNvPicPr>
              <a:picLocks noChangeArrowheads="1"/>
            </p:cNvPicPr>
            <p:nvPr/>
          </p:nvPicPr>
          <p:blipFill>
            <a:blip r:embed="rId3" cstate="print"/>
            <a:srcRect/>
            <a:stretch>
              <a:fillRect/>
            </a:stretch>
          </p:blipFill>
          <p:spPr bwMode="auto">
            <a:xfrm>
              <a:off x="1691682" y="2573905"/>
              <a:ext cx="3600398" cy="1950216"/>
            </a:xfrm>
            <a:prstGeom prst="rect">
              <a:avLst/>
            </a:prstGeom>
            <a:noFill/>
            <a:ln w="9525">
              <a:noFill/>
              <a:miter lim="800000"/>
              <a:headEnd/>
              <a:tailEnd/>
            </a:ln>
          </p:spPr>
        </p:pic>
        <p:sp>
          <p:nvSpPr>
            <p:cNvPr id="7" name="任意多边形 6"/>
            <p:cNvSpPr/>
            <p:nvPr/>
          </p:nvSpPr>
          <p:spPr>
            <a:xfrm>
              <a:off x="1692275" y="3564015"/>
              <a:ext cx="2519685" cy="1675847"/>
            </a:xfrm>
            <a:custGeom>
              <a:avLst/>
              <a:gdLst>
                <a:gd name="connsiteX0" fmla="*/ 11723 w 2895600"/>
                <a:gd name="connsiteY0" fmla="*/ 0 h 1758461"/>
                <a:gd name="connsiteX1" fmla="*/ 2895600 w 2895600"/>
                <a:gd name="connsiteY1" fmla="*/ 0 h 1758461"/>
                <a:gd name="connsiteX2" fmla="*/ 2614246 w 2895600"/>
                <a:gd name="connsiteY2" fmla="*/ 1277815 h 1758461"/>
                <a:gd name="connsiteX3" fmla="*/ 1066800 w 2895600"/>
                <a:gd name="connsiteY3" fmla="*/ 1758461 h 1758461"/>
                <a:gd name="connsiteX4" fmla="*/ 0 w 2895600"/>
                <a:gd name="connsiteY4" fmla="*/ 1758461 h 1758461"/>
                <a:gd name="connsiteX5" fmla="*/ 11723 w 2895600"/>
                <a:gd name="connsiteY5" fmla="*/ 0 h 175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5600" h="1758461">
                  <a:moveTo>
                    <a:pt x="11723" y="0"/>
                  </a:moveTo>
                  <a:lnTo>
                    <a:pt x="2895600" y="0"/>
                  </a:lnTo>
                  <a:lnTo>
                    <a:pt x="2614246" y="1277815"/>
                  </a:lnTo>
                  <a:lnTo>
                    <a:pt x="1066800" y="1758461"/>
                  </a:lnTo>
                  <a:lnTo>
                    <a:pt x="0" y="1758461"/>
                  </a:lnTo>
                  <a:cubicBezTo>
                    <a:pt x="3908" y="1168400"/>
                    <a:pt x="7815" y="578338"/>
                    <a:pt x="11723" y="0"/>
                  </a:cubicBezTo>
                  <a:close/>
                </a:path>
              </a:pathLst>
            </a:cu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1692275" y="5499230"/>
              <a:ext cx="269435"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691680" y="5454225"/>
              <a:ext cx="495055"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691680" y="5364215"/>
              <a:ext cx="63007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1691680" y="1718810"/>
              <a:ext cx="4185465" cy="765085"/>
            </a:xfrm>
            <a:prstGeom prst="rect">
              <a:avLst/>
            </a:prstGeom>
            <a:solidFill>
              <a:schemeClr val="accent6">
                <a:lumMod val="75000"/>
                <a:alpha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p:cNvCxnSpPr/>
            <p:nvPr/>
          </p:nvCxnSpPr>
          <p:spPr>
            <a:xfrm flipV="1">
              <a:off x="1691680" y="3459861"/>
              <a:ext cx="5850650" cy="212938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35" name="矩形 34"/>
            <p:cNvSpPr>
              <a:spLocks/>
            </p:cNvSpPr>
            <p:nvPr/>
          </p:nvSpPr>
          <p:spPr>
            <a:xfrm>
              <a:off x="1691680" y="683695"/>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a:spLocks/>
            </p:cNvSpPr>
            <p:nvPr/>
          </p:nvSpPr>
          <p:spPr>
            <a:xfrm>
              <a:off x="1691680" y="773705"/>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a:spLocks/>
            </p:cNvSpPr>
            <p:nvPr/>
          </p:nvSpPr>
          <p:spPr>
            <a:xfrm>
              <a:off x="1691680" y="863715"/>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a:spLocks/>
            </p:cNvSpPr>
            <p:nvPr/>
          </p:nvSpPr>
          <p:spPr>
            <a:xfrm>
              <a:off x="1691680" y="964976"/>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a:spLocks/>
            </p:cNvSpPr>
            <p:nvPr/>
          </p:nvSpPr>
          <p:spPr>
            <a:xfrm>
              <a:off x="1691680" y="1066237"/>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a:spLocks/>
            </p:cNvSpPr>
            <p:nvPr/>
          </p:nvSpPr>
          <p:spPr>
            <a:xfrm>
              <a:off x="1691680" y="1167498"/>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a:spLocks/>
            </p:cNvSpPr>
            <p:nvPr/>
          </p:nvSpPr>
          <p:spPr>
            <a:xfrm>
              <a:off x="1691680" y="1268759"/>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a:spLocks/>
            </p:cNvSpPr>
            <p:nvPr/>
          </p:nvSpPr>
          <p:spPr>
            <a:xfrm>
              <a:off x="1692275" y="1370020"/>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a:spLocks/>
            </p:cNvSpPr>
            <p:nvPr/>
          </p:nvSpPr>
          <p:spPr>
            <a:xfrm>
              <a:off x="1691680" y="1471281"/>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a:spLocks/>
            </p:cNvSpPr>
            <p:nvPr/>
          </p:nvSpPr>
          <p:spPr>
            <a:xfrm>
              <a:off x="1692275" y="1572542"/>
              <a:ext cx="4185465"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a:spLocks/>
            </p:cNvSpPr>
            <p:nvPr/>
          </p:nvSpPr>
          <p:spPr>
            <a:xfrm rot="5400000">
              <a:off x="5286983"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a:spLocks/>
            </p:cNvSpPr>
            <p:nvPr/>
          </p:nvSpPr>
          <p:spPr>
            <a:xfrm rot="5400000">
              <a:off x="5196973"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p:cNvSpPr>
              <a:spLocks/>
            </p:cNvSpPr>
            <p:nvPr/>
          </p:nvSpPr>
          <p:spPr>
            <a:xfrm rot="5400000">
              <a:off x="5106963"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a:spLocks/>
            </p:cNvSpPr>
            <p:nvPr/>
          </p:nvSpPr>
          <p:spPr>
            <a:xfrm rot="5400000">
              <a:off x="5005702"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a:spLocks/>
            </p:cNvSpPr>
            <p:nvPr/>
          </p:nvSpPr>
          <p:spPr>
            <a:xfrm rot="5400000">
              <a:off x="4904441"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p:cNvSpPr>
              <a:spLocks/>
            </p:cNvSpPr>
            <p:nvPr/>
          </p:nvSpPr>
          <p:spPr>
            <a:xfrm rot="5400000">
              <a:off x="4803180"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a:spLocks/>
            </p:cNvSpPr>
            <p:nvPr/>
          </p:nvSpPr>
          <p:spPr>
            <a:xfrm rot="5400000">
              <a:off x="4701919"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p:cNvSpPr>
              <a:spLocks/>
            </p:cNvSpPr>
            <p:nvPr/>
          </p:nvSpPr>
          <p:spPr>
            <a:xfrm rot="5400000">
              <a:off x="4600658" y="2275982"/>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a:spLocks/>
            </p:cNvSpPr>
            <p:nvPr/>
          </p:nvSpPr>
          <p:spPr>
            <a:xfrm rot="5400000">
              <a:off x="4499397" y="2275515"/>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a:spLocks/>
            </p:cNvSpPr>
            <p:nvPr/>
          </p:nvSpPr>
          <p:spPr>
            <a:xfrm rot="5400000">
              <a:off x="4398136" y="2275982"/>
              <a:ext cx="3284899" cy="101261"/>
            </a:xfrm>
            <a:prstGeom prst="rect">
              <a:avLst/>
            </a:prstGeom>
            <a:solidFill>
              <a:srgbClr val="00B050">
                <a:alpha val="50000"/>
              </a:srgb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a:spLocks/>
            </p:cNvSpPr>
            <p:nvPr/>
          </p:nvSpPr>
          <p:spPr>
            <a:xfrm>
              <a:off x="1692634" y="3215698"/>
              <a:ext cx="2519326" cy="63695"/>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p:cNvSpPr>
              <a:spLocks/>
            </p:cNvSpPr>
            <p:nvPr/>
          </p:nvSpPr>
          <p:spPr>
            <a:xfrm>
              <a:off x="1692276" y="3215698"/>
              <a:ext cx="2519326" cy="30785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a:spLocks/>
            </p:cNvSpPr>
            <p:nvPr/>
          </p:nvSpPr>
          <p:spPr>
            <a:xfrm flipV="1">
              <a:off x="1692276" y="3430807"/>
              <a:ext cx="2519326" cy="28758"/>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a:spLocks/>
            </p:cNvSpPr>
            <p:nvPr/>
          </p:nvSpPr>
          <p:spPr>
            <a:xfrm>
              <a:off x="1692276" y="3459861"/>
              <a:ext cx="2519326" cy="63695"/>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a:spLocks/>
            </p:cNvSpPr>
            <p:nvPr/>
          </p:nvSpPr>
          <p:spPr>
            <a:xfrm rot="5400000">
              <a:off x="3890356" y="3872482"/>
              <a:ext cx="1383233" cy="70064"/>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p:cNvSpPr>
              <a:spLocks/>
            </p:cNvSpPr>
            <p:nvPr/>
          </p:nvSpPr>
          <p:spPr>
            <a:xfrm rot="5400000">
              <a:off x="3756066" y="3737996"/>
              <a:ext cx="1383233" cy="33864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a:spLocks/>
            </p:cNvSpPr>
            <p:nvPr/>
          </p:nvSpPr>
          <p:spPr>
            <a:xfrm rot="5400000" flipV="1">
              <a:off x="3672952" y="3891501"/>
              <a:ext cx="1383233" cy="31634"/>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a:spLocks/>
            </p:cNvSpPr>
            <p:nvPr/>
          </p:nvSpPr>
          <p:spPr>
            <a:xfrm rot="5400000">
              <a:off x="3621776" y="3872286"/>
              <a:ext cx="1383233" cy="70064"/>
            </a:xfrm>
            <a:prstGeom prst="rect">
              <a:avLst/>
            </a:prstGeom>
            <a:solidFill>
              <a:srgbClr val="FF0000">
                <a:alpha val="20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TextBox 84"/>
            <p:cNvSpPr txBox="1"/>
            <p:nvPr/>
          </p:nvSpPr>
          <p:spPr>
            <a:xfrm>
              <a:off x="2456765" y="4154789"/>
              <a:ext cx="810090" cy="369332"/>
            </a:xfrm>
            <a:prstGeom prst="rect">
              <a:avLst/>
            </a:prstGeom>
            <a:noFill/>
          </p:spPr>
          <p:txBody>
            <a:bodyPr wrap="square" rtlCol="0">
              <a:spAutoFit/>
            </a:bodyPr>
            <a:lstStyle/>
            <a:p>
              <a:pPr algn="ctr"/>
              <a:r>
                <a:rPr lang="en-US" altLang="zh-CN" b="1" dirty="0" smtClean="0"/>
                <a:t>MDC</a:t>
              </a:r>
              <a:endParaRPr lang="zh-CN" altLang="en-US" b="1" dirty="0"/>
            </a:p>
          </p:txBody>
        </p:sp>
        <p:sp>
          <p:nvSpPr>
            <p:cNvPr id="87" name="线形标注 2(无边框) 86"/>
            <p:cNvSpPr/>
            <p:nvPr/>
          </p:nvSpPr>
          <p:spPr>
            <a:xfrm>
              <a:off x="2906815" y="5004175"/>
              <a:ext cx="1132382" cy="360040"/>
            </a:xfrm>
            <a:prstGeom prst="callout2">
              <a:avLst>
                <a:gd name="adj1" fmla="val 83871"/>
                <a:gd name="adj2" fmla="val 91825"/>
                <a:gd name="adj3" fmla="val 83871"/>
                <a:gd name="adj4" fmla="val 7371"/>
                <a:gd name="adj5" fmla="val 119012"/>
                <a:gd name="adj6" fmla="val -5768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chemeClr val="tx1"/>
                  </a:solidFill>
                </a:rPr>
                <a:t>PXD/SSD</a:t>
              </a:r>
              <a:endParaRPr lang="zh-CN" altLang="en-US" dirty="0">
                <a:solidFill>
                  <a:schemeClr val="tx1"/>
                </a:solidFill>
              </a:endParaRPr>
            </a:p>
          </p:txBody>
        </p:sp>
        <p:sp>
          <p:nvSpPr>
            <p:cNvPr id="88" name="TextBox 87"/>
            <p:cNvSpPr txBox="1"/>
            <p:nvPr/>
          </p:nvSpPr>
          <p:spPr>
            <a:xfrm>
              <a:off x="2231740" y="3171237"/>
              <a:ext cx="1620180" cy="369332"/>
            </a:xfrm>
            <a:prstGeom prst="rect">
              <a:avLst/>
            </a:prstGeom>
            <a:noFill/>
          </p:spPr>
          <p:txBody>
            <a:bodyPr wrap="square" rtlCol="0">
              <a:spAutoFit/>
            </a:bodyPr>
            <a:lstStyle/>
            <a:p>
              <a:pPr algn="ctr"/>
              <a:r>
                <a:rPr lang="en-US" altLang="zh-CN" b="1" dirty="0" smtClean="0"/>
                <a:t>PID-barrel</a:t>
              </a:r>
              <a:endParaRPr lang="zh-CN" altLang="en-US" b="1" dirty="0"/>
            </a:p>
          </p:txBody>
        </p:sp>
        <p:sp>
          <p:nvSpPr>
            <p:cNvPr id="89" name="TextBox 88"/>
            <p:cNvSpPr txBox="1"/>
            <p:nvPr/>
          </p:nvSpPr>
          <p:spPr>
            <a:xfrm rot="5400000">
              <a:off x="3826993" y="3731889"/>
              <a:ext cx="1365149" cy="369332"/>
            </a:xfrm>
            <a:prstGeom prst="rect">
              <a:avLst/>
            </a:prstGeom>
            <a:noFill/>
          </p:spPr>
          <p:txBody>
            <a:bodyPr wrap="square" rtlCol="0">
              <a:spAutoFit/>
            </a:bodyPr>
            <a:lstStyle/>
            <a:p>
              <a:pPr algn="ctr"/>
              <a:r>
                <a:rPr lang="en-US" altLang="zh-CN" b="1" dirty="0" smtClean="0"/>
                <a:t>PID-endcap</a:t>
              </a:r>
              <a:endParaRPr lang="zh-CN" altLang="en-US" b="1" dirty="0"/>
            </a:p>
          </p:txBody>
        </p:sp>
        <p:sp>
          <p:nvSpPr>
            <p:cNvPr id="91" name="TextBox 90"/>
            <p:cNvSpPr txBox="1"/>
            <p:nvPr/>
          </p:nvSpPr>
          <p:spPr>
            <a:xfrm>
              <a:off x="4436985" y="2528900"/>
              <a:ext cx="720080" cy="369332"/>
            </a:xfrm>
            <a:prstGeom prst="rect">
              <a:avLst/>
            </a:prstGeom>
            <a:noFill/>
            <a:ln>
              <a:noFill/>
            </a:ln>
          </p:spPr>
          <p:txBody>
            <a:bodyPr wrap="square" rtlCol="0">
              <a:spAutoFit/>
            </a:bodyPr>
            <a:lstStyle/>
            <a:p>
              <a:pPr algn="ctr"/>
              <a:r>
                <a:rPr lang="en-US" altLang="zh-CN" b="1" dirty="0" smtClean="0"/>
                <a:t>EMC</a:t>
              </a:r>
              <a:endParaRPr lang="zh-CN" altLang="en-US" b="1" dirty="0"/>
            </a:p>
          </p:txBody>
        </p:sp>
        <p:sp>
          <p:nvSpPr>
            <p:cNvPr id="92" name="TextBox 91"/>
            <p:cNvSpPr txBox="1"/>
            <p:nvPr/>
          </p:nvSpPr>
          <p:spPr>
            <a:xfrm>
              <a:off x="2321750" y="1742783"/>
              <a:ext cx="3037175" cy="646331"/>
            </a:xfrm>
            <a:prstGeom prst="rect">
              <a:avLst/>
            </a:prstGeom>
            <a:noFill/>
            <a:ln>
              <a:noFill/>
            </a:ln>
          </p:spPr>
          <p:txBody>
            <a:bodyPr wrap="square" rtlCol="0">
              <a:spAutoFit/>
            </a:bodyPr>
            <a:lstStyle/>
            <a:p>
              <a:pPr algn="ctr"/>
              <a:r>
                <a:rPr lang="en-US" altLang="zh-CN" b="1" dirty="0" smtClean="0"/>
                <a:t>Superconducting magnet</a:t>
              </a:r>
            </a:p>
            <a:p>
              <a:pPr algn="ctr"/>
              <a:r>
                <a:rPr lang="en-US" altLang="zh-CN" b="1" dirty="0" smtClean="0"/>
                <a:t>(0.7-1 T) </a:t>
              </a:r>
              <a:endParaRPr lang="zh-CN" altLang="en-US" b="1" dirty="0"/>
            </a:p>
          </p:txBody>
        </p:sp>
        <p:sp>
          <p:nvSpPr>
            <p:cNvPr id="93" name="TextBox 92"/>
            <p:cNvSpPr txBox="1"/>
            <p:nvPr/>
          </p:nvSpPr>
          <p:spPr>
            <a:xfrm>
              <a:off x="3041830" y="1000688"/>
              <a:ext cx="1755195" cy="369332"/>
            </a:xfrm>
            <a:prstGeom prst="rect">
              <a:avLst/>
            </a:prstGeom>
            <a:noFill/>
            <a:ln>
              <a:noFill/>
            </a:ln>
          </p:spPr>
          <p:txBody>
            <a:bodyPr wrap="square" rtlCol="0">
              <a:spAutoFit/>
            </a:bodyPr>
            <a:lstStyle/>
            <a:p>
              <a:pPr algn="ctr"/>
              <a:r>
                <a:rPr lang="en-US" altLang="zh-CN" b="1" dirty="0" smtClean="0"/>
                <a:t>York/Muon</a:t>
              </a:r>
              <a:endParaRPr lang="zh-CN" altLang="en-US" b="1" dirty="0"/>
            </a:p>
          </p:txBody>
        </p:sp>
        <p:sp>
          <p:nvSpPr>
            <p:cNvPr id="94" name="TextBox 93"/>
            <p:cNvSpPr txBox="1"/>
            <p:nvPr/>
          </p:nvSpPr>
          <p:spPr>
            <a:xfrm rot="5400000">
              <a:off x="5600806" y="2096706"/>
              <a:ext cx="1755195" cy="369332"/>
            </a:xfrm>
            <a:prstGeom prst="rect">
              <a:avLst/>
            </a:prstGeom>
            <a:noFill/>
            <a:ln>
              <a:noFill/>
            </a:ln>
          </p:spPr>
          <p:txBody>
            <a:bodyPr wrap="square" rtlCol="0">
              <a:spAutoFit/>
            </a:bodyPr>
            <a:lstStyle/>
            <a:p>
              <a:pPr algn="ctr"/>
              <a:r>
                <a:rPr lang="en-US" altLang="zh-CN" b="1" dirty="0" smtClean="0"/>
                <a:t>York/Muon</a:t>
              </a:r>
              <a:endParaRPr lang="zh-CN" altLang="en-US" b="1" dirty="0"/>
            </a:p>
          </p:txBody>
        </p:sp>
        <p:cxnSp>
          <p:nvCxnSpPr>
            <p:cNvPr id="96" name="直接连接符 95"/>
            <p:cNvCxnSpPr/>
            <p:nvPr/>
          </p:nvCxnSpPr>
          <p:spPr>
            <a:xfrm flipV="1">
              <a:off x="971600" y="5589240"/>
              <a:ext cx="6570730" cy="348"/>
            </a:xfrm>
            <a:prstGeom prst="line">
              <a:avLst/>
            </a:prstGeom>
            <a:ln w="12700">
              <a:solidFill>
                <a:srgbClr val="002060"/>
              </a:solidFill>
              <a:prstDash val="lgDashDot"/>
            </a:ln>
          </p:spPr>
          <p:style>
            <a:lnRef idx="1">
              <a:schemeClr val="accent1"/>
            </a:lnRef>
            <a:fillRef idx="0">
              <a:schemeClr val="accent1"/>
            </a:fillRef>
            <a:effectRef idx="0">
              <a:schemeClr val="accent1"/>
            </a:effectRef>
            <a:fontRef idx="minor">
              <a:schemeClr val="tx1"/>
            </a:fontRef>
          </p:style>
        </p:cxnSp>
        <p:sp>
          <p:nvSpPr>
            <p:cNvPr id="98" name="线形标注 2(无边框) 97"/>
            <p:cNvSpPr/>
            <p:nvPr/>
          </p:nvSpPr>
          <p:spPr>
            <a:xfrm>
              <a:off x="2186735" y="5589588"/>
              <a:ext cx="540060" cy="360040"/>
            </a:xfrm>
            <a:prstGeom prst="callout2">
              <a:avLst>
                <a:gd name="adj1" fmla="val 83871"/>
                <a:gd name="adj2" fmla="val 91825"/>
                <a:gd name="adj3" fmla="val 83871"/>
                <a:gd name="adj4" fmla="val 7371"/>
                <a:gd name="adj5" fmla="val 1794"/>
                <a:gd name="adj6" fmla="val -96758"/>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chemeClr val="tx1"/>
                  </a:solidFill>
                </a:rPr>
                <a:t>IP</a:t>
              </a:r>
              <a:endParaRPr lang="zh-CN" altLang="en-US" dirty="0">
                <a:solidFill>
                  <a:schemeClr val="tx1"/>
                </a:solidFill>
              </a:endParaRPr>
            </a:p>
          </p:txBody>
        </p:sp>
        <p:cxnSp>
          <p:nvCxnSpPr>
            <p:cNvPr id="101" name="直接箭头连接符 100"/>
            <p:cNvCxnSpPr/>
            <p:nvPr/>
          </p:nvCxnSpPr>
          <p:spPr>
            <a:xfrm>
              <a:off x="1241630" y="545422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接箭头连接符 102"/>
            <p:cNvCxnSpPr/>
            <p:nvPr/>
          </p:nvCxnSpPr>
          <p:spPr>
            <a:xfrm>
              <a:off x="1241630" y="536421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接箭头连接符 103"/>
            <p:cNvCxnSpPr/>
            <p:nvPr/>
          </p:nvCxnSpPr>
          <p:spPr>
            <a:xfrm>
              <a:off x="1241630" y="5229200"/>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接箭头连接符 104"/>
            <p:cNvCxnSpPr/>
            <p:nvPr/>
          </p:nvCxnSpPr>
          <p:spPr>
            <a:xfrm>
              <a:off x="1241630" y="356401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接箭头连接符 105"/>
            <p:cNvCxnSpPr/>
            <p:nvPr/>
          </p:nvCxnSpPr>
          <p:spPr>
            <a:xfrm>
              <a:off x="1241630" y="320397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接箭头连接符 106"/>
            <p:cNvCxnSpPr/>
            <p:nvPr/>
          </p:nvCxnSpPr>
          <p:spPr>
            <a:xfrm>
              <a:off x="1241630" y="248389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接箭头连接符 107"/>
            <p:cNvCxnSpPr/>
            <p:nvPr/>
          </p:nvCxnSpPr>
          <p:spPr>
            <a:xfrm>
              <a:off x="1241630" y="1718810"/>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接箭头连接符 108"/>
            <p:cNvCxnSpPr/>
            <p:nvPr/>
          </p:nvCxnSpPr>
          <p:spPr>
            <a:xfrm>
              <a:off x="1241630" y="683695"/>
              <a:ext cx="4050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521550" y="5326468"/>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3~6 cm</a:t>
              </a:r>
              <a:endParaRPr lang="zh-CN" altLang="en-US" sz="1400" dirty="0">
                <a:solidFill>
                  <a:schemeClr val="tx1">
                    <a:lumMod val="65000"/>
                    <a:lumOff val="35000"/>
                  </a:schemeClr>
                </a:solidFill>
              </a:endParaRPr>
            </a:p>
          </p:txBody>
        </p:sp>
        <p:sp>
          <p:nvSpPr>
            <p:cNvPr id="111" name="TextBox 110"/>
            <p:cNvSpPr txBox="1"/>
            <p:nvPr/>
          </p:nvSpPr>
          <p:spPr>
            <a:xfrm>
              <a:off x="521550" y="5184195"/>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10 cm</a:t>
              </a:r>
              <a:endParaRPr lang="zh-CN" altLang="en-US" sz="1400" dirty="0">
                <a:solidFill>
                  <a:schemeClr val="tx1">
                    <a:lumMod val="65000"/>
                    <a:lumOff val="35000"/>
                  </a:schemeClr>
                </a:solidFill>
              </a:endParaRPr>
            </a:p>
          </p:txBody>
        </p:sp>
        <p:sp>
          <p:nvSpPr>
            <p:cNvPr id="112" name="TextBox 111"/>
            <p:cNvSpPr txBox="1"/>
            <p:nvPr/>
          </p:nvSpPr>
          <p:spPr>
            <a:xfrm>
              <a:off x="521550" y="5049180"/>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15 cm</a:t>
              </a:r>
              <a:endParaRPr lang="zh-CN" altLang="en-US" sz="1400" dirty="0">
                <a:solidFill>
                  <a:schemeClr val="tx1">
                    <a:lumMod val="65000"/>
                    <a:lumOff val="35000"/>
                  </a:schemeClr>
                </a:solidFill>
              </a:endParaRPr>
            </a:p>
          </p:txBody>
        </p:sp>
        <p:sp>
          <p:nvSpPr>
            <p:cNvPr id="113" name="TextBox 112"/>
            <p:cNvSpPr txBox="1"/>
            <p:nvPr/>
          </p:nvSpPr>
          <p:spPr>
            <a:xfrm>
              <a:off x="521550" y="3429000"/>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85 cm</a:t>
              </a:r>
              <a:endParaRPr lang="zh-CN" altLang="en-US" sz="1400" dirty="0">
                <a:solidFill>
                  <a:schemeClr val="tx1">
                    <a:lumMod val="65000"/>
                    <a:lumOff val="35000"/>
                  </a:schemeClr>
                </a:solidFill>
              </a:endParaRPr>
            </a:p>
          </p:txBody>
        </p:sp>
        <p:sp>
          <p:nvSpPr>
            <p:cNvPr id="114" name="TextBox 113"/>
            <p:cNvSpPr txBox="1"/>
            <p:nvPr/>
          </p:nvSpPr>
          <p:spPr>
            <a:xfrm>
              <a:off x="521550" y="3023955"/>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105 cm</a:t>
              </a:r>
              <a:endParaRPr lang="zh-CN" altLang="en-US" sz="1400" dirty="0">
                <a:solidFill>
                  <a:schemeClr val="tx1">
                    <a:lumMod val="65000"/>
                    <a:lumOff val="35000"/>
                  </a:schemeClr>
                </a:solidFill>
              </a:endParaRPr>
            </a:p>
          </p:txBody>
        </p:sp>
        <p:sp>
          <p:nvSpPr>
            <p:cNvPr id="115" name="TextBox 114"/>
            <p:cNvSpPr txBox="1"/>
            <p:nvPr/>
          </p:nvSpPr>
          <p:spPr>
            <a:xfrm>
              <a:off x="521550" y="2356138"/>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135 cm</a:t>
              </a:r>
              <a:endParaRPr lang="zh-CN" altLang="en-US" sz="1400" dirty="0">
                <a:solidFill>
                  <a:schemeClr val="tx1">
                    <a:lumMod val="65000"/>
                    <a:lumOff val="35000"/>
                  </a:schemeClr>
                </a:solidFill>
              </a:endParaRPr>
            </a:p>
          </p:txBody>
        </p:sp>
        <p:sp>
          <p:nvSpPr>
            <p:cNvPr id="116" name="TextBox 115"/>
            <p:cNvSpPr txBox="1"/>
            <p:nvPr/>
          </p:nvSpPr>
          <p:spPr>
            <a:xfrm>
              <a:off x="521550" y="1583795"/>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185 cm</a:t>
              </a:r>
              <a:endParaRPr lang="zh-CN" altLang="en-US" sz="1400" dirty="0">
                <a:solidFill>
                  <a:schemeClr val="tx1">
                    <a:lumMod val="65000"/>
                    <a:lumOff val="35000"/>
                  </a:schemeClr>
                </a:solidFill>
              </a:endParaRPr>
            </a:p>
          </p:txBody>
        </p:sp>
        <p:sp>
          <p:nvSpPr>
            <p:cNvPr id="117" name="TextBox 116"/>
            <p:cNvSpPr txBox="1"/>
            <p:nvPr/>
          </p:nvSpPr>
          <p:spPr>
            <a:xfrm>
              <a:off x="521550" y="503675"/>
              <a:ext cx="720080" cy="307777"/>
            </a:xfrm>
            <a:prstGeom prst="rect">
              <a:avLst/>
            </a:prstGeom>
            <a:noFill/>
          </p:spPr>
          <p:txBody>
            <a:bodyPr wrap="square" rtlCol="0">
              <a:spAutoFit/>
            </a:bodyPr>
            <a:lstStyle/>
            <a:p>
              <a:pPr algn="r"/>
              <a:r>
                <a:rPr lang="en-US" altLang="zh-CN" sz="1400" dirty="0" smtClean="0">
                  <a:solidFill>
                    <a:schemeClr val="tx1">
                      <a:lumMod val="65000"/>
                      <a:lumOff val="35000"/>
                    </a:schemeClr>
                  </a:solidFill>
                </a:rPr>
                <a:t>245 cm</a:t>
              </a:r>
              <a:endParaRPr lang="zh-CN" altLang="en-US" sz="1400" dirty="0">
                <a:solidFill>
                  <a:schemeClr val="tx1">
                    <a:lumMod val="65000"/>
                    <a:lumOff val="35000"/>
                  </a:schemeClr>
                </a:solidFill>
              </a:endParaRPr>
            </a:p>
          </p:txBody>
        </p:sp>
        <p:cxnSp>
          <p:nvCxnSpPr>
            <p:cNvPr id="118" name="直接箭头连接符 117"/>
            <p:cNvCxnSpPr/>
            <p:nvPr/>
          </p:nvCxnSpPr>
          <p:spPr>
            <a:xfrm flipV="1">
              <a:off x="4278360" y="4616703"/>
              <a:ext cx="0" cy="1044975"/>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接箭头连接符 120"/>
            <p:cNvCxnSpPr/>
            <p:nvPr/>
          </p:nvCxnSpPr>
          <p:spPr>
            <a:xfrm flipV="1">
              <a:off x="4617005" y="4644136"/>
              <a:ext cx="0" cy="1017542"/>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接箭头连接符 121"/>
            <p:cNvCxnSpPr/>
            <p:nvPr/>
          </p:nvCxnSpPr>
          <p:spPr>
            <a:xfrm flipV="1">
              <a:off x="5292080" y="4419111"/>
              <a:ext cx="0" cy="1242567"/>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接箭头连接符 129"/>
            <p:cNvCxnSpPr/>
            <p:nvPr/>
          </p:nvCxnSpPr>
          <p:spPr>
            <a:xfrm flipV="1">
              <a:off x="6012160" y="4059071"/>
              <a:ext cx="0" cy="1602607"/>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接箭头连接符 131"/>
            <p:cNvCxnSpPr/>
            <p:nvPr/>
          </p:nvCxnSpPr>
          <p:spPr>
            <a:xfrm flipV="1">
              <a:off x="6980063" y="4050908"/>
              <a:ext cx="0" cy="1602607"/>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rot="5400000">
              <a:off x="3923056" y="5840396"/>
              <a:ext cx="720080" cy="307777"/>
            </a:xfrm>
            <a:prstGeom prst="rect">
              <a:avLst/>
            </a:prstGeom>
            <a:noFill/>
          </p:spPr>
          <p:txBody>
            <a:bodyPr wrap="square" rtlCol="0">
              <a:spAutoFit/>
            </a:bodyPr>
            <a:lstStyle/>
            <a:p>
              <a:r>
                <a:rPr lang="en-US" altLang="zh-CN" sz="1400" dirty="0" smtClean="0">
                  <a:solidFill>
                    <a:schemeClr val="tx1">
                      <a:lumMod val="65000"/>
                      <a:lumOff val="35000"/>
                    </a:schemeClr>
                  </a:solidFill>
                </a:rPr>
                <a:t>120 cm</a:t>
              </a:r>
              <a:endParaRPr lang="zh-CN" altLang="en-US" sz="1400" dirty="0">
                <a:solidFill>
                  <a:schemeClr val="tx1">
                    <a:lumMod val="65000"/>
                    <a:lumOff val="35000"/>
                  </a:schemeClr>
                </a:solidFill>
              </a:endParaRPr>
            </a:p>
          </p:txBody>
        </p:sp>
        <p:sp>
          <p:nvSpPr>
            <p:cNvPr id="134" name="TextBox 133"/>
            <p:cNvSpPr txBox="1"/>
            <p:nvPr/>
          </p:nvSpPr>
          <p:spPr>
            <a:xfrm rot="5400000">
              <a:off x="4283096" y="5840397"/>
              <a:ext cx="720080" cy="307777"/>
            </a:xfrm>
            <a:prstGeom prst="rect">
              <a:avLst/>
            </a:prstGeom>
            <a:noFill/>
          </p:spPr>
          <p:txBody>
            <a:bodyPr wrap="square" rtlCol="0">
              <a:spAutoFit/>
            </a:bodyPr>
            <a:lstStyle/>
            <a:p>
              <a:r>
                <a:rPr lang="en-US" altLang="zh-CN" sz="1400" dirty="0" smtClean="0">
                  <a:solidFill>
                    <a:schemeClr val="tx1">
                      <a:lumMod val="65000"/>
                      <a:lumOff val="35000"/>
                    </a:schemeClr>
                  </a:solidFill>
                </a:rPr>
                <a:t>140 cm</a:t>
              </a:r>
              <a:endParaRPr lang="zh-CN" altLang="en-US" sz="1400" dirty="0">
                <a:solidFill>
                  <a:schemeClr val="tx1">
                    <a:lumMod val="65000"/>
                    <a:lumOff val="35000"/>
                  </a:schemeClr>
                </a:solidFill>
              </a:endParaRPr>
            </a:p>
          </p:txBody>
        </p:sp>
        <p:sp>
          <p:nvSpPr>
            <p:cNvPr id="135" name="TextBox 134"/>
            <p:cNvSpPr txBox="1"/>
            <p:nvPr/>
          </p:nvSpPr>
          <p:spPr>
            <a:xfrm rot="5400000">
              <a:off x="4958171" y="5840397"/>
              <a:ext cx="720080" cy="307777"/>
            </a:xfrm>
            <a:prstGeom prst="rect">
              <a:avLst/>
            </a:prstGeom>
            <a:noFill/>
          </p:spPr>
          <p:txBody>
            <a:bodyPr wrap="square" rtlCol="0">
              <a:spAutoFit/>
            </a:bodyPr>
            <a:lstStyle/>
            <a:p>
              <a:r>
                <a:rPr lang="en-US" altLang="zh-CN" sz="1400" dirty="0" smtClean="0">
                  <a:solidFill>
                    <a:schemeClr val="tx1">
                      <a:lumMod val="65000"/>
                      <a:lumOff val="35000"/>
                    </a:schemeClr>
                  </a:solidFill>
                </a:rPr>
                <a:t>190 cm</a:t>
              </a:r>
              <a:endParaRPr lang="zh-CN" altLang="en-US" sz="1400" dirty="0">
                <a:solidFill>
                  <a:schemeClr val="tx1">
                    <a:lumMod val="65000"/>
                    <a:lumOff val="35000"/>
                  </a:schemeClr>
                </a:solidFill>
              </a:endParaRPr>
            </a:p>
          </p:txBody>
        </p:sp>
        <p:sp>
          <p:nvSpPr>
            <p:cNvPr id="136" name="TextBox 135"/>
            <p:cNvSpPr txBox="1"/>
            <p:nvPr/>
          </p:nvSpPr>
          <p:spPr>
            <a:xfrm rot="5400000">
              <a:off x="5678251" y="5840397"/>
              <a:ext cx="720080" cy="307777"/>
            </a:xfrm>
            <a:prstGeom prst="rect">
              <a:avLst/>
            </a:prstGeom>
            <a:noFill/>
          </p:spPr>
          <p:txBody>
            <a:bodyPr wrap="square" rtlCol="0">
              <a:spAutoFit/>
            </a:bodyPr>
            <a:lstStyle/>
            <a:p>
              <a:r>
                <a:rPr lang="en-US" altLang="zh-CN" sz="1400" dirty="0" smtClean="0">
                  <a:solidFill>
                    <a:schemeClr val="tx1">
                      <a:lumMod val="65000"/>
                      <a:lumOff val="35000"/>
                    </a:schemeClr>
                  </a:solidFill>
                </a:rPr>
                <a:t>240 cm</a:t>
              </a:r>
              <a:endParaRPr lang="zh-CN" altLang="en-US" sz="1400" dirty="0">
                <a:solidFill>
                  <a:schemeClr val="tx1">
                    <a:lumMod val="65000"/>
                    <a:lumOff val="35000"/>
                  </a:schemeClr>
                </a:solidFill>
              </a:endParaRPr>
            </a:p>
          </p:txBody>
        </p:sp>
        <p:sp>
          <p:nvSpPr>
            <p:cNvPr id="137" name="TextBox 136"/>
            <p:cNvSpPr txBox="1"/>
            <p:nvPr/>
          </p:nvSpPr>
          <p:spPr>
            <a:xfrm rot="5400000">
              <a:off x="6616099" y="5840397"/>
              <a:ext cx="720080" cy="307777"/>
            </a:xfrm>
            <a:prstGeom prst="rect">
              <a:avLst/>
            </a:prstGeom>
            <a:noFill/>
          </p:spPr>
          <p:txBody>
            <a:bodyPr wrap="square" rtlCol="0">
              <a:spAutoFit/>
            </a:bodyPr>
            <a:lstStyle/>
            <a:p>
              <a:r>
                <a:rPr lang="en-US" altLang="zh-CN" sz="1400" dirty="0" smtClean="0">
                  <a:solidFill>
                    <a:schemeClr val="tx1">
                      <a:lumMod val="65000"/>
                      <a:lumOff val="35000"/>
                    </a:schemeClr>
                  </a:solidFill>
                </a:rPr>
                <a:t>300 cm</a:t>
              </a:r>
              <a:endParaRPr lang="zh-CN" altLang="en-US" sz="1400" dirty="0">
                <a:solidFill>
                  <a:schemeClr val="tx1">
                    <a:lumMod val="65000"/>
                    <a:lumOff val="35000"/>
                  </a:schemeClr>
                </a:solidFill>
              </a:endParaRPr>
            </a:p>
          </p:txBody>
        </p:sp>
        <p:sp>
          <p:nvSpPr>
            <p:cNvPr id="140" name="TextBox 139"/>
            <p:cNvSpPr txBox="1"/>
            <p:nvPr/>
          </p:nvSpPr>
          <p:spPr>
            <a:xfrm>
              <a:off x="6826025" y="3576319"/>
              <a:ext cx="619116" cy="311829"/>
            </a:xfrm>
            <a:prstGeom prst="rect">
              <a:avLst/>
            </a:prstGeom>
            <a:noFill/>
          </p:spPr>
          <p:txBody>
            <a:bodyPr wrap="square" rtlCol="0">
              <a:spAutoFit/>
            </a:bodyPr>
            <a:lstStyle/>
            <a:p>
              <a:pPr algn="ctr"/>
              <a:r>
                <a:rPr lang="en-US" altLang="zh-CN" sz="1400" dirty="0" smtClean="0">
                  <a:solidFill>
                    <a:schemeClr val="tx1">
                      <a:lumMod val="65000"/>
                      <a:lumOff val="35000"/>
                    </a:schemeClr>
                  </a:solidFill>
                </a:rPr>
                <a:t>20</a:t>
              </a:r>
              <a:r>
                <a:rPr lang="en-US" altLang="zh-CN" sz="1400" dirty="0" smtClean="0">
                  <a:solidFill>
                    <a:schemeClr val="tx1">
                      <a:lumMod val="65000"/>
                      <a:lumOff val="35000"/>
                    </a:schemeClr>
                  </a:solidFill>
                  <a:sym typeface="Symbol"/>
                </a:rPr>
                <a:t></a:t>
              </a:r>
              <a:endParaRPr lang="zh-CN" altLang="en-US" sz="1400" dirty="0">
                <a:solidFill>
                  <a:schemeClr val="tx1">
                    <a:lumMod val="65000"/>
                    <a:lumOff val="35000"/>
                  </a:schemeClr>
                </a:solidFill>
              </a:endParaRPr>
            </a:p>
          </p:txBody>
        </p:sp>
      </p:grpSp>
      <p:sp>
        <p:nvSpPr>
          <p:cNvPr id="3" name="TextBox 2"/>
          <p:cNvSpPr txBox="1"/>
          <p:nvPr/>
        </p:nvSpPr>
        <p:spPr>
          <a:xfrm>
            <a:off x="3442774" y="23872"/>
            <a:ext cx="2052916" cy="707886"/>
          </a:xfrm>
          <a:prstGeom prst="rect">
            <a:avLst/>
          </a:prstGeom>
          <a:noFill/>
        </p:spPr>
        <p:txBody>
          <a:bodyPr wrap="none" rtlCol="0">
            <a:spAutoFit/>
          </a:bodyPr>
          <a:lstStyle/>
          <a:p>
            <a:r>
              <a:rPr lang="en-US" sz="4000" b="1" dirty="0" smtClean="0"/>
              <a:t>Detector</a:t>
            </a:r>
            <a:endParaRPr lang="en-US" sz="4000" b="1" dirty="0"/>
          </a:p>
        </p:txBody>
      </p:sp>
      <p:sp>
        <p:nvSpPr>
          <p:cNvPr id="80" name="Rectangle 14"/>
          <p:cNvSpPr>
            <a:spLocks noChangeArrowheads="1"/>
          </p:cNvSpPr>
          <p:nvPr/>
        </p:nvSpPr>
        <p:spPr bwMode="auto">
          <a:xfrm>
            <a:off x="6266721" y="2180057"/>
            <a:ext cx="2877279" cy="1071143"/>
          </a:xfrm>
          <a:prstGeom prst="rect">
            <a:avLst/>
          </a:prstGeom>
          <a:solidFill>
            <a:srgbClr val="57D4D2"/>
          </a:solidFill>
          <a:ln>
            <a:noFill/>
          </a:ln>
          <a:extLst/>
        </p:spPr>
        <p:txBody>
          <a:bodyPr/>
          <a:lstStyle/>
          <a:p>
            <a:pPr marL="342900" indent="-342900">
              <a:lnSpc>
                <a:spcPct val="90000"/>
              </a:lnSpc>
              <a:spcBef>
                <a:spcPts val="600"/>
              </a:spcBef>
            </a:pPr>
            <a:r>
              <a:rPr lang="en-US" altLang="zh-CN" sz="1600" dirty="0" smtClean="0">
                <a:latin typeface="Times CY"/>
                <a:cs typeface="Times CY"/>
              </a:rPr>
              <a:t>MDC</a:t>
            </a:r>
          </a:p>
          <a:p>
            <a:pPr marL="342900" indent="-342900">
              <a:lnSpc>
                <a:spcPct val="90000"/>
              </a:lnSpc>
              <a:spcBef>
                <a:spcPts val="600"/>
              </a:spcBef>
              <a:buFont typeface="Arial"/>
              <a:buChar char="•"/>
            </a:pPr>
            <a:r>
              <a:rPr lang="en-US" altLang="zh-CN" sz="1600" dirty="0" err="1" smtClean="0">
                <a:latin typeface="Symbol" charset="2"/>
                <a:cs typeface="Symbol" charset="2"/>
              </a:rPr>
              <a:t>s</a:t>
            </a:r>
            <a:r>
              <a:rPr lang="en-US" altLang="zh-CN" sz="1600" baseline="-25000" dirty="0" err="1" smtClean="0">
                <a:latin typeface="Times CY"/>
                <a:cs typeface="Times CY"/>
              </a:rPr>
              <a:t>xy</a:t>
            </a:r>
            <a:r>
              <a:rPr lang="en-US" altLang="zh-CN" sz="1600" dirty="0" smtClean="0">
                <a:latin typeface="Times CY"/>
                <a:cs typeface="Times CY"/>
              </a:rPr>
              <a:t>=130 </a:t>
            </a:r>
            <a:r>
              <a:rPr lang="en-US" altLang="zh-CN" sz="1600" dirty="0" smtClean="0">
                <a:latin typeface="Symbol" charset="2"/>
                <a:cs typeface="Symbol" charset="2"/>
              </a:rPr>
              <a:t>m</a:t>
            </a:r>
            <a:r>
              <a:rPr lang="en-US" altLang="zh-CN" sz="1600" dirty="0" smtClean="0">
                <a:latin typeface="Times CY"/>
                <a:cs typeface="Times CY"/>
              </a:rPr>
              <a:t>m</a:t>
            </a:r>
          </a:p>
          <a:p>
            <a:pPr marL="342900" indent="-342900">
              <a:lnSpc>
                <a:spcPct val="90000"/>
              </a:lnSpc>
              <a:spcBef>
                <a:spcPts val="600"/>
              </a:spcBef>
              <a:buFont typeface="Arial"/>
              <a:buChar char="•"/>
            </a:pPr>
            <a:r>
              <a:rPr lang="en-US" altLang="zh-CN" sz="1600" dirty="0" err="1" smtClean="0">
                <a:latin typeface="Times CY"/>
                <a:cs typeface="Times CY"/>
              </a:rPr>
              <a:t>dE</a:t>
            </a:r>
            <a:r>
              <a:rPr lang="en-US" altLang="zh-CN" sz="1600" dirty="0">
                <a:latin typeface="Times CY"/>
                <a:cs typeface="Times CY"/>
              </a:rPr>
              <a:t>/</a:t>
            </a:r>
            <a:r>
              <a:rPr lang="en-US" altLang="zh-CN" sz="1600" dirty="0" smtClean="0">
                <a:latin typeface="Times CY"/>
                <a:cs typeface="Times CY"/>
              </a:rPr>
              <a:t>dx&lt;7%, </a:t>
            </a:r>
            <a:r>
              <a:rPr lang="en-US" altLang="zh-CN" sz="1600" dirty="0" err="1" smtClean="0">
                <a:latin typeface="Symbol" charset="2"/>
                <a:cs typeface="Symbol" charset="2"/>
              </a:rPr>
              <a:t>s</a:t>
            </a:r>
            <a:r>
              <a:rPr lang="en-US" altLang="zh-CN" sz="1600" baseline="-25000" dirty="0" err="1" smtClean="0">
                <a:latin typeface="Times CY"/>
                <a:cs typeface="Times CY"/>
              </a:rPr>
              <a:t>p</a:t>
            </a:r>
            <a:r>
              <a:rPr lang="en-US" altLang="zh-CN" sz="1600" dirty="0">
                <a:latin typeface="Times CY"/>
                <a:cs typeface="Times CY"/>
              </a:rPr>
              <a:t>/p </a:t>
            </a:r>
            <a:r>
              <a:rPr lang="en-US" altLang="zh-CN" sz="1600" dirty="0" smtClean="0">
                <a:latin typeface="Times CY"/>
                <a:cs typeface="Times CY"/>
              </a:rPr>
              <a:t>=0.5</a:t>
            </a:r>
            <a:r>
              <a:rPr lang="en-US" altLang="zh-CN" sz="1600" dirty="0">
                <a:latin typeface="Times CY"/>
                <a:cs typeface="Times CY"/>
              </a:rPr>
              <a:t>% at 1 </a:t>
            </a:r>
            <a:r>
              <a:rPr lang="en-US" altLang="zh-CN" sz="1600" dirty="0" err="1" smtClean="0">
                <a:latin typeface="Times CY"/>
                <a:cs typeface="Times CY"/>
              </a:rPr>
              <a:t>GeV</a:t>
            </a:r>
            <a:endParaRPr lang="en-US" altLang="zh-CN" sz="1600" dirty="0">
              <a:latin typeface="Times CY"/>
              <a:cs typeface="Times CY"/>
            </a:endParaRPr>
          </a:p>
          <a:p>
            <a:pPr marL="342900" indent="-342900">
              <a:lnSpc>
                <a:spcPct val="90000"/>
              </a:lnSpc>
              <a:spcBef>
                <a:spcPts val="600"/>
              </a:spcBef>
            </a:pPr>
            <a:endParaRPr lang="en-US" altLang="zh-CN" sz="1600" dirty="0">
              <a:solidFill>
                <a:srgbClr val="000000"/>
              </a:solidFill>
              <a:latin typeface="Times CY"/>
              <a:cs typeface="Times CY"/>
            </a:endParaRPr>
          </a:p>
          <a:p>
            <a:pPr marL="342900" indent="-342900">
              <a:lnSpc>
                <a:spcPct val="90000"/>
              </a:lnSpc>
              <a:spcBef>
                <a:spcPts val="600"/>
              </a:spcBef>
            </a:pPr>
            <a:endParaRPr lang="en-US" altLang="zh-CN" sz="1600" dirty="0">
              <a:solidFill>
                <a:srgbClr val="1818FF"/>
              </a:solidFill>
              <a:latin typeface="Times CY"/>
              <a:cs typeface="Times CY"/>
            </a:endParaRPr>
          </a:p>
        </p:txBody>
      </p:sp>
      <p:sp>
        <p:nvSpPr>
          <p:cNvPr id="86" name="Rectangle 14"/>
          <p:cNvSpPr>
            <a:spLocks noChangeArrowheads="1"/>
          </p:cNvSpPr>
          <p:nvPr/>
        </p:nvSpPr>
        <p:spPr bwMode="auto">
          <a:xfrm>
            <a:off x="6266721" y="904103"/>
            <a:ext cx="2877279" cy="1263942"/>
          </a:xfrm>
          <a:prstGeom prst="rect">
            <a:avLst/>
          </a:prstGeom>
          <a:solidFill>
            <a:srgbClr val="FF23DA"/>
          </a:solidFill>
          <a:ln>
            <a:noFill/>
          </a:ln>
          <a:extLst/>
        </p:spPr>
        <p:txBody>
          <a:bodyPr/>
          <a:lstStyle/>
          <a:p>
            <a:pPr marL="342900" indent="-342900">
              <a:lnSpc>
                <a:spcPct val="90000"/>
              </a:lnSpc>
              <a:spcBef>
                <a:spcPts val="600"/>
              </a:spcBef>
            </a:pPr>
            <a:r>
              <a:rPr lang="en-US" altLang="zh-CN" sz="1600" dirty="0" smtClean="0">
                <a:solidFill>
                  <a:schemeClr val="bg1"/>
                </a:solidFill>
                <a:latin typeface="Times CY"/>
                <a:cs typeface="Times CY"/>
              </a:rPr>
              <a:t>PXD</a:t>
            </a:r>
            <a:endParaRPr lang="en-US" altLang="zh-CN" sz="1600" dirty="0" smtClean="0">
              <a:solidFill>
                <a:srgbClr val="FF0000"/>
              </a:solidFill>
              <a:latin typeface="Times CY"/>
              <a:cs typeface="Times CY"/>
            </a:endParaRPr>
          </a:p>
          <a:p>
            <a:pPr marL="342900" indent="-342900">
              <a:lnSpc>
                <a:spcPct val="90000"/>
              </a:lnSpc>
              <a:spcBef>
                <a:spcPts val="600"/>
              </a:spcBef>
              <a:buFont typeface="Arial"/>
              <a:buChar char="•"/>
            </a:pPr>
            <a:r>
              <a:rPr lang="en-US" altLang="zh-CN" sz="1600" dirty="0">
                <a:solidFill>
                  <a:srgbClr val="FFFFFF"/>
                </a:solidFill>
                <a:latin typeface="Times CY"/>
                <a:cs typeface="Times CY"/>
              </a:rPr>
              <a:t>M</a:t>
            </a:r>
            <a:r>
              <a:rPr lang="en-US" altLang="zh-CN" sz="1600" dirty="0" smtClean="0">
                <a:solidFill>
                  <a:srgbClr val="FFFFFF"/>
                </a:solidFill>
                <a:latin typeface="Times CY"/>
                <a:cs typeface="Times CY"/>
              </a:rPr>
              <a:t>aterial budget ~0.15%X</a:t>
            </a:r>
            <a:r>
              <a:rPr lang="en-US" altLang="zh-CN" sz="1600" baseline="-25000" dirty="0" smtClean="0">
                <a:solidFill>
                  <a:srgbClr val="FFFFFF"/>
                </a:solidFill>
                <a:latin typeface="Times CY"/>
                <a:cs typeface="Times CY"/>
              </a:rPr>
              <a:t>0 </a:t>
            </a:r>
            <a:r>
              <a:rPr lang="en-US" altLang="zh-CN" sz="1600" dirty="0" smtClean="0">
                <a:solidFill>
                  <a:srgbClr val="FFFFFF"/>
                </a:solidFill>
                <a:latin typeface="Times CY"/>
                <a:cs typeface="Times CY"/>
              </a:rPr>
              <a:t>/ layer </a:t>
            </a:r>
          </a:p>
          <a:p>
            <a:pPr marL="342900" indent="-342900">
              <a:lnSpc>
                <a:spcPct val="90000"/>
              </a:lnSpc>
              <a:spcBef>
                <a:spcPts val="600"/>
              </a:spcBef>
              <a:buFont typeface="Arial"/>
              <a:buChar char="•"/>
            </a:pPr>
            <a:r>
              <a:rPr lang="en-US" altLang="zh-CN" sz="1600" dirty="0" err="1" smtClean="0">
                <a:solidFill>
                  <a:srgbClr val="FFFFFF"/>
                </a:solidFill>
                <a:latin typeface="Symbol" charset="2"/>
                <a:cs typeface="Symbol" charset="2"/>
              </a:rPr>
              <a:t>s</a:t>
            </a:r>
            <a:r>
              <a:rPr lang="en-US" altLang="zh-CN" sz="1600" baseline="-25000" dirty="0" err="1" smtClean="0">
                <a:solidFill>
                  <a:srgbClr val="FFFFFF"/>
                </a:solidFill>
                <a:latin typeface="Times CY"/>
                <a:cs typeface="Times CY"/>
              </a:rPr>
              <a:t>xy</a:t>
            </a:r>
            <a:r>
              <a:rPr lang="en-US" altLang="zh-CN" sz="1600" dirty="0" smtClean="0">
                <a:solidFill>
                  <a:srgbClr val="FFFFFF"/>
                </a:solidFill>
                <a:latin typeface="Times CY"/>
                <a:cs typeface="Times CY"/>
              </a:rPr>
              <a:t>=</a:t>
            </a:r>
            <a:r>
              <a:rPr lang="en-US" altLang="zh-CN" sz="1600" dirty="0">
                <a:solidFill>
                  <a:srgbClr val="FFFFFF"/>
                </a:solidFill>
                <a:latin typeface="Times CY"/>
                <a:cs typeface="Times CY"/>
              </a:rPr>
              <a:t>5</a:t>
            </a:r>
            <a:r>
              <a:rPr lang="en-US" altLang="zh-CN" sz="1600" dirty="0" smtClean="0">
                <a:solidFill>
                  <a:srgbClr val="FFFFFF"/>
                </a:solidFill>
                <a:latin typeface="Times CY"/>
                <a:cs typeface="Times CY"/>
              </a:rPr>
              <a:t>0 </a:t>
            </a:r>
            <a:r>
              <a:rPr lang="en-US" altLang="zh-CN" sz="1600" dirty="0" smtClean="0">
                <a:solidFill>
                  <a:srgbClr val="FFFFFF"/>
                </a:solidFill>
                <a:latin typeface="Symbol" charset="2"/>
                <a:cs typeface="Symbol" charset="2"/>
              </a:rPr>
              <a:t>m</a:t>
            </a:r>
            <a:r>
              <a:rPr lang="en-US" altLang="zh-CN" sz="1600" dirty="0" smtClean="0">
                <a:solidFill>
                  <a:srgbClr val="FFFFFF"/>
                </a:solidFill>
                <a:latin typeface="Times CY"/>
                <a:cs typeface="Times CY"/>
              </a:rPr>
              <a:t>m</a:t>
            </a:r>
            <a:endParaRPr lang="en-US" altLang="zh-CN" sz="1600" dirty="0">
              <a:solidFill>
                <a:srgbClr val="000000"/>
              </a:solidFill>
              <a:latin typeface="Times CY"/>
              <a:cs typeface="Times CY"/>
            </a:endParaRPr>
          </a:p>
        </p:txBody>
      </p:sp>
      <p:sp>
        <p:nvSpPr>
          <p:cNvPr id="90" name="Rectangle 14"/>
          <p:cNvSpPr>
            <a:spLocks noChangeArrowheads="1"/>
          </p:cNvSpPr>
          <p:nvPr/>
        </p:nvSpPr>
        <p:spPr bwMode="auto">
          <a:xfrm>
            <a:off x="6266721" y="3257381"/>
            <a:ext cx="2877279" cy="921079"/>
          </a:xfrm>
          <a:prstGeom prst="rect">
            <a:avLst/>
          </a:prstGeom>
          <a:solidFill>
            <a:srgbClr val="FF0000"/>
          </a:solidFill>
          <a:ln>
            <a:noFill/>
          </a:ln>
          <a:extLst/>
        </p:spPr>
        <p:txBody>
          <a:bodyPr/>
          <a:lstStyle/>
          <a:p>
            <a:pPr marL="342900" indent="-342900">
              <a:lnSpc>
                <a:spcPct val="90000"/>
              </a:lnSpc>
              <a:spcBef>
                <a:spcPts val="600"/>
              </a:spcBef>
            </a:pPr>
            <a:r>
              <a:rPr lang="en-US" altLang="zh-CN" sz="1600" dirty="0" smtClean="0">
                <a:latin typeface="Times CY"/>
                <a:cs typeface="Times CY"/>
              </a:rPr>
              <a:t>PID</a:t>
            </a:r>
          </a:p>
          <a:p>
            <a:pPr marL="342900" indent="-342900">
              <a:lnSpc>
                <a:spcPct val="90000"/>
              </a:lnSpc>
              <a:spcBef>
                <a:spcPts val="600"/>
              </a:spcBef>
              <a:buFont typeface="Arial"/>
              <a:buChar char="•"/>
            </a:pPr>
            <a:r>
              <a:rPr lang="en-US" altLang="zh-CN" sz="1600" dirty="0">
                <a:sym typeface="Symbol"/>
              </a:rPr>
              <a:t>/K (and K/p) 3-4 separation up to 2GeV/</a:t>
            </a:r>
            <a:r>
              <a:rPr lang="en-US" altLang="zh-CN" sz="1600" dirty="0" smtClean="0">
                <a:sym typeface="Symbol"/>
              </a:rPr>
              <a:t>c</a:t>
            </a:r>
            <a:endParaRPr lang="en-US" altLang="zh-CN" sz="1600" dirty="0">
              <a:solidFill>
                <a:srgbClr val="000000"/>
              </a:solidFill>
              <a:latin typeface="Times CY"/>
              <a:cs typeface="Times CY"/>
            </a:endParaRPr>
          </a:p>
          <a:p>
            <a:pPr marL="342900" indent="-342900">
              <a:lnSpc>
                <a:spcPct val="90000"/>
              </a:lnSpc>
              <a:spcBef>
                <a:spcPts val="600"/>
              </a:spcBef>
            </a:pPr>
            <a:endParaRPr lang="en-US" altLang="zh-CN" sz="1600" dirty="0">
              <a:solidFill>
                <a:srgbClr val="1818FF"/>
              </a:solidFill>
              <a:latin typeface="Times CY"/>
              <a:cs typeface="Times CY"/>
            </a:endParaRPr>
          </a:p>
        </p:txBody>
      </p:sp>
      <p:sp>
        <p:nvSpPr>
          <p:cNvPr id="95" name="Rectangle 15"/>
          <p:cNvSpPr>
            <a:spLocks noChangeArrowheads="1"/>
          </p:cNvSpPr>
          <p:nvPr/>
        </p:nvSpPr>
        <p:spPr bwMode="auto">
          <a:xfrm>
            <a:off x="6266721" y="4175649"/>
            <a:ext cx="2877279" cy="1556256"/>
          </a:xfrm>
          <a:prstGeom prst="rect">
            <a:avLst/>
          </a:prstGeom>
          <a:solidFill>
            <a:srgbClr val="0000FF"/>
          </a:solidFill>
          <a:ln>
            <a:noFill/>
          </a:ln>
          <a:extLst/>
        </p:spPr>
        <p:txBody>
          <a:bodyPr/>
          <a:lstStyle/>
          <a:p>
            <a:pPr marL="342900" indent="-342900">
              <a:lnSpc>
                <a:spcPct val="80000"/>
              </a:lnSpc>
              <a:spcBef>
                <a:spcPts val="600"/>
              </a:spcBef>
            </a:pPr>
            <a:r>
              <a:rPr lang="en-GB" altLang="zh-CN" dirty="0" smtClean="0">
                <a:solidFill>
                  <a:schemeClr val="bg1"/>
                </a:solidFill>
                <a:latin typeface="Calibri" charset="0"/>
              </a:rPr>
              <a:t>EMC </a:t>
            </a:r>
            <a:endParaRPr lang="en-GB" altLang="zh-CN" dirty="0" smtClean="0">
              <a:solidFill>
                <a:schemeClr val="bg1"/>
              </a:solidFill>
              <a:sym typeface="Wingdings"/>
            </a:endParaRPr>
          </a:p>
          <a:p>
            <a:pPr marL="342900" indent="-342900">
              <a:lnSpc>
                <a:spcPct val="80000"/>
              </a:lnSpc>
              <a:spcBef>
                <a:spcPts val="600"/>
              </a:spcBef>
            </a:pPr>
            <a:r>
              <a:rPr lang="en-GB" altLang="zh-CN" dirty="0" smtClean="0">
                <a:solidFill>
                  <a:schemeClr val="bg1"/>
                </a:solidFill>
                <a:sym typeface="Wingdings"/>
              </a:rPr>
              <a:t>Energy range: 0.02-2GeV</a:t>
            </a:r>
          </a:p>
          <a:p>
            <a:pPr marL="342900" indent="-342900">
              <a:lnSpc>
                <a:spcPct val="80000"/>
              </a:lnSpc>
              <a:spcBef>
                <a:spcPts val="600"/>
              </a:spcBef>
            </a:pPr>
            <a:r>
              <a:rPr lang="en-GB" altLang="zh-CN" dirty="0" smtClean="0">
                <a:solidFill>
                  <a:schemeClr val="bg1"/>
                </a:solidFill>
                <a:sym typeface="Wingdings"/>
              </a:rPr>
              <a:t>At 1 </a:t>
            </a:r>
            <a:r>
              <a:rPr lang="en-GB" altLang="zh-CN" dirty="0" err="1" smtClean="0">
                <a:solidFill>
                  <a:schemeClr val="bg1"/>
                </a:solidFill>
                <a:sym typeface="Wingdings"/>
              </a:rPr>
              <a:t>GeV</a:t>
            </a:r>
            <a:r>
              <a:rPr lang="en-GB" altLang="zh-CN" dirty="0" smtClean="0">
                <a:solidFill>
                  <a:schemeClr val="bg1"/>
                </a:solidFill>
                <a:sym typeface="Wingdings"/>
              </a:rPr>
              <a:t>        </a:t>
            </a:r>
            <a:r>
              <a:rPr lang="en-US" altLang="zh-CN" dirty="0" err="1" smtClean="0">
                <a:solidFill>
                  <a:schemeClr val="bg1"/>
                </a:solidFill>
                <a:latin typeface="Symbol" charset="0"/>
              </a:rPr>
              <a:t>s</a:t>
            </a:r>
            <a:r>
              <a:rPr lang="en-US" altLang="zh-CN" baseline="-25000" dirty="0" err="1" smtClean="0">
                <a:solidFill>
                  <a:schemeClr val="bg1"/>
                </a:solidFill>
                <a:latin typeface="Calibri" charset="0"/>
              </a:rPr>
              <a:t>E</a:t>
            </a:r>
            <a:r>
              <a:rPr lang="en-US" altLang="zh-CN" baseline="-25000" dirty="0" smtClean="0">
                <a:solidFill>
                  <a:schemeClr val="bg1"/>
                </a:solidFill>
                <a:latin typeface="Calibri" charset="0"/>
              </a:rPr>
              <a:t> </a:t>
            </a:r>
            <a:r>
              <a:rPr lang="en-US" altLang="zh-CN" dirty="0" smtClean="0">
                <a:solidFill>
                  <a:schemeClr val="bg1"/>
                </a:solidFill>
                <a:latin typeface="Calibri" charset="0"/>
              </a:rPr>
              <a:t>(%)</a:t>
            </a:r>
            <a:r>
              <a:rPr lang="en-US" altLang="zh-CN" baseline="-25000" dirty="0" smtClean="0">
                <a:solidFill>
                  <a:schemeClr val="bg1"/>
                </a:solidFill>
                <a:latin typeface="Calibri" charset="0"/>
              </a:rPr>
              <a:t>      </a:t>
            </a:r>
            <a:endParaRPr lang="en-GB" altLang="zh-CN" dirty="0">
              <a:solidFill>
                <a:schemeClr val="bg1"/>
              </a:solidFill>
            </a:endParaRPr>
          </a:p>
          <a:p>
            <a:pPr marL="342900" indent="-342900">
              <a:lnSpc>
                <a:spcPct val="80000"/>
              </a:lnSpc>
              <a:spcBef>
                <a:spcPts val="600"/>
              </a:spcBef>
            </a:pPr>
            <a:r>
              <a:rPr lang="en-US" altLang="zh-CN" dirty="0" smtClean="0">
                <a:solidFill>
                  <a:schemeClr val="bg1"/>
                </a:solidFill>
              </a:rPr>
              <a:t>Barrel(Cs(I):     </a:t>
            </a:r>
            <a:r>
              <a:rPr lang="en-GB" altLang="zh-CN" dirty="0" smtClean="0">
                <a:solidFill>
                  <a:schemeClr val="bg1"/>
                </a:solidFill>
                <a:latin typeface="Calibri" charset="0"/>
              </a:rPr>
              <a:t>2          </a:t>
            </a:r>
          </a:p>
          <a:p>
            <a:pPr marL="342900" indent="-342900">
              <a:lnSpc>
                <a:spcPct val="80000"/>
              </a:lnSpc>
              <a:spcBef>
                <a:spcPts val="600"/>
              </a:spcBef>
            </a:pPr>
            <a:r>
              <a:rPr lang="en-GB" altLang="zh-CN" dirty="0" err="1" smtClean="0">
                <a:solidFill>
                  <a:schemeClr val="bg1"/>
                </a:solidFill>
                <a:cs typeface="Symbol" charset="2"/>
              </a:rPr>
              <a:t>Endcap</a:t>
            </a:r>
            <a:r>
              <a:rPr lang="en-GB" altLang="zh-CN" dirty="0" smtClean="0">
                <a:solidFill>
                  <a:schemeClr val="bg1"/>
                </a:solidFill>
                <a:cs typeface="Symbol" charset="2"/>
              </a:rPr>
              <a:t> (Cs)</a:t>
            </a:r>
            <a:r>
              <a:rPr lang="en-GB" altLang="zh-CN" dirty="0" smtClean="0">
                <a:solidFill>
                  <a:schemeClr val="bg1"/>
                </a:solidFill>
                <a:latin typeface="Calibri" charset="0"/>
              </a:rPr>
              <a:t>:     </a:t>
            </a:r>
            <a:r>
              <a:rPr lang="en-GB" altLang="zh-CN" dirty="0">
                <a:solidFill>
                  <a:schemeClr val="bg1"/>
                </a:solidFill>
                <a:latin typeface="Calibri" charset="0"/>
              </a:rPr>
              <a:t>4</a:t>
            </a:r>
            <a:r>
              <a:rPr lang="en-GB" altLang="zh-CN" dirty="0" smtClean="0">
                <a:solidFill>
                  <a:schemeClr val="bg1"/>
                </a:solidFill>
                <a:latin typeface="Calibri" charset="0"/>
              </a:rPr>
              <a:t>     </a:t>
            </a:r>
          </a:p>
          <a:p>
            <a:pPr marL="342900" indent="-342900">
              <a:lnSpc>
                <a:spcPct val="80000"/>
              </a:lnSpc>
              <a:spcBef>
                <a:spcPts val="600"/>
              </a:spcBef>
            </a:pPr>
            <a:endParaRPr lang="en-GB" altLang="zh-CN" dirty="0" smtClean="0">
              <a:solidFill>
                <a:schemeClr val="bg1"/>
              </a:solidFill>
              <a:latin typeface="Calibri" charset="0"/>
            </a:endParaRPr>
          </a:p>
          <a:p>
            <a:pPr marL="342900" indent="-342900">
              <a:lnSpc>
                <a:spcPct val="80000"/>
              </a:lnSpc>
              <a:spcBef>
                <a:spcPts val="600"/>
              </a:spcBef>
            </a:pPr>
            <a:endParaRPr lang="en-GB" altLang="zh-CN" dirty="0" smtClean="0">
              <a:solidFill>
                <a:schemeClr val="bg1"/>
              </a:solidFill>
              <a:latin typeface="Calibri" charset="0"/>
            </a:endParaRPr>
          </a:p>
          <a:p>
            <a:pPr marL="342900" indent="-342900">
              <a:lnSpc>
                <a:spcPct val="80000"/>
              </a:lnSpc>
              <a:spcBef>
                <a:spcPts val="600"/>
              </a:spcBef>
            </a:pPr>
            <a:endParaRPr lang="en-GB" altLang="zh-CN" dirty="0">
              <a:solidFill>
                <a:schemeClr val="bg1"/>
              </a:solidFill>
              <a:latin typeface="Calibri" charset="0"/>
            </a:endParaRPr>
          </a:p>
          <a:p>
            <a:pPr marL="342900" indent="-342900">
              <a:lnSpc>
                <a:spcPct val="80000"/>
              </a:lnSpc>
              <a:spcBef>
                <a:spcPts val="600"/>
              </a:spcBef>
            </a:pPr>
            <a:endParaRPr lang="en-US" altLang="zh-CN" dirty="0">
              <a:solidFill>
                <a:schemeClr val="bg1"/>
              </a:solidFill>
              <a:latin typeface="Calibri" charset="0"/>
            </a:endParaRPr>
          </a:p>
        </p:txBody>
      </p:sp>
      <p:sp>
        <p:nvSpPr>
          <p:cNvPr id="97" name="Rectangle 14"/>
          <p:cNvSpPr>
            <a:spLocks noChangeArrowheads="1"/>
          </p:cNvSpPr>
          <p:nvPr/>
        </p:nvSpPr>
        <p:spPr bwMode="auto">
          <a:xfrm>
            <a:off x="6266721" y="5730074"/>
            <a:ext cx="2877279" cy="958571"/>
          </a:xfrm>
          <a:prstGeom prst="rect">
            <a:avLst/>
          </a:prstGeom>
          <a:solidFill>
            <a:srgbClr val="1EFF12"/>
          </a:solidFill>
          <a:ln>
            <a:noFill/>
          </a:ln>
          <a:extLst/>
        </p:spPr>
        <p:txBody>
          <a:bodyPr/>
          <a:lstStyle/>
          <a:p>
            <a:pPr marL="342900" indent="-342900">
              <a:lnSpc>
                <a:spcPct val="90000"/>
              </a:lnSpc>
              <a:spcBef>
                <a:spcPts val="600"/>
              </a:spcBef>
            </a:pPr>
            <a:r>
              <a:rPr lang="en-US" altLang="zh-CN" dirty="0" smtClean="0">
                <a:latin typeface="Times CY"/>
                <a:cs typeface="Times CY"/>
              </a:rPr>
              <a:t>MUD</a:t>
            </a:r>
          </a:p>
          <a:p>
            <a:pPr marL="342900" indent="-342900">
              <a:lnSpc>
                <a:spcPct val="90000"/>
              </a:lnSpc>
              <a:spcBef>
                <a:spcPts val="600"/>
              </a:spcBef>
              <a:buFont typeface="Arial"/>
              <a:buChar char="•"/>
            </a:pPr>
            <a:r>
              <a:rPr lang="en-US" altLang="zh-CN" dirty="0">
                <a:sym typeface="Symbol"/>
              </a:rPr>
              <a:t>/ suppression power &gt;</a:t>
            </a:r>
            <a:r>
              <a:rPr lang="en-US" altLang="zh-CN" dirty="0" smtClean="0">
                <a:sym typeface="Symbol"/>
              </a:rPr>
              <a:t>10</a:t>
            </a:r>
            <a:endParaRPr lang="en-US" altLang="zh-CN" dirty="0" smtClean="0">
              <a:solidFill>
                <a:srgbClr val="FFFFFF"/>
              </a:solidFill>
              <a:latin typeface="Times CY"/>
              <a:cs typeface="Times CY"/>
            </a:endParaRPr>
          </a:p>
        </p:txBody>
      </p:sp>
      <p:sp>
        <p:nvSpPr>
          <p:cNvPr id="4" name="Slide Number Placeholder 3"/>
          <p:cNvSpPr>
            <a:spLocks noGrp="1"/>
          </p:cNvSpPr>
          <p:nvPr>
            <p:ph type="sldNum" sz="quarter" idx="12"/>
          </p:nvPr>
        </p:nvSpPr>
        <p:spPr/>
        <p:txBody>
          <a:bodyPr/>
          <a:lstStyle/>
          <a:p>
            <a:fld id="{679A2F6C-EB47-8E48-9100-153391A91E0C}" type="slidenum">
              <a:rPr lang="en-US" smtClean="0"/>
              <a:pPr/>
              <a:t>56</a:t>
            </a:fld>
            <a:endParaRPr lang="en-US"/>
          </a:p>
        </p:txBody>
      </p:sp>
    </p:spTree>
    <p:extLst>
      <p:ext uri="{BB962C8B-B14F-4D97-AF65-F5344CB8AC3E}">
        <p14:creationId xmlns:p14="http://schemas.microsoft.com/office/powerpoint/2010/main" val="59998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0" y="75607"/>
            <a:ext cx="9110800" cy="714850"/>
          </a:xfrm>
        </p:spPr>
        <p:txBody>
          <a:bodyPr>
            <a:noAutofit/>
          </a:bodyPr>
          <a:lstStyle/>
          <a:p>
            <a:r>
              <a:rPr lang="en-US" b="1" dirty="0" smtClean="0"/>
              <a:t>Institutions Shown Interest  </a:t>
            </a:r>
            <a:endParaRPr lang="en-US" b="1" dirty="0"/>
          </a:p>
        </p:txBody>
      </p:sp>
      <p:sp>
        <p:nvSpPr>
          <p:cNvPr id="4" name="Slide Number Placeholder 3"/>
          <p:cNvSpPr>
            <a:spLocks noGrp="1"/>
          </p:cNvSpPr>
          <p:nvPr>
            <p:ph type="sldNum" sz="quarter" idx="12"/>
          </p:nvPr>
        </p:nvSpPr>
        <p:spPr/>
        <p:txBody>
          <a:bodyPr/>
          <a:lstStyle/>
          <a:p>
            <a:fld id="{C973300C-797F-D148-A78D-320196FBAF04}" type="slidenum">
              <a:rPr lang="en-US" smtClean="0"/>
              <a:t>57</a:t>
            </a:fld>
            <a:endParaRPr lang="en-US"/>
          </a:p>
        </p:txBody>
      </p:sp>
      <p:sp>
        <p:nvSpPr>
          <p:cNvPr id="7" name="内容占位符 2"/>
          <p:cNvSpPr txBox="1">
            <a:spLocks/>
          </p:cNvSpPr>
          <p:nvPr/>
        </p:nvSpPr>
        <p:spPr>
          <a:xfrm>
            <a:off x="4608001" y="866228"/>
            <a:ext cx="4511099" cy="59414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zh-CN" sz="1500" dirty="0" smtClean="0"/>
              <a:t>Stanford </a:t>
            </a:r>
            <a:r>
              <a:rPr lang="en-US" altLang="zh-CN" sz="1500" dirty="0"/>
              <a:t>University, </a:t>
            </a:r>
            <a:r>
              <a:rPr lang="en-US" altLang="zh-CN" sz="1500" dirty="0">
                <a:solidFill>
                  <a:srgbClr val="0000FF"/>
                </a:solidFill>
              </a:rPr>
              <a:t>USA</a:t>
            </a:r>
          </a:p>
          <a:p>
            <a:pPr>
              <a:lnSpc>
                <a:spcPct val="80000"/>
              </a:lnSpc>
            </a:pPr>
            <a:r>
              <a:rPr lang="en-US" altLang="zh-CN" sz="1500" dirty="0"/>
              <a:t>Wayne State University, </a:t>
            </a:r>
            <a:r>
              <a:rPr lang="en-US" altLang="zh-CN" sz="1500" dirty="0">
                <a:solidFill>
                  <a:srgbClr val="0000FF"/>
                </a:solidFill>
              </a:rPr>
              <a:t>USA</a:t>
            </a:r>
          </a:p>
          <a:p>
            <a:pPr>
              <a:lnSpc>
                <a:spcPct val="80000"/>
              </a:lnSpc>
            </a:pPr>
            <a:r>
              <a:rPr lang="en-US" altLang="zh-CN" sz="1500" dirty="0"/>
              <a:t>Carnegie Mellon University, </a:t>
            </a:r>
            <a:r>
              <a:rPr lang="en-US" altLang="zh-CN" sz="1500" dirty="0" smtClean="0">
                <a:solidFill>
                  <a:srgbClr val="0000FF"/>
                </a:solidFill>
              </a:rPr>
              <a:t>USA</a:t>
            </a:r>
          </a:p>
          <a:p>
            <a:pPr>
              <a:lnSpc>
                <a:spcPct val="80000"/>
              </a:lnSpc>
            </a:pPr>
            <a:r>
              <a:rPr lang="en-US" altLang="zh-CN" sz="1500" dirty="0" smtClean="0"/>
              <a:t>GSI </a:t>
            </a:r>
            <a:r>
              <a:rPr lang="en-US" altLang="zh-CN" sz="1500" dirty="0"/>
              <a:t>Darmstadt and Goethe University Frankfurt, </a:t>
            </a:r>
            <a:endParaRPr lang="en-US" altLang="zh-CN" sz="1500" dirty="0" smtClean="0"/>
          </a:p>
          <a:p>
            <a:pPr marL="0" indent="0">
              <a:lnSpc>
                <a:spcPct val="80000"/>
              </a:lnSpc>
              <a:buNone/>
            </a:pPr>
            <a:r>
              <a:rPr lang="en-US" altLang="zh-CN" sz="1500" dirty="0"/>
              <a:t> </a:t>
            </a:r>
            <a:r>
              <a:rPr lang="en-US" altLang="zh-CN" sz="1500" dirty="0" smtClean="0"/>
              <a:t>    </a:t>
            </a:r>
            <a:r>
              <a:rPr lang="en-US" altLang="zh-CN" sz="1500" dirty="0" smtClean="0">
                <a:solidFill>
                  <a:srgbClr val="0000FF"/>
                </a:solidFill>
              </a:rPr>
              <a:t>Germany</a:t>
            </a:r>
            <a:endParaRPr lang="zh-CN" altLang="zh-CN" sz="1500" dirty="0">
              <a:solidFill>
                <a:srgbClr val="0000FF"/>
              </a:solidFill>
            </a:endParaRPr>
          </a:p>
          <a:p>
            <a:pPr>
              <a:lnSpc>
                <a:spcPct val="80000"/>
              </a:lnSpc>
            </a:pPr>
            <a:r>
              <a:rPr lang="en-US" altLang="zh-CN" sz="1500" dirty="0"/>
              <a:t>Goethe University Frankfurt, </a:t>
            </a:r>
            <a:r>
              <a:rPr lang="en-US" altLang="zh-CN" sz="1500" dirty="0">
                <a:solidFill>
                  <a:srgbClr val="0000FF"/>
                </a:solidFill>
              </a:rPr>
              <a:t>Germany</a:t>
            </a:r>
          </a:p>
          <a:p>
            <a:pPr>
              <a:lnSpc>
                <a:spcPct val="80000"/>
              </a:lnSpc>
            </a:pPr>
            <a:r>
              <a:rPr lang="en-US" altLang="zh-CN" sz="1500" dirty="0"/>
              <a:t>GSI Darmstadt, </a:t>
            </a:r>
            <a:r>
              <a:rPr lang="en-US" altLang="zh-CN" sz="1500" dirty="0" smtClean="0">
                <a:solidFill>
                  <a:srgbClr val="0000FF"/>
                </a:solidFill>
              </a:rPr>
              <a:t>Germany</a:t>
            </a:r>
          </a:p>
          <a:p>
            <a:pPr>
              <a:lnSpc>
                <a:spcPct val="80000"/>
              </a:lnSpc>
            </a:pPr>
            <a:r>
              <a:rPr lang="en-US" altLang="zh-CN" sz="1500" dirty="0"/>
              <a:t>Johannes Gutenberg University Mainz, </a:t>
            </a:r>
            <a:r>
              <a:rPr lang="en-US" altLang="zh-CN" sz="1500" dirty="0">
                <a:solidFill>
                  <a:srgbClr val="0000FF"/>
                </a:solidFill>
              </a:rPr>
              <a:t>Germany</a:t>
            </a:r>
          </a:p>
          <a:p>
            <a:pPr>
              <a:lnSpc>
                <a:spcPct val="80000"/>
              </a:lnSpc>
            </a:pPr>
            <a:r>
              <a:rPr lang="en-US" altLang="zh-CN" sz="1500" dirty="0"/>
              <a:t>Helmholtz Institute Mainz, </a:t>
            </a:r>
            <a:r>
              <a:rPr lang="en-US" altLang="zh-CN" sz="1500" dirty="0" smtClean="0">
                <a:solidFill>
                  <a:srgbClr val="0000FF"/>
                </a:solidFill>
              </a:rPr>
              <a:t>Germany</a:t>
            </a:r>
          </a:p>
          <a:p>
            <a:pPr>
              <a:lnSpc>
                <a:spcPct val="80000"/>
              </a:lnSpc>
            </a:pPr>
            <a:r>
              <a:rPr lang="en-US" altLang="zh-CN" sz="1500" dirty="0"/>
              <a:t>LAL (IN2P3/CNRS and Paris-</a:t>
            </a:r>
            <a:r>
              <a:rPr lang="en-US" altLang="zh-CN" sz="1500" dirty="0" err="1"/>
              <a:t>Sud</a:t>
            </a:r>
            <a:r>
              <a:rPr lang="en-US" altLang="zh-CN" sz="1500" dirty="0"/>
              <a:t> University), </a:t>
            </a:r>
          </a:p>
          <a:p>
            <a:pPr marL="0" indent="0">
              <a:lnSpc>
                <a:spcPct val="80000"/>
              </a:lnSpc>
              <a:buNone/>
            </a:pPr>
            <a:r>
              <a:rPr lang="en-US" altLang="zh-CN" sz="1500" dirty="0"/>
              <a:t>     </a:t>
            </a:r>
            <a:r>
              <a:rPr lang="en-US" altLang="zh-CN" sz="1500" dirty="0" err="1"/>
              <a:t>Orsay</a:t>
            </a:r>
            <a:r>
              <a:rPr lang="en-US" altLang="zh-CN" sz="1500" dirty="0"/>
              <a:t>, </a:t>
            </a:r>
            <a:r>
              <a:rPr lang="en-US" altLang="zh-CN" sz="1500" dirty="0" smtClean="0">
                <a:solidFill>
                  <a:srgbClr val="0000FF"/>
                </a:solidFill>
              </a:rPr>
              <a:t>France</a:t>
            </a:r>
            <a:endParaRPr lang="en-US" altLang="zh-CN" sz="1500" dirty="0">
              <a:solidFill>
                <a:srgbClr val="0000FF"/>
              </a:solidFill>
            </a:endParaRPr>
          </a:p>
          <a:p>
            <a:pPr>
              <a:lnSpc>
                <a:spcPct val="80000"/>
              </a:lnSpc>
            </a:pPr>
            <a:r>
              <a:rPr lang="it-IT" altLang="zh-CN" sz="1500" dirty="0"/>
              <a:t>Sezione di Ferrara</a:t>
            </a:r>
            <a:r>
              <a:rPr lang="en-US" altLang="zh-CN" sz="1500" dirty="0"/>
              <a:t>, </a:t>
            </a:r>
            <a:r>
              <a:rPr lang="en-US" altLang="zh-CN" sz="1500" dirty="0">
                <a:solidFill>
                  <a:srgbClr val="0000FF"/>
                </a:solidFill>
              </a:rPr>
              <a:t>Italy</a:t>
            </a:r>
          </a:p>
          <a:p>
            <a:pPr>
              <a:lnSpc>
                <a:spcPct val="80000"/>
              </a:lnSpc>
            </a:pPr>
            <a:r>
              <a:rPr lang="en-US" altLang="zh-CN" sz="1500" dirty="0" err="1"/>
              <a:t>L'Istituto</a:t>
            </a:r>
            <a:r>
              <a:rPr lang="en-US" altLang="zh-CN" sz="1500" dirty="0"/>
              <a:t> di </a:t>
            </a:r>
            <a:r>
              <a:rPr lang="en-US" altLang="zh-CN" sz="1500" dirty="0" err="1"/>
              <a:t>Fisica</a:t>
            </a:r>
            <a:r>
              <a:rPr lang="en-US" altLang="zh-CN" sz="1500" dirty="0"/>
              <a:t> </a:t>
            </a:r>
            <a:r>
              <a:rPr lang="en-US" altLang="zh-CN" sz="1500" dirty="0" err="1"/>
              <a:t>Nucleare</a:t>
            </a:r>
            <a:r>
              <a:rPr lang="en-US" altLang="zh-CN" sz="1500" dirty="0"/>
              <a:t> di Torino, </a:t>
            </a:r>
            <a:r>
              <a:rPr lang="en-US" altLang="zh-CN" sz="1500" dirty="0">
                <a:solidFill>
                  <a:srgbClr val="0000FF"/>
                </a:solidFill>
              </a:rPr>
              <a:t>Italy</a:t>
            </a:r>
          </a:p>
          <a:p>
            <a:pPr>
              <a:lnSpc>
                <a:spcPct val="80000"/>
              </a:lnSpc>
            </a:pPr>
            <a:r>
              <a:rPr lang="en-US" altLang="zh-CN" sz="1500" dirty="0" err="1"/>
              <a:t>L'Istituto</a:t>
            </a:r>
            <a:r>
              <a:rPr lang="en-US" altLang="zh-CN" sz="1500" dirty="0"/>
              <a:t> di </a:t>
            </a:r>
            <a:r>
              <a:rPr lang="en-US" altLang="zh-CN" sz="1500" dirty="0" err="1"/>
              <a:t>Fisica</a:t>
            </a:r>
            <a:r>
              <a:rPr lang="en-US" altLang="zh-CN" sz="1500" dirty="0"/>
              <a:t> </a:t>
            </a:r>
            <a:r>
              <a:rPr lang="en-US" altLang="zh-CN" sz="1500" dirty="0" err="1"/>
              <a:t>Nucleare</a:t>
            </a:r>
            <a:r>
              <a:rPr lang="en-US" altLang="zh-CN" sz="1500" dirty="0"/>
              <a:t> di Firenze, </a:t>
            </a:r>
            <a:r>
              <a:rPr lang="en-US" altLang="zh-CN" sz="1500" dirty="0">
                <a:solidFill>
                  <a:srgbClr val="0000FF"/>
                </a:solidFill>
              </a:rPr>
              <a:t>Italy</a:t>
            </a:r>
          </a:p>
          <a:p>
            <a:pPr>
              <a:lnSpc>
                <a:spcPct val="80000"/>
              </a:lnSpc>
            </a:pPr>
            <a:r>
              <a:rPr lang="en-US" altLang="zh-CN" sz="1500" dirty="0" err="1"/>
              <a:t>Scuola</a:t>
            </a:r>
            <a:r>
              <a:rPr lang="en-US" altLang="zh-CN" sz="1500" dirty="0"/>
              <a:t> </a:t>
            </a:r>
            <a:r>
              <a:rPr lang="en-US" altLang="zh-CN" sz="1500" dirty="0" err="1"/>
              <a:t>Normale</a:t>
            </a:r>
            <a:r>
              <a:rPr lang="en-US" altLang="zh-CN" sz="1500" dirty="0"/>
              <a:t> </a:t>
            </a:r>
            <a:r>
              <a:rPr lang="en-US" altLang="zh-CN" sz="1500" dirty="0" err="1"/>
              <a:t>Superiore</a:t>
            </a:r>
            <a:r>
              <a:rPr lang="en-US" altLang="zh-CN" sz="1500" dirty="0"/>
              <a:t>, Pisa, </a:t>
            </a:r>
            <a:r>
              <a:rPr lang="en-US" altLang="zh-CN" sz="1500" dirty="0">
                <a:solidFill>
                  <a:srgbClr val="0000FF"/>
                </a:solidFill>
              </a:rPr>
              <a:t>Italy</a:t>
            </a:r>
          </a:p>
          <a:p>
            <a:pPr>
              <a:lnSpc>
                <a:spcPct val="80000"/>
              </a:lnSpc>
            </a:pPr>
            <a:r>
              <a:rPr lang="en-US" altLang="zh-CN" sz="1500" dirty="0" err="1" smtClean="0"/>
              <a:t>Laboratori</a:t>
            </a:r>
            <a:r>
              <a:rPr lang="en-US" altLang="zh-CN" sz="1500" dirty="0" smtClean="0"/>
              <a:t> </a:t>
            </a:r>
            <a:r>
              <a:rPr lang="en-US" altLang="zh-CN" sz="1500" dirty="0" err="1" smtClean="0"/>
              <a:t>Nazionali</a:t>
            </a:r>
            <a:r>
              <a:rPr lang="en-US" altLang="zh-CN" sz="1500" dirty="0" smtClean="0"/>
              <a:t> di </a:t>
            </a:r>
            <a:r>
              <a:rPr lang="en-US" altLang="zh-CN" sz="1500" dirty="0" err="1" smtClean="0"/>
              <a:t>Frascati</a:t>
            </a:r>
            <a:r>
              <a:rPr lang="en-US" altLang="zh-CN" sz="1500" dirty="0" smtClean="0"/>
              <a:t>, </a:t>
            </a:r>
            <a:r>
              <a:rPr lang="en-US" altLang="zh-CN" sz="1500" dirty="0" smtClean="0">
                <a:solidFill>
                  <a:srgbClr val="0000FF"/>
                </a:solidFill>
              </a:rPr>
              <a:t>Italy</a:t>
            </a:r>
          </a:p>
          <a:p>
            <a:pPr>
              <a:lnSpc>
                <a:spcPct val="80000"/>
              </a:lnSpc>
            </a:pPr>
            <a:r>
              <a:rPr lang="en-US" altLang="zh-CN" sz="1500" dirty="0" smtClean="0"/>
              <a:t>INFN, </a:t>
            </a:r>
            <a:r>
              <a:rPr lang="en-US" altLang="zh-CN" sz="1500" dirty="0" err="1" smtClean="0"/>
              <a:t>Padova</a:t>
            </a:r>
            <a:r>
              <a:rPr lang="en-US" altLang="zh-CN" sz="1500" dirty="0" smtClean="0"/>
              <a:t>, </a:t>
            </a:r>
            <a:r>
              <a:rPr lang="en-US" altLang="zh-CN" sz="1500" dirty="0" smtClean="0">
                <a:solidFill>
                  <a:srgbClr val="0000FF"/>
                </a:solidFill>
              </a:rPr>
              <a:t>Italy</a:t>
            </a:r>
          </a:p>
          <a:p>
            <a:pPr>
              <a:lnSpc>
                <a:spcPct val="80000"/>
              </a:lnSpc>
            </a:pPr>
            <a:r>
              <a:rPr lang="en-US" altLang="zh-CN" sz="1500" dirty="0" smtClean="0"/>
              <a:t>University of Pavia, Pavia, </a:t>
            </a:r>
            <a:r>
              <a:rPr lang="en-US" altLang="zh-CN" sz="1500" dirty="0" smtClean="0">
                <a:solidFill>
                  <a:srgbClr val="0000FF"/>
                </a:solidFill>
              </a:rPr>
              <a:t>Italy</a:t>
            </a:r>
          </a:p>
          <a:p>
            <a:pPr>
              <a:lnSpc>
                <a:spcPct val="80000"/>
              </a:lnSpc>
            </a:pPr>
            <a:r>
              <a:rPr lang="en-US" altLang="zh-CN" sz="1600" dirty="0" smtClean="0"/>
              <a:t>University of Parma, </a:t>
            </a:r>
            <a:r>
              <a:rPr lang="en-US" altLang="zh-CN" sz="1600" dirty="0" smtClean="0">
                <a:solidFill>
                  <a:srgbClr val="0000FF"/>
                </a:solidFill>
              </a:rPr>
              <a:t>Ital</a:t>
            </a:r>
            <a:r>
              <a:rPr lang="en-US" altLang="zh-CN" sz="1600" dirty="0" smtClean="0"/>
              <a:t>y</a:t>
            </a:r>
          </a:p>
          <a:p>
            <a:pPr>
              <a:lnSpc>
                <a:spcPct val="60000"/>
              </a:lnSpc>
            </a:pPr>
            <a:endParaRPr lang="zh-CN" altLang="en-US" sz="1600" dirty="0"/>
          </a:p>
        </p:txBody>
      </p:sp>
      <p:sp>
        <p:nvSpPr>
          <p:cNvPr id="8" name="Rectangle 7"/>
          <p:cNvSpPr/>
          <p:nvPr/>
        </p:nvSpPr>
        <p:spPr>
          <a:xfrm>
            <a:off x="104100" y="930291"/>
            <a:ext cx="2640092" cy="3785652"/>
          </a:xfrm>
          <a:prstGeom prst="rect">
            <a:avLst/>
          </a:prstGeom>
        </p:spPr>
        <p:txBody>
          <a:bodyPr wrap="square">
            <a:spAutoFit/>
          </a:bodyPr>
          <a:lstStyle/>
          <a:p>
            <a:pPr marL="285750" lvl="0" indent="-285750">
              <a:buFont typeface="Arial"/>
              <a:buChar char="•"/>
            </a:pPr>
            <a:r>
              <a:rPr lang="zh-CN" altLang="en-US" sz="1500" b="1" dirty="0" smtClean="0">
                <a:latin typeface="华文楷体"/>
                <a:ea typeface="华文楷体"/>
                <a:cs typeface="华文楷体"/>
              </a:rPr>
              <a:t>中国科学技术大学</a:t>
            </a:r>
            <a:endParaRPr lang="en-US" sz="1500" b="1" baseline="30000"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清华大学</a:t>
            </a:r>
            <a:endParaRPr lang="en-US"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北京大学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上海交通大学</a:t>
            </a:r>
            <a:endParaRPr lang="en-US" altLang="zh-CN" sz="1500" b="1" dirty="0" smtClean="0">
              <a:latin typeface="华文楷体"/>
              <a:ea typeface="华文楷体"/>
              <a:cs typeface="华文楷体"/>
            </a:endParaRPr>
          </a:p>
          <a:p>
            <a:pPr marL="285750" indent="-285750">
              <a:buFont typeface="Arial"/>
              <a:buChar char="•"/>
            </a:pPr>
            <a:r>
              <a:rPr lang="zh-CN" altLang="en-US" sz="1500" b="1" dirty="0">
                <a:latin typeface="华文楷体"/>
                <a:ea typeface="华文楷体"/>
                <a:cs typeface="华文楷体"/>
              </a:rPr>
              <a:t>复旦</a:t>
            </a:r>
            <a:r>
              <a:rPr lang="zh-CN" altLang="en-US" sz="1500" b="1" dirty="0" smtClean="0">
                <a:latin typeface="华文楷体"/>
                <a:ea typeface="华文楷体"/>
                <a:cs typeface="华文楷体"/>
              </a:rPr>
              <a:t>大学</a:t>
            </a:r>
            <a:endParaRPr lang="en-US"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山东大学</a:t>
            </a:r>
            <a:endParaRPr lang="en-US"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浙江大学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南京大学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南京师大</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南开大学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中山大学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a:latin typeface="华文楷体"/>
                <a:ea typeface="华文楷体"/>
                <a:cs typeface="华文楷体"/>
              </a:rPr>
              <a:t>高能物理研究所</a:t>
            </a:r>
            <a:endParaRPr lang="en-US" altLang="zh-CN" sz="1500" b="1" dirty="0">
              <a:latin typeface="华文楷体"/>
              <a:ea typeface="华文楷体"/>
              <a:cs typeface="华文楷体"/>
            </a:endParaRPr>
          </a:p>
          <a:p>
            <a:pPr marL="285750" lvl="0" indent="-285750">
              <a:buFont typeface="Arial"/>
              <a:buChar char="•"/>
            </a:pPr>
            <a:r>
              <a:rPr lang="zh-CN" altLang="en-US" sz="1500" b="1" dirty="0">
                <a:latin typeface="华文楷体"/>
                <a:ea typeface="华文楷体"/>
                <a:cs typeface="华文楷体"/>
              </a:rPr>
              <a:t>兰州近代物理所</a:t>
            </a:r>
            <a:endParaRPr lang="en-US" altLang="zh-CN" sz="1500" b="1" dirty="0">
              <a:latin typeface="华文楷体"/>
              <a:ea typeface="华文楷体"/>
              <a:cs typeface="华文楷体"/>
            </a:endParaRPr>
          </a:p>
          <a:p>
            <a:pPr marL="285750" lvl="0" indent="-285750">
              <a:buFont typeface="Arial"/>
              <a:buChar char="•"/>
            </a:pPr>
            <a:r>
              <a:rPr lang="zh-CN" altLang="en-US" sz="1500" b="1" dirty="0">
                <a:latin typeface="华文楷体"/>
                <a:ea typeface="华文楷体"/>
                <a:cs typeface="华文楷体"/>
              </a:rPr>
              <a:t>合肥物质</a:t>
            </a:r>
            <a:r>
              <a:rPr lang="zh-CN" altLang="en-US" sz="1500" b="1" dirty="0" smtClean="0">
                <a:latin typeface="华文楷体"/>
                <a:ea typeface="华文楷体"/>
                <a:cs typeface="华文楷体"/>
              </a:rPr>
              <a:t>研究院</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合肥同步辐射国家实验室</a:t>
            </a:r>
            <a:endParaRPr lang="en-US" sz="1500" b="1" dirty="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西安光极所</a:t>
            </a:r>
            <a:endParaRPr lang="en-US" sz="1500" b="1" dirty="0" smtClean="0">
              <a:latin typeface="华文楷体"/>
              <a:ea typeface="华文楷体"/>
              <a:cs typeface="华文楷体"/>
            </a:endParaRPr>
          </a:p>
        </p:txBody>
      </p:sp>
      <p:sp>
        <p:nvSpPr>
          <p:cNvPr id="3" name="Rectangle 2"/>
          <p:cNvSpPr/>
          <p:nvPr/>
        </p:nvSpPr>
        <p:spPr>
          <a:xfrm>
            <a:off x="31605" y="4672304"/>
            <a:ext cx="4572000" cy="1938992"/>
          </a:xfrm>
          <a:prstGeom prst="rect">
            <a:avLst/>
          </a:prstGeom>
        </p:spPr>
        <p:txBody>
          <a:bodyPr>
            <a:spAutoFit/>
          </a:bodyPr>
          <a:lstStyle/>
          <a:p>
            <a:pPr marL="285750" lvl="0" indent="-285750">
              <a:buFont typeface="Arial"/>
              <a:buChar char="•"/>
            </a:pPr>
            <a:r>
              <a:rPr lang="en-US" altLang="zh-CN" sz="1500" dirty="0"/>
              <a:t>Institute for Basic Science, </a:t>
            </a:r>
            <a:r>
              <a:rPr lang="en-US" altLang="zh-CN" sz="1500" dirty="0" err="1"/>
              <a:t>Daejeon</a:t>
            </a:r>
            <a:r>
              <a:rPr lang="en-US" altLang="zh-CN" sz="1500" dirty="0"/>
              <a:t>, </a:t>
            </a:r>
            <a:r>
              <a:rPr lang="en-US" altLang="zh-CN" sz="1500" dirty="0">
                <a:solidFill>
                  <a:srgbClr val="0000FF"/>
                </a:solidFill>
              </a:rPr>
              <a:t>Korea</a:t>
            </a:r>
          </a:p>
          <a:p>
            <a:pPr marL="285750" indent="-285750">
              <a:buFont typeface="Arial"/>
              <a:buChar char="•"/>
            </a:pPr>
            <a:r>
              <a:rPr lang="en-US" altLang="zh-CN" sz="1500" dirty="0"/>
              <a:t>T. Shevchenko National University of </a:t>
            </a:r>
            <a:r>
              <a:rPr lang="en-US" altLang="zh-CN" sz="1500" dirty="0" smtClean="0"/>
              <a:t>Kyiv, </a:t>
            </a:r>
            <a:r>
              <a:rPr lang="en-US" altLang="zh-CN" sz="1500" dirty="0">
                <a:solidFill>
                  <a:srgbClr val="0000FF"/>
                </a:solidFill>
              </a:rPr>
              <a:t>Ukraine</a:t>
            </a:r>
          </a:p>
          <a:p>
            <a:pPr marL="285750" lvl="0" indent="-285750">
              <a:buFont typeface="Arial"/>
              <a:buChar char="•"/>
            </a:pPr>
            <a:r>
              <a:rPr lang="en-US" altLang="zh-CN" sz="1500" dirty="0"/>
              <a:t>University Ljubljana and </a:t>
            </a:r>
            <a:r>
              <a:rPr lang="en-US" altLang="zh-CN" sz="1500" dirty="0" err="1"/>
              <a:t>Jozef</a:t>
            </a:r>
            <a:r>
              <a:rPr lang="en-US" altLang="zh-CN" sz="1500" dirty="0"/>
              <a:t> Stefan Institute Ljubljana, </a:t>
            </a:r>
            <a:r>
              <a:rPr lang="en-US" altLang="zh-CN" sz="1500" dirty="0">
                <a:solidFill>
                  <a:srgbClr val="0000FF"/>
                </a:solidFill>
              </a:rPr>
              <a:t>Slovenia</a:t>
            </a:r>
          </a:p>
          <a:p>
            <a:pPr marL="285750" lvl="0" indent="-285750">
              <a:buFont typeface="Arial"/>
              <a:buChar char="•"/>
            </a:pPr>
            <a:r>
              <a:rPr lang="en-US" altLang="zh-CN" sz="1500" dirty="0" err="1"/>
              <a:t>Jozef</a:t>
            </a:r>
            <a:r>
              <a:rPr lang="en-US" altLang="zh-CN" sz="1500" dirty="0"/>
              <a:t> Stefan Institute Ljubljana, </a:t>
            </a:r>
            <a:r>
              <a:rPr lang="en-US" altLang="zh-CN" sz="1500" dirty="0">
                <a:solidFill>
                  <a:srgbClr val="0000FF"/>
                </a:solidFill>
              </a:rPr>
              <a:t>Slovenia</a:t>
            </a:r>
          </a:p>
          <a:p>
            <a:pPr marL="285750" indent="-285750">
              <a:buFont typeface="Arial"/>
              <a:buChar char="•"/>
            </a:pPr>
            <a:r>
              <a:rPr lang="en-US" altLang="zh-CN" sz="1500" dirty="0"/>
              <a:t>University of Silesia, Katowice, </a:t>
            </a:r>
            <a:r>
              <a:rPr lang="en-US" altLang="zh-CN" sz="1500" dirty="0">
                <a:solidFill>
                  <a:srgbClr val="0000FF"/>
                </a:solidFill>
              </a:rPr>
              <a:t>Poland</a:t>
            </a:r>
          </a:p>
          <a:p>
            <a:pPr marL="285750" lvl="0" indent="-285750">
              <a:buFont typeface="Arial"/>
              <a:buChar char="•"/>
            </a:pPr>
            <a:r>
              <a:rPr lang="en-US" altLang="zh-CN" sz="1500" dirty="0" err="1"/>
              <a:t>Dubna</a:t>
            </a:r>
            <a:r>
              <a:rPr lang="en-US" altLang="zh-CN" sz="1500" dirty="0"/>
              <a:t>, </a:t>
            </a:r>
            <a:r>
              <a:rPr lang="en-US" altLang="zh-CN" sz="1500" dirty="0">
                <a:solidFill>
                  <a:srgbClr val="0000FF"/>
                </a:solidFill>
              </a:rPr>
              <a:t>Russia</a:t>
            </a:r>
          </a:p>
          <a:p>
            <a:pPr marL="285750" lvl="0" indent="-285750">
              <a:buFont typeface="Arial"/>
              <a:buChar char="•"/>
            </a:pPr>
            <a:r>
              <a:rPr lang="en-US" altLang="zh-CN" sz="1500" dirty="0" err="1"/>
              <a:t>Budker</a:t>
            </a:r>
            <a:r>
              <a:rPr lang="en-US" altLang="zh-CN" sz="1500" dirty="0"/>
              <a:t> Institute and Novosibirsk University, </a:t>
            </a:r>
            <a:r>
              <a:rPr lang="en-US" altLang="zh-CN" sz="1500" dirty="0">
                <a:solidFill>
                  <a:srgbClr val="0000FF"/>
                </a:solidFill>
              </a:rPr>
              <a:t>Russia</a:t>
            </a:r>
            <a:endParaRPr lang="en-US" altLang="zh-CN" sz="1500" dirty="0"/>
          </a:p>
        </p:txBody>
      </p:sp>
      <p:sp>
        <p:nvSpPr>
          <p:cNvPr id="9" name="Rectangle 8"/>
          <p:cNvSpPr/>
          <p:nvPr/>
        </p:nvSpPr>
        <p:spPr>
          <a:xfrm>
            <a:off x="2596777" y="909471"/>
            <a:ext cx="2006828" cy="4016484"/>
          </a:xfrm>
          <a:prstGeom prst="rect">
            <a:avLst/>
          </a:prstGeom>
        </p:spPr>
        <p:txBody>
          <a:bodyPr wrap="square">
            <a:spAutoFit/>
          </a:bodyPr>
          <a:lstStyle/>
          <a:p>
            <a:pPr marL="285750" lvl="0" indent="-285750">
              <a:buFont typeface="Arial"/>
              <a:buChar char="•"/>
            </a:pPr>
            <a:r>
              <a:rPr lang="zh-CN" altLang="en-US" sz="1500" b="1" dirty="0">
                <a:latin typeface="华文楷体"/>
                <a:ea typeface="华文楷体"/>
                <a:cs typeface="华文楷体"/>
              </a:rPr>
              <a:t>南华大学</a:t>
            </a:r>
            <a:endParaRPr lang="en-US" altLang="zh-CN" sz="1500" b="1" dirty="0">
              <a:latin typeface="华文楷体"/>
              <a:ea typeface="华文楷体"/>
              <a:cs typeface="华文楷体"/>
            </a:endParaRPr>
          </a:p>
          <a:p>
            <a:pPr marL="285750" lvl="0" indent="-285750">
              <a:buFont typeface="Arial"/>
              <a:buChar char="•"/>
            </a:pPr>
            <a:r>
              <a:rPr lang="zh-CN" altLang="en-US" sz="1500" b="1" dirty="0">
                <a:latin typeface="华文楷体"/>
                <a:ea typeface="华文楷体"/>
                <a:cs typeface="华文楷体"/>
              </a:rPr>
              <a:t>北京航天航空</a:t>
            </a:r>
            <a:r>
              <a:rPr lang="zh-CN" altLang="en-US" sz="1500" b="1" dirty="0" smtClean="0">
                <a:latin typeface="华文楷体"/>
                <a:ea typeface="华文楷体"/>
                <a:cs typeface="华文楷体"/>
              </a:rPr>
              <a:t>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湖南大学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湖南师大</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四川大学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河南师大</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河南科技大学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辽宁大学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广西大学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广西师大</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兰州大学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香港大学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香港中文大学</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smtClean="0">
                <a:latin typeface="华文楷体"/>
                <a:ea typeface="华文楷体"/>
                <a:cs typeface="华文楷体"/>
              </a:rPr>
              <a:t>黄山学院</a:t>
            </a:r>
            <a:endParaRPr lang="en-US" altLang="zh-CN" sz="1500" b="1" dirty="0" smtClean="0">
              <a:latin typeface="华文楷体"/>
              <a:ea typeface="华文楷体"/>
              <a:cs typeface="华文楷体"/>
            </a:endParaRPr>
          </a:p>
          <a:p>
            <a:pPr marL="285750" lvl="0" indent="-285750">
              <a:buFont typeface="Arial"/>
              <a:buChar char="•"/>
            </a:pPr>
            <a:r>
              <a:rPr lang="zh-CN" altLang="en-US" sz="1500" b="1" dirty="0">
                <a:latin typeface="华文楷体"/>
                <a:ea typeface="华文楷体"/>
                <a:cs typeface="华文楷体"/>
              </a:rPr>
              <a:t>武汉大学</a:t>
            </a:r>
            <a:endParaRPr lang="en-US" altLang="zh-CN" sz="1500" b="1" dirty="0">
              <a:latin typeface="华文楷体"/>
              <a:ea typeface="华文楷体"/>
              <a:cs typeface="华文楷体"/>
            </a:endParaRPr>
          </a:p>
          <a:p>
            <a:pPr marL="285750" lvl="0" indent="-285750">
              <a:buFont typeface="Arial"/>
              <a:buChar char="•"/>
            </a:pPr>
            <a:r>
              <a:rPr lang="zh-CN" altLang="en-US" sz="1500" b="1" dirty="0">
                <a:latin typeface="华文楷体"/>
                <a:ea typeface="华文楷体"/>
                <a:cs typeface="华文楷体"/>
              </a:rPr>
              <a:t>华中师大</a:t>
            </a:r>
            <a:endParaRPr lang="en-US" altLang="zh-CN" sz="1500" b="1" dirty="0">
              <a:latin typeface="华文楷体"/>
              <a:ea typeface="华文楷体"/>
              <a:cs typeface="华文楷体"/>
            </a:endParaRPr>
          </a:p>
          <a:p>
            <a:pPr lvl="0"/>
            <a:endParaRPr lang="en-US" sz="1500" b="1" dirty="0" smtClean="0">
              <a:latin typeface="华文楷体"/>
              <a:ea typeface="华文楷体"/>
              <a:cs typeface="华文楷体"/>
            </a:endParaRPr>
          </a:p>
        </p:txBody>
      </p:sp>
    </p:spTree>
    <p:extLst>
      <p:ext uri="{BB962C8B-B14F-4D97-AF65-F5344CB8AC3E}">
        <p14:creationId xmlns:p14="http://schemas.microsoft.com/office/powerpoint/2010/main" val="34958531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Tentative Plan</a:t>
            </a:r>
          </a:p>
        </p:txBody>
      </p:sp>
      <p:sp>
        <p:nvSpPr>
          <p:cNvPr id="5" name="Slide Number Placeholder 4"/>
          <p:cNvSpPr>
            <a:spLocks noGrp="1"/>
          </p:cNvSpPr>
          <p:nvPr>
            <p:ph type="sldNum" sz="quarter" idx="12"/>
          </p:nvPr>
        </p:nvSpPr>
        <p:spPr/>
        <p:txBody>
          <a:bodyPr/>
          <a:lstStyle/>
          <a:p>
            <a:fld id="{C973300C-797F-D148-A78D-320196FBAF04}" type="slidenum">
              <a:rPr lang="en-US" smtClean="0"/>
              <a:t>58</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599072502"/>
              </p:ext>
            </p:extLst>
          </p:nvPr>
        </p:nvGraphicFramePr>
        <p:xfrm>
          <a:off x="193027" y="1233489"/>
          <a:ext cx="8741297" cy="3215741"/>
        </p:xfrm>
        <a:graphic>
          <a:graphicData uri="http://schemas.openxmlformats.org/drawingml/2006/table">
            <a:tbl>
              <a:tblPr/>
              <a:tblGrid>
                <a:gridCol w="1791074"/>
                <a:gridCol w="463824"/>
                <a:gridCol w="463824"/>
                <a:gridCol w="463824"/>
                <a:gridCol w="463824"/>
                <a:gridCol w="463824"/>
                <a:gridCol w="463824"/>
                <a:gridCol w="463824"/>
                <a:gridCol w="463824"/>
                <a:gridCol w="463824"/>
                <a:gridCol w="485571"/>
                <a:gridCol w="470889"/>
                <a:gridCol w="627853"/>
                <a:gridCol w="620718"/>
                <a:gridCol w="570776"/>
              </a:tblGrid>
              <a:tr h="132224">
                <a:tc>
                  <a:txBody>
                    <a:bodyPr/>
                    <a:lstStyle/>
                    <a:p>
                      <a:pPr algn="ctr"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2018</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2019</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2020</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2021</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2022</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2023</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2024</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2025</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2026</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2027</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2028</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2029</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2030-</a:t>
                      </a:r>
                    </a:p>
                    <a:p>
                      <a:pPr algn="ctr" fontAlgn="b"/>
                      <a:r>
                        <a:rPr lang="en-US" sz="1400" b="1" i="0" u="none" strike="noStrike" dirty="0" smtClean="0">
                          <a:solidFill>
                            <a:srgbClr val="0000FF"/>
                          </a:solidFill>
                          <a:effectLst/>
                          <a:latin typeface="Calibri"/>
                        </a:rPr>
                        <a:t>2040</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FF"/>
                          </a:solidFill>
                          <a:effectLst/>
                          <a:latin typeface="Calibri"/>
                        </a:rPr>
                        <a:t>2041-</a:t>
                      </a:r>
                    </a:p>
                    <a:p>
                      <a:pPr algn="ctr" fontAlgn="b"/>
                      <a:r>
                        <a:rPr lang="en-US" sz="1400" b="1" i="0" u="none" strike="noStrike" dirty="0" smtClean="0">
                          <a:solidFill>
                            <a:srgbClr val="0000FF"/>
                          </a:solidFill>
                          <a:effectLst/>
                          <a:latin typeface="Calibri"/>
                        </a:rPr>
                        <a:t>2042</a:t>
                      </a:r>
                      <a:endParaRPr lang="en-US" sz="1400" b="1" i="0" u="none" strike="noStrike" dirty="0">
                        <a:solidFill>
                          <a:srgbClr val="0000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224">
                <a:tc>
                  <a:txBody>
                    <a:bodyPr/>
                    <a:lstStyle/>
                    <a:p>
                      <a:pPr algn="ctr" fontAlgn="b"/>
                      <a:r>
                        <a:rPr lang="en-US" sz="1800" b="1" i="0" u="none" strike="noStrike" dirty="0">
                          <a:solidFill>
                            <a:srgbClr val="3366FF"/>
                          </a:solidFill>
                          <a:effectLst/>
                          <a:latin typeface="Calibri"/>
                        </a:rPr>
                        <a:t>Form International </a:t>
                      </a:r>
                      <a:r>
                        <a:rPr lang="en-US" altLang="zh-CN" sz="1800" b="1" i="0" u="none" strike="noStrike" dirty="0" smtClean="0">
                          <a:solidFill>
                            <a:srgbClr val="3366FF"/>
                          </a:solidFill>
                          <a:effectLst/>
                          <a:latin typeface="Calibri"/>
                        </a:rPr>
                        <a:t>C</a:t>
                      </a:r>
                      <a:r>
                        <a:rPr lang="en-US" sz="1800" b="1" i="0" u="none" strike="noStrike" dirty="0" smtClean="0">
                          <a:solidFill>
                            <a:srgbClr val="3366FF"/>
                          </a:solidFill>
                          <a:effectLst/>
                          <a:latin typeface="Calibri"/>
                        </a:rPr>
                        <a:t>ollaboration</a:t>
                      </a:r>
                      <a:endParaRPr lang="en-US" sz="1800" b="1" i="0" u="none" strike="noStrike" dirty="0">
                        <a:solidFill>
                          <a:srgbClr val="3366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1EFF12"/>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224">
                <a:tc>
                  <a:txBody>
                    <a:bodyPr/>
                    <a:lstStyle/>
                    <a:p>
                      <a:pPr algn="ctr" fontAlgn="b"/>
                      <a:r>
                        <a:rPr lang="en-US" sz="1800" b="1" i="0" u="none" strike="noStrike" dirty="0">
                          <a:solidFill>
                            <a:srgbClr val="3366FF"/>
                          </a:solidFill>
                          <a:effectLst/>
                          <a:latin typeface="Calibri"/>
                        </a:rPr>
                        <a:t>Conception </a:t>
                      </a:r>
                      <a:r>
                        <a:rPr lang="en-US" sz="1800" b="1" i="0" u="none" strike="noStrike" dirty="0" smtClean="0">
                          <a:solidFill>
                            <a:srgbClr val="3366FF"/>
                          </a:solidFill>
                          <a:effectLst/>
                          <a:latin typeface="Calibri"/>
                        </a:rPr>
                        <a:t>Design Report </a:t>
                      </a:r>
                      <a:r>
                        <a:rPr lang="en-US" sz="1800" b="1" i="0" u="none" strike="noStrike" dirty="0">
                          <a:solidFill>
                            <a:srgbClr val="3366FF"/>
                          </a:solidFill>
                          <a:effectLst/>
                          <a:latin typeface="Calibri"/>
                        </a:rPr>
                        <a:t>(</a:t>
                      </a:r>
                      <a:r>
                        <a:rPr lang="en-US" sz="1800" b="1" i="0" u="none" strike="noStrike" dirty="0">
                          <a:solidFill>
                            <a:srgbClr val="FF0000"/>
                          </a:solidFill>
                          <a:effectLst/>
                          <a:latin typeface="Calibri"/>
                        </a:rPr>
                        <a:t>CDR</a:t>
                      </a:r>
                      <a:r>
                        <a:rPr lang="en-US" sz="1800" b="1" i="0" u="none" strike="noStrike" dirty="0">
                          <a:solidFill>
                            <a:srgbClr val="3366FF"/>
                          </a:solidFill>
                          <a:effectLst/>
                          <a:latin typeface="Calibri"/>
                        </a:rPr>
                        <a:t>)</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1EFF12"/>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224">
                <a:tc>
                  <a:txBody>
                    <a:bodyPr/>
                    <a:lstStyle/>
                    <a:p>
                      <a:pPr algn="ctr" fontAlgn="b"/>
                      <a:r>
                        <a:rPr lang="en-US" sz="1800" b="1" i="0" u="none" strike="noStrike" dirty="0">
                          <a:solidFill>
                            <a:srgbClr val="3366FF"/>
                          </a:solidFill>
                          <a:effectLst/>
                          <a:latin typeface="Calibri"/>
                        </a:rPr>
                        <a:t>Technical </a:t>
                      </a:r>
                      <a:r>
                        <a:rPr lang="en-US" sz="1800" b="1" i="0" u="none" strike="noStrike" dirty="0" smtClean="0">
                          <a:solidFill>
                            <a:srgbClr val="3366FF"/>
                          </a:solidFill>
                          <a:effectLst/>
                          <a:latin typeface="Calibri"/>
                        </a:rPr>
                        <a:t>Design Report </a:t>
                      </a:r>
                      <a:r>
                        <a:rPr lang="en-US" sz="1800" b="1" i="0" u="none" strike="noStrike" dirty="0">
                          <a:solidFill>
                            <a:srgbClr val="3366FF"/>
                          </a:solidFill>
                          <a:effectLst/>
                          <a:latin typeface="Calibri"/>
                        </a:rPr>
                        <a:t>(</a:t>
                      </a:r>
                      <a:r>
                        <a:rPr lang="en-US" sz="1800" b="1" i="0" u="none" strike="noStrike" dirty="0">
                          <a:solidFill>
                            <a:srgbClr val="FF0000"/>
                          </a:solidFill>
                          <a:effectLst/>
                          <a:latin typeface="Calibri"/>
                        </a:rPr>
                        <a:t>TDR</a:t>
                      </a:r>
                      <a:r>
                        <a:rPr lang="en-US" sz="1800" b="1" i="0" u="none" strike="noStrike" dirty="0">
                          <a:solidFill>
                            <a:srgbClr val="3366FF"/>
                          </a:solidFill>
                          <a:effectLst/>
                          <a:latin typeface="Calibri"/>
                        </a:rPr>
                        <a:t>)</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224">
                <a:tc>
                  <a:txBody>
                    <a:bodyPr/>
                    <a:lstStyle/>
                    <a:p>
                      <a:pPr algn="ctr" fontAlgn="b"/>
                      <a:r>
                        <a:rPr lang="en-US" sz="1800" b="1" i="0" u="none" strike="noStrike" dirty="0">
                          <a:solidFill>
                            <a:srgbClr val="3366FF"/>
                          </a:solidFill>
                          <a:effectLst/>
                          <a:latin typeface="Calibri"/>
                        </a:rPr>
                        <a:t>Construction</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224">
                <a:tc>
                  <a:txBody>
                    <a:bodyPr/>
                    <a:lstStyle/>
                    <a:p>
                      <a:pPr algn="ctr" fontAlgn="b"/>
                      <a:r>
                        <a:rPr lang="en-US" sz="1800" b="1" i="0" u="none" strike="noStrike" dirty="0" smtClean="0">
                          <a:solidFill>
                            <a:srgbClr val="3366FF"/>
                          </a:solidFill>
                          <a:effectLst/>
                          <a:latin typeface="Calibri"/>
                        </a:rPr>
                        <a:t>Commissioning </a:t>
                      </a:r>
                      <a:endParaRPr lang="en-US" sz="1800" b="1" i="0" u="none" strike="noStrike" dirty="0">
                        <a:solidFill>
                          <a:srgbClr val="3366FF"/>
                        </a:solidFill>
                        <a:effectLst/>
                        <a:latin typeface="Calibri"/>
                      </a:endParaRP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224">
                <a:tc>
                  <a:txBody>
                    <a:bodyPr/>
                    <a:lstStyle/>
                    <a:p>
                      <a:pPr algn="ctr" fontAlgn="b"/>
                      <a:r>
                        <a:rPr lang="en-US" sz="1800" b="1" i="0" u="none" strike="noStrike" dirty="0">
                          <a:solidFill>
                            <a:srgbClr val="3366FF"/>
                          </a:solidFill>
                          <a:effectLst/>
                          <a:latin typeface="Calibri"/>
                        </a:rPr>
                        <a:t>Upgrade</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dirty="0">
                          <a:solidFill>
                            <a:srgbClr val="000000"/>
                          </a:solidFill>
                          <a:effectLst/>
                          <a:latin typeface="Calibri"/>
                        </a:rPr>
                        <a:t> </a:t>
                      </a:r>
                    </a:p>
                  </a:txBody>
                  <a:tcPr marL="6546" marR="6546" marT="65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CD2A"/>
                    </a:solidFill>
                  </a:tcPr>
                </a:tc>
              </a:tr>
            </a:tbl>
          </a:graphicData>
        </a:graphic>
      </p:graphicFrame>
      <p:sp>
        <p:nvSpPr>
          <p:cNvPr id="7" name="TextBox 6"/>
          <p:cNvSpPr txBox="1"/>
          <p:nvPr/>
        </p:nvSpPr>
        <p:spPr>
          <a:xfrm>
            <a:off x="267537" y="5073866"/>
            <a:ext cx="8482060" cy="523220"/>
          </a:xfrm>
          <a:prstGeom prst="rect">
            <a:avLst/>
          </a:prstGeom>
          <a:noFill/>
        </p:spPr>
        <p:txBody>
          <a:bodyPr wrap="square" rtlCol="0">
            <a:spAutoFit/>
          </a:bodyPr>
          <a:lstStyle/>
          <a:p>
            <a:r>
              <a:rPr lang="en-US" sz="2800" b="1" dirty="0" smtClean="0">
                <a:solidFill>
                  <a:srgbClr val="FF0000"/>
                </a:solidFill>
                <a:sym typeface="Wingdings"/>
              </a:rPr>
              <a:t>A unique precision frontier in the world for 30  years!</a:t>
            </a:r>
            <a:r>
              <a:rPr lang="en-US" sz="2800" b="1" dirty="0" smtClean="0">
                <a:sym typeface="Wingdings"/>
              </a:rPr>
              <a:t> </a:t>
            </a:r>
            <a:r>
              <a:rPr lang="en-US" sz="2800" b="1" dirty="0" smtClean="0"/>
              <a:t>    </a:t>
            </a:r>
            <a:endParaRPr lang="en-US" sz="2800" b="1" dirty="0"/>
          </a:p>
        </p:txBody>
      </p:sp>
    </p:spTree>
    <p:extLst>
      <p:ext uri="{BB962C8B-B14F-4D97-AF65-F5344CB8AC3E}">
        <p14:creationId xmlns:p14="http://schemas.microsoft.com/office/powerpoint/2010/main" val="23494919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b="1" dirty="0" smtClean="0"/>
              <a:t>STCF in Perspective</a:t>
            </a:r>
            <a:endParaRPr lang="zh-CN" altLang="en-US" b="1" dirty="0"/>
          </a:p>
        </p:txBody>
      </p:sp>
      <p:sp>
        <p:nvSpPr>
          <p:cNvPr id="6" name="灯片编号占位符 5"/>
          <p:cNvSpPr>
            <a:spLocks noGrp="1"/>
          </p:cNvSpPr>
          <p:nvPr>
            <p:ph type="sldNum" sz="quarter" idx="12"/>
          </p:nvPr>
        </p:nvSpPr>
        <p:spPr/>
        <p:txBody>
          <a:bodyPr/>
          <a:lstStyle/>
          <a:p>
            <a:fld id="{C973300C-797F-D148-A78D-320196FBAF04}" type="slidenum">
              <a:rPr lang="en-US" smtClean="0"/>
              <a:pPr/>
              <a:t>59</a:t>
            </a:fld>
            <a:endParaRPr lang="en-US" dirty="0"/>
          </a:p>
        </p:txBody>
      </p:sp>
      <p:grpSp>
        <p:nvGrpSpPr>
          <p:cNvPr id="7" name="组合 6"/>
          <p:cNvGrpSpPr/>
          <p:nvPr/>
        </p:nvGrpSpPr>
        <p:grpSpPr>
          <a:xfrm>
            <a:off x="129927" y="911102"/>
            <a:ext cx="8885869" cy="5085752"/>
            <a:chOff x="386400" y="855886"/>
            <a:chExt cx="8885869" cy="5255186"/>
          </a:xfrm>
        </p:grpSpPr>
        <p:pic>
          <p:nvPicPr>
            <p:cNvPr id="8" name="Picture 15"/>
            <p:cNvPicPr>
              <a:picLocks noChangeAspect="1" noChangeArrowheads="1"/>
            </p:cNvPicPr>
            <p:nvPr/>
          </p:nvPicPr>
          <p:blipFill>
            <a:blip r:embed="rId3" cstate="print"/>
            <a:srcRect/>
            <a:stretch>
              <a:fillRect/>
            </a:stretch>
          </p:blipFill>
          <p:spPr bwMode="auto">
            <a:xfrm>
              <a:off x="386400" y="855886"/>
              <a:ext cx="8005015" cy="5255186"/>
            </a:xfrm>
            <a:prstGeom prst="rect">
              <a:avLst/>
            </a:prstGeom>
            <a:noFill/>
            <a:ln w="9525">
              <a:noFill/>
              <a:miter lim="800000"/>
              <a:headEnd/>
              <a:tailEnd/>
            </a:ln>
          </p:spPr>
        </p:pic>
        <p:cxnSp>
          <p:nvCxnSpPr>
            <p:cNvPr id="9" name="Straight Connector 26"/>
            <p:cNvCxnSpPr/>
            <p:nvPr/>
          </p:nvCxnSpPr>
          <p:spPr>
            <a:xfrm flipV="1">
              <a:off x="6855437" y="1351600"/>
              <a:ext cx="1158474" cy="112956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テキスト ボックス 19"/>
            <p:cNvSpPr txBox="1"/>
            <p:nvPr/>
          </p:nvSpPr>
          <p:spPr>
            <a:xfrm>
              <a:off x="6589747" y="1351600"/>
              <a:ext cx="964533" cy="369332"/>
            </a:xfrm>
            <a:prstGeom prst="rect">
              <a:avLst/>
            </a:prstGeom>
            <a:solidFill>
              <a:schemeClr val="bg1"/>
            </a:solidFill>
            <a:ln>
              <a:noFill/>
            </a:ln>
          </p:spPr>
          <p:txBody>
            <a:bodyPr wrap="square" rtlCol="0">
              <a:spAutoFit/>
            </a:bodyPr>
            <a:lstStyle/>
            <a:p>
              <a:pPr algn="ctr"/>
              <a:r>
                <a:rPr lang="en-US" altLang="ja-JP" b="1" dirty="0" smtClean="0">
                  <a:solidFill>
                    <a:srgbClr val="FF0000"/>
                  </a:solidFill>
                </a:rPr>
                <a:t>SKEKB</a:t>
              </a:r>
              <a:endParaRPr kumimoji="1" lang="ja-JP" altLang="en-US" b="1" dirty="0">
                <a:solidFill>
                  <a:srgbClr val="FF0000"/>
                </a:solidFill>
              </a:endParaRPr>
            </a:p>
          </p:txBody>
        </p:sp>
        <p:sp>
          <p:nvSpPr>
            <p:cNvPr id="11" name="Oval 3"/>
            <p:cNvSpPr/>
            <p:nvPr/>
          </p:nvSpPr>
          <p:spPr>
            <a:xfrm>
              <a:off x="7989694" y="1278896"/>
              <a:ext cx="137838" cy="14540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30"/>
            <p:cNvCxnSpPr/>
            <p:nvPr/>
          </p:nvCxnSpPr>
          <p:spPr>
            <a:xfrm flipV="1">
              <a:off x="1314085" y="3434996"/>
              <a:ext cx="6785971" cy="6282"/>
            </a:xfrm>
            <a:prstGeom prst="line">
              <a:avLst/>
            </a:prstGeom>
            <a:ln w="57150" cmpd="sng">
              <a:solidFill>
                <a:srgbClr val="FF23DA"/>
              </a:solidFill>
              <a:prstDash val="dash"/>
            </a:ln>
          </p:spPr>
          <p:style>
            <a:lnRef idx="2">
              <a:schemeClr val="accent1"/>
            </a:lnRef>
            <a:fillRef idx="0">
              <a:schemeClr val="accent1"/>
            </a:fillRef>
            <a:effectRef idx="1">
              <a:schemeClr val="accent1"/>
            </a:effectRef>
            <a:fontRef idx="minor">
              <a:schemeClr val="tx1"/>
            </a:fontRef>
          </p:style>
        </p:cxnSp>
        <p:grpSp>
          <p:nvGrpSpPr>
            <p:cNvPr id="13" name="Group 51"/>
            <p:cNvGrpSpPr/>
            <p:nvPr/>
          </p:nvGrpSpPr>
          <p:grpSpPr>
            <a:xfrm>
              <a:off x="5625471" y="3296617"/>
              <a:ext cx="1928810" cy="1828745"/>
              <a:chOff x="5948879" y="3407110"/>
              <a:chExt cx="2392843" cy="2077454"/>
            </a:xfrm>
          </p:grpSpPr>
          <p:cxnSp>
            <p:nvCxnSpPr>
              <p:cNvPr id="28" name="Straight Connector 11"/>
              <p:cNvCxnSpPr>
                <a:endCxn id="29" idx="2"/>
              </p:cNvCxnSpPr>
              <p:nvPr/>
            </p:nvCxnSpPr>
            <p:spPr>
              <a:xfrm flipV="1">
                <a:off x="6861654" y="3602589"/>
                <a:ext cx="1311740" cy="43729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29" name="5-Point Star 38"/>
              <p:cNvSpPr/>
              <p:nvPr/>
            </p:nvSpPr>
            <p:spPr>
              <a:xfrm>
                <a:off x="8133657" y="3407110"/>
                <a:ext cx="208065" cy="195479"/>
              </a:xfrm>
              <a:prstGeom prst="star5">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44"/>
              <p:cNvCxnSpPr/>
              <p:nvPr/>
            </p:nvCxnSpPr>
            <p:spPr>
              <a:xfrm flipV="1">
                <a:off x="5948879" y="3944765"/>
                <a:ext cx="912775" cy="1539799"/>
              </a:xfrm>
              <a:prstGeom prst="line">
                <a:avLst/>
              </a:prstGeom>
              <a:ln>
                <a:solidFill>
                  <a:srgbClr val="0000FF"/>
                </a:solidFill>
                <a:prstDash val="dashDot"/>
              </a:ln>
            </p:spPr>
            <p:style>
              <a:lnRef idx="2">
                <a:schemeClr val="accent1"/>
              </a:lnRef>
              <a:fillRef idx="0">
                <a:schemeClr val="accent1"/>
              </a:fillRef>
              <a:effectRef idx="1">
                <a:schemeClr val="accent1"/>
              </a:effectRef>
              <a:fontRef idx="minor">
                <a:schemeClr val="tx1"/>
              </a:fontRef>
            </p:style>
          </p:cxnSp>
          <p:sp>
            <p:nvSpPr>
              <p:cNvPr id="31" name="TextBox 45"/>
              <p:cNvSpPr txBox="1"/>
              <p:nvPr/>
            </p:nvSpPr>
            <p:spPr>
              <a:xfrm>
                <a:off x="6861654" y="4255667"/>
                <a:ext cx="941083" cy="400111"/>
              </a:xfrm>
              <a:prstGeom prst="rect">
                <a:avLst/>
              </a:prstGeom>
              <a:noFill/>
            </p:spPr>
            <p:txBody>
              <a:bodyPr wrap="none" rtlCol="0">
                <a:spAutoFit/>
              </a:bodyPr>
              <a:lstStyle/>
              <a:p>
                <a:r>
                  <a:rPr lang="en-US" sz="2000" b="1" dirty="0" smtClean="0">
                    <a:solidFill>
                      <a:srgbClr val="0000FF"/>
                    </a:solidFill>
                  </a:rPr>
                  <a:t>BEPC-II</a:t>
                </a:r>
                <a:endParaRPr lang="en-US" sz="2000" b="1" dirty="0">
                  <a:solidFill>
                    <a:srgbClr val="0000FF"/>
                  </a:solidFill>
                </a:endParaRPr>
              </a:p>
            </p:txBody>
          </p:sp>
        </p:grpSp>
        <p:grpSp>
          <p:nvGrpSpPr>
            <p:cNvPr id="14" name="Group 41"/>
            <p:cNvGrpSpPr/>
            <p:nvPr/>
          </p:nvGrpSpPr>
          <p:grpSpPr>
            <a:xfrm>
              <a:off x="3143370" y="5030381"/>
              <a:ext cx="2546599" cy="655916"/>
              <a:chOff x="3259957" y="5434194"/>
              <a:chExt cx="2910622" cy="745121"/>
            </a:xfrm>
          </p:grpSpPr>
          <p:sp>
            <p:nvSpPr>
              <p:cNvPr id="23" name="TextBox 1"/>
              <p:cNvSpPr txBox="1"/>
              <p:nvPr/>
            </p:nvSpPr>
            <p:spPr>
              <a:xfrm>
                <a:off x="3259957" y="5779205"/>
                <a:ext cx="725805" cy="400110"/>
              </a:xfrm>
              <a:prstGeom prst="rect">
                <a:avLst/>
              </a:prstGeom>
              <a:noFill/>
            </p:spPr>
            <p:txBody>
              <a:bodyPr wrap="none" rtlCol="0">
                <a:spAutoFit/>
              </a:bodyPr>
              <a:lstStyle/>
              <a:p>
                <a:r>
                  <a:rPr lang="en-US" sz="2000" b="1" dirty="0" smtClean="0">
                    <a:solidFill>
                      <a:srgbClr val="0000FF"/>
                    </a:solidFill>
                  </a:rPr>
                  <a:t>BEPC</a:t>
                </a:r>
                <a:endParaRPr lang="en-US" sz="2000" b="1" dirty="0">
                  <a:solidFill>
                    <a:srgbClr val="0000FF"/>
                  </a:solidFill>
                </a:endParaRPr>
              </a:p>
            </p:txBody>
          </p:sp>
          <p:sp>
            <p:nvSpPr>
              <p:cNvPr id="24" name="5-Point Star 23"/>
              <p:cNvSpPr/>
              <p:nvPr/>
            </p:nvSpPr>
            <p:spPr>
              <a:xfrm>
                <a:off x="5962514" y="5434194"/>
                <a:ext cx="208065" cy="195480"/>
              </a:xfrm>
              <a:prstGeom prst="star5">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5"/>
              <p:cNvCxnSpPr/>
              <p:nvPr/>
            </p:nvCxnSpPr>
            <p:spPr>
              <a:xfrm>
                <a:off x="3962970" y="5808181"/>
                <a:ext cx="989364"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26" name="5-Point Star 25"/>
              <p:cNvSpPr/>
              <p:nvPr/>
            </p:nvSpPr>
            <p:spPr>
              <a:xfrm>
                <a:off x="3767116" y="5720397"/>
                <a:ext cx="208065" cy="195480"/>
              </a:xfrm>
              <a:prstGeom prst="star5">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cxnSp>
            <p:nvCxnSpPr>
              <p:cNvPr id="27" name="Straight Connector 27"/>
              <p:cNvCxnSpPr>
                <a:endCxn id="24" idx="2"/>
              </p:cNvCxnSpPr>
              <p:nvPr/>
            </p:nvCxnSpPr>
            <p:spPr>
              <a:xfrm flipV="1">
                <a:off x="4964545" y="5629674"/>
                <a:ext cx="1037706" cy="17586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grpSp>
          <p:nvGrpSpPr>
            <p:cNvPr id="15" name="Group 52"/>
            <p:cNvGrpSpPr/>
            <p:nvPr/>
          </p:nvGrpSpPr>
          <p:grpSpPr>
            <a:xfrm>
              <a:off x="7434672" y="1955318"/>
              <a:ext cx="1584953" cy="1513377"/>
              <a:chOff x="7352485" y="1593923"/>
              <a:chExt cx="1808826" cy="1663991"/>
            </a:xfrm>
          </p:grpSpPr>
          <p:sp>
            <p:nvSpPr>
              <p:cNvPr id="20" name="5-Point Star 31"/>
              <p:cNvSpPr/>
              <p:nvPr/>
            </p:nvSpPr>
            <p:spPr>
              <a:xfrm>
                <a:off x="8934976" y="1593923"/>
                <a:ext cx="226335" cy="155419"/>
              </a:xfrm>
              <a:prstGeom prst="star5">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4"/>
              <p:cNvSpPr txBox="1"/>
              <p:nvPr/>
            </p:nvSpPr>
            <p:spPr>
              <a:xfrm>
                <a:off x="7518027" y="1926306"/>
                <a:ext cx="1070248" cy="454525"/>
              </a:xfrm>
              <a:prstGeom prst="rect">
                <a:avLst/>
              </a:prstGeom>
              <a:noFill/>
            </p:spPr>
            <p:txBody>
              <a:bodyPr wrap="square" rtlCol="0">
                <a:spAutoFit/>
              </a:bodyPr>
              <a:lstStyle/>
              <a:p>
                <a:r>
                  <a:rPr lang="en-US" sz="2000" b="1" dirty="0" smtClean="0">
                    <a:solidFill>
                      <a:srgbClr val="0000FF"/>
                    </a:solidFill>
                  </a:rPr>
                  <a:t>STCF</a:t>
                </a:r>
                <a:endParaRPr lang="en-US" sz="2000" b="1" dirty="0">
                  <a:solidFill>
                    <a:srgbClr val="0000FF"/>
                  </a:solidFill>
                </a:endParaRPr>
              </a:p>
            </p:txBody>
          </p:sp>
          <p:cxnSp>
            <p:nvCxnSpPr>
              <p:cNvPr id="22" name="Straight Connector 28"/>
              <p:cNvCxnSpPr/>
              <p:nvPr/>
            </p:nvCxnSpPr>
            <p:spPr>
              <a:xfrm flipV="1">
                <a:off x="7352485" y="1775895"/>
                <a:ext cx="1687964" cy="1482019"/>
              </a:xfrm>
              <a:prstGeom prst="line">
                <a:avLst/>
              </a:prstGeom>
              <a:ln>
                <a:solidFill>
                  <a:srgbClr val="0000FF"/>
                </a:solidFill>
                <a:prstDash val="dash"/>
              </a:ln>
            </p:spPr>
            <p:style>
              <a:lnRef idx="2">
                <a:schemeClr val="accent1"/>
              </a:lnRef>
              <a:fillRef idx="0">
                <a:schemeClr val="accent1"/>
              </a:fillRef>
              <a:effectRef idx="1">
                <a:schemeClr val="accent1"/>
              </a:effectRef>
              <a:fontRef idx="minor">
                <a:schemeClr val="tx1"/>
              </a:fontRef>
            </p:style>
          </p:cxnSp>
        </p:grpSp>
        <p:cxnSp>
          <p:nvCxnSpPr>
            <p:cNvPr id="16" name="Straight Connector 30"/>
            <p:cNvCxnSpPr/>
            <p:nvPr/>
          </p:nvCxnSpPr>
          <p:spPr>
            <a:xfrm>
              <a:off x="1245029" y="1986295"/>
              <a:ext cx="7812731" cy="7814"/>
            </a:xfrm>
            <a:prstGeom prst="line">
              <a:avLst/>
            </a:prstGeom>
            <a:ln w="57150" cmpd="sng">
              <a:solidFill>
                <a:srgbClr val="FF23DA"/>
              </a:solidFill>
              <a:prstDash val="dash"/>
            </a:ln>
          </p:spPr>
          <p:style>
            <a:lnRef idx="2">
              <a:schemeClr val="accent1"/>
            </a:lnRef>
            <a:fillRef idx="0">
              <a:schemeClr val="accent1"/>
            </a:fillRef>
            <a:effectRef idx="1">
              <a:schemeClr val="accent1"/>
            </a:effectRef>
            <a:fontRef idx="minor">
              <a:schemeClr val="tx1"/>
            </a:fontRef>
          </p:style>
        </p:cxnSp>
        <p:cxnSp>
          <p:nvCxnSpPr>
            <p:cNvPr id="17" name="直接连接符 16"/>
            <p:cNvCxnSpPr/>
            <p:nvPr/>
          </p:nvCxnSpPr>
          <p:spPr>
            <a:xfrm>
              <a:off x="8944384" y="2148632"/>
              <a:ext cx="21299" cy="3534769"/>
            </a:xfrm>
            <a:prstGeom prst="line">
              <a:avLst/>
            </a:prstGeom>
            <a:ln w="50800">
              <a:solidFill>
                <a:srgbClr val="FF33CC"/>
              </a:solidFill>
              <a:prstDash val="dash"/>
            </a:ln>
          </p:spPr>
          <p:style>
            <a:lnRef idx="2">
              <a:schemeClr val="accent1"/>
            </a:lnRef>
            <a:fillRef idx="0">
              <a:schemeClr val="accent1"/>
            </a:fillRef>
            <a:effectRef idx="1">
              <a:schemeClr val="accent1"/>
            </a:effectRef>
            <a:fontRef idx="minor">
              <a:schemeClr val="tx1"/>
            </a:fontRef>
          </p:style>
        </p:cxnSp>
        <p:sp>
          <p:nvSpPr>
            <p:cNvPr id="18" name="文本框 17"/>
            <p:cNvSpPr txBox="1"/>
            <p:nvPr/>
          </p:nvSpPr>
          <p:spPr>
            <a:xfrm>
              <a:off x="8555180" y="5633861"/>
              <a:ext cx="717089" cy="318031"/>
            </a:xfrm>
            <a:prstGeom prst="rect">
              <a:avLst/>
            </a:prstGeom>
            <a:noFill/>
          </p:spPr>
          <p:txBody>
            <a:bodyPr wrap="square" rtlCol="0">
              <a:spAutoFit/>
            </a:bodyPr>
            <a:lstStyle/>
            <a:p>
              <a:r>
                <a:rPr lang="en-US" altLang="zh-CN" sz="1400" b="1" dirty="0" smtClean="0"/>
                <a:t>2028</a:t>
              </a:r>
              <a:endParaRPr lang="zh-CN" altLang="en-US" sz="1400" b="1" dirty="0"/>
            </a:p>
          </p:txBody>
        </p:sp>
        <p:cxnSp>
          <p:nvCxnSpPr>
            <p:cNvPr id="19" name="直接连接符 18"/>
            <p:cNvCxnSpPr/>
            <p:nvPr/>
          </p:nvCxnSpPr>
          <p:spPr>
            <a:xfrm>
              <a:off x="8013911" y="5595914"/>
              <a:ext cx="951772" cy="327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7" name="文本框 36"/>
          <p:cNvSpPr txBox="1"/>
          <p:nvPr/>
        </p:nvSpPr>
        <p:spPr>
          <a:xfrm>
            <a:off x="890699" y="5820819"/>
            <a:ext cx="7408008" cy="535531"/>
          </a:xfrm>
          <a:prstGeom prst="rect">
            <a:avLst/>
          </a:prstGeom>
          <a:noFill/>
        </p:spPr>
        <p:txBody>
          <a:bodyPr wrap="square" rtlCol="0">
            <a:spAutoFit/>
          </a:bodyPr>
          <a:lstStyle/>
          <a:p>
            <a:pPr algn="ctr">
              <a:lnSpc>
                <a:spcPct val="120000"/>
              </a:lnSpc>
            </a:pPr>
            <a:r>
              <a:rPr lang="en-US" altLang="zh-CN" sz="2400" b="1" dirty="0" smtClean="0">
                <a:solidFill>
                  <a:srgbClr val="0000FF"/>
                </a:solidFill>
                <a:latin typeface="华文楷体" panose="02010600040101010101" pitchFamily="2" charset="-122"/>
                <a:ea typeface="华文楷体" panose="02010600040101010101" pitchFamily="2" charset="-122"/>
              </a:rPr>
              <a:t>A luminosity </a:t>
            </a:r>
            <a:r>
              <a:rPr lang="en-US" altLang="zh-CN" sz="24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1</a:t>
            </a:r>
            <a:r>
              <a:rPr lang="en-US" altLang="zh-CN"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panose="05050102010706020507" pitchFamily="18" charset="2"/>
              </a:rPr>
              <a:t></a:t>
            </a:r>
            <a:r>
              <a:rPr lang="en-US" altLang="zh-CN"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10</a:t>
            </a:r>
            <a:r>
              <a:rPr lang="en-US" altLang="zh-CN" sz="2400"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35</a:t>
            </a:r>
            <a:r>
              <a:rPr lang="en-US" altLang="zh-CN"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cm</a:t>
            </a:r>
            <a:r>
              <a:rPr lang="en-US" altLang="zh-CN" sz="2400"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-2</a:t>
            </a:r>
            <a:r>
              <a:rPr lang="en-US" altLang="zh-CN"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s</a:t>
            </a:r>
            <a:r>
              <a:rPr lang="en-US" altLang="zh-CN" sz="2400"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-1</a:t>
            </a:r>
            <a:r>
              <a:rPr lang="en-US" altLang="zh-CN" sz="24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sz="2400" b="1" dirty="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at 4 </a:t>
            </a:r>
            <a:r>
              <a:rPr lang="en-US" altLang="zh-CN" sz="2400" b="1"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GeV </a:t>
            </a:r>
            <a:r>
              <a:rPr lang="zh-CN" altLang="en-US" sz="2400" b="1" dirty="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sz="2400" b="1" dirty="0" smtClean="0">
                <a:solidFill>
                  <a:srgbClr val="0000FF"/>
                </a:solidFill>
                <a:latin typeface="华文楷体" panose="02010600040101010101" pitchFamily="2" charset="-122"/>
                <a:ea typeface="华文楷体" panose="02010600040101010101" pitchFamily="2" charset="-122"/>
                <a:cs typeface="Times New Roman" panose="02020603050405020304" pitchFamily="18" charset="0"/>
              </a:rPr>
              <a:t>at 2028 is </a:t>
            </a:r>
            <a:r>
              <a:rPr lang="en-US" altLang="zh-CN" sz="24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reasonable !! </a:t>
            </a:r>
            <a:r>
              <a:rPr lang="en-US" altLang="zh-CN" sz="2400" b="1" dirty="0" smtClean="0">
                <a:solidFill>
                  <a:srgbClr val="FF0000"/>
                </a:solidFill>
                <a:latin typeface="华文楷体" panose="02010600040101010101" pitchFamily="2" charset="-122"/>
                <a:ea typeface="华文楷体" panose="02010600040101010101" pitchFamily="2" charset="-122"/>
              </a:rPr>
              <a:t> </a:t>
            </a:r>
            <a:endParaRPr lang="zh-CN" altLang="en-US" sz="2400" b="1" dirty="0">
              <a:solidFill>
                <a:srgbClr val="FF0000"/>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8230316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2"/>
          <p:cNvSpPr>
            <a:spLocks noGrp="1" noChangeArrowheads="1"/>
          </p:cNvSpPr>
          <p:nvPr>
            <p:ph type="title"/>
          </p:nvPr>
        </p:nvSpPr>
        <p:spPr>
          <a:xfrm>
            <a:off x="457200" y="6902"/>
            <a:ext cx="8229600" cy="854724"/>
          </a:xfrm>
        </p:spPr>
        <p:txBody>
          <a:bodyPr/>
          <a:lstStyle/>
          <a:p>
            <a:r>
              <a:rPr lang="en-US" b="1" dirty="0" smtClean="0">
                <a:latin typeface="+mn-lt"/>
              </a:rPr>
              <a:t>Physics at LHC</a:t>
            </a:r>
            <a:endParaRPr lang="en-US" b="1" dirty="0">
              <a:latin typeface="+mn-lt"/>
            </a:endParaRPr>
          </a:p>
        </p:txBody>
      </p:sp>
      <p:sp>
        <p:nvSpPr>
          <p:cNvPr id="823299" name="Rectangle 3"/>
          <p:cNvSpPr>
            <a:spLocks noGrp="1" noChangeArrowheads="1"/>
          </p:cNvSpPr>
          <p:nvPr>
            <p:ph type="body" idx="1"/>
          </p:nvPr>
        </p:nvSpPr>
        <p:spPr>
          <a:xfrm>
            <a:off x="384209" y="897018"/>
            <a:ext cx="8458200" cy="5571568"/>
          </a:xfrm>
        </p:spPr>
        <p:txBody>
          <a:bodyPr>
            <a:noAutofit/>
          </a:bodyPr>
          <a:lstStyle/>
          <a:p>
            <a:pPr>
              <a:buSzTx/>
              <a:buFontTx/>
              <a:buChar char="•"/>
            </a:pPr>
            <a:r>
              <a:rPr lang="en-US" sz="2400" b="1" dirty="0">
                <a:solidFill>
                  <a:srgbClr val="FF0000"/>
                </a:solidFill>
              </a:rPr>
              <a:t>Search</a:t>
            </a:r>
            <a:r>
              <a:rPr lang="en-US" sz="2400" b="1" dirty="0"/>
              <a:t> for </a:t>
            </a:r>
            <a:r>
              <a:rPr lang="en-US" sz="2400" b="1" dirty="0">
                <a:solidFill>
                  <a:srgbClr val="FF0000"/>
                </a:solidFill>
              </a:rPr>
              <a:t>Higgs bosons</a:t>
            </a:r>
            <a:r>
              <a:rPr lang="en-US" sz="2400" b="1" dirty="0"/>
              <a:t> and alternative schemes for the spontaneous symmetry-breaking </a:t>
            </a:r>
            <a:r>
              <a:rPr lang="en-US" sz="2400" b="1" dirty="0" smtClean="0"/>
              <a:t>mechanism</a:t>
            </a:r>
            <a:endParaRPr lang="en-US" sz="800" b="1" dirty="0"/>
          </a:p>
          <a:p>
            <a:pPr>
              <a:buSzTx/>
              <a:buFontTx/>
              <a:buChar char="•"/>
            </a:pPr>
            <a:r>
              <a:rPr lang="en-US" sz="2400" b="1" dirty="0">
                <a:solidFill>
                  <a:srgbClr val="FF0000"/>
                </a:solidFill>
              </a:rPr>
              <a:t>Search</a:t>
            </a:r>
            <a:r>
              <a:rPr lang="en-US" sz="2400" b="1" dirty="0"/>
              <a:t> for </a:t>
            </a:r>
            <a:r>
              <a:rPr lang="en-US" sz="2400" b="1" dirty="0" smtClean="0"/>
              <a:t>SUSY particles</a:t>
            </a:r>
            <a:r>
              <a:rPr lang="en-US" sz="2400" b="1" dirty="0"/>
              <a:t>, new gauge bosons, </a:t>
            </a:r>
            <a:r>
              <a:rPr lang="en-US" sz="2400" b="1" dirty="0" err="1"/>
              <a:t>leptonquarks</a:t>
            </a:r>
            <a:r>
              <a:rPr lang="en-US" sz="2400" b="1" dirty="0"/>
              <a:t> and quark and lepton </a:t>
            </a:r>
            <a:r>
              <a:rPr lang="en-US" sz="2400" b="1" dirty="0" smtClean="0"/>
              <a:t>compositeness, dark matter particles and </a:t>
            </a:r>
            <a:r>
              <a:rPr lang="en-US" sz="2400" b="1" dirty="0" smtClean="0">
                <a:solidFill>
                  <a:srgbClr val="FF0000"/>
                </a:solidFill>
              </a:rPr>
              <a:t>new phenomenon </a:t>
            </a:r>
            <a:r>
              <a:rPr lang="en-US" sz="2400" b="1" dirty="0" smtClean="0"/>
              <a:t>beyond SM</a:t>
            </a:r>
            <a:endParaRPr lang="en-US" sz="800" b="1" dirty="0"/>
          </a:p>
          <a:p>
            <a:pPr>
              <a:lnSpc>
                <a:spcPct val="45000"/>
              </a:lnSpc>
              <a:buSzTx/>
              <a:buFontTx/>
              <a:buNone/>
            </a:pPr>
            <a:endParaRPr lang="en-US" sz="800" b="1" dirty="0"/>
          </a:p>
          <a:p>
            <a:pPr>
              <a:buSzTx/>
              <a:buFontTx/>
              <a:buChar char="•"/>
            </a:pPr>
            <a:r>
              <a:rPr lang="en-US" sz="2400" b="1" dirty="0">
                <a:solidFill>
                  <a:srgbClr val="FF0000"/>
                </a:solidFill>
              </a:rPr>
              <a:t>High-precision </a:t>
            </a:r>
            <a:r>
              <a:rPr lang="en-US" sz="2400" b="1" dirty="0"/>
              <a:t>measurement of the </a:t>
            </a:r>
            <a:r>
              <a:rPr lang="en-US" sz="2400" b="1" dirty="0">
                <a:solidFill>
                  <a:srgbClr val="FF0000"/>
                </a:solidFill>
              </a:rPr>
              <a:t>3</a:t>
            </a:r>
            <a:r>
              <a:rPr lang="en-US" sz="2400" b="1" baseline="30000" dirty="0">
                <a:solidFill>
                  <a:srgbClr val="FF0000"/>
                </a:solidFill>
              </a:rPr>
              <a:t>rd</a:t>
            </a:r>
            <a:r>
              <a:rPr lang="en-US" sz="2400" b="1" dirty="0">
                <a:solidFill>
                  <a:srgbClr val="FF0000"/>
                </a:solidFill>
              </a:rPr>
              <a:t> quark family</a:t>
            </a:r>
            <a:r>
              <a:rPr lang="en-US" sz="2400" b="1" dirty="0"/>
              <a:t>(</a:t>
            </a:r>
            <a:r>
              <a:rPr lang="en-US" sz="2400" b="1" dirty="0" err="1" smtClean="0"/>
              <a:t>m</a:t>
            </a:r>
            <a:r>
              <a:rPr lang="en-US" sz="2400" b="1" baseline="-25000" dirty="0" err="1" smtClean="0"/>
              <a:t>t</a:t>
            </a:r>
            <a:r>
              <a:rPr lang="en-US" sz="2400" b="1" dirty="0" smtClean="0"/>
              <a:t>, t </a:t>
            </a:r>
            <a:r>
              <a:rPr lang="en-US" sz="2400" b="1" dirty="0"/>
              <a:t>decay properties, rare decays and spectroscopy of B-hadrons; B</a:t>
            </a:r>
            <a:r>
              <a:rPr lang="en-US" sz="2400" b="1" baseline="30000" dirty="0"/>
              <a:t>0</a:t>
            </a:r>
            <a:r>
              <a:rPr lang="en-US" sz="2400" b="1" baseline="-25000" dirty="0"/>
              <a:t>s</a:t>
            </a:r>
            <a:r>
              <a:rPr lang="en-US" sz="2400" b="1" dirty="0"/>
              <a:t>-</a:t>
            </a:r>
            <a:r>
              <a:rPr lang="en-US" sz="2400" b="1" dirty="0" smtClean="0"/>
              <a:t>mixing)</a:t>
            </a:r>
            <a:endParaRPr lang="en-US" sz="1000" b="1" dirty="0" smtClean="0"/>
          </a:p>
          <a:p>
            <a:pPr>
              <a:buFontTx/>
              <a:buChar char="•"/>
            </a:pPr>
            <a:r>
              <a:rPr lang="en-US" sz="2400" b="1" dirty="0"/>
              <a:t>Study of </a:t>
            </a:r>
            <a:r>
              <a:rPr lang="en-US" sz="2400" b="1" dirty="0">
                <a:solidFill>
                  <a:srgbClr val="FF0000"/>
                </a:solidFill>
              </a:rPr>
              <a:t>CP violation</a:t>
            </a:r>
            <a:r>
              <a:rPr lang="en-US" sz="2400" b="1" dirty="0"/>
              <a:t> via high precision measurement of CP-violating B-</a:t>
            </a:r>
            <a:r>
              <a:rPr lang="en-US" sz="2400" b="1" dirty="0" smtClean="0"/>
              <a:t>decays</a:t>
            </a:r>
            <a:endParaRPr lang="en-US" sz="2400" b="1" dirty="0"/>
          </a:p>
          <a:p>
            <a:pPr>
              <a:lnSpc>
                <a:spcPct val="45000"/>
              </a:lnSpc>
              <a:buSzTx/>
              <a:buFontTx/>
              <a:buNone/>
            </a:pPr>
            <a:endParaRPr lang="en-US" sz="800" b="1" dirty="0"/>
          </a:p>
          <a:p>
            <a:pPr>
              <a:buSzTx/>
              <a:buFontTx/>
              <a:buChar char="•"/>
            </a:pPr>
            <a:r>
              <a:rPr lang="en-US" sz="2400" b="1" dirty="0">
                <a:solidFill>
                  <a:srgbClr val="FF0000"/>
                </a:solidFill>
              </a:rPr>
              <a:t>QCD </a:t>
            </a:r>
            <a:r>
              <a:rPr lang="en-US" sz="2400" b="1" dirty="0">
                <a:solidFill>
                  <a:srgbClr val="000000"/>
                </a:solidFill>
              </a:rPr>
              <a:t>studies</a:t>
            </a:r>
            <a:r>
              <a:rPr lang="en-US" sz="2400" b="1" dirty="0"/>
              <a:t> (proton structure, hard diffractive scattering, physics of jet, photon and heavy flavor…)  </a:t>
            </a:r>
            <a:endParaRPr lang="en-US" sz="2400" b="1" dirty="0" smtClean="0"/>
          </a:p>
          <a:p>
            <a:pPr marL="0" indent="0">
              <a:buSzTx/>
              <a:buNone/>
            </a:pPr>
            <a:endParaRPr lang="en-US" sz="800" b="1" dirty="0"/>
          </a:p>
          <a:p>
            <a:pPr>
              <a:buSzTx/>
              <a:buFontTx/>
              <a:buChar char="•"/>
            </a:pPr>
            <a:r>
              <a:rPr lang="en-US" sz="2400" b="1" dirty="0" smtClean="0"/>
              <a:t>Physics with Heavy Ion Collision, </a:t>
            </a:r>
            <a:r>
              <a:rPr lang="en-US" sz="2400" b="1" dirty="0" smtClean="0">
                <a:solidFill>
                  <a:srgbClr val="FF0000"/>
                </a:solidFill>
              </a:rPr>
              <a:t>QGP </a:t>
            </a:r>
            <a:r>
              <a:rPr lang="en-US" sz="2400" b="1" dirty="0" smtClean="0"/>
              <a:t>and its properties….   </a:t>
            </a:r>
          </a:p>
        </p:txBody>
      </p:sp>
      <p:sp>
        <p:nvSpPr>
          <p:cNvPr id="2" name="Slide Number Placeholder 1"/>
          <p:cNvSpPr>
            <a:spLocks noGrp="1"/>
          </p:cNvSpPr>
          <p:nvPr>
            <p:ph type="sldNum" sz="quarter" idx="12"/>
          </p:nvPr>
        </p:nvSpPr>
        <p:spPr/>
        <p:txBody>
          <a:bodyPr/>
          <a:lstStyle/>
          <a:p>
            <a:fld id="{679A2F6C-EB47-8E48-9100-153391A91E0C}" type="slidenum">
              <a:rPr lang="en-US" smtClean="0"/>
              <a:pPr/>
              <a:t>6</a:t>
            </a:fld>
            <a:endParaRPr lang="en-US"/>
          </a:p>
        </p:txBody>
      </p:sp>
    </p:spTree>
    <p:extLst>
      <p:ext uri="{BB962C8B-B14F-4D97-AF65-F5344CB8AC3E}">
        <p14:creationId xmlns:p14="http://schemas.microsoft.com/office/powerpoint/2010/main" val="32062124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6725" y="116632"/>
            <a:ext cx="8667763" cy="648072"/>
          </a:xfrm>
        </p:spPr>
        <p:txBody>
          <a:bodyPr>
            <a:normAutofit/>
          </a:bodyPr>
          <a:lstStyle/>
          <a:p>
            <a:r>
              <a:rPr lang="en-US" altLang="zh-CN" sz="3600" b="1" dirty="0" err="1" smtClean="0">
                <a:solidFill>
                  <a:srgbClr val="000000"/>
                </a:solidFill>
                <a:latin typeface="Arial Unicode MS" pitchFamily="34" charset="-122"/>
                <a:ea typeface="Arial Unicode MS" pitchFamily="34" charset="-122"/>
                <a:cs typeface="Arial Unicode MS" pitchFamily="34" charset="-122"/>
              </a:rPr>
              <a:t>Z</a:t>
            </a:r>
            <a:r>
              <a:rPr lang="en-US" altLang="zh-CN" sz="3600" b="1" baseline="-25000" dirty="0" err="1" smtClean="0">
                <a:solidFill>
                  <a:srgbClr val="000000"/>
                </a:solidFill>
                <a:latin typeface="Arial Unicode MS" pitchFamily="34" charset="-122"/>
                <a:ea typeface="Arial Unicode MS" pitchFamily="34" charset="-122"/>
                <a:cs typeface="Arial Unicode MS" pitchFamily="34" charset="-122"/>
              </a:rPr>
              <a:t>c</a:t>
            </a:r>
            <a:r>
              <a:rPr lang="en-US" altLang="zh-CN" sz="3600" b="1" dirty="0" smtClean="0">
                <a:solidFill>
                  <a:srgbClr val="000000"/>
                </a:solidFill>
                <a:latin typeface="Arial Unicode MS" pitchFamily="34" charset="-122"/>
                <a:ea typeface="Arial Unicode MS" pitchFamily="34" charset="-122"/>
                <a:cs typeface="Arial Unicode MS" pitchFamily="34" charset="-122"/>
              </a:rPr>
              <a:t>(3900) Observed at BESIIII and Belle</a:t>
            </a:r>
            <a:endParaRPr lang="zh-CN" altLang="en-US" sz="3600" b="1" dirty="0">
              <a:solidFill>
                <a:srgbClr val="000000"/>
              </a:solidFill>
              <a:latin typeface="Arial Unicode MS" pitchFamily="34" charset="-122"/>
              <a:ea typeface="Arial Unicode MS" pitchFamily="34" charset="-122"/>
              <a:cs typeface="Arial Unicode MS" pitchFamily="34" charset="-122"/>
            </a:endParaRPr>
          </a:p>
        </p:txBody>
      </p:sp>
      <p:sp>
        <p:nvSpPr>
          <p:cNvPr id="8" name="灯片编号占位符 7"/>
          <p:cNvSpPr>
            <a:spLocks noGrp="1"/>
          </p:cNvSpPr>
          <p:nvPr>
            <p:ph type="sldNum" sz="quarter" idx="12"/>
          </p:nvPr>
        </p:nvSpPr>
        <p:spPr/>
        <p:txBody>
          <a:bodyPr/>
          <a:lstStyle/>
          <a:p>
            <a:fld id="{0C913308-F349-4B6D-A68A-DD1791B4A57B}" type="slidenum">
              <a:rPr lang="zh-CN" altLang="en-US" smtClean="0">
                <a:solidFill>
                  <a:srgbClr val="000000"/>
                </a:solidFill>
              </a:rPr>
              <a:pPr/>
              <a:t>60</a:t>
            </a:fld>
            <a:endParaRPr lang="zh-CN" altLang="en-US">
              <a:solidFill>
                <a:srgbClr val="00000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715192"/>
            <a:ext cx="4619418" cy="33152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extBox 9"/>
          <p:cNvSpPr txBox="1"/>
          <p:nvPr/>
        </p:nvSpPr>
        <p:spPr>
          <a:xfrm>
            <a:off x="419657" y="5042716"/>
            <a:ext cx="4131259" cy="1791260"/>
          </a:xfrm>
          <a:prstGeom prst="rect">
            <a:avLst/>
          </a:prstGeom>
          <a:solidFill>
            <a:srgbClr val="FFFF00"/>
          </a:solidFill>
          <a:ln>
            <a:noFill/>
          </a:ln>
        </p:spPr>
        <p:txBody>
          <a:bodyPr wrap="none" rtlCol="0">
            <a:spAutoFit/>
          </a:bodyPr>
          <a:lstStyle/>
          <a:p>
            <a:pPr marL="342900" indent="-342900">
              <a:spcBef>
                <a:spcPct val="20000"/>
              </a:spcBef>
              <a:buFont typeface="Arial" pitchFamily="34" charset="0"/>
              <a:buChar char="•"/>
            </a:pPr>
            <a:r>
              <a:rPr kumimoji="0" lang="en-US" altLang="zh-CN" sz="2400" dirty="0" smtClean="0">
                <a:solidFill>
                  <a:srgbClr val="000000"/>
                </a:solidFill>
                <a:latin typeface="Arial Unicode MS"/>
                <a:ea typeface="宋体" charset="-122"/>
                <a:cs typeface="Arial Unicode MS"/>
              </a:rPr>
              <a:t>M = 3894.5</a:t>
            </a:r>
            <a:r>
              <a:rPr kumimoji="0" lang="en-US" altLang="zh-CN" sz="2400" dirty="0" smtClean="0">
                <a:solidFill>
                  <a:srgbClr val="000000"/>
                </a:solidFill>
                <a:latin typeface="Arial Unicode MS"/>
                <a:ea typeface="宋体" charset="-122"/>
                <a:cs typeface="Arial Unicode MS"/>
                <a:sym typeface="Symbol"/>
              </a:rPr>
              <a:t></a:t>
            </a:r>
            <a:r>
              <a:rPr kumimoji="0" lang="en-US" altLang="zh-CN" sz="2400" dirty="0">
                <a:solidFill>
                  <a:srgbClr val="000000"/>
                </a:solidFill>
                <a:latin typeface="Arial Unicode MS"/>
                <a:ea typeface="宋体" charset="-122"/>
                <a:cs typeface="Arial Unicode MS"/>
                <a:sym typeface="Symbol"/>
              </a:rPr>
              <a:t>6</a:t>
            </a:r>
            <a:r>
              <a:rPr kumimoji="0" lang="en-US" altLang="zh-CN" sz="2400" dirty="0" smtClean="0">
                <a:solidFill>
                  <a:srgbClr val="000000"/>
                </a:solidFill>
                <a:latin typeface="Arial Unicode MS"/>
                <a:ea typeface="宋体" charset="-122"/>
                <a:cs typeface="Arial Unicode MS"/>
                <a:sym typeface="Symbol"/>
              </a:rPr>
              <a:t>.64.5 MeV</a:t>
            </a:r>
            <a:endParaRPr kumimoji="0" lang="en-US" altLang="zh-CN" sz="2400" dirty="0">
              <a:solidFill>
                <a:srgbClr val="000000"/>
              </a:solidFill>
              <a:latin typeface="Arial Unicode MS"/>
              <a:ea typeface="宋体" charset="-122"/>
              <a:cs typeface="Arial Unicode MS"/>
              <a:sym typeface="Symbol"/>
            </a:endParaRPr>
          </a:p>
          <a:p>
            <a:pPr marL="342900" indent="-342900">
              <a:spcBef>
                <a:spcPct val="20000"/>
              </a:spcBef>
              <a:buFont typeface="Arial" pitchFamily="34" charset="0"/>
              <a:buChar char="•"/>
            </a:pPr>
            <a:r>
              <a:rPr kumimoji="0" lang="en-US" altLang="zh-CN" sz="2400" dirty="0" smtClean="0">
                <a:solidFill>
                  <a:srgbClr val="000000"/>
                </a:solidFill>
                <a:latin typeface="Arial Unicode MS"/>
                <a:ea typeface="宋体" charset="-122"/>
                <a:cs typeface="Arial Unicode MS"/>
                <a:sym typeface="Symbol"/>
              </a:rPr>
              <a:t> = 632426 MeV</a:t>
            </a:r>
          </a:p>
          <a:p>
            <a:pPr marL="342900" indent="-342900">
              <a:spcBef>
                <a:spcPct val="20000"/>
              </a:spcBef>
              <a:buFont typeface="Arial" pitchFamily="34" charset="0"/>
              <a:buChar char="•"/>
            </a:pPr>
            <a:r>
              <a:rPr kumimoji="0" lang="en-US" altLang="zh-CN" sz="2400" dirty="0" smtClean="0">
                <a:solidFill>
                  <a:srgbClr val="000000"/>
                </a:solidFill>
                <a:latin typeface="Arial Unicode MS"/>
                <a:ea typeface="宋体" charset="-122"/>
                <a:cs typeface="Arial Unicode MS"/>
                <a:sym typeface="Symbol"/>
              </a:rPr>
              <a:t>159  49 events</a:t>
            </a:r>
          </a:p>
          <a:p>
            <a:pPr marL="342900" indent="-342900">
              <a:spcBef>
                <a:spcPct val="20000"/>
              </a:spcBef>
              <a:buFont typeface="Arial" pitchFamily="34" charset="0"/>
              <a:buChar char="•"/>
            </a:pPr>
            <a:r>
              <a:rPr kumimoji="0" lang="en-US" altLang="zh-CN" sz="2400" dirty="0" smtClean="0">
                <a:solidFill>
                  <a:srgbClr val="FF0000"/>
                </a:solidFill>
                <a:latin typeface="Arial Unicode MS"/>
                <a:ea typeface="宋体" charset="-122"/>
                <a:cs typeface="Arial Unicode MS"/>
                <a:sym typeface="Symbol"/>
              </a:rPr>
              <a:t>&gt;5.2</a:t>
            </a:r>
            <a:endParaRPr kumimoji="0" lang="en-US" altLang="zh-CN" sz="2400" dirty="0">
              <a:solidFill>
                <a:srgbClr val="FF0000"/>
              </a:solidFill>
              <a:latin typeface="Arial Unicode MS"/>
              <a:ea typeface="宋体" charset="-122"/>
              <a:cs typeface="Arial Unicode MS"/>
              <a:sym typeface="Symbol"/>
            </a:endParaRPr>
          </a:p>
        </p:txBody>
      </p:sp>
      <p:grpSp>
        <p:nvGrpSpPr>
          <p:cNvPr id="4" name="组合 3"/>
          <p:cNvGrpSpPr/>
          <p:nvPr/>
        </p:nvGrpSpPr>
        <p:grpSpPr>
          <a:xfrm>
            <a:off x="4546375" y="1678363"/>
            <a:ext cx="4610655" cy="5143325"/>
            <a:chOff x="9871" y="1729163"/>
            <a:chExt cx="4610655" cy="5143325"/>
          </a:xfrm>
        </p:grpSpPr>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01"/>
            <a:stretch/>
          </p:blipFill>
          <p:spPr bwMode="auto">
            <a:xfrm>
              <a:off x="9871" y="1729163"/>
              <a:ext cx="4610655" cy="33985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TextBox 12"/>
            <p:cNvSpPr txBox="1"/>
            <p:nvPr/>
          </p:nvSpPr>
          <p:spPr>
            <a:xfrm>
              <a:off x="184137" y="5081228"/>
              <a:ext cx="4131259" cy="1791260"/>
            </a:xfrm>
            <a:prstGeom prst="rect">
              <a:avLst/>
            </a:prstGeom>
            <a:solidFill>
              <a:srgbClr val="FFFF00"/>
            </a:solidFill>
            <a:ln>
              <a:noFill/>
            </a:ln>
          </p:spPr>
          <p:txBody>
            <a:bodyPr wrap="none" rtlCol="0">
              <a:spAutoFit/>
            </a:bodyPr>
            <a:lstStyle/>
            <a:p>
              <a:pPr marL="342900" indent="-342900">
                <a:spcBef>
                  <a:spcPct val="20000"/>
                </a:spcBef>
                <a:buFont typeface="Arial" pitchFamily="34" charset="0"/>
                <a:buChar char="•"/>
              </a:pPr>
              <a:r>
                <a:rPr kumimoji="0" lang="en-US" altLang="zh-CN" sz="2400" dirty="0" smtClean="0">
                  <a:solidFill>
                    <a:srgbClr val="000000"/>
                  </a:solidFill>
                  <a:latin typeface="Arial Unicode MS"/>
                  <a:ea typeface="宋体" charset="-122"/>
                  <a:cs typeface="Arial Unicode MS"/>
                </a:rPr>
                <a:t>M = 3899.0</a:t>
              </a:r>
              <a:r>
                <a:rPr kumimoji="0" lang="en-US" altLang="zh-CN" sz="2400" dirty="0">
                  <a:solidFill>
                    <a:srgbClr val="000000"/>
                  </a:solidFill>
                  <a:latin typeface="Arial Unicode MS"/>
                  <a:ea typeface="宋体" charset="-122"/>
                  <a:cs typeface="Arial Unicode MS"/>
                  <a:sym typeface="Symbol"/>
                </a:rPr>
                <a:t></a:t>
              </a:r>
              <a:r>
                <a:rPr kumimoji="0" lang="en-US" altLang="zh-CN" sz="2400" dirty="0" smtClean="0">
                  <a:solidFill>
                    <a:srgbClr val="000000"/>
                  </a:solidFill>
                  <a:latin typeface="Arial Unicode MS"/>
                  <a:ea typeface="宋体" charset="-122"/>
                  <a:cs typeface="Arial Unicode MS"/>
                  <a:sym typeface="Symbol"/>
                </a:rPr>
                <a:t>3.64.9 MeV</a:t>
              </a:r>
              <a:endParaRPr kumimoji="0" lang="en-US" altLang="zh-CN" sz="2400" dirty="0">
                <a:solidFill>
                  <a:srgbClr val="000000"/>
                </a:solidFill>
                <a:latin typeface="Arial Unicode MS"/>
                <a:ea typeface="宋体" charset="-122"/>
                <a:cs typeface="Arial Unicode MS"/>
                <a:sym typeface="Symbol"/>
              </a:endParaRPr>
            </a:p>
            <a:p>
              <a:pPr marL="342900" indent="-342900">
                <a:spcBef>
                  <a:spcPct val="20000"/>
                </a:spcBef>
                <a:buFont typeface="Arial" pitchFamily="34" charset="0"/>
                <a:buChar char="•"/>
              </a:pPr>
              <a:r>
                <a:rPr kumimoji="0" lang="en-US" altLang="zh-CN" sz="2400" dirty="0" smtClean="0">
                  <a:solidFill>
                    <a:srgbClr val="000000"/>
                  </a:solidFill>
                  <a:latin typeface="Arial Unicode MS"/>
                  <a:ea typeface="宋体" charset="-122"/>
                  <a:cs typeface="Arial Unicode MS"/>
                  <a:sym typeface="Symbol"/>
                </a:rPr>
                <a:t> = </a:t>
              </a:r>
              <a:r>
                <a:rPr kumimoji="0" lang="en-US" altLang="zh-CN" sz="2400" dirty="0">
                  <a:solidFill>
                    <a:srgbClr val="000000"/>
                  </a:solidFill>
                  <a:latin typeface="Arial Unicode MS"/>
                  <a:ea typeface="宋体" charset="-122"/>
                  <a:cs typeface="Arial Unicode MS"/>
                  <a:sym typeface="Symbol"/>
                </a:rPr>
                <a:t>46</a:t>
              </a:r>
              <a:r>
                <a:rPr kumimoji="0" lang="en-US" altLang="zh-CN" sz="2400" dirty="0" smtClean="0">
                  <a:solidFill>
                    <a:srgbClr val="000000"/>
                  </a:solidFill>
                  <a:latin typeface="Arial Unicode MS"/>
                  <a:ea typeface="宋体" charset="-122"/>
                  <a:cs typeface="Arial Unicode MS"/>
                  <a:sym typeface="Symbol"/>
                </a:rPr>
                <a:t>1020 MeV</a:t>
              </a:r>
            </a:p>
            <a:p>
              <a:pPr marL="342900" indent="-342900">
                <a:spcBef>
                  <a:spcPct val="20000"/>
                </a:spcBef>
                <a:buFont typeface="Arial" pitchFamily="34" charset="0"/>
                <a:buChar char="•"/>
              </a:pPr>
              <a:r>
                <a:rPr kumimoji="0" lang="en-US" altLang="zh-CN" sz="2400" dirty="0" smtClean="0">
                  <a:solidFill>
                    <a:srgbClr val="000000"/>
                  </a:solidFill>
                  <a:latin typeface="Arial Unicode MS"/>
                  <a:ea typeface="宋体" charset="-122"/>
                  <a:cs typeface="Arial Unicode MS"/>
                  <a:sym typeface="Symbol"/>
                </a:rPr>
                <a:t>307  48 events</a:t>
              </a:r>
            </a:p>
            <a:p>
              <a:pPr marL="342900" indent="-342900">
                <a:spcBef>
                  <a:spcPct val="20000"/>
                </a:spcBef>
                <a:buFont typeface="Arial" pitchFamily="34" charset="0"/>
                <a:buChar char="•"/>
              </a:pPr>
              <a:r>
                <a:rPr kumimoji="0" lang="en-US" altLang="zh-CN" sz="2400" dirty="0" smtClean="0">
                  <a:solidFill>
                    <a:srgbClr val="FF0000"/>
                  </a:solidFill>
                  <a:latin typeface="Arial Unicode MS"/>
                  <a:ea typeface="宋体" charset="-122"/>
                  <a:cs typeface="Arial Unicode MS"/>
                  <a:sym typeface="Symbol"/>
                </a:rPr>
                <a:t>&gt;8</a:t>
              </a:r>
              <a:endParaRPr kumimoji="0" lang="en-US" altLang="zh-CN" sz="2400" dirty="0">
                <a:solidFill>
                  <a:srgbClr val="FF0000"/>
                </a:solidFill>
                <a:latin typeface="Arial Unicode MS"/>
                <a:ea typeface="宋体" charset="-122"/>
                <a:cs typeface="Arial Unicode MS"/>
                <a:sym typeface="Symbol"/>
              </a:endParaRPr>
            </a:p>
          </p:txBody>
        </p:sp>
      </p:grpSp>
      <p:pic>
        <p:nvPicPr>
          <p:cNvPr id="15" name="Picture 9" descr="Belle-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504" y="2179365"/>
            <a:ext cx="818360" cy="724939"/>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矩形 10"/>
          <p:cNvSpPr/>
          <p:nvPr/>
        </p:nvSpPr>
        <p:spPr>
          <a:xfrm>
            <a:off x="4523117" y="1033977"/>
            <a:ext cx="4620883" cy="707886"/>
          </a:xfrm>
          <a:prstGeom prst="rect">
            <a:avLst/>
          </a:prstGeom>
          <a:solidFill>
            <a:srgbClr val="FFFF00"/>
          </a:solidFill>
          <a:ln>
            <a:solidFill>
              <a:srgbClr val="FFFF00"/>
            </a:solidFill>
          </a:ln>
        </p:spPr>
        <p:txBody>
          <a:bodyPr wrap="square">
            <a:spAutoFit/>
          </a:bodyPr>
          <a:lstStyle/>
          <a:p>
            <a:pPr>
              <a:spcBef>
                <a:spcPts val="0"/>
              </a:spcBef>
            </a:pPr>
            <a:r>
              <a:rPr kumimoji="0" lang="en-US" altLang="zh-CN" sz="2000" dirty="0" smtClean="0">
                <a:solidFill>
                  <a:srgbClr val="000000"/>
                </a:solidFill>
                <a:latin typeface="Arial Unicode MS"/>
                <a:ea typeface="宋体" charset="-122"/>
                <a:cs typeface="Arial Unicode MS"/>
                <a:sym typeface="Symbol" pitchFamily="18" charset="2"/>
              </a:rPr>
              <a:t>BESIII at 4.260 </a:t>
            </a:r>
            <a:r>
              <a:rPr kumimoji="0" lang="en-US" altLang="zh-CN" sz="2000" dirty="0" err="1" smtClean="0">
                <a:solidFill>
                  <a:srgbClr val="000000"/>
                </a:solidFill>
                <a:latin typeface="Arial Unicode MS"/>
                <a:ea typeface="宋体" charset="-122"/>
                <a:cs typeface="Arial Unicode MS"/>
                <a:sym typeface="Symbol" pitchFamily="18" charset="2"/>
              </a:rPr>
              <a:t>GeV</a:t>
            </a:r>
            <a:r>
              <a:rPr kumimoji="0" lang="en-US" altLang="zh-CN" sz="2000" dirty="0" smtClean="0">
                <a:solidFill>
                  <a:srgbClr val="000000"/>
                </a:solidFill>
                <a:latin typeface="Arial Unicode MS"/>
                <a:ea typeface="宋体" charset="-122"/>
                <a:cs typeface="Arial Unicode MS"/>
                <a:sym typeface="Symbol" pitchFamily="18" charset="2"/>
              </a:rPr>
              <a:t>: PRL110, 252001</a:t>
            </a:r>
          </a:p>
          <a:p>
            <a:pPr>
              <a:spcBef>
                <a:spcPts val="0"/>
              </a:spcBef>
            </a:pPr>
            <a:r>
              <a:rPr kumimoji="0" lang="en-US" altLang="zh-CN" sz="2000" dirty="0" smtClean="0">
                <a:solidFill>
                  <a:srgbClr val="000000"/>
                </a:solidFill>
                <a:latin typeface="Arial Unicode MS"/>
                <a:ea typeface="宋体" charset="-122"/>
                <a:cs typeface="Arial Unicode MS"/>
                <a:sym typeface="Symbol" pitchFamily="18" charset="2"/>
              </a:rPr>
              <a:t>0.525 </a:t>
            </a:r>
            <a:r>
              <a:rPr lang="en-US" altLang="zh-CN" sz="2000" dirty="0">
                <a:solidFill>
                  <a:srgbClr val="000000"/>
                </a:solidFill>
                <a:latin typeface="Arial Unicode MS"/>
                <a:ea typeface="宋体" charset="-122"/>
                <a:cs typeface="Arial Unicode MS"/>
                <a:sym typeface="Symbol" pitchFamily="18" charset="2"/>
              </a:rPr>
              <a:t>f</a:t>
            </a:r>
            <a:r>
              <a:rPr kumimoji="0" lang="en-US" altLang="zh-CN" sz="2000" dirty="0" smtClean="0">
                <a:solidFill>
                  <a:srgbClr val="000000"/>
                </a:solidFill>
                <a:latin typeface="Arial Unicode MS"/>
                <a:ea typeface="宋体" charset="-122"/>
                <a:cs typeface="Arial Unicode MS"/>
                <a:sym typeface="Symbol" pitchFamily="18" charset="2"/>
              </a:rPr>
              <a:t>b</a:t>
            </a:r>
            <a:r>
              <a:rPr kumimoji="0" lang="en-US" altLang="zh-CN" sz="2000" baseline="30000" dirty="0" smtClean="0">
                <a:solidFill>
                  <a:srgbClr val="000000"/>
                </a:solidFill>
                <a:latin typeface="Arial Unicode MS"/>
                <a:ea typeface="宋体" charset="-122"/>
                <a:cs typeface="Arial Unicode MS"/>
                <a:sym typeface="Symbol" pitchFamily="18" charset="2"/>
              </a:rPr>
              <a:t>-1</a:t>
            </a:r>
            <a:r>
              <a:rPr kumimoji="0" lang="en-US" altLang="zh-CN" sz="2000" dirty="0" smtClean="0">
                <a:solidFill>
                  <a:srgbClr val="000000"/>
                </a:solidFill>
                <a:latin typeface="Arial Unicode MS"/>
                <a:ea typeface="宋体" charset="-122"/>
                <a:cs typeface="Arial Unicode MS"/>
                <a:sym typeface="Symbol" pitchFamily="18" charset="2"/>
              </a:rPr>
              <a:t> in one month running time </a:t>
            </a:r>
          </a:p>
        </p:txBody>
      </p:sp>
      <p:sp>
        <p:nvSpPr>
          <p:cNvPr id="17" name="矩形 10"/>
          <p:cNvSpPr/>
          <p:nvPr/>
        </p:nvSpPr>
        <p:spPr>
          <a:xfrm>
            <a:off x="445666" y="1033977"/>
            <a:ext cx="3929281" cy="707886"/>
          </a:xfrm>
          <a:prstGeom prst="rect">
            <a:avLst/>
          </a:prstGeom>
          <a:solidFill>
            <a:srgbClr val="FFFF00"/>
          </a:solidFill>
          <a:ln>
            <a:solidFill>
              <a:srgbClr val="FFFF00"/>
            </a:solidFill>
          </a:ln>
        </p:spPr>
        <p:txBody>
          <a:bodyPr wrap="none">
            <a:spAutoFit/>
          </a:bodyPr>
          <a:lstStyle/>
          <a:p>
            <a:pPr>
              <a:spcBef>
                <a:spcPts val="0"/>
              </a:spcBef>
            </a:pPr>
            <a:r>
              <a:rPr kumimoji="0" lang="en-US" altLang="zh-CN" sz="2000" b="1" dirty="0" smtClean="0">
                <a:latin typeface="Arial Unicode MS"/>
                <a:ea typeface="宋体" charset="-122"/>
                <a:cs typeface="Arial Unicode MS"/>
                <a:sym typeface="Symbol" pitchFamily="18" charset="2"/>
              </a:rPr>
              <a:t>Belle with ISR: PRL110, 252002</a:t>
            </a:r>
          </a:p>
          <a:p>
            <a:pPr>
              <a:spcBef>
                <a:spcPts val="0"/>
              </a:spcBef>
            </a:pPr>
            <a:r>
              <a:rPr kumimoji="0" lang="en-US" altLang="zh-CN" sz="2000" b="1" dirty="0" smtClean="0">
                <a:latin typeface="Arial Unicode MS"/>
                <a:ea typeface="宋体" charset="-122"/>
                <a:cs typeface="Arial Unicode MS"/>
                <a:sym typeface="Symbol" pitchFamily="18" charset="2"/>
              </a:rPr>
              <a:t>967 fb</a:t>
            </a:r>
            <a:r>
              <a:rPr kumimoji="0" lang="en-US" altLang="zh-CN" sz="2000" b="1" baseline="30000" dirty="0" smtClean="0">
                <a:latin typeface="Arial Unicode MS"/>
                <a:ea typeface="宋体" charset="-122"/>
                <a:cs typeface="Arial Unicode MS"/>
                <a:sym typeface="Symbol" pitchFamily="18" charset="2"/>
              </a:rPr>
              <a:t>-1</a:t>
            </a:r>
            <a:r>
              <a:rPr kumimoji="0" lang="en-US" altLang="zh-CN" sz="2000" b="1" dirty="0" smtClean="0">
                <a:latin typeface="Arial Unicode MS"/>
                <a:ea typeface="宋体" charset="-122"/>
                <a:cs typeface="Arial Unicode MS"/>
                <a:sym typeface="Symbol" pitchFamily="18" charset="2"/>
              </a:rPr>
              <a:t> in 10 years running time</a:t>
            </a:r>
          </a:p>
        </p:txBody>
      </p:sp>
      <p:pic>
        <p:nvPicPr>
          <p:cNvPr id="3" name="Picture 2" descr="C:\Users\user\Desktop\BES3_logo.jpg"/>
          <p:cNvPicPr>
            <a:picLocks noChangeAspect="1" noChangeArrowheads="1"/>
          </p:cNvPicPr>
          <p:nvPr/>
        </p:nvPicPr>
        <p:blipFill>
          <a:blip r:embed="rId6" cstate="screen">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5473684" y="2048866"/>
            <a:ext cx="1378018" cy="6459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3320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6" grpId="0" animBg="1"/>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Competition from Belle II?</a:t>
            </a:r>
            <a:endParaRPr lang="zh-CN" alt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61</a:t>
            </a:fld>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376" y="1001930"/>
            <a:ext cx="5317550" cy="45225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文本框 7"/>
          <p:cNvSpPr txBox="1"/>
          <p:nvPr/>
        </p:nvSpPr>
        <p:spPr>
          <a:xfrm>
            <a:off x="1229904" y="963370"/>
            <a:ext cx="2983833" cy="1131079"/>
          </a:xfrm>
          <a:prstGeom prst="rect">
            <a:avLst/>
          </a:prstGeom>
          <a:noFill/>
        </p:spPr>
        <p:txBody>
          <a:bodyPr wrap="square" rtlCol="0">
            <a:spAutoFit/>
          </a:bodyPr>
          <a:lstStyle/>
          <a:p>
            <a:pPr algn="ctr">
              <a:lnSpc>
                <a:spcPts val="2660"/>
              </a:lnSpc>
            </a:pPr>
            <a:r>
              <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Integrated luminosity</a:t>
            </a:r>
          </a:p>
          <a:p>
            <a:pPr marL="285750" indent="-285750">
              <a:lnSpc>
                <a:spcPts val="2660"/>
              </a:lnSpc>
              <a:buFont typeface="Wingdings" panose="05000000000000000000" pitchFamily="2" charset="2"/>
              <a:buChar char="p"/>
            </a:pPr>
            <a:r>
              <a:rPr lang="en-US" altLang="zh-CN" b="1" dirty="0" smtClean="0">
                <a:solidFill>
                  <a:srgbClr val="392BF5"/>
                </a:solidFill>
                <a:latin typeface="华文楷体" panose="02010600040101010101" pitchFamily="2" charset="-122"/>
                <a:ea typeface="华文楷体" panose="02010600040101010101" pitchFamily="2" charset="-122"/>
                <a:cs typeface="Times New Roman" panose="02020603050405020304" pitchFamily="18" charset="0"/>
              </a:rPr>
              <a:t>0.4ab</a:t>
            </a:r>
            <a:r>
              <a:rPr lang="en-US" altLang="zh-CN" b="1" baseline="30000" dirty="0" smtClean="0">
                <a:solidFill>
                  <a:srgbClr val="392BF5"/>
                </a:solidFill>
                <a:latin typeface="华文楷体" panose="02010600040101010101" pitchFamily="2" charset="-122"/>
                <a:ea typeface="华文楷体" panose="02010600040101010101" pitchFamily="2" charset="-122"/>
                <a:cs typeface="Times New Roman" panose="02020603050405020304" pitchFamily="18" charset="0"/>
              </a:rPr>
              <a:t>-1</a:t>
            </a:r>
            <a:r>
              <a:rPr lang="en-US" altLang="zh-CN" b="1" dirty="0" smtClean="0">
                <a:solidFill>
                  <a:srgbClr val="392BF5"/>
                </a:solidFill>
                <a:latin typeface="华文楷体" panose="02010600040101010101" pitchFamily="2" charset="-122"/>
                <a:ea typeface="华文楷体" panose="02010600040101010101" pitchFamily="2" charset="-122"/>
                <a:cs typeface="Times New Roman" panose="02020603050405020304" pitchFamily="18" charset="0"/>
              </a:rPr>
              <a:t> from Belle II 2024</a:t>
            </a:r>
          </a:p>
          <a:p>
            <a:pPr marL="285750" indent="-285750">
              <a:lnSpc>
                <a:spcPts val="2660"/>
              </a:lnSpc>
              <a:buFont typeface="Wingdings" panose="05000000000000000000" pitchFamily="2" charset="2"/>
              <a:buChar char="p"/>
            </a:pPr>
            <a:r>
              <a:rPr lang="en-US" altLang="zh-CN" b="1" dirty="0" smtClean="0">
                <a:solidFill>
                  <a:srgbClr val="392BF5"/>
                </a:solidFill>
                <a:latin typeface="华文楷体" panose="02010600040101010101" pitchFamily="2" charset="-122"/>
                <a:ea typeface="华文楷体" panose="02010600040101010101" pitchFamily="2" charset="-122"/>
                <a:cs typeface="Times New Roman" panose="02020603050405020304" pitchFamily="18" charset="0"/>
              </a:rPr>
              <a:t>1.0ab</a:t>
            </a:r>
            <a:r>
              <a:rPr lang="en-US" altLang="zh-CN" b="1" baseline="30000" dirty="0" smtClean="0">
                <a:solidFill>
                  <a:srgbClr val="392BF5"/>
                </a:solidFill>
                <a:latin typeface="华文楷体" panose="02010600040101010101" pitchFamily="2" charset="-122"/>
                <a:ea typeface="华文楷体" panose="02010600040101010101" pitchFamily="2" charset="-122"/>
                <a:cs typeface="Times New Roman" panose="02020603050405020304" pitchFamily="18" charset="0"/>
              </a:rPr>
              <a:t>-1</a:t>
            </a:r>
            <a:r>
              <a:rPr lang="en-US" altLang="zh-CN" b="1" dirty="0" smtClean="0">
                <a:solidFill>
                  <a:srgbClr val="392BF5"/>
                </a:solidFill>
                <a:latin typeface="华文楷体" panose="02010600040101010101" pitchFamily="2" charset="-122"/>
                <a:ea typeface="华文楷体" panose="02010600040101010101" pitchFamily="2" charset="-122"/>
                <a:cs typeface="Times New Roman" panose="02020603050405020304" pitchFamily="18" charset="0"/>
              </a:rPr>
              <a:t> from HIEPA/year</a:t>
            </a:r>
          </a:p>
        </p:txBody>
      </p:sp>
      <p:sp>
        <p:nvSpPr>
          <p:cNvPr id="9" name="TextBox 4"/>
          <p:cNvSpPr txBox="1"/>
          <p:nvPr/>
        </p:nvSpPr>
        <p:spPr>
          <a:xfrm>
            <a:off x="1328554" y="3149991"/>
            <a:ext cx="2983833" cy="646331"/>
          </a:xfrm>
          <a:prstGeom prst="rect">
            <a:avLst/>
          </a:prstGeom>
          <a:solidFill>
            <a:srgbClr val="FFFFCC"/>
          </a:solidFill>
        </p:spPr>
        <p:txBody>
          <a:bodyPr wrap="square" rtlCol="0">
            <a:spAutoFit/>
          </a:bodyPr>
          <a:lstStyle/>
          <a:p>
            <a:pPr algn="ctr"/>
            <a:r>
              <a:rPr lang="en-US" altLang="zh-CN" b="1" dirty="0">
                <a:solidFill>
                  <a:srgbClr val="FF0000"/>
                </a:solidFill>
                <a:latin typeface="Times New Roman" panose="02020603050405020304" pitchFamily="18" charset="0"/>
                <a:cs typeface="Times New Roman" panose="02020603050405020304" pitchFamily="18" charset="0"/>
                <a:sym typeface="Symbol"/>
              </a:rPr>
              <a:t>@</a:t>
            </a: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 4.26 </a:t>
            </a:r>
            <a:r>
              <a:rPr kumimoji="0" lang="en-US" altLang="zh-CN" b="1" dirty="0" err="1" smtClean="0">
                <a:solidFill>
                  <a:srgbClr val="FF0000"/>
                </a:solidFill>
                <a:latin typeface="Times New Roman" panose="02020603050405020304" pitchFamily="18" charset="0"/>
                <a:cs typeface="Times New Roman" panose="02020603050405020304" pitchFamily="18" charset="0"/>
                <a:sym typeface="Symbol"/>
              </a:rPr>
              <a:t>GeV</a:t>
            </a: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 for </a:t>
            </a:r>
            <a:r>
              <a:rPr kumimoji="0" lang="en-US" altLang="zh-CN" b="1" baseline="30000" dirty="0" smtClean="0">
                <a:solidFill>
                  <a:srgbClr val="FF0000"/>
                </a:solidFill>
                <a:latin typeface="Times New Roman" panose="02020603050405020304" pitchFamily="18" charset="0"/>
                <a:cs typeface="Times New Roman" panose="02020603050405020304" pitchFamily="18" charset="0"/>
                <a:sym typeface="Symbol"/>
              </a:rPr>
              <a:t>+</a:t>
            </a: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a:t>
            </a:r>
            <a:r>
              <a:rPr kumimoji="0" lang="en-US" altLang="zh-CN" b="1" baseline="30000" dirty="0" smtClean="0">
                <a:solidFill>
                  <a:srgbClr val="FF0000"/>
                </a:solidFill>
                <a:latin typeface="Times New Roman" panose="02020603050405020304" pitchFamily="18" charset="0"/>
                <a:cs typeface="Times New Roman" panose="02020603050405020304" pitchFamily="18" charset="0"/>
                <a:sym typeface="Symbol"/>
              </a:rPr>
              <a:t>-</a:t>
            </a: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J/</a:t>
            </a:r>
          </a:p>
          <a:p>
            <a:pPr algn="ct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a:t>
            </a:r>
            <a:r>
              <a:rPr kumimoji="0" lang="en-US" altLang="zh-CN" b="1" baseline="-25000" dirty="0" smtClean="0">
                <a:solidFill>
                  <a:srgbClr val="FF0000"/>
                </a:solidFill>
                <a:latin typeface="Times New Roman" panose="02020603050405020304" pitchFamily="18" charset="0"/>
                <a:cs typeface="Times New Roman" panose="02020603050405020304" pitchFamily="18" charset="0"/>
                <a:sym typeface="Symbol"/>
              </a:rPr>
              <a:t>BESIII </a:t>
            </a: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 46%,</a:t>
            </a:r>
            <a:r>
              <a:rPr lang="en-US" altLang="zh-CN" b="1" dirty="0">
                <a:solidFill>
                  <a:srgbClr val="FF0000"/>
                </a:solidFill>
                <a:latin typeface="Times New Roman" panose="02020603050405020304" pitchFamily="18" charset="0"/>
                <a:cs typeface="Times New Roman" panose="02020603050405020304" pitchFamily="18" charset="0"/>
                <a:sym typeface="Symbol"/>
              </a:rPr>
              <a:t> </a:t>
            </a: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a:t>
            </a:r>
            <a:r>
              <a:rPr kumimoji="0" lang="en-US" altLang="zh-CN" b="1" baseline="-25000" dirty="0" smtClean="0">
                <a:solidFill>
                  <a:srgbClr val="FF0000"/>
                </a:solidFill>
                <a:latin typeface="Times New Roman" panose="02020603050405020304" pitchFamily="18" charset="0"/>
                <a:cs typeface="Times New Roman" panose="02020603050405020304" pitchFamily="18" charset="0"/>
                <a:sym typeface="Symbol"/>
              </a:rPr>
              <a:t>Belle   </a:t>
            </a:r>
            <a:r>
              <a:rPr kumimoji="0" lang="en-US" altLang="zh-CN" b="1" dirty="0" smtClean="0">
                <a:solidFill>
                  <a:srgbClr val="FF0000"/>
                </a:solidFill>
                <a:latin typeface="Times New Roman" panose="02020603050405020304" pitchFamily="18" charset="0"/>
                <a:cs typeface="Times New Roman" panose="02020603050405020304" pitchFamily="18" charset="0"/>
                <a:sym typeface="Symbol"/>
              </a:rPr>
              <a:t>= 10%</a:t>
            </a:r>
            <a:endParaRPr kumimoji="0" lang="en-US" altLang="zh-CN" b="1" dirty="0">
              <a:solidFill>
                <a:srgbClr val="FF0000"/>
              </a:solidFill>
              <a:latin typeface="Times New Roman" panose="02020603050405020304" pitchFamily="18" charset="0"/>
              <a:cs typeface="Times New Roman" panose="02020603050405020304" pitchFamily="18" charset="0"/>
              <a:sym typeface="Symbol"/>
            </a:endParaRPr>
          </a:p>
        </p:txBody>
      </p:sp>
      <p:sp>
        <p:nvSpPr>
          <p:cNvPr id="10" name="TextBox 8"/>
          <p:cNvSpPr txBox="1"/>
          <p:nvPr/>
        </p:nvSpPr>
        <p:spPr>
          <a:xfrm>
            <a:off x="807545" y="5656839"/>
            <a:ext cx="8057171" cy="498598"/>
          </a:xfrm>
          <a:prstGeom prst="rect">
            <a:avLst/>
          </a:prstGeom>
          <a:noFill/>
        </p:spPr>
        <p:txBody>
          <a:bodyPr wrap="square" rtlCol="0">
            <a:spAutoFit/>
          </a:bodyPr>
          <a:lstStyle/>
          <a:p>
            <a:pPr algn="ctr">
              <a:lnSpc>
                <a:spcPct val="110000"/>
              </a:lnSpc>
            </a:pPr>
            <a:r>
              <a:rPr lang="en-US" altLang="zh-CN" sz="2400" b="1" dirty="0">
                <a:latin typeface="华文楷体" panose="02010600040101010101" pitchFamily="2" charset="-122"/>
                <a:ea typeface="华文楷体" panose="02010600040101010101" pitchFamily="2" charset="-122"/>
              </a:rPr>
              <a:t>H</a:t>
            </a:r>
            <a:r>
              <a:rPr lang="en-US" altLang="zh-CN" sz="2400" b="1" dirty="0" smtClean="0">
                <a:latin typeface="华文楷体" panose="02010600040101010101" pitchFamily="2" charset="-122"/>
                <a:ea typeface="华文楷体" panose="02010600040101010101" pitchFamily="2" charset="-122"/>
              </a:rPr>
              <a:t>ave </a:t>
            </a:r>
            <a:r>
              <a:rPr lang="en-US" altLang="zh-CN" sz="2400" b="1" dirty="0" smtClean="0">
                <a:solidFill>
                  <a:srgbClr val="FF0000"/>
                </a:solidFill>
                <a:latin typeface="华文楷体" panose="02010600040101010101" pitchFamily="2" charset="-122"/>
                <a:ea typeface="华文楷体" panose="02010600040101010101" pitchFamily="2" charset="-122"/>
              </a:rPr>
              <a:t>incomparable superiority</a:t>
            </a:r>
            <a:r>
              <a:rPr lang="en-US" altLang="zh-CN" sz="2400" b="1" dirty="0" smtClean="0">
                <a:latin typeface="华文楷体" panose="02010600040101010101" pitchFamily="2" charset="-122"/>
                <a:ea typeface="华文楷体" panose="02010600040101010101" pitchFamily="2" charset="-122"/>
              </a:rPr>
              <a:t> to explore </a:t>
            </a:r>
            <a:r>
              <a:rPr lang="en-US" altLang="zh-CN" sz="2400" b="1" dirty="0" err="1" smtClean="0">
                <a:latin typeface="华文楷体" panose="02010600040101010101" pitchFamily="2" charset="-122"/>
                <a:ea typeface="华文楷体" panose="02010600040101010101" pitchFamily="2" charset="-122"/>
                <a:cs typeface="Times New Roman" panose="02020603050405020304" pitchFamily="18" charset="0"/>
              </a:rPr>
              <a:t>Charmonium</a:t>
            </a:r>
            <a:r>
              <a:rPr lang="en-US" altLang="zh-CN" sz="2400" b="1" dirty="0" smtClean="0">
                <a:latin typeface="华文楷体" panose="02010600040101010101" pitchFamily="2" charset="-122"/>
                <a:ea typeface="华文楷体" panose="02010600040101010101" pitchFamily="2" charset="-122"/>
                <a:cs typeface="Times New Roman" panose="02020603050405020304" pitchFamily="18" charset="0"/>
              </a:rPr>
              <a:t>(like) states </a:t>
            </a:r>
            <a:endParaRPr lang="en-US" altLang="zh-CN" sz="2400" dirty="0">
              <a:latin typeface="华文楷体" panose="02010600040101010101" pitchFamily="2" charset="-122"/>
              <a:ea typeface="华文楷体" panose="02010600040101010101" pitchFamily="2" charset="-122"/>
            </a:endParaRPr>
          </a:p>
        </p:txBody>
      </p:sp>
      <p:grpSp>
        <p:nvGrpSpPr>
          <p:cNvPr id="11" name="组合 10"/>
          <p:cNvGrpSpPr/>
          <p:nvPr/>
        </p:nvGrpSpPr>
        <p:grpSpPr>
          <a:xfrm>
            <a:off x="5872068" y="1197299"/>
            <a:ext cx="3141360" cy="2040209"/>
            <a:chOff x="122769" y="2262894"/>
            <a:chExt cx="4363570" cy="3737677"/>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69" y="2262894"/>
              <a:ext cx="4363570" cy="37376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9" descr="Belle-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459" y="2538714"/>
              <a:ext cx="818360" cy="724939"/>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0"/>
            <p:cNvSpPr txBox="1"/>
            <p:nvPr/>
          </p:nvSpPr>
          <p:spPr>
            <a:xfrm>
              <a:off x="3163810" y="3740314"/>
              <a:ext cx="1322529" cy="677108"/>
            </a:xfrm>
            <a:prstGeom prst="rect">
              <a:avLst/>
            </a:prstGeom>
            <a:noFill/>
          </p:spPr>
          <p:txBody>
            <a:bodyPr wrap="square" rtlCol="0">
              <a:spAutoFit/>
            </a:bodyPr>
            <a:lstStyle/>
            <a:p>
              <a:pPr>
                <a:spcBef>
                  <a:spcPct val="20000"/>
                </a:spcBef>
              </a:pPr>
              <a:r>
                <a:rPr lang="en-US" altLang="zh-CN" sz="1600" b="1" dirty="0">
                  <a:solidFill>
                    <a:srgbClr val="FF0000"/>
                  </a:solidFill>
                  <a:latin typeface="Arial Unicode MS"/>
                  <a:ea typeface="宋体" charset="-122"/>
                  <a:cs typeface="Arial Unicode MS"/>
                  <a:sym typeface="Symbol"/>
                </a:rPr>
                <a:t>&gt;5.2</a:t>
              </a:r>
            </a:p>
          </p:txBody>
        </p:sp>
      </p:grpSp>
      <p:grpSp>
        <p:nvGrpSpPr>
          <p:cNvPr id="15" name="组合 14"/>
          <p:cNvGrpSpPr/>
          <p:nvPr/>
        </p:nvGrpSpPr>
        <p:grpSpPr>
          <a:xfrm>
            <a:off x="5872068" y="3473722"/>
            <a:ext cx="3254744" cy="1924942"/>
            <a:chOff x="4369229" y="2403306"/>
            <a:chExt cx="4377585" cy="3770318"/>
          </a:xfrm>
        </p:grpSpPr>
        <p:pic>
          <p:nvPicPr>
            <p:cNvPr id="16"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601"/>
            <a:stretch/>
          </p:blipFill>
          <p:spPr bwMode="auto">
            <a:xfrm>
              <a:off x="4369229" y="2403306"/>
              <a:ext cx="4377585" cy="37703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 name="Picture 2" descr="C:\Users\user\Desktop\BES3_logo.jpg"/>
            <p:cNvPicPr>
              <a:picLocks noChangeAspect="1" noChangeArrowheads="1"/>
            </p:cNvPicPr>
            <p:nvPr/>
          </p:nvPicPr>
          <p:blipFill>
            <a:blip r:embed="rId6" cstate="screen">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5366265" y="2617729"/>
              <a:ext cx="1378018" cy="645924"/>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extBox 20"/>
            <p:cNvSpPr txBox="1"/>
            <p:nvPr/>
          </p:nvSpPr>
          <p:spPr>
            <a:xfrm>
              <a:off x="5745387" y="4722768"/>
              <a:ext cx="998896" cy="723398"/>
            </a:xfrm>
            <a:prstGeom prst="rect">
              <a:avLst/>
            </a:prstGeom>
            <a:noFill/>
          </p:spPr>
          <p:txBody>
            <a:bodyPr wrap="square" rtlCol="0">
              <a:spAutoFit/>
            </a:bodyPr>
            <a:lstStyle/>
            <a:p>
              <a:pPr>
                <a:spcBef>
                  <a:spcPct val="20000"/>
                </a:spcBef>
              </a:pPr>
              <a:r>
                <a:rPr lang="en-US" altLang="zh-CN" b="1" dirty="0" smtClean="0">
                  <a:solidFill>
                    <a:srgbClr val="FF0000"/>
                  </a:solidFill>
                  <a:latin typeface="Arial Unicode MS"/>
                  <a:ea typeface="宋体" charset="-122"/>
                  <a:cs typeface="Arial Unicode MS"/>
                  <a:sym typeface="Symbol"/>
                </a:rPr>
                <a:t>&gt;</a:t>
              </a:r>
              <a:r>
                <a:rPr lang="en-US" altLang="zh-CN" b="1" dirty="0">
                  <a:solidFill>
                    <a:srgbClr val="FF0000"/>
                  </a:solidFill>
                  <a:latin typeface="Arial Unicode MS"/>
                  <a:ea typeface="宋体" charset="-122"/>
                  <a:cs typeface="Arial Unicode MS"/>
                  <a:sym typeface="Symbol"/>
                </a:rPr>
                <a:t>8</a:t>
              </a:r>
              <a:r>
                <a:rPr lang="en-US" altLang="zh-CN" b="1" dirty="0" smtClean="0">
                  <a:solidFill>
                    <a:srgbClr val="FF0000"/>
                  </a:solidFill>
                  <a:latin typeface="Arial Unicode MS"/>
                  <a:ea typeface="宋体" charset="-122"/>
                  <a:cs typeface="Arial Unicode MS"/>
                  <a:sym typeface="Symbol"/>
                </a:rPr>
                <a:t></a:t>
              </a:r>
              <a:endParaRPr lang="en-US" altLang="zh-CN" b="1" dirty="0">
                <a:solidFill>
                  <a:srgbClr val="FF0000"/>
                </a:solidFill>
                <a:latin typeface="Arial Unicode MS"/>
                <a:ea typeface="宋体" charset="-122"/>
                <a:cs typeface="Arial Unicode MS"/>
                <a:sym typeface="Symbol"/>
              </a:endParaRPr>
            </a:p>
          </p:txBody>
        </p:sp>
      </p:grpSp>
      <p:sp>
        <p:nvSpPr>
          <p:cNvPr id="19" name="矩形 10"/>
          <p:cNvSpPr/>
          <p:nvPr/>
        </p:nvSpPr>
        <p:spPr>
          <a:xfrm>
            <a:off x="6174952" y="3153844"/>
            <a:ext cx="3045618" cy="523220"/>
          </a:xfrm>
          <a:prstGeom prst="rect">
            <a:avLst/>
          </a:prstGeom>
          <a:solidFill>
            <a:srgbClr val="FFFF00"/>
          </a:solidFill>
          <a:ln>
            <a:solidFill>
              <a:srgbClr val="FFFF00"/>
            </a:solidFill>
          </a:ln>
        </p:spPr>
        <p:txBody>
          <a:bodyPr wrap="square">
            <a:spAutoFit/>
          </a:bodyPr>
          <a:lstStyle/>
          <a:p>
            <a:pPr algn="ctr">
              <a:spcBef>
                <a:spcPts val="0"/>
              </a:spcBef>
            </a:pPr>
            <a:r>
              <a:rPr kumimoji="0" lang="en-US" altLang="zh-CN" sz="1400" dirty="0" smtClean="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BESIII at 4.260 </a:t>
            </a:r>
            <a:r>
              <a:rPr kumimoji="0" lang="en-US" altLang="zh-CN" sz="1400" dirty="0" err="1" smtClean="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GeV</a:t>
            </a:r>
            <a:r>
              <a:rPr kumimoji="0" lang="en-US" altLang="zh-CN" sz="1400" dirty="0" smtClean="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 PRL110, 252001</a:t>
            </a:r>
          </a:p>
          <a:p>
            <a:pPr algn="ctr">
              <a:spcBef>
                <a:spcPts val="0"/>
              </a:spcBef>
            </a:pPr>
            <a:r>
              <a:rPr kumimoji="0" lang="en-US" altLang="zh-CN" sz="1400" dirty="0" smtClean="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0.525 </a:t>
            </a:r>
            <a:r>
              <a:rPr lang="en-US" altLang="zh-CN" sz="1400" dirty="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f</a:t>
            </a:r>
            <a:r>
              <a:rPr kumimoji="0" lang="en-US" altLang="zh-CN" sz="1400" dirty="0" smtClean="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b</a:t>
            </a:r>
            <a:r>
              <a:rPr kumimoji="0" lang="en-US" altLang="zh-CN" sz="1400" baseline="30000" dirty="0" smtClean="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-1</a:t>
            </a:r>
            <a:r>
              <a:rPr kumimoji="0" lang="en-US" altLang="zh-CN" sz="1400" dirty="0" smtClean="0">
                <a:solidFill>
                  <a:srgbClr val="000000"/>
                </a:solidFill>
                <a:latin typeface="Times New Roman" panose="02020603050405020304" pitchFamily="18" charset="0"/>
                <a:ea typeface="宋体" charset="-122"/>
                <a:cs typeface="Times New Roman" panose="02020603050405020304" pitchFamily="18" charset="0"/>
                <a:sym typeface="Symbol" pitchFamily="18" charset="2"/>
              </a:rPr>
              <a:t> in one month running time </a:t>
            </a:r>
          </a:p>
        </p:txBody>
      </p:sp>
      <p:sp>
        <p:nvSpPr>
          <p:cNvPr id="20" name="矩形 10"/>
          <p:cNvSpPr/>
          <p:nvPr/>
        </p:nvSpPr>
        <p:spPr>
          <a:xfrm>
            <a:off x="6298244" y="827104"/>
            <a:ext cx="2566472" cy="523220"/>
          </a:xfrm>
          <a:prstGeom prst="rect">
            <a:avLst/>
          </a:prstGeom>
          <a:solidFill>
            <a:srgbClr val="FFFF00"/>
          </a:solidFill>
          <a:ln>
            <a:solidFill>
              <a:srgbClr val="FFFF00"/>
            </a:solidFill>
          </a:ln>
        </p:spPr>
        <p:txBody>
          <a:bodyPr wrap="none">
            <a:spAutoFit/>
          </a:bodyPr>
          <a:lstStyle/>
          <a:p>
            <a:pPr algn="ctr">
              <a:spcBef>
                <a:spcPts val="0"/>
              </a:spcBef>
            </a:pPr>
            <a:r>
              <a:rPr kumimoji="0" lang="en-US" altLang="zh-CN" sz="1400" dirty="0" smtClean="0">
                <a:latin typeface="Times New Roman" panose="02020603050405020304" pitchFamily="18" charset="0"/>
                <a:ea typeface="宋体" charset="-122"/>
                <a:cs typeface="Times New Roman" panose="02020603050405020304" pitchFamily="18" charset="0"/>
                <a:sym typeface="Symbol" pitchFamily="18" charset="2"/>
              </a:rPr>
              <a:t>Belle with ISR: PRL110, 252002</a:t>
            </a:r>
          </a:p>
          <a:p>
            <a:pPr algn="ctr">
              <a:spcBef>
                <a:spcPts val="0"/>
              </a:spcBef>
            </a:pPr>
            <a:r>
              <a:rPr kumimoji="0" lang="en-US" altLang="zh-CN" sz="1400" dirty="0" smtClean="0">
                <a:latin typeface="Times New Roman" panose="02020603050405020304" pitchFamily="18" charset="0"/>
                <a:ea typeface="宋体" charset="-122"/>
                <a:cs typeface="Times New Roman" panose="02020603050405020304" pitchFamily="18" charset="0"/>
                <a:sym typeface="Symbol" pitchFamily="18" charset="2"/>
              </a:rPr>
              <a:t>967 fb</a:t>
            </a:r>
            <a:r>
              <a:rPr kumimoji="0" lang="en-US" altLang="zh-CN" sz="1400" baseline="30000" dirty="0" smtClean="0">
                <a:latin typeface="Times New Roman" panose="02020603050405020304" pitchFamily="18" charset="0"/>
                <a:ea typeface="宋体" charset="-122"/>
                <a:cs typeface="Times New Roman" panose="02020603050405020304" pitchFamily="18" charset="0"/>
                <a:sym typeface="Symbol" pitchFamily="18" charset="2"/>
              </a:rPr>
              <a:t>-1</a:t>
            </a:r>
            <a:r>
              <a:rPr kumimoji="0" lang="en-US" altLang="zh-CN" sz="1400" dirty="0" smtClean="0">
                <a:latin typeface="Times New Roman" panose="02020603050405020304" pitchFamily="18" charset="0"/>
                <a:ea typeface="宋体" charset="-122"/>
                <a:cs typeface="Times New Roman" panose="02020603050405020304" pitchFamily="18" charset="0"/>
                <a:sym typeface="Symbol" pitchFamily="18" charset="2"/>
              </a:rPr>
              <a:t> in 10 years running time</a:t>
            </a:r>
          </a:p>
        </p:txBody>
      </p:sp>
    </p:spTree>
    <p:extLst>
      <p:ext uri="{BB962C8B-B14F-4D97-AF65-F5344CB8AC3E}">
        <p14:creationId xmlns:p14="http://schemas.microsoft.com/office/powerpoint/2010/main" val="32369821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57200" y="-1508"/>
            <a:ext cx="8229600" cy="859853"/>
          </a:xfrm>
        </p:spPr>
        <p:txBody>
          <a:bodyPr/>
          <a:lstStyle/>
          <a:p>
            <a:r>
              <a:rPr lang="en-US" b="1" dirty="0" smtClean="0">
                <a:latin typeface="Baskerville Old Face" charset="0"/>
                <a:ea typeface="ＭＳ Ｐゴシック" charset="0"/>
                <a:cs typeface="ＭＳ Ｐゴシック" charset="0"/>
                <a:sym typeface="Symbol" charset="0"/>
              </a:rPr>
              <a:t></a:t>
            </a:r>
            <a:r>
              <a:rPr lang="en-US" b="1" dirty="0">
                <a:latin typeface="Baskerville Old Face" charset="0"/>
                <a:ea typeface="ＭＳ Ｐゴシック" charset="0"/>
                <a:cs typeface="ＭＳ Ｐゴシック" charset="0"/>
                <a:sym typeface="Symbol" charset="0"/>
              </a:rPr>
              <a:t></a:t>
            </a:r>
            <a:r>
              <a:rPr lang="en-US" b="1" dirty="0" smtClean="0">
                <a:latin typeface="Baskerville Old Face" charset="0"/>
                <a:ea typeface="ＭＳ Ｐゴシック" charset="0"/>
                <a:cs typeface="ＭＳ Ｐゴシック" charset="0"/>
                <a:sym typeface="Symbol" charset="0"/>
              </a:rPr>
              <a:t></a:t>
            </a:r>
            <a:endParaRPr lang="en-US" b="1" dirty="0">
              <a:latin typeface="Baskerville Old Face" charset="0"/>
              <a:ea typeface="ＭＳ Ｐゴシック" charset="0"/>
              <a:cs typeface="ＭＳ Ｐゴシック" charset="0"/>
            </a:endParaRPr>
          </a:p>
        </p:txBody>
      </p:sp>
      <p:sp>
        <p:nvSpPr>
          <p:cNvPr id="32772" name="Rectangle 6"/>
          <p:cNvSpPr>
            <a:spLocks noChangeArrowheads="1"/>
          </p:cNvSpPr>
          <p:nvPr/>
        </p:nvSpPr>
        <p:spPr bwMode="auto">
          <a:xfrm>
            <a:off x="96837" y="885676"/>
            <a:ext cx="9047163"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buFont typeface="Arial"/>
              <a:buChar char="•"/>
            </a:pPr>
            <a:r>
              <a:rPr lang="en-US" sz="2000" b="1" dirty="0">
                <a:sym typeface="Symbol" charset="0"/>
              </a:rPr>
              <a:t>The process </a:t>
            </a:r>
            <a:r>
              <a:rPr lang="en-US" sz="2000" b="1" dirty="0" err="1">
                <a:solidFill>
                  <a:srgbClr val="FF0000"/>
                </a:solidFill>
                <a:sym typeface="Symbol" charset="0"/>
              </a:rPr>
              <a:t>e</a:t>
            </a:r>
            <a:r>
              <a:rPr lang="en-US" sz="2000" b="1" baseline="30000" dirty="0" err="1">
                <a:solidFill>
                  <a:srgbClr val="FF0000"/>
                </a:solidFill>
                <a:sym typeface="Symbol" charset="0"/>
              </a:rPr>
              <a:t>+</a:t>
            </a:r>
            <a:r>
              <a:rPr lang="en-US" sz="2000" b="1" dirty="0" err="1">
                <a:solidFill>
                  <a:srgbClr val="FF0000"/>
                </a:solidFill>
                <a:sym typeface="Symbol" charset="0"/>
              </a:rPr>
              <a:t>e</a:t>
            </a:r>
            <a:r>
              <a:rPr lang="en-US" sz="2000" b="1" baseline="30000" dirty="0">
                <a:solidFill>
                  <a:srgbClr val="FF0000"/>
                </a:solidFill>
                <a:sym typeface="Symbol" charset="0"/>
              </a:rPr>
              <a:t>-</a:t>
            </a:r>
            <a:r>
              <a:rPr lang="en-US" sz="2000" b="1" dirty="0">
                <a:solidFill>
                  <a:srgbClr val="FF0000"/>
                </a:solidFill>
                <a:sym typeface="Symbol" charset="0"/>
              </a:rPr>
              <a:t></a:t>
            </a:r>
            <a:r>
              <a:rPr lang="en-US" sz="2000" b="1" baseline="30000" dirty="0">
                <a:solidFill>
                  <a:srgbClr val="FF0000"/>
                </a:solidFill>
                <a:sym typeface="Symbol" charset="0"/>
              </a:rPr>
              <a:t>+</a:t>
            </a:r>
            <a:r>
              <a:rPr lang="en-US" sz="2000" b="1" dirty="0">
                <a:solidFill>
                  <a:srgbClr val="FF0000"/>
                </a:solidFill>
                <a:sym typeface="Symbol" charset="0"/>
              </a:rPr>
              <a:t></a:t>
            </a:r>
            <a:r>
              <a:rPr lang="en-US" sz="2000" b="1" baseline="30000" dirty="0">
                <a:solidFill>
                  <a:srgbClr val="FF0000"/>
                </a:solidFill>
                <a:sym typeface="Symbol" charset="0"/>
              </a:rPr>
              <a:t>-</a:t>
            </a:r>
            <a:r>
              <a:rPr lang="en-US" sz="2000" b="1" dirty="0">
                <a:solidFill>
                  <a:srgbClr val="FF0000"/>
                </a:solidFill>
                <a:sym typeface="Symbol" charset="0"/>
              </a:rPr>
              <a:t></a:t>
            </a:r>
            <a:r>
              <a:rPr lang="en-US" sz="2000" b="1" dirty="0">
                <a:sym typeface="Symbol" charset="0"/>
              </a:rPr>
              <a:t>, dominant background source at (4S), does not contribute below 2E  4m</a:t>
            </a:r>
            <a:r>
              <a:rPr lang="en-US" sz="2000" b="1" baseline="-25000" dirty="0">
                <a:sym typeface="Symbol" charset="0"/>
              </a:rPr>
              <a:t></a:t>
            </a:r>
            <a:r>
              <a:rPr lang="en-US" sz="2000" b="1" dirty="0">
                <a:sym typeface="Symbol" charset="0"/>
              </a:rPr>
              <a:t>/3  4.1 </a:t>
            </a:r>
            <a:r>
              <a:rPr lang="en-US" sz="2000" b="1" dirty="0" err="1">
                <a:sym typeface="Symbol" charset="0"/>
              </a:rPr>
              <a:t>GeV</a:t>
            </a:r>
            <a:r>
              <a:rPr lang="en-US" sz="2000" b="1" dirty="0" smtClean="0">
                <a:sym typeface="Symbol" charset="0"/>
              </a:rPr>
              <a:t>.</a:t>
            </a:r>
            <a:endParaRPr lang="en-US" sz="2000" b="1" dirty="0">
              <a:sym typeface="Symbol" charset="0"/>
            </a:endParaRPr>
          </a:p>
          <a:p>
            <a:pPr marL="342900" indent="-342900">
              <a:buFont typeface="Arial"/>
              <a:buChar char="•"/>
            </a:pPr>
            <a:r>
              <a:rPr lang="en-US" sz="2000" b="1" dirty="0">
                <a:cs typeface="Times New Roman" pitchFamily="18" charset="0"/>
              </a:rPr>
              <a:t>The favorable kinematical condition and the use of polarization can allow an UL(STCF in 1-2  years) ≤ UL(</a:t>
            </a:r>
            <a:r>
              <a:rPr lang="en-US" sz="2000" b="1" dirty="0" err="1">
                <a:cs typeface="Times New Roman" pitchFamily="18" charset="0"/>
              </a:rPr>
              <a:t>SuperBelle@Y</a:t>
            </a:r>
            <a:r>
              <a:rPr lang="en-US" sz="2000" b="1" dirty="0">
                <a:cs typeface="Times New Roman" pitchFamily="18" charset="0"/>
              </a:rPr>
              <a:t> in 12-15 </a:t>
            </a:r>
            <a:r>
              <a:rPr lang="en-US" sz="2000" b="1" dirty="0" err="1">
                <a:cs typeface="Times New Roman" pitchFamily="18" charset="0"/>
              </a:rPr>
              <a:t>yrs</a:t>
            </a:r>
            <a:r>
              <a:rPr lang="en-US" sz="2000" b="1" dirty="0">
                <a:cs typeface="Times New Roman" pitchFamily="18" charset="0"/>
              </a:rPr>
              <a:t>).</a:t>
            </a:r>
          </a:p>
        </p:txBody>
      </p:sp>
      <p:grpSp>
        <p:nvGrpSpPr>
          <p:cNvPr id="4" name="Group 3"/>
          <p:cNvGrpSpPr/>
          <p:nvPr/>
        </p:nvGrpSpPr>
        <p:grpSpPr>
          <a:xfrm>
            <a:off x="4755377" y="3731224"/>
            <a:ext cx="3597866" cy="3051997"/>
            <a:chOff x="127048" y="3314607"/>
            <a:chExt cx="3489300" cy="3371356"/>
          </a:xfrm>
        </p:grpSpPr>
        <p:pic>
          <p:nvPicPr>
            <p:cNvPr id="3277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48" y="3314607"/>
              <a:ext cx="3489300" cy="322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6" name="TextBox 11"/>
            <p:cNvSpPr txBox="1">
              <a:spLocks noChangeArrowheads="1"/>
            </p:cNvSpPr>
            <p:nvPr/>
          </p:nvSpPr>
          <p:spPr bwMode="auto">
            <a:xfrm>
              <a:off x="2015332" y="6224001"/>
              <a:ext cx="47466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latin typeface="Arial" charset="0"/>
                  <a:cs typeface="Arial" charset="0"/>
                  <a:sym typeface="Symbol" charset="0"/>
                </a:rPr>
                <a:t>E</a:t>
              </a:r>
              <a:r>
                <a:rPr lang="en-US" baseline="-25000" dirty="0">
                  <a:cs typeface="Arial" charset="0"/>
                  <a:sym typeface="Symbol" charset="0"/>
                </a:rPr>
                <a:t></a:t>
              </a:r>
              <a:endParaRPr lang="en-US" baseline="-25000" dirty="0">
                <a:cs typeface="Arial" charset="0"/>
              </a:endParaRPr>
            </a:p>
          </p:txBody>
        </p:sp>
        <p:sp>
          <p:nvSpPr>
            <p:cNvPr id="32779" name="TextBox 14"/>
            <p:cNvSpPr txBox="1">
              <a:spLocks noChangeArrowheads="1"/>
            </p:cNvSpPr>
            <p:nvPr/>
          </p:nvSpPr>
          <p:spPr bwMode="auto">
            <a:xfrm>
              <a:off x="2100696" y="3368046"/>
              <a:ext cx="13773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t>10.6 </a:t>
              </a:r>
              <a:r>
                <a:rPr lang="en-US" dirty="0" err="1"/>
                <a:t>GeV</a:t>
              </a:r>
              <a:endParaRPr lang="en-US" dirty="0"/>
            </a:p>
          </p:txBody>
        </p:sp>
      </p:grpSp>
      <p:grpSp>
        <p:nvGrpSpPr>
          <p:cNvPr id="3" name="Group 2"/>
          <p:cNvGrpSpPr/>
          <p:nvPr/>
        </p:nvGrpSpPr>
        <p:grpSpPr>
          <a:xfrm>
            <a:off x="217559" y="3731225"/>
            <a:ext cx="3679044" cy="2990250"/>
            <a:chOff x="4583113" y="3289398"/>
            <a:chExt cx="3565222" cy="3428513"/>
          </a:xfrm>
        </p:grpSpPr>
        <p:pic>
          <p:nvPicPr>
            <p:cNvPr id="327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113" y="3289398"/>
              <a:ext cx="3565222" cy="3170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8" name="TextBox 13"/>
            <p:cNvSpPr txBox="1">
              <a:spLocks noChangeArrowheads="1"/>
            </p:cNvSpPr>
            <p:nvPr/>
          </p:nvSpPr>
          <p:spPr bwMode="auto">
            <a:xfrm>
              <a:off x="6381108" y="6255949"/>
              <a:ext cx="47466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latin typeface="Arial" charset="0"/>
                  <a:cs typeface="Arial" charset="0"/>
                  <a:sym typeface="Symbol" charset="0"/>
                </a:rPr>
                <a:t>E</a:t>
              </a:r>
              <a:r>
                <a:rPr lang="en-US" baseline="-25000" dirty="0">
                  <a:cs typeface="Arial" charset="0"/>
                  <a:sym typeface="Symbol" charset="0"/>
                </a:rPr>
                <a:t></a:t>
              </a:r>
              <a:endParaRPr lang="en-US" baseline="-25000" dirty="0">
                <a:cs typeface="Arial" charset="0"/>
              </a:endParaRPr>
            </a:p>
          </p:txBody>
        </p:sp>
        <p:sp>
          <p:nvSpPr>
            <p:cNvPr id="32781" name="TextBox 16"/>
            <p:cNvSpPr txBox="1">
              <a:spLocks noChangeArrowheads="1"/>
            </p:cNvSpPr>
            <p:nvPr/>
          </p:nvSpPr>
          <p:spPr bwMode="auto">
            <a:xfrm>
              <a:off x="6741739" y="3408302"/>
              <a:ext cx="12234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t>4.0 </a:t>
              </a:r>
              <a:r>
                <a:rPr lang="en-US" dirty="0" err="1"/>
                <a:t>GeV</a:t>
              </a:r>
              <a:endParaRPr lang="en-US" dirty="0"/>
            </a:p>
          </p:txBody>
        </p:sp>
      </p:grpSp>
      <p:sp>
        <p:nvSpPr>
          <p:cNvPr id="2" name="Slide Number Placeholder 1"/>
          <p:cNvSpPr>
            <a:spLocks noGrp="1"/>
          </p:cNvSpPr>
          <p:nvPr>
            <p:ph type="sldNum" sz="quarter" idx="12"/>
          </p:nvPr>
        </p:nvSpPr>
        <p:spPr>
          <a:xfrm>
            <a:off x="2030727" y="6369493"/>
            <a:ext cx="2133600" cy="365125"/>
          </a:xfrm>
        </p:spPr>
        <p:txBody>
          <a:bodyPr/>
          <a:lstStyle/>
          <a:p>
            <a:fld id="{C973300C-797F-D148-A78D-320196FBAF04}" type="slidenum">
              <a:rPr lang="en-US" smtClean="0"/>
              <a:t>62</a:t>
            </a:fld>
            <a:endParaRPr lang="en-US"/>
          </a:p>
        </p:txBody>
      </p:sp>
      <p:sp>
        <p:nvSpPr>
          <p:cNvPr id="5" name="TextBox 4"/>
          <p:cNvSpPr txBox="1"/>
          <p:nvPr/>
        </p:nvSpPr>
        <p:spPr>
          <a:xfrm>
            <a:off x="1505142" y="4975911"/>
            <a:ext cx="1069524" cy="523220"/>
          </a:xfrm>
          <a:prstGeom prst="rect">
            <a:avLst/>
          </a:prstGeom>
          <a:noFill/>
        </p:spPr>
        <p:txBody>
          <a:bodyPr wrap="none" rtlCol="0">
            <a:spAutoFit/>
          </a:bodyPr>
          <a:lstStyle/>
          <a:p>
            <a:r>
              <a:rPr lang="en-US" sz="2800" b="1" dirty="0" err="1" smtClean="0">
                <a:solidFill>
                  <a:srgbClr val="0000FF"/>
                </a:solidFill>
                <a:latin typeface="Symbol" charset="2"/>
                <a:cs typeface="Symbol" charset="2"/>
              </a:rPr>
              <a:t>t</a:t>
            </a:r>
            <a:r>
              <a:rPr lang="en-US" sz="2800" b="1" dirty="0" err="1" smtClean="0">
                <a:solidFill>
                  <a:srgbClr val="0000FF"/>
                </a:solidFill>
                <a:sym typeface="Wingdings"/>
              </a:rPr>
              <a:t></a:t>
            </a:r>
            <a:r>
              <a:rPr lang="en-US" sz="2800" b="1" dirty="0" err="1" smtClean="0">
                <a:solidFill>
                  <a:srgbClr val="0000FF"/>
                </a:solidFill>
                <a:latin typeface="Symbol" charset="2"/>
                <a:cs typeface="Symbol" charset="2"/>
                <a:sym typeface="Wingdings"/>
              </a:rPr>
              <a:t>mg</a:t>
            </a:r>
            <a:endParaRPr lang="en-US" sz="2800" b="1" dirty="0">
              <a:solidFill>
                <a:srgbClr val="0000FF"/>
              </a:solidFill>
              <a:latin typeface="Symbol" charset="2"/>
              <a:cs typeface="Symbol" charset="2"/>
            </a:endParaRPr>
          </a:p>
        </p:txBody>
      </p:sp>
      <p:sp>
        <p:nvSpPr>
          <p:cNvPr id="6" name="Rectangle 5"/>
          <p:cNvSpPr/>
          <p:nvPr/>
        </p:nvSpPr>
        <p:spPr>
          <a:xfrm>
            <a:off x="6808737" y="4500069"/>
            <a:ext cx="1069524" cy="523220"/>
          </a:xfrm>
          <a:prstGeom prst="rect">
            <a:avLst/>
          </a:prstGeom>
        </p:spPr>
        <p:txBody>
          <a:bodyPr wrap="none">
            <a:spAutoFit/>
          </a:bodyPr>
          <a:lstStyle/>
          <a:p>
            <a:r>
              <a:rPr lang="en-US" sz="2800" b="1" dirty="0" err="1">
                <a:solidFill>
                  <a:srgbClr val="0000FF"/>
                </a:solidFill>
                <a:latin typeface="Symbol" charset="2"/>
                <a:cs typeface="Symbol" charset="2"/>
              </a:rPr>
              <a:t>t</a:t>
            </a:r>
            <a:r>
              <a:rPr lang="en-US" sz="2800" b="1" dirty="0" err="1">
                <a:solidFill>
                  <a:srgbClr val="0000FF"/>
                </a:solidFill>
                <a:sym typeface="Wingdings"/>
              </a:rPr>
              <a:t></a:t>
            </a:r>
            <a:r>
              <a:rPr lang="en-US" sz="2800" b="1" dirty="0" err="1">
                <a:solidFill>
                  <a:srgbClr val="0000FF"/>
                </a:solidFill>
                <a:latin typeface="Symbol" charset="2"/>
                <a:cs typeface="Symbol" charset="2"/>
                <a:sym typeface="Wingdings"/>
              </a:rPr>
              <a:t>mg</a:t>
            </a:r>
            <a:endParaRPr lang="en-US" sz="2800" b="1" dirty="0">
              <a:solidFill>
                <a:srgbClr val="0000FF"/>
              </a:solidFill>
              <a:latin typeface="Symbol" charset="2"/>
              <a:cs typeface="Symbol" charset="2"/>
            </a:endParaRPr>
          </a:p>
        </p:txBody>
      </p:sp>
      <p:grpSp>
        <p:nvGrpSpPr>
          <p:cNvPr id="15" name="Group 14"/>
          <p:cNvGrpSpPr/>
          <p:nvPr/>
        </p:nvGrpSpPr>
        <p:grpSpPr>
          <a:xfrm>
            <a:off x="1016525" y="2005385"/>
            <a:ext cx="2565639" cy="1725839"/>
            <a:chOff x="455628" y="3560043"/>
            <a:chExt cx="3314984" cy="2311992"/>
          </a:xfrm>
        </p:grpSpPr>
        <p:grpSp>
          <p:nvGrpSpPr>
            <p:cNvPr id="16" name="Group 31"/>
            <p:cNvGrpSpPr>
              <a:grpSpLocks/>
            </p:cNvGrpSpPr>
            <p:nvPr/>
          </p:nvGrpSpPr>
          <p:grpSpPr bwMode="auto">
            <a:xfrm>
              <a:off x="455628" y="3936933"/>
              <a:ext cx="2810239" cy="1935102"/>
              <a:chOff x="-103290" y="1513706"/>
              <a:chExt cx="2809639" cy="1935701"/>
            </a:xfrm>
          </p:grpSpPr>
          <p:sp>
            <p:nvSpPr>
              <p:cNvPr id="24" name="Freeform 18"/>
              <p:cNvSpPr/>
              <p:nvPr/>
            </p:nvSpPr>
            <p:spPr>
              <a:xfrm rot="16200000">
                <a:off x="1503420" y="2132497"/>
                <a:ext cx="117512" cy="779294"/>
              </a:xfrm>
              <a:custGeom>
                <a:avLst/>
                <a:gdLst>
                  <a:gd name="connsiteX0" fmla="*/ 16281 w 230652"/>
                  <a:gd name="connsiteY0" fmla="*/ 0 h 960670"/>
                  <a:gd name="connsiteX1" fmla="*/ 227938 w 230652"/>
                  <a:gd name="connsiteY1" fmla="*/ 113978 h 960670"/>
                  <a:gd name="connsiteX2" fmla="*/ 24422 w 230652"/>
                  <a:gd name="connsiteY2" fmla="*/ 203532 h 960670"/>
                  <a:gd name="connsiteX3" fmla="*/ 227938 w 230652"/>
                  <a:gd name="connsiteY3" fmla="*/ 293086 h 960670"/>
                  <a:gd name="connsiteX4" fmla="*/ 16281 w 230652"/>
                  <a:gd name="connsiteY4" fmla="*/ 382640 h 960670"/>
                  <a:gd name="connsiteX5" fmla="*/ 219798 w 230652"/>
                  <a:gd name="connsiteY5" fmla="*/ 472194 h 960670"/>
                  <a:gd name="connsiteX6" fmla="*/ 16281 w 230652"/>
                  <a:gd name="connsiteY6" fmla="*/ 578030 h 960670"/>
                  <a:gd name="connsiteX7" fmla="*/ 227938 w 230652"/>
                  <a:gd name="connsiteY7" fmla="*/ 651302 h 960670"/>
                  <a:gd name="connsiteX8" fmla="*/ 24422 w 230652"/>
                  <a:gd name="connsiteY8" fmla="*/ 757138 h 960670"/>
                  <a:gd name="connsiteX9" fmla="*/ 227938 w 230652"/>
                  <a:gd name="connsiteY9" fmla="*/ 838551 h 960670"/>
                  <a:gd name="connsiteX10" fmla="*/ 8140 w 230652"/>
                  <a:gd name="connsiteY10" fmla="*/ 960670 h 960670"/>
                  <a:gd name="connsiteX11" fmla="*/ 8140 w 230652"/>
                  <a:gd name="connsiteY11" fmla="*/ 960670 h 960670"/>
                  <a:gd name="connsiteX12" fmla="*/ 0 w 230652"/>
                  <a:gd name="connsiteY12" fmla="*/ 960670 h 960670"/>
                  <a:gd name="connsiteX13" fmla="*/ 0 w 230652"/>
                  <a:gd name="connsiteY13" fmla="*/ 960670 h 96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652" h="960670">
                    <a:moveTo>
                      <a:pt x="16281" y="0"/>
                    </a:moveTo>
                    <a:cubicBezTo>
                      <a:pt x="121431" y="40028"/>
                      <a:pt x="226581" y="80056"/>
                      <a:pt x="227938" y="113978"/>
                    </a:cubicBezTo>
                    <a:cubicBezTo>
                      <a:pt x="229295" y="147900"/>
                      <a:pt x="24422" y="173681"/>
                      <a:pt x="24422" y="203532"/>
                    </a:cubicBezTo>
                    <a:cubicBezTo>
                      <a:pt x="24422" y="233383"/>
                      <a:pt x="229295" y="263235"/>
                      <a:pt x="227938" y="293086"/>
                    </a:cubicBezTo>
                    <a:cubicBezTo>
                      <a:pt x="226581" y="322937"/>
                      <a:pt x="17638" y="352789"/>
                      <a:pt x="16281" y="382640"/>
                    </a:cubicBezTo>
                    <a:cubicBezTo>
                      <a:pt x="14924" y="412491"/>
                      <a:pt x="219798" y="439629"/>
                      <a:pt x="219798" y="472194"/>
                    </a:cubicBezTo>
                    <a:cubicBezTo>
                      <a:pt x="219798" y="504759"/>
                      <a:pt x="14924" y="548179"/>
                      <a:pt x="16281" y="578030"/>
                    </a:cubicBezTo>
                    <a:cubicBezTo>
                      <a:pt x="17638" y="607881"/>
                      <a:pt x="226581" y="621451"/>
                      <a:pt x="227938" y="651302"/>
                    </a:cubicBezTo>
                    <a:cubicBezTo>
                      <a:pt x="229295" y="681153"/>
                      <a:pt x="24422" y="725930"/>
                      <a:pt x="24422" y="757138"/>
                    </a:cubicBezTo>
                    <a:cubicBezTo>
                      <a:pt x="24422" y="788346"/>
                      <a:pt x="230652" y="804629"/>
                      <a:pt x="227938" y="838551"/>
                    </a:cubicBezTo>
                    <a:cubicBezTo>
                      <a:pt x="225224" y="872473"/>
                      <a:pt x="8140" y="960670"/>
                      <a:pt x="8140" y="960670"/>
                    </a:cubicBezTo>
                    <a:lnTo>
                      <a:pt x="8140" y="960670"/>
                    </a:lnTo>
                    <a:lnTo>
                      <a:pt x="0" y="960670"/>
                    </a:lnTo>
                    <a:lnTo>
                      <a:pt x="0" y="960670"/>
                    </a:ln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25" name="Straight Arrow Connector 24"/>
              <p:cNvCxnSpPr>
                <a:endCxn id="34" idx="4"/>
              </p:cNvCxnSpPr>
              <p:nvPr/>
            </p:nvCxnSpPr>
            <p:spPr bwMode="auto">
              <a:xfrm flipV="1">
                <a:off x="487019" y="2639901"/>
                <a:ext cx="653767" cy="542644"/>
              </a:xfrm>
              <a:prstGeom prst="straightConnector1">
                <a:avLst/>
              </a:prstGeom>
              <a:ln>
                <a:solidFill>
                  <a:srgbClr val="0000FF"/>
                </a:solidFill>
                <a:tailEnd type="non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endCxn id="29" idx="5"/>
              </p:cNvCxnSpPr>
              <p:nvPr/>
            </p:nvCxnSpPr>
            <p:spPr bwMode="auto">
              <a:xfrm flipH="1" flipV="1">
                <a:off x="1983248" y="2566023"/>
                <a:ext cx="609545" cy="628679"/>
              </a:xfrm>
              <a:prstGeom prst="straightConnector1">
                <a:avLst/>
              </a:prstGeom>
              <a:ln>
                <a:solidFill>
                  <a:srgbClr val="0000FF"/>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bwMode="auto">
              <a:xfrm>
                <a:off x="349526" y="1854132"/>
                <a:ext cx="733064" cy="676121"/>
              </a:xfrm>
              <a:prstGeom prst="straightConnector1">
                <a:avLst/>
              </a:prstGeom>
              <a:ln>
                <a:solidFill>
                  <a:srgbClr val="0000FF"/>
                </a:solidFill>
                <a:headEnd type="none"/>
                <a:tailEnd type="none"/>
              </a:ln>
            </p:spPr>
            <p:style>
              <a:lnRef idx="2">
                <a:schemeClr val="accent1"/>
              </a:lnRef>
              <a:fillRef idx="0">
                <a:schemeClr val="accent1"/>
              </a:fillRef>
              <a:effectRef idx="1">
                <a:schemeClr val="accent1"/>
              </a:effectRef>
              <a:fontRef idx="minor">
                <a:schemeClr val="tx1"/>
              </a:fontRef>
            </p:style>
          </p:cxnSp>
          <p:grpSp>
            <p:nvGrpSpPr>
              <p:cNvPr id="28" name="Group 35"/>
              <p:cNvGrpSpPr>
                <a:grpSpLocks/>
              </p:cNvGrpSpPr>
              <p:nvPr/>
            </p:nvGrpSpPr>
            <p:grpSpPr bwMode="auto">
              <a:xfrm rot="-1740739">
                <a:off x="1806148" y="1624200"/>
                <a:ext cx="900201" cy="790747"/>
                <a:chOff x="822041" y="4577419"/>
                <a:chExt cx="1517398" cy="953970"/>
              </a:xfrm>
            </p:grpSpPr>
            <p:cxnSp>
              <p:nvCxnSpPr>
                <p:cNvPr id="36" name="Straight Arrow Connector 35"/>
                <p:cNvCxnSpPr/>
                <p:nvPr/>
              </p:nvCxnSpPr>
              <p:spPr>
                <a:xfrm rot="1740739" flipV="1">
                  <a:off x="822041" y="4921203"/>
                  <a:ext cx="932310" cy="610186"/>
                </a:xfrm>
                <a:prstGeom prst="straightConnector1">
                  <a:avLst/>
                </a:prstGeom>
                <a:ln>
                  <a:solidFill>
                    <a:srgbClr val="0000FF"/>
                  </a:solidFill>
                  <a:tailEnd type="non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1740739" flipH="1">
                  <a:off x="2099863" y="4577414"/>
                  <a:ext cx="239546" cy="625116"/>
                </a:xfrm>
                <a:prstGeom prst="straightConnector1">
                  <a:avLst/>
                </a:prstGeom>
                <a:ln>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29" name="Oval 28"/>
              <p:cNvSpPr/>
              <p:nvPr/>
            </p:nvSpPr>
            <p:spPr>
              <a:xfrm>
                <a:off x="1907383" y="2422347"/>
                <a:ext cx="88881" cy="168327"/>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TextBox 33"/>
              <p:cNvSpPr txBox="1">
                <a:spLocks noChangeArrowheads="1"/>
              </p:cNvSpPr>
              <p:nvPr/>
            </p:nvSpPr>
            <p:spPr bwMode="auto">
              <a:xfrm>
                <a:off x="-103290" y="1513706"/>
                <a:ext cx="402338" cy="461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a:solidFill>
                      <a:srgbClr val="0000FF"/>
                    </a:solidFill>
                  </a:rPr>
                  <a:t>e</a:t>
                </a:r>
                <a:r>
                  <a:rPr lang="en-US" b="1" baseline="30000" dirty="0">
                    <a:solidFill>
                      <a:srgbClr val="0000FF"/>
                    </a:solidFill>
                  </a:rPr>
                  <a:t>-</a:t>
                </a:r>
                <a:endParaRPr lang="en-US" b="1" dirty="0">
                  <a:solidFill>
                    <a:srgbClr val="0000FF"/>
                  </a:solidFill>
                </a:endParaRPr>
              </a:p>
            </p:txBody>
          </p:sp>
          <p:sp>
            <p:nvSpPr>
              <p:cNvPr id="31" name="TextBox 34"/>
              <p:cNvSpPr txBox="1">
                <a:spLocks noChangeArrowheads="1"/>
              </p:cNvSpPr>
              <p:nvPr/>
            </p:nvSpPr>
            <p:spPr bwMode="auto">
              <a:xfrm>
                <a:off x="-15621" y="2830754"/>
                <a:ext cx="740314" cy="61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a:solidFill>
                      <a:srgbClr val="0000FF"/>
                    </a:solidFill>
                  </a:rPr>
                  <a:t>e</a:t>
                </a:r>
                <a:r>
                  <a:rPr lang="en-US" b="1" baseline="30000" dirty="0">
                    <a:solidFill>
                      <a:srgbClr val="0000FF"/>
                    </a:solidFill>
                  </a:rPr>
                  <a:t>+</a:t>
                </a:r>
                <a:endParaRPr lang="en-US" b="1" dirty="0">
                  <a:solidFill>
                    <a:srgbClr val="0000FF"/>
                  </a:solidFill>
                </a:endParaRPr>
              </a:p>
            </p:txBody>
          </p:sp>
          <p:sp>
            <p:nvSpPr>
              <p:cNvPr id="32" name="TextBox 35"/>
              <p:cNvSpPr txBox="1">
                <a:spLocks noChangeArrowheads="1"/>
              </p:cNvSpPr>
              <p:nvPr/>
            </p:nvSpPr>
            <p:spPr bwMode="auto">
              <a:xfrm>
                <a:off x="1807281" y="1775586"/>
                <a:ext cx="453873" cy="461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smtClean="0">
                    <a:solidFill>
                      <a:srgbClr val="0000FF"/>
                    </a:solidFill>
                    <a:latin typeface="Symbol" charset="0"/>
                    <a:cs typeface="Symbol" charset="0"/>
                  </a:rPr>
                  <a:t>t</a:t>
                </a:r>
                <a:r>
                  <a:rPr lang="en-US" b="1" baseline="30000" dirty="0">
                    <a:solidFill>
                      <a:srgbClr val="0000FF"/>
                    </a:solidFill>
                    <a:latin typeface="Symbol" charset="0"/>
                    <a:cs typeface="Symbol" charset="0"/>
                  </a:rPr>
                  <a:t>-</a:t>
                </a:r>
                <a:endParaRPr lang="en-US" b="1" dirty="0">
                  <a:solidFill>
                    <a:srgbClr val="0000FF"/>
                  </a:solidFill>
                  <a:latin typeface="Symbol" charset="0"/>
                  <a:cs typeface="Symbol" charset="0"/>
                </a:endParaRPr>
              </a:p>
            </p:txBody>
          </p:sp>
          <p:sp>
            <p:nvSpPr>
              <p:cNvPr id="33" name="TextBox 36"/>
              <p:cNvSpPr txBox="1">
                <a:spLocks noChangeArrowheads="1"/>
              </p:cNvSpPr>
              <p:nvPr/>
            </p:nvSpPr>
            <p:spPr bwMode="auto">
              <a:xfrm>
                <a:off x="1907927" y="2810695"/>
                <a:ext cx="453873" cy="461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smtClean="0">
                    <a:solidFill>
                      <a:srgbClr val="0000FF"/>
                    </a:solidFill>
                    <a:latin typeface="Symbol" charset="0"/>
                    <a:cs typeface="Symbol" charset="0"/>
                  </a:rPr>
                  <a:t>t</a:t>
                </a:r>
                <a:r>
                  <a:rPr lang="en-US" b="1" baseline="30000" dirty="0">
                    <a:solidFill>
                      <a:srgbClr val="0000FF"/>
                    </a:solidFill>
                    <a:latin typeface="Symbol" charset="0"/>
                    <a:cs typeface="Symbol" charset="0"/>
                  </a:rPr>
                  <a:t>+</a:t>
                </a:r>
                <a:endParaRPr lang="en-US" b="1" dirty="0">
                  <a:solidFill>
                    <a:srgbClr val="0000FF"/>
                  </a:solidFill>
                  <a:latin typeface="Symbol" charset="0"/>
                  <a:cs typeface="Symbol" charset="0"/>
                </a:endParaRPr>
              </a:p>
            </p:txBody>
          </p:sp>
          <p:sp>
            <p:nvSpPr>
              <p:cNvPr id="34" name="Oval 33"/>
              <p:cNvSpPr/>
              <p:nvPr/>
            </p:nvSpPr>
            <p:spPr>
              <a:xfrm>
                <a:off x="1096346" y="2473162"/>
                <a:ext cx="88881" cy="16674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TextBox 45"/>
              <p:cNvSpPr txBox="1">
                <a:spLocks noChangeArrowheads="1"/>
              </p:cNvSpPr>
              <p:nvPr/>
            </p:nvSpPr>
            <p:spPr bwMode="auto">
              <a:xfrm>
                <a:off x="1413816" y="1941523"/>
                <a:ext cx="311136" cy="461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a:solidFill>
                      <a:srgbClr val="0000FF"/>
                    </a:solidFill>
                    <a:latin typeface="Symbol" charset="0"/>
                    <a:cs typeface="Symbol" charset="0"/>
                  </a:rPr>
                  <a:t>g</a:t>
                </a:r>
              </a:p>
            </p:txBody>
          </p:sp>
        </p:grpSp>
        <p:sp>
          <p:nvSpPr>
            <p:cNvPr id="17" name="Freeform 18"/>
            <p:cNvSpPr/>
            <p:nvPr/>
          </p:nvSpPr>
          <p:spPr bwMode="auto">
            <a:xfrm rot="14399575">
              <a:off x="1423635" y="3843470"/>
              <a:ext cx="125754" cy="813495"/>
            </a:xfrm>
            <a:custGeom>
              <a:avLst/>
              <a:gdLst>
                <a:gd name="connsiteX0" fmla="*/ 16281 w 230652"/>
                <a:gd name="connsiteY0" fmla="*/ 0 h 960670"/>
                <a:gd name="connsiteX1" fmla="*/ 227938 w 230652"/>
                <a:gd name="connsiteY1" fmla="*/ 113978 h 960670"/>
                <a:gd name="connsiteX2" fmla="*/ 24422 w 230652"/>
                <a:gd name="connsiteY2" fmla="*/ 203532 h 960670"/>
                <a:gd name="connsiteX3" fmla="*/ 227938 w 230652"/>
                <a:gd name="connsiteY3" fmla="*/ 293086 h 960670"/>
                <a:gd name="connsiteX4" fmla="*/ 16281 w 230652"/>
                <a:gd name="connsiteY4" fmla="*/ 382640 h 960670"/>
                <a:gd name="connsiteX5" fmla="*/ 219798 w 230652"/>
                <a:gd name="connsiteY5" fmla="*/ 472194 h 960670"/>
                <a:gd name="connsiteX6" fmla="*/ 16281 w 230652"/>
                <a:gd name="connsiteY6" fmla="*/ 578030 h 960670"/>
                <a:gd name="connsiteX7" fmla="*/ 227938 w 230652"/>
                <a:gd name="connsiteY7" fmla="*/ 651302 h 960670"/>
                <a:gd name="connsiteX8" fmla="*/ 24422 w 230652"/>
                <a:gd name="connsiteY8" fmla="*/ 757138 h 960670"/>
                <a:gd name="connsiteX9" fmla="*/ 227938 w 230652"/>
                <a:gd name="connsiteY9" fmla="*/ 838551 h 960670"/>
                <a:gd name="connsiteX10" fmla="*/ 8140 w 230652"/>
                <a:gd name="connsiteY10" fmla="*/ 960670 h 960670"/>
                <a:gd name="connsiteX11" fmla="*/ 8140 w 230652"/>
                <a:gd name="connsiteY11" fmla="*/ 960670 h 960670"/>
                <a:gd name="connsiteX12" fmla="*/ 0 w 230652"/>
                <a:gd name="connsiteY12" fmla="*/ 960670 h 960670"/>
                <a:gd name="connsiteX13" fmla="*/ 0 w 230652"/>
                <a:gd name="connsiteY13" fmla="*/ 960670 h 96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652" h="960670">
                  <a:moveTo>
                    <a:pt x="16281" y="0"/>
                  </a:moveTo>
                  <a:cubicBezTo>
                    <a:pt x="121431" y="40028"/>
                    <a:pt x="226581" y="80056"/>
                    <a:pt x="227938" y="113978"/>
                  </a:cubicBezTo>
                  <a:cubicBezTo>
                    <a:pt x="229295" y="147900"/>
                    <a:pt x="24422" y="173681"/>
                    <a:pt x="24422" y="203532"/>
                  </a:cubicBezTo>
                  <a:cubicBezTo>
                    <a:pt x="24422" y="233383"/>
                    <a:pt x="229295" y="263235"/>
                    <a:pt x="227938" y="293086"/>
                  </a:cubicBezTo>
                  <a:cubicBezTo>
                    <a:pt x="226581" y="322937"/>
                    <a:pt x="17638" y="352789"/>
                    <a:pt x="16281" y="382640"/>
                  </a:cubicBezTo>
                  <a:cubicBezTo>
                    <a:pt x="14924" y="412491"/>
                    <a:pt x="219798" y="439629"/>
                    <a:pt x="219798" y="472194"/>
                  </a:cubicBezTo>
                  <a:cubicBezTo>
                    <a:pt x="219798" y="504759"/>
                    <a:pt x="14924" y="548179"/>
                    <a:pt x="16281" y="578030"/>
                  </a:cubicBezTo>
                  <a:cubicBezTo>
                    <a:pt x="17638" y="607881"/>
                    <a:pt x="226581" y="621451"/>
                    <a:pt x="227938" y="651302"/>
                  </a:cubicBezTo>
                  <a:cubicBezTo>
                    <a:pt x="229295" y="681153"/>
                    <a:pt x="24422" y="725930"/>
                    <a:pt x="24422" y="757138"/>
                  </a:cubicBezTo>
                  <a:cubicBezTo>
                    <a:pt x="24422" y="788346"/>
                    <a:pt x="230652" y="804629"/>
                    <a:pt x="227938" y="838551"/>
                  </a:cubicBezTo>
                  <a:cubicBezTo>
                    <a:pt x="225224" y="872473"/>
                    <a:pt x="8140" y="960670"/>
                    <a:pt x="8140" y="960670"/>
                  </a:cubicBezTo>
                  <a:lnTo>
                    <a:pt x="8140" y="960670"/>
                  </a:lnTo>
                  <a:lnTo>
                    <a:pt x="0" y="960670"/>
                  </a:lnTo>
                  <a:lnTo>
                    <a:pt x="0" y="96067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solidFill>
                  <a:srgbClr val="FF0000"/>
                </a:solidFill>
              </a:endParaRPr>
            </a:p>
          </p:txBody>
        </p:sp>
        <p:cxnSp>
          <p:nvCxnSpPr>
            <p:cNvPr id="18" name="Straight Arrow Connector 17"/>
            <p:cNvCxnSpPr/>
            <p:nvPr/>
          </p:nvCxnSpPr>
          <p:spPr>
            <a:xfrm flipV="1">
              <a:off x="3010051" y="4186826"/>
              <a:ext cx="497103" cy="211758"/>
            </a:xfrm>
            <a:prstGeom prst="straightConnector1">
              <a:avLst/>
            </a:prstGeom>
            <a:ln>
              <a:solidFill>
                <a:srgbClr val="0000FF"/>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010051" y="4410495"/>
              <a:ext cx="497103" cy="294309"/>
            </a:xfrm>
            <a:prstGeom prst="straightConnector1">
              <a:avLst/>
            </a:prstGeom>
            <a:ln>
              <a:solidFill>
                <a:srgbClr val="0000FF"/>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717474" y="3676793"/>
              <a:ext cx="428322" cy="461665"/>
            </a:xfrm>
            <a:prstGeom prst="rect">
              <a:avLst/>
            </a:prstGeom>
            <a:noFill/>
          </p:spPr>
          <p:txBody>
            <a:bodyPr wrap="none" rtlCol="0">
              <a:spAutoFit/>
            </a:bodyPr>
            <a:lstStyle/>
            <a:p>
              <a:r>
                <a:rPr lang="en-US" sz="2400" b="1" dirty="0" smtClean="0">
                  <a:solidFill>
                    <a:srgbClr val="FF0000"/>
                  </a:solidFill>
                  <a:latin typeface="Symbol" charset="2"/>
                  <a:cs typeface="Symbol" charset="2"/>
                </a:rPr>
                <a:t>m</a:t>
              </a:r>
              <a:r>
                <a:rPr lang="en-US" sz="2400" b="1" baseline="30000" dirty="0">
                  <a:solidFill>
                    <a:srgbClr val="FF0000"/>
                  </a:solidFill>
                </a:rPr>
                <a:t>-</a:t>
              </a:r>
              <a:endParaRPr lang="en-US" sz="2400" b="1" dirty="0">
                <a:solidFill>
                  <a:srgbClr val="FF0000"/>
                </a:solidFill>
              </a:endParaRPr>
            </a:p>
          </p:txBody>
        </p:sp>
        <p:sp>
          <p:nvSpPr>
            <p:cNvPr id="21" name="TextBox 45"/>
            <p:cNvSpPr txBox="1">
              <a:spLocks noChangeArrowheads="1"/>
            </p:cNvSpPr>
            <p:nvPr/>
          </p:nvSpPr>
          <p:spPr bwMode="auto">
            <a:xfrm>
              <a:off x="1480322" y="3560043"/>
              <a:ext cx="26409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a:solidFill>
                    <a:srgbClr val="FF0000"/>
                  </a:solidFill>
                  <a:latin typeface="Symbol" charset="0"/>
                  <a:cs typeface="Symbol" charset="0"/>
                </a:rPr>
                <a:t>g</a:t>
              </a:r>
            </a:p>
          </p:txBody>
        </p:sp>
        <p:sp>
          <p:nvSpPr>
            <p:cNvPr id="22" name="TextBox 21"/>
            <p:cNvSpPr txBox="1"/>
            <p:nvPr/>
          </p:nvSpPr>
          <p:spPr>
            <a:xfrm>
              <a:off x="3419234" y="3773133"/>
              <a:ext cx="351378" cy="461665"/>
            </a:xfrm>
            <a:prstGeom prst="rect">
              <a:avLst/>
            </a:prstGeom>
            <a:noFill/>
          </p:spPr>
          <p:txBody>
            <a:bodyPr wrap="none" rtlCol="0">
              <a:spAutoFit/>
            </a:bodyPr>
            <a:lstStyle/>
            <a:p>
              <a:r>
                <a:rPr lang="en-US" sz="2400" b="1" dirty="0" smtClean="0">
                  <a:solidFill>
                    <a:srgbClr val="0000FF"/>
                  </a:solidFill>
                  <a:latin typeface="Symbol" charset="2"/>
                  <a:cs typeface="Symbol" charset="2"/>
                </a:rPr>
                <a:t>n</a:t>
              </a:r>
              <a:endParaRPr lang="en-US" sz="2400" b="1" dirty="0">
                <a:solidFill>
                  <a:srgbClr val="0000FF"/>
                </a:solidFill>
                <a:latin typeface="Symbol" charset="2"/>
                <a:cs typeface="Symbol" charset="2"/>
              </a:endParaRPr>
            </a:p>
          </p:txBody>
        </p:sp>
        <p:sp>
          <p:nvSpPr>
            <p:cNvPr id="23" name="TextBox 22"/>
            <p:cNvSpPr txBox="1"/>
            <p:nvPr/>
          </p:nvSpPr>
          <p:spPr>
            <a:xfrm>
              <a:off x="3372808" y="4488638"/>
              <a:ext cx="351378" cy="461665"/>
            </a:xfrm>
            <a:prstGeom prst="rect">
              <a:avLst/>
            </a:prstGeom>
            <a:noFill/>
          </p:spPr>
          <p:txBody>
            <a:bodyPr wrap="none" rtlCol="0">
              <a:spAutoFit/>
            </a:bodyPr>
            <a:lstStyle/>
            <a:p>
              <a:r>
                <a:rPr lang="en-US" sz="2400" b="1" dirty="0" smtClean="0">
                  <a:solidFill>
                    <a:srgbClr val="0000FF"/>
                  </a:solidFill>
                  <a:latin typeface="Symbol" charset="2"/>
                  <a:cs typeface="Symbol" charset="2"/>
                </a:rPr>
                <a:t>n</a:t>
              </a:r>
              <a:endParaRPr lang="en-US" sz="2400" b="1" dirty="0">
                <a:solidFill>
                  <a:srgbClr val="0000FF"/>
                </a:solidFill>
                <a:latin typeface="Symbol" charset="2"/>
                <a:cs typeface="Symbol" charset="2"/>
              </a:endParaRPr>
            </a:p>
          </p:txBody>
        </p:sp>
      </p:grpSp>
      <p:grpSp>
        <p:nvGrpSpPr>
          <p:cNvPr id="38" name="Group 37"/>
          <p:cNvGrpSpPr/>
          <p:nvPr/>
        </p:nvGrpSpPr>
        <p:grpSpPr>
          <a:xfrm>
            <a:off x="5866003" y="2028101"/>
            <a:ext cx="2012258" cy="1597336"/>
            <a:chOff x="4630615" y="3760308"/>
            <a:chExt cx="2710738" cy="2226368"/>
          </a:xfrm>
        </p:grpSpPr>
        <p:cxnSp>
          <p:nvCxnSpPr>
            <p:cNvPr id="39" name="Straight Arrow Connector 38"/>
            <p:cNvCxnSpPr/>
            <p:nvPr/>
          </p:nvCxnSpPr>
          <p:spPr>
            <a:xfrm flipV="1">
              <a:off x="4630615" y="4845293"/>
              <a:ext cx="1172308" cy="23200"/>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40" name="TextBox 36"/>
            <p:cNvSpPr txBox="1">
              <a:spLocks noChangeArrowheads="1"/>
            </p:cNvSpPr>
            <p:nvPr/>
          </p:nvSpPr>
          <p:spPr bwMode="auto">
            <a:xfrm>
              <a:off x="4892092" y="4294868"/>
              <a:ext cx="456070" cy="643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smtClean="0">
                  <a:solidFill>
                    <a:srgbClr val="0000FF"/>
                  </a:solidFill>
                  <a:latin typeface="Symbol" charset="0"/>
                  <a:cs typeface="Symbol" charset="0"/>
                </a:rPr>
                <a:t>t</a:t>
              </a:r>
              <a:endParaRPr lang="en-US" b="1" dirty="0">
                <a:solidFill>
                  <a:srgbClr val="0000FF"/>
                </a:solidFill>
                <a:latin typeface="Symbol" charset="0"/>
                <a:cs typeface="Symbol" charset="0"/>
              </a:endParaRPr>
            </a:p>
          </p:txBody>
        </p:sp>
        <p:cxnSp>
          <p:nvCxnSpPr>
            <p:cNvPr id="41" name="Straight Arrow Connector 40"/>
            <p:cNvCxnSpPr/>
            <p:nvPr/>
          </p:nvCxnSpPr>
          <p:spPr>
            <a:xfrm flipV="1">
              <a:off x="5802923" y="4138458"/>
              <a:ext cx="1182077" cy="69291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5734538" y="4868493"/>
              <a:ext cx="1328616" cy="0"/>
            </a:xfrm>
            <a:prstGeom prst="straightConnector1">
              <a:avLst/>
            </a:prstGeom>
            <a:ln>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5812692" y="4904213"/>
              <a:ext cx="1172308" cy="507941"/>
            </a:xfrm>
            <a:prstGeom prst="straightConnector1">
              <a:avLst/>
            </a:prstGeom>
            <a:ln>
              <a:solidFill>
                <a:srgbClr val="0000FF"/>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5734538" y="4868493"/>
              <a:ext cx="1055077" cy="993045"/>
            </a:xfrm>
            <a:prstGeom prst="straightConnector1">
              <a:avLst/>
            </a:prstGeom>
            <a:ln>
              <a:solidFill>
                <a:srgbClr val="0000FF"/>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45" name="TextBox 45"/>
            <p:cNvSpPr txBox="1">
              <a:spLocks noChangeArrowheads="1"/>
            </p:cNvSpPr>
            <p:nvPr/>
          </p:nvSpPr>
          <p:spPr bwMode="auto">
            <a:xfrm>
              <a:off x="7040799" y="4482079"/>
              <a:ext cx="271067" cy="461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a:solidFill>
                    <a:srgbClr val="FF0000"/>
                  </a:solidFill>
                  <a:latin typeface="Symbol" charset="0"/>
                  <a:cs typeface="Symbol" charset="0"/>
                </a:rPr>
                <a:t>g</a:t>
              </a:r>
            </a:p>
          </p:txBody>
        </p:sp>
        <p:sp>
          <p:nvSpPr>
            <p:cNvPr id="46" name="TextBox 45"/>
            <p:cNvSpPr txBox="1"/>
            <p:nvPr/>
          </p:nvSpPr>
          <p:spPr>
            <a:xfrm>
              <a:off x="6922288" y="3760308"/>
              <a:ext cx="364201" cy="461664"/>
            </a:xfrm>
            <a:prstGeom prst="rect">
              <a:avLst/>
            </a:prstGeom>
            <a:noFill/>
          </p:spPr>
          <p:txBody>
            <a:bodyPr wrap="none" rtlCol="0">
              <a:spAutoFit/>
            </a:bodyPr>
            <a:lstStyle/>
            <a:p>
              <a:r>
                <a:rPr lang="en-US" sz="2400" b="1" dirty="0" smtClean="0">
                  <a:solidFill>
                    <a:srgbClr val="FF0000"/>
                  </a:solidFill>
                  <a:latin typeface="Symbol" charset="2"/>
                  <a:cs typeface="Symbol" charset="2"/>
                </a:rPr>
                <a:t>m</a:t>
              </a:r>
              <a:endParaRPr lang="en-US" sz="2400" b="1" dirty="0">
                <a:solidFill>
                  <a:srgbClr val="FF0000"/>
                </a:solidFill>
              </a:endParaRPr>
            </a:p>
          </p:txBody>
        </p:sp>
        <p:sp>
          <p:nvSpPr>
            <p:cNvPr id="47" name="TextBox 46"/>
            <p:cNvSpPr txBox="1"/>
            <p:nvPr/>
          </p:nvSpPr>
          <p:spPr>
            <a:xfrm>
              <a:off x="6989975" y="5026164"/>
              <a:ext cx="351378" cy="461664"/>
            </a:xfrm>
            <a:prstGeom prst="rect">
              <a:avLst/>
            </a:prstGeom>
            <a:noFill/>
          </p:spPr>
          <p:txBody>
            <a:bodyPr wrap="none" rtlCol="0">
              <a:spAutoFit/>
            </a:bodyPr>
            <a:lstStyle/>
            <a:p>
              <a:r>
                <a:rPr lang="en-US" sz="2400" b="1" dirty="0" smtClean="0">
                  <a:solidFill>
                    <a:srgbClr val="0000FF"/>
                  </a:solidFill>
                  <a:latin typeface="Symbol" charset="2"/>
                  <a:cs typeface="Symbol" charset="2"/>
                </a:rPr>
                <a:t>n</a:t>
              </a:r>
              <a:endParaRPr lang="en-US" sz="2400" b="1" dirty="0">
                <a:solidFill>
                  <a:srgbClr val="0000FF"/>
                </a:solidFill>
                <a:latin typeface="Symbol" charset="2"/>
                <a:cs typeface="Symbol" charset="2"/>
              </a:endParaRPr>
            </a:p>
          </p:txBody>
        </p:sp>
        <p:sp>
          <p:nvSpPr>
            <p:cNvPr id="48" name="TextBox 47"/>
            <p:cNvSpPr txBox="1"/>
            <p:nvPr/>
          </p:nvSpPr>
          <p:spPr>
            <a:xfrm>
              <a:off x="6776455" y="5525012"/>
              <a:ext cx="351378" cy="461664"/>
            </a:xfrm>
            <a:prstGeom prst="rect">
              <a:avLst/>
            </a:prstGeom>
            <a:noFill/>
          </p:spPr>
          <p:txBody>
            <a:bodyPr wrap="none" rtlCol="0">
              <a:spAutoFit/>
            </a:bodyPr>
            <a:lstStyle/>
            <a:p>
              <a:r>
                <a:rPr lang="en-US" sz="2400" b="1" dirty="0" smtClean="0">
                  <a:solidFill>
                    <a:srgbClr val="0000FF"/>
                  </a:solidFill>
                  <a:latin typeface="Symbol" charset="2"/>
                  <a:cs typeface="Symbol" charset="2"/>
                </a:rPr>
                <a:t>n</a:t>
              </a:r>
              <a:endParaRPr lang="en-US" sz="2400" b="1" dirty="0">
                <a:solidFill>
                  <a:srgbClr val="0000FF"/>
                </a:solidFill>
                <a:latin typeface="Symbol" charset="2"/>
                <a:cs typeface="Symbol" charset="2"/>
              </a:endParaRPr>
            </a:p>
          </p:txBody>
        </p:sp>
      </p:grpSp>
    </p:spTree>
    <p:extLst>
      <p:ext uri="{BB962C8B-B14F-4D97-AF65-F5344CB8AC3E}">
        <p14:creationId xmlns:p14="http://schemas.microsoft.com/office/powerpoint/2010/main" val="6719750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3"/>
          <p:cNvSpPr txBox="1">
            <a:spLocks noChangeArrowheads="1"/>
          </p:cNvSpPr>
          <p:nvPr/>
        </p:nvSpPr>
        <p:spPr bwMode="auto">
          <a:xfrm>
            <a:off x="195840" y="6581491"/>
            <a:ext cx="1468800" cy="2433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1639" tIns="43432" rIns="81639" bIns="4082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9pPr>
          </a:lstStyle>
          <a:p>
            <a:pPr eaLnBrk="1">
              <a:lnSpc>
                <a:spcPct val="98000"/>
              </a:lnSpc>
              <a:buClrTx/>
              <a:buFontTx/>
              <a:buNone/>
            </a:pPr>
            <a:r>
              <a:rPr lang="de-DE" altLang="en-US" sz="1100" b="1">
                <a:solidFill>
                  <a:srgbClr val="FFFFFF"/>
                </a:solidFill>
                <a:latin typeface="DejaVu Sans" pitchFamily="32" charset="0"/>
              </a:rPr>
              <a:t>Cristina Morales</a:t>
            </a:r>
          </a:p>
        </p:txBody>
      </p:sp>
      <p:pic>
        <p:nvPicPr>
          <p:cNvPr id="81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600" y="1199652"/>
            <a:ext cx="1795680" cy="217894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819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520" y="1386672"/>
            <a:ext cx="2481120" cy="147615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8200" name="Text Box 7"/>
          <p:cNvSpPr txBox="1">
            <a:spLocks noChangeArrowheads="1"/>
          </p:cNvSpPr>
          <p:nvPr/>
        </p:nvSpPr>
        <p:spPr bwMode="auto">
          <a:xfrm>
            <a:off x="478080" y="2034932"/>
            <a:ext cx="1480320" cy="545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1639" tIns="55188" rIns="81639" bIns="4082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9pPr>
          </a:lstStyle>
          <a:p>
            <a:pPr eaLnBrk="1">
              <a:buClrTx/>
              <a:buFontTx/>
              <a:buNone/>
            </a:pPr>
            <a:r>
              <a:rPr lang="de-DE" altLang="en-US" b="1">
                <a:solidFill>
                  <a:srgbClr val="FF0000"/>
                </a:solidFill>
              </a:rPr>
              <a:t>Space-like:</a:t>
            </a:r>
          </a:p>
          <a:p>
            <a:pPr eaLnBrk="1">
              <a:buClrTx/>
              <a:buFontTx/>
              <a:buNone/>
            </a:pPr>
            <a:r>
              <a:rPr lang="de-DE" altLang="en-US" b="1">
                <a:solidFill>
                  <a:srgbClr val="FF0000"/>
                </a:solidFill>
              </a:rPr>
              <a:t>FF real</a:t>
            </a:r>
          </a:p>
        </p:txBody>
      </p:sp>
      <p:sp>
        <p:nvSpPr>
          <p:cNvPr id="8201" name="Text Box 8"/>
          <p:cNvSpPr txBox="1">
            <a:spLocks noChangeArrowheads="1"/>
          </p:cNvSpPr>
          <p:nvPr/>
        </p:nvSpPr>
        <p:spPr bwMode="auto">
          <a:xfrm>
            <a:off x="7662240" y="1789914"/>
            <a:ext cx="1480320" cy="5458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1639" tIns="55188" rIns="81639" bIns="4082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9pPr>
          </a:lstStyle>
          <a:p>
            <a:pPr eaLnBrk="1">
              <a:buClrTx/>
              <a:buFontTx/>
              <a:buNone/>
            </a:pPr>
            <a:r>
              <a:rPr lang="de-DE" altLang="en-US" b="1">
                <a:solidFill>
                  <a:srgbClr val="FF0000"/>
                </a:solidFill>
              </a:rPr>
              <a:t>Time-like:</a:t>
            </a:r>
          </a:p>
          <a:p>
            <a:pPr eaLnBrk="1">
              <a:buClrTx/>
              <a:buFontTx/>
              <a:buNone/>
            </a:pPr>
            <a:r>
              <a:rPr lang="de-DE" altLang="en-US" b="1">
                <a:solidFill>
                  <a:srgbClr val="FF0000"/>
                </a:solidFill>
              </a:rPr>
              <a:t>FF complex</a:t>
            </a:r>
          </a:p>
        </p:txBody>
      </p:sp>
      <p:pic>
        <p:nvPicPr>
          <p:cNvPr id="820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1520" y="1055630"/>
            <a:ext cx="1306080" cy="32691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8203"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3281" y="1017866"/>
            <a:ext cx="1666080" cy="35283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8204" name="AutoShape 11"/>
          <p:cNvSpPr>
            <a:spLocks noChangeArrowheads="1"/>
          </p:cNvSpPr>
          <p:nvPr/>
        </p:nvSpPr>
        <p:spPr bwMode="auto">
          <a:xfrm>
            <a:off x="1501921" y="3125249"/>
            <a:ext cx="2612160" cy="489651"/>
          </a:xfrm>
          <a:prstGeom prst="roundRect">
            <a:avLst>
              <a:gd name="adj" fmla="val 292"/>
            </a:avLst>
          </a:prstGeom>
          <a:solidFill>
            <a:srgbClr val="FFFFFF"/>
          </a:solidFill>
          <a:ln>
            <a:noFill/>
          </a:ln>
          <a:effectLst/>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2945" tIns="41473" rIns="82945" bIns="41473" anchor="ctr"/>
          <a:lstStyle/>
          <a:p>
            <a:endParaRPr lang="en-US" altLang="en-US"/>
          </a:p>
        </p:txBody>
      </p:sp>
      <p:sp>
        <p:nvSpPr>
          <p:cNvPr id="8207" name="Text Box 14"/>
          <p:cNvSpPr txBox="1">
            <a:spLocks noChangeArrowheads="1"/>
          </p:cNvSpPr>
          <p:nvPr/>
        </p:nvSpPr>
        <p:spPr bwMode="auto">
          <a:xfrm>
            <a:off x="7056000" y="961828"/>
            <a:ext cx="878400" cy="3269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1639" tIns="55188" rIns="81639" bIns="4082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SimSun" charset="-122"/>
              </a:defRPr>
            </a:lvl9pPr>
          </a:lstStyle>
          <a:p>
            <a:pPr eaLnBrk="1">
              <a:buClrTx/>
              <a:buFontTx/>
              <a:buNone/>
            </a:pPr>
            <a:r>
              <a:rPr lang="de-DE" altLang="en-US" b="1">
                <a:solidFill>
                  <a:srgbClr val="000000"/>
                </a:solidFill>
                <a:cs typeface="Arial" charset="0"/>
              </a:rPr>
              <a:t>, Λ Λ</a:t>
            </a:r>
          </a:p>
        </p:txBody>
      </p:sp>
      <p:sp>
        <p:nvSpPr>
          <p:cNvPr id="8208" name="Line 15"/>
          <p:cNvSpPr>
            <a:spLocks noChangeShapeType="1"/>
          </p:cNvSpPr>
          <p:nvPr/>
        </p:nvSpPr>
        <p:spPr bwMode="auto">
          <a:xfrm>
            <a:off x="7401600" y="999272"/>
            <a:ext cx="162720" cy="1440"/>
          </a:xfrm>
          <a:prstGeom prst="line">
            <a:avLst/>
          </a:prstGeom>
          <a:noFill/>
          <a:ln w="936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2945" tIns="41473" rIns="82945" bIns="41473"/>
          <a:lstStyle/>
          <a:p>
            <a:endParaRPr lang="en-US"/>
          </a:p>
        </p:txBody>
      </p:sp>
      <p:sp>
        <p:nvSpPr>
          <p:cNvPr id="2" name="Slide Number Placeholder 1"/>
          <p:cNvSpPr>
            <a:spLocks noGrp="1"/>
          </p:cNvSpPr>
          <p:nvPr>
            <p:ph type="sldNum" idx="12"/>
          </p:nvPr>
        </p:nvSpPr>
        <p:spPr/>
        <p:txBody>
          <a:bodyPr/>
          <a:lstStyle/>
          <a:p>
            <a:pPr>
              <a:defRPr/>
            </a:pPr>
            <a:fld id="{FD99BA3A-6A2D-44A6-A185-212B36FE836F}" type="slidenum">
              <a:rPr lang="de-DE" altLang="en-US" smtClean="0"/>
              <a:pPr>
                <a:defRPr/>
              </a:pPr>
              <a:t>63</a:t>
            </a:fld>
            <a:endParaRPr lang="de-DE" altLang="en-US"/>
          </a:p>
        </p:txBody>
      </p:sp>
      <p:sp>
        <p:nvSpPr>
          <p:cNvPr id="17" name="Rectangle 2"/>
          <p:cNvSpPr>
            <a:spLocks noChangeArrowheads="1"/>
          </p:cNvSpPr>
          <p:nvPr/>
        </p:nvSpPr>
        <p:spPr bwMode="auto">
          <a:xfrm>
            <a:off x="0" y="0"/>
            <a:ext cx="9144000" cy="836712"/>
          </a:xfrm>
          <a:prstGeom prst="rect">
            <a:avLst/>
          </a:prstGeom>
          <a:noFill/>
          <a:ln>
            <a:noFill/>
          </a:ln>
          <a:extLst/>
        </p:spPr>
        <p:txBody>
          <a:bodyPr anchor="ctr"/>
          <a:lstStyle/>
          <a:p>
            <a:pPr algn="ctr"/>
            <a:r>
              <a:rPr lang="en-US" altLang="zh-CN" sz="3600" b="1" dirty="0" smtClean="0">
                <a:solidFill>
                  <a:srgbClr val="FF0000"/>
                </a:solidFill>
                <a:latin typeface="+mj-lt"/>
                <a:ea typeface="隶书" pitchFamily="49" charset="-122"/>
                <a:sym typeface="Symbol" pitchFamily="18" charset="2"/>
              </a:rPr>
              <a:t>N</a:t>
            </a:r>
            <a:r>
              <a:rPr lang="en-US" altLang="zh-CN" sz="3600" b="1" dirty="0" smtClean="0">
                <a:latin typeface="+mj-lt"/>
                <a:ea typeface="隶书" pitchFamily="49" charset="-122"/>
                <a:sym typeface="Symbol" pitchFamily="18" charset="2"/>
              </a:rPr>
              <a:t>ucleon </a:t>
            </a:r>
            <a:r>
              <a:rPr lang="en-US" altLang="zh-CN" sz="3600" b="1" dirty="0" smtClean="0">
                <a:solidFill>
                  <a:srgbClr val="FF0000"/>
                </a:solidFill>
                <a:latin typeface="+mj-lt"/>
                <a:ea typeface="隶书" pitchFamily="49" charset="-122"/>
                <a:sym typeface="Symbol" pitchFamily="18" charset="2"/>
              </a:rPr>
              <a:t>E</a:t>
            </a:r>
            <a:r>
              <a:rPr lang="en-US" altLang="zh-CN" sz="3600" b="1" dirty="0" smtClean="0">
                <a:latin typeface="+mj-lt"/>
                <a:ea typeface="隶书" pitchFamily="49" charset="-122"/>
                <a:sym typeface="Symbol" pitchFamily="18" charset="2"/>
              </a:rPr>
              <a:t>lectromagnetic </a:t>
            </a:r>
            <a:r>
              <a:rPr lang="en-US" altLang="zh-CN" sz="3600" b="1" dirty="0" smtClean="0">
                <a:solidFill>
                  <a:srgbClr val="FF0000"/>
                </a:solidFill>
                <a:latin typeface="+mj-lt"/>
                <a:ea typeface="隶书" pitchFamily="49" charset="-122"/>
                <a:sym typeface="Symbol" pitchFamily="18" charset="2"/>
              </a:rPr>
              <a:t>F</a:t>
            </a:r>
            <a:r>
              <a:rPr lang="en-US" altLang="zh-CN" sz="3600" b="1" dirty="0" smtClean="0">
                <a:latin typeface="+mj-lt"/>
                <a:ea typeface="隶书" pitchFamily="49" charset="-122"/>
                <a:sym typeface="Symbol" pitchFamily="18" charset="2"/>
              </a:rPr>
              <a:t>orm </a:t>
            </a:r>
            <a:r>
              <a:rPr lang="en-US" altLang="zh-CN" sz="3600" b="1" dirty="0" smtClean="0">
                <a:solidFill>
                  <a:srgbClr val="FF0000"/>
                </a:solidFill>
                <a:latin typeface="+mj-lt"/>
                <a:ea typeface="隶书" pitchFamily="49" charset="-122"/>
                <a:sym typeface="Symbol" pitchFamily="18" charset="2"/>
              </a:rPr>
              <a:t>F</a:t>
            </a:r>
            <a:r>
              <a:rPr lang="en-US" altLang="zh-CN" sz="3600" b="1" dirty="0" smtClean="0">
                <a:latin typeface="+mj-lt"/>
                <a:ea typeface="隶书" pitchFamily="49" charset="-122"/>
                <a:sym typeface="Symbol" pitchFamily="18" charset="2"/>
              </a:rPr>
              <a:t>actors(</a:t>
            </a:r>
            <a:r>
              <a:rPr lang="en-US" altLang="zh-CN" sz="3600" b="1" dirty="0" smtClean="0">
                <a:solidFill>
                  <a:srgbClr val="FF0000"/>
                </a:solidFill>
                <a:latin typeface="+mj-lt"/>
                <a:ea typeface="隶书" pitchFamily="49" charset="-122"/>
                <a:sym typeface="Symbol" pitchFamily="18" charset="2"/>
              </a:rPr>
              <a:t>NEFFs</a:t>
            </a:r>
            <a:r>
              <a:rPr lang="en-US" altLang="zh-CN" sz="3600" b="1" dirty="0" smtClean="0">
                <a:latin typeface="+mj-lt"/>
                <a:ea typeface="隶书" pitchFamily="49" charset="-122"/>
                <a:sym typeface="Symbol" pitchFamily="18" charset="2"/>
              </a:rPr>
              <a:t>) </a:t>
            </a:r>
            <a:endParaRPr lang="zh-CN" altLang="en-US" sz="3600" b="1" dirty="0">
              <a:latin typeface="+mj-lt"/>
              <a:ea typeface="隶书" pitchFamily="49" charset="-122"/>
              <a:sym typeface="Symbol" pitchFamily="18" charset="2"/>
            </a:endParaRPr>
          </a:p>
        </p:txBody>
      </p:sp>
      <p:grpSp>
        <p:nvGrpSpPr>
          <p:cNvPr id="19" name="Group 18"/>
          <p:cNvGrpSpPr/>
          <p:nvPr/>
        </p:nvGrpSpPr>
        <p:grpSpPr>
          <a:xfrm>
            <a:off x="207344" y="3378600"/>
            <a:ext cx="4048125" cy="3333750"/>
            <a:chOff x="4916363" y="2060848"/>
            <a:chExt cx="4048125" cy="3333750"/>
          </a:xfrm>
        </p:grpSpPr>
        <p:pic>
          <p:nvPicPr>
            <p:cNvPr id="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6363" y="2060848"/>
              <a:ext cx="4048125" cy="3333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1" name="TextBox 20"/>
            <p:cNvSpPr txBox="1"/>
            <p:nvPr/>
          </p:nvSpPr>
          <p:spPr>
            <a:xfrm>
              <a:off x="5220072" y="3306756"/>
              <a:ext cx="911713" cy="307777"/>
            </a:xfrm>
            <a:prstGeom prst="rect">
              <a:avLst/>
            </a:prstGeom>
            <a:solidFill>
              <a:schemeClr val="bg1"/>
            </a:solidFill>
          </p:spPr>
          <p:txBody>
            <a:bodyPr wrap="square" rtlCol="0">
              <a:spAutoFit/>
            </a:bodyPr>
            <a:lstStyle/>
            <a:p>
              <a:pPr algn="ctr"/>
              <a:r>
                <a:rPr lang="en-US" altLang="zh-CN" sz="1400" b="1" dirty="0" err="1" smtClean="0">
                  <a:solidFill>
                    <a:srgbClr val="FF0000"/>
                  </a:solidFill>
                </a:rPr>
                <a:t>JLab</a:t>
              </a:r>
              <a:endParaRPr lang="en-US" sz="1400" b="1" dirty="0">
                <a:solidFill>
                  <a:srgbClr val="FF0000"/>
                </a:solidFill>
              </a:endParaRPr>
            </a:p>
          </p:txBody>
        </p:sp>
      </p:grpSp>
      <p:pic>
        <p:nvPicPr>
          <p:cNvPr id="22" name="Bild 29" descr="Bildschirmfoto 2013-03-11 um 18.04.03.png"/>
          <p:cNvPicPr>
            <a:picLocks noChangeAspect="1"/>
          </p:cNvPicPr>
          <p:nvPr/>
        </p:nvPicPr>
        <p:blipFill>
          <a:blip r:embed="rId8"/>
          <a:stretch>
            <a:fillRect/>
          </a:stretch>
        </p:blipFill>
        <p:spPr>
          <a:xfrm>
            <a:off x="4255236" y="3125249"/>
            <a:ext cx="4861157" cy="3757910"/>
          </a:xfrm>
          <a:prstGeom prst="rect">
            <a:avLst/>
          </a:prstGeom>
        </p:spPr>
      </p:pic>
      <p:sp>
        <p:nvSpPr>
          <p:cNvPr id="23" name="TextBox 22"/>
          <p:cNvSpPr txBox="1"/>
          <p:nvPr/>
        </p:nvSpPr>
        <p:spPr>
          <a:xfrm>
            <a:off x="6065337" y="3956688"/>
            <a:ext cx="2948468" cy="707886"/>
          </a:xfrm>
          <a:prstGeom prst="rect">
            <a:avLst/>
          </a:prstGeom>
          <a:noFill/>
        </p:spPr>
        <p:txBody>
          <a:bodyPr wrap="none" rtlCol="0">
            <a:spAutoFit/>
          </a:bodyPr>
          <a:lstStyle/>
          <a:p>
            <a:r>
              <a:rPr lang="en-US" sz="2000" dirty="0" smtClean="0">
                <a:solidFill>
                  <a:srgbClr val="FF0000"/>
                </a:solidFill>
              </a:rPr>
              <a:t>Only 2 measurements, but </a:t>
            </a:r>
          </a:p>
          <a:p>
            <a:r>
              <a:rPr lang="en-US" sz="2000" dirty="0">
                <a:solidFill>
                  <a:srgbClr val="FF0000"/>
                </a:solidFill>
              </a:rPr>
              <a:t>r</a:t>
            </a:r>
            <a:r>
              <a:rPr lang="en-US" sz="2000" dirty="0" smtClean="0">
                <a:solidFill>
                  <a:srgbClr val="FF0000"/>
                </a:solidFill>
              </a:rPr>
              <a:t>esults are contradict </a:t>
            </a:r>
            <a:endParaRPr lang="en-US" sz="2000" dirty="0">
              <a:solidFill>
                <a:srgbClr val="FF0000"/>
              </a:solidFill>
            </a:endParaRPr>
          </a:p>
        </p:txBody>
      </p:sp>
      <p:sp>
        <p:nvSpPr>
          <p:cNvPr id="24" name="Rectangle 23"/>
          <p:cNvSpPr/>
          <p:nvPr/>
        </p:nvSpPr>
        <p:spPr>
          <a:xfrm>
            <a:off x="6042700" y="3366174"/>
            <a:ext cx="1358900" cy="461665"/>
          </a:xfrm>
          <a:prstGeom prst="rect">
            <a:avLst/>
          </a:prstGeom>
        </p:spPr>
        <p:txBody>
          <a:bodyPr wrap="square">
            <a:spAutoFit/>
          </a:bodyPr>
          <a:lstStyle/>
          <a:p>
            <a:r>
              <a:rPr lang="en-GB" sz="2400" dirty="0" smtClean="0">
                <a:solidFill>
                  <a:srgbClr val="0000FF"/>
                </a:solidFill>
              </a:rPr>
              <a:t>time-</a:t>
            </a:r>
            <a:r>
              <a:rPr lang="en-GB" sz="2400" dirty="0">
                <a:solidFill>
                  <a:srgbClr val="0000FF"/>
                </a:solidFill>
              </a:rPr>
              <a:t>like</a:t>
            </a:r>
          </a:p>
        </p:txBody>
      </p:sp>
      <p:sp>
        <p:nvSpPr>
          <p:cNvPr id="25" name="TextBox 24"/>
          <p:cNvSpPr txBox="1"/>
          <p:nvPr/>
        </p:nvSpPr>
        <p:spPr>
          <a:xfrm>
            <a:off x="6108700" y="5400439"/>
            <a:ext cx="2538576" cy="707886"/>
          </a:xfrm>
          <a:prstGeom prst="rect">
            <a:avLst/>
          </a:prstGeom>
          <a:noFill/>
        </p:spPr>
        <p:txBody>
          <a:bodyPr wrap="none" rtlCol="0">
            <a:spAutoFit/>
          </a:bodyPr>
          <a:lstStyle/>
          <a:p>
            <a:r>
              <a:rPr lang="en-US" sz="2000" dirty="0" smtClean="0">
                <a:solidFill>
                  <a:srgbClr val="FF0000"/>
                </a:solidFill>
              </a:rPr>
              <a:t>10-24% precision from </a:t>
            </a:r>
          </a:p>
          <a:p>
            <a:r>
              <a:rPr lang="en-US" sz="2000" dirty="0" smtClean="0">
                <a:solidFill>
                  <a:srgbClr val="FF0000"/>
                </a:solidFill>
              </a:rPr>
              <a:t>B factory</a:t>
            </a:r>
            <a:endParaRPr lang="en-US" sz="2000" dirty="0">
              <a:solidFill>
                <a:srgbClr val="FF0000"/>
              </a:solidFill>
            </a:endParaRPr>
          </a:p>
        </p:txBody>
      </p:sp>
    </p:spTree>
    <p:extLst>
      <p:ext uri="{BB962C8B-B14F-4D97-AF65-F5344CB8AC3E}">
        <p14:creationId xmlns:p14="http://schemas.microsoft.com/office/powerpoint/2010/main" val="27007751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latin typeface="Times New Roman" panose="02020603050405020304" pitchFamily="18" charset="0"/>
                <a:cs typeface="Times New Roman" panose="02020603050405020304" pitchFamily="18" charset="0"/>
              </a:rPr>
              <a:t>CP Violation in </a:t>
            </a:r>
            <a:r>
              <a:rPr lang="en-US" altLang="zh-CN" sz="3600" dirty="0" smtClean="0">
                <a:latin typeface="Times New Roman" panose="02020603050405020304" pitchFamily="18" charset="0"/>
                <a:cs typeface="Times New Roman" panose="02020603050405020304" pitchFamily="18" charset="0"/>
                <a:sym typeface="Symbol"/>
              </a:rPr>
              <a:t> Decay</a:t>
            </a:r>
            <a:endParaRPr lang="zh-CN" altLang="en-US" sz="3600" dirty="0">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p:txBody>
          <a:bodyPr/>
          <a:lstStyle/>
          <a:p>
            <a:fld id="{C973300C-797F-D148-A78D-320196FBAF04}" type="slidenum">
              <a:rPr lang="en-US" smtClean="0"/>
              <a:pPr/>
              <a:t>64</a:t>
            </a:fld>
            <a:endParaRPr lang="en-US" dirty="0"/>
          </a:p>
        </p:txBody>
      </p:sp>
      <p:sp>
        <p:nvSpPr>
          <p:cNvPr id="16" name="内容占位符 2"/>
          <p:cNvSpPr>
            <a:spLocks noGrp="1"/>
          </p:cNvSpPr>
          <p:nvPr>
            <p:ph idx="1"/>
          </p:nvPr>
        </p:nvSpPr>
        <p:spPr>
          <a:xfrm>
            <a:off x="457200" y="879653"/>
            <a:ext cx="5924550" cy="5066395"/>
          </a:xfrm>
        </p:spPr>
        <p:txBody>
          <a:bodyPr>
            <a:normAutofit fontScale="92500"/>
          </a:bodyPr>
          <a:lstStyle/>
          <a:p>
            <a:pPr>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CP violation is observed in B, D and K systems to date</a:t>
            </a:r>
          </a:p>
          <a:p>
            <a:pPr>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No CPV has been observed in the lepton sector</a:t>
            </a:r>
          </a:p>
          <a:p>
            <a:pPr>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The discovery of CPV in the tau sector would be a clean signature of NP</a:t>
            </a:r>
          </a:p>
          <a:p>
            <a:pPr>
              <a:buFont typeface="Wingdings" panose="05000000000000000000" pitchFamily="2" charset="2"/>
              <a:buChar char="p"/>
            </a:pP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rPr>
              <a:t>One of  the most promising CPV channels is </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K</a:t>
            </a:r>
            <a:r>
              <a:rPr lang="en-US" altLang="zh-CN" sz="2000" baseline="-25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S</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p>
          <a:p>
            <a:pPr marL="450000" indent="-198000">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SM CP asymmetry from K</a:t>
            </a:r>
            <a:r>
              <a:rPr lang="en-US" altLang="zh-CN" sz="1600" b="0" baseline="-25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S</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-K</a:t>
            </a:r>
            <a:r>
              <a:rPr lang="en-US" altLang="zh-CN" sz="1600" b="0" baseline="-25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L </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mixing is expected to be : </a:t>
            </a:r>
          </a:p>
          <a:p>
            <a:pPr marL="252000" indent="0">
              <a:buNone/>
            </a:pPr>
            <a:r>
              <a:rPr lang="en-US" altLang="zh-CN" sz="1600" b="0" dirty="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 </a:t>
            </a:r>
            <a:r>
              <a:rPr lang="en-US" altLang="zh-CN" sz="16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    </a:t>
            </a:r>
            <a:r>
              <a:rPr lang="en-US" altLang="zh-CN" sz="12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1200" b="0" dirty="0" err="1"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Bigi</a:t>
            </a:r>
            <a:r>
              <a:rPr lang="en-US" altLang="zh-CN" sz="12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 &amp; </a:t>
            </a:r>
            <a:r>
              <a:rPr lang="en-US" altLang="zh-CN" sz="1200" b="0" dirty="0" err="1"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Sanda</a:t>
            </a:r>
            <a:r>
              <a:rPr lang="en-US" altLang="zh-CN" sz="12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 PLB 625, 2005,  Grossman &amp;</a:t>
            </a:r>
            <a:r>
              <a:rPr lang="en-US" altLang="zh-CN" sz="1200" b="0" dirty="0" err="1"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Nir</a:t>
            </a:r>
            <a:r>
              <a:rPr lang="en-US" altLang="zh-CN" sz="12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 JHEP 1204 (2012)  002]</a:t>
            </a:r>
          </a:p>
          <a:p>
            <a:pPr marL="450000" indent="-198000">
              <a:buFont typeface="Symbol" panose="05050102010706020507" pitchFamily="18" charset="2"/>
              <a:buChar char="-"/>
            </a:pPr>
            <a:endParaRPr lang="en-US" altLang="zh-CN" sz="1200" b="0" dirty="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endParaRPr lang="en-US" altLang="zh-CN" sz="1200" b="0" dirty="0" smtClean="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endParaRPr lang="en-US" altLang="zh-CN" sz="1200" b="0" dirty="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endParaRPr lang="en-US" altLang="zh-CN" sz="1200" b="0" dirty="0" smtClean="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endParaRPr lang="en-US" altLang="zh-CN" sz="1200" b="0" dirty="0" smtClean="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r>
              <a:rPr lang="en-US" altLang="zh-CN" sz="16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BaBar</a:t>
            </a: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measurement </a:t>
            </a:r>
            <a:r>
              <a:rPr lang="en-US" altLang="zh-CN" sz="12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[PRD 85, 031102] </a:t>
            </a:r>
          </a:p>
          <a:p>
            <a:pPr marL="450000" indent="-198000">
              <a:buFont typeface="Symbol" panose="05050102010706020507" pitchFamily="18" charset="2"/>
              <a:buChar char="-"/>
            </a:pPr>
            <a:endParaRPr lang="en-US" altLang="zh-CN" sz="12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endParaRPr lang="en-US" altLang="zh-CN" sz="1200" b="0" dirty="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endParaRPr lang="en-US" altLang="zh-CN" sz="1200" b="0" dirty="0" smtClean="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252000" indent="0">
              <a:buNone/>
            </a:pPr>
            <a:endParaRPr lang="en-US" altLang="zh-CN" sz="1200" b="0" dirty="0">
              <a:latin typeface="华文楷体" panose="02010600040101010101" pitchFamily="2" charset="-122"/>
              <a:ea typeface="华文楷体" panose="02010600040101010101" pitchFamily="2" charset="-122"/>
              <a:cs typeface="Times New Roman" panose="02020603050405020304" pitchFamily="18" charset="0"/>
              <a:sym typeface="Symbol"/>
            </a:endParaRPr>
          </a:p>
          <a:p>
            <a:pPr marL="450000" indent="-198000">
              <a:buFont typeface="Symbol" panose="05050102010706020507" pitchFamily="18" charset="2"/>
              <a:buChar char="-"/>
            </a:pPr>
            <a:r>
              <a:rPr lang="en-US" altLang="zh-CN" sz="16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Belle measurement </a:t>
            </a:r>
            <a:r>
              <a:rPr lang="en-US" altLang="zh-CN" sz="1200" b="0" dirty="0" smtClean="0">
                <a:solidFill>
                  <a:srgbClr val="FF33CC"/>
                </a:solidFill>
                <a:latin typeface="华文楷体" panose="02010600040101010101" pitchFamily="2" charset="-122"/>
                <a:ea typeface="华文楷体" panose="02010600040101010101" pitchFamily="2" charset="-122"/>
                <a:cs typeface="Times New Roman" panose="02020603050405020304" pitchFamily="18" charset="0"/>
                <a:sym typeface="Symbol"/>
              </a:rPr>
              <a:t>[PRL 107, 131801]</a:t>
            </a:r>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669" y="1026785"/>
            <a:ext cx="2530181" cy="42102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742" y="3114955"/>
            <a:ext cx="1914525" cy="5390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184" y="3709404"/>
            <a:ext cx="2638425" cy="485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5899" y="3790655"/>
            <a:ext cx="2231448" cy="2712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2780" y="4492910"/>
            <a:ext cx="3279198" cy="7949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6763" y="5673386"/>
            <a:ext cx="2076450" cy="2417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TextBox 9"/>
          <p:cNvSpPr txBox="1"/>
          <p:nvPr/>
        </p:nvSpPr>
        <p:spPr>
          <a:xfrm>
            <a:off x="1623131" y="5937829"/>
            <a:ext cx="3793996" cy="307777"/>
          </a:xfrm>
          <a:prstGeom prst="rect">
            <a:avLst/>
          </a:prstGeom>
          <a:noFill/>
        </p:spPr>
        <p:txBody>
          <a:bodyPr wrap="square" rtlCol="0">
            <a:spAutoFit/>
          </a:bodyPr>
          <a:lstStyle/>
          <a:p>
            <a:r>
              <a:rPr lang="en-US" altLang="zh-CN" sz="1400" dirty="0" err="1" smtClean="0">
                <a:latin typeface="Times New Roman" panose="02020603050405020304" pitchFamily="18" charset="0"/>
                <a:cs typeface="Times New Roman" panose="02020603050405020304" pitchFamily="18" charset="0"/>
              </a:rPr>
              <a:t>A</a:t>
            </a:r>
            <a:r>
              <a:rPr lang="en-US" altLang="zh-CN" sz="1400" baseline="-25000" dirty="0" err="1" smtClean="0">
                <a:latin typeface="Times New Roman" panose="02020603050405020304" pitchFamily="18" charset="0"/>
                <a:cs typeface="Times New Roman" panose="02020603050405020304" pitchFamily="18" charset="0"/>
              </a:rPr>
              <a:t>cp</a:t>
            </a:r>
            <a:r>
              <a:rPr lang="en-US" altLang="zh-CN" sz="1400" dirty="0" smtClean="0">
                <a:latin typeface="Times New Roman" panose="02020603050405020304" pitchFamily="18" charset="0"/>
                <a:cs typeface="Times New Roman" panose="02020603050405020304" pitchFamily="18" charset="0"/>
              </a:rPr>
              <a:t> = (1.8</a:t>
            </a:r>
            <a:r>
              <a:rPr lang="en-US" altLang="zh-CN" sz="1400" dirty="0" smtClean="0">
                <a:latin typeface="Times New Roman" panose="02020603050405020304" pitchFamily="18" charset="0"/>
                <a:cs typeface="Times New Roman" panose="02020603050405020304" pitchFamily="18" charset="0"/>
                <a:sym typeface="Symbol"/>
              </a:rPr>
              <a:t>2.1</a:t>
            </a:r>
            <a:r>
              <a:rPr lang="en-US" altLang="zh-CN" sz="1400" dirty="0" smtClean="0">
                <a:latin typeface="Times New Roman" panose="02020603050405020304" pitchFamily="18" charset="0"/>
                <a:cs typeface="Times New Roman" panose="02020603050405020304" pitchFamily="18" charset="0"/>
              </a:rPr>
              <a:t> 1.4) </a:t>
            </a:r>
            <a:r>
              <a:rPr lang="en-US" altLang="zh-CN" sz="1400" dirty="0" smtClean="0">
                <a:latin typeface="Times New Roman" panose="02020603050405020304" pitchFamily="18" charset="0"/>
                <a:cs typeface="Times New Roman" panose="02020603050405020304" pitchFamily="18" charset="0"/>
                <a:sym typeface="Symbol"/>
              </a:rPr>
              <a:t>10</a:t>
            </a:r>
            <a:r>
              <a:rPr lang="en-US" altLang="zh-CN" sz="1400" baseline="30000" dirty="0" smtClean="0">
                <a:latin typeface="Times New Roman" panose="02020603050405020304" pitchFamily="18" charset="0"/>
                <a:cs typeface="Times New Roman" panose="02020603050405020304" pitchFamily="18" charset="0"/>
                <a:sym typeface="Symbol"/>
              </a:rPr>
              <a:t>-3  @ </a:t>
            </a:r>
            <a:r>
              <a:rPr lang="en-US" altLang="zh-CN" sz="1400" dirty="0" smtClean="0">
                <a:latin typeface="Times New Roman" panose="02020603050405020304" pitchFamily="18" charset="0"/>
                <a:cs typeface="Times New Roman" panose="02020603050405020304" pitchFamily="18" charset="0"/>
                <a:sym typeface="Symbol"/>
              </a:rPr>
              <a:t>W  [0.89-1.11] </a:t>
            </a:r>
            <a:r>
              <a:rPr lang="en-US" altLang="zh-CN" sz="1400" dirty="0" err="1" smtClean="0">
                <a:latin typeface="Times New Roman" panose="02020603050405020304" pitchFamily="18" charset="0"/>
                <a:cs typeface="Times New Roman" panose="02020603050405020304" pitchFamily="18" charset="0"/>
                <a:sym typeface="Symbol"/>
              </a:rPr>
              <a:t>GeV</a:t>
            </a:r>
            <a:endParaRPr lang="zh-CN" altLang="en-US" sz="1400" dirty="0">
              <a:latin typeface="Times New Roman" panose="02020603050405020304" pitchFamily="18" charset="0"/>
              <a:cs typeface="Times New Roman" panose="02020603050405020304" pitchFamily="18" charset="0"/>
            </a:endParaRPr>
          </a:p>
        </p:txBody>
      </p:sp>
      <p:sp>
        <p:nvSpPr>
          <p:cNvPr id="24" name="TextBox 9"/>
          <p:cNvSpPr txBox="1">
            <a:spLocks noChangeArrowheads="1"/>
          </p:cNvSpPr>
          <p:nvPr/>
        </p:nvSpPr>
        <p:spPr bwMode="auto">
          <a:xfrm>
            <a:off x="6227625" y="5361420"/>
            <a:ext cx="2839316" cy="733534"/>
          </a:xfrm>
          <a:prstGeom prst="rect">
            <a:avLst/>
          </a:prstGeom>
          <a:noFill/>
          <a:ln w="9525">
            <a:solidFill>
              <a:srgbClr val="F21A58"/>
            </a:solidFill>
            <a:miter lim="800000"/>
            <a:headEnd/>
            <a:tailEnd/>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lnSpc>
                <a:spcPts val="2500"/>
              </a:lnSpc>
              <a:spcBef>
                <a:spcPct val="0"/>
              </a:spcBef>
              <a:buFontTx/>
              <a:buNone/>
            </a:pPr>
            <a:r>
              <a:rPr lang="en-US" altLang="zh-CN" sz="1600" dirty="0">
                <a:latin typeface="Times New Roman" panose="02020603050405020304" pitchFamily="18" charset="0"/>
              </a:rPr>
              <a:t>Charge Higgs, new Scalar, </a:t>
            </a:r>
          </a:p>
          <a:p>
            <a:pPr algn="ctr" eaLnBrk="1" hangingPunct="1">
              <a:lnSpc>
                <a:spcPts val="2500"/>
              </a:lnSpc>
              <a:spcBef>
                <a:spcPct val="0"/>
              </a:spcBef>
              <a:buFontTx/>
              <a:buNone/>
            </a:pPr>
            <a:r>
              <a:rPr lang="en-US" altLang="zh-CN" sz="1600" dirty="0">
                <a:latin typeface="Times New Roman" panose="02020603050405020304" pitchFamily="18" charset="0"/>
              </a:rPr>
              <a:t>W</a:t>
            </a:r>
            <a:r>
              <a:rPr lang="en-US" altLang="zh-CN" sz="1600" baseline="-25000" dirty="0">
                <a:latin typeface="Times New Roman" panose="02020603050405020304" pitchFamily="18" charset="0"/>
              </a:rPr>
              <a:t>L</a:t>
            </a:r>
            <a:r>
              <a:rPr lang="en-US" altLang="zh-CN" sz="1600" dirty="0">
                <a:latin typeface="Times New Roman" panose="02020603050405020304" pitchFamily="18" charset="0"/>
              </a:rPr>
              <a:t>-W</a:t>
            </a:r>
            <a:r>
              <a:rPr lang="en-US" altLang="zh-CN" sz="1600" baseline="-25000" dirty="0">
                <a:latin typeface="Times New Roman" panose="02020603050405020304" pitchFamily="18" charset="0"/>
              </a:rPr>
              <a:t>R</a:t>
            </a:r>
            <a:r>
              <a:rPr lang="en-US" altLang="zh-CN" sz="1600" dirty="0">
                <a:latin typeface="Times New Roman" panose="02020603050405020304" pitchFamily="18" charset="0"/>
              </a:rPr>
              <a:t> Mixings, </a:t>
            </a:r>
            <a:r>
              <a:rPr lang="en-US" altLang="zh-CN" sz="1600" dirty="0" err="1" smtClean="0">
                <a:latin typeface="Times New Roman" panose="02020603050405020304" pitchFamily="18" charset="0"/>
              </a:rPr>
              <a:t>LeptonQuarks</a:t>
            </a:r>
            <a:endParaRPr lang="zh-CN" altLang="en-US" sz="1600" dirty="0">
              <a:latin typeface="Times New Roman" panose="02020603050405020304" pitchFamily="18" charset="0"/>
            </a:endParaRPr>
          </a:p>
        </p:txBody>
      </p:sp>
    </p:spTree>
    <p:extLst>
      <p:ext uri="{BB962C8B-B14F-4D97-AF65-F5344CB8AC3E}">
        <p14:creationId xmlns:p14="http://schemas.microsoft.com/office/powerpoint/2010/main" val="10786865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latin typeface="Times New Roman" panose="02020603050405020304" pitchFamily="18" charset="0"/>
                <a:cs typeface="Times New Roman" panose="02020603050405020304" pitchFamily="18" charset="0"/>
                <a:sym typeface="Symbol"/>
              </a:rPr>
              <a:t>  CPV in Angle Distribution</a:t>
            </a:r>
            <a:endParaRPr lang="zh-CN" alt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65</a:t>
            </a:fld>
            <a:endParaRPr lang="en-US" dirty="0"/>
          </a:p>
        </p:txBody>
      </p:sp>
      <p:sp>
        <p:nvSpPr>
          <p:cNvPr id="7" name="TextBox 6"/>
          <p:cNvSpPr txBox="1"/>
          <p:nvPr/>
        </p:nvSpPr>
        <p:spPr>
          <a:xfrm>
            <a:off x="1094508" y="836613"/>
            <a:ext cx="6862041" cy="425758"/>
          </a:xfrm>
          <a:prstGeom prst="rect">
            <a:avLst/>
          </a:prstGeom>
          <a:noFill/>
        </p:spPr>
        <p:txBody>
          <a:bodyPr wrap="square">
            <a:spAutoFit/>
          </a:bodyPr>
          <a:lstStyle/>
          <a:p>
            <a:pPr algn="ctr">
              <a:lnSpc>
                <a:spcPts val="2600"/>
              </a:lnSpc>
              <a:defRPr/>
            </a:pPr>
            <a:r>
              <a:rPr lang="en-US" altLang="zh-CN" sz="2200" dirty="0" smtClean="0">
                <a:solidFill>
                  <a:srgbClr val="C00000"/>
                </a:solidFill>
                <a:latin typeface="Times New Roman" panose="02020603050405020304" pitchFamily="18" charset="0"/>
                <a:cs typeface="Times New Roman" panose="02020603050405020304" pitchFamily="18" charset="0"/>
              </a:rPr>
              <a:t>Need </a:t>
            </a:r>
            <a:r>
              <a:rPr lang="en-US" altLang="zh-CN" sz="2200" dirty="0">
                <a:solidFill>
                  <a:srgbClr val="C00000"/>
                </a:solidFill>
                <a:latin typeface="Times New Roman" panose="02020603050405020304" pitchFamily="18" charset="0"/>
                <a:cs typeface="Times New Roman" panose="02020603050405020304" pitchFamily="18" charset="0"/>
              </a:rPr>
              <a:t>new measurement on the angular CPV asymmetry</a:t>
            </a:r>
          </a:p>
        </p:txBody>
      </p:sp>
      <p:sp>
        <p:nvSpPr>
          <p:cNvPr id="9" name="TextBox 8"/>
          <p:cNvSpPr txBox="1">
            <a:spLocks noChangeArrowheads="1"/>
          </p:cNvSpPr>
          <p:nvPr/>
        </p:nvSpPr>
        <p:spPr bwMode="auto">
          <a:xfrm>
            <a:off x="1893716" y="1251554"/>
            <a:ext cx="5043513" cy="1631216"/>
          </a:xfrm>
          <a:prstGeom prst="rect">
            <a:avLst/>
          </a:prstGeom>
          <a:noFill/>
          <a:ln w="9525">
            <a:solidFill>
              <a:srgbClr val="F21A58"/>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en-US" altLang="zh-CN" sz="2000" dirty="0">
                <a:latin typeface="Times New Roman" panose="02020603050405020304" pitchFamily="18" charset="0"/>
                <a:cs typeface="Times New Roman" panose="02020603050405020304" pitchFamily="18" charset="0"/>
              </a:rPr>
              <a:t>Use T-odd rotationally invariant products : e.g.</a:t>
            </a:r>
          </a:p>
          <a:p>
            <a:pPr algn="ctr" eaLnBrk="1" hangingPunct="1">
              <a:spcBef>
                <a:spcPct val="0"/>
              </a:spcBef>
              <a:buFontTx/>
              <a:buNone/>
            </a:pPr>
            <a:endParaRPr lang="en-US" altLang="zh-CN" sz="2000" dirty="0">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zh-CN" sz="2000"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zh-CN" sz="2000" dirty="0">
                <a:latin typeface="Times New Roman" panose="02020603050405020304" pitchFamily="18" charset="0"/>
                <a:cs typeface="Times New Roman" panose="02020603050405020304" pitchFamily="18" charset="0"/>
              </a:rPr>
              <a:t>in </a:t>
            </a:r>
            <a:r>
              <a:rPr lang="en-US" altLang="zh-CN" sz="2000" dirty="0">
                <a:latin typeface="Times New Roman" panose="02020603050405020304" pitchFamily="18" charset="0"/>
                <a:cs typeface="Times New Roman" panose="02020603050405020304" pitchFamily="18" charset="0"/>
                <a:sym typeface="Symbol" pitchFamily="18" charset="2"/>
              </a:rPr>
              <a:t></a:t>
            </a:r>
            <a:r>
              <a:rPr lang="en-US" altLang="zh-CN" sz="2000" baseline="30000" dirty="0">
                <a:latin typeface="Times New Roman" panose="02020603050405020304" pitchFamily="18" charset="0"/>
                <a:cs typeface="Times New Roman" panose="02020603050405020304" pitchFamily="18" charset="0"/>
                <a:sym typeface="Symbol" pitchFamily="18" charset="2"/>
              </a:rPr>
              <a:t>  </a:t>
            </a:r>
            <a:r>
              <a:rPr lang="en-US" altLang="zh-CN" sz="2000" dirty="0">
                <a:latin typeface="Times New Roman" panose="02020603050405020304" pitchFamily="18" charset="0"/>
                <a:cs typeface="Times New Roman" panose="02020603050405020304" pitchFamily="18" charset="0"/>
                <a:sym typeface="Symbol" pitchFamily="18" charset="2"/>
              </a:rPr>
              <a:t>and </a:t>
            </a:r>
            <a:r>
              <a:rPr lang="en-US" altLang="zh-CN" sz="2000" baseline="30000" dirty="0">
                <a:latin typeface="Times New Roman" panose="02020603050405020304" pitchFamily="18" charset="0"/>
                <a:cs typeface="Times New Roman" panose="02020603050405020304" pitchFamily="18" charset="0"/>
                <a:sym typeface="Symbol" pitchFamily="18" charset="2"/>
              </a:rPr>
              <a:t></a:t>
            </a:r>
            <a:r>
              <a:rPr lang="en-US" altLang="zh-CN" sz="2000" dirty="0">
                <a:latin typeface="Times New Roman" panose="02020603050405020304" pitchFamily="18" charset="0"/>
                <a:cs typeface="Times New Roman" panose="02020603050405020304" pitchFamily="18" charset="0"/>
                <a:sym typeface="Symbol" pitchFamily="18" charset="2"/>
              </a:rPr>
              <a:t> decays to &gt;=2 hadrons such as : </a:t>
            </a:r>
          </a:p>
          <a:p>
            <a:pPr algn="ctr" eaLnBrk="1" hangingPunct="1">
              <a:spcBef>
                <a:spcPct val="0"/>
              </a:spcBef>
              <a:buFontTx/>
              <a:buNone/>
            </a:pP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en-US" altLang="zh-CN" sz="2000" baseline="30000" dirty="0">
                <a:latin typeface="Times New Roman" panose="02020603050405020304" pitchFamily="18" charset="0"/>
                <a:cs typeface="Times New Roman" panose="02020603050405020304" pitchFamily="18" charset="0"/>
                <a:sym typeface="Symbol" pitchFamily="18" charset="2"/>
              </a:rPr>
              <a:t>0</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25000" dirty="0">
                <a:latin typeface="Times New Roman" panose="02020603050405020304" pitchFamily="18" charset="0"/>
                <a:cs typeface="Times New Roman" panose="02020603050405020304" pitchFamily="18" charset="0"/>
                <a:sym typeface="Symbol" pitchFamily="18" charset="2"/>
              </a:rPr>
              <a:t> </a:t>
            </a:r>
            <a:r>
              <a:rPr lang="en-US" altLang="zh-CN" sz="2000" dirty="0">
                <a:latin typeface="Times New Roman" panose="02020603050405020304" pitchFamily="18" charset="0"/>
                <a:cs typeface="Times New Roman" panose="02020603050405020304" pitchFamily="18" charset="0"/>
                <a:sym typeface="Symbol" pitchFamily="18" charset="2"/>
              </a:rPr>
              <a:t>/k</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en-US" altLang="zh-CN" sz="2000" baseline="30000" dirty="0">
                <a:latin typeface="Times New Roman" panose="02020603050405020304" pitchFamily="18" charset="0"/>
                <a:cs typeface="Times New Roman" panose="02020603050405020304" pitchFamily="18" charset="0"/>
                <a:sym typeface="Symbol" pitchFamily="18" charset="2"/>
              </a:rPr>
              <a:t>0</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25000" dirty="0">
                <a:latin typeface="Times New Roman" panose="02020603050405020304" pitchFamily="18" charset="0"/>
                <a:cs typeface="Times New Roman" panose="02020603050405020304" pitchFamily="18" charset="0"/>
                <a:sym typeface="Symbol" pitchFamily="18" charset="2"/>
              </a:rPr>
              <a:t> </a:t>
            </a:r>
            <a:r>
              <a:rPr lang="en-US" altLang="zh-CN" sz="2000" dirty="0">
                <a:latin typeface="Times New Roman" panose="02020603050405020304" pitchFamily="18" charset="0"/>
                <a:cs typeface="Times New Roman" panose="02020603050405020304" pitchFamily="18" charset="0"/>
                <a:sym typeface="Symbol" pitchFamily="18" charset="2"/>
              </a:rPr>
              <a:t>,  </a:t>
            </a:r>
            <a:r>
              <a:rPr lang="zh-CN" altLang="en-US" sz="2000" dirty="0">
                <a:latin typeface="Times New Roman" panose="02020603050405020304" pitchFamily="18" charset="0"/>
                <a:cs typeface="Times New Roman" panose="02020603050405020304" pitchFamily="18" charset="0"/>
                <a:sym typeface="Symbol" pitchFamily="18" charset="2"/>
              </a:rPr>
              <a:t> </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en-US" altLang="zh-CN"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25000" dirty="0">
                <a:latin typeface="Times New Roman" panose="02020603050405020304" pitchFamily="18" charset="0"/>
                <a:cs typeface="Times New Roman" panose="02020603050405020304" pitchFamily="18" charset="0"/>
                <a:sym typeface="Symbol" pitchFamily="18" charset="2"/>
              </a:rPr>
              <a:t> </a:t>
            </a:r>
            <a:r>
              <a:rPr lang="en-US" altLang="zh-CN" sz="2000" dirty="0">
                <a:latin typeface="Times New Roman" panose="02020603050405020304" pitchFamily="18" charset="0"/>
                <a:cs typeface="Times New Roman" panose="02020603050405020304" pitchFamily="18" charset="0"/>
                <a:sym typeface="Symbol" pitchFamily="18" charset="2"/>
              </a:rPr>
              <a:t>/K</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en-US" altLang="zh-CN"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30000" dirty="0">
                <a:latin typeface="Times New Roman" panose="02020603050405020304" pitchFamily="18" charset="0"/>
                <a:cs typeface="Times New Roman" panose="02020603050405020304" pitchFamily="18" charset="0"/>
                <a:sym typeface="Symbol" pitchFamily="18" charset="2"/>
              </a:rPr>
              <a:t></a:t>
            </a:r>
            <a:r>
              <a:rPr lang="zh-CN" altLang="en-US" sz="2000" dirty="0">
                <a:latin typeface="Times New Roman" panose="02020603050405020304" pitchFamily="18" charset="0"/>
                <a:cs typeface="Times New Roman" panose="02020603050405020304" pitchFamily="18" charset="0"/>
                <a:sym typeface="Symbol" pitchFamily="18" charset="2"/>
              </a:rPr>
              <a:t></a:t>
            </a:r>
            <a:r>
              <a:rPr lang="zh-CN" altLang="en-US" sz="2000" baseline="-25000" dirty="0">
                <a:latin typeface="Times New Roman" panose="02020603050405020304" pitchFamily="18" charset="0"/>
                <a:cs typeface="Times New Roman" panose="02020603050405020304" pitchFamily="18" charset="0"/>
                <a:sym typeface="Symbol" pitchFamily="18" charset="2"/>
              </a:rPr>
              <a:t> </a:t>
            </a:r>
            <a:r>
              <a:rPr lang="en-US" altLang="zh-CN" sz="2000" dirty="0">
                <a:latin typeface="Times New Roman" panose="02020603050405020304" pitchFamily="18" charset="0"/>
                <a:cs typeface="Times New Roman" panose="02020603050405020304" pitchFamily="18" charset="0"/>
                <a:sym typeface="Symbol" pitchFamily="18" charset="2"/>
              </a:rPr>
              <a:t>, </a:t>
            </a:r>
            <a:r>
              <a:rPr lang="zh-CN" altLang="en-US" sz="2000" dirty="0">
                <a:latin typeface="Times New Roman" panose="02020603050405020304" pitchFamily="18" charset="0"/>
                <a:cs typeface="Times New Roman" panose="02020603050405020304" pitchFamily="18" charset="0"/>
                <a:sym typeface="Symbol" pitchFamily="18" charset="2"/>
              </a:rPr>
              <a:t>   </a:t>
            </a:r>
            <a:r>
              <a:rPr lang="en-US" altLang="zh-CN" sz="2000" dirty="0">
                <a:latin typeface="Times New Roman" panose="02020603050405020304" pitchFamily="18" charset="0"/>
                <a:cs typeface="Times New Roman" panose="02020603050405020304" pitchFamily="18" charset="0"/>
                <a:sym typeface="Symbol" pitchFamily="18" charset="2"/>
              </a:rPr>
              <a:t> </a:t>
            </a:r>
            <a:endParaRPr lang="zh-CN" altLang="en-US" sz="2000" dirty="0">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412" y="1718904"/>
            <a:ext cx="2035175" cy="4794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825" y="3366353"/>
            <a:ext cx="2674793" cy="2699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 Box 5"/>
          <p:cNvSpPr txBox="1">
            <a:spLocks noChangeArrowheads="1"/>
          </p:cNvSpPr>
          <p:nvPr/>
        </p:nvSpPr>
        <p:spPr bwMode="auto">
          <a:xfrm>
            <a:off x="1206541" y="3042231"/>
            <a:ext cx="139700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en-US" altLang="zh-CN" sz="2000" dirty="0">
                <a:solidFill>
                  <a:srgbClr val="FF0000"/>
                </a:solidFill>
                <a:latin typeface="Comic Sans MS" pitchFamily="66" charset="0"/>
              </a:rPr>
              <a:t>tau-charm</a:t>
            </a:r>
          </a:p>
        </p:txBody>
      </p:sp>
      <p:sp>
        <p:nvSpPr>
          <p:cNvPr id="13" name="Text Box 6"/>
          <p:cNvSpPr txBox="1">
            <a:spLocks noChangeArrowheads="1"/>
          </p:cNvSpPr>
          <p:nvPr/>
        </p:nvSpPr>
        <p:spPr bwMode="auto">
          <a:xfrm>
            <a:off x="548973" y="5157788"/>
            <a:ext cx="1368425"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en-US" altLang="zh-CN" sz="2000" b="1" dirty="0">
                <a:latin typeface="Comic Sans MS" pitchFamily="66" charset="0"/>
              </a:rPr>
              <a:t>B factory</a:t>
            </a:r>
          </a:p>
        </p:txBody>
      </p:sp>
      <p:sp>
        <p:nvSpPr>
          <p:cNvPr id="14" name="Line 8"/>
          <p:cNvSpPr>
            <a:spLocks noChangeShapeType="1"/>
          </p:cNvSpPr>
          <p:nvPr/>
        </p:nvSpPr>
        <p:spPr bwMode="auto">
          <a:xfrm>
            <a:off x="1524448" y="3389678"/>
            <a:ext cx="215900" cy="3476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CN" altLang="en-US"/>
          </a:p>
        </p:txBody>
      </p:sp>
      <p:sp>
        <p:nvSpPr>
          <p:cNvPr id="15" name="Line 9"/>
          <p:cNvSpPr>
            <a:spLocks noChangeShapeType="1"/>
          </p:cNvSpPr>
          <p:nvPr/>
        </p:nvSpPr>
        <p:spPr bwMode="auto">
          <a:xfrm flipV="1">
            <a:off x="1233185" y="4708957"/>
            <a:ext cx="504825" cy="5762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CN" altLang="en-US"/>
          </a:p>
        </p:txBody>
      </p:sp>
      <p:sp>
        <p:nvSpPr>
          <p:cNvPr id="16" name="Text Box 10"/>
          <p:cNvSpPr txBox="1">
            <a:spLocks noChangeArrowheads="1"/>
          </p:cNvSpPr>
          <p:nvPr/>
        </p:nvSpPr>
        <p:spPr bwMode="auto">
          <a:xfrm>
            <a:off x="4237872" y="3069184"/>
            <a:ext cx="4062848" cy="400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en-US" altLang="zh-CN" sz="2000" b="1" dirty="0">
                <a:latin typeface="Times New Roman" panose="02020603050405020304" pitchFamily="18" charset="0"/>
                <a:cs typeface="Times New Roman" panose="02020603050405020304" pitchFamily="18" charset="0"/>
              </a:rPr>
              <a:t>“</a:t>
            </a:r>
            <a:r>
              <a:rPr lang="en-US" altLang="zh-CN" sz="2000" b="1" dirty="0">
                <a:solidFill>
                  <a:srgbClr val="FF0000"/>
                </a:solidFill>
                <a:latin typeface="Times New Roman" panose="02020603050405020304" pitchFamily="18" charset="0"/>
                <a:cs typeface="Times New Roman" panose="02020603050405020304" pitchFamily="18" charset="0"/>
              </a:rPr>
              <a:t>Figure Of Merits</a:t>
            </a:r>
            <a:r>
              <a:rPr lang="en-US" altLang="zh-CN" sz="2000" b="1" dirty="0">
                <a:latin typeface="Times New Roman" panose="02020603050405020304" pitchFamily="18" charset="0"/>
                <a:cs typeface="Times New Roman" panose="02020603050405020304" pitchFamily="18" charset="0"/>
              </a:rPr>
              <a:t>”  -- Y</a:t>
            </a:r>
            <a:r>
              <a:rPr lang="en-US" altLang="zh-CN" sz="2000" b="1" dirty="0" smtClean="0">
                <a:latin typeface="Times New Roman" panose="02020603050405020304" pitchFamily="18" charset="0"/>
                <a:cs typeface="Times New Roman" panose="02020603050405020304" pitchFamily="18" charset="0"/>
              </a:rPr>
              <a:t>.  S</a:t>
            </a:r>
            <a:r>
              <a:rPr lang="en-US" altLang="zh-CN" sz="2000" b="1" dirty="0">
                <a:latin typeface="Times New Roman" panose="02020603050405020304" pitchFamily="18" charset="0"/>
                <a:cs typeface="Times New Roman" panose="02020603050405020304" pitchFamily="18" charset="0"/>
              </a:rPr>
              <a:t>. TSAI</a:t>
            </a:r>
          </a:p>
        </p:txBody>
      </p:sp>
      <p:sp>
        <p:nvSpPr>
          <p:cNvPr id="17" name="TextBox 1"/>
          <p:cNvSpPr txBox="1">
            <a:spLocks noChangeArrowheads="1"/>
          </p:cNvSpPr>
          <p:nvPr/>
        </p:nvSpPr>
        <p:spPr bwMode="auto">
          <a:xfrm>
            <a:off x="4841446" y="5919531"/>
            <a:ext cx="308056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en-US" altLang="zh-CN" sz="2000" b="1" dirty="0" smtClean="0">
                <a:solidFill>
                  <a:srgbClr val="0036FA"/>
                </a:solidFill>
                <a:latin typeface="Times New Roman" panose="02020603050405020304" pitchFamily="18" charset="0"/>
                <a:cs typeface="Times New Roman" panose="02020603050405020304" pitchFamily="18" charset="0"/>
              </a:rPr>
              <a:t>Y. S. Tsai, PRD </a:t>
            </a:r>
            <a:r>
              <a:rPr lang="en-US" altLang="zh-CN" sz="2000" b="1" dirty="0">
                <a:solidFill>
                  <a:srgbClr val="0036FA"/>
                </a:solidFill>
                <a:latin typeface="Times New Roman" panose="02020603050405020304" pitchFamily="18" charset="0"/>
                <a:cs typeface="Times New Roman" panose="02020603050405020304" pitchFamily="18" charset="0"/>
              </a:rPr>
              <a:t>51.3172</a:t>
            </a:r>
            <a:endParaRPr lang="zh-CN" altLang="en-US" sz="2000" b="1" dirty="0">
              <a:solidFill>
                <a:srgbClr val="0036FA"/>
              </a:solidFill>
              <a:latin typeface="Times New Roman" panose="02020603050405020304" pitchFamily="18" charset="0"/>
              <a:cs typeface="Times New Roman" panose="02020603050405020304" pitchFamily="18" charset="0"/>
            </a:endParaRPr>
          </a:p>
        </p:txBody>
      </p:sp>
      <p:pic>
        <p:nvPicPr>
          <p:cNvPr id="18"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7872" y="3560214"/>
            <a:ext cx="4221027" cy="1160463"/>
          </a:xfrm>
          <a:prstGeom prst="rect">
            <a:avLst/>
          </a:prstGeom>
          <a:noFill/>
          <a:ln w="9525">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pic>
      <p:sp>
        <p:nvSpPr>
          <p:cNvPr id="19" name="Text Box 15"/>
          <p:cNvSpPr txBox="1">
            <a:spLocks noChangeArrowheads="1"/>
          </p:cNvSpPr>
          <p:nvPr/>
        </p:nvSpPr>
        <p:spPr bwMode="auto">
          <a:xfrm>
            <a:off x="4294287" y="4831119"/>
            <a:ext cx="4041491" cy="11695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lnSpc>
                <a:spcPts val="2800"/>
              </a:lnSpc>
              <a:spcBef>
                <a:spcPct val="0"/>
              </a:spcBef>
              <a:buFontTx/>
              <a:buNone/>
            </a:pPr>
            <a:r>
              <a:rPr lang="en-US" altLang="zh-CN" sz="1800" dirty="0">
                <a:solidFill>
                  <a:schemeClr val="accent2"/>
                </a:solidFill>
                <a:latin typeface="Times New Roman" panose="02020603050405020304" pitchFamily="18" charset="0"/>
                <a:cs typeface="Times New Roman" panose="02020603050405020304" pitchFamily="18" charset="0"/>
              </a:rPr>
              <a:t>BESIII @ 4.25 (10</a:t>
            </a:r>
            <a:r>
              <a:rPr lang="en-US" altLang="zh-CN" sz="1800" baseline="30000" dirty="0">
                <a:solidFill>
                  <a:schemeClr val="accent2"/>
                </a:solidFill>
                <a:latin typeface="Times New Roman" panose="02020603050405020304" pitchFamily="18" charset="0"/>
                <a:cs typeface="Times New Roman" panose="02020603050405020304" pitchFamily="18" charset="0"/>
              </a:rPr>
              <a:t>33</a:t>
            </a:r>
            <a:r>
              <a:rPr lang="en-US" altLang="zh-CN" sz="1800" dirty="0">
                <a:solidFill>
                  <a:schemeClr val="accent2"/>
                </a:solidFill>
                <a:latin typeface="Times New Roman" panose="02020603050405020304" pitchFamily="18" charset="0"/>
                <a:cs typeface="Times New Roman" panose="02020603050405020304" pitchFamily="18" charset="0"/>
              </a:rPr>
              <a:t>cm</a:t>
            </a:r>
            <a:r>
              <a:rPr lang="en-US" altLang="zh-CN" sz="1800" baseline="30000" dirty="0">
                <a:solidFill>
                  <a:schemeClr val="accent2"/>
                </a:solidFill>
                <a:latin typeface="Times New Roman" panose="02020603050405020304" pitchFamily="18" charset="0"/>
                <a:cs typeface="Times New Roman" panose="02020603050405020304" pitchFamily="18" charset="0"/>
              </a:rPr>
              <a:t>-2</a:t>
            </a:r>
            <a:r>
              <a:rPr lang="en-US" altLang="zh-CN" sz="1800" dirty="0">
                <a:solidFill>
                  <a:schemeClr val="accent2"/>
                </a:solidFill>
                <a:latin typeface="Times New Roman" panose="02020603050405020304" pitchFamily="18" charset="0"/>
                <a:cs typeface="Times New Roman" panose="02020603050405020304" pitchFamily="18" charset="0"/>
              </a:rPr>
              <a:t>s</a:t>
            </a:r>
            <a:r>
              <a:rPr lang="en-US" altLang="zh-CN" sz="1800" baseline="30000" dirty="0">
                <a:solidFill>
                  <a:schemeClr val="accent2"/>
                </a:solidFill>
                <a:latin typeface="Times New Roman" panose="02020603050405020304" pitchFamily="18" charset="0"/>
                <a:cs typeface="Times New Roman" panose="02020603050405020304" pitchFamily="18" charset="0"/>
              </a:rPr>
              <a:t>-1</a:t>
            </a:r>
            <a:r>
              <a:rPr lang="en-US" altLang="zh-CN" sz="1800" dirty="0">
                <a:solidFill>
                  <a:schemeClr val="accent2"/>
                </a:solidFill>
                <a:latin typeface="Times New Roman" panose="02020603050405020304" pitchFamily="18" charset="0"/>
                <a:cs typeface="Times New Roman" panose="02020603050405020304" pitchFamily="18" charset="0"/>
              </a:rPr>
              <a:t>)    </a:t>
            </a:r>
            <a:r>
              <a:rPr lang="en-US" altLang="zh-CN" sz="1800" dirty="0" smtClean="0">
                <a:solidFill>
                  <a:schemeClr val="accent2"/>
                </a:solidFill>
                <a:latin typeface="Times New Roman" panose="02020603050405020304" pitchFamily="18" charset="0"/>
                <a:cs typeface="Times New Roman" panose="02020603050405020304" pitchFamily="18" charset="0"/>
              </a:rPr>
              <a:t> </a:t>
            </a:r>
            <a:r>
              <a:rPr lang="en-US" altLang="zh-CN" sz="1800" dirty="0">
                <a:solidFill>
                  <a:schemeClr val="accent2"/>
                </a:solidFill>
                <a:latin typeface="Times New Roman" panose="02020603050405020304" pitchFamily="18" charset="0"/>
                <a:cs typeface="Times New Roman" panose="02020603050405020304" pitchFamily="18" charset="0"/>
              </a:rPr>
              <a:t>FOM=1</a:t>
            </a:r>
            <a:r>
              <a:rPr lang="en-US" altLang="zh-CN" sz="1800" dirty="0">
                <a:latin typeface="Times New Roman" panose="02020603050405020304" pitchFamily="18" charset="0"/>
                <a:cs typeface="Times New Roman" panose="02020603050405020304" pitchFamily="18" charset="0"/>
              </a:rPr>
              <a:t> </a:t>
            </a:r>
          </a:p>
          <a:p>
            <a:pPr eaLnBrk="1" hangingPunct="1">
              <a:lnSpc>
                <a:spcPts val="2800"/>
              </a:lnSpc>
              <a:spcBef>
                <a:spcPct val="0"/>
              </a:spcBef>
              <a:buFontTx/>
              <a:buNone/>
            </a:pPr>
            <a:r>
              <a:rPr lang="en-US" altLang="zh-CN" sz="1800" dirty="0" smtClean="0">
                <a:solidFill>
                  <a:srgbClr val="FF0000"/>
                </a:solidFill>
                <a:latin typeface="Times New Roman" panose="02020603050405020304" pitchFamily="18" charset="0"/>
                <a:cs typeface="Times New Roman" panose="02020603050405020304" pitchFamily="18" charset="0"/>
              </a:rPr>
              <a:t>HIEPA @ 4.25 </a:t>
            </a:r>
            <a:r>
              <a:rPr lang="en-US" altLang="zh-CN" sz="1800" dirty="0">
                <a:solidFill>
                  <a:srgbClr val="FF0000"/>
                </a:solidFill>
                <a:latin typeface="Times New Roman" panose="02020603050405020304" pitchFamily="18" charset="0"/>
                <a:cs typeface="Times New Roman" panose="02020603050405020304" pitchFamily="18" charset="0"/>
              </a:rPr>
              <a:t>(10</a:t>
            </a:r>
            <a:r>
              <a:rPr lang="en-US" altLang="zh-CN" sz="1800" baseline="30000" dirty="0">
                <a:solidFill>
                  <a:srgbClr val="FF0000"/>
                </a:solidFill>
                <a:latin typeface="Times New Roman" panose="02020603050405020304" pitchFamily="18" charset="0"/>
                <a:cs typeface="Times New Roman" panose="02020603050405020304" pitchFamily="18" charset="0"/>
              </a:rPr>
              <a:t>35</a:t>
            </a:r>
            <a:r>
              <a:rPr lang="en-US" altLang="zh-CN" sz="1800" dirty="0">
                <a:solidFill>
                  <a:srgbClr val="FF0000"/>
                </a:solidFill>
                <a:latin typeface="Times New Roman" panose="02020603050405020304" pitchFamily="18" charset="0"/>
                <a:cs typeface="Times New Roman" panose="02020603050405020304" pitchFamily="18" charset="0"/>
              </a:rPr>
              <a:t>cm</a:t>
            </a:r>
            <a:r>
              <a:rPr lang="en-US" altLang="zh-CN" sz="1800" baseline="30000" dirty="0">
                <a:solidFill>
                  <a:srgbClr val="FF0000"/>
                </a:solidFill>
                <a:latin typeface="Times New Roman" panose="02020603050405020304" pitchFamily="18" charset="0"/>
                <a:cs typeface="Times New Roman" panose="02020603050405020304" pitchFamily="18" charset="0"/>
              </a:rPr>
              <a:t>-2</a:t>
            </a:r>
            <a:r>
              <a:rPr lang="en-US" altLang="zh-CN" sz="1800" dirty="0">
                <a:solidFill>
                  <a:srgbClr val="FF0000"/>
                </a:solidFill>
                <a:latin typeface="Times New Roman" panose="02020603050405020304" pitchFamily="18" charset="0"/>
                <a:cs typeface="Times New Roman" panose="02020603050405020304" pitchFamily="18" charset="0"/>
              </a:rPr>
              <a:t>s</a:t>
            </a:r>
            <a:r>
              <a:rPr lang="en-US" altLang="zh-CN" sz="1800" baseline="30000" dirty="0">
                <a:solidFill>
                  <a:srgbClr val="FF0000"/>
                </a:solidFill>
                <a:latin typeface="Times New Roman" panose="02020603050405020304" pitchFamily="18" charset="0"/>
                <a:cs typeface="Times New Roman" panose="02020603050405020304" pitchFamily="18" charset="0"/>
              </a:rPr>
              <a:t>-1</a:t>
            </a:r>
            <a:r>
              <a:rPr lang="en-US" altLang="zh-CN" sz="1800" dirty="0">
                <a:solidFill>
                  <a:srgbClr val="FF0000"/>
                </a:solidFill>
                <a:latin typeface="Times New Roman" panose="02020603050405020304" pitchFamily="18" charset="0"/>
                <a:cs typeface="Times New Roman" panose="02020603050405020304" pitchFamily="18" charset="0"/>
              </a:rPr>
              <a:t>)     FOM=100</a:t>
            </a:r>
          </a:p>
          <a:p>
            <a:pPr eaLnBrk="1" hangingPunct="1">
              <a:lnSpc>
                <a:spcPts val="2800"/>
              </a:lnSpc>
              <a:spcBef>
                <a:spcPct val="0"/>
              </a:spcBef>
              <a:buFontTx/>
              <a:buNone/>
            </a:pPr>
            <a:r>
              <a:rPr lang="en-US" altLang="zh-CN" sz="1800" dirty="0" smtClean="0">
                <a:latin typeface="Times New Roman" panose="02020603050405020304" pitchFamily="18" charset="0"/>
                <a:cs typeface="Times New Roman" panose="02020603050405020304" pitchFamily="18" charset="0"/>
              </a:rPr>
              <a:t>Super B @ </a:t>
            </a:r>
            <a:r>
              <a:rPr lang="en-US" altLang="zh-CN" sz="1800" dirty="0">
                <a:latin typeface="Times New Roman" panose="02020603050405020304" pitchFamily="18" charset="0"/>
                <a:cs typeface="Times New Roman" panose="02020603050405020304" pitchFamily="18" charset="0"/>
              </a:rPr>
              <a:t>(10</a:t>
            </a:r>
            <a:r>
              <a:rPr lang="en-US" altLang="zh-CN" sz="1800" baseline="30000" dirty="0">
                <a:latin typeface="Times New Roman" panose="02020603050405020304" pitchFamily="18" charset="0"/>
                <a:cs typeface="Times New Roman" panose="02020603050405020304" pitchFamily="18" charset="0"/>
              </a:rPr>
              <a:t>36</a:t>
            </a:r>
            <a:r>
              <a:rPr lang="en-US" altLang="zh-CN" sz="1800" dirty="0">
                <a:latin typeface="Times New Roman" panose="02020603050405020304" pitchFamily="18" charset="0"/>
                <a:cs typeface="Times New Roman" panose="02020603050405020304" pitchFamily="18" charset="0"/>
              </a:rPr>
              <a:t>cm</a:t>
            </a:r>
            <a:r>
              <a:rPr lang="en-US" altLang="zh-CN" sz="1800" baseline="30000" dirty="0">
                <a:latin typeface="Times New Roman" panose="02020603050405020304" pitchFamily="18" charset="0"/>
                <a:cs typeface="Times New Roman" panose="02020603050405020304" pitchFamily="18" charset="0"/>
              </a:rPr>
              <a:t>-2</a:t>
            </a:r>
            <a:r>
              <a:rPr lang="en-US" altLang="zh-CN" sz="1800" dirty="0">
                <a:latin typeface="Times New Roman" panose="02020603050405020304" pitchFamily="18" charset="0"/>
                <a:cs typeface="Times New Roman" panose="02020603050405020304" pitchFamily="18" charset="0"/>
              </a:rPr>
              <a:t>s</a:t>
            </a:r>
            <a:r>
              <a:rPr lang="en-US" altLang="zh-CN" sz="1800" baseline="30000" dirty="0">
                <a:latin typeface="Times New Roman" panose="02020603050405020304" pitchFamily="18" charset="0"/>
                <a:cs typeface="Times New Roman" panose="02020603050405020304" pitchFamily="18" charset="0"/>
              </a:rPr>
              <a:t>-1</a:t>
            </a:r>
            <a:r>
              <a:rPr lang="en-US" altLang="zh-CN" sz="1800" dirty="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           FOM=65 </a:t>
            </a:r>
            <a:endParaRPr lang="en-US" altLang="zh-CN" sz="18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720130" y="3161943"/>
            <a:ext cx="354161" cy="369332"/>
          </a:xfrm>
          <a:prstGeom prst="rect">
            <a:avLst/>
          </a:prstGeom>
          <a:solidFill>
            <a:schemeClr val="bg1"/>
          </a:solidFill>
        </p:spPr>
        <p:txBody>
          <a:bodyPr wrap="square" rtlCol="0">
            <a:spAutoFit/>
          </a:bodyPr>
          <a:lstStyle/>
          <a:p>
            <a:endParaRPr lang="zh-CN" altLang="en-US" dirty="0"/>
          </a:p>
        </p:txBody>
      </p:sp>
      <p:sp>
        <p:nvSpPr>
          <p:cNvPr id="21" name="TextBox 20"/>
          <p:cNvSpPr txBox="1"/>
          <p:nvPr/>
        </p:nvSpPr>
        <p:spPr>
          <a:xfrm>
            <a:off x="6988967" y="1745960"/>
            <a:ext cx="1935163" cy="707886"/>
          </a:xfrm>
          <a:prstGeom prst="rect">
            <a:avLst/>
          </a:prstGeom>
          <a:noFill/>
        </p:spPr>
        <p:txBody>
          <a:bodyPr wrap="square" rtlCol="0">
            <a:spAutoFit/>
          </a:bodyPr>
          <a:lstStyle/>
          <a:p>
            <a:pPr algn="ctr"/>
            <a:r>
              <a:rPr lang="en-US" altLang="zh-CN" sz="2000" dirty="0" smtClean="0">
                <a:solidFill>
                  <a:srgbClr val="FF0000"/>
                </a:solidFill>
                <a:latin typeface="Times New Roman" panose="02020603050405020304" pitchFamily="18" charset="0"/>
                <a:cs typeface="Times New Roman" panose="02020603050405020304" pitchFamily="18" charset="0"/>
              </a:rPr>
              <a:t>Need</a:t>
            </a:r>
          </a:p>
          <a:p>
            <a:pPr algn="ctr"/>
            <a:r>
              <a:rPr lang="en-US" altLang="zh-CN" sz="2000" dirty="0">
                <a:solidFill>
                  <a:srgbClr val="FF0000"/>
                </a:solidFill>
                <a:latin typeface="Times New Roman" panose="02020603050405020304" pitchFamily="18" charset="0"/>
                <a:cs typeface="Times New Roman" panose="02020603050405020304" pitchFamily="18" charset="0"/>
              </a:rPr>
              <a:t>p</a:t>
            </a:r>
            <a:r>
              <a:rPr lang="en-US" altLang="zh-CN" sz="2000" dirty="0" smtClean="0">
                <a:solidFill>
                  <a:srgbClr val="FF0000"/>
                </a:solidFill>
                <a:latin typeface="Times New Roman" panose="02020603050405020304" pitchFamily="18" charset="0"/>
                <a:cs typeface="Times New Roman" panose="02020603050405020304" pitchFamily="18" charset="0"/>
              </a:rPr>
              <a:t>olarized beam</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12891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16013" y="-13365"/>
            <a:ext cx="6911975" cy="806389"/>
          </a:xfrm>
          <a:noFill/>
          <a:ln>
            <a:solidFill>
              <a:schemeClr val="bg1"/>
            </a:solidFill>
          </a:ln>
        </p:spPr>
        <p:txBody>
          <a:bodyPr>
            <a:normAutofit fontScale="90000"/>
          </a:bodyPr>
          <a:lstStyle/>
          <a:p>
            <a:pPr>
              <a:defRPr/>
            </a:pPr>
            <a:r>
              <a:rPr lang="en-GB" dirty="0" smtClean="0">
                <a:solidFill>
                  <a:srgbClr val="000000"/>
                </a:solidFill>
                <a:effectLst>
                  <a:outerShdw blurRad="38100" dist="38100" dir="2700000" algn="tl">
                    <a:srgbClr val="DDDDDD"/>
                  </a:outerShdw>
                </a:effectLst>
                <a:latin typeface="+mn-lt"/>
                <a:ea typeface="ＭＳ Ｐゴシック" charset="0"/>
                <a:cs typeface="Times New Roman" charset="0"/>
              </a:rPr>
              <a:t>Lepton Flavour Violating (LFV)</a:t>
            </a:r>
            <a:endParaRPr lang="en-GB" dirty="0">
              <a:solidFill>
                <a:srgbClr val="000000"/>
              </a:solidFill>
              <a:effectLst>
                <a:outerShdw blurRad="38100" dist="38100" dir="2700000" algn="tl">
                  <a:srgbClr val="DDDDDD"/>
                </a:outerShdw>
              </a:effectLst>
              <a:latin typeface="+mn-lt"/>
              <a:ea typeface="ＭＳ Ｐゴシック" charset="0"/>
              <a:cs typeface="Times New Roman" charset="0"/>
            </a:endParaRPr>
          </a:p>
        </p:txBody>
      </p:sp>
      <p:sp>
        <p:nvSpPr>
          <p:cNvPr id="5" name="Segnaposto numero diapositiva 4"/>
          <p:cNvSpPr>
            <a:spLocks noGrp="1"/>
          </p:cNvSpPr>
          <p:nvPr>
            <p:ph type="sldNum" sz="quarter" idx="12"/>
          </p:nvPr>
        </p:nvSpPr>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D9B11B02-98A5-0749-AEB7-DA5E2A4FC2C0}" type="slidenum">
              <a:rPr lang="en-GB" sz="1600" smtClean="0">
                <a:cs typeface="Times New Roman" charset="0"/>
              </a:rPr>
              <a:pPr eaLnBrk="1" hangingPunct="1">
                <a:defRPr/>
              </a:pPr>
              <a:t>66</a:t>
            </a:fld>
            <a:endParaRPr lang="en-GB" sz="1600" smtClean="0">
              <a:cs typeface="Times New Roman" charset="0"/>
            </a:endParaRPr>
          </a:p>
        </p:txBody>
      </p:sp>
      <p:sp>
        <p:nvSpPr>
          <p:cNvPr id="6" name="CasellaDiTesto 5"/>
          <p:cNvSpPr txBox="1"/>
          <p:nvPr/>
        </p:nvSpPr>
        <p:spPr>
          <a:xfrm>
            <a:off x="498151" y="809526"/>
            <a:ext cx="8369623" cy="1349087"/>
          </a:xfrm>
          <a:prstGeom prst="rect">
            <a:avLst/>
          </a:prstGeom>
          <a:noFill/>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50000"/>
              </a:lnSpc>
              <a:defRPr/>
            </a:pPr>
            <a:r>
              <a:rPr lang="en-GB" sz="2800" b="1" dirty="0">
                <a:solidFill>
                  <a:srgbClr val="0000FF"/>
                </a:solidFill>
                <a:effectLst>
                  <a:outerShdw blurRad="38100" dist="38100" dir="2700000" algn="tl">
                    <a:srgbClr val="DDDDDD"/>
                  </a:outerShdw>
                </a:effectLst>
                <a:latin typeface="+mn-lt"/>
                <a:cs typeface="Times New Roman" charset="0"/>
              </a:rPr>
              <a:t>C</a:t>
            </a:r>
            <a:r>
              <a:rPr lang="en-GB" sz="2800" b="1" dirty="0" smtClean="0">
                <a:solidFill>
                  <a:srgbClr val="0000FF"/>
                </a:solidFill>
                <a:effectLst>
                  <a:outerShdw blurRad="38100" dist="38100" dir="2700000" algn="tl">
                    <a:srgbClr val="DDDDDD"/>
                  </a:outerShdw>
                </a:effectLst>
                <a:latin typeface="+mn-lt"/>
                <a:cs typeface="Times New Roman" charset="0"/>
              </a:rPr>
              <a:t>LFV processes</a:t>
            </a:r>
            <a:r>
              <a:rPr lang="en-GB" sz="2800" b="1" dirty="0">
                <a:effectLst>
                  <a:outerShdw blurRad="38100" dist="38100" dir="2700000" algn="tl">
                    <a:srgbClr val="DDDDDD"/>
                  </a:outerShdw>
                </a:effectLst>
                <a:latin typeface="+mn-lt"/>
                <a:cs typeface="Times New Roman" charset="0"/>
              </a:rPr>
              <a:t> </a:t>
            </a:r>
            <a:r>
              <a:rPr lang="en-GB" sz="2800" b="1" dirty="0" smtClean="0">
                <a:effectLst>
                  <a:outerShdw blurRad="38100" dist="38100" dir="2700000" algn="tl">
                    <a:srgbClr val="DDDDDD"/>
                  </a:outerShdw>
                </a:effectLst>
                <a:latin typeface="+mn-lt"/>
                <a:cs typeface="Times New Roman" charset="0"/>
              </a:rPr>
              <a:t>sensitive to </a:t>
            </a:r>
            <a:r>
              <a:rPr lang="en-GB" sz="2800" b="1" dirty="0" smtClean="0">
                <a:solidFill>
                  <a:srgbClr val="FF0000"/>
                </a:solidFill>
                <a:effectLst>
                  <a:outerShdw blurRad="38100" dist="38100" dir="2700000" algn="tl">
                    <a:srgbClr val="DDDDDD"/>
                  </a:outerShdw>
                </a:effectLst>
                <a:latin typeface="+mn-lt"/>
                <a:cs typeface="Times New Roman" charset="0"/>
              </a:rPr>
              <a:t>New Physics (NP) </a:t>
            </a:r>
          </a:p>
          <a:p>
            <a:pPr eaLnBrk="1" hangingPunct="1">
              <a:lnSpc>
                <a:spcPct val="150000"/>
              </a:lnSpc>
              <a:defRPr/>
            </a:pPr>
            <a:r>
              <a:rPr lang="en-GB" sz="2800" b="1" dirty="0" smtClean="0">
                <a:effectLst>
                  <a:outerShdw blurRad="38100" dist="38100" dir="2700000" algn="tl">
                    <a:srgbClr val="DDDDDD"/>
                  </a:outerShdw>
                </a:effectLst>
                <a:latin typeface="+mn-lt"/>
                <a:cs typeface="Times New Roman" charset="0"/>
              </a:rPr>
              <a:t>through lepton-lepton coupling</a:t>
            </a:r>
          </a:p>
        </p:txBody>
      </p:sp>
      <p:pic>
        <p:nvPicPr>
          <p:cNvPr id="7" name="Picture 2"/>
          <p:cNvPicPr>
            <a:picLocks noChangeAspect="1" noChangeArrowheads="1"/>
          </p:cNvPicPr>
          <p:nvPr/>
        </p:nvPicPr>
        <p:blipFill>
          <a:blip r:embed="rId2"/>
          <a:srcRect l="15273" r="10910"/>
          <a:stretch>
            <a:fillRect/>
          </a:stretch>
        </p:blipFill>
        <p:spPr bwMode="auto">
          <a:xfrm>
            <a:off x="5252511" y="1499056"/>
            <a:ext cx="2515468" cy="917496"/>
          </a:xfrm>
          <a:prstGeom prst="rect">
            <a:avLst/>
          </a:prstGeom>
          <a:solidFill>
            <a:schemeClr val="accent3">
              <a:lumMod val="40000"/>
              <a:lumOff val="60000"/>
            </a:schemeClr>
          </a:solidFill>
          <a:ln w="9525">
            <a:noFill/>
            <a:miter lim="800000"/>
            <a:headEnd/>
            <a:tailEnd/>
          </a:ln>
        </p:spPr>
      </p:pic>
      <p:pic>
        <p:nvPicPr>
          <p:cNvPr id="317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2048"/>
            <a:ext cx="3257550" cy="258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1" name="CasellaDiTesto 8"/>
          <p:cNvSpPr txBox="1">
            <a:spLocks noChangeArrowheads="1"/>
          </p:cNvSpPr>
          <p:nvPr/>
        </p:nvSpPr>
        <p:spPr bwMode="auto">
          <a:xfrm>
            <a:off x="721172" y="5518487"/>
            <a:ext cx="34855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2800" dirty="0">
                <a:solidFill>
                  <a:srgbClr val="FF0000"/>
                </a:solidFill>
                <a:latin typeface="Symbol" charset="0"/>
              </a:rPr>
              <a:t>m</a:t>
            </a:r>
            <a:r>
              <a:rPr lang="en-GB" sz="2800" dirty="0">
                <a:solidFill>
                  <a:srgbClr val="FF0000"/>
                </a:solidFill>
                <a:latin typeface="Comic Sans MS" charset="0"/>
              </a:rPr>
              <a:t>, </a:t>
            </a:r>
            <a:r>
              <a:rPr lang="en-GB" sz="2800" dirty="0">
                <a:solidFill>
                  <a:srgbClr val="FF0000"/>
                </a:solidFill>
                <a:latin typeface="Symbol" charset="0"/>
              </a:rPr>
              <a:t>t</a:t>
            </a:r>
            <a:r>
              <a:rPr lang="en-GB" sz="2800" dirty="0">
                <a:solidFill>
                  <a:srgbClr val="FF0000"/>
                </a:solidFill>
                <a:latin typeface="Comic Sans MS" charset="0"/>
              </a:rPr>
              <a:t> </a:t>
            </a:r>
            <a:r>
              <a:rPr lang="en-GB" sz="2800" dirty="0">
                <a:solidFill>
                  <a:srgbClr val="FF0000"/>
                </a:solidFill>
                <a:cs typeface="Times New Roman" charset="0"/>
              </a:rPr>
              <a:t>anomalous decays</a:t>
            </a:r>
          </a:p>
        </p:txBody>
      </p:sp>
      <p:pic>
        <p:nvPicPr>
          <p:cNvPr id="317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2932410"/>
            <a:ext cx="2343150" cy="203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695317"/>
            <a:ext cx="1857375" cy="238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Parentesi graffa chiusa 11"/>
          <p:cNvSpPr/>
          <p:nvPr/>
        </p:nvSpPr>
        <p:spPr>
          <a:xfrm rot="5400000">
            <a:off x="2304256" y="2771835"/>
            <a:ext cx="574675" cy="4681538"/>
          </a:xfrm>
          <a:prstGeom prst="rightBrace">
            <a:avLst/>
          </a:prstGeom>
          <a:ln w="38100"/>
        </p:spPr>
        <p:style>
          <a:lnRef idx="1">
            <a:schemeClr val="dk1"/>
          </a:lnRef>
          <a:fillRef idx="0">
            <a:schemeClr val="dk1"/>
          </a:fillRef>
          <a:effectRef idx="0">
            <a:schemeClr val="dk1"/>
          </a:effectRef>
          <a:fontRef idx="minor">
            <a:schemeClr val="tx1"/>
          </a:fontRef>
        </p:style>
        <p:txBody>
          <a:bodyPr anchor="ctr"/>
          <a:lstStyle/>
          <a:p>
            <a:pPr algn="ctr">
              <a:defRPr/>
            </a:pPr>
            <a:endParaRPr lang="en-US">
              <a:latin typeface="Arial" charset="0"/>
              <a:ea typeface="ＭＳ Ｐゴシック" charset="0"/>
              <a:cs typeface="ＭＳ Ｐゴシック" charset="0"/>
            </a:endParaRPr>
          </a:p>
        </p:txBody>
      </p:sp>
      <p:sp>
        <p:nvSpPr>
          <p:cNvPr id="13" name="Parentesi graffa chiusa 12"/>
          <p:cNvSpPr/>
          <p:nvPr/>
        </p:nvSpPr>
        <p:spPr>
          <a:xfrm rot="5400000">
            <a:off x="7740650" y="4529694"/>
            <a:ext cx="503237" cy="1223962"/>
          </a:xfrm>
          <a:prstGeom prst="rightBrace">
            <a:avLst/>
          </a:prstGeom>
          <a:ln w="38100"/>
        </p:spPr>
        <p:style>
          <a:lnRef idx="1">
            <a:schemeClr val="dk1"/>
          </a:lnRef>
          <a:fillRef idx="0">
            <a:schemeClr val="dk1"/>
          </a:fillRef>
          <a:effectRef idx="0">
            <a:schemeClr val="dk1"/>
          </a:effectRef>
          <a:fontRef idx="minor">
            <a:schemeClr val="tx1"/>
          </a:fontRef>
        </p:style>
        <p:txBody>
          <a:bodyPr anchor="ctr"/>
          <a:lstStyle/>
          <a:p>
            <a:pPr algn="ctr">
              <a:defRPr/>
            </a:pPr>
            <a:endParaRPr lang="en-US">
              <a:latin typeface="Arial" charset="0"/>
              <a:ea typeface="ＭＳ Ｐゴシック" charset="0"/>
              <a:cs typeface="ＭＳ Ｐゴシック" charset="0"/>
            </a:endParaRPr>
          </a:p>
        </p:txBody>
      </p:sp>
      <p:sp>
        <p:nvSpPr>
          <p:cNvPr id="31756" name="CasellaDiTesto 13"/>
          <p:cNvSpPr txBox="1">
            <a:spLocks noChangeArrowheads="1"/>
          </p:cNvSpPr>
          <p:nvPr/>
        </p:nvSpPr>
        <p:spPr bwMode="auto">
          <a:xfrm>
            <a:off x="5252510" y="5445125"/>
            <a:ext cx="1840292"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2800" b="1" dirty="0">
                <a:solidFill>
                  <a:srgbClr val="FF0000"/>
                </a:solidFill>
                <a:latin typeface="Symbol" charset="0"/>
                <a:sym typeface="Symbol" charset="0"/>
              </a:rPr>
              <a:t>m </a:t>
            </a:r>
            <a:r>
              <a:rPr lang="en-GB" sz="2800" b="1" dirty="0">
                <a:solidFill>
                  <a:srgbClr val="FF0000"/>
                </a:solidFill>
                <a:latin typeface="Comic Sans MS" charset="0"/>
                <a:sym typeface="Symbol" charset="0"/>
              </a:rPr>
              <a:t> </a:t>
            </a:r>
            <a:r>
              <a:rPr lang="en-GB" sz="2800" b="1" dirty="0">
                <a:solidFill>
                  <a:srgbClr val="FF0000"/>
                </a:solidFill>
                <a:cs typeface="Times New Roman" charset="0"/>
                <a:sym typeface="Symbol" charset="0"/>
              </a:rPr>
              <a:t>e</a:t>
            </a:r>
            <a:r>
              <a:rPr lang="en-GB" sz="2800" b="1" dirty="0">
                <a:solidFill>
                  <a:srgbClr val="FF0000"/>
                </a:solidFill>
                <a:latin typeface="Comic Sans MS" charset="0"/>
                <a:cs typeface="Times New Roman" charset="0"/>
                <a:sym typeface="Symbol" charset="0"/>
              </a:rPr>
              <a:t> </a:t>
            </a:r>
          </a:p>
          <a:p>
            <a:pPr eaLnBrk="1" hangingPunct="1"/>
            <a:r>
              <a:rPr lang="en-GB" sz="2800" b="1" dirty="0">
                <a:solidFill>
                  <a:srgbClr val="FF0000"/>
                </a:solidFill>
                <a:cs typeface="Times New Roman" charset="0"/>
                <a:sym typeface="Symbol" charset="0"/>
              </a:rPr>
              <a:t>conversion</a:t>
            </a:r>
            <a:endParaRPr lang="en-GB" sz="2800" b="1" dirty="0">
              <a:solidFill>
                <a:srgbClr val="FF0000"/>
              </a:solidFill>
              <a:cs typeface="Times New Roman" charset="0"/>
            </a:endParaRPr>
          </a:p>
        </p:txBody>
      </p:sp>
      <p:pic>
        <p:nvPicPr>
          <p:cNvPr id="31757" name="Picture 6"/>
          <p:cNvPicPr>
            <a:picLocks noChangeAspect="1" noChangeArrowheads="1"/>
          </p:cNvPicPr>
          <p:nvPr/>
        </p:nvPicPr>
        <p:blipFill>
          <a:blip r:embed="rId6">
            <a:extLst>
              <a:ext uri="{28A0092B-C50C-407E-A947-70E740481C1C}">
                <a14:useLocalDpi xmlns:a14="http://schemas.microsoft.com/office/drawing/2010/main" val="0"/>
              </a:ext>
            </a:extLst>
          </a:blip>
          <a:srcRect b="13435"/>
          <a:stretch>
            <a:fillRect/>
          </a:stretch>
        </p:blipFill>
        <p:spPr bwMode="auto">
          <a:xfrm>
            <a:off x="7019925" y="2774990"/>
            <a:ext cx="1914525" cy="2160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Parentesi graffa chiusa 15"/>
          <p:cNvSpPr/>
          <p:nvPr/>
        </p:nvSpPr>
        <p:spPr>
          <a:xfrm rot="5400000">
            <a:off x="5761038" y="4473575"/>
            <a:ext cx="503237" cy="1439863"/>
          </a:xfrm>
          <a:prstGeom prst="rightBrace">
            <a:avLst/>
          </a:prstGeom>
          <a:ln w="38100"/>
        </p:spPr>
        <p:style>
          <a:lnRef idx="1">
            <a:schemeClr val="dk1"/>
          </a:lnRef>
          <a:fillRef idx="0">
            <a:schemeClr val="dk1"/>
          </a:fillRef>
          <a:effectRef idx="0">
            <a:schemeClr val="dk1"/>
          </a:effectRef>
          <a:fontRef idx="minor">
            <a:schemeClr val="tx1"/>
          </a:fontRef>
        </p:style>
        <p:txBody>
          <a:bodyPr anchor="ctr"/>
          <a:lstStyle/>
          <a:p>
            <a:pPr algn="ctr">
              <a:defRPr/>
            </a:pPr>
            <a:endParaRPr lang="en-US">
              <a:latin typeface="Arial" charset="0"/>
              <a:ea typeface="ＭＳ Ｐゴシック" charset="0"/>
              <a:cs typeface="ＭＳ Ｐゴシック" charset="0"/>
            </a:endParaRPr>
          </a:p>
        </p:txBody>
      </p:sp>
      <p:sp>
        <p:nvSpPr>
          <p:cNvPr id="31759" name="CasellaDiTesto 16"/>
          <p:cNvSpPr txBox="1">
            <a:spLocks noChangeArrowheads="1"/>
          </p:cNvSpPr>
          <p:nvPr/>
        </p:nvSpPr>
        <p:spPr bwMode="auto">
          <a:xfrm>
            <a:off x="7380288" y="5289629"/>
            <a:ext cx="1672603"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b="1" dirty="0">
                <a:solidFill>
                  <a:srgbClr val="FF0000"/>
                </a:solidFill>
                <a:cs typeface="Times New Roman" charset="0"/>
                <a:sym typeface="Symbol" charset="0"/>
              </a:rPr>
              <a:t>Anomalous </a:t>
            </a:r>
          </a:p>
          <a:p>
            <a:pPr eaLnBrk="1" hangingPunct="1"/>
            <a:r>
              <a:rPr lang="en-GB" b="1" dirty="0">
                <a:solidFill>
                  <a:srgbClr val="FF0000"/>
                </a:solidFill>
                <a:cs typeface="Times New Roman" charset="0"/>
                <a:sym typeface="Symbol" charset="0"/>
              </a:rPr>
              <a:t>magnetic </a:t>
            </a:r>
          </a:p>
          <a:p>
            <a:pPr eaLnBrk="1" hangingPunct="1"/>
            <a:r>
              <a:rPr lang="en-GB" b="1" dirty="0">
                <a:solidFill>
                  <a:srgbClr val="FF0000"/>
                </a:solidFill>
                <a:cs typeface="Times New Roman" charset="0"/>
                <a:sym typeface="Symbol" charset="0"/>
              </a:rPr>
              <a:t>moment</a:t>
            </a:r>
            <a:endParaRPr lang="en-GB" b="1" dirty="0">
              <a:solidFill>
                <a:srgbClr val="FF0000"/>
              </a:solidFill>
              <a:cs typeface="Times New Roman" charset="0"/>
            </a:endParaRPr>
          </a:p>
        </p:txBody>
      </p:sp>
      <p:sp>
        <p:nvSpPr>
          <p:cNvPr id="3" name="TextBox 2"/>
          <p:cNvSpPr txBox="1"/>
          <p:nvPr/>
        </p:nvSpPr>
        <p:spPr>
          <a:xfrm>
            <a:off x="498151" y="2341215"/>
            <a:ext cx="562624" cy="461665"/>
          </a:xfrm>
          <a:prstGeom prst="rect">
            <a:avLst/>
          </a:prstGeom>
          <a:noFill/>
        </p:spPr>
        <p:txBody>
          <a:bodyPr wrap="none" rtlCol="0">
            <a:spAutoFit/>
          </a:bodyPr>
          <a:lstStyle/>
          <a:p>
            <a:r>
              <a:rPr lang="en-US" sz="2400" dirty="0" smtClean="0">
                <a:solidFill>
                  <a:srgbClr val="000090"/>
                </a:solidFill>
              </a:rPr>
              <a:t>PSI</a:t>
            </a:r>
            <a:endParaRPr lang="en-US" sz="2400" dirty="0">
              <a:solidFill>
                <a:srgbClr val="000090"/>
              </a:solidFill>
            </a:endParaRPr>
          </a:p>
        </p:txBody>
      </p:sp>
      <p:sp>
        <p:nvSpPr>
          <p:cNvPr id="4" name="TextBox 3"/>
          <p:cNvSpPr txBox="1"/>
          <p:nvPr/>
        </p:nvSpPr>
        <p:spPr>
          <a:xfrm>
            <a:off x="5507457" y="2314109"/>
            <a:ext cx="918641" cy="461665"/>
          </a:xfrm>
          <a:prstGeom prst="rect">
            <a:avLst/>
          </a:prstGeom>
          <a:noFill/>
        </p:spPr>
        <p:txBody>
          <a:bodyPr wrap="none" rtlCol="0">
            <a:spAutoFit/>
          </a:bodyPr>
          <a:lstStyle/>
          <a:p>
            <a:r>
              <a:rPr lang="en-US" sz="2400" dirty="0" smtClean="0">
                <a:solidFill>
                  <a:srgbClr val="000090"/>
                </a:solidFill>
              </a:rPr>
              <a:t>Mu2e</a:t>
            </a:r>
            <a:endParaRPr lang="en-US" sz="2400" dirty="0">
              <a:solidFill>
                <a:srgbClr val="000090"/>
              </a:solidFill>
            </a:endParaRPr>
          </a:p>
        </p:txBody>
      </p:sp>
    </p:spTree>
    <p:extLst>
      <p:ext uri="{BB962C8B-B14F-4D97-AF65-F5344CB8AC3E}">
        <p14:creationId xmlns:p14="http://schemas.microsoft.com/office/powerpoint/2010/main" val="15625580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a:latin typeface="Times New Roman" panose="02020603050405020304" pitchFamily="18" charset="0"/>
                <a:cs typeface="Times New Roman" panose="02020603050405020304" pitchFamily="18" charset="0"/>
              </a:rPr>
              <a:t>Charged Lepton Flavor Violation (</a:t>
            </a:r>
            <a:r>
              <a:rPr lang="en-US" altLang="zh-CN" sz="3600" dirty="0" err="1">
                <a:latin typeface="Times New Roman" panose="02020603050405020304" pitchFamily="18" charset="0"/>
                <a:cs typeface="Times New Roman" panose="02020603050405020304" pitchFamily="18" charset="0"/>
              </a:rPr>
              <a:t>cLFV</a:t>
            </a:r>
            <a:r>
              <a:rPr lang="en-US" altLang="zh-CN" sz="3600" dirty="0">
                <a:latin typeface="Times New Roman" panose="02020603050405020304" pitchFamily="18" charset="0"/>
                <a:cs typeface="Times New Roman" panose="02020603050405020304" pitchFamily="18" charset="0"/>
              </a:rPr>
              <a:t>)</a:t>
            </a:r>
            <a:endParaRPr lang="zh-CN" altLang="en-US" sz="3600" dirty="0">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p:txBody>
          <a:bodyPr/>
          <a:lstStyle/>
          <a:p>
            <a:fld id="{C973300C-797F-D148-A78D-320196FBAF04}" type="slidenum">
              <a:rPr lang="en-US" smtClean="0"/>
              <a:pPr/>
              <a:t>67</a:t>
            </a:fld>
            <a:endParaRPr lang="en-US"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6325" y="1441485"/>
            <a:ext cx="4114798" cy="480691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6"/>
          <p:cNvSpPr txBox="1"/>
          <p:nvPr/>
        </p:nvSpPr>
        <p:spPr>
          <a:xfrm>
            <a:off x="249583" y="5909845"/>
            <a:ext cx="3865418" cy="338554"/>
          </a:xfrm>
          <a:prstGeom prst="rect">
            <a:avLst/>
          </a:prstGeom>
          <a:noFill/>
        </p:spPr>
        <p:txBody>
          <a:bodyPr wrap="square" rtlCol="0">
            <a:spAutoFit/>
          </a:bodyPr>
          <a:lstStyle/>
          <a:p>
            <a:pPr algn="ctr"/>
            <a:r>
              <a:rPr lang="en-US" altLang="zh-CN" sz="1600" dirty="0" smtClean="0">
                <a:latin typeface="Times New Roman" panose="02020603050405020304" pitchFamily="18" charset="0"/>
                <a:cs typeface="Times New Roman" panose="02020603050405020304" pitchFamily="18" charset="0"/>
              </a:rPr>
              <a:t>W. </a:t>
            </a:r>
            <a:r>
              <a:rPr lang="en-US" altLang="zh-CN" sz="1600" dirty="0" err="1" smtClean="0">
                <a:latin typeface="Times New Roman" panose="02020603050405020304" pitchFamily="18" charset="0"/>
                <a:cs typeface="Times New Roman" panose="02020603050405020304" pitchFamily="18" charset="0"/>
              </a:rPr>
              <a:t>Altmannshofer</a:t>
            </a:r>
            <a:r>
              <a:rPr lang="en-US" altLang="zh-CN" sz="1600" dirty="0" smtClean="0">
                <a:latin typeface="Times New Roman" panose="02020603050405020304" pitchFamily="18" charset="0"/>
                <a:cs typeface="Times New Roman" panose="02020603050405020304" pitchFamily="18" charset="0"/>
              </a:rPr>
              <a:t> et al.  </a:t>
            </a:r>
            <a:r>
              <a:rPr lang="en-US" altLang="zh-CN" sz="1600" dirty="0" err="1" smtClean="0">
                <a:latin typeface="Times New Roman" panose="02020603050405020304" pitchFamily="18" charset="0"/>
                <a:cs typeface="Times New Roman" panose="02020603050405020304" pitchFamily="18" charset="0"/>
              </a:rPr>
              <a:t>arXiv</a:t>
            </a:r>
            <a:r>
              <a:rPr lang="en-US" altLang="zh-CN" sz="1600" dirty="0" smtClean="0">
                <a:latin typeface="Times New Roman" panose="02020603050405020304" pitchFamily="18" charset="0"/>
                <a:cs typeface="Times New Roman" panose="02020603050405020304" pitchFamily="18" charset="0"/>
              </a:rPr>
              <a:t> : 0909.1333</a:t>
            </a:r>
            <a:endParaRPr lang="zh-CN" altLang="en-US" sz="1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81643" y="4314702"/>
            <a:ext cx="3671458" cy="646331"/>
          </a:xfrm>
          <a:prstGeom prst="rect">
            <a:avLst/>
          </a:prstGeom>
          <a:noFill/>
          <a:ln w="34925">
            <a:solidFill>
              <a:srgbClr val="FF0000"/>
            </a:solidFill>
          </a:ln>
        </p:spPr>
        <p:txBody>
          <a:bodyPr wrap="square" rtlCol="0">
            <a:spAutoFit/>
          </a:bodyPr>
          <a:lstStyle/>
          <a:p>
            <a:endParaRPr lang="en-US" altLang="zh-CN" dirty="0" smtClean="0"/>
          </a:p>
          <a:p>
            <a:endParaRPr lang="zh-CN" altLang="en-US" dirty="0"/>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7007" y="1156420"/>
            <a:ext cx="2564796" cy="191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CasellaDiTesto 8"/>
          <p:cNvSpPr txBox="1">
            <a:spLocks noChangeArrowheads="1"/>
          </p:cNvSpPr>
          <p:nvPr/>
        </p:nvSpPr>
        <p:spPr bwMode="auto">
          <a:xfrm>
            <a:off x="5512472" y="3029298"/>
            <a:ext cx="25506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en-GB" altLang="zh-CN" sz="2000" b="1" dirty="0" smtClean="0">
                <a:solidFill>
                  <a:srgbClr val="009900"/>
                </a:solidFill>
                <a:latin typeface="Times New Roman" panose="02020603050405020304" pitchFamily="18" charset="0"/>
                <a:ea typeface="ＭＳ Ｐゴシック" pitchFamily="34" charset="-128"/>
                <a:cs typeface="Times New Roman" panose="02020603050405020304" pitchFamily="18" charset="0"/>
                <a:sym typeface="Symbol"/>
              </a:rPr>
              <a:t>/</a:t>
            </a:r>
            <a:r>
              <a:rPr lang="en-GB" altLang="zh-CN" sz="2000" b="1" dirty="0" smtClean="0">
                <a:solidFill>
                  <a:srgbClr val="009900"/>
                </a:solidFill>
                <a:latin typeface="Times New Roman" panose="02020603050405020304" pitchFamily="18" charset="0"/>
                <a:ea typeface="ＭＳ Ｐゴシック" pitchFamily="34" charset="-128"/>
                <a:cs typeface="Times New Roman" panose="02020603050405020304" pitchFamily="18" charset="0"/>
              </a:rPr>
              <a:t> </a:t>
            </a:r>
            <a:r>
              <a:rPr lang="en-GB" altLang="zh-CN" sz="2000" b="1" dirty="0">
                <a:solidFill>
                  <a:srgbClr val="009900"/>
                </a:solidFill>
                <a:latin typeface="Times New Roman" panose="02020603050405020304" pitchFamily="18" charset="0"/>
                <a:ea typeface="ＭＳ Ｐゴシック" pitchFamily="34" charset="-128"/>
                <a:cs typeface="Times New Roman" panose="02020603050405020304" pitchFamily="18" charset="0"/>
              </a:rPr>
              <a:t>anomalous decays</a:t>
            </a:r>
          </a:p>
        </p:txBody>
      </p:sp>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6533" y="1171647"/>
            <a:ext cx="1489555" cy="1873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Parentesi graffa chiusa 11"/>
          <p:cNvSpPr/>
          <p:nvPr/>
        </p:nvSpPr>
        <p:spPr>
          <a:xfrm rot="5400000">
            <a:off x="6494749" y="1426992"/>
            <a:ext cx="350416" cy="3013689"/>
          </a:xfrm>
          <a:prstGeom prst="rightBrace">
            <a:avLst/>
          </a:prstGeom>
          <a:ln w="38100"/>
        </p:spPr>
        <p:style>
          <a:lnRef idx="1">
            <a:schemeClr val="dk1"/>
          </a:lnRef>
          <a:fillRef idx="0">
            <a:schemeClr val="dk1"/>
          </a:fillRef>
          <a:effectRef idx="0">
            <a:schemeClr val="dk1"/>
          </a:effectRef>
          <a:fontRef idx="minor">
            <a:schemeClr val="tx1"/>
          </a:fontRef>
        </p:style>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defRPr/>
            </a:pPr>
            <a:endParaRPr lang="en-US" altLang="zh-CN" sz="1800" smtClean="0">
              <a:latin typeface="Arial" pitchFamily="34" charset="0"/>
            </a:endParaRPr>
          </a:p>
        </p:txBody>
      </p:sp>
      <p:pic>
        <p:nvPicPr>
          <p:cNvPr id="1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4362" y="3393715"/>
            <a:ext cx="1584325" cy="1366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CasellaDiTesto 13"/>
          <p:cNvSpPr txBox="1">
            <a:spLocks noChangeArrowheads="1"/>
          </p:cNvSpPr>
          <p:nvPr/>
        </p:nvSpPr>
        <p:spPr bwMode="auto">
          <a:xfrm>
            <a:off x="5209523" y="4830049"/>
            <a:ext cx="1366079" cy="656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lnSpc>
                <a:spcPts val="2240"/>
              </a:lnSpc>
              <a:spcBef>
                <a:spcPct val="0"/>
              </a:spcBef>
              <a:buFontTx/>
              <a:buNone/>
            </a:pPr>
            <a:r>
              <a:rPr lang="en-GB" altLang="zh-CN" sz="2000" b="1" dirty="0" smtClean="0">
                <a:solidFill>
                  <a:srgbClr val="009900"/>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 </a:t>
            </a:r>
            <a:r>
              <a:rPr lang="en-GB" altLang="zh-CN" sz="2000" b="1" dirty="0">
                <a:solidFill>
                  <a:srgbClr val="009900"/>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 e </a:t>
            </a:r>
          </a:p>
          <a:p>
            <a:pPr algn="ctr" eaLnBrk="1" hangingPunct="1">
              <a:lnSpc>
                <a:spcPts val="2240"/>
              </a:lnSpc>
              <a:spcBef>
                <a:spcPct val="0"/>
              </a:spcBef>
              <a:buFontTx/>
              <a:buNone/>
            </a:pPr>
            <a:r>
              <a:rPr lang="en-GB" altLang="zh-CN" sz="2000" b="1" dirty="0">
                <a:solidFill>
                  <a:srgbClr val="009900"/>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conversion</a:t>
            </a:r>
            <a:endParaRPr lang="en-GB" altLang="zh-CN" sz="2000" b="1" dirty="0">
              <a:solidFill>
                <a:srgbClr val="009900"/>
              </a:solidFill>
              <a:latin typeface="Times New Roman" pitchFamily="18" charset="0"/>
              <a:ea typeface="ＭＳ Ｐゴシック" pitchFamily="34" charset="-128"/>
              <a:cs typeface="Times New Roman" pitchFamily="18" charset="0"/>
            </a:endParaRPr>
          </a:p>
        </p:txBody>
      </p:sp>
      <p:pic>
        <p:nvPicPr>
          <p:cNvPr id="16" name="Picture 6"/>
          <p:cNvPicPr>
            <a:picLocks noChangeAspect="1" noChangeArrowheads="1"/>
          </p:cNvPicPr>
          <p:nvPr/>
        </p:nvPicPr>
        <p:blipFill>
          <a:blip r:embed="rId7">
            <a:extLst>
              <a:ext uri="{28A0092B-C50C-407E-A947-70E740481C1C}">
                <a14:useLocalDpi xmlns:a14="http://schemas.microsoft.com/office/drawing/2010/main" val="0"/>
              </a:ext>
            </a:extLst>
          </a:blip>
          <a:srcRect b="13435"/>
          <a:stretch>
            <a:fillRect/>
          </a:stretch>
        </p:blipFill>
        <p:spPr bwMode="auto">
          <a:xfrm>
            <a:off x="6564075" y="3415536"/>
            <a:ext cx="1801812" cy="1270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Parentesi graffa chiusa 15"/>
          <p:cNvSpPr/>
          <p:nvPr/>
        </p:nvSpPr>
        <p:spPr>
          <a:xfrm rot="5400000">
            <a:off x="5658253" y="4190238"/>
            <a:ext cx="328702" cy="1223963"/>
          </a:xfrm>
          <a:prstGeom prst="rightBrace">
            <a:avLst>
              <a:gd name="adj1" fmla="val 8333"/>
              <a:gd name="adj2" fmla="val 47736"/>
            </a:avLst>
          </a:prstGeom>
          <a:ln w="38100"/>
        </p:spPr>
        <p:style>
          <a:lnRef idx="1">
            <a:schemeClr val="dk1"/>
          </a:lnRef>
          <a:fillRef idx="0">
            <a:schemeClr val="dk1"/>
          </a:fillRef>
          <a:effectRef idx="0">
            <a:schemeClr val="dk1"/>
          </a:effectRef>
          <a:fontRef idx="minor">
            <a:schemeClr val="tx1"/>
          </a:fontRef>
        </p:style>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defRPr/>
            </a:pPr>
            <a:endParaRPr lang="en-US" altLang="zh-CN" sz="1800" smtClean="0">
              <a:latin typeface="Arial" pitchFamily="34" charset="0"/>
            </a:endParaRPr>
          </a:p>
        </p:txBody>
      </p:sp>
      <p:sp>
        <p:nvSpPr>
          <p:cNvPr id="18" name="CasellaDiTesto 16"/>
          <p:cNvSpPr txBox="1">
            <a:spLocks noChangeArrowheads="1"/>
          </p:cNvSpPr>
          <p:nvPr/>
        </p:nvSpPr>
        <p:spPr bwMode="auto">
          <a:xfrm>
            <a:off x="6386275" y="4786496"/>
            <a:ext cx="26289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en-GB" altLang="zh-CN" sz="2000" b="1" dirty="0">
                <a:solidFill>
                  <a:srgbClr val="009900"/>
                </a:solidFill>
                <a:latin typeface="Times New Roman" pitchFamily="18" charset="0"/>
                <a:ea typeface="ＭＳ Ｐゴシック" pitchFamily="34" charset="-128"/>
                <a:cs typeface="Times New Roman" pitchFamily="18" charset="0"/>
                <a:sym typeface="Symbol" pitchFamily="18" charset="2"/>
              </a:rPr>
              <a:t>Anomalous </a:t>
            </a:r>
          </a:p>
          <a:p>
            <a:pPr algn="ctr" eaLnBrk="1" hangingPunct="1">
              <a:spcBef>
                <a:spcPct val="0"/>
              </a:spcBef>
              <a:buFontTx/>
              <a:buNone/>
            </a:pPr>
            <a:r>
              <a:rPr lang="en-GB" altLang="zh-CN" sz="2000" b="1" dirty="0">
                <a:solidFill>
                  <a:srgbClr val="009900"/>
                </a:solidFill>
                <a:latin typeface="Times New Roman" pitchFamily="18" charset="0"/>
                <a:ea typeface="ＭＳ Ｐゴシック" pitchFamily="34" charset="-128"/>
                <a:cs typeface="Times New Roman" pitchFamily="18" charset="0"/>
                <a:sym typeface="Symbol" pitchFamily="18" charset="2"/>
              </a:rPr>
              <a:t>magnetic  moment</a:t>
            </a:r>
            <a:endParaRPr lang="en-GB" altLang="zh-CN" sz="2000" b="1" dirty="0">
              <a:solidFill>
                <a:srgbClr val="009900"/>
              </a:solidFill>
              <a:latin typeface="Times New Roman" pitchFamily="18" charset="0"/>
              <a:ea typeface="ＭＳ Ｐゴシック" pitchFamily="34" charset="-128"/>
              <a:cs typeface="Times New Roman" pitchFamily="18" charset="0"/>
            </a:endParaRPr>
          </a:p>
        </p:txBody>
      </p:sp>
      <p:sp>
        <p:nvSpPr>
          <p:cNvPr id="19" name="Parentesi graffa chiusa 15"/>
          <p:cNvSpPr/>
          <p:nvPr/>
        </p:nvSpPr>
        <p:spPr>
          <a:xfrm rot="5400000">
            <a:off x="7338729" y="4149863"/>
            <a:ext cx="328703" cy="1223962"/>
          </a:xfrm>
          <a:prstGeom prst="rightBrace">
            <a:avLst/>
          </a:prstGeom>
          <a:ln w="38100"/>
        </p:spPr>
        <p:style>
          <a:lnRef idx="1">
            <a:schemeClr val="dk1"/>
          </a:lnRef>
          <a:fillRef idx="0">
            <a:schemeClr val="dk1"/>
          </a:fillRef>
          <a:effectRef idx="0">
            <a:schemeClr val="dk1"/>
          </a:effectRef>
          <a:fontRef idx="minor">
            <a:schemeClr val="tx1"/>
          </a:fontRef>
        </p:style>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defRPr/>
            </a:pPr>
            <a:endParaRPr lang="en-US" altLang="zh-CN" sz="1800" smtClean="0">
              <a:latin typeface="Arial" pitchFamily="34" charset="0"/>
            </a:endParaRPr>
          </a:p>
        </p:txBody>
      </p:sp>
      <p:sp>
        <p:nvSpPr>
          <p:cNvPr id="20" name="TextBox 17"/>
          <p:cNvSpPr txBox="1"/>
          <p:nvPr/>
        </p:nvSpPr>
        <p:spPr>
          <a:xfrm>
            <a:off x="4643923" y="5478958"/>
            <a:ext cx="4287795" cy="769441"/>
          </a:xfrm>
          <a:prstGeom prst="rect">
            <a:avLst/>
          </a:prstGeom>
          <a:solidFill>
            <a:srgbClr val="FFFF00"/>
          </a:solidFill>
        </p:spPr>
        <p:txBody>
          <a:bodyPr wrap="square" rtlCol="0">
            <a:spAutoFit/>
          </a:bodyPr>
          <a:lstStyle/>
          <a:p>
            <a:pPr algn="ctr"/>
            <a:r>
              <a:rPr lang="en-US" altLang="zh-CN" sz="2200" b="1" dirty="0" smtClean="0">
                <a:solidFill>
                  <a:srgbClr val="C00000"/>
                </a:solidFill>
                <a:latin typeface="华文楷体" panose="02010600040101010101" pitchFamily="2" charset="-122"/>
                <a:ea typeface="华文楷体" panose="02010600040101010101" pitchFamily="2" charset="-122"/>
                <a:cs typeface="Times New Roman" panose="02020603050405020304" pitchFamily="18" charset="0"/>
                <a:sym typeface="Symbol" pitchFamily="18" charset="2"/>
              </a:rPr>
              <a:t>In tau-charm factory,   decay is a golden mode to search for NP </a:t>
            </a:r>
            <a:endParaRPr lang="zh-CN" altLang="en-US" sz="2200" b="1" dirty="0">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21" name="TextBox 7"/>
          <p:cNvSpPr txBox="1">
            <a:spLocks noChangeArrowheads="1"/>
          </p:cNvSpPr>
          <p:nvPr/>
        </p:nvSpPr>
        <p:spPr bwMode="auto">
          <a:xfrm>
            <a:off x="538480" y="863523"/>
            <a:ext cx="8071683" cy="477054"/>
          </a:xfrm>
          <a:prstGeom prst="rect">
            <a:avLst/>
          </a:prstGeom>
          <a:solidFill>
            <a:srgbClr val="FFFF00"/>
          </a:solidFill>
          <a:ln>
            <a:noFill/>
          </a:ln>
          <a:extLst/>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marL="0" indent="0" algn="ctr" eaLnBrk="1" hangingPunct="1">
              <a:lnSpc>
                <a:spcPts val="3000"/>
              </a:lnSpc>
              <a:spcBef>
                <a:spcPct val="0"/>
              </a:spcBef>
              <a:buNone/>
            </a:pPr>
            <a:r>
              <a:rPr lang="en-US" altLang="zh-CN" sz="22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In SM, </a:t>
            </a:r>
            <a:r>
              <a:rPr lang="en-US" altLang="zh-CN" sz="2200" b="1" dirty="0" err="1">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cLFV</a:t>
            </a:r>
            <a:r>
              <a:rPr lang="en-US" altLang="zh-CN" sz="22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 is negligibly even taking into account neutrino </a:t>
            </a:r>
            <a:r>
              <a:rPr lang="en-US" altLang="zh-CN" sz="22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mass</a:t>
            </a:r>
            <a:endParaRPr lang="en-US" altLang="zh-CN" sz="22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49749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0539"/>
            <a:ext cx="7762240" cy="714850"/>
          </a:xfrm>
        </p:spPr>
        <p:txBody>
          <a:bodyPr>
            <a:normAutofit/>
          </a:bodyPr>
          <a:lstStyle/>
          <a:p>
            <a:r>
              <a:rPr lang="en-US" altLang="zh-CN" sz="3600" dirty="0" err="1" smtClean="0">
                <a:latin typeface="Times New Roman" panose="02020603050405020304" pitchFamily="18" charset="0"/>
                <a:cs typeface="Times New Roman" panose="02020603050405020304" pitchFamily="18" charset="0"/>
              </a:rPr>
              <a:t>cLFV</a:t>
            </a:r>
            <a:r>
              <a:rPr lang="en-US" altLang="zh-CN" sz="3600" dirty="0" smtClean="0">
                <a:latin typeface="Times New Roman" panose="02020603050405020304" pitchFamily="18" charset="0"/>
                <a:cs typeface="Times New Roman" panose="02020603050405020304" pitchFamily="18" charset="0"/>
              </a:rPr>
              <a:t> Decay </a:t>
            </a:r>
            <a:r>
              <a:rPr lang="en-US" altLang="zh-CN" sz="36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a:t>
            </a:r>
            <a:r>
              <a:rPr lang="en-US" altLang="zh-CN" sz="3600" dirty="0" smtClean="0">
                <a:latin typeface="Times New Roman" panose="02020603050405020304" pitchFamily="18" charset="0"/>
                <a:cs typeface="Times New Roman" panose="02020603050405020304" pitchFamily="18" charset="0"/>
              </a:rPr>
              <a:t> @ B </a:t>
            </a:r>
            <a:r>
              <a:rPr lang="en-US" altLang="zh-CN" sz="3600" dirty="0">
                <a:latin typeface="Times New Roman" panose="02020603050405020304" pitchFamily="18" charset="0"/>
                <a:cs typeface="Times New Roman" panose="02020603050405020304" pitchFamily="18" charset="0"/>
              </a:rPr>
              <a:t>F</a:t>
            </a:r>
            <a:r>
              <a:rPr lang="en-US" altLang="zh-CN" sz="3600" dirty="0" smtClean="0">
                <a:latin typeface="Times New Roman" panose="02020603050405020304" pitchFamily="18" charset="0"/>
                <a:cs typeface="Times New Roman" panose="02020603050405020304" pitchFamily="18" charset="0"/>
              </a:rPr>
              <a:t>actory</a:t>
            </a:r>
            <a:endParaRPr lang="zh-CN" altLang="en-US" sz="3600" dirty="0">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p:txBody>
          <a:bodyPr/>
          <a:lstStyle/>
          <a:p>
            <a:fld id="{C973300C-797F-D148-A78D-320196FBAF04}" type="slidenum">
              <a:rPr lang="en-US" smtClean="0"/>
              <a:pPr/>
              <a:t>68</a:t>
            </a:fld>
            <a:endParaRPr lang="en-US" dirty="0"/>
          </a:p>
        </p:txBody>
      </p:sp>
      <p:grpSp>
        <p:nvGrpSpPr>
          <p:cNvPr id="7" name="Group 7"/>
          <p:cNvGrpSpPr>
            <a:grpSpLocks/>
          </p:cNvGrpSpPr>
          <p:nvPr/>
        </p:nvGrpSpPr>
        <p:grpSpPr bwMode="auto">
          <a:xfrm>
            <a:off x="466939" y="1539943"/>
            <a:ext cx="3894999" cy="4716735"/>
            <a:chOff x="3276" y="1026"/>
            <a:chExt cx="2449" cy="2713"/>
          </a:xfrm>
        </p:grpSpPr>
        <p:pic>
          <p:nvPicPr>
            <p:cNvPr id="8" name="Picture 8" descr="u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 y="1052"/>
              <a:ext cx="2449" cy="2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9"/>
            <p:cNvSpPr>
              <a:spLocks noChangeArrowheads="1"/>
            </p:cNvSpPr>
            <p:nvPr/>
          </p:nvSpPr>
          <p:spPr bwMode="auto">
            <a:xfrm rot="3043857">
              <a:off x="4117" y="1752"/>
              <a:ext cx="943" cy="516"/>
            </a:xfrm>
            <a:prstGeom prst="ellipse">
              <a:avLst/>
            </a:prstGeom>
            <a:noFill/>
            <a:ln w="381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endParaRPr lang="zh-CN" altLang="zh-CN" sz="2000">
                <a:latin typeface="Comic Sans MS" pitchFamily="66" charset="0"/>
                <a:ea typeface="ＭＳ Ｐゴシック" pitchFamily="34" charset="-128"/>
              </a:endParaRPr>
            </a:p>
          </p:txBody>
        </p:sp>
        <p:sp>
          <p:nvSpPr>
            <p:cNvPr id="10" name="Oval 10"/>
            <p:cNvSpPr>
              <a:spLocks noChangeArrowheads="1"/>
            </p:cNvSpPr>
            <p:nvPr/>
          </p:nvSpPr>
          <p:spPr bwMode="auto">
            <a:xfrm rot="3043857">
              <a:off x="4776" y="2493"/>
              <a:ext cx="1115" cy="550"/>
            </a:xfrm>
            <a:prstGeom prst="ellipse">
              <a:avLst/>
            </a:prstGeom>
            <a:noFill/>
            <a:ln w="381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endParaRPr lang="zh-CN" altLang="zh-CN" sz="2000">
                <a:latin typeface="Comic Sans MS" pitchFamily="66" charset="0"/>
                <a:ea typeface="ＭＳ Ｐゴシック" pitchFamily="34" charset="-128"/>
              </a:endParaRPr>
            </a:p>
          </p:txBody>
        </p:sp>
        <p:sp>
          <p:nvSpPr>
            <p:cNvPr id="11" name="Oval 11"/>
            <p:cNvSpPr>
              <a:spLocks noChangeArrowheads="1"/>
            </p:cNvSpPr>
            <p:nvPr/>
          </p:nvSpPr>
          <p:spPr bwMode="auto">
            <a:xfrm rot="3043857">
              <a:off x="3696" y="1117"/>
              <a:ext cx="591" cy="409"/>
            </a:xfrm>
            <a:prstGeom prst="ellipse">
              <a:avLst/>
            </a:prstGeom>
            <a:noFill/>
            <a:ln w="381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endParaRPr lang="zh-CN" altLang="zh-CN" sz="2000">
                <a:latin typeface="Comic Sans MS" pitchFamily="66" charset="0"/>
                <a:ea typeface="ＭＳ Ｐゴシック" pitchFamily="34" charset="-128"/>
              </a:endParaRPr>
            </a:p>
          </p:txBody>
        </p:sp>
      </p:grpSp>
      <p:sp>
        <p:nvSpPr>
          <p:cNvPr id="12" name="Line 12"/>
          <p:cNvSpPr>
            <a:spLocks noChangeShapeType="1"/>
          </p:cNvSpPr>
          <p:nvPr/>
        </p:nvSpPr>
        <p:spPr bwMode="auto">
          <a:xfrm>
            <a:off x="961687" y="5114425"/>
            <a:ext cx="3412607"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13" name="TextBox 4"/>
          <p:cNvSpPr txBox="1">
            <a:spLocks noChangeArrowheads="1"/>
          </p:cNvSpPr>
          <p:nvPr/>
        </p:nvSpPr>
        <p:spPr bwMode="auto">
          <a:xfrm>
            <a:off x="760265" y="5168713"/>
            <a:ext cx="1798569" cy="584775"/>
          </a:xfrm>
          <a:prstGeom prst="rect">
            <a:avLst/>
          </a:prstGeom>
          <a:no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en-US" altLang="zh-CN" sz="1600" dirty="0" smtClean="0">
                <a:solidFill>
                  <a:srgbClr val="C00000"/>
                </a:solidFill>
                <a:latin typeface="Times New Roman" panose="02020603050405020304" pitchFamily="18" charset="0"/>
                <a:ea typeface="ＭＳ Ｐゴシック" pitchFamily="34" charset="-128"/>
                <a:cs typeface="Times New Roman" panose="02020603050405020304" pitchFamily="18" charset="0"/>
              </a:rPr>
              <a:t>Super-B  </a:t>
            </a:r>
            <a:r>
              <a:rPr lang="en-US" altLang="zh-CN" sz="1600" dirty="0">
                <a:solidFill>
                  <a:srgbClr val="C00000"/>
                </a:solidFill>
                <a:latin typeface="Times New Roman" panose="02020603050405020304" pitchFamily="18" charset="0"/>
                <a:ea typeface="ＭＳ Ｐゴシック" pitchFamily="34" charset="-128"/>
                <a:cs typeface="Times New Roman" panose="02020603050405020304" pitchFamily="18" charset="0"/>
              </a:rPr>
              <a:t>75 ab</a:t>
            </a:r>
            <a:r>
              <a:rPr lang="en-US" altLang="zh-CN" sz="1600" baseline="30000" dirty="0">
                <a:solidFill>
                  <a:srgbClr val="C00000"/>
                </a:solidFill>
                <a:latin typeface="Times New Roman" panose="02020603050405020304" pitchFamily="18" charset="0"/>
                <a:ea typeface="ＭＳ Ｐゴシック" pitchFamily="34" charset="-128"/>
                <a:cs typeface="Times New Roman" panose="02020603050405020304" pitchFamily="18" charset="0"/>
              </a:rPr>
              <a:t>-1</a:t>
            </a:r>
            <a:endParaRPr lang="en-US" altLang="zh-CN" sz="1600" baseline="30000" dirty="0">
              <a:solidFill>
                <a:srgbClr val="C00000"/>
              </a:solidFill>
              <a:latin typeface="Times New Roman" panose="02020603050405020304" pitchFamily="18" charset="0"/>
              <a:ea typeface="ＭＳ Ｐゴシック" pitchFamily="34" charset="-128"/>
              <a:cs typeface="Times New Roman" panose="02020603050405020304" pitchFamily="18" charset="0"/>
              <a:sym typeface="Symbol" pitchFamily="18" charset="2"/>
            </a:endParaRPr>
          </a:p>
          <a:p>
            <a:pPr algn="ctr" eaLnBrk="1" hangingPunct="1">
              <a:spcBef>
                <a:spcPct val="0"/>
              </a:spcBef>
              <a:buFontTx/>
              <a:buNone/>
            </a:pPr>
            <a:r>
              <a:rPr lang="en-US" altLang="zh-CN" sz="1600" dirty="0">
                <a:solidFill>
                  <a:srgbClr val="C00000"/>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710</a:t>
            </a:r>
            <a:r>
              <a:rPr lang="en-US" altLang="zh-CN" sz="1600" baseline="30000" dirty="0">
                <a:solidFill>
                  <a:srgbClr val="C00000"/>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10</a:t>
            </a:r>
            <a:r>
              <a:rPr lang="en-US" altLang="zh-CN" sz="1600" dirty="0">
                <a:solidFill>
                  <a:srgbClr val="C00000"/>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 -pairs</a:t>
            </a:r>
            <a:endParaRPr lang="en-US" altLang="zh-CN" sz="1600" dirty="0">
              <a:solidFill>
                <a:srgbClr val="C00000"/>
              </a:solidFill>
              <a:latin typeface="Times New Roman" panose="02020603050405020304" pitchFamily="18" charset="0"/>
              <a:ea typeface="ＭＳ Ｐゴシック" pitchFamily="34" charset="-128"/>
              <a:cs typeface="Times New Roman" panose="02020603050405020304" pitchFamily="18" charset="0"/>
            </a:endParaRPr>
          </a:p>
        </p:txBody>
      </p:sp>
      <p:sp>
        <p:nvSpPr>
          <p:cNvPr id="14" name="Text Box 13"/>
          <p:cNvSpPr txBox="1">
            <a:spLocks noChangeArrowheads="1"/>
          </p:cNvSpPr>
          <p:nvPr/>
        </p:nvSpPr>
        <p:spPr bwMode="auto">
          <a:xfrm>
            <a:off x="1164507" y="989627"/>
            <a:ext cx="288777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en-US" altLang="zh-CN" sz="1800" dirty="0">
                <a:latin typeface="Times New Roman" panose="02020603050405020304" pitchFamily="18" charset="0"/>
                <a:cs typeface="Times New Roman" panose="02020603050405020304" pitchFamily="18" charset="0"/>
              </a:rPr>
              <a:t>From A. </a:t>
            </a:r>
            <a:r>
              <a:rPr lang="en-US" altLang="zh-CN" sz="1800" dirty="0" err="1" smtClean="0">
                <a:latin typeface="Times New Roman" panose="02020603050405020304" pitchFamily="18" charset="0"/>
                <a:cs typeface="Times New Roman" panose="02020603050405020304" pitchFamily="18" charset="0"/>
              </a:rPr>
              <a:t>Bondar</a:t>
            </a:r>
            <a:r>
              <a:rPr lang="en-US" altLang="zh-CN" sz="1800" dirty="0" smtClean="0">
                <a:latin typeface="Times New Roman" panose="02020603050405020304" pitchFamily="18" charset="0"/>
                <a:cs typeface="Times New Roman" panose="02020603050405020304" pitchFamily="18" charset="0"/>
              </a:rPr>
              <a:t>, Charm2010</a:t>
            </a:r>
            <a:endParaRPr lang="en-US" altLang="zh-CN" sz="1800" dirty="0">
              <a:latin typeface="Times New Roman" panose="02020603050405020304" pitchFamily="18" charset="0"/>
              <a:cs typeface="Times New Roman" panose="02020603050405020304" pitchFamily="18" charset="0"/>
            </a:endParaRPr>
          </a:p>
        </p:txBody>
      </p:sp>
      <p:sp>
        <p:nvSpPr>
          <p:cNvPr id="15" name="TextBox 7"/>
          <p:cNvSpPr txBox="1">
            <a:spLocks noChangeArrowheads="1"/>
          </p:cNvSpPr>
          <p:nvPr/>
        </p:nvSpPr>
        <p:spPr bwMode="auto">
          <a:xfrm>
            <a:off x="4821390" y="924903"/>
            <a:ext cx="4211777" cy="1887696"/>
          </a:xfrm>
          <a:prstGeom prst="rect">
            <a:avLst/>
          </a:prstGeom>
          <a:noFill/>
          <a:ln w="9525">
            <a:noFill/>
            <a:miter lim="800000"/>
            <a:headEnd/>
            <a:tailEnd/>
          </a:ln>
        </p:spPr>
        <p:txBody>
          <a:bodyPr wrap="square">
            <a:spAutoFit/>
          </a:bodyPr>
          <a:lstStyle>
            <a:lvl1pPr algn="l">
              <a:defRPr>
                <a:solidFill>
                  <a:schemeClr val="tx1"/>
                </a:solidFill>
                <a:latin typeface="Arial" pitchFamily="34" charset="0"/>
                <a:ea typeface="宋体" pitchFamily="2" charset="-122"/>
              </a:defRPr>
            </a:lvl1pPr>
            <a:lvl2pPr algn="l">
              <a:defRPr>
                <a:solidFill>
                  <a:schemeClr val="tx1"/>
                </a:solidFill>
                <a:latin typeface="Arial" pitchFamily="34" charset="0"/>
                <a:ea typeface="宋体" pitchFamily="2" charset="-122"/>
              </a:defRPr>
            </a:lvl2pPr>
            <a:lvl3pPr marL="1143000" indent="-228600" algn="l">
              <a:defRPr>
                <a:solidFill>
                  <a:schemeClr val="tx1"/>
                </a:solidFill>
                <a:latin typeface="Arial" pitchFamily="34" charset="0"/>
                <a:ea typeface="宋体" pitchFamily="2" charset="-122"/>
              </a:defRPr>
            </a:lvl3pPr>
            <a:lvl4pPr marL="1600200" indent="-228600" algn="l">
              <a:defRPr>
                <a:solidFill>
                  <a:schemeClr val="tx1"/>
                </a:solidFill>
                <a:latin typeface="Arial" pitchFamily="34" charset="0"/>
                <a:ea typeface="宋体" pitchFamily="2" charset="-122"/>
              </a:defRPr>
            </a:lvl4pPr>
            <a:lvl5pPr marL="2057400" indent="-228600" algn="l">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marL="285750" indent="-285750">
              <a:lnSpc>
                <a:spcPts val="1960"/>
              </a:lnSpc>
              <a:buFont typeface="Wingdings" panose="05000000000000000000" pitchFamily="2" charset="2"/>
              <a:buChar char="p"/>
              <a:defRPr/>
            </a:pPr>
            <a:r>
              <a:rPr lang="en-US" altLang="zh-CN" sz="1600" b="1" dirty="0" smtClean="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Current limit : ~ 410</a:t>
            </a:r>
            <a:r>
              <a:rPr lang="en-US" altLang="zh-CN" sz="1600" b="1" baseline="30000" dirty="0" smtClean="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-8</a:t>
            </a:r>
            <a:r>
              <a:rPr lang="en-US" altLang="zh-CN" sz="1600" b="1" dirty="0" smtClean="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  </a:t>
            </a:r>
            <a:r>
              <a:rPr lang="en-US" altLang="zh-CN" sz="1600" b="1" dirty="0" smtClean="0">
                <a:solidFill>
                  <a:srgbClr val="0036FA"/>
                </a:solidFill>
                <a:latin typeface="Times New Roman" panose="02020603050405020304" pitchFamily="18" charset="0"/>
                <a:cs typeface="Times New Roman" panose="02020603050405020304" pitchFamily="18" charset="0"/>
                <a:sym typeface="Symbol" pitchFamily="18" charset="2"/>
              </a:rPr>
              <a:t>(</a:t>
            </a:r>
            <a:r>
              <a:rPr lang="en-US" altLang="zh-CN" sz="1600" dirty="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510</a:t>
            </a:r>
            <a:r>
              <a:rPr lang="en-US" altLang="zh-CN" sz="1600" baseline="30000" dirty="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8</a:t>
            </a:r>
            <a:r>
              <a:rPr lang="en-US" altLang="zh-CN" sz="1600" dirty="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 -pairs</a:t>
            </a:r>
            <a:r>
              <a:rPr lang="en-US" altLang="zh-CN" sz="1600" b="1" dirty="0" smtClean="0">
                <a:solidFill>
                  <a:srgbClr val="0036FA"/>
                </a:solidFill>
                <a:latin typeface="Times New Roman" panose="02020603050405020304" pitchFamily="18" charset="0"/>
                <a:cs typeface="Times New Roman" panose="02020603050405020304" pitchFamily="18" charset="0"/>
                <a:sym typeface="Symbol" pitchFamily="18" charset="2"/>
              </a:rPr>
              <a:t>)</a:t>
            </a:r>
            <a:endParaRPr lang="en-US" altLang="zh-CN" b="1" dirty="0" smtClean="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endParaRPr>
          </a:p>
          <a:p>
            <a:pPr marL="572400" indent="-285750">
              <a:lnSpc>
                <a:spcPts val="1960"/>
              </a:lnSpc>
              <a:buFont typeface="华文楷体" panose="02010600040101010101" pitchFamily="2" charset="-122"/>
              <a:buChar char="−"/>
              <a:defRPr/>
            </a:pP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BABAR : 516fb</a:t>
            </a:r>
            <a:r>
              <a:rPr lang="en-US" altLang="zh-CN" sz="1400" baseline="300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-1</a:t>
            </a:r>
            <a:r>
              <a:rPr lang="en-US" altLang="zh-CN" sz="1400" dirty="0">
                <a:latin typeface="Times New Roman" panose="02020603050405020304" pitchFamily="18" charset="0"/>
                <a:ea typeface="ＭＳ Ｐゴシック" pitchFamily="34" charset="-128"/>
                <a:cs typeface="Times New Roman" panose="02020603050405020304" pitchFamily="18" charset="0"/>
                <a:sym typeface="Symbol" pitchFamily="18" charset="2"/>
              </a:rPr>
              <a:t>  </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 [PRL, 104, 021802]</a:t>
            </a:r>
          </a:p>
          <a:p>
            <a:pPr marL="572400" indent="-285750">
              <a:lnSpc>
                <a:spcPts val="1960"/>
              </a:lnSpc>
              <a:buFont typeface="华文楷体" panose="02010600040101010101" pitchFamily="2" charset="-122"/>
              <a:buChar char="−"/>
              <a:defRPr/>
            </a:pP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BELLE : 545fb</a:t>
            </a:r>
            <a:r>
              <a:rPr lang="en-US" altLang="zh-CN" sz="1400" baseline="300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-1</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   </a:t>
            </a:r>
          </a:p>
          <a:p>
            <a:pPr marL="285750" indent="-285750">
              <a:lnSpc>
                <a:spcPts val="1960"/>
              </a:lnSpc>
              <a:buFont typeface="Wingdings" panose="05000000000000000000" pitchFamily="2" charset="2"/>
              <a:buChar char="p"/>
              <a:defRPr/>
            </a:pPr>
            <a:r>
              <a:rPr lang="en-US" altLang="zh-CN" sz="1600" b="1" dirty="0" smtClean="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At </a:t>
            </a:r>
            <a:r>
              <a:rPr lang="en-US" altLang="zh-CN" sz="1600" b="1" dirty="0" smtClean="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PS" pitchFamily="18" charset="2"/>
              </a:rPr>
              <a:t></a:t>
            </a:r>
            <a:r>
              <a:rPr lang="en-US" altLang="zh-CN" sz="1600" b="1" dirty="0" smtClean="0">
                <a:solidFill>
                  <a:srgbClr val="0036FA"/>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(4S) : </a:t>
            </a:r>
          </a:p>
          <a:p>
            <a:pPr marL="572400" indent="-285750">
              <a:lnSpc>
                <a:spcPts val="1960"/>
              </a:lnSpc>
              <a:buFont typeface="华文楷体" panose="02010600040101010101" pitchFamily="2" charset="-122"/>
              <a:buChar char="−"/>
              <a:defRPr/>
            </a:pP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ISR background </a:t>
            </a:r>
            <a:r>
              <a:rPr lang="en-US" altLang="zh-CN" sz="1400" dirty="0" err="1"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e+e</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a:t>
            </a:r>
            <a:r>
              <a:rPr lang="en-US" altLang="zh-CN" sz="1400" baseline="300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a:t>
            </a:r>
            <a:r>
              <a:rPr lang="en-US" altLang="zh-CN" sz="1400" baseline="300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a:t>
            </a:r>
          </a:p>
          <a:p>
            <a:pPr marL="572400" indent="-285750">
              <a:lnSpc>
                <a:spcPts val="1960"/>
              </a:lnSpc>
              <a:buFont typeface="华文楷体" panose="02010600040101010101" pitchFamily="2" charset="-122"/>
              <a:buChar char="−"/>
              <a:defRPr/>
            </a:pP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Upper Limit  1/L</a:t>
            </a:r>
          </a:p>
          <a:p>
            <a:pPr marL="572400" indent="-285750">
              <a:lnSpc>
                <a:spcPts val="1960"/>
              </a:lnSpc>
              <a:buFont typeface="华文楷体" panose="02010600040101010101" pitchFamily="2" charset="-122"/>
              <a:buChar char="−"/>
              <a:defRPr/>
            </a:pP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Expected  limit : 3x10</a:t>
            </a:r>
            <a:r>
              <a:rPr lang="en-US" altLang="zh-CN" sz="1400" baseline="300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-9</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@75ab</a:t>
            </a:r>
            <a:r>
              <a:rPr lang="en-US" altLang="zh-CN" sz="1400" baseline="300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-1  </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a:t>
            </a:r>
            <a:r>
              <a:rPr lang="en-US" altLang="zh-CN" sz="1400" dirty="0">
                <a:latin typeface="Times New Roman" panose="02020603050405020304" pitchFamily="18" charset="0"/>
                <a:ea typeface="ＭＳ Ｐゴシック" pitchFamily="34" charset="-128"/>
                <a:cs typeface="Times New Roman" panose="02020603050405020304" pitchFamily="18" charset="0"/>
                <a:sym typeface="Symbol" pitchFamily="18" charset="2"/>
              </a:rPr>
              <a:t>710</a:t>
            </a:r>
            <a:r>
              <a:rPr lang="en-US" altLang="zh-CN" sz="1400" baseline="30000" dirty="0">
                <a:latin typeface="Times New Roman" panose="02020603050405020304" pitchFamily="18" charset="0"/>
                <a:ea typeface="ＭＳ Ｐゴシック" pitchFamily="34" charset="-128"/>
                <a:cs typeface="Times New Roman" panose="02020603050405020304" pitchFamily="18" charset="0"/>
                <a:sym typeface="Symbol" pitchFamily="18" charset="2"/>
              </a:rPr>
              <a:t>10</a:t>
            </a:r>
            <a:r>
              <a:rPr lang="en-US" altLang="zh-CN" sz="1400" dirty="0">
                <a:latin typeface="Times New Roman" panose="02020603050405020304" pitchFamily="18" charset="0"/>
                <a:ea typeface="ＭＳ Ｐゴシック" pitchFamily="34" charset="-128"/>
                <a:cs typeface="Times New Roman" panose="02020603050405020304" pitchFamily="18" charset="0"/>
                <a:sym typeface="Symbol" pitchFamily="18" charset="2"/>
              </a:rPr>
              <a:t> -</a:t>
            </a:r>
            <a:r>
              <a:rPr lang="en-US" altLang="zh-CN" sz="14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pairs)</a:t>
            </a:r>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614" y="3073653"/>
            <a:ext cx="3634007" cy="25846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0" name="TextBox 2"/>
          <p:cNvSpPr txBox="1"/>
          <p:nvPr/>
        </p:nvSpPr>
        <p:spPr>
          <a:xfrm>
            <a:off x="5722496" y="5610348"/>
            <a:ext cx="2781149" cy="646331"/>
          </a:xfrm>
          <a:prstGeom prst="rect">
            <a:avLst/>
          </a:prstGeom>
          <a:noFill/>
        </p:spPr>
        <p:txBody>
          <a:bodyPr wrap="square" rtlCol="0">
            <a:spAutoFit/>
          </a:bodyPr>
          <a:lstStyle/>
          <a:p>
            <a:pPr algn="ctr"/>
            <a:r>
              <a:rPr lang="en-US" altLang="zh-CN" dirty="0" smtClean="0">
                <a:latin typeface="Times New Roman" panose="02020603050405020304" pitchFamily="18" charset="0"/>
                <a:cs typeface="Times New Roman" panose="02020603050405020304" pitchFamily="18" charset="0"/>
                <a:sym typeface="Symbol"/>
              </a:rPr>
              <a:t>Does not </a:t>
            </a:r>
            <a:r>
              <a:rPr lang="en-US" altLang="zh-CN" dirty="0">
                <a:latin typeface="Times New Roman" panose="02020603050405020304" pitchFamily="18" charset="0"/>
                <a:cs typeface="Times New Roman" panose="02020603050405020304" pitchFamily="18" charset="0"/>
                <a:sym typeface="Symbol"/>
              </a:rPr>
              <a:t>contribute below </a:t>
            </a:r>
            <a:r>
              <a:rPr lang="en-US" altLang="zh-CN" dirty="0" smtClean="0">
                <a:latin typeface="Times New Roman" panose="02020603050405020304" pitchFamily="18" charset="0"/>
                <a:cs typeface="Times New Roman" panose="02020603050405020304" pitchFamily="18" charset="0"/>
                <a:sym typeface="Symbol"/>
              </a:rPr>
              <a:t>s </a:t>
            </a:r>
            <a:r>
              <a:rPr lang="en-US" altLang="zh-CN" dirty="0">
                <a:latin typeface="Times New Roman" panose="02020603050405020304" pitchFamily="18" charset="0"/>
                <a:cs typeface="Times New Roman" panose="02020603050405020304" pitchFamily="18" charset="0"/>
                <a:sym typeface="Symbol"/>
              </a:rPr>
              <a:t> 4m</a:t>
            </a:r>
            <a:r>
              <a:rPr lang="en-US" altLang="zh-CN" baseline="-25000" dirty="0">
                <a:latin typeface="Times New Roman" panose="02020603050405020304" pitchFamily="18" charset="0"/>
                <a:cs typeface="Times New Roman" panose="02020603050405020304" pitchFamily="18" charset="0"/>
                <a:sym typeface="Symbol"/>
              </a:rPr>
              <a:t></a:t>
            </a:r>
            <a:r>
              <a:rPr lang="en-US" altLang="zh-CN" dirty="0">
                <a:latin typeface="Times New Roman" panose="02020603050405020304" pitchFamily="18" charset="0"/>
                <a:cs typeface="Times New Roman" panose="02020603050405020304" pitchFamily="18" charset="0"/>
                <a:sym typeface="Symbol"/>
              </a:rPr>
              <a:t>/3  4.1 GeV.</a:t>
            </a:r>
            <a:endParaRPr lang="en-US" altLang="zh-CN" dirty="0">
              <a:latin typeface="Times New Roman" panose="02020603050405020304" pitchFamily="18" charset="0"/>
              <a:cs typeface="Times New Roman" panose="02020603050405020304" pitchFamily="18" charset="0"/>
            </a:endParaRPr>
          </a:p>
        </p:txBody>
      </p:sp>
      <p:sp>
        <p:nvSpPr>
          <p:cNvPr id="21" name="TextBox 8"/>
          <p:cNvSpPr txBox="1"/>
          <p:nvPr/>
        </p:nvSpPr>
        <p:spPr>
          <a:xfrm>
            <a:off x="5131043" y="2712215"/>
            <a:ext cx="3700571" cy="400110"/>
          </a:xfrm>
          <a:prstGeom prst="rect">
            <a:avLst/>
          </a:prstGeom>
          <a:noFill/>
        </p:spPr>
        <p:txBody>
          <a:bodyPr wrap="square" rtlCol="0">
            <a:spAutoFit/>
          </a:bodyPr>
          <a:lstStyle/>
          <a:p>
            <a:pPr algn="ctr"/>
            <a:r>
              <a:rPr lang="en-US" altLang="zh-CN" sz="20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Background </a:t>
            </a:r>
            <a:r>
              <a:rPr lang="en-US" altLang="zh-CN" sz="2000" b="1" dirty="0" err="1">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altLang="zh-CN" sz="2000" b="1" baseline="30000" dirty="0" err="1">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1" dirty="0" err="1">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altLang="zh-CN" sz="2000"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1" baseline="300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altLang="zh-CN" sz="2000" b="1" dirty="0" smtClean="0">
                <a:solidFill>
                  <a:srgbClr val="FF0000"/>
                </a:solidFill>
                <a:latin typeface="华文楷体" panose="02010600040101010101" pitchFamily="2" charset="-122"/>
                <a:ea typeface="华文楷体" panose="02010600040101010101" pitchFamily="2" charset="-122"/>
                <a:cs typeface="Times New Roman" panose="02020603050405020304" pitchFamily="18" charset="0"/>
                <a:sym typeface="Symbol"/>
              </a:rPr>
              <a:t> </a:t>
            </a:r>
          </a:p>
        </p:txBody>
      </p:sp>
    </p:spTree>
    <p:extLst>
      <p:ext uri="{BB962C8B-B14F-4D97-AF65-F5344CB8AC3E}">
        <p14:creationId xmlns:p14="http://schemas.microsoft.com/office/powerpoint/2010/main" val="1145039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Expected  Br upper limit</a:t>
            </a:r>
            <a:endParaRPr lang="zh-CN" altLang="en-US" sz="3600" dirty="0"/>
          </a:p>
        </p:txBody>
      </p:sp>
      <p:sp>
        <p:nvSpPr>
          <p:cNvPr id="6" name="灯片编号占位符 5"/>
          <p:cNvSpPr>
            <a:spLocks noGrp="1"/>
          </p:cNvSpPr>
          <p:nvPr>
            <p:ph type="sldNum" sz="quarter" idx="12"/>
          </p:nvPr>
        </p:nvSpPr>
        <p:spPr/>
        <p:txBody>
          <a:bodyPr/>
          <a:lstStyle/>
          <a:p>
            <a:fld id="{C973300C-797F-D148-A78D-320196FBAF04}" type="slidenum">
              <a:rPr lang="en-US" smtClean="0"/>
              <a:pPr/>
              <a:t>69</a:t>
            </a:fld>
            <a:endParaRPr lang="en-US" dirty="0"/>
          </a:p>
        </p:txBody>
      </p:sp>
      <p:graphicFrame>
        <p:nvGraphicFramePr>
          <p:cNvPr id="7" name="Table 11"/>
          <p:cNvGraphicFramePr>
            <a:graphicFrameLocks noGrp="1"/>
          </p:cNvGraphicFramePr>
          <p:nvPr>
            <p:extLst>
              <p:ext uri="{D42A27DB-BD31-4B8C-83A1-F6EECF244321}">
                <p14:modId xmlns:p14="http://schemas.microsoft.com/office/powerpoint/2010/main" val="1982031690"/>
              </p:ext>
            </p:extLst>
          </p:nvPr>
        </p:nvGraphicFramePr>
        <p:xfrm>
          <a:off x="117149" y="983678"/>
          <a:ext cx="3861729" cy="1828800"/>
        </p:xfrm>
        <a:graphic>
          <a:graphicData uri="http://schemas.openxmlformats.org/drawingml/2006/table">
            <a:tbl>
              <a:tblPr>
                <a:tableStyleId>{2D5ABB26-0587-4C30-8999-92F81FD0307C}</a:tableStyleId>
              </a:tblPr>
              <a:tblGrid>
                <a:gridCol w="929647"/>
                <a:gridCol w="974768"/>
                <a:gridCol w="978657"/>
                <a:gridCol w="978657"/>
              </a:tblGrid>
              <a:tr h="428632">
                <a:tc>
                  <a:txBody>
                    <a:bodyPr/>
                    <a:lstStyle/>
                    <a:p>
                      <a:pPr marL="0" marR="0" algn="ctr">
                        <a:lnSpc>
                          <a:spcPct val="150000"/>
                        </a:lnSpc>
                        <a:spcBef>
                          <a:spcPts val="0"/>
                        </a:spcBef>
                        <a:spcAft>
                          <a:spcPts val="0"/>
                        </a:spcAft>
                      </a:pPr>
                      <a:r>
                        <a:rPr lang="en-US" sz="2000" dirty="0" smtClean="0">
                          <a:latin typeface="Times New Roman" panose="02020603050405020304" pitchFamily="18" charset="0"/>
                        </a:rPr>
                        <a:t>E(</a:t>
                      </a:r>
                      <a:r>
                        <a:rPr lang="en-US" sz="2000" dirty="0" err="1" smtClean="0">
                          <a:latin typeface="Times New Roman" panose="02020603050405020304" pitchFamily="18" charset="0"/>
                        </a:rPr>
                        <a:t>GeV</a:t>
                      </a:r>
                      <a:r>
                        <a:rPr lang="en-US" sz="2000" dirty="0" smtClean="0">
                          <a:latin typeface="Times New Roman" panose="02020603050405020304" pitchFamily="18" charset="0"/>
                        </a:rPr>
                        <a:t>)</a:t>
                      </a:r>
                      <a:endParaRPr lang="ru-RU" sz="2000" dirty="0">
                        <a:latin typeface="Times New Roman" panose="02020603050405020304" pitchFamily="18" charset="0"/>
                        <a:ea typeface="Times New Roman"/>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2000" baseline="0" dirty="0" smtClean="0">
                          <a:latin typeface="Times New Roman" panose="02020603050405020304" pitchFamily="18" charset="0"/>
                          <a:sym typeface="Symbol"/>
                        </a:rPr>
                        <a:t>(</a:t>
                      </a:r>
                      <a:r>
                        <a:rPr lang="en-US" sz="2000" baseline="0" dirty="0" err="1" smtClean="0">
                          <a:latin typeface="Times New Roman" panose="02020603050405020304" pitchFamily="18" charset="0"/>
                          <a:sym typeface="Symbol"/>
                        </a:rPr>
                        <a:t>nb</a:t>
                      </a:r>
                      <a:r>
                        <a:rPr lang="en-US" sz="2000" baseline="0" dirty="0" smtClean="0">
                          <a:latin typeface="Times New Roman" panose="02020603050405020304" pitchFamily="18" charset="0"/>
                          <a:sym typeface="Symbol"/>
                        </a:rPr>
                        <a:t>)</a:t>
                      </a:r>
                      <a:endParaRPr lang="en-US" sz="2000" baseline="0" dirty="0" smtClean="0">
                        <a:solidFill>
                          <a:srgbClr val="261FD5"/>
                        </a:solidFill>
                        <a:latin typeface="Times New Roman" panose="02020603050405020304" pitchFamily="18" charset="0"/>
                        <a:ea typeface="Times New Roman"/>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2000" dirty="0" smtClean="0">
                          <a:latin typeface="Times New Roman" panose="02020603050405020304" pitchFamily="18" charset="0"/>
                          <a:sym typeface="Symbol"/>
                        </a:rPr>
                        <a:t>L(ab</a:t>
                      </a:r>
                      <a:r>
                        <a:rPr lang="en-US" sz="2000" baseline="30000" dirty="0" smtClean="0">
                          <a:latin typeface="Times New Roman" panose="02020603050405020304" pitchFamily="18" charset="0"/>
                          <a:sym typeface="Symbol"/>
                        </a:rPr>
                        <a:t>-1</a:t>
                      </a:r>
                      <a:r>
                        <a:rPr lang="en-US" sz="2000" dirty="0" smtClean="0">
                          <a:latin typeface="Times New Roman" panose="02020603050405020304" pitchFamily="18" charset="0"/>
                          <a:sym typeface="Symbol"/>
                        </a:rPr>
                        <a:t>)</a:t>
                      </a:r>
                      <a:endParaRPr lang="en-US" sz="2000" dirty="0" smtClean="0">
                        <a:solidFill>
                          <a:srgbClr val="261FD5"/>
                        </a:solidFill>
                        <a:latin typeface="Times New Roman" panose="02020603050405020304" pitchFamily="18" charset="0"/>
                        <a:ea typeface="Times New Roman"/>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2000" dirty="0" smtClean="0">
                          <a:latin typeface="Times New Roman" panose="02020603050405020304" pitchFamily="18" charset="0"/>
                        </a:rPr>
                        <a:t>N</a:t>
                      </a:r>
                      <a:r>
                        <a:rPr lang="ru-RU" sz="2000" baseline="-25000" dirty="0" smtClean="0">
                          <a:latin typeface="Times New Roman" panose="02020603050405020304" pitchFamily="18" charset="0"/>
                          <a:sym typeface="Symbol"/>
                        </a:rPr>
                        <a:t></a:t>
                      </a:r>
                      <a:r>
                        <a:rPr lang="en-US" sz="2000" baseline="0" dirty="0" smtClean="0">
                          <a:latin typeface="Times New Roman" panose="02020603050405020304" pitchFamily="18" charset="0"/>
                          <a:sym typeface="Symbol"/>
                        </a:rPr>
                        <a:t>(</a:t>
                      </a:r>
                      <a:r>
                        <a:rPr lang="ru-RU" sz="2000" dirty="0" smtClean="0">
                          <a:latin typeface="Times New Roman" panose="02020603050405020304" pitchFamily="18" charset="0"/>
                        </a:rPr>
                        <a:t>10</a:t>
                      </a:r>
                      <a:r>
                        <a:rPr lang="ru-RU" sz="2000" baseline="30000" dirty="0" smtClean="0">
                          <a:latin typeface="Times New Roman" panose="02020603050405020304" pitchFamily="18" charset="0"/>
                        </a:rPr>
                        <a:t>10</a:t>
                      </a:r>
                      <a:r>
                        <a:rPr lang="en-US" sz="2000" dirty="0" smtClean="0">
                          <a:latin typeface="Times New Roman" panose="02020603050405020304" pitchFamily="18" charset="0"/>
                        </a:rPr>
                        <a:t>)</a:t>
                      </a:r>
                      <a:endParaRPr lang="en-US" sz="2000" dirty="0" smtClean="0">
                        <a:solidFill>
                          <a:srgbClr val="261FD5"/>
                        </a:solidFill>
                        <a:latin typeface="Times New Roman" panose="02020603050405020304" pitchFamily="18" charset="0"/>
                        <a:ea typeface="Times New Roman"/>
                      </a:endParaRPr>
                    </a:p>
                  </a:txBody>
                  <a:tcPr marL="25400" marR="25400" marT="0" marB="0"/>
                </a:tc>
              </a:tr>
              <a:tr h="300043">
                <a:tc>
                  <a:txBody>
                    <a:bodyPr/>
                    <a:lstStyle/>
                    <a:p>
                      <a:pPr marL="0" marR="0" algn="ctr">
                        <a:lnSpc>
                          <a:spcPct val="150000"/>
                        </a:lnSpc>
                        <a:spcBef>
                          <a:spcPts val="0"/>
                        </a:spcBef>
                        <a:spcAft>
                          <a:spcPts val="0"/>
                        </a:spcAft>
                      </a:pPr>
                      <a:r>
                        <a:rPr lang="ru-RU" sz="1400" spc="-30" dirty="0" smtClean="0">
                          <a:latin typeface="Times New Roman" panose="02020603050405020304" pitchFamily="18" charset="0"/>
                        </a:rPr>
                        <a:t>3.686</a:t>
                      </a:r>
                      <a:endParaRPr lang="en-US" sz="1400" dirty="0">
                        <a:latin typeface="Times New Roman" panose="02020603050405020304" pitchFamily="18" charset="0"/>
                        <a:ea typeface="Times New Roman"/>
                      </a:endParaRPr>
                    </a:p>
                  </a:txBody>
                  <a:tcPr marL="25400" marR="25400" marT="0" marB="0"/>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5.0</a:t>
                      </a:r>
                      <a:endParaRPr lang="en-US" sz="1400" dirty="0">
                        <a:latin typeface="Times New Roman" panose="02020603050405020304" pitchFamily="18" charset="0"/>
                        <a:ea typeface="Times New Roman"/>
                      </a:endParaRPr>
                    </a:p>
                  </a:txBody>
                  <a:tcPr marL="25400" marR="25400" marT="0" marB="0"/>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1.5</a:t>
                      </a:r>
                      <a:endParaRPr lang="en-US" sz="1400" dirty="0">
                        <a:latin typeface="Times New Roman" panose="02020603050405020304" pitchFamily="18" charset="0"/>
                        <a:ea typeface="Times New Roman"/>
                      </a:endParaRPr>
                    </a:p>
                  </a:txBody>
                  <a:tcPr marL="25400" marR="25400" marT="0" marB="0"/>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0.75</a:t>
                      </a:r>
                      <a:endParaRPr lang="en-US" sz="1400" dirty="0">
                        <a:latin typeface="Times New Roman" panose="02020603050405020304" pitchFamily="18" charset="0"/>
                        <a:ea typeface="Times New Roman"/>
                      </a:endParaRPr>
                    </a:p>
                  </a:txBody>
                  <a:tcPr marL="25400" marR="25400" marT="0" marB="0"/>
                </a:tc>
              </a:tr>
              <a:tr h="300043">
                <a:tc>
                  <a:txBody>
                    <a:bodyPr/>
                    <a:lstStyle/>
                    <a:p>
                      <a:pPr marL="0" marR="0" algn="ctr">
                        <a:lnSpc>
                          <a:spcPct val="150000"/>
                        </a:lnSpc>
                        <a:spcBef>
                          <a:spcPts val="0"/>
                        </a:spcBef>
                        <a:spcAft>
                          <a:spcPts val="0"/>
                        </a:spcAft>
                      </a:pPr>
                      <a:r>
                        <a:rPr lang="ru-RU" sz="1400" spc="-25" dirty="0">
                          <a:latin typeface="Times New Roman" panose="02020603050405020304" pitchFamily="18" charset="0"/>
                        </a:rPr>
                        <a:t>3.77 </a:t>
                      </a:r>
                      <a:endParaRPr lang="en-US" sz="1400" dirty="0">
                        <a:latin typeface="Times New Roman" panose="02020603050405020304" pitchFamily="18" charset="0"/>
                        <a:ea typeface="Times New Roman"/>
                      </a:endParaRPr>
                    </a:p>
                  </a:txBody>
                  <a:tcPr marL="25400" marR="25400" marT="0" marB="0"/>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2.9 </a:t>
                      </a:r>
                      <a:endParaRPr lang="en-US" sz="1400" dirty="0">
                        <a:latin typeface="Times New Roman" panose="02020603050405020304" pitchFamily="18" charset="0"/>
                        <a:ea typeface="Times New Roman"/>
                      </a:endParaRPr>
                    </a:p>
                  </a:txBody>
                  <a:tcPr marL="25400" marR="25400" marT="0" marB="0"/>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3.5</a:t>
                      </a:r>
                      <a:endParaRPr lang="en-US" sz="1400" dirty="0">
                        <a:latin typeface="Times New Roman" panose="02020603050405020304" pitchFamily="18" charset="0"/>
                        <a:ea typeface="Times New Roman"/>
                      </a:endParaRPr>
                    </a:p>
                  </a:txBody>
                  <a:tcPr marL="25400" marR="25400" marT="0" marB="0"/>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1.03</a:t>
                      </a:r>
                      <a:endParaRPr lang="en-US" sz="1400" dirty="0">
                        <a:latin typeface="Times New Roman" panose="02020603050405020304" pitchFamily="18" charset="0"/>
                        <a:ea typeface="Times New Roman"/>
                      </a:endParaRPr>
                    </a:p>
                  </a:txBody>
                  <a:tcPr marL="25400" marR="25400" marT="0" marB="0"/>
                </a:tc>
              </a:tr>
              <a:tr h="300043">
                <a:tc>
                  <a:txBody>
                    <a:bodyPr/>
                    <a:lstStyle/>
                    <a:p>
                      <a:pPr marL="0" marR="0" algn="ctr">
                        <a:lnSpc>
                          <a:spcPct val="150000"/>
                        </a:lnSpc>
                        <a:spcBef>
                          <a:spcPts val="0"/>
                        </a:spcBef>
                        <a:spcAft>
                          <a:spcPts val="0"/>
                        </a:spcAft>
                      </a:pPr>
                      <a:r>
                        <a:rPr lang="en-US" sz="1400" spc="-25" dirty="0">
                          <a:latin typeface="Times New Roman" panose="02020603050405020304" pitchFamily="18" charset="0"/>
                        </a:rPr>
                        <a:t>4.17 </a:t>
                      </a:r>
                      <a:endParaRPr lang="en-US" sz="1400" dirty="0">
                        <a:latin typeface="Times New Roman" panose="02020603050405020304" pitchFamily="18" charset="0"/>
                        <a:ea typeface="Times New Roman"/>
                      </a:endParaRPr>
                    </a:p>
                  </a:txBody>
                  <a:tcPr marL="25400" marR="25400" marT="0" marB="0">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3.6 </a:t>
                      </a:r>
                      <a:endParaRPr lang="en-US" sz="1400" dirty="0">
                        <a:latin typeface="Times New Roman" panose="02020603050405020304" pitchFamily="18" charset="0"/>
                        <a:ea typeface="Times New Roman"/>
                      </a:endParaRPr>
                    </a:p>
                  </a:txBody>
                  <a:tcPr marL="25400" marR="25400" marT="0" marB="0">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2.0</a:t>
                      </a:r>
                      <a:endParaRPr lang="en-US" sz="1400" dirty="0">
                        <a:latin typeface="Times New Roman" panose="02020603050405020304" pitchFamily="18" charset="0"/>
                        <a:ea typeface="Times New Roman"/>
                      </a:endParaRPr>
                    </a:p>
                  </a:txBody>
                  <a:tcPr marL="25400" marR="25400" marT="0" marB="0">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400" dirty="0" smtClean="0">
                          <a:latin typeface="Times New Roman" panose="02020603050405020304" pitchFamily="18" charset="0"/>
                        </a:rPr>
                        <a:t>0.71</a:t>
                      </a:r>
                      <a:endParaRPr lang="en-US" sz="1400" dirty="0">
                        <a:latin typeface="Times New Roman" panose="02020603050405020304" pitchFamily="18" charset="0"/>
                        <a:ea typeface="Times New Roman"/>
                      </a:endParaRPr>
                    </a:p>
                  </a:txBody>
                  <a:tcPr marL="25400" marR="25400" marT="0" marB="0">
                    <a:lnB w="12700" cap="flat" cmpd="sng" algn="ctr">
                      <a:solidFill>
                        <a:schemeClr val="tx1"/>
                      </a:solidFill>
                      <a:prstDash val="solid"/>
                      <a:round/>
                      <a:headEnd type="none" w="med" len="med"/>
                      <a:tailEnd type="none" w="med" len="med"/>
                    </a:lnB>
                  </a:tcPr>
                </a:tc>
              </a:tr>
              <a:tr h="385769">
                <a:tc>
                  <a:txBody>
                    <a:bodyPr/>
                    <a:lstStyle/>
                    <a:p>
                      <a:pPr marL="0" marR="0" algn="ctr">
                        <a:lnSpc>
                          <a:spcPct val="150000"/>
                        </a:lnSpc>
                        <a:spcBef>
                          <a:spcPts val="0"/>
                        </a:spcBef>
                        <a:spcAft>
                          <a:spcPts val="0"/>
                        </a:spcAft>
                      </a:pPr>
                      <a:r>
                        <a:rPr lang="en-US" sz="1800" dirty="0" smtClean="0">
                          <a:latin typeface="Times New Roman" panose="02020603050405020304" pitchFamily="18" charset="0"/>
                        </a:rPr>
                        <a:t>Total</a:t>
                      </a:r>
                      <a:endParaRPr lang="en-US" sz="1800" b="0" dirty="0">
                        <a:latin typeface="Times New Roman" panose="02020603050405020304" pitchFamily="18" charset="0"/>
                        <a:ea typeface="Times New Roman"/>
                      </a:endParaRPr>
                    </a:p>
                  </a:txBody>
                  <a:tcPr marL="25400" marR="25400" marT="0" marB="0">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endParaRPr lang="en-US" sz="1800" b="0" dirty="0">
                        <a:latin typeface="Times New Roman" panose="02020603050405020304" pitchFamily="18" charset="0"/>
                        <a:ea typeface="Times New Roman"/>
                      </a:endParaRPr>
                    </a:p>
                  </a:txBody>
                  <a:tcPr marL="25400" marR="25400" marT="0" marB="0">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rPr>
                        <a:t>7.0</a:t>
                      </a:r>
                      <a:endParaRPr lang="en-US" sz="1800" b="0" dirty="0">
                        <a:latin typeface="Times New Roman" panose="02020603050405020304" pitchFamily="18" charset="0"/>
                        <a:ea typeface="Times New Roman"/>
                      </a:endParaRPr>
                    </a:p>
                  </a:txBody>
                  <a:tcPr marL="25400" marR="25400" marT="0" marB="0">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rPr>
                        <a:t>2.49</a:t>
                      </a:r>
                      <a:endParaRPr lang="en-US" sz="1800" b="0" dirty="0">
                        <a:latin typeface="Times New Roman" panose="02020603050405020304" pitchFamily="18" charset="0"/>
                        <a:ea typeface="Times New Roman"/>
                      </a:endParaRPr>
                    </a:p>
                  </a:txBody>
                  <a:tcPr marL="25400" marR="25400" marT="0" marB="0">
                    <a:lnT w="12700" cap="flat" cmpd="sng" algn="ctr">
                      <a:solidFill>
                        <a:schemeClr val="tx1"/>
                      </a:solidFill>
                      <a:prstDash val="solid"/>
                      <a:round/>
                      <a:headEnd type="none" w="med" len="med"/>
                      <a:tailEnd type="none" w="med" len="med"/>
                    </a:lnT>
                  </a:tcPr>
                </a:tc>
              </a:tr>
            </a:tbl>
          </a:graphicData>
        </a:graphic>
      </p:graphicFrame>
      <p:graphicFrame>
        <p:nvGraphicFramePr>
          <p:cNvPr id="8" name="Table 5"/>
          <p:cNvGraphicFramePr>
            <a:graphicFrameLocks noGrp="1"/>
          </p:cNvGraphicFramePr>
          <p:nvPr>
            <p:extLst>
              <p:ext uri="{D42A27DB-BD31-4B8C-83A1-F6EECF244321}">
                <p14:modId xmlns:p14="http://schemas.microsoft.com/office/powerpoint/2010/main" val="476223853"/>
              </p:ext>
            </p:extLst>
          </p:nvPr>
        </p:nvGraphicFramePr>
        <p:xfrm>
          <a:off x="766780" y="3161067"/>
          <a:ext cx="7605856" cy="2772412"/>
        </p:xfrm>
        <a:graphic>
          <a:graphicData uri="http://schemas.openxmlformats.org/drawingml/2006/table">
            <a:tbl>
              <a:tblPr>
                <a:tableStyleId>{35758FB7-9AC5-4552-8A53-C91805E547FA}</a:tableStyleId>
              </a:tblPr>
              <a:tblGrid>
                <a:gridCol w="4176043"/>
                <a:gridCol w="1753414"/>
                <a:gridCol w="1676399"/>
              </a:tblGrid>
              <a:tr h="134403">
                <a:tc>
                  <a:txBody>
                    <a:bodyPr/>
                    <a:lstStyle/>
                    <a:p>
                      <a:pPr marL="0" marR="0" algn="ctr">
                        <a:lnSpc>
                          <a:spcPct val="150000"/>
                        </a:lnSpc>
                        <a:spcBef>
                          <a:spcPts val="0"/>
                        </a:spcBef>
                        <a:spcAft>
                          <a:spcPts val="0"/>
                        </a:spcAft>
                      </a:pPr>
                      <a:endParaRPr lang="ru-RU" sz="1800" dirty="0">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dirty="0" smtClean="0">
                          <a:latin typeface="Times New Roman" panose="02020603050405020304" pitchFamily="18" charset="0"/>
                          <a:cs typeface="Times New Roman" panose="02020603050405020304" pitchFamily="18" charset="0"/>
                          <a:sym typeface="Symbol"/>
                        </a:rPr>
                        <a:t></a:t>
                      </a:r>
                      <a:r>
                        <a:rPr lang="en-US" sz="1800" baseline="-25000" dirty="0" smtClean="0">
                          <a:latin typeface="Times New Roman" panose="02020603050405020304" pitchFamily="18" charset="0"/>
                          <a:cs typeface="Times New Roman" panose="02020603050405020304" pitchFamily="18" charset="0"/>
                          <a:sym typeface="Symbol"/>
                        </a:rPr>
                        <a:t>E</a:t>
                      </a:r>
                      <a:r>
                        <a:rPr lang="en-US" sz="1800" dirty="0" smtClean="0">
                          <a:latin typeface="Times New Roman" panose="02020603050405020304" pitchFamily="18" charset="0"/>
                          <a:cs typeface="Times New Roman" panose="02020603050405020304" pitchFamily="18" charset="0"/>
                          <a:sym typeface="Symbol"/>
                        </a:rPr>
                        <a:t>/E</a:t>
                      </a:r>
                      <a:r>
                        <a:rPr lang="ru-RU" sz="1800" dirty="0" smtClean="0">
                          <a:latin typeface="Times New Roman" panose="02020603050405020304" pitchFamily="18" charset="0"/>
                          <a:cs typeface="Times New Roman" panose="02020603050405020304" pitchFamily="18" charset="0"/>
                        </a:rPr>
                        <a:t>=1.5%</a:t>
                      </a:r>
                      <a:endParaRPr lang="en-US" sz="1800" dirty="0" smtClean="0">
                        <a:solidFill>
                          <a:srgbClr val="261FD5"/>
                        </a:solidFill>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dirty="0" smtClean="0">
                          <a:latin typeface="Times New Roman" panose="02020603050405020304" pitchFamily="18" charset="0"/>
                          <a:cs typeface="Times New Roman" panose="02020603050405020304" pitchFamily="18" charset="0"/>
                          <a:sym typeface="Symbol"/>
                        </a:rPr>
                        <a:t></a:t>
                      </a:r>
                      <a:r>
                        <a:rPr lang="en-US" sz="1800" baseline="-25000" dirty="0" smtClean="0">
                          <a:latin typeface="Times New Roman" panose="02020603050405020304" pitchFamily="18" charset="0"/>
                          <a:cs typeface="Times New Roman" panose="02020603050405020304" pitchFamily="18" charset="0"/>
                          <a:sym typeface="Symbol"/>
                        </a:rPr>
                        <a:t>E</a:t>
                      </a:r>
                      <a:r>
                        <a:rPr lang="en-US" sz="1800" dirty="0" smtClean="0">
                          <a:latin typeface="Times New Roman" panose="02020603050405020304" pitchFamily="18" charset="0"/>
                          <a:cs typeface="Times New Roman" panose="02020603050405020304" pitchFamily="18" charset="0"/>
                          <a:sym typeface="Symbol"/>
                        </a:rPr>
                        <a:t>/E</a:t>
                      </a:r>
                      <a:r>
                        <a:rPr lang="ru-RU" sz="1800" dirty="0" smtClean="0">
                          <a:latin typeface="Times New Roman" panose="02020603050405020304" pitchFamily="18" charset="0"/>
                          <a:cs typeface="Times New Roman" panose="02020603050405020304" pitchFamily="18" charset="0"/>
                        </a:rPr>
                        <a:t>=</a:t>
                      </a:r>
                      <a:r>
                        <a:rPr lang="en-US" sz="1800" dirty="0" smtClean="0">
                          <a:latin typeface="Times New Roman" panose="02020603050405020304" pitchFamily="18" charset="0"/>
                          <a:cs typeface="Times New Roman" panose="02020603050405020304" pitchFamily="18" charset="0"/>
                        </a:rPr>
                        <a:t>2</a:t>
                      </a:r>
                      <a:r>
                        <a:rPr lang="ru-RU" sz="1800" dirty="0" smtClean="0">
                          <a:latin typeface="Times New Roman" panose="02020603050405020304" pitchFamily="18" charset="0"/>
                          <a:cs typeface="Times New Roman" panose="02020603050405020304" pitchFamily="18" charset="0"/>
                        </a:rPr>
                        <a:t>.5%</a:t>
                      </a:r>
                      <a:endParaRPr lang="en-US" sz="1800" dirty="0" smtClean="0">
                        <a:solidFill>
                          <a:srgbClr val="261FD5"/>
                        </a:solidFill>
                        <a:latin typeface="Times New Roman" panose="02020603050405020304" pitchFamily="18" charset="0"/>
                        <a:ea typeface="Times New Roman"/>
                        <a:cs typeface="Times New Roman" panose="02020603050405020304" pitchFamily="18" charset="0"/>
                      </a:endParaRPr>
                    </a:p>
                  </a:txBody>
                  <a:tcPr marL="25400" marR="25400" marT="0" marB="0"/>
                </a:tc>
              </a:tr>
              <a:tr h="262255">
                <a:tc>
                  <a:txBody>
                    <a:bodyPr/>
                    <a:lstStyle/>
                    <a:p>
                      <a:pPr marL="0" marR="0" algn="ctr">
                        <a:lnSpc>
                          <a:spcPct val="150000"/>
                        </a:lnSpc>
                        <a:spcBef>
                          <a:spcPts val="0"/>
                        </a:spcBef>
                        <a:spcAft>
                          <a:spcPts val="0"/>
                        </a:spcAft>
                      </a:pPr>
                      <a:r>
                        <a:rPr lang="en-US" sz="1800" spc="-30" dirty="0" smtClean="0">
                          <a:latin typeface="Times New Roman" panose="02020603050405020304" pitchFamily="18" charset="0"/>
                          <a:cs typeface="Times New Roman" panose="02020603050405020304" pitchFamily="18" charset="0"/>
                        </a:rPr>
                        <a:t>Signal (Br=10</a:t>
                      </a:r>
                      <a:r>
                        <a:rPr lang="en-US" sz="1800" spc="-30" baseline="30000" dirty="0" smtClean="0">
                          <a:latin typeface="Times New Roman" panose="02020603050405020304" pitchFamily="18" charset="0"/>
                          <a:cs typeface="Times New Roman" panose="02020603050405020304" pitchFamily="18" charset="0"/>
                        </a:rPr>
                        <a:t>-9</a:t>
                      </a:r>
                      <a:r>
                        <a:rPr lang="en-US" sz="1800" spc="-3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cs typeface="Times New Roman" panose="02020603050405020304" pitchFamily="18" charset="0"/>
                        </a:rPr>
                        <a:t>17</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cs typeface="Times New Roman" panose="02020603050405020304" pitchFamily="18" charset="0"/>
                        </a:rPr>
                        <a:t>15</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r>
              <a:tr h="265430">
                <a:tc>
                  <a:txBody>
                    <a:bodyPr/>
                    <a:lstStyle/>
                    <a:p>
                      <a:pPr marL="0" marR="0" algn="ctr">
                        <a:lnSpc>
                          <a:spcPct val="150000"/>
                        </a:lnSpc>
                        <a:spcBef>
                          <a:spcPts val="0"/>
                        </a:spcBef>
                        <a:spcAft>
                          <a:spcPts val="0"/>
                        </a:spcAft>
                      </a:pPr>
                      <a:r>
                        <a:rPr lang="en-US" sz="1800" spc="-25" dirty="0" err="1" smtClean="0">
                          <a:latin typeface="Times New Roman" panose="02020603050405020304" pitchFamily="18" charset="0"/>
                          <a:cs typeface="Times New Roman" panose="02020603050405020304" pitchFamily="18" charset="0"/>
                        </a:rPr>
                        <a:t>Muon</a:t>
                      </a:r>
                      <a:r>
                        <a:rPr lang="en-US" sz="1800" spc="-25" baseline="0" dirty="0" smtClean="0">
                          <a:latin typeface="Times New Roman" panose="02020603050405020304" pitchFamily="18" charset="0"/>
                          <a:cs typeface="Times New Roman" panose="02020603050405020304" pitchFamily="18" charset="0"/>
                        </a:rPr>
                        <a:t> background</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cs typeface="Times New Roman" panose="02020603050405020304" pitchFamily="18" charset="0"/>
                        </a:rPr>
                        <a:t>7 </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cs typeface="Times New Roman" panose="02020603050405020304" pitchFamily="18" charset="0"/>
                        </a:rPr>
                        <a:t>11 </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r>
              <a:tr h="265430">
                <a:tc>
                  <a:txBody>
                    <a:bodyPr/>
                    <a:lstStyle/>
                    <a:p>
                      <a:pPr marL="0" marR="0" algn="ctr">
                        <a:lnSpc>
                          <a:spcPct val="150000"/>
                        </a:lnSpc>
                        <a:spcBef>
                          <a:spcPts val="0"/>
                        </a:spcBef>
                        <a:spcAft>
                          <a:spcPts val="0"/>
                        </a:spcAft>
                      </a:pPr>
                      <a:r>
                        <a:rPr lang="en-US" sz="1800" spc="-25" dirty="0" err="1" smtClean="0">
                          <a:latin typeface="Times New Roman" panose="02020603050405020304" pitchFamily="18" charset="0"/>
                          <a:cs typeface="Times New Roman" panose="02020603050405020304" pitchFamily="18" charset="0"/>
                        </a:rPr>
                        <a:t>Pion</a:t>
                      </a:r>
                      <a:r>
                        <a:rPr lang="en-US" sz="1800" spc="-25" baseline="0" dirty="0" smtClean="0">
                          <a:latin typeface="Times New Roman" panose="02020603050405020304" pitchFamily="18" charset="0"/>
                          <a:cs typeface="Times New Roman" panose="02020603050405020304" pitchFamily="18" charset="0"/>
                        </a:rPr>
                        <a:t> background</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cs typeface="Times New Roman" panose="02020603050405020304" pitchFamily="18" charset="0"/>
                        </a:rPr>
                        <a:t>83</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algn="ctr">
                        <a:lnSpc>
                          <a:spcPct val="150000"/>
                        </a:lnSpc>
                        <a:spcBef>
                          <a:spcPts val="0"/>
                        </a:spcBef>
                        <a:spcAft>
                          <a:spcPts val="0"/>
                        </a:spcAft>
                      </a:pPr>
                      <a:r>
                        <a:rPr lang="en-US" sz="1800" dirty="0" smtClean="0">
                          <a:latin typeface="Times New Roman" panose="02020603050405020304" pitchFamily="18" charset="0"/>
                          <a:cs typeface="Times New Roman" panose="02020603050405020304" pitchFamily="18" charset="0"/>
                        </a:rPr>
                        <a:t>271</a:t>
                      </a:r>
                      <a:endParaRPr lang="en-US" sz="1800" dirty="0">
                        <a:latin typeface="Times New Roman" panose="02020603050405020304" pitchFamily="18" charset="0"/>
                        <a:ea typeface="Times New Roman"/>
                        <a:cs typeface="Times New Roman" panose="02020603050405020304" pitchFamily="18" charset="0"/>
                      </a:endParaRPr>
                    </a:p>
                  </a:txBody>
                  <a:tcPr marL="25400" marR="25400" marT="0" marB="0"/>
                </a:tc>
              </a:tr>
              <a:tr h="478420">
                <a:tc>
                  <a:txBody>
                    <a:bodyPr/>
                    <a:lstStyle/>
                    <a:p>
                      <a:pPr marL="0" marR="0" algn="ctr">
                        <a:lnSpc>
                          <a:spcPct val="150000"/>
                        </a:lnSpc>
                        <a:spcBef>
                          <a:spcPts val="0"/>
                        </a:spcBef>
                        <a:spcAft>
                          <a:spcPts val="0"/>
                        </a:spcAft>
                      </a:pPr>
                      <a:r>
                        <a:rPr lang="en-US" sz="1800" dirty="0" smtClean="0">
                          <a:solidFill>
                            <a:srgbClr val="261FD5"/>
                          </a:solidFill>
                          <a:latin typeface="Times New Roman" panose="02020603050405020304" pitchFamily="18" charset="0"/>
                          <a:cs typeface="Times New Roman" panose="02020603050405020304" pitchFamily="18" charset="0"/>
                        </a:rPr>
                        <a:t>Expected</a:t>
                      </a:r>
                      <a:r>
                        <a:rPr lang="en-US" sz="1800" baseline="0" dirty="0" smtClean="0">
                          <a:solidFill>
                            <a:srgbClr val="261FD5"/>
                          </a:solidFill>
                          <a:latin typeface="Times New Roman" panose="02020603050405020304" pitchFamily="18" charset="0"/>
                          <a:cs typeface="Times New Roman" panose="02020603050405020304" pitchFamily="18" charset="0"/>
                        </a:rPr>
                        <a:t> 90% CL upper limit for Br</a:t>
                      </a:r>
                      <a:endParaRPr lang="en-US" sz="1800" dirty="0">
                        <a:solidFill>
                          <a:srgbClr val="261FD5"/>
                        </a:solidFill>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algn="ctr">
                        <a:lnSpc>
                          <a:spcPct val="150000"/>
                        </a:lnSpc>
                        <a:spcBef>
                          <a:spcPts val="0"/>
                        </a:spcBef>
                        <a:spcAft>
                          <a:spcPts val="0"/>
                        </a:spcAft>
                      </a:pPr>
                      <a:r>
                        <a:rPr lang="en-US" sz="1800" dirty="0" smtClean="0">
                          <a:solidFill>
                            <a:srgbClr val="261FD5"/>
                          </a:solidFill>
                          <a:latin typeface="Times New Roman" panose="02020603050405020304" pitchFamily="18" charset="0"/>
                          <a:cs typeface="Times New Roman" panose="02020603050405020304" pitchFamily="18" charset="0"/>
                        </a:rPr>
                        <a:t>1.1</a:t>
                      </a:r>
                      <a:r>
                        <a:rPr lang="ru-RU" sz="1800" dirty="0" smtClean="0">
                          <a:solidFill>
                            <a:srgbClr val="261FD5"/>
                          </a:solidFill>
                          <a:latin typeface="Times New Roman" panose="02020603050405020304" pitchFamily="18" charset="0"/>
                          <a:cs typeface="Times New Roman" panose="02020603050405020304" pitchFamily="18" charset="0"/>
                        </a:rPr>
                        <a:t>×10</a:t>
                      </a:r>
                      <a:r>
                        <a:rPr lang="en-US" sz="1800" baseline="30000" dirty="0" smtClean="0">
                          <a:solidFill>
                            <a:srgbClr val="261FD5"/>
                          </a:solidFill>
                          <a:latin typeface="Times New Roman" panose="02020603050405020304" pitchFamily="18" charset="0"/>
                          <a:cs typeface="Times New Roman" panose="02020603050405020304" pitchFamily="18" charset="0"/>
                        </a:rPr>
                        <a:t>-9</a:t>
                      </a:r>
                      <a:endParaRPr lang="en-US" sz="1800" dirty="0">
                        <a:solidFill>
                          <a:srgbClr val="261FD5"/>
                        </a:solidFill>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dirty="0" smtClean="0">
                          <a:solidFill>
                            <a:srgbClr val="261FD5"/>
                          </a:solidFill>
                          <a:latin typeface="Times New Roman" panose="02020603050405020304" pitchFamily="18" charset="0"/>
                          <a:cs typeface="Times New Roman" panose="02020603050405020304" pitchFamily="18" charset="0"/>
                        </a:rPr>
                        <a:t>3.0</a:t>
                      </a:r>
                      <a:r>
                        <a:rPr lang="ru-RU" sz="1800" dirty="0" smtClean="0">
                          <a:solidFill>
                            <a:srgbClr val="261FD5"/>
                          </a:solidFill>
                          <a:latin typeface="Times New Roman" panose="02020603050405020304" pitchFamily="18" charset="0"/>
                          <a:cs typeface="Times New Roman" panose="02020603050405020304" pitchFamily="18" charset="0"/>
                        </a:rPr>
                        <a:t>×10</a:t>
                      </a:r>
                      <a:r>
                        <a:rPr lang="en-US" sz="1800" baseline="30000" dirty="0" smtClean="0">
                          <a:solidFill>
                            <a:srgbClr val="261FD5"/>
                          </a:solidFill>
                          <a:latin typeface="Times New Roman" panose="02020603050405020304" pitchFamily="18" charset="0"/>
                          <a:cs typeface="Times New Roman" panose="02020603050405020304" pitchFamily="18" charset="0"/>
                        </a:rPr>
                        <a:t>-9</a:t>
                      </a:r>
                      <a:endParaRPr lang="en-US" sz="1800" dirty="0" smtClean="0">
                        <a:solidFill>
                          <a:srgbClr val="261FD5"/>
                        </a:solidFill>
                        <a:latin typeface="Times New Roman" panose="02020603050405020304" pitchFamily="18" charset="0"/>
                        <a:ea typeface="Times New Roman"/>
                        <a:cs typeface="Times New Roman" panose="02020603050405020304" pitchFamily="18" charset="0"/>
                      </a:endParaRPr>
                    </a:p>
                  </a:txBody>
                  <a:tcPr marL="25400" marR="25400" marT="0" marB="0"/>
                </a:tc>
              </a:tr>
              <a:tr h="6480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rgbClr val="C00000"/>
                          </a:solidFill>
                          <a:latin typeface="Times New Roman" panose="02020603050405020304" pitchFamily="18" charset="0"/>
                          <a:cs typeface="Times New Roman" panose="02020603050405020304" pitchFamily="18" charset="0"/>
                        </a:rPr>
                        <a:t>Expected</a:t>
                      </a:r>
                      <a:r>
                        <a:rPr lang="en-US" sz="1800" baseline="0" dirty="0" smtClean="0">
                          <a:solidFill>
                            <a:srgbClr val="C00000"/>
                          </a:solidFill>
                          <a:latin typeface="Times New Roman" panose="02020603050405020304" pitchFamily="18" charset="0"/>
                          <a:cs typeface="Times New Roman" panose="02020603050405020304" pitchFamily="18" charset="0"/>
                        </a:rPr>
                        <a:t> 90% CL upper limit for Br </a:t>
                      </a:r>
                      <a:r>
                        <a:rPr lang="en-US" sz="1800" dirty="0" smtClean="0">
                          <a:solidFill>
                            <a:srgbClr val="C00000"/>
                          </a:solidFill>
                          <a:latin typeface="Times New Roman" panose="02020603050405020304" pitchFamily="18" charset="0"/>
                          <a:cs typeface="Times New Roman" panose="02020603050405020304" pitchFamily="18" charset="0"/>
                        </a:rPr>
                        <a:t>with </a:t>
                      </a:r>
                      <a:r>
                        <a:rPr lang="en-US" sz="1800" dirty="0" err="1" smtClean="0">
                          <a:solidFill>
                            <a:srgbClr val="C00000"/>
                          </a:solidFill>
                          <a:latin typeface="Times New Roman" panose="02020603050405020304" pitchFamily="18" charset="0"/>
                          <a:cs typeface="Times New Roman" panose="02020603050405020304" pitchFamily="18" charset="0"/>
                        </a:rPr>
                        <a:t>pion</a:t>
                      </a:r>
                      <a:r>
                        <a:rPr lang="en-US" sz="1800" dirty="0" smtClean="0">
                          <a:solidFill>
                            <a:srgbClr val="C00000"/>
                          </a:solidFill>
                          <a:latin typeface="Times New Roman" panose="02020603050405020304" pitchFamily="18" charset="0"/>
                          <a:cs typeface="Times New Roman" panose="02020603050405020304" pitchFamily="18" charset="0"/>
                        </a:rPr>
                        <a:t> suppression by a factor of 30</a:t>
                      </a:r>
                      <a:endParaRPr lang="en-US" sz="1800" dirty="0">
                        <a:solidFill>
                          <a:srgbClr val="C00000"/>
                        </a:solidFill>
                        <a:latin typeface="Times New Roman" panose="02020603050405020304" pitchFamily="18" charset="0"/>
                        <a:ea typeface="Times New Roman"/>
                        <a:cs typeface="Times New Roman" panose="02020603050405020304" pitchFamily="18" charset="0"/>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dirty="0" smtClean="0">
                          <a:solidFill>
                            <a:srgbClr val="C00000"/>
                          </a:solidFill>
                          <a:latin typeface="Times New Roman" panose="02020603050405020304" pitchFamily="18" charset="0"/>
                          <a:cs typeface="Times New Roman" panose="02020603050405020304" pitchFamily="18" charset="0"/>
                        </a:rPr>
                        <a:t>3.3</a:t>
                      </a:r>
                      <a:r>
                        <a:rPr lang="ru-RU" sz="1800" dirty="0" smtClean="0">
                          <a:solidFill>
                            <a:srgbClr val="C00000"/>
                          </a:solidFill>
                          <a:latin typeface="Times New Roman" panose="02020603050405020304" pitchFamily="18" charset="0"/>
                          <a:cs typeface="Times New Roman" panose="02020603050405020304" pitchFamily="18" charset="0"/>
                        </a:rPr>
                        <a:t>×10</a:t>
                      </a:r>
                      <a:r>
                        <a:rPr lang="en-US" sz="1800" baseline="30000" dirty="0" smtClean="0">
                          <a:solidFill>
                            <a:srgbClr val="C00000"/>
                          </a:solidFill>
                          <a:latin typeface="Times New Roman" panose="02020603050405020304" pitchFamily="18" charset="0"/>
                          <a:cs typeface="Times New Roman" panose="02020603050405020304" pitchFamily="18" charset="0"/>
                        </a:rPr>
                        <a:t>-10</a:t>
                      </a:r>
                      <a:endParaRPr lang="en-US" sz="1800" dirty="0" smtClean="0">
                        <a:solidFill>
                          <a:srgbClr val="C00000"/>
                        </a:solidFill>
                        <a:latin typeface="Times New Roman" panose="02020603050405020304" pitchFamily="18" charset="0"/>
                        <a:cs typeface="Times New Roman" panose="02020603050405020304" pitchFamily="18" charset="0"/>
                      </a:endParaRPr>
                    </a:p>
                  </a:txBody>
                  <a:tcPr marL="25400" marR="2540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dirty="0" smtClean="0">
                          <a:solidFill>
                            <a:srgbClr val="C00000"/>
                          </a:solidFill>
                          <a:latin typeface="Times New Roman" panose="02020603050405020304" pitchFamily="18" charset="0"/>
                          <a:cs typeface="Times New Roman" panose="02020603050405020304" pitchFamily="18" charset="0"/>
                        </a:rPr>
                        <a:t>5.1</a:t>
                      </a:r>
                      <a:r>
                        <a:rPr lang="ru-RU" sz="1800" dirty="0" smtClean="0">
                          <a:solidFill>
                            <a:srgbClr val="C00000"/>
                          </a:solidFill>
                          <a:latin typeface="Times New Roman" panose="02020603050405020304" pitchFamily="18" charset="0"/>
                          <a:cs typeface="Times New Roman" panose="02020603050405020304" pitchFamily="18" charset="0"/>
                        </a:rPr>
                        <a:t>×10</a:t>
                      </a:r>
                      <a:r>
                        <a:rPr lang="en-US" sz="1800" baseline="30000" dirty="0" smtClean="0">
                          <a:solidFill>
                            <a:srgbClr val="C00000"/>
                          </a:solidFill>
                          <a:latin typeface="Times New Roman" panose="02020603050405020304" pitchFamily="18" charset="0"/>
                          <a:cs typeface="Times New Roman" panose="02020603050405020304" pitchFamily="18" charset="0"/>
                        </a:rPr>
                        <a:t>-10</a:t>
                      </a:r>
                      <a:endParaRPr lang="en-US" sz="1800" dirty="0" smtClean="0">
                        <a:solidFill>
                          <a:srgbClr val="C00000"/>
                        </a:solidFill>
                        <a:latin typeface="Times New Roman" panose="02020603050405020304" pitchFamily="18" charset="0"/>
                        <a:cs typeface="Times New Roman" panose="02020603050405020304" pitchFamily="18" charset="0"/>
                      </a:endParaRPr>
                    </a:p>
                  </a:txBody>
                  <a:tcPr marL="25400" marR="25400" marT="0" marB="0"/>
                </a:tc>
              </a:tr>
            </a:tbl>
          </a:graphicData>
        </a:graphic>
      </p:graphicFrame>
      <p:sp>
        <p:nvSpPr>
          <p:cNvPr id="9" name="矩形 8"/>
          <p:cNvSpPr/>
          <p:nvPr/>
        </p:nvSpPr>
        <p:spPr>
          <a:xfrm>
            <a:off x="2839060" y="5963179"/>
            <a:ext cx="5846618" cy="348813"/>
          </a:xfrm>
          <a:prstGeom prst="rect">
            <a:avLst/>
          </a:prstGeom>
        </p:spPr>
        <p:txBody>
          <a:bodyPr wrap="square">
            <a:spAutoFit/>
          </a:bodyPr>
          <a:lstStyle/>
          <a:p>
            <a:pPr marL="144000">
              <a:lnSpc>
                <a:spcPts val="1960"/>
              </a:lnSpc>
              <a:defRPr/>
            </a:pPr>
            <a:r>
              <a:rPr lang="en-US" altLang="zh-CN" dirty="0" smtClean="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Supper-B Expected  </a:t>
            </a:r>
            <a:r>
              <a:rPr lang="en-US" altLang="zh-CN" dirty="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limit : 3x10</a:t>
            </a:r>
            <a:r>
              <a:rPr lang="en-US" altLang="zh-CN" baseline="30000" dirty="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-9</a:t>
            </a:r>
            <a:r>
              <a:rPr lang="en-US" altLang="zh-CN" dirty="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@75ab</a:t>
            </a:r>
            <a:r>
              <a:rPr lang="en-US" altLang="zh-CN" baseline="30000" dirty="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-1  </a:t>
            </a:r>
            <a:r>
              <a:rPr lang="en-US" altLang="zh-CN" dirty="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(710</a:t>
            </a:r>
            <a:r>
              <a:rPr lang="en-US" altLang="zh-CN" baseline="30000" dirty="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10</a:t>
            </a:r>
            <a:r>
              <a:rPr lang="en-US" altLang="zh-CN" dirty="0">
                <a:solidFill>
                  <a:srgbClr val="FF33CC"/>
                </a:solidFill>
                <a:latin typeface="Times New Roman" panose="02020603050405020304" pitchFamily="18" charset="0"/>
                <a:ea typeface="ＭＳ Ｐゴシック" pitchFamily="34" charset="-128"/>
                <a:cs typeface="Times New Roman" panose="02020603050405020304" pitchFamily="18" charset="0"/>
                <a:sym typeface="Symbol" pitchFamily="18" charset="2"/>
              </a:rPr>
              <a:t> -pairs)</a:t>
            </a:r>
          </a:p>
        </p:txBody>
      </p:sp>
      <p:sp>
        <p:nvSpPr>
          <p:cNvPr id="3" name="椭圆 2"/>
          <p:cNvSpPr/>
          <p:nvPr/>
        </p:nvSpPr>
        <p:spPr>
          <a:xfrm>
            <a:off x="2207739" y="2423030"/>
            <a:ext cx="1659924" cy="38944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Content Placeholder 2"/>
          <p:cNvSpPr>
            <a:spLocks noGrp="1"/>
          </p:cNvSpPr>
          <p:nvPr>
            <p:ph idx="1"/>
          </p:nvPr>
        </p:nvSpPr>
        <p:spPr>
          <a:xfrm>
            <a:off x="4117982" y="1112662"/>
            <a:ext cx="5045676" cy="1433938"/>
          </a:xfrm>
        </p:spPr>
        <p:txBody>
          <a:bodyPr>
            <a:normAutofit/>
          </a:bodyPr>
          <a:lstStyle/>
          <a:p>
            <a:pPr>
              <a:lnSpc>
                <a:spcPts val="2260"/>
              </a:lnSpc>
              <a:buFont typeface="Wingdings" panose="05000000000000000000" pitchFamily="2" charset="2"/>
              <a:buChar char="p"/>
            </a:pPr>
            <a:r>
              <a:rPr lang="en-US" sz="1800" b="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 decays, direct (</a:t>
            </a:r>
            <a:r>
              <a:rPr lang="en-US" sz="1800" b="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baseline="30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0</a:t>
            </a:r>
            <a:r>
              <a:rPr lang="en-US" sz="1800" b="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baseline="-2500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solidFill>
                  <a:srgbClr val="0036FA"/>
                </a:solidFill>
                <a:latin typeface="华文楷体" panose="02010600040101010101" pitchFamily="2" charset="-122"/>
                <a:ea typeface="华文楷体" panose="02010600040101010101" pitchFamily="2" charset="-122"/>
                <a:cs typeface="Times New Roman" panose="02020603050405020304" pitchFamily="18" charset="0"/>
                <a:sym typeface="Symbol"/>
              </a:rPr>
              <a:t>)  and combinatorial </a:t>
            </a:r>
          </a:p>
          <a:p>
            <a:pPr>
              <a:lnSpc>
                <a:spcPts val="2260"/>
              </a:lnSpc>
              <a:buFont typeface="Wingdings" panose="05000000000000000000" pitchFamily="2" charset="2"/>
              <a:buChar char="p"/>
            </a:pP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QED processes: </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 </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 </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p>
          <a:p>
            <a:pPr>
              <a:lnSpc>
                <a:spcPts val="2260"/>
              </a:lnSpc>
              <a:buFont typeface="Wingdings" panose="05000000000000000000" pitchFamily="2" charset="2"/>
              <a:buChar char="p"/>
            </a:pP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Continuum hadron production  </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e</a:t>
            </a:r>
            <a:r>
              <a:rPr lang="en-US" sz="1800" b="0" baseline="30000" dirty="0" smtClean="0">
                <a:latin typeface="华文楷体" panose="02010600040101010101" pitchFamily="2" charset="-122"/>
                <a:ea typeface="华文楷体" panose="02010600040101010101" pitchFamily="2" charset="-122"/>
                <a:cs typeface="Times New Roman" panose="02020603050405020304" pitchFamily="18" charset="0"/>
                <a:sym typeface="Symbol"/>
              </a:rPr>
              <a:t>-</a:t>
            </a: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  </a:t>
            </a:r>
            <a:r>
              <a:rPr lang="en-US" sz="1800" b="0" dirty="0" err="1" smtClean="0">
                <a:latin typeface="华文楷体" panose="02010600040101010101" pitchFamily="2" charset="-122"/>
                <a:ea typeface="华文楷体" panose="02010600040101010101" pitchFamily="2" charset="-122"/>
                <a:cs typeface="Times New Roman" panose="02020603050405020304" pitchFamily="18" charset="0"/>
                <a:sym typeface="Symbol"/>
              </a:rPr>
              <a:t>qq</a:t>
            </a:r>
            <a:endPar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endParaRPr>
          </a:p>
          <a:p>
            <a:pPr>
              <a:lnSpc>
                <a:spcPts val="2260"/>
              </a:lnSpc>
              <a:buFont typeface="Wingdings" panose="05000000000000000000" pitchFamily="2" charset="2"/>
              <a:buChar char="p"/>
            </a:pPr>
            <a:r>
              <a:rPr lang="en-US" sz="1800" b="0" dirty="0" smtClean="0">
                <a:latin typeface="华文楷体" panose="02010600040101010101" pitchFamily="2" charset="-122"/>
                <a:ea typeface="华文楷体" panose="02010600040101010101" pitchFamily="2" charset="-122"/>
                <a:cs typeface="Times New Roman" panose="02020603050405020304" pitchFamily="18" charset="0"/>
                <a:sym typeface="Symbol"/>
              </a:rPr>
              <a:t>(2S) and D-meson decays</a:t>
            </a:r>
          </a:p>
        </p:txBody>
      </p:sp>
      <p:sp>
        <p:nvSpPr>
          <p:cNvPr id="13" name="TextBox 6"/>
          <p:cNvSpPr txBox="1"/>
          <p:nvPr/>
        </p:nvSpPr>
        <p:spPr>
          <a:xfrm>
            <a:off x="5119254" y="809747"/>
            <a:ext cx="2867891" cy="400110"/>
          </a:xfrm>
          <a:prstGeom prst="rect">
            <a:avLst/>
          </a:prstGeom>
          <a:noFill/>
        </p:spPr>
        <p:txBody>
          <a:bodyPr wrap="square" rtlCol="0">
            <a:spAutoFit/>
          </a:bodyPr>
          <a:lstStyle/>
          <a:p>
            <a:pPr algn="ctr"/>
            <a:r>
              <a:rPr lang="en-US" altLang="zh-CN" sz="2000" b="1" dirty="0" smtClean="0">
                <a:solidFill>
                  <a:srgbClr val="FF0000"/>
                </a:solidFill>
                <a:latin typeface="Times New Roman" panose="02020603050405020304" pitchFamily="18" charset="0"/>
                <a:cs typeface="Times New Roman" panose="02020603050405020304" pitchFamily="18" charset="0"/>
              </a:rPr>
              <a:t>Dominant background</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931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458"/>
            <a:ext cx="9110800" cy="1041179"/>
          </a:xfrm>
        </p:spPr>
        <p:txBody>
          <a:bodyPr>
            <a:normAutofit fontScale="90000"/>
          </a:bodyPr>
          <a:lstStyle/>
          <a:p>
            <a:r>
              <a:rPr lang="en-US" sz="3600" b="1" dirty="0" smtClean="0"/>
              <a:t>Major Tasks of Energy Frontier in Post Higgs Era</a:t>
            </a:r>
            <a:endParaRPr lang="en-US" sz="3600" b="1" dirty="0"/>
          </a:p>
        </p:txBody>
      </p:sp>
      <p:sp>
        <p:nvSpPr>
          <p:cNvPr id="4" name="Slide Number Placeholder 3"/>
          <p:cNvSpPr>
            <a:spLocks noGrp="1"/>
          </p:cNvSpPr>
          <p:nvPr>
            <p:ph type="sldNum" sz="quarter" idx="12"/>
          </p:nvPr>
        </p:nvSpPr>
        <p:spPr/>
        <p:txBody>
          <a:bodyPr/>
          <a:lstStyle/>
          <a:p>
            <a:fld id="{C973300C-797F-D148-A78D-320196FBAF04}" type="slidenum">
              <a:rPr lang="en-US" smtClean="0"/>
              <a:t>7</a:t>
            </a:fld>
            <a:endParaRPr lang="en-US"/>
          </a:p>
        </p:txBody>
      </p:sp>
      <p:sp>
        <p:nvSpPr>
          <p:cNvPr id="9" name="Content Placeholder 2"/>
          <p:cNvSpPr txBox="1">
            <a:spLocks/>
          </p:cNvSpPr>
          <p:nvPr/>
        </p:nvSpPr>
        <p:spPr>
          <a:xfrm>
            <a:off x="481129" y="930873"/>
            <a:ext cx="8258588" cy="556895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solidFill>
                  <a:srgbClr val="0000FF"/>
                </a:solidFill>
                <a:latin typeface="+mj-lt"/>
                <a:ea typeface="华文楷体"/>
                <a:cs typeface="华文楷体"/>
              </a:rPr>
              <a:t>Higgs physics: know the property of the Higgs boson </a:t>
            </a:r>
          </a:p>
          <a:p>
            <a:pPr>
              <a:lnSpc>
                <a:spcPct val="90000"/>
              </a:lnSpc>
            </a:pPr>
            <a:r>
              <a:rPr lang="en-US" altLang="zh-CN" sz="2400" b="1" dirty="0" smtClean="0">
                <a:latin typeface="+mj-lt"/>
                <a:ea typeface="华文楷体"/>
                <a:cs typeface="华文楷体"/>
              </a:rPr>
              <a:t>Mass, width, spin parity, modes of production and decay; </a:t>
            </a:r>
          </a:p>
          <a:p>
            <a:pPr>
              <a:lnSpc>
                <a:spcPct val="90000"/>
              </a:lnSpc>
            </a:pPr>
            <a:r>
              <a:rPr lang="en-US" altLang="zh-CN" sz="2400" b="1" dirty="0" smtClean="0">
                <a:latin typeface="+mj-lt"/>
                <a:ea typeface="华文楷体"/>
                <a:cs typeface="华文楷体"/>
              </a:rPr>
              <a:t>Coupling to other particles (bosons and fermions);</a:t>
            </a:r>
            <a:endParaRPr lang="en-US" altLang="zh-CN" sz="2400" b="1" dirty="0">
              <a:latin typeface="华文楷体"/>
              <a:ea typeface="华文楷体"/>
              <a:cs typeface="华文楷体"/>
            </a:endParaRPr>
          </a:p>
          <a:p>
            <a:pPr>
              <a:lnSpc>
                <a:spcPct val="90000"/>
              </a:lnSpc>
            </a:pPr>
            <a:r>
              <a:rPr lang="en-US" altLang="zh-CN" sz="2400" b="1" dirty="0" smtClean="0">
                <a:latin typeface="+mj-lt"/>
                <a:ea typeface="华文楷体"/>
                <a:cs typeface="华文楷体"/>
              </a:rPr>
              <a:t>Structure? </a:t>
            </a:r>
          </a:p>
          <a:p>
            <a:pPr>
              <a:lnSpc>
                <a:spcPct val="90000"/>
              </a:lnSpc>
            </a:pPr>
            <a:r>
              <a:rPr lang="en-US" altLang="zh-CN" sz="2400" b="1" dirty="0" smtClean="0">
                <a:latin typeface="+mj-lt"/>
                <a:ea typeface="华文楷体"/>
                <a:cs typeface="华文楷体"/>
              </a:rPr>
              <a:t>Higgs as a tool for the discovery </a:t>
            </a:r>
            <a:r>
              <a:rPr lang="en-US" altLang="zh-CN" sz="2400" b="1" dirty="0" smtClean="0">
                <a:latin typeface="+mj-lt"/>
                <a:ea typeface="华文楷体"/>
                <a:cs typeface="华文楷体"/>
                <a:sym typeface="Wingdings"/>
              </a:rPr>
              <a:t> indirect search </a:t>
            </a:r>
            <a:endParaRPr lang="en-US" altLang="zh-CN" sz="2400" b="1" dirty="0" smtClean="0">
              <a:latin typeface="+mj-lt"/>
              <a:ea typeface="华文楷体"/>
              <a:cs typeface="华文楷体"/>
            </a:endParaRPr>
          </a:p>
          <a:p>
            <a:pPr>
              <a:lnSpc>
                <a:spcPct val="90000"/>
              </a:lnSpc>
            </a:pPr>
            <a:endParaRPr lang="en-US" altLang="zh-CN" sz="1000" b="1" dirty="0" smtClean="0">
              <a:latin typeface="华文楷体"/>
              <a:ea typeface="华文楷体"/>
              <a:cs typeface="华文楷体"/>
            </a:endParaRPr>
          </a:p>
          <a:p>
            <a:pPr marL="0" indent="0">
              <a:buNone/>
            </a:pPr>
            <a:r>
              <a:rPr lang="en-US" altLang="zh-CN" sz="2400" b="1" dirty="0" smtClean="0">
                <a:solidFill>
                  <a:srgbClr val="0000FF"/>
                </a:solidFill>
                <a:latin typeface="+mj-lt"/>
                <a:ea typeface="华文楷体"/>
                <a:cs typeface="华文楷体"/>
              </a:rPr>
              <a:t>New physics and phenomenon beyond SM</a:t>
            </a:r>
            <a:endParaRPr lang="en-US" altLang="zh-CN" sz="2400" b="1" dirty="0" smtClean="0">
              <a:solidFill>
                <a:srgbClr val="0000FF"/>
              </a:solidFill>
              <a:latin typeface="华文楷体"/>
              <a:ea typeface="华文楷体"/>
              <a:cs typeface="华文楷体"/>
            </a:endParaRPr>
          </a:p>
          <a:p>
            <a:pPr>
              <a:lnSpc>
                <a:spcPct val="90000"/>
              </a:lnSpc>
            </a:pPr>
            <a:r>
              <a:rPr lang="en-US" altLang="zh-CN" sz="2400" b="1" dirty="0" smtClean="0">
                <a:solidFill>
                  <a:srgbClr val="000000"/>
                </a:solidFill>
                <a:latin typeface="+mj-lt"/>
                <a:ea typeface="华文楷体"/>
                <a:cs typeface="华文楷体"/>
                <a:sym typeface="Wingdings"/>
              </a:rPr>
              <a:t>Search for other Higgs particles, SUSY particles, dark matter, exotic hadrons, new form of mater at extreme condition</a:t>
            </a:r>
            <a:r>
              <a:rPr lang="en-US" altLang="zh-CN" sz="2400" b="1" dirty="0" smtClean="0">
                <a:latin typeface="华文楷体"/>
                <a:ea typeface="华文楷体"/>
                <a:cs typeface="华文楷体"/>
                <a:sym typeface="Wingdings"/>
              </a:rPr>
              <a:t>;</a:t>
            </a:r>
            <a:endParaRPr lang="en-US" altLang="zh-CN" sz="2400" b="1" dirty="0">
              <a:latin typeface="华文楷体"/>
              <a:ea typeface="华文楷体"/>
              <a:cs typeface="华文楷体"/>
              <a:sym typeface="Wingdings"/>
            </a:endParaRPr>
          </a:p>
          <a:p>
            <a:pPr>
              <a:lnSpc>
                <a:spcPct val="90000"/>
              </a:lnSpc>
            </a:pPr>
            <a:r>
              <a:rPr lang="en-US" altLang="zh-CN" sz="2400" b="1" dirty="0" smtClean="0">
                <a:latin typeface="+mj-lt"/>
                <a:ea typeface="华文楷体"/>
                <a:cs typeface="华文楷体"/>
              </a:rPr>
              <a:t>Direct search</a:t>
            </a:r>
            <a:r>
              <a:rPr lang="en-US" altLang="zh-CN" sz="2400" b="1" dirty="0" smtClean="0">
                <a:latin typeface="+mj-lt"/>
                <a:ea typeface="华文楷体"/>
                <a:cs typeface="华文楷体"/>
                <a:sym typeface="Wingdings"/>
              </a:rPr>
              <a:t>: higher energy(7, 8, 13, 14 </a:t>
            </a:r>
            <a:r>
              <a:rPr lang="en-US" altLang="zh-CN" sz="2400" b="1" dirty="0" err="1" smtClean="0">
                <a:latin typeface="+mj-lt"/>
                <a:ea typeface="华文楷体"/>
                <a:cs typeface="华文楷体"/>
                <a:sym typeface="Wingdings"/>
              </a:rPr>
              <a:t>TeV</a:t>
            </a:r>
            <a:r>
              <a:rPr lang="en-US" altLang="zh-CN" sz="2400" b="1" dirty="0" smtClean="0">
                <a:latin typeface="+mj-lt"/>
                <a:ea typeface="华文楷体"/>
                <a:cs typeface="华文楷体"/>
                <a:sym typeface="Wingdings"/>
              </a:rPr>
              <a:t>), higher </a:t>
            </a:r>
          </a:p>
          <a:p>
            <a:pPr marL="0" indent="0">
              <a:lnSpc>
                <a:spcPct val="90000"/>
              </a:lnSpc>
              <a:buNone/>
            </a:pPr>
            <a:r>
              <a:rPr lang="en-US" altLang="zh-CN" sz="2400" b="1" dirty="0">
                <a:latin typeface="+mj-lt"/>
                <a:ea typeface="华文楷体"/>
                <a:cs typeface="华文楷体"/>
                <a:sym typeface="Wingdings"/>
              </a:rPr>
              <a:t> </a:t>
            </a:r>
            <a:r>
              <a:rPr lang="en-US" altLang="zh-CN" sz="2400" b="1" dirty="0" smtClean="0">
                <a:latin typeface="+mj-lt"/>
                <a:ea typeface="华文楷体"/>
                <a:cs typeface="华文楷体"/>
                <a:sym typeface="Wingdings"/>
              </a:rPr>
              <a:t>    statistics (25, 100, 300, 3000 fb</a:t>
            </a:r>
            <a:r>
              <a:rPr lang="en-US" altLang="zh-CN" sz="2400" b="1" baseline="30000" dirty="0" smtClean="0">
                <a:latin typeface="+mj-lt"/>
                <a:ea typeface="华文楷体"/>
                <a:cs typeface="华文楷体"/>
                <a:sym typeface="Wingdings"/>
              </a:rPr>
              <a:t>-1</a:t>
            </a:r>
            <a:r>
              <a:rPr lang="en-US" altLang="zh-CN" sz="2400" b="1" dirty="0" smtClean="0">
                <a:latin typeface="+mj-lt"/>
                <a:ea typeface="华文楷体"/>
                <a:cs typeface="华文楷体"/>
                <a:sym typeface="Wingdings"/>
              </a:rPr>
              <a:t>) look</a:t>
            </a:r>
            <a:r>
              <a:rPr lang="en-US" sz="2400" b="1" dirty="0" smtClean="0"/>
              <a:t> </a:t>
            </a:r>
            <a:r>
              <a:rPr lang="en-US" sz="2400" b="1" dirty="0"/>
              <a:t>for </a:t>
            </a:r>
            <a:r>
              <a:rPr lang="en-US" sz="2400" b="1" dirty="0" smtClean="0">
                <a:solidFill>
                  <a:srgbClr val="FF0000"/>
                </a:solidFill>
              </a:rPr>
              <a:t>unusual </a:t>
            </a:r>
          </a:p>
          <a:p>
            <a:pPr marL="0" indent="0">
              <a:lnSpc>
                <a:spcPct val="90000"/>
              </a:lnSpc>
              <a:buNone/>
            </a:pPr>
            <a:r>
              <a:rPr lang="en-US" sz="2400" b="1" dirty="0">
                <a:solidFill>
                  <a:srgbClr val="FF0000"/>
                </a:solidFill>
              </a:rPr>
              <a:t> </a:t>
            </a:r>
            <a:r>
              <a:rPr lang="en-US" sz="2400" b="1" dirty="0" smtClean="0">
                <a:solidFill>
                  <a:srgbClr val="FF0000"/>
                </a:solidFill>
              </a:rPr>
              <a:t>    signatures</a:t>
            </a:r>
            <a:r>
              <a:rPr lang="en-US" sz="2400" b="1" dirty="0" smtClean="0"/>
              <a:t> and </a:t>
            </a:r>
            <a:r>
              <a:rPr lang="en-US" sz="2400" b="1" dirty="0">
                <a:solidFill>
                  <a:srgbClr val="FF0000"/>
                </a:solidFill>
              </a:rPr>
              <a:t>rare</a:t>
            </a:r>
            <a:r>
              <a:rPr lang="en-US" sz="2400" b="1" dirty="0"/>
              <a:t> final </a:t>
            </a:r>
            <a:r>
              <a:rPr lang="en-US" sz="2400" b="1" dirty="0" smtClean="0"/>
              <a:t>states;</a:t>
            </a:r>
            <a:endParaRPr lang="en-US" sz="2400" b="1" dirty="0">
              <a:latin typeface="华文楷体"/>
              <a:ea typeface="华文楷体"/>
              <a:cs typeface="华文楷体"/>
              <a:sym typeface="Wingdings"/>
            </a:endParaRPr>
          </a:p>
          <a:p>
            <a:pPr>
              <a:lnSpc>
                <a:spcPct val="90000"/>
              </a:lnSpc>
            </a:pPr>
            <a:r>
              <a:rPr lang="en-US" altLang="zh-CN" sz="2400" b="1" dirty="0" smtClean="0">
                <a:latin typeface="+mj-lt"/>
                <a:ea typeface="华文楷体"/>
                <a:cs typeface="华文楷体"/>
              </a:rPr>
              <a:t>Indirect search: </a:t>
            </a:r>
            <a:r>
              <a:rPr lang="en-US" altLang="zh-CN" sz="2400" b="1" dirty="0">
                <a:ea typeface="华文楷体"/>
                <a:cs typeface="华文楷体"/>
                <a:sym typeface="Wingdings"/>
              </a:rPr>
              <a:t>high </a:t>
            </a:r>
            <a:r>
              <a:rPr lang="en-US" altLang="zh-CN" sz="2400" b="1" dirty="0" smtClean="0">
                <a:ea typeface="华文楷体"/>
                <a:cs typeface="华文楷体"/>
                <a:sym typeface="Wingdings"/>
              </a:rPr>
              <a:t>statistics and high precision  </a:t>
            </a:r>
          </a:p>
          <a:p>
            <a:pPr marL="0" indent="0">
              <a:lnSpc>
                <a:spcPct val="90000"/>
              </a:lnSpc>
              <a:buNone/>
            </a:pPr>
            <a:r>
              <a:rPr lang="en-US" altLang="zh-CN" sz="2400" b="1" dirty="0">
                <a:ea typeface="华文楷体"/>
                <a:cs typeface="华文楷体"/>
                <a:sym typeface="Wingdings"/>
              </a:rPr>
              <a:t> </a:t>
            </a:r>
            <a:r>
              <a:rPr lang="en-US" altLang="zh-CN" sz="2400" b="1" dirty="0" smtClean="0">
                <a:ea typeface="华文楷体"/>
                <a:cs typeface="华文楷体"/>
                <a:sym typeface="Wingdings"/>
              </a:rPr>
              <a:t>    </a:t>
            </a:r>
            <a:r>
              <a:rPr lang="en-US" altLang="zh-CN" sz="2400" b="1" dirty="0" smtClean="0">
                <a:sym typeface="Wingdings"/>
              </a:rPr>
              <a:t>p</a:t>
            </a:r>
            <a:r>
              <a:rPr lang="en-US" sz="2400" b="1" dirty="0" smtClean="0"/>
              <a:t>recision </a:t>
            </a:r>
            <a:r>
              <a:rPr lang="en-US" sz="2400" b="1" dirty="0"/>
              <a:t>measurements </a:t>
            </a:r>
            <a:r>
              <a:rPr lang="en-US" sz="2400" b="1" dirty="0" smtClean="0"/>
              <a:t>of the </a:t>
            </a:r>
            <a:r>
              <a:rPr lang="en-US" sz="2400" b="1" dirty="0"/>
              <a:t>known </a:t>
            </a:r>
            <a:r>
              <a:rPr lang="en-US" sz="2400" b="1" dirty="0" smtClean="0"/>
              <a:t>processes. </a:t>
            </a:r>
            <a:endParaRPr lang="en-US" altLang="zh-CN" sz="2400" b="1" dirty="0" smtClean="0">
              <a:latin typeface="华文楷体"/>
              <a:ea typeface="华文楷体"/>
              <a:cs typeface="华文楷体"/>
              <a:sym typeface="Wingdings"/>
            </a:endParaRPr>
          </a:p>
        </p:txBody>
      </p:sp>
    </p:spTree>
    <p:extLst>
      <p:ext uri="{BB962C8B-B14F-4D97-AF65-F5344CB8AC3E}">
        <p14:creationId xmlns:p14="http://schemas.microsoft.com/office/powerpoint/2010/main" val="4158959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Data samples </a:t>
            </a:r>
            <a:endParaRPr lang="zh-CN" altLang="en-US" dirty="0"/>
          </a:p>
        </p:txBody>
      </p:sp>
      <p:pic>
        <p:nvPicPr>
          <p:cNvPr id="7" name="内容占位符 6"/>
          <p:cNvPicPr>
            <a:picLocks noGrp="1" noChangeAspect="1"/>
          </p:cNvPicPr>
          <p:nvPr>
            <p:ph idx="1"/>
          </p:nvPr>
        </p:nvPicPr>
        <p:blipFill>
          <a:blip r:embed="rId2"/>
          <a:stretch>
            <a:fillRect/>
          </a:stretch>
        </p:blipFill>
        <p:spPr>
          <a:xfrm>
            <a:off x="245269" y="1423346"/>
            <a:ext cx="8653462" cy="3213589"/>
          </a:xfrm>
          <a:prstGeom prst="rect">
            <a:avLst/>
          </a:prstGeom>
        </p:spPr>
      </p:pic>
      <p:sp>
        <p:nvSpPr>
          <p:cNvPr id="6" name="灯片编号占位符 5"/>
          <p:cNvSpPr>
            <a:spLocks noGrp="1"/>
          </p:cNvSpPr>
          <p:nvPr>
            <p:ph type="sldNum" sz="quarter" idx="12"/>
          </p:nvPr>
        </p:nvSpPr>
        <p:spPr/>
        <p:txBody>
          <a:bodyPr/>
          <a:lstStyle/>
          <a:p>
            <a:fld id="{C973300C-797F-D148-A78D-320196FBAF04}" type="slidenum">
              <a:rPr lang="en-US" smtClean="0"/>
              <a:pPr/>
              <a:t>70</a:t>
            </a:fld>
            <a:endParaRPr lang="en-US" dirty="0"/>
          </a:p>
        </p:txBody>
      </p:sp>
      <p:sp>
        <p:nvSpPr>
          <p:cNvPr id="8" name="文本框 7"/>
          <p:cNvSpPr txBox="1"/>
          <p:nvPr/>
        </p:nvSpPr>
        <p:spPr>
          <a:xfrm>
            <a:off x="1750741" y="992459"/>
            <a:ext cx="6088566" cy="430887"/>
          </a:xfrm>
          <a:prstGeom prst="rect">
            <a:avLst/>
          </a:prstGeom>
          <a:noFill/>
        </p:spPr>
        <p:txBody>
          <a:bodyPr wrap="square" rtlCol="0">
            <a:spAutoFit/>
          </a:bodyPr>
          <a:lstStyle/>
          <a:p>
            <a:r>
              <a:rPr lang="en-US" altLang="zh-CN" sz="2200" b="1" dirty="0" smtClean="0">
                <a:solidFill>
                  <a:srgbClr val="FF0000"/>
                </a:solidFill>
              </a:rPr>
              <a:t>Data samples with 1 ab</a:t>
            </a:r>
            <a:r>
              <a:rPr lang="en-US" altLang="zh-CN" sz="2200" b="1" baseline="30000" dirty="0" smtClean="0">
                <a:solidFill>
                  <a:srgbClr val="FF0000"/>
                </a:solidFill>
              </a:rPr>
              <a:t>-1</a:t>
            </a:r>
            <a:r>
              <a:rPr lang="en-US" altLang="zh-CN" sz="2200" b="1" dirty="0" smtClean="0">
                <a:solidFill>
                  <a:srgbClr val="FF0000"/>
                </a:solidFill>
              </a:rPr>
              <a:t> integral luminosity </a:t>
            </a:r>
            <a:endParaRPr lang="zh-CN" altLang="en-US" sz="2200" b="1" dirty="0">
              <a:solidFill>
                <a:srgbClr val="FF0000"/>
              </a:solidFill>
            </a:endParaRPr>
          </a:p>
        </p:txBody>
      </p:sp>
      <p:sp>
        <p:nvSpPr>
          <p:cNvPr id="9" name="文本框 8"/>
          <p:cNvSpPr txBox="1"/>
          <p:nvPr/>
        </p:nvSpPr>
        <p:spPr>
          <a:xfrm>
            <a:off x="1750741" y="4215161"/>
            <a:ext cx="2509025" cy="421774"/>
          </a:xfrm>
          <a:prstGeom prst="rect">
            <a:avLst/>
          </a:prstGeom>
          <a:solidFill>
            <a:schemeClr val="bg1"/>
          </a:solidFill>
        </p:spPr>
        <p:txBody>
          <a:bodyPr wrap="square" rtlCol="0">
            <a:spAutoFit/>
          </a:bodyPr>
          <a:lstStyle/>
          <a:p>
            <a:endParaRPr lang="zh-CN" altLang="en-US" dirty="0"/>
          </a:p>
        </p:txBody>
      </p:sp>
      <p:sp>
        <p:nvSpPr>
          <p:cNvPr id="3" name="文本框 2"/>
          <p:cNvSpPr txBox="1"/>
          <p:nvPr/>
        </p:nvSpPr>
        <p:spPr>
          <a:xfrm>
            <a:off x="1148575" y="4361475"/>
            <a:ext cx="6846849" cy="1318759"/>
          </a:xfrm>
          <a:prstGeom prst="rect">
            <a:avLst/>
          </a:prstGeom>
          <a:noFill/>
        </p:spPr>
        <p:txBody>
          <a:bodyPr wrap="square" rtlCol="0">
            <a:spAutoFit/>
          </a:bodyPr>
          <a:lstStyle/>
          <a:p>
            <a:pPr marL="342900" indent="-342900">
              <a:lnSpc>
                <a:spcPct val="130000"/>
              </a:lnSpc>
              <a:buFont typeface="Arial" panose="020B0604020202020204" pitchFamily="34" charset="0"/>
              <a:buChar char="•"/>
            </a:pPr>
            <a:r>
              <a:rPr lang="en-US" altLang="zh-CN" sz="2100" dirty="0" smtClean="0">
                <a:solidFill>
                  <a:srgbClr val="392BF5"/>
                </a:solidFill>
              </a:rPr>
              <a:t>STCF</a:t>
            </a:r>
            <a:r>
              <a:rPr lang="en-US" altLang="zh-CN" sz="2100" dirty="0" smtClean="0"/>
              <a:t> have more </a:t>
            </a:r>
            <a:r>
              <a:rPr lang="en-US" altLang="zh-CN" sz="2100" dirty="0" smtClean="0">
                <a:solidFill>
                  <a:srgbClr val="FF0000"/>
                </a:solidFill>
              </a:rPr>
              <a:t>yields /per luminosity</a:t>
            </a:r>
          </a:p>
          <a:p>
            <a:pPr marL="342900" indent="-342900">
              <a:lnSpc>
                <a:spcPct val="130000"/>
              </a:lnSpc>
              <a:buFont typeface="Arial" panose="020B0604020202020204" pitchFamily="34" charset="0"/>
              <a:buChar char="•"/>
            </a:pPr>
            <a:r>
              <a:rPr lang="en-US" altLang="zh-CN" sz="2100" dirty="0" smtClean="0">
                <a:solidFill>
                  <a:srgbClr val="392BF5"/>
                </a:solidFill>
              </a:rPr>
              <a:t>STCF</a:t>
            </a:r>
            <a:r>
              <a:rPr lang="en-US" altLang="zh-CN" sz="2100" dirty="0" smtClean="0"/>
              <a:t> is expected to have higher </a:t>
            </a:r>
            <a:r>
              <a:rPr lang="en-US" altLang="zh-CN" sz="2100" dirty="0" smtClean="0">
                <a:solidFill>
                  <a:srgbClr val="FF0000"/>
                </a:solidFill>
              </a:rPr>
              <a:t>detection efficiency</a:t>
            </a:r>
          </a:p>
          <a:p>
            <a:pPr marL="342900" indent="-342900">
              <a:lnSpc>
                <a:spcPct val="130000"/>
              </a:lnSpc>
              <a:buFont typeface="Arial" panose="020B0604020202020204" pitchFamily="34" charset="0"/>
              <a:buChar char="•"/>
            </a:pPr>
            <a:r>
              <a:rPr lang="en-US" altLang="zh-CN" sz="2100" dirty="0" smtClean="0">
                <a:solidFill>
                  <a:srgbClr val="392BF5"/>
                </a:solidFill>
              </a:rPr>
              <a:t>Belle II </a:t>
            </a:r>
            <a:r>
              <a:rPr lang="en-US" altLang="zh-CN" sz="2100" dirty="0" smtClean="0"/>
              <a:t>can have larger </a:t>
            </a:r>
            <a:r>
              <a:rPr lang="en-US" altLang="zh-CN" sz="2100" dirty="0" smtClean="0">
                <a:solidFill>
                  <a:srgbClr val="FF0000"/>
                </a:solidFill>
              </a:rPr>
              <a:t>integral luminosity </a:t>
            </a:r>
            <a:endParaRPr lang="zh-CN" altLang="en-US" sz="2100" dirty="0">
              <a:solidFill>
                <a:srgbClr val="FF0000"/>
              </a:solidFill>
            </a:endParaRPr>
          </a:p>
        </p:txBody>
      </p:sp>
      <p:sp>
        <p:nvSpPr>
          <p:cNvPr id="10" name="文本框 9"/>
          <p:cNvSpPr txBox="1"/>
          <p:nvPr/>
        </p:nvSpPr>
        <p:spPr>
          <a:xfrm>
            <a:off x="457200" y="5844209"/>
            <a:ext cx="8441530" cy="400110"/>
          </a:xfrm>
          <a:prstGeom prst="rect">
            <a:avLst/>
          </a:prstGeom>
          <a:noFill/>
        </p:spPr>
        <p:txBody>
          <a:bodyPr wrap="square" rtlCol="0">
            <a:spAutoFit/>
          </a:bodyPr>
          <a:lstStyle/>
          <a:p>
            <a:pPr algn="ctr"/>
            <a:r>
              <a:rPr lang="en-US" altLang="zh-CN" sz="2000" b="1" dirty="0" smtClean="0"/>
              <a:t>Detail </a:t>
            </a:r>
            <a:r>
              <a:rPr lang="en-US" altLang="zh-CN" sz="2000" b="1" dirty="0" smtClean="0">
                <a:solidFill>
                  <a:srgbClr val="FF0000"/>
                </a:solidFill>
              </a:rPr>
              <a:t>simulations </a:t>
            </a:r>
            <a:r>
              <a:rPr lang="en-US" altLang="zh-CN" sz="2000" b="1" dirty="0" smtClean="0"/>
              <a:t>are </a:t>
            </a:r>
            <a:r>
              <a:rPr lang="en-US" altLang="zh-CN" sz="2000" b="1" dirty="0" smtClean="0">
                <a:solidFill>
                  <a:srgbClr val="FF0000"/>
                </a:solidFill>
              </a:rPr>
              <a:t>ongoing</a:t>
            </a:r>
            <a:r>
              <a:rPr lang="en-US" altLang="zh-CN" sz="2000" b="1" dirty="0" smtClean="0"/>
              <a:t> to study the </a:t>
            </a:r>
            <a:r>
              <a:rPr lang="en-US" altLang="zh-CN" sz="2000" b="1" dirty="0" smtClean="0">
                <a:solidFill>
                  <a:srgbClr val="FF0000"/>
                </a:solidFill>
              </a:rPr>
              <a:t>potential </a:t>
            </a:r>
            <a:r>
              <a:rPr lang="en-US" altLang="zh-CN" sz="2000" b="1" dirty="0" smtClean="0"/>
              <a:t>for the physics research </a:t>
            </a:r>
            <a:endParaRPr lang="zh-CN" altLang="en-US" sz="2000" b="1" dirty="0"/>
          </a:p>
        </p:txBody>
      </p:sp>
    </p:spTree>
    <p:extLst>
      <p:ext uri="{BB962C8B-B14F-4D97-AF65-F5344CB8AC3E}">
        <p14:creationId xmlns:p14="http://schemas.microsoft.com/office/powerpoint/2010/main" val="22338520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7"/>
            <a:ext cx="9144000" cy="812731"/>
          </a:xfrm>
        </p:spPr>
        <p:txBody>
          <a:bodyPr>
            <a:normAutofit/>
          </a:bodyPr>
          <a:lstStyle/>
          <a:p>
            <a:r>
              <a:rPr lang="en-US" sz="3900" b="1" dirty="0" smtClean="0"/>
              <a:t>High Energy Physics in Post Higgs Era</a:t>
            </a:r>
            <a:endParaRPr lang="en-US" sz="3900" b="1" dirty="0"/>
          </a:p>
        </p:txBody>
      </p:sp>
      <p:sp>
        <p:nvSpPr>
          <p:cNvPr id="5" name="Slide Number Placeholder 4"/>
          <p:cNvSpPr>
            <a:spLocks noGrp="1"/>
          </p:cNvSpPr>
          <p:nvPr>
            <p:ph type="sldNum" sz="quarter" idx="12"/>
          </p:nvPr>
        </p:nvSpPr>
        <p:spPr/>
        <p:txBody>
          <a:bodyPr/>
          <a:lstStyle/>
          <a:p>
            <a:fld id="{C973300C-797F-D148-A78D-320196FBAF04}" type="slidenum">
              <a:rPr lang="en-US" smtClean="0"/>
              <a:t>71</a:t>
            </a:fld>
            <a:endParaRPr lang="en-US"/>
          </a:p>
        </p:txBody>
      </p:sp>
      <p:sp>
        <p:nvSpPr>
          <p:cNvPr id="3" name="TextBox 2"/>
          <p:cNvSpPr txBox="1"/>
          <p:nvPr/>
        </p:nvSpPr>
        <p:spPr>
          <a:xfrm>
            <a:off x="170191" y="1037937"/>
            <a:ext cx="8954946" cy="2523768"/>
          </a:xfrm>
          <a:prstGeom prst="rect">
            <a:avLst/>
          </a:prstGeom>
          <a:noFill/>
        </p:spPr>
        <p:txBody>
          <a:bodyPr wrap="none" rtlCol="0">
            <a:spAutoFit/>
          </a:bodyPr>
          <a:lstStyle/>
          <a:p>
            <a:pPr marL="285750" indent="-285750">
              <a:buFont typeface="Arial"/>
              <a:buChar char="•"/>
            </a:pPr>
            <a:r>
              <a:rPr lang="en-US" sz="2400" b="1" dirty="0" smtClean="0">
                <a:solidFill>
                  <a:srgbClr val="FF0000"/>
                </a:solidFill>
              </a:rPr>
              <a:t>Origin of  the electroweak spontaneous symmetry breaking</a:t>
            </a:r>
          </a:p>
          <a:p>
            <a:r>
              <a:rPr lang="en-US" sz="2400" b="1" dirty="0" smtClean="0"/>
              <a:t>    - Higgs property (</a:t>
            </a:r>
            <a:r>
              <a:rPr lang="en-US" sz="2400" b="1" dirty="0" err="1" smtClean="0"/>
              <a:t>m</a:t>
            </a:r>
            <a:r>
              <a:rPr lang="en-US" sz="2400" b="1" baseline="-25000" dirty="0" err="1" smtClean="0"/>
              <a:t>H</a:t>
            </a:r>
            <a:r>
              <a:rPr lang="en-US" sz="2400" b="1" dirty="0" smtClean="0"/>
              <a:t>, </a:t>
            </a:r>
            <a:r>
              <a:rPr lang="en-US" sz="2400" b="1" dirty="0" smtClean="0">
                <a:latin typeface="Symbol" charset="2"/>
                <a:cs typeface="Symbol" charset="2"/>
              </a:rPr>
              <a:t>G</a:t>
            </a:r>
            <a:r>
              <a:rPr lang="en-US" sz="2400" b="1" dirty="0" smtClean="0"/>
              <a:t>, J</a:t>
            </a:r>
            <a:r>
              <a:rPr lang="en-US" sz="2400" b="1" baseline="30000" dirty="0" smtClean="0"/>
              <a:t>PC</a:t>
            </a:r>
            <a:r>
              <a:rPr lang="en-US" sz="2400" b="1" dirty="0" smtClean="0"/>
              <a:t>, couplings, </a:t>
            </a:r>
            <a:r>
              <a:rPr lang="en-US" sz="2400" b="1" dirty="0" smtClean="0">
                <a:latin typeface="Symbol" charset="2"/>
                <a:cs typeface="Symbol" charset="2"/>
              </a:rPr>
              <a:t>s</a:t>
            </a:r>
            <a:r>
              <a:rPr lang="en-US" sz="2400" b="1" dirty="0" smtClean="0"/>
              <a:t>, Br of all possible modes)</a:t>
            </a:r>
          </a:p>
          <a:p>
            <a:r>
              <a:rPr lang="en-US" sz="2400" b="1" dirty="0" smtClean="0"/>
              <a:t>    - Higgs as a tool for discovery (structure, additional Higgs bosons..)</a:t>
            </a:r>
          </a:p>
          <a:p>
            <a:endParaRPr lang="en-US" sz="1400" b="1" dirty="0"/>
          </a:p>
          <a:p>
            <a:pPr marL="342900" indent="-342900">
              <a:buFont typeface="Arial"/>
              <a:buChar char="•"/>
            </a:pPr>
            <a:r>
              <a:rPr lang="en-US" sz="2400" b="1" dirty="0" smtClean="0">
                <a:solidFill>
                  <a:srgbClr val="FF0000"/>
                </a:solidFill>
              </a:rPr>
              <a:t>New physics beyond the SM  </a:t>
            </a:r>
          </a:p>
          <a:p>
            <a:r>
              <a:rPr lang="en-US" sz="2400" b="1" dirty="0"/>
              <a:t> </a:t>
            </a:r>
            <a:r>
              <a:rPr lang="en-US" sz="2400" b="1" dirty="0" smtClean="0"/>
              <a:t>    - New energy territory </a:t>
            </a:r>
            <a:r>
              <a:rPr lang="en-US" sz="2400" b="1" dirty="0" smtClean="0">
                <a:sym typeface="Wingdings"/>
              </a:rPr>
              <a:t> </a:t>
            </a:r>
            <a:r>
              <a:rPr lang="en-US" sz="2400" b="1" dirty="0" err="1" smtClean="0">
                <a:sym typeface="Wingdings"/>
              </a:rPr>
              <a:t>F</a:t>
            </a:r>
            <a:r>
              <a:rPr lang="en-US" sz="2400" b="1" baseline="-25000" dirty="0" err="1" smtClean="0">
                <a:sym typeface="Wingdings"/>
              </a:rPr>
              <a:t>cc</a:t>
            </a:r>
            <a:r>
              <a:rPr lang="en-US" sz="2400" b="1" dirty="0" smtClean="0">
                <a:sym typeface="Wingdings"/>
              </a:rPr>
              <a:t>, </a:t>
            </a:r>
            <a:r>
              <a:rPr lang="en-US" sz="2400" b="1" dirty="0" err="1" smtClean="0">
                <a:sym typeface="Wingdings"/>
              </a:rPr>
              <a:t>CEPC+SppC</a:t>
            </a:r>
            <a:r>
              <a:rPr lang="en-US" sz="2400" b="1" dirty="0" smtClean="0">
                <a:sym typeface="Wingdings"/>
              </a:rPr>
              <a:t> </a:t>
            </a:r>
            <a:endParaRPr lang="en-US" sz="2400" b="1" dirty="0" smtClean="0"/>
          </a:p>
          <a:p>
            <a:r>
              <a:rPr lang="en-US" sz="2400" b="1" dirty="0"/>
              <a:t> </a:t>
            </a:r>
            <a:r>
              <a:rPr lang="en-US" sz="2400" b="1" dirty="0" smtClean="0"/>
              <a:t>    - Precision measurements of SM rare processes: SKEKB, </a:t>
            </a:r>
            <a:r>
              <a:rPr lang="en-US" sz="2400" b="1" dirty="0" err="1" smtClean="0"/>
              <a:t>LHCb</a:t>
            </a:r>
            <a:r>
              <a:rPr lang="en-US" sz="2400" b="1" dirty="0" smtClean="0"/>
              <a:t> </a:t>
            </a:r>
            <a:endParaRPr lang="en-US" sz="2400" b="1" dirty="0"/>
          </a:p>
        </p:txBody>
      </p:sp>
      <p:pic>
        <p:nvPicPr>
          <p:cNvPr id="4" name="Picture 3"/>
          <p:cNvPicPr>
            <a:picLocks noChangeAspect="1"/>
          </p:cNvPicPr>
          <p:nvPr/>
        </p:nvPicPr>
        <p:blipFill>
          <a:blip r:embed="rId3"/>
          <a:stretch>
            <a:fillRect/>
          </a:stretch>
        </p:blipFill>
        <p:spPr>
          <a:xfrm>
            <a:off x="6099392" y="3946315"/>
            <a:ext cx="2856322" cy="1937622"/>
          </a:xfrm>
          <a:prstGeom prst="rect">
            <a:avLst/>
          </a:prstGeom>
        </p:spPr>
      </p:pic>
      <p:pic>
        <p:nvPicPr>
          <p:cNvPr id="9" name="Picture 14"/>
          <p:cNvPicPr>
            <a:picLocks noGrp="1" noChangeAspect="1" noChangeArrowheads="1"/>
          </p:cNvPicPr>
          <p:nvPr>
            <p:ph/>
          </p:nvPr>
        </p:nvPicPr>
        <p:blipFill>
          <a:blip r:embed="rId4">
            <a:extLst>
              <a:ext uri="{28A0092B-C50C-407E-A947-70E740481C1C}">
                <a14:useLocalDpi xmlns:a14="http://schemas.microsoft.com/office/drawing/2010/main" val="0"/>
              </a:ext>
            </a:extLst>
          </a:blip>
          <a:srcRect l="781"/>
          <a:stretch>
            <a:fillRect/>
          </a:stretch>
        </p:blipFill>
        <p:spPr>
          <a:xfrm>
            <a:off x="0" y="3946315"/>
            <a:ext cx="2824810" cy="1979819"/>
          </a:xfrm>
          <a:noFill/>
        </p:spPr>
      </p:pic>
      <p:sp>
        <p:nvSpPr>
          <p:cNvPr id="10" name="Rectangle 9"/>
          <p:cNvSpPr/>
          <p:nvPr/>
        </p:nvSpPr>
        <p:spPr>
          <a:xfrm>
            <a:off x="470373" y="6408106"/>
            <a:ext cx="2016226" cy="369332"/>
          </a:xfrm>
          <a:prstGeom prst="rect">
            <a:avLst/>
          </a:prstGeom>
        </p:spPr>
        <p:txBody>
          <a:bodyPr wrap="none">
            <a:spAutoFit/>
          </a:bodyPr>
          <a:lstStyle/>
          <a:p>
            <a:r>
              <a:rPr lang="zh-CN" altLang="zh-CN" b="1" dirty="0">
                <a:latin typeface="+mj-lt"/>
                <a:ea typeface="华文楷体"/>
                <a:cs typeface="华文楷体"/>
                <a:sym typeface="SymbolPS" charset="0"/>
              </a:rPr>
              <a:t>4</a:t>
            </a:r>
            <a:r>
              <a:rPr lang="en-US" altLang="zh-CN" b="1" dirty="0">
                <a:latin typeface="+mj-lt"/>
                <a:ea typeface="华文楷体"/>
                <a:cs typeface="华文楷体"/>
                <a:sym typeface="SymbolPS" charset="0"/>
              </a:rPr>
              <a:t>.2×10</a:t>
            </a:r>
            <a:r>
              <a:rPr lang="en-US" altLang="zh-CN" b="1" baseline="30000" dirty="0">
                <a:latin typeface="+mj-lt"/>
                <a:ea typeface="华文楷体"/>
                <a:cs typeface="华文楷体"/>
                <a:sym typeface="SymbolPS" charset="0"/>
              </a:rPr>
              <a:t>−13 </a:t>
            </a:r>
            <a:r>
              <a:rPr lang="en-US" altLang="zh-CN" b="1" dirty="0">
                <a:latin typeface="+mj-lt"/>
                <a:ea typeface="华文楷体"/>
                <a:cs typeface="华文楷体"/>
                <a:sym typeface="SymbolPS" charset="0"/>
              </a:rPr>
              <a:t> </a:t>
            </a:r>
            <a:r>
              <a:rPr lang="en-US" altLang="zh-CN" b="1" dirty="0" smtClean="0">
                <a:latin typeface="+mj-lt"/>
                <a:ea typeface="华文楷体"/>
                <a:cs typeface="华文楷体"/>
                <a:sym typeface="SymbolPS" charset="0"/>
              </a:rPr>
              <a:t>90</a:t>
            </a:r>
            <a:r>
              <a:rPr lang="en-US" altLang="zh-CN" b="1" dirty="0">
                <a:latin typeface="+mj-lt"/>
                <a:ea typeface="华文楷体"/>
                <a:cs typeface="华文楷体"/>
                <a:sym typeface="SymbolPS" charset="0"/>
              </a:rPr>
              <a:t>% C.L.</a:t>
            </a:r>
            <a:r>
              <a:rPr lang="zh-CN" altLang="en-US" b="1" dirty="0">
                <a:latin typeface="+mj-lt"/>
                <a:ea typeface="华文楷体"/>
                <a:cs typeface="华文楷体"/>
                <a:sym typeface="SymbolPS" charset="0"/>
              </a:rPr>
              <a:t> </a:t>
            </a:r>
            <a:endParaRPr lang="en-US" b="1" dirty="0">
              <a:latin typeface="+mj-lt"/>
            </a:endParaRPr>
          </a:p>
        </p:txBody>
      </p:sp>
      <p:grpSp>
        <p:nvGrpSpPr>
          <p:cNvPr id="12" name="Group 714"/>
          <p:cNvGrpSpPr>
            <a:grpSpLocks/>
          </p:cNvGrpSpPr>
          <p:nvPr/>
        </p:nvGrpSpPr>
        <p:grpSpPr bwMode="auto">
          <a:xfrm>
            <a:off x="3020640" y="5883937"/>
            <a:ext cx="2898329" cy="368337"/>
            <a:chOff x="0" y="0"/>
            <a:chExt cx="6375400" cy="1104900"/>
          </a:xfrm>
        </p:grpSpPr>
        <p:sp>
          <p:nvSpPr>
            <p:cNvPr id="13" name="Shape 712"/>
            <p:cNvSpPr>
              <a:spLocks noChangeArrowheads="1"/>
            </p:cNvSpPr>
            <p:nvPr/>
          </p:nvSpPr>
          <p:spPr bwMode="auto">
            <a:xfrm>
              <a:off x="0" y="0"/>
              <a:ext cx="6375400" cy="1104900"/>
            </a:xfrm>
            <a:prstGeom prst="rect">
              <a:avLst/>
            </a:prstGeom>
            <a:solidFill>
              <a:srgbClr val="FFFB00"/>
            </a:solidFill>
            <a:ln>
              <a:noFill/>
            </a:ln>
            <a:extLst>
              <a:ext uri="{91240B29-F687-4f45-9708-019B960494DF}">
                <a14:hiddenLine xmlns:a14="http://schemas.microsoft.com/office/drawing/2010/main" xmlns="" w="25400">
                  <a:solidFill>
                    <a:srgbClr val="000000"/>
                  </a:solidFill>
                  <a:miter lim="400000"/>
                  <a:headEnd/>
                  <a:tailEnd/>
                </a14:hiddenLine>
              </a:ext>
            </a:extLst>
          </p:spPr>
          <p:txBody>
            <a:bodyPr lIns="0" tIns="0" rIns="0" bIns="0" anchor="ctr"/>
            <a:lstStyle/>
            <a:p>
              <a:pPr algn="ctr"/>
              <a:endParaRPr lang="zh-CN" altLang="en-US" sz="2500">
                <a:solidFill>
                  <a:srgbClr val="000000"/>
                </a:solidFill>
                <a:latin typeface="Helvetica Neue Light" charset="0"/>
                <a:cs typeface="Helvetica Neue Light" charset="0"/>
              </a:endParaRPr>
            </a:p>
          </p:txBody>
        </p:sp>
        <p:pic>
          <p:nvPicPr>
            <p:cNvPr id="14" name="dropp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00" y="88900"/>
              <a:ext cx="6169661"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grpSp>
      <p:pic>
        <p:nvPicPr>
          <p:cNvPr id="15" name="mu2e-layout.pd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4810" y="3946315"/>
            <a:ext cx="3274581" cy="120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6" name="Rectangle 5"/>
          <p:cNvSpPr/>
          <p:nvPr/>
        </p:nvSpPr>
        <p:spPr>
          <a:xfrm>
            <a:off x="4004093" y="5268699"/>
            <a:ext cx="766357" cy="369332"/>
          </a:xfrm>
          <a:prstGeom prst="rect">
            <a:avLst/>
          </a:prstGeom>
        </p:spPr>
        <p:txBody>
          <a:bodyPr wrap="none">
            <a:spAutoFit/>
          </a:bodyPr>
          <a:lstStyle/>
          <a:p>
            <a:r>
              <a:rPr lang="en-US" altLang="zh-CN" dirty="0">
                <a:solidFill>
                  <a:srgbClr val="FF0000"/>
                </a:solidFill>
                <a:latin typeface="Helvetica Neue" charset="0"/>
                <a:cs typeface="Helvetica Neue" charset="0"/>
              </a:rPr>
              <a:t>Mu2e</a:t>
            </a:r>
            <a:endParaRPr lang="en-US" dirty="0">
              <a:solidFill>
                <a:srgbClr val="FF0000"/>
              </a:solidFill>
            </a:endParaRPr>
          </a:p>
        </p:txBody>
      </p:sp>
      <p:sp>
        <p:nvSpPr>
          <p:cNvPr id="7" name="TextBox 6"/>
          <p:cNvSpPr txBox="1"/>
          <p:nvPr/>
        </p:nvSpPr>
        <p:spPr>
          <a:xfrm>
            <a:off x="815879" y="5936791"/>
            <a:ext cx="943137" cy="461665"/>
          </a:xfrm>
          <a:prstGeom prst="rect">
            <a:avLst/>
          </a:prstGeom>
          <a:noFill/>
        </p:spPr>
        <p:txBody>
          <a:bodyPr wrap="none" rtlCol="0">
            <a:spAutoFit/>
          </a:bodyPr>
          <a:lstStyle/>
          <a:p>
            <a:r>
              <a:rPr lang="en-US" sz="2400" dirty="0" err="1" smtClean="0">
                <a:solidFill>
                  <a:srgbClr val="FF0000"/>
                </a:solidFill>
                <a:latin typeface="Symbol" charset="2"/>
                <a:cs typeface="Symbol" charset="2"/>
              </a:rPr>
              <a:t>m</a:t>
            </a:r>
            <a:r>
              <a:rPr lang="en-US" sz="2400" dirty="0" err="1" smtClean="0">
                <a:solidFill>
                  <a:srgbClr val="FF0000"/>
                </a:solidFill>
                <a:sym typeface="Wingdings"/>
              </a:rPr>
              <a:t>e</a:t>
            </a:r>
            <a:r>
              <a:rPr lang="en-US" sz="2400" dirty="0" err="1" smtClean="0">
                <a:solidFill>
                  <a:srgbClr val="FF0000"/>
                </a:solidFill>
                <a:latin typeface="Symbol" charset="2"/>
                <a:cs typeface="Symbol" charset="2"/>
                <a:sym typeface="Wingdings"/>
              </a:rPr>
              <a:t>g</a:t>
            </a:r>
            <a:endParaRPr lang="en-US" sz="2400" dirty="0">
              <a:solidFill>
                <a:srgbClr val="FF0000"/>
              </a:solidFill>
              <a:latin typeface="Symbol" charset="2"/>
              <a:cs typeface="Symbol" charset="2"/>
            </a:endParaRPr>
          </a:p>
        </p:txBody>
      </p:sp>
      <p:sp>
        <p:nvSpPr>
          <p:cNvPr id="16" name="TextBox 15"/>
          <p:cNvSpPr txBox="1"/>
          <p:nvPr/>
        </p:nvSpPr>
        <p:spPr>
          <a:xfrm>
            <a:off x="7087370" y="5748442"/>
            <a:ext cx="637314" cy="461665"/>
          </a:xfrm>
          <a:prstGeom prst="rect">
            <a:avLst/>
          </a:prstGeom>
          <a:noFill/>
        </p:spPr>
        <p:txBody>
          <a:bodyPr wrap="none" rtlCol="0">
            <a:spAutoFit/>
          </a:bodyPr>
          <a:lstStyle/>
          <a:p>
            <a:r>
              <a:rPr lang="en-US" sz="2400" dirty="0">
                <a:solidFill>
                  <a:srgbClr val="FF0000"/>
                </a:solidFill>
                <a:latin typeface="+mj-lt"/>
                <a:cs typeface="Symbol" charset="2"/>
                <a:sym typeface="Wingdings"/>
              </a:rPr>
              <a:t>g</a:t>
            </a:r>
            <a:r>
              <a:rPr lang="en-US" sz="2400" dirty="0" smtClean="0">
                <a:solidFill>
                  <a:srgbClr val="FF0000"/>
                </a:solidFill>
                <a:latin typeface="Symbol" charset="2"/>
                <a:cs typeface="Symbol" charset="2"/>
                <a:sym typeface="Wingdings"/>
              </a:rPr>
              <a:t>-2</a:t>
            </a:r>
            <a:endParaRPr lang="en-US" sz="2400" dirty="0">
              <a:solidFill>
                <a:srgbClr val="FF0000"/>
              </a:solidFill>
              <a:latin typeface="Symbol" charset="2"/>
              <a:cs typeface="Symbol" charset="2"/>
            </a:endParaRPr>
          </a:p>
        </p:txBody>
      </p:sp>
      <p:sp>
        <p:nvSpPr>
          <p:cNvPr id="8" name="TextBox 7"/>
          <p:cNvSpPr txBox="1"/>
          <p:nvPr/>
        </p:nvSpPr>
        <p:spPr>
          <a:xfrm>
            <a:off x="6804122" y="6177273"/>
            <a:ext cx="1385115" cy="461665"/>
          </a:xfrm>
          <a:prstGeom prst="rect">
            <a:avLst/>
          </a:prstGeom>
          <a:noFill/>
        </p:spPr>
        <p:txBody>
          <a:bodyPr wrap="none" rtlCol="0">
            <a:spAutoFit/>
          </a:bodyPr>
          <a:lstStyle/>
          <a:p>
            <a:r>
              <a:rPr lang="en-US" sz="2400" b="1" dirty="0" smtClean="0"/>
              <a:t>0.14 ppm</a:t>
            </a:r>
            <a:endParaRPr lang="en-US" sz="2400" b="1" dirty="0"/>
          </a:p>
        </p:txBody>
      </p:sp>
    </p:spTree>
    <p:extLst>
      <p:ext uri="{BB962C8B-B14F-4D97-AF65-F5344CB8AC3E}">
        <p14:creationId xmlns:p14="http://schemas.microsoft.com/office/powerpoint/2010/main" val="33354108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b="1" dirty="0" smtClean="0">
                <a:cs typeface="Times New Roman" panose="02020603050405020304" pitchFamily="18" charset="0"/>
              </a:rPr>
              <a:t>Data Samples / Year</a:t>
            </a:r>
            <a:endParaRPr lang="zh-CN" altLang="en-US" b="1" dirty="0">
              <a:cs typeface="Times New Roman" panose="02020603050405020304" pitchFamily="18" charset="0"/>
            </a:endParaRPr>
          </a:p>
        </p:txBody>
      </p:sp>
      <p:sp>
        <p:nvSpPr>
          <p:cNvPr id="6" name="灯片编号占位符 5"/>
          <p:cNvSpPr>
            <a:spLocks noGrp="1"/>
          </p:cNvSpPr>
          <p:nvPr>
            <p:ph type="sldNum" sz="quarter" idx="12"/>
          </p:nvPr>
        </p:nvSpPr>
        <p:spPr>
          <a:xfrm>
            <a:off x="6553200" y="6462190"/>
            <a:ext cx="2133600" cy="365125"/>
          </a:xfrm>
        </p:spPr>
        <p:txBody>
          <a:bodyPr/>
          <a:lstStyle/>
          <a:p>
            <a:fld id="{C973300C-797F-D148-A78D-320196FBAF04}" type="slidenum">
              <a:rPr lang="en-US" smtClean="0"/>
              <a:pPr/>
              <a:t>72</a:t>
            </a:fld>
            <a:endParaRPr lang="en-US" dirty="0"/>
          </a:p>
        </p:txBody>
      </p:sp>
      <p:sp>
        <p:nvSpPr>
          <p:cNvPr id="7" name="矩形 6"/>
          <p:cNvSpPr/>
          <p:nvPr/>
        </p:nvSpPr>
        <p:spPr>
          <a:xfrm>
            <a:off x="1408116" y="1680964"/>
            <a:ext cx="6155852" cy="461665"/>
          </a:xfrm>
          <a:prstGeom prst="rect">
            <a:avLst/>
          </a:prstGeom>
        </p:spPr>
        <p:txBody>
          <a:bodyPr wrap="none">
            <a:spAutoFit/>
          </a:bodyPr>
          <a:lstStyle/>
          <a:p>
            <a:r>
              <a:rPr lang="en-US" altLang="zh-CN" sz="2400" b="1" dirty="0" smtClean="0">
                <a:latin typeface="+mj-lt"/>
                <a:cs typeface="Times New Roman" panose="02020603050405020304" pitchFamily="18" charset="0"/>
              </a:rPr>
              <a:t>10</a:t>
            </a:r>
            <a:r>
              <a:rPr lang="en-US" altLang="zh-CN" sz="2400" b="1" baseline="30000" dirty="0" smtClean="0">
                <a:latin typeface="+mj-lt"/>
                <a:cs typeface="Times New Roman" panose="02020603050405020304" pitchFamily="18" charset="0"/>
              </a:rPr>
              <a:t>35</a:t>
            </a:r>
            <a:r>
              <a:rPr lang="en-US" altLang="zh-CN" sz="2400" b="1" dirty="0" smtClean="0">
                <a:latin typeface="+mj-lt"/>
                <a:cs typeface="Times New Roman" panose="02020603050405020304" pitchFamily="18" charset="0"/>
              </a:rPr>
              <a:t>cm</a:t>
            </a:r>
            <a:r>
              <a:rPr lang="en-US" altLang="zh-CN" sz="2400" b="1" baseline="30000" dirty="0" smtClean="0">
                <a:latin typeface="+mj-lt"/>
                <a:cs typeface="Times New Roman" panose="02020603050405020304" pitchFamily="18" charset="0"/>
              </a:rPr>
              <a:t>-2</a:t>
            </a:r>
            <a:r>
              <a:rPr lang="en-US" altLang="zh-CN" sz="2400" b="1" dirty="0" smtClean="0">
                <a:latin typeface="+mj-lt"/>
                <a:cs typeface="Times New Roman" panose="02020603050405020304" pitchFamily="18" charset="0"/>
              </a:rPr>
              <a:t>s</a:t>
            </a:r>
            <a:r>
              <a:rPr lang="en-US" altLang="zh-CN" sz="2400" b="1" baseline="30000" dirty="0" smtClean="0">
                <a:latin typeface="+mj-lt"/>
                <a:cs typeface="Times New Roman" panose="02020603050405020304" pitchFamily="18" charset="0"/>
              </a:rPr>
              <a:t>-1</a:t>
            </a:r>
            <a:r>
              <a:rPr lang="en-US" altLang="zh-CN" sz="2400" b="1" dirty="0" smtClean="0">
                <a:latin typeface="+mj-lt"/>
                <a:cs typeface="Times New Roman" panose="02020603050405020304" pitchFamily="18" charset="0"/>
              </a:rPr>
              <a:t> </a:t>
            </a:r>
            <a:r>
              <a:rPr lang="en-US" altLang="zh-CN" sz="2400" b="1" dirty="0" smtClean="0">
                <a:latin typeface="+mj-lt"/>
                <a:cs typeface="Times New Roman" panose="02020603050405020304" pitchFamily="18" charset="0"/>
                <a:sym typeface="Symbol"/>
              </a:rPr>
              <a:t> </a:t>
            </a:r>
            <a:r>
              <a:rPr lang="en-US" altLang="zh-CN" sz="2400" b="1" dirty="0" smtClean="0">
                <a:latin typeface="+mj-lt"/>
                <a:cs typeface="Times New Roman" panose="02020603050405020304" pitchFamily="18" charset="0"/>
              </a:rPr>
              <a:t>86400s </a:t>
            </a:r>
            <a:r>
              <a:rPr lang="en-US" altLang="zh-CN" sz="2400" b="1" dirty="0" smtClean="0">
                <a:latin typeface="+mj-lt"/>
                <a:cs typeface="Times New Roman" panose="02020603050405020304" pitchFamily="18" charset="0"/>
                <a:sym typeface="Symbol"/>
              </a:rPr>
              <a:t> 180days  90% = </a:t>
            </a:r>
            <a:r>
              <a:rPr lang="en-US" altLang="zh-CN" sz="2400" b="1" dirty="0" smtClean="0">
                <a:solidFill>
                  <a:srgbClr val="FF0000"/>
                </a:solidFill>
                <a:latin typeface="+mj-lt"/>
                <a:cs typeface="Times New Roman" panose="02020603050405020304" pitchFamily="18" charset="0"/>
                <a:sym typeface="Symbol"/>
              </a:rPr>
              <a:t>1.4ab</a:t>
            </a:r>
            <a:r>
              <a:rPr lang="en-US" altLang="zh-CN" sz="2400" b="1" baseline="30000" dirty="0" smtClean="0">
                <a:solidFill>
                  <a:srgbClr val="FF0000"/>
                </a:solidFill>
                <a:latin typeface="+mj-lt"/>
                <a:cs typeface="Times New Roman" panose="02020603050405020304" pitchFamily="18" charset="0"/>
                <a:sym typeface="Symbol"/>
              </a:rPr>
              <a:t>-1</a:t>
            </a:r>
            <a:endParaRPr lang="zh-CN" altLang="en-US" sz="2400" b="1" dirty="0">
              <a:solidFill>
                <a:srgbClr val="FF0000"/>
              </a:solidFill>
              <a:latin typeface="+mj-lt"/>
              <a:cs typeface="Times New Roman" panose="02020603050405020304" pitchFamily="18" charset="0"/>
            </a:endParaRPr>
          </a:p>
        </p:txBody>
      </p:sp>
      <p:graphicFrame>
        <p:nvGraphicFramePr>
          <p:cNvPr id="11" name="Group 40"/>
          <p:cNvGraphicFramePr>
            <a:graphicFrameLocks noGrp="1"/>
          </p:cNvGraphicFramePr>
          <p:nvPr>
            <p:ph idx="1"/>
            <p:extLst>
              <p:ext uri="{D42A27DB-BD31-4B8C-83A1-F6EECF244321}">
                <p14:modId xmlns:p14="http://schemas.microsoft.com/office/powerpoint/2010/main" val="2949688718"/>
              </p:ext>
            </p:extLst>
          </p:nvPr>
        </p:nvGraphicFramePr>
        <p:xfrm>
          <a:off x="244745" y="2304860"/>
          <a:ext cx="8656588" cy="3048192"/>
        </p:xfrm>
        <a:graphic>
          <a:graphicData uri="http://schemas.openxmlformats.org/drawingml/2006/table">
            <a:tbl>
              <a:tblPr/>
              <a:tblGrid>
                <a:gridCol w="1368514"/>
                <a:gridCol w="1279737"/>
                <a:gridCol w="1697609"/>
                <a:gridCol w="2235769"/>
                <a:gridCol w="2074959"/>
              </a:tblGrid>
              <a:tr h="633982">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gridSpan="2">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rPr>
                        <a:t>CLEO-C</a:t>
                      </a: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hMerge="1">
                  <a:txBody>
                    <a:bodyPr/>
                    <a:lstStyle/>
                    <a:p>
                      <a:endParaRPr lang="zh-CN" altLang="en-US"/>
                    </a:p>
                  </a:txBody>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rPr>
                        <a:t>BES-III/ year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rgbClr val="FF0000"/>
                          </a:solidFill>
                          <a:effectLst/>
                          <a:latin typeface="+mj-lt"/>
                          <a:ea typeface="宋体" pitchFamily="2" charset="-122"/>
                        </a:rPr>
                        <a:t>10</a:t>
                      </a:r>
                      <a:r>
                        <a:rPr kumimoji="0" lang="en-US" altLang="zh-CN" sz="2000" b="0" i="0" u="none" strike="noStrike" cap="none" normalizeH="0" baseline="30000" dirty="0" smtClean="0">
                          <a:ln>
                            <a:noFill/>
                          </a:ln>
                          <a:solidFill>
                            <a:srgbClr val="FF0000"/>
                          </a:solidFill>
                          <a:effectLst/>
                          <a:latin typeface="+mj-lt"/>
                          <a:ea typeface="宋体" pitchFamily="2" charset="-122"/>
                        </a:rPr>
                        <a:t>33</a:t>
                      </a:r>
                      <a:r>
                        <a:rPr kumimoji="0" lang="en-US" altLang="zh-CN" sz="2000" b="0" i="0" u="none" strike="noStrike" cap="none" normalizeH="0" baseline="0" dirty="0" smtClean="0">
                          <a:ln>
                            <a:noFill/>
                          </a:ln>
                          <a:solidFill>
                            <a:srgbClr val="FF0000"/>
                          </a:solidFill>
                          <a:effectLst/>
                          <a:latin typeface="+mj-lt"/>
                          <a:ea typeface="宋体" pitchFamily="2" charset="-122"/>
                        </a:rPr>
                        <a:t>cm</a:t>
                      </a:r>
                      <a:r>
                        <a:rPr kumimoji="0" lang="en-US" altLang="zh-CN" sz="2000" b="0" i="0" u="none" strike="noStrike" cap="none" normalizeH="0" baseline="30000" dirty="0" smtClean="0">
                          <a:ln>
                            <a:noFill/>
                          </a:ln>
                          <a:solidFill>
                            <a:srgbClr val="FF0000"/>
                          </a:solidFill>
                          <a:effectLst/>
                          <a:latin typeface="+mj-lt"/>
                          <a:ea typeface="宋体" pitchFamily="2" charset="-122"/>
                        </a:rPr>
                        <a:t>-2</a:t>
                      </a:r>
                      <a:r>
                        <a:rPr kumimoji="0" lang="en-US" altLang="zh-CN" sz="2000" b="0" i="0" u="none" strike="noStrike" cap="none" normalizeH="0" baseline="0" dirty="0" smtClean="0">
                          <a:ln>
                            <a:noFill/>
                          </a:ln>
                          <a:solidFill>
                            <a:srgbClr val="FF0000"/>
                          </a:solidFill>
                          <a:effectLst/>
                          <a:latin typeface="+mj-lt"/>
                          <a:ea typeface="宋体" pitchFamily="2" charset="-122"/>
                        </a:rPr>
                        <a:t>s</a:t>
                      </a:r>
                      <a:r>
                        <a:rPr kumimoji="0" lang="en-US" altLang="zh-CN" sz="2000" b="0" i="0" u="none" strike="noStrike" cap="none" normalizeH="0" baseline="30000" dirty="0" smtClean="0">
                          <a:ln>
                            <a:noFill/>
                          </a:ln>
                          <a:solidFill>
                            <a:srgbClr val="FF0000"/>
                          </a:solidFill>
                          <a:effectLst/>
                          <a:latin typeface="+mj-lt"/>
                          <a:ea typeface="宋体" pitchFamily="2" charset="-122"/>
                        </a:rPr>
                        <a:t>-1</a:t>
                      </a:r>
                      <a:r>
                        <a:rPr kumimoji="0" lang="en-US" altLang="zh-CN" sz="2000" b="0" i="0" u="none" strike="noStrike" cap="none" normalizeH="0" baseline="0" dirty="0" smtClean="0">
                          <a:ln>
                            <a:noFill/>
                          </a:ln>
                          <a:solidFill>
                            <a:srgbClr val="FF0000"/>
                          </a:solidFill>
                          <a:effectLst/>
                          <a:latin typeface="+mj-lt"/>
                          <a:ea typeface="宋体" pitchFamily="2" charset="-122"/>
                        </a:rPr>
                        <a:t>(10fb</a:t>
                      </a:r>
                      <a:r>
                        <a:rPr kumimoji="0" lang="en-US" altLang="zh-CN" sz="2000" b="0" i="0" u="none" strike="noStrike" cap="none" normalizeH="0" baseline="30000" dirty="0" smtClean="0">
                          <a:ln>
                            <a:noFill/>
                          </a:ln>
                          <a:solidFill>
                            <a:srgbClr val="FF0000"/>
                          </a:solidFill>
                          <a:effectLst/>
                          <a:latin typeface="+mj-lt"/>
                          <a:ea typeface="宋体" pitchFamily="2" charset="-122"/>
                        </a:rPr>
                        <a:t>-1</a:t>
                      </a:r>
                      <a:r>
                        <a:rPr kumimoji="0" lang="en-US" altLang="zh-CN" sz="2000" b="0" i="0" u="none" strike="noStrike" cap="none" normalizeH="0" baseline="0" dirty="0" smtClean="0">
                          <a:ln>
                            <a:noFill/>
                          </a:ln>
                          <a:solidFill>
                            <a:srgbClr val="FF0000"/>
                          </a:solidFill>
                          <a:effectLst/>
                          <a:latin typeface="+mj-lt"/>
                          <a:ea typeface="宋体" pitchFamily="2" charset="-122"/>
                        </a:rPr>
                        <a:t>)</a:t>
                      </a:r>
                    </a:p>
                  </a:txBody>
                  <a:tcPr marL="91441" marR="91441" marT="45736" marB="45736" horzOverflow="overflow">
                    <a:lnL>
                      <a:noFill/>
                    </a:lnL>
                    <a:lnR>
                      <a:noFill/>
                    </a:lnR>
                    <a:lnT>
                      <a:noFill/>
                    </a:lnT>
                    <a:lnB>
                      <a:noFill/>
                    </a:lnB>
                    <a:lnTlToBr>
                      <a:noFill/>
                    </a:lnTlToBr>
                    <a:lnBlToTr>
                      <a:noFill/>
                    </a:lnBlToTr>
                    <a:solidFill>
                      <a:schemeClr val="accent2">
                        <a:lumMod val="20000"/>
                        <a:lumOff val="80000"/>
                        <a:alpha val="38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HIEPA</a:t>
                      </a:r>
                      <a:r>
                        <a:rPr kumimoji="0" lang="en-US" altLang="zh-CN" sz="2400" b="0" i="0" u="none" strike="noStrike" cap="none" normalizeH="0" baseline="0" dirty="0" smtClean="0">
                          <a:ln>
                            <a:noFill/>
                          </a:ln>
                          <a:solidFill>
                            <a:schemeClr val="tx1"/>
                          </a:solidFill>
                          <a:effectLst/>
                          <a:latin typeface="+mj-lt"/>
                          <a:ea typeface="宋体" pitchFamily="2" charset="-122"/>
                        </a:rPr>
                        <a:t>/year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cap="none" normalizeH="0" baseline="0" dirty="0" smtClean="0">
                          <a:ln>
                            <a:noFill/>
                          </a:ln>
                          <a:solidFill>
                            <a:srgbClr val="FF0000"/>
                          </a:solidFill>
                          <a:effectLst/>
                          <a:latin typeface="+mj-lt"/>
                          <a:ea typeface="宋体" pitchFamily="2" charset="-122"/>
                        </a:rPr>
                        <a:t>10</a:t>
                      </a:r>
                      <a:r>
                        <a:rPr kumimoji="0" lang="en-US" altLang="zh-CN" sz="2000" b="0" i="0" u="none" strike="noStrike" cap="none" normalizeH="0" baseline="30000" dirty="0" smtClean="0">
                          <a:ln>
                            <a:noFill/>
                          </a:ln>
                          <a:solidFill>
                            <a:srgbClr val="FF0000"/>
                          </a:solidFill>
                          <a:effectLst/>
                          <a:latin typeface="+mj-lt"/>
                          <a:ea typeface="宋体" pitchFamily="2" charset="-122"/>
                        </a:rPr>
                        <a:t>35</a:t>
                      </a:r>
                      <a:r>
                        <a:rPr kumimoji="0" lang="en-US" altLang="zh-CN" sz="2000" b="0" i="0" u="none" strike="noStrike" cap="none" normalizeH="0" baseline="0" dirty="0" smtClean="0">
                          <a:ln>
                            <a:noFill/>
                          </a:ln>
                          <a:solidFill>
                            <a:srgbClr val="FF0000"/>
                          </a:solidFill>
                          <a:effectLst/>
                          <a:latin typeface="+mj-lt"/>
                          <a:ea typeface="宋体" pitchFamily="2" charset="-122"/>
                        </a:rPr>
                        <a:t>cm</a:t>
                      </a:r>
                      <a:r>
                        <a:rPr kumimoji="0" lang="en-US" altLang="zh-CN" sz="2000" b="0" i="0" u="none" strike="noStrike" cap="none" normalizeH="0" baseline="30000" dirty="0" smtClean="0">
                          <a:ln>
                            <a:noFill/>
                          </a:ln>
                          <a:solidFill>
                            <a:srgbClr val="FF0000"/>
                          </a:solidFill>
                          <a:effectLst/>
                          <a:latin typeface="+mj-lt"/>
                          <a:ea typeface="宋体" pitchFamily="2" charset="-122"/>
                        </a:rPr>
                        <a:t>-2</a:t>
                      </a:r>
                      <a:r>
                        <a:rPr kumimoji="0" lang="en-US" altLang="zh-CN" sz="2000" b="0" i="0" u="none" strike="noStrike" cap="none" normalizeH="0" baseline="0" dirty="0" smtClean="0">
                          <a:ln>
                            <a:noFill/>
                          </a:ln>
                          <a:solidFill>
                            <a:srgbClr val="FF0000"/>
                          </a:solidFill>
                          <a:effectLst/>
                          <a:latin typeface="+mj-lt"/>
                          <a:ea typeface="宋体" pitchFamily="2" charset="-122"/>
                        </a:rPr>
                        <a:t>s</a:t>
                      </a:r>
                      <a:r>
                        <a:rPr kumimoji="0" lang="en-US" altLang="zh-CN" sz="2000" b="0" i="0" u="none" strike="noStrike" cap="none" normalizeH="0" baseline="30000" dirty="0" smtClean="0">
                          <a:ln>
                            <a:noFill/>
                          </a:ln>
                          <a:solidFill>
                            <a:srgbClr val="FF0000"/>
                          </a:solidFill>
                          <a:effectLst/>
                          <a:latin typeface="+mj-lt"/>
                          <a:ea typeface="宋体" pitchFamily="2" charset="-122"/>
                        </a:rPr>
                        <a:t>-1 </a:t>
                      </a:r>
                      <a:r>
                        <a:rPr kumimoji="0" lang="en-US" altLang="zh-CN" sz="2000" b="0" i="0" u="none" strike="noStrike" cap="none" normalizeH="0" baseline="0" dirty="0" smtClean="0">
                          <a:ln>
                            <a:noFill/>
                          </a:ln>
                          <a:solidFill>
                            <a:srgbClr val="FF0000"/>
                          </a:solidFill>
                          <a:effectLst/>
                          <a:latin typeface="+mj-lt"/>
                          <a:ea typeface="宋体" pitchFamily="2" charset="-122"/>
                        </a:rPr>
                        <a:t>(1ab</a:t>
                      </a:r>
                      <a:r>
                        <a:rPr kumimoji="0" lang="en-US" altLang="zh-CN" sz="2000" b="0" i="0" u="none" strike="noStrike" cap="none" normalizeH="0" baseline="30000" dirty="0" smtClean="0">
                          <a:ln>
                            <a:noFill/>
                          </a:ln>
                          <a:solidFill>
                            <a:srgbClr val="FF0000"/>
                          </a:solidFill>
                          <a:effectLst/>
                          <a:latin typeface="+mj-lt"/>
                          <a:ea typeface="宋体" pitchFamily="2" charset="-122"/>
                        </a:rPr>
                        <a:t>-1</a:t>
                      </a:r>
                      <a:r>
                        <a:rPr kumimoji="0" lang="en-US" altLang="zh-CN" sz="2000" b="0" i="0" u="none" strike="noStrike" cap="none" normalizeH="0" baseline="0" dirty="0" smtClean="0">
                          <a:ln>
                            <a:noFill/>
                          </a:ln>
                          <a:solidFill>
                            <a:srgbClr val="FF0000"/>
                          </a:solidFill>
                          <a:effectLst/>
                          <a:latin typeface="+mj-lt"/>
                          <a:ea typeface="宋体" pitchFamily="2" charset="-122"/>
                        </a:rPr>
                        <a:t>)</a:t>
                      </a:r>
                    </a:p>
                  </a:txBody>
                  <a:tcPr marL="91441" marR="91441" marT="45736" marB="45736" horzOverflow="overflow">
                    <a:lnL>
                      <a:noFill/>
                    </a:lnL>
                    <a:lnR>
                      <a:noFill/>
                    </a:lnR>
                    <a:lnT>
                      <a:noFill/>
                    </a:lnT>
                    <a:lnB>
                      <a:noFill/>
                    </a:lnB>
                    <a:lnTlToBr>
                      <a:noFill/>
                    </a:lnTlToBr>
                    <a:lnBlToTr>
                      <a:noFill/>
                    </a:lnBlToTr>
                    <a:solidFill>
                      <a:srgbClr val="E1A17C">
                        <a:alpha val="27058"/>
                      </a:srgbClr>
                    </a:solidFill>
                  </a:tcPr>
                </a:tc>
              </a:tr>
              <a:tr h="374638">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rPr>
                        <a:t>J/</a:t>
                      </a: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a:t>
                      </a:r>
                      <a:endParaRPr kumimoji="0" lang="en-US"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mj-lt"/>
                          <a:ea typeface="宋体" pitchFamily="2" charset="-122"/>
                          <a:sym typeface="Symbol" pitchFamily="18" charset="2"/>
                        </a:rPr>
                        <a:t></a:t>
                      </a:r>
                      <a:endParaRPr kumimoji="0" lang="en-US" altLang="zh-CN" sz="2400" b="0" i="0" u="none" strike="noStrike" cap="none" normalizeH="0" baseline="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a:t>
                      </a:r>
                      <a:endParaRPr kumimoji="0" lang="en-US"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1010</a:t>
                      </a:r>
                      <a:r>
                        <a:rPr kumimoji="0" lang="en-US" altLang="zh-CN" sz="2400" b="0" i="0" u="none" strike="noStrike" cap="none" normalizeH="0" baseline="30000" dirty="0" smtClean="0">
                          <a:ln>
                            <a:noFill/>
                          </a:ln>
                          <a:solidFill>
                            <a:schemeClr val="tx1"/>
                          </a:solidFill>
                          <a:effectLst/>
                          <a:latin typeface="+mj-lt"/>
                          <a:ea typeface="宋体" pitchFamily="2" charset="-122"/>
                          <a:sym typeface="Symbol" pitchFamily="18" charset="2"/>
                        </a:rPr>
                        <a:t>9</a:t>
                      </a:r>
                      <a:endParaRPr kumimoji="0" lang="en-US"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2">
                        <a:lumMod val="20000"/>
                        <a:lumOff val="80000"/>
                        <a:alpha val="38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1010</a:t>
                      </a:r>
                      <a:r>
                        <a:rPr kumimoji="0" lang="en-US" altLang="zh-CN" sz="2400" b="0" i="0" u="none" strike="noStrike" cap="none" normalizeH="0" baseline="30000" dirty="0" smtClean="0">
                          <a:ln>
                            <a:noFill/>
                          </a:ln>
                          <a:solidFill>
                            <a:schemeClr val="tx1"/>
                          </a:solidFill>
                          <a:effectLst/>
                          <a:latin typeface="+mj-lt"/>
                          <a:ea typeface="宋体" pitchFamily="2" charset="-122"/>
                          <a:sym typeface="Symbol" pitchFamily="18" charset="2"/>
                        </a:rPr>
                        <a:t>11</a:t>
                      </a:r>
                      <a:endParaRPr kumimoji="0" lang="en-US"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rgbClr val="E1A17C">
                        <a:alpha val="27058"/>
                      </a:srgbClr>
                    </a:solidFill>
                  </a:tcPr>
                </a:tc>
              </a:tr>
              <a:tr h="431587">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(2S)</a:t>
                      </a:r>
                      <a:endParaRPr kumimoji="0" lang="en-US"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rPr>
                        <a:t>54 pb</a:t>
                      </a:r>
                      <a:r>
                        <a:rPr kumimoji="0" lang="en-US" altLang="zh-CN" sz="2400" b="0" i="0" u="none" strike="noStrike" cap="none" normalizeH="0" baseline="30000" dirty="0" smtClean="0">
                          <a:ln>
                            <a:noFill/>
                          </a:ln>
                          <a:solidFill>
                            <a:schemeClr val="tx1"/>
                          </a:solidFill>
                          <a:effectLst/>
                          <a:latin typeface="+mj-lt"/>
                          <a:ea typeface="宋体" pitchFamily="2" charset="-122"/>
                        </a:rPr>
                        <a:t>-1</a:t>
                      </a: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mj-lt"/>
                          <a:ea typeface="宋体" pitchFamily="2" charset="-122"/>
                        </a:rPr>
                        <a:t>27</a:t>
                      </a:r>
                      <a:r>
                        <a:rPr kumimoji="0" lang="en-US" altLang="zh-CN" sz="2000" b="0" i="0" u="none" strike="noStrike" cap="none" normalizeH="0" baseline="0" dirty="0" smtClean="0">
                          <a:ln>
                            <a:noFill/>
                          </a:ln>
                          <a:solidFill>
                            <a:schemeClr val="tx1"/>
                          </a:solidFill>
                          <a:effectLst/>
                          <a:latin typeface="+mj-lt"/>
                          <a:ea typeface="宋体" pitchFamily="2" charset="-122"/>
                          <a:sym typeface="Symbol" pitchFamily="18" charset="2"/>
                        </a:rPr>
                        <a:t>10</a:t>
                      </a:r>
                      <a:r>
                        <a:rPr kumimoji="0" lang="en-US" altLang="zh-CN" sz="2000" b="0" i="0" u="none" strike="noStrike" cap="none" normalizeH="0" baseline="30000" dirty="0" smtClean="0">
                          <a:ln>
                            <a:noFill/>
                          </a:ln>
                          <a:solidFill>
                            <a:schemeClr val="tx1"/>
                          </a:solidFill>
                          <a:effectLst/>
                          <a:latin typeface="+mj-lt"/>
                          <a:ea typeface="宋体" pitchFamily="2" charset="-122"/>
                          <a:sym typeface="Symbol" pitchFamily="18" charset="2"/>
                        </a:rPr>
                        <a:t>6 </a:t>
                      </a:r>
                      <a:endParaRPr kumimoji="0" lang="en-US" altLang="zh-CN" sz="2000" b="0" i="0" u="none" strike="noStrike" cap="none" normalizeH="0" baseline="3000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310</a:t>
                      </a:r>
                      <a:r>
                        <a:rPr kumimoji="0" lang="en-US" altLang="zh-CN" sz="2400" b="0" i="0" u="none" strike="noStrike" cap="none" normalizeH="0" baseline="30000" dirty="0" smtClean="0">
                          <a:ln>
                            <a:noFill/>
                          </a:ln>
                          <a:solidFill>
                            <a:schemeClr val="tx1"/>
                          </a:solidFill>
                          <a:effectLst/>
                          <a:latin typeface="+mj-lt"/>
                          <a:ea typeface="宋体" pitchFamily="2" charset="-122"/>
                          <a:sym typeface="Symbol" pitchFamily="18" charset="2"/>
                        </a:rPr>
                        <a:t>9</a:t>
                      </a:r>
                      <a:endParaRPr kumimoji="0" lang="en-US"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2">
                        <a:lumMod val="20000"/>
                        <a:lumOff val="80000"/>
                        <a:alpha val="38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mn-ea"/>
                          <a:sym typeface="Symbol" pitchFamily="18" charset="2"/>
                        </a:rPr>
                        <a:t>310</a:t>
                      </a:r>
                      <a:r>
                        <a:rPr kumimoji="0" lang="en-US" altLang="zh-CN" sz="2400" b="0" i="0" u="none" strike="noStrike" cap="none" normalizeH="0" baseline="30000" dirty="0" smtClean="0">
                          <a:ln>
                            <a:noFill/>
                          </a:ln>
                          <a:solidFill>
                            <a:schemeClr val="tx1"/>
                          </a:solidFill>
                          <a:effectLst/>
                          <a:latin typeface="+mj-lt"/>
                          <a:ea typeface="+mn-ea"/>
                          <a:sym typeface="Symbol" pitchFamily="18" charset="2"/>
                        </a:rPr>
                        <a:t>11</a:t>
                      </a:r>
                      <a:endParaRPr kumimoji="0" lang="en-US" altLang="zh-CN" sz="2400" b="0" i="0" u="none" strike="noStrike" cap="none" normalizeH="0" baseline="0" dirty="0" smtClean="0">
                        <a:ln>
                          <a:noFill/>
                        </a:ln>
                        <a:solidFill>
                          <a:schemeClr val="tx1"/>
                        </a:solidFill>
                        <a:effectLst/>
                        <a:latin typeface="+mj-lt"/>
                        <a:ea typeface="+mn-ea"/>
                      </a:endParaRPr>
                    </a:p>
                  </a:txBody>
                  <a:tcPr marL="91441" marR="91441" marT="45736" marB="45736" horzOverflow="overflow">
                    <a:lnL>
                      <a:noFill/>
                    </a:lnL>
                    <a:lnR>
                      <a:noFill/>
                    </a:lnR>
                    <a:lnT>
                      <a:noFill/>
                    </a:lnT>
                    <a:lnB>
                      <a:noFill/>
                    </a:lnB>
                    <a:lnTlToBr>
                      <a:noFill/>
                    </a:lnTlToBr>
                    <a:lnBlToTr>
                      <a:noFill/>
                    </a:lnBlToTr>
                    <a:solidFill>
                      <a:srgbClr val="E1A17C">
                        <a:alpha val="27058"/>
                      </a:srgbClr>
                    </a:solidFill>
                  </a:tcPr>
                </a:tc>
              </a:tr>
              <a:tr h="374638">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(3770)</a:t>
                      </a:r>
                      <a:endParaRPr kumimoji="0" lang="en-US"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rPr>
                        <a:t>818 pb</a:t>
                      </a:r>
                      <a:r>
                        <a:rPr kumimoji="0" lang="en-US" altLang="zh-CN" sz="2400" b="0" i="0" u="none" strike="noStrike" cap="none" normalizeH="0" baseline="30000" dirty="0" smtClean="0">
                          <a:ln>
                            <a:noFill/>
                          </a:ln>
                          <a:solidFill>
                            <a:schemeClr val="tx1"/>
                          </a:solidFill>
                          <a:effectLst/>
                          <a:latin typeface="+mj-lt"/>
                          <a:ea typeface="宋体" pitchFamily="2" charset="-122"/>
                        </a:rPr>
                        <a:t>-1</a:t>
                      </a: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mj-lt"/>
                          <a:ea typeface="宋体" pitchFamily="2" charset="-122"/>
                          <a:sym typeface="Symbol" pitchFamily="18" charset="2"/>
                        </a:rPr>
                        <a:t>510</a:t>
                      </a:r>
                      <a:r>
                        <a:rPr kumimoji="0" lang="en-US" altLang="zh-CN" sz="2000" b="0" i="0" u="none" strike="noStrike" cap="none" normalizeH="0" baseline="30000" dirty="0" smtClean="0">
                          <a:ln>
                            <a:noFill/>
                          </a:ln>
                          <a:solidFill>
                            <a:schemeClr val="tx1"/>
                          </a:solidFill>
                          <a:effectLst/>
                          <a:latin typeface="+mj-lt"/>
                          <a:ea typeface="宋体" pitchFamily="2" charset="-122"/>
                          <a:sym typeface="Symbol" pitchFamily="18" charset="2"/>
                        </a:rPr>
                        <a:t>6  </a:t>
                      </a:r>
                      <a:r>
                        <a:rPr kumimoji="0" lang="en-US" altLang="zh-CN" sz="2000" b="0" i="0" u="none" strike="noStrike" cap="none" normalizeH="0" baseline="0" dirty="0" smtClean="0">
                          <a:ln>
                            <a:noFill/>
                          </a:ln>
                          <a:solidFill>
                            <a:schemeClr val="tx1"/>
                          </a:solidFill>
                          <a:effectLst/>
                          <a:latin typeface="+mj-lt"/>
                          <a:ea typeface="宋体" pitchFamily="2" charset="-122"/>
                        </a:rPr>
                        <a:t>D-pair</a:t>
                      </a: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410</a:t>
                      </a:r>
                      <a:r>
                        <a:rPr kumimoji="0" lang="en-US" altLang="zh-CN" sz="2400" b="0" i="0" u="none" strike="noStrike" cap="none" normalizeH="0" baseline="30000" dirty="0" smtClean="0">
                          <a:ln>
                            <a:noFill/>
                          </a:ln>
                          <a:solidFill>
                            <a:schemeClr val="tx1"/>
                          </a:solidFill>
                          <a:effectLst/>
                          <a:latin typeface="+mj-lt"/>
                          <a:ea typeface="宋体" pitchFamily="2" charset="-122"/>
                          <a:sym typeface="Symbol" pitchFamily="18" charset="2"/>
                        </a:rPr>
                        <a:t>7 </a:t>
                      </a:r>
                      <a:endParaRPr kumimoji="0" lang="en-US"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2">
                        <a:lumMod val="20000"/>
                        <a:lumOff val="80000"/>
                        <a:alpha val="38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cap="none" normalizeH="0" baseline="0" dirty="0" smtClean="0">
                          <a:ln>
                            <a:noFill/>
                          </a:ln>
                          <a:solidFill>
                            <a:schemeClr val="tx1"/>
                          </a:solidFill>
                          <a:effectLst/>
                          <a:latin typeface="+mj-lt"/>
                          <a:ea typeface="+mn-ea"/>
                          <a:sym typeface="Symbol" pitchFamily="18" charset="2"/>
                        </a:rPr>
                        <a:t>410</a:t>
                      </a:r>
                      <a:r>
                        <a:rPr kumimoji="0" lang="en-US" altLang="zh-CN" sz="2400" b="0" i="0" u="none" strike="noStrike" cap="none" normalizeH="0" baseline="30000" dirty="0" smtClean="0">
                          <a:ln>
                            <a:noFill/>
                          </a:ln>
                          <a:solidFill>
                            <a:schemeClr val="tx1"/>
                          </a:solidFill>
                          <a:effectLst/>
                          <a:latin typeface="+mj-lt"/>
                          <a:ea typeface="+mn-ea"/>
                          <a:sym typeface="Symbol" pitchFamily="18" charset="2"/>
                        </a:rPr>
                        <a:t>9 </a:t>
                      </a:r>
                      <a:endParaRPr kumimoji="0" lang="en-US" altLang="zh-CN" sz="2400" b="0" i="0" u="none" strike="noStrike" cap="none" normalizeH="0" baseline="0" dirty="0" smtClean="0">
                        <a:ln>
                          <a:noFill/>
                        </a:ln>
                        <a:solidFill>
                          <a:schemeClr val="tx1"/>
                        </a:solidFill>
                        <a:effectLst/>
                        <a:latin typeface="+mj-lt"/>
                        <a:ea typeface="+mn-ea"/>
                      </a:endParaRPr>
                    </a:p>
                  </a:txBody>
                  <a:tcPr marL="91441" marR="91441" marT="45736" marB="45736" horzOverflow="overflow">
                    <a:lnL>
                      <a:noFill/>
                    </a:lnL>
                    <a:lnR>
                      <a:noFill/>
                    </a:lnR>
                    <a:lnT>
                      <a:noFill/>
                    </a:lnT>
                    <a:lnB>
                      <a:noFill/>
                    </a:lnB>
                    <a:lnTlToBr>
                      <a:noFill/>
                    </a:lnTlToBr>
                    <a:lnBlToTr>
                      <a:noFill/>
                    </a:lnBlToTr>
                    <a:solidFill>
                      <a:srgbClr val="E1A17C">
                        <a:alpha val="27058"/>
                      </a:srgbClr>
                    </a:solidFill>
                  </a:tcPr>
                </a:tc>
              </a:tr>
              <a:tr h="374638">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rPr>
                        <a:t>4.17 GeV</a:t>
                      </a: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rPr>
                        <a:t>586 pb</a:t>
                      </a:r>
                      <a:r>
                        <a:rPr kumimoji="0" lang="en-US" altLang="zh-CN" sz="2400" b="0" i="0" u="none" strike="noStrike" cap="none" normalizeH="0" baseline="30000" dirty="0" smtClean="0">
                          <a:ln>
                            <a:noFill/>
                          </a:ln>
                          <a:solidFill>
                            <a:schemeClr val="tx1"/>
                          </a:solidFill>
                          <a:effectLst/>
                          <a:latin typeface="+mj-lt"/>
                          <a:ea typeface="宋体" pitchFamily="2" charset="-122"/>
                        </a:rPr>
                        <a:t>-1</a:t>
                      </a: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mj-lt"/>
                          <a:ea typeface="宋体" pitchFamily="2" charset="-122"/>
                          <a:sym typeface="Symbol" pitchFamily="18" charset="2"/>
                        </a:rPr>
                        <a:t>710</a:t>
                      </a:r>
                      <a:r>
                        <a:rPr kumimoji="0" lang="en-US" altLang="zh-CN" sz="2000" b="0" i="0" u="none" strike="noStrike" cap="none" normalizeH="0" baseline="30000" dirty="0" smtClean="0">
                          <a:ln>
                            <a:noFill/>
                          </a:ln>
                          <a:solidFill>
                            <a:schemeClr val="tx1"/>
                          </a:solidFill>
                          <a:effectLst/>
                          <a:latin typeface="+mj-lt"/>
                          <a:ea typeface="宋体" pitchFamily="2" charset="-122"/>
                          <a:sym typeface="Symbol" pitchFamily="18" charset="2"/>
                        </a:rPr>
                        <a:t>5  </a:t>
                      </a:r>
                      <a:r>
                        <a:rPr kumimoji="0" lang="en-US" altLang="zh-CN" sz="2000" b="0" i="0" u="none" strike="noStrike" cap="none" normalizeH="0" baseline="0" dirty="0" smtClean="0">
                          <a:ln>
                            <a:noFill/>
                          </a:ln>
                          <a:solidFill>
                            <a:schemeClr val="tx1"/>
                          </a:solidFill>
                          <a:effectLst/>
                          <a:latin typeface="+mj-lt"/>
                          <a:ea typeface="宋体" pitchFamily="2" charset="-122"/>
                        </a:rPr>
                        <a:t>D</a:t>
                      </a:r>
                      <a:r>
                        <a:rPr kumimoji="0" lang="en-US" altLang="zh-CN" sz="2000" b="0" i="0" u="none" strike="noStrike" cap="none" normalizeH="0" baseline="-25000" dirty="0" smtClean="0">
                          <a:ln>
                            <a:noFill/>
                          </a:ln>
                          <a:solidFill>
                            <a:schemeClr val="tx1"/>
                          </a:solidFill>
                          <a:effectLst/>
                          <a:latin typeface="+mj-lt"/>
                          <a:ea typeface="宋体" pitchFamily="2" charset="-122"/>
                        </a:rPr>
                        <a:t>s</a:t>
                      </a:r>
                      <a:r>
                        <a:rPr kumimoji="0" lang="en-US" altLang="zh-CN" sz="2000" b="0" i="0" u="none" strike="noStrike" cap="none" normalizeH="0" baseline="0" dirty="0" smtClean="0">
                          <a:ln>
                            <a:noFill/>
                          </a:ln>
                          <a:solidFill>
                            <a:schemeClr val="tx1"/>
                          </a:solidFill>
                          <a:effectLst/>
                          <a:latin typeface="+mj-lt"/>
                          <a:ea typeface="宋体" pitchFamily="2" charset="-122"/>
                        </a:rPr>
                        <a:t>-pair</a:t>
                      </a: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110</a:t>
                      </a:r>
                      <a:r>
                        <a:rPr kumimoji="0" lang="en-US" altLang="zh-CN" sz="2400" b="0" i="0" u="none" strike="noStrike" cap="none" normalizeH="0" baseline="30000" dirty="0" smtClean="0">
                          <a:ln>
                            <a:noFill/>
                          </a:ln>
                          <a:solidFill>
                            <a:schemeClr val="tx1"/>
                          </a:solidFill>
                          <a:effectLst/>
                          <a:latin typeface="+mj-lt"/>
                          <a:ea typeface="宋体" pitchFamily="2" charset="-122"/>
                          <a:sym typeface="Symbol" pitchFamily="18" charset="2"/>
                        </a:rPr>
                        <a:t>6 </a:t>
                      </a:r>
                      <a:endParaRPr kumimoji="0" lang="en-US"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2">
                        <a:lumMod val="20000"/>
                        <a:lumOff val="80000"/>
                        <a:alpha val="38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mn-ea"/>
                          <a:sym typeface="Symbol" pitchFamily="18" charset="2"/>
                        </a:rPr>
                        <a:t>110</a:t>
                      </a:r>
                      <a:r>
                        <a:rPr kumimoji="0" lang="en-US" altLang="zh-CN" sz="2400" b="0" i="0" u="none" strike="noStrike" cap="none" normalizeH="0" baseline="30000" dirty="0" smtClean="0">
                          <a:ln>
                            <a:noFill/>
                          </a:ln>
                          <a:solidFill>
                            <a:schemeClr val="tx1"/>
                          </a:solidFill>
                          <a:effectLst/>
                          <a:latin typeface="+mj-lt"/>
                          <a:ea typeface="+mn-ea"/>
                          <a:sym typeface="Symbol" pitchFamily="18" charset="2"/>
                        </a:rPr>
                        <a:t>8 </a:t>
                      </a:r>
                      <a:endParaRPr kumimoji="0" lang="en-US" altLang="zh-CN" sz="2400" b="0" i="0" u="none" strike="noStrike" cap="none" normalizeH="0" baseline="0" dirty="0" smtClean="0">
                        <a:ln>
                          <a:noFill/>
                        </a:ln>
                        <a:solidFill>
                          <a:schemeClr val="tx1"/>
                        </a:solidFill>
                        <a:effectLst/>
                        <a:latin typeface="+mj-lt"/>
                        <a:ea typeface="+mn-ea"/>
                      </a:endParaRPr>
                    </a:p>
                  </a:txBody>
                  <a:tcPr marL="91441" marR="91441" marT="45736" marB="45736" horzOverflow="overflow">
                    <a:lnL>
                      <a:noFill/>
                    </a:lnL>
                    <a:lnR>
                      <a:noFill/>
                    </a:lnR>
                    <a:lnT>
                      <a:noFill/>
                    </a:lnT>
                    <a:lnB>
                      <a:noFill/>
                    </a:lnB>
                    <a:lnTlToBr>
                      <a:noFill/>
                    </a:lnTlToBr>
                    <a:lnBlToTr>
                      <a:noFill/>
                    </a:lnBlToTr>
                    <a:solidFill>
                      <a:srgbClr val="E1A17C">
                        <a:alpha val="27058"/>
                      </a:srgbClr>
                    </a:solidFill>
                  </a:tcPr>
                </a:tc>
              </a:tr>
              <a:tr h="374638">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a:t>
                      </a:r>
                      <a:r>
                        <a:rPr kumimoji="0" lang="en-US" altLang="zh-CN" sz="2400" b="0" i="0" u="none" strike="noStrike" cap="none" normalizeH="0" baseline="30000" dirty="0" smtClean="0">
                          <a:ln>
                            <a:noFill/>
                          </a:ln>
                          <a:solidFill>
                            <a:schemeClr val="tx1"/>
                          </a:solidFill>
                          <a:effectLst/>
                          <a:latin typeface="+mj-lt"/>
                          <a:ea typeface="宋体" pitchFamily="2" charset="-122"/>
                          <a:sym typeface="Symbol" pitchFamily="18" charset="2"/>
                        </a:rPr>
                        <a:t>+</a:t>
                      </a: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a:t>
                      </a:r>
                      <a:r>
                        <a:rPr kumimoji="0" lang="en-US" altLang="zh-CN" sz="2400" b="0" i="0" u="none" strike="noStrike" cap="none" normalizeH="0" baseline="30000" dirty="0" smtClean="0">
                          <a:ln>
                            <a:noFill/>
                          </a:ln>
                          <a:solidFill>
                            <a:schemeClr val="tx1"/>
                          </a:solidFill>
                          <a:effectLst/>
                          <a:latin typeface="+mj-lt"/>
                          <a:ea typeface="宋体" pitchFamily="2" charset="-122"/>
                          <a:sym typeface="Symbol" pitchFamily="18" charset="2"/>
                        </a:rPr>
                        <a:t> </a:t>
                      </a:r>
                      <a:r>
                        <a:rPr kumimoji="0" lang="en-US" altLang="zh-CN" sz="2000" b="0" i="0" u="none" strike="noStrike" cap="none" normalizeH="0" baseline="0" dirty="0" smtClean="0">
                          <a:ln>
                            <a:noFill/>
                          </a:ln>
                          <a:solidFill>
                            <a:schemeClr val="tx1"/>
                          </a:solidFill>
                          <a:effectLst/>
                          <a:latin typeface="+mj-lt"/>
                          <a:ea typeface="宋体" pitchFamily="2" charset="-122"/>
                          <a:sym typeface="Symbol" pitchFamily="18" charset="2"/>
                        </a:rPr>
                        <a:t>(4.25)</a:t>
                      </a:r>
                      <a:endParaRPr kumimoji="0" lang="en-US" altLang="zh-CN" sz="2000" b="0" i="0" u="none" strike="noStrike" cap="none" normalizeH="0" baseline="3000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2400" b="0" i="0" u="none" strike="noStrike" cap="none" normalizeH="0" baseline="3000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mj-lt"/>
                          <a:ea typeface="宋体" pitchFamily="2" charset="-122"/>
                        </a:rPr>
                        <a:t>4</a:t>
                      </a:r>
                      <a:r>
                        <a:rPr kumimoji="0" lang="en-US" altLang="zh-CN" sz="2000" b="0" i="0" u="none" strike="noStrike" cap="none" normalizeH="0" baseline="0" dirty="0" smtClean="0">
                          <a:ln>
                            <a:noFill/>
                          </a:ln>
                          <a:solidFill>
                            <a:schemeClr val="tx1"/>
                          </a:solidFill>
                          <a:effectLst/>
                          <a:latin typeface="+mj-lt"/>
                          <a:ea typeface="宋体" pitchFamily="2" charset="-122"/>
                          <a:sym typeface="Symbol" pitchFamily="18" charset="2"/>
                        </a:rPr>
                        <a:t>10</a:t>
                      </a:r>
                      <a:r>
                        <a:rPr kumimoji="0" lang="en-US" altLang="zh-CN" sz="2000" b="0" i="0" u="none" strike="noStrike" cap="none" normalizeH="0" baseline="30000" dirty="0" smtClean="0">
                          <a:ln>
                            <a:noFill/>
                          </a:ln>
                          <a:solidFill>
                            <a:schemeClr val="tx1"/>
                          </a:solidFill>
                          <a:effectLst/>
                          <a:latin typeface="+mj-lt"/>
                          <a:ea typeface="宋体" pitchFamily="2" charset="-122"/>
                          <a:sym typeface="Symbol" pitchFamily="18" charset="2"/>
                        </a:rPr>
                        <a:t>6 </a:t>
                      </a:r>
                      <a:endParaRPr kumimoji="0" lang="en-US" altLang="zh-CN" sz="20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310</a:t>
                      </a:r>
                      <a:r>
                        <a:rPr kumimoji="0" lang="en-US" altLang="zh-CN" sz="2400" b="0" i="0" u="none" strike="noStrike" cap="none" normalizeH="0" baseline="30000" dirty="0" smtClean="0">
                          <a:ln>
                            <a:noFill/>
                          </a:ln>
                          <a:solidFill>
                            <a:schemeClr val="tx1"/>
                          </a:solidFill>
                          <a:effectLst/>
                          <a:latin typeface="+mj-lt"/>
                          <a:ea typeface="宋体" pitchFamily="2" charset="-122"/>
                          <a:sym typeface="Symbol" pitchFamily="18" charset="2"/>
                        </a:rPr>
                        <a:t>7 </a:t>
                      </a:r>
                      <a:endParaRPr kumimoji="0" lang="en-US"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chemeClr val="accent2">
                        <a:lumMod val="20000"/>
                        <a:lumOff val="80000"/>
                        <a:alpha val="38000"/>
                      </a:schemeClr>
                    </a:solidFill>
                  </a:tcPr>
                </a:tc>
                <a:tc>
                  <a:txBody>
                    <a:bodyPr/>
                    <a:lstStyle>
                      <a:lvl1pPr algn="l">
                        <a:spcBef>
                          <a:spcPct val="20000"/>
                        </a:spcBef>
                        <a:defRPr sz="2800">
                          <a:solidFill>
                            <a:schemeClr val="tx1"/>
                          </a:solidFill>
                          <a:latin typeface="Arial" pitchFamily="34" charset="0"/>
                          <a:ea typeface="宋体" pitchFamily="2" charset="-122"/>
                        </a:defRPr>
                      </a:lvl1pPr>
                      <a:lvl2pPr marL="742950" indent="-285750" algn="l">
                        <a:spcBef>
                          <a:spcPct val="20000"/>
                        </a:spcBef>
                        <a:defRPr sz="2400">
                          <a:solidFill>
                            <a:schemeClr val="tx1"/>
                          </a:solidFill>
                          <a:latin typeface="Arial" pitchFamily="34" charset="0"/>
                          <a:ea typeface="宋体" pitchFamily="2" charset="-122"/>
                        </a:defRPr>
                      </a:lvl2pPr>
                      <a:lvl3pPr marL="1143000" indent="-228600" algn="l">
                        <a:spcBef>
                          <a:spcPct val="20000"/>
                        </a:spcBef>
                        <a:defRPr sz="2000">
                          <a:solidFill>
                            <a:schemeClr val="tx1"/>
                          </a:solidFill>
                          <a:latin typeface="Arial" pitchFamily="34" charset="0"/>
                          <a:ea typeface="宋体" pitchFamily="2" charset="-122"/>
                        </a:defRPr>
                      </a:lvl3pPr>
                      <a:lvl4pPr marL="1600200" indent="-228600" algn="l">
                        <a:spcBef>
                          <a:spcPct val="20000"/>
                        </a:spcBef>
                        <a:defRPr>
                          <a:solidFill>
                            <a:schemeClr val="tx1"/>
                          </a:solidFill>
                          <a:latin typeface="Arial" pitchFamily="34" charset="0"/>
                          <a:ea typeface="宋体" pitchFamily="2" charset="-122"/>
                        </a:defRPr>
                      </a:lvl4pPr>
                      <a:lvl5pPr marL="2057400" indent="-228600" algn="l">
                        <a:spcBef>
                          <a:spcPct val="20000"/>
                        </a:spcBef>
                        <a:defRPr>
                          <a:solidFill>
                            <a:schemeClr val="tx1"/>
                          </a:solidFill>
                          <a:latin typeface="Arial" pitchFamily="34" charset="0"/>
                          <a:ea typeface="宋体" pitchFamily="2" charset="-122"/>
                        </a:defRPr>
                      </a:lvl5pPr>
                      <a:lvl6pPr marL="2514600" indent="-228600" fontAlgn="base">
                        <a:spcBef>
                          <a:spcPct val="20000"/>
                        </a:spcBef>
                        <a:spcAft>
                          <a:spcPct val="0"/>
                        </a:spcAft>
                        <a:defRPr>
                          <a:solidFill>
                            <a:schemeClr val="tx1"/>
                          </a:solidFill>
                          <a:latin typeface="Arial" pitchFamily="34" charset="0"/>
                          <a:ea typeface="宋体" pitchFamily="2" charset="-122"/>
                        </a:defRPr>
                      </a:lvl6pPr>
                      <a:lvl7pPr marL="2971800" indent="-228600" fontAlgn="base">
                        <a:spcBef>
                          <a:spcPct val="20000"/>
                        </a:spcBef>
                        <a:spcAft>
                          <a:spcPct val="0"/>
                        </a:spcAft>
                        <a:defRPr>
                          <a:solidFill>
                            <a:schemeClr val="tx1"/>
                          </a:solidFill>
                          <a:latin typeface="Arial" pitchFamily="34" charset="0"/>
                          <a:ea typeface="宋体" pitchFamily="2" charset="-122"/>
                        </a:defRPr>
                      </a:lvl7pPr>
                      <a:lvl8pPr marL="3429000" indent="-228600" fontAlgn="base">
                        <a:spcBef>
                          <a:spcPct val="20000"/>
                        </a:spcBef>
                        <a:spcAft>
                          <a:spcPct val="0"/>
                        </a:spcAft>
                        <a:defRPr>
                          <a:solidFill>
                            <a:schemeClr val="tx1"/>
                          </a:solidFill>
                          <a:latin typeface="Arial" pitchFamily="34" charset="0"/>
                          <a:ea typeface="宋体" pitchFamily="2" charset="-122"/>
                        </a:defRPr>
                      </a:lvl8pPr>
                      <a:lvl9pPr marL="3886200" indent="-228600"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cap="none" normalizeH="0" baseline="0" dirty="0" smtClean="0">
                          <a:ln>
                            <a:noFill/>
                          </a:ln>
                          <a:solidFill>
                            <a:schemeClr val="tx1"/>
                          </a:solidFill>
                          <a:effectLst/>
                          <a:latin typeface="+mj-lt"/>
                          <a:ea typeface="宋体" pitchFamily="2" charset="-122"/>
                        </a:rPr>
                        <a:t>3</a:t>
                      </a:r>
                      <a:r>
                        <a:rPr kumimoji="0" lang="en-US" altLang="zh-CN" sz="2400" b="0" i="0" u="none" strike="noStrike" cap="none" normalizeH="0" baseline="0" dirty="0" smtClean="0">
                          <a:ln>
                            <a:noFill/>
                          </a:ln>
                          <a:solidFill>
                            <a:schemeClr val="tx1"/>
                          </a:solidFill>
                          <a:effectLst/>
                          <a:latin typeface="+mj-lt"/>
                          <a:ea typeface="宋体" pitchFamily="2" charset="-122"/>
                          <a:sym typeface="Symbol" pitchFamily="18" charset="2"/>
                        </a:rPr>
                        <a:t>10</a:t>
                      </a:r>
                      <a:r>
                        <a:rPr kumimoji="0" lang="en-US" altLang="zh-CN" sz="2400" b="0" i="0" u="none" strike="noStrike" cap="none" normalizeH="0" baseline="30000" dirty="0" smtClean="0">
                          <a:ln>
                            <a:noFill/>
                          </a:ln>
                          <a:solidFill>
                            <a:schemeClr val="tx1"/>
                          </a:solidFill>
                          <a:effectLst/>
                          <a:latin typeface="+mj-lt"/>
                          <a:ea typeface="宋体" pitchFamily="2" charset="-122"/>
                          <a:sym typeface="Symbol" pitchFamily="18" charset="2"/>
                        </a:rPr>
                        <a:t>9 </a:t>
                      </a:r>
                      <a:endParaRPr kumimoji="0" lang="en-US" altLang="zh-CN" sz="2400" b="0" i="0" u="none" strike="noStrike" cap="none" normalizeH="0" baseline="0" dirty="0" smtClean="0">
                        <a:ln>
                          <a:noFill/>
                        </a:ln>
                        <a:solidFill>
                          <a:schemeClr val="tx1"/>
                        </a:solidFill>
                        <a:effectLst/>
                        <a:latin typeface="+mj-lt"/>
                        <a:ea typeface="宋体" pitchFamily="2" charset="-122"/>
                      </a:endParaRPr>
                    </a:p>
                  </a:txBody>
                  <a:tcPr marL="91441" marR="91441" marT="45736" marB="45736" horzOverflow="overflow">
                    <a:lnL>
                      <a:noFill/>
                    </a:lnL>
                    <a:lnR>
                      <a:noFill/>
                    </a:lnR>
                    <a:lnT>
                      <a:noFill/>
                    </a:lnT>
                    <a:lnB>
                      <a:noFill/>
                    </a:lnB>
                    <a:lnTlToBr>
                      <a:noFill/>
                    </a:lnTlToBr>
                    <a:lnBlToTr>
                      <a:noFill/>
                    </a:lnBlToTr>
                    <a:solidFill>
                      <a:srgbClr val="E1A17C">
                        <a:alpha val="27058"/>
                      </a:srgbClr>
                    </a:solidFill>
                  </a:tcPr>
                </a:tc>
              </a:tr>
            </a:tbl>
          </a:graphicData>
        </a:graphic>
      </p:graphicFrame>
      <p:sp>
        <p:nvSpPr>
          <p:cNvPr id="15" name="圆角矩形标注 14"/>
          <p:cNvSpPr/>
          <p:nvPr/>
        </p:nvSpPr>
        <p:spPr>
          <a:xfrm>
            <a:off x="145523" y="1149651"/>
            <a:ext cx="1891974" cy="387068"/>
          </a:xfrm>
          <a:prstGeom prst="wedgeRoundRectCallout">
            <a:avLst>
              <a:gd name="adj1" fmla="val 49076"/>
              <a:gd name="adj2" fmla="val 99354"/>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0000FF"/>
                </a:solidFill>
              </a:rPr>
              <a:t>Luminosity </a:t>
            </a:r>
            <a:endParaRPr lang="zh-CN" altLang="en-US" sz="2400" b="1" dirty="0">
              <a:solidFill>
                <a:srgbClr val="0000FF"/>
              </a:solidFill>
            </a:endParaRPr>
          </a:p>
        </p:txBody>
      </p:sp>
      <p:sp>
        <p:nvSpPr>
          <p:cNvPr id="17" name="圆角矩形标注 16"/>
          <p:cNvSpPr/>
          <p:nvPr/>
        </p:nvSpPr>
        <p:spPr>
          <a:xfrm>
            <a:off x="2116704" y="1141026"/>
            <a:ext cx="2043944" cy="400966"/>
          </a:xfrm>
          <a:prstGeom prst="wedgeRoundRectCallout">
            <a:avLst>
              <a:gd name="adj1" fmla="val 28603"/>
              <a:gd name="adj2" fmla="val 96278"/>
              <a:gd name="adj3" fmla="val 16667"/>
            </a:avLst>
          </a:prstGeom>
          <a:solidFill>
            <a:srgbClr val="FFFF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0000FF"/>
                </a:solidFill>
              </a:rPr>
              <a:t>Seconds/days </a:t>
            </a:r>
            <a:endParaRPr lang="zh-CN" altLang="en-US" sz="2400" b="1" dirty="0">
              <a:solidFill>
                <a:srgbClr val="0000FF"/>
              </a:solidFill>
            </a:endParaRPr>
          </a:p>
        </p:txBody>
      </p:sp>
      <p:sp>
        <p:nvSpPr>
          <p:cNvPr id="18" name="圆角矩形标注 17"/>
          <p:cNvSpPr/>
          <p:nvPr/>
        </p:nvSpPr>
        <p:spPr>
          <a:xfrm>
            <a:off x="4206951" y="1153925"/>
            <a:ext cx="2652496" cy="379620"/>
          </a:xfrm>
          <a:prstGeom prst="wedgeRoundRectCallout">
            <a:avLst>
              <a:gd name="adj1" fmla="val -13212"/>
              <a:gd name="adj2" fmla="val 88736"/>
              <a:gd name="adj3" fmla="val 16667"/>
            </a:avLst>
          </a:prstGeom>
          <a:solidFill>
            <a:srgbClr val="FFFF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0000FF"/>
                </a:solidFill>
              </a:rPr>
              <a:t>Running time/year </a:t>
            </a:r>
            <a:endParaRPr lang="zh-CN" altLang="en-US" sz="2400" b="1" dirty="0">
              <a:solidFill>
                <a:srgbClr val="0000FF"/>
              </a:solidFill>
            </a:endParaRPr>
          </a:p>
        </p:txBody>
      </p:sp>
      <p:sp>
        <p:nvSpPr>
          <p:cNvPr id="19" name="圆角矩形标注 18"/>
          <p:cNvSpPr/>
          <p:nvPr/>
        </p:nvSpPr>
        <p:spPr>
          <a:xfrm>
            <a:off x="6964382" y="1150322"/>
            <a:ext cx="1462749" cy="368806"/>
          </a:xfrm>
          <a:prstGeom prst="wedgeRoundRectCallout">
            <a:avLst>
              <a:gd name="adj1" fmla="val -86603"/>
              <a:gd name="adj2" fmla="val 116581"/>
              <a:gd name="adj3" fmla="val 16667"/>
            </a:avLst>
          </a:prstGeom>
          <a:solidFill>
            <a:srgbClr val="FFFF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0000FF"/>
                </a:solidFill>
              </a:rPr>
              <a:t>Efficiency </a:t>
            </a:r>
            <a:endParaRPr lang="zh-CN" altLang="en-US" sz="2400" b="1" dirty="0">
              <a:solidFill>
                <a:srgbClr val="0000FF"/>
              </a:solidFill>
            </a:endParaRPr>
          </a:p>
        </p:txBody>
      </p:sp>
    </p:spTree>
    <p:extLst>
      <p:ext uri="{BB962C8B-B14F-4D97-AF65-F5344CB8AC3E}">
        <p14:creationId xmlns:p14="http://schemas.microsoft.com/office/powerpoint/2010/main" val="207696567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0" y="0"/>
            <a:ext cx="9110800" cy="863599"/>
          </a:xfrm>
        </p:spPr>
        <p:txBody>
          <a:bodyPr>
            <a:noAutofit/>
          </a:bodyPr>
          <a:lstStyle/>
          <a:p>
            <a:r>
              <a:rPr lang="en-US" altLang="zh-CN" sz="4000" b="1" dirty="0" smtClean="0">
                <a:ea typeface="华文楷体"/>
                <a:cs typeface="华文楷体"/>
              </a:rPr>
              <a:t>Key Technologies for Future Accelerator</a:t>
            </a:r>
            <a:endParaRPr lang="en-US" sz="4000" b="1" dirty="0">
              <a:latin typeface="华文楷体"/>
              <a:ea typeface="华文楷体"/>
              <a:cs typeface="华文楷体"/>
            </a:endParaRPr>
          </a:p>
        </p:txBody>
      </p:sp>
      <p:sp>
        <p:nvSpPr>
          <p:cNvPr id="3" name="Content Placeholder 2"/>
          <p:cNvSpPr>
            <a:spLocks noGrp="1"/>
          </p:cNvSpPr>
          <p:nvPr>
            <p:ph idx="1"/>
          </p:nvPr>
        </p:nvSpPr>
        <p:spPr>
          <a:xfrm>
            <a:off x="388325" y="1119957"/>
            <a:ext cx="8406707" cy="3401243"/>
          </a:xfrm>
        </p:spPr>
        <p:txBody>
          <a:bodyPr>
            <a:noAutofit/>
          </a:bodyPr>
          <a:lstStyle/>
          <a:p>
            <a:r>
              <a:rPr lang="en-US" altLang="zh-CN" sz="2800" b="1" dirty="0" smtClean="0">
                <a:latin typeface="+mj-lt"/>
                <a:ea typeface="华文楷体"/>
                <a:cs typeface="华文楷体"/>
              </a:rPr>
              <a:t>High power superconducting </a:t>
            </a:r>
            <a:r>
              <a:rPr lang="en-US" altLang="zh-CN" sz="2800" b="1" dirty="0" smtClean="0">
                <a:solidFill>
                  <a:srgbClr val="FF0000"/>
                </a:solidFill>
                <a:latin typeface="+mj-lt"/>
                <a:ea typeface="华文楷体"/>
                <a:cs typeface="华文楷体"/>
              </a:rPr>
              <a:t>RF cavity</a:t>
            </a:r>
            <a:r>
              <a:rPr lang="en-US" altLang="zh-CN" sz="2800" b="1" dirty="0" smtClean="0">
                <a:latin typeface="+mj-lt"/>
                <a:ea typeface="华文楷体"/>
                <a:cs typeface="华文楷体"/>
              </a:rPr>
              <a:t>. </a:t>
            </a:r>
          </a:p>
          <a:p>
            <a:r>
              <a:rPr lang="en-US" altLang="zh-CN" sz="2800" b="1" dirty="0" smtClean="0">
                <a:latin typeface="+mj-lt"/>
                <a:ea typeface="华文楷体"/>
                <a:cs typeface="华文楷体"/>
              </a:rPr>
              <a:t>Superconducting magnet with strong filed (&gt;</a:t>
            </a:r>
            <a:r>
              <a:rPr lang="en-US" altLang="zh-CN" sz="2800" b="1" dirty="0" smtClean="0">
                <a:solidFill>
                  <a:srgbClr val="FF0000"/>
                </a:solidFill>
                <a:latin typeface="+mj-lt"/>
                <a:ea typeface="华文楷体"/>
                <a:cs typeface="华文楷体"/>
              </a:rPr>
              <a:t>16 T</a:t>
            </a:r>
            <a:r>
              <a:rPr lang="en-US" altLang="zh-CN" sz="2800" b="1" dirty="0" smtClean="0">
                <a:latin typeface="+mj-lt"/>
                <a:ea typeface="华文楷体"/>
                <a:cs typeface="华文楷体"/>
              </a:rPr>
              <a:t>).</a:t>
            </a:r>
          </a:p>
          <a:p>
            <a:r>
              <a:rPr lang="en-US" altLang="zh-CN" sz="2800" b="1" dirty="0" smtClean="0">
                <a:latin typeface="+mj-lt"/>
                <a:ea typeface="华文楷体"/>
                <a:cs typeface="华文楷体"/>
              </a:rPr>
              <a:t>Polarized particle beam.</a:t>
            </a:r>
          </a:p>
          <a:p>
            <a:r>
              <a:rPr lang="en-US" altLang="zh-CN" sz="2800" b="1" dirty="0" smtClean="0">
                <a:latin typeface="+mj-lt"/>
                <a:ea typeface="华文楷体"/>
                <a:cs typeface="华文楷体"/>
              </a:rPr>
              <a:t>New technologies for particle acceleration, high luminosity particle collision</a:t>
            </a:r>
          </a:p>
          <a:p>
            <a:r>
              <a:rPr lang="en-US" altLang="zh-CN" sz="2800" b="1" dirty="0" smtClean="0">
                <a:latin typeface="+mj-lt"/>
                <a:ea typeface="华文楷体"/>
                <a:cs typeface="华文楷体"/>
              </a:rPr>
              <a:t>……</a:t>
            </a:r>
          </a:p>
          <a:p>
            <a:pPr marL="0" indent="0">
              <a:buNone/>
            </a:pPr>
            <a:endParaRPr lang="en-US" altLang="zh-CN" sz="2800" b="1" dirty="0" smtClean="0">
              <a:latin typeface="+mj-lt"/>
              <a:ea typeface="华文楷体"/>
              <a:cs typeface="华文楷体"/>
            </a:endParaRPr>
          </a:p>
        </p:txBody>
      </p:sp>
      <p:sp>
        <p:nvSpPr>
          <p:cNvPr id="4" name="Slide Number Placeholder 3"/>
          <p:cNvSpPr>
            <a:spLocks noGrp="1"/>
          </p:cNvSpPr>
          <p:nvPr>
            <p:ph type="sldNum" sz="quarter" idx="12"/>
          </p:nvPr>
        </p:nvSpPr>
        <p:spPr/>
        <p:txBody>
          <a:bodyPr/>
          <a:lstStyle/>
          <a:p>
            <a:fld id="{C973300C-797F-D148-A78D-320196FBAF04}" type="slidenum">
              <a:rPr lang="en-US" smtClean="0"/>
              <a:t>73</a:t>
            </a:fld>
            <a:endParaRPr lang="en-US"/>
          </a:p>
        </p:txBody>
      </p:sp>
    </p:spTree>
    <p:extLst>
      <p:ext uri="{BB962C8B-B14F-4D97-AF65-F5344CB8AC3E}">
        <p14:creationId xmlns:p14="http://schemas.microsoft.com/office/powerpoint/2010/main" val="335014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heckerboard(across)">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0" y="0"/>
            <a:ext cx="9110800" cy="863599"/>
          </a:xfrm>
        </p:spPr>
        <p:txBody>
          <a:bodyPr>
            <a:noAutofit/>
          </a:bodyPr>
          <a:lstStyle/>
          <a:p>
            <a:r>
              <a:rPr lang="en-US" altLang="zh-CN" sz="4000" b="1" dirty="0" smtClean="0">
                <a:ea typeface="华文楷体"/>
                <a:cs typeface="华文楷体"/>
              </a:rPr>
              <a:t>Key Technologies for Particle Detection</a:t>
            </a:r>
            <a:endParaRPr lang="en-US" sz="4000" b="1" dirty="0">
              <a:latin typeface="华文楷体"/>
              <a:ea typeface="华文楷体"/>
              <a:cs typeface="华文楷体"/>
            </a:endParaRPr>
          </a:p>
        </p:txBody>
      </p:sp>
      <p:sp>
        <p:nvSpPr>
          <p:cNvPr id="3" name="Content Placeholder 2"/>
          <p:cNvSpPr>
            <a:spLocks noGrp="1"/>
          </p:cNvSpPr>
          <p:nvPr>
            <p:ph idx="1"/>
          </p:nvPr>
        </p:nvSpPr>
        <p:spPr>
          <a:xfrm>
            <a:off x="328638" y="982718"/>
            <a:ext cx="8453901" cy="5591973"/>
          </a:xfrm>
        </p:spPr>
        <p:txBody>
          <a:bodyPr>
            <a:noAutofit/>
          </a:bodyPr>
          <a:lstStyle/>
          <a:p>
            <a:pPr marL="0" indent="0">
              <a:buNone/>
            </a:pPr>
            <a:r>
              <a:rPr lang="en-US" sz="2400" b="1" dirty="0" smtClean="0">
                <a:solidFill>
                  <a:srgbClr val="0000FF"/>
                </a:solidFill>
              </a:rPr>
              <a:t>Challenge to detector: high resolution and efficiency, radiation hardness, pileup rejection, super weak signal and super low background</a:t>
            </a:r>
          </a:p>
          <a:p>
            <a:pPr marL="0" indent="0">
              <a:buNone/>
            </a:pPr>
            <a:endParaRPr lang="en-US" altLang="zh-CN" sz="1000" b="1" dirty="0" smtClean="0">
              <a:solidFill>
                <a:srgbClr val="0000FF"/>
              </a:solidFill>
              <a:latin typeface="+mj-lt"/>
              <a:ea typeface="华文楷体"/>
              <a:cs typeface="华文楷体"/>
            </a:endParaRPr>
          </a:p>
          <a:p>
            <a:r>
              <a:rPr lang="en-US" altLang="zh-CN" sz="2400" b="1" dirty="0" smtClean="0">
                <a:latin typeface="+mj-lt"/>
                <a:ea typeface="华文楷体"/>
                <a:cs typeface="华文楷体"/>
              </a:rPr>
              <a:t>High spatial resolution, large area, radiation hardness, e.g. </a:t>
            </a:r>
            <a:r>
              <a:rPr lang="en-US" altLang="zh-CN" sz="2400" b="1" dirty="0">
                <a:solidFill>
                  <a:srgbClr val="FF0000"/>
                </a:solidFill>
                <a:ea typeface="华文楷体"/>
                <a:cs typeface="华文楷体"/>
              </a:rPr>
              <a:t>Si</a:t>
            </a:r>
            <a:r>
              <a:rPr lang="en-US" altLang="zh-CN" sz="2400" b="1" dirty="0">
                <a:ea typeface="华文楷体"/>
                <a:cs typeface="华文楷体"/>
              </a:rPr>
              <a:t> pixel/</a:t>
            </a:r>
            <a:r>
              <a:rPr lang="en-US" altLang="zh-CN" sz="2400" b="1" dirty="0" smtClean="0">
                <a:ea typeface="华文楷体"/>
                <a:cs typeface="华文楷体"/>
              </a:rPr>
              <a:t>strip.</a:t>
            </a:r>
          </a:p>
          <a:p>
            <a:r>
              <a:rPr lang="en-US" altLang="zh-CN" sz="2400" b="1" dirty="0" smtClean="0">
                <a:latin typeface="+mj-lt"/>
                <a:ea typeface="华文楷体"/>
                <a:cs typeface="华文楷体"/>
              </a:rPr>
              <a:t>High rate, high spatial resolution, large area </a:t>
            </a:r>
            <a:r>
              <a:rPr lang="en-US" altLang="zh-CN" sz="2400" b="1" dirty="0" smtClean="0">
                <a:solidFill>
                  <a:srgbClr val="FF0000"/>
                </a:solidFill>
                <a:latin typeface="+mj-lt"/>
                <a:ea typeface="华文楷体"/>
                <a:cs typeface="华文楷体"/>
              </a:rPr>
              <a:t>tracking</a:t>
            </a:r>
            <a:r>
              <a:rPr lang="en-US" altLang="zh-CN" sz="2400" b="1" dirty="0" smtClean="0">
                <a:latin typeface="+mj-lt"/>
                <a:ea typeface="华文楷体"/>
                <a:cs typeface="华文楷体"/>
              </a:rPr>
              <a:t> and </a:t>
            </a:r>
            <a:r>
              <a:rPr lang="en-US" altLang="zh-CN" sz="2400" b="1" dirty="0" smtClean="0">
                <a:solidFill>
                  <a:srgbClr val="FF0000"/>
                </a:solidFill>
                <a:latin typeface="+mj-lt"/>
                <a:ea typeface="华文楷体"/>
                <a:cs typeface="华文楷体"/>
              </a:rPr>
              <a:t>trigger</a:t>
            </a:r>
            <a:r>
              <a:rPr lang="en-US" altLang="zh-CN" sz="2400" b="1" dirty="0" smtClean="0">
                <a:latin typeface="+mj-lt"/>
                <a:ea typeface="华文楷体"/>
                <a:cs typeface="华文楷体"/>
              </a:rPr>
              <a:t> detector.  </a:t>
            </a:r>
          </a:p>
          <a:p>
            <a:r>
              <a:rPr lang="en-US" altLang="zh-CN" sz="2400" b="1" dirty="0" smtClean="0">
                <a:latin typeface="+mj-lt"/>
                <a:ea typeface="华文楷体"/>
                <a:cs typeface="华文楷体"/>
              </a:rPr>
              <a:t>New type of </a:t>
            </a:r>
            <a:r>
              <a:rPr lang="en-US" altLang="zh-CN" sz="2400" b="1" dirty="0" smtClean="0">
                <a:solidFill>
                  <a:srgbClr val="FF0000"/>
                </a:solidFill>
                <a:latin typeface="+mj-lt"/>
                <a:ea typeface="华文楷体"/>
                <a:cs typeface="华文楷体"/>
              </a:rPr>
              <a:t>calorimeter</a:t>
            </a:r>
            <a:r>
              <a:rPr lang="en-US" altLang="zh-CN" sz="2400" b="1" dirty="0" smtClean="0">
                <a:latin typeface="+mj-lt"/>
                <a:ea typeface="华文楷体"/>
                <a:cs typeface="华文楷体"/>
              </a:rPr>
              <a:t> with high energy resolution, high granularity calorimeter. </a:t>
            </a:r>
          </a:p>
          <a:p>
            <a:r>
              <a:rPr lang="en-US" altLang="zh-CN" sz="2400" b="1" dirty="0" smtClean="0">
                <a:latin typeface="+mj-lt"/>
                <a:ea typeface="华文楷体"/>
                <a:cs typeface="华文楷体"/>
              </a:rPr>
              <a:t>New type of </a:t>
            </a:r>
            <a:r>
              <a:rPr lang="en-US" altLang="zh-CN" sz="2400" b="1" dirty="0" smtClean="0">
                <a:solidFill>
                  <a:srgbClr val="FF0000"/>
                </a:solidFill>
                <a:latin typeface="+mj-lt"/>
                <a:ea typeface="华文楷体"/>
                <a:cs typeface="华文楷体"/>
              </a:rPr>
              <a:t>TOF</a:t>
            </a:r>
            <a:r>
              <a:rPr lang="en-US" altLang="zh-CN" sz="2400" b="1" dirty="0" smtClean="0">
                <a:latin typeface="+mj-lt"/>
                <a:ea typeface="华文楷体"/>
                <a:cs typeface="华文楷体"/>
              </a:rPr>
              <a:t> detector with high time resolution.</a:t>
            </a:r>
          </a:p>
          <a:p>
            <a:r>
              <a:rPr lang="en-US" altLang="zh-CN" sz="2400" b="1" dirty="0" smtClean="0">
                <a:latin typeface="+mj-lt"/>
                <a:ea typeface="华文楷体"/>
                <a:cs typeface="华文楷体"/>
              </a:rPr>
              <a:t>Detector for </a:t>
            </a:r>
            <a:r>
              <a:rPr lang="en-US" altLang="zh-CN" sz="2400" b="1" dirty="0" smtClean="0">
                <a:solidFill>
                  <a:srgbClr val="FF0000"/>
                </a:solidFill>
                <a:latin typeface="+mj-lt"/>
                <a:ea typeface="华文楷体"/>
                <a:cs typeface="华文楷体"/>
              </a:rPr>
              <a:t>super low </a:t>
            </a:r>
            <a:r>
              <a:rPr lang="en-US" altLang="zh-CN" sz="2400" b="1" dirty="0" smtClean="0">
                <a:latin typeface="+mj-lt"/>
                <a:ea typeface="华文楷体"/>
                <a:cs typeface="华文楷体"/>
              </a:rPr>
              <a:t>background and </a:t>
            </a:r>
            <a:r>
              <a:rPr lang="en-US" altLang="zh-CN" sz="2400" b="1" dirty="0" smtClean="0">
                <a:solidFill>
                  <a:srgbClr val="FF0000"/>
                </a:solidFill>
                <a:latin typeface="+mj-lt"/>
                <a:ea typeface="华文楷体"/>
                <a:cs typeface="华文楷体"/>
              </a:rPr>
              <a:t>weak</a:t>
            </a:r>
            <a:r>
              <a:rPr lang="en-US" altLang="zh-CN" sz="2400" b="1" dirty="0" smtClean="0">
                <a:latin typeface="+mj-lt"/>
                <a:ea typeface="华文楷体"/>
                <a:cs typeface="华文楷体"/>
              </a:rPr>
              <a:t> signal.</a:t>
            </a:r>
          </a:p>
          <a:p>
            <a:r>
              <a:rPr lang="en-US" altLang="zh-CN" sz="2400" b="1" dirty="0" smtClean="0">
                <a:latin typeface="+mj-lt"/>
                <a:ea typeface="华文楷体"/>
                <a:cs typeface="华文楷体"/>
              </a:rPr>
              <a:t>Advanced micro, low temperature </a:t>
            </a:r>
            <a:r>
              <a:rPr lang="en-US" altLang="zh-CN" sz="2400" b="1" dirty="0" smtClean="0">
                <a:solidFill>
                  <a:srgbClr val="FF0000"/>
                </a:solidFill>
                <a:latin typeface="+mj-lt"/>
                <a:ea typeface="华文楷体"/>
                <a:cs typeface="华文楷体"/>
              </a:rPr>
              <a:t>electronics</a:t>
            </a:r>
            <a:r>
              <a:rPr lang="en-US" altLang="zh-CN" sz="2400" b="1" dirty="0" smtClean="0">
                <a:latin typeface="+mj-lt"/>
                <a:ea typeface="华文楷体"/>
                <a:cs typeface="华文楷体"/>
              </a:rPr>
              <a:t>.</a:t>
            </a:r>
            <a:endParaRPr lang="en-US" altLang="zh-CN" sz="2400" b="1" dirty="0">
              <a:latin typeface="+mj-lt"/>
              <a:ea typeface="华文楷体"/>
              <a:cs typeface="华文楷体"/>
            </a:endParaRPr>
          </a:p>
          <a:p>
            <a:r>
              <a:rPr lang="en-US" altLang="zh-CN" sz="2400" b="1" dirty="0" smtClean="0">
                <a:latin typeface="+mj-lt"/>
                <a:ea typeface="华文楷体"/>
                <a:cs typeface="华文楷体"/>
              </a:rPr>
              <a:t>New technology for trigger, DAQ, data transfer and treatment. </a:t>
            </a:r>
          </a:p>
        </p:txBody>
      </p:sp>
      <p:sp>
        <p:nvSpPr>
          <p:cNvPr id="4" name="Slide Number Placeholder 3"/>
          <p:cNvSpPr>
            <a:spLocks noGrp="1"/>
          </p:cNvSpPr>
          <p:nvPr>
            <p:ph type="sldNum" sz="quarter" idx="12"/>
          </p:nvPr>
        </p:nvSpPr>
        <p:spPr/>
        <p:txBody>
          <a:bodyPr/>
          <a:lstStyle/>
          <a:p>
            <a:fld id="{C973300C-797F-D148-A78D-320196FBAF04}" type="slidenum">
              <a:rPr lang="en-US" smtClean="0"/>
              <a:t>74</a:t>
            </a:fld>
            <a:endParaRPr lang="en-US"/>
          </a:p>
        </p:txBody>
      </p:sp>
    </p:spTree>
    <p:extLst>
      <p:ext uri="{BB962C8B-B14F-4D97-AF65-F5344CB8AC3E}">
        <p14:creationId xmlns:p14="http://schemas.microsoft.com/office/powerpoint/2010/main" val="10010868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SM and Higgs Boson</a:t>
            </a:r>
          </a:p>
        </p:txBody>
      </p:sp>
      <p:pic>
        <p:nvPicPr>
          <p:cNvPr id="4" name="Picture 12" descr="susy-form"/>
          <p:cNvPicPr>
            <a:picLocks noChangeAspect="1" noChangeArrowheads="1"/>
          </p:cNvPicPr>
          <p:nvPr/>
        </p:nvPicPr>
        <p:blipFill>
          <a:blip r:embed="rId2"/>
          <a:srcRect t="56967" r="27060" b="5486"/>
          <a:stretch>
            <a:fillRect/>
          </a:stretch>
        </p:blipFill>
        <p:spPr bwMode="auto">
          <a:xfrm>
            <a:off x="4101539" y="1845234"/>
            <a:ext cx="4897389" cy="3541059"/>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140553" y="941294"/>
            <a:ext cx="4147565" cy="5916706"/>
          </a:xfrm>
          <a:prstGeom prst="rect">
            <a:avLst/>
          </a:prstGeom>
        </p:spPr>
      </p:pic>
    </p:spTree>
    <p:extLst>
      <p:ext uri="{BB962C8B-B14F-4D97-AF65-F5344CB8AC3E}">
        <p14:creationId xmlns:p14="http://schemas.microsoft.com/office/powerpoint/2010/main" val="83442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2176"/>
            <a:ext cx="9143999" cy="707886"/>
          </a:xfrm>
          <a:prstGeom prst="rect">
            <a:avLst/>
          </a:prstGeom>
          <a:noFill/>
        </p:spPr>
        <p:txBody>
          <a:bodyPr wrap="square" rtlCol="0">
            <a:spAutoFit/>
          </a:bodyPr>
          <a:lstStyle/>
          <a:p>
            <a:pPr algn="ctr"/>
            <a:r>
              <a:rPr lang="en-US" sz="4000" b="1" dirty="0"/>
              <a:t>Puzzles on Higgs Boson: Mass and Force</a:t>
            </a:r>
          </a:p>
        </p:txBody>
      </p:sp>
      <p:sp>
        <p:nvSpPr>
          <p:cNvPr id="3" name="TextBox 2"/>
          <p:cNvSpPr txBox="1"/>
          <p:nvPr/>
        </p:nvSpPr>
        <p:spPr>
          <a:xfrm>
            <a:off x="1202765" y="933820"/>
            <a:ext cx="5923166" cy="461665"/>
          </a:xfrm>
          <a:prstGeom prst="rect">
            <a:avLst/>
          </a:prstGeom>
          <a:noFill/>
        </p:spPr>
        <p:txBody>
          <a:bodyPr wrap="none" rtlCol="0">
            <a:spAutoFit/>
          </a:bodyPr>
          <a:lstStyle/>
          <a:p>
            <a:r>
              <a:rPr lang="en-US" sz="2400" b="1" dirty="0"/>
              <a:t>The Higgs potential:           </a:t>
            </a:r>
            <a:r>
              <a:rPr lang="en-US" sz="2400" b="1" dirty="0">
                <a:solidFill>
                  <a:srgbClr val="FF0000"/>
                </a:solidFill>
              </a:rPr>
              <a:t>V = -</a:t>
            </a:r>
            <a:r>
              <a:rPr lang="en-US" sz="2400" b="1" dirty="0">
                <a:solidFill>
                  <a:srgbClr val="FF0000"/>
                </a:solidFill>
                <a:latin typeface="Symbol" charset="2"/>
                <a:cs typeface="Symbol" charset="2"/>
              </a:rPr>
              <a:t>m</a:t>
            </a:r>
            <a:r>
              <a:rPr lang="en-US" sz="2400" b="1" baseline="30000" dirty="0">
                <a:solidFill>
                  <a:srgbClr val="FF0000"/>
                </a:solidFill>
              </a:rPr>
              <a:t>2</a:t>
            </a:r>
            <a:r>
              <a:rPr lang="en-US" sz="2400" b="1" dirty="0">
                <a:solidFill>
                  <a:srgbClr val="FF0000"/>
                </a:solidFill>
              </a:rPr>
              <a:t>|</a:t>
            </a:r>
            <a:r>
              <a:rPr lang="en-US" sz="2400" b="1" dirty="0">
                <a:solidFill>
                  <a:srgbClr val="FF0000"/>
                </a:solidFill>
                <a:latin typeface="Symbol" charset="2"/>
                <a:cs typeface="Symbol" charset="2"/>
              </a:rPr>
              <a:t>f</a:t>
            </a:r>
            <a:r>
              <a:rPr lang="en-US" sz="2400" b="1" dirty="0">
                <a:solidFill>
                  <a:srgbClr val="FF0000"/>
                </a:solidFill>
              </a:rPr>
              <a:t>|</a:t>
            </a:r>
            <a:r>
              <a:rPr lang="en-US" sz="2400" b="1" baseline="30000" dirty="0">
                <a:solidFill>
                  <a:srgbClr val="FF0000"/>
                </a:solidFill>
              </a:rPr>
              <a:t>2</a:t>
            </a:r>
            <a:r>
              <a:rPr lang="en-US" sz="2400" b="1" dirty="0">
                <a:solidFill>
                  <a:srgbClr val="FF0000"/>
                </a:solidFill>
              </a:rPr>
              <a:t> + </a:t>
            </a:r>
            <a:r>
              <a:rPr lang="en-US" sz="2400" b="1" dirty="0">
                <a:solidFill>
                  <a:srgbClr val="FF0000"/>
                </a:solidFill>
                <a:latin typeface="Symbol" charset="2"/>
                <a:cs typeface="Symbol" charset="2"/>
              </a:rPr>
              <a:t>l</a:t>
            </a:r>
            <a:r>
              <a:rPr lang="en-US" sz="2400" b="1" dirty="0">
                <a:solidFill>
                  <a:srgbClr val="FF0000"/>
                </a:solidFill>
              </a:rPr>
              <a:t>|</a:t>
            </a:r>
            <a:r>
              <a:rPr lang="en-US" sz="2400" b="1" dirty="0">
                <a:solidFill>
                  <a:srgbClr val="FF0000"/>
                </a:solidFill>
                <a:latin typeface="Symbol" charset="2"/>
                <a:cs typeface="Symbol" charset="2"/>
              </a:rPr>
              <a:t>f</a:t>
            </a:r>
            <a:r>
              <a:rPr lang="en-US" sz="2400" b="1" dirty="0">
                <a:solidFill>
                  <a:srgbClr val="FF0000"/>
                </a:solidFill>
              </a:rPr>
              <a:t>|</a:t>
            </a:r>
            <a:r>
              <a:rPr lang="en-US" sz="2400" b="1" baseline="30000" dirty="0">
                <a:solidFill>
                  <a:srgbClr val="FF0000"/>
                </a:solidFill>
              </a:rPr>
              <a:t>4</a:t>
            </a:r>
          </a:p>
        </p:txBody>
      </p:sp>
      <p:pic>
        <p:nvPicPr>
          <p:cNvPr id="6" name="Picture 5"/>
          <p:cNvPicPr>
            <a:picLocks noChangeAspect="1"/>
          </p:cNvPicPr>
          <p:nvPr/>
        </p:nvPicPr>
        <p:blipFill>
          <a:blip r:embed="rId2"/>
          <a:stretch>
            <a:fillRect/>
          </a:stretch>
        </p:blipFill>
        <p:spPr>
          <a:xfrm>
            <a:off x="1359648" y="1866128"/>
            <a:ext cx="6671234" cy="2492682"/>
          </a:xfrm>
          <a:prstGeom prst="rect">
            <a:avLst/>
          </a:prstGeom>
        </p:spPr>
      </p:pic>
      <p:sp>
        <p:nvSpPr>
          <p:cNvPr id="5" name="TextBox 4"/>
          <p:cNvSpPr txBox="1"/>
          <p:nvPr/>
        </p:nvSpPr>
        <p:spPr>
          <a:xfrm>
            <a:off x="299488" y="4426045"/>
            <a:ext cx="8661345" cy="2308324"/>
          </a:xfrm>
          <a:prstGeom prst="rect">
            <a:avLst/>
          </a:prstGeom>
          <a:noFill/>
        </p:spPr>
        <p:txBody>
          <a:bodyPr wrap="none" rtlCol="0">
            <a:spAutoFit/>
          </a:bodyPr>
          <a:lstStyle/>
          <a:p>
            <a:pPr marL="342900" indent="-342900">
              <a:buFont typeface="Arial"/>
              <a:buChar char="•"/>
            </a:pPr>
            <a:r>
              <a:rPr lang="en-US" sz="2400" b="1" dirty="0">
                <a:solidFill>
                  <a:srgbClr val="000000"/>
                </a:solidFill>
              </a:rPr>
              <a:t>Mass puzzle, beyond naturalness </a:t>
            </a:r>
          </a:p>
          <a:p>
            <a:r>
              <a:rPr lang="en-US" sz="2400" b="1" dirty="0">
                <a:solidFill>
                  <a:srgbClr val="FF0000"/>
                </a:solidFill>
              </a:rPr>
              <a:t>      m</a:t>
            </a:r>
            <a:r>
              <a:rPr lang="en-US" sz="2400" b="1" baseline="-25000" dirty="0">
                <a:solidFill>
                  <a:srgbClr val="FF0000"/>
                </a:solidFill>
              </a:rPr>
              <a:t>H</a:t>
            </a:r>
            <a:r>
              <a:rPr lang="en-US" sz="2400" b="1" baseline="30000" dirty="0">
                <a:solidFill>
                  <a:srgbClr val="FF0000"/>
                </a:solidFill>
              </a:rPr>
              <a:t>2</a:t>
            </a:r>
            <a:r>
              <a:rPr lang="en-US" sz="2400" b="1" dirty="0">
                <a:solidFill>
                  <a:srgbClr val="FF0000"/>
                </a:solidFill>
              </a:rPr>
              <a:t> =   36,127,890,984,789,307,394,520,932,878,928,9</a:t>
            </a:r>
            <a:r>
              <a:rPr lang="en-US" sz="2400" b="1" dirty="0">
                <a:solidFill>
                  <a:srgbClr val="0000FF"/>
                </a:solidFill>
              </a:rPr>
              <a:t>33,023</a:t>
            </a:r>
          </a:p>
          <a:p>
            <a:r>
              <a:rPr lang="en-US" sz="2400" b="1" dirty="0"/>
              <a:t>                 </a:t>
            </a:r>
            <a:r>
              <a:rPr lang="en-US" sz="2400" b="1" dirty="0">
                <a:solidFill>
                  <a:srgbClr val="FF0000"/>
                </a:solidFill>
              </a:rPr>
              <a:t>-</a:t>
            </a:r>
            <a:r>
              <a:rPr lang="en-US" sz="2400" b="1" dirty="0"/>
              <a:t> </a:t>
            </a:r>
            <a:r>
              <a:rPr lang="en-US" sz="2400" b="1" dirty="0">
                <a:solidFill>
                  <a:srgbClr val="FF0000"/>
                </a:solidFill>
              </a:rPr>
              <a:t>36,127,890,984,789,307,394,520,932,878,928,9</a:t>
            </a:r>
            <a:r>
              <a:rPr lang="en-US" sz="2400" b="1" dirty="0">
                <a:solidFill>
                  <a:srgbClr val="0000FF"/>
                </a:solidFill>
              </a:rPr>
              <a:t>17,398</a:t>
            </a:r>
          </a:p>
          <a:p>
            <a:r>
              <a:rPr lang="en-US" sz="2400" b="1" dirty="0">
                <a:solidFill>
                  <a:srgbClr val="0000FF"/>
                </a:solidFill>
              </a:rPr>
              <a:t>              </a:t>
            </a:r>
            <a:r>
              <a:rPr lang="en-US" sz="2400" b="1" dirty="0">
                <a:solidFill>
                  <a:srgbClr val="FF0000"/>
                </a:solidFill>
              </a:rPr>
              <a:t>=   (125 </a:t>
            </a:r>
            <a:r>
              <a:rPr lang="en-US" sz="2400" b="1" dirty="0" err="1">
                <a:solidFill>
                  <a:srgbClr val="FF0000"/>
                </a:solidFill>
              </a:rPr>
              <a:t>GeV</a:t>
            </a:r>
            <a:r>
              <a:rPr lang="en-US" sz="2400" b="1" dirty="0">
                <a:solidFill>
                  <a:srgbClr val="FF0000"/>
                </a:solidFill>
              </a:rPr>
              <a:t>)</a:t>
            </a:r>
            <a:r>
              <a:rPr lang="en-US" sz="2400" b="1" baseline="30000" dirty="0">
                <a:solidFill>
                  <a:srgbClr val="FF0000"/>
                </a:solidFill>
              </a:rPr>
              <a:t>2</a:t>
            </a:r>
            <a:r>
              <a:rPr lang="en-US" sz="2400" b="1" dirty="0">
                <a:solidFill>
                  <a:srgbClr val="FF0000"/>
                </a:solidFill>
              </a:rPr>
              <a:t> </a:t>
            </a:r>
            <a:r>
              <a:rPr lang="en-US" sz="2400" b="1" dirty="0">
                <a:solidFill>
                  <a:srgbClr val="0000FF"/>
                </a:solidFill>
                <a:sym typeface="Wingdings"/>
              </a:rPr>
              <a:t> mass puzzle, beyond naturalness</a:t>
            </a:r>
            <a:r>
              <a:rPr lang="en-US" sz="2400" b="1" dirty="0">
                <a:solidFill>
                  <a:srgbClr val="FF0000"/>
                </a:solidFill>
                <a:sym typeface="Wingdings"/>
              </a:rPr>
              <a:t> </a:t>
            </a:r>
          </a:p>
          <a:p>
            <a:pPr marL="285750" indent="-285750">
              <a:buFont typeface="Arial"/>
              <a:buChar char="•"/>
            </a:pPr>
            <a:r>
              <a:rPr lang="en-US" sz="2400" b="1" dirty="0"/>
              <a:t>New force? In SM, free parameter </a:t>
            </a:r>
            <a:r>
              <a:rPr lang="en-US" sz="2400" b="1" dirty="0">
                <a:latin typeface="Symbol" charset="2"/>
                <a:cs typeface="Symbol" charset="2"/>
              </a:rPr>
              <a:t>l</a:t>
            </a:r>
            <a:r>
              <a:rPr lang="en-US" sz="2400" b="1" dirty="0"/>
              <a:t> is measured to be </a:t>
            </a:r>
          </a:p>
          <a:p>
            <a:r>
              <a:rPr lang="en-US" sz="2400" b="1" dirty="0"/>
              <a:t>                  </a:t>
            </a:r>
            <a:r>
              <a:rPr lang="en-US" sz="2400" b="1" dirty="0">
                <a:latin typeface="Symbol" charset="2"/>
                <a:cs typeface="Symbol" charset="2"/>
              </a:rPr>
              <a:t> </a:t>
            </a:r>
            <a:r>
              <a:rPr lang="en-US" sz="2400" b="1" dirty="0">
                <a:solidFill>
                  <a:srgbClr val="FF0000"/>
                </a:solidFill>
                <a:latin typeface="Symbol" charset="2"/>
                <a:cs typeface="Symbol" charset="2"/>
              </a:rPr>
              <a:t>l </a:t>
            </a:r>
            <a:r>
              <a:rPr lang="en-US" sz="2400" b="1" dirty="0">
                <a:solidFill>
                  <a:srgbClr val="FF0000"/>
                </a:solidFill>
              </a:rPr>
              <a:t>= m</a:t>
            </a:r>
            <a:r>
              <a:rPr lang="en-US" sz="2400" b="1" baseline="-25000" dirty="0">
                <a:solidFill>
                  <a:srgbClr val="FF0000"/>
                </a:solidFill>
              </a:rPr>
              <a:t>H</a:t>
            </a:r>
            <a:r>
              <a:rPr lang="en-US" sz="2400" b="1" baseline="30000" dirty="0">
                <a:solidFill>
                  <a:srgbClr val="FF0000"/>
                </a:solidFill>
              </a:rPr>
              <a:t>2</a:t>
            </a:r>
            <a:r>
              <a:rPr lang="en-US" sz="2400" b="1" dirty="0">
                <a:solidFill>
                  <a:srgbClr val="FF0000"/>
                </a:solidFill>
              </a:rPr>
              <a:t>/2v</a:t>
            </a:r>
            <a:r>
              <a:rPr lang="en-US" sz="2400" b="1" baseline="30000" dirty="0">
                <a:solidFill>
                  <a:srgbClr val="FF0000"/>
                </a:solidFill>
              </a:rPr>
              <a:t>2</a:t>
            </a:r>
            <a:r>
              <a:rPr lang="en-US" sz="2400" b="1" dirty="0">
                <a:solidFill>
                  <a:srgbClr val="FF0000"/>
                </a:solidFill>
              </a:rPr>
              <a:t> ~ 0.13    </a:t>
            </a:r>
            <a:r>
              <a:rPr lang="en-US" sz="2400" b="1" dirty="0">
                <a:solidFill>
                  <a:srgbClr val="0000FF"/>
                </a:solidFill>
                <a:sym typeface="Wingdings"/>
              </a:rPr>
              <a:t>  Is it fundamental?  </a:t>
            </a:r>
            <a:endParaRPr lang="en-US" sz="2400" b="1" dirty="0">
              <a:solidFill>
                <a:srgbClr val="0000FF"/>
              </a:solidFill>
            </a:endParaRPr>
          </a:p>
        </p:txBody>
      </p:sp>
      <p:sp>
        <p:nvSpPr>
          <p:cNvPr id="10" name="Oval Callout 9"/>
          <p:cNvSpPr/>
          <p:nvPr/>
        </p:nvSpPr>
        <p:spPr>
          <a:xfrm>
            <a:off x="5027706" y="971174"/>
            <a:ext cx="433295" cy="461665"/>
          </a:xfrm>
          <a:prstGeom prst="wedgeEllipseCallout">
            <a:avLst>
              <a:gd name="adj1" fmla="val 62"/>
              <a:gd name="adj2" fmla="val 75446"/>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833464" y="1434343"/>
            <a:ext cx="832530" cy="461665"/>
          </a:xfrm>
          <a:prstGeom prst="rect">
            <a:avLst/>
          </a:prstGeom>
          <a:noFill/>
        </p:spPr>
        <p:txBody>
          <a:bodyPr wrap="none" rtlCol="0">
            <a:spAutoFit/>
          </a:bodyPr>
          <a:lstStyle/>
          <a:p>
            <a:r>
              <a:rPr lang="en-US" sz="2400" b="1" dirty="0">
                <a:solidFill>
                  <a:srgbClr val="0000FF"/>
                </a:solidFill>
              </a:rPr>
              <a:t>mass</a:t>
            </a:r>
          </a:p>
        </p:txBody>
      </p:sp>
      <p:sp>
        <p:nvSpPr>
          <p:cNvPr id="12" name="Oval Callout 11"/>
          <p:cNvSpPr/>
          <p:nvPr/>
        </p:nvSpPr>
        <p:spPr>
          <a:xfrm>
            <a:off x="6028763" y="971174"/>
            <a:ext cx="433295" cy="461665"/>
          </a:xfrm>
          <a:prstGeom prst="wedgeEllipseCallout">
            <a:avLst>
              <a:gd name="adj1" fmla="val 62"/>
              <a:gd name="adj2" fmla="val 75446"/>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964050" y="1434343"/>
            <a:ext cx="1327243" cy="461665"/>
          </a:xfrm>
          <a:prstGeom prst="rect">
            <a:avLst/>
          </a:prstGeom>
          <a:noFill/>
        </p:spPr>
        <p:txBody>
          <a:bodyPr wrap="square" rtlCol="0">
            <a:spAutoFit/>
          </a:bodyPr>
          <a:lstStyle/>
          <a:p>
            <a:r>
              <a:rPr lang="en-US" sz="2400" b="1" dirty="0">
                <a:solidFill>
                  <a:srgbClr val="0000FF"/>
                </a:solidFill>
              </a:rPr>
              <a:t>force</a:t>
            </a:r>
          </a:p>
        </p:txBody>
      </p:sp>
    </p:spTree>
    <p:extLst>
      <p:ext uri="{BB962C8B-B14F-4D97-AF65-F5344CB8AC3E}">
        <p14:creationId xmlns:p14="http://schemas.microsoft.com/office/powerpoint/2010/main" val="27709731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
            <a:ext cx="9144000" cy="769441"/>
          </a:xfrm>
          <a:prstGeom prst="rect">
            <a:avLst/>
          </a:prstGeom>
          <a:noFill/>
        </p:spPr>
        <p:txBody>
          <a:bodyPr wrap="square" rtlCol="0">
            <a:spAutoFit/>
          </a:bodyPr>
          <a:lstStyle/>
          <a:p>
            <a:pPr algn="ctr"/>
            <a:r>
              <a:rPr lang="en-US" sz="4400" b="1" dirty="0">
                <a:latin typeface="+mj-lt"/>
                <a:cs typeface="Chalkboard"/>
              </a:rPr>
              <a:t>Interactions: </a:t>
            </a:r>
            <a:r>
              <a:rPr lang="en-US" sz="4400" b="1" dirty="0">
                <a:solidFill>
                  <a:srgbClr val="FF0000"/>
                </a:solidFill>
                <a:latin typeface="+mj-lt"/>
                <a:cs typeface="Chalkboard"/>
              </a:rPr>
              <a:t>Boson Exchange</a:t>
            </a:r>
          </a:p>
        </p:txBody>
      </p:sp>
      <p:grpSp>
        <p:nvGrpSpPr>
          <p:cNvPr id="22" name="Group 21"/>
          <p:cNvGrpSpPr/>
          <p:nvPr/>
        </p:nvGrpSpPr>
        <p:grpSpPr>
          <a:xfrm>
            <a:off x="4093219" y="3483890"/>
            <a:ext cx="4582391" cy="1806738"/>
            <a:chOff x="2687348" y="4194470"/>
            <a:chExt cx="4582391" cy="1806738"/>
          </a:xfrm>
        </p:grpSpPr>
        <p:cxnSp>
          <p:nvCxnSpPr>
            <p:cNvPr id="12" name="直接连接符 11"/>
            <p:cNvCxnSpPr/>
            <p:nvPr/>
          </p:nvCxnSpPr>
          <p:spPr>
            <a:xfrm>
              <a:off x="2687348" y="5175644"/>
              <a:ext cx="1267691" cy="10391"/>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 name="直接连接符 13"/>
            <p:cNvCxnSpPr/>
            <p:nvPr/>
          </p:nvCxnSpPr>
          <p:spPr>
            <a:xfrm flipV="1">
              <a:off x="3955039" y="4458671"/>
              <a:ext cx="997527" cy="727364"/>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089785" y="4716092"/>
              <a:ext cx="408385" cy="523220"/>
            </a:xfrm>
            <a:prstGeom prst="rect">
              <a:avLst/>
            </a:prstGeom>
            <a:noFill/>
          </p:spPr>
          <p:txBody>
            <a:bodyPr wrap="none" rtlCol="0">
              <a:spAutoFit/>
            </a:bodyPr>
            <a:lstStyle/>
            <a:p>
              <a:r>
                <a:rPr lang="en-US" altLang="zh-CN" sz="2800" dirty="0"/>
                <a:t>H</a:t>
              </a:r>
              <a:endParaRPr lang="en-US" sz="2800" dirty="0"/>
            </a:p>
          </p:txBody>
        </p:sp>
        <p:sp>
          <p:nvSpPr>
            <p:cNvPr id="3" name="TextBox 2"/>
            <p:cNvSpPr txBox="1"/>
            <p:nvPr/>
          </p:nvSpPr>
          <p:spPr>
            <a:xfrm>
              <a:off x="5029200" y="4194470"/>
              <a:ext cx="2216898" cy="523220"/>
            </a:xfrm>
            <a:prstGeom prst="rect">
              <a:avLst/>
            </a:prstGeom>
            <a:noFill/>
          </p:spPr>
          <p:txBody>
            <a:bodyPr wrap="none" rtlCol="0">
              <a:spAutoFit/>
            </a:bodyPr>
            <a:lstStyle/>
            <a:p>
              <a:r>
                <a:rPr lang="en-US" altLang="zh-CN" sz="2800" dirty="0">
                  <a:latin typeface="Symbol" charset="2"/>
                  <a:cs typeface="Symbol" charset="2"/>
                </a:rPr>
                <a:t>g</a:t>
              </a:r>
              <a:r>
                <a:rPr lang="en-US" altLang="zh-CN" sz="2800" dirty="0"/>
                <a:t>, Z, W, </a:t>
              </a:r>
              <a:r>
                <a:rPr lang="en-US" altLang="zh-CN" sz="2800" dirty="0">
                  <a:solidFill>
                    <a:srgbClr val="FF0000"/>
                  </a:solidFill>
                  <a:latin typeface="Symbol" charset="2"/>
                  <a:cs typeface="Symbol" charset="2"/>
                </a:rPr>
                <a:t>t</a:t>
              </a:r>
              <a:r>
                <a:rPr lang="en-US" altLang="zh-CN" sz="2800" dirty="0">
                  <a:solidFill>
                    <a:srgbClr val="FF0000"/>
                  </a:solidFill>
                </a:rPr>
                <a:t>, </a:t>
              </a:r>
              <a:r>
                <a:rPr lang="en-US" altLang="zh-CN" sz="2800" dirty="0">
                  <a:solidFill>
                    <a:srgbClr val="FF0000"/>
                  </a:solidFill>
                  <a:latin typeface="Symbol" charset="2"/>
                  <a:cs typeface="Symbol" charset="2"/>
                </a:rPr>
                <a:t>m</a:t>
              </a:r>
              <a:r>
                <a:rPr lang="en-US" altLang="zh-CN" sz="2800" dirty="0">
                  <a:solidFill>
                    <a:srgbClr val="FF0000"/>
                  </a:solidFill>
                </a:rPr>
                <a:t>, e</a:t>
              </a:r>
              <a:endParaRPr lang="en-US" sz="2800" dirty="0">
                <a:solidFill>
                  <a:srgbClr val="FF0000"/>
                </a:solidFill>
              </a:endParaRPr>
            </a:p>
          </p:txBody>
        </p:sp>
        <p:cxnSp>
          <p:nvCxnSpPr>
            <p:cNvPr id="16" name="直接连接符 13"/>
            <p:cNvCxnSpPr/>
            <p:nvPr/>
          </p:nvCxnSpPr>
          <p:spPr>
            <a:xfrm>
              <a:off x="3955039" y="5186035"/>
              <a:ext cx="1005038" cy="59218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052841" y="5477988"/>
              <a:ext cx="2216898" cy="523220"/>
            </a:xfrm>
            <a:prstGeom prst="rect">
              <a:avLst/>
            </a:prstGeom>
            <a:noFill/>
          </p:spPr>
          <p:txBody>
            <a:bodyPr wrap="none" rtlCol="0">
              <a:spAutoFit/>
            </a:bodyPr>
            <a:lstStyle/>
            <a:p>
              <a:r>
                <a:rPr lang="en-US" altLang="zh-CN" sz="2800" dirty="0">
                  <a:latin typeface="Symbol" charset="2"/>
                  <a:cs typeface="Symbol" charset="2"/>
                </a:rPr>
                <a:t>g</a:t>
              </a:r>
              <a:r>
                <a:rPr lang="en-US" altLang="zh-CN" sz="2800" dirty="0"/>
                <a:t>, Z, W, </a:t>
              </a:r>
              <a:r>
                <a:rPr lang="en-US" altLang="zh-CN" sz="2800" dirty="0">
                  <a:solidFill>
                    <a:srgbClr val="FF0000"/>
                  </a:solidFill>
                  <a:latin typeface="Symbol" charset="2"/>
                  <a:cs typeface="Symbol" charset="2"/>
                </a:rPr>
                <a:t>t</a:t>
              </a:r>
              <a:r>
                <a:rPr lang="en-US" altLang="zh-CN" sz="2800" dirty="0">
                  <a:solidFill>
                    <a:srgbClr val="FF0000"/>
                  </a:solidFill>
                </a:rPr>
                <a:t>, </a:t>
              </a:r>
              <a:r>
                <a:rPr lang="en-US" altLang="zh-CN" sz="2800" dirty="0">
                  <a:solidFill>
                    <a:srgbClr val="FF0000"/>
                  </a:solidFill>
                  <a:latin typeface="Symbol" charset="2"/>
                  <a:cs typeface="Symbol" charset="2"/>
                </a:rPr>
                <a:t>m</a:t>
              </a:r>
              <a:r>
                <a:rPr lang="en-US" altLang="zh-CN" sz="2800" dirty="0">
                  <a:solidFill>
                    <a:srgbClr val="FF0000"/>
                  </a:solidFill>
                </a:rPr>
                <a:t>, e</a:t>
              </a:r>
              <a:endParaRPr lang="en-US" sz="2800" dirty="0">
                <a:solidFill>
                  <a:srgbClr val="FF0000"/>
                </a:solidFill>
              </a:endParaRPr>
            </a:p>
          </p:txBody>
        </p:sp>
      </p:grpSp>
      <p:grpSp>
        <p:nvGrpSpPr>
          <p:cNvPr id="6" name="Group 5"/>
          <p:cNvGrpSpPr/>
          <p:nvPr/>
        </p:nvGrpSpPr>
        <p:grpSpPr>
          <a:xfrm>
            <a:off x="777376" y="1008995"/>
            <a:ext cx="7741532" cy="1920802"/>
            <a:chOff x="643217" y="1022611"/>
            <a:chExt cx="8165983" cy="2068939"/>
          </a:xfrm>
        </p:grpSpPr>
        <p:pic>
          <p:nvPicPr>
            <p:cNvPr id="7" name="Picture 6"/>
            <p:cNvPicPr>
              <a:picLocks noChangeAspect="1"/>
            </p:cNvPicPr>
            <p:nvPr/>
          </p:nvPicPr>
          <p:blipFill>
            <a:blip r:embed="rId2"/>
            <a:stretch>
              <a:fillRect/>
            </a:stretch>
          </p:blipFill>
          <p:spPr>
            <a:xfrm>
              <a:off x="2895600" y="1567550"/>
              <a:ext cx="1627654" cy="1524000"/>
            </a:xfrm>
            <a:prstGeom prst="rect">
              <a:avLst/>
            </a:prstGeom>
          </p:spPr>
        </p:pic>
        <p:pic>
          <p:nvPicPr>
            <p:cNvPr id="8" name="Picture 7"/>
            <p:cNvPicPr>
              <a:picLocks noChangeAspect="1"/>
            </p:cNvPicPr>
            <p:nvPr/>
          </p:nvPicPr>
          <p:blipFill>
            <a:blip r:embed="rId3"/>
            <a:stretch>
              <a:fillRect/>
            </a:stretch>
          </p:blipFill>
          <p:spPr>
            <a:xfrm>
              <a:off x="643217" y="1567550"/>
              <a:ext cx="1640995" cy="1453931"/>
            </a:xfrm>
            <a:prstGeom prst="rect">
              <a:avLst/>
            </a:prstGeom>
          </p:spPr>
        </p:pic>
        <p:pic>
          <p:nvPicPr>
            <p:cNvPr id="9" name="Picture 8"/>
            <p:cNvPicPr>
              <a:picLocks noChangeAspect="1"/>
            </p:cNvPicPr>
            <p:nvPr/>
          </p:nvPicPr>
          <p:blipFill>
            <a:blip r:embed="rId4"/>
            <a:stretch>
              <a:fillRect/>
            </a:stretch>
          </p:blipFill>
          <p:spPr>
            <a:xfrm>
              <a:off x="5029200" y="1567550"/>
              <a:ext cx="1627654" cy="1436414"/>
            </a:xfrm>
            <a:prstGeom prst="rect">
              <a:avLst/>
            </a:prstGeom>
          </p:spPr>
        </p:pic>
        <p:pic>
          <p:nvPicPr>
            <p:cNvPr id="10" name="Picture 9"/>
            <p:cNvPicPr>
              <a:picLocks noChangeAspect="1"/>
            </p:cNvPicPr>
            <p:nvPr/>
          </p:nvPicPr>
          <p:blipFill>
            <a:blip r:embed="rId5"/>
            <a:stretch>
              <a:fillRect/>
            </a:stretch>
          </p:blipFill>
          <p:spPr>
            <a:xfrm>
              <a:off x="6953575" y="1653346"/>
              <a:ext cx="1614312" cy="1436414"/>
            </a:xfrm>
            <a:prstGeom prst="rect">
              <a:avLst/>
            </a:prstGeom>
          </p:spPr>
        </p:pic>
        <p:sp>
          <p:nvSpPr>
            <p:cNvPr id="11" name="TextBox 10"/>
            <p:cNvSpPr txBox="1"/>
            <p:nvPr/>
          </p:nvSpPr>
          <p:spPr>
            <a:xfrm>
              <a:off x="916048" y="1022611"/>
              <a:ext cx="1226209" cy="563572"/>
            </a:xfrm>
            <a:prstGeom prst="rect">
              <a:avLst/>
            </a:prstGeom>
            <a:noFill/>
          </p:spPr>
          <p:txBody>
            <a:bodyPr wrap="none" rtlCol="0">
              <a:spAutoFit/>
            </a:bodyPr>
            <a:lstStyle/>
            <a:p>
              <a:r>
                <a:rPr lang="en-US" sz="2800" b="1" dirty="0"/>
                <a:t>Strong</a:t>
              </a:r>
            </a:p>
          </p:txBody>
        </p:sp>
        <p:sp>
          <p:nvSpPr>
            <p:cNvPr id="18" name="TextBox 17"/>
            <p:cNvSpPr txBox="1"/>
            <p:nvPr/>
          </p:nvSpPr>
          <p:spPr>
            <a:xfrm>
              <a:off x="2455129" y="1022611"/>
              <a:ext cx="2742727" cy="563572"/>
            </a:xfrm>
            <a:prstGeom prst="rect">
              <a:avLst/>
            </a:prstGeom>
            <a:noFill/>
          </p:spPr>
          <p:txBody>
            <a:bodyPr wrap="none" rtlCol="0">
              <a:spAutoFit/>
            </a:bodyPr>
            <a:lstStyle/>
            <a:p>
              <a:r>
                <a:rPr lang="en-US" sz="2800" b="1" dirty="0"/>
                <a:t>Electromagnetic </a:t>
              </a:r>
            </a:p>
          </p:txBody>
        </p:sp>
        <p:sp>
          <p:nvSpPr>
            <p:cNvPr id="19" name="TextBox 18"/>
            <p:cNvSpPr txBox="1"/>
            <p:nvPr/>
          </p:nvSpPr>
          <p:spPr>
            <a:xfrm>
              <a:off x="5305672" y="1022611"/>
              <a:ext cx="1097489" cy="563572"/>
            </a:xfrm>
            <a:prstGeom prst="rect">
              <a:avLst/>
            </a:prstGeom>
            <a:noFill/>
          </p:spPr>
          <p:txBody>
            <a:bodyPr wrap="none" rtlCol="0">
              <a:spAutoFit/>
            </a:bodyPr>
            <a:lstStyle/>
            <a:p>
              <a:r>
                <a:rPr lang="en-US" sz="2800" b="1" dirty="0"/>
                <a:t>Weak</a:t>
              </a:r>
            </a:p>
          </p:txBody>
        </p:sp>
        <p:sp>
          <p:nvSpPr>
            <p:cNvPr id="20" name="TextBox 19"/>
            <p:cNvSpPr txBox="1"/>
            <p:nvPr/>
          </p:nvSpPr>
          <p:spPr>
            <a:xfrm>
              <a:off x="6829726" y="1022611"/>
              <a:ext cx="1979474" cy="563572"/>
            </a:xfrm>
            <a:prstGeom prst="rect">
              <a:avLst/>
            </a:prstGeom>
            <a:noFill/>
          </p:spPr>
          <p:txBody>
            <a:bodyPr wrap="none" rtlCol="0">
              <a:spAutoFit/>
            </a:bodyPr>
            <a:lstStyle/>
            <a:p>
              <a:r>
                <a:rPr lang="en-US" sz="2800" b="1" dirty="0"/>
                <a:t>Gravitation</a:t>
              </a:r>
            </a:p>
          </p:txBody>
        </p:sp>
      </p:grpSp>
      <p:sp>
        <p:nvSpPr>
          <p:cNvPr id="21" name="TextBox 20"/>
          <p:cNvSpPr txBox="1"/>
          <p:nvPr/>
        </p:nvSpPr>
        <p:spPr>
          <a:xfrm>
            <a:off x="1281222" y="5765616"/>
            <a:ext cx="6751944" cy="523220"/>
          </a:xfrm>
          <a:prstGeom prst="rect">
            <a:avLst/>
          </a:prstGeom>
          <a:noFill/>
        </p:spPr>
        <p:txBody>
          <a:bodyPr wrap="none" rtlCol="0">
            <a:spAutoFit/>
          </a:bodyPr>
          <a:lstStyle/>
          <a:p>
            <a:r>
              <a:rPr lang="en-US" sz="2800" b="1" dirty="0">
                <a:solidFill>
                  <a:srgbClr val="0000FF"/>
                </a:solidFill>
              </a:rPr>
              <a:t>A weakly couple unknown new interaction! </a:t>
            </a:r>
          </a:p>
        </p:txBody>
      </p:sp>
      <p:sp>
        <p:nvSpPr>
          <p:cNvPr id="23" name="Oval 22"/>
          <p:cNvSpPr/>
          <p:nvPr/>
        </p:nvSpPr>
        <p:spPr>
          <a:xfrm>
            <a:off x="5048619" y="4166667"/>
            <a:ext cx="624578" cy="596800"/>
          </a:xfrm>
          <a:prstGeom prst="ellipse">
            <a:avLst/>
          </a:prstGeom>
          <a:solidFill>
            <a:srgbClr val="FF23DA">
              <a:alpha val="34000"/>
            </a:srgb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a:t>
            </a:r>
          </a:p>
        </p:txBody>
      </p:sp>
      <p:pic>
        <p:nvPicPr>
          <p:cNvPr id="13" name="Picture 12"/>
          <p:cNvPicPr>
            <a:picLocks noChangeAspect="1"/>
          </p:cNvPicPr>
          <p:nvPr/>
        </p:nvPicPr>
        <p:blipFill>
          <a:blip r:embed="rId6"/>
          <a:stretch>
            <a:fillRect/>
          </a:stretch>
        </p:blipFill>
        <p:spPr>
          <a:xfrm>
            <a:off x="389032" y="3296730"/>
            <a:ext cx="3158003" cy="1993900"/>
          </a:xfrm>
          <a:prstGeom prst="rect">
            <a:avLst/>
          </a:prstGeom>
        </p:spPr>
      </p:pic>
    </p:spTree>
    <p:extLst>
      <p:ext uri="{BB962C8B-B14F-4D97-AF65-F5344CB8AC3E}">
        <p14:creationId xmlns:p14="http://schemas.microsoft.com/office/powerpoint/2010/main" val="380978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heckerboard(across)">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heckerboard(across)">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heckerboard(across)">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647" y="1103129"/>
            <a:ext cx="4213412" cy="4524315"/>
          </a:xfrm>
          <a:prstGeom prst="rect">
            <a:avLst/>
          </a:prstGeom>
        </p:spPr>
        <p:txBody>
          <a:bodyPr wrap="square">
            <a:spAutoFit/>
          </a:bodyPr>
          <a:lstStyle/>
          <a:p>
            <a:pPr marL="342900" indent="-342900">
              <a:buFont typeface="Arial"/>
              <a:buChar char="•"/>
            </a:pPr>
            <a:r>
              <a:rPr lang="en-US" sz="2400" b="1" dirty="0"/>
              <a:t>EW Hierarchy... driven by the top in SM</a:t>
            </a:r>
          </a:p>
          <a:p>
            <a:r>
              <a:rPr lang="en-US" sz="2400" b="1" dirty="0"/>
              <a:t>     - strong CP problem</a:t>
            </a:r>
          </a:p>
          <a:p>
            <a:r>
              <a:rPr lang="en-US" sz="2400" b="1" dirty="0"/>
              <a:t>     - origin of weak CP and </a:t>
            </a:r>
          </a:p>
          <a:p>
            <a:r>
              <a:rPr lang="en-US" sz="2400" b="1" dirty="0"/>
              <a:t>       matter-antimatter </a:t>
            </a:r>
          </a:p>
          <a:p>
            <a:r>
              <a:rPr lang="en-US" sz="2400" b="1" dirty="0"/>
              <a:t>       asymmetry</a:t>
            </a:r>
          </a:p>
          <a:p>
            <a:r>
              <a:rPr lang="en-US" sz="2400" b="1" dirty="0"/>
              <a:t>    - flavor puzzle (quarks,    </a:t>
            </a:r>
          </a:p>
          <a:p>
            <a:r>
              <a:rPr lang="en-US" sz="2400" b="1" dirty="0"/>
              <a:t>      charged leptons, neutrinos)</a:t>
            </a:r>
          </a:p>
          <a:p>
            <a:endParaRPr lang="en-US" sz="2400" b="1" i="1" dirty="0"/>
          </a:p>
          <a:p>
            <a:pPr marL="342900" indent="-342900">
              <a:buFont typeface="Arial"/>
              <a:buChar char="•"/>
            </a:pPr>
            <a:r>
              <a:rPr lang="en-US" sz="2400" b="1" dirty="0"/>
              <a:t>Flavor is the frontier for the searches of new physics BSM.</a:t>
            </a:r>
          </a:p>
        </p:txBody>
      </p:sp>
      <p:sp>
        <p:nvSpPr>
          <p:cNvPr id="3" name="TextBox 2"/>
          <p:cNvSpPr txBox="1"/>
          <p:nvPr/>
        </p:nvSpPr>
        <p:spPr>
          <a:xfrm>
            <a:off x="-1" y="67234"/>
            <a:ext cx="9084235" cy="707886"/>
          </a:xfrm>
          <a:prstGeom prst="rect">
            <a:avLst/>
          </a:prstGeom>
          <a:noFill/>
        </p:spPr>
        <p:txBody>
          <a:bodyPr wrap="square" rtlCol="0">
            <a:spAutoFit/>
          </a:bodyPr>
          <a:lstStyle/>
          <a:p>
            <a:pPr algn="ctr"/>
            <a:r>
              <a:rPr lang="en-US" sz="4000" b="1" dirty="0"/>
              <a:t>Precision Frontier: Flavor Physics  </a:t>
            </a:r>
          </a:p>
        </p:txBody>
      </p:sp>
      <p:pic>
        <p:nvPicPr>
          <p:cNvPr id="4" name="Picture 3"/>
          <p:cNvPicPr>
            <a:picLocks noChangeAspect="1"/>
          </p:cNvPicPr>
          <p:nvPr/>
        </p:nvPicPr>
        <p:blipFill>
          <a:blip r:embed="rId2"/>
          <a:stretch>
            <a:fillRect/>
          </a:stretch>
        </p:blipFill>
        <p:spPr>
          <a:xfrm>
            <a:off x="4376487" y="963705"/>
            <a:ext cx="4707747" cy="5774765"/>
          </a:xfrm>
          <a:prstGeom prst="rect">
            <a:avLst/>
          </a:prstGeom>
        </p:spPr>
      </p:pic>
    </p:spTree>
    <p:extLst>
      <p:ext uri="{BB962C8B-B14F-4D97-AF65-F5344CB8AC3E}">
        <p14:creationId xmlns:p14="http://schemas.microsoft.com/office/powerpoint/2010/main" val="2538683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Mass, Width and Production Cross Section </a:t>
            </a:r>
          </a:p>
        </p:txBody>
      </p:sp>
      <p:pic>
        <p:nvPicPr>
          <p:cNvPr id="3" name="Picture 2"/>
          <p:cNvPicPr>
            <a:picLocks noChangeAspect="1"/>
          </p:cNvPicPr>
          <p:nvPr/>
        </p:nvPicPr>
        <p:blipFill>
          <a:blip r:embed="rId2"/>
          <a:stretch>
            <a:fillRect/>
          </a:stretch>
        </p:blipFill>
        <p:spPr>
          <a:xfrm>
            <a:off x="55110" y="3488191"/>
            <a:ext cx="4584819" cy="3369809"/>
          </a:xfrm>
          <a:prstGeom prst="rect">
            <a:avLst/>
          </a:prstGeom>
        </p:spPr>
      </p:pic>
      <p:pic>
        <p:nvPicPr>
          <p:cNvPr id="9" name="Picture 8"/>
          <p:cNvPicPr>
            <a:picLocks noChangeAspect="1"/>
          </p:cNvPicPr>
          <p:nvPr/>
        </p:nvPicPr>
        <p:blipFill>
          <a:blip r:embed="rId3"/>
          <a:stretch>
            <a:fillRect/>
          </a:stretch>
        </p:blipFill>
        <p:spPr>
          <a:xfrm>
            <a:off x="5173627" y="4101425"/>
            <a:ext cx="3700748" cy="2542103"/>
          </a:xfrm>
          <a:prstGeom prst="rect">
            <a:avLst/>
          </a:prstGeom>
        </p:spPr>
      </p:pic>
      <p:sp>
        <p:nvSpPr>
          <p:cNvPr id="10" name="Rectangle 9"/>
          <p:cNvSpPr/>
          <p:nvPr/>
        </p:nvSpPr>
        <p:spPr>
          <a:xfrm>
            <a:off x="5604906" y="942456"/>
            <a:ext cx="3454234" cy="2616101"/>
          </a:xfrm>
          <a:prstGeom prst="rect">
            <a:avLst/>
          </a:prstGeom>
        </p:spPr>
        <p:txBody>
          <a:bodyPr wrap="square">
            <a:spAutoFit/>
          </a:bodyPr>
          <a:lstStyle/>
          <a:p>
            <a:r>
              <a:rPr lang="pt-BR" sz="2400" dirty="0">
                <a:solidFill>
                  <a:srgbClr val="FF0000"/>
                </a:solidFill>
                <a:latin typeface="+mj-lt"/>
              </a:rPr>
              <a:t>Mass</a:t>
            </a:r>
          </a:p>
          <a:p>
            <a:r>
              <a:rPr lang="pt-BR" sz="2400" dirty="0">
                <a:latin typeface="+mj-lt"/>
              </a:rPr>
              <a:t>125.26±0.21 GeV (CMS)</a:t>
            </a:r>
          </a:p>
          <a:p>
            <a:r>
              <a:rPr lang="tr-TR" sz="2400" dirty="0">
                <a:latin typeface="+mj-lt"/>
              </a:rPr>
              <a:t>124.97±0.24 </a:t>
            </a:r>
            <a:r>
              <a:rPr lang="tr-TR" sz="2400" dirty="0" err="1">
                <a:latin typeface="+mj-lt"/>
              </a:rPr>
              <a:t>GeV</a:t>
            </a:r>
            <a:r>
              <a:rPr lang="tr-TR" sz="2400" dirty="0">
                <a:latin typeface="+mj-lt"/>
              </a:rPr>
              <a:t> (ATLAS)</a:t>
            </a:r>
          </a:p>
          <a:p>
            <a:endParaRPr lang="tr-TR" sz="2400" dirty="0">
              <a:latin typeface="+mj-lt"/>
            </a:endParaRPr>
          </a:p>
          <a:p>
            <a:r>
              <a:rPr lang="tr-TR" sz="2400" dirty="0" err="1">
                <a:solidFill>
                  <a:srgbClr val="FF0000"/>
                </a:solidFill>
                <a:latin typeface="+mj-lt"/>
              </a:rPr>
              <a:t>Width</a:t>
            </a:r>
            <a:endParaRPr lang="tr-TR" sz="2400" dirty="0">
              <a:solidFill>
                <a:srgbClr val="FF0000"/>
              </a:solidFill>
              <a:latin typeface="+mj-lt"/>
            </a:endParaRPr>
          </a:p>
          <a:p>
            <a:r>
              <a:rPr lang="mr-IN" sz="2200" dirty="0">
                <a:latin typeface="+mj-lt"/>
              </a:rPr>
              <a:t>0.08&lt;𝚪</a:t>
            </a:r>
            <a:r>
              <a:rPr lang="mr-IN" sz="2200" baseline="-25000" dirty="0" err="1">
                <a:latin typeface="+mj-lt"/>
              </a:rPr>
              <a:t>H</a:t>
            </a:r>
            <a:r>
              <a:rPr lang="mr-IN" sz="2200" dirty="0">
                <a:latin typeface="+mj-lt"/>
              </a:rPr>
              <a:t>&lt;9.16 </a:t>
            </a:r>
            <a:r>
              <a:rPr lang="mr-IN" sz="2200" dirty="0" err="1">
                <a:latin typeface="+mj-lt"/>
              </a:rPr>
              <a:t>MeV</a:t>
            </a:r>
            <a:r>
              <a:rPr lang="en-US" sz="2200" dirty="0">
                <a:latin typeface="+mj-lt"/>
              </a:rPr>
              <a:t> (CMS)  </a:t>
            </a:r>
          </a:p>
          <a:p>
            <a:r>
              <a:rPr lang="en-US" sz="2200" dirty="0">
                <a:latin typeface="+mj-lt"/>
              </a:rPr>
              <a:t>           </a:t>
            </a:r>
            <a:r>
              <a:rPr lang="mr-IN" sz="2200" dirty="0">
                <a:latin typeface="+mj-lt"/>
              </a:rPr>
              <a:t>𝚪</a:t>
            </a:r>
            <a:r>
              <a:rPr lang="mr-IN" sz="2200" baseline="-25000" dirty="0" err="1">
                <a:latin typeface="+mj-lt"/>
              </a:rPr>
              <a:t>H</a:t>
            </a:r>
            <a:r>
              <a:rPr lang="mr-IN" sz="2200" dirty="0">
                <a:latin typeface="+mj-lt"/>
              </a:rPr>
              <a:t>&lt;14.4 </a:t>
            </a:r>
            <a:r>
              <a:rPr lang="mr-IN" sz="2200" dirty="0" err="1">
                <a:latin typeface="+mj-lt"/>
              </a:rPr>
              <a:t>MeV</a:t>
            </a:r>
            <a:r>
              <a:rPr lang="en-US" sz="2200" dirty="0">
                <a:latin typeface="+mj-lt"/>
              </a:rPr>
              <a:t>(ATLAS)</a:t>
            </a:r>
          </a:p>
        </p:txBody>
      </p:sp>
      <p:pic>
        <p:nvPicPr>
          <p:cNvPr id="4" name="Picture 3">
            <a:extLst>
              <a:ext uri="{FF2B5EF4-FFF2-40B4-BE49-F238E27FC236}">
                <a16:creationId xmlns:a16="http://schemas.microsoft.com/office/drawing/2014/main" xmlns="" id="{383340FC-9323-F144-9519-96030ECCEC21}"/>
              </a:ext>
            </a:extLst>
          </p:cNvPr>
          <p:cNvPicPr>
            <a:picLocks noChangeAspect="1"/>
          </p:cNvPicPr>
          <p:nvPr/>
        </p:nvPicPr>
        <p:blipFill>
          <a:blip r:embed="rId4"/>
          <a:stretch>
            <a:fillRect/>
          </a:stretch>
        </p:blipFill>
        <p:spPr>
          <a:xfrm>
            <a:off x="55110" y="1036884"/>
            <a:ext cx="5448300" cy="2654300"/>
          </a:xfrm>
          <a:prstGeom prst="rect">
            <a:avLst/>
          </a:prstGeom>
        </p:spPr>
      </p:pic>
    </p:spTree>
    <p:extLst>
      <p:ext uri="{BB962C8B-B14F-4D97-AF65-F5344CB8AC3E}">
        <p14:creationId xmlns:p14="http://schemas.microsoft.com/office/powerpoint/2010/main" val="20654227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Higgs Couplings </a:t>
            </a:r>
          </a:p>
        </p:txBody>
      </p:sp>
      <p:pic>
        <p:nvPicPr>
          <p:cNvPr id="3" name="Picture 2"/>
          <p:cNvPicPr>
            <a:picLocks noChangeAspect="1"/>
          </p:cNvPicPr>
          <p:nvPr/>
        </p:nvPicPr>
        <p:blipFill>
          <a:blip r:embed="rId2"/>
          <a:stretch>
            <a:fillRect/>
          </a:stretch>
        </p:blipFill>
        <p:spPr>
          <a:xfrm>
            <a:off x="8300" y="2543362"/>
            <a:ext cx="4143596" cy="4273176"/>
          </a:xfrm>
          <a:prstGeom prst="rect">
            <a:avLst/>
          </a:prstGeom>
        </p:spPr>
      </p:pic>
      <p:pic>
        <p:nvPicPr>
          <p:cNvPr id="5" name="Picture 4"/>
          <p:cNvPicPr>
            <a:picLocks noChangeAspect="1"/>
          </p:cNvPicPr>
          <p:nvPr/>
        </p:nvPicPr>
        <p:blipFill>
          <a:blip r:embed="rId3"/>
          <a:stretch>
            <a:fillRect/>
          </a:stretch>
        </p:blipFill>
        <p:spPr>
          <a:xfrm>
            <a:off x="4043328" y="2774949"/>
            <a:ext cx="4938057" cy="3553205"/>
          </a:xfrm>
          <a:prstGeom prst="rect">
            <a:avLst/>
          </a:prstGeom>
        </p:spPr>
      </p:pic>
      <p:sp>
        <p:nvSpPr>
          <p:cNvPr id="6" name="Rectangle 5"/>
          <p:cNvSpPr/>
          <p:nvPr/>
        </p:nvSpPr>
        <p:spPr>
          <a:xfrm>
            <a:off x="478119" y="876579"/>
            <a:ext cx="8353364" cy="1569660"/>
          </a:xfrm>
          <a:prstGeom prst="rect">
            <a:avLst/>
          </a:prstGeom>
        </p:spPr>
        <p:txBody>
          <a:bodyPr wrap="square">
            <a:spAutoFit/>
          </a:bodyPr>
          <a:lstStyle/>
          <a:p>
            <a:r>
              <a:rPr lang="en-US" sz="2400" b="1" dirty="0"/>
              <a:t>Higgs boson couples to the other SM particles:</a:t>
            </a:r>
          </a:p>
          <a:p>
            <a:r>
              <a:rPr lang="en-US" sz="2400" b="1" dirty="0"/>
              <a:t>-  to </a:t>
            </a:r>
            <a:r>
              <a:rPr lang="en-US" sz="2400" b="1" dirty="0">
                <a:solidFill>
                  <a:srgbClr val="FF0000"/>
                </a:solidFill>
              </a:rPr>
              <a:t>bosons </a:t>
            </a:r>
            <a:r>
              <a:rPr lang="en-US" sz="2400" b="1" dirty="0"/>
              <a:t>with strength ~</a:t>
            </a:r>
            <a:r>
              <a:rPr lang="en-US" sz="2400" b="1" dirty="0">
                <a:solidFill>
                  <a:srgbClr val="FF0000"/>
                </a:solidFill>
              </a:rPr>
              <a:t>M</a:t>
            </a:r>
            <a:r>
              <a:rPr lang="en-US" sz="2400" b="1" baseline="-25000" dirty="0">
                <a:solidFill>
                  <a:srgbClr val="FF0000"/>
                </a:solidFill>
              </a:rPr>
              <a:t>V</a:t>
            </a:r>
            <a:r>
              <a:rPr lang="en-US" sz="2400" b="1" baseline="30000" dirty="0">
                <a:solidFill>
                  <a:srgbClr val="FF0000"/>
                </a:solidFill>
              </a:rPr>
              <a:t>2</a:t>
            </a:r>
            <a:r>
              <a:rPr lang="en-US" sz="2400" b="1" dirty="0">
                <a:solidFill>
                  <a:srgbClr val="FF0000"/>
                </a:solidFill>
              </a:rPr>
              <a:t>/v</a:t>
            </a:r>
            <a:r>
              <a:rPr lang="en-US" sz="2400" b="1" dirty="0"/>
              <a:t>, where v is the vacuum    </a:t>
            </a:r>
          </a:p>
          <a:p>
            <a:r>
              <a:rPr lang="en-US" sz="2400" b="1" dirty="0"/>
              <a:t>   expectation value v≈246 </a:t>
            </a:r>
            <a:r>
              <a:rPr lang="en-US" sz="2400" b="1" dirty="0" err="1"/>
              <a:t>GeV</a:t>
            </a:r>
            <a:r>
              <a:rPr lang="en-US" sz="2400" b="1" dirty="0"/>
              <a:t>.</a:t>
            </a:r>
          </a:p>
          <a:p>
            <a:r>
              <a:rPr lang="en-US" sz="2400" b="1" dirty="0"/>
              <a:t>-  to </a:t>
            </a:r>
            <a:r>
              <a:rPr lang="en-US" sz="2400" b="1" dirty="0">
                <a:solidFill>
                  <a:srgbClr val="FF0000"/>
                </a:solidFill>
              </a:rPr>
              <a:t>fermions</a:t>
            </a:r>
            <a:r>
              <a:rPr lang="en-US" sz="2400" b="1" dirty="0"/>
              <a:t> with strength ~</a:t>
            </a:r>
            <a:r>
              <a:rPr lang="en-US" sz="2400" b="1" dirty="0">
                <a:solidFill>
                  <a:srgbClr val="FF0000"/>
                </a:solidFill>
              </a:rPr>
              <a:t>M</a:t>
            </a:r>
            <a:r>
              <a:rPr lang="en-US" sz="2400" b="1" baseline="-25000" dirty="0">
                <a:solidFill>
                  <a:srgbClr val="FF0000"/>
                </a:solidFill>
              </a:rPr>
              <a:t>f</a:t>
            </a:r>
            <a:r>
              <a:rPr lang="en-US" sz="2400" b="1" dirty="0">
                <a:solidFill>
                  <a:srgbClr val="FF0000"/>
                </a:solidFill>
              </a:rPr>
              <a:t> /v</a:t>
            </a:r>
            <a:r>
              <a:rPr lang="en-US" sz="2400" b="1" dirty="0"/>
              <a:t>.</a:t>
            </a:r>
          </a:p>
        </p:txBody>
      </p:sp>
      <p:pic>
        <p:nvPicPr>
          <p:cNvPr id="7" name="Picture 6"/>
          <p:cNvPicPr>
            <a:picLocks noChangeAspect="1"/>
          </p:cNvPicPr>
          <p:nvPr/>
        </p:nvPicPr>
        <p:blipFill>
          <a:blip r:embed="rId4"/>
          <a:stretch>
            <a:fillRect/>
          </a:stretch>
        </p:blipFill>
        <p:spPr>
          <a:xfrm>
            <a:off x="4399908" y="2338577"/>
            <a:ext cx="3925092" cy="4425950"/>
          </a:xfrm>
          <a:prstGeom prst="rect">
            <a:avLst/>
          </a:prstGeom>
        </p:spPr>
      </p:pic>
      <p:sp>
        <p:nvSpPr>
          <p:cNvPr id="4" name="TextBox 3">
            <a:extLst>
              <a:ext uri="{FF2B5EF4-FFF2-40B4-BE49-F238E27FC236}">
                <a16:creationId xmlns:a16="http://schemas.microsoft.com/office/drawing/2014/main" xmlns="" id="{6BF7CB35-2726-FD44-9865-27F490156ED3}"/>
              </a:ext>
            </a:extLst>
          </p:cNvPr>
          <p:cNvSpPr txBox="1"/>
          <p:nvPr/>
        </p:nvSpPr>
        <p:spPr>
          <a:xfrm>
            <a:off x="2080098" y="4464289"/>
            <a:ext cx="5702459" cy="584775"/>
          </a:xfrm>
          <a:prstGeom prst="rect">
            <a:avLst/>
          </a:prstGeom>
          <a:solidFill>
            <a:srgbClr val="FFFF67"/>
          </a:solidFill>
        </p:spPr>
        <p:txBody>
          <a:bodyPr wrap="none" rtlCol="0">
            <a:spAutoFit/>
          </a:bodyPr>
          <a:lstStyle/>
          <a:p>
            <a:r>
              <a:rPr lang="en-US" sz="3200" b="1" dirty="0">
                <a:solidFill>
                  <a:srgbClr val="FF0000"/>
                </a:solidFill>
              </a:rPr>
              <a:t>Reveal new physics at 0.1% level</a:t>
            </a:r>
          </a:p>
        </p:txBody>
      </p:sp>
    </p:spTree>
    <p:extLst>
      <p:ext uri="{BB962C8B-B14F-4D97-AF65-F5344CB8AC3E}">
        <p14:creationId xmlns:p14="http://schemas.microsoft.com/office/powerpoint/2010/main" val="257792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23810</TotalTime>
  <Words>6469</Words>
  <Application>Microsoft Office PowerPoint</Application>
  <PresentationFormat>全屏显示(4:3)</PresentationFormat>
  <Paragraphs>1430</Paragraphs>
  <Slides>78</Slides>
  <Notes>30</Notes>
  <HiddenSlides>0</HiddenSlides>
  <MMClips>0</MMClips>
  <ScaleCrop>false</ScaleCrop>
  <HeadingPairs>
    <vt:vector size="6" baseType="variant">
      <vt:variant>
        <vt:lpstr>已用的字体</vt:lpstr>
      </vt:variant>
      <vt:variant>
        <vt:i4>36</vt:i4>
      </vt:variant>
      <vt:variant>
        <vt:lpstr>主题</vt:lpstr>
      </vt:variant>
      <vt:variant>
        <vt:i4>1</vt:i4>
      </vt:variant>
      <vt:variant>
        <vt:lpstr>幻灯片标题</vt:lpstr>
      </vt:variant>
      <vt:variant>
        <vt:i4>78</vt:i4>
      </vt:variant>
    </vt:vector>
  </HeadingPairs>
  <TitlesOfParts>
    <vt:vector size="115" baseType="lpstr">
      <vt:lpstr>Arial Unicode MS</vt:lpstr>
      <vt:lpstr>Chalkboard</vt:lpstr>
      <vt:lpstr>DejaVu Sans</vt:lpstr>
      <vt:lpstr>Droid Sans Fallback</vt:lpstr>
      <vt:lpstr>Helvetica Neue</vt:lpstr>
      <vt:lpstr>Helvetica Neue Light</vt:lpstr>
      <vt:lpstr>Mangal</vt:lpstr>
      <vt:lpstr>MS Mincho</vt:lpstr>
      <vt:lpstr>ＭＳ Ｐゴシック</vt:lpstr>
      <vt:lpstr>ＭＳ Ｐゴシック</vt:lpstr>
      <vt:lpstr>Optima</vt:lpstr>
      <vt:lpstr>新細明體</vt:lpstr>
      <vt:lpstr>SymbolPS</vt:lpstr>
      <vt:lpstr>Times CY</vt:lpstr>
      <vt:lpstr>ヒラギノ角ゴ ProN W3</vt:lpstr>
      <vt:lpstr>仿宋_GB2312</vt:lpstr>
      <vt:lpstr>黑体</vt:lpstr>
      <vt:lpstr>华文楷体</vt:lpstr>
      <vt:lpstr>隶书</vt:lpstr>
      <vt:lpstr>宋体</vt:lpstr>
      <vt:lpstr>宋体</vt:lpstr>
      <vt:lpstr>微软雅黑</vt:lpstr>
      <vt:lpstr>Arial</vt:lpstr>
      <vt:lpstr>Arial Narrow</vt:lpstr>
      <vt:lpstr>Baskerville Old Face</vt:lpstr>
      <vt:lpstr>Calibri</vt:lpstr>
      <vt:lpstr>Century Gothic</vt:lpstr>
      <vt:lpstr>Comic Sans MS</vt:lpstr>
      <vt:lpstr>Corbel</vt:lpstr>
      <vt:lpstr>Segoe UI</vt:lpstr>
      <vt:lpstr>Symbol</vt:lpstr>
      <vt:lpstr>Tahoma</vt:lpstr>
      <vt:lpstr>Times</vt:lpstr>
      <vt:lpstr>Times New Roman</vt:lpstr>
      <vt:lpstr>Trebuchet MS</vt:lpstr>
      <vt:lpstr>Wingdings</vt:lpstr>
      <vt:lpstr>Office Theme</vt:lpstr>
      <vt:lpstr>My Perspectives on High Energy Physics</vt:lpstr>
      <vt:lpstr>Standard Model of Elementary Particles</vt:lpstr>
      <vt:lpstr>Big Questions to the Standard Model</vt:lpstr>
      <vt:lpstr>PowerPoint 演示文稿</vt:lpstr>
      <vt:lpstr>Experiments at Large Hadron Collider Frontier of high energy physics in the next two decades </vt:lpstr>
      <vt:lpstr>Physics at LHC</vt:lpstr>
      <vt:lpstr>Major Tasks of Energy Frontier in Post Higgs Era</vt:lpstr>
      <vt:lpstr>Mass, Width and Production Cross Section </vt:lpstr>
      <vt:lpstr>Higgs Couplings </vt:lpstr>
      <vt:lpstr>PowerPoint 演示文稿</vt:lpstr>
      <vt:lpstr>PowerPoint 演示文稿</vt:lpstr>
      <vt:lpstr>PowerPoint 演示文稿</vt:lpstr>
      <vt:lpstr>PowerPoint 演示文稿</vt:lpstr>
      <vt:lpstr>PowerPoint 演示文稿</vt:lpstr>
      <vt:lpstr>Belle II Detector</vt:lpstr>
      <vt:lpstr>Physics at SuperB Factory—Precision Frontier</vt:lpstr>
      <vt:lpstr>Belle II Schedule </vt:lpstr>
      <vt:lpstr>Features of the t-c Energy Region</vt:lpstr>
      <vt:lpstr>Physics at STCF </vt:lpstr>
      <vt:lpstr>Physics at t-c Energy Region</vt:lpstr>
      <vt:lpstr>Publication of BESIII</vt:lpstr>
      <vt:lpstr>Where to Go? </vt:lpstr>
      <vt:lpstr>Future High Energy Frontiers</vt:lpstr>
      <vt:lpstr>PowerPoint 演示文稿</vt:lpstr>
      <vt:lpstr>European Strategy for Particle Physics 2019</vt:lpstr>
      <vt:lpstr>PowerPoint 演示文稿</vt:lpstr>
      <vt:lpstr>PowerPoint 演示文稿</vt:lpstr>
      <vt:lpstr>PowerPoint 演示文稿</vt:lpstr>
      <vt:lpstr>PowerPoint 演示文稿</vt:lpstr>
      <vt:lpstr>PowerPoint 演示文稿</vt:lpstr>
      <vt:lpstr>Future Colliders Are Discussing </vt:lpstr>
      <vt:lpstr>PowerPoint 演示文稿</vt:lpstr>
      <vt:lpstr>Year of First Physics  </vt:lpstr>
      <vt:lpstr>PowerPoint 演示文稿</vt:lpstr>
      <vt:lpstr>New Parameters for Higgs after CDR</vt:lpstr>
      <vt:lpstr>PowerPoint 演示文稿</vt:lpstr>
      <vt:lpstr>Super Charm Tau Facility in Russia</vt:lpstr>
      <vt:lpstr>General Configuration of the SCT Factory</vt:lpstr>
      <vt:lpstr>Main parameters of the SCT factory  </vt:lpstr>
      <vt:lpstr>Detector for the SCT factory </vt:lpstr>
      <vt:lpstr>Super Tau-Charm Facility (STCF) in China</vt:lpstr>
      <vt:lpstr>STCF</vt:lpstr>
      <vt:lpstr>Parameters of Machine</vt:lpstr>
      <vt:lpstr>Detector Concept for STCF</vt:lpstr>
      <vt:lpstr>Candidate Site：Hefei </vt:lpstr>
      <vt:lpstr>PowerPoint 演示文稿</vt:lpstr>
      <vt:lpstr>Operating  accelerators for particle physics  </vt:lpstr>
      <vt:lpstr>PowerPoint 演示文稿</vt:lpstr>
      <vt:lpstr>Forthcoming Discoveries in Particle Physics</vt:lpstr>
      <vt:lpstr>Summary</vt:lpstr>
      <vt:lpstr>Extra Slides</vt:lpstr>
      <vt:lpstr>ATLAS and CMS </vt:lpstr>
      <vt:lpstr>Open Mass Window for Low Mass Higgs Boson</vt:lpstr>
      <vt:lpstr>General Consideration of Detector</vt:lpstr>
      <vt:lpstr>General Consideration</vt:lpstr>
      <vt:lpstr>PowerPoint 演示文稿</vt:lpstr>
      <vt:lpstr>Institutions Shown Interest  </vt:lpstr>
      <vt:lpstr>Tentative Plan</vt:lpstr>
      <vt:lpstr>STCF in Perspective</vt:lpstr>
      <vt:lpstr>Zc(3900) Observed at BESIIII and Belle</vt:lpstr>
      <vt:lpstr>Competition from Belle II?</vt:lpstr>
      <vt:lpstr></vt:lpstr>
      <vt:lpstr>PowerPoint 演示文稿</vt:lpstr>
      <vt:lpstr>CP Violation in  Decay</vt:lpstr>
      <vt:lpstr>  CPV in Angle Distribution</vt:lpstr>
      <vt:lpstr>Lepton Flavour Violating (LFV)</vt:lpstr>
      <vt:lpstr>Charged Lepton Flavor Violation (cLFV)</vt:lpstr>
      <vt:lpstr>cLFV Decay  @ B Factory</vt:lpstr>
      <vt:lpstr>Expected  Br upper limit</vt:lpstr>
      <vt:lpstr>Data samples </vt:lpstr>
      <vt:lpstr>High Energy Physics in Post Higgs Era</vt:lpstr>
      <vt:lpstr>Data Samples / Year</vt:lpstr>
      <vt:lpstr>Key Technologies for Future Accelerator</vt:lpstr>
      <vt:lpstr>Key Technologies for Particle Detection</vt:lpstr>
      <vt:lpstr>SM and Higgs Boson</vt:lpstr>
      <vt:lpstr>PowerPoint 演示文稿</vt:lpstr>
      <vt:lpstr>PowerPoint 演示文稿</vt:lpstr>
      <vt:lpstr>PowerPoint 演示文稿</vt:lpstr>
    </vt:vector>
  </TitlesOfParts>
  <Company>ustc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zhaozg</dc:creator>
  <cp:lastModifiedBy>多功能厅</cp:lastModifiedBy>
  <cp:revision>1077</cp:revision>
  <cp:lastPrinted>2019-10-29T07:36:22Z</cp:lastPrinted>
  <dcterms:created xsi:type="dcterms:W3CDTF">2012-07-20T12:09:59Z</dcterms:created>
  <dcterms:modified xsi:type="dcterms:W3CDTF">2019-11-09T04:07:27Z</dcterms:modified>
</cp:coreProperties>
</file>