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828" r:id="rId3"/>
    <p:sldId id="813" r:id="rId4"/>
    <p:sldId id="684" r:id="rId5"/>
    <p:sldId id="734" r:id="rId6"/>
    <p:sldId id="533" r:id="rId7"/>
    <p:sldId id="532" r:id="rId8"/>
    <p:sldId id="534" r:id="rId9"/>
    <p:sldId id="851" r:id="rId10"/>
    <p:sldId id="856" r:id="rId11"/>
    <p:sldId id="859" r:id="rId12"/>
    <p:sldId id="774" r:id="rId13"/>
    <p:sldId id="826" r:id="rId14"/>
    <p:sldId id="871" r:id="rId15"/>
    <p:sldId id="872" r:id="rId16"/>
    <p:sldId id="861" r:id="rId17"/>
    <p:sldId id="862" r:id="rId18"/>
    <p:sldId id="873" r:id="rId19"/>
    <p:sldId id="863" r:id="rId20"/>
    <p:sldId id="864" r:id="rId21"/>
    <p:sldId id="865" r:id="rId22"/>
    <p:sldId id="866" r:id="rId23"/>
    <p:sldId id="867" r:id="rId24"/>
    <p:sldId id="868" r:id="rId25"/>
    <p:sldId id="869" r:id="rId26"/>
    <p:sldId id="870" r:id="rId27"/>
    <p:sldId id="824" r:id="rId28"/>
    <p:sldId id="853" r:id="rId29"/>
    <p:sldId id="850" r:id="rId30"/>
  </p:sldIdLst>
  <p:sldSz cx="9144000" cy="6858000" type="screen4x3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sz="3400" b="1" kern="1200">
        <a:solidFill>
          <a:schemeClr val="tx2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400" b="1" kern="1200">
        <a:solidFill>
          <a:schemeClr val="tx2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400" b="1" kern="1200">
        <a:solidFill>
          <a:schemeClr val="tx2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400" b="1" kern="1200">
        <a:solidFill>
          <a:schemeClr val="tx2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400" b="1" kern="1200">
        <a:solidFill>
          <a:schemeClr val="tx2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3400" b="1" kern="1200">
        <a:solidFill>
          <a:schemeClr val="tx2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sz="3400" b="1" kern="1200">
        <a:solidFill>
          <a:schemeClr val="tx2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sz="3400" b="1" kern="1200">
        <a:solidFill>
          <a:schemeClr val="tx2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sz="3400" b="1" kern="1200">
        <a:solidFill>
          <a:schemeClr val="tx2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7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66"/>
    <a:srgbClr val="FFFFFF"/>
    <a:srgbClr val="00FFFF"/>
    <a:srgbClr val="CC99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421" autoAdjust="0"/>
    <p:restoredTop sz="86352" autoAdjust="0"/>
  </p:normalViewPr>
  <p:slideViewPr>
    <p:cSldViewPr>
      <p:cViewPr varScale="1">
        <p:scale>
          <a:sx n="59" d="100"/>
          <a:sy n="59" d="100"/>
        </p:scale>
        <p:origin x="1276" y="32"/>
      </p:cViewPr>
      <p:guideLst>
        <p:guide orient="horz" pos="2187"/>
        <p:guide pos="2880"/>
      </p:guideLst>
    </p:cSldViewPr>
  </p:slideViewPr>
  <p:outlineViewPr>
    <p:cViewPr>
      <p:scale>
        <a:sx n="33" d="100"/>
        <a:sy n="33" d="100"/>
      </p:scale>
      <p:origin x="0" y="-5152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198" cy="7619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image" Target="../media/image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image" Target="../media/image11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image" Target="../media/image1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buFont typeface="Arial" panose="020B0604020202020204" pitchFamily="34" charset="0"/>
              <a:buNone/>
              <a:defRPr sz="1200" b="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Font typeface="Arial" panose="020B0604020202020204" pitchFamily="34" charset="0"/>
              <a:buNone/>
              <a:defRPr sz="1200" b="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053" name="Rectangle 5"/>
          <p:cNvSpPr>
            <a:spLocks noGrp="1" noRot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buFont typeface="Arial" panose="020B0604020202020204" pitchFamily="34" charset="0"/>
              <a:buNone/>
              <a:defRPr sz="1200" b="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Font typeface="Arial" panose="020B0604020202020204" pitchFamily="34" charset="0"/>
              <a:buNone/>
              <a:defRPr sz="1200" b="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27079B12-E867-486E-BCA0-7846726A6C3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079B12-E867-486E-BCA0-7846726A6C32}" type="slidenum">
              <a:rPr lang="en-US" altLang="zh-CN" smtClean="0"/>
              <a:pPr>
                <a:defRPr/>
              </a:pPr>
              <a:t>1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1469065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079B12-E867-486E-BCA0-7846726A6C32}" type="slidenum">
              <a:rPr lang="en-US" altLang="zh-CN" smtClean="0"/>
              <a:pPr>
                <a:defRPr/>
              </a:pPr>
              <a:t>10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7119730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079B12-E867-486E-BCA0-7846726A6C32}" type="slidenum">
              <a:rPr lang="en-US" altLang="zh-CN" smtClean="0"/>
              <a:pPr>
                <a:defRPr/>
              </a:pPr>
              <a:t>11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1088491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079B12-E867-486E-BCA0-7846726A6C32}" type="slidenum">
              <a:rPr lang="en-US" altLang="zh-CN" smtClean="0"/>
              <a:pPr>
                <a:defRPr/>
              </a:pPr>
              <a:t>12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5616031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079B12-E867-486E-BCA0-7846726A6C32}" type="slidenum">
              <a:rPr lang="en-US" altLang="zh-CN" smtClean="0"/>
              <a:pPr>
                <a:defRPr/>
              </a:pPr>
              <a:t>13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2193572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079B12-E867-486E-BCA0-7846726A6C32}" type="slidenum">
              <a:rPr lang="en-US" altLang="zh-CN" smtClean="0"/>
              <a:pPr>
                <a:defRPr/>
              </a:pPr>
              <a:t>14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0368821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079B12-E867-486E-BCA0-7846726A6C32}" type="slidenum">
              <a:rPr lang="en-US" altLang="zh-CN" smtClean="0"/>
              <a:pPr>
                <a:defRPr/>
              </a:pPr>
              <a:t>15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5243504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079B12-E867-486E-BCA0-7846726A6C32}" type="slidenum">
              <a:rPr lang="en-US" altLang="zh-CN" smtClean="0"/>
              <a:pPr>
                <a:defRPr/>
              </a:pPr>
              <a:t>16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26740923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079B12-E867-486E-BCA0-7846726A6C32}" type="slidenum">
              <a:rPr lang="en-US" altLang="zh-CN" smtClean="0"/>
              <a:pPr>
                <a:defRPr/>
              </a:pPr>
              <a:t>17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16342907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079B12-E867-486E-BCA0-7846726A6C32}" type="slidenum">
              <a:rPr lang="en-US" altLang="zh-CN" smtClean="0"/>
              <a:pPr>
                <a:defRPr/>
              </a:pPr>
              <a:t>18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8452006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079B12-E867-486E-BCA0-7846726A6C32}" type="slidenum">
              <a:rPr lang="en-US" altLang="zh-CN" smtClean="0"/>
              <a:pPr>
                <a:defRPr/>
              </a:pPr>
              <a:t>19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8977959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079B12-E867-486E-BCA0-7846726A6C32}" type="slidenum">
              <a:rPr lang="en-US" altLang="zh-CN" smtClean="0"/>
              <a:pPr>
                <a:defRPr/>
              </a:pPr>
              <a:t>2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70172683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079B12-E867-486E-BCA0-7846726A6C32}" type="slidenum">
              <a:rPr lang="en-US" altLang="zh-CN" smtClean="0"/>
              <a:pPr>
                <a:defRPr/>
              </a:pPr>
              <a:t>20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25081094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079B12-E867-486E-BCA0-7846726A6C32}" type="slidenum">
              <a:rPr lang="en-US" altLang="zh-CN" smtClean="0"/>
              <a:pPr>
                <a:defRPr/>
              </a:pPr>
              <a:t>21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6136963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079B12-E867-486E-BCA0-7846726A6C32}" type="slidenum">
              <a:rPr lang="en-US" altLang="zh-CN" smtClean="0"/>
              <a:pPr>
                <a:defRPr/>
              </a:pPr>
              <a:t>22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35238353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079B12-E867-486E-BCA0-7846726A6C32}" type="slidenum">
              <a:rPr lang="en-US" altLang="zh-CN" smtClean="0"/>
              <a:pPr>
                <a:defRPr/>
              </a:pPr>
              <a:t>23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00063589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079B12-E867-486E-BCA0-7846726A6C32}" type="slidenum">
              <a:rPr lang="en-US" altLang="zh-CN" smtClean="0"/>
              <a:pPr>
                <a:defRPr/>
              </a:pPr>
              <a:t>24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12863481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079B12-E867-486E-BCA0-7846726A6C32}" type="slidenum">
              <a:rPr lang="en-US" altLang="zh-CN" smtClean="0"/>
              <a:pPr>
                <a:defRPr/>
              </a:pPr>
              <a:t>25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1407516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079B12-E867-486E-BCA0-7846726A6C32}" type="slidenum">
              <a:rPr lang="en-US" altLang="zh-CN" smtClean="0"/>
              <a:pPr>
                <a:defRPr/>
              </a:pPr>
              <a:t>26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65842675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079B12-E867-486E-BCA0-7846726A6C32}" type="slidenum">
              <a:rPr lang="en-US" altLang="zh-CN" smtClean="0"/>
              <a:pPr>
                <a:defRPr/>
              </a:pPr>
              <a:t>27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09280061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079B12-E867-486E-BCA0-7846726A6C32}" type="slidenum">
              <a:rPr lang="en-US" altLang="zh-CN" smtClean="0"/>
              <a:pPr>
                <a:defRPr/>
              </a:pPr>
              <a:t>28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59629936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079B12-E867-486E-BCA0-7846726A6C32}" type="slidenum">
              <a:rPr lang="en-US" altLang="zh-CN" smtClean="0"/>
              <a:pPr>
                <a:defRPr/>
              </a:pPr>
              <a:t>29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5974609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079B12-E867-486E-BCA0-7846726A6C32}" type="slidenum">
              <a:rPr lang="en-US" altLang="zh-CN" smtClean="0"/>
              <a:pPr>
                <a:defRPr/>
              </a:pPr>
              <a:t>3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6760727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079B12-E867-486E-BCA0-7846726A6C32}" type="slidenum">
              <a:rPr lang="en-US" altLang="zh-CN" smtClean="0"/>
              <a:pPr>
                <a:defRPr/>
              </a:pPr>
              <a:t>4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149793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079B12-E867-486E-BCA0-7846726A6C32}" type="slidenum">
              <a:rPr lang="en-US" altLang="zh-CN" smtClean="0"/>
              <a:pPr>
                <a:defRPr/>
              </a:pPr>
              <a:t>5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6416981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079B12-E867-486E-BCA0-7846726A6C32}" type="slidenum">
              <a:rPr lang="en-US" altLang="zh-CN" smtClean="0"/>
              <a:pPr>
                <a:defRPr/>
              </a:pPr>
              <a:t>6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8477027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079B12-E867-486E-BCA0-7846726A6C32}" type="slidenum">
              <a:rPr lang="en-US" altLang="zh-CN" smtClean="0"/>
              <a:pPr>
                <a:defRPr/>
              </a:pPr>
              <a:t>7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3569439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079B12-E867-486E-BCA0-7846726A6C32}" type="slidenum">
              <a:rPr lang="en-US" altLang="zh-CN" smtClean="0"/>
              <a:pPr>
                <a:defRPr/>
              </a:pPr>
              <a:t>8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1642850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079B12-E867-486E-BCA0-7846726A6C32}" type="slidenum">
              <a:rPr lang="en-US" altLang="zh-CN" smtClean="0"/>
              <a:pPr>
                <a:defRPr/>
              </a:pPr>
              <a:t>9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0771153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969FF8-6B59-4304-BEC2-0E58C5655FAC}" type="datetime1">
              <a:rPr lang="en-US" altLang="en-US"/>
              <a:pPr>
                <a:defRPr/>
              </a:pPr>
              <a:t>11/9/2019</a:t>
            </a:fld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Gang Wang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7C8FF8-5778-4964-BEF6-642732A11F5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0184995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CC5400-C250-4A46-9953-ADDA4A99BBC3}" type="datetime1">
              <a:rPr lang="en-US" altLang="en-US"/>
              <a:pPr>
                <a:defRPr/>
              </a:pPr>
              <a:t>11/9/2019</a:t>
            </a:fld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Gang Wang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682ED2-D83D-45A4-A48F-BBB97EC3DA3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4589401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C7B76D-A4CD-4133-82AA-0539F5C21F0A}" type="datetime1">
              <a:rPr lang="en-US" altLang="en-US"/>
              <a:pPr>
                <a:defRPr/>
              </a:pPr>
              <a:t>11/9/2019</a:t>
            </a:fld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Gang Wang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FD69BA-DFBC-492B-A6F1-6F629D35F55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963973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D201A6-78B9-4B6E-9822-F8C3AACF398B}" type="datetime1">
              <a:rPr lang="en-US" altLang="en-US"/>
              <a:pPr>
                <a:defRPr/>
              </a:pPr>
              <a:t>11/9/2019</a:t>
            </a:fld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Gang Wang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661B29-3F9F-4095-B13D-0F2D62436CB0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6551122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B010B2-DEB5-4276-BB93-EE2C689C289D}" type="datetime1">
              <a:rPr lang="en-US" altLang="en-US"/>
              <a:pPr>
                <a:defRPr/>
              </a:pPr>
              <a:t>11/9/2019</a:t>
            </a:fld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Gang Wang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94CEC0-642F-48C9-8624-991FF590708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156789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BA828D-3017-41C9-B0E2-1B5FDBA8F594}" type="datetime1">
              <a:rPr lang="en-US" altLang="en-US"/>
              <a:pPr>
                <a:defRPr/>
              </a:pPr>
              <a:t>11/9/2019</a:t>
            </a:fld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Gang Wang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EBA4B4-2371-4A10-8E85-FD69463B584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8319259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D171CB-29E9-4433-8735-086C4E2A5AF9}" type="datetime1">
              <a:rPr lang="en-US" altLang="en-US"/>
              <a:pPr>
                <a:defRPr/>
              </a:pPr>
              <a:t>11/9/2019</a:t>
            </a:fld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Gang Wang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16C77B-7138-4606-BB42-63B6920E775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4861716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6D453B-157E-45CE-B8CA-28BABCFEBF36}" type="datetime1">
              <a:rPr lang="en-US" altLang="en-US"/>
              <a:pPr>
                <a:defRPr/>
              </a:pPr>
              <a:t>11/9/2019</a:t>
            </a:fld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Gang Wang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35BD7D-6A2C-4CFD-BF8C-CC5C573030A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976828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945043-789D-4453-A513-8889299FC0EB}" type="datetime1">
              <a:rPr lang="en-US" altLang="en-US"/>
              <a:pPr>
                <a:defRPr/>
              </a:pPr>
              <a:t>11/9/2019</a:t>
            </a:fld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Gang Wang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395DFE-876C-4498-9C5F-B6A9D05263F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6908172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8540FC-3D76-44E2-BFA3-734B26289DA9}" type="datetime1">
              <a:rPr lang="en-US" altLang="en-US"/>
              <a:pPr>
                <a:defRPr/>
              </a:pPr>
              <a:t>11/9/2019</a:t>
            </a:fld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Gang Wang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D571C1-EB63-4C5D-8360-60CDCDFD10C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0856519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9A1E81-9C7E-48AF-B377-5AC6D1FDA365}" type="datetime1">
              <a:rPr lang="en-US" altLang="en-US"/>
              <a:pPr>
                <a:defRPr/>
              </a:pPr>
              <a:t>11/9/2019</a:t>
            </a:fld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Gang Wang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EFB66F-50CD-47F9-85EC-DB952B4C4AF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681997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AC8E3D-A496-42DA-BA2B-E4E6AC6150F8}" type="datetime1">
              <a:rPr lang="en-US" altLang="en-US"/>
              <a:pPr>
                <a:defRPr/>
              </a:pPr>
              <a:t>11/9/2019</a:t>
            </a:fld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Gang Wang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72583D-8778-4B08-8B7E-E7ED2B04DD7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1865796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006B6F00-EBB1-481C-B5E4-A95EBAF2F21C}" type="datetime1">
              <a:rPr lang="en-US" altLang="en-US"/>
              <a:pPr>
                <a:defRPr/>
              </a:pPr>
              <a:t>11/9/2019</a:t>
            </a:fld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en-US" altLang="zh-CN"/>
              <a:t>Gang Wang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07225" y="654685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2B5EFBA5-E431-4770-93BB-BB25B4FCADA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13" Type="http://schemas.openxmlformats.org/officeDocument/2006/relationships/image" Target="../media/image23.png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18.emf"/><Relationship Id="rId12" Type="http://schemas.openxmlformats.org/officeDocument/2006/relationships/image" Target="../media/image22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6.emf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1.bin"/><Relationship Id="rId11" Type="http://schemas.openxmlformats.org/officeDocument/2006/relationships/image" Target="../media/image21.png"/><Relationship Id="rId5" Type="http://schemas.openxmlformats.org/officeDocument/2006/relationships/image" Target="../media/image17.emf"/><Relationship Id="rId15" Type="http://schemas.openxmlformats.org/officeDocument/2006/relationships/image" Target="../media/image25.emf"/><Relationship Id="rId10" Type="http://schemas.openxmlformats.org/officeDocument/2006/relationships/image" Target="../media/image20.emf"/><Relationship Id="rId4" Type="http://schemas.openxmlformats.org/officeDocument/2006/relationships/oleObject" Target="../embeddings/oleObject10.bin"/><Relationship Id="rId9" Type="http://schemas.openxmlformats.org/officeDocument/2006/relationships/image" Target="../media/image19.emf"/><Relationship Id="rId14" Type="http://schemas.openxmlformats.org/officeDocument/2006/relationships/image" Target="../media/image24.e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jpe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7" Type="http://schemas.openxmlformats.org/officeDocument/2006/relationships/image" Target="../media/image5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wmf"/><Relationship Id="rId5" Type="http://schemas.openxmlformats.org/officeDocument/2006/relationships/image" Target="../media/image51.wmf"/><Relationship Id="rId4" Type="http://schemas.openxmlformats.org/officeDocument/2006/relationships/image" Target="../media/image5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5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4.e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6.wmf"/><Relationship Id="rId4" Type="http://schemas.openxmlformats.org/officeDocument/2006/relationships/oleObject" Target="../embeddings/oleObject3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8.emf"/><Relationship Id="rId4" Type="http://schemas.openxmlformats.org/officeDocument/2006/relationships/oleObject" Target="../embeddings/oleObject5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0.png"/><Relationship Id="rId4" Type="http://schemas.openxmlformats.org/officeDocument/2006/relationships/oleObject" Target="../embeddings/oleObject7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11.emf"/><Relationship Id="rId4" Type="http://schemas.openxmlformats.org/officeDocument/2006/relationships/oleObject" Target="../embeddings/oleObject8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" y="685872"/>
            <a:ext cx="9024819" cy="1643537"/>
          </a:xfrm>
        </p:spPr>
        <p:txBody>
          <a:bodyPr anchor="ctr"/>
          <a:lstStyle/>
          <a:p>
            <a:pPr eaLnBrk="1" hangingPunct="1"/>
            <a:r>
              <a:rPr lang="en-US" altLang="zh-CN" sz="3600" b="1" dirty="0" smtClean="0">
                <a:solidFill>
                  <a:srgbClr val="FF0000"/>
                </a:solidFill>
              </a:rPr>
              <a:t>Chirality, Criticality and Heavy Quarks</a:t>
            </a:r>
            <a:br>
              <a:rPr lang="en-US" altLang="zh-CN" sz="3600" b="1" dirty="0" smtClean="0">
                <a:solidFill>
                  <a:srgbClr val="FF0000"/>
                </a:solidFill>
              </a:rPr>
            </a:br>
            <a:r>
              <a:rPr lang="en-US" altLang="zh-CN" sz="3600" b="1" dirty="0" smtClean="0">
                <a:solidFill>
                  <a:srgbClr val="FF0000"/>
                </a:solidFill>
              </a:rPr>
              <a:t>In Heavy Ion Collisions</a:t>
            </a:r>
            <a:endParaRPr lang="en-US" altLang="en-US" sz="3600" b="1" dirty="0" smtClean="0">
              <a:solidFill>
                <a:srgbClr val="FF0000"/>
              </a:solidFill>
            </a:endParaRP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04812" y="2209832"/>
            <a:ext cx="8281880" cy="4034361"/>
          </a:xfrm>
        </p:spPr>
        <p:txBody>
          <a:bodyPr/>
          <a:lstStyle/>
          <a:p>
            <a:pPr eaLnBrk="1" hangingPunct="1"/>
            <a:r>
              <a:rPr lang="en-US" altLang="en-US" sz="2800" b="1" dirty="0" smtClean="0">
                <a:solidFill>
                  <a:schemeClr val="accent2"/>
                </a:solidFill>
              </a:rPr>
              <a:t>HUAN ZHONG HUANG (</a:t>
            </a:r>
            <a:r>
              <a:rPr lang="zh-CN" altLang="en-US" sz="2800" b="1" dirty="0" smtClean="0">
                <a:solidFill>
                  <a:schemeClr val="accent2"/>
                </a:solidFill>
              </a:rPr>
              <a:t>黄焕中）</a:t>
            </a:r>
            <a:endParaRPr lang="en-US" altLang="zh-CN" sz="2800" b="1" dirty="0" smtClean="0">
              <a:solidFill>
                <a:schemeClr val="accent2"/>
              </a:solidFill>
            </a:endParaRPr>
          </a:p>
          <a:p>
            <a:pPr eaLnBrk="1" hangingPunct="1"/>
            <a:r>
              <a:rPr lang="en-US" altLang="en-US" sz="2800" b="1" dirty="0" smtClean="0">
                <a:solidFill>
                  <a:schemeClr val="accent2"/>
                </a:solidFill>
              </a:rPr>
              <a:t>Fudan University</a:t>
            </a:r>
          </a:p>
          <a:p>
            <a:pPr eaLnBrk="1" hangingPunct="1"/>
            <a:r>
              <a:rPr lang="en-US" altLang="en-US" sz="2800" b="1" dirty="0" smtClean="0">
                <a:solidFill>
                  <a:schemeClr val="accent2"/>
                </a:solidFill>
              </a:rPr>
              <a:t>&amp;</a:t>
            </a:r>
          </a:p>
          <a:p>
            <a:pPr eaLnBrk="1" hangingPunct="1"/>
            <a:r>
              <a:rPr lang="en-US" altLang="en-US" sz="2800" b="1" dirty="0" smtClean="0">
                <a:solidFill>
                  <a:schemeClr val="accent2"/>
                </a:solidFill>
              </a:rPr>
              <a:t>University of California, Los Angeles</a:t>
            </a:r>
          </a:p>
          <a:p>
            <a:pPr eaLnBrk="1" hangingPunct="1"/>
            <a:endParaRPr lang="en-US" altLang="en-US" sz="2800" b="1" dirty="0">
              <a:solidFill>
                <a:schemeClr val="accent2"/>
              </a:solidFill>
            </a:endParaRPr>
          </a:p>
          <a:p>
            <a:pPr eaLnBrk="1" hangingPunct="1"/>
            <a:r>
              <a:rPr lang="en-US" altLang="en-US" sz="2800" b="1" dirty="0" smtClean="0">
                <a:solidFill>
                  <a:srgbClr val="FF0000"/>
                </a:solidFill>
              </a:rPr>
              <a:t>Frontiers of QCD: Opportunities and Challenges</a:t>
            </a:r>
          </a:p>
          <a:p>
            <a:pPr eaLnBrk="1" hangingPunct="1"/>
            <a:r>
              <a:rPr lang="en-US" altLang="en-US" sz="2800" b="1" dirty="0">
                <a:solidFill>
                  <a:schemeClr val="accent2"/>
                </a:solidFill>
              </a:rPr>
              <a:t>November 9-10, Peking University</a:t>
            </a:r>
          </a:p>
          <a:p>
            <a:pPr eaLnBrk="1" hangingPunct="1"/>
            <a:endParaRPr lang="en-US" altLang="en-US" sz="2800" b="1" dirty="0" smtClean="0">
              <a:solidFill>
                <a:schemeClr val="accent2"/>
              </a:solidFill>
            </a:endParaRPr>
          </a:p>
        </p:txBody>
      </p:sp>
      <p:pic>
        <p:nvPicPr>
          <p:cNvPr id="3077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516563"/>
            <a:ext cx="1219200" cy="1341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9" name="Picture 7" descr="fudan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4450" y="5257800"/>
            <a:ext cx="1479550" cy="151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D571C1-EB63-4C5D-8360-60CDCDFD10CE}" type="slidenum">
              <a:rPr lang="en-US" altLang="zh-CN" smtClean="0"/>
              <a:pPr>
                <a:defRPr/>
              </a:pPr>
              <a:t>10</a:t>
            </a:fld>
            <a:endParaRPr lang="en-US" altLang="zh-CN"/>
          </a:p>
        </p:txBody>
      </p:sp>
      <p:sp>
        <p:nvSpPr>
          <p:cNvPr id="3" name="TextBox 2"/>
          <p:cNvSpPr txBox="1"/>
          <p:nvPr/>
        </p:nvSpPr>
        <p:spPr>
          <a:xfrm>
            <a:off x="954849" y="933957"/>
            <a:ext cx="7917680" cy="58477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The current analyses are inclusive</a:t>
            </a:r>
          </a:p>
          <a:p>
            <a:r>
              <a:rPr lang="en-US" dirty="0" smtClean="0">
                <a:solidFill>
                  <a:schemeClr val="accent2"/>
                </a:solidFill>
              </a:rPr>
              <a:t>There must be significant background </a:t>
            </a:r>
          </a:p>
          <a:p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 smtClean="0">
                <a:solidFill>
                  <a:schemeClr val="accent2"/>
                </a:solidFill>
              </a:rPr>
              <a:t>  in the gamma correlations</a:t>
            </a:r>
          </a:p>
          <a:p>
            <a:endParaRPr lang="en-US" dirty="0" smtClean="0">
              <a:solidFill>
                <a:schemeClr val="accent2"/>
              </a:solidFill>
            </a:endParaRPr>
          </a:p>
          <a:p>
            <a:r>
              <a:rPr lang="en-US" dirty="0">
                <a:solidFill>
                  <a:schemeClr val="accent2"/>
                </a:solidFill>
              </a:rPr>
              <a:t>F</a:t>
            </a:r>
            <a:r>
              <a:rPr lang="en-US" dirty="0" smtClean="0">
                <a:solidFill>
                  <a:schemeClr val="accent2"/>
                </a:solidFill>
              </a:rPr>
              <a:t>eatures of measurements cannot be</a:t>
            </a:r>
          </a:p>
          <a:p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 smtClean="0">
                <a:solidFill>
                  <a:schemeClr val="accent2"/>
                </a:solidFill>
              </a:rPr>
              <a:t> explained by background model alone,</a:t>
            </a:r>
          </a:p>
          <a:p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 smtClean="0">
                <a:solidFill>
                  <a:schemeClr val="accent2"/>
                </a:solidFill>
              </a:rPr>
              <a:t> and signal and background may be </a:t>
            </a:r>
          </a:p>
          <a:p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 smtClean="0">
                <a:solidFill>
                  <a:schemeClr val="accent2"/>
                </a:solidFill>
              </a:rPr>
              <a:t> energy dependent</a:t>
            </a:r>
          </a:p>
          <a:p>
            <a:endParaRPr lang="en-US" dirty="0" smtClean="0">
              <a:solidFill>
                <a:schemeClr val="accent2"/>
              </a:solidFill>
            </a:endParaRPr>
          </a:p>
          <a:p>
            <a:r>
              <a:rPr lang="en-US" dirty="0" smtClean="0">
                <a:solidFill>
                  <a:schemeClr val="accent2"/>
                </a:solidFill>
              </a:rPr>
              <a:t>Background in </a:t>
            </a:r>
            <a:r>
              <a:rPr lang="en-US" dirty="0" err="1" smtClean="0">
                <a:solidFill>
                  <a:schemeClr val="accent2"/>
                </a:solidFill>
              </a:rPr>
              <a:t>pA</a:t>
            </a:r>
            <a:r>
              <a:rPr lang="en-US" dirty="0" smtClean="0">
                <a:solidFill>
                  <a:schemeClr val="accent2"/>
                </a:solidFill>
              </a:rPr>
              <a:t> and AA collisions may </a:t>
            </a:r>
          </a:p>
          <a:p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 smtClean="0">
                <a:solidFill>
                  <a:schemeClr val="accent2"/>
                </a:solidFill>
              </a:rPr>
              <a:t>  arise from different sources 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28872" y="54184"/>
            <a:ext cx="580351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CME or not CME in HIC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48416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308" y="76288"/>
            <a:ext cx="8229600" cy="1143000"/>
          </a:xfrm>
        </p:spPr>
        <p:txBody>
          <a:bodyPr/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What Constituents a Discovery of CME in Heavy Ion Collisions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395DFE-876C-4498-9C5F-B6A9D05263FC}" type="slidenum">
              <a:rPr lang="en-US" altLang="zh-CN" smtClean="0"/>
              <a:pPr>
                <a:defRPr/>
              </a:pPr>
              <a:t>11</a:t>
            </a:fld>
            <a:endParaRPr lang="en-US" altLang="zh-CN"/>
          </a:p>
        </p:txBody>
      </p:sp>
      <p:sp>
        <p:nvSpPr>
          <p:cNvPr id="4" name="TextBox 3"/>
          <p:cNvSpPr txBox="1"/>
          <p:nvPr/>
        </p:nvSpPr>
        <p:spPr>
          <a:xfrm>
            <a:off x="374911" y="1406348"/>
            <a:ext cx="8464177" cy="27084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buAutoNum type="arabicParenR"/>
            </a:pPr>
            <a:r>
              <a:rPr lang="en-US" dirty="0" smtClean="0">
                <a:solidFill>
                  <a:schemeClr val="accent2"/>
                </a:solidFill>
              </a:rPr>
              <a:t>Need to establish a B field effect (5 sigma)</a:t>
            </a:r>
          </a:p>
          <a:p>
            <a:pPr marL="514350" indent="-514350">
              <a:buAutoNum type="arabicParenR"/>
            </a:pPr>
            <a:endParaRPr lang="en-US" dirty="0" smtClean="0">
              <a:solidFill>
                <a:schemeClr val="accent2"/>
              </a:solidFill>
            </a:endParaRPr>
          </a:p>
          <a:p>
            <a:pPr marL="514350" indent="-514350">
              <a:buAutoNum type="arabicParenR"/>
            </a:pPr>
            <a:r>
              <a:rPr lang="en-US" dirty="0" smtClean="0">
                <a:solidFill>
                  <a:schemeClr val="accent2"/>
                </a:solidFill>
              </a:rPr>
              <a:t>Relating to charge separation effect</a:t>
            </a:r>
          </a:p>
          <a:p>
            <a:pPr marL="514350" indent="-514350">
              <a:buAutoNum type="arabicParenR"/>
            </a:pPr>
            <a:endParaRPr lang="en-US" dirty="0" smtClean="0">
              <a:solidFill>
                <a:schemeClr val="accent2"/>
              </a:solidFill>
            </a:endParaRPr>
          </a:p>
          <a:p>
            <a:pPr marL="514350" indent="-514350">
              <a:buAutoNum type="arabicParenR"/>
            </a:pPr>
            <a:r>
              <a:rPr lang="en-US" dirty="0" smtClean="0">
                <a:solidFill>
                  <a:schemeClr val="accent2"/>
                </a:solidFill>
              </a:rPr>
              <a:t>Establish a beam energy dependence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4911" y="4114782"/>
            <a:ext cx="83869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OR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22585" y="4648168"/>
            <a:ext cx="7226658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Ruled out with quantitative analyses !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8593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361B58-819A-4A08-B756-D223DA5E6CB1}" type="slidenum">
              <a:rPr lang="en-US" altLang="zh-CN"/>
              <a:pPr>
                <a:defRPr/>
              </a:pPr>
              <a:t>12</a:t>
            </a:fld>
            <a:endParaRPr lang="en-US" altLang="zh-CN"/>
          </a:p>
        </p:txBody>
      </p:sp>
      <p:sp>
        <p:nvSpPr>
          <p:cNvPr id="26627" name="未知"/>
          <p:cNvSpPr>
            <a:spLocks/>
          </p:cNvSpPr>
          <p:nvPr/>
        </p:nvSpPr>
        <p:spPr bwMode="auto">
          <a:xfrm>
            <a:off x="6964363" y="3590925"/>
            <a:ext cx="3151187" cy="3370263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2147483646 w 21600"/>
              <a:gd name="T13" fmla="*/ 2147483646 h 21600"/>
              <a:gd name="T14" fmla="*/ 2147483646 w 21600"/>
              <a:gd name="T15" fmla="*/ 2147483646 h 21600"/>
              <a:gd name="T16" fmla="*/ 2147483646 w 21600"/>
              <a:gd name="T17" fmla="*/ 2147483646 h 2160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1600" h="21600">
                <a:moveTo>
                  <a:pt x="6698" y="0"/>
                </a:moveTo>
                <a:cubicBezTo>
                  <a:pt x="7829" y="264"/>
                  <a:pt x="12268" y="175"/>
                  <a:pt x="13496" y="1587"/>
                </a:cubicBezTo>
                <a:cubicBezTo>
                  <a:pt x="14723" y="3000"/>
                  <a:pt x="14479" y="6358"/>
                  <a:pt x="14061" y="8475"/>
                </a:cubicBezTo>
                <a:cubicBezTo>
                  <a:pt x="13644" y="10592"/>
                  <a:pt x="12160" y="12269"/>
                  <a:pt x="10989" y="14300"/>
                </a:cubicBezTo>
                <a:cubicBezTo>
                  <a:pt x="9818" y="16332"/>
                  <a:pt x="8482" y="19711"/>
                  <a:pt x="7024" y="20655"/>
                </a:cubicBezTo>
                <a:cubicBezTo>
                  <a:pt x="5566" y="21600"/>
                  <a:pt x="0" y="20089"/>
                  <a:pt x="2250" y="19975"/>
                </a:cubicBezTo>
                <a:cubicBezTo>
                  <a:pt x="4500" y="19861"/>
                  <a:pt x="19467" y="19873"/>
                  <a:pt x="20533" y="19975"/>
                </a:cubicBezTo>
                <a:cubicBezTo>
                  <a:pt x="21600" y="20077"/>
                  <a:pt x="10288" y="20378"/>
                  <a:pt x="8643" y="20582"/>
                </a:cubicBezTo>
                <a:cubicBezTo>
                  <a:pt x="6998" y="20785"/>
                  <a:pt x="10327" y="21087"/>
                  <a:pt x="10662" y="21188"/>
                </a:cubicBezTo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0" y="762000"/>
            <a:ext cx="9067800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342900" indent="-342900" eaLnBrk="1" hangingPunct="1">
              <a:buSzPct val="100000"/>
              <a:buFont typeface="Wingdings" panose="05000000000000000000" pitchFamily="2" charset="2"/>
              <a:buChar char="l"/>
              <a:defRPr/>
            </a:pPr>
            <a:r>
              <a:rPr lang="zh-CN" altLang="en-US" sz="2400" b="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Projection from 1.2B events shows difference in </a:t>
            </a:r>
            <a:r>
              <a:rPr lang="zh-CN" altLang="en-US" sz="2400" b="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ΔH</a:t>
            </a:r>
            <a:r>
              <a:rPr lang="zh-CN" altLang="en-US" sz="2400" b="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endParaRPr lang="zh-CN" altLang="en-US" sz="1000" b="0">
              <a:solidFill>
                <a:schemeClr val="tx1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171450" indent="-171450" eaLnBrk="1" hangingPunct="1">
              <a:buSzPct val="100000"/>
              <a:buFont typeface="Wingdings" panose="05000000000000000000" pitchFamily="2" charset="2"/>
              <a:buChar char="l"/>
              <a:defRPr/>
            </a:pPr>
            <a:endParaRPr lang="zh-CN" altLang="en-US" sz="1000" b="0">
              <a:solidFill>
                <a:schemeClr val="tx1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171450" indent="-171450" eaLnBrk="1" hangingPunct="1">
              <a:buSzPct val="100000"/>
              <a:buFont typeface="Wingdings" panose="05000000000000000000" pitchFamily="2" charset="2"/>
              <a:buChar char="l"/>
              <a:defRPr/>
            </a:pPr>
            <a:r>
              <a:rPr lang="zh-CN" altLang="en-US" sz="2400" b="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The ratio is 5</a:t>
            </a:r>
            <a:r>
              <a:rPr lang="zh-CN" altLang="en-US" sz="2400" b="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σ </a:t>
            </a:r>
            <a:r>
              <a:rPr lang="zh-CN" altLang="en-US" sz="2400" b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above 1</a:t>
            </a:r>
            <a:r>
              <a:rPr lang="zh-CN" altLang="en-US" sz="2400" b="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(3σ with 400M events)</a:t>
            </a:r>
          </a:p>
          <a:p>
            <a:pPr marL="342900" indent="-342900" eaLnBrk="1" hangingPunct="1">
              <a:buSzPct val="100000"/>
              <a:buFont typeface="Wingdings" panose="05000000000000000000" pitchFamily="2" charset="2"/>
              <a:buChar char="l"/>
              <a:defRPr/>
            </a:pPr>
            <a:endParaRPr lang="zh-CN" altLang="en-US" sz="1000" b="0">
              <a:solidFill>
                <a:schemeClr val="tx1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342900" indent="-342900" eaLnBrk="1" hangingPunct="1">
              <a:buSzPct val="100000"/>
              <a:buFont typeface="Wingdings" panose="05000000000000000000" pitchFamily="2" charset="2"/>
              <a:buChar char="l"/>
              <a:defRPr/>
            </a:pPr>
            <a:r>
              <a:rPr lang="zh-CN" altLang="en-US" sz="2400" b="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If it's v</a:t>
            </a:r>
            <a:r>
              <a:rPr lang="zh-CN" altLang="en-US" sz="2400" b="0" baseline="-25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2</a:t>
            </a:r>
            <a:r>
              <a:rPr lang="zh-CN" altLang="en-US" sz="2400" b="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-driven, the ratio will follow eccentricity (</a:t>
            </a:r>
            <a:r>
              <a:rPr lang="zh-CN" altLang="en-US" sz="2400" b="0">
                <a:solidFill>
                  <a:srgbClr val="0000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be 1 or below 1</a:t>
            </a:r>
            <a:r>
              <a:rPr lang="zh-CN" altLang="en-US" sz="2400" b="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)</a:t>
            </a:r>
            <a:endParaRPr lang="zh-CN" altLang="en-US" sz="2400" b="0">
              <a:solidFill>
                <a:schemeClr val="tx1"/>
              </a:solidFill>
              <a:latin typeface="Arial" panose="020B0604020202020204" pitchFamily="34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26629" name="Rectangle 4"/>
          <p:cNvSpPr>
            <a:spLocks noChangeArrowheads="1"/>
          </p:cNvSpPr>
          <p:nvPr/>
        </p:nvSpPr>
        <p:spPr bwMode="auto">
          <a:xfrm>
            <a:off x="0" y="152400"/>
            <a:ext cx="9144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en-US" sz="3400">
                <a:solidFill>
                  <a:srgbClr val="FF0066"/>
                </a:solidFill>
                <a:latin typeface="Comic Sans MS" panose="030F0702030302020204" pitchFamily="66" charset="0"/>
              </a:rPr>
              <a:t>Isobars: charge separation</a:t>
            </a:r>
            <a:endParaRPr lang="zh-CN" altLang="en-US" sz="4400" b="0">
              <a:solidFill>
                <a:srgbClr val="FF0066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16" y="2651986"/>
            <a:ext cx="8857959" cy="367253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48301" y="6172128"/>
            <a:ext cx="6952609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Very Successful RHIC Run in 2018 !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C3F52B-BE50-40DB-AC6C-3C6B5498655D}" type="slidenum">
              <a:rPr lang="en-US" altLang="zh-CN" smtClean="0"/>
              <a:pPr>
                <a:defRPr/>
              </a:pPr>
              <a:t>13</a:t>
            </a:fld>
            <a:endParaRPr lang="en-US" altLang="zh-CN"/>
          </a:p>
        </p:txBody>
      </p:sp>
      <p:sp>
        <p:nvSpPr>
          <p:cNvPr id="27651" name="TextBox 4"/>
          <p:cNvSpPr txBox="1">
            <a:spLocks noChangeArrowheads="1"/>
          </p:cNvSpPr>
          <p:nvPr/>
        </p:nvSpPr>
        <p:spPr bwMode="auto">
          <a:xfrm>
            <a:off x="323850" y="76200"/>
            <a:ext cx="85915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000">
                <a:solidFill>
                  <a:srgbClr val="FF0000"/>
                </a:solidFill>
                <a:latin typeface="Times New Roman" panose="02020603050405020304" pitchFamily="18" charset="0"/>
              </a:rPr>
              <a:t>Experimental Window of Opportunity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838268"/>
            <a:ext cx="8077096" cy="42780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>
              <a:buFontTx/>
              <a:buAutoNum type="arabicParenR"/>
              <a:defRPr/>
            </a:pPr>
            <a:r>
              <a:rPr lang="en-US" dirty="0"/>
              <a:t>Isobaric running to see B field effect</a:t>
            </a:r>
          </a:p>
          <a:p>
            <a:pPr>
              <a:defRPr/>
            </a:pPr>
            <a:r>
              <a:rPr lang="en-US" dirty="0"/>
              <a:t>	</a:t>
            </a:r>
            <a:r>
              <a:rPr lang="en-US" dirty="0" smtClean="0"/>
              <a:t>Successful Run 2018 @200 </a:t>
            </a:r>
            <a:r>
              <a:rPr lang="en-US" dirty="0"/>
              <a:t>GeV </a:t>
            </a:r>
          </a:p>
          <a:p>
            <a:pPr>
              <a:defRPr/>
            </a:pPr>
            <a:r>
              <a:rPr lang="en-US" dirty="0"/>
              <a:t>2) </a:t>
            </a:r>
            <a:r>
              <a:rPr lang="en-US" dirty="0" err="1"/>
              <a:t>Au+Au</a:t>
            </a:r>
            <a:r>
              <a:rPr lang="en-US" dirty="0"/>
              <a:t> data from </a:t>
            </a:r>
            <a:r>
              <a:rPr lang="en-US" dirty="0" smtClean="0"/>
              <a:t>low RHIC energies </a:t>
            </a:r>
            <a:endParaRPr lang="en-US" dirty="0"/>
          </a:p>
          <a:p>
            <a:pPr>
              <a:defRPr/>
            </a:pPr>
            <a:r>
              <a:rPr lang="en-US" dirty="0"/>
              <a:t>	to observe B magnitude and life-time</a:t>
            </a:r>
          </a:p>
          <a:p>
            <a:pPr>
              <a:defRPr/>
            </a:pPr>
            <a:r>
              <a:rPr lang="en-US" dirty="0"/>
              <a:t>	difference </a:t>
            </a:r>
            <a:r>
              <a:rPr lang="en-US" dirty="0" smtClean="0"/>
              <a:t>2019-2022</a:t>
            </a:r>
          </a:p>
          <a:p>
            <a:pPr>
              <a:defRPr/>
            </a:pPr>
            <a:r>
              <a:rPr lang="en-US" dirty="0" smtClean="0"/>
              <a:t>3) If promising, another run for isobaric </a:t>
            </a:r>
          </a:p>
          <a:p>
            <a:pPr>
              <a:defRPr/>
            </a:pPr>
            <a:r>
              <a:rPr lang="en-US" dirty="0"/>
              <a:t>	</a:t>
            </a:r>
            <a:r>
              <a:rPr lang="en-US" dirty="0" smtClean="0"/>
              <a:t>system would be needed</a:t>
            </a:r>
            <a:endParaRPr lang="en-US" dirty="0"/>
          </a:p>
          <a:p>
            <a:pPr>
              <a:defRPr/>
            </a:pP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76318" y="4571970"/>
            <a:ext cx="9049529" cy="21852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There must be some background – </a:t>
            </a:r>
          </a:p>
          <a:p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 smtClean="0">
                <a:solidFill>
                  <a:schemeClr val="accent2"/>
                </a:solidFill>
              </a:rPr>
              <a:t> yet no satisfactory background model can</a:t>
            </a:r>
          </a:p>
          <a:p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 smtClean="0">
                <a:solidFill>
                  <a:schemeClr val="accent2"/>
                </a:solidFill>
              </a:rPr>
              <a:t>   explain all features in data –</a:t>
            </a:r>
          </a:p>
          <a:p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 smtClean="0">
                <a:solidFill>
                  <a:schemeClr val="accent2"/>
                </a:solidFill>
              </a:rPr>
              <a:t> any room for CME/CMW? Definitive Answer?</a:t>
            </a:r>
            <a:endParaRPr lang="en-US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D571C1-EB63-4C5D-8360-60CDCDFD10CE}" type="slidenum">
              <a:rPr lang="en-US" altLang="zh-CN" smtClean="0"/>
              <a:pPr>
                <a:defRPr/>
              </a:pPr>
              <a:t>14</a:t>
            </a:fld>
            <a:endParaRPr lang="en-US" altLang="zh-CN"/>
          </a:p>
        </p:txBody>
      </p:sp>
      <p:pic>
        <p:nvPicPr>
          <p:cNvPr id="4" name="image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371684" y="685872"/>
            <a:ext cx="5714850" cy="5598557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sp>
        <p:nvSpPr>
          <p:cNvPr id="5" name="Shape 172"/>
          <p:cNvSpPr/>
          <p:nvPr/>
        </p:nvSpPr>
        <p:spPr>
          <a:xfrm>
            <a:off x="1984298" y="3276604"/>
            <a:ext cx="998523" cy="379772"/>
          </a:xfrm>
          <a:prstGeom prst="ellipse">
            <a:avLst/>
          </a:prstGeom>
          <a:noFill/>
          <a:ln w="38100" cap="flat">
            <a:solidFill>
              <a:srgbClr val="FFFFFF"/>
            </a:solidFill>
            <a:prstDash val="solid"/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wrap="square" lIns="45719" tIns="45719" rIns="45719" bIns="45719" numCol="1" anchor="ctr">
            <a:noAutofit/>
          </a:bodyPr>
          <a:lstStyle/>
          <a:p>
            <a:pPr algn="l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6" name="Shape 173"/>
          <p:cNvSpPr/>
          <p:nvPr/>
        </p:nvSpPr>
        <p:spPr>
          <a:xfrm>
            <a:off x="2409909" y="4343376"/>
            <a:ext cx="1145823" cy="370292"/>
          </a:xfrm>
          <a:prstGeom prst="ellipse">
            <a:avLst/>
          </a:prstGeom>
          <a:noFill/>
          <a:ln w="38100" cap="flat">
            <a:solidFill>
              <a:srgbClr val="FFFFFF"/>
            </a:solidFill>
            <a:prstDash val="solid"/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wrap="square" lIns="45719" tIns="45719" rIns="45719" bIns="45719" numCol="1" anchor="ctr">
            <a:noAutofit/>
          </a:bodyPr>
          <a:lstStyle/>
          <a:p>
            <a:pPr algn="l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7" name="TextBox 6"/>
          <p:cNvSpPr txBox="1"/>
          <p:nvPr/>
        </p:nvSpPr>
        <p:spPr>
          <a:xfrm>
            <a:off x="914496" y="76288"/>
            <a:ext cx="6564426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QCD Phases and Phase Transition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308" y="6242357"/>
            <a:ext cx="8552854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Crossover -- Critical Point – first order PT ?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60421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D571C1-EB63-4C5D-8360-60CDCDFD10CE}" type="slidenum">
              <a:rPr lang="en-US" altLang="zh-CN" smtClean="0"/>
              <a:pPr>
                <a:defRPr/>
              </a:pPr>
              <a:t>15</a:t>
            </a:fld>
            <a:endParaRPr lang="en-US" altLang="zh-CN"/>
          </a:p>
        </p:txBody>
      </p:sp>
      <p:grpSp>
        <p:nvGrpSpPr>
          <p:cNvPr id="3" name="Group 188"/>
          <p:cNvGrpSpPr/>
          <p:nvPr/>
        </p:nvGrpSpPr>
        <p:grpSpPr>
          <a:xfrm>
            <a:off x="950432" y="1005595"/>
            <a:ext cx="7090888" cy="4328355"/>
            <a:chOff x="0" y="0"/>
            <a:chExt cx="7090886" cy="4328354"/>
          </a:xfrm>
        </p:grpSpPr>
        <p:pic>
          <p:nvPicPr>
            <p:cNvPr id="4" name="41586_2007_Article_BFnature06080_Fig2_HTML.jp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4558" y="0"/>
              <a:ext cx="7076329" cy="432835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5" name="Shape 185"/>
            <p:cNvSpPr/>
            <p:nvPr/>
          </p:nvSpPr>
          <p:spPr>
            <a:xfrm>
              <a:off x="0" y="46899"/>
              <a:ext cx="211354" cy="217542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1600" cap="all" spc="32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Futura"/>
                </a:defRPr>
              </a:pPr>
              <a:endParaRPr/>
            </a:p>
          </p:txBody>
        </p:sp>
        <p:sp>
          <p:nvSpPr>
            <p:cNvPr id="6" name="Shape 186"/>
            <p:cNvSpPr/>
            <p:nvPr/>
          </p:nvSpPr>
          <p:spPr>
            <a:xfrm>
              <a:off x="0" y="1863156"/>
              <a:ext cx="211354" cy="217543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1600" cap="all" spc="32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Futura"/>
                </a:defRPr>
              </a:pPr>
              <a:endParaRPr/>
            </a:p>
          </p:txBody>
        </p:sp>
        <p:sp>
          <p:nvSpPr>
            <p:cNvPr id="7" name="Shape 187"/>
            <p:cNvSpPr/>
            <p:nvPr/>
          </p:nvSpPr>
          <p:spPr>
            <a:xfrm>
              <a:off x="3290492" y="46899"/>
              <a:ext cx="211355" cy="217542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1600" cap="all" spc="32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Futura"/>
                </a:defRPr>
              </a:pPr>
              <a:endParaRPr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1653951" y="228684"/>
            <a:ext cx="604216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Chemical </a:t>
            </a:r>
            <a:r>
              <a:rPr lang="en-US" altLang="zh-CN" dirty="0" err="1" smtClean="0">
                <a:solidFill>
                  <a:srgbClr val="FF0000"/>
                </a:solidFill>
              </a:rPr>
              <a:t>Freezeout</a:t>
            </a:r>
            <a:r>
              <a:rPr lang="en-US" altLang="zh-CN" dirty="0" smtClean="0">
                <a:solidFill>
                  <a:srgbClr val="FF0000"/>
                </a:solidFill>
              </a:rPr>
              <a:t> Conditions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61786" y="5490543"/>
            <a:ext cx="7359835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Beam Energy Scan Program at RHIC:</a:t>
            </a:r>
          </a:p>
          <a:p>
            <a:r>
              <a:rPr lang="en-US" dirty="0" smtClean="0">
                <a:solidFill>
                  <a:schemeClr val="accent2"/>
                </a:solidFill>
              </a:rPr>
              <a:t>Approaching Critical </a:t>
            </a:r>
            <a:r>
              <a:rPr lang="en-US" dirty="0">
                <a:solidFill>
                  <a:schemeClr val="accent2"/>
                </a:solidFill>
              </a:rPr>
              <a:t>R</a:t>
            </a:r>
            <a:r>
              <a:rPr lang="en-US" dirty="0" smtClean="0">
                <a:solidFill>
                  <a:schemeClr val="accent2"/>
                </a:solidFill>
              </a:rPr>
              <a:t>egion via BES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10" name="Shape 198"/>
          <p:cNvSpPr/>
          <p:nvPr/>
        </p:nvSpPr>
        <p:spPr>
          <a:xfrm>
            <a:off x="5023913" y="762070"/>
            <a:ext cx="2811667" cy="3488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 algn="l">
              <a:defRPr sz="1192" b="1">
                <a:solidFill>
                  <a:srgbClr val="000000"/>
                </a:solid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rPr sz="1600" dirty="0"/>
              <a:t>Nature 448, 302-309 (2007)</a:t>
            </a:r>
          </a:p>
        </p:txBody>
      </p:sp>
    </p:spTree>
    <p:extLst>
      <p:ext uri="{BB962C8B-B14F-4D97-AF65-F5344CB8AC3E}">
        <p14:creationId xmlns:p14="http://schemas.microsoft.com/office/powerpoint/2010/main" val="41999522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D571C1-EB63-4C5D-8360-60CDCDFD10CE}" type="slidenum">
              <a:rPr lang="en-US" altLang="zh-CN" smtClean="0"/>
              <a:pPr>
                <a:defRPr/>
              </a:pPr>
              <a:t>16</a:t>
            </a:fld>
            <a:endParaRPr lang="en-US" altLang="zh-CN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0159132"/>
              </p:ext>
            </p:extLst>
          </p:nvPr>
        </p:nvGraphicFramePr>
        <p:xfrm>
          <a:off x="142992" y="2916801"/>
          <a:ext cx="2694764" cy="6403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54" name="Equation" r:id="rId4" imgW="2120900" imgH="469900" progId="Equation.DSMT4">
                  <p:embed/>
                </p:oleObj>
              </mc:Choice>
              <mc:Fallback>
                <p:oleObj name="Equation" r:id="rId4" imgW="2120900" imgH="469900" progId="Equation.DSMT4">
                  <p:embed/>
                  <p:pic>
                    <p:nvPicPr>
                      <p:cNvPr id="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992" y="2916801"/>
                        <a:ext cx="2694764" cy="640396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文本框 8"/>
          <p:cNvSpPr txBox="1"/>
          <p:nvPr/>
        </p:nvSpPr>
        <p:spPr>
          <a:xfrm>
            <a:off x="120" y="741526"/>
            <a:ext cx="86962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defTabSz="914400">
              <a:buFontTx/>
              <a:buAutoNum type="arabicPeriod"/>
            </a:pPr>
            <a:r>
              <a:rPr kumimoji="1" lang="en-US" altLang="zh-CN" sz="2400" b="1" dirty="0">
                <a:solidFill>
                  <a:schemeClr val="accent2"/>
                </a:solidFill>
                <a:cs typeface="Arial"/>
              </a:rPr>
              <a:t>Higher</a:t>
            </a:r>
            <a:r>
              <a:rPr kumimoji="1" lang="zh-CN" altLang="en-US" sz="2400" b="1" dirty="0">
                <a:solidFill>
                  <a:schemeClr val="accent2"/>
                </a:solidFill>
                <a:cs typeface="Arial"/>
              </a:rPr>
              <a:t> </a:t>
            </a:r>
            <a:r>
              <a:rPr kumimoji="1" lang="en-US" altLang="zh-CN" sz="2400" b="1" dirty="0">
                <a:solidFill>
                  <a:schemeClr val="accent2"/>
                </a:solidFill>
                <a:cs typeface="Arial"/>
              </a:rPr>
              <a:t>order</a:t>
            </a:r>
            <a:r>
              <a:rPr kumimoji="1" lang="zh-CN" altLang="en-US" sz="2400" b="1" dirty="0">
                <a:solidFill>
                  <a:schemeClr val="accent2"/>
                </a:solidFill>
                <a:cs typeface="Arial"/>
              </a:rPr>
              <a:t> </a:t>
            </a:r>
            <a:r>
              <a:rPr kumimoji="1" lang="en-US" altLang="zh-CN" sz="2400" b="1" dirty="0" err="1">
                <a:solidFill>
                  <a:schemeClr val="accent2"/>
                </a:solidFill>
                <a:cs typeface="Arial"/>
              </a:rPr>
              <a:t>cumulants</a:t>
            </a:r>
            <a:r>
              <a:rPr kumimoji="1" lang="en-US" altLang="zh-CN" sz="2400" b="1" dirty="0">
                <a:solidFill>
                  <a:schemeClr val="accent2"/>
                </a:solidFill>
                <a:cs typeface="Arial"/>
              </a:rPr>
              <a:t>/moments:</a:t>
            </a:r>
            <a:r>
              <a:rPr kumimoji="1" lang="zh-CN" altLang="en-US" sz="2400" b="1" dirty="0">
                <a:solidFill>
                  <a:schemeClr val="accent2"/>
                </a:solidFill>
                <a:cs typeface="Arial"/>
              </a:rPr>
              <a:t> </a:t>
            </a:r>
            <a:r>
              <a:rPr kumimoji="1" lang="en-US" altLang="zh-CN" sz="2400" b="1" dirty="0" smtClean="0">
                <a:solidFill>
                  <a:schemeClr val="accent2"/>
                </a:solidFill>
                <a:cs typeface="Arial"/>
              </a:rPr>
              <a:t>shape</a:t>
            </a:r>
            <a:r>
              <a:rPr kumimoji="1" lang="zh-CN" altLang="en-US" sz="2400" b="1" dirty="0" smtClean="0">
                <a:solidFill>
                  <a:schemeClr val="accent2"/>
                </a:solidFill>
                <a:cs typeface="Arial"/>
              </a:rPr>
              <a:t> </a:t>
            </a:r>
            <a:r>
              <a:rPr kumimoji="1" lang="en-US" altLang="zh-CN" sz="2400" b="1" dirty="0">
                <a:solidFill>
                  <a:schemeClr val="accent2"/>
                </a:solidFill>
                <a:cs typeface="Arial"/>
              </a:rPr>
              <a:t>of</a:t>
            </a:r>
            <a:r>
              <a:rPr kumimoji="1" lang="zh-CN" altLang="en-US" sz="2400" b="1" dirty="0">
                <a:solidFill>
                  <a:schemeClr val="accent2"/>
                </a:solidFill>
                <a:cs typeface="Arial"/>
              </a:rPr>
              <a:t> </a:t>
            </a:r>
            <a:r>
              <a:rPr kumimoji="1" lang="en-US" altLang="zh-CN" sz="2400" b="1" dirty="0">
                <a:solidFill>
                  <a:schemeClr val="accent2"/>
                </a:solidFill>
                <a:cs typeface="Arial"/>
              </a:rPr>
              <a:t>distributions</a:t>
            </a:r>
            <a:r>
              <a:rPr kumimoji="1" lang="zh-CN" altLang="en-US" sz="2400" b="1" dirty="0">
                <a:solidFill>
                  <a:schemeClr val="accent2"/>
                </a:solidFill>
                <a:cs typeface="Arial"/>
              </a:rPr>
              <a:t> </a:t>
            </a:r>
            <a:r>
              <a:rPr kumimoji="1" lang="en-US" altLang="zh-CN" sz="2400" b="1" dirty="0">
                <a:solidFill>
                  <a:schemeClr val="accent2"/>
                </a:solidFill>
                <a:cs typeface="Arial"/>
              </a:rPr>
              <a:t>and</a:t>
            </a:r>
            <a:r>
              <a:rPr kumimoji="1" lang="zh-CN" altLang="en-US" sz="2400" b="1" dirty="0">
                <a:solidFill>
                  <a:schemeClr val="accent2"/>
                </a:solidFill>
                <a:cs typeface="Arial"/>
              </a:rPr>
              <a:t> </a:t>
            </a:r>
            <a:r>
              <a:rPr kumimoji="1" lang="en-US" altLang="zh-CN" sz="2400" b="1" dirty="0">
                <a:solidFill>
                  <a:schemeClr val="accent2"/>
                </a:solidFill>
                <a:cs typeface="Arial"/>
              </a:rPr>
              <a:t>quantify</a:t>
            </a:r>
            <a:r>
              <a:rPr kumimoji="1" lang="zh-CN" altLang="en-US" sz="2400" b="1" dirty="0">
                <a:solidFill>
                  <a:schemeClr val="accent2"/>
                </a:solidFill>
                <a:cs typeface="Arial"/>
              </a:rPr>
              <a:t> </a:t>
            </a:r>
            <a:r>
              <a:rPr kumimoji="1" lang="en-US" altLang="zh-CN" sz="2400" b="1" dirty="0" smtClean="0">
                <a:solidFill>
                  <a:schemeClr val="accent2"/>
                </a:solidFill>
                <a:cs typeface="Arial"/>
              </a:rPr>
              <a:t>fluctuations</a:t>
            </a:r>
            <a:r>
              <a:rPr kumimoji="1" lang="en-US" altLang="zh-CN" sz="2400" dirty="0">
                <a:solidFill>
                  <a:schemeClr val="accent2"/>
                </a:solidFill>
                <a:cs typeface="Arial"/>
              </a:rPr>
              <a:t> </a:t>
            </a:r>
            <a:r>
              <a:rPr kumimoji="1" lang="en-US" altLang="zh-CN" sz="2400" dirty="0" smtClean="0">
                <a:solidFill>
                  <a:schemeClr val="accent2"/>
                </a:solidFill>
                <a:cs typeface="Arial"/>
              </a:rPr>
              <a:t>--</a:t>
            </a:r>
            <a:r>
              <a:rPr kumimoji="1" lang="zh-CN" altLang="en-US" sz="2400" b="1" dirty="0" smtClean="0">
                <a:solidFill>
                  <a:schemeClr val="accent2"/>
                </a:solidFill>
                <a:cs typeface="Arial"/>
              </a:rPr>
              <a:t> </a:t>
            </a:r>
            <a:r>
              <a:rPr kumimoji="1" lang="en-US" altLang="zh-CN" sz="2400" b="1" dirty="0">
                <a:solidFill>
                  <a:schemeClr val="accent2"/>
                </a:solidFill>
                <a:cs typeface="Arial"/>
              </a:rPr>
              <a:t>correlation</a:t>
            </a:r>
            <a:r>
              <a:rPr kumimoji="1" lang="zh-CN" altLang="en-US" sz="2400" b="1" dirty="0">
                <a:solidFill>
                  <a:schemeClr val="accent2"/>
                </a:solidFill>
                <a:cs typeface="Arial"/>
              </a:rPr>
              <a:t> </a:t>
            </a:r>
            <a:r>
              <a:rPr kumimoji="1" lang="en-US" altLang="zh-CN" sz="2400" b="1" dirty="0">
                <a:solidFill>
                  <a:schemeClr val="accent2"/>
                </a:solidFill>
                <a:cs typeface="Arial"/>
              </a:rPr>
              <a:t>length</a:t>
            </a:r>
            <a:r>
              <a:rPr kumimoji="1" lang="zh-CN" altLang="en-US" sz="2400" b="1" dirty="0">
                <a:solidFill>
                  <a:schemeClr val="accent2"/>
                </a:solidFill>
                <a:cs typeface="Arial"/>
              </a:rPr>
              <a:t> </a:t>
            </a:r>
            <a:r>
              <a:rPr kumimoji="1" lang="en-US" altLang="zh-CN" sz="2400" b="1" dirty="0">
                <a:solidFill>
                  <a:schemeClr val="accent2"/>
                </a:solidFill>
                <a:cs typeface="Arial"/>
              </a:rPr>
              <a:t>(ξ</a:t>
            </a:r>
            <a:r>
              <a:rPr kumimoji="1" lang="en-US" altLang="zh-CN" sz="2400" b="1" dirty="0" smtClean="0">
                <a:solidFill>
                  <a:schemeClr val="accent2"/>
                </a:solidFill>
                <a:cs typeface="Arial"/>
              </a:rPr>
              <a:t>)</a:t>
            </a:r>
            <a:endParaRPr kumimoji="1" lang="zh-CN" altLang="en-US" sz="2400" b="1" dirty="0">
              <a:solidFill>
                <a:schemeClr val="accent2"/>
              </a:solidFill>
              <a:latin typeface="Arial"/>
              <a:ea typeface="+mj-ea"/>
              <a:cs typeface="Arial"/>
            </a:endParaRPr>
          </a:p>
        </p:txBody>
      </p:sp>
      <p:sp>
        <p:nvSpPr>
          <p:cNvPr id="5" name="文本框 12"/>
          <p:cNvSpPr txBox="1"/>
          <p:nvPr/>
        </p:nvSpPr>
        <p:spPr>
          <a:xfrm>
            <a:off x="142992" y="3733220"/>
            <a:ext cx="53015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200" i="1" dirty="0">
                <a:latin typeface="Arial"/>
                <a:ea typeface="+mj-ea"/>
                <a:cs typeface="Arial"/>
              </a:rPr>
              <a:t>M.</a:t>
            </a:r>
            <a:r>
              <a:rPr kumimoji="1" lang="zh-CN" altLang="en-US" sz="1200" i="1" dirty="0">
                <a:latin typeface="Arial"/>
                <a:ea typeface="+mj-ea"/>
                <a:cs typeface="Arial"/>
              </a:rPr>
              <a:t> </a:t>
            </a:r>
            <a:r>
              <a:rPr kumimoji="1" lang="en-US" altLang="zh-CN" sz="1200" i="1" dirty="0">
                <a:latin typeface="Arial"/>
                <a:ea typeface="+mj-ea"/>
                <a:cs typeface="Arial"/>
              </a:rPr>
              <a:t>A.</a:t>
            </a:r>
            <a:r>
              <a:rPr kumimoji="1" lang="zh-CN" altLang="en-US" sz="1200" i="1" dirty="0">
                <a:latin typeface="Arial"/>
                <a:ea typeface="+mj-ea"/>
                <a:cs typeface="Arial"/>
              </a:rPr>
              <a:t> </a:t>
            </a:r>
            <a:r>
              <a:rPr kumimoji="1" lang="en-US" altLang="zh-CN" sz="1200" i="1" dirty="0" err="1">
                <a:latin typeface="Arial"/>
                <a:ea typeface="+mj-ea"/>
                <a:cs typeface="Arial"/>
              </a:rPr>
              <a:t>Stephanov</a:t>
            </a:r>
            <a:r>
              <a:rPr kumimoji="1" lang="en-US" altLang="zh-CN" sz="1200" i="1" dirty="0">
                <a:latin typeface="Arial"/>
                <a:ea typeface="+mj-ea"/>
                <a:cs typeface="Arial"/>
              </a:rPr>
              <a:t>,</a:t>
            </a:r>
            <a:r>
              <a:rPr kumimoji="1" lang="zh-CN" altLang="en-US" sz="1200" i="1" dirty="0">
                <a:latin typeface="Arial"/>
                <a:ea typeface="+mj-ea"/>
                <a:cs typeface="Arial"/>
              </a:rPr>
              <a:t> </a:t>
            </a:r>
            <a:r>
              <a:rPr kumimoji="1" lang="en-US" altLang="zh-CN" sz="1200" i="1" dirty="0">
                <a:latin typeface="Arial"/>
                <a:ea typeface="+mj-ea"/>
                <a:cs typeface="Arial"/>
              </a:rPr>
              <a:t>Phys.</a:t>
            </a:r>
            <a:r>
              <a:rPr kumimoji="1" lang="zh-CN" altLang="en-US" sz="1200" i="1" dirty="0">
                <a:latin typeface="Arial"/>
                <a:ea typeface="+mj-ea"/>
                <a:cs typeface="Arial"/>
              </a:rPr>
              <a:t> </a:t>
            </a:r>
            <a:r>
              <a:rPr kumimoji="1" lang="en-US" altLang="zh-CN" sz="1200" i="1" dirty="0">
                <a:latin typeface="Arial"/>
                <a:ea typeface="+mj-ea"/>
                <a:cs typeface="Arial"/>
              </a:rPr>
              <a:t>Rev.</a:t>
            </a:r>
            <a:r>
              <a:rPr kumimoji="1" lang="zh-CN" altLang="en-US" sz="1200" i="1" dirty="0">
                <a:latin typeface="Arial"/>
                <a:ea typeface="+mj-ea"/>
                <a:cs typeface="Arial"/>
              </a:rPr>
              <a:t> </a:t>
            </a:r>
            <a:r>
              <a:rPr kumimoji="1" lang="en-US" altLang="zh-CN" sz="1200" i="1" dirty="0" err="1">
                <a:latin typeface="Arial"/>
                <a:ea typeface="+mj-ea"/>
                <a:cs typeface="Arial"/>
              </a:rPr>
              <a:t>Lett</a:t>
            </a:r>
            <a:r>
              <a:rPr kumimoji="1" lang="en-US" altLang="zh-CN" sz="1200" i="1" dirty="0">
                <a:latin typeface="Arial"/>
                <a:ea typeface="+mj-ea"/>
                <a:cs typeface="Arial"/>
              </a:rPr>
              <a:t>.</a:t>
            </a:r>
            <a:r>
              <a:rPr kumimoji="1" lang="zh-CN" altLang="en-US" sz="1200" i="1" dirty="0">
                <a:latin typeface="Arial"/>
                <a:ea typeface="+mj-ea"/>
                <a:cs typeface="Arial"/>
              </a:rPr>
              <a:t> </a:t>
            </a:r>
            <a:r>
              <a:rPr kumimoji="1" lang="en-US" altLang="zh-CN" sz="1200" i="1" dirty="0">
                <a:latin typeface="Arial"/>
                <a:ea typeface="+mj-ea"/>
                <a:cs typeface="Arial"/>
              </a:rPr>
              <a:t>102,</a:t>
            </a:r>
            <a:r>
              <a:rPr kumimoji="1" lang="zh-CN" altLang="en-US" sz="1200" i="1" dirty="0">
                <a:latin typeface="Arial"/>
                <a:ea typeface="+mj-ea"/>
                <a:cs typeface="Arial"/>
              </a:rPr>
              <a:t> </a:t>
            </a:r>
            <a:r>
              <a:rPr kumimoji="1" lang="en-US" altLang="zh-CN" sz="1200" i="1" dirty="0">
                <a:latin typeface="Arial"/>
                <a:ea typeface="+mj-ea"/>
                <a:cs typeface="Arial"/>
              </a:rPr>
              <a:t>032301</a:t>
            </a:r>
            <a:r>
              <a:rPr kumimoji="1" lang="zh-CN" altLang="en-US" sz="1200" i="1" dirty="0">
                <a:latin typeface="Arial"/>
                <a:ea typeface="+mj-ea"/>
                <a:cs typeface="Arial"/>
              </a:rPr>
              <a:t> </a:t>
            </a:r>
            <a:r>
              <a:rPr kumimoji="1" lang="en-US" altLang="zh-CN" sz="1200" i="1" dirty="0">
                <a:latin typeface="Arial"/>
                <a:ea typeface="+mj-ea"/>
                <a:cs typeface="Arial"/>
              </a:rPr>
              <a:t>(2009);</a:t>
            </a:r>
            <a:r>
              <a:rPr kumimoji="1" lang="en-US" altLang="zh-CN" sz="1200" i="1" dirty="0">
                <a:cs typeface="Arial"/>
              </a:rPr>
              <a:t> 107, 052301 (2011).</a:t>
            </a:r>
            <a:endParaRPr kumimoji="1" lang="en-US" altLang="zh-CN" sz="1200" i="1" dirty="0">
              <a:latin typeface="Arial"/>
              <a:ea typeface="+mj-ea"/>
              <a:cs typeface="Arial"/>
            </a:endParaRPr>
          </a:p>
          <a:p>
            <a:r>
              <a:rPr kumimoji="1" lang="en-US" altLang="zh-CN" sz="1200" i="1" dirty="0">
                <a:cs typeface="Arial"/>
              </a:rPr>
              <a:t>M</a:t>
            </a:r>
            <a:r>
              <a:rPr kumimoji="1" lang="zh-CN" altLang="en-US" sz="1200" i="1" dirty="0">
                <a:cs typeface="Arial"/>
              </a:rPr>
              <a:t>.</a:t>
            </a:r>
            <a:r>
              <a:rPr kumimoji="1" lang="en-US" altLang="zh-CN" sz="1200" i="1" dirty="0" err="1">
                <a:cs typeface="Arial"/>
              </a:rPr>
              <a:t>Asakawa</a:t>
            </a:r>
            <a:r>
              <a:rPr kumimoji="1" lang="en-US" altLang="zh-CN" sz="1200" i="1" dirty="0">
                <a:cs typeface="Arial"/>
              </a:rPr>
              <a:t>,</a:t>
            </a:r>
            <a:r>
              <a:rPr kumimoji="1" lang="zh-CN" altLang="en-US" sz="1200" i="1" dirty="0">
                <a:cs typeface="Arial"/>
              </a:rPr>
              <a:t> </a:t>
            </a:r>
            <a:r>
              <a:rPr kumimoji="1" lang="en-US" altLang="zh-CN" sz="1200" i="1" dirty="0">
                <a:cs typeface="Arial"/>
              </a:rPr>
              <a:t>S.</a:t>
            </a:r>
            <a:r>
              <a:rPr kumimoji="1" lang="zh-CN" altLang="en-US" sz="1200" i="1" dirty="0">
                <a:cs typeface="Arial"/>
              </a:rPr>
              <a:t> </a:t>
            </a:r>
            <a:r>
              <a:rPr kumimoji="1" lang="en-US" altLang="zh-CN" sz="1200" i="1" dirty="0" err="1">
                <a:cs typeface="Arial"/>
              </a:rPr>
              <a:t>Ejiri</a:t>
            </a:r>
            <a:r>
              <a:rPr kumimoji="1" lang="zh-CN" altLang="zh-CN" sz="1200" i="1" dirty="0">
                <a:cs typeface="Arial"/>
              </a:rPr>
              <a:t> </a:t>
            </a:r>
            <a:r>
              <a:rPr kumimoji="1" lang="en-US" altLang="zh-CN" sz="1200" i="1" dirty="0">
                <a:cs typeface="Arial"/>
              </a:rPr>
              <a:t>and</a:t>
            </a:r>
            <a:r>
              <a:rPr kumimoji="1" lang="zh-CN" altLang="en-US" sz="1200" i="1" dirty="0">
                <a:cs typeface="Arial"/>
              </a:rPr>
              <a:t> </a:t>
            </a:r>
            <a:r>
              <a:rPr kumimoji="1" lang="en-US" altLang="zh-CN" sz="1200" i="1" dirty="0">
                <a:cs typeface="Arial"/>
              </a:rPr>
              <a:t>M.</a:t>
            </a:r>
            <a:r>
              <a:rPr kumimoji="1" lang="zh-CN" altLang="en-US" sz="1200" i="1" dirty="0">
                <a:cs typeface="Arial"/>
              </a:rPr>
              <a:t> </a:t>
            </a:r>
            <a:r>
              <a:rPr kumimoji="1" lang="en-US" altLang="zh-CN" sz="1200" i="1" dirty="0">
                <a:cs typeface="Arial"/>
              </a:rPr>
              <a:t>Kitazawa,</a:t>
            </a:r>
            <a:r>
              <a:rPr kumimoji="1" lang="zh-CN" altLang="en-US" sz="1200" i="1" dirty="0">
                <a:cs typeface="Arial"/>
              </a:rPr>
              <a:t> </a:t>
            </a:r>
            <a:r>
              <a:rPr kumimoji="1" lang="en-US" altLang="zh-CN" sz="1200" i="1" dirty="0">
                <a:cs typeface="Arial"/>
              </a:rPr>
              <a:t>Phys.</a:t>
            </a:r>
            <a:r>
              <a:rPr kumimoji="1" lang="zh-CN" altLang="en-US" sz="1200" i="1" dirty="0">
                <a:cs typeface="Arial"/>
              </a:rPr>
              <a:t> </a:t>
            </a:r>
            <a:r>
              <a:rPr kumimoji="1" lang="en-US" altLang="zh-CN" sz="1200" i="1" dirty="0">
                <a:cs typeface="Arial"/>
              </a:rPr>
              <a:t>Rev.</a:t>
            </a:r>
            <a:r>
              <a:rPr kumimoji="1" lang="zh-CN" altLang="en-US" sz="1200" i="1" dirty="0">
                <a:cs typeface="Arial"/>
              </a:rPr>
              <a:t> </a:t>
            </a:r>
            <a:r>
              <a:rPr kumimoji="1" lang="en-US" altLang="zh-CN" sz="1200" i="1" dirty="0">
                <a:cs typeface="Arial"/>
              </a:rPr>
              <a:t>Lett.</a:t>
            </a:r>
            <a:r>
              <a:rPr kumimoji="1" lang="zh-CN" altLang="en-US" sz="1200" i="1" dirty="0">
                <a:cs typeface="Arial"/>
              </a:rPr>
              <a:t> </a:t>
            </a:r>
            <a:r>
              <a:rPr kumimoji="1" lang="en-US" altLang="zh-CN" sz="1200" i="1" dirty="0">
                <a:cs typeface="Arial"/>
              </a:rPr>
              <a:t>103,</a:t>
            </a:r>
            <a:r>
              <a:rPr kumimoji="1" lang="zh-CN" altLang="en-US" sz="1200" i="1" dirty="0">
                <a:cs typeface="Arial"/>
              </a:rPr>
              <a:t> </a:t>
            </a:r>
            <a:r>
              <a:rPr kumimoji="1" lang="en-US" altLang="zh-CN" sz="1200" i="1" dirty="0">
                <a:cs typeface="Arial"/>
              </a:rPr>
              <a:t>262301</a:t>
            </a:r>
            <a:r>
              <a:rPr kumimoji="1" lang="zh-CN" altLang="en-US" sz="1200" i="1" dirty="0">
                <a:cs typeface="Arial"/>
              </a:rPr>
              <a:t> </a:t>
            </a:r>
            <a:r>
              <a:rPr kumimoji="1" lang="en-US" altLang="zh-CN" sz="1200" i="1" dirty="0">
                <a:cs typeface="Arial"/>
              </a:rPr>
              <a:t>(2009).</a:t>
            </a:r>
          </a:p>
        </p:txBody>
      </p:sp>
      <p:sp>
        <p:nvSpPr>
          <p:cNvPr id="6" name="文本框 14"/>
          <p:cNvSpPr txBox="1"/>
          <p:nvPr/>
        </p:nvSpPr>
        <p:spPr>
          <a:xfrm>
            <a:off x="0" y="4246634"/>
            <a:ext cx="60365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000" b="1" dirty="0">
                <a:solidFill>
                  <a:schemeClr val="accent2"/>
                </a:solidFill>
                <a:latin typeface="Arial"/>
                <a:ea typeface="+mj-ea"/>
                <a:cs typeface="Arial"/>
              </a:rPr>
              <a:t>2.</a:t>
            </a:r>
            <a:r>
              <a:rPr kumimoji="1" lang="zh-CN" altLang="en-US" sz="2000" b="1" dirty="0">
                <a:solidFill>
                  <a:schemeClr val="accent2"/>
                </a:solidFill>
                <a:latin typeface="Arial"/>
                <a:ea typeface="+mj-ea"/>
                <a:cs typeface="Arial"/>
              </a:rPr>
              <a:t>  </a:t>
            </a:r>
            <a:r>
              <a:rPr kumimoji="1" lang="en-US" altLang="zh-CN" sz="2000" dirty="0">
                <a:solidFill>
                  <a:schemeClr val="accent2"/>
                </a:solidFill>
                <a:latin typeface="Arial"/>
                <a:ea typeface="+mj-ea"/>
                <a:cs typeface="Arial"/>
              </a:rPr>
              <a:t>C</a:t>
            </a:r>
            <a:r>
              <a:rPr kumimoji="1" lang="en-US" altLang="zh-CN" sz="2000" b="1" dirty="0" smtClean="0">
                <a:solidFill>
                  <a:schemeClr val="accent2"/>
                </a:solidFill>
                <a:latin typeface="Arial"/>
                <a:ea typeface="+mj-ea"/>
                <a:cs typeface="Arial"/>
              </a:rPr>
              <a:t>onnect</a:t>
            </a:r>
            <a:r>
              <a:rPr kumimoji="1" lang="zh-CN" altLang="en-US" sz="2000" b="1" dirty="0" smtClean="0">
                <a:solidFill>
                  <a:schemeClr val="accent2"/>
                </a:solidFill>
                <a:latin typeface="Arial"/>
                <a:ea typeface="+mj-ea"/>
                <a:cs typeface="Arial"/>
              </a:rPr>
              <a:t> </a:t>
            </a:r>
            <a:r>
              <a:rPr kumimoji="1" lang="en-US" altLang="zh-CN" sz="2000" b="1" dirty="0">
                <a:solidFill>
                  <a:schemeClr val="accent2"/>
                </a:solidFill>
                <a:latin typeface="Arial"/>
                <a:ea typeface="+mj-ea"/>
                <a:cs typeface="Arial"/>
              </a:rPr>
              <a:t>to</a:t>
            </a:r>
            <a:r>
              <a:rPr kumimoji="1" lang="zh-CN" altLang="en-US" sz="2000" b="1" dirty="0">
                <a:solidFill>
                  <a:schemeClr val="accent2"/>
                </a:solidFill>
                <a:latin typeface="Arial"/>
                <a:ea typeface="+mj-ea"/>
                <a:cs typeface="Arial"/>
              </a:rPr>
              <a:t> </a:t>
            </a:r>
            <a:r>
              <a:rPr kumimoji="1" lang="en-US" altLang="zh-CN" sz="2000" b="1" dirty="0">
                <a:solidFill>
                  <a:schemeClr val="accent2"/>
                </a:solidFill>
                <a:latin typeface="Arial"/>
                <a:ea typeface="+mj-ea"/>
                <a:cs typeface="Arial"/>
              </a:rPr>
              <a:t>the</a:t>
            </a:r>
            <a:r>
              <a:rPr kumimoji="1" lang="zh-CN" altLang="en-US" sz="2000" b="1" dirty="0">
                <a:solidFill>
                  <a:schemeClr val="accent2"/>
                </a:solidFill>
                <a:latin typeface="Arial"/>
                <a:ea typeface="+mj-ea"/>
                <a:cs typeface="Arial"/>
              </a:rPr>
              <a:t> </a:t>
            </a:r>
            <a:r>
              <a:rPr kumimoji="1" lang="en-US" altLang="zh-CN" sz="2000" b="1" dirty="0">
                <a:solidFill>
                  <a:schemeClr val="accent2"/>
                </a:solidFill>
                <a:latin typeface="Arial"/>
                <a:ea typeface="+mj-ea"/>
                <a:cs typeface="Arial"/>
              </a:rPr>
              <a:t>susceptibility</a:t>
            </a:r>
            <a:r>
              <a:rPr kumimoji="1" lang="zh-CN" altLang="en-US" sz="2000" b="1" dirty="0">
                <a:solidFill>
                  <a:schemeClr val="accent2"/>
                </a:solidFill>
                <a:latin typeface="Arial"/>
                <a:ea typeface="+mj-ea"/>
                <a:cs typeface="Arial"/>
              </a:rPr>
              <a:t> </a:t>
            </a:r>
            <a:r>
              <a:rPr kumimoji="1" lang="en-US" altLang="zh-CN" sz="2000" b="1" dirty="0">
                <a:solidFill>
                  <a:schemeClr val="accent2"/>
                </a:solidFill>
                <a:latin typeface="Arial"/>
                <a:ea typeface="+mj-ea"/>
                <a:cs typeface="Arial"/>
              </a:rPr>
              <a:t>of</a:t>
            </a:r>
            <a:r>
              <a:rPr kumimoji="1" lang="zh-CN" altLang="en-US" sz="2000" b="1" dirty="0">
                <a:solidFill>
                  <a:schemeClr val="accent2"/>
                </a:solidFill>
                <a:latin typeface="Arial"/>
                <a:ea typeface="+mj-ea"/>
                <a:cs typeface="Arial"/>
              </a:rPr>
              <a:t> </a:t>
            </a:r>
            <a:r>
              <a:rPr kumimoji="1" lang="en-US" altLang="zh-CN" sz="2000" b="1" dirty="0">
                <a:solidFill>
                  <a:schemeClr val="accent2"/>
                </a:solidFill>
                <a:latin typeface="Arial"/>
                <a:ea typeface="+mj-ea"/>
                <a:cs typeface="Arial"/>
              </a:rPr>
              <a:t>the</a:t>
            </a:r>
            <a:r>
              <a:rPr kumimoji="1" lang="zh-CN" altLang="en-US" sz="2000" b="1" dirty="0">
                <a:solidFill>
                  <a:schemeClr val="accent2"/>
                </a:solidFill>
                <a:latin typeface="Arial"/>
                <a:ea typeface="+mj-ea"/>
                <a:cs typeface="Arial"/>
              </a:rPr>
              <a:t> </a:t>
            </a:r>
            <a:r>
              <a:rPr kumimoji="1" lang="en-US" altLang="zh-CN" sz="2000" b="1" dirty="0">
                <a:solidFill>
                  <a:schemeClr val="accent2"/>
                </a:solidFill>
                <a:latin typeface="Arial"/>
                <a:ea typeface="+mj-ea"/>
                <a:cs typeface="Arial"/>
              </a:rPr>
              <a:t>system</a:t>
            </a:r>
            <a:endParaRPr kumimoji="1" lang="zh-CN" altLang="en-US" sz="2000" b="1" dirty="0">
              <a:solidFill>
                <a:schemeClr val="accent2"/>
              </a:solidFill>
              <a:latin typeface="Arial"/>
              <a:ea typeface="+mj-ea"/>
              <a:cs typeface="Arial"/>
            </a:endParaRPr>
          </a:p>
        </p:txBody>
      </p:sp>
      <p:graphicFrame>
        <p:nvGraphicFramePr>
          <p:cNvPr id="7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6271956"/>
              </p:ext>
            </p:extLst>
          </p:nvPr>
        </p:nvGraphicFramePr>
        <p:xfrm>
          <a:off x="1066801" y="5392742"/>
          <a:ext cx="3505199" cy="6827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55" name="Equation" r:id="rId6" imgW="2679700" imgH="520700" progId="Equation.DSMT4">
                  <p:embed/>
                </p:oleObj>
              </mc:Choice>
              <mc:Fallback>
                <p:oleObj name="Equation" r:id="rId6" imgW="2679700" imgH="520700" progId="Equation.DSMT4">
                  <p:embed/>
                  <p:pic>
                    <p:nvPicPr>
                      <p:cNvPr id="17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1" y="5392742"/>
                        <a:ext cx="3505199" cy="68271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12"/>
          <p:cNvSpPr txBox="1">
            <a:spLocks noChangeArrowheads="1"/>
          </p:cNvSpPr>
          <p:nvPr/>
        </p:nvSpPr>
        <p:spPr bwMode="auto">
          <a:xfrm>
            <a:off x="195846" y="6075452"/>
            <a:ext cx="8855848" cy="477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7287" tIns="53643" rIns="107287" bIns="5364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9pPr>
          </a:lstStyle>
          <a:p>
            <a:pPr eaLnBrk="1" hangingPunct="1"/>
            <a:r>
              <a:rPr kumimoji="1" lang="nb-NO" altLang="zh-CN" sz="1200" i="1" dirty="0">
                <a:latin typeface="+mn-lt"/>
                <a:ea typeface="+mn-ea"/>
                <a:cs typeface="Arial"/>
              </a:rPr>
              <a:t>Cheng et al, PRD (2009) 074505.</a:t>
            </a:r>
            <a:r>
              <a:rPr kumimoji="1" lang="zh-CN" altLang="en-US" sz="1200" i="1" dirty="0">
                <a:latin typeface="+mn-lt"/>
                <a:ea typeface="+mn-ea"/>
                <a:cs typeface="Arial"/>
              </a:rPr>
              <a:t> </a:t>
            </a:r>
            <a:r>
              <a:rPr kumimoji="1" lang="de-DE" altLang="zh-CN" sz="1200" i="1" dirty="0">
                <a:latin typeface="+mn-lt"/>
                <a:ea typeface="+mn-ea"/>
                <a:cs typeface="Arial"/>
              </a:rPr>
              <a:t>F. Karsch</a:t>
            </a:r>
            <a:r>
              <a:rPr kumimoji="1" lang="zh-CN" altLang="en-US" sz="1200" i="1" dirty="0">
                <a:latin typeface="+mn-lt"/>
                <a:ea typeface="+mn-ea"/>
                <a:cs typeface="Arial"/>
              </a:rPr>
              <a:t> </a:t>
            </a:r>
            <a:r>
              <a:rPr kumimoji="1" lang="en-US" altLang="zh-CN" sz="1200" i="1" dirty="0">
                <a:latin typeface="+mn-lt"/>
                <a:ea typeface="+mn-ea"/>
                <a:cs typeface="Arial"/>
              </a:rPr>
              <a:t>and</a:t>
            </a:r>
            <a:r>
              <a:rPr kumimoji="1" lang="zh-CN" altLang="en-US" sz="1200" i="1" dirty="0">
                <a:latin typeface="+mn-lt"/>
                <a:ea typeface="+mn-ea"/>
                <a:cs typeface="Arial"/>
              </a:rPr>
              <a:t> </a:t>
            </a:r>
            <a:r>
              <a:rPr kumimoji="1" lang="de-DE" altLang="zh-CN" sz="1200" i="1" dirty="0">
                <a:latin typeface="+mn-lt"/>
                <a:ea typeface="+mn-ea"/>
                <a:cs typeface="Arial"/>
              </a:rPr>
              <a:t>K. Redlich ,  </a:t>
            </a:r>
            <a:r>
              <a:rPr kumimoji="1" lang="en-US" altLang="zh-CN" sz="1200" i="1" dirty="0">
                <a:latin typeface="+mn-lt"/>
                <a:ea typeface="+mn-ea"/>
                <a:cs typeface="Arial"/>
              </a:rPr>
              <a:t>PLB 695, 136 (2011).</a:t>
            </a:r>
          </a:p>
          <a:p>
            <a:pPr eaLnBrk="1" hangingPunct="1"/>
            <a:r>
              <a:rPr kumimoji="1" lang="fr-FR" altLang="zh-CN" sz="1200" i="1" dirty="0">
                <a:latin typeface="+mn-lt"/>
                <a:ea typeface="+mn-ea"/>
                <a:cs typeface="Arial"/>
              </a:rPr>
              <a:t>S. Gupta, et al., Science, 332, 1525(2012)</a:t>
            </a:r>
            <a:r>
              <a:rPr kumimoji="1" lang="en-US" altLang="zh-CN" sz="1200" i="1" dirty="0">
                <a:latin typeface="+mn-lt"/>
                <a:ea typeface="+mn-ea"/>
                <a:cs typeface="Arial"/>
              </a:rPr>
              <a:t>.</a:t>
            </a:r>
            <a:r>
              <a:rPr kumimoji="1" lang="zh-CN" altLang="en-US" sz="1200" i="1" dirty="0">
                <a:latin typeface="+mn-lt"/>
                <a:ea typeface="+mn-ea"/>
                <a:cs typeface="Arial"/>
              </a:rPr>
              <a:t> </a:t>
            </a:r>
            <a:r>
              <a:rPr kumimoji="1" lang="en-US" altLang="zh-CN" sz="1200" i="1" dirty="0">
                <a:latin typeface="+mn-lt"/>
                <a:ea typeface="+mn-ea"/>
                <a:cs typeface="Arial"/>
              </a:rPr>
              <a:t>A. </a:t>
            </a:r>
            <a:r>
              <a:rPr kumimoji="1" lang="en-US" altLang="zh-CN" sz="1200" i="1" dirty="0" err="1">
                <a:latin typeface="+mn-lt"/>
                <a:ea typeface="+mn-ea"/>
                <a:cs typeface="Arial"/>
              </a:rPr>
              <a:t>Bazavov</a:t>
            </a:r>
            <a:r>
              <a:rPr kumimoji="1" lang="en-US" altLang="zh-CN" sz="1200" i="1" dirty="0">
                <a:latin typeface="+mn-lt"/>
                <a:ea typeface="+mn-ea"/>
                <a:cs typeface="Arial"/>
              </a:rPr>
              <a:t> et al., PRL109, 192302(12) // S. </a:t>
            </a:r>
            <a:r>
              <a:rPr kumimoji="1" lang="en-US" altLang="zh-CN" sz="1200" i="1" dirty="0" err="1">
                <a:latin typeface="+mn-lt"/>
                <a:ea typeface="+mn-ea"/>
                <a:cs typeface="Arial"/>
              </a:rPr>
              <a:t>Borsanyi</a:t>
            </a:r>
            <a:r>
              <a:rPr kumimoji="1" lang="en-US" altLang="zh-CN" sz="1200" i="1" dirty="0">
                <a:latin typeface="+mn-lt"/>
                <a:ea typeface="+mn-ea"/>
                <a:cs typeface="Arial"/>
              </a:rPr>
              <a:t> et al., PRL111, 062005(13) </a:t>
            </a:r>
            <a:endParaRPr kumimoji="1" lang="nb-NO" altLang="zh-CN" sz="1200" i="1" dirty="0">
              <a:latin typeface="+mn-lt"/>
              <a:ea typeface="+mn-ea"/>
              <a:cs typeface="Arial"/>
            </a:endParaRPr>
          </a:p>
        </p:txBody>
      </p:sp>
      <p:graphicFrame>
        <p:nvGraphicFramePr>
          <p:cNvPr id="9" name="对象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2261737"/>
              </p:ext>
            </p:extLst>
          </p:nvPr>
        </p:nvGraphicFramePr>
        <p:xfrm>
          <a:off x="1066801" y="4703852"/>
          <a:ext cx="3276600" cy="6965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56" name="Equation" r:id="rId8" imgW="2603500" imgH="482600" progId="Equation.DSMT4">
                  <p:embed/>
                </p:oleObj>
              </mc:Choice>
              <mc:Fallback>
                <p:oleObj name="Equation" r:id="rId8" imgW="2603500" imgH="482600" progId="Equation.DSMT4">
                  <p:embed/>
                  <p:pic>
                    <p:nvPicPr>
                      <p:cNvPr id="11" name="对象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1" y="4703852"/>
                        <a:ext cx="3276600" cy="69654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0696" y="4094252"/>
            <a:ext cx="2989862" cy="2092903"/>
          </a:xfrm>
          <a:prstGeom prst="rect">
            <a:avLst/>
          </a:prstGeom>
        </p:spPr>
      </p:pic>
      <p:pic>
        <p:nvPicPr>
          <p:cNvPr id="11" name="Picture 9" descr="G:\STAR Experiment Gallery\Figure\446px-Skewness_Statistics_svg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369472" y="2266547"/>
            <a:ext cx="2967515" cy="1057926"/>
          </a:xfrm>
          <a:prstGeom prst="rect">
            <a:avLst/>
          </a:prstGeom>
          <a:noFill/>
        </p:spPr>
      </p:pic>
      <p:pic>
        <p:nvPicPr>
          <p:cNvPr id="12" name="Picture 7" descr="G:\STAR Experiment Gallery\Figure\800px-Standard_symmetric_pdfs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477000" y="1879989"/>
            <a:ext cx="2504592" cy="1787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42992" y="1607567"/>
            <a:ext cx="3078131" cy="133201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505228" y="1655902"/>
            <a:ext cx="26677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600" dirty="0">
                <a:latin typeface="Arial"/>
                <a:ea typeface="+mj-ea"/>
                <a:cs typeface="Arial"/>
              </a:rPr>
              <a:t>Skew</a:t>
            </a:r>
            <a:r>
              <a:rPr lang="en-US" sz="1600" dirty="0"/>
              <a:t>ness</a:t>
            </a:r>
            <a:r>
              <a:rPr lang="zh-CN" altLang="en-US" sz="1600" dirty="0"/>
              <a:t> </a:t>
            </a:r>
            <a:r>
              <a:rPr lang="en-US" altLang="zh-CN" sz="1600" dirty="0"/>
              <a:t>(</a:t>
            </a:r>
            <a:r>
              <a:rPr lang="en-US" altLang="zh-CN" sz="1600" i="1" dirty="0"/>
              <a:t>S</a:t>
            </a:r>
            <a:r>
              <a:rPr lang="en-US" altLang="zh-CN" sz="1600" dirty="0"/>
              <a:t>)</a:t>
            </a:r>
            <a:r>
              <a:rPr lang="zh-CN" altLang="en-US" sz="1600" dirty="0"/>
              <a:t> </a:t>
            </a:r>
            <a:r>
              <a:rPr lang="en-US" sz="1600" dirty="0"/>
              <a:t>→</a:t>
            </a:r>
            <a:r>
              <a:rPr lang="zh-CN" altLang="en-US" sz="1600" dirty="0"/>
              <a:t> </a:t>
            </a:r>
            <a:r>
              <a:rPr lang="en-US" sz="1600" dirty="0"/>
              <a:t>asymmetry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476950" y="1503506"/>
            <a:ext cx="25747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600" dirty="0">
                <a:latin typeface="Arial"/>
                <a:ea typeface="+mj-ea"/>
                <a:cs typeface="Arial"/>
              </a:rPr>
              <a:t>Kurtosis</a:t>
            </a:r>
            <a:r>
              <a:rPr kumimoji="1" lang="zh-CN" altLang="en-US" sz="1600" dirty="0">
                <a:latin typeface="Arial"/>
                <a:ea typeface="+mj-ea"/>
                <a:cs typeface="Arial"/>
              </a:rPr>
              <a:t> </a:t>
            </a:r>
            <a:r>
              <a:rPr lang="en-US" altLang="zh-CN" sz="1600" dirty="0"/>
              <a:t>(</a:t>
            </a:r>
            <a:r>
              <a:rPr lang="zh-CN" altLang="en-US" sz="1600" dirty="0"/>
              <a:t>   </a:t>
            </a:r>
            <a:r>
              <a:rPr lang="en-US" altLang="zh-CN" sz="1600" dirty="0"/>
              <a:t>)</a:t>
            </a:r>
            <a:r>
              <a:rPr lang="zh-CN" altLang="en-US" sz="1600" dirty="0"/>
              <a:t> </a:t>
            </a:r>
            <a:r>
              <a:rPr lang="en-US" sz="1600" dirty="0"/>
              <a:t>→</a:t>
            </a:r>
            <a:r>
              <a:rPr lang="zh-CN" altLang="en-US" sz="1600" dirty="0"/>
              <a:t> </a:t>
            </a:r>
            <a:r>
              <a:rPr lang="en-US" altLang="zh-CN" sz="1600" dirty="0"/>
              <a:t>Sharpness</a:t>
            </a:r>
            <a:endParaRPr kumimoji="1" lang="en-US" sz="1600" dirty="0">
              <a:latin typeface="Arial"/>
              <a:ea typeface="+mj-ea"/>
              <a:cs typeface="Arial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467600" y="1570458"/>
            <a:ext cx="256055" cy="23277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83088" y="2064292"/>
            <a:ext cx="489427" cy="20252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894349" y="2964440"/>
            <a:ext cx="489427" cy="202521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3630779" y="2236100"/>
            <a:ext cx="4619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200" i="1" dirty="0">
                <a:latin typeface="Arial"/>
                <a:ea typeface="+mj-ea"/>
                <a:cs typeface="Arial"/>
              </a:rPr>
              <a:t>S&lt;0</a:t>
            </a:r>
            <a:endParaRPr kumimoji="1" lang="en-US" sz="1600" i="1" dirty="0">
              <a:latin typeface="Arial"/>
              <a:ea typeface="+mj-ea"/>
              <a:cs typeface="Arial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574546" y="2231142"/>
            <a:ext cx="4619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200" i="1" dirty="0">
                <a:latin typeface="Arial"/>
                <a:ea typeface="+mj-ea"/>
                <a:cs typeface="Arial"/>
              </a:rPr>
              <a:t>S&gt;0</a:t>
            </a:r>
            <a:endParaRPr kumimoji="1" lang="en-US" sz="1600" i="1" dirty="0">
              <a:latin typeface="Arial"/>
              <a:ea typeface="+mj-ea"/>
              <a:cs typeface="Arial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640031" y="146517"/>
            <a:ext cx="5827493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Experimental Searches for CP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4013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D571C1-EB63-4C5D-8360-60CDCDFD10CE}" type="slidenum">
              <a:rPr lang="en-US" altLang="zh-CN" smtClean="0"/>
              <a:pPr>
                <a:defRPr/>
              </a:pPr>
              <a:t>17</a:t>
            </a:fld>
            <a:endParaRPr lang="en-US" altLang="zh-CN"/>
          </a:p>
        </p:txBody>
      </p:sp>
      <p:sp>
        <p:nvSpPr>
          <p:cNvPr id="3" name="TextBox 2"/>
          <p:cNvSpPr txBox="1"/>
          <p:nvPr/>
        </p:nvSpPr>
        <p:spPr>
          <a:xfrm>
            <a:off x="4876792" y="914466"/>
            <a:ext cx="38665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rPr>
              <a:t>A</a:t>
            </a:r>
            <a:r>
              <a:rPr lang="zh-CN" altLang="en-US" sz="2400" b="1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2400" b="1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rPr>
              <a:t>theoretical</a:t>
            </a:r>
            <a:r>
              <a:rPr lang="zh-CN" altLang="en-US" sz="2400" b="1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2400" dirty="0" smtClean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rPr>
              <a:t>Expectation</a:t>
            </a:r>
            <a:endParaRPr lang="en-US" sz="2400" b="1" dirty="0">
              <a:solidFill>
                <a:schemeClr val="accent2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8989" y="1163255"/>
            <a:ext cx="34531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rPr>
              <a:t>Experimental Measure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39910" y="1728230"/>
            <a:ext cx="4196227" cy="3203028"/>
            <a:chOff x="105239" y="2204843"/>
            <a:chExt cx="4524456" cy="3510157"/>
          </a:xfrm>
        </p:grpSpPr>
        <p:grpSp>
          <p:nvGrpSpPr>
            <p:cNvPr id="6" name="Group 5"/>
            <p:cNvGrpSpPr/>
            <p:nvPr/>
          </p:nvGrpSpPr>
          <p:grpSpPr>
            <a:xfrm>
              <a:off x="105239" y="2204843"/>
              <a:ext cx="4524456" cy="3510157"/>
              <a:chOff x="105239" y="2204843"/>
              <a:chExt cx="4524456" cy="3510157"/>
            </a:xfrm>
          </p:grpSpPr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5239" y="2204843"/>
                <a:ext cx="4524456" cy="3510157"/>
              </a:xfrm>
              <a:prstGeom prst="rect">
                <a:avLst/>
              </a:prstGeom>
            </p:spPr>
          </p:pic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927338" y="4538567"/>
                <a:ext cx="1466551" cy="330801"/>
              </a:xfrm>
              <a:prstGeom prst="rect">
                <a:avLst/>
              </a:prstGeom>
            </p:spPr>
          </p:pic>
        </p:grp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929317" y="2299655"/>
              <a:ext cx="876300" cy="457200"/>
            </a:xfrm>
            <a:prstGeom prst="rect">
              <a:avLst/>
            </a:prstGeom>
          </p:spPr>
        </p:pic>
      </p:grpSp>
      <p:sp>
        <p:nvSpPr>
          <p:cNvPr id="10" name="TextBox 9"/>
          <p:cNvSpPr txBox="1"/>
          <p:nvPr/>
        </p:nvSpPr>
        <p:spPr>
          <a:xfrm>
            <a:off x="2653862" y="3873027"/>
            <a:ext cx="1520031" cy="307777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ctr">
            <a:spAutoFit/>
          </a:bodyPr>
          <a:lstStyle/>
          <a:p>
            <a:pPr marL="457200" marR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1" lang="en-US" altLang="zh-CN" sz="1400" dirty="0">
                <a:latin typeface="Times New Roman" charset="0"/>
                <a:ea typeface="Times New Roman" charset="0"/>
                <a:cs typeface="Times New Roman" charset="0"/>
              </a:rPr>
              <a:t>STAR</a:t>
            </a:r>
            <a:r>
              <a:rPr kumimoji="1" lang="zh-CN" altLang="en-US" sz="14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kumimoji="1" lang="en-US" altLang="zh-CN" sz="1400" dirty="0">
                <a:latin typeface="Times New Roman" charset="0"/>
                <a:ea typeface="Times New Roman" charset="0"/>
                <a:cs typeface="Times New Roman" charset="0"/>
              </a:rPr>
              <a:t>Preliminary</a:t>
            </a:r>
            <a:endParaRPr kumimoji="1" lang="en-US" sz="14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 rot="16200000">
            <a:off x="-668990" y="2954711"/>
            <a:ext cx="2028248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latin typeface="华文细黑"/>
                <a:ea typeface="华文细黑"/>
                <a:cs typeface="华文细黑"/>
              </a:rPr>
              <a:t>Net-Proton  </a:t>
            </a:r>
            <a:r>
              <a:rPr lang="en-US" altLang="zh-CN" sz="2000" dirty="0" err="1"/>
              <a:t>κ</a:t>
            </a:r>
            <a:r>
              <a:rPr lang="zh-CN" altLang="en-US" sz="2000" dirty="0"/>
              <a:t>σ</a:t>
            </a:r>
            <a:r>
              <a:rPr lang="en-US" altLang="zh-CN" sz="2000" baseline="30000" dirty="0"/>
              <a:t>2</a:t>
            </a:r>
            <a:endParaRPr lang="en-US" sz="2000" baseline="30000" dirty="0"/>
          </a:p>
        </p:txBody>
      </p:sp>
      <p:sp>
        <p:nvSpPr>
          <p:cNvPr id="12" name="TextBox 11"/>
          <p:cNvSpPr txBox="1"/>
          <p:nvPr/>
        </p:nvSpPr>
        <p:spPr>
          <a:xfrm>
            <a:off x="1547933" y="4536246"/>
            <a:ext cx="1986671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2000">
                <a:latin typeface="华文细黑"/>
                <a:ea typeface="华文细黑"/>
                <a:cs typeface="华文细黑"/>
              </a:rPr>
              <a:t> </a:t>
            </a:r>
            <a:r>
              <a:rPr lang="en-US" altLang="zh-CN" sz="2000" dirty="0">
                <a:latin typeface="华文细黑"/>
                <a:ea typeface="华文细黑"/>
                <a:cs typeface="华文细黑"/>
              </a:rPr>
              <a:t>√</a:t>
            </a:r>
            <a:r>
              <a:rPr lang="en-US" altLang="zh-CN" sz="2000" dirty="0" err="1">
                <a:latin typeface="华文细黑"/>
                <a:ea typeface="华文细黑"/>
                <a:cs typeface="华文细黑"/>
              </a:rPr>
              <a:t>s</a:t>
            </a:r>
            <a:r>
              <a:rPr lang="en-US" altLang="zh-CN" sz="2000" baseline="-25000" dirty="0" err="1">
                <a:latin typeface="华文细黑"/>
                <a:ea typeface="华文细黑"/>
                <a:cs typeface="华文细黑"/>
              </a:rPr>
              <a:t>NN</a:t>
            </a:r>
            <a:r>
              <a:rPr lang="en-US" altLang="zh-CN" sz="2000" dirty="0">
                <a:latin typeface="华文细黑"/>
                <a:ea typeface="华文细黑"/>
                <a:cs typeface="华文细黑"/>
              </a:rPr>
              <a:t> (GeV)</a:t>
            </a:r>
            <a:endParaRPr lang="en-US" sz="2000" baseline="300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1709" y="1905040"/>
            <a:ext cx="3951443" cy="3493211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414273" y="1786843"/>
            <a:ext cx="2808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dirty="0">
                <a:latin typeface="Kaiti TC" charset="-120"/>
                <a:ea typeface="Kaiti TC" charset="-120"/>
                <a:cs typeface="Kaiti TC" charset="-120"/>
              </a:rPr>
              <a:t>1</a:t>
            </a:r>
            <a:endParaRPr lang="en-US" b="1" dirty="0">
              <a:latin typeface="Kaiti TC" charset="-120"/>
              <a:ea typeface="Kaiti TC" charset="-120"/>
              <a:cs typeface="Kaiti TC" charset="-12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410833" y="2244043"/>
            <a:ext cx="2808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dirty="0">
                <a:latin typeface="Kaiti TC" charset="-120"/>
                <a:ea typeface="Kaiti TC" charset="-120"/>
                <a:cs typeface="Kaiti TC" charset="-120"/>
              </a:rPr>
              <a:t>0</a:t>
            </a:r>
            <a:endParaRPr lang="en-US" sz="1600" b="1" dirty="0">
              <a:latin typeface="Kaiti TC" charset="-120"/>
              <a:ea typeface="Kaiti TC" charset="-120"/>
              <a:cs typeface="Kaiti TC" charset="-12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6433497" y="1447852"/>
            <a:ext cx="2557987" cy="1585854"/>
            <a:chOff x="4279831" y="1161290"/>
            <a:chExt cx="3915377" cy="2608333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144741" y="3295840"/>
              <a:ext cx="1467931" cy="278624"/>
            </a:xfrm>
            <a:prstGeom prst="rect">
              <a:avLst/>
            </a:prstGeom>
          </p:spPr>
        </p:pic>
        <p:pic>
          <p:nvPicPr>
            <p:cNvPr id="20" name="Picture 19"/>
            <p:cNvPicPr/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4279831" y="1161290"/>
              <a:ext cx="3915377" cy="2608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9" name="TextBox 18"/>
          <p:cNvSpPr txBox="1"/>
          <p:nvPr/>
        </p:nvSpPr>
        <p:spPr>
          <a:xfrm>
            <a:off x="6324554" y="1482690"/>
            <a:ext cx="1092782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latin typeface="Kaiti TC" charset="-120"/>
                <a:ea typeface="Kaiti TC" charset="-120"/>
                <a:cs typeface="Kaiti TC" charset="-120"/>
              </a:rPr>
              <a:t> </a:t>
            </a:r>
            <a:r>
              <a:rPr lang="zh-CN" altLang="en-US" sz="2800" dirty="0">
                <a:latin typeface="+mn-lt"/>
                <a:ea typeface="Kaiti TC" charset="-120"/>
                <a:cs typeface="Kaiti TC" charset="-120"/>
              </a:rPr>
              <a:t>𝜅</a:t>
            </a:r>
            <a:r>
              <a:rPr lang="zh-CN" altLang="en-US" sz="2800" dirty="0" smtClean="0">
                <a:latin typeface="+mn-lt"/>
                <a:ea typeface="Kaiti TC" charset="-120"/>
                <a:cs typeface="Kaiti TC" charset="-120"/>
              </a:rPr>
              <a:t>𝝈</a:t>
            </a:r>
            <a:r>
              <a:rPr lang="en-US" altLang="zh-CN" sz="2800" baseline="30000" dirty="0">
                <a:latin typeface="+mn-lt"/>
                <a:ea typeface="Kaiti TC" charset="-120"/>
                <a:cs typeface="Kaiti TC" charset="-120"/>
              </a:rPr>
              <a:t>2</a:t>
            </a:r>
            <a:endParaRPr lang="en-US" sz="2800" dirty="0">
              <a:latin typeface="+mn-lt"/>
              <a:ea typeface="Kaiti TC" charset="-120"/>
              <a:cs typeface="Kaiti TC" charset="-120"/>
            </a:endParaRPr>
          </a:p>
        </p:txBody>
      </p:sp>
      <p:sp>
        <p:nvSpPr>
          <p:cNvPr id="22" name="文本框 1">
            <a:extLst>
              <a:ext uri="{FF2B5EF4-FFF2-40B4-BE49-F238E27FC236}">
                <a16:creationId xmlns:a16="http://schemas.microsoft.com/office/drawing/2014/main" id="{AFDEB0A1-4E58-9347-B7B1-9BA5CB9C08BF}"/>
              </a:ext>
            </a:extLst>
          </p:cNvPr>
          <p:cNvSpPr txBox="1"/>
          <p:nvPr/>
        </p:nvSpPr>
        <p:spPr>
          <a:xfrm>
            <a:off x="457308" y="757593"/>
            <a:ext cx="16925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rgbClr val="000000"/>
                </a:solidFill>
                <a:cs typeface="Arial"/>
              </a:rPr>
              <a:t>κσ</a:t>
            </a:r>
            <a:r>
              <a:rPr lang="en-US" altLang="zh-CN" sz="2400" baseline="30000" dirty="0">
                <a:solidFill>
                  <a:srgbClr val="000000"/>
                </a:solidFill>
                <a:cs typeface="Arial"/>
              </a:rPr>
              <a:t>2</a:t>
            </a:r>
            <a:r>
              <a:rPr lang="zh-CN" altLang="zh-CN" sz="2400" baseline="30000" dirty="0">
                <a:solidFill>
                  <a:srgbClr val="000000"/>
                </a:solidFill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cs typeface="Arial"/>
              </a:rPr>
              <a:t>=</a:t>
            </a:r>
            <a:r>
              <a:rPr lang="zh-CN" altLang="en-US" sz="2400" baseline="30000" dirty="0">
                <a:solidFill>
                  <a:srgbClr val="000000"/>
                </a:solidFill>
                <a:cs typeface="Arial"/>
              </a:rPr>
              <a:t> </a:t>
            </a:r>
            <a:r>
              <a:rPr kumimoji="1" lang="en-US" altLang="zh-CN" sz="2400" b="1" dirty="0">
                <a:solidFill>
                  <a:srgbClr val="000000"/>
                </a:solidFill>
                <a:latin typeface="Arial"/>
                <a:ea typeface="+mj-ea"/>
                <a:cs typeface="Arial"/>
              </a:rPr>
              <a:t>C</a:t>
            </a:r>
            <a:r>
              <a:rPr kumimoji="1" lang="en-US" altLang="zh-CN" sz="2400" b="1" baseline="-25000" dirty="0">
                <a:solidFill>
                  <a:srgbClr val="000000"/>
                </a:solidFill>
                <a:latin typeface="Arial"/>
                <a:ea typeface="+mj-ea"/>
                <a:cs typeface="Arial"/>
              </a:rPr>
              <a:t>4</a:t>
            </a:r>
            <a:r>
              <a:rPr kumimoji="1" lang="en-US" altLang="zh-CN" sz="2400" b="1" dirty="0">
                <a:solidFill>
                  <a:srgbClr val="000000"/>
                </a:solidFill>
                <a:latin typeface="Arial"/>
                <a:ea typeface="+mj-ea"/>
                <a:cs typeface="Arial"/>
              </a:rPr>
              <a:t>/C</a:t>
            </a:r>
            <a:r>
              <a:rPr kumimoji="1" lang="en-US" altLang="zh-CN" sz="2400" b="1" baseline="-25000" dirty="0">
                <a:solidFill>
                  <a:srgbClr val="000000"/>
                </a:solidFill>
                <a:latin typeface="Arial"/>
                <a:ea typeface="+mj-ea"/>
                <a:cs typeface="Arial"/>
              </a:rPr>
              <a:t>2</a:t>
            </a:r>
            <a:endParaRPr kumimoji="1" lang="zh-CN" altLang="en-US" sz="2400" b="1" baseline="-25000" dirty="0">
              <a:solidFill>
                <a:srgbClr val="000000"/>
              </a:solidFill>
              <a:latin typeface="Arial"/>
              <a:ea typeface="+mj-ea"/>
              <a:cs typeface="Arial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831659" y="39541"/>
            <a:ext cx="5715000" cy="64633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pPr marL="457200" indent="-457200" defTabSz="914400"/>
            <a:r>
              <a:rPr kumimoji="1" lang="zh-CN" altLang="en-US" sz="3600" dirty="0" smtClean="0">
                <a:solidFill>
                  <a:srgbClr val="FF0000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charset="0"/>
              </a:rPr>
              <a:t>净</a:t>
            </a:r>
            <a:r>
              <a:rPr kumimoji="1" lang="zh-CN" altLang="en-US" sz="3600" dirty="0">
                <a:solidFill>
                  <a:srgbClr val="FF0000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charset="0"/>
              </a:rPr>
              <a:t>质子数分布的高阶矩测量</a:t>
            </a:r>
            <a:endParaRPr kumimoji="1" lang="en-US" sz="3600" dirty="0">
              <a:solidFill>
                <a:srgbClr val="FF0000"/>
              </a:solidFill>
              <a:latin typeface="SimHei" panose="02010609060101010101" pitchFamily="49" charset="-122"/>
              <a:ea typeface="SimHei" panose="02010609060101010101" pitchFamily="49" charset="-122"/>
              <a:cs typeface="Arial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28714" y="5486346"/>
            <a:ext cx="877919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2"/>
                </a:solidFill>
              </a:rPr>
              <a:t>Non-monotonic </a:t>
            </a:r>
            <a:r>
              <a:rPr lang="en-US" sz="2400" dirty="0" smtClean="0">
                <a:solidFill>
                  <a:schemeClr val="accent2"/>
                </a:solidFill>
                <a:latin typeface="Symbol" panose="05050102010706020507" pitchFamily="18" charset="2"/>
              </a:rPr>
              <a:t>ks</a:t>
            </a:r>
            <a:r>
              <a:rPr lang="en-US" sz="2400" baseline="30000" dirty="0" smtClean="0">
                <a:solidFill>
                  <a:schemeClr val="accent2"/>
                </a:solidFill>
                <a:latin typeface="+mn-lt"/>
              </a:rPr>
              <a:t>2</a:t>
            </a:r>
            <a:r>
              <a:rPr lang="en-US" sz="2400" dirty="0" smtClean="0">
                <a:solidFill>
                  <a:schemeClr val="accent2"/>
                </a:solidFill>
                <a:latin typeface="+mn-lt"/>
              </a:rPr>
              <a:t> </a:t>
            </a:r>
            <a:r>
              <a:rPr lang="en-US" sz="2400" dirty="0">
                <a:solidFill>
                  <a:schemeClr val="accent2"/>
                </a:solidFill>
              </a:rPr>
              <a:t>in </a:t>
            </a:r>
            <a:r>
              <a:rPr lang="en-US" sz="2400" dirty="0">
                <a:solidFill>
                  <a:schemeClr val="accent2"/>
                </a:solidFill>
                <a:cs typeface="Times New Roman" panose="02020603050405020304" pitchFamily="18" charset="0"/>
              </a:rPr>
              <a:t>net-proton </a:t>
            </a:r>
            <a:r>
              <a:rPr lang="en-US" sz="2400" dirty="0" smtClean="0">
                <a:solidFill>
                  <a:schemeClr val="accent2"/>
                </a:solidFill>
                <a:cs typeface="Times New Roman" panose="02020603050405020304" pitchFamily="18" charset="0"/>
              </a:rPr>
              <a:t>– critical fluctuations?</a:t>
            </a:r>
          </a:p>
          <a:p>
            <a:r>
              <a:rPr lang="en-US" sz="2400" dirty="0" smtClean="0">
                <a:solidFill>
                  <a:schemeClr val="accent2"/>
                </a:solidFill>
                <a:cs typeface="Times New Roman" panose="02020603050405020304" pitchFamily="18" charset="0"/>
              </a:rPr>
              <a:t>Not observed in other conserved quantities – strangeness/charge !</a:t>
            </a:r>
          </a:p>
          <a:p>
            <a:r>
              <a:rPr lang="en-US" sz="2400" dirty="0" smtClean="0">
                <a:solidFill>
                  <a:schemeClr val="accent2"/>
                </a:solidFill>
                <a:cs typeface="Times New Roman" panose="02020603050405020304" pitchFamily="18" charset="0"/>
              </a:rPr>
              <a:t>More statistics and more theoretical guidance !</a:t>
            </a:r>
            <a:endParaRPr lang="en-US" sz="2400" dirty="0">
              <a:solidFill>
                <a:schemeClr val="accent2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31989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D571C1-EB63-4C5D-8360-60CDCDFD10CE}" type="slidenum">
              <a:rPr lang="en-US" altLang="zh-CN" smtClean="0"/>
              <a:pPr>
                <a:defRPr/>
              </a:pPr>
              <a:t>18</a:t>
            </a:fld>
            <a:endParaRPr lang="en-US" altLang="zh-CN"/>
          </a:p>
        </p:txBody>
      </p:sp>
      <p:pic>
        <p:nvPicPr>
          <p:cNvPr id="3" name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62100" y="685872"/>
            <a:ext cx="3396254" cy="5486256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pasted-image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677771" y="685872"/>
            <a:ext cx="3396254" cy="5486256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TextBox 6"/>
          <p:cNvSpPr txBox="1"/>
          <p:nvPr/>
        </p:nvSpPr>
        <p:spPr>
          <a:xfrm>
            <a:off x="1296286" y="228684"/>
            <a:ext cx="232788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Net Charge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55950" y="228684"/>
            <a:ext cx="3177473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Net Strangeness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308" y="6019732"/>
            <a:ext cx="8149988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No significant non-monotonic fluctuations!</a:t>
            </a:r>
            <a:endParaRPr lang="en-US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92233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D571C1-EB63-4C5D-8360-60CDCDFD10CE}" type="slidenum">
              <a:rPr lang="en-US" altLang="zh-CN" smtClean="0"/>
              <a:pPr>
                <a:defRPr/>
              </a:pPr>
              <a:t>19</a:t>
            </a:fld>
            <a:endParaRPr lang="en-US" altLang="zh-CN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4987138"/>
              </p:ext>
            </p:extLst>
          </p:nvPr>
        </p:nvGraphicFramePr>
        <p:xfrm>
          <a:off x="381110" y="1524050"/>
          <a:ext cx="3962400" cy="2834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39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0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876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800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√</a:t>
                      </a:r>
                      <a:r>
                        <a:rPr lang="en-US" sz="1800" dirty="0" err="1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s</a:t>
                      </a:r>
                      <a:r>
                        <a:rPr lang="en-US" sz="1800" baseline="-25000" dirty="0" err="1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NN</a:t>
                      </a:r>
                      <a:r>
                        <a:rPr lang="en-US" sz="1800" baseline="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400" baseline="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(GeV)</a:t>
                      </a:r>
                      <a:endParaRPr lang="en-US" sz="1400" baseline="-2500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Events (10</a:t>
                      </a:r>
                      <a:r>
                        <a:rPr lang="en-US" sz="1800" baseline="300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6</a:t>
                      </a:r>
                      <a:r>
                        <a:rPr lang="en-US" sz="18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800000"/>
                          </a:solidFill>
                          <a:latin typeface="Arial"/>
                          <a:cs typeface="Arial"/>
                        </a:rPr>
                        <a:t>BES</a:t>
                      </a:r>
                      <a:r>
                        <a:rPr lang="en-US" sz="1800" baseline="0" dirty="0">
                          <a:solidFill>
                            <a:srgbClr val="800000"/>
                          </a:solidFill>
                          <a:latin typeface="Arial"/>
                          <a:cs typeface="Arial"/>
                        </a:rPr>
                        <a:t> II </a:t>
                      </a:r>
                      <a:r>
                        <a:rPr lang="en-US" sz="1800" baseline="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/ BES I</a:t>
                      </a:r>
                      <a:endParaRPr lang="en-US" sz="1800" dirty="0">
                        <a:solidFill>
                          <a:srgbClr val="FFFFFF"/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800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19.6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800000"/>
                          </a:solidFill>
                          <a:latin typeface="Arial"/>
                          <a:cs typeface="Arial"/>
                        </a:rPr>
                        <a:t>400</a:t>
                      </a:r>
                      <a:endParaRPr lang="en-US" sz="18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800000"/>
                          </a:solidFill>
                          <a:latin typeface="Arial"/>
                          <a:cs typeface="Arial"/>
                        </a:rPr>
                        <a:t>2019 </a:t>
                      </a:r>
                      <a:r>
                        <a:rPr lang="en-US" sz="1800" dirty="0">
                          <a:latin typeface="Arial"/>
                          <a:cs typeface="Arial"/>
                        </a:rPr>
                        <a:t>/ 2011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800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14.5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800000"/>
                          </a:solidFill>
                          <a:latin typeface="Arial"/>
                          <a:cs typeface="Arial"/>
                        </a:rPr>
                        <a:t>300</a:t>
                      </a:r>
                      <a:endParaRPr lang="en-US" sz="18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800000"/>
                          </a:solidFill>
                          <a:latin typeface="Arial"/>
                          <a:cs typeface="Arial"/>
                        </a:rPr>
                        <a:t>2019 </a:t>
                      </a:r>
                      <a:r>
                        <a:rPr lang="en-US" sz="1800" dirty="0">
                          <a:latin typeface="Arial"/>
                          <a:cs typeface="Arial"/>
                        </a:rPr>
                        <a:t>/ 2014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800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11.5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800000"/>
                          </a:solidFill>
                          <a:latin typeface="Arial"/>
                          <a:cs typeface="Arial"/>
                        </a:rPr>
                        <a:t>230</a:t>
                      </a:r>
                      <a:r>
                        <a:rPr lang="en-US" sz="1800" dirty="0">
                          <a:latin typeface="Arial"/>
                          <a:cs typeface="Arial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800000"/>
                          </a:solidFill>
                          <a:latin typeface="Arial"/>
                          <a:cs typeface="Arial"/>
                        </a:rPr>
                        <a:t>20</a:t>
                      </a:r>
                      <a:r>
                        <a:rPr lang="en-US" altLang="zh-CN" sz="1800" b="1" dirty="0">
                          <a:solidFill>
                            <a:srgbClr val="800000"/>
                          </a:solidFill>
                          <a:latin typeface="Arial"/>
                          <a:cs typeface="Arial"/>
                        </a:rPr>
                        <a:t>20</a:t>
                      </a:r>
                      <a:r>
                        <a:rPr lang="en-US" sz="1800" b="1" dirty="0">
                          <a:solidFill>
                            <a:srgbClr val="8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800" dirty="0">
                          <a:latin typeface="Arial"/>
                          <a:cs typeface="Arial"/>
                        </a:rPr>
                        <a:t>/ 2010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800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9.2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800000"/>
                          </a:solidFill>
                          <a:latin typeface="Arial"/>
                          <a:cs typeface="Arial"/>
                        </a:rPr>
                        <a:t>160</a:t>
                      </a:r>
                      <a:r>
                        <a:rPr lang="en-US" sz="1800" baseline="0" dirty="0">
                          <a:latin typeface="Arial"/>
                          <a:cs typeface="Arial"/>
                        </a:rPr>
                        <a:t> </a:t>
                      </a:r>
                      <a:endParaRPr lang="en-US" sz="18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800000"/>
                          </a:solidFill>
                          <a:latin typeface="Arial"/>
                          <a:cs typeface="Arial"/>
                        </a:rPr>
                        <a:t>2020 </a:t>
                      </a:r>
                      <a:r>
                        <a:rPr lang="en-US" sz="1800" dirty="0">
                          <a:latin typeface="Arial"/>
                          <a:cs typeface="Arial"/>
                        </a:rPr>
                        <a:t>/ 2008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1807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7.7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800000"/>
                          </a:solidFill>
                          <a:latin typeface="Arial"/>
                          <a:cs typeface="Arial"/>
                        </a:rPr>
                        <a:t>100</a:t>
                      </a:r>
                      <a:r>
                        <a:rPr lang="en-US" sz="1800" dirty="0">
                          <a:latin typeface="Arial"/>
                          <a:cs typeface="Arial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800000"/>
                          </a:solidFill>
                          <a:latin typeface="Arial"/>
                          <a:cs typeface="Arial"/>
                        </a:rPr>
                        <a:t>20</a:t>
                      </a:r>
                      <a:r>
                        <a:rPr lang="en-US" altLang="zh-CN" sz="1800" b="1" dirty="0">
                          <a:solidFill>
                            <a:srgbClr val="800000"/>
                          </a:solidFill>
                          <a:latin typeface="Arial"/>
                          <a:cs typeface="Arial"/>
                        </a:rPr>
                        <a:t>2</a:t>
                      </a:r>
                      <a:r>
                        <a:rPr lang="en-US" sz="1800" b="1" dirty="0">
                          <a:solidFill>
                            <a:srgbClr val="800000"/>
                          </a:solidFill>
                          <a:latin typeface="Arial"/>
                          <a:cs typeface="Arial"/>
                        </a:rPr>
                        <a:t>1 </a:t>
                      </a:r>
                      <a:r>
                        <a:rPr lang="en-US" sz="1800" dirty="0">
                          <a:latin typeface="Arial"/>
                          <a:cs typeface="Arial"/>
                        </a:rPr>
                        <a:t>/ 2010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1807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17.1</a:t>
                      </a:r>
                      <a:endParaRPr lang="en-US" sz="1800" dirty="0">
                        <a:solidFill>
                          <a:srgbClr val="FF0000"/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kern="1200" dirty="0">
                          <a:solidFill>
                            <a:srgbClr val="800000"/>
                          </a:solidFill>
                          <a:latin typeface="Arial"/>
                          <a:ea typeface="+mn-ea"/>
                          <a:cs typeface="Arial"/>
                        </a:rPr>
                        <a:t>250</a:t>
                      </a:r>
                      <a:endParaRPr lang="en-US" sz="1800" b="1" kern="1200" dirty="0">
                        <a:solidFill>
                          <a:srgbClr val="800000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1800" b="1" kern="1200" dirty="0">
                          <a:solidFill>
                            <a:srgbClr val="800000"/>
                          </a:solidFill>
                          <a:latin typeface="Arial"/>
                          <a:ea typeface="+mn-ea"/>
                          <a:cs typeface="Arial"/>
                        </a:rPr>
                        <a:t>  </a:t>
                      </a:r>
                      <a:r>
                        <a:rPr lang="en-US" altLang="zh-CN" sz="1800" b="1" kern="1200" dirty="0">
                          <a:solidFill>
                            <a:srgbClr val="800000"/>
                          </a:solidFill>
                          <a:latin typeface="Arial"/>
                          <a:ea typeface="+mn-ea"/>
                          <a:cs typeface="Arial"/>
                        </a:rPr>
                        <a:t>2021</a:t>
                      </a:r>
                      <a:endParaRPr lang="en-US" sz="1800" b="1" kern="1200" dirty="0">
                        <a:solidFill>
                          <a:srgbClr val="800000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9784654"/>
                  </a:ext>
                </a:extLst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5802" y="1524050"/>
            <a:ext cx="4254060" cy="21209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64901" y="156683"/>
            <a:ext cx="7141827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Beam Energy Scan Phase II Program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(2019-2021)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93795" y="4710935"/>
            <a:ext cx="7183313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2"/>
                </a:solidFill>
              </a:rPr>
              <a:t>Upgraded Detector </a:t>
            </a:r>
          </a:p>
          <a:p>
            <a:r>
              <a:rPr lang="en-US" sz="2800" dirty="0" smtClean="0">
                <a:solidFill>
                  <a:schemeClr val="accent2"/>
                </a:solidFill>
              </a:rPr>
              <a:t>More Statistics</a:t>
            </a:r>
          </a:p>
          <a:p>
            <a:r>
              <a:rPr lang="en-US" sz="2800" dirty="0" smtClean="0">
                <a:solidFill>
                  <a:schemeClr val="accent2"/>
                </a:solidFill>
              </a:rPr>
              <a:t>Enough? What constitutes a discovery of CP?</a:t>
            </a:r>
            <a:endParaRPr lang="en-US" sz="28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1666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65DEED-4CA2-4F8D-831E-F582B90F8AEC}" type="slidenum">
              <a:rPr lang="en-US" altLang="zh-CN" smtClean="0"/>
              <a:pPr>
                <a:defRPr/>
              </a:pPr>
              <a:t>2</a:t>
            </a:fld>
            <a:endParaRPr lang="en-US" altLang="zh-CN"/>
          </a:p>
        </p:txBody>
      </p:sp>
      <p:sp>
        <p:nvSpPr>
          <p:cNvPr id="5123" name="Title 1"/>
          <p:cNvSpPr txBox="1">
            <a:spLocks/>
          </p:cNvSpPr>
          <p:nvPr/>
        </p:nvSpPr>
        <p:spPr bwMode="auto">
          <a:xfrm>
            <a:off x="1371600" y="228600"/>
            <a:ext cx="7010400" cy="94456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400" dirty="0" smtClean="0">
                <a:solidFill>
                  <a:srgbClr val="FF0000"/>
                </a:solidFill>
              </a:rPr>
              <a:t>Quark-Gluon Plasma</a:t>
            </a:r>
            <a:endParaRPr lang="en-US" altLang="en-US" sz="4400" dirty="0">
              <a:solidFill>
                <a:srgbClr val="FF0000"/>
              </a:solidFill>
            </a:endParaRPr>
          </a:p>
        </p:txBody>
      </p:sp>
      <p:pic>
        <p:nvPicPr>
          <p:cNvPr id="5124" name="Picture 21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524050"/>
            <a:ext cx="4660900" cy="349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Rectangle 22"/>
          <p:cNvSpPr>
            <a:spLocks/>
          </p:cNvSpPr>
          <p:nvPr/>
        </p:nvSpPr>
        <p:spPr bwMode="auto">
          <a:xfrm>
            <a:off x="177800" y="5393614"/>
            <a:ext cx="4457700" cy="952500"/>
          </a:xfrm>
          <a:prstGeom prst="rect">
            <a:avLst/>
          </a:pr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58702" bIns="0"/>
          <a:lstStyle>
            <a:lvl1pPr marL="571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dirty="0">
                <a:solidFill>
                  <a:srgbClr val="3333CC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The volume of the box is 2.4 by 2.4 by 3.6 fm</a:t>
            </a:r>
            <a:r>
              <a:rPr lang="en-US" altLang="en-US" sz="1600" dirty="0">
                <a:latin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 dirty="0">
                <a:latin typeface="Times New Roman" panose="02020603050405020304" pitchFamily="18" charset="0"/>
                <a:cs typeface="Arial" panose="020B0604020202020204" pitchFamily="34" charset="0"/>
              </a:rPr>
              <a:t>The topological charge density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 dirty="0">
                <a:latin typeface="Times New Roman" panose="02020603050405020304" pitchFamily="18" charset="0"/>
                <a:cs typeface="Arial" panose="020B0604020202020204" pitchFamily="34" charset="0"/>
              </a:rPr>
              <a:t>Animation by </a:t>
            </a:r>
            <a:r>
              <a:rPr lang="en-US" altLang="en-US" sz="1600" i="1" dirty="0">
                <a:latin typeface="Times New Roman" panose="02020603050405020304" pitchFamily="18" charset="0"/>
                <a:cs typeface="Arial" panose="020B0604020202020204" pitchFamily="34" charset="0"/>
              </a:rPr>
              <a:t>Derek </a:t>
            </a:r>
            <a:r>
              <a:rPr lang="en-US" altLang="en-US" sz="1600" i="1" dirty="0" err="1">
                <a:latin typeface="Times New Roman" panose="02020603050405020304" pitchFamily="18" charset="0"/>
                <a:cs typeface="Arial" panose="020B0604020202020204" pitchFamily="34" charset="0"/>
              </a:rPr>
              <a:t>Leinweber</a:t>
            </a:r>
            <a:endParaRPr lang="en-US" altLang="en-US" sz="1600" i="1" dirty="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126" name="TextBox 7"/>
          <p:cNvSpPr txBox="1">
            <a:spLocks noChangeArrowheads="1"/>
          </p:cNvSpPr>
          <p:nvPr/>
        </p:nvSpPr>
        <p:spPr bwMode="auto">
          <a:xfrm>
            <a:off x="4716462" y="1454861"/>
            <a:ext cx="4427751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chemeClr val="accent2"/>
                </a:solidFill>
                <a:latin typeface="Times New Roman" panose="02020603050405020304" pitchFamily="18" charset="0"/>
              </a:rPr>
              <a:t>Non-Abelian Gauge </a:t>
            </a:r>
            <a:r>
              <a:rPr lang="en-US" altLang="en-US" sz="2800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Theory</a:t>
            </a:r>
            <a:endParaRPr lang="en-US" altLang="en-US" sz="2800" dirty="0">
              <a:solidFill>
                <a:schemeClr val="accent2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chemeClr val="accent2"/>
                </a:solidFill>
                <a:latin typeface="Times New Roman" panose="02020603050405020304" pitchFamily="18" charset="0"/>
              </a:rPr>
              <a:t>Dynamical by nature </a:t>
            </a:r>
            <a:r>
              <a:rPr lang="en-US" altLang="en-US" sz="2800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!</a:t>
            </a:r>
            <a:endParaRPr lang="en-US" altLang="en-US" sz="2800" dirty="0">
              <a:solidFill>
                <a:schemeClr val="accent2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87612" y="2712441"/>
            <a:ext cx="4124847" cy="37548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gluon excitations </a:t>
            </a:r>
          </a:p>
          <a:p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 smtClean="0">
                <a:solidFill>
                  <a:schemeClr val="accent2"/>
                </a:solidFill>
              </a:rPr>
              <a:t> topological domains</a:t>
            </a:r>
          </a:p>
          <a:p>
            <a:endParaRPr lang="en-US" dirty="0">
              <a:solidFill>
                <a:schemeClr val="accent2"/>
              </a:solidFill>
            </a:endParaRPr>
          </a:p>
          <a:p>
            <a:r>
              <a:rPr lang="en-US" dirty="0">
                <a:solidFill>
                  <a:schemeClr val="accent2"/>
                </a:solidFill>
              </a:rPr>
              <a:t>n</a:t>
            </a:r>
            <a:r>
              <a:rPr lang="en-US" dirty="0" smtClean="0">
                <a:solidFill>
                  <a:schemeClr val="accent2"/>
                </a:solidFill>
              </a:rPr>
              <a:t>ature of phase </a:t>
            </a:r>
          </a:p>
          <a:p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 smtClean="0">
                <a:solidFill>
                  <a:schemeClr val="accent2"/>
                </a:solidFill>
              </a:rPr>
              <a:t>    transition</a:t>
            </a:r>
          </a:p>
          <a:p>
            <a:endParaRPr lang="en-US" dirty="0">
              <a:solidFill>
                <a:schemeClr val="accent2"/>
              </a:solidFill>
            </a:endParaRPr>
          </a:p>
          <a:p>
            <a:r>
              <a:rPr lang="en-US" dirty="0">
                <a:solidFill>
                  <a:schemeClr val="accent2"/>
                </a:solidFill>
              </a:rPr>
              <a:t>p</a:t>
            </a:r>
            <a:r>
              <a:rPr lang="en-US" dirty="0" smtClean="0">
                <a:solidFill>
                  <a:schemeClr val="accent2"/>
                </a:solidFill>
              </a:rPr>
              <a:t>roperties of QGP</a:t>
            </a:r>
            <a:endParaRPr lang="en-US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007225" y="6381660"/>
            <a:ext cx="2133600" cy="476250"/>
          </a:xfrm>
        </p:spPr>
        <p:txBody>
          <a:bodyPr/>
          <a:lstStyle/>
          <a:p>
            <a:pPr>
              <a:defRPr/>
            </a:pPr>
            <a:fld id="{05D571C1-EB63-4C5D-8360-60CDCDFD10CE}" type="slidenum">
              <a:rPr lang="en-US" altLang="zh-CN" smtClean="0"/>
              <a:pPr>
                <a:defRPr/>
              </a:pPr>
              <a:t>20</a:t>
            </a:fld>
            <a:endParaRPr lang="en-US" altLang="zh-CN"/>
          </a:p>
        </p:txBody>
      </p:sp>
      <p:pic>
        <p:nvPicPr>
          <p:cNvPr id="3" name="sPHENIX (2).png" descr="sPHENIX (2)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49276"/>
            <a:ext cx="9140825" cy="5141715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4" name="Group"/>
          <p:cNvGrpSpPr/>
          <p:nvPr/>
        </p:nvGrpSpPr>
        <p:grpSpPr>
          <a:xfrm>
            <a:off x="917673" y="1587454"/>
            <a:ext cx="8226327" cy="2397101"/>
            <a:chOff x="0" y="0"/>
            <a:chExt cx="12352180" cy="3418912"/>
          </a:xfrm>
        </p:grpSpPr>
        <p:sp>
          <p:nvSpPr>
            <p:cNvPr id="5" name="Line"/>
            <p:cNvSpPr/>
            <p:nvPr/>
          </p:nvSpPr>
          <p:spPr>
            <a:xfrm flipH="1">
              <a:off x="7274763" y="327586"/>
              <a:ext cx="2068848" cy="601060"/>
            </a:xfrm>
            <a:prstGeom prst="line">
              <a:avLst/>
            </a:prstGeom>
            <a:noFill/>
            <a:ln w="38100" cap="flat">
              <a:solidFill>
                <a:srgbClr val="EC5D57"/>
              </a:solidFill>
              <a:prstDash val="solid"/>
              <a:round/>
              <a:tailEnd type="arrow" w="med" len="med"/>
            </a:ln>
            <a:effectLst>
              <a:outerShdw dist="20709" dir="5400000" rotWithShape="0">
                <a:srgbClr val="FFFFFF"/>
              </a:outerShdw>
            </a:effectLst>
          </p:spPr>
          <p:txBody>
            <a:bodyPr wrap="square" lIns="22859" tIns="22859" rIns="22859" bIns="22859" numCol="1" anchor="t">
              <a:noAutofit/>
            </a:bodyPr>
            <a:lstStyle/>
            <a:p>
              <a:pPr algn="ctr" defTabSz="410765">
                <a:defRPr sz="2400">
                  <a:latin typeface="Helvetica Neue Light"/>
                  <a:ea typeface="Helvetica Neue Light"/>
                  <a:cs typeface="Helvetica Neue Light"/>
                  <a:sym typeface="Helvetica Neue Light"/>
                </a:defRPr>
              </a:pPr>
              <a:endParaRPr sz="1600"/>
            </a:p>
          </p:txBody>
        </p:sp>
        <p:sp>
          <p:nvSpPr>
            <p:cNvPr id="6" name="cryo…"/>
            <p:cNvSpPr txBox="1"/>
            <p:nvPr/>
          </p:nvSpPr>
          <p:spPr>
            <a:xfrm>
              <a:off x="0" y="2608293"/>
              <a:ext cx="2401307" cy="81061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7946" tIns="47946" rIns="47946" bIns="47946" numCol="1" anchor="ctr">
              <a:noAutofit/>
            </a:bodyPr>
            <a:lstStyle/>
            <a:p>
              <a:pPr>
                <a:defRPr sz="2200">
                  <a:latin typeface="Helvetica Neue Light"/>
                  <a:ea typeface="Helvetica Neue Light"/>
                  <a:cs typeface="Helvetica Neue Light"/>
                  <a:sym typeface="Helvetica Neue Light"/>
                </a:defRPr>
              </a:pPr>
              <a:r>
                <a:rPr lang="en-US" sz="1600" dirty="0" err="1" smtClean="0"/>
                <a:t>C</a:t>
              </a:r>
              <a:r>
                <a:rPr sz="1600" dirty="0" err="1" smtClean="0"/>
                <a:t>ryo</a:t>
              </a:r>
              <a:r>
                <a:rPr lang="en-US" sz="1600" dirty="0" smtClean="0"/>
                <a:t> </a:t>
              </a:r>
            </a:p>
            <a:p>
              <a:pPr>
                <a:defRPr sz="2200">
                  <a:latin typeface="Helvetica Neue Light"/>
                  <a:ea typeface="Helvetica Neue Light"/>
                  <a:cs typeface="Helvetica Neue Light"/>
                  <a:sym typeface="Helvetica Neue Light"/>
                </a:defRPr>
              </a:pPr>
              <a:r>
                <a:rPr sz="1600" dirty="0" smtClean="0"/>
                <a:t>chimney</a:t>
              </a:r>
              <a:endParaRPr sz="1600" dirty="0"/>
            </a:p>
          </p:txBody>
        </p:sp>
        <p:sp>
          <p:nvSpPr>
            <p:cNvPr id="7" name="Line"/>
            <p:cNvSpPr/>
            <p:nvPr/>
          </p:nvSpPr>
          <p:spPr>
            <a:xfrm flipH="1">
              <a:off x="6664031" y="589449"/>
              <a:ext cx="2536358" cy="926894"/>
            </a:xfrm>
            <a:prstGeom prst="line">
              <a:avLst/>
            </a:prstGeom>
            <a:noFill/>
            <a:ln w="38100" cap="flat">
              <a:solidFill>
                <a:srgbClr val="EC5D57"/>
              </a:solidFill>
              <a:prstDash val="solid"/>
              <a:round/>
              <a:tailEnd type="arrow" w="med" len="med"/>
            </a:ln>
            <a:effectLst>
              <a:outerShdw dist="20709" dir="5400000" rotWithShape="0">
                <a:srgbClr val="FFFFFF"/>
              </a:outerShdw>
            </a:effectLst>
          </p:spPr>
          <p:txBody>
            <a:bodyPr wrap="square" lIns="22859" tIns="22859" rIns="22859" bIns="22859" numCol="1" anchor="t">
              <a:noAutofit/>
            </a:bodyPr>
            <a:lstStyle/>
            <a:p>
              <a:pPr algn="ctr" defTabSz="410765">
                <a:defRPr sz="2400">
                  <a:latin typeface="Helvetica Neue Light"/>
                  <a:ea typeface="Helvetica Neue Light"/>
                  <a:cs typeface="Helvetica Neue Light"/>
                  <a:sym typeface="Helvetica Neue Light"/>
                </a:defRPr>
              </a:pPr>
              <a:endParaRPr sz="1600"/>
            </a:p>
          </p:txBody>
        </p:sp>
        <p:sp>
          <p:nvSpPr>
            <p:cNvPr id="8" name="Line"/>
            <p:cNvSpPr/>
            <p:nvPr/>
          </p:nvSpPr>
          <p:spPr>
            <a:xfrm flipH="1">
              <a:off x="6685033" y="1104607"/>
              <a:ext cx="2580863" cy="694578"/>
            </a:xfrm>
            <a:prstGeom prst="line">
              <a:avLst/>
            </a:prstGeom>
            <a:noFill/>
            <a:ln w="38100" cap="flat">
              <a:solidFill>
                <a:srgbClr val="EC5D57"/>
              </a:solidFill>
              <a:prstDash val="solid"/>
              <a:round/>
              <a:tailEnd type="arrow" w="med" len="med"/>
            </a:ln>
            <a:effectLst>
              <a:outerShdw dist="20709" dir="5400000" rotWithShape="0">
                <a:srgbClr val="FFFFFF"/>
              </a:outerShdw>
            </a:effectLst>
          </p:spPr>
          <p:txBody>
            <a:bodyPr wrap="square" lIns="22859" tIns="22859" rIns="22859" bIns="22859" numCol="1" anchor="t">
              <a:noAutofit/>
            </a:bodyPr>
            <a:lstStyle/>
            <a:p>
              <a:pPr algn="ctr" defTabSz="410765">
                <a:defRPr sz="2400">
                  <a:latin typeface="Helvetica Neue Light"/>
                  <a:ea typeface="Helvetica Neue Light"/>
                  <a:cs typeface="Helvetica Neue Light"/>
                  <a:sym typeface="Helvetica Neue Light"/>
                </a:defRPr>
              </a:pPr>
              <a:endParaRPr sz="1600"/>
            </a:p>
          </p:txBody>
        </p:sp>
        <p:sp>
          <p:nvSpPr>
            <p:cNvPr id="9" name="Line"/>
            <p:cNvSpPr/>
            <p:nvPr/>
          </p:nvSpPr>
          <p:spPr>
            <a:xfrm flipH="1">
              <a:off x="6299615" y="1484688"/>
              <a:ext cx="2979132" cy="579608"/>
            </a:xfrm>
            <a:prstGeom prst="line">
              <a:avLst/>
            </a:prstGeom>
            <a:noFill/>
            <a:ln w="38100" cap="flat">
              <a:solidFill>
                <a:srgbClr val="EC5D57"/>
              </a:solidFill>
              <a:prstDash val="solid"/>
              <a:round/>
              <a:tailEnd type="arrow" w="med" len="med"/>
            </a:ln>
            <a:effectLst>
              <a:outerShdw dist="20709" dir="5400000" rotWithShape="0">
                <a:srgbClr val="FFFFFF"/>
              </a:outerShdw>
            </a:effectLst>
          </p:spPr>
          <p:txBody>
            <a:bodyPr wrap="square" lIns="22859" tIns="22859" rIns="22859" bIns="22859" numCol="1" anchor="t">
              <a:noAutofit/>
            </a:bodyPr>
            <a:lstStyle/>
            <a:p>
              <a:pPr algn="ctr" defTabSz="410765">
                <a:defRPr sz="2400">
                  <a:latin typeface="Helvetica Neue Light"/>
                  <a:ea typeface="Helvetica Neue Light"/>
                  <a:cs typeface="Helvetica Neue Light"/>
                  <a:sym typeface="Helvetica Neue Light"/>
                </a:defRPr>
              </a:pPr>
              <a:endParaRPr sz="1600"/>
            </a:p>
          </p:txBody>
        </p:sp>
        <p:sp>
          <p:nvSpPr>
            <p:cNvPr id="10" name="Line"/>
            <p:cNvSpPr/>
            <p:nvPr/>
          </p:nvSpPr>
          <p:spPr>
            <a:xfrm flipH="1">
              <a:off x="5965731" y="1911999"/>
              <a:ext cx="3251864" cy="580727"/>
            </a:xfrm>
            <a:prstGeom prst="line">
              <a:avLst/>
            </a:prstGeom>
            <a:noFill/>
            <a:ln w="38100" cap="flat">
              <a:solidFill>
                <a:srgbClr val="EC5D57"/>
              </a:solidFill>
              <a:prstDash val="solid"/>
              <a:round/>
              <a:tailEnd type="arrow" w="med" len="med"/>
            </a:ln>
            <a:effectLst>
              <a:outerShdw dist="20709" dir="5400000" rotWithShape="0">
                <a:srgbClr val="FFFFFF"/>
              </a:outerShdw>
            </a:effectLst>
          </p:spPr>
          <p:txBody>
            <a:bodyPr wrap="square" lIns="22859" tIns="22859" rIns="22859" bIns="22859" numCol="1" anchor="t">
              <a:noAutofit/>
            </a:bodyPr>
            <a:lstStyle/>
            <a:p>
              <a:pPr algn="ctr" defTabSz="410765">
                <a:defRPr sz="2400">
                  <a:latin typeface="Helvetica Neue Light"/>
                  <a:ea typeface="Helvetica Neue Light"/>
                  <a:cs typeface="Helvetica Neue Light"/>
                  <a:sym typeface="Helvetica Neue Light"/>
                </a:defRPr>
              </a:pPr>
              <a:endParaRPr sz="1600"/>
            </a:p>
          </p:txBody>
        </p:sp>
        <p:sp>
          <p:nvSpPr>
            <p:cNvPr id="11" name="Line"/>
            <p:cNvSpPr/>
            <p:nvPr/>
          </p:nvSpPr>
          <p:spPr>
            <a:xfrm flipH="1">
              <a:off x="5604676" y="2360114"/>
              <a:ext cx="3686246" cy="528268"/>
            </a:xfrm>
            <a:prstGeom prst="line">
              <a:avLst/>
            </a:prstGeom>
            <a:noFill/>
            <a:ln w="38100" cap="flat">
              <a:solidFill>
                <a:srgbClr val="EC5D57"/>
              </a:solidFill>
              <a:prstDash val="solid"/>
              <a:round/>
              <a:tailEnd type="arrow" w="med" len="med"/>
            </a:ln>
            <a:effectLst>
              <a:outerShdw dist="20709" dir="5400000" rotWithShape="0">
                <a:srgbClr val="FFFFFF"/>
              </a:outerShdw>
            </a:effectLst>
          </p:spPr>
          <p:txBody>
            <a:bodyPr wrap="square" lIns="22859" tIns="22859" rIns="22859" bIns="22859" numCol="1" anchor="t">
              <a:noAutofit/>
            </a:bodyPr>
            <a:lstStyle/>
            <a:p>
              <a:pPr algn="ctr" defTabSz="410765">
                <a:defRPr sz="2400">
                  <a:latin typeface="Helvetica Neue Light"/>
                  <a:ea typeface="Helvetica Neue Light"/>
                  <a:cs typeface="Helvetica Neue Light"/>
                  <a:sym typeface="Helvetica Neue Light"/>
                </a:defRPr>
              </a:pPr>
              <a:endParaRPr sz="1600"/>
            </a:p>
          </p:txBody>
        </p:sp>
        <p:sp>
          <p:nvSpPr>
            <p:cNvPr id="12" name="Line"/>
            <p:cNvSpPr/>
            <p:nvPr/>
          </p:nvSpPr>
          <p:spPr>
            <a:xfrm flipH="1">
              <a:off x="5599907" y="2677270"/>
              <a:ext cx="3719337" cy="330967"/>
            </a:xfrm>
            <a:prstGeom prst="line">
              <a:avLst/>
            </a:prstGeom>
            <a:noFill/>
            <a:ln w="38100" cap="flat">
              <a:solidFill>
                <a:srgbClr val="EC5D57"/>
              </a:solidFill>
              <a:prstDash val="solid"/>
              <a:round/>
              <a:tailEnd type="arrow" w="med" len="med"/>
            </a:ln>
            <a:effectLst>
              <a:outerShdw dist="20709" dir="5400000" rotWithShape="0">
                <a:srgbClr val="FFFFFF"/>
              </a:outerShdw>
            </a:effectLst>
          </p:spPr>
          <p:txBody>
            <a:bodyPr wrap="square" lIns="22859" tIns="22859" rIns="22859" bIns="22859" numCol="1" anchor="t">
              <a:noAutofit/>
            </a:bodyPr>
            <a:lstStyle/>
            <a:p>
              <a:pPr algn="ctr" defTabSz="410765">
                <a:defRPr sz="2400">
                  <a:latin typeface="Helvetica Neue Light"/>
                  <a:ea typeface="Helvetica Neue Light"/>
                  <a:cs typeface="Helvetica Neue Light"/>
                  <a:sym typeface="Helvetica Neue Light"/>
                </a:defRPr>
              </a:pPr>
              <a:endParaRPr sz="1600"/>
            </a:p>
          </p:txBody>
        </p:sp>
        <p:sp>
          <p:nvSpPr>
            <p:cNvPr id="13" name="Rectangle"/>
            <p:cNvSpPr/>
            <p:nvPr/>
          </p:nvSpPr>
          <p:spPr>
            <a:xfrm>
              <a:off x="9233549" y="62691"/>
              <a:ext cx="179928" cy="2841185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 sz="1600"/>
            </a:p>
          </p:txBody>
        </p:sp>
        <p:grpSp>
          <p:nvGrpSpPr>
            <p:cNvPr id="14" name="Group"/>
            <p:cNvGrpSpPr/>
            <p:nvPr/>
          </p:nvGrpSpPr>
          <p:grpSpPr>
            <a:xfrm>
              <a:off x="9285082" y="0"/>
              <a:ext cx="3067098" cy="2966568"/>
              <a:chOff x="0" y="0"/>
              <a:chExt cx="3067097" cy="2966567"/>
            </a:xfrm>
          </p:grpSpPr>
          <p:sp>
            <p:nvSpPr>
              <p:cNvPr id="16" name="EMCAL"/>
              <p:cNvSpPr txBox="1"/>
              <p:nvPr/>
            </p:nvSpPr>
            <p:spPr>
              <a:xfrm>
                <a:off x="0" y="1246362"/>
                <a:ext cx="2401307" cy="47384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47946" tIns="47946" rIns="47946" bIns="47946" numCol="1" anchor="ctr">
                <a:noAutofit/>
              </a:bodyPr>
              <a:lstStyle>
                <a:lvl1pPr>
                  <a:defRPr sz="2200">
                    <a:latin typeface="Helvetica Neue Light"/>
                    <a:ea typeface="Helvetica Neue Light"/>
                    <a:cs typeface="Helvetica Neue Light"/>
                    <a:sym typeface="Helvetica Neue Light"/>
                  </a:defRPr>
                </a:lvl1pPr>
              </a:lstStyle>
              <a:p>
                <a:r>
                  <a:rPr sz="1600"/>
                  <a:t>EMCAL</a:t>
                </a:r>
              </a:p>
            </p:txBody>
          </p:sp>
          <p:sp>
            <p:nvSpPr>
              <p:cNvPr id="17" name="Inner HCAL"/>
              <p:cNvSpPr txBox="1"/>
              <p:nvPr/>
            </p:nvSpPr>
            <p:spPr>
              <a:xfrm>
                <a:off x="0" y="830908"/>
                <a:ext cx="2401307" cy="47384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47946" tIns="47946" rIns="47946" bIns="47946" numCol="1" anchor="ctr">
                <a:noAutofit/>
              </a:bodyPr>
              <a:lstStyle>
                <a:lvl1pPr>
                  <a:defRPr sz="2200">
                    <a:latin typeface="Helvetica Neue Light"/>
                    <a:ea typeface="Helvetica Neue Light"/>
                    <a:cs typeface="Helvetica Neue Light"/>
                    <a:sym typeface="Helvetica Neue Light"/>
                  </a:defRPr>
                </a:lvl1pPr>
              </a:lstStyle>
              <a:p>
                <a:r>
                  <a:rPr sz="1600"/>
                  <a:t>Inner HCAL</a:t>
                </a:r>
              </a:p>
            </p:txBody>
          </p:sp>
          <p:sp>
            <p:nvSpPr>
              <p:cNvPr id="18" name="SC Magnet"/>
              <p:cNvSpPr txBox="1"/>
              <p:nvPr/>
            </p:nvSpPr>
            <p:spPr>
              <a:xfrm>
                <a:off x="0" y="415454"/>
                <a:ext cx="2401307" cy="47384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47946" tIns="47946" rIns="47946" bIns="47946" numCol="1" anchor="ctr">
                <a:noAutofit/>
              </a:bodyPr>
              <a:lstStyle>
                <a:lvl1pPr>
                  <a:defRPr sz="2200">
                    <a:latin typeface="Helvetica Neue Light"/>
                    <a:ea typeface="Helvetica Neue Light"/>
                    <a:cs typeface="Helvetica Neue Light"/>
                    <a:sym typeface="Helvetica Neue Light"/>
                  </a:defRPr>
                </a:lvl1pPr>
              </a:lstStyle>
              <a:p>
                <a:r>
                  <a:rPr sz="1600" dirty="0"/>
                  <a:t>SC Magnet</a:t>
                </a:r>
              </a:p>
            </p:txBody>
          </p:sp>
          <p:sp>
            <p:nvSpPr>
              <p:cNvPr id="19" name="Outer HCAL"/>
              <p:cNvSpPr txBox="1"/>
              <p:nvPr/>
            </p:nvSpPr>
            <p:spPr>
              <a:xfrm>
                <a:off x="0" y="0"/>
                <a:ext cx="2401307" cy="47384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47946" tIns="47946" rIns="47946" bIns="47946" numCol="1" anchor="ctr">
                <a:noAutofit/>
              </a:bodyPr>
              <a:lstStyle>
                <a:lvl1pPr>
                  <a:defRPr sz="2200">
                    <a:latin typeface="Helvetica Neue Light"/>
                    <a:ea typeface="Helvetica Neue Light"/>
                    <a:cs typeface="Helvetica Neue Light"/>
                    <a:sym typeface="Helvetica Neue Light"/>
                  </a:defRPr>
                </a:lvl1pPr>
              </a:lstStyle>
              <a:p>
                <a:r>
                  <a:rPr sz="1600" dirty="0"/>
                  <a:t>Outer HCAL</a:t>
                </a:r>
              </a:p>
            </p:txBody>
          </p:sp>
          <p:sp>
            <p:nvSpPr>
              <p:cNvPr id="20" name="TPC"/>
              <p:cNvSpPr txBox="1"/>
              <p:nvPr/>
            </p:nvSpPr>
            <p:spPr>
              <a:xfrm>
                <a:off x="0" y="1661816"/>
                <a:ext cx="2087180" cy="47384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47946" tIns="47946" rIns="47946" bIns="47946" numCol="1" anchor="ctr">
                <a:noAutofit/>
              </a:bodyPr>
              <a:lstStyle>
                <a:lvl1pPr>
                  <a:defRPr sz="2200">
                    <a:latin typeface="Helvetica Neue Light"/>
                    <a:ea typeface="Helvetica Neue Light"/>
                    <a:cs typeface="Helvetica Neue Light"/>
                    <a:sym typeface="Helvetica Neue Light"/>
                  </a:defRPr>
                </a:lvl1pPr>
              </a:lstStyle>
              <a:p>
                <a:r>
                  <a:rPr sz="1600"/>
                  <a:t>TPC</a:t>
                </a:r>
              </a:p>
            </p:txBody>
          </p:sp>
          <p:sp>
            <p:nvSpPr>
              <p:cNvPr id="21" name="INTermediate Tracker"/>
              <p:cNvSpPr txBox="1"/>
              <p:nvPr/>
            </p:nvSpPr>
            <p:spPr>
              <a:xfrm>
                <a:off x="0" y="2077270"/>
                <a:ext cx="3067097" cy="51551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47946" tIns="47946" rIns="47946" bIns="47946" numCol="1" anchor="ctr">
                <a:noAutofit/>
              </a:bodyPr>
              <a:lstStyle/>
              <a:p>
                <a:pPr>
                  <a:defRPr sz="2000">
                    <a:latin typeface="Helvetica Neue Light"/>
                    <a:ea typeface="Helvetica Neue Light"/>
                    <a:cs typeface="Helvetica Neue Light"/>
                    <a:sym typeface="Helvetica Neue Light"/>
                  </a:defRPr>
                </a:pPr>
                <a:r>
                  <a:rPr sz="1400" u="sng" dirty="0" err="1" smtClean="0"/>
                  <a:t>INT</a:t>
                </a:r>
                <a:r>
                  <a:rPr sz="1400" dirty="0" err="1" smtClean="0"/>
                  <a:t>ermediate</a:t>
                </a:r>
                <a:r>
                  <a:rPr lang="en-US" sz="1400" dirty="0" smtClean="0"/>
                  <a:t> </a:t>
                </a:r>
                <a:r>
                  <a:rPr sz="1400" u="sng" dirty="0" smtClean="0"/>
                  <a:t>T</a:t>
                </a:r>
                <a:r>
                  <a:rPr sz="1400" dirty="0" smtClean="0"/>
                  <a:t>racker</a:t>
                </a:r>
                <a:endParaRPr sz="1400" dirty="0"/>
              </a:p>
            </p:txBody>
          </p:sp>
          <p:sp>
            <p:nvSpPr>
              <p:cNvPr id="22" name="MAPS VerTeX Detector"/>
              <p:cNvSpPr txBox="1"/>
              <p:nvPr/>
            </p:nvSpPr>
            <p:spPr>
              <a:xfrm>
                <a:off x="0" y="2492725"/>
                <a:ext cx="2728445" cy="47384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47946" tIns="47946" rIns="47946" bIns="47946" numCol="1" anchor="ctr">
                <a:noAutofit/>
              </a:bodyPr>
              <a:lstStyle/>
              <a:p>
                <a:pPr>
                  <a:defRPr sz="2000">
                    <a:latin typeface="Helvetica Neue Light"/>
                    <a:ea typeface="Helvetica Neue Light"/>
                    <a:cs typeface="Helvetica Neue Light"/>
                    <a:sym typeface="Helvetica Neue Light"/>
                  </a:defRPr>
                </a:pPr>
                <a:r>
                  <a:rPr sz="1200" u="sng" dirty="0"/>
                  <a:t>M</a:t>
                </a:r>
                <a:r>
                  <a:rPr sz="1200" dirty="0"/>
                  <a:t>APS </a:t>
                </a:r>
                <a:r>
                  <a:rPr sz="1200" u="sng" dirty="0" err="1"/>
                  <a:t>V</a:t>
                </a:r>
                <a:r>
                  <a:rPr sz="1200" dirty="0" err="1"/>
                  <a:t>er</a:t>
                </a:r>
                <a:r>
                  <a:rPr sz="1200" u="sng" dirty="0" err="1"/>
                  <a:t>T</a:t>
                </a:r>
                <a:r>
                  <a:rPr sz="1200" dirty="0" err="1"/>
                  <a:t>e</a:t>
                </a:r>
                <a:r>
                  <a:rPr sz="1200" u="sng" dirty="0" err="1"/>
                  <a:t>X</a:t>
                </a:r>
                <a:r>
                  <a:rPr sz="1200" dirty="0"/>
                  <a:t> Detector</a:t>
                </a:r>
              </a:p>
            </p:txBody>
          </p:sp>
        </p:grpSp>
        <p:sp>
          <p:nvSpPr>
            <p:cNvPr id="15" name="Line"/>
            <p:cNvSpPr/>
            <p:nvPr/>
          </p:nvSpPr>
          <p:spPr>
            <a:xfrm flipV="1">
              <a:off x="452888" y="1484688"/>
              <a:ext cx="1144144" cy="1192582"/>
            </a:xfrm>
            <a:prstGeom prst="line">
              <a:avLst/>
            </a:prstGeom>
            <a:noFill/>
            <a:ln w="38100" cap="flat">
              <a:solidFill>
                <a:srgbClr val="EC5D57"/>
              </a:solidFill>
              <a:prstDash val="solid"/>
              <a:round/>
              <a:tailEnd type="arrow" w="med" len="med"/>
            </a:ln>
            <a:effectLst>
              <a:outerShdw dist="20709" dir="5400000" rotWithShape="0">
                <a:srgbClr val="FFFFFF"/>
              </a:outerShdw>
            </a:effectLst>
          </p:spPr>
          <p:txBody>
            <a:bodyPr wrap="square" lIns="22859" tIns="22859" rIns="22859" bIns="22859" numCol="1" anchor="t">
              <a:noAutofit/>
            </a:bodyPr>
            <a:lstStyle/>
            <a:p>
              <a:pPr algn="ctr" defTabSz="410765">
                <a:defRPr sz="2400">
                  <a:latin typeface="Helvetica Neue Light"/>
                  <a:ea typeface="Helvetica Neue Light"/>
                  <a:cs typeface="Helvetica Neue Light"/>
                  <a:sym typeface="Helvetica Neue Light"/>
                </a:defRPr>
              </a:pPr>
              <a:endParaRPr sz="1600"/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1282165" y="90"/>
            <a:ext cx="6566349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RHIC Future &gt; 2023 --- sPHENIX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04912" y="6019732"/>
            <a:ext cx="86568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Collider Detector with full Cal, Trackers &amp; Super DAQ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8924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D571C1-EB63-4C5D-8360-60CDCDFD10CE}" type="slidenum">
              <a:rPr lang="en-US" altLang="zh-CN" smtClean="0"/>
              <a:pPr>
                <a:defRPr/>
              </a:pPr>
              <a:t>21</a:t>
            </a:fld>
            <a:endParaRPr lang="en-US" altLang="zh-CN"/>
          </a:p>
        </p:txBody>
      </p:sp>
      <p:sp>
        <p:nvSpPr>
          <p:cNvPr id="3" name="TextBox 2"/>
          <p:cNvSpPr txBox="1"/>
          <p:nvPr/>
        </p:nvSpPr>
        <p:spPr>
          <a:xfrm>
            <a:off x="324114" y="1295456"/>
            <a:ext cx="413833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sPHENIX</a:t>
            </a:r>
            <a:r>
              <a:rPr lang="zh-CN" altLang="en-US" sz="2000" b="1" dirty="0">
                <a:solidFill>
                  <a:schemeClr val="accent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实验是美国</a:t>
            </a:r>
            <a:r>
              <a:rPr lang="en-US" altLang="zh-CN" sz="2000" b="1" dirty="0">
                <a:solidFill>
                  <a:schemeClr val="accent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2015</a:t>
            </a:r>
            <a:r>
              <a:rPr lang="zh-CN" altLang="en-US" sz="2000" b="1" dirty="0">
                <a:solidFill>
                  <a:schemeClr val="accent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年核科学长远规划推荐</a:t>
            </a:r>
            <a:r>
              <a:rPr lang="zh-CN" altLang="en-US" sz="2000" b="1" dirty="0" smtClean="0">
                <a:solidFill>
                  <a:schemeClr val="accent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的高</a:t>
            </a:r>
            <a:r>
              <a:rPr lang="zh-CN" altLang="en-US" sz="2000" b="1" dirty="0">
                <a:solidFill>
                  <a:schemeClr val="accent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能核物理项目，得到美国能源部和</a:t>
            </a:r>
            <a:r>
              <a:rPr lang="en-US" altLang="zh-CN" sz="2000" b="1" dirty="0">
                <a:solidFill>
                  <a:schemeClr val="accent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BNL</a:t>
            </a:r>
            <a:r>
              <a:rPr lang="zh-CN" altLang="en-US" sz="2000" b="1" dirty="0">
                <a:solidFill>
                  <a:schemeClr val="accent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支持</a:t>
            </a:r>
            <a:endParaRPr lang="en-US" altLang="zh-CN" sz="2000" b="1" dirty="0">
              <a:solidFill>
                <a:schemeClr val="accent2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endParaRPr lang="en-US" altLang="zh-CN" sz="2000" b="1" dirty="0">
              <a:solidFill>
                <a:schemeClr val="accent2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sz="2000" b="1" dirty="0">
                <a:solidFill>
                  <a:schemeClr val="accent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sPHENIX</a:t>
            </a:r>
            <a:r>
              <a:rPr lang="zh-CN" altLang="en-US" sz="2000" b="1" dirty="0">
                <a:solidFill>
                  <a:schemeClr val="accent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是在</a:t>
            </a:r>
            <a:r>
              <a:rPr lang="en-US" altLang="zh-CN" sz="2000" b="1" dirty="0">
                <a:solidFill>
                  <a:schemeClr val="accent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BNL-RHIC</a:t>
            </a:r>
            <a:r>
              <a:rPr lang="zh-CN" altLang="en-US" sz="2000" b="1" dirty="0">
                <a:solidFill>
                  <a:schemeClr val="accent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的新一代大型探测器，预</a:t>
            </a:r>
            <a:r>
              <a:rPr lang="zh-CN" altLang="en-US" sz="2000" b="1" dirty="0" smtClean="0">
                <a:solidFill>
                  <a:schemeClr val="accent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期在</a:t>
            </a:r>
            <a:r>
              <a:rPr lang="en-US" altLang="zh-CN" sz="2000" b="1" dirty="0">
                <a:solidFill>
                  <a:schemeClr val="accent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2023</a:t>
            </a:r>
            <a:r>
              <a:rPr lang="zh-CN" altLang="en-US" sz="2000" b="1" dirty="0">
                <a:solidFill>
                  <a:schemeClr val="accent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年完成建造并开始运行</a:t>
            </a:r>
            <a:endParaRPr lang="en-US" altLang="zh-CN" sz="2000" b="1" dirty="0">
              <a:solidFill>
                <a:schemeClr val="accent2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endParaRPr lang="en-US" altLang="zh-CN" sz="2000" b="1" dirty="0">
              <a:solidFill>
                <a:schemeClr val="accent2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sz="2000" b="1" dirty="0">
                <a:solidFill>
                  <a:schemeClr val="accent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sPHENIX</a:t>
            </a:r>
            <a:r>
              <a:rPr lang="zh-CN" altLang="en-US" sz="2000" b="1" dirty="0">
                <a:solidFill>
                  <a:schemeClr val="accent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实验将主导</a:t>
            </a:r>
            <a:r>
              <a:rPr lang="en-US" altLang="zh-CN" sz="2000" b="1" dirty="0">
                <a:solidFill>
                  <a:schemeClr val="accent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2023</a:t>
            </a:r>
            <a:r>
              <a:rPr lang="zh-CN" altLang="en-US" sz="2000" b="1" dirty="0">
                <a:solidFill>
                  <a:schemeClr val="accent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年后</a:t>
            </a:r>
            <a:r>
              <a:rPr lang="en-US" altLang="zh-CN" sz="2000" b="1" dirty="0">
                <a:solidFill>
                  <a:schemeClr val="accent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RHIC</a:t>
            </a:r>
            <a:r>
              <a:rPr lang="zh-CN" altLang="en-US" sz="2000" b="1" dirty="0">
                <a:solidFill>
                  <a:schemeClr val="accent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的主要科学目</a:t>
            </a:r>
            <a:r>
              <a:rPr lang="zh-CN" altLang="en-US" sz="2000" b="1" dirty="0" smtClean="0">
                <a:solidFill>
                  <a:schemeClr val="accent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标和</a:t>
            </a:r>
            <a:r>
              <a:rPr lang="zh-CN" altLang="en-US" sz="2000" b="1" dirty="0">
                <a:solidFill>
                  <a:schemeClr val="accent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运行规划</a:t>
            </a:r>
            <a:endParaRPr lang="en-US" altLang="zh-CN" sz="2000" b="1" dirty="0">
              <a:solidFill>
                <a:schemeClr val="accent2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grpSp>
        <p:nvGrpSpPr>
          <p:cNvPr id="4" name="组合 12"/>
          <p:cNvGrpSpPr/>
          <p:nvPr/>
        </p:nvGrpSpPr>
        <p:grpSpPr>
          <a:xfrm>
            <a:off x="4800594" y="1329554"/>
            <a:ext cx="4092031" cy="3852000"/>
            <a:chOff x="4913630" y="1707982"/>
            <a:chExt cx="4092031" cy="3852000"/>
          </a:xfrm>
        </p:grpSpPr>
        <p:pic>
          <p:nvPicPr>
            <p:cNvPr id="5" name="图片 4" descr="sPHENIX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967789" y="1707982"/>
              <a:ext cx="4037872" cy="3852000"/>
            </a:xfrm>
            <a:prstGeom prst="rect">
              <a:avLst/>
            </a:prstGeom>
          </p:spPr>
        </p:pic>
        <p:sp>
          <p:nvSpPr>
            <p:cNvPr id="6" name="圆角矩形 7"/>
            <p:cNvSpPr/>
            <p:nvPr/>
          </p:nvSpPr>
          <p:spPr>
            <a:xfrm>
              <a:off x="4913630" y="3166180"/>
              <a:ext cx="557213" cy="264795"/>
            </a:xfrm>
            <a:prstGeom prst="roundRect">
              <a:avLst/>
            </a:prstGeom>
            <a:no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</p:grpSp>
      <p:sp>
        <p:nvSpPr>
          <p:cNvPr id="7" name="Rectangle 6"/>
          <p:cNvSpPr/>
          <p:nvPr/>
        </p:nvSpPr>
        <p:spPr>
          <a:xfrm>
            <a:off x="324114" y="5236352"/>
            <a:ext cx="8686632" cy="13090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lnSpc>
                <a:spcPts val="1000"/>
              </a:lnSpc>
              <a:spcBef>
                <a:spcPts val="1800"/>
              </a:spcBef>
              <a:buNone/>
            </a:pPr>
            <a:r>
              <a:rPr lang="zh-CN" altLang="en-US" sz="2000" dirty="0">
                <a:solidFill>
                  <a:schemeClr val="accent2"/>
                </a:solidFill>
                <a:latin typeface="宋体" panose="02010600030101010101" pitchFamily="2" charset="-122"/>
                <a:cs typeface="Times New Roman" panose="02020603050405020304" charset="0"/>
                <a:sym typeface="+mn-ea"/>
              </a:rPr>
              <a:t>美国生产</a:t>
            </a:r>
            <a:r>
              <a:rPr lang="en-US" altLang="zh-CN" sz="2000" dirty="0">
                <a:solidFill>
                  <a:schemeClr val="accent2"/>
                </a:solidFill>
                <a:latin typeface="宋体" panose="02010600030101010101" pitchFamily="2" charset="-122"/>
                <a:cs typeface="Times New Roman" panose="02020603050405020304" charset="0"/>
                <a:sym typeface="+mn-ea"/>
              </a:rPr>
              <a:t>80% </a:t>
            </a:r>
            <a:r>
              <a:rPr lang="en-US" altLang="zh-CN" sz="2000" dirty="0" err="1">
                <a:solidFill>
                  <a:schemeClr val="accent2"/>
                </a:solidFill>
                <a:latin typeface="宋体" panose="02010600030101010101" pitchFamily="2" charset="-122"/>
                <a:cs typeface="Times New Roman" panose="02020603050405020304" charset="0"/>
                <a:sym typeface="+mn-ea"/>
              </a:rPr>
              <a:t>EMCal</a:t>
            </a:r>
            <a:r>
              <a:rPr lang="zh-CN" altLang="en-US" sz="2000" dirty="0">
                <a:solidFill>
                  <a:schemeClr val="accent2"/>
                </a:solidFill>
                <a:latin typeface="宋体" panose="02010600030101010101" pitchFamily="2" charset="-122"/>
                <a:cs typeface="Times New Roman" panose="02020603050405020304" charset="0"/>
                <a:sym typeface="+mn-ea"/>
              </a:rPr>
              <a:t>模块快度区间</a:t>
            </a:r>
            <a:r>
              <a:rPr lang="en-US" altLang="zh-CN" sz="2000" dirty="0">
                <a:solidFill>
                  <a:schemeClr val="accent2"/>
                </a:solidFill>
                <a:latin typeface="宋体" panose="02010600030101010101" pitchFamily="2" charset="-122"/>
                <a:cs typeface="Times New Roman" panose="02020603050405020304" charset="0"/>
                <a:sym typeface="+mn-ea"/>
              </a:rPr>
              <a:t> 0&lt;|</a:t>
            </a:r>
            <a:r>
              <a:rPr lang="en-US" altLang="zh-CN" sz="2000" dirty="0">
                <a:solidFill>
                  <a:schemeClr val="accent2"/>
                </a:solidFill>
                <a:latin typeface="Symbol" panose="05050102010706020507" pitchFamily="18" charset="2"/>
                <a:cs typeface="Times New Roman" panose="02020603050405020304" charset="0"/>
                <a:sym typeface="+mn-ea"/>
              </a:rPr>
              <a:t>h</a:t>
            </a:r>
            <a:r>
              <a:rPr lang="en-US" altLang="zh-CN" sz="2000" dirty="0">
                <a:solidFill>
                  <a:schemeClr val="accent2"/>
                </a:solidFill>
                <a:latin typeface="宋体" panose="02010600030101010101" pitchFamily="2" charset="-122"/>
                <a:cs typeface="Times New Roman" panose="02020603050405020304" charset="0"/>
                <a:sym typeface="+mn-ea"/>
              </a:rPr>
              <a:t>|&lt;0.8</a:t>
            </a:r>
            <a:r>
              <a:rPr lang="zh-CN" altLang="en-US" sz="2000" dirty="0" smtClean="0">
                <a:solidFill>
                  <a:schemeClr val="accent2"/>
                </a:solidFill>
                <a:latin typeface="宋体" panose="02010600030101010101" pitchFamily="2" charset="-122"/>
                <a:cs typeface="Times New Roman" panose="02020603050405020304" charset="0"/>
                <a:sym typeface="+mn-ea"/>
              </a:rPr>
              <a:t>；</a:t>
            </a:r>
            <a:endParaRPr lang="en-US" altLang="zh-CN" sz="2000" dirty="0">
              <a:solidFill>
                <a:schemeClr val="accent2"/>
              </a:solidFill>
              <a:latin typeface="宋体" panose="02010600030101010101" pitchFamily="2" charset="-122"/>
              <a:cs typeface="Times New Roman" panose="02020603050405020304" charset="0"/>
              <a:sym typeface="+mn-ea"/>
            </a:endParaRPr>
          </a:p>
          <a:p>
            <a:pPr marL="0" indent="0">
              <a:lnSpc>
                <a:spcPts val="1000"/>
              </a:lnSpc>
              <a:spcBef>
                <a:spcPts val="1800"/>
              </a:spcBef>
              <a:buNone/>
            </a:pPr>
            <a:r>
              <a:rPr lang="zh-CN" altLang="en-US" sz="2000" dirty="0" smtClean="0">
                <a:solidFill>
                  <a:schemeClr val="accent2"/>
                </a:solidFill>
                <a:latin typeface="宋体" panose="02010600030101010101" pitchFamily="2" charset="-122"/>
                <a:cs typeface="Times New Roman" panose="02020603050405020304" charset="0"/>
                <a:sym typeface="+mn-ea"/>
              </a:rPr>
              <a:t>中</a:t>
            </a:r>
            <a:r>
              <a:rPr lang="zh-CN" altLang="en-US" sz="2000" dirty="0">
                <a:solidFill>
                  <a:schemeClr val="accent2"/>
                </a:solidFill>
                <a:latin typeface="宋体" panose="02010600030101010101" pitchFamily="2" charset="-122"/>
                <a:cs typeface="Times New Roman" panose="02020603050405020304" charset="0"/>
                <a:sym typeface="+mn-ea"/>
              </a:rPr>
              <a:t>国生产</a:t>
            </a:r>
            <a:r>
              <a:rPr lang="en-US" altLang="zh-CN" sz="2000" dirty="0">
                <a:solidFill>
                  <a:schemeClr val="accent2"/>
                </a:solidFill>
                <a:latin typeface="宋体" panose="02010600030101010101" pitchFamily="2" charset="-122"/>
                <a:cs typeface="Times New Roman" panose="02020603050405020304" charset="0"/>
                <a:sym typeface="+mn-ea"/>
              </a:rPr>
              <a:t>20% </a:t>
            </a:r>
            <a:r>
              <a:rPr lang="en-US" altLang="zh-CN" sz="2000" dirty="0" err="1">
                <a:solidFill>
                  <a:schemeClr val="accent2"/>
                </a:solidFill>
                <a:latin typeface="宋体" panose="02010600030101010101" pitchFamily="2" charset="-122"/>
                <a:cs typeface="Times New Roman" panose="02020603050405020304" charset="0"/>
                <a:sym typeface="+mn-ea"/>
              </a:rPr>
              <a:t>EMCal</a:t>
            </a:r>
            <a:r>
              <a:rPr lang="zh-CN" altLang="en-US" sz="2000" dirty="0">
                <a:solidFill>
                  <a:schemeClr val="accent2"/>
                </a:solidFill>
                <a:latin typeface="宋体" panose="02010600030101010101" pitchFamily="2" charset="-122"/>
                <a:cs typeface="Times New Roman" panose="02020603050405020304" charset="0"/>
                <a:sym typeface="+mn-ea"/>
              </a:rPr>
              <a:t>模块快度区间</a:t>
            </a:r>
            <a:r>
              <a:rPr lang="en-US" altLang="zh-CN" sz="2000" dirty="0">
                <a:solidFill>
                  <a:schemeClr val="accent2"/>
                </a:solidFill>
                <a:latin typeface="宋体" panose="02010600030101010101" pitchFamily="2" charset="-122"/>
                <a:cs typeface="Times New Roman" panose="02020603050405020304" charset="0"/>
                <a:sym typeface="+mn-ea"/>
              </a:rPr>
              <a:t> 0.8 &lt;|</a:t>
            </a:r>
            <a:r>
              <a:rPr lang="en-US" altLang="zh-CN" sz="2000" dirty="0">
                <a:solidFill>
                  <a:schemeClr val="accent2"/>
                </a:solidFill>
                <a:latin typeface="Symbol" panose="05050102010706020507" pitchFamily="18" charset="2"/>
                <a:cs typeface="Times New Roman" panose="02020603050405020304" charset="0"/>
                <a:sym typeface="+mn-ea"/>
              </a:rPr>
              <a:t>h</a:t>
            </a:r>
            <a:r>
              <a:rPr lang="en-US" altLang="zh-CN" sz="2000" dirty="0">
                <a:solidFill>
                  <a:schemeClr val="accent2"/>
                </a:solidFill>
                <a:latin typeface="宋体" panose="02010600030101010101" pitchFamily="2" charset="-122"/>
                <a:cs typeface="Times New Roman" panose="02020603050405020304" charset="0"/>
                <a:sym typeface="+mn-ea"/>
              </a:rPr>
              <a:t>|&lt;1.1</a:t>
            </a:r>
            <a:r>
              <a:rPr lang="zh-CN" altLang="en-US" sz="2000" dirty="0">
                <a:solidFill>
                  <a:schemeClr val="accent2"/>
                </a:solidFill>
                <a:latin typeface="宋体" panose="02010600030101010101" pitchFamily="2" charset="-122"/>
                <a:cs typeface="Times New Roman" panose="02020603050405020304" charset="0"/>
                <a:sym typeface="+mn-ea"/>
              </a:rPr>
              <a:t>。</a:t>
            </a:r>
            <a:endParaRPr lang="en-US" altLang="zh-CN" sz="2000" dirty="0">
              <a:solidFill>
                <a:schemeClr val="accent2"/>
              </a:solidFill>
              <a:latin typeface="宋体" panose="02010600030101010101" pitchFamily="2" charset="-122"/>
              <a:cs typeface="Times New Roman" panose="02020603050405020304" charset="0"/>
              <a:sym typeface="+mn-ea"/>
            </a:endParaRPr>
          </a:p>
          <a:p>
            <a:pPr marL="0" indent="0">
              <a:lnSpc>
                <a:spcPts val="1000"/>
              </a:lnSpc>
              <a:spcBef>
                <a:spcPts val="1800"/>
              </a:spcBef>
              <a:buNone/>
            </a:pPr>
            <a:r>
              <a:rPr lang="en-US" altLang="zh-CN" sz="2000" dirty="0">
                <a:solidFill>
                  <a:schemeClr val="accent2"/>
                </a:solidFill>
                <a:latin typeface="宋体" panose="02010600030101010101" pitchFamily="2" charset="-122"/>
                <a:cs typeface="Times New Roman" panose="02020603050405020304" charset="0"/>
                <a:sym typeface="+mn-ea"/>
              </a:rPr>
              <a:t>20% </a:t>
            </a:r>
            <a:r>
              <a:rPr lang="zh-CN" altLang="en-US" sz="2000" dirty="0">
                <a:solidFill>
                  <a:schemeClr val="accent2"/>
                </a:solidFill>
                <a:latin typeface="宋体" panose="02010600030101010101" pitchFamily="2" charset="-122"/>
                <a:cs typeface="Times New Roman" panose="02020603050405020304" charset="0"/>
                <a:sym typeface="+mn-ea"/>
              </a:rPr>
              <a:t>高快度区间的探测器可以增加对喷注和底夸克偶素衰变产物</a:t>
            </a:r>
            <a:r>
              <a:rPr lang="zh-CN" altLang="en-US" sz="2000" dirty="0" smtClean="0">
                <a:solidFill>
                  <a:schemeClr val="accent2"/>
                </a:solidFill>
                <a:latin typeface="宋体" panose="02010600030101010101" pitchFamily="2" charset="-122"/>
                <a:cs typeface="Times New Roman" panose="02020603050405020304" charset="0"/>
                <a:sym typeface="+mn-ea"/>
              </a:rPr>
              <a:t>的</a:t>
            </a:r>
            <a:endParaRPr lang="en-US" altLang="zh-CN" sz="2000" dirty="0" smtClean="0">
              <a:solidFill>
                <a:schemeClr val="accent2"/>
              </a:solidFill>
              <a:latin typeface="宋体" panose="02010600030101010101" pitchFamily="2" charset="-122"/>
              <a:cs typeface="Times New Roman" panose="02020603050405020304" charset="0"/>
              <a:sym typeface="+mn-ea"/>
            </a:endParaRPr>
          </a:p>
          <a:p>
            <a:pPr marL="0" indent="0">
              <a:lnSpc>
                <a:spcPts val="1000"/>
              </a:lnSpc>
              <a:spcBef>
                <a:spcPts val="1800"/>
              </a:spcBef>
              <a:buNone/>
            </a:pPr>
            <a:r>
              <a:rPr lang="zh-CN" altLang="en-US" sz="2000" dirty="0" smtClean="0">
                <a:solidFill>
                  <a:schemeClr val="accent2"/>
                </a:solidFill>
                <a:latin typeface="宋体" panose="02010600030101010101" pitchFamily="2" charset="-122"/>
                <a:cs typeface="Times New Roman" panose="02020603050405020304" charset="0"/>
                <a:sym typeface="+mn-ea"/>
              </a:rPr>
              <a:t>接</a:t>
            </a:r>
            <a:r>
              <a:rPr lang="zh-CN" altLang="en-US" sz="2000" dirty="0">
                <a:solidFill>
                  <a:schemeClr val="accent2"/>
                </a:solidFill>
                <a:latin typeface="宋体" panose="02010600030101010101" pitchFamily="2" charset="-122"/>
                <a:cs typeface="Times New Roman" panose="02020603050405020304" charset="0"/>
                <a:sym typeface="+mn-ea"/>
              </a:rPr>
              <a:t>受度</a:t>
            </a:r>
            <a:r>
              <a:rPr lang="en-US" altLang="zh-CN" sz="2000" dirty="0">
                <a:solidFill>
                  <a:schemeClr val="accent2"/>
                </a:solidFill>
                <a:latin typeface="宋体" panose="02010600030101010101" pitchFamily="2" charset="-122"/>
                <a:cs typeface="Times New Roman" panose="02020603050405020304" charset="0"/>
                <a:sym typeface="+mn-ea"/>
              </a:rPr>
              <a:t> &gt; 50%, </a:t>
            </a:r>
            <a:r>
              <a:rPr lang="zh-CN" altLang="en-US" sz="2000" dirty="0">
                <a:solidFill>
                  <a:schemeClr val="accent2"/>
                </a:solidFill>
                <a:latin typeface="宋体" panose="02010600030101010101" pitchFamily="2" charset="-122"/>
                <a:cs typeface="Times New Roman" panose="02020603050405020304" charset="0"/>
                <a:sym typeface="+mn-ea"/>
              </a:rPr>
              <a:t>非线性增长！</a:t>
            </a:r>
            <a:endParaRPr lang="en-US" altLang="zh-CN" sz="2000" dirty="0">
              <a:solidFill>
                <a:schemeClr val="accent2"/>
              </a:solidFill>
              <a:latin typeface="宋体" panose="02010600030101010101" pitchFamily="2" charset="-122"/>
              <a:cs typeface="Times New Roman" panose="02020603050405020304" charset="0"/>
              <a:sym typeface="+mn-e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2486" y="82046"/>
            <a:ext cx="8879354" cy="1046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dirty="0">
                <a:solidFill>
                  <a:srgbClr val="FF0000"/>
                </a:solidFill>
              </a:rPr>
              <a:t>中</a:t>
            </a:r>
            <a:r>
              <a:rPr lang="zh-CN" altLang="en-US" dirty="0" smtClean="0">
                <a:solidFill>
                  <a:srgbClr val="FF0000"/>
                </a:solidFill>
              </a:rPr>
              <a:t>国合作组参加了</a:t>
            </a:r>
            <a:r>
              <a:rPr lang="en-US" altLang="zh-CN" dirty="0" smtClean="0">
                <a:solidFill>
                  <a:srgbClr val="FF0000"/>
                </a:solidFill>
              </a:rPr>
              <a:t>sPHENIX</a:t>
            </a:r>
            <a:r>
              <a:rPr lang="zh-CN" altLang="en-US" dirty="0" smtClean="0">
                <a:solidFill>
                  <a:srgbClr val="FF0000"/>
                </a:solidFill>
              </a:rPr>
              <a:t>实验</a:t>
            </a:r>
            <a:endParaRPr lang="en-US" altLang="zh-CN" dirty="0" smtClean="0">
              <a:solidFill>
                <a:srgbClr val="FF0000"/>
              </a:solidFill>
            </a:endParaRPr>
          </a:p>
          <a:p>
            <a:pPr algn="ctr"/>
            <a:r>
              <a:rPr lang="en-US" sz="2800" dirty="0" smtClean="0">
                <a:solidFill>
                  <a:srgbClr val="FF0000"/>
                </a:solidFill>
                <a:latin typeface="+mn-ea"/>
                <a:ea typeface="+mn-ea"/>
              </a:rPr>
              <a:t>Fudan/CCNU/IMP/PKU/CIAE/SINAP/Tsinghua/SYSU/USTC</a:t>
            </a:r>
            <a:endParaRPr lang="en-US" sz="2800" dirty="0">
              <a:solidFill>
                <a:srgbClr val="FF0000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265079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D571C1-EB63-4C5D-8360-60CDCDFD10CE}" type="slidenum">
              <a:rPr lang="en-US" altLang="zh-CN" smtClean="0"/>
              <a:pPr>
                <a:defRPr/>
              </a:pPr>
              <a:t>22</a:t>
            </a:fld>
            <a:endParaRPr lang="en-US" altLang="zh-CN"/>
          </a:p>
        </p:txBody>
      </p:sp>
      <p:grpSp>
        <p:nvGrpSpPr>
          <p:cNvPr id="3" name="组合 23"/>
          <p:cNvGrpSpPr/>
          <p:nvPr/>
        </p:nvGrpSpPr>
        <p:grpSpPr>
          <a:xfrm>
            <a:off x="1295486" y="1676446"/>
            <a:ext cx="7013351" cy="3328262"/>
            <a:chOff x="1594470" y="2967788"/>
            <a:chExt cx="7013351" cy="3328262"/>
          </a:xfrm>
        </p:grpSpPr>
        <p:grpSp>
          <p:nvGrpSpPr>
            <p:cNvPr id="4" name="组合 19"/>
            <p:cNvGrpSpPr/>
            <p:nvPr/>
          </p:nvGrpSpPr>
          <p:grpSpPr>
            <a:xfrm>
              <a:off x="1594470" y="2967788"/>
              <a:ext cx="7013351" cy="3328262"/>
              <a:chOff x="5008" y="3160"/>
              <a:chExt cx="13434" cy="6264"/>
            </a:xfrm>
          </p:grpSpPr>
          <p:grpSp>
            <p:nvGrpSpPr>
              <p:cNvPr id="11" name="组合 9"/>
              <p:cNvGrpSpPr/>
              <p:nvPr/>
            </p:nvGrpSpPr>
            <p:grpSpPr>
              <a:xfrm>
                <a:off x="5008" y="3160"/>
                <a:ext cx="13434" cy="6264"/>
                <a:chOff x="5008" y="3276"/>
                <a:chExt cx="13434" cy="6264"/>
              </a:xfrm>
            </p:grpSpPr>
            <p:grpSp>
              <p:nvGrpSpPr>
                <p:cNvPr id="13" name="组合 12"/>
                <p:cNvGrpSpPr/>
                <p:nvPr/>
              </p:nvGrpSpPr>
              <p:grpSpPr>
                <a:xfrm>
                  <a:off x="5008" y="3276"/>
                  <a:ext cx="13435" cy="6265"/>
                  <a:chOff x="5564" y="2888"/>
                  <a:chExt cx="13435" cy="6265"/>
                </a:xfrm>
              </p:grpSpPr>
              <p:pic>
                <p:nvPicPr>
                  <p:cNvPr id="15" name="图片 4"/>
                  <p:cNvPicPr/>
                  <p:nvPr/>
                </p:nvPicPr>
                <p:blipFill>
                  <a:blip r:embed="rId3" cstate="print"/>
                  <a:stretch>
                    <a:fillRect/>
                  </a:stretch>
                </p:blipFill>
                <p:spPr>
                  <a:xfrm>
                    <a:off x="5564" y="2888"/>
                    <a:ext cx="6089" cy="3061"/>
                  </a:xfrm>
                  <a:prstGeom prst="rect">
                    <a:avLst/>
                  </a:prstGeom>
                  <a:ln w="12700">
                    <a:solidFill>
                      <a:srgbClr val="7030A0"/>
                    </a:solidFill>
                  </a:ln>
                </p:spPr>
              </p:pic>
              <p:pic>
                <p:nvPicPr>
                  <p:cNvPr id="16" name="图片 6"/>
                  <p:cNvPicPr>
                    <a:picLocks noChangeAspect="1"/>
                  </p:cNvPicPr>
                  <p:nvPr/>
                </p:nvPicPr>
                <p:blipFill>
                  <a:blip r:embed="rId4" cstate="print"/>
                  <a:stretch>
                    <a:fillRect/>
                  </a:stretch>
                </p:blipFill>
                <p:spPr>
                  <a:xfrm>
                    <a:off x="15501" y="2888"/>
                    <a:ext cx="3498" cy="6265"/>
                  </a:xfrm>
                  <a:prstGeom prst="rect">
                    <a:avLst/>
                  </a:prstGeom>
                  <a:ln w="12700">
                    <a:solidFill>
                      <a:srgbClr val="7030A0"/>
                    </a:solidFill>
                  </a:ln>
                </p:spPr>
              </p:pic>
              <p:pic>
                <p:nvPicPr>
                  <p:cNvPr id="17" name="图片 7"/>
                  <p:cNvPicPr>
                    <a:picLocks noChangeAspect="1"/>
                  </p:cNvPicPr>
                  <p:nvPr/>
                </p:nvPicPr>
                <p:blipFill>
                  <a:blip r:embed="rId5" cstate="print"/>
                  <a:stretch>
                    <a:fillRect/>
                  </a:stretch>
                </p:blipFill>
                <p:spPr>
                  <a:xfrm>
                    <a:off x="9830" y="5996"/>
                    <a:ext cx="5641" cy="3149"/>
                  </a:xfrm>
                  <a:prstGeom prst="rect">
                    <a:avLst/>
                  </a:prstGeom>
                  <a:ln w="12700">
                    <a:solidFill>
                      <a:srgbClr val="7030A0"/>
                    </a:solidFill>
                  </a:ln>
                </p:spPr>
              </p:pic>
              <p:pic>
                <p:nvPicPr>
                  <p:cNvPr id="18" name="图片 8"/>
                  <p:cNvPicPr>
                    <a:picLocks noChangeAspect="1"/>
                  </p:cNvPicPr>
                  <p:nvPr/>
                </p:nvPicPr>
                <p:blipFill>
                  <a:blip r:embed="rId6" cstate="print"/>
                  <a:stretch>
                    <a:fillRect/>
                  </a:stretch>
                </p:blipFill>
                <p:spPr>
                  <a:xfrm>
                    <a:off x="5564" y="5994"/>
                    <a:ext cx="4201" cy="3157"/>
                  </a:xfrm>
                  <a:prstGeom prst="rect">
                    <a:avLst/>
                  </a:prstGeom>
                  <a:ln w="12700">
                    <a:solidFill>
                      <a:srgbClr val="7030A0"/>
                    </a:solidFill>
                  </a:ln>
                </p:spPr>
              </p:pic>
            </p:grpSp>
            <p:pic>
              <p:nvPicPr>
                <p:cNvPr id="14" name="图片 5"/>
                <p:cNvPicPr/>
                <p:nvPr/>
              </p:nvPicPr>
              <p:blipFill>
                <a:blip r:embed="rId7" cstate="print"/>
                <a:stretch>
                  <a:fillRect/>
                </a:stretch>
              </p:blipFill>
              <p:spPr>
                <a:xfrm>
                  <a:off x="11143" y="3276"/>
                  <a:ext cx="3770" cy="3061"/>
                </a:xfrm>
                <a:prstGeom prst="rect">
                  <a:avLst/>
                </a:prstGeom>
                <a:ln w="12700">
                  <a:solidFill>
                    <a:srgbClr val="7030A0"/>
                  </a:solidFill>
                </a:ln>
              </p:spPr>
            </p:pic>
          </p:grpSp>
          <p:pic>
            <p:nvPicPr>
              <p:cNvPr id="12" name="图片 18" descr="DAQ01"/>
              <p:cNvPicPr/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8700" y="3160"/>
                <a:ext cx="2397" cy="3061"/>
              </a:xfrm>
              <a:prstGeom prst="rect">
                <a:avLst/>
              </a:prstGeom>
              <a:ln w="19050">
                <a:solidFill>
                  <a:srgbClr val="7030A0"/>
                </a:solidFill>
              </a:ln>
            </p:spPr>
          </p:pic>
        </p:grpSp>
        <p:sp>
          <p:nvSpPr>
            <p:cNvPr id="5" name="文本框 11"/>
            <p:cNvSpPr txBox="1"/>
            <p:nvPr/>
          </p:nvSpPr>
          <p:spPr>
            <a:xfrm>
              <a:off x="2153070" y="3852500"/>
              <a:ext cx="883444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500" b="1" dirty="0">
                  <a:solidFill>
                    <a:srgbClr val="00B0F0"/>
                  </a:solidFill>
                  <a:sym typeface="+mn-ea"/>
                </a:rPr>
                <a:t>振动台</a:t>
              </a:r>
            </a:p>
          </p:txBody>
        </p:sp>
        <p:sp>
          <p:nvSpPr>
            <p:cNvPr id="6" name="文本框 13"/>
            <p:cNvSpPr txBox="1"/>
            <p:nvPr/>
          </p:nvSpPr>
          <p:spPr>
            <a:xfrm>
              <a:off x="7305625" y="3994543"/>
              <a:ext cx="883444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500" b="1" dirty="0">
                  <a:solidFill>
                    <a:srgbClr val="00B0F0"/>
                  </a:solidFill>
                  <a:sym typeface="+mn-ea"/>
                </a:rPr>
                <a:t>通风柜</a:t>
              </a:r>
            </a:p>
          </p:txBody>
        </p:sp>
        <p:sp>
          <p:nvSpPr>
            <p:cNvPr id="7" name="文本框 14"/>
            <p:cNvSpPr txBox="1"/>
            <p:nvPr/>
          </p:nvSpPr>
          <p:spPr>
            <a:xfrm>
              <a:off x="4827458" y="3027517"/>
              <a:ext cx="883444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500" b="1" dirty="0">
                  <a:solidFill>
                    <a:srgbClr val="7030A0"/>
                  </a:solidFill>
                  <a:sym typeface="+mn-ea"/>
                </a:rPr>
                <a:t>AFFM</a:t>
              </a:r>
            </a:p>
          </p:txBody>
        </p:sp>
        <p:sp>
          <p:nvSpPr>
            <p:cNvPr id="8" name="文本框 15"/>
            <p:cNvSpPr txBox="1"/>
            <p:nvPr/>
          </p:nvSpPr>
          <p:spPr>
            <a:xfrm>
              <a:off x="2356848" y="5150522"/>
              <a:ext cx="883444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500" b="1" dirty="0">
                  <a:solidFill>
                    <a:srgbClr val="00B0F0"/>
                  </a:solidFill>
                  <a:sym typeface="+mn-ea"/>
                </a:rPr>
                <a:t>机床</a:t>
              </a:r>
            </a:p>
          </p:txBody>
        </p:sp>
        <p:sp>
          <p:nvSpPr>
            <p:cNvPr id="9" name="文本框 16"/>
            <p:cNvSpPr txBox="1"/>
            <p:nvPr/>
          </p:nvSpPr>
          <p:spPr>
            <a:xfrm>
              <a:off x="5460975" y="5126113"/>
              <a:ext cx="883444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500" b="1" dirty="0">
                  <a:solidFill>
                    <a:srgbClr val="00B0F0"/>
                  </a:solidFill>
                  <a:sym typeface="+mn-ea"/>
                </a:rPr>
                <a:t>测量台</a:t>
              </a:r>
            </a:p>
          </p:txBody>
        </p:sp>
        <p:sp>
          <p:nvSpPr>
            <p:cNvPr id="10" name="文本框 20"/>
            <p:cNvSpPr txBox="1"/>
            <p:nvPr/>
          </p:nvSpPr>
          <p:spPr>
            <a:xfrm>
              <a:off x="3826228" y="3404363"/>
              <a:ext cx="7334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800" b="1" dirty="0">
                  <a:solidFill>
                    <a:srgbClr val="00B0F0"/>
                  </a:solidFill>
                  <a:sym typeface="+mn-ea"/>
                </a:rPr>
                <a:t>DAQ</a:t>
              </a: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3346193" y="685872"/>
            <a:ext cx="3248005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chemeClr val="accent2"/>
                </a:solidFill>
              </a:rPr>
              <a:t>复旦大学实验室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756256" y="5380200"/>
            <a:ext cx="5436104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chemeClr val="accent2"/>
                </a:solidFill>
              </a:rPr>
              <a:t>基本完成探测器研制任务，</a:t>
            </a:r>
            <a:endParaRPr lang="en-US" altLang="zh-CN" dirty="0" smtClean="0">
              <a:solidFill>
                <a:schemeClr val="accent2"/>
              </a:solidFill>
            </a:endParaRPr>
          </a:p>
          <a:p>
            <a:r>
              <a:rPr lang="zh-CN" altLang="en-US" dirty="0" smtClean="0">
                <a:solidFill>
                  <a:schemeClr val="accent2"/>
                </a:solidFill>
              </a:rPr>
              <a:t>批量生产 </a:t>
            </a:r>
            <a:r>
              <a:rPr lang="en-US" altLang="zh-CN" dirty="0" smtClean="0">
                <a:solidFill>
                  <a:schemeClr val="accent2"/>
                </a:solidFill>
              </a:rPr>
              <a:t>2020+</a:t>
            </a:r>
            <a:endParaRPr lang="en-US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7386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D571C1-EB63-4C5D-8360-60CDCDFD10CE}" type="slidenum">
              <a:rPr lang="en-US" altLang="zh-CN" smtClean="0"/>
              <a:pPr>
                <a:defRPr/>
              </a:pPr>
              <a:t>23</a:t>
            </a:fld>
            <a:endParaRPr lang="en-US" altLang="zh-CN"/>
          </a:p>
        </p:txBody>
      </p:sp>
      <p:grpSp>
        <p:nvGrpSpPr>
          <p:cNvPr id="3" name="组合 13"/>
          <p:cNvGrpSpPr/>
          <p:nvPr/>
        </p:nvGrpSpPr>
        <p:grpSpPr>
          <a:xfrm>
            <a:off x="1586680" y="1371654"/>
            <a:ext cx="6465608" cy="3711643"/>
            <a:chOff x="1692015" y="2099560"/>
            <a:chExt cx="6465608" cy="3711643"/>
          </a:xfrm>
        </p:grpSpPr>
        <p:grpSp>
          <p:nvGrpSpPr>
            <p:cNvPr id="4" name="组合 18"/>
            <p:cNvGrpSpPr/>
            <p:nvPr/>
          </p:nvGrpSpPr>
          <p:grpSpPr>
            <a:xfrm>
              <a:off x="1692015" y="2099560"/>
              <a:ext cx="6465608" cy="3711643"/>
              <a:chOff x="6221" y="2697"/>
              <a:chExt cx="11093" cy="7334"/>
            </a:xfrm>
          </p:grpSpPr>
          <p:pic>
            <p:nvPicPr>
              <p:cNvPr id="9" name="图片 14" descr="北大实验室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6221" y="2697"/>
                <a:ext cx="6469" cy="3628"/>
              </a:xfrm>
              <a:prstGeom prst="rect">
                <a:avLst/>
              </a:prstGeom>
              <a:ln w="12700">
                <a:solidFill>
                  <a:srgbClr val="7030A0"/>
                </a:solidFill>
              </a:ln>
            </p:spPr>
          </p:pic>
          <p:pic>
            <p:nvPicPr>
              <p:cNvPr id="10" name="图片 15" descr="屏幕剪辑"/>
              <p:cNvPicPr/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722" y="6374"/>
                <a:ext cx="4592" cy="3657"/>
              </a:xfrm>
              <a:prstGeom prst="rect">
                <a:avLst/>
              </a:prstGeom>
              <a:ln w="12700">
                <a:solidFill>
                  <a:srgbClr val="7030A0"/>
                </a:solidFill>
              </a:ln>
            </p:spPr>
          </p:pic>
          <p:pic>
            <p:nvPicPr>
              <p:cNvPr id="11" name="内容占位符 6" descr="屏幕剪辑"/>
              <p:cNvPicPr>
                <a:picLocks noGrp="1"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735" y="2697"/>
                <a:ext cx="4573" cy="3628"/>
              </a:xfrm>
              <a:prstGeom prst="rect">
                <a:avLst/>
              </a:prstGeom>
              <a:ln w="12700">
                <a:solidFill>
                  <a:srgbClr val="7030A0"/>
                </a:solidFill>
              </a:ln>
            </p:spPr>
          </p:pic>
          <p:pic>
            <p:nvPicPr>
              <p:cNvPr id="12" name="内容占位符 5"/>
              <p:cNvPicPr>
                <a:picLocks noGrp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21" y="6374"/>
                <a:ext cx="6463" cy="3657"/>
              </a:xfrm>
              <a:prstGeom prst="rect">
                <a:avLst/>
              </a:prstGeom>
              <a:ln w="12700">
                <a:solidFill>
                  <a:srgbClr val="7030A0"/>
                </a:solidFill>
              </a:ln>
            </p:spPr>
          </p:pic>
        </p:grpSp>
        <p:sp>
          <p:nvSpPr>
            <p:cNvPr id="5" name="文本框 3"/>
            <p:cNvSpPr txBox="1"/>
            <p:nvPr/>
          </p:nvSpPr>
          <p:spPr>
            <a:xfrm>
              <a:off x="2244511" y="4665821"/>
              <a:ext cx="7548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800" b="1" dirty="0">
                  <a:solidFill>
                    <a:srgbClr val="00B0F0"/>
                  </a:solidFill>
                  <a:sym typeface="+mn-ea"/>
                </a:rPr>
                <a:t>DAQ </a:t>
              </a:r>
            </a:p>
          </p:txBody>
        </p:sp>
        <p:sp>
          <p:nvSpPr>
            <p:cNvPr id="6" name="文本框 4"/>
            <p:cNvSpPr txBox="1"/>
            <p:nvPr/>
          </p:nvSpPr>
          <p:spPr>
            <a:xfrm>
              <a:off x="6032310" y="2923699"/>
              <a:ext cx="1886775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500" b="1" dirty="0">
                  <a:solidFill>
                    <a:srgbClr val="00B0F0"/>
                  </a:solidFill>
                  <a:sym typeface="+mn-ea"/>
                </a:rPr>
                <a:t>电子几何测量仪</a:t>
              </a:r>
            </a:p>
          </p:txBody>
        </p:sp>
        <p:sp>
          <p:nvSpPr>
            <p:cNvPr id="7" name="文本框 5"/>
            <p:cNvSpPr txBox="1"/>
            <p:nvPr/>
          </p:nvSpPr>
          <p:spPr>
            <a:xfrm>
              <a:off x="6618666" y="4498907"/>
              <a:ext cx="856298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500" b="1" dirty="0">
                  <a:solidFill>
                    <a:srgbClr val="00B0F0"/>
                  </a:solidFill>
                  <a:sym typeface="+mn-ea"/>
                </a:rPr>
                <a:t>超净台</a:t>
              </a:r>
            </a:p>
          </p:txBody>
        </p:sp>
        <p:sp>
          <p:nvSpPr>
            <p:cNvPr id="8" name="文本框 6"/>
            <p:cNvSpPr txBox="1"/>
            <p:nvPr/>
          </p:nvSpPr>
          <p:spPr>
            <a:xfrm>
              <a:off x="3008252" y="2837171"/>
              <a:ext cx="1513046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100" b="1" dirty="0">
                  <a:solidFill>
                    <a:srgbClr val="00B0F0"/>
                  </a:solidFill>
                  <a:sym typeface="+mn-ea"/>
                </a:rPr>
                <a:t>Overview</a:t>
              </a: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3265326" y="381080"/>
            <a:ext cx="3248005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accent2"/>
                </a:solidFill>
              </a:rPr>
              <a:t>北京</a:t>
            </a:r>
            <a:r>
              <a:rPr lang="zh-CN" altLang="en-US" dirty="0" smtClean="0">
                <a:solidFill>
                  <a:schemeClr val="accent2"/>
                </a:solidFill>
              </a:rPr>
              <a:t>大学实验室</a:t>
            </a:r>
            <a:endParaRPr lang="en-US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00692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D571C1-EB63-4C5D-8360-60CDCDFD10CE}" type="slidenum">
              <a:rPr lang="en-US" altLang="zh-CN" smtClean="0"/>
              <a:pPr>
                <a:defRPr/>
              </a:pPr>
              <a:t>24</a:t>
            </a:fld>
            <a:endParaRPr lang="en-US" altLang="zh-C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" y="1301425"/>
            <a:ext cx="9144000" cy="438551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31919" y="0"/>
            <a:ext cx="6680162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sPHENIX CORE Science Program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75824" y="685872"/>
            <a:ext cx="912429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Jets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00556" y="696820"/>
            <a:ext cx="23894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2"/>
                </a:solidFill>
              </a:rPr>
              <a:t>Quark Tagged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506075" y="685872"/>
            <a:ext cx="1723549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Upsilon 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6050" y="5562544"/>
            <a:ext cx="881189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2"/>
                </a:solidFill>
              </a:rPr>
              <a:t>Strong Chinese theory groups in Jets and Heavy Quarks</a:t>
            </a:r>
          </a:p>
          <a:p>
            <a:r>
              <a:rPr lang="en-US" sz="2800" dirty="0" smtClean="0">
                <a:solidFill>
                  <a:schemeClr val="accent2"/>
                </a:solidFill>
              </a:rPr>
              <a:t>Great future for Chinese sPHENIX collaboration !</a:t>
            </a:r>
            <a:endParaRPr lang="en-US" sz="28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35324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D571C1-EB63-4C5D-8360-60CDCDFD10CE}" type="slidenum">
              <a:rPr lang="en-US" altLang="zh-CN" smtClean="0"/>
              <a:pPr>
                <a:defRPr/>
              </a:pPr>
              <a:t>25</a:t>
            </a:fld>
            <a:endParaRPr lang="en-US" altLang="zh-CN"/>
          </a:p>
        </p:txBody>
      </p:sp>
      <p:sp>
        <p:nvSpPr>
          <p:cNvPr id="3" name="TextBox 2"/>
          <p:cNvSpPr txBox="1"/>
          <p:nvPr/>
        </p:nvSpPr>
        <p:spPr>
          <a:xfrm>
            <a:off x="762100" y="0"/>
            <a:ext cx="8374408" cy="68941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RHIC continues to be an outstanding</a:t>
            </a:r>
          </a:p>
          <a:p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 smtClean="0">
                <a:solidFill>
                  <a:schemeClr val="accent2"/>
                </a:solidFill>
              </a:rPr>
              <a:t>  dedicated facility for QCD physics; </a:t>
            </a:r>
          </a:p>
          <a:p>
            <a:endParaRPr lang="en-US" dirty="0">
              <a:solidFill>
                <a:schemeClr val="accent2"/>
              </a:solidFill>
            </a:endParaRPr>
          </a:p>
          <a:p>
            <a:r>
              <a:rPr lang="en-US" dirty="0" smtClean="0">
                <a:solidFill>
                  <a:schemeClr val="accent2"/>
                </a:solidFill>
              </a:rPr>
              <a:t>Quark chiral magnetic effect remains an </a:t>
            </a:r>
          </a:p>
          <a:p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 smtClean="0">
                <a:solidFill>
                  <a:schemeClr val="accent2"/>
                </a:solidFill>
              </a:rPr>
              <a:t>  intriguing hypothesis for HI collisions;</a:t>
            </a:r>
          </a:p>
          <a:p>
            <a:r>
              <a:rPr lang="en-US" dirty="0">
                <a:solidFill>
                  <a:schemeClr val="accent2"/>
                </a:solidFill>
              </a:rPr>
              <a:t> </a:t>
            </a:r>
            <a:endParaRPr lang="en-US" dirty="0" smtClean="0">
              <a:solidFill>
                <a:schemeClr val="accent2"/>
              </a:solidFill>
            </a:endParaRPr>
          </a:p>
          <a:p>
            <a:r>
              <a:rPr lang="en-US" dirty="0" smtClean="0">
                <a:solidFill>
                  <a:schemeClr val="accent2"/>
                </a:solidFill>
              </a:rPr>
              <a:t>Promising opportunity to discovery Critical</a:t>
            </a:r>
          </a:p>
          <a:p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 smtClean="0">
                <a:solidFill>
                  <a:schemeClr val="accent2"/>
                </a:solidFill>
              </a:rPr>
              <a:t> Point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 smtClean="0">
                <a:solidFill>
                  <a:schemeClr val="accent2"/>
                </a:solidFill>
              </a:rPr>
              <a:t>in QCD phase diagram at RHIC;</a:t>
            </a:r>
          </a:p>
          <a:p>
            <a:endParaRPr lang="en-US" dirty="0" smtClean="0">
              <a:solidFill>
                <a:schemeClr val="accent2"/>
              </a:solidFill>
            </a:endParaRPr>
          </a:p>
          <a:p>
            <a:r>
              <a:rPr lang="en-US" dirty="0" smtClean="0">
                <a:solidFill>
                  <a:schemeClr val="accent2"/>
                </a:solidFill>
              </a:rPr>
              <a:t>The RHIC future beyond 2023 is sPHENIX</a:t>
            </a:r>
          </a:p>
          <a:p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 smtClean="0">
                <a:solidFill>
                  <a:schemeClr val="accent2"/>
                </a:solidFill>
              </a:rPr>
              <a:t> and Chinese groups are well positioned to </a:t>
            </a:r>
          </a:p>
          <a:p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 smtClean="0">
                <a:solidFill>
                  <a:schemeClr val="accent2"/>
                </a:solidFill>
              </a:rPr>
              <a:t> play leading roles in sPHENIX;</a:t>
            </a:r>
          </a:p>
          <a:p>
            <a:pPr algn="ctr"/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 smtClean="0">
                <a:solidFill>
                  <a:schemeClr val="accent2"/>
                </a:solidFill>
              </a:rPr>
              <a:t> We need your support !!</a:t>
            </a:r>
          </a:p>
        </p:txBody>
      </p:sp>
    </p:spTree>
    <p:extLst>
      <p:ext uri="{BB962C8B-B14F-4D97-AF65-F5344CB8AC3E}">
        <p14:creationId xmlns:p14="http://schemas.microsoft.com/office/powerpoint/2010/main" val="28135855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D571C1-EB63-4C5D-8360-60CDCDFD10CE}" type="slidenum">
              <a:rPr lang="en-US" altLang="zh-CN" smtClean="0"/>
              <a:pPr>
                <a:defRPr/>
              </a:pPr>
              <a:t>26</a:t>
            </a:fld>
            <a:endParaRPr lang="en-US" altLang="zh-CN"/>
          </a:p>
        </p:txBody>
      </p:sp>
      <p:sp>
        <p:nvSpPr>
          <p:cNvPr id="3" name="TextBox 2"/>
          <p:cNvSpPr txBox="1"/>
          <p:nvPr/>
        </p:nvSpPr>
        <p:spPr>
          <a:xfrm>
            <a:off x="685902" y="2209832"/>
            <a:ext cx="7624203" cy="16619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祝贺赵老师八十华诞！</a:t>
            </a:r>
            <a:endParaRPr lang="en-US" altLang="zh-CN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感</a:t>
            </a:r>
            <a:r>
              <a:rPr lang="zh-CN" altLang="en-US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谢赵老师对实验高能核物理的支持！</a:t>
            </a:r>
            <a:endParaRPr lang="en-US" altLang="zh-CN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787741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457200" y="1752600"/>
            <a:ext cx="8229600" cy="1143000"/>
          </a:xfrm>
        </p:spPr>
        <p:txBody>
          <a:bodyPr/>
          <a:lstStyle/>
          <a:p>
            <a:r>
              <a:rPr lang="en-US" altLang="en-US" b="1" smtClean="0">
                <a:solidFill>
                  <a:srgbClr val="FF0066"/>
                </a:solidFill>
              </a:rPr>
              <a:t>THE END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5B96E8-082B-4085-950F-EED991AF3CD7}" type="slidenum">
              <a:rPr lang="en-US" altLang="zh-CN" smtClean="0"/>
              <a:pPr>
                <a:defRPr/>
              </a:pPr>
              <a:t>27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D571C1-EB63-4C5D-8360-60CDCDFD10CE}" type="slidenum">
              <a:rPr lang="en-US" altLang="zh-CN" smtClean="0"/>
              <a:pPr>
                <a:defRPr/>
              </a:pPr>
              <a:t>28</a:t>
            </a:fld>
            <a:endParaRPr lang="en-US" altLang="zh-CN"/>
          </a:p>
        </p:txBody>
      </p:sp>
      <p:sp>
        <p:nvSpPr>
          <p:cNvPr id="3" name="TextBox 2"/>
          <p:cNvSpPr txBox="1"/>
          <p:nvPr/>
        </p:nvSpPr>
        <p:spPr>
          <a:xfrm>
            <a:off x="2743248" y="77470"/>
            <a:ext cx="4394280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Chiral Magnetic Wave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Text Box 34"/>
          <p:cNvSpPr txBox="1">
            <a:spLocks/>
          </p:cNvSpPr>
          <p:nvPr/>
        </p:nvSpPr>
        <p:spPr>
          <a:xfrm>
            <a:off x="3751580" y="2123440"/>
            <a:ext cx="4573905" cy="440055"/>
          </a:xfrm>
          <a:prstGeom prst="rect">
            <a:avLst/>
          </a:prstGeom>
          <a:noFill/>
        </p:spPr>
        <p:txBody>
          <a:bodyPr vert="horz" wrap="square" lIns="0" tIns="0" rIns="0" bIns="0" anchor="t">
            <a:noAutofit/>
          </a:bodyPr>
          <a:lstStyle/>
          <a:p>
            <a:pPr marL="0" indent="0" algn="just" defTabSz="50800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050" b="0" cap="none" dirty="0" smtClean="0">
              <a:solidFill>
                <a:srgbClr val="000000"/>
              </a:solidFill>
              <a:latin typeface="宋体" charset="0"/>
              <a:ea typeface="宋体" charset="0"/>
            </a:endParaRPr>
          </a:p>
          <a:p>
            <a:pPr marL="0" indent="0" algn="l" defTabSz="50800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800" b="0" cap="none" dirty="0" smtClean="0">
              <a:solidFill>
                <a:srgbClr val="000000"/>
              </a:solidFill>
              <a:latin typeface="Segoe UI" charset="0"/>
              <a:ea typeface="Segoe UI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050" y="713095"/>
            <a:ext cx="4205605" cy="3096895"/>
          </a:xfrm>
          <a:prstGeom prst="rect">
            <a:avLst/>
          </a:prstGeom>
          <a:noFill/>
          <a:ln w="0">
            <a:noFill/>
            <a:prstDash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4009" y="1022378"/>
            <a:ext cx="3024505" cy="1339850"/>
          </a:xfrm>
          <a:prstGeom prst="rect">
            <a:avLst/>
          </a:prstGeom>
          <a:noFill/>
        </p:spPr>
      </p:pic>
      <p:sp>
        <p:nvSpPr>
          <p:cNvPr id="7" name="Text Box 38"/>
          <p:cNvSpPr txBox="1">
            <a:spLocks/>
          </p:cNvSpPr>
          <p:nvPr/>
        </p:nvSpPr>
        <p:spPr>
          <a:xfrm>
            <a:off x="4874158" y="2630809"/>
            <a:ext cx="3583940" cy="645795"/>
          </a:xfrm>
          <a:prstGeom prst="rect">
            <a:avLst/>
          </a:prstGeom>
          <a:noFill/>
          <a:ln w="0">
            <a:noFill/>
            <a:prstDash/>
          </a:ln>
        </p:spPr>
        <p:txBody>
          <a:bodyPr vert="horz" wrap="square" lIns="91440" tIns="45720" rIns="91440" bIns="45720" numCol="1" anchor="t">
            <a:spAutoFit/>
          </a:bodyPr>
          <a:lstStyle/>
          <a:p>
            <a:pPr marL="0" indent="0" algn="just" defTabSz="91440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800" b="0" cap="none" dirty="0" smtClean="0">
                <a:solidFill>
                  <a:srgbClr val="009999"/>
                </a:solidFill>
                <a:latin typeface="Calibri Light" charset="0"/>
                <a:ea typeface="Calibri Light" charset="0"/>
              </a:rPr>
              <a:t>Y. Burnier, D. E. Kharzeev, J. Liao and H-U Yee, PRL 107, 052303 (2011)</a:t>
            </a:r>
            <a:endParaRPr lang="ko-KR" altLang="en-US" sz="1800" b="0" cap="none" dirty="0" smtClean="0">
              <a:solidFill>
                <a:srgbClr val="009999"/>
              </a:solidFill>
              <a:latin typeface="Calibri Light" charset="0"/>
              <a:ea typeface="Calibri Light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64135" y="3326765"/>
            <a:ext cx="8983345" cy="3154680"/>
            <a:chOff x="64135" y="3326765"/>
            <a:chExt cx="8983345" cy="3154680"/>
          </a:xfrm>
        </p:grpSpPr>
        <p:sp>
          <p:nvSpPr>
            <p:cNvPr id="9" name="Text Box 37"/>
            <p:cNvSpPr txBox="1">
              <a:spLocks/>
            </p:cNvSpPr>
            <p:nvPr/>
          </p:nvSpPr>
          <p:spPr>
            <a:xfrm>
              <a:off x="64135" y="3868420"/>
              <a:ext cx="8954770" cy="2613025"/>
            </a:xfrm>
            <a:prstGeom prst="rect">
              <a:avLst/>
            </a:prstGeom>
            <a:noFill/>
            <a:ln w="12700" cap="flat" cmpd="sng">
              <a:solidFill>
                <a:srgbClr val="89A4A7">
                  <a:alpha val="100000"/>
                </a:srgbClr>
              </a:solidFill>
              <a:prstDash val="solid"/>
              <a:round/>
            </a:ln>
          </p:spPr>
          <p:txBody>
            <a:bodyPr vert="horz" wrap="square" lIns="91440" tIns="45720" rIns="91440" bIns="45720" anchor="t">
              <a:spAutoFit/>
            </a:bodyPr>
            <a:lstStyle/>
            <a:p>
              <a:pPr marL="0" indent="0" algn="just" defTabSz="914400" eaLnBrk="0" fontAlgn="auto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ko-KR" altLang="en-US" sz="1000" b="0" cap="none" dirty="0" smtClean="0">
                <a:solidFill>
                  <a:srgbClr val="000000"/>
                </a:solidFill>
                <a:latin typeface="Calibri" charset="0"/>
                <a:ea typeface="Calibri" charset="0"/>
              </a:endParaRPr>
            </a:p>
            <a:p>
              <a:pPr marL="0" indent="0" algn="just" defTabSz="914400" eaLnBrk="0" fontAlgn="auto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r>
                <a:rPr lang="en-US" altLang="ko-KR" sz="2400" b="0" cap="none" dirty="0" smtClean="0">
                  <a:solidFill>
                    <a:srgbClr val="000000"/>
                  </a:solidFill>
                  <a:latin typeface="Calibri" charset="0"/>
                  <a:ea typeface="Calibri" charset="0"/>
                </a:rPr>
                <a:t>Formation of electric quadrupole:                                         ,</a:t>
              </a:r>
              <a:endParaRPr lang="ko-KR" altLang="en-US" sz="2400" b="0" cap="none" dirty="0" smtClean="0">
                <a:solidFill>
                  <a:srgbClr val="000000"/>
                </a:solidFill>
                <a:latin typeface="Calibri" charset="0"/>
                <a:ea typeface="Calibri" charset="0"/>
              </a:endParaRPr>
            </a:p>
            <a:p>
              <a:pPr marL="0" indent="0" algn="just" defTabSz="914400" eaLnBrk="0" fontAlgn="auto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ko-KR" altLang="en-US" sz="2400" b="0" cap="none" dirty="0" smtClean="0">
                <a:solidFill>
                  <a:srgbClr val="000000"/>
                </a:solidFill>
                <a:latin typeface="Calibri" charset="0"/>
                <a:ea typeface="Calibri" charset="0"/>
              </a:endParaRPr>
            </a:p>
            <a:p>
              <a:pPr marL="0" indent="0" algn="just" defTabSz="914400" eaLnBrk="0" fontAlgn="auto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ko-KR" altLang="en-US" sz="1000" b="0" cap="none" dirty="0" smtClean="0">
                <a:solidFill>
                  <a:srgbClr val="000000"/>
                </a:solidFill>
                <a:latin typeface="Calibri" charset="0"/>
                <a:ea typeface="Calibri" charset="0"/>
              </a:endParaRPr>
            </a:p>
            <a:p>
              <a:pPr marL="0" indent="0" algn="just" defTabSz="914400" eaLnBrk="0" fontAlgn="auto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ko-KR" altLang="en-US" sz="1000" b="0" cap="none" dirty="0" smtClean="0">
                <a:solidFill>
                  <a:srgbClr val="000000"/>
                </a:solidFill>
                <a:latin typeface="Calibri" charset="0"/>
                <a:ea typeface="Calibri" charset="0"/>
              </a:endParaRPr>
            </a:p>
            <a:p>
              <a:pPr marL="0" indent="0" algn="just" defTabSz="914400" eaLnBrk="0" fontAlgn="auto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r>
                <a:rPr lang="en-US" altLang="ko-KR" sz="2400" b="0" cap="none" dirty="0" smtClean="0">
                  <a:solidFill>
                    <a:srgbClr val="000000"/>
                  </a:solidFill>
                  <a:latin typeface="Calibri" charset="0"/>
                  <a:ea typeface="Calibri" charset="0"/>
                </a:rPr>
                <a:t>where charge asymmetry is defined as                               .</a:t>
              </a:r>
              <a:endParaRPr lang="ko-KR" altLang="en-US" sz="2400" b="0" cap="none" dirty="0" smtClean="0">
                <a:solidFill>
                  <a:srgbClr val="000000"/>
                </a:solidFill>
                <a:latin typeface="Calibri" charset="0"/>
                <a:ea typeface="Calibri" charset="0"/>
              </a:endParaRPr>
            </a:p>
            <a:p>
              <a:pPr marL="0" indent="0" algn="just" defTabSz="914400" eaLnBrk="0" fontAlgn="auto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ko-KR" altLang="en-US" sz="1400" b="0" cap="none" dirty="0" smtClean="0">
                <a:solidFill>
                  <a:srgbClr val="000000"/>
                </a:solidFill>
                <a:latin typeface="Calibri" charset="0"/>
                <a:ea typeface="Calibri" charset="0"/>
              </a:endParaRPr>
            </a:p>
            <a:p>
              <a:pPr marL="0" indent="0" algn="just" defTabSz="914400" eaLnBrk="0" fontAlgn="auto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r>
                <a:rPr lang="en-US" altLang="ko-KR" sz="2400" b="0" cap="none" dirty="0" smtClean="0">
                  <a:solidFill>
                    <a:srgbClr val="000000"/>
                  </a:solidFill>
                  <a:latin typeface="Calibri" charset="0"/>
                  <a:ea typeface="Calibri" charset="0"/>
                </a:rPr>
                <a:t>Then </a:t>
              </a:r>
              <a:r>
                <a:rPr lang="en-US" altLang="ko-KR" sz="2400" b="0" cap="none" dirty="0" smtClean="0">
                  <a:solidFill>
                    <a:srgbClr val="0000FF"/>
                  </a:solidFill>
                  <a:latin typeface="Calibri" charset="0"/>
                  <a:ea typeface="Calibri" charset="0"/>
                </a:rPr>
                <a:t>π</a:t>
              </a:r>
              <a:r>
                <a:rPr lang="en-US" altLang="ko-KR" sz="2400" b="0" cap="none" baseline="30000" dirty="0" smtClean="0">
                  <a:solidFill>
                    <a:srgbClr val="0000FF"/>
                  </a:solidFill>
                  <a:latin typeface="Calibri" charset="0"/>
                  <a:ea typeface="Calibri" charset="0"/>
                </a:rPr>
                <a:t>-</a:t>
              </a:r>
              <a:r>
                <a:rPr lang="en-US" altLang="ko-KR" sz="2400" b="0" cap="none" dirty="0" smtClean="0">
                  <a:solidFill>
                    <a:srgbClr val="0000FF"/>
                  </a:solidFill>
                  <a:latin typeface="Calibri" charset="0"/>
                  <a:ea typeface="Calibri" charset="0"/>
                </a:rPr>
                <a:t> v</a:t>
              </a:r>
              <a:r>
                <a:rPr lang="en-US" altLang="ko-KR" sz="2400" b="0" cap="none" baseline="-25000" dirty="0" smtClean="0">
                  <a:solidFill>
                    <a:srgbClr val="0000FF"/>
                  </a:solidFill>
                  <a:latin typeface="Calibri" charset="0"/>
                  <a:ea typeface="Calibri" charset="0"/>
                </a:rPr>
                <a:t>2</a:t>
              </a:r>
              <a:r>
                <a:rPr lang="en-US" altLang="ko-KR" sz="2400" b="0" cap="none" dirty="0" smtClean="0">
                  <a:solidFill>
                    <a:srgbClr val="000000"/>
                  </a:solidFill>
                  <a:latin typeface="Calibri" charset="0"/>
                  <a:ea typeface="Calibri" charset="0"/>
                </a:rPr>
                <a:t> should have a </a:t>
              </a:r>
              <a:r>
                <a:rPr lang="en-US" altLang="ko-KR" sz="2400" b="0" cap="none" dirty="0" smtClean="0">
                  <a:solidFill>
                    <a:srgbClr val="0000FF"/>
                  </a:solidFill>
                  <a:latin typeface="Calibri" charset="0"/>
                  <a:ea typeface="Calibri" charset="0"/>
                </a:rPr>
                <a:t>positive</a:t>
              </a:r>
              <a:r>
                <a:rPr lang="en-US" altLang="ko-KR" sz="2400" b="0" cap="none" dirty="0" smtClean="0">
                  <a:solidFill>
                    <a:srgbClr val="000000"/>
                  </a:solidFill>
                  <a:latin typeface="Calibri" charset="0"/>
                  <a:ea typeface="Calibri" charset="0"/>
                </a:rPr>
                <a:t> slope as a function of A</a:t>
              </a:r>
              <a:r>
                <a:rPr lang="en-US" altLang="ko-KR" sz="2400" b="0" cap="none" baseline="-25000" dirty="0" smtClean="0">
                  <a:solidFill>
                    <a:srgbClr val="000000"/>
                  </a:solidFill>
                  <a:latin typeface="Calibri" charset="0"/>
                  <a:ea typeface="Calibri" charset="0"/>
                </a:rPr>
                <a:t>ch</a:t>
              </a:r>
              <a:r>
                <a:rPr lang="en-US" altLang="ko-KR" sz="2400" b="0" cap="none" dirty="0" smtClean="0">
                  <a:solidFill>
                    <a:srgbClr val="000000"/>
                  </a:solidFill>
                  <a:latin typeface="Calibri" charset="0"/>
                  <a:ea typeface="Calibri" charset="0"/>
                </a:rPr>
                <a:t>, </a:t>
              </a:r>
              <a:endParaRPr lang="ko-KR" altLang="en-US" sz="2400" b="0" cap="none" dirty="0" smtClean="0">
                <a:solidFill>
                  <a:srgbClr val="000000"/>
                </a:solidFill>
                <a:latin typeface="Calibri" charset="0"/>
                <a:ea typeface="Calibri" charset="0"/>
              </a:endParaRPr>
            </a:p>
            <a:p>
              <a:pPr marL="0" indent="0" algn="just" defTabSz="914400" eaLnBrk="0" fontAlgn="auto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r>
                <a:rPr lang="en-US" altLang="ko-KR" sz="2400" b="0" cap="none" dirty="0" smtClean="0">
                  <a:solidFill>
                    <a:srgbClr val="000000"/>
                  </a:solidFill>
                  <a:latin typeface="Calibri" charset="0"/>
                  <a:ea typeface="Calibri" charset="0"/>
                </a:rPr>
                <a:t>and </a:t>
              </a:r>
              <a:r>
                <a:rPr lang="en-US" altLang="ko-KR" sz="2400" b="0" cap="none" dirty="0" smtClean="0">
                  <a:solidFill>
                    <a:srgbClr val="FF0000"/>
                  </a:solidFill>
                  <a:latin typeface="Calibri" charset="0"/>
                  <a:ea typeface="Calibri" charset="0"/>
                </a:rPr>
                <a:t>π</a:t>
              </a:r>
              <a:r>
                <a:rPr lang="en-US" altLang="ko-KR" sz="2400" b="0" cap="none" baseline="30000" dirty="0" smtClean="0">
                  <a:solidFill>
                    <a:srgbClr val="FF0000"/>
                  </a:solidFill>
                  <a:latin typeface="Calibri" charset="0"/>
                  <a:ea typeface="Calibri" charset="0"/>
                </a:rPr>
                <a:t>+</a:t>
              </a:r>
              <a:r>
                <a:rPr lang="en-US" altLang="ko-KR" sz="2400" b="0" cap="none" dirty="0" smtClean="0">
                  <a:solidFill>
                    <a:srgbClr val="FF0000"/>
                  </a:solidFill>
                  <a:latin typeface="Calibri" charset="0"/>
                  <a:ea typeface="Calibri" charset="0"/>
                </a:rPr>
                <a:t> v</a:t>
              </a:r>
              <a:r>
                <a:rPr lang="en-US" altLang="ko-KR" sz="2400" b="0" cap="none" baseline="-25000" dirty="0" smtClean="0">
                  <a:solidFill>
                    <a:srgbClr val="FF0000"/>
                  </a:solidFill>
                  <a:latin typeface="Calibri" charset="0"/>
                  <a:ea typeface="Calibri" charset="0"/>
                </a:rPr>
                <a:t>2</a:t>
              </a:r>
              <a:r>
                <a:rPr lang="en-US" altLang="ko-KR" sz="2400" b="0" cap="none" dirty="0" smtClean="0">
                  <a:solidFill>
                    <a:srgbClr val="000000"/>
                  </a:solidFill>
                  <a:latin typeface="Calibri" charset="0"/>
                  <a:ea typeface="Calibri" charset="0"/>
                </a:rPr>
                <a:t> should have a </a:t>
              </a:r>
              <a:r>
                <a:rPr lang="en-US" altLang="ko-KR" sz="2400" b="0" cap="none" dirty="0" smtClean="0">
                  <a:solidFill>
                    <a:srgbClr val="FF0000"/>
                  </a:solidFill>
                  <a:latin typeface="Calibri" charset="0"/>
                  <a:ea typeface="Calibri" charset="0"/>
                </a:rPr>
                <a:t>negative</a:t>
              </a:r>
              <a:r>
                <a:rPr lang="en-US" altLang="ko-KR" sz="2400" b="0" cap="none" dirty="0" smtClean="0">
                  <a:solidFill>
                    <a:srgbClr val="000000"/>
                  </a:solidFill>
                  <a:latin typeface="Calibri" charset="0"/>
                  <a:ea typeface="Calibri" charset="0"/>
                </a:rPr>
                <a:t> slope with the same magnitude.</a:t>
              </a:r>
              <a:endParaRPr lang="ko-KR" altLang="en-US" sz="2400" b="0" cap="none" dirty="0" smtClean="0">
                <a:solidFill>
                  <a:srgbClr val="000000"/>
                </a:solidFill>
                <a:latin typeface="Calibri" charset="0"/>
                <a:ea typeface="Calibri" charset="0"/>
              </a:endParaRPr>
            </a:p>
          </p:txBody>
        </p:sp>
        <p:pic>
          <p:nvPicPr>
            <p:cNvPr id="10" name="Picture 9"/>
            <p:cNvPicPr>
              <a:picLocks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4459605" y="3768725"/>
              <a:ext cx="2727960" cy="1059180"/>
            </a:xfrm>
            <a:prstGeom prst="rect">
              <a:avLst/>
            </a:prstGeom>
            <a:noFill/>
            <a:ln w="0">
              <a:noFill/>
              <a:prstDash/>
            </a:ln>
          </p:spPr>
        </p:pic>
        <p:pic>
          <p:nvPicPr>
            <p:cNvPr id="11" name="Picture 10"/>
            <p:cNvPicPr>
              <a:picLocks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4958715" y="4848860"/>
              <a:ext cx="2089150" cy="918210"/>
            </a:xfrm>
            <a:prstGeom prst="rect">
              <a:avLst/>
            </a:prstGeom>
            <a:noFill/>
            <a:ln w="0">
              <a:noFill/>
              <a:prstDash/>
            </a:ln>
          </p:spPr>
        </p:pic>
        <p:sp>
          <p:nvSpPr>
            <p:cNvPr id="12" name="Text Box 41"/>
            <p:cNvSpPr txBox="1">
              <a:spLocks/>
            </p:cNvSpPr>
            <p:nvPr/>
          </p:nvSpPr>
          <p:spPr>
            <a:xfrm>
              <a:off x="6777355" y="3326765"/>
              <a:ext cx="2222500" cy="400050"/>
            </a:xfrm>
            <a:prstGeom prst="rect">
              <a:avLst/>
            </a:prstGeom>
            <a:noFill/>
            <a:ln w="0">
              <a:noFill/>
              <a:prstDash/>
            </a:ln>
          </p:spPr>
          <p:txBody>
            <a:bodyPr vert="horz" wrap="none" lIns="91440" tIns="45720" rIns="91440" bIns="45720" anchor="t">
              <a:spAutoFit/>
            </a:bodyPr>
            <a:lstStyle/>
            <a:p>
              <a:pPr marL="0" indent="0" algn="just" defTabSz="914400" eaLnBrk="0" fontAlgn="auto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r>
                <a:rPr lang="en-US" altLang="ko-KR" sz="2000" b="0" cap="none" dirty="0" smtClean="0">
                  <a:solidFill>
                    <a:srgbClr val="00B0F0"/>
                  </a:solidFill>
                  <a:latin typeface="Times New Roman" charset="0"/>
                  <a:ea typeface="Times New Roman" charset="0"/>
                </a:rPr>
                <a:t>quadrupole moment</a:t>
              </a:r>
              <a:endParaRPr lang="ko-KR" altLang="en-US" sz="2000" b="0" cap="none" dirty="0" smtClean="0">
                <a:solidFill>
                  <a:srgbClr val="00B0F0"/>
                </a:solidFill>
                <a:latin typeface="Times New Roman" charset="0"/>
                <a:ea typeface="Times New Roman" charset="0"/>
              </a:endParaRPr>
            </a:p>
          </p:txBody>
        </p:sp>
        <p:sp>
          <p:nvSpPr>
            <p:cNvPr id="13" name="Text Box 42"/>
            <p:cNvSpPr txBox="1">
              <a:spLocks/>
            </p:cNvSpPr>
            <p:nvPr/>
          </p:nvSpPr>
          <p:spPr>
            <a:xfrm>
              <a:off x="7019290" y="4586605"/>
              <a:ext cx="2028190" cy="400050"/>
            </a:xfrm>
            <a:prstGeom prst="rect">
              <a:avLst/>
            </a:prstGeom>
            <a:noFill/>
            <a:ln w="0">
              <a:noFill/>
              <a:prstDash/>
            </a:ln>
          </p:spPr>
          <p:txBody>
            <a:bodyPr vert="horz" wrap="none" lIns="91440" tIns="45720" rIns="91440" bIns="45720" anchor="t">
              <a:spAutoFit/>
            </a:bodyPr>
            <a:lstStyle/>
            <a:p>
              <a:pPr marL="0" indent="0" algn="just" defTabSz="914400" eaLnBrk="0" fontAlgn="auto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r>
                <a:rPr lang="en-US" altLang="ko-KR" sz="2000" b="0" cap="none" dirty="0" smtClean="0">
                  <a:solidFill>
                    <a:srgbClr val="00B0F0"/>
                  </a:solidFill>
                  <a:latin typeface="Times New Roman" charset="0"/>
                  <a:ea typeface="Times New Roman" charset="0"/>
                </a:rPr>
                <a:t>net charge density</a:t>
              </a:r>
              <a:endParaRPr lang="ko-KR" altLang="en-US" sz="2000" b="0" cap="none" dirty="0" smtClean="0">
                <a:solidFill>
                  <a:srgbClr val="00B0F0"/>
                </a:solidFill>
                <a:latin typeface="Times New Roman" charset="0"/>
                <a:ea typeface="Times New Roman" charset="0"/>
              </a:endParaRPr>
            </a:p>
          </p:txBody>
        </p:sp>
        <p:cxnSp>
          <p:nvCxnSpPr>
            <p:cNvPr id="14" name="Shape 43"/>
            <p:cNvCxnSpPr/>
            <p:nvPr/>
          </p:nvCxnSpPr>
          <p:spPr>
            <a:xfrm flipH="1">
              <a:off x="6359525" y="3561080"/>
              <a:ext cx="458470" cy="458470"/>
            </a:xfrm>
            <a:prstGeom prst="line">
              <a:avLst/>
            </a:prstGeom>
            <a:ln w="19050" cap="flat" cmpd="sng">
              <a:solidFill>
                <a:srgbClr val="00B0F0">
                  <a:alpha val="100000"/>
                </a:srgbClr>
              </a:solidFill>
              <a:prstDash val="solid"/>
              <a:round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hape 44"/>
            <p:cNvCxnSpPr/>
            <p:nvPr/>
          </p:nvCxnSpPr>
          <p:spPr>
            <a:xfrm flipH="1" flipV="1">
              <a:off x="6482715" y="4569460"/>
              <a:ext cx="610870" cy="229870"/>
            </a:xfrm>
            <a:prstGeom prst="line">
              <a:avLst/>
            </a:prstGeom>
            <a:ln w="19050" cap="flat" cmpd="sng">
              <a:solidFill>
                <a:srgbClr val="00B0F0">
                  <a:alpha val="100000"/>
                </a:srgbClr>
              </a:solidFill>
              <a:prstDash val="solid"/>
              <a:round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5762625" y="4175760"/>
              <a:ext cx="248920" cy="296545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3056755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D571C1-EB63-4C5D-8360-60CDCDFD10CE}" type="slidenum">
              <a:rPr lang="en-US" altLang="zh-CN" smtClean="0"/>
              <a:pPr>
                <a:defRPr/>
              </a:pPr>
              <a:t>29</a:t>
            </a:fld>
            <a:endParaRPr lang="en-US" altLang="zh-CN"/>
          </a:p>
        </p:txBody>
      </p:sp>
      <p:pic>
        <p:nvPicPr>
          <p:cNvPr id="3" name="Picture 2" descr="C:/Users/Study/AppData/Roaming/JisuOffice/ETemp/6932_5494208/image24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714" y="990664"/>
            <a:ext cx="3047920" cy="3965512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30" y="762070"/>
            <a:ext cx="5105266" cy="4712605"/>
          </a:xfrm>
          <a:prstGeom prst="rect">
            <a:avLst/>
          </a:prstGeom>
          <a:noFill/>
        </p:spPr>
      </p:pic>
      <p:sp>
        <p:nvSpPr>
          <p:cNvPr id="5" name="Rectangle 4"/>
          <p:cNvSpPr>
            <a:spLocks/>
          </p:cNvSpPr>
          <p:nvPr/>
        </p:nvSpPr>
        <p:spPr>
          <a:xfrm>
            <a:off x="4114812" y="5983521"/>
            <a:ext cx="4890135" cy="645795"/>
          </a:xfrm>
          <a:prstGeom prst="rect">
            <a:avLst/>
          </a:prstGeom>
        </p:spPr>
        <p:txBody>
          <a:bodyPr vert="horz" wrap="none" lIns="91440" tIns="45720" rIns="91440" bIns="45720" numCol="1" anchor="t">
            <a:spAutoFit/>
          </a:bodyPr>
          <a:lstStyle/>
          <a:p>
            <a:pPr marL="0" indent="0" algn="l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800" b="0" cap="none" dirty="0" smtClean="0">
                <a:solidFill>
                  <a:schemeClr val="accent5">
                    <a:lumMod val="75000"/>
                    <a:lumOff val="0"/>
                  </a:schemeClr>
                </a:solidFill>
                <a:latin typeface="Calibri Light" charset="0"/>
                <a:ea typeface="Calibri Light" charset="0"/>
              </a:rPr>
              <a:t>S. Voloshin, EPJ Web Conf. 17 (2018) 10700</a:t>
            </a:r>
            <a:endParaRPr lang="ko-KR" altLang="en-US" sz="1800" b="0" cap="none" dirty="0" smtClean="0">
              <a:solidFill>
                <a:schemeClr val="accent5">
                  <a:lumMod val="75000"/>
                  <a:lumOff val="0"/>
                </a:schemeClr>
              </a:solidFill>
              <a:latin typeface="Calibri Light" charset="0"/>
              <a:ea typeface="Calibri Light" charset="0"/>
            </a:endParaRPr>
          </a:p>
          <a:p>
            <a:pPr marL="0" indent="0" algn="l" defTabSz="91440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800" b="0" cap="none" dirty="0" smtClean="0">
                <a:solidFill>
                  <a:schemeClr val="accent5">
                    <a:lumMod val="75000"/>
                    <a:lumOff val="0"/>
                  </a:schemeClr>
                </a:solidFill>
                <a:latin typeface="Calibri Light" charset="0"/>
                <a:ea typeface="Calibri Light" charset="0"/>
              </a:rPr>
              <a:t>F. Becattini and I. Karpenko, PRL120, 012302 (2018)</a:t>
            </a:r>
            <a:endParaRPr lang="ko-KR" altLang="en-US" sz="1800" b="0" cap="none" dirty="0" smtClean="0">
              <a:solidFill>
                <a:schemeClr val="accent5">
                  <a:lumMod val="75000"/>
                  <a:lumOff val="0"/>
                </a:schemeClr>
              </a:solidFill>
              <a:latin typeface="Calibri Light" charset="0"/>
              <a:ea typeface="Calibri Light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3090" y="203653"/>
            <a:ext cx="7152920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Longitudinal Polarization of Lambda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5271" y="5105356"/>
            <a:ext cx="638027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2"/>
                </a:solidFill>
              </a:rPr>
              <a:t>Polarization – Manifestation of Quantum Fluid</a:t>
            </a:r>
          </a:p>
          <a:p>
            <a:r>
              <a:rPr lang="en-US" sz="2400" dirty="0">
                <a:solidFill>
                  <a:schemeClr val="accent2"/>
                </a:solidFill>
              </a:rPr>
              <a:t> </a:t>
            </a:r>
            <a:r>
              <a:rPr lang="en-US" sz="2400" dirty="0" smtClean="0">
                <a:solidFill>
                  <a:schemeClr val="accent2"/>
                </a:solidFill>
              </a:rPr>
              <a:t>  not yet established theoretically!</a:t>
            </a:r>
            <a:endParaRPr lang="en-US" sz="24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18959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A7C929-1BED-464B-AFC5-A06E655EEB85}" type="slidenum">
              <a:rPr lang="en-US" altLang="zh-CN" smtClean="0"/>
              <a:pPr>
                <a:defRPr/>
              </a:pPr>
              <a:t>3</a:t>
            </a:fld>
            <a:endParaRPr lang="en-US" altLang="zh-CN"/>
          </a:p>
        </p:txBody>
      </p:sp>
      <p:sp>
        <p:nvSpPr>
          <p:cNvPr id="4100" name="TextBox 5"/>
          <p:cNvSpPr txBox="1">
            <a:spLocks noChangeArrowheads="1"/>
          </p:cNvSpPr>
          <p:nvPr/>
        </p:nvSpPr>
        <p:spPr bwMode="auto">
          <a:xfrm>
            <a:off x="370176" y="2093623"/>
            <a:ext cx="767069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514350" indent="-5143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AutoNum type="arabicParenR"/>
            </a:pPr>
            <a:r>
              <a:rPr lang="en-US" altLang="en-US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Chiral Magnetic Effect </a:t>
            </a:r>
            <a:r>
              <a:rPr lang="en-US" altLang="en-US" dirty="0">
                <a:solidFill>
                  <a:schemeClr val="accent2"/>
                </a:solidFill>
                <a:latin typeface="Times New Roman" panose="02020603050405020304" pitchFamily="18" charset="0"/>
              </a:rPr>
              <a:t>and </a:t>
            </a:r>
            <a:endParaRPr lang="en-US" altLang="en-US" dirty="0" smtClean="0">
              <a:solidFill>
                <a:schemeClr val="accent2"/>
              </a:solidFill>
              <a:latin typeface="Times New Roman" panose="02020603050405020304" pitchFamily="18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en-US" altLang="en-US" dirty="0">
                <a:solidFill>
                  <a:schemeClr val="accent2"/>
                </a:solidFill>
                <a:latin typeface="Times New Roman" panose="02020603050405020304" pitchFamily="18" charset="0"/>
              </a:rPr>
              <a:t>	</a:t>
            </a:r>
            <a:r>
              <a:rPr lang="en-US" altLang="en-US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Charge </a:t>
            </a:r>
            <a:r>
              <a:rPr lang="en-US" altLang="en-US" dirty="0">
                <a:solidFill>
                  <a:schemeClr val="accent2"/>
                </a:solidFill>
                <a:latin typeface="Times New Roman" panose="02020603050405020304" pitchFamily="18" charset="0"/>
              </a:rPr>
              <a:t>Separation Across the </a:t>
            </a:r>
            <a:r>
              <a:rPr lang="en-US" altLang="en-US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RP</a:t>
            </a:r>
          </a:p>
          <a:p>
            <a:pPr>
              <a:spcBef>
                <a:spcPct val="0"/>
              </a:spcBef>
              <a:buFontTx/>
              <a:buAutoNum type="arabicParenR"/>
            </a:pPr>
            <a:endParaRPr lang="en-US" altLang="en-US" dirty="0">
              <a:solidFill>
                <a:schemeClr val="accent2"/>
              </a:solidFill>
              <a:latin typeface="Times New Roman" panose="02020603050405020304" pitchFamily="18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en-US" altLang="en-US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2)  QCD Phase Diagram and Critical Point</a:t>
            </a:r>
          </a:p>
          <a:p>
            <a:pPr>
              <a:spcBef>
                <a:spcPct val="0"/>
              </a:spcBef>
              <a:buFontTx/>
              <a:buAutoNum type="arabicParenR"/>
            </a:pPr>
            <a:endParaRPr lang="en-US" altLang="en-US" dirty="0">
              <a:solidFill>
                <a:schemeClr val="accent2"/>
              </a:solidFill>
              <a:latin typeface="Times New Roman" panose="02020603050405020304" pitchFamily="18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en-US" altLang="en-US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3)  Probing QGP at RHIC with sPHENIX </a:t>
            </a:r>
            <a:endParaRPr lang="en-US" altLang="en-US" dirty="0">
              <a:solidFill>
                <a:schemeClr val="accent2"/>
              </a:solidFill>
              <a:latin typeface="Times New Roman" panose="02020603050405020304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5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Outline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602B46-E0A3-4206-BE43-22F20B06DF8B}" type="slidenum">
              <a:rPr lang="en-US" altLang="zh-CN"/>
              <a:pPr>
                <a:defRPr/>
              </a:pPr>
              <a:t>4</a:t>
            </a:fld>
            <a:endParaRPr lang="en-US" altLang="zh-CN"/>
          </a:p>
        </p:txBody>
      </p:sp>
      <p:sp>
        <p:nvSpPr>
          <p:cNvPr id="46083" name="Freeform 6"/>
          <p:cNvSpPr>
            <a:spLocks noChangeArrowheads="1"/>
          </p:cNvSpPr>
          <p:nvPr/>
        </p:nvSpPr>
        <p:spPr bwMode="auto">
          <a:xfrm>
            <a:off x="0" y="0"/>
            <a:ext cx="9144000" cy="609600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0 w 21600"/>
              <a:gd name="T7" fmla="*/ 2147483646 h 21600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en-US" sz="3400">
                <a:solidFill>
                  <a:srgbClr val="FF0000"/>
                </a:solidFill>
                <a:cs typeface="Times New Roman" panose="02020603050405020304" pitchFamily="18" charset="0"/>
              </a:rPr>
              <a:t>Chiral Magnetic Effect </a:t>
            </a:r>
            <a:r>
              <a:rPr lang="en-US" altLang="zh-CN" sz="3400">
                <a:solidFill>
                  <a:srgbClr val="FF0000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altLang="zh-CN">
                <a:solidFill>
                  <a:srgbClr val="FF0000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Charge</a:t>
            </a:r>
            <a:r>
              <a:rPr lang="en-US" altLang="zh-CN" sz="3400">
                <a:solidFill>
                  <a:srgbClr val="FF0000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 Separation</a:t>
            </a:r>
            <a:endParaRPr lang="zh-CN" altLang="en-US" sz="1800" b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graphicFrame>
        <p:nvGraphicFramePr>
          <p:cNvPr id="46084" name="Object 3"/>
          <p:cNvGraphicFramePr>
            <a:graphicFrameLocks/>
          </p:cNvGraphicFramePr>
          <p:nvPr/>
        </p:nvGraphicFramePr>
        <p:xfrm>
          <a:off x="1066800" y="611188"/>
          <a:ext cx="6934200" cy="396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312" r:id="rId4" imgW="4739760" imgH="2834640" progId="PBrush">
                  <p:embed/>
                </p:oleObj>
              </mc:Choice>
              <mc:Fallback>
                <p:oleObj r:id="rId4" imgW="4739760" imgH="2834640" progId="PBrush">
                  <p:embed/>
                  <p:pic>
                    <p:nvPicPr>
                      <p:cNvPr id="0" name="Object 3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611188"/>
                        <a:ext cx="6934200" cy="3962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085" name="Text Box 4"/>
          <p:cNvSpPr txBox="1">
            <a:spLocks noChangeArrowheads="1"/>
          </p:cNvSpPr>
          <p:nvPr/>
        </p:nvSpPr>
        <p:spPr bwMode="auto">
          <a:xfrm>
            <a:off x="76200" y="4722813"/>
            <a:ext cx="8991600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400" b="0">
                <a:solidFill>
                  <a:schemeClr val="tx2"/>
                </a:solidFill>
              </a:rPr>
              <a:t>Chiral Magnetic Effect</a:t>
            </a:r>
            <a:r>
              <a:rPr lang="en-US" altLang="en-US" sz="2400">
                <a:solidFill>
                  <a:schemeClr val="tx2"/>
                </a:solidFill>
              </a:rPr>
              <a:t> (CME): </a:t>
            </a:r>
            <a:r>
              <a:rPr lang="zh-CN" altLang="en-US" sz="2400" b="0">
                <a:solidFill>
                  <a:schemeClr val="tx2"/>
                </a:solidFill>
              </a:rPr>
              <a:t>finite</a:t>
            </a:r>
            <a:r>
              <a:rPr lang="en-US" altLang="en-US" sz="2400" b="0">
                <a:solidFill>
                  <a:schemeClr val="tx2"/>
                </a:solidFill>
              </a:rPr>
              <a:t> </a:t>
            </a:r>
            <a:r>
              <a:rPr lang="zh-CN" altLang="en-US" sz="2400" b="0">
                <a:solidFill>
                  <a:schemeClr val="tx2"/>
                </a:solidFill>
              </a:rPr>
              <a:t>chiral</a:t>
            </a:r>
            <a:r>
              <a:rPr lang="en-US" altLang="en-US" sz="2400" b="0">
                <a:solidFill>
                  <a:schemeClr val="tx2"/>
                </a:solidFill>
              </a:rPr>
              <a:t> charge density induces a</a:t>
            </a:r>
            <a:r>
              <a:rPr lang="zh-CN" altLang="en-US" sz="2400" b="0">
                <a:solidFill>
                  <a:schemeClr val="tx2"/>
                </a:solidFill>
              </a:rPr>
              <a:t>n </a:t>
            </a:r>
            <a:r>
              <a:rPr lang="en-US" altLang="en-US" sz="2400" b="0">
                <a:solidFill>
                  <a:schemeClr val="tx2"/>
                </a:solidFill>
              </a:rPr>
              <a:t>electric</a:t>
            </a:r>
            <a:r>
              <a:rPr lang="zh-CN" altLang="en-US" sz="2400" b="0">
                <a:solidFill>
                  <a:schemeClr val="tx2"/>
                </a:solidFill>
              </a:rPr>
              <a:t> </a:t>
            </a:r>
            <a:r>
              <a:rPr lang="en-US" altLang="en-US" sz="2400" b="0">
                <a:solidFill>
                  <a:schemeClr val="tx2"/>
                </a:solidFill>
              </a:rPr>
              <a:t>current along external magnetic field.</a:t>
            </a:r>
          </a:p>
        </p:txBody>
      </p:sp>
      <p:graphicFrame>
        <p:nvGraphicFramePr>
          <p:cNvPr id="46086" name="Object 5"/>
          <p:cNvGraphicFramePr>
            <a:graphicFrameLocks/>
          </p:cNvGraphicFramePr>
          <p:nvPr/>
        </p:nvGraphicFramePr>
        <p:xfrm>
          <a:off x="457200" y="5562600"/>
          <a:ext cx="76200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313" r:id="rId6" imgW="5829480" imgH="502920" progId="PBrush">
                  <p:embed/>
                </p:oleObj>
              </mc:Choice>
              <mc:Fallback>
                <p:oleObj r:id="rId6" imgW="5829480" imgH="502920" progId="PBrush">
                  <p:embed/>
                  <p:pic>
                    <p:nvPicPr>
                      <p:cNvPr id="0" name="Object 5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5562600"/>
                        <a:ext cx="7620000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087" name="Text Box 6"/>
          <p:cNvSpPr txBox="1">
            <a:spLocks noChangeArrowheads="1"/>
          </p:cNvSpPr>
          <p:nvPr/>
        </p:nvSpPr>
        <p:spPr bwMode="auto">
          <a:xfrm>
            <a:off x="450850" y="6326188"/>
            <a:ext cx="81470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1800">
                <a:solidFill>
                  <a:schemeClr val="hlink"/>
                </a:solidFill>
                <a:latin typeface="Calibri" panose="020F0502020204030204" pitchFamily="34" charset="0"/>
              </a:rPr>
              <a:t>D. E. Kharzeev, L. D. McLerran, and H. J. Warringa, Nuclear Physics A 803, 227 (2008)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B68653-A05C-4A53-8AC9-D5FE356308DB}" type="slidenum">
              <a:rPr lang="en-US" altLang="zh-CN"/>
              <a:pPr>
                <a:defRPr/>
              </a:pPr>
              <a:t>5</a:t>
            </a:fld>
            <a:endParaRPr lang="en-US" altLang="zh-CN"/>
          </a:p>
        </p:txBody>
      </p:sp>
      <p:graphicFrame>
        <p:nvGraphicFramePr>
          <p:cNvPr id="7171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9955585"/>
              </p:ext>
            </p:extLst>
          </p:nvPr>
        </p:nvGraphicFramePr>
        <p:xfrm>
          <a:off x="76200" y="2059456"/>
          <a:ext cx="6619875" cy="2439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17" name="Equation" r:id="rId4" imgW="2133600" imgH="787400" progId="Equation.3">
                  <p:embed/>
                </p:oleObj>
              </mc:Choice>
              <mc:Fallback>
                <p:oleObj name="Equation" r:id="rId4" imgW="2133600" imgH="7874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" y="2059456"/>
                        <a:ext cx="6619875" cy="2439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2" name="Freeform 6"/>
          <p:cNvSpPr>
            <a:spLocks noChangeArrowheads="1"/>
          </p:cNvSpPr>
          <p:nvPr/>
        </p:nvSpPr>
        <p:spPr bwMode="auto">
          <a:xfrm>
            <a:off x="0" y="0"/>
            <a:ext cx="6858000" cy="609600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0 w 21600"/>
              <a:gd name="T7" fmla="*/ 2147483646 h 21600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en-US" sz="3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γ correlator</a:t>
            </a:r>
          </a:p>
        </p:txBody>
      </p:sp>
      <p:sp>
        <p:nvSpPr>
          <p:cNvPr id="7173" name="Freeform 3"/>
          <p:cNvSpPr>
            <a:spLocks noChangeArrowheads="1"/>
          </p:cNvSpPr>
          <p:nvPr/>
        </p:nvSpPr>
        <p:spPr bwMode="auto">
          <a:xfrm>
            <a:off x="76200" y="533400"/>
            <a:ext cx="4495800" cy="955675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0 w 21600"/>
              <a:gd name="T7" fmla="*/ 2147483646 h 21600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quantitative measure for</a:t>
            </a:r>
            <a:r>
              <a:rPr lang="zh-CN" altLang="en-US" sz="280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extra charge fluctuation</a:t>
            </a:r>
            <a:r>
              <a:rPr lang="en-US" altLang="en-US" sz="2800" i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174" name="Freeform 5"/>
          <p:cNvSpPr>
            <a:spLocks noChangeArrowheads="1"/>
          </p:cNvSpPr>
          <p:nvPr/>
        </p:nvSpPr>
        <p:spPr bwMode="auto">
          <a:xfrm>
            <a:off x="6629400" y="3732213"/>
            <a:ext cx="2508250" cy="641350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0 w 21600"/>
              <a:gd name="T7" fmla="*/ 2147483646 h 21600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1800">
                <a:solidFill>
                  <a:schemeClr val="hlin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S. Voloshin,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1800">
                <a:solidFill>
                  <a:schemeClr val="hlin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PRC 70 (2004) 057901</a:t>
            </a:r>
          </a:p>
        </p:txBody>
      </p:sp>
      <p:grpSp>
        <p:nvGrpSpPr>
          <p:cNvPr id="7175" name="Group 6"/>
          <p:cNvGrpSpPr>
            <a:grpSpLocks/>
          </p:cNvGrpSpPr>
          <p:nvPr/>
        </p:nvGrpSpPr>
        <p:grpSpPr bwMode="auto">
          <a:xfrm>
            <a:off x="0" y="3868571"/>
            <a:ext cx="3842451" cy="1784290"/>
            <a:chOff x="0" y="0"/>
            <a:chExt cx="6238" cy="3514"/>
          </a:xfrm>
        </p:grpSpPr>
        <p:sp>
          <p:nvSpPr>
            <p:cNvPr id="7188" name="Straight Connector 8"/>
            <p:cNvSpPr>
              <a:spLocks noChangeShapeType="1"/>
            </p:cNvSpPr>
            <p:nvPr/>
          </p:nvSpPr>
          <p:spPr bwMode="auto">
            <a:xfrm flipH="1">
              <a:off x="1918" y="959"/>
              <a:ext cx="475" cy="1800"/>
            </a:xfrm>
            <a:prstGeom prst="line">
              <a:avLst/>
            </a:prstGeom>
            <a:noFill/>
            <a:ln w="28440">
              <a:solidFill>
                <a:srgbClr val="333399"/>
              </a:solidFill>
              <a:prstDash val="dash"/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 anchor="b"/>
            <a:lstStyle/>
            <a:p>
              <a:endParaRPr lang="en-US"/>
            </a:p>
          </p:txBody>
        </p:sp>
        <p:sp>
          <p:nvSpPr>
            <p:cNvPr id="7189" name="Freeform 9"/>
            <p:cNvSpPr>
              <a:spLocks/>
            </p:cNvSpPr>
            <p:nvPr/>
          </p:nvSpPr>
          <p:spPr bwMode="auto">
            <a:xfrm>
              <a:off x="1316" y="0"/>
              <a:ext cx="2640" cy="95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66 w 21600"/>
                <a:gd name="T19" fmla="*/ 3153 h 21600"/>
                <a:gd name="T20" fmla="*/ 18434 w 21600"/>
                <a:gd name="T21" fmla="*/ 18447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0800" y="0"/>
                  </a:moveTo>
                  <a:lnTo>
                    <a:pt x="10799" y="0"/>
                  </a:lnTo>
                  <a:cubicBezTo>
                    <a:pt x="4835" y="0"/>
                    <a:pt x="0" y="4835"/>
                    <a:pt x="0" y="10799"/>
                  </a:cubicBezTo>
                  <a:cubicBezTo>
                    <a:pt x="0" y="16764"/>
                    <a:pt x="4835" y="21600"/>
                    <a:pt x="10800" y="21600"/>
                  </a:cubicBezTo>
                  <a:cubicBezTo>
                    <a:pt x="16764" y="21600"/>
                    <a:pt x="21600" y="16764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lose/>
                </a:path>
              </a:pathLst>
            </a:custGeom>
            <a:noFill/>
            <a:ln w="28440" cap="flat" cmpd="sng">
              <a:solidFill>
                <a:srgbClr val="333399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endParaRPr lang="en-US"/>
            </a:p>
          </p:txBody>
        </p:sp>
        <p:sp>
          <p:nvSpPr>
            <p:cNvPr id="7190" name="Freeform 10"/>
            <p:cNvSpPr>
              <a:spLocks noChangeArrowheads="1"/>
            </p:cNvSpPr>
            <p:nvPr/>
          </p:nvSpPr>
          <p:spPr bwMode="auto">
            <a:xfrm>
              <a:off x="0" y="2784"/>
              <a:ext cx="6238" cy="73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0 60000 65536"/>
                <a:gd name="T10" fmla="*/ 5898240 60000 65536"/>
                <a:gd name="T11" fmla="*/ 1179648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spcBef>
                  <a:spcPct val="20000"/>
                </a:spcBef>
                <a:buChar char="•"/>
                <a:tabLst>
                  <a:tab pos="0" algn="l"/>
                  <a:tab pos="914400" algn="l"/>
                  <a:tab pos="1828800" algn="l"/>
                  <a:tab pos="2741613" algn="l"/>
                  <a:tab pos="3657600" algn="l"/>
                  <a:tab pos="4572000" algn="l"/>
                  <a:tab pos="5484813" algn="l"/>
                  <a:tab pos="6399213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tabLst>
                  <a:tab pos="0" algn="l"/>
                  <a:tab pos="914400" algn="l"/>
                  <a:tab pos="1828800" algn="l"/>
                  <a:tab pos="2741613" algn="l"/>
                  <a:tab pos="3657600" algn="l"/>
                  <a:tab pos="4572000" algn="l"/>
                  <a:tab pos="5484813" algn="l"/>
                  <a:tab pos="6399213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tabLst>
                  <a:tab pos="0" algn="l"/>
                  <a:tab pos="914400" algn="l"/>
                  <a:tab pos="1828800" algn="l"/>
                  <a:tab pos="2741613" algn="l"/>
                  <a:tab pos="3657600" algn="l"/>
                  <a:tab pos="4572000" algn="l"/>
                  <a:tab pos="5484813" algn="l"/>
                  <a:tab pos="6399213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tabLst>
                  <a:tab pos="0" algn="l"/>
                  <a:tab pos="914400" algn="l"/>
                  <a:tab pos="1828800" algn="l"/>
                  <a:tab pos="2741613" algn="l"/>
                  <a:tab pos="3657600" algn="l"/>
                  <a:tab pos="4572000" algn="l"/>
                  <a:tab pos="5484813" algn="l"/>
                  <a:tab pos="6399213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tabLst>
                  <a:tab pos="0" algn="l"/>
                  <a:tab pos="914400" algn="l"/>
                  <a:tab pos="1828800" algn="l"/>
                  <a:tab pos="2741613" algn="l"/>
                  <a:tab pos="3657600" algn="l"/>
                  <a:tab pos="4572000" algn="l"/>
                  <a:tab pos="5484813" algn="l"/>
                  <a:tab pos="6399213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0" algn="l"/>
                  <a:tab pos="914400" algn="l"/>
                  <a:tab pos="1828800" algn="l"/>
                  <a:tab pos="2741613" algn="l"/>
                  <a:tab pos="3657600" algn="l"/>
                  <a:tab pos="4572000" algn="l"/>
                  <a:tab pos="5484813" algn="l"/>
                  <a:tab pos="6399213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0" algn="l"/>
                  <a:tab pos="914400" algn="l"/>
                  <a:tab pos="1828800" algn="l"/>
                  <a:tab pos="2741613" algn="l"/>
                  <a:tab pos="3657600" algn="l"/>
                  <a:tab pos="4572000" algn="l"/>
                  <a:tab pos="5484813" algn="l"/>
                  <a:tab pos="6399213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0" algn="l"/>
                  <a:tab pos="914400" algn="l"/>
                  <a:tab pos="1828800" algn="l"/>
                  <a:tab pos="2741613" algn="l"/>
                  <a:tab pos="3657600" algn="l"/>
                  <a:tab pos="4572000" algn="l"/>
                  <a:tab pos="5484813" algn="l"/>
                  <a:tab pos="6399213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0" algn="l"/>
                  <a:tab pos="914400" algn="l"/>
                  <a:tab pos="1828800" algn="l"/>
                  <a:tab pos="2741613" algn="l"/>
                  <a:tab pos="3657600" algn="l"/>
                  <a:tab pos="4572000" algn="l"/>
                  <a:tab pos="5484813" algn="l"/>
                  <a:tab pos="6399213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0" i="1">
                  <a:solidFill>
                    <a:srgbClr val="333399"/>
                  </a:solidFill>
                  <a:cs typeface="Times New Roman" panose="02020603050405020304" pitchFamily="18" charset="0"/>
                </a:rPr>
                <a:t>Directed flow</a:t>
              </a:r>
            </a:p>
          </p:txBody>
        </p:sp>
      </p:grpSp>
      <p:grpSp>
        <p:nvGrpSpPr>
          <p:cNvPr id="7176" name="Group 10"/>
          <p:cNvGrpSpPr>
            <a:grpSpLocks/>
          </p:cNvGrpSpPr>
          <p:nvPr/>
        </p:nvGrpSpPr>
        <p:grpSpPr bwMode="auto">
          <a:xfrm>
            <a:off x="2051050" y="3840163"/>
            <a:ext cx="4654550" cy="1427162"/>
            <a:chOff x="0" y="0"/>
            <a:chExt cx="7331" cy="2249"/>
          </a:xfrm>
        </p:grpSpPr>
        <p:sp>
          <p:nvSpPr>
            <p:cNvPr id="7183" name="Freeform 12"/>
            <p:cNvSpPr>
              <a:spLocks/>
            </p:cNvSpPr>
            <p:nvPr/>
          </p:nvSpPr>
          <p:spPr bwMode="auto">
            <a:xfrm>
              <a:off x="1210" y="0"/>
              <a:ext cx="1439" cy="95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67 w 21600"/>
                <a:gd name="T19" fmla="*/ 3153 h 21600"/>
                <a:gd name="T20" fmla="*/ 18433 w 21600"/>
                <a:gd name="T21" fmla="*/ 18447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0800" y="0"/>
                  </a:moveTo>
                  <a:lnTo>
                    <a:pt x="10799" y="0"/>
                  </a:lnTo>
                  <a:cubicBezTo>
                    <a:pt x="4835" y="0"/>
                    <a:pt x="0" y="4835"/>
                    <a:pt x="0" y="10799"/>
                  </a:cubicBezTo>
                  <a:cubicBezTo>
                    <a:pt x="0" y="16764"/>
                    <a:pt x="4835" y="21600"/>
                    <a:pt x="10800" y="21600"/>
                  </a:cubicBezTo>
                  <a:cubicBezTo>
                    <a:pt x="16764" y="21600"/>
                    <a:pt x="21600" y="16764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lose/>
                </a:path>
              </a:pathLst>
            </a:custGeom>
            <a:noFill/>
            <a:ln w="28440" cap="flat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endParaRPr lang="en-US"/>
            </a:p>
          </p:txBody>
        </p:sp>
        <p:sp>
          <p:nvSpPr>
            <p:cNvPr id="7184" name="Freeform 13"/>
            <p:cNvSpPr>
              <a:spLocks/>
            </p:cNvSpPr>
            <p:nvPr/>
          </p:nvSpPr>
          <p:spPr bwMode="auto">
            <a:xfrm>
              <a:off x="5771" y="2"/>
              <a:ext cx="1560" cy="95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57 w 21600"/>
                <a:gd name="T19" fmla="*/ 3153 h 21600"/>
                <a:gd name="T20" fmla="*/ 18443 w 21600"/>
                <a:gd name="T21" fmla="*/ 18447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0800" y="0"/>
                  </a:moveTo>
                  <a:lnTo>
                    <a:pt x="10799" y="0"/>
                  </a:lnTo>
                  <a:cubicBezTo>
                    <a:pt x="4835" y="0"/>
                    <a:pt x="0" y="4835"/>
                    <a:pt x="0" y="10799"/>
                  </a:cubicBezTo>
                  <a:cubicBezTo>
                    <a:pt x="0" y="16764"/>
                    <a:pt x="4835" y="21600"/>
                    <a:pt x="10800" y="21600"/>
                  </a:cubicBezTo>
                  <a:cubicBezTo>
                    <a:pt x="16764" y="21600"/>
                    <a:pt x="21600" y="16764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lose/>
                </a:path>
              </a:pathLst>
            </a:custGeom>
            <a:noFill/>
            <a:ln w="28440" cap="flat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endParaRPr lang="en-US"/>
            </a:p>
          </p:txBody>
        </p:sp>
        <p:sp>
          <p:nvSpPr>
            <p:cNvPr id="7185" name="Straight Connector 14"/>
            <p:cNvSpPr>
              <a:spLocks noChangeShapeType="1"/>
            </p:cNvSpPr>
            <p:nvPr/>
          </p:nvSpPr>
          <p:spPr bwMode="auto">
            <a:xfrm flipH="1">
              <a:off x="1688" y="934"/>
              <a:ext cx="119" cy="720"/>
            </a:xfrm>
            <a:prstGeom prst="line">
              <a:avLst/>
            </a:prstGeom>
            <a:noFill/>
            <a:ln w="9360">
              <a:solidFill>
                <a:srgbClr val="FF0000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/>
            <a:p>
              <a:endParaRPr lang="en-US"/>
            </a:p>
          </p:txBody>
        </p:sp>
        <p:sp>
          <p:nvSpPr>
            <p:cNvPr id="7186" name="Straight Connector 15"/>
            <p:cNvSpPr>
              <a:spLocks noChangeShapeType="1"/>
            </p:cNvSpPr>
            <p:nvPr/>
          </p:nvSpPr>
          <p:spPr bwMode="auto">
            <a:xfrm flipH="1">
              <a:off x="2769" y="919"/>
              <a:ext cx="3482" cy="737"/>
            </a:xfrm>
            <a:prstGeom prst="line">
              <a:avLst/>
            </a:prstGeom>
            <a:noFill/>
            <a:ln w="9360">
              <a:solidFill>
                <a:srgbClr val="FF0000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/>
            <a:p>
              <a:endParaRPr lang="en-US"/>
            </a:p>
          </p:txBody>
        </p:sp>
        <p:sp>
          <p:nvSpPr>
            <p:cNvPr id="7187" name="Freeform 16"/>
            <p:cNvSpPr>
              <a:spLocks noChangeArrowheads="1"/>
            </p:cNvSpPr>
            <p:nvPr/>
          </p:nvSpPr>
          <p:spPr bwMode="auto">
            <a:xfrm>
              <a:off x="0" y="1518"/>
              <a:ext cx="4384" cy="73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0 60000 65536"/>
                <a:gd name="T10" fmla="*/ 5898240 60000 65536"/>
                <a:gd name="T11" fmla="*/ 1179648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spcBef>
                  <a:spcPct val="20000"/>
                </a:spcBef>
                <a:buChar char="•"/>
                <a:tabLst>
                  <a:tab pos="0" algn="l"/>
                  <a:tab pos="914400" algn="l"/>
                  <a:tab pos="1828800" algn="l"/>
                  <a:tab pos="2741613" algn="l"/>
                  <a:tab pos="3657600" algn="l"/>
                  <a:tab pos="4572000" algn="l"/>
                  <a:tab pos="5484813" algn="l"/>
                  <a:tab pos="6399213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tabLst>
                  <a:tab pos="0" algn="l"/>
                  <a:tab pos="914400" algn="l"/>
                  <a:tab pos="1828800" algn="l"/>
                  <a:tab pos="2741613" algn="l"/>
                  <a:tab pos="3657600" algn="l"/>
                  <a:tab pos="4572000" algn="l"/>
                  <a:tab pos="5484813" algn="l"/>
                  <a:tab pos="6399213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tabLst>
                  <a:tab pos="0" algn="l"/>
                  <a:tab pos="914400" algn="l"/>
                  <a:tab pos="1828800" algn="l"/>
                  <a:tab pos="2741613" algn="l"/>
                  <a:tab pos="3657600" algn="l"/>
                  <a:tab pos="4572000" algn="l"/>
                  <a:tab pos="5484813" algn="l"/>
                  <a:tab pos="6399213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tabLst>
                  <a:tab pos="0" algn="l"/>
                  <a:tab pos="914400" algn="l"/>
                  <a:tab pos="1828800" algn="l"/>
                  <a:tab pos="2741613" algn="l"/>
                  <a:tab pos="3657600" algn="l"/>
                  <a:tab pos="4572000" algn="l"/>
                  <a:tab pos="5484813" algn="l"/>
                  <a:tab pos="6399213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tabLst>
                  <a:tab pos="0" algn="l"/>
                  <a:tab pos="914400" algn="l"/>
                  <a:tab pos="1828800" algn="l"/>
                  <a:tab pos="2741613" algn="l"/>
                  <a:tab pos="3657600" algn="l"/>
                  <a:tab pos="4572000" algn="l"/>
                  <a:tab pos="5484813" algn="l"/>
                  <a:tab pos="6399213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0" algn="l"/>
                  <a:tab pos="914400" algn="l"/>
                  <a:tab pos="1828800" algn="l"/>
                  <a:tab pos="2741613" algn="l"/>
                  <a:tab pos="3657600" algn="l"/>
                  <a:tab pos="4572000" algn="l"/>
                  <a:tab pos="5484813" algn="l"/>
                  <a:tab pos="6399213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0" algn="l"/>
                  <a:tab pos="914400" algn="l"/>
                  <a:tab pos="1828800" algn="l"/>
                  <a:tab pos="2741613" algn="l"/>
                  <a:tab pos="3657600" algn="l"/>
                  <a:tab pos="4572000" algn="l"/>
                  <a:tab pos="5484813" algn="l"/>
                  <a:tab pos="6399213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0" algn="l"/>
                  <a:tab pos="914400" algn="l"/>
                  <a:tab pos="1828800" algn="l"/>
                  <a:tab pos="2741613" algn="l"/>
                  <a:tab pos="3657600" algn="l"/>
                  <a:tab pos="4572000" algn="l"/>
                  <a:tab pos="5484813" algn="l"/>
                  <a:tab pos="6399213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0" algn="l"/>
                  <a:tab pos="914400" algn="l"/>
                  <a:tab pos="1828800" algn="l"/>
                  <a:tab pos="2741613" algn="l"/>
                  <a:tab pos="3657600" algn="l"/>
                  <a:tab pos="4572000" algn="l"/>
                  <a:tab pos="5484813" algn="l"/>
                  <a:tab pos="6399213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2400" b="0" i="1">
                  <a:solidFill>
                    <a:srgbClr val="FF0000"/>
                  </a:solidFill>
                  <a:cs typeface="Times New Roman" panose="02020603050405020304" pitchFamily="18" charset="0"/>
                </a:rPr>
                <a:t>background</a:t>
              </a:r>
              <a:r>
                <a:rPr lang="en-US" altLang="en-US" sz="2400" b="0" i="1">
                  <a:solidFill>
                    <a:srgbClr val="FF0000"/>
                  </a:solidFill>
                  <a:cs typeface="Times New Roman" panose="02020603050405020304" pitchFamily="18" charset="0"/>
                </a:rPr>
                <a:t> effects</a:t>
              </a:r>
            </a:p>
          </p:txBody>
        </p:sp>
      </p:grpSp>
      <p:grpSp>
        <p:nvGrpSpPr>
          <p:cNvPr id="7177" name="Group 16"/>
          <p:cNvGrpSpPr>
            <a:grpSpLocks/>
          </p:cNvGrpSpPr>
          <p:nvPr/>
        </p:nvGrpSpPr>
        <p:grpSpPr bwMode="auto">
          <a:xfrm>
            <a:off x="4114800" y="3913188"/>
            <a:ext cx="4724288" cy="2049855"/>
            <a:chOff x="0" y="0"/>
            <a:chExt cx="7681" cy="4934"/>
          </a:xfrm>
        </p:grpSpPr>
        <p:sp>
          <p:nvSpPr>
            <p:cNvPr id="7180" name="Straight Connector 18"/>
            <p:cNvSpPr>
              <a:spLocks noChangeShapeType="1"/>
            </p:cNvSpPr>
            <p:nvPr/>
          </p:nvSpPr>
          <p:spPr bwMode="auto">
            <a:xfrm>
              <a:off x="1560" y="840"/>
              <a:ext cx="3000" cy="1200"/>
            </a:xfrm>
            <a:prstGeom prst="line">
              <a:avLst/>
            </a:prstGeom>
            <a:noFill/>
            <a:ln w="38160">
              <a:solidFill>
                <a:srgbClr val="CC9900"/>
              </a:solidFill>
              <a:prstDash val="dash"/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/>
            <a:p>
              <a:endParaRPr lang="en-US"/>
            </a:p>
          </p:txBody>
        </p:sp>
        <p:sp>
          <p:nvSpPr>
            <p:cNvPr id="7181" name="Freeform 19"/>
            <p:cNvSpPr>
              <a:spLocks/>
            </p:cNvSpPr>
            <p:nvPr/>
          </p:nvSpPr>
          <p:spPr bwMode="auto">
            <a:xfrm>
              <a:off x="0" y="0"/>
              <a:ext cx="2039" cy="95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67 w 21600"/>
                <a:gd name="T19" fmla="*/ 3153 h 21600"/>
                <a:gd name="T20" fmla="*/ 18433 w 21600"/>
                <a:gd name="T21" fmla="*/ 18447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0800" y="0"/>
                  </a:moveTo>
                  <a:lnTo>
                    <a:pt x="10799" y="0"/>
                  </a:lnTo>
                  <a:cubicBezTo>
                    <a:pt x="4835" y="0"/>
                    <a:pt x="0" y="4835"/>
                    <a:pt x="0" y="10799"/>
                  </a:cubicBezTo>
                  <a:cubicBezTo>
                    <a:pt x="0" y="16764"/>
                    <a:pt x="4835" y="21600"/>
                    <a:pt x="10800" y="21600"/>
                  </a:cubicBezTo>
                  <a:cubicBezTo>
                    <a:pt x="16764" y="21600"/>
                    <a:pt x="21600" y="16764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lose/>
                </a:path>
              </a:pathLst>
            </a:custGeom>
            <a:noFill/>
            <a:ln w="28440" cap="flat" cmpd="sng">
              <a:solidFill>
                <a:srgbClr val="CC99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endParaRPr lang="en-US"/>
            </a:p>
          </p:txBody>
        </p:sp>
        <p:sp>
          <p:nvSpPr>
            <p:cNvPr id="7182" name="Freeform 20"/>
            <p:cNvSpPr>
              <a:spLocks noChangeArrowheads="1"/>
            </p:cNvSpPr>
            <p:nvPr/>
          </p:nvSpPr>
          <p:spPr bwMode="auto">
            <a:xfrm>
              <a:off x="1664" y="2040"/>
              <a:ext cx="6017" cy="289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0 60000 65536"/>
                <a:gd name="T10" fmla="*/ 5898240 60000 65536"/>
                <a:gd name="T11" fmla="*/ 1179648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lIns="90000" tIns="46800" rIns="90000" bIns="46800">
              <a:spAutoFit/>
            </a:bodyPr>
            <a:lstStyle>
              <a:lvl1pPr>
                <a:spcBef>
                  <a:spcPct val="20000"/>
                </a:spcBef>
                <a:buChar char="•"/>
                <a:tabLst>
                  <a:tab pos="0" algn="l"/>
                  <a:tab pos="914400" algn="l"/>
                  <a:tab pos="1828800" algn="l"/>
                  <a:tab pos="2741613" algn="l"/>
                  <a:tab pos="3657600" algn="l"/>
                  <a:tab pos="4572000" algn="l"/>
                  <a:tab pos="5484813" algn="l"/>
                  <a:tab pos="6399213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tabLst>
                  <a:tab pos="0" algn="l"/>
                  <a:tab pos="914400" algn="l"/>
                  <a:tab pos="1828800" algn="l"/>
                  <a:tab pos="2741613" algn="l"/>
                  <a:tab pos="3657600" algn="l"/>
                  <a:tab pos="4572000" algn="l"/>
                  <a:tab pos="5484813" algn="l"/>
                  <a:tab pos="6399213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tabLst>
                  <a:tab pos="0" algn="l"/>
                  <a:tab pos="914400" algn="l"/>
                  <a:tab pos="1828800" algn="l"/>
                  <a:tab pos="2741613" algn="l"/>
                  <a:tab pos="3657600" algn="l"/>
                  <a:tab pos="4572000" algn="l"/>
                  <a:tab pos="5484813" algn="l"/>
                  <a:tab pos="6399213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tabLst>
                  <a:tab pos="0" algn="l"/>
                  <a:tab pos="914400" algn="l"/>
                  <a:tab pos="1828800" algn="l"/>
                  <a:tab pos="2741613" algn="l"/>
                  <a:tab pos="3657600" algn="l"/>
                  <a:tab pos="4572000" algn="l"/>
                  <a:tab pos="5484813" algn="l"/>
                  <a:tab pos="6399213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tabLst>
                  <a:tab pos="0" algn="l"/>
                  <a:tab pos="914400" algn="l"/>
                  <a:tab pos="1828800" algn="l"/>
                  <a:tab pos="2741613" algn="l"/>
                  <a:tab pos="3657600" algn="l"/>
                  <a:tab pos="4572000" algn="l"/>
                  <a:tab pos="5484813" algn="l"/>
                  <a:tab pos="6399213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0" algn="l"/>
                  <a:tab pos="914400" algn="l"/>
                  <a:tab pos="1828800" algn="l"/>
                  <a:tab pos="2741613" algn="l"/>
                  <a:tab pos="3657600" algn="l"/>
                  <a:tab pos="4572000" algn="l"/>
                  <a:tab pos="5484813" algn="l"/>
                  <a:tab pos="6399213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0" algn="l"/>
                  <a:tab pos="914400" algn="l"/>
                  <a:tab pos="1828800" algn="l"/>
                  <a:tab pos="2741613" algn="l"/>
                  <a:tab pos="3657600" algn="l"/>
                  <a:tab pos="4572000" algn="l"/>
                  <a:tab pos="5484813" algn="l"/>
                  <a:tab pos="6399213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0" algn="l"/>
                  <a:tab pos="914400" algn="l"/>
                  <a:tab pos="1828800" algn="l"/>
                  <a:tab pos="2741613" algn="l"/>
                  <a:tab pos="3657600" algn="l"/>
                  <a:tab pos="4572000" algn="l"/>
                  <a:tab pos="5484813" algn="l"/>
                  <a:tab pos="6399213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0" algn="l"/>
                  <a:tab pos="914400" algn="l"/>
                  <a:tab pos="1828800" algn="l"/>
                  <a:tab pos="2741613" algn="l"/>
                  <a:tab pos="3657600" algn="l"/>
                  <a:tab pos="4572000" algn="l"/>
                  <a:tab pos="5484813" algn="l"/>
                  <a:tab pos="6399213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2400" b="0" i="1" dirty="0">
                  <a:solidFill>
                    <a:srgbClr val="CC9900"/>
                  </a:solidFill>
                  <a:cs typeface="Times New Roman" panose="02020603050405020304" pitchFamily="18" charset="0"/>
                </a:rPr>
                <a:t>P-even quantity: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2400" b="0" i="1" dirty="0">
                  <a:solidFill>
                    <a:srgbClr val="CC9900"/>
                  </a:solidFill>
                  <a:cs typeface="Times New Roman" panose="02020603050405020304" pitchFamily="18" charset="0"/>
                </a:rPr>
                <a:t>sensitive to charge separation fluctuation</a:t>
              </a:r>
            </a:p>
          </p:txBody>
        </p:sp>
      </p:grpSp>
      <p:sp>
        <p:nvSpPr>
          <p:cNvPr id="7178" name="Freeform 21"/>
          <p:cNvSpPr>
            <a:spLocks/>
          </p:cNvSpPr>
          <p:nvPr/>
        </p:nvSpPr>
        <p:spPr bwMode="auto">
          <a:xfrm>
            <a:off x="2133600" y="1447800"/>
            <a:ext cx="457200" cy="685800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2147483646 w 21600"/>
              <a:gd name="T7" fmla="*/ 2147483646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2147483646 w 21600"/>
              <a:gd name="T13" fmla="*/ 0 h 2160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5400 w 21600"/>
              <a:gd name="T22" fmla="*/ 0 h 21600"/>
              <a:gd name="T23" fmla="*/ 16200 w 21600"/>
              <a:gd name="T24" fmla="*/ 18900 h 216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00" h="21600">
                <a:moveTo>
                  <a:pt x="5400" y="0"/>
                </a:moveTo>
                <a:lnTo>
                  <a:pt x="5400" y="16200"/>
                </a:lnTo>
                <a:lnTo>
                  <a:pt x="0" y="16200"/>
                </a:lnTo>
                <a:lnTo>
                  <a:pt x="10800" y="21600"/>
                </a:lnTo>
                <a:lnTo>
                  <a:pt x="21600" y="16200"/>
                </a:lnTo>
                <a:lnTo>
                  <a:pt x="16200" y="16200"/>
                </a:lnTo>
                <a:lnTo>
                  <a:pt x="16200" y="0"/>
                </a:lnTo>
                <a:lnTo>
                  <a:pt x="5400" y="0"/>
                </a:lnTo>
                <a:close/>
              </a:path>
            </a:pathLst>
          </a:custGeom>
          <a:solidFill>
            <a:srgbClr val="FFCC00"/>
          </a:solidFill>
          <a:ln w="9360" cap="flat" cmpd="sng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graphicFrame>
        <p:nvGraphicFramePr>
          <p:cNvPr id="7179" name="Object 21"/>
          <p:cNvGraphicFramePr>
            <a:graphicFrameLocks noChangeAspect="1"/>
          </p:cNvGraphicFramePr>
          <p:nvPr/>
        </p:nvGraphicFramePr>
        <p:xfrm>
          <a:off x="5407025" y="0"/>
          <a:ext cx="3703638" cy="300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18" r:id="rId6" imgW="4115157" imgH="3337849" progId="PBrush">
                  <p:embed/>
                </p:oleObj>
              </mc:Choice>
              <mc:Fallback>
                <p:oleObj r:id="rId6" imgW="4115157" imgH="3337849" progId="PBrush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07025" y="0"/>
                        <a:ext cx="3703638" cy="3006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80613" y="1570048"/>
            <a:ext cx="833883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Symbol" panose="05050102010706020507" pitchFamily="18" charset="2"/>
              </a:rPr>
              <a:t>g</a:t>
            </a:r>
            <a:r>
              <a:rPr lang="en-US" baseline="-25000" dirty="0" smtClean="0">
                <a:solidFill>
                  <a:srgbClr val="FF0000"/>
                </a:solidFill>
                <a:latin typeface="+mn-lt"/>
              </a:rPr>
              <a:t>112</a:t>
            </a:r>
            <a:endParaRPr lang="en-US" dirty="0">
              <a:solidFill>
                <a:srgbClr val="FF0000"/>
              </a:solidFill>
              <a:latin typeface="Symbol" panose="05050102010706020507" pitchFamily="18" charset="2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51230" y="6038489"/>
            <a:ext cx="5166799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Symbol" panose="05050102010706020507" pitchFamily="18" charset="2"/>
              </a:rPr>
              <a:t>g</a:t>
            </a:r>
            <a:r>
              <a:rPr lang="en-US" baseline="-25000" dirty="0" smtClean="0">
                <a:solidFill>
                  <a:srgbClr val="FF0000"/>
                </a:solidFill>
                <a:latin typeface="+mn-lt"/>
              </a:rPr>
              <a:t>123</a:t>
            </a:r>
            <a:r>
              <a:rPr lang="en-US" dirty="0" smtClean="0">
                <a:solidFill>
                  <a:srgbClr val="FF0000"/>
                </a:solidFill>
                <a:latin typeface="+mn-lt"/>
              </a:rPr>
              <a:t> = &lt;cos(</a:t>
            </a:r>
            <a:r>
              <a:rPr lang="en-US" dirty="0" smtClean="0">
                <a:solidFill>
                  <a:srgbClr val="FF0000"/>
                </a:solidFill>
                <a:latin typeface="Symbol" panose="05050102010706020507" pitchFamily="18" charset="2"/>
              </a:rPr>
              <a:t>f</a:t>
            </a:r>
            <a:r>
              <a:rPr lang="en-US" baseline="-25000" dirty="0" smtClean="0">
                <a:solidFill>
                  <a:srgbClr val="FF0000"/>
                </a:solidFill>
                <a:latin typeface="Symbol" panose="05050102010706020507" pitchFamily="18" charset="2"/>
              </a:rPr>
              <a:t>a</a:t>
            </a:r>
            <a:r>
              <a:rPr lang="en-US" dirty="0" smtClean="0">
                <a:solidFill>
                  <a:srgbClr val="FF0000"/>
                </a:solidFill>
                <a:latin typeface="+mn-lt"/>
              </a:rPr>
              <a:t>+2</a:t>
            </a:r>
            <a:r>
              <a:rPr lang="en-US" dirty="0" smtClean="0">
                <a:solidFill>
                  <a:srgbClr val="FF0000"/>
                </a:solidFill>
                <a:latin typeface="Symbol" panose="05050102010706020507" pitchFamily="18" charset="2"/>
              </a:rPr>
              <a:t>f</a:t>
            </a:r>
            <a:r>
              <a:rPr lang="en-US" baseline="-25000" dirty="0" smtClean="0">
                <a:solidFill>
                  <a:srgbClr val="FF0000"/>
                </a:solidFill>
                <a:latin typeface="Symbol" panose="05050102010706020507" pitchFamily="18" charset="2"/>
              </a:rPr>
              <a:t>b</a:t>
            </a:r>
            <a:r>
              <a:rPr lang="en-US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+mn-lt"/>
              </a:rPr>
              <a:t>-3</a:t>
            </a:r>
            <a:r>
              <a:rPr lang="en-US" dirty="0" smtClean="0">
                <a:solidFill>
                  <a:srgbClr val="FF0000"/>
                </a:solidFill>
                <a:latin typeface="Symbol" panose="05050102010706020507" pitchFamily="18" charset="2"/>
              </a:rPr>
              <a:t>y</a:t>
            </a:r>
            <a:r>
              <a:rPr lang="en-US" baseline="-25000" dirty="0" smtClean="0">
                <a:solidFill>
                  <a:srgbClr val="FF0000"/>
                </a:solidFill>
                <a:latin typeface="+mn-lt"/>
              </a:rPr>
              <a:t>3</a:t>
            </a:r>
            <a:r>
              <a:rPr lang="en-US" dirty="0" smtClean="0">
                <a:solidFill>
                  <a:srgbClr val="FF0000"/>
                </a:solidFill>
                <a:latin typeface="+mn-lt"/>
              </a:rPr>
              <a:t>)&gt;</a:t>
            </a:r>
            <a:endParaRPr lang="en-US" dirty="0">
              <a:solidFill>
                <a:srgbClr val="FF0000"/>
              </a:solidFill>
              <a:latin typeface="Symbol" panose="05050102010706020507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13A821-7335-4F49-BF44-0A3E6856AD21}" type="slidenum">
              <a:rPr lang="en-US" altLang="zh-CN"/>
              <a:pPr>
                <a:defRPr/>
              </a:pPr>
              <a:t>6</a:t>
            </a:fld>
            <a:endParaRPr lang="en-US" altLang="zh-CN"/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609600"/>
          </a:xfrm>
        </p:spPr>
        <p:txBody>
          <a:bodyPr anchor="ctr"/>
          <a:lstStyle/>
          <a:p>
            <a:pPr eaLnBrk="1" hangingPunct="1"/>
            <a:r>
              <a:rPr lang="en-US" altLang="zh-CN" sz="3400" b="1" smtClean="0">
                <a:solidFill>
                  <a:srgbClr val="FF0000"/>
                </a:solidFill>
              </a:rPr>
              <a:t>H Measure</a:t>
            </a:r>
            <a:endParaRPr lang="zh-CN" altLang="en-US" sz="3400" b="1" smtClean="0">
              <a:solidFill>
                <a:srgbClr val="FF0000"/>
              </a:solidFill>
            </a:endParaRPr>
          </a:p>
        </p:txBody>
      </p:sp>
      <p:sp>
        <p:nvSpPr>
          <p:cNvPr id="15364" name="Text Box 3"/>
          <p:cNvSpPr txBox="1">
            <a:spLocks noChangeArrowheads="1"/>
          </p:cNvSpPr>
          <p:nvPr/>
        </p:nvSpPr>
        <p:spPr bwMode="auto">
          <a:xfrm>
            <a:off x="5867400" y="1028700"/>
            <a:ext cx="3200400" cy="41259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170" tIns="46990" rIns="90170" bIns="4699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zh-CN" altLang="en-US" sz="2200" b="0">
                <a:cs typeface="Arial" panose="020B0604020202020204" pitchFamily="34" charset="0"/>
              </a:rPr>
              <a:t> Against CME expectation, </a:t>
            </a:r>
            <a:r>
              <a:rPr lang="zh-CN" altLang="en-US" sz="2200" b="0">
                <a:solidFill>
                  <a:srgbClr val="0000FF"/>
                </a:solidFill>
                <a:cs typeface="Arial" panose="020B0604020202020204" pitchFamily="34" charset="0"/>
                <a:sym typeface="Times New Roman" panose="02020603050405020304" pitchFamily="18" charset="0"/>
              </a:rPr>
              <a:t>δ</a:t>
            </a:r>
            <a:r>
              <a:rPr lang="zh-CN" altLang="en-US" sz="2200" b="0" baseline="-25000">
                <a:solidFill>
                  <a:srgbClr val="0000FF"/>
                </a:solidFill>
                <a:cs typeface="Arial" panose="020B0604020202020204" pitchFamily="34" charset="0"/>
              </a:rPr>
              <a:t>OS</a:t>
            </a:r>
            <a:r>
              <a:rPr lang="zh-CN" altLang="en-US" sz="2200" b="0">
                <a:cs typeface="Arial" panose="020B0604020202020204" pitchFamily="34" charset="0"/>
              </a:rPr>
              <a:t> &gt; </a:t>
            </a:r>
            <a:r>
              <a:rPr lang="zh-CN" altLang="en-US" sz="2200" b="0">
                <a:solidFill>
                  <a:srgbClr val="FF0000"/>
                </a:solidFill>
                <a:cs typeface="Arial" panose="020B0604020202020204" pitchFamily="34" charset="0"/>
                <a:sym typeface="Times New Roman" panose="02020603050405020304" pitchFamily="18" charset="0"/>
              </a:rPr>
              <a:t>δ</a:t>
            </a:r>
            <a:r>
              <a:rPr lang="zh-CN" altLang="en-US" sz="2200" b="0" baseline="-25000">
                <a:solidFill>
                  <a:srgbClr val="FF0000"/>
                </a:solidFill>
                <a:cs typeface="Arial" panose="020B0604020202020204" pitchFamily="34" charset="0"/>
              </a:rPr>
              <a:t>SS</a:t>
            </a:r>
            <a:r>
              <a:rPr lang="zh-CN" altLang="en-US" sz="2200" b="0">
                <a:cs typeface="Arial" panose="020B0604020202020204" pitchFamily="34" charset="0"/>
              </a:rPr>
              <a:t> </a:t>
            </a:r>
          </a:p>
          <a:p>
            <a:pPr eaLnBrk="1" hangingPunct="1">
              <a:spcBef>
                <a:spcPct val="0"/>
              </a:spcBef>
            </a:pPr>
            <a:endParaRPr lang="zh-CN" altLang="en-US" sz="2200" b="0"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zh-CN" altLang="en-US" sz="2200" b="0">
                <a:cs typeface="Arial" panose="020B0604020202020204" pitchFamily="34" charset="0"/>
              </a:rPr>
              <a:t>Indicate overwhelming background, larger than any possible CME effect.</a:t>
            </a:r>
          </a:p>
          <a:p>
            <a:pPr eaLnBrk="1" hangingPunct="1">
              <a:spcBef>
                <a:spcPct val="0"/>
              </a:spcBef>
            </a:pPr>
            <a:endParaRPr lang="zh-CN" altLang="en-US" sz="2200" b="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</a:pPr>
            <a:r>
              <a:rPr lang="zh-CN" altLang="en-US" sz="2200" b="0">
                <a:cs typeface="Arial" panose="020B0604020202020204" pitchFamily="34" charset="0"/>
              </a:rPr>
              <a:t> Try combining information from </a:t>
            </a:r>
            <a:r>
              <a:rPr lang="zh-CN" altLang="en-US" sz="2200" b="0">
                <a:cs typeface="Arial" panose="020B0604020202020204" pitchFamily="34" charset="0"/>
                <a:sym typeface="Times New Roman" panose="02020603050405020304" pitchFamily="18" charset="0"/>
              </a:rPr>
              <a:t>γ and δ to retrieve the CME contribution, </a:t>
            </a:r>
            <a:r>
              <a:rPr lang="zh-CN" altLang="en-US" sz="2200" b="0" i="1">
                <a:cs typeface="Arial" panose="020B0604020202020204" pitchFamily="34" charset="0"/>
                <a:sym typeface="Times New Roman" panose="02020603050405020304" pitchFamily="18" charset="0"/>
              </a:rPr>
              <a:t>H</a:t>
            </a:r>
            <a:endParaRPr lang="zh-CN" altLang="en-US" sz="2200" b="0" i="1">
              <a:solidFill>
                <a:schemeClr val="bg2"/>
              </a:solidFill>
              <a:cs typeface="Arial" panose="020B0604020202020204" pitchFamily="34" charset="0"/>
              <a:sym typeface="Times New Roman" panose="02020603050405020304" pitchFamily="18" charset="0"/>
            </a:endParaRPr>
          </a:p>
        </p:txBody>
      </p:sp>
      <p:sp>
        <p:nvSpPr>
          <p:cNvPr id="15365" name="Text Box 4"/>
          <p:cNvSpPr txBox="1">
            <a:spLocks noChangeArrowheads="1"/>
          </p:cNvSpPr>
          <p:nvPr/>
        </p:nvSpPr>
        <p:spPr bwMode="auto">
          <a:xfrm>
            <a:off x="19050" y="588963"/>
            <a:ext cx="4629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en-US" sz="1800">
                <a:solidFill>
                  <a:schemeClr val="hlink"/>
                </a:solidFill>
                <a:latin typeface="Calibri" panose="020F0502020204030204" pitchFamily="34" charset="0"/>
              </a:rPr>
              <a:t>Phys. Rev. Lett 113 (2014) 052302</a:t>
            </a:r>
          </a:p>
        </p:txBody>
      </p:sp>
      <p:graphicFrame>
        <p:nvGraphicFramePr>
          <p:cNvPr id="15366" name="Object 5"/>
          <p:cNvGraphicFramePr>
            <a:graphicFrameLocks/>
          </p:cNvGraphicFramePr>
          <p:nvPr/>
        </p:nvGraphicFramePr>
        <p:xfrm>
          <a:off x="2590800" y="5410200"/>
          <a:ext cx="4056063" cy="80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93" r:id="rId4" imgW="3710880" imgH="525960" progId="PBrush">
                  <p:embed/>
                </p:oleObj>
              </mc:Choice>
              <mc:Fallback>
                <p:oleObj r:id="rId4" imgW="3710880" imgH="525960" progId="PBrush">
                  <p:embed/>
                  <p:pic>
                    <p:nvPicPr>
                      <p:cNvPr id="0" name="Object 5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5410200"/>
                        <a:ext cx="4056063" cy="80645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7" name="Text Box 6"/>
          <p:cNvSpPr txBox="1">
            <a:spLocks noChangeArrowheads="1"/>
          </p:cNvSpPr>
          <p:nvPr/>
        </p:nvSpPr>
        <p:spPr bwMode="auto">
          <a:xfrm>
            <a:off x="0" y="6400800"/>
            <a:ext cx="6934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hlink"/>
                </a:solidFill>
                <a:latin typeface="Calibri" panose="020F0502020204030204" pitchFamily="34" charset="0"/>
              </a:rPr>
              <a:t>A. Bzdak, V. Koch and J. Liao, Lect. Notes Phys. 871,</a:t>
            </a:r>
            <a:r>
              <a:rPr lang="zh-CN" altLang="en-US" sz="1800">
                <a:solidFill>
                  <a:schemeClr val="hlink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1800">
                <a:solidFill>
                  <a:schemeClr val="hlink"/>
                </a:solidFill>
                <a:latin typeface="Calibri" panose="020F0502020204030204" pitchFamily="34" charset="0"/>
              </a:rPr>
              <a:t>503 (2013).</a:t>
            </a:r>
          </a:p>
        </p:txBody>
      </p:sp>
      <p:graphicFrame>
        <p:nvGraphicFramePr>
          <p:cNvPr id="15368" name="Object 7"/>
          <p:cNvGraphicFramePr>
            <a:graphicFrameLocks noChangeAspect="1"/>
          </p:cNvGraphicFramePr>
          <p:nvPr/>
        </p:nvGraphicFramePr>
        <p:xfrm>
          <a:off x="76200" y="1003300"/>
          <a:ext cx="5694363" cy="4294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94" r:id="rId6" imgW="4747671" imgH="3580952" progId="PBrush">
                  <p:embed/>
                </p:oleObj>
              </mc:Choice>
              <mc:Fallback>
                <p:oleObj r:id="rId6" imgW="4747671" imgH="3580952" progId="PBrush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" y="1003300"/>
                        <a:ext cx="5694363" cy="4294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467424-C730-47E0-8935-7EA35AC4E6B9}" type="slidenum">
              <a:rPr lang="en-US" altLang="zh-CN"/>
              <a:pPr>
                <a:defRPr/>
              </a:pPr>
              <a:t>7</a:t>
            </a:fld>
            <a:endParaRPr lang="en-US" altLang="zh-CN"/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609600"/>
          </a:xfrm>
        </p:spPr>
        <p:txBody>
          <a:bodyPr anchor="ctr"/>
          <a:lstStyle/>
          <a:p>
            <a:pPr eaLnBrk="1" hangingPunct="1"/>
            <a:r>
              <a:rPr lang="zh-CN" altLang="en-US" sz="3400" b="1" smtClean="0">
                <a:solidFill>
                  <a:srgbClr val="FF0000"/>
                </a:solidFill>
              </a:rPr>
              <a:t>Beam Energy Scan</a:t>
            </a:r>
          </a:p>
        </p:txBody>
      </p:sp>
      <p:sp>
        <p:nvSpPr>
          <p:cNvPr id="12292" name="Text Box 3"/>
          <p:cNvSpPr txBox="1">
            <a:spLocks noChangeArrowheads="1"/>
          </p:cNvSpPr>
          <p:nvPr/>
        </p:nvSpPr>
        <p:spPr bwMode="auto">
          <a:xfrm>
            <a:off x="533400" y="5562544"/>
            <a:ext cx="8534400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200" dirty="0"/>
              <a:t>At lower beam energies, charge separation starts to diminish.</a:t>
            </a:r>
            <a:endParaRPr lang="zh-CN" altLang="en-US" sz="2200" dirty="0">
              <a:solidFill>
                <a:schemeClr val="bg2"/>
              </a:solidFill>
            </a:endParaRPr>
          </a:p>
        </p:txBody>
      </p:sp>
      <p:sp>
        <p:nvSpPr>
          <p:cNvPr id="12293" name="Text Box 4"/>
          <p:cNvSpPr txBox="1">
            <a:spLocks noChangeArrowheads="1"/>
          </p:cNvSpPr>
          <p:nvPr/>
        </p:nvSpPr>
        <p:spPr bwMode="auto">
          <a:xfrm>
            <a:off x="19050" y="588963"/>
            <a:ext cx="91249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en-US" sz="1800">
                <a:solidFill>
                  <a:schemeClr val="hlink"/>
                </a:solidFill>
                <a:latin typeface="Calibri" panose="020F0502020204030204" pitchFamily="34" charset="0"/>
              </a:rPr>
              <a:t>Phys. Rev. Lett 113 (2014) 052302</a:t>
            </a:r>
          </a:p>
        </p:txBody>
      </p:sp>
      <p:graphicFrame>
        <p:nvGraphicFramePr>
          <p:cNvPr id="12294" name="Objec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1504736"/>
              </p:ext>
            </p:extLst>
          </p:nvPr>
        </p:nvGraphicFramePr>
        <p:xfrm>
          <a:off x="50800" y="1066862"/>
          <a:ext cx="9036050" cy="432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07" r:id="rId4" imgW="9038103" imgH="4328535" progId="PBrush">
                  <p:embed/>
                </p:oleObj>
              </mc:Choice>
              <mc:Fallback>
                <p:oleObj r:id="rId4" imgW="9038103" imgH="4328535" progId="PBrush">
                  <p:embed/>
                  <p:pic>
                    <p:nvPicPr>
                      <p:cNvPr id="0" name="Object 5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800" y="1066862"/>
                        <a:ext cx="9036050" cy="4327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600078" y="5943534"/>
            <a:ext cx="81628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2"/>
                </a:solidFill>
              </a:rPr>
              <a:t>If </a:t>
            </a:r>
            <a:r>
              <a:rPr lang="en-US" sz="2400" dirty="0" smtClean="0">
                <a:solidFill>
                  <a:schemeClr val="accent2"/>
                </a:solidFill>
                <a:latin typeface="Symbol" panose="05050102010706020507" pitchFamily="18" charset="2"/>
              </a:rPr>
              <a:t>Dg</a:t>
            </a:r>
            <a:r>
              <a:rPr lang="en-US" sz="2400" dirty="0" smtClean="0">
                <a:solidFill>
                  <a:schemeClr val="accent2"/>
                </a:solidFill>
                <a:latin typeface="+mn-lt"/>
              </a:rPr>
              <a:t> is largely background, the background cannot be </a:t>
            </a:r>
          </a:p>
          <a:p>
            <a:r>
              <a:rPr lang="en-US" sz="2400" dirty="0" smtClean="0">
                <a:solidFill>
                  <a:schemeClr val="accent2"/>
                </a:solidFill>
                <a:latin typeface="+mn-lt"/>
              </a:rPr>
              <a:t>	proportional to v</a:t>
            </a:r>
            <a:r>
              <a:rPr lang="en-US" sz="2400" baseline="-25000" dirty="0" smtClean="0">
                <a:solidFill>
                  <a:schemeClr val="accent2"/>
                </a:solidFill>
                <a:latin typeface="+mn-lt"/>
              </a:rPr>
              <a:t>2</a:t>
            </a:r>
            <a:r>
              <a:rPr lang="en-US" sz="2400" dirty="0" smtClean="0">
                <a:solidFill>
                  <a:schemeClr val="accent2"/>
                </a:solidFill>
                <a:latin typeface="+mn-lt"/>
              </a:rPr>
              <a:t> alone as suggested !</a:t>
            </a:r>
            <a:endParaRPr lang="en-US" sz="24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BEDB07-A583-4332-9CD0-E4AE24344371}" type="slidenum">
              <a:rPr lang="en-US" altLang="zh-CN"/>
              <a:pPr>
                <a:defRPr/>
              </a:pPr>
              <a:t>8</a:t>
            </a:fld>
            <a:endParaRPr lang="en-US" altLang="zh-CN"/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609600"/>
          </a:xfrm>
        </p:spPr>
        <p:txBody>
          <a:bodyPr anchor="ctr"/>
          <a:lstStyle/>
          <a:p>
            <a:pPr eaLnBrk="1" hangingPunct="1"/>
            <a:r>
              <a:rPr lang="en-US" altLang="zh-CN" sz="3400" b="1" smtClean="0">
                <a:solidFill>
                  <a:srgbClr val="FF0000"/>
                </a:solidFill>
              </a:rPr>
              <a:t>Difficult to Remove Charge Separation </a:t>
            </a:r>
            <a:endParaRPr lang="zh-CN" altLang="en-US" sz="3400" b="1" smtClean="0">
              <a:solidFill>
                <a:srgbClr val="FF0000"/>
              </a:solidFill>
            </a:endParaRPr>
          </a:p>
        </p:txBody>
      </p:sp>
      <p:sp>
        <p:nvSpPr>
          <p:cNvPr id="17413" name="Text Box 4"/>
          <p:cNvSpPr txBox="1">
            <a:spLocks noChangeArrowheads="1"/>
          </p:cNvSpPr>
          <p:nvPr/>
        </p:nvSpPr>
        <p:spPr bwMode="auto">
          <a:xfrm>
            <a:off x="19050" y="588963"/>
            <a:ext cx="4629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en-US" sz="1800">
                <a:solidFill>
                  <a:schemeClr val="hlink"/>
                </a:solidFill>
                <a:latin typeface="Calibri" panose="020F0502020204030204" pitchFamily="34" charset="0"/>
              </a:rPr>
              <a:t>Phys. Rev. Lett 113 (2014) 052302</a:t>
            </a:r>
          </a:p>
        </p:txBody>
      </p:sp>
      <p:graphicFrame>
        <p:nvGraphicFramePr>
          <p:cNvPr id="17414" name="Object 5"/>
          <p:cNvGraphicFramePr>
            <a:graphicFrameLocks/>
          </p:cNvGraphicFramePr>
          <p:nvPr/>
        </p:nvGraphicFramePr>
        <p:xfrm>
          <a:off x="4724400" y="609600"/>
          <a:ext cx="44196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45" r:id="rId4" imgW="2446200" imgH="312480" progId="PBrush">
                  <p:embed/>
                </p:oleObj>
              </mc:Choice>
              <mc:Fallback>
                <p:oleObj r:id="rId4" imgW="2446200" imgH="312480" progId="PBrush">
                  <p:embed/>
                  <p:pic>
                    <p:nvPicPr>
                      <p:cNvPr id="0" name="Object 5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609600"/>
                        <a:ext cx="441960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5" name="Text Box 6"/>
          <p:cNvSpPr txBox="1">
            <a:spLocks noChangeArrowheads="1"/>
          </p:cNvSpPr>
          <p:nvPr/>
        </p:nvSpPr>
        <p:spPr bwMode="auto">
          <a:xfrm>
            <a:off x="5484813" y="1143000"/>
            <a:ext cx="3730625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hlink"/>
                </a:solidFill>
                <a:latin typeface="Calibri" panose="020F0502020204030204" pitchFamily="34" charset="0"/>
              </a:rPr>
              <a:t>A. Bzdak, V. Koch and J. Liao, Lect. Notes Phys. 871,</a:t>
            </a:r>
            <a:r>
              <a:rPr lang="zh-CN" altLang="en-US" sz="1800">
                <a:solidFill>
                  <a:schemeClr val="hlink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1800">
                <a:solidFill>
                  <a:schemeClr val="hlink"/>
                </a:solidFill>
                <a:latin typeface="Calibri" panose="020F0502020204030204" pitchFamily="34" charset="0"/>
              </a:rPr>
              <a:t>503 (2013).</a:t>
            </a:r>
          </a:p>
        </p:txBody>
      </p:sp>
      <p:graphicFrame>
        <p:nvGraphicFramePr>
          <p:cNvPr id="17416" name="Object 7"/>
          <p:cNvGraphicFramePr>
            <a:graphicFrameLocks/>
          </p:cNvGraphicFramePr>
          <p:nvPr/>
        </p:nvGraphicFramePr>
        <p:xfrm>
          <a:off x="76200" y="915988"/>
          <a:ext cx="4491038" cy="5840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46" r:id="rId6" imgW="4488569" imgH="5837426" progId="PBrush">
                  <p:embed/>
                </p:oleObj>
              </mc:Choice>
              <mc:Fallback>
                <p:oleObj r:id="rId6" imgW="4488569" imgH="5837426" progId="PBrush">
                  <p:embed/>
                  <p:pic>
                    <p:nvPicPr>
                      <p:cNvPr id="0" name="Object 7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" y="915988"/>
                        <a:ext cx="4491038" cy="5840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682948" y="2641312"/>
            <a:ext cx="4425186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2"/>
                </a:solidFill>
              </a:rPr>
              <a:t>Optimal Beam Energy:</a:t>
            </a:r>
          </a:p>
          <a:p>
            <a:r>
              <a:rPr lang="en-US" sz="3200" dirty="0" smtClean="0">
                <a:solidFill>
                  <a:schemeClr val="accent2"/>
                </a:solidFill>
              </a:rPr>
              <a:t>15-50 GeV</a:t>
            </a:r>
          </a:p>
          <a:p>
            <a:endParaRPr lang="en-US" sz="3200" dirty="0">
              <a:solidFill>
                <a:schemeClr val="accent2"/>
              </a:solidFill>
            </a:endParaRPr>
          </a:p>
          <a:p>
            <a:r>
              <a:rPr lang="en-US" sz="3200" dirty="0" smtClean="0">
                <a:solidFill>
                  <a:schemeClr val="accent2"/>
                </a:solidFill>
              </a:rPr>
              <a:t>Low beam energy A+A</a:t>
            </a:r>
          </a:p>
          <a:p>
            <a:r>
              <a:rPr lang="en-US" sz="3200" dirty="0">
                <a:solidFill>
                  <a:schemeClr val="accent2"/>
                </a:solidFill>
              </a:rPr>
              <a:t> </a:t>
            </a:r>
            <a:r>
              <a:rPr lang="en-US" sz="3200" dirty="0" smtClean="0">
                <a:solidFill>
                  <a:schemeClr val="accent2"/>
                </a:solidFill>
              </a:rPr>
              <a:t> reduces short-range</a:t>
            </a:r>
          </a:p>
          <a:p>
            <a:r>
              <a:rPr lang="en-US" sz="3200" dirty="0">
                <a:solidFill>
                  <a:schemeClr val="accent2"/>
                </a:solidFill>
              </a:rPr>
              <a:t> </a:t>
            </a:r>
            <a:r>
              <a:rPr lang="en-US" sz="3200" dirty="0" smtClean="0">
                <a:solidFill>
                  <a:schemeClr val="accent2"/>
                </a:solidFill>
              </a:rPr>
              <a:t> non-flow background!</a:t>
            </a:r>
            <a:endParaRPr lang="en-US" sz="32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94CEC0-642F-48C9-8624-991FF5907085}" type="slidenum">
              <a:rPr lang="en-US" altLang="zh-CN" smtClean="0"/>
              <a:pPr>
                <a:defRPr/>
              </a:pPr>
              <a:t>9</a:t>
            </a:fld>
            <a:endParaRPr lang="en-US" altLang="zh-CN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9452" y="1599051"/>
            <a:ext cx="5943444" cy="4167801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624339" y="90"/>
            <a:ext cx="596278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 Need Time to Reconcile Various</a:t>
            </a:r>
          </a:p>
          <a:p>
            <a:r>
              <a:rPr lang="en-US" sz="3200" dirty="0" smtClean="0">
                <a:solidFill>
                  <a:srgbClr val="FF0000"/>
                </a:solidFill>
              </a:rPr>
              <a:t>  Event Shape Selection Analyses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67050" y="6103950"/>
            <a:ext cx="4009559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Improve sensitivity !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84659" y="5710463"/>
            <a:ext cx="21066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CME Fraction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1509452" y="1112335"/>
            <a:ext cx="16161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@QM2018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69240891"/>
      </p:ext>
    </p:extLst>
  </p:cSld>
  <p:clrMapOvr>
    <a:masterClrMapping/>
  </p:clrMapOvr>
</p:sld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CC00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tabLst/>
          <a:defRPr kumimoji="0" lang="zh-CN" altLang="en-US" sz="34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Times New Roman" panose="02020603050405020304" pitchFamily="18" charset="0"/>
            <a:ea typeface="宋体" panose="02010600030101010101" pitchFamily="2" charset="-122"/>
            <a:cs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CC00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tabLst/>
          <a:defRPr kumimoji="0" lang="zh-CN" altLang="en-US" sz="34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Times New Roman" panose="02020603050405020304" pitchFamily="18" charset="0"/>
            <a:ea typeface="宋体" panose="02010600030101010101" pitchFamily="2" charset="-122"/>
            <a:cs typeface="Times New Roman" panose="02020603050405020304" pitchFamily="18" charset="0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1560</TotalTime>
  <Pages>0</Pages>
  <Words>1834</Words>
  <Characters>0</Characters>
  <Application>Microsoft Office PowerPoint</Application>
  <DocSecurity>0</DocSecurity>
  <PresentationFormat>On-screen Show (4:3)</PresentationFormat>
  <Lines>0</Lines>
  <Paragraphs>300</Paragraphs>
  <Slides>29</Slides>
  <Notes>29</Notes>
  <HiddenSlides>0</HiddenSlides>
  <MMClips>0</MMClips>
  <ScaleCrop>false</ScaleCrop>
  <HeadingPairs>
    <vt:vector size="8" baseType="variant">
      <vt:variant>
        <vt:lpstr>Fonts Used</vt:lpstr>
      </vt:variant>
      <vt:variant>
        <vt:i4>16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47" baseType="lpstr">
      <vt:lpstr>Futura</vt:lpstr>
      <vt:lpstr>Helvetica Neue Light</vt:lpstr>
      <vt:lpstr>Kaiti TC</vt:lpstr>
      <vt:lpstr>Lucida Grande</vt:lpstr>
      <vt:lpstr>华文细黑</vt:lpstr>
      <vt:lpstr>宋体</vt:lpstr>
      <vt:lpstr>微软雅黑</vt:lpstr>
      <vt:lpstr>SimHei</vt:lpstr>
      <vt:lpstr>Arial</vt:lpstr>
      <vt:lpstr>Calibri</vt:lpstr>
      <vt:lpstr>Calibri Light</vt:lpstr>
      <vt:lpstr>Comic Sans MS</vt:lpstr>
      <vt:lpstr>Segoe UI</vt:lpstr>
      <vt:lpstr>Symbol</vt:lpstr>
      <vt:lpstr>Times New Roman</vt:lpstr>
      <vt:lpstr>Wingdings</vt:lpstr>
      <vt:lpstr>默认设计模板</vt:lpstr>
      <vt:lpstr>Equation</vt:lpstr>
      <vt:lpstr>Chirality, Criticality and Heavy Quarks In Heavy Ion Collisions</vt:lpstr>
      <vt:lpstr>PowerPoint Presentation</vt:lpstr>
      <vt:lpstr>Outline</vt:lpstr>
      <vt:lpstr>PowerPoint Presentation</vt:lpstr>
      <vt:lpstr>PowerPoint Presentation</vt:lpstr>
      <vt:lpstr>H Measure</vt:lpstr>
      <vt:lpstr>Beam Energy Scan</vt:lpstr>
      <vt:lpstr>Difficult to Remove Charge Separation </vt:lpstr>
      <vt:lpstr>PowerPoint Presentation</vt:lpstr>
      <vt:lpstr>PowerPoint Presentation</vt:lpstr>
      <vt:lpstr>What Constituents a Discovery of CME in Heavy Ion Collisions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END</vt:lpstr>
      <vt:lpstr>PowerPoint Presentation</vt:lpstr>
      <vt:lpstr>PowerPoint Presentation</vt:lpstr>
    </vt:vector>
  </TitlesOfParts>
  <Manager/>
  <Company>Sony Electronics, Inc.</Company>
  <LinksUpToDate>false</LinksUpToDate>
  <CharactersWithSpaces>0</CharactersWithSpaces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Study of the parity violation with ZDC-SMDs</dc:title>
  <dc:subject/>
  <dc:creator>rex</dc:creator>
  <cp:keywords/>
  <dc:description/>
  <cp:lastModifiedBy>Huan Huang</cp:lastModifiedBy>
  <cp:revision>244</cp:revision>
  <cp:lastPrinted>2019-11-08T14:42:46Z</cp:lastPrinted>
  <dcterms:created xsi:type="dcterms:W3CDTF">2008-11-19T22:06:51Z</dcterms:created>
  <dcterms:modified xsi:type="dcterms:W3CDTF">2019-11-09T14:53:42Z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2052-9.1.0.4993</vt:lpwstr>
  </property>
</Properties>
</file>