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2"/>
  </p:notesMasterIdLst>
  <p:sldIdLst>
    <p:sldId id="259" r:id="rId3"/>
    <p:sldId id="288" r:id="rId4"/>
    <p:sldId id="289" r:id="rId5"/>
    <p:sldId id="258" r:id="rId6"/>
    <p:sldId id="261" r:id="rId7"/>
    <p:sldId id="262" r:id="rId8"/>
    <p:sldId id="263" r:id="rId9"/>
    <p:sldId id="264" r:id="rId10"/>
    <p:sldId id="285" r:id="rId11"/>
    <p:sldId id="286" r:id="rId12"/>
    <p:sldId id="287" r:id="rId13"/>
    <p:sldId id="266" r:id="rId14"/>
    <p:sldId id="267" r:id="rId15"/>
    <p:sldId id="268" r:id="rId16"/>
    <p:sldId id="269" r:id="rId17"/>
    <p:sldId id="271" r:id="rId18"/>
    <p:sldId id="272" r:id="rId19"/>
    <p:sldId id="273" r:id="rId20"/>
    <p:sldId id="274" r:id="rId21"/>
    <p:sldId id="275" r:id="rId22"/>
    <p:sldId id="276" r:id="rId23"/>
    <p:sldId id="277" r:id="rId24"/>
    <p:sldId id="278" r:id="rId25"/>
    <p:sldId id="282" r:id="rId26"/>
    <p:sldId id="283" r:id="rId27"/>
    <p:sldId id="284" r:id="rId28"/>
    <p:sldId id="281" r:id="rId29"/>
    <p:sldId id="290" r:id="rId30"/>
    <p:sldId id="291" r:id="rId31"/>
  </p:sldIdLst>
  <p:sldSz cx="9144000" cy="6858000" type="screen4x3"/>
  <p:notesSz cx="6858000" cy="9144000"/>
  <p:embeddedFontLst>
    <p:embeddedFont>
      <p:font typeface="等线" charset="-122"/>
      <p:regular r:id="rId33"/>
      <p:bold r:id="rId34"/>
    </p:embeddedFont>
    <p:embeddedFont>
      <p:font typeface="等线 Light" charset="-122"/>
      <p:regular r:id="rId35"/>
    </p:embeddedFont>
    <p:embeddedFont>
      <p:font typeface="Rockwell" pitchFamily="18" charset="0"/>
      <p:regular r:id="rId36"/>
      <p:bold r:id="rId37"/>
      <p:italic r:id="rId38"/>
      <p:boldItalic r:id="rId39"/>
    </p:embeddedFont>
    <p:embeddedFont>
      <p:font typeface="Calibri" pitchFamily="34" charset="0"/>
      <p:regular r:id="rId40"/>
      <p:bold r:id="rId41"/>
      <p:italic r:id="rId42"/>
      <p:boldItalic r:id="rId43"/>
    </p:embeddedFont>
    <p:embeddedFont>
      <p:font typeface="Calibri Light" pitchFamily="34" charset="0"/>
      <p:regular r:id="rId44"/>
      <p:italic r:id="rId4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CBD0"/>
    <a:srgbClr val="6DBFC4"/>
    <a:srgbClr val="65AEAF"/>
    <a:srgbClr val="8AB89E"/>
    <a:srgbClr val="ADC28D"/>
    <a:srgbClr val="CCCB7E"/>
    <a:srgbClr val="F9D769"/>
    <a:srgbClr val="000000"/>
    <a:srgbClr val="7CC9CD"/>
    <a:srgbClr val="E8B9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138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383FE-BE35-44A3-B9D7-E568B2414CED}" type="datetimeFigureOut">
              <a:rPr lang="zh-CN" altLang="en-US" smtClean="0"/>
              <a:t>2019/7/16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311AD-8735-4501-A951-645350829B63}" type="slidenum">
              <a:rPr lang="zh-CN" altLang="en-US" smtClean="0"/>
              <a:t>‹#›</a:t>
            </a:fld>
            <a:endParaRPr lang="zh-CN" altLang="en-US"/>
          </a:p>
        </p:txBody>
      </p:sp>
    </p:spTree>
    <p:extLst>
      <p:ext uri="{BB962C8B-B14F-4D97-AF65-F5344CB8AC3E}">
        <p14:creationId xmlns:p14="http://schemas.microsoft.com/office/powerpoint/2010/main" val="610905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6356357"/>
            <a:ext cx="2057400" cy="365125"/>
          </a:xfrm>
          <a:prstGeom prst="rect">
            <a:avLst/>
          </a:prstGeom>
        </p:spPr>
        <p:txBody>
          <a:bodyPr/>
          <a:lstStyle/>
          <a:p>
            <a:fld id="{2FF84602-8C30-4F61-9336-76F9DEA3A65F}" type="datetime5">
              <a:rPr lang="zh-CN" altLang="en-US" smtClean="0"/>
              <a:t>2019/7/16</a:t>
            </a:fld>
            <a:endParaRPr lang="zh-CN" altLang="en-US"/>
          </a:p>
        </p:txBody>
      </p:sp>
      <p:sp>
        <p:nvSpPr>
          <p:cNvPr id="5" name="页脚占位符 4"/>
          <p:cNvSpPr>
            <a:spLocks noGrp="1"/>
          </p:cNvSpPr>
          <p:nvPr>
            <p:ph type="ftr" sz="quarter" idx="11"/>
          </p:nvPr>
        </p:nvSpPr>
        <p:spPr>
          <a:xfrm>
            <a:off x="3028950" y="6356357"/>
            <a:ext cx="3086100" cy="365125"/>
          </a:xfrm>
          <a:prstGeom prst="rect">
            <a:avLst/>
          </a:prstGeom>
        </p:spPr>
        <p:txBody>
          <a:bodyPr/>
          <a:lstStyle/>
          <a:p>
            <a:r>
              <a:rPr lang="en-US" altLang="zh-CN" smtClean="0"/>
              <a:t>SCE2019</a:t>
            </a:r>
            <a:endParaRPr lang="zh-CN" altLang="en-US"/>
          </a:p>
        </p:txBody>
      </p:sp>
      <p:sp>
        <p:nvSpPr>
          <p:cNvPr id="6" name="灯片编号占位符 5"/>
          <p:cNvSpPr>
            <a:spLocks noGrp="1"/>
          </p:cNvSpPr>
          <p:nvPr>
            <p:ph type="sldNum" sz="quarter" idx="12"/>
          </p:nvPr>
        </p:nvSpPr>
        <p:spPr>
          <a:xfrm>
            <a:off x="6457950" y="6356357"/>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6356357"/>
            <a:ext cx="2057400" cy="365125"/>
          </a:xfrm>
          <a:prstGeom prst="rect">
            <a:avLst/>
          </a:prstGeom>
        </p:spPr>
        <p:txBody>
          <a:bodyPr/>
          <a:lstStyle/>
          <a:p>
            <a:fld id="{5AACF108-27FA-4FCA-8D62-66C55F1101A8}" type="datetime5">
              <a:rPr lang="zh-CN" altLang="en-US" smtClean="0"/>
              <a:t>2019/7/16</a:t>
            </a:fld>
            <a:endParaRPr lang="zh-CN" altLang="en-US"/>
          </a:p>
        </p:txBody>
      </p:sp>
      <p:sp>
        <p:nvSpPr>
          <p:cNvPr id="5" name="页脚占位符 4"/>
          <p:cNvSpPr>
            <a:spLocks noGrp="1"/>
          </p:cNvSpPr>
          <p:nvPr>
            <p:ph type="ftr" sz="quarter" idx="11"/>
          </p:nvPr>
        </p:nvSpPr>
        <p:spPr>
          <a:xfrm>
            <a:off x="3028950" y="6356357"/>
            <a:ext cx="3086100" cy="365125"/>
          </a:xfrm>
          <a:prstGeom prst="rect">
            <a:avLst/>
          </a:prstGeom>
        </p:spPr>
        <p:txBody>
          <a:bodyPr/>
          <a:lstStyle/>
          <a:p>
            <a:r>
              <a:rPr lang="en-US" altLang="zh-CN" smtClean="0"/>
              <a:t>SCE2019</a:t>
            </a:r>
            <a:endParaRPr lang="zh-CN" altLang="en-US"/>
          </a:p>
        </p:txBody>
      </p:sp>
      <p:sp>
        <p:nvSpPr>
          <p:cNvPr id="6" name="灯片编号占位符 5"/>
          <p:cNvSpPr>
            <a:spLocks noGrp="1"/>
          </p:cNvSpPr>
          <p:nvPr>
            <p:ph type="sldNum" sz="quarter" idx="12"/>
          </p:nvPr>
        </p:nvSpPr>
        <p:spPr>
          <a:xfrm>
            <a:off x="6457950" y="6356357"/>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365125"/>
            <a:ext cx="5800725"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6356357"/>
            <a:ext cx="2057400" cy="365125"/>
          </a:xfrm>
          <a:prstGeom prst="rect">
            <a:avLst/>
          </a:prstGeom>
        </p:spPr>
        <p:txBody>
          <a:bodyPr/>
          <a:lstStyle/>
          <a:p>
            <a:fld id="{6FE1FC8C-5B76-40A9-AF62-4BA321325077}" type="datetime5">
              <a:rPr lang="zh-CN" altLang="en-US" smtClean="0"/>
              <a:t>2019/7/16</a:t>
            </a:fld>
            <a:endParaRPr lang="zh-CN" altLang="en-US"/>
          </a:p>
        </p:txBody>
      </p:sp>
      <p:sp>
        <p:nvSpPr>
          <p:cNvPr id="5" name="页脚占位符 4"/>
          <p:cNvSpPr>
            <a:spLocks noGrp="1"/>
          </p:cNvSpPr>
          <p:nvPr>
            <p:ph type="ftr" sz="quarter" idx="11"/>
          </p:nvPr>
        </p:nvSpPr>
        <p:spPr>
          <a:xfrm>
            <a:off x="3028950" y="6356357"/>
            <a:ext cx="3086100" cy="365125"/>
          </a:xfrm>
          <a:prstGeom prst="rect">
            <a:avLst/>
          </a:prstGeom>
        </p:spPr>
        <p:txBody>
          <a:bodyPr/>
          <a:lstStyle/>
          <a:p>
            <a:r>
              <a:rPr lang="en-US" altLang="zh-CN" smtClean="0"/>
              <a:t>SCE2019</a:t>
            </a:r>
            <a:endParaRPr lang="zh-CN" altLang="en-US"/>
          </a:p>
        </p:txBody>
      </p:sp>
      <p:sp>
        <p:nvSpPr>
          <p:cNvPr id="6" name="灯片编号占位符 5"/>
          <p:cNvSpPr>
            <a:spLocks noGrp="1"/>
          </p:cNvSpPr>
          <p:nvPr>
            <p:ph type="sldNum" sz="quarter" idx="12"/>
          </p:nvPr>
        </p:nvSpPr>
        <p:spPr>
          <a:xfrm>
            <a:off x="6457950" y="6356357"/>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0423332-9A51-4EBD-B99B-A6086878DBCF}" type="datetime5">
              <a:rPr lang="zh-CN" altLang="en-US" smtClean="0"/>
              <a:t>2019/7/16</a:t>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ltLang="zh-CN" smtClean="0"/>
              <a:t>SCE2019</a:t>
            </a:r>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42AF929-F961-4EED-B8C5-B648F3DD7C06}" type="datetime5">
              <a:rPr lang="zh-CN" altLang="en-US" smtClean="0"/>
              <a:t>2019/7/16</a:t>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ltLang="zh-CN" smtClean="0"/>
              <a:t>SCE2019</a:t>
            </a:r>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85C31-B69C-41B3-91B8-2C9E132FA0ED}" type="datetime5">
              <a:rPr lang="zh-CN" altLang="en-US" smtClean="0"/>
              <a:t>2019/7/16</a:t>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ltLang="zh-CN" smtClean="0"/>
              <a:t>SCE2019</a:t>
            </a:r>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B9CC928-EFDD-42EF-A703-95C2181B8C14}" type="datetime5">
              <a:rPr lang="zh-CN" altLang="en-US" smtClean="0"/>
              <a:t>2019/7/16</a:t>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ltLang="zh-CN" smtClean="0"/>
              <a:t>SCE2019</a:t>
            </a:r>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2014220-2EFD-4E44-8EFC-E1294F04C3DC}" type="datetime5">
              <a:rPr lang="zh-CN" altLang="en-US" smtClean="0"/>
              <a:t>2019/7/16</a:t>
            </a:fld>
            <a:endParaRPr lang="zh-CN"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ltLang="zh-CN" smtClean="0"/>
              <a:t>SCE2019</a:t>
            </a:r>
            <a:endParaRPr lang="zh-CN"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D6B54896-4977-48E2-AED5-6634774D52C4}" type="datetime5">
              <a:rPr lang="zh-CN" altLang="en-US" smtClean="0"/>
              <a:t>2019/7/16</a:t>
            </a:fld>
            <a:endParaRPr lang="zh-CN"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ltLang="zh-CN" smtClean="0"/>
              <a:t>SCE2019</a:t>
            </a:r>
            <a:endParaRPr lang="zh-CN"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D493172-4454-406A-9EFD-F1129006F916}" type="datetime5">
              <a:rPr lang="zh-CN" altLang="en-US" smtClean="0"/>
              <a:t>2019/7/16</a:t>
            </a:fld>
            <a:endParaRPr lang="zh-CN"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ltLang="zh-CN" smtClean="0"/>
              <a:t>SCE2019</a:t>
            </a:r>
            <a:endParaRPr lang="zh-CN"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D515DE5-BFD8-402B-8E0E-8839BFEF43A4}" type="datetime5">
              <a:rPr lang="zh-CN" altLang="en-US" smtClean="0"/>
              <a:t>2019/7/16</a:t>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ltLang="zh-CN" smtClean="0"/>
              <a:t>SCE2019</a:t>
            </a:r>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6356357"/>
            <a:ext cx="2057400" cy="365125"/>
          </a:xfrm>
          <a:prstGeom prst="rect">
            <a:avLst/>
          </a:prstGeom>
        </p:spPr>
        <p:txBody>
          <a:bodyPr/>
          <a:lstStyle/>
          <a:p>
            <a:fld id="{25968AC8-1597-41EB-9746-584A00B58691}" type="datetime5">
              <a:rPr lang="zh-CN" altLang="en-US" smtClean="0"/>
              <a:t>2019/7/16</a:t>
            </a:fld>
            <a:endParaRPr lang="zh-CN" altLang="en-US"/>
          </a:p>
        </p:txBody>
      </p:sp>
      <p:sp>
        <p:nvSpPr>
          <p:cNvPr id="5" name="页脚占位符 4"/>
          <p:cNvSpPr>
            <a:spLocks noGrp="1"/>
          </p:cNvSpPr>
          <p:nvPr>
            <p:ph type="ftr" sz="quarter" idx="11"/>
          </p:nvPr>
        </p:nvSpPr>
        <p:spPr>
          <a:xfrm>
            <a:off x="3028950" y="6356357"/>
            <a:ext cx="3086100" cy="365125"/>
          </a:xfrm>
          <a:prstGeom prst="rect">
            <a:avLst/>
          </a:prstGeom>
        </p:spPr>
        <p:txBody>
          <a:bodyPr/>
          <a:lstStyle/>
          <a:p>
            <a:r>
              <a:rPr lang="en-US" altLang="zh-CN" smtClean="0"/>
              <a:t>SCE2019</a:t>
            </a:r>
            <a:endParaRPr lang="zh-CN" altLang="en-US"/>
          </a:p>
        </p:txBody>
      </p:sp>
      <p:sp>
        <p:nvSpPr>
          <p:cNvPr id="6" name="灯片编号占位符 5"/>
          <p:cNvSpPr>
            <a:spLocks noGrp="1"/>
          </p:cNvSpPr>
          <p:nvPr>
            <p:ph type="sldNum" sz="quarter" idx="12"/>
          </p:nvPr>
        </p:nvSpPr>
        <p:spPr>
          <a:xfrm>
            <a:off x="6457950" y="6356357"/>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F3DAD49-8AC8-4252-AA32-E413A1C39196}" type="datetime5">
              <a:rPr lang="zh-CN" altLang="en-US" smtClean="0"/>
              <a:t>2019/7/16</a:t>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ltLang="zh-CN" smtClean="0"/>
              <a:t>SCE2019</a:t>
            </a:r>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963548D-D8F5-455A-811F-C09412DC3767}" type="datetime5">
              <a:rPr lang="zh-CN" altLang="en-US" smtClean="0"/>
              <a:t>2019/7/16</a:t>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ltLang="zh-CN" smtClean="0"/>
              <a:t>SCE2019</a:t>
            </a:r>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4375C1D-0048-48F2-8AC6-DCB5C673F334}" type="datetime5">
              <a:rPr lang="zh-CN" altLang="en-US" smtClean="0"/>
              <a:t>2019/7/16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t>SCE2019</a:t>
            </a:r>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5"/>
            <a:ext cx="7886700" cy="2852737"/>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70"/>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6356357"/>
            <a:ext cx="2057400" cy="365125"/>
          </a:xfrm>
          <a:prstGeom prst="rect">
            <a:avLst/>
          </a:prstGeom>
        </p:spPr>
        <p:txBody>
          <a:bodyPr/>
          <a:lstStyle/>
          <a:p>
            <a:fld id="{F65F68C9-B64F-41AB-9ED1-7D993F2E5F18}" type="datetime5">
              <a:rPr lang="zh-CN" altLang="en-US" smtClean="0"/>
              <a:t>2019/7/16</a:t>
            </a:fld>
            <a:endParaRPr lang="zh-CN" altLang="en-US"/>
          </a:p>
        </p:txBody>
      </p:sp>
      <p:sp>
        <p:nvSpPr>
          <p:cNvPr id="5" name="页脚占位符 4"/>
          <p:cNvSpPr>
            <a:spLocks noGrp="1"/>
          </p:cNvSpPr>
          <p:nvPr>
            <p:ph type="ftr" sz="quarter" idx="11"/>
          </p:nvPr>
        </p:nvSpPr>
        <p:spPr>
          <a:xfrm>
            <a:off x="3028950" y="6356357"/>
            <a:ext cx="3086100" cy="365125"/>
          </a:xfrm>
          <a:prstGeom prst="rect">
            <a:avLst/>
          </a:prstGeom>
        </p:spPr>
        <p:txBody>
          <a:bodyPr/>
          <a:lstStyle/>
          <a:p>
            <a:r>
              <a:rPr lang="en-US" altLang="zh-CN" smtClean="0"/>
              <a:t>SCE2019</a:t>
            </a:r>
            <a:endParaRPr lang="zh-CN" altLang="en-US"/>
          </a:p>
        </p:txBody>
      </p:sp>
      <p:sp>
        <p:nvSpPr>
          <p:cNvPr id="6" name="灯片编号占位符 5"/>
          <p:cNvSpPr>
            <a:spLocks noGrp="1"/>
          </p:cNvSpPr>
          <p:nvPr>
            <p:ph type="sldNum" sz="quarter" idx="12"/>
          </p:nvPr>
        </p:nvSpPr>
        <p:spPr>
          <a:xfrm>
            <a:off x="6457950" y="6356357"/>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6356357"/>
            <a:ext cx="2057400" cy="365125"/>
          </a:xfrm>
          <a:prstGeom prst="rect">
            <a:avLst/>
          </a:prstGeom>
        </p:spPr>
        <p:txBody>
          <a:bodyPr/>
          <a:lstStyle/>
          <a:p>
            <a:fld id="{F5B7D610-31E1-4416-BD87-0BA6187A22A4}" type="datetime5">
              <a:rPr lang="zh-CN" altLang="en-US" smtClean="0"/>
              <a:t>2019/7/16</a:t>
            </a:fld>
            <a:endParaRPr lang="zh-CN" altLang="en-US"/>
          </a:p>
        </p:txBody>
      </p:sp>
      <p:sp>
        <p:nvSpPr>
          <p:cNvPr id="6" name="页脚占位符 5"/>
          <p:cNvSpPr>
            <a:spLocks noGrp="1"/>
          </p:cNvSpPr>
          <p:nvPr>
            <p:ph type="ftr" sz="quarter" idx="11"/>
          </p:nvPr>
        </p:nvSpPr>
        <p:spPr>
          <a:xfrm>
            <a:off x="3028950" y="6356357"/>
            <a:ext cx="3086100" cy="365125"/>
          </a:xfrm>
          <a:prstGeom prst="rect">
            <a:avLst/>
          </a:prstGeom>
        </p:spPr>
        <p:txBody>
          <a:bodyPr/>
          <a:lstStyle/>
          <a:p>
            <a:r>
              <a:rPr lang="en-US" altLang="zh-CN" smtClean="0"/>
              <a:t>SCE2019</a:t>
            </a:r>
            <a:endParaRPr lang="zh-CN" altLang="en-US"/>
          </a:p>
        </p:txBody>
      </p:sp>
      <p:sp>
        <p:nvSpPr>
          <p:cNvPr id="7" name="灯片编号占位符 6"/>
          <p:cNvSpPr>
            <a:spLocks noGrp="1"/>
          </p:cNvSpPr>
          <p:nvPr>
            <p:ph type="sldNum" sz="quarter" idx="12"/>
          </p:nvPr>
        </p:nvSpPr>
        <p:spPr>
          <a:xfrm>
            <a:off x="6457950" y="6356357"/>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2"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2" y="2505075"/>
            <a:ext cx="3887391"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6356357"/>
            <a:ext cx="2057400" cy="365125"/>
          </a:xfrm>
          <a:prstGeom prst="rect">
            <a:avLst/>
          </a:prstGeom>
        </p:spPr>
        <p:txBody>
          <a:bodyPr/>
          <a:lstStyle/>
          <a:p>
            <a:fld id="{E2E6C88C-697F-4C03-9B3C-6B7625826DA4}" type="datetime5">
              <a:rPr lang="zh-CN" altLang="en-US" smtClean="0"/>
              <a:t>2019/7/16</a:t>
            </a:fld>
            <a:endParaRPr lang="zh-CN" altLang="en-US"/>
          </a:p>
        </p:txBody>
      </p:sp>
      <p:sp>
        <p:nvSpPr>
          <p:cNvPr id="8" name="页脚占位符 7"/>
          <p:cNvSpPr>
            <a:spLocks noGrp="1"/>
          </p:cNvSpPr>
          <p:nvPr>
            <p:ph type="ftr" sz="quarter" idx="11"/>
          </p:nvPr>
        </p:nvSpPr>
        <p:spPr>
          <a:xfrm>
            <a:off x="3028950" y="6356357"/>
            <a:ext cx="3086100" cy="365125"/>
          </a:xfrm>
          <a:prstGeom prst="rect">
            <a:avLst/>
          </a:prstGeom>
        </p:spPr>
        <p:txBody>
          <a:bodyPr/>
          <a:lstStyle/>
          <a:p>
            <a:r>
              <a:rPr lang="en-US" altLang="zh-CN" smtClean="0"/>
              <a:t>SCE2019</a:t>
            </a:r>
            <a:endParaRPr lang="zh-CN" altLang="en-US"/>
          </a:p>
        </p:txBody>
      </p:sp>
      <p:sp>
        <p:nvSpPr>
          <p:cNvPr id="9" name="灯片编号占位符 8"/>
          <p:cNvSpPr>
            <a:spLocks noGrp="1"/>
          </p:cNvSpPr>
          <p:nvPr>
            <p:ph type="sldNum" sz="quarter" idx="12"/>
          </p:nvPr>
        </p:nvSpPr>
        <p:spPr>
          <a:xfrm>
            <a:off x="6457950" y="6356357"/>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9"/>
            <a:ext cx="78867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6356357"/>
            <a:ext cx="2057400" cy="365125"/>
          </a:xfrm>
          <a:prstGeom prst="rect">
            <a:avLst/>
          </a:prstGeom>
        </p:spPr>
        <p:txBody>
          <a:bodyPr/>
          <a:lstStyle/>
          <a:p>
            <a:fld id="{0130B928-DDE8-43C3-BF55-AFCBAA72001B}" type="datetime5">
              <a:rPr lang="zh-CN" altLang="en-US" smtClean="0"/>
              <a:t>2019/7/16</a:t>
            </a:fld>
            <a:endParaRPr lang="zh-CN" altLang="en-US"/>
          </a:p>
        </p:txBody>
      </p:sp>
      <p:sp>
        <p:nvSpPr>
          <p:cNvPr id="4" name="页脚占位符 3"/>
          <p:cNvSpPr>
            <a:spLocks noGrp="1"/>
          </p:cNvSpPr>
          <p:nvPr>
            <p:ph type="ftr" sz="quarter" idx="11"/>
          </p:nvPr>
        </p:nvSpPr>
        <p:spPr>
          <a:xfrm>
            <a:off x="3028950" y="6356357"/>
            <a:ext cx="3086100" cy="365125"/>
          </a:xfrm>
          <a:prstGeom prst="rect">
            <a:avLst/>
          </a:prstGeom>
        </p:spPr>
        <p:txBody>
          <a:bodyPr/>
          <a:lstStyle/>
          <a:p>
            <a:r>
              <a:rPr lang="en-US" altLang="zh-CN" smtClean="0"/>
              <a:t>SCE2019</a:t>
            </a:r>
            <a:endParaRPr lang="zh-CN" altLang="en-US"/>
          </a:p>
        </p:txBody>
      </p:sp>
      <p:sp>
        <p:nvSpPr>
          <p:cNvPr id="5" name="灯片编号占位符 4"/>
          <p:cNvSpPr>
            <a:spLocks noGrp="1"/>
          </p:cNvSpPr>
          <p:nvPr>
            <p:ph type="sldNum" sz="quarter" idx="12"/>
          </p:nvPr>
        </p:nvSpPr>
        <p:spPr>
          <a:xfrm>
            <a:off x="6457950" y="6356357"/>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7"/>
            <a:ext cx="2057400" cy="365125"/>
          </a:xfrm>
          <a:prstGeom prst="rect">
            <a:avLst/>
          </a:prstGeom>
        </p:spPr>
        <p:txBody>
          <a:bodyPr/>
          <a:lstStyle/>
          <a:p>
            <a:fld id="{8CC8E3E9-B6EB-4E5D-9E35-B16DD249DCD7}" type="datetime5">
              <a:rPr lang="zh-CN" altLang="en-US" smtClean="0"/>
              <a:t>2019/7/16</a:t>
            </a:fld>
            <a:endParaRPr lang="zh-CN" altLang="en-US"/>
          </a:p>
        </p:txBody>
      </p:sp>
      <p:sp>
        <p:nvSpPr>
          <p:cNvPr id="3" name="页脚占位符 2"/>
          <p:cNvSpPr>
            <a:spLocks noGrp="1"/>
          </p:cNvSpPr>
          <p:nvPr>
            <p:ph type="ftr" sz="quarter" idx="11"/>
          </p:nvPr>
        </p:nvSpPr>
        <p:spPr>
          <a:xfrm>
            <a:off x="3028950" y="6356357"/>
            <a:ext cx="3086100" cy="365125"/>
          </a:xfrm>
          <a:prstGeom prst="rect">
            <a:avLst/>
          </a:prstGeom>
        </p:spPr>
        <p:txBody>
          <a:bodyPr/>
          <a:lstStyle/>
          <a:p>
            <a:r>
              <a:rPr lang="en-US" altLang="zh-CN" smtClean="0"/>
              <a:t>SCE2019</a:t>
            </a:r>
            <a:endParaRPr lang="zh-CN" altLang="en-US"/>
          </a:p>
        </p:txBody>
      </p:sp>
      <p:sp>
        <p:nvSpPr>
          <p:cNvPr id="4" name="灯片编号占位符 3"/>
          <p:cNvSpPr>
            <a:spLocks noGrp="1"/>
          </p:cNvSpPr>
          <p:nvPr>
            <p:ph type="sldNum" sz="quarter" idx="12"/>
          </p:nvPr>
        </p:nvSpPr>
        <p:spPr>
          <a:xfrm>
            <a:off x="6457950" y="6356357"/>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32"/>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a:xfrm>
            <a:off x="628650" y="6356357"/>
            <a:ext cx="2057400" cy="365125"/>
          </a:xfrm>
          <a:prstGeom prst="rect">
            <a:avLst/>
          </a:prstGeom>
        </p:spPr>
        <p:txBody>
          <a:bodyPr/>
          <a:lstStyle/>
          <a:p>
            <a:fld id="{42D50815-C33B-421F-958C-FEAE78B1C938}" type="datetime5">
              <a:rPr lang="zh-CN" altLang="en-US" smtClean="0"/>
              <a:t>2019/7/16</a:t>
            </a:fld>
            <a:endParaRPr lang="zh-CN" altLang="en-US"/>
          </a:p>
        </p:txBody>
      </p:sp>
      <p:sp>
        <p:nvSpPr>
          <p:cNvPr id="6" name="页脚占位符 5"/>
          <p:cNvSpPr>
            <a:spLocks noGrp="1"/>
          </p:cNvSpPr>
          <p:nvPr>
            <p:ph type="ftr" sz="quarter" idx="11"/>
          </p:nvPr>
        </p:nvSpPr>
        <p:spPr>
          <a:xfrm>
            <a:off x="3028950" y="6356357"/>
            <a:ext cx="3086100" cy="365125"/>
          </a:xfrm>
          <a:prstGeom prst="rect">
            <a:avLst/>
          </a:prstGeom>
        </p:spPr>
        <p:txBody>
          <a:bodyPr/>
          <a:lstStyle/>
          <a:p>
            <a:r>
              <a:rPr lang="en-US" altLang="zh-CN" smtClean="0"/>
              <a:t>SCE2019</a:t>
            </a:r>
            <a:endParaRPr lang="zh-CN" altLang="en-US"/>
          </a:p>
        </p:txBody>
      </p:sp>
      <p:sp>
        <p:nvSpPr>
          <p:cNvPr id="7" name="灯片编号占位符 6"/>
          <p:cNvSpPr>
            <a:spLocks noGrp="1"/>
          </p:cNvSpPr>
          <p:nvPr>
            <p:ph type="sldNum" sz="quarter" idx="12"/>
          </p:nvPr>
        </p:nvSpPr>
        <p:spPr>
          <a:xfrm>
            <a:off x="6457950" y="6356357"/>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32"/>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a:xfrm>
            <a:off x="628650" y="6356357"/>
            <a:ext cx="2057400" cy="365125"/>
          </a:xfrm>
          <a:prstGeom prst="rect">
            <a:avLst/>
          </a:prstGeom>
        </p:spPr>
        <p:txBody>
          <a:bodyPr/>
          <a:lstStyle/>
          <a:p>
            <a:fld id="{770F8B58-D150-4A11-8BE4-164A1D93163C}" type="datetime5">
              <a:rPr lang="zh-CN" altLang="en-US" smtClean="0"/>
              <a:t>2019/7/16</a:t>
            </a:fld>
            <a:endParaRPr lang="zh-CN" altLang="en-US"/>
          </a:p>
        </p:txBody>
      </p:sp>
      <p:sp>
        <p:nvSpPr>
          <p:cNvPr id="6" name="页脚占位符 5"/>
          <p:cNvSpPr>
            <a:spLocks noGrp="1"/>
          </p:cNvSpPr>
          <p:nvPr>
            <p:ph type="ftr" sz="quarter" idx="11"/>
          </p:nvPr>
        </p:nvSpPr>
        <p:spPr>
          <a:xfrm>
            <a:off x="3028950" y="6356357"/>
            <a:ext cx="3086100" cy="365125"/>
          </a:xfrm>
          <a:prstGeom prst="rect">
            <a:avLst/>
          </a:prstGeom>
        </p:spPr>
        <p:txBody>
          <a:bodyPr/>
          <a:lstStyle/>
          <a:p>
            <a:r>
              <a:rPr lang="en-US" altLang="zh-CN" smtClean="0"/>
              <a:t>SCE2019</a:t>
            </a:r>
            <a:endParaRPr lang="zh-CN" altLang="en-US"/>
          </a:p>
        </p:txBody>
      </p:sp>
      <p:sp>
        <p:nvSpPr>
          <p:cNvPr id="7" name="灯片编号占位符 6"/>
          <p:cNvSpPr>
            <a:spLocks noGrp="1"/>
          </p:cNvSpPr>
          <p:nvPr>
            <p:ph type="sldNum" sz="quarter" idx="12"/>
          </p:nvPr>
        </p:nvSpPr>
        <p:spPr>
          <a:xfrm>
            <a:off x="6457950" y="6356357"/>
            <a:ext cx="2057400" cy="365125"/>
          </a:xfrm>
          <a:prstGeom prst="rect">
            <a:avLst/>
          </a:prstGeom>
        </p:spPr>
        <p:txBody>
          <a:bodyPr/>
          <a:lstStyle/>
          <a:p>
            <a:fld id="{ED7F6D65-CAA3-4B83-92B2-837771A23EF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矩形: 圆角 23"/>
          <p:cNvSpPr/>
          <p:nvPr userDrawn="1"/>
        </p:nvSpPr>
        <p:spPr>
          <a:xfrm rot="5400000">
            <a:off x="4533029" y="-2437887"/>
            <a:ext cx="80054" cy="9144001"/>
          </a:xfrm>
          <a:prstGeom prst="roundRect">
            <a:avLst/>
          </a:prstGeom>
          <a:gradFill flip="none" rotWithShape="1">
            <a:gsLst>
              <a:gs pos="0">
                <a:schemeClr val="accent4">
                  <a:lumMod val="60000"/>
                  <a:lumOff val="40000"/>
                </a:schemeClr>
              </a:gs>
              <a:gs pos="50000">
                <a:srgbClr val="7CC9CD">
                  <a:shade val="67500"/>
                  <a:satMod val="115000"/>
                </a:srgbClr>
              </a:gs>
              <a:gs pos="100000">
                <a:srgbClr val="7CC9CD">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1" name="Picture 2" descr="https://cpipc.chinadegrees.cn/pcp/img/2018/3-29/banner-01-96421522303882456.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3821" t="11422" r="70157" b="39727"/>
          <a:stretch>
            <a:fillRect/>
          </a:stretch>
        </p:blipFill>
        <p:spPr bwMode="auto">
          <a:xfrm>
            <a:off x="188423" y="380029"/>
            <a:ext cx="2105303" cy="1613780"/>
          </a:xfrm>
          <a:prstGeom prst="rect">
            <a:avLst/>
          </a:prstGeom>
          <a:noFill/>
          <a:extLst>
            <a:ext uri="{909E8E84-426E-40DD-AFC4-6F175D3DCCD1}">
              <a14:hiddenFill xmlns:a14="http://schemas.microsoft.com/office/drawing/2010/main">
                <a:solidFill>
                  <a:srgbClr val="FFFFFF"/>
                </a:solidFill>
              </a14:hiddenFill>
            </a:ext>
          </a:extLst>
        </p:spPr>
      </p:pic>
      <p:sp>
        <p:nvSpPr>
          <p:cNvPr id="13" name="椭圆 12"/>
          <p:cNvSpPr/>
          <p:nvPr userDrawn="1"/>
        </p:nvSpPr>
        <p:spPr>
          <a:xfrm>
            <a:off x="1270523" y="1992925"/>
            <a:ext cx="353207" cy="342375"/>
          </a:xfrm>
          <a:prstGeom prst="ellipse">
            <a:avLst/>
          </a:prstGeom>
          <a:solidFill>
            <a:srgbClr val="CCCB7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4" name="椭圆 13"/>
          <p:cNvSpPr/>
          <p:nvPr userDrawn="1"/>
        </p:nvSpPr>
        <p:spPr>
          <a:xfrm>
            <a:off x="2118588" y="1901408"/>
            <a:ext cx="353207" cy="342375"/>
          </a:xfrm>
          <a:prstGeom prst="ellipse">
            <a:avLst/>
          </a:prstGeom>
          <a:solidFill>
            <a:srgbClr val="8AB8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p>
        </p:txBody>
      </p:sp>
      <p:sp>
        <p:nvSpPr>
          <p:cNvPr id="15" name="椭圆 14"/>
          <p:cNvSpPr/>
          <p:nvPr userDrawn="1"/>
        </p:nvSpPr>
        <p:spPr>
          <a:xfrm>
            <a:off x="7865768" y="2126142"/>
            <a:ext cx="353207" cy="342375"/>
          </a:xfrm>
          <a:prstGeom prst="ellipse">
            <a:avLst/>
          </a:prstGeom>
          <a:solidFill>
            <a:srgbClr val="65AEA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p>
        </p:txBody>
      </p:sp>
      <p:sp>
        <p:nvSpPr>
          <p:cNvPr id="17" name="椭圆 16"/>
          <p:cNvSpPr/>
          <p:nvPr userDrawn="1"/>
        </p:nvSpPr>
        <p:spPr>
          <a:xfrm>
            <a:off x="8683766" y="1922898"/>
            <a:ext cx="353207" cy="342375"/>
          </a:xfrm>
          <a:prstGeom prst="ellipse">
            <a:avLst/>
          </a:prstGeom>
          <a:solidFill>
            <a:srgbClr val="74CBD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p>
        </p:txBody>
      </p:sp>
      <p:sp>
        <p:nvSpPr>
          <p:cNvPr id="25" name="椭圆 24"/>
          <p:cNvSpPr/>
          <p:nvPr userDrawn="1"/>
        </p:nvSpPr>
        <p:spPr>
          <a:xfrm>
            <a:off x="8363069" y="2057209"/>
            <a:ext cx="353207" cy="342375"/>
          </a:xfrm>
          <a:prstGeom prst="ellipse">
            <a:avLst/>
          </a:prstGeom>
          <a:solidFill>
            <a:srgbClr val="74CB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p>
        </p:txBody>
      </p:sp>
      <p:sp>
        <p:nvSpPr>
          <p:cNvPr id="41" name="椭圆 40"/>
          <p:cNvSpPr/>
          <p:nvPr userDrawn="1"/>
        </p:nvSpPr>
        <p:spPr>
          <a:xfrm flipH="1">
            <a:off x="173665" y="2122760"/>
            <a:ext cx="192827" cy="186914"/>
          </a:xfrm>
          <a:prstGeom prst="ellipse">
            <a:avLst/>
          </a:prstGeom>
          <a:solidFill>
            <a:srgbClr val="F9D76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42" name="椭圆 41"/>
          <p:cNvSpPr/>
          <p:nvPr userDrawn="1"/>
        </p:nvSpPr>
        <p:spPr>
          <a:xfrm flipH="1">
            <a:off x="1053029" y="2292417"/>
            <a:ext cx="192827" cy="186914"/>
          </a:xfrm>
          <a:prstGeom prst="ellipse">
            <a:avLst/>
          </a:prstGeom>
          <a:solidFill>
            <a:srgbClr val="ADC2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43" name="椭圆 42"/>
          <p:cNvSpPr/>
          <p:nvPr userDrawn="1"/>
        </p:nvSpPr>
        <p:spPr>
          <a:xfrm flipH="1">
            <a:off x="729272" y="2122760"/>
            <a:ext cx="192827" cy="186914"/>
          </a:xfrm>
          <a:prstGeom prst="ellipse">
            <a:avLst/>
          </a:prstGeom>
          <a:solidFill>
            <a:srgbClr val="CCCB7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44" name="椭圆 43"/>
          <p:cNvSpPr/>
          <p:nvPr userDrawn="1"/>
        </p:nvSpPr>
        <p:spPr>
          <a:xfrm flipH="1">
            <a:off x="2490606" y="2135809"/>
            <a:ext cx="192827" cy="186914"/>
          </a:xfrm>
          <a:prstGeom prst="ellipse">
            <a:avLst/>
          </a:prstGeom>
          <a:solidFill>
            <a:srgbClr val="8AB8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p>
        </p:txBody>
      </p:sp>
      <p:sp>
        <p:nvSpPr>
          <p:cNvPr id="45" name="椭圆 44"/>
          <p:cNvSpPr/>
          <p:nvPr userDrawn="1"/>
        </p:nvSpPr>
        <p:spPr>
          <a:xfrm flipH="1">
            <a:off x="2025611" y="2036769"/>
            <a:ext cx="192827" cy="186914"/>
          </a:xfrm>
          <a:prstGeom prst="ellipse">
            <a:avLst/>
          </a:prstGeom>
          <a:solidFill>
            <a:srgbClr val="65AEA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p>
        </p:txBody>
      </p:sp>
      <p:sp>
        <p:nvSpPr>
          <p:cNvPr id="46" name="椭圆 45"/>
          <p:cNvSpPr/>
          <p:nvPr userDrawn="1"/>
        </p:nvSpPr>
        <p:spPr>
          <a:xfrm flipH="1">
            <a:off x="8170241" y="1978413"/>
            <a:ext cx="192827" cy="186914"/>
          </a:xfrm>
          <a:prstGeom prst="ellipse">
            <a:avLst/>
          </a:prstGeom>
          <a:solidFill>
            <a:srgbClr val="6DBF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p>
        </p:txBody>
      </p:sp>
      <p:sp>
        <p:nvSpPr>
          <p:cNvPr id="47" name="椭圆 46"/>
          <p:cNvSpPr/>
          <p:nvPr userDrawn="1"/>
        </p:nvSpPr>
        <p:spPr>
          <a:xfrm>
            <a:off x="366492" y="1859668"/>
            <a:ext cx="353207" cy="342375"/>
          </a:xfrm>
          <a:prstGeom prst="ellipse">
            <a:avLst/>
          </a:prstGeom>
          <a:solidFill>
            <a:srgbClr val="F9D7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49" name="椭圆 48"/>
          <p:cNvSpPr/>
          <p:nvPr userDrawn="1"/>
        </p:nvSpPr>
        <p:spPr>
          <a:xfrm>
            <a:off x="1574996" y="2131379"/>
            <a:ext cx="353207" cy="342375"/>
          </a:xfrm>
          <a:prstGeom prst="ellipse">
            <a:avLst/>
          </a:prstGeom>
          <a:solidFill>
            <a:srgbClr val="CCCB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p>
        </p:txBody>
      </p:sp>
      <p:sp>
        <p:nvSpPr>
          <p:cNvPr id="55" name="椭圆 54"/>
          <p:cNvSpPr/>
          <p:nvPr userDrawn="1"/>
        </p:nvSpPr>
        <p:spPr>
          <a:xfrm>
            <a:off x="7647139" y="1976362"/>
            <a:ext cx="96689" cy="93723"/>
          </a:xfrm>
          <a:prstGeom prst="ellipse">
            <a:avLst/>
          </a:prstGeom>
          <a:solidFill>
            <a:srgbClr val="6DBF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p>
        </p:txBody>
      </p:sp>
      <p:sp>
        <p:nvSpPr>
          <p:cNvPr id="57" name="椭圆 56"/>
          <p:cNvSpPr/>
          <p:nvPr userDrawn="1"/>
        </p:nvSpPr>
        <p:spPr>
          <a:xfrm>
            <a:off x="7421915" y="2184605"/>
            <a:ext cx="96689" cy="93723"/>
          </a:xfrm>
          <a:prstGeom prst="ellipse">
            <a:avLst/>
          </a:prstGeom>
          <a:solidFill>
            <a:srgbClr val="6DBF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p>
        </p:txBody>
      </p:sp>
      <p:sp>
        <p:nvSpPr>
          <p:cNvPr id="101" name="矩形: 圆角 100"/>
          <p:cNvSpPr/>
          <p:nvPr userDrawn="1"/>
        </p:nvSpPr>
        <p:spPr>
          <a:xfrm rot="5400000">
            <a:off x="4531974" y="-4353132"/>
            <a:ext cx="80054" cy="9144001"/>
          </a:xfrm>
          <a:prstGeom prst="roundRect">
            <a:avLst/>
          </a:prstGeom>
          <a:gradFill flip="none" rotWithShape="1">
            <a:gsLst>
              <a:gs pos="0">
                <a:schemeClr val="accent4">
                  <a:lumMod val="60000"/>
                  <a:lumOff val="40000"/>
                </a:schemeClr>
              </a:gs>
              <a:gs pos="50000">
                <a:srgbClr val="7CC9CD">
                  <a:shade val="67500"/>
                  <a:satMod val="115000"/>
                </a:srgbClr>
              </a:gs>
              <a:gs pos="100000">
                <a:srgbClr val="7CC9CD">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 name="图片 2" descr="图片1"/>
          <p:cNvPicPr>
            <a:picLocks noChangeAspect="1"/>
          </p:cNvPicPr>
          <p:nvPr userDrawn="1"/>
        </p:nvPicPr>
        <p:blipFill>
          <a:blip r:embed="rId14"/>
          <a:stretch>
            <a:fillRect/>
          </a:stretch>
        </p:blipFill>
        <p:spPr>
          <a:xfrm>
            <a:off x="2025650" y="570230"/>
            <a:ext cx="6833870" cy="12617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矩形: 圆角 10"/>
          <p:cNvSpPr/>
          <p:nvPr userDrawn="1"/>
        </p:nvSpPr>
        <p:spPr>
          <a:xfrm>
            <a:off x="274653" y="167657"/>
            <a:ext cx="45719" cy="6537767"/>
          </a:xfrm>
          <a:prstGeom prst="roundRect">
            <a:avLst/>
          </a:prstGeom>
          <a:gradFill flip="none" rotWithShape="1">
            <a:gsLst>
              <a:gs pos="0">
                <a:srgbClr val="FFC000"/>
              </a:gs>
              <a:gs pos="50000">
                <a:srgbClr val="7CC9CD">
                  <a:shade val="67500"/>
                  <a:satMod val="115000"/>
                </a:srgbClr>
              </a:gs>
              <a:gs pos="100000">
                <a:srgbClr val="7CC9CD">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2" name="图片 11"/>
          <p:cNvPicPr>
            <a:picLocks noChangeAspect="1"/>
          </p:cNvPicPr>
          <p:nvPr userDrawn="1"/>
        </p:nvPicPr>
        <p:blipFill>
          <a:blip r:embed="rId13" cstate="email"/>
          <a:stretch>
            <a:fillRect/>
          </a:stretch>
        </p:blipFill>
        <p:spPr>
          <a:xfrm>
            <a:off x="4572000" y="169174"/>
            <a:ext cx="2399572" cy="357518"/>
          </a:xfrm>
          <a:prstGeom prst="rect">
            <a:avLst/>
          </a:prstGeom>
        </p:spPr>
      </p:pic>
      <p:pic>
        <p:nvPicPr>
          <p:cNvPr id="13" name="图片 12"/>
          <p:cNvPicPr>
            <a:picLocks noChangeAspect="1"/>
          </p:cNvPicPr>
          <p:nvPr userDrawn="1"/>
        </p:nvPicPr>
        <p:blipFill>
          <a:blip r:embed="rId14" cstate="email"/>
          <a:stretch>
            <a:fillRect/>
          </a:stretch>
        </p:blipFill>
        <p:spPr>
          <a:xfrm>
            <a:off x="7015276" y="167657"/>
            <a:ext cx="1954044" cy="32884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20.gif"/></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78941" y="2638525"/>
            <a:ext cx="7758855" cy="954107"/>
          </a:xfrm>
          <a:prstGeom prst="rect">
            <a:avLst/>
          </a:prstGeom>
          <a:noFill/>
        </p:spPr>
        <p:txBody>
          <a:bodyPr wrap="none" rtlCol="0">
            <a:spAutoFit/>
          </a:bodyPr>
          <a:lstStyle/>
          <a:p>
            <a:pPr algn="ctr"/>
            <a:r>
              <a:rPr lang="zh-CN" altLang="zh-CN" sz="2800" b="1" dirty="0"/>
              <a:t>一种应用于高能物理探测器</a:t>
            </a:r>
            <a:r>
              <a:rPr lang="zh-CN" altLang="zh-CN" sz="2800" b="1" dirty="0" smtClean="0"/>
              <a:t>中</a:t>
            </a:r>
            <a:endParaRPr lang="en-US" altLang="zh-CN" sz="2800" b="1" dirty="0" smtClean="0"/>
          </a:p>
          <a:p>
            <a:pPr algn="ctr"/>
            <a:r>
              <a:rPr lang="zh-CN" altLang="zh-CN" sz="2800" b="1" dirty="0" smtClean="0"/>
              <a:t>脉冲</a:t>
            </a:r>
            <a:r>
              <a:rPr lang="zh-CN" altLang="zh-CN" sz="2800" b="1" dirty="0"/>
              <a:t>成形任务的可重配置深度卷积神经网络芯片</a:t>
            </a:r>
          </a:p>
        </p:txBody>
      </p:sp>
      <p:sp>
        <p:nvSpPr>
          <p:cNvPr id="3" name="TextBox 2"/>
          <p:cNvSpPr txBox="1"/>
          <p:nvPr/>
        </p:nvSpPr>
        <p:spPr>
          <a:xfrm>
            <a:off x="2172139" y="4251366"/>
            <a:ext cx="4772460" cy="923330"/>
          </a:xfrm>
          <a:prstGeom prst="rect">
            <a:avLst/>
          </a:prstGeom>
          <a:noFill/>
        </p:spPr>
        <p:txBody>
          <a:bodyPr wrap="none" rtlCol="0">
            <a:spAutoFit/>
          </a:bodyPr>
          <a:lstStyle/>
          <a:p>
            <a:pPr algn="ctr"/>
            <a:r>
              <a:rPr lang="zh-CN" altLang="zh-CN" dirty="0" smtClean="0"/>
              <a:t>艾</a:t>
            </a:r>
            <a:r>
              <a:rPr lang="zh-CN" altLang="zh-CN" dirty="0"/>
              <a:t>鹏程</a:t>
            </a:r>
            <a:r>
              <a:rPr lang="en-US" altLang="zh-CN" dirty="0"/>
              <a:t>, </a:t>
            </a:r>
            <a:r>
              <a:rPr lang="zh-CN" altLang="zh-CN" dirty="0"/>
              <a:t>陈君</a:t>
            </a:r>
            <a:r>
              <a:rPr lang="zh-CN" altLang="zh-CN" dirty="0" smtClean="0"/>
              <a:t>玲</a:t>
            </a:r>
            <a:r>
              <a:rPr lang="en-US" altLang="zh-CN" dirty="0" smtClean="0"/>
              <a:t>, </a:t>
            </a:r>
            <a:r>
              <a:rPr lang="zh-CN" altLang="zh-CN" dirty="0"/>
              <a:t>王东</a:t>
            </a:r>
            <a:r>
              <a:rPr lang="en-US" altLang="zh-CN" dirty="0"/>
              <a:t>, </a:t>
            </a:r>
            <a:r>
              <a:rPr lang="zh-CN" altLang="zh-CN" dirty="0"/>
              <a:t>沈凡</a:t>
            </a:r>
            <a:r>
              <a:rPr lang="en-US" altLang="zh-CN" dirty="0"/>
              <a:t>, </a:t>
            </a:r>
            <a:r>
              <a:rPr lang="zh-CN" altLang="zh-CN" dirty="0"/>
              <a:t>方倪</a:t>
            </a:r>
            <a:r>
              <a:rPr lang="en-US" altLang="zh-CN" dirty="0"/>
              <a:t>, </a:t>
            </a:r>
            <a:r>
              <a:rPr lang="zh-CN" altLang="zh-CN" dirty="0"/>
              <a:t>徐德利</a:t>
            </a:r>
            <a:r>
              <a:rPr lang="en-US" altLang="zh-CN" dirty="0"/>
              <a:t>, </a:t>
            </a:r>
            <a:r>
              <a:rPr lang="zh-CN" altLang="zh-CN" dirty="0"/>
              <a:t>王</a:t>
            </a:r>
            <a:r>
              <a:rPr lang="zh-CN" altLang="zh-CN" dirty="0" smtClean="0"/>
              <a:t>辉</a:t>
            </a:r>
            <a:endParaRPr lang="en-US" altLang="zh-CN" dirty="0" smtClean="0"/>
          </a:p>
          <a:p>
            <a:pPr algn="ctr"/>
            <a:endParaRPr lang="en-US" altLang="zh-CN" dirty="0" smtClean="0"/>
          </a:p>
          <a:p>
            <a:pPr algn="ctr"/>
            <a:r>
              <a:rPr lang="zh-CN" altLang="en-US" dirty="0" smtClean="0"/>
              <a:t>（华中师范大学</a:t>
            </a:r>
            <a:r>
              <a:rPr lang="en-US" altLang="zh-CN" dirty="0"/>
              <a:t>, </a:t>
            </a:r>
            <a:r>
              <a:rPr lang="zh-CN" altLang="en-US" dirty="0"/>
              <a:t>湖北 武汉 </a:t>
            </a:r>
            <a:r>
              <a:rPr lang="en-US" altLang="zh-CN" dirty="0"/>
              <a:t>430079</a:t>
            </a:r>
            <a:r>
              <a:rPr lang="zh-CN" altLang="en-US" dirty="0" smtClean="0"/>
              <a:t>）</a:t>
            </a:r>
            <a:endParaRPr lang="zh-CN" altLang="en-US" dirty="0"/>
          </a:p>
        </p:txBody>
      </p:sp>
      <p:sp>
        <p:nvSpPr>
          <p:cNvPr id="4" name="日期占位符 3"/>
          <p:cNvSpPr>
            <a:spLocks noGrp="1"/>
          </p:cNvSpPr>
          <p:nvPr>
            <p:ph type="dt" sz="half" idx="10"/>
          </p:nvPr>
        </p:nvSpPr>
        <p:spPr/>
        <p:txBody>
          <a:bodyPr/>
          <a:lstStyle/>
          <a:p>
            <a:fld id="{22CA01ED-607A-4039-8380-301CFE94389F}"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1</a:t>
            </a:fld>
            <a:endParaRPr lang="zh-CN" altLang="en-US"/>
          </a:p>
        </p:txBody>
      </p:sp>
      <p:sp>
        <p:nvSpPr>
          <p:cNvPr id="7" name="页脚占位符 6"/>
          <p:cNvSpPr>
            <a:spLocks noGrp="1"/>
          </p:cNvSpPr>
          <p:nvPr>
            <p:ph type="ftr" sz="quarter" idx="11"/>
          </p:nvPr>
        </p:nvSpPr>
        <p:spPr/>
        <p:txBody>
          <a:bodyPr/>
          <a:lstStyle/>
          <a:p>
            <a:r>
              <a:rPr lang="en-US" altLang="zh-CN" smtClean="0"/>
              <a:t>SCE2019</a:t>
            </a:r>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6853" y="5324863"/>
            <a:ext cx="1411324" cy="1057871"/>
          </a:xfrm>
          <a:prstGeom prst="rect">
            <a:avLst/>
          </a:prstGeom>
        </p:spPr>
      </p:pic>
      <p:sp>
        <p:nvSpPr>
          <p:cNvPr id="8" name="TextBox 7"/>
          <p:cNvSpPr txBox="1"/>
          <p:nvPr/>
        </p:nvSpPr>
        <p:spPr>
          <a:xfrm>
            <a:off x="7549713" y="5530633"/>
            <a:ext cx="1353640" cy="646331"/>
          </a:xfrm>
          <a:prstGeom prst="rect">
            <a:avLst/>
          </a:prstGeom>
          <a:noFill/>
        </p:spPr>
        <p:txBody>
          <a:bodyPr wrap="none" rtlCol="0">
            <a:spAutoFit/>
          </a:bodyPr>
          <a:lstStyle/>
          <a:p>
            <a:r>
              <a:rPr lang="en-US" altLang="zh-CN" sz="3600" dirty="0" smtClean="0">
                <a:latin typeface="Rockwell" pitchFamily="18" charset="0"/>
              </a:rPr>
              <a:t>PLAC</a:t>
            </a:r>
            <a:endParaRPr lang="zh-CN" altLang="en-US" sz="3600" dirty="0">
              <a:latin typeface="Rockwell" pitchFamily="18" charset="0"/>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18" y="5276695"/>
            <a:ext cx="1154206" cy="115420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724" y="5530633"/>
            <a:ext cx="2462213" cy="6463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70044"/>
          </a:xfrm>
        </p:spPr>
        <p:txBody>
          <a:bodyPr/>
          <a:lstStyle/>
          <a:p>
            <a:r>
              <a:rPr lang="zh-CN" altLang="en-US" dirty="0" smtClean="0"/>
              <a:t>网络结构</a:t>
            </a:r>
            <a:endParaRPr lang="zh-CN" altLang="en-US" dirty="0"/>
          </a:p>
        </p:txBody>
      </p:sp>
      <p:sp>
        <p:nvSpPr>
          <p:cNvPr id="3" name="内容占位符 2"/>
          <p:cNvSpPr>
            <a:spLocks noGrp="1"/>
          </p:cNvSpPr>
          <p:nvPr>
            <p:ph idx="1"/>
          </p:nvPr>
        </p:nvSpPr>
        <p:spPr>
          <a:xfrm>
            <a:off x="628650" y="1138687"/>
            <a:ext cx="7886700" cy="560717"/>
          </a:xfrm>
        </p:spPr>
        <p:txBody>
          <a:bodyPr/>
          <a:lstStyle/>
          <a:p>
            <a:r>
              <a:rPr lang="zh-CN" altLang="en-US" sz="1600" dirty="0" smtClean="0"/>
              <a:t>我们采用的是降噪自编码器（</a:t>
            </a:r>
            <a:r>
              <a:rPr lang="en-US" altLang="zh-CN" sz="1600" dirty="0" err="1" smtClean="0"/>
              <a:t>Denoising</a:t>
            </a:r>
            <a:r>
              <a:rPr lang="en-US" altLang="zh-CN" sz="1600" dirty="0" smtClean="0"/>
              <a:t> </a:t>
            </a:r>
            <a:r>
              <a:rPr lang="en-US" altLang="zh-CN" sz="1600" dirty="0" err="1" smtClean="0"/>
              <a:t>Autoencoder</a:t>
            </a:r>
            <a:r>
              <a:rPr lang="zh-CN" altLang="en-US" sz="1600" dirty="0" smtClean="0"/>
              <a:t>）与全连通网络（</a:t>
            </a:r>
            <a:r>
              <a:rPr lang="en-US" altLang="zh-CN" sz="1600" dirty="0" smtClean="0"/>
              <a:t>Fully-Connected Network</a:t>
            </a:r>
            <a:r>
              <a:rPr lang="zh-CN" altLang="en-US" sz="1600" dirty="0" smtClean="0"/>
              <a:t>）相结合的结构，各层参数如下：</a:t>
            </a:r>
            <a:endParaRPr lang="en-US" altLang="zh-CN" sz="1600" dirty="0" smtClean="0"/>
          </a:p>
          <a:p>
            <a:endParaRPr lang="zh-CN" altLang="en-US" sz="1600" dirty="0"/>
          </a:p>
        </p:txBody>
      </p:sp>
      <p:sp>
        <p:nvSpPr>
          <p:cNvPr id="4" name="日期占位符 3"/>
          <p:cNvSpPr>
            <a:spLocks noGrp="1"/>
          </p:cNvSpPr>
          <p:nvPr>
            <p:ph type="dt" sz="half" idx="10"/>
          </p:nvPr>
        </p:nvSpPr>
        <p:spPr/>
        <p:txBody>
          <a:bodyPr/>
          <a:lstStyle/>
          <a:p>
            <a:fld id="{3909971B-2605-4E26-B65F-2D679AEDF4ED}"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10</a:t>
            </a:fld>
            <a:endParaRPr lang="zh-CN" altLang="en-US"/>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294" y="1736065"/>
            <a:ext cx="2178547" cy="4363824"/>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440994267"/>
              </p:ext>
            </p:extLst>
          </p:nvPr>
        </p:nvGraphicFramePr>
        <p:xfrm>
          <a:off x="388187" y="1736065"/>
          <a:ext cx="5891841" cy="4480560"/>
        </p:xfrm>
        <a:graphic>
          <a:graphicData uri="http://schemas.openxmlformats.org/drawingml/2006/table">
            <a:tbl>
              <a:tblPr firstRow="1" bandRow="1">
                <a:tableStyleId>{5940675A-B579-460E-94D1-54222C63F5DA}</a:tableStyleId>
              </a:tblPr>
              <a:tblGrid>
                <a:gridCol w="810883"/>
                <a:gridCol w="894788"/>
                <a:gridCol w="1104247"/>
                <a:gridCol w="1084530"/>
                <a:gridCol w="1060654"/>
                <a:gridCol w="936739"/>
              </a:tblGrid>
              <a:tr h="598545">
                <a:tc>
                  <a:txBody>
                    <a:bodyPr/>
                    <a:lstStyle/>
                    <a:p>
                      <a:r>
                        <a:rPr lang="zh-CN" altLang="en-US" sz="1200" dirty="0" smtClean="0"/>
                        <a:t>层名称</a:t>
                      </a:r>
                      <a:endParaRPr lang="zh-CN" altLang="en-US" sz="1200" dirty="0"/>
                    </a:p>
                  </a:txBody>
                  <a:tcPr/>
                </a:tc>
                <a:tc>
                  <a:txBody>
                    <a:bodyPr/>
                    <a:lstStyle/>
                    <a:p>
                      <a:r>
                        <a:rPr lang="zh-CN" altLang="en-US" sz="1200" dirty="0" smtClean="0"/>
                        <a:t>输入长度</a:t>
                      </a:r>
                      <a:endParaRPr lang="zh-CN" altLang="en-US" sz="1200" dirty="0"/>
                    </a:p>
                  </a:txBody>
                  <a:tcPr/>
                </a:tc>
                <a:tc>
                  <a:txBody>
                    <a:bodyPr/>
                    <a:lstStyle/>
                    <a:p>
                      <a:r>
                        <a:rPr lang="zh-CN" altLang="en-US" sz="1200" dirty="0" smtClean="0"/>
                        <a:t>输入通道数</a:t>
                      </a:r>
                      <a:endParaRPr lang="zh-CN" altLang="en-US" sz="1200" dirty="0"/>
                    </a:p>
                  </a:txBody>
                  <a:tcPr/>
                </a:tc>
                <a:tc>
                  <a:txBody>
                    <a:bodyPr/>
                    <a:lstStyle/>
                    <a:p>
                      <a:r>
                        <a:rPr lang="zh-CN" altLang="en-US" sz="1200" dirty="0" smtClean="0"/>
                        <a:t>卷积核长度</a:t>
                      </a:r>
                      <a:endParaRPr lang="zh-CN" altLang="en-US" sz="1200" dirty="0"/>
                    </a:p>
                  </a:txBody>
                  <a:tcPr/>
                </a:tc>
                <a:tc>
                  <a:txBody>
                    <a:bodyPr/>
                    <a:lstStyle/>
                    <a:p>
                      <a:r>
                        <a:rPr lang="zh-CN" altLang="en-US" sz="1200" dirty="0" smtClean="0"/>
                        <a:t>卷积核数量</a:t>
                      </a:r>
                      <a:r>
                        <a:rPr lang="en-US" altLang="zh-CN" sz="1200" dirty="0" smtClean="0"/>
                        <a:t>/</a:t>
                      </a:r>
                      <a:r>
                        <a:rPr lang="zh-CN" altLang="en-US" sz="1200" dirty="0" smtClean="0"/>
                        <a:t>输出通道数</a:t>
                      </a:r>
                    </a:p>
                    <a:p>
                      <a:endParaRPr lang="zh-CN" altLang="en-US" sz="1200" dirty="0"/>
                    </a:p>
                  </a:txBody>
                  <a:tcPr/>
                </a:tc>
                <a:tc>
                  <a:txBody>
                    <a:bodyPr/>
                    <a:lstStyle/>
                    <a:p>
                      <a:r>
                        <a:rPr lang="zh-CN" altLang="en-US" sz="1200" dirty="0" smtClean="0"/>
                        <a:t>输出长度</a:t>
                      </a:r>
                      <a:endParaRPr lang="zh-CN" altLang="en-US" sz="1200" dirty="0"/>
                    </a:p>
                  </a:txBody>
                  <a:tcPr/>
                </a:tc>
              </a:tr>
              <a:tr h="256519">
                <a:tc>
                  <a:txBody>
                    <a:bodyPr/>
                    <a:lstStyle/>
                    <a:p>
                      <a:r>
                        <a:rPr lang="zh-CN" altLang="en-US" sz="1200" dirty="0" smtClean="0">
                          <a:solidFill>
                            <a:srgbClr val="C00000"/>
                          </a:solidFill>
                        </a:rPr>
                        <a:t>编码</a:t>
                      </a:r>
                      <a:r>
                        <a:rPr lang="en-US" altLang="zh-CN" sz="1200" dirty="0" smtClean="0">
                          <a:solidFill>
                            <a:srgbClr val="C00000"/>
                          </a:solidFill>
                        </a:rPr>
                        <a:t>1</a:t>
                      </a:r>
                      <a:endParaRPr lang="zh-CN" altLang="en-US" sz="1200" dirty="0">
                        <a:solidFill>
                          <a:srgbClr val="C00000"/>
                        </a:solidFill>
                      </a:endParaRPr>
                    </a:p>
                  </a:txBody>
                  <a:tcPr/>
                </a:tc>
                <a:tc>
                  <a:txBody>
                    <a:bodyPr/>
                    <a:lstStyle/>
                    <a:p>
                      <a:r>
                        <a:rPr lang="en-US" altLang="zh-CN" sz="1200" dirty="0" smtClean="0"/>
                        <a:t>32</a:t>
                      </a:r>
                      <a:endParaRPr lang="zh-CN" altLang="en-US" sz="1200" dirty="0"/>
                    </a:p>
                  </a:txBody>
                  <a:tcPr/>
                </a:tc>
                <a:tc>
                  <a:txBody>
                    <a:bodyPr/>
                    <a:lstStyle/>
                    <a:p>
                      <a:r>
                        <a:rPr lang="en-US" altLang="zh-CN" sz="1200" dirty="0" smtClean="0"/>
                        <a:t>1</a:t>
                      </a:r>
                      <a:endParaRPr lang="zh-CN" altLang="en-US" sz="1200" dirty="0"/>
                    </a:p>
                  </a:txBody>
                  <a:tcPr/>
                </a:tc>
                <a:tc>
                  <a:txBody>
                    <a:bodyPr/>
                    <a:lstStyle/>
                    <a:p>
                      <a:r>
                        <a:rPr lang="en-US" altLang="zh-CN" sz="1200" dirty="0" smtClean="0"/>
                        <a:t>4</a:t>
                      </a:r>
                      <a:endParaRPr lang="zh-CN" altLang="en-US" sz="1200" dirty="0"/>
                    </a:p>
                  </a:txBody>
                  <a:tcPr/>
                </a:tc>
                <a:tc>
                  <a:txBody>
                    <a:bodyPr/>
                    <a:lstStyle/>
                    <a:p>
                      <a:r>
                        <a:rPr lang="en-US" altLang="zh-CN" sz="1200" dirty="0" smtClean="0"/>
                        <a:t>16</a:t>
                      </a:r>
                      <a:endParaRPr lang="zh-CN" altLang="en-US" sz="1200" dirty="0"/>
                    </a:p>
                  </a:txBody>
                  <a:tcPr/>
                </a:tc>
                <a:tc>
                  <a:txBody>
                    <a:bodyPr/>
                    <a:lstStyle/>
                    <a:p>
                      <a:r>
                        <a:rPr lang="en-US" altLang="zh-CN" sz="1200" dirty="0" smtClean="0"/>
                        <a:t>16</a:t>
                      </a:r>
                      <a:endParaRPr lang="zh-CN" altLang="en-US" sz="1200" dirty="0"/>
                    </a:p>
                  </a:txBody>
                  <a:tcPr/>
                </a:tc>
              </a:tr>
              <a:tr h="256519">
                <a:tc>
                  <a:txBody>
                    <a:bodyPr/>
                    <a:lstStyle/>
                    <a:p>
                      <a:r>
                        <a:rPr lang="zh-CN" altLang="en-US" sz="1200" dirty="0" smtClean="0">
                          <a:solidFill>
                            <a:srgbClr val="C00000"/>
                          </a:solidFill>
                        </a:rPr>
                        <a:t>编码</a:t>
                      </a:r>
                      <a:r>
                        <a:rPr lang="en-US" altLang="zh-CN" sz="1200" dirty="0" smtClean="0">
                          <a:solidFill>
                            <a:srgbClr val="C00000"/>
                          </a:solidFill>
                        </a:rPr>
                        <a:t>2</a:t>
                      </a:r>
                      <a:endParaRPr lang="zh-CN" altLang="en-US" sz="1200" dirty="0">
                        <a:solidFill>
                          <a:srgbClr val="C00000"/>
                        </a:solidFill>
                      </a:endParaRPr>
                    </a:p>
                  </a:txBody>
                  <a:tcPr/>
                </a:tc>
                <a:tc>
                  <a:txBody>
                    <a:bodyPr/>
                    <a:lstStyle/>
                    <a:p>
                      <a:r>
                        <a:rPr lang="en-US" altLang="zh-CN" sz="1200" dirty="0" smtClean="0"/>
                        <a:t>16</a:t>
                      </a:r>
                      <a:endParaRPr lang="zh-CN" altLang="en-US" sz="1200" dirty="0"/>
                    </a:p>
                  </a:txBody>
                  <a:tcPr/>
                </a:tc>
                <a:tc>
                  <a:txBody>
                    <a:bodyPr/>
                    <a:lstStyle/>
                    <a:p>
                      <a:r>
                        <a:rPr lang="en-US" altLang="zh-CN" sz="1200" dirty="0" smtClean="0"/>
                        <a:t>16</a:t>
                      </a:r>
                      <a:endParaRPr lang="zh-CN" altLang="en-US" sz="1200" dirty="0"/>
                    </a:p>
                  </a:txBody>
                  <a:tcPr/>
                </a:tc>
                <a:tc>
                  <a:txBody>
                    <a:bodyPr/>
                    <a:lstStyle/>
                    <a:p>
                      <a:r>
                        <a:rPr lang="en-US" altLang="zh-CN" sz="1200" dirty="0" smtClean="0"/>
                        <a:t>4</a:t>
                      </a:r>
                      <a:endParaRPr lang="zh-CN" altLang="en-US" sz="1200" dirty="0"/>
                    </a:p>
                  </a:txBody>
                  <a:tcPr/>
                </a:tc>
                <a:tc>
                  <a:txBody>
                    <a:bodyPr/>
                    <a:lstStyle/>
                    <a:p>
                      <a:r>
                        <a:rPr lang="en-US" altLang="zh-CN" sz="1200" dirty="0" smtClean="0"/>
                        <a:t>32</a:t>
                      </a:r>
                      <a:endParaRPr lang="zh-CN" altLang="en-US" sz="1200" dirty="0"/>
                    </a:p>
                  </a:txBody>
                  <a:tcPr/>
                </a:tc>
                <a:tc>
                  <a:txBody>
                    <a:bodyPr/>
                    <a:lstStyle/>
                    <a:p>
                      <a:r>
                        <a:rPr lang="en-US" altLang="zh-CN" sz="1200" dirty="0" smtClean="0"/>
                        <a:t>8</a:t>
                      </a:r>
                      <a:endParaRPr lang="zh-CN" altLang="en-US" sz="1200" dirty="0"/>
                    </a:p>
                  </a:txBody>
                  <a:tcPr/>
                </a:tc>
              </a:tr>
              <a:tr h="256519">
                <a:tc>
                  <a:txBody>
                    <a:bodyPr/>
                    <a:lstStyle/>
                    <a:p>
                      <a:r>
                        <a:rPr lang="zh-CN" altLang="en-US" sz="1200" dirty="0" smtClean="0">
                          <a:solidFill>
                            <a:srgbClr val="C00000"/>
                          </a:solidFill>
                        </a:rPr>
                        <a:t>编码</a:t>
                      </a:r>
                      <a:r>
                        <a:rPr lang="en-US" altLang="zh-CN" sz="1200" dirty="0" smtClean="0">
                          <a:solidFill>
                            <a:srgbClr val="C00000"/>
                          </a:solidFill>
                        </a:rPr>
                        <a:t>3</a:t>
                      </a:r>
                      <a:endParaRPr lang="zh-CN" altLang="en-US" sz="1200" dirty="0">
                        <a:solidFill>
                          <a:srgbClr val="C00000"/>
                        </a:solidFill>
                      </a:endParaRPr>
                    </a:p>
                  </a:txBody>
                  <a:tcPr/>
                </a:tc>
                <a:tc>
                  <a:txBody>
                    <a:bodyPr/>
                    <a:lstStyle/>
                    <a:p>
                      <a:r>
                        <a:rPr lang="en-US" altLang="zh-CN" sz="1200" dirty="0" smtClean="0"/>
                        <a:t>8</a:t>
                      </a:r>
                      <a:endParaRPr lang="zh-CN" altLang="en-US" sz="1200" dirty="0"/>
                    </a:p>
                  </a:txBody>
                  <a:tcPr/>
                </a:tc>
                <a:tc>
                  <a:txBody>
                    <a:bodyPr/>
                    <a:lstStyle/>
                    <a:p>
                      <a:r>
                        <a:rPr lang="en-US" altLang="zh-CN" sz="1200" dirty="0" smtClean="0"/>
                        <a:t>32</a:t>
                      </a:r>
                      <a:endParaRPr lang="zh-CN" altLang="en-US" sz="1200" dirty="0"/>
                    </a:p>
                  </a:txBody>
                  <a:tcPr/>
                </a:tc>
                <a:tc>
                  <a:txBody>
                    <a:bodyPr/>
                    <a:lstStyle/>
                    <a:p>
                      <a:r>
                        <a:rPr lang="en-US" altLang="zh-CN" sz="1200" dirty="0" smtClean="0"/>
                        <a:t>4</a:t>
                      </a:r>
                      <a:endParaRPr lang="zh-CN" altLang="en-US" sz="1200" dirty="0"/>
                    </a:p>
                  </a:txBody>
                  <a:tcPr/>
                </a:tc>
                <a:tc>
                  <a:txBody>
                    <a:bodyPr/>
                    <a:lstStyle/>
                    <a:p>
                      <a:r>
                        <a:rPr lang="en-US" altLang="zh-CN" sz="1200" dirty="0" smtClean="0"/>
                        <a:t>64</a:t>
                      </a:r>
                      <a:endParaRPr lang="zh-CN" altLang="en-US" sz="1200" dirty="0"/>
                    </a:p>
                  </a:txBody>
                  <a:tcPr/>
                </a:tc>
                <a:tc>
                  <a:txBody>
                    <a:bodyPr/>
                    <a:lstStyle/>
                    <a:p>
                      <a:r>
                        <a:rPr lang="en-US" altLang="zh-CN" sz="1200" dirty="0" smtClean="0"/>
                        <a:t>4</a:t>
                      </a:r>
                      <a:endParaRPr lang="zh-CN" altLang="en-US" sz="1200" dirty="0"/>
                    </a:p>
                  </a:txBody>
                  <a:tcPr/>
                </a:tc>
              </a:tr>
              <a:tr h="256519">
                <a:tc>
                  <a:txBody>
                    <a:bodyPr/>
                    <a:lstStyle/>
                    <a:p>
                      <a:r>
                        <a:rPr lang="zh-CN" altLang="en-US" sz="1200" dirty="0" smtClean="0">
                          <a:solidFill>
                            <a:srgbClr val="C00000"/>
                          </a:solidFill>
                        </a:rPr>
                        <a:t>编码</a:t>
                      </a:r>
                      <a:r>
                        <a:rPr lang="en-US" altLang="zh-CN" sz="1200" dirty="0" smtClean="0">
                          <a:solidFill>
                            <a:srgbClr val="C00000"/>
                          </a:solidFill>
                        </a:rPr>
                        <a:t>4</a:t>
                      </a:r>
                      <a:endParaRPr lang="zh-CN" altLang="en-US" sz="1200" dirty="0">
                        <a:solidFill>
                          <a:srgbClr val="C00000"/>
                        </a:solidFill>
                      </a:endParaRPr>
                    </a:p>
                  </a:txBody>
                  <a:tcPr/>
                </a:tc>
                <a:tc>
                  <a:txBody>
                    <a:bodyPr/>
                    <a:lstStyle/>
                    <a:p>
                      <a:r>
                        <a:rPr lang="en-US" altLang="zh-CN" sz="1200" dirty="0" smtClean="0"/>
                        <a:t>4</a:t>
                      </a:r>
                      <a:endParaRPr lang="zh-CN" altLang="en-US" sz="1200" dirty="0"/>
                    </a:p>
                  </a:txBody>
                  <a:tcPr/>
                </a:tc>
                <a:tc>
                  <a:txBody>
                    <a:bodyPr/>
                    <a:lstStyle/>
                    <a:p>
                      <a:r>
                        <a:rPr lang="en-US" altLang="zh-CN" sz="1200" dirty="0" smtClean="0"/>
                        <a:t>64</a:t>
                      </a:r>
                      <a:endParaRPr lang="zh-CN" altLang="en-US" sz="1200" dirty="0"/>
                    </a:p>
                  </a:txBody>
                  <a:tcPr/>
                </a:tc>
                <a:tc>
                  <a:txBody>
                    <a:bodyPr/>
                    <a:lstStyle/>
                    <a:p>
                      <a:r>
                        <a:rPr lang="en-US" altLang="zh-CN" sz="1200" dirty="0" smtClean="0"/>
                        <a:t>4</a:t>
                      </a:r>
                      <a:endParaRPr lang="zh-CN" altLang="en-US" sz="1200" dirty="0"/>
                    </a:p>
                  </a:txBody>
                  <a:tcPr/>
                </a:tc>
                <a:tc>
                  <a:txBody>
                    <a:bodyPr/>
                    <a:lstStyle/>
                    <a:p>
                      <a:r>
                        <a:rPr lang="en-US" altLang="zh-CN" sz="1200" dirty="0" smtClean="0"/>
                        <a:t>128</a:t>
                      </a:r>
                      <a:endParaRPr lang="zh-CN" altLang="en-US" sz="1200" dirty="0"/>
                    </a:p>
                  </a:txBody>
                  <a:tcPr/>
                </a:tc>
                <a:tc>
                  <a:txBody>
                    <a:bodyPr/>
                    <a:lstStyle/>
                    <a:p>
                      <a:r>
                        <a:rPr lang="en-US" altLang="zh-CN" sz="1200" dirty="0" smtClean="0"/>
                        <a:t>2</a:t>
                      </a:r>
                      <a:endParaRPr lang="zh-CN" altLang="en-US" sz="1200" dirty="0"/>
                    </a:p>
                  </a:txBody>
                  <a:tcPr/>
                </a:tc>
              </a:tr>
              <a:tr h="256519">
                <a:tc>
                  <a:txBody>
                    <a:bodyPr/>
                    <a:lstStyle/>
                    <a:p>
                      <a:r>
                        <a:rPr lang="zh-CN" altLang="en-US" sz="1200" dirty="0" smtClean="0">
                          <a:solidFill>
                            <a:srgbClr val="C00000"/>
                          </a:solidFill>
                        </a:rPr>
                        <a:t>编码</a:t>
                      </a:r>
                      <a:r>
                        <a:rPr lang="en-US" altLang="zh-CN" sz="1200" dirty="0" smtClean="0">
                          <a:solidFill>
                            <a:srgbClr val="C00000"/>
                          </a:solidFill>
                        </a:rPr>
                        <a:t>5</a:t>
                      </a:r>
                      <a:endParaRPr lang="zh-CN" altLang="en-US" sz="1200" dirty="0">
                        <a:solidFill>
                          <a:srgbClr val="C00000"/>
                        </a:solidFill>
                      </a:endParaRPr>
                    </a:p>
                  </a:txBody>
                  <a:tcPr/>
                </a:tc>
                <a:tc>
                  <a:txBody>
                    <a:bodyPr/>
                    <a:lstStyle/>
                    <a:p>
                      <a:r>
                        <a:rPr lang="en-US" altLang="zh-CN" sz="1200" dirty="0" smtClean="0"/>
                        <a:t>2</a:t>
                      </a:r>
                      <a:endParaRPr lang="zh-CN" altLang="en-US" sz="1200" dirty="0"/>
                    </a:p>
                  </a:txBody>
                  <a:tcPr/>
                </a:tc>
                <a:tc>
                  <a:txBody>
                    <a:bodyPr/>
                    <a:lstStyle/>
                    <a:p>
                      <a:r>
                        <a:rPr lang="en-US" altLang="zh-CN" sz="1200" dirty="0" smtClean="0"/>
                        <a:t>128</a:t>
                      </a:r>
                      <a:endParaRPr lang="zh-CN" altLang="en-US" sz="1200" dirty="0"/>
                    </a:p>
                  </a:txBody>
                  <a:tcPr/>
                </a:tc>
                <a:tc>
                  <a:txBody>
                    <a:bodyPr/>
                    <a:lstStyle/>
                    <a:p>
                      <a:r>
                        <a:rPr lang="en-US" altLang="zh-CN" sz="1200" dirty="0" smtClean="0"/>
                        <a:t>4</a:t>
                      </a:r>
                      <a:endParaRPr lang="zh-CN" altLang="en-US" sz="1200" dirty="0"/>
                    </a:p>
                  </a:txBody>
                  <a:tcPr/>
                </a:tc>
                <a:tc>
                  <a:txBody>
                    <a:bodyPr/>
                    <a:lstStyle/>
                    <a:p>
                      <a:r>
                        <a:rPr lang="en-US" altLang="zh-CN" sz="1200" dirty="0" smtClean="0"/>
                        <a:t>128</a:t>
                      </a:r>
                      <a:endParaRPr lang="zh-CN" altLang="en-US" sz="1200" dirty="0"/>
                    </a:p>
                  </a:txBody>
                  <a:tcPr/>
                </a:tc>
                <a:tc>
                  <a:txBody>
                    <a:bodyPr/>
                    <a:lstStyle/>
                    <a:p>
                      <a:r>
                        <a:rPr lang="en-US" altLang="zh-CN" sz="1200" dirty="0" smtClean="0"/>
                        <a:t>1</a:t>
                      </a:r>
                      <a:endParaRPr lang="zh-CN" altLang="en-US" sz="1200" dirty="0"/>
                    </a:p>
                  </a:txBody>
                  <a:tcPr/>
                </a:tc>
              </a:tr>
              <a:tr h="256519">
                <a:tc>
                  <a:txBody>
                    <a:bodyPr/>
                    <a:lstStyle/>
                    <a:p>
                      <a:r>
                        <a:rPr lang="zh-CN" altLang="en-US" sz="1200" dirty="0" smtClean="0">
                          <a:solidFill>
                            <a:srgbClr val="0070C0"/>
                          </a:solidFill>
                        </a:rPr>
                        <a:t>解码</a:t>
                      </a:r>
                      <a:r>
                        <a:rPr lang="en-US" altLang="zh-CN" sz="1200" dirty="0" smtClean="0">
                          <a:solidFill>
                            <a:srgbClr val="0070C0"/>
                          </a:solidFill>
                        </a:rPr>
                        <a:t>5</a:t>
                      </a:r>
                      <a:endParaRPr lang="zh-CN" altLang="en-US" sz="1200" dirty="0">
                        <a:solidFill>
                          <a:srgbClr val="0070C0"/>
                        </a:solidFill>
                      </a:endParaRPr>
                    </a:p>
                  </a:txBody>
                  <a:tcPr/>
                </a:tc>
                <a:tc>
                  <a:txBody>
                    <a:bodyPr/>
                    <a:lstStyle/>
                    <a:p>
                      <a:r>
                        <a:rPr lang="en-US" altLang="zh-CN" sz="1200" dirty="0" smtClean="0"/>
                        <a:t>1</a:t>
                      </a:r>
                      <a:endParaRPr lang="zh-CN" altLang="en-US" sz="1200" dirty="0"/>
                    </a:p>
                  </a:txBody>
                  <a:tcPr/>
                </a:tc>
                <a:tc>
                  <a:txBody>
                    <a:bodyPr/>
                    <a:lstStyle/>
                    <a:p>
                      <a:r>
                        <a:rPr lang="en-US" altLang="zh-CN" sz="1200" dirty="0" smtClean="0"/>
                        <a:t>128</a:t>
                      </a:r>
                      <a:endParaRPr lang="zh-CN" altLang="en-US" sz="1200" dirty="0"/>
                    </a:p>
                  </a:txBody>
                  <a:tcPr/>
                </a:tc>
                <a:tc>
                  <a:txBody>
                    <a:bodyPr/>
                    <a:lstStyle/>
                    <a:p>
                      <a:r>
                        <a:rPr lang="en-US" altLang="zh-CN" sz="1200" dirty="0" smtClean="0"/>
                        <a:t>4</a:t>
                      </a:r>
                      <a:endParaRPr lang="zh-CN" altLang="en-US" sz="1200" dirty="0"/>
                    </a:p>
                  </a:txBody>
                  <a:tcPr/>
                </a:tc>
                <a:tc>
                  <a:txBody>
                    <a:bodyPr/>
                    <a:lstStyle/>
                    <a:p>
                      <a:r>
                        <a:rPr lang="en-US" altLang="zh-CN" sz="1200" dirty="0" smtClean="0"/>
                        <a:t>128</a:t>
                      </a:r>
                      <a:endParaRPr lang="zh-CN" altLang="en-US" sz="1200" dirty="0"/>
                    </a:p>
                  </a:txBody>
                  <a:tcPr/>
                </a:tc>
                <a:tc>
                  <a:txBody>
                    <a:bodyPr/>
                    <a:lstStyle/>
                    <a:p>
                      <a:r>
                        <a:rPr lang="en-US" altLang="zh-CN" sz="1200" dirty="0" smtClean="0"/>
                        <a:t>2</a:t>
                      </a:r>
                      <a:endParaRPr lang="zh-CN" altLang="en-US" sz="1200" dirty="0"/>
                    </a:p>
                  </a:txBody>
                  <a:tcPr/>
                </a:tc>
              </a:tr>
              <a:tr h="256519">
                <a:tc>
                  <a:txBody>
                    <a:bodyPr/>
                    <a:lstStyle/>
                    <a:p>
                      <a:r>
                        <a:rPr lang="zh-CN" altLang="en-US" sz="1200" dirty="0" smtClean="0">
                          <a:solidFill>
                            <a:srgbClr val="0070C0"/>
                          </a:solidFill>
                        </a:rPr>
                        <a:t>解码</a:t>
                      </a:r>
                      <a:r>
                        <a:rPr lang="en-US" altLang="zh-CN" sz="1200" dirty="0" smtClean="0">
                          <a:solidFill>
                            <a:srgbClr val="0070C0"/>
                          </a:solidFill>
                        </a:rPr>
                        <a:t>4</a:t>
                      </a:r>
                      <a:endParaRPr lang="zh-CN" altLang="en-US" sz="1200" dirty="0">
                        <a:solidFill>
                          <a:srgbClr val="0070C0"/>
                        </a:solidFill>
                      </a:endParaRPr>
                    </a:p>
                  </a:txBody>
                  <a:tcPr/>
                </a:tc>
                <a:tc>
                  <a:txBody>
                    <a:bodyPr/>
                    <a:lstStyle/>
                    <a:p>
                      <a:r>
                        <a:rPr lang="en-US" altLang="zh-CN" sz="1200" dirty="0" smtClean="0"/>
                        <a:t>2</a:t>
                      </a:r>
                      <a:endParaRPr lang="zh-CN" altLang="en-US" sz="1200" dirty="0"/>
                    </a:p>
                  </a:txBody>
                  <a:tcPr/>
                </a:tc>
                <a:tc>
                  <a:txBody>
                    <a:bodyPr/>
                    <a:lstStyle/>
                    <a:p>
                      <a:r>
                        <a:rPr lang="en-US" altLang="zh-CN" sz="1200" dirty="0" smtClean="0"/>
                        <a:t>128+128</a:t>
                      </a:r>
                      <a:endParaRPr lang="zh-CN" altLang="en-US" sz="1200" dirty="0"/>
                    </a:p>
                  </a:txBody>
                  <a:tcPr/>
                </a:tc>
                <a:tc>
                  <a:txBody>
                    <a:bodyPr/>
                    <a:lstStyle/>
                    <a:p>
                      <a:r>
                        <a:rPr lang="en-US" altLang="zh-CN" sz="1200" dirty="0" smtClean="0"/>
                        <a:t>4</a:t>
                      </a:r>
                      <a:endParaRPr lang="zh-CN" altLang="en-US" sz="1200" dirty="0"/>
                    </a:p>
                  </a:txBody>
                  <a:tcPr/>
                </a:tc>
                <a:tc>
                  <a:txBody>
                    <a:bodyPr/>
                    <a:lstStyle/>
                    <a:p>
                      <a:r>
                        <a:rPr lang="en-US" altLang="zh-CN" sz="1200" dirty="0" smtClean="0"/>
                        <a:t>64</a:t>
                      </a:r>
                      <a:endParaRPr lang="zh-CN" altLang="en-US" sz="1200" dirty="0"/>
                    </a:p>
                  </a:txBody>
                  <a:tcPr/>
                </a:tc>
                <a:tc>
                  <a:txBody>
                    <a:bodyPr/>
                    <a:lstStyle/>
                    <a:p>
                      <a:r>
                        <a:rPr lang="en-US" altLang="zh-CN" sz="1200" dirty="0" smtClean="0"/>
                        <a:t>4</a:t>
                      </a:r>
                      <a:endParaRPr lang="zh-CN" altLang="en-US" sz="1200" dirty="0"/>
                    </a:p>
                  </a:txBody>
                  <a:tcPr/>
                </a:tc>
              </a:tr>
              <a:tr h="256519">
                <a:tc>
                  <a:txBody>
                    <a:bodyPr/>
                    <a:lstStyle/>
                    <a:p>
                      <a:r>
                        <a:rPr lang="zh-CN" altLang="en-US" sz="1200" dirty="0" smtClean="0">
                          <a:solidFill>
                            <a:srgbClr val="0070C0"/>
                          </a:solidFill>
                        </a:rPr>
                        <a:t>解码</a:t>
                      </a:r>
                      <a:r>
                        <a:rPr lang="en-US" altLang="zh-CN" sz="1200" dirty="0" smtClean="0">
                          <a:solidFill>
                            <a:srgbClr val="0070C0"/>
                          </a:solidFill>
                        </a:rPr>
                        <a:t>3</a:t>
                      </a:r>
                      <a:endParaRPr lang="zh-CN" altLang="en-US" sz="1200" dirty="0">
                        <a:solidFill>
                          <a:srgbClr val="0070C0"/>
                        </a:solidFill>
                      </a:endParaRPr>
                    </a:p>
                  </a:txBody>
                  <a:tcPr/>
                </a:tc>
                <a:tc>
                  <a:txBody>
                    <a:bodyPr/>
                    <a:lstStyle/>
                    <a:p>
                      <a:r>
                        <a:rPr lang="en-US" altLang="zh-CN" sz="1200" dirty="0" smtClean="0"/>
                        <a:t>4</a:t>
                      </a:r>
                      <a:endParaRPr lang="zh-CN" altLang="en-US" sz="1200" dirty="0"/>
                    </a:p>
                  </a:txBody>
                  <a:tcPr/>
                </a:tc>
                <a:tc>
                  <a:txBody>
                    <a:bodyPr/>
                    <a:lstStyle/>
                    <a:p>
                      <a:r>
                        <a:rPr lang="en-US" altLang="zh-CN" sz="1200" dirty="0" smtClean="0"/>
                        <a:t>64+64</a:t>
                      </a:r>
                      <a:endParaRPr lang="zh-CN" altLang="en-US" sz="1200" dirty="0"/>
                    </a:p>
                  </a:txBody>
                  <a:tcPr/>
                </a:tc>
                <a:tc>
                  <a:txBody>
                    <a:bodyPr/>
                    <a:lstStyle/>
                    <a:p>
                      <a:r>
                        <a:rPr lang="en-US" altLang="zh-CN" sz="1200" dirty="0" smtClean="0"/>
                        <a:t>4</a:t>
                      </a:r>
                      <a:endParaRPr lang="zh-CN" altLang="en-US" sz="1200" dirty="0"/>
                    </a:p>
                  </a:txBody>
                  <a:tcPr/>
                </a:tc>
                <a:tc>
                  <a:txBody>
                    <a:bodyPr/>
                    <a:lstStyle/>
                    <a:p>
                      <a:r>
                        <a:rPr lang="en-US" altLang="zh-CN" sz="1200" dirty="0" smtClean="0"/>
                        <a:t>32</a:t>
                      </a:r>
                      <a:endParaRPr lang="zh-CN" altLang="en-US" sz="1200" dirty="0"/>
                    </a:p>
                  </a:txBody>
                  <a:tcPr/>
                </a:tc>
                <a:tc>
                  <a:txBody>
                    <a:bodyPr/>
                    <a:lstStyle/>
                    <a:p>
                      <a:r>
                        <a:rPr lang="en-US" altLang="zh-CN" sz="1200" dirty="0" smtClean="0"/>
                        <a:t>8</a:t>
                      </a:r>
                      <a:endParaRPr lang="zh-CN" altLang="en-US" sz="1200" dirty="0"/>
                    </a:p>
                  </a:txBody>
                  <a:tcPr/>
                </a:tc>
              </a:tr>
              <a:tr h="256519">
                <a:tc>
                  <a:txBody>
                    <a:bodyPr/>
                    <a:lstStyle/>
                    <a:p>
                      <a:r>
                        <a:rPr lang="zh-CN" altLang="en-US" sz="1200" dirty="0" smtClean="0">
                          <a:solidFill>
                            <a:srgbClr val="0070C0"/>
                          </a:solidFill>
                        </a:rPr>
                        <a:t>解码</a:t>
                      </a:r>
                      <a:r>
                        <a:rPr lang="en-US" altLang="zh-CN" sz="1200" dirty="0" smtClean="0">
                          <a:solidFill>
                            <a:srgbClr val="0070C0"/>
                          </a:solidFill>
                        </a:rPr>
                        <a:t>2</a:t>
                      </a:r>
                      <a:endParaRPr lang="zh-CN" altLang="en-US" sz="1200" dirty="0">
                        <a:solidFill>
                          <a:srgbClr val="0070C0"/>
                        </a:solidFill>
                      </a:endParaRPr>
                    </a:p>
                  </a:txBody>
                  <a:tcPr/>
                </a:tc>
                <a:tc>
                  <a:txBody>
                    <a:bodyPr/>
                    <a:lstStyle/>
                    <a:p>
                      <a:r>
                        <a:rPr lang="en-US" altLang="zh-CN" sz="1200" dirty="0" smtClean="0"/>
                        <a:t>8</a:t>
                      </a:r>
                      <a:endParaRPr lang="zh-CN" altLang="en-US" sz="1200" dirty="0"/>
                    </a:p>
                  </a:txBody>
                  <a:tcPr/>
                </a:tc>
                <a:tc>
                  <a:txBody>
                    <a:bodyPr/>
                    <a:lstStyle/>
                    <a:p>
                      <a:r>
                        <a:rPr lang="en-US" altLang="zh-CN" sz="1200" dirty="0" smtClean="0"/>
                        <a:t>32+32</a:t>
                      </a:r>
                      <a:endParaRPr lang="zh-CN" altLang="en-US" sz="1200" dirty="0"/>
                    </a:p>
                  </a:txBody>
                  <a:tcPr/>
                </a:tc>
                <a:tc>
                  <a:txBody>
                    <a:bodyPr/>
                    <a:lstStyle/>
                    <a:p>
                      <a:r>
                        <a:rPr lang="en-US" altLang="zh-CN" sz="1200" dirty="0" smtClean="0"/>
                        <a:t>4</a:t>
                      </a:r>
                      <a:endParaRPr lang="zh-CN" altLang="en-US" sz="1200" dirty="0"/>
                    </a:p>
                  </a:txBody>
                  <a:tcPr/>
                </a:tc>
                <a:tc>
                  <a:txBody>
                    <a:bodyPr/>
                    <a:lstStyle/>
                    <a:p>
                      <a:r>
                        <a:rPr lang="en-US" altLang="zh-CN" sz="1200" dirty="0" smtClean="0"/>
                        <a:t>16</a:t>
                      </a:r>
                      <a:endParaRPr lang="zh-CN" altLang="en-US" sz="1200" dirty="0"/>
                    </a:p>
                  </a:txBody>
                  <a:tcPr/>
                </a:tc>
                <a:tc>
                  <a:txBody>
                    <a:bodyPr/>
                    <a:lstStyle/>
                    <a:p>
                      <a:r>
                        <a:rPr lang="en-US" altLang="zh-CN" sz="1200" dirty="0" smtClean="0"/>
                        <a:t>16</a:t>
                      </a:r>
                      <a:endParaRPr lang="zh-CN" altLang="en-US" sz="1200" dirty="0"/>
                    </a:p>
                  </a:txBody>
                  <a:tcPr/>
                </a:tc>
              </a:tr>
              <a:tr h="256519">
                <a:tc>
                  <a:txBody>
                    <a:bodyPr/>
                    <a:lstStyle/>
                    <a:p>
                      <a:r>
                        <a:rPr lang="zh-CN" altLang="en-US" sz="1200" dirty="0" smtClean="0">
                          <a:solidFill>
                            <a:srgbClr val="0070C0"/>
                          </a:solidFill>
                        </a:rPr>
                        <a:t>解码</a:t>
                      </a:r>
                      <a:r>
                        <a:rPr lang="en-US" altLang="zh-CN" sz="1200" dirty="0" smtClean="0">
                          <a:solidFill>
                            <a:srgbClr val="0070C0"/>
                          </a:solidFill>
                        </a:rPr>
                        <a:t>1</a:t>
                      </a:r>
                      <a:endParaRPr lang="zh-CN" altLang="en-US" sz="1200" dirty="0">
                        <a:solidFill>
                          <a:srgbClr val="0070C0"/>
                        </a:solidFill>
                      </a:endParaRPr>
                    </a:p>
                  </a:txBody>
                  <a:tcPr/>
                </a:tc>
                <a:tc>
                  <a:txBody>
                    <a:bodyPr/>
                    <a:lstStyle/>
                    <a:p>
                      <a:r>
                        <a:rPr lang="en-US" altLang="zh-CN" sz="1200" dirty="0" smtClean="0"/>
                        <a:t>16</a:t>
                      </a:r>
                      <a:endParaRPr lang="zh-CN" altLang="en-US" sz="1200" dirty="0"/>
                    </a:p>
                  </a:txBody>
                  <a:tcPr/>
                </a:tc>
                <a:tc>
                  <a:txBody>
                    <a:bodyPr/>
                    <a:lstStyle/>
                    <a:p>
                      <a:r>
                        <a:rPr lang="en-US" altLang="zh-CN" sz="1200" dirty="0" smtClean="0"/>
                        <a:t>16+16</a:t>
                      </a:r>
                      <a:endParaRPr lang="zh-CN" altLang="en-US" sz="1200" dirty="0"/>
                    </a:p>
                  </a:txBody>
                  <a:tcPr/>
                </a:tc>
                <a:tc>
                  <a:txBody>
                    <a:bodyPr/>
                    <a:lstStyle/>
                    <a:p>
                      <a:r>
                        <a:rPr lang="en-US" altLang="zh-CN" sz="1200" dirty="0" smtClean="0"/>
                        <a:t>4</a:t>
                      </a:r>
                      <a:endParaRPr lang="zh-CN" altLang="en-US" sz="1200" dirty="0"/>
                    </a:p>
                  </a:txBody>
                  <a:tcPr/>
                </a:tc>
                <a:tc>
                  <a:txBody>
                    <a:bodyPr/>
                    <a:lstStyle/>
                    <a:p>
                      <a:r>
                        <a:rPr lang="en-US" altLang="zh-CN" sz="1200" dirty="0" smtClean="0"/>
                        <a:t>1</a:t>
                      </a:r>
                      <a:endParaRPr lang="zh-CN" altLang="en-US" sz="1200" dirty="0"/>
                    </a:p>
                  </a:txBody>
                  <a:tcPr/>
                </a:tc>
                <a:tc>
                  <a:txBody>
                    <a:bodyPr/>
                    <a:lstStyle/>
                    <a:p>
                      <a:r>
                        <a:rPr lang="en-US" altLang="zh-CN" sz="1200" dirty="0" smtClean="0"/>
                        <a:t>32</a:t>
                      </a:r>
                      <a:endParaRPr lang="zh-CN" altLang="en-US" sz="1200" dirty="0"/>
                    </a:p>
                  </a:txBody>
                  <a:tcPr/>
                </a:tc>
              </a:tr>
              <a:tr h="256519">
                <a:tc>
                  <a:txBody>
                    <a:bodyPr/>
                    <a:lstStyle/>
                    <a:p>
                      <a:r>
                        <a:rPr lang="zh-CN" altLang="en-US" sz="1200" dirty="0" smtClean="0">
                          <a:solidFill>
                            <a:schemeClr val="tx1"/>
                          </a:solidFill>
                        </a:rPr>
                        <a:t>层名称</a:t>
                      </a:r>
                      <a:endParaRPr lang="zh-CN" altLang="en-US" sz="1200" dirty="0">
                        <a:solidFill>
                          <a:schemeClr val="tx1"/>
                        </a:solidFill>
                      </a:endParaRPr>
                    </a:p>
                  </a:txBody>
                  <a:tcPr/>
                </a:tc>
                <a:tc>
                  <a:txBody>
                    <a:bodyPr/>
                    <a:lstStyle/>
                    <a:p>
                      <a:r>
                        <a:rPr lang="zh-CN" altLang="en-US" sz="1200" dirty="0" smtClean="0"/>
                        <a:t>输入长度</a:t>
                      </a:r>
                      <a:endParaRPr lang="zh-CN" altLang="en-US" sz="1200" dirty="0"/>
                    </a:p>
                  </a:txBody>
                  <a:tcPr/>
                </a:tc>
                <a:tc gridSpan="3">
                  <a:txBody>
                    <a:bodyPr/>
                    <a:lstStyle/>
                    <a:p>
                      <a:r>
                        <a:rPr lang="zh-CN" altLang="en-US" sz="1200" dirty="0" smtClean="0"/>
                        <a:t>权重和偏置数量</a:t>
                      </a:r>
                      <a:endParaRPr lang="zh-CN" altLang="en-US" sz="1200" dirty="0"/>
                    </a:p>
                  </a:txBody>
                  <a:tcPr/>
                </a:tc>
                <a:tc hMerge="1">
                  <a:txBody>
                    <a:bodyPr/>
                    <a:lstStyle/>
                    <a:p>
                      <a:endParaRPr lang="zh-CN" altLang="en-US" sz="1200" dirty="0"/>
                    </a:p>
                  </a:txBody>
                  <a:tcPr/>
                </a:tc>
                <a:tc hMerge="1">
                  <a:txBody>
                    <a:bodyPr/>
                    <a:lstStyle/>
                    <a:p>
                      <a:endParaRPr lang="zh-CN" altLang="en-US" sz="1200" dirty="0"/>
                    </a:p>
                  </a:txBody>
                  <a:tcPr/>
                </a:tc>
                <a:tc>
                  <a:txBody>
                    <a:bodyPr/>
                    <a:lstStyle/>
                    <a:p>
                      <a:r>
                        <a:rPr lang="zh-CN" altLang="en-US" sz="1200" dirty="0" smtClean="0"/>
                        <a:t>输出长度</a:t>
                      </a:r>
                      <a:endParaRPr lang="zh-CN" altLang="en-US" sz="1200" dirty="0"/>
                    </a:p>
                  </a:txBody>
                  <a:tcPr/>
                </a:tc>
              </a:tr>
              <a:tr h="256519">
                <a:tc>
                  <a:txBody>
                    <a:bodyPr/>
                    <a:lstStyle/>
                    <a:p>
                      <a:r>
                        <a:rPr lang="zh-CN" altLang="en-US" sz="1200" dirty="0" smtClean="0">
                          <a:solidFill>
                            <a:srgbClr val="7030A0"/>
                          </a:solidFill>
                        </a:rPr>
                        <a:t>全连通</a:t>
                      </a:r>
                      <a:r>
                        <a:rPr lang="en-US" altLang="zh-CN" sz="1200" dirty="0" smtClean="0">
                          <a:solidFill>
                            <a:srgbClr val="7030A0"/>
                          </a:solidFill>
                        </a:rPr>
                        <a:t>1</a:t>
                      </a:r>
                      <a:endParaRPr lang="zh-CN" altLang="en-US" sz="1200" dirty="0">
                        <a:solidFill>
                          <a:srgbClr val="7030A0"/>
                        </a:solidFill>
                      </a:endParaRPr>
                    </a:p>
                  </a:txBody>
                  <a:tcPr/>
                </a:tc>
                <a:tc>
                  <a:txBody>
                    <a:bodyPr/>
                    <a:lstStyle/>
                    <a:p>
                      <a:r>
                        <a:rPr lang="en-US" altLang="zh-CN" sz="1200" dirty="0" smtClean="0"/>
                        <a:t>32</a:t>
                      </a:r>
                      <a:endParaRPr lang="zh-CN" altLang="en-US" sz="1200" dirty="0"/>
                    </a:p>
                  </a:txBody>
                  <a:tcPr/>
                </a:tc>
                <a:tc gridSpan="3">
                  <a:txBody>
                    <a:bodyPr/>
                    <a:lstStyle/>
                    <a:p>
                      <a:r>
                        <a:rPr lang="en-US" altLang="zh-CN" sz="1200" dirty="0" smtClean="0"/>
                        <a:t>W=32*256,              B=256</a:t>
                      </a:r>
                      <a:endParaRPr lang="zh-CN" altLang="en-US" sz="1200" dirty="0"/>
                    </a:p>
                  </a:txBody>
                  <a:tcPr/>
                </a:tc>
                <a:tc hMerge="1">
                  <a:txBody>
                    <a:bodyPr/>
                    <a:lstStyle/>
                    <a:p>
                      <a:endParaRPr lang="zh-CN" altLang="en-US"/>
                    </a:p>
                  </a:txBody>
                  <a:tcPr/>
                </a:tc>
                <a:tc hMerge="1">
                  <a:txBody>
                    <a:bodyPr/>
                    <a:lstStyle/>
                    <a:p>
                      <a:endParaRPr lang="zh-CN" altLang="en-US"/>
                    </a:p>
                  </a:txBody>
                  <a:tcPr/>
                </a:tc>
                <a:tc>
                  <a:txBody>
                    <a:bodyPr/>
                    <a:lstStyle/>
                    <a:p>
                      <a:r>
                        <a:rPr lang="en-US" altLang="zh-CN" sz="1200" dirty="0" smtClean="0"/>
                        <a:t>256</a:t>
                      </a:r>
                      <a:endParaRPr lang="zh-CN" altLang="en-US" sz="1200" dirty="0"/>
                    </a:p>
                  </a:txBody>
                  <a:tcPr/>
                </a:tc>
              </a:tr>
              <a:tr h="256519">
                <a:tc>
                  <a:txBody>
                    <a:bodyPr/>
                    <a:lstStyle/>
                    <a:p>
                      <a:r>
                        <a:rPr lang="zh-CN" altLang="en-US" sz="1200" dirty="0" smtClean="0">
                          <a:solidFill>
                            <a:srgbClr val="7030A0"/>
                          </a:solidFill>
                        </a:rPr>
                        <a:t>全连通</a:t>
                      </a:r>
                      <a:r>
                        <a:rPr lang="en-US" altLang="zh-CN" sz="1200" dirty="0" smtClean="0">
                          <a:solidFill>
                            <a:srgbClr val="7030A0"/>
                          </a:solidFill>
                        </a:rPr>
                        <a:t>2</a:t>
                      </a:r>
                      <a:endParaRPr lang="zh-CN" altLang="en-US" sz="1200" dirty="0">
                        <a:solidFill>
                          <a:srgbClr val="7030A0"/>
                        </a:solidFill>
                      </a:endParaRPr>
                    </a:p>
                  </a:txBody>
                  <a:tcPr/>
                </a:tc>
                <a:tc>
                  <a:txBody>
                    <a:bodyPr/>
                    <a:lstStyle/>
                    <a:p>
                      <a:r>
                        <a:rPr lang="en-US" altLang="zh-CN" sz="1200" dirty="0" smtClean="0"/>
                        <a:t>256</a:t>
                      </a:r>
                      <a:endParaRPr lang="zh-CN" altLang="en-US" sz="1200" dirty="0"/>
                    </a:p>
                  </a:txBody>
                  <a:tcPr/>
                </a:tc>
                <a:tc gridSpan="3">
                  <a:txBody>
                    <a:bodyPr/>
                    <a:lstStyle/>
                    <a:p>
                      <a:r>
                        <a:rPr lang="en-US" altLang="zh-CN" sz="1200" dirty="0" smtClean="0"/>
                        <a:t>W=256*256,            B=256</a:t>
                      </a:r>
                      <a:endParaRPr lang="zh-CN" altLang="en-US" sz="1200" dirty="0"/>
                    </a:p>
                  </a:txBody>
                  <a:tcPr/>
                </a:tc>
                <a:tc hMerge="1">
                  <a:txBody>
                    <a:bodyPr/>
                    <a:lstStyle/>
                    <a:p>
                      <a:endParaRPr lang="zh-CN" altLang="en-US"/>
                    </a:p>
                  </a:txBody>
                  <a:tcPr/>
                </a:tc>
                <a:tc hMerge="1">
                  <a:txBody>
                    <a:bodyPr/>
                    <a:lstStyle/>
                    <a:p>
                      <a:endParaRPr lang="zh-CN" altLang="en-US"/>
                    </a:p>
                  </a:txBody>
                  <a:tcPr/>
                </a:tc>
                <a:tc>
                  <a:txBody>
                    <a:bodyPr/>
                    <a:lstStyle/>
                    <a:p>
                      <a:r>
                        <a:rPr lang="en-US" altLang="zh-CN" sz="1200" dirty="0" smtClean="0"/>
                        <a:t>256</a:t>
                      </a:r>
                      <a:endParaRPr lang="zh-CN" altLang="en-US" sz="1200" dirty="0"/>
                    </a:p>
                  </a:txBody>
                  <a:tcPr/>
                </a:tc>
              </a:tr>
              <a:tr h="256519">
                <a:tc>
                  <a:txBody>
                    <a:bodyPr/>
                    <a:lstStyle/>
                    <a:p>
                      <a:r>
                        <a:rPr lang="zh-CN" altLang="en-US" sz="1200" dirty="0" smtClean="0">
                          <a:solidFill>
                            <a:srgbClr val="7030A0"/>
                          </a:solidFill>
                        </a:rPr>
                        <a:t>最终输出</a:t>
                      </a:r>
                      <a:endParaRPr lang="zh-CN" altLang="en-US" sz="1200" dirty="0">
                        <a:solidFill>
                          <a:srgbClr val="7030A0"/>
                        </a:solidFill>
                      </a:endParaRPr>
                    </a:p>
                  </a:txBody>
                  <a:tcPr/>
                </a:tc>
                <a:tc>
                  <a:txBody>
                    <a:bodyPr/>
                    <a:lstStyle/>
                    <a:p>
                      <a:r>
                        <a:rPr lang="en-US" altLang="zh-CN" sz="1200" dirty="0" smtClean="0"/>
                        <a:t>256</a:t>
                      </a:r>
                      <a:endParaRPr lang="zh-CN" altLang="en-US" sz="1200" dirty="0"/>
                    </a:p>
                  </a:txBody>
                  <a:tcPr/>
                </a:tc>
                <a:tc gridSpan="3">
                  <a:txBody>
                    <a:bodyPr/>
                    <a:lstStyle/>
                    <a:p>
                      <a:r>
                        <a:rPr lang="en-US" altLang="zh-CN" sz="1200" dirty="0" smtClean="0"/>
                        <a:t>W=256*1,                B=1</a:t>
                      </a:r>
                      <a:endParaRPr lang="zh-CN" altLang="en-US" sz="1200" dirty="0"/>
                    </a:p>
                  </a:txBody>
                  <a:tcPr/>
                </a:tc>
                <a:tc hMerge="1">
                  <a:txBody>
                    <a:bodyPr/>
                    <a:lstStyle/>
                    <a:p>
                      <a:endParaRPr lang="zh-CN" altLang="en-US"/>
                    </a:p>
                  </a:txBody>
                  <a:tcPr/>
                </a:tc>
                <a:tc hMerge="1">
                  <a:txBody>
                    <a:bodyPr/>
                    <a:lstStyle/>
                    <a:p>
                      <a:endParaRPr lang="zh-CN" altLang="en-US"/>
                    </a:p>
                  </a:txBody>
                  <a:tcPr/>
                </a:tc>
                <a:tc>
                  <a:txBody>
                    <a:bodyPr/>
                    <a:lstStyle/>
                    <a:p>
                      <a:r>
                        <a:rPr lang="en-US" altLang="zh-CN" sz="1200" dirty="0" smtClean="0"/>
                        <a:t>1</a:t>
                      </a:r>
                      <a:endParaRPr lang="zh-CN" altLang="en-US" sz="1200" dirty="0"/>
                    </a:p>
                  </a:txBody>
                  <a:tcPr/>
                </a:tc>
              </a:tr>
            </a:tbl>
          </a:graphicData>
        </a:graphic>
      </p:graphicFrame>
      <p:sp>
        <p:nvSpPr>
          <p:cNvPr id="9" name="页脚占位符 8"/>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2745416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0024" y="227105"/>
            <a:ext cx="7886700" cy="678670"/>
          </a:xfrm>
        </p:spPr>
        <p:txBody>
          <a:bodyPr/>
          <a:lstStyle/>
          <a:p>
            <a:r>
              <a:rPr lang="zh-CN" altLang="en-US" dirty="0" smtClean="0"/>
              <a:t>卷积运算并行化</a:t>
            </a:r>
            <a:endParaRPr lang="zh-CN" altLang="en-US" dirty="0"/>
          </a:p>
        </p:txBody>
      </p:sp>
      <p:sp>
        <p:nvSpPr>
          <p:cNvPr id="3" name="内容占位符 2"/>
          <p:cNvSpPr>
            <a:spLocks noGrp="1"/>
          </p:cNvSpPr>
          <p:nvPr>
            <p:ph idx="1"/>
          </p:nvPr>
        </p:nvSpPr>
        <p:spPr>
          <a:xfrm>
            <a:off x="628650" y="836762"/>
            <a:ext cx="7886700" cy="5693434"/>
          </a:xfrm>
        </p:spPr>
        <p:txBody>
          <a:bodyPr/>
          <a:lstStyle/>
          <a:p>
            <a:pPr marL="0" indent="0">
              <a:lnSpc>
                <a:spcPct val="50000"/>
              </a:lnSpc>
              <a:buNone/>
            </a:pPr>
            <a:r>
              <a:rPr lang="zh-CN" altLang="en-US" sz="1400" dirty="0" smtClean="0"/>
              <a:t>卷积运算的展开式为：</a:t>
            </a:r>
            <a:endParaRPr lang="en-US" altLang="zh-CN" sz="1400" dirty="0"/>
          </a:p>
          <a:p>
            <a:pPr marL="0" indent="0">
              <a:lnSpc>
                <a:spcPct val="50000"/>
              </a:lnSpc>
              <a:buNone/>
            </a:pPr>
            <a:r>
              <a:rPr lang="en-US" altLang="zh-CN" sz="1400" dirty="0" smtClean="0">
                <a:solidFill>
                  <a:schemeClr val="bg1">
                    <a:lumMod val="50000"/>
                  </a:schemeClr>
                </a:solidFill>
              </a:rPr>
              <a:t>// super-chip level</a:t>
            </a:r>
          </a:p>
          <a:p>
            <a:pPr marL="0" indent="0">
              <a:lnSpc>
                <a:spcPct val="50000"/>
              </a:lnSpc>
              <a:buNone/>
            </a:pPr>
            <a:r>
              <a:rPr lang="en-US" altLang="zh-CN" sz="1400" dirty="0" smtClean="0">
                <a:solidFill>
                  <a:srgbClr val="0070C0"/>
                </a:solidFill>
              </a:rPr>
              <a:t>for</a:t>
            </a:r>
            <a:r>
              <a:rPr lang="en-US" altLang="zh-CN" sz="1400" dirty="0" smtClean="0"/>
              <a:t>(</a:t>
            </a:r>
            <a:r>
              <a:rPr lang="en-US" altLang="zh-CN" sz="1400" dirty="0" smtClean="0">
                <a:solidFill>
                  <a:schemeClr val="accent6">
                    <a:lumMod val="75000"/>
                  </a:schemeClr>
                </a:solidFill>
              </a:rPr>
              <a:t>m1</a:t>
            </a:r>
            <a:r>
              <a:rPr lang="en-US" altLang="zh-CN" sz="1400" dirty="0" smtClean="0"/>
              <a:t>=0; </a:t>
            </a:r>
            <a:r>
              <a:rPr lang="en-US" altLang="zh-CN" sz="1400" dirty="0" smtClean="0">
                <a:solidFill>
                  <a:schemeClr val="accent6">
                    <a:lumMod val="75000"/>
                  </a:schemeClr>
                </a:solidFill>
              </a:rPr>
              <a:t>m1</a:t>
            </a:r>
            <a:r>
              <a:rPr lang="en-US" altLang="zh-CN" sz="1400" dirty="0" smtClean="0"/>
              <a:t>&lt;</a:t>
            </a:r>
            <a:r>
              <a:rPr lang="en-US" altLang="zh-CN" sz="1400" dirty="0" smtClean="0">
                <a:solidFill>
                  <a:srgbClr val="FF0000"/>
                </a:solidFill>
              </a:rPr>
              <a:t>M</a:t>
            </a:r>
            <a:r>
              <a:rPr lang="en-US" altLang="zh-CN" sz="1400" dirty="0" smtClean="0"/>
              <a:t>; </a:t>
            </a:r>
            <a:r>
              <a:rPr lang="en-US" altLang="zh-CN" sz="1400" dirty="0" smtClean="0">
                <a:solidFill>
                  <a:schemeClr val="accent6">
                    <a:lumMod val="75000"/>
                  </a:schemeClr>
                </a:solidFill>
              </a:rPr>
              <a:t>m1</a:t>
            </a:r>
            <a:r>
              <a:rPr lang="en-US" altLang="zh-CN" sz="1400" dirty="0" smtClean="0"/>
              <a:t>++) {</a:t>
            </a:r>
          </a:p>
          <a:p>
            <a:pPr marL="0" indent="0">
              <a:lnSpc>
                <a:spcPct val="50000"/>
              </a:lnSpc>
              <a:buNone/>
            </a:pPr>
            <a:r>
              <a:rPr lang="en-US" altLang="zh-CN" sz="1400" dirty="0"/>
              <a:t> </a:t>
            </a:r>
            <a:r>
              <a:rPr lang="en-US" altLang="zh-CN" sz="1400" dirty="0" smtClean="0"/>
              <a:t>   </a:t>
            </a:r>
            <a:r>
              <a:rPr lang="en-US" altLang="zh-CN" sz="1400" dirty="0" smtClean="0">
                <a:solidFill>
                  <a:schemeClr val="bg1">
                    <a:lumMod val="50000"/>
                  </a:schemeClr>
                </a:solidFill>
              </a:rPr>
              <a:t>// PE level</a:t>
            </a:r>
          </a:p>
          <a:p>
            <a:pPr marL="0" indent="0">
              <a:lnSpc>
                <a:spcPct val="50000"/>
              </a:lnSpc>
              <a:buNone/>
            </a:pPr>
            <a:r>
              <a:rPr lang="en-US" altLang="zh-CN" sz="1400" dirty="0"/>
              <a:t> </a:t>
            </a:r>
            <a:r>
              <a:rPr lang="en-US" altLang="zh-CN" sz="1400" dirty="0" smtClean="0"/>
              <a:t>   </a:t>
            </a:r>
            <a:r>
              <a:rPr lang="en-US" altLang="zh-CN" sz="1400" dirty="0" smtClean="0">
                <a:solidFill>
                  <a:srgbClr val="0070C0"/>
                </a:solidFill>
              </a:rPr>
              <a:t>for</a:t>
            </a:r>
            <a:r>
              <a:rPr lang="en-US" altLang="zh-CN" sz="1400" dirty="0" smtClean="0"/>
              <a:t>(</a:t>
            </a:r>
            <a:r>
              <a:rPr lang="en-US" altLang="zh-CN" sz="1400" dirty="0" smtClean="0">
                <a:solidFill>
                  <a:schemeClr val="accent6">
                    <a:lumMod val="75000"/>
                  </a:schemeClr>
                </a:solidFill>
              </a:rPr>
              <a:t>c1</a:t>
            </a:r>
            <a:r>
              <a:rPr lang="en-US" altLang="zh-CN" sz="1400" dirty="0" smtClean="0"/>
              <a:t>=0; </a:t>
            </a:r>
            <a:r>
              <a:rPr lang="en-US" altLang="zh-CN" sz="1400" dirty="0" smtClean="0">
                <a:solidFill>
                  <a:schemeClr val="accent6">
                    <a:lumMod val="75000"/>
                  </a:schemeClr>
                </a:solidFill>
              </a:rPr>
              <a:t>c1</a:t>
            </a:r>
            <a:r>
              <a:rPr lang="en-US" altLang="zh-CN" sz="1400" dirty="0" smtClean="0"/>
              <a:t>&lt;</a:t>
            </a:r>
            <a:r>
              <a:rPr lang="en-US" altLang="zh-CN" sz="1400" dirty="0" smtClean="0">
                <a:solidFill>
                  <a:srgbClr val="FF0000"/>
                </a:solidFill>
              </a:rPr>
              <a:t>C</a:t>
            </a:r>
            <a:r>
              <a:rPr lang="en-US" altLang="zh-CN" sz="1400" dirty="0" smtClean="0"/>
              <a:t>/</a:t>
            </a:r>
            <a:r>
              <a:rPr lang="en-US" altLang="zh-CN" sz="1400" dirty="0" smtClean="0">
                <a:solidFill>
                  <a:srgbClr val="FF0000"/>
                </a:solidFill>
              </a:rPr>
              <a:t>NPE</a:t>
            </a:r>
            <a:r>
              <a:rPr lang="en-US" altLang="zh-CN" sz="1400" dirty="0" smtClean="0"/>
              <a:t>; </a:t>
            </a:r>
            <a:r>
              <a:rPr lang="en-US" altLang="zh-CN" sz="1400" dirty="0" smtClean="0">
                <a:solidFill>
                  <a:schemeClr val="accent6">
                    <a:lumMod val="75000"/>
                  </a:schemeClr>
                </a:solidFill>
              </a:rPr>
              <a:t>c1</a:t>
            </a:r>
            <a:r>
              <a:rPr lang="en-US" altLang="zh-CN" sz="1400" dirty="0" smtClean="0"/>
              <a:t>++) {</a:t>
            </a:r>
          </a:p>
          <a:p>
            <a:pPr marL="0" indent="0">
              <a:lnSpc>
                <a:spcPct val="50000"/>
              </a:lnSpc>
              <a:buNone/>
            </a:pPr>
            <a:r>
              <a:rPr lang="en-US" altLang="zh-CN" sz="1400" dirty="0" smtClean="0"/>
              <a:t>        </a:t>
            </a:r>
            <a:r>
              <a:rPr lang="en-US" altLang="zh-CN" sz="1400" dirty="0" smtClean="0">
                <a:solidFill>
                  <a:srgbClr val="0070C0"/>
                </a:solidFill>
              </a:rPr>
              <a:t>parallel for</a:t>
            </a:r>
            <a:r>
              <a:rPr lang="en-US" altLang="zh-CN" sz="1400" dirty="0" smtClean="0"/>
              <a:t>(</a:t>
            </a:r>
            <a:r>
              <a:rPr lang="en-US" altLang="zh-CN" sz="1400" dirty="0" smtClean="0">
                <a:solidFill>
                  <a:schemeClr val="accent6">
                    <a:lumMod val="75000"/>
                  </a:schemeClr>
                </a:solidFill>
              </a:rPr>
              <a:t>c2</a:t>
            </a:r>
            <a:r>
              <a:rPr lang="en-US" altLang="zh-CN" sz="1400" dirty="0" smtClean="0"/>
              <a:t>=0; </a:t>
            </a:r>
            <a:r>
              <a:rPr lang="en-US" altLang="zh-CN" sz="1400" dirty="0" smtClean="0">
                <a:solidFill>
                  <a:schemeClr val="accent6">
                    <a:lumMod val="75000"/>
                  </a:schemeClr>
                </a:solidFill>
              </a:rPr>
              <a:t>c2</a:t>
            </a:r>
            <a:r>
              <a:rPr lang="en-US" altLang="zh-CN" sz="1400" dirty="0" smtClean="0"/>
              <a:t>&lt;</a:t>
            </a:r>
            <a:r>
              <a:rPr lang="en-US" altLang="zh-CN" sz="1400" dirty="0" smtClean="0">
                <a:solidFill>
                  <a:srgbClr val="FF0000"/>
                </a:solidFill>
              </a:rPr>
              <a:t>NPE</a:t>
            </a:r>
            <a:r>
              <a:rPr lang="en-US" altLang="zh-CN" sz="1400" dirty="0" smtClean="0"/>
              <a:t>; </a:t>
            </a:r>
            <a:r>
              <a:rPr lang="en-US" altLang="zh-CN" sz="1400" dirty="0" smtClean="0">
                <a:solidFill>
                  <a:schemeClr val="accent6">
                    <a:lumMod val="75000"/>
                  </a:schemeClr>
                </a:solidFill>
              </a:rPr>
              <a:t>c2</a:t>
            </a:r>
            <a:r>
              <a:rPr lang="en-US" altLang="zh-CN" sz="1400" dirty="0" smtClean="0"/>
              <a:t>++) {</a:t>
            </a:r>
          </a:p>
          <a:p>
            <a:pPr marL="0" indent="0">
              <a:lnSpc>
                <a:spcPct val="50000"/>
              </a:lnSpc>
              <a:buNone/>
            </a:pPr>
            <a:r>
              <a:rPr lang="en-US" altLang="zh-CN" sz="1400" dirty="0"/>
              <a:t> </a:t>
            </a:r>
            <a:r>
              <a:rPr lang="en-US" altLang="zh-CN" sz="1400" dirty="0" smtClean="0"/>
              <a:t>           </a:t>
            </a:r>
            <a:r>
              <a:rPr lang="en-US" altLang="zh-CN" sz="1400" dirty="0" smtClean="0">
                <a:solidFill>
                  <a:srgbClr val="0070C0"/>
                </a:solidFill>
              </a:rPr>
              <a:t>for</a:t>
            </a:r>
            <a:r>
              <a:rPr lang="en-US" altLang="zh-CN" sz="1400" dirty="0" smtClean="0"/>
              <a:t>(</a:t>
            </a:r>
            <a:r>
              <a:rPr lang="en-US" altLang="zh-CN" sz="1400" dirty="0" smtClean="0">
                <a:solidFill>
                  <a:schemeClr val="accent6">
                    <a:lumMod val="75000"/>
                  </a:schemeClr>
                </a:solidFill>
              </a:rPr>
              <a:t>t1</a:t>
            </a:r>
            <a:r>
              <a:rPr lang="en-US" altLang="zh-CN" sz="1400" dirty="0" smtClean="0"/>
              <a:t>=0; </a:t>
            </a:r>
            <a:r>
              <a:rPr lang="en-US" altLang="zh-CN" sz="1400" dirty="0" smtClean="0">
                <a:solidFill>
                  <a:schemeClr val="accent6">
                    <a:lumMod val="75000"/>
                  </a:schemeClr>
                </a:solidFill>
              </a:rPr>
              <a:t>t1</a:t>
            </a:r>
            <a:r>
              <a:rPr lang="en-US" altLang="zh-CN" sz="1400" dirty="0" smtClean="0"/>
              <a:t>&lt;</a:t>
            </a:r>
            <a:r>
              <a:rPr lang="en-US" altLang="zh-CN" sz="1400" dirty="0" smtClean="0">
                <a:solidFill>
                  <a:srgbClr val="FF0000"/>
                </a:solidFill>
              </a:rPr>
              <a:t>T</a:t>
            </a:r>
            <a:r>
              <a:rPr lang="en-US" altLang="zh-CN" sz="1400" dirty="0" smtClean="0"/>
              <a:t>; </a:t>
            </a:r>
            <a:r>
              <a:rPr lang="en-US" altLang="zh-CN" sz="1400" dirty="0" smtClean="0">
                <a:solidFill>
                  <a:schemeClr val="accent6">
                    <a:lumMod val="75000"/>
                  </a:schemeClr>
                </a:solidFill>
              </a:rPr>
              <a:t>t1</a:t>
            </a:r>
            <a:r>
              <a:rPr lang="en-US" altLang="zh-CN" sz="1400" dirty="0" smtClean="0"/>
              <a:t>++) {</a:t>
            </a:r>
          </a:p>
          <a:p>
            <a:pPr marL="0" indent="0">
              <a:lnSpc>
                <a:spcPct val="50000"/>
              </a:lnSpc>
              <a:buNone/>
            </a:pPr>
            <a:r>
              <a:rPr lang="en-US" altLang="zh-CN" sz="1400" dirty="0" smtClean="0"/>
              <a:t>                </a:t>
            </a:r>
            <a:r>
              <a:rPr lang="en-US" altLang="zh-CN" sz="1400" dirty="0" smtClean="0">
                <a:solidFill>
                  <a:srgbClr val="0070C0"/>
                </a:solidFill>
              </a:rPr>
              <a:t>parallel for</a:t>
            </a:r>
            <a:r>
              <a:rPr lang="en-US" altLang="zh-CN" sz="1400" dirty="0" smtClean="0"/>
              <a:t>(</a:t>
            </a:r>
            <a:r>
              <a:rPr lang="en-US" altLang="zh-CN" sz="1400" dirty="0" smtClean="0">
                <a:solidFill>
                  <a:schemeClr val="accent6">
                    <a:lumMod val="75000"/>
                  </a:schemeClr>
                </a:solidFill>
              </a:rPr>
              <a:t>r1</a:t>
            </a:r>
            <a:r>
              <a:rPr lang="en-US" altLang="zh-CN" sz="1400" dirty="0" smtClean="0"/>
              <a:t>=0; </a:t>
            </a:r>
            <a:r>
              <a:rPr lang="en-US" altLang="zh-CN" sz="1400" dirty="0" smtClean="0">
                <a:solidFill>
                  <a:schemeClr val="accent6">
                    <a:lumMod val="75000"/>
                  </a:schemeClr>
                </a:solidFill>
              </a:rPr>
              <a:t>r1</a:t>
            </a:r>
            <a:r>
              <a:rPr lang="en-US" altLang="zh-CN" sz="1400" dirty="0" smtClean="0"/>
              <a:t>&lt;</a:t>
            </a:r>
            <a:r>
              <a:rPr lang="en-US" altLang="zh-CN" sz="1400" dirty="0" smtClean="0">
                <a:solidFill>
                  <a:srgbClr val="FF0000"/>
                </a:solidFill>
              </a:rPr>
              <a:t>R</a:t>
            </a:r>
            <a:r>
              <a:rPr lang="en-US" altLang="zh-CN" sz="1400" dirty="0" smtClean="0"/>
              <a:t>; </a:t>
            </a:r>
            <a:r>
              <a:rPr lang="en-US" altLang="zh-CN" sz="1400" dirty="0" smtClean="0">
                <a:solidFill>
                  <a:schemeClr val="accent6">
                    <a:lumMod val="75000"/>
                  </a:schemeClr>
                </a:solidFill>
              </a:rPr>
              <a:t>r1</a:t>
            </a:r>
            <a:r>
              <a:rPr lang="en-US" altLang="zh-CN" sz="1400" dirty="0" smtClean="0"/>
              <a:t>++) {</a:t>
            </a:r>
          </a:p>
          <a:p>
            <a:pPr marL="0" indent="0">
              <a:lnSpc>
                <a:spcPct val="50000"/>
              </a:lnSpc>
              <a:buNone/>
            </a:pPr>
            <a:r>
              <a:rPr lang="en-US" altLang="zh-CN" sz="1400" dirty="0" smtClean="0"/>
              <a:t>                    </a:t>
            </a:r>
            <a:r>
              <a:rPr lang="en-US" altLang="zh-CN" sz="1400" dirty="0" err="1" smtClean="0"/>
              <a:t>Ot</a:t>
            </a:r>
            <a:r>
              <a:rPr lang="en-US" altLang="zh-CN" sz="1400" dirty="0" smtClean="0"/>
              <a:t>[</a:t>
            </a:r>
            <a:r>
              <a:rPr lang="en-US" altLang="zh-CN" sz="1400" dirty="0" smtClean="0">
                <a:solidFill>
                  <a:schemeClr val="accent6">
                    <a:lumMod val="75000"/>
                  </a:schemeClr>
                </a:solidFill>
              </a:rPr>
              <a:t>c1</a:t>
            </a:r>
            <a:r>
              <a:rPr lang="en-US" altLang="zh-CN" sz="1400" dirty="0" smtClean="0"/>
              <a:t>*</a:t>
            </a:r>
            <a:r>
              <a:rPr lang="en-US" altLang="zh-CN" sz="1400" dirty="0" smtClean="0">
                <a:solidFill>
                  <a:srgbClr val="FF0000"/>
                </a:solidFill>
              </a:rPr>
              <a:t>NPE</a:t>
            </a:r>
            <a:r>
              <a:rPr lang="en-US" altLang="zh-CN" sz="1400" dirty="0" smtClean="0"/>
              <a:t>+</a:t>
            </a:r>
            <a:r>
              <a:rPr lang="en-US" altLang="zh-CN" sz="1400" dirty="0" smtClean="0">
                <a:solidFill>
                  <a:schemeClr val="accent6">
                    <a:lumMod val="75000"/>
                  </a:schemeClr>
                </a:solidFill>
              </a:rPr>
              <a:t>c2</a:t>
            </a:r>
            <a:r>
              <a:rPr lang="en-US" altLang="zh-CN" sz="1400" dirty="0" smtClean="0"/>
              <a:t>][m1][</a:t>
            </a:r>
            <a:r>
              <a:rPr lang="en-US" altLang="zh-CN" sz="1400" dirty="0" smtClean="0">
                <a:solidFill>
                  <a:schemeClr val="accent6">
                    <a:lumMod val="75000"/>
                  </a:schemeClr>
                </a:solidFill>
              </a:rPr>
              <a:t>t1</a:t>
            </a:r>
            <a:r>
              <a:rPr lang="en-US" altLang="zh-CN" sz="1400" dirty="0" smtClean="0"/>
              <a:t>] += I[</a:t>
            </a:r>
            <a:r>
              <a:rPr lang="en-US" altLang="zh-CN" sz="1400" dirty="0" smtClean="0">
                <a:solidFill>
                  <a:schemeClr val="accent6">
                    <a:lumMod val="75000"/>
                  </a:schemeClr>
                </a:solidFill>
              </a:rPr>
              <a:t>c1</a:t>
            </a:r>
            <a:r>
              <a:rPr lang="en-US" altLang="zh-CN" sz="1400" dirty="0" smtClean="0"/>
              <a:t>*</a:t>
            </a:r>
            <a:r>
              <a:rPr lang="en-US" altLang="zh-CN" sz="1400" dirty="0" smtClean="0">
                <a:solidFill>
                  <a:srgbClr val="FF0000"/>
                </a:solidFill>
              </a:rPr>
              <a:t>NPE</a:t>
            </a:r>
            <a:r>
              <a:rPr lang="en-US" altLang="zh-CN" sz="1400" dirty="0" smtClean="0"/>
              <a:t>+</a:t>
            </a:r>
            <a:r>
              <a:rPr lang="en-US" altLang="zh-CN" sz="1400" dirty="0" smtClean="0">
                <a:solidFill>
                  <a:schemeClr val="accent6">
                    <a:lumMod val="75000"/>
                  </a:schemeClr>
                </a:solidFill>
              </a:rPr>
              <a:t>c2</a:t>
            </a:r>
            <a:r>
              <a:rPr lang="en-US" altLang="zh-CN" sz="1400" dirty="0" smtClean="0"/>
              <a:t>][</a:t>
            </a:r>
            <a:r>
              <a:rPr lang="en-US" altLang="zh-CN" sz="1400" dirty="0" smtClean="0">
                <a:solidFill>
                  <a:schemeClr val="accent6">
                    <a:lumMod val="75000"/>
                  </a:schemeClr>
                </a:solidFill>
              </a:rPr>
              <a:t>t1</a:t>
            </a:r>
            <a:r>
              <a:rPr lang="en-US" altLang="zh-CN" sz="1400" dirty="0" smtClean="0"/>
              <a:t>*</a:t>
            </a:r>
            <a:r>
              <a:rPr lang="en-US" altLang="zh-CN" sz="1400" dirty="0" smtClean="0">
                <a:solidFill>
                  <a:srgbClr val="FF0000"/>
                </a:solidFill>
              </a:rPr>
              <a:t>S</a:t>
            </a:r>
            <a:r>
              <a:rPr lang="en-US" altLang="zh-CN" sz="1400" dirty="0" smtClean="0"/>
              <a:t>+</a:t>
            </a:r>
            <a:r>
              <a:rPr lang="en-US" altLang="zh-CN" sz="1400" dirty="0" smtClean="0">
                <a:solidFill>
                  <a:schemeClr val="accent6">
                    <a:lumMod val="75000"/>
                  </a:schemeClr>
                </a:solidFill>
              </a:rPr>
              <a:t>r1</a:t>
            </a:r>
            <a:r>
              <a:rPr lang="en-US" altLang="zh-CN" sz="1400" dirty="0" smtClean="0"/>
              <a:t>] * W[</a:t>
            </a:r>
            <a:r>
              <a:rPr lang="en-US" altLang="zh-CN" sz="1400" dirty="0" smtClean="0">
                <a:solidFill>
                  <a:schemeClr val="accent6">
                    <a:lumMod val="75000"/>
                  </a:schemeClr>
                </a:solidFill>
              </a:rPr>
              <a:t>c1</a:t>
            </a:r>
            <a:r>
              <a:rPr lang="en-US" altLang="zh-CN" sz="1400" dirty="0" smtClean="0"/>
              <a:t>*</a:t>
            </a:r>
            <a:r>
              <a:rPr lang="en-US" altLang="zh-CN" sz="1400" dirty="0" smtClean="0">
                <a:solidFill>
                  <a:srgbClr val="FF0000"/>
                </a:solidFill>
              </a:rPr>
              <a:t>NPE</a:t>
            </a:r>
            <a:r>
              <a:rPr lang="en-US" altLang="zh-CN" sz="1400" dirty="0" smtClean="0"/>
              <a:t>+</a:t>
            </a:r>
            <a:r>
              <a:rPr lang="en-US" altLang="zh-CN" sz="1400" dirty="0" smtClean="0">
                <a:solidFill>
                  <a:schemeClr val="accent6">
                    <a:lumMod val="75000"/>
                  </a:schemeClr>
                </a:solidFill>
              </a:rPr>
              <a:t>c2</a:t>
            </a:r>
            <a:r>
              <a:rPr lang="en-US" altLang="zh-CN" sz="1400" dirty="0" smtClean="0"/>
              <a:t>][</a:t>
            </a:r>
            <a:r>
              <a:rPr lang="en-US" altLang="zh-CN" sz="1400" dirty="0" smtClean="0">
                <a:solidFill>
                  <a:schemeClr val="accent6">
                    <a:lumMod val="75000"/>
                  </a:schemeClr>
                </a:solidFill>
              </a:rPr>
              <a:t>m1</a:t>
            </a:r>
            <a:r>
              <a:rPr lang="en-US" altLang="zh-CN" sz="1400" dirty="0" smtClean="0"/>
              <a:t>][</a:t>
            </a:r>
            <a:r>
              <a:rPr lang="en-US" altLang="zh-CN" sz="1400" dirty="0" smtClean="0">
                <a:solidFill>
                  <a:schemeClr val="accent6">
                    <a:lumMod val="75000"/>
                  </a:schemeClr>
                </a:solidFill>
              </a:rPr>
              <a:t>r1</a:t>
            </a:r>
            <a:r>
              <a:rPr lang="en-US" altLang="zh-CN" sz="1400" dirty="0" smtClean="0"/>
              <a:t>];</a:t>
            </a:r>
            <a:endParaRPr lang="en-US" altLang="zh-CN" sz="1400" dirty="0"/>
          </a:p>
          <a:p>
            <a:pPr marL="0" indent="0">
              <a:lnSpc>
                <a:spcPct val="50000"/>
              </a:lnSpc>
              <a:buNone/>
            </a:pPr>
            <a:r>
              <a:rPr lang="en-US" altLang="zh-CN" sz="1400" dirty="0" smtClean="0"/>
              <a:t>}}}}}</a:t>
            </a:r>
          </a:p>
          <a:p>
            <a:pPr marL="0" indent="0">
              <a:lnSpc>
                <a:spcPct val="50000"/>
              </a:lnSpc>
              <a:buNone/>
            </a:pPr>
            <a:r>
              <a:rPr lang="en-US" altLang="zh-CN" sz="1400" dirty="0" smtClean="0">
                <a:solidFill>
                  <a:schemeClr val="bg1">
                    <a:lumMod val="50000"/>
                  </a:schemeClr>
                </a:solidFill>
              </a:rPr>
              <a:t>//------ in parallel ------//</a:t>
            </a:r>
          </a:p>
          <a:p>
            <a:pPr marL="0" indent="0">
              <a:lnSpc>
                <a:spcPct val="50000"/>
              </a:lnSpc>
              <a:buNone/>
            </a:pPr>
            <a:r>
              <a:rPr lang="en-US" altLang="zh-CN" sz="1400" dirty="0" smtClean="0">
                <a:solidFill>
                  <a:schemeClr val="bg1">
                    <a:lumMod val="50000"/>
                  </a:schemeClr>
                </a:solidFill>
              </a:rPr>
              <a:t>// super-chip level</a:t>
            </a:r>
          </a:p>
          <a:p>
            <a:pPr marL="0" indent="0">
              <a:lnSpc>
                <a:spcPct val="50000"/>
              </a:lnSpc>
              <a:buNone/>
            </a:pPr>
            <a:r>
              <a:rPr lang="en-US" altLang="zh-CN" sz="1400" dirty="0" smtClean="0">
                <a:solidFill>
                  <a:srgbClr val="0070C0"/>
                </a:solidFill>
              </a:rPr>
              <a:t>for</a:t>
            </a:r>
            <a:r>
              <a:rPr lang="en-US" altLang="zh-CN" sz="1400" dirty="0" smtClean="0"/>
              <a:t>(</a:t>
            </a:r>
            <a:r>
              <a:rPr lang="en-US" altLang="zh-CN" sz="1400" dirty="0" smtClean="0">
                <a:solidFill>
                  <a:schemeClr val="accent6">
                    <a:lumMod val="75000"/>
                  </a:schemeClr>
                </a:solidFill>
              </a:rPr>
              <a:t>m2</a:t>
            </a:r>
            <a:r>
              <a:rPr lang="en-US" altLang="zh-CN" sz="1400" dirty="0" smtClean="0"/>
              <a:t>=0; </a:t>
            </a:r>
            <a:r>
              <a:rPr lang="en-US" altLang="zh-CN" sz="1400" dirty="0" smtClean="0">
                <a:solidFill>
                  <a:schemeClr val="accent6">
                    <a:lumMod val="75000"/>
                  </a:schemeClr>
                </a:solidFill>
              </a:rPr>
              <a:t>m2</a:t>
            </a:r>
            <a:r>
              <a:rPr lang="en-US" altLang="zh-CN" sz="1400" dirty="0" smtClean="0"/>
              <a:t>&lt;</a:t>
            </a:r>
            <a:r>
              <a:rPr lang="en-US" altLang="zh-CN" sz="1400" dirty="0" smtClean="0">
                <a:solidFill>
                  <a:srgbClr val="FF0000"/>
                </a:solidFill>
              </a:rPr>
              <a:t>M</a:t>
            </a:r>
            <a:r>
              <a:rPr lang="en-US" altLang="zh-CN" sz="1400" dirty="0" smtClean="0"/>
              <a:t>; </a:t>
            </a:r>
            <a:r>
              <a:rPr lang="en-US" altLang="zh-CN" sz="1400" dirty="0" smtClean="0">
                <a:solidFill>
                  <a:schemeClr val="accent6">
                    <a:lumMod val="75000"/>
                  </a:schemeClr>
                </a:solidFill>
              </a:rPr>
              <a:t>m2</a:t>
            </a:r>
            <a:r>
              <a:rPr lang="en-US" altLang="zh-CN" sz="1400" dirty="0" smtClean="0"/>
              <a:t>++) {</a:t>
            </a:r>
          </a:p>
          <a:p>
            <a:pPr marL="0" indent="0">
              <a:lnSpc>
                <a:spcPct val="50000"/>
              </a:lnSpc>
              <a:buNone/>
            </a:pPr>
            <a:r>
              <a:rPr lang="en-US" altLang="zh-CN" sz="1400" dirty="0" smtClean="0"/>
              <a:t>    </a:t>
            </a:r>
            <a:r>
              <a:rPr lang="en-US" altLang="zh-CN" sz="1400" dirty="0" smtClean="0">
                <a:solidFill>
                  <a:schemeClr val="bg1">
                    <a:lumMod val="50000"/>
                  </a:schemeClr>
                </a:solidFill>
              </a:rPr>
              <a:t>// adder tree level</a:t>
            </a:r>
          </a:p>
          <a:p>
            <a:pPr marL="0" indent="0">
              <a:lnSpc>
                <a:spcPct val="50000"/>
              </a:lnSpc>
              <a:buNone/>
            </a:pPr>
            <a:r>
              <a:rPr lang="en-US" altLang="zh-CN" sz="1400" dirty="0"/>
              <a:t> </a:t>
            </a:r>
            <a:r>
              <a:rPr lang="en-US" altLang="zh-CN" sz="1400" dirty="0" smtClean="0"/>
              <a:t>   </a:t>
            </a:r>
            <a:r>
              <a:rPr lang="en-US" altLang="zh-CN" sz="1400" dirty="0" smtClean="0">
                <a:solidFill>
                  <a:srgbClr val="0070C0"/>
                </a:solidFill>
              </a:rPr>
              <a:t>for</a:t>
            </a:r>
            <a:r>
              <a:rPr lang="en-US" altLang="zh-CN" sz="1400" dirty="0" smtClean="0"/>
              <a:t>(</a:t>
            </a:r>
            <a:r>
              <a:rPr lang="en-US" altLang="zh-CN" sz="1400" dirty="0" smtClean="0">
                <a:solidFill>
                  <a:schemeClr val="accent6">
                    <a:lumMod val="75000"/>
                  </a:schemeClr>
                </a:solidFill>
              </a:rPr>
              <a:t>t2</a:t>
            </a:r>
            <a:r>
              <a:rPr lang="en-US" altLang="zh-CN" sz="1400" dirty="0" smtClean="0"/>
              <a:t>=0; </a:t>
            </a:r>
            <a:r>
              <a:rPr lang="en-US" altLang="zh-CN" sz="1400" dirty="0" smtClean="0">
                <a:solidFill>
                  <a:schemeClr val="accent6">
                    <a:lumMod val="75000"/>
                  </a:schemeClr>
                </a:solidFill>
              </a:rPr>
              <a:t>t2</a:t>
            </a:r>
            <a:r>
              <a:rPr lang="en-US" altLang="zh-CN" sz="1400" dirty="0" smtClean="0"/>
              <a:t>&lt;</a:t>
            </a:r>
            <a:r>
              <a:rPr lang="en-US" altLang="zh-CN" sz="1400" dirty="0" smtClean="0">
                <a:solidFill>
                  <a:srgbClr val="FF0000"/>
                </a:solidFill>
              </a:rPr>
              <a:t>T</a:t>
            </a:r>
            <a:r>
              <a:rPr lang="en-US" altLang="zh-CN" sz="1400" dirty="0" smtClean="0"/>
              <a:t>; </a:t>
            </a:r>
            <a:r>
              <a:rPr lang="en-US" altLang="zh-CN" sz="1400" dirty="0" smtClean="0">
                <a:solidFill>
                  <a:schemeClr val="accent6">
                    <a:lumMod val="75000"/>
                  </a:schemeClr>
                </a:solidFill>
              </a:rPr>
              <a:t>t2</a:t>
            </a:r>
            <a:r>
              <a:rPr lang="en-US" altLang="zh-CN" sz="1400" dirty="0" smtClean="0"/>
              <a:t>++) {</a:t>
            </a:r>
          </a:p>
          <a:p>
            <a:pPr marL="0" indent="0">
              <a:lnSpc>
                <a:spcPct val="50000"/>
              </a:lnSpc>
              <a:buNone/>
            </a:pPr>
            <a:r>
              <a:rPr lang="en-US" altLang="zh-CN" sz="1400" dirty="0" smtClean="0"/>
              <a:t>        </a:t>
            </a:r>
            <a:r>
              <a:rPr lang="en-US" altLang="zh-CN" sz="1400" dirty="0" smtClean="0">
                <a:solidFill>
                  <a:srgbClr val="0070C0"/>
                </a:solidFill>
              </a:rPr>
              <a:t>for</a:t>
            </a:r>
            <a:r>
              <a:rPr lang="en-US" altLang="zh-CN" sz="1400" dirty="0" smtClean="0"/>
              <a:t>(</a:t>
            </a:r>
            <a:r>
              <a:rPr lang="en-US" altLang="zh-CN" sz="1400" dirty="0" smtClean="0">
                <a:solidFill>
                  <a:schemeClr val="accent6">
                    <a:lumMod val="75000"/>
                  </a:schemeClr>
                </a:solidFill>
              </a:rPr>
              <a:t>c3</a:t>
            </a:r>
            <a:r>
              <a:rPr lang="en-US" altLang="zh-CN" sz="1400" dirty="0" smtClean="0"/>
              <a:t>=0; </a:t>
            </a:r>
            <a:r>
              <a:rPr lang="en-US" altLang="zh-CN" sz="1400" dirty="0" smtClean="0">
                <a:solidFill>
                  <a:schemeClr val="accent6">
                    <a:lumMod val="75000"/>
                  </a:schemeClr>
                </a:solidFill>
              </a:rPr>
              <a:t>c3</a:t>
            </a:r>
            <a:r>
              <a:rPr lang="en-US" altLang="zh-CN" sz="1400" dirty="0" smtClean="0"/>
              <a:t>&lt;</a:t>
            </a:r>
            <a:r>
              <a:rPr lang="en-US" altLang="zh-CN" sz="1400" dirty="0" smtClean="0">
                <a:solidFill>
                  <a:srgbClr val="FF0000"/>
                </a:solidFill>
              </a:rPr>
              <a:t>C</a:t>
            </a:r>
            <a:r>
              <a:rPr lang="en-US" altLang="zh-CN" sz="1400" dirty="0" smtClean="0"/>
              <a:t>/</a:t>
            </a:r>
            <a:r>
              <a:rPr lang="en-US" altLang="zh-CN" sz="1400" dirty="0" smtClean="0">
                <a:solidFill>
                  <a:srgbClr val="FF0000"/>
                </a:solidFill>
              </a:rPr>
              <a:t>NPE</a:t>
            </a:r>
            <a:r>
              <a:rPr lang="en-US" altLang="zh-CN" sz="1400" dirty="0" smtClean="0"/>
              <a:t>; </a:t>
            </a:r>
            <a:r>
              <a:rPr lang="en-US" altLang="zh-CN" sz="1400" dirty="0" smtClean="0">
                <a:solidFill>
                  <a:schemeClr val="accent6">
                    <a:lumMod val="75000"/>
                  </a:schemeClr>
                </a:solidFill>
              </a:rPr>
              <a:t>c3</a:t>
            </a:r>
            <a:r>
              <a:rPr lang="en-US" altLang="zh-CN" sz="1400" dirty="0" smtClean="0"/>
              <a:t>++) {</a:t>
            </a:r>
          </a:p>
          <a:p>
            <a:pPr marL="0" indent="0">
              <a:lnSpc>
                <a:spcPct val="50000"/>
              </a:lnSpc>
              <a:buNone/>
            </a:pPr>
            <a:r>
              <a:rPr lang="en-US" altLang="zh-CN" sz="1400" dirty="0"/>
              <a:t> </a:t>
            </a:r>
            <a:r>
              <a:rPr lang="en-US" altLang="zh-CN" sz="1400" dirty="0" smtClean="0"/>
              <a:t>           if </a:t>
            </a:r>
            <a:r>
              <a:rPr lang="en-US" altLang="zh-CN" sz="1400" dirty="0" err="1" smtClean="0"/>
              <a:t>Ot</a:t>
            </a:r>
            <a:r>
              <a:rPr lang="en-US" altLang="zh-CN" sz="1400" dirty="0" smtClean="0"/>
              <a:t> is prepared then </a:t>
            </a:r>
            <a:r>
              <a:rPr lang="en-US" altLang="zh-CN" sz="1400" dirty="0" smtClean="0">
                <a:solidFill>
                  <a:srgbClr val="0070C0"/>
                </a:solidFill>
              </a:rPr>
              <a:t>parallel for</a:t>
            </a:r>
            <a:r>
              <a:rPr lang="en-US" altLang="zh-CN" sz="1400" dirty="0" smtClean="0"/>
              <a:t>(</a:t>
            </a:r>
            <a:r>
              <a:rPr lang="en-US" altLang="zh-CN" sz="1400" dirty="0" smtClean="0">
                <a:solidFill>
                  <a:schemeClr val="accent6">
                    <a:lumMod val="75000"/>
                  </a:schemeClr>
                </a:solidFill>
              </a:rPr>
              <a:t>c4</a:t>
            </a:r>
            <a:r>
              <a:rPr lang="en-US" altLang="zh-CN" sz="1400" dirty="0" smtClean="0"/>
              <a:t>=0; </a:t>
            </a:r>
            <a:r>
              <a:rPr lang="en-US" altLang="zh-CN" sz="1400" dirty="0" smtClean="0">
                <a:solidFill>
                  <a:schemeClr val="accent6">
                    <a:lumMod val="75000"/>
                  </a:schemeClr>
                </a:solidFill>
              </a:rPr>
              <a:t>c4</a:t>
            </a:r>
            <a:r>
              <a:rPr lang="en-US" altLang="zh-CN" sz="1400" dirty="0" smtClean="0"/>
              <a:t>&lt;</a:t>
            </a:r>
            <a:r>
              <a:rPr lang="en-US" altLang="zh-CN" sz="1400" dirty="0" smtClean="0">
                <a:solidFill>
                  <a:srgbClr val="FF0000"/>
                </a:solidFill>
              </a:rPr>
              <a:t>NPE</a:t>
            </a:r>
            <a:r>
              <a:rPr lang="en-US" altLang="zh-CN" sz="1400" dirty="0" smtClean="0"/>
              <a:t>; </a:t>
            </a:r>
            <a:r>
              <a:rPr lang="en-US" altLang="zh-CN" sz="1400" dirty="0" smtClean="0">
                <a:solidFill>
                  <a:schemeClr val="accent6">
                    <a:lumMod val="75000"/>
                  </a:schemeClr>
                </a:solidFill>
              </a:rPr>
              <a:t>c4</a:t>
            </a:r>
            <a:r>
              <a:rPr lang="en-US" altLang="zh-CN" sz="1400" dirty="0" smtClean="0"/>
              <a:t>++) {</a:t>
            </a:r>
          </a:p>
          <a:p>
            <a:pPr marL="0" indent="0">
              <a:lnSpc>
                <a:spcPct val="50000"/>
              </a:lnSpc>
              <a:buNone/>
            </a:pPr>
            <a:r>
              <a:rPr lang="en-US" altLang="zh-CN" sz="1400" dirty="0"/>
              <a:t> </a:t>
            </a:r>
            <a:r>
              <a:rPr lang="en-US" altLang="zh-CN" sz="1400" dirty="0" smtClean="0"/>
              <a:t>               Od[</a:t>
            </a:r>
            <a:r>
              <a:rPr lang="en-US" altLang="zh-CN" sz="1400" dirty="0" smtClean="0">
                <a:solidFill>
                  <a:schemeClr val="accent6">
                    <a:lumMod val="75000"/>
                  </a:schemeClr>
                </a:solidFill>
              </a:rPr>
              <a:t>c3</a:t>
            </a:r>
            <a:r>
              <a:rPr lang="en-US" altLang="zh-CN" sz="1400" dirty="0" smtClean="0"/>
              <a:t>][</a:t>
            </a:r>
            <a:r>
              <a:rPr lang="en-US" altLang="zh-CN" sz="1400" dirty="0" smtClean="0">
                <a:solidFill>
                  <a:schemeClr val="accent6">
                    <a:lumMod val="75000"/>
                  </a:schemeClr>
                </a:solidFill>
              </a:rPr>
              <a:t>m2</a:t>
            </a:r>
            <a:r>
              <a:rPr lang="en-US" altLang="zh-CN" sz="1400" dirty="0" smtClean="0"/>
              <a:t>][</a:t>
            </a:r>
            <a:r>
              <a:rPr lang="en-US" altLang="zh-CN" sz="1400" dirty="0" smtClean="0">
                <a:solidFill>
                  <a:schemeClr val="accent6">
                    <a:lumMod val="75000"/>
                  </a:schemeClr>
                </a:solidFill>
              </a:rPr>
              <a:t>t2</a:t>
            </a:r>
            <a:r>
              <a:rPr lang="en-US" altLang="zh-CN" sz="1400" dirty="0" smtClean="0"/>
              <a:t>] += </a:t>
            </a:r>
            <a:r>
              <a:rPr lang="en-US" altLang="zh-CN" sz="1400" dirty="0" err="1" smtClean="0"/>
              <a:t>Ot</a:t>
            </a:r>
            <a:r>
              <a:rPr lang="en-US" altLang="zh-CN" sz="1400" dirty="0" smtClean="0"/>
              <a:t>[</a:t>
            </a:r>
            <a:r>
              <a:rPr lang="en-US" altLang="zh-CN" sz="1400" dirty="0" smtClean="0">
                <a:solidFill>
                  <a:schemeClr val="accent6">
                    <a:lumMod val="75000"/>
                  </a:schemeClr>
                </a:solidFill>
              </a:rPr>
              <a:t>c3</a:t>
            </a:r>
            <a:r>
              <a:rPr lang="en-US" altLang="zh-CN" sz="1400" dirty="0" smtClean="0"/>
              <a:t>*</a:t>
            </a:r>
            <a:r>
              <a:rPr lang="en-US" altLang="zh-CN" sz="1400" dirty="0" smtClean="0">
                <a:solidFill>
                  <a:srgbClr val="FF0000"/>
                </a:solidFill>
              </a:rPr>
              <a:t>NPE</a:t>
            </a:r>
            <a:r>
              <a:rPr lang="en-US" altLang="zh-CN" sz="1400" dirty="0" smtClean="0"/>
              <a:t>+</a:t>
            </a:r>
            <a:r>
              <a:rPr lang="en-US" altLang="zh-CN" sz="1400" dirty="0" smtClean="0">
                <a:solidFill>
                  <a:schemeClr val="accent6">
                    <a:lumMod val="75000"/>
                  </a:schemeClr>
                </a:solidFill>
              </a:rPr>
              <a:t>c4</a:t>
            </a:r>
            <a:r>
              <a:rPr lang="en-US" altLang="zh-CN" sz="1400" dirty="0" smtClean="0"/>
              <a:t>][</a:t>
            </a:r>
            <a:r>
              <a:rPr lang="en-US" altLang="zh-CN" sz="1400" dirty="0" smtClean="0">
                <a:solidFill>
                  <a:schemeClr val="accent6">
                    <a:lumMod val="75000"/>
                  </a:schemeClr>
                </a:solidFill>
              </a:rPr>
              <a:t>m2</a:t>
            </a:r>
            <a:r>
              <a:rPr lang="en-US" altLang="zh-CN" sz="1400" dirty="0" smtClean="0"/>
              <a:t>][</a:t>
            </a:r>
            <a:r>
              <a:rPr lang="en-US" altLang="zh-CN" sz="1400" dirty="0" smtClean="0">
                <a:solidFill>
                  <a:schemeClr val="accent6">
                    <a:lumMod val="75000"/>
                  </a:schemeClr>
                </a:solidFill>
              </a:rPr>
              <a:t>t2</a:t>
            </a:r>
            <a:r>
              <a:rPr lang="en-US" altLang="zh-CN" sz="1400" dirty="0" smtClean="0"/>
              <a:t>];</a:t>
            </a:r>
          </a:p>
          <a:p>
            <a:pPr marL="0" indent="0">
              <a:lnSpc>
                <a:spcPct val="50000"/>
              </a:lnSpc>
              <a:buNone/>
            </a:pPr>
            <a:r>
              <a:rPr lang="en-US" altLang="zh-CN" sz="1400" dirty="0"/>
              <a:t> </a:t>
            </a:r>
            <a:r>
              <a:rPr lang="en-US" altLang="zh-CN" sz="1400" dirty="0" smtClean="0"/>
              <a:t>           }</a:t>
            </a:r>
          </a:p>
          <a:p>
            <a:pPr marL="0" indent="0">
              <a:lnSpc>
                <a:spcPct val="50000"/>
              </a:lnSpc>
              <a:buNone/>
            </a:pPr>
            <a:r>
              <a:rPr lang="en-US" altLang="zh-CN" sz="1400" dirty="0"/>
              <a:t> </a:t>
            </a:r>
            <a:r>
              <a:rPr lang="en-US" altLang="zh-CN" sz="1400" dirty="0" smtClean="0"/>
              <a:t>       }</a:t>
            </a:r>
          </a:p>
          <a:p>
            <a:pPr marL="0" indent="0">
              <a:lnSpc>
                <a:spcPct val="50000"/>
              </a:lnSpc>
              <a:buNone/>
            </a:pPr>
            <a:r>
              <a:rPr lang="en-US" altLang="zh-CN" sz="1400" dirty="0" smtClean="0"/>
              <a:t>        if Od is prepared then </a:t>
            </a:r>
            <a:r>
              <a:rPr lang="en-US" altLang="zh-CN" sz="1400" dirty="0" smtClean="0">
                <a:solidFill>
                  <a:srgbClr val="0070C0"/>
                </a:solidFill>
              </a:rPr>
              <a:t>parallel for</a:t>
            </a:r>
            <a:r>
              <a:rPr lang="en-US" altLang="zh-CN" sz="1400" dirty="0" smtClean="0"/>
              <a:t>(</a:t>
            </a:r>
            <a:r>
              <a:rPr lang="en-US" altLang="zh-CN" sz="1400" dirty="0" smtClean="0">
                <a:solidFill>
                  <a:schemeClr val="accent6">
                    <a:lumMod val="75000"/>
                  </a:schemeClr>
                </a:solidFill>
              </a:rPr>
              <a:t>c5</a:t>
            </a:r>
            <a:r>
              <a:rPr lang="en-US" altLang="zh-CN" sz="1400" dirty="0" smtClean="0"/>
              <a:t>=0</a:t>
            </a:r>
            <a:r>
              <a:rPr lang="en-US" altLang="zh-CN" sz="1400" dirty="0"/>
              <a:t>; </a:t>
            </a:r>
            <a:r>
              <a:rPr lang="en-US" altLang="zh-CN" sz="1400" dirty="0" smtClean="0">
                <a:solidFill>
                  <a:schemeClr val="accent6">
                    <a:lumMod val="75000"/>
                  </a:schemeClr>
                </a:solidFill>
              </a:rPr>
              <a:t>c5</a:t>
            </a:r>
            <a:r>
              <a:rPr lang="en-US" altLang="zh-CN" sz="1400" dirty="0" smtClean="0"/>
              <a:t>&lt;</a:t>
            </a:r>
            <a:r>
              <a:rPr lang="en-US" altLang="zh-CN" sz="1400" dirty="0" smtClean="0">
                <a:solidFill>
                  <a:srgbClr val="FF0000"/>
                </a:solidFill>
              </a:rPr>
              <a:t>C</a:t>
            </a:r>
            <a:r>
              <a:rPr lang="en-US" altLang="zh-CN" sz="1400" dirty="0" smtClean="0"/>
              <a:t>/</a:t>
            </a:r>
            <a:r>
              <a:rPr lang="en-US" altLang="zh-CN" sz="1400" dirty="0" smtClean="0">
                <a:solidFill>
                  <a:srgbClr val="FF0000"/>
                </a:solidFill>
              </a:rPr>
              <a:t>NPE</a:t>
            </a:r>
            <a:r>
              <a:rPr lang="en-US" altLang="zh-CN" sz="1400" dirty="0"/>
              <a:t>; </a:t>
            </a:r>
            <a:r>
              <a:rPr lang="en-US" altLang="zh-CN" sz="1400" dirty="0" smtClean="0">
                <a:solidFill>
                  <a:schemeClr val="accent6">
                    <a:lumMod val="75000"/>
                  </a:schemeClr>
                </a:solidFill>
              </a:rPr>
              <a:t>c5</a:t>
            </a:r>
            <a:r>
              <a:rPr lang="en-US" altLang="zh-CN" sz="1400" dirty="0" smtClean="0"/>
              <a:t>++) {</a:t>
            </a:r>
          </a:p>
          <a:p>
            <a:pPr marL="0" indent="0">
              <a:lnSpc>
                <a:spcPct val="50000"/>
              </a:lnSpc>
              <a:buNone/>
            </a:pPr>
            <a:r>
              <a:rPr lang="en-US" altLang="zh-CN" sz="1400" dirty="0"/>
              <a:t> </a:t>
            </a:r>
            <a:r>
              <a:rPr lang="en-US" altLang="zh-CN" sz="1400" dirty="0" smtClean="0"/>
              <a:t>           Of[</a:t>
            </a:r>
            <a:r>
              <a:rPr lang="en-US" altLang="zh-CN" sz="1400" dirty="0" smtClean="0">
                <a:solidFill>
                  <a:schemeClr val="accent6">
                    <a:lumMod val="75000"/>
                  </a:schemeClr>
                </a:solidFill>
              </a:rPr>
              <a:t>m2</a:t>
            </a:r>
            <a:r>
              <a:rPr lang="en-US" altLang="zh-CN" sz="1400" dirty="0" smtClean="0"/>
              <a:t>][</a:t>
            </a:r>
            <a:r>
              <a:rPr lang="en-US" altLang="zh-CN" sz="1400" dirty="0" smtClean="0">
                <a:solidFill>
                  <a:schemeClr val="accent6">
                    <a:lumMod val="75000"/>
                  </a:schemeClr>
                </a:solidFill>
              </a:rPr>
              <a:t>t2</a:t>
            </a:r>
            <a:r>
              <a:rPr lang="en-US" altLang="zh-CN" sz="1400" dirty="0" smtClean="0"/>
              <a:t>] += Od[</a:t>
            </a:r>
            <a:r>
              <a:rPr lang="en-US" altLang="zh-CN" sz="1400" dirty="0" smtClean="0">
                <a:solidFill>
                  <a:schemeClr val="accent6">
                    <a:lumMod val="75000"/>
                  </a:schemeClr>
                </a:solidFill>
              </a:rPr>
              <a:t>c5</a:t>
            </a:r>
            <a:r>
              <a:rPr lang="en-US" altLang="zh-CN" sz="1400" dirty="0" smtClean="0"/>
              <a:t>][</a:t>
            </a:r>
            <a:r>
              <a:rPr lang="en-US" altLang="zh-CN" sz="1400" dirty="0" smtClean="0">
                <a:solidFill>
                  <a:schemeClr val="accent6">
                    <a:lumMod val="75000"/>
                  </a:schemeClr>
                </a:solidFill>
              </a:rPr>
              <a:t>m2</a:t>
            </a:r>
            <a:r>
              <a:rPr lang="en-US" altLang="zh-CN" sz="1400" dirty="0" smtClean="0"/>
              <a:t>][</a:t>
            </a:r>
            <a:r>
              <a:rPr lang="en-US" altLang="zh-CN" sz="1400" dirty="0" smtClean="0">
                <a:solidFill>
                  <a:schemeClr val="accent6">
                    <a:lumMod val="75000"/>
                  </a:schemeClr>
                </a:solidFill>
              </a:rPr>
              <a:t>t2</a:t>
            </a:r>
            <a:r>
              <a:rPr lang="en-US" altLang="zh-CN" sz="1400" dirty="0" smtClean="0"/>
              <a:t>];</a:t>
            </a:r>
          </a:p>
          <a:p>
            <a:pPr marL="0" indent="0">
              <a:lnSpc>
                <a:spcPct val="50000"/>
              </a:lnSpc>
              <a:buNone/>
            </a:pPr>
            <a:r>
              <a:rPr lang="en-US" altLang="zh-CN" sz="1400" dirty="0"/>
              <a:t> </a:t>
            </a:r>
            <a:r>
              <a:rPr lang="en-US" altLang="zh-CN" sz="1400" dirty="0" smtClean="0"/>
              <a:t>       }</a:t>
            </a:r>
            <a:endParaRPr lang="en-US" altLang="zh-CN" sz="1400" dirty="0"/>
          </a:p>
          <a:p>
            <a:pPr marL="0" indent="0">
              <a:lnSpc>
                <a:spcPct val="50000"/>
              </a:lnSpc>
              <a:buNone/>
            </a:pPr>
            <a:r>
              <a:rPr lang="en-US" altLang="zh-CN" sz="1400" dirty="0" smtClean="0"/>
              <a:t>}}</a:t>
            </a:r>
          </a:p>
        </p:txBody>
      </p:sp>
      <p:sp>
        <p:nvSpPr>
          <p:cNvPr id="4" name="日期占位符 3"/>
          <p:cNvSpPr>
            <a:spLocks noGrp="1"/>
          </p:cNvSpPr>
          <p:nvPr>
            <p:ph type="dt" sz="half" idx="10"/>
          </p:nvPr>
        </p:nvSpPr>
        <p:spPr/>
        <p:txBody>
          <a:bodyPr/>
          <a:lstStyle/>
          <a:p>
            <a:fld id="{B82518BD-182A-4EAB-86F4-B9C59FA0A4D4}"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11</a:t>
            </a:fld>
            <a:endParaRPr lang="zh-CN" altLang="en-US"/>
          </a:p>
        </p:txBody>
      </p:sp>
      <p:sp>
        <p:nvSpPr>
          <p:cNvPr id="7" name="TextBox 6"/>
          <p:cNvSpPr txBox="1"/>
          <p:nvPr/>
        </p:nvSpPr>
        <p:spPr>
          <a:xfrm>
            <a:off x="3430161" y="1045787"/>
            <a:ext cx="4898200" cy="928396"/>
          </a:xfrm>
          <a:prstGeom prst="rect">
            <a:avLst/>
          </a:prstGeom>
          <a:noFill/>
        </p:spPr>
        <p:txBody>
          <a:bodyPr wrap="none" rtlCol="0">
            <a:spAutoFit/>
          </a:bodyPr>
          <a:lstStyle/>
          <a:p>
            <a:pPr marL="228600" lvl="0" indent="-228600">
              <a:lnSpc>
                <a:spcPct val="50000"/>
              </a:lnSpc>
              <a:spcBef>
                <a:spcPts val="1000"/>
              </a:spcBef>
              <a:buFont typeface="Arial" panose="020B0604020202020204" pitchFamily="34" charset="0"/>
              <a:buChar char="•"/>
            </a:pPr>
            <a:r>
              <a:rPr lang="en-US" altLang="zh-CN" sz="1400" dirty="0">
                <a:solidFill>
                  <a:prstClr val="black"/>
                </a:solidFill>
              </a:rPr>
              <a:t>Input </a:t>
            </a:r>
            <a:r>
              <a:rPr lang="en-US" altLang="zh-CN" sz="1400" dirty="0" err="1">
                <a:solidFill>
                  <a:prstClr val="black"/>
                </a:solidFill>
              </a:rPr>
              <a:t>Fmaps</a:t>
            </a:r>
            <a:r>
              <a:rPr lang="en-US" altLang="zh-CN" sz="1400" dirty="0">
                <a:solidFill>
                  <a:prstClr val="black"/>
                </a:solidFill>
              </a:rPr>
              <a:t>:  I[</a:t>
            </a:r>
            <a:r>
              <a:rPr lang="en-US" altLang="zh-CN" sz="1400" dirty="0">
                <a:solidFill>
                  <a:srgbClr val="FF0000"/>
                </a:solidFill>
              </a:rPr>
              <a:t>C</a:t>
            </a:r>
            <a:r>
              <a:rPr lang="en-US" altLang="zh-CN" sz="1400" dirty="0">
                <a:solidFill>
                  <a:prstClr val="black"/>
                </a:solidFill>
              </a:rPr>
              <a:t>][</a:t>
            </a:r>
            <a:r>
              <a:rPr lang="en-US" altLang="zh-CN" sz="1400" dirty="0">
                <a:solidFill>
                  <a:srgbClr val="FF0000"/>
                </a:solidFill>
              </a:rPr>
              <a:t>L</a:t>
            </a:r>
            <a:r>
              <a:rPr lang="en-US" altLang="zh-CN" sz="1400" dirty="0">
                <a:solidFill>
                  <a:prstClr val="black"/>
                </a:solidFill>
              </a:rPr>
              <a:t>]</a:t>
            </a:r>
          </a:p>
          <a:p>
            <a:pPr marL="228600" lvl="0" indent="-228600">
              <a:lnSpc>
                <a:spcPct val="50000"/>
              </a:lnSpc>
              <a:spcBef>
                <a:spcPts val="1000"/>
              </a:spcBef>
              <a:buFont typeface="Arial" panose="020B0604020202020204" pitchFamily="34" charset="0"/>
              <a:buChar char="•"/>
            </a:pPr>
            <a:r>
              <a:rPr lang="en-US" altLang="zh-CN" sz="1400" dirty="0">
                <a:solidFill>
                  <a:prstClr val="black"/>
                </a:solidFill>
              </a:rPr>
              <a:t>Filter weights:  W[</a:t>
            </a:r>
            <a:r>
              <a:rPr lang="en-US" altLang="zh-CN" sz="1400" dirty="0">
                <a:solidFill>
                  <a:srgbClr val="FF0000"/>
                </a:solidFill>
              </a:rPr>
              <a:t>C</a:t>
            </a:r>
            <a:r>
              <a:rPr lang="en-US" altLang="zh-CN" sz="1400" dirty="0">
                <a:solidFill>
                  <a:prstClr val="black"/>
                </a:solidFill>
              </a:rPr>
              <a:t>][</a:t>
            </a:r>
            <a:r>
              <a:rPr lang="en-US" altLang="zh-CN" sz="1400" dirty="0">
                <a:solidFill>
                  <a:srgbClr val="FF0000"/>
                </a:solidFill>
              </a:rPr>
              <a:t>M</a:t>
            </a:r>
            <a:r>
              <a:rPr lang="en-US" altLang="zh-CN" sz="1400" dirty="0">
                <a:solidFill>
                  <a:prstClr val="black"/>
                </a:solidFill>
              </a:rPr>
              <a:t>][</a:t>
            </a:r>
            <a:r>
              <a:rPr lang="en-US" altLang="zh-CN" sz="1400" dirty="0">
                <a:solidFill>
                  <a:srgbClr val="FF0000"/>
                </a:solidFill>
              </a:rPr>
              <a:t>R</a:t>
            </a:r>
            <a:r>
              <a:rPr lang="en-US" altLang="zh-CN" sz="1400" dirty="0">
                <a:solidFill>
                  <a:prstClr val="black"/>
                </a:solidFill>
              </a:rPr>
              <a:t>]</a:t>
            </a:r>
          </a:p>
          <a:p>
            <a:pPr marL="228600" lvl="0" indent="-228600">
              <a:lnSpc>
                <a:spcPct val="50000"/>
              </a:lnSpc>
              <a:spcBef>
                <a:spcPts val="1000"/>
              </a:spcBef>
              <a:buFont typeface="Arial" panose="020B0604020202020204" pitchFamily="34" charset="0"/>
              <a:buChar char="•"/>
            </a:pPr>
            <a:r>
              <a:rPr lang="en-US" altLang="zh-CN" sz="1400" dirty="0">
                <a:solidFill>
                  <a:prstClr val="black"/>
                </a:solidFill>
              </a:rPr>
              <a:t>Output </a:t>
            </a:r>
            <a:r>
              <a:rPr lang="en-US" altLang="zh-CN" sz="1400" dirty="0" err="1">
                <a:solidFill>
                  <a:prstClr val="black"/>
                </a:solidFill>
              </a:rPr>
              <a:t>Fmaps</a:t>
            </a:r>
            <a:r>
              <a:rPr lang="en-US" altLang="zh-CN" sz="1400" dirty="0">
                <a:solidFill>
                  <a:prstClr val="black"/>
                </a:solidFill>
              </a:rPr>
              <a:t>:  </a:t>
            </a:r>
            <a:r>
              <a:rPr lang="en-US" altLang="zh-CN" sz="1400" dirty="0" err="1">
                <a:solidFill>
                  <a:prstClr val="black"/>
                </a:solidFill>
              </a:rPr>
              <a:t>Ot</a:t>
            </a:r>
            <a:r>
              <a:rPr lang="en-US" altLang="zh-CN" sz="1400" dirty="0">
                <a:solidFill>
                  <a:prstClr val="black"/>
                </a:solidFill>
              </a:rPr>
              <a:t>[</a:t>
            </a:r>
            <a:r>
              <a:rPr lang="en-US" altLang="zh-CN" sz="1400" dirty="0">
                <a:solidFill>
                  <a:srgbClr val="FF0000"/>
                </a:solidFill>
              </a:rPr>
              <a:t>C</a:t>
            </a:r>
            <a:r>
              <a:rPr lang="en-US" altLang="zh-CN" sz="1400" dirty="0">
                <a:solidFill>
                  <a:prstClr val="black"/>
                </a:solidFill>
              </a:rPr>
              <a:t>][</a:t>
            </a:r>
            <a:r>
              <a:rPr lang="en-US" altLang="zh-CN" sz="1400" dirty="0">
                <a:solidFill>
                  <a:srgbClr val="FF0000"/>
                </a:solidFill>
              </a:rPr>
              <a:t>M</a:t>
            </a:r>
            <a:r>
              <a:rPr lang="en-US" altLang="zh-CN" sz="1400" dirty="0">
                <a:solidFill>
                  <a:prstClr val="black"/>
                </a:solidFill>
              </a:rPr>
              <a:t>][</a:t>
            </a:r>
            <a:r>
              <a:rPr lang="en-US" altLang="zh-CN" sz="1400" dirty="0">
                <a:solidFill>
                  <a:srgbClr val="FF0000"/>
                </a:solidFill>
              </a:rPr>
              <a:t>T</a:t>
            </a:r>
            <a:r>
              <a:rPr lang="en-US" altLang="zh-CN" sz="1400" dirty="0">
                <a:solidFill>
                  <a:prstClr val="black"/>
                </a:solidFill>
              </a:rPr>
              <a:t>]  </a:t>
            </a:r>
            <a:r>
              <a:rPr lang="en-US" altLang="zh-CN" sz="1400" dirty="0">
                <a:solidFill>
                  <a:prstClr val="black"/>
                </a:solidFill>
                <a:sym typeface="Wingdings" panose="05000000000000000000" pitchFamily="2" charset="2"/>
              </a:rPr>
              <a:t> </a:t>
            </a:r>
            <a:r>
              <a:rPr lang="en-US" altLang="zh-CN" sz="1400" dirty="0">
                <a:solidFill>
                  <a:prstClr val="black"/>
                </a:solidFill>
              </a:rPr>
              <a:t>Od[</a:t>
            </a:r>
            <a:r>
              <a:rPr lang="en-US" altLang="zh-CN" sz="1400" dirty="0">
                <a:solidFill>
                  <a:srgbClr val="FF0000"/>
                </a:solidFill>
              </a:rPr>
              <a:t>C</a:t>
            </a:r>
            <a:r>
              <a:rPr lang="en-US" altLang="zh-CN" sz="1400" dirty="0">
                <a:solidFill>
                  <a:prstClr val="black"/>
                </a:solidFill>
              </a:rPr>
              <a:t>/</a:t>
            </a:r>
            <a:r>
              <a:rPr lang="en-US" altLang="zh-CN" sz="1400" dirty="0">
                <a:solidFill>
                  <a:srgbClr val="FF0000"/>
                </a:solidFill>
              </a:rPr>
              <a:t>NPE</a:t>
            </a:r>
            <a:r>
              <a:rPr lang="en-US" altLang="zh-CN" sz="1400" dirty="0">
                <a:solidFill>
                  <a:prstClr val="black"/>
                </a:solidFill>
              </a:rPr>
              <a:t>][</a:t>
            </a:r>
            <a:r>
              <a:rPr lang="en-US" altLang="zh-CN" sz="1400" dirty="0">
                <a:solidFill>
                  <a:srgbClr val="FF0000"/>
                </a:solidFill>
              </a:rPr>
              <a:t>M</a:t>
            </a:r>
            <a:r>
              <a:rPr lang="en-US" altLang="zh-CN" sz="1400" dirty="0">
                <a:solidFill>
                  <a:prstClr val="black"/>
                </a:solidFill>
              </a:rPr>
              <a:t>][</a:t>
            </a:r>
            <a:r>
              <a:rPr lang="en-US" altLang="zh-CN" sz="1400" dirty="0">
                <a:solidFill>
                  <a:srgbClr val="FF0000"/>
                </a:solidFill>
              </a:rPr>
              <a:t>T</a:t>
            </a:r>
            <a:r>
              <a:rPr lang="en-US" altLang="zh-CN" sz="1400" dirty="0">
                <a:solidFill>
                  <a:prstClr val="black"/>
                </a:solidFill>
              </a:rPr>
              <a:t>]  </a:t>
            </a:r>
            <a:r>
              <a:rPr lang="en-US" altLang="zh-CN" sz="1400" dirty="0">
                <a:solidFill>
                  <a:prstClr val="black"/>
                </a:solidFill>
                <a:sym typeface="Wingdings" panose="05000000000000000000" pitchFamily="2" charset="2"/>
              </a:rPr>
              <a:t></a:t>
            </a:r>
            <a:r>
              <a:rPr lang="en-US" altLang="zh-CN" sz="1400" dirty="0">
                <a:solidFill>
                  <a:prstClr val="black"/>
                </a:solidFill>
              </a:rPr>
              <a:t> </a:t>
            </a:r>
            <a:r>
              <a:rPr lang="en-US" altLang="zh-CN" sz="1400" dirty="0">
                <a:solidFill>
                  <a:prstClr val="black"/>
                </a:solidFill>
                <a:sym typeface="Wingdings" panose="05000000000000000000" pitchFamily="2" charset="2"/>
              </a:rPr>
              <a:t>Of[</a:t>
            </a:r>
            <a:r>
              <a:rPr lang="en-US" altLang="zh-CN" sz="1400" dirty="0">
                <a:solidFill>
                  <a:srgbClr val="FF0000"/>
                </a:solidFill>
                <a:sym typeface="Wingdings" panose="05000000000000000000" pitchFamily="2" charset="2"/>
              </a:rPr>
              <a:t>M</a:t>
            </a:r>
            <a:r>
              <a:rPr lang="en-US" altLang="zh-CN" sz="1400" dirty="0">
                <a:solidFill>
                  <a:prstClr val="black"/>
                </a:solidFill>
                <a:sym typeface="Wingdings" panose="05000000000000000000" pitchFamily="2" charset="2"/>
              </a:rPr>
              <a:t>][</a:t>
            </a:r>
            <a:r>
              <a:rPr lang="en-US" altLang="zh-CN" sz="1400" dirty="0">
                <a:solidFill>
                  <a:srgbClr val="FF0000"/>
                </a:solidFill>
                <a:sym typeface="Wingdings" panose="05000000000000000000" pitchFamily="2" charset="2"/>
              </a:rPr>
              <a:t>T</a:t>
            </a:r>
            <a:r>
              <a:rPr lang="en-US" altLang="zh-CN" sz="1400" dirty="0">
                <a:solidFill>
                  <a:prstClr val="black"/>
                </a:solidFill>
                <a:sym typeface="Wingdings" panose="05000000000000000000" pitchFamily="2" charset="2"/>
              </a:rPr>
              <a:t>]</a:t>
            </a:r>
            <a:endParaRPr lang="en-US" altLang="zh-CN" sz="1400" dirty="0">
              <a:solidFill>
                <a:prstClr val="black"/>
              </a:solidFill>
            </a:endParaRPr>
          </a:p>
          <a:p>
            <a:pPr marL="228600" lvl="0" indent="-228600">
              <a:lnSpc>
                <a:spcPct val="50000"/>
              </a:lnSpc>
              <a:spcBef>
                <a:spcPts val="1000"/>
              </a:spcBef>
              <a:buFont typeface="Arial" panose="020B0604020202020204" pitchFamily="34" charset="0"/>
              <a:buChar char="•"/>
            </a:pPr>
            <a:r>
              <a:rPr lang="en-US" altLang="zh-CN" sz="1400" dirty="0">
                <a:solidFill>
                  <a:prstClr val="black"/>
                </a:solidFill>
              </a:rPr>
              <a:t>PE number:  </a:t>
            </a:r>
            <a:r>
              <a:rPr lang="en-US" altLang="zh-CN" sz="1400" dirty="0">
                <a:solidFill>
                  <a:srgbClr val="FF0000"/>
                </a:solidFill>
              </a:rPr>
              <a:t>NPE</a:t>
            </a:r>
            <a:r>
              <a:rPr lang="en-US" altLang="zh-CN" sz="1400" dirty="0">
                <a:solidFill>
                  <a:prstClr val="black"/>
                </a:solidFill>
              </a:rPr>
              <a:t>,  Stride:  </a:t>
            </a:r>
            <a:r>
              <a:rPr lang="en-US" altLang="zh-CN" sz="1400" dirty="0">
                <a:solidFill>
                  <a:srgbClr val="FF0000"/>
                </a:solidFill>
              </a:rPr>
              <a:t>S</a:t>
            </a:r>
          </a:p>
        </p:txBody>
      </p:sp>
      <p:sp>
        <p:nvSpPr>
          <p:cNvPr id="8" name="页脚占位符 7"/>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4237032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nvPr>
        </p:nvSpPr>
        <p:spPr>
          <a:xfrm>
            <a:off x="628650" y="365127"/>
            <a:ext cx="7886700" cy="1187448"/>
          </a:xfrm>
        </p:spPr>
        <p:txBody>
          <a:bodyPr/>
          <a:lstStyle/>
          <a:p>
            <a:r>
              <a:rPr lang="zh-CN" altLang="en-US" dirty="0" smtClean="0"/>
              <a:t>体系结构方案</a:t>
            </a:r>
            <a:r>
              <a:rPr lang="en-US" altLang="zh-CN" dirty="0" smtClean="0"/>
              <a:t/>
            </a:r>
            <a:br>
              <a:rPr lang="en-US" altLang="zh-CN" dirty="0" smtClean="0"/>
            </a:br>
            <a:r>
              <a:rPr lang="en-US" altLang="zh-CN" sz="1600" dirty="0" smtClean="0"/>
              <a:t/>
            </a:r>
            <a:br>
              <a:rPr lang="en-US" altLang="zh-CN" sz="1600" dirty="0" smtClean="0"/>
            </a:br>
            <a:r>
              <a:rPr lang="zh-CN" altLang="en-US" sz="1600" dirty="0" smtClean="0"/>
              <a:t>芯片的体系结构有如下几种方案可供选择：</a:t>
            </a:r>
            <a:endParaRPr lang="zh-CN" altLang="en-US" sz="1600" dirty="0"/>
          </a:p>
        </p:txBody>
      </p:sp>
      <p:sp>
        <p:nvSpPr>
          <p:cNvPr id="8" name="内容占位符 7"/>
          <p:cNvSpPr>
            <a:spLocks noGrp="1"/>
          </p:cNvSpPr>
          <p:nvPr>
            <p:ph sz="half" idx="1"/>
          </p:nvPr>
        </p:nvSpPr>
        <p:spPr/>
        <p:txBody>
          <a:bodyPr/>
          <a:lstStyle/>
          <a:p>
            <a:r>
              <a:rPr lang="zh-CN" altLang="en-US" sz="2000" dirty="0" smtClean="0"/>
              <a:t>方案一：复杂指令集</a:t>
            </a:r>
            <a:r>
              <a:rPr lang="en-US" altLang="zh-CN" sz="2000" dirty="0" smtClean="0"/>
              <a:t>CPU + </a:t>
            </a:r>
            <a:r>
              <a:rPr lang="zh-CN" altLang="en-US" sz="2000" dirty="0" smtClean="0"/>
              <a:t>向量式计算（</a:t>
            </a:r>
            <a:r>
              <a:rPr lang="en-US" altLang="zh-CN" sz="2000" dirty="0" smtClean="0"/>
              <a:t>SIMD</a:t>
            </a:r>
            <a:r>
              <a:rPr lang="zh-CN" altLang="en-US" sz="2000" dirty="0" smtClean="0"/>
              <a:t>或</a:t>
            </a:r>
            <a:r>
              <a:rPr lang="en-US" altLang="zh-CN" sz="2000" dirty="0" smtClean="0"/>
              <a:t>MIMD</a:t>
            </a:r>
            <a:r>
              <a:rPr lang="zh-CN" altLang="en-US" sz="2000" dirty="0" smtClean="0"/>
              <a:t>）</a:t>
            </a:r>
            <a:endParaRPr lang="en-US" altLang="zh-CN" sz="2000" dirty="0" smtClean="0"/>
          </a:p>
          <a:p>
            <a:endParaRPr lang="en-US" altLang="zh-CN" sz="2000" dirty="0"/>
          </a:p>
          <a:p>
            <a:pPr marL="0" indent="0">
              <a:buNone/>
            </a:pPr>
            <a:endParaRPr lang="en-US" altLang="zh-CN" sz="2000" dirty="0"/>
          </a:p>
          <a:p>
            <a:r>
              <a:rPr lang="zh-CN" altLang="en-US" sz="2000" b="1" dirty="0" smtClean="0">
                <a:solidFill>
                  <a:srgbClr val="FF0000"/>
                </a:solidFill>
              </a:rPr>
              <a:t>方案二：精简指令集</a:t>
            </a:r>
            <a:r>
              <a:rPr lang="en-US" altLang="zh-CN" sz="2000" b="1" dirty="0" smtClean="0">
                <a:solidFill>
                  <a:srgbClr val="FF0000"/>
                </a:solidFill>
              </a:rPr>
              <a:t>CPU + </a:t>
            </a:r>
            <a:r>
              <a:rPr lang="zh-CN" altLang="en-US" sz="2000" b="1" dirty="0" smtClean="0">
                <a:solidFill>
                  <a:srgbClr val="FF0000"/>
                </a:solidFill>
              </a:rPr>
              <a:t>订制化运算单元（</a:t>
            </a:r>
            <a:r>
              <a:rPr lang="en-US" altLang="zh-CN" sz="2000" b="1" dirty="0" smtClean="0">
                <a:solidFill>
                  <a:srgbClr val="FF0000"/>
                </a:solidFill>
              </a:rPr>
              <a:t>PE</a:t>
            </a:r>
            <a:r>
              <a:rPr lang="zh-CN" altLang="en-US" sz="2000" b="1" dirty="0" smtClean="0">
                <a:solidFill>
                  <a:srgbClr val="FF0000"/>
                </a:solidFill>
              </a:rPr>
              <a:t>）</a:t>
            </a:r>
            <a:endParaRPr lang="en-US" altLang="zh-CN" sz="2000" b="1" dirty="0" smtClean="0">
              <a:solidFill>
                <a:srgbClr val="FF0000"/>
              </a:solidFill>
            </a:endParaRPr>
          </a:p>
          <a:p>
            <a:endParaRPr lang="en-US" altLang="zh-CN" sz="2000" dirty="0"/>
          </a:p>
          <a:p>
            <a:pPr marL="0" indent="0">
              <a:buNone/>
            </a:pPr>
            <a:endParaRPr lang="en-US" altLang="zh-CN" sz="2000" dirty="0"/>
          </a:p>
          <a:p>
            <a:r>
              <a:rPr lang="zh-CN" altLang="en-US" sz="2000" dirty="0" smtClean="0"/>
              <a:t>方案三：最小指令集</a:t>
            </a:r>
            <a:r>
              <a:rPr lang="en-US" altLang="zh-CN" sz="2000" dirty="0" smtClean="0"/>
              <a:t>CPU + </a:t>
            </a:r>
            <a:r>
              <a:rPr lang="zh-CN" altLang="en-US" sz="2000" dirty="0" smtClean="0"/>
              <a:t>完整功能的运算单元（</a:t>
            </a:r>
            <a:r>
              <a:rPr lang="en-US" altLang="zh-CN" sz="2000" smtClean="0"/>
              <a:t>PE</a:t>
            </a:r>
            <a:r>
              <a:rPr lang="zh-CN" altLang="en-US" sz="2000" smtClean="0"/>
              <a:t>）</a:t>
            </a:r>
            <a:endParaRPr lang="zh-CN" altLang="en-US" sz="2000" dirty="0"/>
          </a:p>
        </p:txBody>
      </p:sp>
      <p:sp>
        <p:nvSpPr>
          <p:cNvPr id="9" name="内容占位符 8"/>
          <p:cNvSpPr>
            <a:spLocks noGrp="1"/>
          </p:cNvSpPr>
          <p:nvPr>
            <p:ph sz="half" idx="2"/>
          </p:nvPr>
        </p:nvSpPr>
        <p:spPr>
          <a:xfrm>
            <a:off x="4619625" y="1587500"/>
            <a:ext cx="3886200" cy="1260475"/>
          </a:xfrm>
        </p:spPr>
        <p:txBody>
          <a:bodyPr/>
          <a:lstStyle/>
          <a:p>
            <a:pPr marL="0" indent="0">
              <a:buNone/>
            </a:pPr>
            <a:r>
              <a:rPr lang="zh-CN" altLang="en-US" sz="2000" b="1" dirty="0" smtClean="0">
                <a:solidFill>
                  <a:srgbClr val="7030A0"/>
                </a:solidFill>
              </a:rPr>
              <a:t>优点</a:t>
            </a:r>
            <a:r>
              <a:rPr lang="zh-CN" altLang="en-US" sz="2000" dirty="0" smtClean="0"/>
              <a:t>：接近</a:t>
            </a:r>
            <a:r>
              <a:rPr lang="en-US" altLang="zh-CN" sz="2000" dirty="0" smtClean="0"/>
              <a:t>GPU</a:t>
            </a:r>
            <a:r>
              <a:rPr lang="zh-CN" altLang="en-US" sz="2000" dirty="0" smtClean="0"/>
              <a:t>的处理方式，与现有架构兼容性好</a:t>
            </a:r>
            <a:endParaRPr lang="en-US" altLang="zh-CN" sz="2000" dirty="0" smtClean="0"/>
          </a:p>
          <a:p>
            <a:pPr marL="0" indent="0">
              <a:buNone/>
            </a:pPr>
            <a:r>
              <a:rPr lang="zh-CN" altLang="en-US" sz="2000" b="1" dirty="0" smtClean="0">
                <a:solidFill>
                  <a:schemeClr val="accent2">
                    <a:lumMod val="75000"/>
                  </a:schemeClr>
                </a:solidFill>
              </a:rPr>
              <a:t>缺点</a:t>
            </a:r>
            <a:r>
              <a:rPr lang="zh-CN" altLang="en-US" sz="2000" dirty="0" smtClean="0"/>
              <a:t>：与</a:t>
            </a:r>
            <a:r>
              <a:rPr lang="en-US" altLang="zh-CN" sz="2000" dirty="0" smtClean="0"/>
              <a:t>GPU</a:t>
            </a:r>
            <a:r>
              <a:rPr lang="zh-CN" altLang="en-US" sz="2000" dirty="0" smtClean="0"/>
              <a:t>类似，采用多级缓存时，功耗太大</a:t>
            </a:r>
            <a:endParaRPr lang="en-US" altLang="zh-CN" sz="2000" dirty="0" smtClean="0"/>
          </a:p>
          <a:p>
            <a:pPr marL="0" indent="0">
              <a:buNone/>
            </a:pPr>
            <a:endParaRPr lang="en-US" altLang="zh-CN" sz="2000" dirty="0"/>
          </a:p>
        </p:txBody>
      </p:sp>
      <p:sp>
        <p:nvSpPr>
          <p:cNvPr id="4" name="日期占位符 3"/>
          <p:cNvSpPr>
            <a:spLocks noGrp="1"/>
          </p:cNvSpPr>
          <p:nvPr>
            <p:ph type="dt" sz="half" idx="10"/>
          </p:nvPr>
        </p:nvSpPr>
        <p:spPr/>
        <p:txBody>
          <a:bodyPr/>
          <a:lstStyle/>
          <a:p>
            <a:fld id="{E9C9722D-D082-415F-80D3-C5FC4F2A66C6}"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12</a:t>
            </a:fld>
            <a:endParaRPr lang="zh-CN" altLang="en-US"/>
          </a:p>
        </p:txBody>
      </p:sp>
      <p:sp>
        <p:nvSpPr>
          <p:cNvPr id="10" name="内容占位符 8"/>
          <p:cNvSpPr txBox="1">
            <a:spLocks/>
          </p:cNvSpPr>
          <p:nvPr/>
        </p:nvSpPr>
        <p:spPr>
          <a:xfrm>
            <a:off x="4619625" y="3006724"/>
            <a:ext cx="3886200" cy="1260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2000" b="1" dirty="0" smtClean="0">
                <a:solidFill>
                  <a:srgbClr val="7030A0"/>
                </a:solidFill>
              </a:rPr>
              <a:t>优点</a:t>
            </a:r>
            <a:r>
              <a:rPr lang="zh-CN" altLang="en-US" sz="2000" dirty="0" smtClean="0"/>
              <a:t>：能取得性能和功耗最佳的平衡</a:t>
            </a:r>
            <a:endParaRPr lang="en-US" altLang="zh-CN" sz="2000" dirty="0" smtClean="0"/>
          </a:p>
          <a:p>
            <a:pPr marL="0" indent="0">
              <a:buFont typeface="Arial" panose="020B0604020202020204" pitchFamily="34" charset="0"/>
              <a:buNone/>
            </a:pPr>
            <a:r>
              <a:rPr lang="zh-CN" altLang="en-US" sz="2000" b="1" dirty="0" smtClean="0">
                <a:solidFill>
                  <a:schemeClr val="accent2">
                    <a:lumMod val="75000"/>
                  </a:schemeClr>
                </a:solidFill>
              </a:rPr>
              <a:t>缺点</a:t>
            </a:r>
            <a:r>
              <a:rPr lang="zh-CN" altLang="en-US" sz="2000" dirty="0" smtClean="0"/>
              <a:t>：高度订制化的运算单元会影响芯片的通用性</a:t>
            </a:r>
            <a:endParaRPr lang="en-US" altLang="zh-CN" sz="2000" dirty="0"/>
          </a:p>
        </p:txBody>
      </p:sp>
      <p:sp>
        <p:nvSpPr>
          <p:cNvPr id="11" name="内容占位符 8"/>
          <p:cNvSpPr txBox="1">
            <a:spLocks/>
          </p:cNvSpPr>
          <p:nvPr/>
        </p:nvSpPr>
        <p:spPr>
          <a:xfrm>
            <a:off x="4619625" y="4549774"/>
            <a:ext cx="3886200" cy="1260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2000" b="1" dirty="0" smtClean="0">
                <a:solidFill>
                  <a:srgbClr val="7030A0"/>
                </a:solidFill>
              </a:rPr>
              <a:t>优点</a:t>
            </a:r>
            <a:r>
              <a:rPr lang="zh-CN" altLang="en-US" sz="2000" dirty="0" smtClean="0"/>
              <a:t>：能适应不同的网络架构，通用性好</a:t>
            </a:r>
            <a:endParaRPr lang="en-US" altLang="zh-CN" sz="2000" dirty="0" smtClean="0"/>
          </a:p>
          <a:p>
            <a:pPr marL="0" indent="0">
              <a:buFont typeface="Arial" panose="020B0604020202020204" pitchFamily="34" charset="0"/>
              <a:buNone/>
            </a:pPr>
            <a:r>
              <a:rPr lang="zh-CN" altLang="en-US" sz="2000" b="1" dirty="0" smtClean="0">
                <a:solidFill>
                  <a:schemeClr val="accent2">
                    <a:lumMod val="75000"/>
                  </a:schemeClr>
                </a:solidFill>
              </a:rPr>
              <a:t>缺点</a:t>
            </a:r>
            <a:r>
              <a:rPr lang="zh-CN" altLang="en-US" sz="2000" dirty="0" smtClean="0"/>
              <a:t>：需要复杂的片内网络进行数据搬移，面积稍大</a:t>
            </a:r>
            <a:endParaRPr lang="en-US" altLang="zh-CN" sz="2000" dirty="0"/>
          </a:p>
        </p:txBody>
      </p:sp>
      <p:cxnSp>
        <p:nvCxnSpPr>
          <p:cNvPr id="13" name="直接连接符 12"/>
          <p:cNvCxnSpPr/>
          <p:nvPr/>
        </p:nvCxnSpPr>
        <p:spPr>
          <a:xfrm>
            <a:off x="457200" y="2924175"/>
            <a:ext cx="83058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直接连接符 13"/>
          <p:cNvCxnSpPr/>
          <p:nvPr/>
        </p:nvCxnSpPr>
        <p:spPr>
          <a:xfrm>
            <a:off x="457200" y="4391025"/>
            <a:ext cx="8305800" cy="0"/>
          </a:xfrm>
          <a:prstGeom prst="line">
            <a:avLst/>
          </a:prstGeom>
        </p:spPr>
        <p:style>
          <a:lnRef idx="3">
            <a:schemeClr val="accent5"/>
          </a:lnRef>
          <a:fillRef idx="0">
            <a:schemeClr val="accent5"/>
          </a:fillRef>
          <a:effectRef idx="2">
            <a:schemeClr val="accent5"/>
          </a:effectRef>
          <a:fontRef idx="minor">
            <a:schemeClr val="tx1"/>
          </a:fontRef>
        </p:style>
      </p:cxnSp>
      <p:sp>
        <p:nvSpPr>
          <p:cNvPr id="2" name="页脚占位符 1"/>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426294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nvPr>
        </p:nvSpPr>
        <p:spPr>
          <a:xfrm>
            <a:off x="628650" y="365127"/>
            <a:ext cx="7886700" cy="1187448"/>
          </a:xfrm>
        </p:spPr>
        <p:txBody>
          <a:bodyPr/>
          <a:lstStyle/>
          <a:p>
            <a:r>
              <a:rPr lang="zh-CN" altLang="en-US" dirty="0" smtClean="0"/>
              <a:t>运算单元（</a:t>
            </a:r>
            <a:r>
              <a:rPr lang="en-US" altLang="zh-CN" dirty="0" smtClean="0"/>
              <a:t>PE</a:t>
            </a:r>
            <a:r>
              <a:rPr lang="zh-CN" altLang="en-US" dirty="0" smtClean="0"/>
              <a:t>）方案</a:t>
            </a:r>
            <a:r>
              <a:rPr lang="en-US" altLang="zh-CN" dirty="0" smtClean="0"/>
              <a:t/>
            </a:r>
            <a:br>
              <a:rPr lang="en-US" altLang="zh-CN" dirty="0" smtClean="0"/>
            </a:br>
            <a:r>
              <a:rPr lang="en-US" altLang="zh-CN" sz="1600" dirty="0" smtClean="0"/>
              <a:t/>
            </a:r>
            <a:br>
              <a:rPr lang="en-US" altLang="zh-CN" sz="1600" dirty="0" smtClean="0"/>
            </a:br>
            <a:r>
              <a:rPr lang="zh-CN" altLang="en-US" sz="1600" dirty="0" smtClean="0"/>
              <a:t>芯片的运算单元（</a:t>
            </a:r>
            <a:r>
              <a:rPr lang="en-US" altLang="zh-CN" sz="1600" dirty="0" smtClean="0"/>
              <a:t>PE</a:t>
            </a:r>
            <a:r>
              <a:rPr lang="zh-CN" altLang="en-US" sz="1600" dirty="0" smtClean="0"/>
              <a:t>）可以采取的方案有：</a:t>
            </a:r>
            <a:endParaRPr lang="zh-CN" altLang="en-US" sz="1600" dirty="0"/>
          </a:p>
        </p:txBody>
      </p:sp>
      <p:sp>
        <p:nvSpPr>
          <p:cNvPr id="8" name="内容占位符 7"/>
          <p:cNvSpPr>
            <a:spLocks noGrp="1"/>
          </p:cNvSpPr>
          <p:nvPr>
            <p:ph sz="half" idx="1"/>
          </p:nvPr>
        </p:nvSpPr>
        <p:spPr>
          <a:xfrm>
            <a:off x="628650" y="1581150"/>
            <a:ext cx="3886200" cy="4595813"/>
          </a:xfrm>
        </p:spPr>
        <p:txBody>
          <a:bodyPr/>
          <a:lstStyle/>
          <a:p>
            <a:r>
              <a:rPr lang="zh-CN" altLang="en-US" sz="2000" dirty="0" smtClean="0"/>
              <a:t>方案一：固定权重（</a:t>
            </a:r>
            <a:r>
              <a:rPr lang="en-US" altLang="zh-CN" sz="2000" dirty="0" smtClean="0"/>
              <a:t>Weight Stationary</a:t>
            </a:r>
            <a:r>
              <a:rPr lang="zh-CN" altLang="en-US" sz="2000" dirty="0" smtClean="0"/>
              <a:t>）</a:t>
            </a:r>
            <a:endParaRPr lang="en-US" altLang="zh-CN" sz="2000" dirty="0" smtClean="0"/>
          </a:p>
          <a:p>
            <a:endParaRPr lang="en-US" altLang="zh-CN" sz="2000" dirty="0"/>
          </a:p>
          <a:p>
            <a:pPr marL="0" indent="0">
              <a:buNone/>
            </a:pPr>
            <a:endParaRPr lang="en-US" altLang="zh-CN" sz="2000" dirty="0"/>
          </a:p>
          <a:p>
            <a:r>
              <a:rPr lang="zh-CN" altLang="en-US" sz="2000" dirty="0" smtClean="0"/>
              <a:t>方案二：固定输出（</a:t>
            </a:r>
            <a:r>
              <a:rPr lang="en-US" altLang="zh-CN" sz="2000" dirty="0" smtClean="0"/>
              <a:t>Output Stationary</a:t>
            </a:r>
            <a:r>
              <a:rPr lang="zh-CN" altLang="en-US" sz="2000" dirty="0" smtClean="0"/>
              <a:t>）</a:t>
            </a:r>
            <a:endParaRPr lang="en-US" altLang="zh-CN" sz="2000" dirty="0" smtClean="0"/>
          </a:p>
          <a:p>
            <a:endParaRPr lang="en-US" altLang="zh-CN" sz="2000" dirty="0"/>
          </a:p>
          <a:p>
            <a:pPr marL="0" indent="0">
              <a:buNone/>
            </a:pPr>
            <a:endParaRPr lang="en-US" altLang="zh-CN" sz="2000" dirty="0"/>
          </a:p>
          <a:p>
            <a:r>
              <a:rPr lang="zh-CN" altLang="en-US" sz="2000" b="1" dirty="0" smtClean="0">
                <a:solidFill>
                  <a:srgbClr val="FF0000"/>
                </a:solidFill>
              </a:rPr>
              <a:t>方案三：固定行（</a:t>
            </a:r>
            <a:r>
              <a:rPr lang="en-US" altLang="zh-CN" sz="2000" b="1" dirty="0" smtClean="0">
                <a:solidFill>
                  <a:srgbClr val="FF0000"/>
                </a:solidFill>
              </a:rPr>
              <a:t>Row Stationary</a:t>
            </a:r>
            <a:r>
              <a:rPr lang="zh-CN" altLang="en-US" sz="2000" b="1" dirty="0" smtClean="0">
                <a:solidFill>
                  <a:srgbClr val="FF0000"/>
                </a:solidFill>
              </a:rPr>
              <a:t>）</a:t>
            </a:r>
            <a:endParaRPr lang="zh-CN" altLang="en-US" sz="2000" b="1" dirty="0">
              <a:solidFill>
                <a:srgbClr val="FF0000"/>
              </a:solidFill>
            </a:endParaRPr>
          </a:p>
        </p:txBody>
      </p:sp>
      <p:sp>
        <p:nvSpPr>
          <p:cNvPr id="9" name="内容占位符 8"/>
          <p:cNvSpPr>
            <a:spLocks noGrp="1"/>
          </p:cNvSpPr>
          <p:nvPr>
            <p:ph sz="half" idx="2"/>
          </p:nvPr>
        </p:nvSpPr>
        <p:spPr>
          <a:xfrm>
            <a:off x="4619625" y="1587500"/>
            <a:ext cx="3886200" cy="1260475"/>
          </a:xfrm>
        </p:spPr>
        <p:txBody>
          <a:bodyPr/>
          <a:lstStyle/>
          <a:p>
            <a:pPr marL="0" indent="0">
              <a:buNone/>
            </a:pPr>
            <a:r>
              <a:rPr lang="zh-CN" altLang="en-US" sz="2000" b="1" dirty="0" smtClean="0">
                <a:solidFill>
                  <a:srgbClr val="7030A0"/>
                </a:solidFill>
              </a:rPr>
              <a:t>设计初衷</a:t>
            </a:r>
            <a:r>
              <a:rPr lang="zh-CN" altLang="en-US" sz="2000" dirty="0" smtClean="0"/>
              <a:t>：减小权重数据搬移带来的功耗和延时，适用于权重数据复用率高的网络</a:t>
            </a:r>
            <a:endParaRPr lang="en-US" altLang="zh-CN" sz="2000" dirty="0" smtClean="0"/>
          </a:p>
          <a:p>
            <a:pPr marL="0" indent="0">
              <a:buNone/>
            </a:pPr>
            <a:endParaRPr lang="en-US" altLang="zh-CN" sz="2000" dirty="0"/>
          </a:p>
        </p:txBody>
      </p:sp>
      <p:sp>
        <p:nvSpPr>
          <p:cNvPr id="4" name="日期占位符 3"/>
          <p:cNvSpPr>
            <a:spLocks noGrp="1"/>
          </p:cNvSpPr>
          <p:nvPr>
            <p:ph type="dt" sz="half" idx="10"/>
          </p:nvPr>
        </p:nvSpPr>
        <p:spPr/>
        <p:txBody>
          <a:bodyPr/>
          <a:lstStyle/>
          <a:p>
            <a:fld id="{D09DF96C-AB69-4D19-9C77-AB66FB970CA4}"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13</a:t>
            </a:fld>
            <a:endParaRPr lang="zh-CN" altLang="en-US"/>
          </a:p>
        </p:txBody>
      </p:sp>
      <p:sp>
        <p:nvSpPr>
          <p:cNvPr id="10" name="内容占位符 8"/>
          <p:cNvSpPr txBox="1">
            <a:spLocks/>
          </p:cNvSpPr>
          <p:nvPr/>
        </p:nvSpPr>
        <p:spPr>
          <a:xfrm>
            <a:off x="4619625" y="3063874"/>
            <a:ext cx="3886200" cy="1260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2000" b="1" dirty="0" smtClean="0">
                <a:solidFill>
                  <a:srgbClr val="7030A0"/>
                </a:solidFill>
              </a:rPr>
              <a:t>设计初衷</a:t>
            </a:r>
            <a:r>
              <a:rPr lang="zh-CN" altLang="en-US" sz="2000" dirty="0" smtClean="0"/>
              <a:t>：减小“部分和”（</a:t>
            </a:r>
            <a:r>
              <a:rPr lang="en-US" altLang="zh-CN" sz="2000" dirty="0" smtClean="0"/>
              <a:t>Partial Sum</a:t>
            </a:r>
            <a:r>
              <a:rPr lang="zh-CN" altLang="en-US" sz="2000" dirty="0" smtClean="0"/>
              <a:t>）数据搬移带来的功耗和延时，适用于“部分和”搬移占主导地位的网络</a:t>
            </a:r>
            <a:endParaRPr lang="en-US" altLang="zh-CN" sz="2000" dirty="0"/>
          </a:p>
        </p:txBody>
      </p:sp>
      <p:sp>
        <p:nvSpPr>
          <p:cNvPr id="11" name="内容占位符 8"/>
          <p:cNvSpPr txBox="1">
            <a:spLocks/>
          </p:cNvSpPr>
          <p:nvPr/>
        </p:nvSpPr>
        <p:spPr>
          <a:xfrm>
            <a:off x="4619625" y="4578349"/>
            <a:ext cx="3886200" cy="1260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2000" b="1" dirty="0" smtClean="0">
                <a:solidFill>
                  <a:srgbClr val="7030A0"/>
                </a:solidFill>
              </a:rPr>
              <a:t>设计初衷</a:t>
            </a:r>
            <a:r>
              <a:rPr lang="zh-CN" altLang="en-US" sz="2000" dirty="0" smtClean="0"/>
              <a:t>：能够同时减少权重、输入数据以及“部分和”搬移的功耗和延时</a:t>
            </a:r>
            <a:endParaRPr lang="en-US" altLang="zh-CN" sz="2000" dirty="0"/>
          </a:p>
        </p:txBody>
      </p:sp>
      <p:cxnSp>
        <p:nvCxnSpPr>
          <p:cNvPr id="13" name="直接连接符 12"/>
          <p:cNvCxnSpPr/>
          <p:nvPr/>
        </p:nvCxnSpPr>
        <p:spPr>
          <a:xfrm>
            <a:off x="457200" y="2971800"/>
            <a:ext cx="83058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直接连接符 13"/>
          <p:cNvCxnSpPr/>
          <p:nvPr/>
        </p:nvCxnSpPr>
        <p:spPr>
          <a:xfrm>
            <a:off x="457200" y="4457700"/>
            <a:ext cx="8305800" cy="0"/>
          </a:xfrm>
          <a:prstGeom prst="line">
            <a:avLst/>
          </a:prstGeom>
        </p:spPr>
        <p:style>
          <a:lnRef idx="3">
            <a:schemeClr val="accent5"/>
          </a:lnRef>
          <a:fillRef idx="0">
            <a:schemeClr val="accent5"/>
          </a:fillRef>
          <a:effectRef idx="2">
            <a:schemeClr val="accent5"/>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2178728"/>
            <a:ext cx="3008313" cy="763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8" y="3632626"/>
            <a:ext cx="3009900" cy="80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213523"/>
            <a:ext cx="4060826" cy="850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页脚占位符 1"/>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300644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nvPr>
        </p:nvSpPr>
        <p:spPr>
          <a:xfrm>
            <a:off x="628650" y="365127"/>
            <a:ext cx="7886700" cy="1187448"/>
          </a:xfrm>
        </p:spPr>
        <p:txBody>
          <a:bodyPr/>
          <a:lstStyle/>
          <a:p>
            <a:r>
              <a:rPr lang="zh-CN" altLang="en-US" dirty="0"/>
              <a:t>总线</a:t>
            </a:r>
            <a:r>
              <a:rPr lang="zh-CN" altLang="en-US" dirty="0" smtClean="0"/>
              <a:t>方案</a:t>
            </a:r>
            <a:r>
              <a:rPr lang="en-US" altLang="zh-CN" dirty="0" smtClean="0"/>
              <a:t/>
            </a:r>
            <a:br>
              <a:rPr lang="en-US" altLang="zh-CN" dirty="0" smtClean="0"/>
            </a:br>
            <a:r>
              <a:rPr lang="en-US" altLang="zh-CN" sz="1600" dirty="0" smtClean="0"/>
              <a:t/>
            </a:r>
            <a:br>
              <a:rPr lang="en-US" altLang="zh-CN" sz="1600" dirty="0" smtClean="0"/>
            </a:br>
            <a:r>
              <a:rPr lang="zh-CN" altLang="en-US" sz="1600" dirty="0" smtClean="0"/>
              <a:t>芯片的外部总线可以采取的方案有：</a:t>
            </a:r>
            <a:endParaRPr lang="zh-CN" altLang="en-US" sz="1600" dirty="0"/>
          </a:p>
        </p:txBody>
      </p:sp>
      <p:sp>
        <p:nvSpPr>
          <p:cNvPr id="8" name="内容占位符 7"/>
          <p:cNvSpPr>
            <a:spLocks noGrp="1"/>
          </p:cNvSpPr>
          <p:nvPr>
            <p:ph sz="half" idx="1"/>
          </p:nvPr>
        </p:nvSpPr>
        <p:spPr>
          <a:xfrm>
            <a:off x="628650" y="1581150"/>
            <a:ext cx="3886200" cy="4595813"/>
          </a:xfrm>
        </p:spPr>
        <p:txBody>
          <a:bodyPr/>
          <a:lstStyle/>
          <a:p>
            <a:r>
              <a:rPr lang="zh-CN" altLang="en-US" sz="2000" dirty="0" smtClean="0"/>
              <a:t>方案一：使用已有的商业化总线（串行：</a:t>
            </a:r>
            <a:r>
              <a:rPr lang="en-US" altLang="zh-CN" sz="2000" dirty="0" smtClean="0"/>
              <a:t>SPI</a:t>
            </a:r>
            <a:r>
              <a:rPr lang="zh-CN" altLang="en-US" sz="2000" dirty="0" smtClean="0"/>
              <a:t>、</a:t>
            </a:r>
            <a:r>
              <a:rPr lang="en-US" altLang="zh-CN" sz="2000" dirty="0" smtClean="0"/>
              <a:t>Rapid IO</a:t>
            </a:r>
            <a:r>
              <a:rPr lang="zh-CN" altLang="en-US" sz="2000" dirty="0" smtClean="0"/>
              <a:t>、</a:t>
            </a:r>
            <a:r>
              <a:rPr lang="en-US" altLang="zh-CN" sz="2000" dirty="0" smtClean="0"/>
              <a:t>JESD204B</a:t>
            </a:r>
            <a:r>
              <a:rPr lang="zh-CN" altLang="en-US" sz="2000" dirty="0" smtClean="0"/>
              <a:t>、</a:t>
            </a:r>
            <a:r>
              <a:rPr lang="en-US" altLang="zh-CN" sz="2000" dirty="0" smtClean="0"/>
              <a:t>Ethernet</a:t>
            </a:r>
            <a:r>
              <a:rPr lang="zh-CN" altLang="en-US" sz="2000" dirty="0" smtClean="0"/>
              <a:t>等，并行：</a:t>
            </a:r>
            <a:r>
              <a:rPr lang="en-US" altLang="zh-CN" sz="2000" dirty="0" smtClean="0"/>
              <a:t>PCI</a:t>
            </a:r>
            <a:r>
              <a:rPr lang="zh-CN" altLang="en-US" sz="2000" dirty="0" smtClean="0"/>
              <a:t>、</a:t>
            </a:r>
            <a:r>
              <a:rPr lang="en-US" altLang="zh-CN" sz="2000" dirty="0" err="1" smtClean="0"/>
              <a:t>PCIe</a:t>
            </a:r>
            <a:r>
              <a:rPr lang="zh-CN" altLang="en-US" sz="2000" dirty="0" smtClean="0"/>
              <a:t>等）</a:t>
            </a:r>
            <a:endParaRPr lang="en-US" altLang="zh-CN" sz="2000" dirty="0" smtClean="0"/>
          </a:p>
          <a:p>
            <a:endParaRPr lang="en-US" altLang="zh-CN" sz="2000" dirty="0"/>
          </a:p>
          <a:p>
            <a:r>
              <a:rPr lang="zh-CN" altLang="en-US" sz="2000" dirty="0" smtClean="0"/>
              <a:t>方案二：将具有公开标准的芯片内总线外接（</a:t>
            </a:r>
            <a:r>
              <a:rPr lang="en-US" altLang="zh-CN" sz="2000" dirty="0" smtClean="0"/>
              <a:t>AXI</a:t>
            </a:r>
            <a:r>
              <a:rPr lang="zh-CN" altLang="en-US" sz="2000" dirty="0" smtClean="0"/>
              <a:t>、</a:t>
            </a:r>
            <a:r>
              <a:rPr lang="en-US" altLang="zh-CN" sz="2000" dirty="0" smtClean="0"/>
              <a:t>AHB</a:t>
            </a:r>
            <a:r>
              <a:rPr lang="zh-CN" altLang="en-US" sz="2000" dirty="0" smtClean="0"/>
              <a:t>、</a:t>
            </a:r>
            <a:r>
              <a:rPr lang="en-US" altLang="zh-CN" sz="2000" dirty="0" smtClean="0"/>
              <a:t>APB</a:t>
            </a:r>
            <a:r>
              <a:rPr lang="zh-CN" altLang="en-US" sz="2000" dirty="0" smtClean="0"/>
              <a:t>、</a:t>
            </a:r>
            <a:r>
              <a:rPr lang="en-US" altLang="zh-CN" sz="2000" dirty="0" err="1" smtClean="0"/>
              <a:t>TileLink</a:t>
            </a:r>
            <a:r>
              <a:rPr lang="zh-CN" altLang="en-US" sz="2000" dirty="0" smtClean="0"/>
              <a:t>等）</a:t>
            </a:r>
            <a:endParaRPr lang="en-US" altLang="zh-CN" sz="2000" dirty="0"/>
          </a:p>
          <a:p>
            <a:pPr marL="0" indent="0">
              <a:buNone/>
            </a:pPr>
            <a:endParaRPr lang="en-US" altLang="zh-CN" sz="2000" dirty="0"/>
          </a:p>
          <a:p>
            <a:r>
              <a:rPr lang="zh-CN" altLang="en-US" sz="2000" b="1" dirty="0" smtClean="0">
                <a:solidFill>
                  <a:srgbClr val="FF0000"/>
                </a:solidFill>
              </a:rPr>
              <a:t>方案三：使用自己定义的总线（</a:t>
            </a:r>
            <a:r>
              <a:rPr lang="en-US" altLang="zh-CN" sz="2000" b="1" dirty="0" smtClean="0">
                <a:solidFill>
                  <a:srgbClr val="FF0000"/>
                </a:solidFill>
              </a:rPr>
              <a:t>ICB</a:t>
            </a:r>
            <a:r>
              <a:rPr lang="zh-CN" altLang="en-US" sz="2000" b="1" dirty="0" smtClean="0">
                <a:solidFill>
                  <a:srgbClr val="FF0000"/>
                </a:solidFill>
              </a:rPr>
              <a:t>总线）</a:t>
            </a:r>
            <a:endParaRPr lang="zh-CN" altLang="en-US" sz="2000" b="1" dirty="0">
              <a:solidFill>
                <a:srgbClr val="FF0000"/>
              </a:solidFill>
            </a:endParaRPr>
          </a:p>
        </p:txBody>
      </p:sp>
      <p:sp>
        <p:nvSpPr>
          <p:cNvPr id="9" name="内容占位符 8"/>
          <p:cNvSpPr>
            <a:spLocks noGrp="1"/>
          </p:cNvSpPr>
          <p:nvPr>
            <p:ph sz="half" idx="2"/>
          </p:nvPr>
        </p:nvSpPr>
        <p:spPr>
          <a:xfrm>
            <a:off x="4619625" y="1587500"/>
            <a:ext cx="3886200" cy="1260475"/>
          </a:xfrm>
        </p:spPr>
        <p:txBody>
          <a:bodyPr/>
          <a:lstStyle/>
          <a:p>
            <a:pPr marL="0" indent="0">
              <a:buNone/>
            </a:pPr>
            <a:r>
              <a:rPr lang="zh-CN" altLang="en-US" sz="2000" b="1" dirty="0" smtClean="0">
                <a:solidFill>
                  <a:srgbClr val="7030A0"/>
                </a:solidFill>
              </a:rPr>
              <a:t>优点</a:t>
            </a:r>
            <a:r>
              <a:rPr lang="zh-CN" altLang="en-US" sz="2000" dirty="0" smtClean="0"/>
              <a:t>：有商业</a:t>
            </a:r>
            <a:r>
              <a:rPr lang="en-US" altLang="zh-CN" sz="2000" dirty="0" smtClean="0"/>
              <a:t>IP</a:t>
            </a:r>
            <a:r>
              <a:rPr lang="zh-CN" altLang="en-US" sz="2000" dirty="0" smtClean="0"/>
              <a:t>核可供使用，开发周期短，可靠性强</a:t>
            </a:r>
            <a:endParaRPr lang="en-US" altLang="zh-CN" sz="2000" dirty="0" smtClean="0"/>
          </a:p>
          <a:p>
            <a:pPr marL="0" indent="0">
              <a:buNone/>
            </a:pPr>
            <a:r>
              <a:rPr lang="zh-CN" altLang="en-US" sz="2000" b="1" dirty="0" smtClean="0">
                <a:solidFill>
                  <a:schemeClr val="accent2">
                    <a:lumMod val="75000"/>
                  </a:schemeClr>
                </a:solidFill>
              </a:rPr>
              <a:t>缺点</a:t>
            </a:r>
            <a:r>
              <a:rPr lang="zh-CN" altLang="en-US" sz="2000" dirty="0" smtClean="0"/>
              <a:t>：增加芯片的成本和功耗</a:t>
            </a:r>
            <a:endParaRPr lang="en-US" altLang="zh-CN" sz="2000" dirty="0"/>
          </a:p>
        </p:txBody>
      </p:sp>
      <p:sp>
        <p:nvSpPr>
          <p:cNvPr id="4" name="日期占位符 3"/>
          <p:cNvSpPr>
            <a:spLocks noGrp="1"/>
          </p:cNvSpPr>
          <p:nvPr>
            <p:ph type="dt" sz="half" idx="10"/>
          </p:nvPr>
        </p:nvSpPr>
        <p:spPr/>
        <p:txBody>
          <a:bodyPr/>
          <a:lstStyle/>
          <a:p>
            <a:fld id="{3583DB9A-194C-4AAF-9E1C-947D6ED54F3C}"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14</a:t>
            </a:fld>
            <a:endParaRPr lang="zh-CN" altLang="en-US"/>
          </a:p>
        </p:txBody>
      </p:sp>
      <p:sp>
        <p:nvSpPr>
          <p:cNvPr id="10" name="内容占位符 8"/>
          <p:cNvSpPr txBox="1">
            <a:spLocks/>
          </p:cNvSpPr>
          <p:nvPr/>
        </p:nvSpPr>
        <p:spPr>
          <a:xfrm>
            <a:off x="4619625" y="3063874"/>
            <a:ext cx="3886200" cy="1260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2000" b="1" dirty="0" smtClean="0">
                <a:solidFill>
                  <a:srgbClr val="7030A0"/>
                </a:solidFill>
              </a:rPr>
              <a:t>优点</a:t>
            </a:r>
            <a:r>
              <a:rPr lang="zh-CN" altLang="en-US" sz="2000" dirty="0" smtClean="0"/>
              <a:t>：技术文档全面，模块化设计有利于分工</a:t>
            </a:r>
            <a:endParaRPr lang="en-US" altLang="zh-CN" sz="2000" dirty="0" smtClean="0"/>
          </a:p>
          <a:p>
            <a:pPr marL="0" indent="0">
              <a:buFont typeface="Arial" panose="020B0604020202020204" pitchFamily="34" charset="0"/>
              <a:buNone/>
            </a:pPr>
            <a:r>
              <a:rPr lang="zh-CN" altLang="en-US" sz="2000" b="1" dirty="0" smtClean="0">
                <a:solidFill>
                  <a:schemeClr val="accent2">
                    <a:lumMod val="75000"/>
                  </a:schemeClr>
                </a:solidFill>
              </a:rPr>
              <a:t>缺点</a:t>
            </a:r>
            <a:r>
              <a:rPr lang="zh-CN" altLang="en-US" sz="2000" dirty="0" smtClean="0"/>
              <a:t>：总线协议稍复杂，增加技术难度</a:t>
            </a:r>
            <a:endParaRPr lang="en-US" altLang="zh-CN" sz="2000" dirty="0"/>
          </a:p>
        </p:txBody>
      </p:sp>
      <p:sp>
        <p:nvSpPr>
          <p:cNvPr id="11" name="内容占位符 8"/>
          <p:cNvSpPr txBox="1">
            <a:spLocks/>
          </p:cNvSpPr>
          <p:nvPr/>
        </p:nvSpPr>
        <p:spPr>
          <a:xfrm>
            <a:off x="4619625" y="4578349"/>
            <a:ext cx="3886200" cy="1260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2000" b="1" dirty="0" smtClean="0">
                <a:solidFill>
                  <a:srgbClr val="7030A0"/>
                </a:solidFill>
              </a:rPr>
              <a:t>优点</a:t>
            </a:r>
            <a:r>
              <a:rPr lang="zh-CN" altLang="en-US" sz="2000" dirty="0" smtClean="0"/>
              <a:t>：该总线协议已在蜂鸟</a:t>
            </a:r>
            <a:r>
              <a:rPr lang="en-US" altLang="zh-CN" sz="2000" dirty="0" smtClean="0"/>
              <a:t>E200</a:t>
            </a:r>
            <a:r>
              <a:rPr lang="zh-CN" altLang="en-US" sz="2000" dirty="0" smtClean="0"/>
              <a:t>的</a:t>
            </a:r>
            <a:r>
              <a:rPr lang="en-US" altLang="zh-CN" sz="2000" dirty="0" smtClean="0"/>
              <a:t>RISC-V CPU</a:t>
            </a:r>
            <a:r>
              <a:rPr lang="zh-CN" altLang="en-US" sz="2000" dirty="0" smtClean="0"/>
              <a:t>中使用，结合了各种总线的优点，简单易行</a:t>
            </a:r>
            <a:endParaRPr lang="en-US" altLang="zh-CN" sz="2000" dirty="0" smtClean="0"/>
          </a:p>
          <a:p>
            <a:pPr marL="0" indent="0">
              <a:buFont typeface="Arial" panose="020B0604020202020204" pitchFamily="34" charset="0"/>
              <a:buNone/>
            </a:pPr>
            <a:r>
              <a:rPr lang="zh-CN" altLang="en-US" sz="2000" b="1" dirty="0" smtClean="0">
                <a:solidFill>
                  <a:schemeClr val="accent2">
                    <a:lumMod val="75000"/>
                  </a:schemeClr>
                </a:solidFill>
              </a:rPr>
              <a:t>缺点</a:t>
            </a:r>
            <a:r>
              <a:rPr lang="zh-CN" altLang="en-US" sz="2000" dirty="0" smtClean="0"/>
              <a:t>：需要自己设计总线时序</a:t>
            </a:r>
            <a:endParaRPr lang="en-US" altLang="zh-CN" sz="2000" dirty="0"/>
          </a:p>
        </p:txBody>
      </p:sp>
      <p:cxnSp>
        <p:nvCxnSpPr>
          <p:cNvPr id="13" name="直接连接符 12"/>
          <p:cNvCxnSpPr/>
          <p:nvPr/>
        </p:nvCxnSpPr>
        <p:spPr>
          <a:xfrm>
            <a:off x="457200" y="2971800"/>
            <a:ext cx="83058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直接连接符 13"/>
          <p:cNvCxnSpPr/>
          <p:nvPr/>
        </p:nvCxnSpPr>
        <p:spPr>
          <a:xfrm>
            <a:off x="457200" y="4457700"/>
            <a:ext cx="8305800" cy="0"/>
          </a:xfrm>
          <a:prstGeom prst="line">
            <a:avLst/>
          </a:prstGeom>
        </p:spPr>
        <p:style>
          <a:lnRef idx="3">
            <a:schemeClr val="accent5"/>
          </a:lnRef>
          <a:fillRef idx="0">
            <a:schemeClr val="accent5"/>
          </a:fillRef>
          <a:effectRef idx="2">
            <a:schemeClr val="accent5"/>
          </a:effectRef>
          <a:fontRef idx="minor">
            <a:schemeClr val="tx1"/>
          </a:fontRef>
        </p:style>
      </p:cxnSp>
      <p:sp>
        <p:nvSpPr>
          <p:cNvPr id="2" name="页脚占位符 1"/>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281018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t>总体结构图（请参阅技术文档）</a:t>
            </a:r>
            <a:endParaRPr lang="zh-CN" altLang="en-US" sz="3600" dirty="0"/>
          </a:p>
        </p:txBody>
      </p:sp>
      <p:sp>
        <p:nvSpPr>
          <p:cNvPr id="5" name="日期占位符 4"/>
          <p:cNvSpPr>
            <a:spLocks noGrp="1"/>
          </p:cNvSpPr>
          <p:nvPr>
            <p:ph type="dt" sz="half" idx="10"/>
          </p:nvPr>
        </p:nvSpPr>
        <p:spPr/>
        <p:txBody>
          <a:bodyPr/>
          <a:lstStyle/>
          <a:p>
            <a:fld id="{937BCDEE-A296-4773-B191-2C335C9FC6F8}" type="datetime5">
              <a:rPr lang="zh-CN" altLang="en-US" smtClean="0"/>
              <a:t>2019/7/16</a:t>
            </a:fld>
            <a:endParaRPr lang="zh-CN" altLang="en-US"/>
          </a:p>
        </p:txBody>
      </p:sp>
      <p:sp>
        <p:nvSpPr>
          <p:cNvPr id="7" name="灯片编号占位符 6"/>
          <p:cNvSpPr>
            <a:spLocks noGrp="1"/>
          </p:cNvSpPr>
          <p:nvPr>
            <p:ph type="sldNum" sz="quarter" idx="12"/>
          </p:nvPr>
        </p:nvSpPr>
        <p:spPr/>
        <p:txBody>
          <a:bodyPr/>
          <a:lstStyle/>
          <a:p>
            <a:fld id="{ED7F6D65-CAA3-4B83-92B2-837771A23EF5}" type="slidenum">
              <a:rPr lang="zh-CN" altLang="en-US" smtClean="0"/>
              <a:t>15</a:t>
            </a:fld>
            <a:endParaRPr lang="zh-CN" altLang="en-US"/>
          </a:p>
        </p:txBody>
      </p:sp>
      <p:pic>
        <p:nvPicPr>
          <p:cNvPr id="8" name="内容占位符 2"/>
          <p:cNvPicPr>
            <a:picLocks noChangeAspect="1"/>
          </p:cNvPicPr>
          <p:nvPr/>
        </p:nvPicPr>
        <p:blipFill>
          <a:blip r:embed="rId2"/>
          <a:stretch>
            <a:fillRect/>
          </a:stretch>
        </p:blipFill>
        <p:spPr>
          <a:xfrm>
            <a:off x="0" y="818917"/>
            <a:ext cx="9144000" cy="5613867"/>
          </a:xfrm>
          <a:prstGeom prst="rect">
            <a:avLst/>
          </a:prstGeom>
        </p:spPr>
      </p:pic>
      <p:sp>
        <p:nvSpPr>
          <p:cNvPr id="3" name="页脚占位符 2"/>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45772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nvPr>
        </p:nvSpPr>
        <p:spPr>
          <a:xfrm>
            <a:off x="628650" y="365126"/>
            <a:ext cx="7886700" cy="634999"/>
          </a:xfrm>
        </p:spPr>
        <p:txBody>
          <a:bodyPr/>
          <a:lstStyle/>
          <a:p>
            <a:r>
              <a:rPr lang="zh-CN" altLang="en-US" dirty="0" smtClean="0"/>
              <a:t>运算单元（</a:t>
            </a:r>
            <a:r>
              <a:rPr lang="en-US" altLang="zh-CN" dirty="0" smtClean="0"/>
              <a:t>PE</a:t>
            </a:r>
            <a:r>
              <a:rPr lang="zh-CN" altLang="en-US" dirty="0" smtClean="0"/>
              <a:t>）设计</a:t>
            </a:r>
            <a:endParaRPr lang="zh-CN" altLang="en-US" dirty="0"/>
          </a:p>
        </p:txBody>
      </p:sp>
      <p:sp>
        <p:nvSpPr>
          <p:cNvPr id="8" name="内容占位符 7"/>
          <p:cNvSpPr>
            <a:spLocks noGrp="1"/>
          </p:cNvSpPr>
          <p:nvPr>
            <p:ph idx="1"/>
          </p:nvPr>
        </p:nvSpPr>
        <p:spPr>
          <a:xfrm>
            <a:off x="628650" y="1143001"/>
            <a:ext cx="7886700" cy="1143000"/>
          </a:xfrm>
        </p:spPr>
        <p:txBody>
          <a:bodyPr/>
          <a:lstStyle/>
          <a:p>
            <a:r>
              <a:rPr lang="zh-CN" altLang="en-US" sz="1600" dirty="0" smtClean="0"/>
              <a:t>运算单元是神经网络芯片的核心。在本芯片中，每个运算单元由如下三个部分组成：</a:t>
            </a:r>
            <a:endParaRPr lang="en-US" altLang="zh-CN" sz="1600" dirty="0" smtClean="0"/>
          </a:p>
          <a:p>
            <a:pPr lvl="1"/>
            <a:r>
              <a:rPr lang="zh-CN" altLang="en-US" sz="1400" b="1" dirty="0" smtClean="0">
                <a:solidFill>
                  <a:srgbClr val="FF0000"/>
                </a:solidFill>
              </a:rPr>
              <a:t>逻辑运算单元</a:t>
            </a:r>
            <a:r>
              <a:rPr lang="zh-CN" altLang="en-US" sz="1400" dirty="0" smtClean="0"/>
              <a:t>：负责进行</a:t>
            </a:r>
            <a:r>
              <a:rPr lang="en-US" altLang="zh-CN" sz="1400" dirty="0" smtClean="0"/>
              <a:t>PE</a:t>
            </a:r>
            <a:r>
              <a:rPr lang="zh-CN" altLang="en-US" sz="1400" dirty="0" smtClean="0"/>
              <a:t>内部的乘加运算</a:t>
            </a:r>
            <a:endParaRPr lang="en-US" altLang="zh-CN" sz="1400" dirty="0" smtClean="0"/>
          </a:p>
          <a:p>
            <a:pPr lvl="1"/>
            <a:r>
              <a:rPr lang="zh-CN" altLang="en-US" sz="1400" b="1" dirty="0" smtClean="0">
                <a:solidFill>
                  <a:srgbClr val="FF0000"/>
                </a:solidFill>
              </a:rPr>
              <a:t>存储器控制单元</a:t>
            </a:r>
            <a:r>
              <a:rPr lang="zh-CN" altLang="en-US" sz="1400" dirty="0" smtClean="0"/>
              <a:t>：负责从外部向</a:t>
            </a:r>
            <a:r>
              <a:rPr lang="en-US" altLang="zh-CN" sz="1400" dirty="0" smtClean="0"/>
              <a:t>PE</a:t>
            </a:r>
            <a:r>
              <a:rPr lang="zh-CN" altLang="en-US" sz="1400" dirty="0" smtClean="0"/>
              <a:t>写入缓存数据，以及取出数据用于逻辑运算</a:t>
            </a:r>
            <a:endParaRPr lang="en-US" altLang="zh-CN" sz="1400" dirty="0" smtClean="0"/>
          </a:p>
          <a:p>
            <a:pPr lvl="1"/>
            <a:r>
              <a:rPr lang="zh-CN" altLang="en-US" sz="1400" b="1" dirty="0" smtClean="0">
                <a:solidFill>
                  <a:srgbClr val="FF0000"/>
                </a:solidFill>
              </a:rPr>
              <a:t>控制单元</a:t>
            </a:r>
            <a:r>
              <a:rPr lang="zh-CN" altLang="en-US" sz="1400" dirty="0" smtClean="0"/>
              <a:t>：负责</a:t>
            </a:r>
            <a:r>
              <a:rPr lang="en-US" altLang="zh-CN" sz="1400" dirty="0" smtClean="0"/>
              <a:t>PE</a:t>
            </a:r>
            <a:r>
              <a:rPr lang="zh-CN" altLang="en-US" sz="1400" dirty="0" smtClean="0"/>
              <a:t>的控制逻辑，以适应神经网络中不同类型的层</a:t>
            </a:r>
            <a:endParaRPr lang="zh-CN" altLang="en-US" sz="1400" dirty="0"/>
          </a:p>
        </p:txBody>
      </p:sp>
      <p:sp>
        <p:nvSpPr>
          <p:cNvPr id="4" name="日期占位符 3"/>
          <p:cNvSpPr>
            <a:spLocks noGrp="1"/>
          </p:cNvSpPr>
          <p:nvPr>
            <p:ph type="dt" sz="half" idx="10"/>
          </p:nvPr>
        </p:nvSpPr>
        <p:spPr/>
        <p:txBody>
          <a:bodyPr/>
          <a:lstStyle/>
          <a:p>
            <a:fld id="{1C62E438-D0CB-4AE1-AF9B-6CC8A0C5B2FD}"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16</a:t>
            </a:fld>
            <a:endParaRPr lang="zh-CN" altLang="en-US"/>
          </a:p>
        </p:txBody>
      </p:sp>
      <p:sp>
        <p:nvSpPr>
          <p:cNvPr id="9" name="TextBox 8"/>
          <p:cNvSpPr txBox="1"/>
          <p:nvPr/>
        </p:nvSpPr>
        <p:spPr>
          <a:xfrm>
            <a:off x="2914650" y="5739884"/>
            <a:ext cx="3416320" cy="369332"/>
          </a:xfrm>
          <a:prstGeom prst="rect">
            <a:avLst/>
          </a:prstGeom>
          <a:noFill/>
        </p:spPr>
        <p:txBody>
          <a:bodyPr wrap="none" rtlCol="0">
            <a:spAutoFit/>
          </a:bodyPr>
          <a:lstStyle/>
          <a:p>
            <a:r>
              <a:rPr lang="zh-CN" altLang="en-US" dirty="0" smtClean="0"/>
              <a:t>运算单元（</a:t>
            </a:r>
            <a:r>
              <a:rPr lang="en-US" altLang="zh-CN" dirty="0" smtClean="0"/>
              <a:t>PE</a:t>
            </a:r>
            <a:r>
              <a:rPr lang="zh-CN" altLang="en-US" dirty="0" smtClean="0"/>
              <a:t>）数据链路示意图</a:t>
            </a:r>
            <a:endParaRPr lang="zh-CN" altLang="en-US" dirty="0"/>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346" y="2216889"/>
            <a:ext cx="8008928" cy="349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页脚占位符 1"/>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3652012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692149"/>
          </a:xfrm>
        </p:spPr>
        <p:txBody>
          <a:bodyPr/>
          <a:lstStyle/>
          <a:p>
            <a:r>
              <a:rPr lang="zh-CN" altLang="en-US" dirty="0" smtClean="0"/>
              <a:t>行</a:t>
            </a:r>
            <a:r>
              <a:rPr lang="en-US" altLang="zh-CN" dirty="0" smtClean="0"/>
              <a:t>/</a:t>
            </a:r>
            <a:r>
              <a:rPr lang="zh-CN" altLang="en-US" dirty="0" smtClean="0"/>
              <a:t>列缓存设计</a:t>
            </a:r>
            <a:endParaRPr lang="zh-CN" altLang="en-US" dirty="0"/>
          </a:p>
        </p:txBody>
      </p:sp>
      <p:sp>
        <p:nvSpPr>
          <p:cNvPr id="3" name="内容占位符 2"/>
          <p:cNvSpPr>
            <a:spLocks noGrp="1"/>
          </p:cNvSpPr>
          <p:nvPr>
            <p:ph idx="1"/>
          </p:nvPr>
        </p:nvSpPr>
        <p:spPr>
          <a:xfrm>
            <a:off x="628650" y="1162050"/>
            <a:ext cx="7886700" cy="5014913"/>
          </a:xfrm>
        </p:spPr>
        <p:txBody>
          <a:bodyPr/>
          <a:lstStyle/>
          <a:p>
            <a:r>
              <a:rPr lang="en-US" altLang="zh-CN" sz="1600" dirty="0" smtClean="0"/>
              <a:t>PE</a:t>
            </a:r>
            <a:r>
              <a:rPr lang="zh-CN" altLang="en-US" sz="1600" dirty="0" smtClean="0"/>
              <a:t>构成</a:t>
            </a:r>
            <a:r>
              <a:rPr lang="en-US" altLang="zh-CN" sz="1600" dirty="0" smtClean="0"/>
              <a:t>4x4</a:t>
            </a:r>
            <a:r>
              <a:rPr lang="zh-CN" altLang="en-US" sz="1600" dirty="0" smtClean="0"/>
              <a:t>的阵列，为了适应神经网络运算的要求，需要设计行</a:t>
            </a:r>
            <a:r>
              <a:rPr lang="zh-CN" altLang="en-US" sz="1600" dirty="0"/>
              <a:t>缓存</a:t>
            </a:r>
            <a:r>
              <a:rPr lang="zh-CN" altLang="en-US" sz="1600" dirty="0" smtClean="0"/>
              <a:t>器和列缓存器，分别送入通道数据和卷积核数据。设计缓存器的目的是：</a:t>
            </a:r>
            <a:endParaRPr lang="en-US" altLang="zh-CN" sz="1600" dirty="0" smtClean="0"/>
          </a:p>
          <a:p>
            <a:pPr lvl="1"/>
            <a:r>
              <a:rPr lang="en-US" altLang="zh-CN" sz="1400" dirty="0" smtClean="0"/>
              <a:t>1</a:t>
            </a:r>
            <a:r>
              <a:rPr lang="zh-CN" altLang="en-US" sz="1400" dirty="0" smtClean="0"/>
              <a:t>、在</a:t>
            </a:r>
            <a:r>
              <a:rPr lang="en-US" altLang="zh-CN" sz="1400" dirty="0" smtClean="0"/>
              <a:t>PE</a:t>
            </a:r>
            <a:r>
              <a:rPr lang="zh-CN" altLang="en-US" sz="1400" dirty="0" smtClean="0"/>
              <a:t>进行运算时，暂存输入数据，提高芯片的</a:t>
            </a:r>
            <a:r>
              <a:rPr lang="zh-CN" altLang="en-US" sz="1400" b="1" dirty="0" smtClean="0">
                <a:solidFill>
                  <a:srgbClr val="FF0000"/>
                </a:solidFill>
              </a:rPr>
              <a:t>并行效率</a:t>
            </a:r>
            <a:endParaRPr lang="en-US" altLang="zh-CN" sz="1400" b="1" dirty="0" smtClean="0">
              <a:solidFill>
                <a:srgbClr val="FF0000"/>
              </a:solidFill>
            </a:endParaRPr>
          </a:p>
          <a:p>
            <a:pPr lvl="1"/>
            <a:r>
              <a:rPr lang="en-US" altLang="zh-CN" sz="1400" dirty="0" smtClean="0"/>
              <a:t>2</a:t>
            </a:r>
            <a:r>
              <a:rPr lang="zh-CN" altLang="en-US" sz="1400" dirty="0" smtClean="0"/>
              <a:t>、</a:t>
            </a:r>
            <a:r>
              <a:rPr lang="zh-CN" altLang="en-US" sz="1400" b="1" dirty="0" smtClean="0">
                <a:solidFill>
                  <a:srgbClr val="FF0000"/>
                </a:solidFill>
              </a:rPr>
              <a:t>转换</a:t>
            </a:r>
            <a:r>
              <a:rPr lang="zh-CN" altLang="en-US" sz="1400" dirty="0" smtClean="0"/>
              <a:t>输入数据的</a:t>
            </a:r>
            <a:r>
              <a:rPr lang="zh-CN" altLang="en-US" sz="1400" b="1" dirty="0" smtClean="0">
                <a:solidFill>
                  <a:srgbClr val="FF0000"/>
                </a:solidFill>
              </a:rPr>
              <a:t>顺序和格式</a:t>
            </a:r>
            <a:r>
              <a:rPr lang="zh-CN" altLang="en-US" sz="1400" dirty="0" smtClean="0"/>
              <a:t>，使其适合</a:t>
            </a:r>
            <a:r>
              <a:rPr lang="en-US" altLang="zh-CN" sz="1400" dirty="0" smtClean="0"/>
              <a:t>PE</a:t>
            </a:r>
            <a:r>
              <a:rPr lang="zh-CN" altLang="en-US" sz="1400" dirty="0" smtClean="0"/>
              <a:t>运算，从而</a:t>
            </a:r>
            <a:r>
              <a:rPr lang="zh-CN" altLang="en-US" sz="1400" smtClean="0"/>
              <a:t>简化外部数据变换的</a:t>
            </a:r>
            <a:r>
              <a:rPr lang="zh-CN" altLang="en-US" sz="1400" dirty="0" smtClean="0"/>
              <a:t>操作</a:t>
            </a:r>
            <a:endParaRPr lang="zh-CN" altLang="en-US" sz="1400" dirty="0"/>
          </a:p>
        </p:txBody>
      </p:sp>
      <p:sp>
        <p:nvSpPr>
          <p:cNvPr id="4" name="日期占位符 3"/>
          <p:cNvSpPr>
            <a:spLocks noGrp="1"/>
          </p:cNvSpPr>
          <p:nvPr>
            <p:ph type="dt" sz="half" idx="10"/>
          </p:nvPr>
        </p:nvSpPr>
        <p:spPr/>
        <p:txBody>
          <a:bodyPr/>
          <a:lstStyle/>
          <a:p>
            <a:fld id="{F137CD71-1486-43C9-BD7A-05429F303899}"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17</a:t>
            </a:fld>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4" y="2257124"/>
            <a:ext cx="5905501" cy="410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05261" y="3409099"/>
            <a:ext cx="461665" cy="1797928"/>
          </a:xfrm>
          <a:prstGeom prst="rect">
            <a:avLst/>
          </a:prstGeom>
          <a:noFill/>
        </p:spPr>
        <p:txBody>
          <a:bodyPr vert="eaVert" wrap="none" rtlCol="0">
            <a:spAutoFit/>
          </a:bodyPr>
          <a:lstStyle/>
          <a:p>
            <a:r>
              <a:rPr lang="zh-CN" altLang="en-US" dirty="0" smtClean="0"/>
              <a:t>行</a:t>
            </a:r>
            <a:r>
              <a:rPr lang="en-US" altLang="zh-CN" dirty="0" smtClean="0"/>
              <a:t>/</a:t>
            </a:r>
            <a:r>
              <a:rPr lang="zh-CN" altLang="en-US" dirty="0" smtClean="0"/>
              <a:t>列缓存示意图</a:t>
            </a:r>
            <a:endParaRPr lang="zh-CN" altLang="en-US" dirty="0"/>
          </a:p>
        </p:txBody>
      </p:sp>
      <p:sp>
        <p:nvSpPr>
          <p:cNvPr id="8" name="页脚占位符 7"/>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234333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634999"/>
          </a:xfrm>
        </p:spPr>
        <p:txBody>
          <a:bodyPr/>
          <a:lstStyle/>
          <a:p>
            <a:r>
              <a:rPr lang="zh-CN" altLang="en-US" dirty="0"/>
              <a:t>加法</a:t>
            </a:r>
            <a:r>
              <a:rPr lang="zh-CN" altLang="en-US" dirty="0" smtClean="0"/>
              <a:t>树设计</a:t>
            </a:r>
            <a:endParaRPr lang="zh-CN" altLang="en-US" dirty="0"/>
          </a:p>
        </p:txBody>
      </p:sp>
      <p:sp>
        <p:nvSpPr>
          <p:cNvPr id="3" name="内容占位符 2"/>
          <p:cNvSpPr>
            <a:spLocks noGrp="1"/>
          </p:cNvSpPr>
          <p:nvPr>
            <p:ph idx="1"/>
          </p:nvPr>
        </p:nvSpPr>
        <p:spPr>
          <a:xfrm>
            <a:off x="628650" y="1143001"/>
            <a:ext cx="7886700" cy="1104900"/>
          </a:xfrm>
        </p:spPr>
        <p:txBody>
          <a:bodyPr/>
          <a:lstStyle/>
          <a:p>
            <a:r>
              <a:rPr lang="zh-CN" altLang="en-US" sz="1600" dirty="0" smtClean="0"/>
              <a:t>为了对</a:t>
            </a:r>
            <a:r>
              <a:rPr lang="en-US" altLang="zh-CN" sz="1600" dirty="0" smtClean="0"/>
              <a:t>PE</a:t>
            </a:r>
            <a:r>
              <a:rPr lang="zh-CN" altLang="en-US" sz="1600" dirty="0" smtClean="0"/>
              <a:t>的运算结果进行综合处理，需要设计一个加法树。在本设计中，我们实现了两个加法树：</a:t>
            </a:r>
            <a:endParaRPr lang="en-US" altLang="zh-CN" sz="1600" dirty="0" smtClean="0"/>
          </a:p>
          <a:p>
            <a:pPr lvl="1"/>
            <a:r>
              <a:rPr lang="zh-CN" altLang="en-US" sz="1400" b="1" dirty="0" smtClean="0">
                <a:solidFill>
                  <a:srgbClr val="FF0000"/>
                </a:solidFill>
              </a:rPr>
              <a:t>空间加法树</a:t>
            </a:r>
            <a:r>
              <a:rPr lang="zh-CN" altLang="en-US" sz="1400" dirty="0" smtClean="0"/>
              <a:t>（</a:t>
            </a:r>
            <a:r>
              <a:rPr lang="en-US" altLang="zh-CN" sz="1400" dirty="0" smtClean="0"/>
              <a:t>Spatial Adder Tree,</a:t>
            </a:r>
            <a:r>
              <a:rPr lang="zh-CN" altLang="en-US" sz="1400" dirty="0"/>
              <a:t> </a:t>
            </a:r>
            <a:r>
              <a:rPr lang="en-US" altLang="zh-CN" sz="1400" dirty="0" smtClean="0"/>
              <a:t>SA</a:t>
            </a:r>
            <a:r>
              <a:rPr lang="zh-CN" altLang="en-US" sz="1400" dirty="0" smtClean="0"/>
              <a:t>）：对于不同</a:t>
            </a:r>
            <a:r>
              <a:rPr lang="en-US" altLang="zh-CN" sz="1400" dirty="0" smtClean="0"/>
              <a:t>PE</a:t>
            </a:r>
            <a:r>
              <a:rPr lang="zh-CN" altLang="en-US" sz="1400" dirty="0" smtClean="0"/>
              <a:t>的运算结果进行相加</a:t>
            </a:r>
            <a:endParaRPr lang="en-US" altLang="zh-CN" sz="1400" dirty="0" smtClean="0"/>
          </a:p>
          <a:p>
            <a:pPr lvl="1"/>
            <a:r>
              <a:rPr lang="zh-CN" altLang="en-US" sz="1400" b="1" dirty="0" smtClean="0">
                <a:solidFill>
                  <a:srgbClr val="FF0000"/>
                </a:solidFill>
              </a:rPr>
              <a:t>时间加法树</a:t>
            </a:r>
            <a:r>
              <a:rPr lang="zh-CN" altLang="en-US" sz="1400" dirty="0" smtClean="0"/>
              <a:t>（</a:t>
            </a:r>
            <a:r>
              <a:rPr lang="en-US" altLang="zh-CN" sz="1400" dirty="0" smtClean="0"/>
              <a:t>Temporal Adder Tree, TA</a:t>
            </a:r>
            <a:r>
              <a:rPr lang="zh-CN" altLang="en-US" sz="1400" dirty="0" smtClean="0"/>
              <a:t>）：对于不同时间空间加法树的结果进行相加</a:t>
            </a:r>
            <a:endParaRPr lang="zh-CN" altLang="en-US" sz="1400" dirty="0"/>
          </a:p>
        </p:txBody>
      </p:sp>
      <p:sp>
        <p:nvSpPr>
          <p:cNvPr id="4" name="日期占位符 3"/>
          <p:cNvSpPr>
            <a:spLocks noGrp="1"/>
          </p:cNvSpPr>
          <p:nvPr>
            <p:ph type="dt" sz="half" idx="10"/>
          </p:nvPr>
        </p:nvSpPr>
        <p:spPr/>
        <p:txBody>
          <a:bodyPr/>
          <a:lstStyle/>
          <a:p>
            <a:fld id="{A8868464-7D6D-4D91-B6D1-E6FA30228B1F}"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18</a:t>
            </a:fld>
            <a:endParaRPr lang="zh-CN" altLang="en-US"/>
          </a:p>
        </p:txBody>
      </p:sp>
      <p:sp>
        <p:nvSpPr>
          <p:cNvPr id="8" name="TextBox 7"/>
          <p:cNvSpPr txBox="1"/>
          <p:nvPr/>
        </p:nvSpPr>
        <p:spPr>
          <a:xfrm>
            <a:off x="8224386" y="3104299"/>
            <a:ext cx="461665" cy="1477328"/>
          </a:xfrm>
          <a:prstGeom prst="rect">
            <a:avLst/>
          </a:prstGeom>
          <a:noFill/>
        </p:spPr>
        <p:txBody>
          <a:bodyPr vert="eaVert" wrap="none" rtlCol="0">
            <a:spAutoFit/>
          </a:bodyPr>
          <a:lstStyle/>
          <a:p>
            <a:r>
              <a:rPr lang="zh-CN" altLang="en-US" dirty="0" smtClean="0"/>
              <a:t>加法树示意图</a:t>
            </a:r>
            <a:endParaRPr lang="zh-CN" alt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2278480"/>
            <a:ext cx="6838950" cy="408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页脚占位符 6"/>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3589471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654049"/>
          </a:xfrm>
        </p:spPr>
        <p:txBody>
          <a:bodyPr/>
          <a:lstStyle/>
          <a:p>
            <a:r>
              <a:rPr lang="zh-CN" altLang="en-US" dirty="0" smtClean="0"/>
              <a:t>全局控制逻辑设计</a:t>
            </a:r>
            <a:endParaRPr lang="zh-CN" altLang="en-US" dirty="0"/>
          </a:p>
        </p:txBody>
      </p:sp>
      <p:sp>
        <p:nvSpPr>
          <p:cNvPr id="3" name="内容占位符 2"/>
          <p:cNvSpPr>
            <a:spLocks noGrp="1"/>
          </p:cNvSpPr>
          <p:nvPr>
            <p:ph idx="1"/>
          </p:nvPr>
        </p:nvSpPr>
        <p:spPr>
          <a:xfrm>
            <a:off x="628650" y="1228725"/>
            <a:ext cx="7886700" cy="4948238"/>
          </a:xfrm>
        </p:spPr>
        <p:txBody>
          <a:bodyPr/>
          <a:lstStyle/>
          <a:p>
            <a:r>
              <a:rPr lang="zh-CN" altLang="en-US" sz="1600" dirty="0" smtClean="0"/>
              <a:t>全局控制逻辑的主要职能有：</a:t>
            </a:r>
            <a:endParaRPr lang="en-US" altLang="zh-CN" sz="1600" dirty="0" smtClean="0"/>
          </a:p>
          <a:p>
            <a:pPr lvl="1"/>
            <a:r>
              <a:rPr lang="zh-CN" altLang="en-US" sz="1400" dirty="0" smtClean="0"/>
              <a:t>负责各个功能模块的启动和复位</a:t>
            </a:r>
            <a:endParaRPr lang="en-US" altLang="zh-CN" sz="1400" dirty="0" smtClean="0"/>
          </a:p>
          <a:p>
            <a:pPr lvl="1"/>
            <a:r>
              <a:rPr lang="zh-CN" altLang="en-US" sz="1400" dirty="0" smtClean="0"/>
              <a:t>负责将配置信息送往各个功能模块，以实现特定的功能（</a:t>
            </a:r>
            <a:r>
              <a:rPr lang="zh-CN" altLang="en-US" sz="1400" dirty="0" smtClean="0">
                <a:solidFill>
                  <a:srgbClr val="0070C0"/>
                </a:solidFill>
              </a:rPr>
              <a:t>卷积</a:t>
            </a:r>
            <a:r>
              <a:rPr lang="zh-CN" altLang="en-US" sz="1400" dirty="0" smtClean="0"/>
              <a:t>、</a:t>
            </a:r>
            <a:r>
              <a:rPr lang="zh-CN" altLang="en-US" sz="1400" dirty="0" smtClean="0">
                <a:solidFill>
                  <a:srgbClr val="0070C0"/>
                </a:solidFill>
              </a:rPr>
              <a:t>解卷积</a:t>
            </a:r>
            <a:r>
              <a:rPr lang="zh-CN" altLang="en-US" sz="1400" dirty="0" smtClean="0"/>
              <a:t>、</a:t>
            </a:r>
            <a:r>
              <a:rPr lang="zh-CN" altLang="en-US" sz="1400" dirty="0" smtClean="0">
                <a:solidFill>
                  <a:srgbClr val="0070C0"/>
                </a:solidFill>
              </a:rPr>
              <a:t>全连通</a:t>
            </a:r>
            <a:r>
              <a:rPr lang="zh-CN" altLang="en-US" sz="1400" dirty="0" smtClean="0"/>
              <a:t>）</a:t>
            </a:r>
            <a:endParaRPr lang="en-US" altLang="zh-CN" sz="1400" dirty="0" smtClean="0"/>
          </a:p>
          <a:p>
            <a:pPr lvl="1"/>
            <a:r>
              <a:rPr lang="zh-CN" altLang="en-US" sz="1400" dirty="0" smtClean="0"/>
              <a:t>在自动模式下，负责全局状态机状态的转移</a:t>
            </a:r>
            <a:endParaRPr lang="en-US" altLang="zh-CN" sz="1400" dirty="0" smtClean="0"/>
          </a:p>
          <a:p>
            <a:endParaRPr lang="en-US" altLang="zh-CN" sz="1800" dirty="0"/>
          </a:p>
          <a:p>
            <a:r>
              <a:rPr lang="zh-CN" altLang="en-US" sz="1600" dirty="0" smtClean="0"/>
              <a:t>全局控制逻辑有如下两种模式：</a:t>
            </a:r>
            <a:endParaRPr lang="en-US" altLang="zh-CN" sz="1600" dirty="0" smtClean="0"/>
          </a:p>
          <a:p>
            <a:pPr lvl="1"/>
            <a:r>
              <a:rPr lang="zh-CN" altLang="en-US" sz="1400" b="1" dirty="0" smtClean="0">
                <a:solidFill>
                  <a:srgbClr val="FF0000"/>
                </a:solidFill>
              </a:rPr>
              <a:t>自动模式</a:t>
            </a:r>
            <a:r>
              <a:rPr lang="zh-CN" altLang="en-US" sz="1400" dirty="0" smtClean="0"/>
              <a:t>（</a:t>
            </a:r>
            <a:r>
              <a:rPr lang="en-US" altLang="zh-CN" sz="1400" dirty="0" smtClean="0"/>
              <a:t>Auto Mode</a:t>
            </a:r>
            <a:r>
              <a:rPr lang="zh-CN" altLang="en-US" sz="1400" dirty="0" smtClean="0"/>
              <a:t>）：在送入初始配置信息后，全局状态机的状态自动跳转，不需要人为干预</a:t>
            </a:r>
            <a:endParaRPr lang="en-US" altLang="zh-CN" sz="1400" dirty="0" smtClean="0"/>
          </a:p>
          <a:p>
            <a:pPr lvl="1"/>
            <a:r>
              <a:rPr lang="zh-CN" altLang="en-US" sz="1400" b="1" dirty="0" smtClean="0">
                <a:solidFill>
                  <a:srgbClr val="FF0000"/>
                </a:solidFill>
              </a:rPr>
              <a:t>手动模式</a:t>
            </a:r>
            <a:r>
              <a:rPr lang="zh-CN" altLang="en-US" sz="1400" dirty="0" smtClean="0"/>
              <a:t>（</a:t>
            </a:r>
            <a:r>
              <a:rPr lang="en-US" altLang="zh-CN" sz="1400" dirty="0" smtClean="0"/>
              <a:t>Manual Mode</a:t>
            </a:r>
            <a:r>
              <a:rPr lang="zh-CN" altLang="en-US" sz="1400" dirty="0" smtClean="0"/>
              <a:t>）：不使用全局状态机，手动控制模块的启动和复位，以及数据流的传递</a:t>
            </a:r>
            <a:endParaRPr lang="en-US" altLang="zh-CN" sz="1400" dirty="0" smtClean="0"/>
          </a:p>
          <a:p>
            <a:pPr lvl="1"/>
            <a:endParaRPr lang="en-US" altLang="zh-CN" sz="1400" dirty="0"/>
          </a:p>
          <a:p>
            <a:r>
              <a:rPr lang="zh-CN" altLang="en-US" sz="1600" dirty="0" smtClean="0"/>
              <a:t>在全局控制逻辑中，我们实现了如下三种</a:t>
            </a:r>
            <a:r>
              <a:rPr lang="zh-CN" altLang="en-US" sz="1800" b="1" dirty="0" smtClean="0">
                <a:solidFill>
                  <a:srgbClr val="FF0000"/>
                </a:solidFill>
              </a:rPr>
              <a:t>提高并行度</a:t>
            </a:r>
            <a:r>
              <a:rPr lang="zh-CN" altLang="en-US" sz="1600" dirty="0" smtClean="0"/>
              <a:t>的方法：</a:t>
            </a:r>
            <a:endParaRPr lang="en-US" altLang="zh-CN" sz="1600" dirty="0" smtClean="0"/>
          </a:p>
          <a:p>
            <a:pPr lvl="1"/>
            <a:r>
              <a:rPr lang="zh-CN" altLang="en-US" sz="1400" b="1" dirty="0" smtClean="0">
                <a:solidFill>
                  <a:srgbClr val="FF0000"/>
                </a:solidFill>
              </a:rPr>
              <a:t>提前送数据</a:t>
            </a:r>
            <a:r>
              <a:rPr lang="zh-CN" altLang="en-US" sz="1400" dirty="0" smtClean="0"/>
              <a:t>（</a:t>
            </a:r>
            <a:r>
              <a:rPr lang="en-US" altLang="zh-CN" sz="1400" dirty="0" smtClean="0"/>
              <a:t>Feed Buffer Ahead</a:t>
            </a:r>
            <a:r>
              <a:rPr lang="zh-CN" altLang="en-US" sz="1400" dirty="0" smtClean="0"/>
              <a:t>）：在</a:t>
            </a:r>
            <a:r>
              <a:rPr lang="en-US" altLang="zh-CN" sz="1400" dirty="0" smtClean="0"/>
              <a:t>PE</a:t>
            </a:r>
            <a:r>
              <a:rPr lang="zh-CN" altLang="en-US" sz="1400" dirty="0" smtClean="0"/>
              <a:t>和加法树运算时，将下一轮运算的输入数据送入行</a:t>
            </a:r>
            <a:r>
              <a:rPr lang="en-US" altLang="zh-CN" sz="1400" dirty="0" smtClean="0"/>
              <a:t>/</a:t>
            </a:r>
            <a:r>
              <a:rPr lang="zh-CN" altLang="en-US" sz="1400" dirty="0" smtClean="0"/>
              <a:t>列缓存中</a:t>
            </a:r>
            <a:endParaRPr lang="en-US" altLang="zh-CN" sz="1400" dirty="0" smtClean="0"/>
          </a:p>
          <a:p>
            <a:pPr lvl="1"/>
            <a:r>
              <a:rPr lang="zh-CN" altLang="en-US" sz="1400" b="1" dirty="0" smtClean="0">
                <a:solidFill>
                  <a:srgbClr val="FF0000"/>
                </a:solidFill>
              </a:rPr>
              <a:t>提前进行</a:t>
            </a:r>
            <a:r>
              <a:rPr lang="en-US" altLang="zh-CN" sz="1400" b="1" dirty="0" smtClean="0">
                <a:solidFill>
                  <a:srgbClr val="FF0000"/>
                </a:solidFill>
              </a:rPr>
              <a:t>PE</a:t>
            </a:r>
            <a:r>
              <a:rPr lang="zh-CN" altLang="en-US" sz="1400" b="1" dirty="0" smtClean="0">
                <a:solidFill>
                  <a:srgbClr val="FF0000"/>
                </a:solidFill>
              </a:rPr>
              <a:t>运算</a:t>
            </a:r>
            <a:r>
              <a:rPr lang="zh-CN" altLang="en-US" sz="1400" dirty="0" smtClean="0"/>
              <a:t>（</a:t>
            </a:r>
            <a:r>
              <a:rPr lang="en-US" altLang="zh-CN" sz="1400" dirty="0" smtClean="0"/>
              <a:t>PE Ahead</a:t>
            </a:r>
            <a:r>
              <a:rPr lang="zh-CN" altLang="en-US" sz="1400" dirty="0" smtClean="0"/>
              <a:t>）：在行</a:t>
            </a:r>
            <a:r>
              <a:rPr lang="en-US" altLang="zh-CN" sz="1400" dirty="0" smtClean="0"/>
              <a:t>/</a:t>
            </a:r>
            <a:r>
              <a:rPr lang="zh-CN" altLang="en-US" sz="1400" dirty="0" smtClean="0"/>
              <a:t>列缓存的数据尚未完全送入</a:t>
            </a:r>
            <a:r>
              <a:rPr lang="en-US" altLang="zh-CN" sz="1400" dirty="0" smtClean="0"/>
              <a:t>PE</a:t>
            </a:r>
            <a:r>
              <a:rPr lang="zh-CN" altLang="en-US" sz="1400" dirty="0" smtClean="0"/>
              <a:t>时，开始</a:t>
            </a:r>
            <a:r>
              <a:rPr lang="en-US" altLang="zh-CN" sz="1400" dirty="0" smtClean="0"/>
              <a:t>PE</a:t>
            </a:r>
            <a:r>
              <a:rPr lang="zh-CN" altLang="en-US" sz="1400" dirty="0" smtClean="0"/>
              <a:t>运算</a:t>
            </a:r>
            <a:endParaRPr lang="en-US" altLang="zh-CN" sz="1400" dirty="0" smtClean="0"/>
          </a:p>
          <a:p>
            <a:pPr lvl="1"/>
            <a:r>
              <a:rPr lang="zh-CN" altLang="en-US" sz="1400" b="1" dirty="0" smtClean="0">
                <a:solidFill>
                  <a:srgbClr val="FF0000"/>
                </a:solidFill>
              </a:rPr>
              <a:t>提前进行</a:t>
            </a:r>
            <a:r>
              <a:rPr lang="en-US" altLang="zh-CN" sz="1400" b="1" dirty="0" smtClean="0">
                <a:solidFill>
                  <a:srgbClr val="FF0000"/>
                </a:solidFill>
              </a:rPr>
              <a:t>PE</a:t>
            </a:r>
            <a:r>
              <a:rPr lang="zh-CN" altLang="en-US" sz="1400" b="1" dirty="0" smtClean="0">
                <a:solidFill>
                  <a:srgbClr val="FF0000"/>
                </a:solidFill>
              </a:rPr>
              <a:t>后运算</a:t>
            </a:r>
            <a:r>
              <a:rPr lang="zh-CN" altLang="en-US" sz="1400" dirty="0" smtClean="0"/>
              <a:t>（</a:t>
            </a:r>
            <a:r>
              <a:rPr lang="en-US" altLang="zh-CN" sz="1400" dirty="0" smtClean="0"/>
              <a:t>Post PE Ahead</a:t>
            </a:r>
            <a:r>
              <a:rPr lang="zh-CN" altLang="en-US" sz="1400" dirty="0" smtClean="0"/>
              <a:t>）：在</a:t>
            </a:r>
            <a:r>
              <a:rPr lang="en-US" altLang="zh-CN" sz="1400" dirty="0" smtClean="0"/>
              <a:t>PE</a:t>
            </a:r>
            <a:r>
              <a:rPr lang="zh-CN" altLang="en-US" sz="1400" dirty="0" smtClean="0"/>
              <a:t>尚未完成该轮运算时，从</a:t>
            </a:r>
            <a:r>
              <a:rPr lang="en-US" altLang="zh-CN" sz="1400" dirty="0" smtClean="0"/>
              <a:t>FIFO</a:t>
            </a:r>
            <a:r>
              <a:rPr lang="zh-CN" altLang="en-US" sz="1400" dirty="0" smtClean="0"/>
              <a:t>中取出</a:t>
            </a:r>
            <a:r>
              <a:rPr lang="en-US" altLang="zh-CN" sz="1400" dirty="0" smtClean="0"/>
              <a:t>PE</a:t>
            </a:r>
            <a:r>
              <a:rPr lang="zh-CN" altLang="en-US" sz="1400" dirty="0" smtClean="0"/>
              <a:t>的运算结果，送入空间加法树和时间加法树进行后续运算</a:t>
            </a:r>
            <a:endParaRPr lang="zh-CN" altLang="en-US" sz="1400" dirty="0"/>
          </a:p>
        </p:txBody>
      </p:sp>
      <p:sp>
        <p:nvSpPr>
          <p:cNvPr id="4" name="日期占位符 3"/>
          <p:cNvSpPr>
            <a:spLocks noGrp="1"/>
          </p:cNvSpPr>
          <p:nvPr>
            <p:ph type="dt" sz="half" idx="10"/>
          </p:nvPr>
        </p:nvSpPr>
        <p:spPr/>
        <p:txBody>
          <a:bodyPr/>
          <a:lstStyle/>
          <a:p>
            <a:fld id="{A955D283-4E86-414D-ADE3-EBDB9356E949}" type="datetime5">
              <a:rPr lang="zh-CN" altLang="en-US" smtClean="0"/>
              <a:t>2019/7/16</a:t>
            </a:fld>
            <a:endParaRPr lang="zh-CN" altLang="en-US" dirty="0"/>
          </a:p>
        </p:txBody>
      </p:sp>
      <p:sp>
        <p:nvSpPr>
          <p:cNvPr id="6" name="灯片编号占位符 5"/>
          <p:cNvSpPr>
            <a:spLocks noGrp="1"/>
          </p:cNvSpPr>
          <p:nvPr>
            <p:ph type="sldNum" sz="quarter" idx="12"/>
          </p:nvPr>
        </p:nvSpPr>
        <p:spPr/>
        <p:txBody>
          <a:bodyPr/>
          <a:lstStyle/>
          <a:p>
            <a:fld id="{ED7F6D65-CAA3-4B83-92B2-837771A23EF5}" type="slidenum">
              <a:rPr lang="zh-CN" altLang="en-US" smtClean="0"/>
              <a:t>19</a:t>
            </a:fld>
            <a:endParaRPr lang="zh-CN" altLang="en-US"/>
          </a:p>
        </p:txBody>
      </p:sp>
      <p:sp>
        <p:nvSpPr>
          <p:cNvPr id="7" name="页脚占位符 6"/>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3676157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9"/>
            <a:ext cx="7886700" cy="522377"/>
          </a:xfrm>
        </p:spPr>
        <p:txBody>
          <a:bodyPr/>
          <a:lstStyle/>
          <a:p>
            <a:r>
              <a:rPr lang="en-US" altLang="zh-CN" dirty="0" smtClean="0"/>
              <a:t>PLAC</a:t>
            </a:r>
            <a:r>
              <a:rPr lang="zh-CN" altLang="en-US" dirty="0" smtClean="0"/>
              <a:t>硅像素探测器实验室</a:t>
            </a:r>
            <a:endParaRPr lang="zh-CN" altLang="en-US" dirty="0"/>
          </a:p>
        </p:txBody>
      </p:sp>
      <p:sp>
        <p:nvSpPr>
          <p:cNvPr id="3" name="内容占位符 2"/>
          <p:cNvSpPr>
            <a:spLocks noGrp="1"/>
          </p:cNvSpPr>
          <p:nvPr>
            <p:ph idx="1"/>
          </p:nvPr>
        </p:nvSpPr>
        <p:spPr>
          <a:xfrm>
            <a:off x="628650" y="1156447"/>
            <a:ext cx="7886700" cy="2111188"/>
          </a:xfrm>
        </p:spPr>
        <p:txBody>
          <a:bodyPr/>
          <a:lstStyle/>
          <a:p>
            <a:r>
              <a:rPr lang="en-US" altLang="zh-CN" dirty="0" smtClean="0"/>
              <a:t>PLAC</a:t>
            </a:r>
            <a:r>
              <a:rPr lang="zh-CN" altLang="en-US" dirty="0" smtClean="0"/>
              <a:t>（</a:t>
            </a:r>
            <a:r>
              <a:rPr lang="en-US" altLang="zh-CN" dirty="0" smtClean="0"/>
              <a:t>Pixel Laboratory at CCNU</a:t>
            </a:r>
            <a:r>
              <a:rPr lang="zh-CN" altLang="en-US" dirty="0" smtClean="0"/>
              <a:t>）</a:t>
            </a:r>
            <a:endParaRPr lang="en-US" altLang="zh-CN" dirty="0" smtClean="0"/>
          </a:p>
          <a:p>
            <a:r>
              <a:rPr lang="zh-CN" altLang="en-US" dirty="0" smtClean="0"/>
              <a:t>本实验室主要从事混合型硅像素探测器的研究工作，开发了具有自主知识产权的</a:t>
            </a:r>
            <a:r>
              <a:rPr lang="en-US" altLang="zh-CN" dirty="0" smtClean="0"/>
              <a:t>Topmetal</a:t>
            </a:r>
            <a:r>
              <a:rPr lang="zh-CN" altLang="en-US" dirty="0" smtClean="0"/>
              <a:t>系列芯片</a:t>
            </a:r>
            <a:endParaRPr lang="en-US" altLang="zh-CN" dirty="0" smtClean="0"/>
          </a:p>
          <a:p>
            <a:r>
              <a:rPr lang="zh-CN" altLang="en-US" dirty="0" smtClean="0"/>
              <a:t>近年来，实验室的</a:t>
            </a:r>
            <a:r>
              <a:rPr lang="en-US" altLang="zh-CN" dirty="0" smtClean="0"/>
              <a:t>IC</a:t>
            </a:r>
            <a:r>
              <a:rPr lang="zh-CN" altLang="en-US" dirty="0" smtClean="0"/>
              <a:t>设计工作拓展到更多的领域，包括用于探测器前端电子学板的</a:t>
            </a:r>
            <a:r>
              <a:rPr lang="en-US" altLang="zh-CN" dirty="0" smtClean="0"/>
              <a:t>ASIC</a:t>
            </a:r>
            <a:r>
              <a:rPr lang="zh-CN" altLang="en-US" dirty="0" smtClean="0"/>
              <a:t>芯片、</a:t>
            </a:r>
            <a:r>
              <a:rPr lang="en-US" altLang="zh-CN" dirty="0" smtClean="0"/>
              <a:t>AD</a:t>
            </a:r>
            <a:r>
              <a:rPr lang="zh-CN" altLang="en-US" dirty="0" smtClean="0"/>
              <a:t>转换器、光通信驱动模块</a:t>
            </a:r>
            <a:r>
              <a:rPr lang="en-US" altLang="zh-CN" dirty="0" smtClean="0"/>
              <a:t>……</a:t>
            </a:r>
            <a:endParaRPr lang="zh-CN" altLang="en-US" dirty="0"/>
          </a:p>
        </p:txBody>
      </p:sp>
      <p:sp>
        <p:nvSpPr>
          <p:cNvPr id="4" name="日期占位符 3"/>
          <p:cNvSpPr>
            <a:spLocks noGrp="1"/>
          </p:cNvSpPr>
          <p:nvPr>
            <p:ph type="dt" sz="half" idx="10"/>
          </p:nvPr>
        </p:nvSpPr>
        <p:spPr/>
        <p:txBody>
          <a:bodyPr/>
          <a:lstStyle/>
          <a:p>
            <a:fld id="{25968AC8-1597-41EB-9746-584A00B58691}" type="datetime5">
              <a:rPr lang="zh-CN" altLang="en-US" smtClean="0"/>
              <a:t>2019/7/16</a:t>
            </a:fld>
            <a:endParaRPr lang="zh-CN" altLang="en-US"/>
          </a:p>
        </p:txBody>
      </p:sp>
      <p:sp>
        <p:nvSpPr>
          <p:cNvPr id="5" name="页脚占位符 4"/>
          <p:cNvSpPr>
            <a:spLocks noGrp="1"/>
          </p:cNvSpPr>
          <p:nvPr>
            <p:ph type="ftr" sz="quarter" idx="11"/>
          </p:nvPr>
        </p:nvSpPr>
        <p:spPr/>
        <p:txBody>
          <a:bodyPr/>
          <a:lstStyle/>
          <a:p>
            <a:r>
              <a:rPr lang="en-US" altLang="zh-CN" smtClean="0"/>
              <a:t>SCE2019</a:t>
            </a:r>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2</a:t>
            </a:fld>
            <a:endParaRPr lang="zh-CN" altLang="en-US"/>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351" y="3371725"/>
            <a:ext cx="3666925" cy="256191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554" y="3213847"/>
            <a:ext cx="3903443" cy="2877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274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82624"/>
          </a:xfrm>
        </p:spPr>
        <p:txBody>
          <a:bodyPr/>
          <a:lstStyle/>
          <a:p>
            <a:r>
              <a:rPr lang="zh-CN" altLang="en-US" dirty="0" smtClean="0"/>
              <a:t>总线设计</a:t>
            </a:r>
            <a:endParaRPr lang="zh-CN" altLang="en-US" dirty="0"/>
          </a:p>
        </p:txBody>
      </p:sp>
      <p:sp>
        <p:nvSpPr>
          <p:cNvPr id="3" name="内容占位符 2"/>
          <p:cNvSpPr>
            <a:spLocks noGrp="1"/>
          </p:cNvSpPr>
          <p:nvPr>
            <p:ph idx="1"/>
          </p:nvPr>
        </p:nvSpPr>
        <p:spPr>
          <a:xfrm>
            <a:off x="628650" y="1181100"/>
            <a:ext cx="7886700" cy="5286375"/>
          </a:xfrm>
        </p:spPr>
        <p:txBody>
          <a:bodyPr/>
          <a:lstStyle/>
          <a:p>
            <a:r>
              <a:rPr lang="zh-CN" altLang="en-US" sz="1600" dirty="0" smtClean="0"/>
              <a:t>本项目中，我们使用了自定义的</a:t>
            </a:r>
            <a:r>
              <a:rPr lang="en-US" altLang="zh-CN" sz="1600" dirty="0" smtClean="0"/>
              <a:t>ICB</a:t>
            </a:r>
            <a:r>
              <a:rPr lang="zh-CN" altLang="en-US" sz="1600" dirty="0" smtClean="0"/>
              <a:t>总线，其典型的读写时序如下图所示：</a:t>
            </a:r>
            <a:endParaRPr lang="en-US" altLang="zh-CN" sz="1600" dirty="0" smtClean="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endParaRPr lang="en-US" altLang="zh-CN" sz="1600" dirty="0" smtClean="0"/>
          </a:p>
          <a:p>
            <a:endParaRPr lang="en-US" altLang="zh-CN" sz="1600" dirty="0"/>
          </a:p>
          <a:p>
            <a:r>
              <a:rPr lang="en-US" altLang="zh-CN" sz="1600" dirty="0" smtClean="0"/>
              <a:t>ICB</a:t>
            </a:r>
            <a:r>
              <a:rPr lang="zh-CN" altLang="en-US" sz="1600" dirty="0" smtClean="0"/>
              <a:t>总线下挂载了四个设备：</a:t>
            </a:r>
            <a:r>
              <a:rPr lang="zh-CN" altLang="en-US" sz="1600" dirty="0" smtClean="0">
                <a:solidFill>
                  <a:srgbClr val="0070C0"/>
                </a:solidFill>
              </a:rPr>
              <a:t>全局控制</a:t>
            </a:r>
            <a:r>
              <a:rPr lang="zh-CN" altLang="en-US" sz="1600" dirty="0" smtClean="0"/>
              <a:t>（</a:t>
            </a:r>
            <a:r>
              <a:rPr lang="en-US" altLang="zh-CN" sz="1600" dirty="0" smtClean="0"/>
              <a:t>GC</a:t>
            </a:r>
            <a:r>
              <a:rPr lang="zh-CN" altLang="en-US" sz="1600" dirty="0" smtClean="0"/>
              <a:t>）、</a:t>
            </a:r>
            <a:r>
              <a:rPr lang="zh-CN" altLang="en-US" sz="1600" dirty="0" smtClean="0">
                <a:solidFill>
                  <a:srgbClr val="0070C0"/>
                </a:solidFill>
              </a:rPr>
              <a:t>加法树</a:t>
            </a:r>
            <a:r>
              <a:rPr lang="zh-CN" altLang="en-US" sz="1600" dirty="0" smtClean="0"/>
              <a:t>（</a:t>
            </a:r>
            <a:r>
              <a:rPr lang="en-US" altLang="zh-CN" sz="1600" dirty="0" smtClean="0"/>
              <a:t>AT</a:t>
            </a:r>
            <a:r>
              <a:rPr lang="zh-CN" altLang="en-US" sz="1600" dirty="0" smtClean="0"/>
              <a:t>）、</a:t>
            </a:r>
            <a:r>
              <a:rPr lang="zh-CN" altLang="en-US" sz="1600" dirty="0" smtClean="0">
                <a:solidFill>
                  <a:srgbClr val="0070C0"/>
                </a:solidFill>
              </a:rPr>
              <a:t>行缓存</a:t>
            </a:r>
            <a:r>
              <a:rPr lang="zh-CN" altLang="en-US" sz="1600" dirty="0" smtClean="0"/>
              <a:t>（</a:t>
            </a:r>
            <a:r>
              <a:rPr lang="en-US" altLang="zh-CN" sz="1600" dirty="0" smtClean="0"/>
              <a:t>RB</a:t>
            </a:r>
            <a:r>
              <a:rPr lang="zh-CN" altLang="en-US" sz="1600" dirty="0" smtClean="0"/>
              <a:t>）和</a:t>
            </a:r>
            <a:r>
              <a:rPr lang="zh-CN" altLang="en-US" sz="1600" dirty="0" smtClean="0">
                <a:solidFill>
                  <a:srgbClr val="0070C0"/>
                </a:solidFill>
              </a:rPr>
              <a:t>列缓存</a:t>
            </a:r>
            <a:r>
              <a:rPr lang="zh-CN" altLang="en-US" sz="1600" dirty="0" smtClean="0"/>
              <a:t>（</a:t>
            </a:r>
            <a:r>
              <a:rPr lang="en-US" altLang="zh-CN" sz="1600" dirty="0" smtClean="0"/>
              <a:t>CB</a:t>
            </a:r>
            <a:r>
              <a:rPr lang="zh-CN" altLang="en-US" sz="1600" dirty="0" smtClean="0"/>
              <a:t>），其中</a:t>
            </a:r>
            <a:r>
              <a:rPr lang="en-US" altLang="zh-CN" sz="1600" dirty="0" smtClean="0"/>
              <a:t>GC</a:t>
            </a:r>
            <a:r>
              <a:rPr lang="zh-CN" altLang="en-US" sz="1600" dirty="0" smtClean="0"/>
              <a:t>和</a:t>
            </a:r>
            <a:r>
              <a:rPr lang="en-US" altLang="zh-CN" sz="1600" dirty="0" smtClean="0"/>
              <a:t>AT</a:t>
            </a:r>
            <a:r>
              <a:rPr lang="zh-CN" altLang="en-US" sz="1600" dirty="0" smtClean="0"/>
              <a:t>是可读可写设备，</a:t>
            </a:r>
            <a:r>
              <a:rPr lang="en-US" altLang="zh-CN" sz="1600" dirty="0" smtClean="0"/>
              <a:t>RB</a:t>
            </a:r>
            <a:r>
              <a:rPr lang="zh-CN" altLang="en-US" sz="1600" dirty="0" smtClean="0"/>
              <a:t>和</a:t>
            </a:r>
            <a:r>
              <a:rPr lang="en-US" altLang="zh-CN" sz="1600" dirty="0" smtClean="0"/>
              <a:t>CB</a:t>
            </a:r>
            <a:r>
              <a:rPr lang="zh-CN" altLang="en-US" sz="1600" dirty="0" smtClean="0"/>
              <a:t>是只</a:t>
            </a:r>
            <a:r>
              <a:rPr lang="zh-CN" altLang="en-US" sz="1600" smtClean="0"/>
              <a:t>写设备。</a:t>
            </a:r>
            <a:endParaRPr lang="zh-CN" altLang="en-US" sz="1600" dirty="0"/>
          </a:p>
        </p:txBody>
      </p:sp>
      <p:sp>
        <p:nvSpPr>
          <p:cNvPr id="4" name="日期占位符 3"/>
          <p:cNvSpPr>
            <a:spLocks noGrp="1"/>
          </p:cNvSpPr>
          <p:nvPr>
            <p:ph type="dt" sz="half" idx="10"/>
          </p:nvPr>
        </p:nvSpPr>
        <p:spPr/>
        <p:txBody>
          <a:bodyPr/>
          <a:lstStyle/>
          <a:p>
            <a:fld id="{E40B95F0-5B74-43F4-B813-7F2491E96CC2}"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20</a:t>
            </a:fld>
            <a:endParaRPr lang="zh-CN" altLang="en-US"/>
          </a:p>
        </p:txBody>
      </p:sp>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457200" y="1560679"/>
            <a:ext cx="3220979" cy="3487571"/>
          </a:xfrm>
          <a:prstGeom prst="rect">
            <a:avLst/>
          </a:prstGeom>
        </p:spPr>
      </p:pic>
      <p:pic>
        <p:nvPicPr>
          <p:cNvPr id="8" name="图片 7"/>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3819525" y="1560679"/>
            <a:ext cx="3220977" cy="3487571"/>
          </a:xfrm>
          <a:prstGeom prst="rect">
            <a:avLst/>
          </a:prstGeom>
        </p:spPr>
      </p:pic>
      <p:sp>
        <p:nvSpPr>
          <p:cNvPr id="9" name="TextBox 8"/>
          <p:cNvSpPr txBox="1"/>
          <p:nvPr/>
        </p:nvSpPr>
        <p:spPr>
          <a:xfrm>
            <a:off x="675899" y="5122724"/>
            <a:ext cx="2954655" cy="369332"/>
          </a:xfrm>
          <a:prstGeom prst="rect">
            <a:avLst/>
          </a:prstGeom>
          <a:noFill/>
        </p:spPr>
        <p:txBody>
          <a:bodyPr wrap="none" rtlCol="0">
            <a:spAutoFit/>
          </a:bodyPr>
          <a:lstStyle/>
          <a:p>
            <a:r>
              <a:rPr lang="zh-CN" altLang="en-US" dirty="0" smtClean="0"/>
              <a:t>写操作：同一周期返回结果</a:t>
            </a:r>
            <a:endParaRPr lang="zh-CN" altLang="en-US" dirty="0"/>
          </a:p>
        </p:txBody>
      </p:sp>
      <p:sp>
        <p:nvSpPr>
          <p:cNvPr id="10" name="TextBox 9"/>
          <p:cNvSpPr txBox="1"/>
          <p:nvPr/>
        </p:nvSpPr>
        <p:spPr>
          <a:xfrm>
            <a:off x="3981260" y="5122724"/>
            <a:ext cx="2954655" cy="369332"/>
          </a:xfrm>
          <a:prstGeom prst="rect">
            <a:avLst/>
          </a:prstGeom>
          <a:noFill/>
        </p:spPr>
        <p:txBody>
          <a:bodyPr wrap="none" rtlCol="0">
            <a:spAutoFit/>
          </a:bodyPr>
          <a:lstStyle/>
          <a:p>
            <a:r>
              <a:rPr lang="zh-CN" altLang="en-US" dirty="0"/>
              <a:t>读</a:t>
            </a:r>
            <a:r>
              <a:rPr lang="zh-CN" altLang="en-US" dirty="0" smtClean="0"/>
              <a:t>操作：下一周期返回结果</a:t>
            </a:r>
            <a:endParaRPr lang="zh-CN" altLang="en-US" dirty="0"/>
          </a:p>
        </p:txBody>
      </p:sp>
      <p:sp>
        <p:nvSpPr>
          <p:cNvPr id="11" name="矩形 10"/>
          <p:cNvSpPr/>
          <p:nvPr/>
        </p:nvSpPr>
        <p:spPr>
          <a:xfrm>
            <a:off x="7360920" y="1714500"/>
            <a:ext cx="9525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ICB</a:t>
            </a:r>
          </a:p>
          <a:p>
            <a:pPr algn="ctr"/>
            <a:r>
              <a:rPr lang="en-US" altLang="zh-CN" dirty="0" smtClean="0"/>
              <a:t>branch</a:t>
            </a:r>
            <a:endParaRPr lang="zh-CN" altLang="en-US" dirty="0"/>
          </a:p>
        </p:txBody>
      </p:sp>
      <p:sp>
        <p:nvSpPr>
          <p:cNvPr id="12" name="矩形 11"/>
          <p:cNvSpPr/>
          <p:nvPr/>
        </p:nvSpPr>
        <p:spPr>
          <a:xfrm>
            <a:off x="7837170" y="2495550"/>
            <a:ext cx="966787"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ICB</a:t>
            </a:r>
          </a:p>
          <a:p>
            <a:pPr algn="ctr"/>
            <a:r>
              <a:rPr lang="en-US" altLang="zh-CN" dirty="0" smtClean="0"/>
              <a:t>adapter</a:t>
            </a:r>
            <a:endParaRPr lang="zh-CN" altLang="en-US" dirty="0"/>
          </a:p>
        </p:txBody>
      </p:sp>
      <p:sp>
        <p:nvSpPr>
          <p:cNvPr id="13" name="矩形 12"/>
          <p:cNvSpPr/>
          <p:nvPr/>
        </p:nvSpPr>
        <p:spPr>
          <a:xfrm>
            <a:off x="7360919" y="3304464"/>
            <a:ext cx="9525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ICB</a:t>
            </a:r>
          </a:p>
          <a:p>
            <a:pPr algn="ctr"/>
            <a:r>
              <a:rPr lang="en-US" altLang="zh-CN" dirty="0" smtClean="0"/>
              <a:t>mux</a:t>
            </a:r>
            <a:endParaRPr lang="zh-CN" altLang="en-US" dirty="0"/>
          </a:p>
        </p:txBody>
      </p:sp>
      <p:sp>
        <p:nvSpPr>
          <p:cNvPr id="14" name="矩形 13"/>
          <p:cNvSpPr/>
          <p:nvPr/>
        </p:nvSpPr>
        <p:spPr>
          <a:xfrm>
            <a:off x="7360919" y="4067175"/>
            <a:ext cx="952500"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smtClean="0"/>
              <a:t>ICB</a:t>
            </a:r>
          </a:p>
          <a:p>
            <a:pPr algn="ctr"/>
            <a:r>
              <a:rPr lang="en-US" altLang="zh-CN" dirty="0" err="1" smtClean="0"/>
              <a:t>dist</a:t>
            </a:r>
            <a:endParaRPr lang="zh-CN" altLang="en-US" dirty="0"/>
          </a:p>
        </p:txBody>
      </p:sp>
      <p:sp>
        <p:nvSpPr>
          <p:cNvPr id="15" name="下箭头 14"/>
          <p:cNvSpPr/>
          <p:nvPr/>
        </p:nvSpPr>
        <p:spPr>
          <a:xfrm>
            <a:off x="7775257" y="1238250"/>
            <a:ext cx="123825" cy="409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094220" y="4849088"/>
            <a:ext cx="266700" cy="2078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9" name="矩形 18"/>
          <p:cNvSpPr/>
          <p:nvPr/>
        </p:nvSpPr>
        <p:spPr>
          <a:xfrm>
            <a:off x="7570469" y="4840426"/>
            <a:ext cx="266700" cy="2078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0" name="矩形 19"/>
          <p:cNvSpPr/>
          <p:nvPr/>
        </p:nvSpPr>
        <p:spPr>
          <a:xfrm>
            <a:off x="8053863" y="4849088"/>
            <a:ext cx="266700" cy="2078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1" name="矩形 20"/>
          <p:cNvSpPr/>
          <p:nvPr/>
        </p:nvSpPr>
        <p:spPr>
          <a:xfrm>
            <a:off x="8537257" y="4840426"/>
            <a:ext cx="266700" cy="2078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cxnSp>
        <p:nvCxnSpPr>
          <p:cNvPr id="25" name="肘形连接符 24"/>
          <p:cNvCxnSpPr>
            <a:stCxn id="14" idx="2"/>
            <a:endCxn id="18" idx="0"/>
          </p:cNvCxnSpPr>
          <p:nvPr/>
        </p:nvCxnSpPr>
        <p:spPr>
          <a:xfrm rot="5400000">
            <a:off x="7408114" y="4420032"/>
            <a:ext cx="248513" cy="60959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肘形连接符 29"/>
          <p:cNvCxnSpPr>
            <a:endCxn id="19" idx="0"/>
          </p:cNvCxnSpPr>
          <p:nvPr/>
        </p:nvCxnSpPr>
        <p:spPr>
          <a:xfrm rot="5400000">
            <a:off x="7650570" y="4653824"/>
            <a:ext cx="239851" cy="13335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肘形连接符 33"/>
          <p:cNvCxnSpPr>
            <a:endCxn id="20" idx="0"/>
          </p:cNvCxnSpPr>
          <p:nvPr/>
        </p:nvCxnSpPr>
        <p:spPr>
          <a:xfrm>
            <a:off x="7837172" y="4724831"/>
            <a:ext cx="350041" cy="12425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肘形连接符 35"/>
          <p:cNvCxnSpPr>
            <a:endCxn id="21" idx="0"/>
          </p:cNvCxnSpPr>
          <p:nvPr/>
        </p:nvCxnSpPr>
        <p:spPr>
          <a:xfrm>
            <a:off x="8187213" y="4724831"/>
            <a:ext cx="483394" cy="11559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下箭头 36"/>
          <p:cNvSpPr/>
          <p:nvPr/>
        </p:nvSpPr>
        <p:spPr>
          <a:xfrm>
            <a:off x="7524750" y="2294928"/>
            <a:ext cx="118110" cy="983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下箭头 37"/>
          <p:cNvSpPr/>
          <p:nvPr/>
        </p:nvSpPr>
        <p:spPr>
          <a:xfrm>
            <a:off x="8062435" y="2279340"/>
            <a:ext cx="133349" cy="2047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下箭头 38"/>
          <p:cNvSpPr/>
          <p:nvPr/>
        </p:nvSpPr>
        <p:spPr>
          <a:xfrm>
            <a:off x="8077674" y="3073490"/>
            <a:ext cx="133349" cy="2047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下箭头 39"/>
          <p:cNvSpPr/>
          <p:nvPr/>
        </p:nvSpPr>
        <p:spPr>
          <a:xfrm>
            <a:off x="7770497" y="3862387"/>
            <a:ext cx="133349" cy="2047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7273528" y="2457942"/>
            <a:ext cx="369332" cy="603691"/>
          </a:xfrm>
          <a:prstGeom prst="rect">
            <a:avLst/>
          </a:prstGeom>
          <a:noFill/>
        </p:spPr>
        <p:txBody>
          <a:bodyPr vert="eaVert" wrap="none" rtlCol="0">
            <a:spAutoFit/>
          </a:bodyPr>
          <a:lstStyle/>
          <a:p>
            <a:r>
              <a:rPr lang="en-US" altLang="zh-CN" sz="1200" dirty="0" smtClean="0"/>
              <a:t>ICB</a:t>
            </a:r>
            <a:r>
              <a:rPr lang="zh-CN" altLang="en-US" sz="1200" dirty="0" smtClean="0"/>
              <a:t>方式</a:t>
            </a:r>
            <a:endParaRPr lang="zh-CN" altLang="en-US" sz="1200" dirty="0"/>
          </a:p>
        </p:txBody>
      </p:sp>
      <p:sp>
        <p:nvSpPr>
          <p:cNvPr id="42" name="TextBox 41"/>
          <p:cNvSpPr txBox="1"/>
          <p:nvPr/>
        </p:nvSpPr>
        <p:spPr>
          <a:xfrm>
            <a:off x="8720137" y="2375890"/>
            <a:ext cx="369332" cy="876202"/>
          </a:xfrm>
          <a:prstGeom prst="rect">
            <a:avLst/>
          </a:prstGeom>
          <a:noFill/>
        </p:spPr>
        <p:txBody>
          <a:bodyPr vert="eaVert" wrap="none" rtlCol="0">
            <a:spAutoFit/>
          </a:bodyPr>
          <a:lstStyle/>
          <a:p>
            <a:r>
              <a:rPr lang="en-US" altLang="zh-CN" sz="1200" dirty="0" smtClean="0"/>
              <a:t>Custom</a:t>
            </a:r>
            <a:r>
              <a:rPr lang="zh-CN" altLang="en-US" sz="1200" dirty="0" smtClean="0"/>
              <a:t>方式</a:t>
            </a:r>
            <a:endParaRPr lang="zh-CN" altLang="en-US" sz="1200" dirty="0"/>
          </a:p>
        </p:txBody>
      </p:sp>
      <p:sp>
        <p:nvSpPr>
          <p:cNvPr id="43" name="TextBox 42"/>
          <p:cNvSpPr txBox="1"/>
          <p:nvPr/>
        </p:nvSpPr>
        <p:spPr>
          <a:xfrm>
            <a:off x="7273528" y="5126970"/>
            <a:ext cx="1477327" cy="369332"/>
          </a:xfrm>
          <a:prstGeom prst="rect">
            <a:avLst/>
          </a:prstGeom>
          <a:noFill/>
        </p:spPr>
        <p:txBody>
          <a:bodyPr wrap="square" rtlCol="0">
            <a:spAutoFit/>
          </a:bodyPr>
          <a:lstStyle/>
          <a:p>
            <a:r>
              <a:rPr lang="zh-CN" altLang="en-US" dirty="0" smtClean="0"/>
              <a:t>总线原理图</a:t>
            </a:r>
            <a:endParaRPr lang="zh-CN" altLang="en-US" dirty="0"/>
          </a:p>
        </p:txBody>
      </p:sp>
      <p:sp>
        <p:nvSpPr>
          <p:cNvPr id="16" name="页脚占位符 15"/>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955790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1190625"/>
            <a:ext cx="7886700" cy="4986338"/>
          </a:xfrm>
        </p:spPr>
        <p:txBody>
          <a:bodyPr/>
          <a:lstStyle/>
          <a:p>
            <a:r>
              <a:rPr lang="zh-CN" altLang="en-US" sz="1600" dirty="0" smtClean="0"/>
              <a:t>为了验证设计的正确性，我们编写了相关的测试文件（</a:t>
            </a:r>
            <a:r>
              <a:rPr lang="en-US" altLang="zh-CN" sz="1600" dirty="0" err="1" smtClean="0"/>
              <a:t>Testbench</a:t>
            </a:r>
            <a:r>
              <a:rPr lang="zh-CN" altLang="en-US" sz="1600" dirty="0" smtClean="0"/>
              <a:t>），测试按以下步骤进行：</a:t>
            </a:r>
            <a:endParaRPr lang="en-US" altLang="zh-CN" sz="1600" dirty="0" smtClean="0"/>
          </a:p>
          <a:p>
            <a:pPr lvl="1"/>
            <a:r>
              <a:rPr lang="en-US" altLang="zh-CN" sz="1400" dirty="0" smtClean="0"/>
              <a:t>1</a:t>
            </a:r>
            <a:r>
              <a:rPr lang="zh-CN" altLang="en-US" sz="1400" dirty="0" smtClean="0"/>
              <a:t>、通过一个</a:t>
            </a:r>
            <a:r>
              <a:rPr lang="en-US" altLang="zh-CN" sz="1400" dirty="0" smtClean="0"/>
              <a:t>25</a:t>
            </a:r>
            <a:r>
              <a:rPr lang="zh-CN" altLang="en-US" sz="1400" dirty="0" smtClean="0"/>
              <a:t>阶的</a:t>
            </a:r>
            <a:r>
              <a:rPr lang="en-US" altLang="zh-CN" sz="1400" b="1" dirty="0" smtClean="0">
                <a:solidFill>
                  <a:srgbClr val="FF0000"/>
                </a:solidFill>
              </a:rPr>
              <a:t>m</a:t>
            </a:r>
            <a:r>
              <a:rPr lang="zh-CN" altLang="en-US" sz="1400" b="1" dirty="0" smtClean="0">
                <a:solidFill>
                  <a:srgbClr val="FF0000"/>
                </a:solidFill>
              </a:rPr>
              <a:t>序列发生器</a:t>
            </a:r>
            <a:r>
              <a:rPr lang="zh-CN" altLang="en-US" sz="1400" dirty="0" smtClean="0"/>
              <a:t>，随机产生原始的通道输入数据和卷积核输入数据</a:t>
            </a:r>
            <a:endParaRPr lang="en-US" altLang="zh-CN" sz="1400" dirty="0" smtClean="0"/>
          </a:p>
          <a:p>
            <a:pPr lvl="1"/>
            <a:r>
              <a:rPr lang="en-US" altLang="zh-CN" sz="1400" dirty="0" smtClean="0"/>
              <a:t>2</a:t>
            </a:r>
            <a:r>
              <a:rPr lang="zh-CN" altLang="en-US" sz="1400" dirty="0" smtClean="0"/>
              <a:t>、利用</a:t>
            </a:r>
            <a:r>
              <a:rPr lang="en-US" altLang="zh-CN" sz="1400" dirty="0" smtClean="0"/>
              <a:t>Verilog</a:t>
            </a:r>
            <a:r>
              <a:rPr lang="zh-CN" altLang="en-US" sz="1400" dirty="0" smtClean="0"/>
              <a:t>内建的</a:t>
            </a:r>
            <a:r>
              <a:rPr lang="zh-CN" altLang="en-US" sz="1400" b="1" dirty="0" smtClean="0">
                <a:solidFill>
                  <a:srgbClr val="FF0000"/>
                </a:solidFill>
              </a:rPr>
              <a:t>有符号整型</a:t>
            </a:r>
            <a:r>
              <a:rPr lang="zh-CN" altLang="en-US" sz="1400" dirty="0" smtClean="0"/>
              <a:t>数据类型，计算神经网络各级期望的输出，保存到文件中</a:t>
            </a:r>
            <a:endParaRPr lang="en-US" altLang="zh-CN" sz="1400" dirty="0" smtClean="0"/>
          </a:p>
          <a:p>
            <a:pPr lvl="1"/>
            <a:r>
              <a:rPr lang="en-US" altLang="zh-CN" sz="1400" dirty="0" smtClean="0"/>
              <a:t>3</a:t>
            </a:r>
            <a:r>
              <a:rPr lang="zh-CN" altLang="en-US" sz="1400" dirty="0" smtClean="0"/>
              <a:t>、例化</a:t>
            </a:r>
            <a:r>
              <a:rPr lang="en-US" altLang="zh-CN" sz="1400" dirty="0" smtClean="0"/>
              <a:t>RTL</a:t>
            </a:r>
            <a:r>
              <a:rPr lang="zh-CN" altLang="en-US" sz="1400" dirty="0" smtClean="0"/>
              <a:t>顶层模块，利用</a:t>
            </a:r>
            <a:r>
              <a:rPr lang="en-US" altLang="zh-CN" sz="1400" dirty="0" smtClean="0"/>
              <a:t>ICB</a:t>
            </a:r>
            <a:r>
              <a:rPr lang="zh-CN" altLang="en-US" sz="1400" dirty="0" smtClean="0"/>
              <a:t>总线写入配置数据</a:t>
            </a:r>
            <a:endParaRPr lang="en-US" altLang="zh-CN" sz="1400" dirty="0" smtClean="0"/>
          </a:p>
          <a:p>
            <a:pPr lvl="1"/>
            <a:r>
              <a:rPr lang="en-US" altLang="zh-CN" sz="1400" dirty="0" smtClean="0"/>
              <a:t>4</a:t>
            </a:r>
            <a:r>
              <a:rPr lang="zh-CN" altLang="en-US" sz="1400" dirty="0" smtClean="0"/>
              <a:t>、取出神经网络各级运算结果，读取步骤</a:t>
            </a:r>
            <a:r>
              <a:rPr lang="en-US" altLang="zh-CN" sz="1400" dirty="0" smtClean="0"/>
              <a:t>2</a:t>
            </a:r>
            <a:r>
              <a:rPr lang="zh-CN" altLang="en-US" sz="1400" dirty="0" smtClean="0"/>
              <a:t>中保存的文件，与期望的输出相</a:t>
            </a:r>
            <a:r>
              <a:rPr lang="zh-CN" altLang="en-US" sz="1400" b="1" dirty="0" smtClean="0">
                <a:solidFill>
                  <a:srgbClr val="FF0000"/>
                </a:solidFill>
              </a:rPr>
              <a:t>比较</a:t>
            </a:r>
            <a:r>
              <a:rPr lang="zh-CN" altLang="en-US" sz="1400" dirty="0" smtClean="0"/>
              <a:t>，从而得知结果的正确性</a:t>
            </a:r>
            <a:endParaRPr lang="en-US" altLang="zh-CN" sz="1400" dirty="0" smtClean="0"/>
          </a:p>
          <a:p>
            <a:r>
              <a:rPr lang="zh-CN" altLang="en-US" sz="1600" dirty="0" smtClean="0"/>
              <a:t>以上验证方法的示意图如下图所示：</a:t>
            </a:r>
            <a:endParaRPr lang="zh-CN" altLang="en-US" sz="1600" dirty="0"/>
          </a:p>
        </p:txBody>
      </p:sp>
      <p:sp>
        <p:nvSpPr>
          <p:cNvPr id="27" name="TextBox 26"/>
          <p:cNvSpPr txBox="1"/>
          <p:nvPr/>
        </p:nvSpPr>
        <p:spPr>
          <a:xfrm>
            <a:off x="2533650" y="5215623"/>
            <a:ext cx="646331" cy="646331"/>
          </a:xfrm>
          <a:prstGeom prst="rect">
            <a:avLst/>
          </a:prstGeom>
          <a:noFill/>
        </p:spPr>
        <p:txBody>
          <a:bodyPr wrap="none" rtlCol="0">
            <a:spAutoFit/>
          </a:bodyPr>
          <a:lstStyle/>
          <a:p>
            <a:pPr algn="ctr"/>
            <a:r>
              <a:rPr lang="en-US" altLang="zh-CN" dirty="0" smtClean="0"/>
              <a:t>ICB</a:t>
            </a:r>
          </a:p>
          <a:p>
            <a:pPr algn="ctr"/>
            <a:r>
              <a:rPr lang="zh-CN" altLang="en-US" dirty="0" smtClean="0"/>
              <a:t>总线</a:t>
            </a:r>
            <a:endParaRPr lang="zh-CN" altLang="en-US" dirty="0"/>
          </a:p>
        </p:txBody>
      </p:sp>
      <p:sp>
        <p:nvSpPr>
          <p:cNvPr id="30" name="TextBox 29"/>
          <p:cNvSpPr txBox="1"/>
          <p:nvPr/>
        </p:nvSpPr>
        <p:spPr>
          <a:xfrm>
            <a:off x="6562725" y="5215623"/>
            <a:ext cx="646331" cy="646331"/>
          </a:xfrm>
          <a:prstGeom prst="rect">
            <a:avLst/>
          </a:prstGeom>
          <a:noFill/>
        </p:spPr>
        <p:txBody>
          <a:bodyPr wrap="none" rtlCol="0">
            <a:spAutoFit/>
          </a:bodyPr>
          <a:lstStyle/>
          <a:p>
            <a:pPr algn="ctr"/>
            <a:r>
              <a:rPr lang="en-US" altLang="zh-CN" dirty="0" smtClean="0"/>
              <a:t>ICB</a:t>
            </a:r>
          </a:p>
          <a:p>
            <a:pPr algn="ctr"/>
            <a:r>
              <a:rPr lang="zh-CN" altLang="en-US" dirty="0" smtClean="0"/>
              <a:t>总线</a:t>
            </a:r>
            <a:endParaRPr lang="zh-CN" altLang="en-US" dirty="0"/>
          </a:p>
        </p:txBody>
      </p:sp>
      <p:sp>
        <p:nvSpPr>
          <p:cNvPr id="2" name="标题 1"/>
          <p:cNvSpPr>
            <a:spLocks noGrp="1"/>
          </p:cNvSpPr>
          <p:nvPr>
            <p:ph type="title"/>
          </p:nvPr>
        </p:nvSpPr>
        <p:spPr>
          <a:xfrm>
            <a:off x="628650" y="365126"/>
            <a:ext cx="7886700" cy="730249"/>
          </a:xfrm>
        </p:spPr>
        <p:txBody>
          <a:bodyPr/>
          <a:lstStyle/>
          <a:p>
            <a:r>
              <a:rPr lang="zh-CN" altLang="en-US" dirty="0" smtClean="0"/>
              <a:t>验证方法</a:t>
            </a:r>
            <a:endParaRPr lang="zh-CN" altLang="en-US" dirty="0"/>
          </a:p>
        </p:txBody>
      </p:sp>
      <p:sp>
        <p:nvSpPr>
          <p:cNvPr id="4" name="日期占位符 3"/>
          <p:cNvSpPr>
            <a:spLocks noGrp="1"/>
          </p:cNvSpPr>
          <p:nvPr>
            <p:ph type="dt" sz="half" idx="10"/>
          </p:nvPr>
        </p:nvSpPr>
        <p:spPr/>
        <p:txBody>
          <a:bodyPr/>
          <a:lstStyle/>
          <a:p>
            <a:fld id="{7587445A-7F0C-4618-9CDE-5961F178F52C}"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21</a:t>
            </a:fld>
            <a:endParaRPr lang="zh-CN" altLang="en-US" dirty="0"/>
          </a:p>
        </p:txBody>
      </p:sp>
      <p:sp>
        <p:nvSpPr>
          <p:cNvPr id="7" name="矩形 6"/>
          <p:cNvSpPr/>
          <p:nvPr/>
        </p:nvSpPr>
        <p:spPr>
          <a:xfrm>
            <a:off x="971550" y="4095750"/>
            <a:ext cx="14859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m</a:t>
            </a:r>
            <a:r>
              <a:rPr lang="zh-CN" altLang="en-US" dirty="0" smtClean="0"/>
              <a:t>序列产生器产生输入数据</a:t>
            </a:r>
            <a:endParaRPr lang="zh-CN" altLang="en-US" dirty="0"/>
          </a:p>
        </p:txBody>
      </p:sp>
      <p:sp>
        <p:nvSpPr>
          <p:cNvPr id="8" name="椭圆 7"/>
          <p:cNvSpPr/>
          <p:nvPr/>
        </p:nvSpPr>
        <p:spPr>
          <a:xfrm>
            <a:off x="3143249" y="3495675"/>
            <a:ext cx="5286375" cy="7334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smtClean="0"/>
              <a:t>$signed</a:t>
            </a:r>
            <a:r>
              <a:rPr lang="zh-CN" altLang="en-US" dirty="0" smtClean="0"/>
              <a:t>运算</a:t>
            </a:r>
            <a:endParaRPr lang="en-US" altLang="zh-CN" dirty="0" smtClean="0"/>
          </a:p>
          <a:p>
            <a:pPr algn="ctr"/>
            <a:r>
              <a:rPr lang="zh-CN" altLang="en-US" dirty="0" smtClean="0"/>
              <a:t>获取各级期望的输出</a:t>
            </a:r>
            <a:endParaRPr lang="zh-CN" altLang="en-US" dirty="0"/>
          </a:p>
        </p:txBody>
      </p:sp>
      <p:sp>
        <p:nvSpPr>
          <p:cNvPr id="9" name="矩形 8"/>
          <p:cNvSpPr/>
          <p:nvPr/>
        </p:nvSpPr>
        <p:spPr>
          <a:xfrm>
            <a:off x="3143250" y="4972050"/>
            <a:ext cx="3419475" cy="1133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smtClean="0"/>
              <a:t>神经网络</a:t>
            </a:r>
            <a:r>
              <a:rPr lang="en-US" altLang="zh-CN" dirty="0" smtClean="0"/>
              <a:t>RTL</a:t>
            </a:r>
            <a:r>
              <a:rPr lang="zh-CN" altLang="en-US" dirty="0" smtClean="0"/>
              <a:t>顶层模块</a:t>
            </a:r>
            <a:endParaRPr lang="en-US" altLang="zh-CN" dirty="0" smtClean="0"/>
          </a:p>
          <a:p>
            <a:pPr algn="ctr"/>
            <a:r>
              <a:rPr lang="zh-CN" altLang="en-US" dirty="0" smtClean="0"/>
              <a:t>（灰盒测试）</a:t>
            </a:r>
            <a:endParaRPr lang="zh-CN" altLang="en-US" dirty="0"/>
          </a:p>
        </p:txBody>
      </p:sp>
      <p:cxnSp>
        <p:nvCxnSpPr>
          <p:cNvPr id="11" name="直接连接符 10"/>
          <p:cNvCxnSpPr>
            <a:endCxn id="9" idx="1"/>
          </p:cNvCxnSpPr>
          <p:nvPr/>
        </p:nvCxnSpPr>
        <p:spPr>
          <a:xfrm>
            <a:off x="1266825" y="5538787"/>
            <a:ext cx="1876425"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直接连接符 15"/>
          <p:cNvCxnSpPr>
            <a:stCxn id="7" idx="2"/>
          </p:cNvCxnSpPr>
          <p:nvPr/>
        </p:nvCxnSpPr>
        <p:spPr>
          <a:xfrm>
            <a:off x="1714500" y="5391150"/>
            <a:ext cx="0" cy="147637"/>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肘形连接符 17"/>
          <p:cNvCxnSpPr/>
          <p:nvPr/>
        </p:nvCxnSpPr>
        <p:spPr>
          <a:xfrm rot="5400000" flipH="1" flipV="1">
            <a:off x="2143125" y="5600701"/>
            <a:ext cx="452436" cy="328613"/>
          </a:xfrm>
          <a:prstGeom prst="bentConnector3">
            <a:avLst>
              <a:gd name="adj1" fmla="val -527"/>
            </a:avLst>
          </a:prstGeom>
        </p:spPr>
        <p:style>
          <a:lnRef idx="3">
            <a:schemeClr val="accent1"/>
          </a:lnRef>
          <a:fillRef idx="0">
            <a:schemeClr val="accent1"/>
          </a:fillRef>
          <a:effectRef idx="2">
            <a:schemeClr val="accent1"/>
          </a:effectRef>
          <a:fontRef idx="minor">
            <a:schemeClr val="tx1"/>
          </a:fontRef>
        </p:style>
      </p:cxnSp>
      <p:sp>
        <p:nvSpPr>
          <p:cNvPr id="22" name="矩形 21"/>
          <p:cNvSpPr/>
          <p:nvPr/>
        </p:nvSpPr>
        <p:spPr>
          <a:xfrm>
            <a:off x="971550" y="5765007"/>
            <a:ext cx="1485900" cy="4548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t>配置数据</a:t>
            </a:r>
            <a:endParaRPr lang="zh-CN" altLang="en-US" dirty="0"/>
          </a:p>
        </p:txBody>
      </p:sp>
      <p:cxnSp>
        <p:nvCxnSpPr>
          <p:cNvPr id="26" name="肘形连接符 25"/>
          <p:cNvCxnSpPr>
            <a:stCxn id="7" idx="0"/>
            <a:endCxn id="8" idx="2"/>
          </p:cNvCxnSpPr>
          <p:nvPr/>
        </p:nvCxnSpPr>
        <p:spPr>
          <a:xfrm rot="5400000" flipH="1" flipV="1">
            <a:off x="2312193" y="3264695"/>
            <a:ext cx="233362" cy="1428749"/>
          </a:xfrm>
          <a:prstGeom prst="bentConnector2">
            <a:avLst/>
          </a:prstGeom>
        </p:spPr>
        <p:style>
          <a:lnRef idx="3">
            <a:schemeClr val="accent1"/>
          </a:lnRef>
          <a:fillRef idx="0">
            <a:schemeClr val="accent1"/>
          </a:fillRef>
          <a:effectRef idx="2">
            <a:schemeClr val="accent1"/>
          </a:effectRef>
          <a:fontRef idx="minor">
            <a:schemeClr val="tx1"/>
          </a:fontRef>
        </p:style>
      </p:cxnSp>
      <p:sp>
        <p:nvSpPr>
          <p:cNvPr id="31" name="矩形 30"/>
          <p:cNvSpPr/>
          <p:nvPr/>
        </p:nvSpPr>
        <p:spPr>
          <a:xfrm>
            <a:off x="7172325" y="5294203"/>
            <a:ext cx="1172944" cy="4708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最终结果</a:t>
            </a:r>
            <a:endParaRPr lang="zh-CN" altLang="en-US" dirty="0"/>
          </a:p>
        </p:txBody>
      </p:sp>
      <p:sp>
        <p:nvSpPr>
          <p:cNvPr id="34" name="上下箭头 33"/>
          <p:cNvSpPr/>
          <p:nvPr/>
        </p:nvSpPr>
        <p:spPr>
          <a:xfrm>
            <a:off x="4191000" y="4229100"/>
            <a:ext cx="190500" cy="7429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上下箭头 34"/>
          <p:cNvSpPr/>
          <p:nvPr/>
        </p:nvSpPr>
        <p:spPr>
          <a:xfrm>
            <a:off x="4852987" y="4276725"/>
            <a:ext cx="180975" cy="6477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191125" y="4600575"/>
            <a:ext cx="85725"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362575" y="4600575"/>
            <a:ext cx="85725"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534025" y="4600575"/>
            <a:ext cx="85725"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上下箭头 38"/>
          <p:cNvSpPr/>
          <p:nvPr/>
        </p:nvSpPr>
        <p:spPr>
          <a:xfrm>
            <a:off x="5795960" y="4276725"/>
            <a:ext cx="180975" cy="6477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上下箭头 39"/>
          <p:cNvSpPr/>
          <p:nvPr/>
        </p:nvSpPr>
        <p:spPr>
          <a:xfrm>
            <a:off x="7668309" y="4276725"/>
            <a:ext cx="180975" cy="93889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3083004" y="4269343"/>
            <a:ext cx="1107996" cy="646331"/>
          </a:xfrm>
          <a:prstGeom prst="rect">
            <a:avLst/>
          </a:prstGeom>
          <a:noFill/>
        </p:spPr>
        <p:txBody>
          <a:bodyPr wrap="none" rtlCol="0">
            <a:spAutoFit/>
          </a:bodyPr>
          <a:lstStyle/>
          <a:p>
            <a:pPr algn="ctr"/>
            <a:r>
              <a:rPr lang="zh-CN" altLang="en-US" dirty="0" smtClean="0"/>
              <a:t>比较中间</a:t>
            </a:r>
            <a:endParaRPr lang="en-US" altLang="zh-CN" dirty="0" smtClean="0"/>
          </a:p>
          <a:p>
            <a:pPr algn="ctr"/>
            <a:r>
              <a:rPr lang="zh-CN" altLang="en-US" dirty="0"/>
              <a:t>结果</a:t>
            </a:r>
          </a:p>
        </p:txBody>
      </p:sp>
      <p:sp>
        <p:nvSpPr>
          <p:cNvPr id="42" name="TextBox 41"/>
          <p:cNvSpPr txBox="1"/>
          <p:nvPr/>
        </p:nvSpPr>
        <p:spPr>
          <a:xfrm>
            <a:off x="6560313" y="4414361"/>
            <a:ext cx="1107996" cy="646331"/>
          </a:xfrm>
          <a:prstGeom prst="rect">
            <a:avLst/>
          </a:prstGeom>
          <a:noFill/>
        </p:spPr>
        <p:txBody>
          <a:bodyPr wrap="none" rtlCol="0">
            <a:spAutoFit/>
          </a:bodyPr>
          <a:lstStyle/>
          <a:p>
            <a:pPr algn="ctr"/>
            <a:r>
              <a:rPr lang="zh-CN" altLang="en-US" dirty="0" smtClean="0"/>
              <a:t>比较最终</a:t>
            </a:r>
            <a:endParaRPr lang="en-US" altLang="zh-CN" dirty="0" smtClean="0"/>
          </a:p>
          <a:p>
            <a:pPr algn="ctr"/>
            <a:r>
              <a:rPr lang="zh-CN" altLang="en-US" dirty="0" smtClean="0"/>
              <a:t>结果</a:t>
            </a:r>
            <a:endParaRPr lang="zh-CN" altLang="en-US" dirty="0"/>
          </a:p>
        </p:txBody>
      </p:sp>
      <p:cxnSp>
        <p:nvCxnSpPr>
          <p:cNvPr id="29" name="直接连接符 28"/>
          <p:cNvCxnSpPr>
            <a:stCxn id="9" idx="3"/>
          </p:cNvCxnSpPr>
          <p:nvPr/>
        </p:nvCxnSpPr>
        <p:spPr>
          <a:xfrm>
            <a:off x="6562725" y="5538788"/>
            <a:ext cx="609600" cy="1"/>
          </a:xfrm>
          <a:prstGeom prst="line">
            <a:avLst/>
          </a:prstGeom>
        </p:spPr>
        <p:style>
          <a:lnRef idx="3">
            <a:schemeClr val="accent1"/>
          </a:lnRef>
          <a:fillRef idx="0">
            <a:schemeClr val="accent1"/>
          </a:fillRef>
          <a:effectRef idx="2">
            <a:schemeClr val="accent1"/>
          </a:effectRef>
          <a:fontRef idx="minor">
            <a:schemeClr val="tx1"/>
          </a:fontRef>
        </p:style>
      </p:cxnSp>
      <p:sp>
        <p:nvSpPr>
          <p:cNvPr id="10" name="页脚占位符 9"/>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2503064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20724"/>
          </a:xfrm>
        </p:spPr>
        <p:txBody>
          <a:bodyPr/>
          <a:lstStyle/>
          <a:p>
            <a:r>
              <a:rPr lang="zh-CN" altLang="en-US" dirty="0" smtClean="0"/>
              <a:t>验证结果</a:t>
            </a:r>
            <a:endParaRPr lang="zh-CN" altLang="en-US" dirty="0"/>
          </a:p>
        </p:txBody>
      </p:sp>
      <p:graphicFrame>
        <p:nvGraphicFramePr>
          <p:cNvPr id="7" name="内容占位符 6"/>
          <p:cNvGraphicFramePr>
            <a:graphicFrameLocks noGrp="1"/>
          </p:cNvGraphicFramePr>
          <p:nvPr>
            <p:ph idx="1"/>
            <p:extLst>
              <p:ext uri="{D42A27DB-BD31-4B8C-83A1-F6EECF244321}">
                <p14:modId xmlns:p14="http://schemas.microsoft.com/office/powerpoint/2010/main" val="3392084577"/>
              </p:ext>
            </p:extLst>
          </p:nvPr>
        </p:nvGraphicFramePr>
        <p:xfrm>
          <a:off x="1042698" y="1752840"/>
          <a:ext cx="7886700" cy="4074160"/>
        </p:xfrm>
        <a:graphic>
          <a:graphicData uri="http://schemas.openxmlformats.org/drawingml/2006/table">
            <a:tbl>
              <a:tblPr firstRow="1" bandRow="1">
                <a:tableStyleId>{5C22544A-7EE6-4342-B048-85BDC9FD1C3A}</a:tableStyleId>
              </a:tblPr>
              <a:tblGrid>
                <a:gridCol w="1577340"/>
                <a:gridCol w="1577340"/>
                <a:gridCol w="1577340"/>
                <a:gridCol w="1577340"/>
                <a:gridCol w="1577340"/>
              </a:tblGrid>
              <a:tr h="0">
                <a:tc>
                  <a:txBody>
                    <a:bodyPr/>
                    <a:lstStyle/>
                    <a:p>
                      <a:r>
                        <a:rPr lang="zh-CN" altLang="en-US" dirty="0" smtClean="0"/>
                        <a:t>层名称</a:t>
                      </a:r>
                      <a:endParaRPr lang="zh-CN" altLang="en-US" dirty="0"/>
                    </a:p>
                  </a:txBody>
                  <a:tcPr/>
                </a:tc>
                <a:tc>
                  <a:txBody>
                    <a:bodyPr/>
                    <a:lstStyle/>
                    <a:p>
                      <a:r>
                        <a:rPr lang="zh-CN" altLang="en-US" dirty="0" smtClean="0"/>
                        <a:t>总线方式</a:t>
                      </a:r>
                      <a:endParaRPr lang="zh-CN" altLang="en-US" dirty="0"/>
                    </a:p>
                  </a:txBody>
                  <a:tcPr/>
                </a:tc>
                <a:tc>
                  <a:txBody>
                    <a:bodyPr/>
                    <a:lstStyle/>
                    <a:p>
                      <a:r>
                        <a:rPr lang="zh-CN" altLang="en-US" dirty="0" smtClean="0"/>
                        <a:t>手动</a:t>
                      </a:r>
                      <a:r>
                        <a:rPr lang="en-US" altLang="zh-CN" dirty="0" smtClean="0"/>
                        <a:t>/</a:t>
                      </a:r>
                      <a:r>
                        <a:rPr lang="zh-CN" altLang="en-US" dirty="0" smtClean="0"/>
                        <a:t>自动</a:t>
                      </a:r>
                      <a:endParaRPr lang="zh-CN" altLang="en-US" dirty="0"/>
                    </a:p>
                  </a:txBody>
                  <a:tcPr/>
                </a:tc>
                <a:tc>
                  <a:txBody>
                    <a:bodyPr/>
                    <a:lstStyle/>
                    <a:p>
                      <a:r>
                        <a:rPr lang="zh-CN" altLang="en-US" dirty="0" smtClean="0"/>
                        <a:t>使用并行化</a:t>
                      </a:r>
                      <a:endParaRPr lang="zh-CN" altLang="en-US" dirty="0"/>
                    </a:p>
                  </a:txBody>
                  <a:tcPr/>
                </a:tc>
                <a:tc>
                  <a:txBody>
                    <a:bodyPr/>
                    <a:lstStyle/>
                    <a:p>
                      <a:r>
                        <a:rPr lang="zh-CN" altLang="en-US" dirty="0" smtClean="0"/>
                        <a:t>执行时间</a:t>
                      </a:r>
                      <a:r>
                        <a:rPr lang="en-US" altLang="zh-CN" dirty="0" smtClean="0"/>
                        <a:t>(</a:t>
                      </a:r>
                      <a:r>
                        <a:rPr lang="el-GR" altLang="zh-CN" dirty="0" smtClean="0">
                          <a:ea typeface="宋体"/>
                        </a:rPr>
                        <a:t>μ</a:t>
                      </a:r>
                      <a:r>
                        <a:rPr lang="en-US" altLang="zh-CN" dirty="0" smtClean="0"/>
                        <a:t>s)</a:t>
                      </a:r>
                      <a:endParaRPr lang="zh-CN" altLang="en-US" dirty="0"/>
                    </a:p>
                  </a:txBody>
                  <a:tcPr/>
                </a:tc>
              </a:tr>
              <a:tr h="370840">
                <a:tc>
                  <a:txBody>
                    <a:bodyPr/>
                    <a:lstStyle/>
                    <a:p>
                      <a:r>
                        <a:rPr lang="en-US" altLang="zh-CN" dirty="0" smtClean="0"/>
                        <a:t>conv layer 2</a:t>
                      </a:r>
                      <a:endParaRPr lang="zh-CN" altLang="en-US" dirty="0"/>
                    </a:p>
                  </a:txBody>
                  <a:tcPr/>
                </a:tc>
                <a:tc>
                  <a:txBody>
                    <a:bodyPr/>
                    <a:lstStyle/>
                    <a:p>
                      <a:r>
                        <a:rPr lang="en-US" altLang="zh-CN" dirty="0" smtClean="0"/>
                        <a:t>Custom</a:t>
                      </a:r>
                      <a:endParaRPr lang="zh-CN" altLang="en-US" dirty="0"/>
                    </a:p>
                  </a:txBody>
                  <a:tcPr/>
                </a:tc>
                <a:tc>
                  <a:txBody>
                    <a:bodyPr/>
                    <a:lstStyle/>
                    <a:p>
                      <a:r>
                        <a:rPr lang="zh-CN" altLang="en-US" dirty="0" smtClean="0"/>
                        <a:t>手动</a:t>
                      </a:r>
                      <a:endParaRPr lang="zh-CN" altLang="en-US" dirty="0"/>
                    </a:p>
                  </a:txBody>
                  <a:tcPr/>
                </a:tc>
                <a:tc>
                  <a:txBody>
                    <a:bodyPr/>
                    <a:lstStyle/>
                    <a:p>
                      <a:r>
                        <a:rPr lang="zh-CN" altLang="en-US" dirty="0" smtClean="0"/>
                        <a:t>否</a:t>
                      </a:r>
                      <a:endParaRPr lang="zh-CN" altLang="en-US" dirty="0"/>
                    </a:p>
                  </a:txBody>
                  <a:tcPr/>
                </a:tc>
                <a:tc>
                  <a:txBody>
                    <a:bodyPr/>
                    <a:lstStyle/>
                    <a:p>
                      <a:r>
                        <a:rPr lang="en-US" altLang="zh-CN" dirty="0" smtClean="0"/>
                        <a:t>323.600</a:t>
                      </a:r>
                    </a:p>
                  </a:txBody>
                  <a:tcPr/>
                </a:tc>
              </a:tr>
              <a:tr h="370840">
                <a:tc>
                  <a:txBody>
                    <a:bodyPr/>
                    <a:lstStyle/>
                    <a:p>
                      <a:r>
                        <a:rPr lang="en-US" altLang="zh-CN" dirty="0" smtClean="0"/>
                        <a:t>conv layer 2</a:t>
                      </a:r>
                      <a:endParaRPr lang="zh-CN" altLang="en-US" dirty="0"/>
                    </a:p>
                  </a:txBody>
                  <a:tcPr/>
                </a:tc>
                <a:tc>
                  <a:txBody>
                    <a:bodyPr/>
                    <a:lstStyle/>
                    <a:p>
                      <a:r>
                        <a:rPr lang="en-US" altLang="zh-CN" dirty="0" smtClean="0"/>
                        <a:t>Custom</a:t>
                      </a:r>
                      <a:endParaRPr lang="zh-CN" altLang="en-US" dirty="0"/>
                    </a:p>
                  </a:txBody>
                  <a:tcPr/>
                </a:tc>
                <a:tc>
                  <a:txBody>
                    <a:bodyPr/>
                    <a:lstStyle/>
                    <a:p>
                      <a:r>
                        <a:rPr lang="zh-CN" altLang="en-US" dirty="0" smtClean="0"/>
                        <a:t>手动</a:t>
                      </a:r>
                      <a:endParaRPr lang="zh-CN" altLang="en-US" dirty="0"/>
                    </a:p>
                  </a:txBody>
                  <a:tcPr/>
                </a:tc>
                <a:tc>
                  <a:txBody>
                    <a:bodyPr/>
                    <a:lstStyle/>
                    <a:p>
                      <a:r>
                        <a:rPr lang="zh-CN" altLang="en-US" dirty="0" smtClean="0"/>
                        <a:t>是</a:t>
                      </a:r>
                      <a:endParaRPr lang="zh-CN" altLang="en-US" dirty="0"/>
                    </a:p>
                  </a:txBody>
                  <a:tcPr/>
                </a:tc>
                <a:tc>
                  <a:txBody>
                    <a:bodyPr/>
                    <a:lstStyle/>
                    <a:p>
                      <a:r>
                        <a:rPr lang="en-US" altLang="zh-CN" dirty="0" smtClean="0"/>
                        <a:t>310.200</a:t>
                      </a:r>
                    </a:p>
                  </a:txBody>
                  <a:tcPr/>
                </a:tc>
              </a:tr>
              <a:tr h="370840">
                <a:tc>
                  <a:txBody>
                    <a:bodyPr/>
                    <a:lstStyle/>
                    <a:p>
                      <a:r>
                        <a:rPr lang="en-US" altLang="zh-CN" dirty="0" smtClean="0"/>
                        <a:t>conv layer 5</a:t>
                      </a:r>
                      <a:endParaRPr lang="zh-CN" altLang="en-US" dirty="0"/>
                    </a:p>
                  </a:txBody>
                  <a:tcPr/>
                </a:tc>
                <a:tc>
                  <a:txBody>
                    <a:bodyPr/>
                    <a:lstStyle/>
                    <a:p>
                      <a:r>
                        <a:rPr lang="en-US" altLang="zh-CN" dirty="0" smtClean="0"/>
                        <a:t>Custom</a:t>
                      </a:r>
                      <a:endParaRPr lang="zh-CN" altLang="en-US" dirty="0"/>
                    </a:p>
                  </a:txBody>
                  <a:tcPr/>
                </a:tc>
                <a:tc>
                  <a:txBody>
                    <a:bodyPr/>
                    <a:lstStyle/>
                    <a:p>
                      <a:r>
                        <a:rPr lang="zh-CN" altLang="en-US" dirty="0" smtClean="0"/>
                        <a:t>自动</a:t>
                      </a:r>
                      <a:endParaRPr lang="zh-CN" altLang="en-US" dirty="0"/>
                    </a:p>
                  </a:txBody>
                  <a:tcPr/>
                </a:tc>
                <a:tc>
                  <a:txBody>
                    <a:bodyPr/>
                    <a:lstStyle/>
                    <a:p>
                      <a:r>
                        <a:rPr lang="zh-CN" altLang="en-US" dirty="0" smtClean="0"/>
                        <a:t>否</a:t>
                      </a:r>
                      <a:endParaRPr lang="zh-CN" altLang="en-US" dirty="0"/>
                    </a:p>
                  </a:txBody>
                  <a:tcPr/>
                </a:tc>
                <a:tc>
                  <a:txBody>
                    <a:bodyPr/>
                    <a:lstStyle/>
                    <a:p>
                      <a:r>
                        <a:rPr lang="en-US" altLang="zh-CN" dirty="0" smtClean="0"/>
                        <a:t>4767.600</a:t>
                      </a:r>
                    </a:p>
                  </a:txBody>
                  <a:tcPr/>
                </a:tc>
              </a:tr>
              <a:tr h="370840">
                <a:tc>
                  <a:txBody>
                    <a:bodyPr/>
                    <a:lstStyle/>
                    <a:p>
                      <a:r>
                        <a:rPr lang="en-US" altLang="zh-CN" dirty="0" smtClean="0"/>
                        <a:t>conv layer 5</a:t>
                      </a:r>
                      <a:endParaRPr lang="zh-CN" altLang="en-US" dirty="0"/>
                    </a:p>
                  </a:txBody>
                  <a:tcPr/>
                </a:tc>
                <a:tc>
                  <a:txBody>
                    <a:bodyPr/>
                    <a:lstStyle/>
                    <a:p>
                      <a:r>
                        <a:rPr lang="en-US" altLang="zh-CN" b="1" dirty="0" smtClean="0">
                          <a:solidFill>
                            <a:srgbClr val="FF0000"/>
                          </a:solidFill>
                        </a:rPr>
                        <a:t>ICB</a:t>
                      </a:r>
                      <a:endParaRPr lang="zh-CN" altLang="en-US" b="1" dirty="0">
                        <a:solidFill>
                          <a:srgbClr val="FF0000"/>
                        </a:solidFill>
                      </a:endParaRPr>
                    </a:p>
                  </a:txBody>
                  <a:tcPr/>
                </a:tc>
                <a:tc>
                  <a:txBody>
                    <a:bodyPr/>
                    <a:lstStyle/>
                    <a:p>
                      <a:r>
                        <a:rPr lang="zh-CN" altLang="en-US" dirty="0" smtClean="0"/>
                        <a:t>自动</a:t>
                      </a:r>
                      <a:endParaRPr lang="zh-CN" altLang="en-US" dirty="0"/>
                    </a:p>
                  </a:txBody>
                  <a:tcPr/>
                </a:tc>
                <a:tc>
                  <a:txBody>
                    <a:bodyPr/>
                    <a:lstStyle/>
                    <a:p>
                      <a:r>
                        <a:rPr lang="zh-CN" altLang="en-US" dirty="0" smtClean="0"/>
                        <a:t>否</a:t>
                      </a:r>
                      <a:endParaRPr lang="zh-CN" altLang="en-US" dirty="0"/>
                    </a:p>
                  </a:txBody>
                  <a:tcPr/>
                </a:tc>
                <a:tc>
                  <a:txBody>
                    <a:bodyPr/>
                    <a:lstStyle/>
                    <a:p>
                      <a:r>
                        <a:rPr lang="en-US" altLang="zh-CN" b="1" dirty="0" smtClean="0">
                          <a:solidFill>
                            <a:srgbClr val="FF0000"/>
                          </a:solidFill>
                        </a:rPr>
                        <a:t>1402.800</a:t>
                      </a:r>
                    </a:p>
                  </a:txBody>
                  <a:tcPr/>
                </a:tc>
              </a:tr>
              <a:tr h="370840">
                <a:tc>
                  <a:txBody>
                    <a:bodyPr/>
                    <a:lstStyle/>
                    <a:p>
                      <a:r>
                        <a:rPr lang="en-US" altLang="zh-CN" dirty="0" err="1" smtClean="0"/>
                        <a:t>deconv</a:t>
                      </a:r>
                      <a:r>
                        <a:rPr lang="en-US" altLang="zh-CN" dirty="0" smtClean="0"/>
                        <a:t> layer 2</a:t>
                      </a:r>
                      <a:endParaRPr lang="zh-CN" altLang="en-US" dirty="0"/>
                    </a:p>
                  </a:txBody>
                  <a:tcPr/>
                </a:tc>
                <a:tc>
                  <a:txBody>
                    <a:bodyPr/>
                    <a:lstStyle/>
                    <a:p>
                      <a:r>
                        <a:rPr lang="en-US" altLang="zh-CN" dirty="0" smtClean="0"/>
                        <a:t>Custom</a:t>
                      </a:r>
                      <a:endParaRPr lang="zh-CN" altLang="en-US" dirty="0"/>
                    </a:p>
                  </a:txBody>
                  <a:tcPr/>
                </a:tc>
                <a:tc>
                  <a:txBody>
                    <a:bodyPr/>
                    <a:lstStyle/>
                    <a:p>
                      <a:r>
                        <a:rPr lang="zh-CN" altLang="en-US" dirty="0" smtClean="0"/>
                        <a:t>自动</a:t>
                      </a:r>
                      <a:endParaRPr lang="zh-CN" altLang="en-US" dirty="0"/>
                    </a:p>
                  </a:txBody>
                  <a:tcPr/>
                </a:tc>
                <a:tc>
                  <a:txBody>
                    <a:bodyPr/>
                    <a:lstStyle/>
                    <a:p>
                      <a:r>
                        <a:rPr lang="zh-CN" altLang="en-US" dirty="0" smtClean="0"/>
                        <a:t>是</a:t>
                      </a:r>
                      <a:endParaRPr lang="zh-CN" altLang="en-US" dirty="0"/>
                    </a:p>
                  </a:txBody>
                  <a:tcPr/>
                </a:tc>
                <a:tc>
                  <a:txBody>
                    <a:bodyPr/>
                    <a:lstStyle/>
                    <a:p>
                      <a:r>
                        <a:rPr lang="en-US" altLang="zh-CN" dirty="0" smtClean="0"/>
                        <a:t>4597.400</a:t>
                      </a:r>
                    </a:p>
                  </a:txBody>
                  <a:tcPr/>
                </a:tc>
              </a:tr>
              <a:tr h="370840">
                <a:tc>
                  <a:txBody>
                    <a:bodyPr/>
                    <a:lstStyle/>
                    <a:p>
                      <a:r>
                        <a:rPr lang="en-US" altLang="zh-CN" dirty="0" err="1" smtClean="0"/>
                        <a:t>deconv</a:t>
                      </a:r>
                      <a:r>
                        <a:rPr lang="en-US" altLang="zh-CN" dirty="0" smtClean="0"/>
                        <a:t> layer 2</a:t>
                      </a:r>
                      <a:endParaRPr lang="zh-CN" altLang="en-US" dirty="0"/>
                    </a:p>
                  </a:txBody>
                  <a:tcPr/>
                </a:tc>
                <a:tc>
                  <a:txBody>
                    <a:bodyPr/>
                    <a:lstStyle/>
                    <a:p>
                      <a:r>
                        <a:rPr lang="en-US" altLang="zh-CN" b="1" dirty="0" smtClean="0">
                          <a:solidFill>
                            <a:srgbClr val="FF0000"/>
                          </a:solidFill>
                        </a:rPr>
                        <a:t>ICB</a:t>
                      </a:r>
                      <a:endParaRPr lang="zh-CN" altLang="en-US" b="1" dirty="0">
                        <a:solidFill>
                          <a:srgbClr val="FF0000"/>
                        </a:solidFill>
                      </a:endParaRPr>
                    </a:p>
                  </a:txBody>
                  <a:tcPr/>
                </a:tc>
                <a:tc>
                  <a:txBody>
                    <a:bodyPr/>
                    <a:lstStyle/>
                    <a:p>
                      <a:r>
                        <a:rPr lang="zh-CN" altLang="en-US" dirty="0" smtClean="0"/>
                        <a:t>自动</a:t>
                      </a:r>
                      <a:endParaRPr lang="zh-CN" altLang="en-US" dirty="0"/>
                    </a:p>
                  </a:txBody>
                  <a:tcPr/>
                </a:tc>
                <a:tc>
                  <a:txBody>
                    <a:bodyPr/>
                    <a:lstStyle/>
                    <a:p>
                      <a:r>
                        <a:rPr lang="zh-CN" altLang="en-US" dirty="0" smtClean="0"/>
                        <a:t>是</a:t>
                      </a:r>
                      <a:endParaRPr lang="zh-CN" altLang="en-US" dirty="0"/>
                    </a:p>
                  </a:txBody>
                  <a:tcPr/>
                </a:tc>
                <a:tc>
                  <a:txBody>
                    <a:bodyPr/>
                    <a:lstStyle/>
                    <a:p>
                      <a:r>
                        <a:rPr lang="en-US" altLang="zh-CN" b="1" dirty="0" smtClean="0">
                          <a:solidFill>
                            <a:srgbClr val="FF0000"/>
                          </a:solidFill>
                        </a:rPr>
                        <a:t>1141.000</a:t>
                      </a:r>
                    </a:p>
                  </a:txBody>
                  <a:tcPr/>
                </a:tc>
              </a:tr>
              <a:tr h="370840">
                <a:tc>
                  <a:txBody>
                    <a:bodyPr/>
                    <a:lstStyle/>
                    <a:p>
                      <a:r>
                        <a:rPr lang="en-US" altLang="zh-CN" dirty="0" smtClean="0"/>
                        <a:t>fc layer</a:t>
                      </a:r>
                      <a:r>
                        <a:rPr lang="en-US" altLang="zh-CN" baseline="0" dirty="0" smtClean="0"/>
                        <a:t> 2</a:t>
                      </a:r>
                      <a:endParaRPr lang="zh-CN" altLang="en-US" dirty="0"/>
                    </a:p>
                  </a:txBody>
                  <a:tcPr/>
                </a:tc>
                <a:tc>
                  <a:txBody>
                    <a:bodyPr/>
                    <a:lstStyle/>
                    <a:p>
                      <a:r>
                        <a:rPr lang="en-US" altLang="zh-CN" dirty="0" smtClean="0"/>
                        <a:t>Custom</a:t>
                      </a:r>
                      <a:endParaRPr lang="zh-CN" altLang="en-US" dirty="0"/>
                    </a:p>
                  </a:txBody>
                  <a:tcPr/>
                </a:tc>
                <a:tc>
                  <a:txBody>
                    <a:bodyPr/>
                    <a:lstStyle/>
                    <a:p>
                      <a:r>
                        <a:rPr lang="zh-CN" altLang="en-US" dirty="0" smtClean="0"/>
                        <a:t>自动</a:t>
                      </a:r>
                      <a:endParaRPr lang="zh-CN" altLang="en-US" dirty="0"/>
                    </a:p>
                  </a:txBody>
                  <a:tcPr/>
                </a:tc>
                <a:tc>
                  <a:txBody>
                    <a:bodyPr/>
                    <a:lstStyle/>
                    <a:p>
                      <a:r>
                        <a:rPr lang="zh-CN" altLang="en-US" dirty="0" smtClean="0"/>
                        <a:t>是</a:t>
                      </a:r>
                      <a:endParaRPr lang="zh-CN" altLang="en-US" dirty="0"/>
                    </a:p>
                  </a:txBody>
                  <a:tcPr/>
                </a:tc>
                <a:tc>
                  <a:txBody>
                    <a:bodyPr/>
                    <a:lstStyle/>
                    <a:p>
                      <a:r>
                        <a:rPr lang="en-US" altLang="zh-CN" dirty="0" smtClean="0"/>
                        <a:t>5025.000</a:t>
                      </a:r>
                    </a:p>
                  </a:txBody>
                  <a:tcPr/>
                </a:tc>
              </a:tr>
              <a:tr h="370840">
                <a:tc>
                  <a:txBody>
                    <a:bodyPr/>
                    <a:lstStyle/>
                    <a:p>
                      <a:r>
                        <a:rPr lang="en-US" altLang="zh-CN" dirty="0" smtClean="0"/>
                        <a:t>fc layer 2</a:t>
                      </a:r>
                      <a:endParaRPr lang="zh-CN" altLang="en-US" dirty="0"/>
                    </a:p>
                  </a:txBody>
                  <a:tcPr/>
                </a:tc>
                <a:tc>
                  <a:txBody>
                    <a:bodyPr/>
                    <a:lstStyle/>
                    <a:p>
                      <a:r>
                        <a:rPr lang="en-US" altLang="zh-CN" b="1" dirty="0" smtClean="0">
                          <a:solidFill>
                            <a:srgbClr val="FF0000"/>
                          </a:solidFill>
                        </a:rPr>
                        <a:t>ICB</a:t>
                      </a:r>
                      <a:endParaRPr lang="zh-CN" altLang="en-US" b="1" dirty="0">
                        <a:solidFill>
                          <a:srgbClr val="FF0000"/>
                        </a:solidFill>
                      </a:endParaRPr>
                    </a:p>
                  </a:txBody>
                  <a:tcPr/>
                </a:tc>
                <a:tc>
                  <a:txBody>
                    <a:bodyPr/>
                    <a:lstStyle/>
                    <a:p>
                      <a:r>
                        <a:rPr lang="zh-CN" altLang="en-US" dirty="0" smtClean="0"/>
                        <a:t>自动</a:t>
                      </a:r>
                      <a:endParaRPr lang="zh-CN" altLang="en-US" dirty="0"/>
                    </a:p>
                  </a:txBody>
                  <a:tcPr/>
                </a:tc>
                <a:tc>
                  <a:txBody>
                    <a:bodyPr/>
                    <a:lstStyle/>
                    <a:p>
                      <a:r>
                        <a:rPr lang="zh-CN" altLang="en-US" dirty="0" smtClean="0"/>
                        <a:t>是</a:t>
                      </a:r>
                      <a:endParaRPr lang="zh-CN" altLang="en-US" dirty="0"/>
                    </a:p>
                  </a:txBody>
                  <a:tcPr/>
                </a:tc>
                <a:tc>
                  <a:txBody>
                    <a:bodyPr/>
                    <a:lstStyle/>
                    <a:p>
                      <a:r>
                        <a:rPr lang="en-US" altLang="zh-CN" b="1" dirty="0" smtClean="0">
                          <a:solidFill>
                            <a:srgbClr val="FF0000"/>
                          </a:solidFill>
                        </a:rPr>
                        <a:t>1276.200</a:t>
                      </a:r>
                    </a:p>
                  </a:txBody>
                  <a:tcPr/>
                </a:tc>
              </a:tr>
              <a:tr h="370840">
                <a:tc>
                  <a:txBody>
                    <a:bodyPr/>
                    <a:lstStyle/>
                    <a:p>
                      <a:r>
                        <a:rPr lang="en-US" altLang="zh-CN" dirty="0" smtClean="0"/>
                        <a:t>fc layer 1 (4x2)</a:t>
                      </a:r>
                      <a:endParaRPr lang="zh-CN" altLang="en-US" dirty="0"/>
                    </a:p>
                  </a:txBody>
                  <a:tcPr/>
                </a:tc>
                <a:tc>
                  <a:txBody>
                    <a:bodyPr/>
                    <a:lstStyle/>
                    <a:p>
                      <a:r>
                        <a:rPr lang="en-US" altLang="zh-CN" dirty="0" smtClean="0"/>
                        <a:t>Custom</a:t>
                      </a:r>
                      <a:endParaRPr lang="zh-CN" altLang="en-US" dirty="0"/>
                    </a:p>
                  </a:txBody>
                  <a:tcPr/>
                </a:tc>
                <a:tc>
                  <a:txBody>
                    <a:bodyPr/>
                    <a:lstStyle/>
                    <a:p>
                      <a:r>
                        <a:rPr lang="zh-CN" altLang="en-US" dirty="0" smtClean="0"/>
                        <a:t>自动</a:t>
                      </a:r>
                      <a:endParaRPr lang="zh-CN" altLang="en-US" dirty="0"/>
                    </a:p>
                  </a:txBody>
                  <a:tcPr/>
                </a:tc>
                <a:tc>
                  <a:txBody>
                    <a:bodyPr/>
                    <a:lstStyle/>
                    <a:p>
                      <a:r>
                        <a:rPr lang="zh-CN" altLang="en-US" dirty="0" smtClean="0"/>
                        <a:t>否</a:t>
                      </a:r>
                      <a:endParaRPr lang="zh-CN" altLang="en-US" dirty="0"/>
                    </a:p>
                  </a:txBody>
                  <a:tcPr/>
                </a:tc>
                <a:tc>
                  <a:txBody>
                    <a:bodyPr/>
                    <a:lstStyle/>
                    <a:p>
                      <a:r>
                        <a:rPr lang="en-US" altLang="zh-CN" dirty="0" smtClean="0"/>
                        <a:t>842.000</a:t>
                      </a:r>
                    </a:p>
                  </a:txBody>
                  <a:tcPr/>
                </a:tc>
              </a:tr>
              <a:tr h="370840">
                <a:tc>
                  <a:txBody>
                    <a:bodyPr/>
                    <a:lstStyle/>
                    <a:p>
                      <a:r>
                        <a:rPr lang="en-US" altLang="zh-CN" dirty="0" smtClean="0"/>
                        <a:t>fc layer 1 (2x4)</a:t>
                      </a:r>
                      <a:endParaRPr lang="zh-CN" altLang="en-US" dirty="0"/>
                    </a:p>
                  </a:txBody>
                  <a:tcPr/>
                </a:tc>
                <a:tc>
                  <a:txBody>
                    <a:bodyPr/>
                    <a:lstStyle/>
                    <a:p>
                      <a:r>
                        <a:rPr lang="en-US" altLang="zh-CN" dirty="0" smtClean="0"/>
                        <a:t>Custom</a:t>
                      </a:r>
                      <a:endParaRPr lang="zh-CN" altLang="en-US" dirty="0"/>
                    </a:p>
                  </a:txBody>
                  <a:tcPr/>
                </a:tc>
                <a:tc>
                  <a:txBody>
                    <a:bodyPr/>
                    <a:lstStyle/>
                    <a:p>
                      <a:r>
                        <a:rPr lang="zh-CN" altLang="en-US" dirty="0" smtClean="0"/>
                        <a:t>自动</a:t>
                      </a:r>
                      <a:endParaRPr lang="zh-CN" altLang="en-US" dirty="0"/>
                    </a:p>
                  </a:txBody>
                  <a:tcPr/>
                </a:tc>
                <a:tc>
                  <a:txBody>
                    <a:bodyPr/>
                    <a:lstStyle/>
                    <a:p>
                      <a:r>
                        <a:rPr lang="zh-CN" altLang="en-US" dirty="0" smtClean="0"/>
                        <a:t>否</a:t>
                      </a:r>
                      <a:endParaRPr lang="zh-CN" altLang="en-US" dirty="0"/>
                    </a:p>
                  </a:txBody>
                  <a:tcPr/>
                </a:tc>
                <a:tc>
                  <a:txBody>
                    <a:bodyPr/>
                    <a:lstStyle/>
                    <a:p>
                      <a:r>
                        <a:rPr lang="en-US" altLang="zh-CN" dirty="0" smtClean="0"/>
                        <a:t>842.000</a:t>
                      </a:r>
                    </a:p>
                  </a:txBody>
                  <a:tcPr/>
                </a:tc>
              </a:tr>
            </a:tbl>
          </a:graphicData>
        </a:graphic>
      </p:graphicFrame>
      <p:sp>
        <p:nvSpPr>
          <p:cNvPr id="4" name="日期占位符 3"/>
          <p:cNvSpPr>
            <a:spLocks noGrp="1"/>
          </p:cNvSpPr>
          <p:nvPr>
            <p:ph type="dt" sz="half" idx="10"/>
          </p:nvPr>
        </p:nvSpPr>
        <p:spPr/>
        <p:txBody>
          <a:bodyPr/>
          <a:lstStyle/>
          <a:p>
            <a:fld id="{1F9CB85F-9890-4D55-A379-F657EFBFF348}"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22</a:t>
            </a:fld>
            <a:endParaRPr lang="zh-CN" altLang="en-US"/>
          </a:p>
        </p:txBody>
      </p:sp>
      <p:sp>
        <p:nvSpPr>
          <p:cNvPr id="8" name="TextBox 7"/>
          <p:cNvSpPr txBox="1"/>
          <p:nvPr/>
        </p:nvSpPr>
        <p:spPr>
          <a:xfrm>
            <a:off x="759124" y="1164570"/>
            <a:ext cx="3647152" cy="369332"/>
          </a:xfrm>
          <a:prstGeom prst="rect">
            <a:avLst/>
          </a:prstGeom>
          <a:noFill/>
        </p:spPr>
        <p:txBody>
          <a:bodyPr wrap="none" rtlCol="0">
            <a:spAutoFit/>
          </a:bodyPr>
          <a:lstStyle/>
          <a:p>
            <a:r>
              <a:rPr lang="zh-CN" altLang="en-US" dirty="0" smtClean="0"/>
              <a:t>部分仿真验证的结果如下表所示：</a:t>
            </a:r>
            <a:endParaRPr lang="zh-CN" altLang="en-US" dirty="0"/>
          </a:p>
        </p:txBody>
      </p:sp>
      <p:sp>
        <p:nvSpPr>
          <p:cNvPr id="10" name="左大括号 9"/>
          <p:cNvSpPr/>
          <p:nvPr/>
        </p:nvSpPr>
        <p:spPr>
          <a:xfrm>
            <a:off x="854010" y="2147977"/>
            <a:ext cx="224287" cy="690114"/>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11" name="左大括号 10"/>
          <p:cNvSpPr/>
          <p:nvPr/>
        </p:nvSpPr>
        <p:spPr>
          <a:xfrm>
            <a:off x="851129" y="2930108"/>
            <a:ext cx="224287" cy="2133597"/>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12" name="左大括号 11"/>
          <p:cNvSpPr/>
          <p:nvPr/>
        </p:nvSpPr>
        <p:spPr>
          <a:xfrm>
            <a:off x="859755" y="5095335"/>
            <a:ext cx="224287" cy="690114"/>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13" name="TextBox 12"/>
          <p:cNvSpPr txBox="1"/>
          <p:nvPr/>
        </p:nvSpPr>
        <p:spPr>
          <a:xfrm>
            <a:off x="308638" y="2165310"/>
            <a:ext cx="553998" cy="707886"/>
          </a:xfrm>
          <a:prstGeom prst="rect">
            <a:avLst/>
          </a:prstGeom>
          <a:noFill/>
        </p:spPr>
        <p:txBody>
          <a:bodyPr vert="eaVert" wrap="none" rtlCol="0">
            <a:spAutoFit/>
          </a:bodyPr>
          <a:lstStyle/>
          <a:p>
            <a:pPr algn="ctr"/>
            <a:r>
              <a:rPr lang="zh-CN" altLang="en-US" sz="1200" dirty="0" smtClean="0"/>
              <a:t>手动模式</a:t>
            </a:r>
            <a:endParaRPr lang="en-US" altLang="zh-CN" sz="1200" dirty="0" smtClean="0"/>
          </a:p>
          <a:p>
            <a:pPr algn="ctr"/>
            <a:r>
              <a:rPr lang="zh-CN" altLang="en-US" sz="1200" dirty="0"/>
              <a:t>验证</a:t>
            </a:r>
          </a:p>
        </p:txBody>
      </p:sp>
      <p:sp>
        <p:nvSpPr>
          <p:cNvPr id="14" name="TextBox 13"/>
          <p:cNvSpPr txBox="1"/>
          <p:nvPr/>
        </p:nvSpPr>
        <p:spPr>
          <a:xfrm>
            <a:off x="297131" y="3541174"/>
            <a:ext cx="553998" cy="911467"/>
          </a:xfrm>
          <a:prstGeom prst="rect">
            <a:avLst/>
          </a:prstGeom>
          <a:noFill/>
        </p:spPr>
        <p:txBody>
          <a:bodyPr vert="eaVert" wrap="none" rtlCol="0">
            <a:spAutoFit/>
          </a:bodyPr>
          <a:lstStyle/>
          <a:p>
            <a:pPr algn="ctr"/>
            <a:r>
              <a:rPr lang="zh-CN" altLang="en-US" sz="1200" dirty="0" smtClean="0"/>
              <a:t>自动模式和</a:t>
            </a:r>
            <a:endParaRPr lang="en-US" altLang="zh-CN" sz="1200" dirty="0" smtClean="0"/>
          </a:p>
          <a:p>
            <a:pPr algn="ctr"/>
            <a:r>
              <a:rPr lang="en-US" altLang="zh-CN" sz="1200" dirty="0" smtClean="0"/>
              <a:t>ICB</a:t>
            </a:r>
            <a:r>
              <a:rPr lang="zh-CN" altLang="en-US" sz="1200" dirty="0" smtClean="0"/>
              <a:t>总线验证</a:t>
            </a:r>
            <a:endParaRPr lang="zh-CN" altLang="en-US" sz="1200" dirty="0"/>
          </a:p>
        </p:txBody>
      </p:sp>
      <p:sp>
        <p:nvSpPr>
          <p:cNvPr id="15" name="TextBox 14"/>
          <p:cNvSpPr txBox="1"/>
          <p:nvPr/>
        </p:nvSpPr>
        <p:spPr>
          <a:xfrm>
            <a:off x="297126" y="5171478"/>
            <a:ext cx="553998" cy="555601"/>
          </a:xfrm>
          <a:prstGeom prst="rect">
            <a:avLst/>
          </a:prstGeom>
          <a:noFill/>
        </p:spPr>
        <p:txBody>
          <a:bodyPr vert="eaVert" wrap="none" rtlCol="0">
            <a:spAutoFit/>
          </a:bodyPr>
          <a:lstStyle/>
          <a:p>
            <a:pPr algn="ctr"/>
            <a:r>
              <a:rPr lang="en-US" altLang="zh-CN" sz="1200" dirty="0" smtClean="0"/>
              <a:t>PE</a:t>
            </a:r>
            <a:r>
              <a:rPr lang="zh-CN" altLang="en-US" sz="1200" dirty="0" smtClean="0"/>
              <a:t>阵列</a:t>
            </a:r>
            <a:endParaRPr lang="en-US" altLang="zh-CN" sz="1200" dirty="0" smtClean="0"/>
          </a:p>
          <a:p>
            <a:pPr algn="ctr"/>
            <a:r>
              <a:rPr lang="zh-CN" altLang="en-US" sz="1200" dirty="0" smtClean="0"/>
              <a:t>验证</a:t>
            </a:r>
            <a:endParaRPr lang="zh-CN" altLang="en-US" sz="1200" dirty="0"/>
          </a:p>
        </p:txBody>
      </p:sp>
      <p:sp>
        <p:nvSpPr>
          <p:cNvPr id="3" name="页脚占位符 2"/>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46347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验证结果</a:t>
            </a:r>
            <a:endParaRPr lang="zh-CN" altLang="en-US" dirty="0"/>
          </a:p>
        </p:txBody>
      </p:sp>
      <p:sp>
        <p:nvSpPr>
          <p:cNvPr id="4" name="日期占位符 3"/>
          <p:cNvSpPr>
            <a:spLocks noGrp="1"/>
          </p:cNvSpPr>
          <p:nvPr>
            <p:ph type="dt" sz="half" idx="10"/>
          </p:nvPr>
        </p:nvSpPr>
        <p:spPr/>
        <p:txBody>
          <a:bodyPr/>
          <a:lstStyle/>
          <a:p>
            <a:fld id="{588E42AB-D128-4F56-83EB-BE2C13CCD516}"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23</a:t>
            </a:fld>
            <a:endParaRPr lang="zh-CN" altLang="en-US"/>
          </a:p>
        </p:txBody>
      </p:sp>
      <p:sp>
        <p:nvSpPr>
          <p:cNvPr id="7" name="TextBox 6"/>
          <p:cNvSpPr txBox="1"/>
          <p:nvPr/>
        </p:nvSpPr>
        <p:spPr>
          <a:xfrm>
            <a:off x="759124" y="1164570"/>
            <a:ext cx="6776150" cy="369332"/>
          </a:xfrm>
          <a:prstGeom prst="rect">
            <a:avLst/>
          </a:prstGeom>
          <a:noFill/>
        </p:spPr>
        <p:txBody>
          <a:bodyPr wrap="none" rtlCol="0">
            <a:spAutoFit/>
          </a:bodyPr>
          <a:lstStyle/>
          <a:p>
            <a:r>
              <a:rPr lang="en-US" altLang="zh-CN" dirty="0" smtClean="0"/>
              <a:t>conv layer 2</a:t>
            </a:r>
            <a:r>
              <a:rPr lang="zh-CN" altLang="en-US" dirty="0" smtClean="0"/>
              <a:t>自动模式下仿真验证的截图（</a:t>
            </a:r>
            <a:r>
              <a:rPr lang="en-US" altLang="zh-CN" dirty="0" err="1" smtClean="0"/>
              <a:t>Modelsim</a:t>
            </a:r>
            <a:r>
              <a:rPr lang="en-US" altLang="zh-CN" dirty="0" smtClean="0"/>
              <a:t> SE 10.1a</a:t>
            </a:r>
            <a:r>
              <a:rPr lang="zh-CN" altLang="en-US" dirty="0" smtClean="0"/>
              <a:t>）：</a:t>
            </a:r>
            <a:endParaRPr lang="zh-CN"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6582" y="1673225"/>
            <a:ext cx="6850835" cy="450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页脚占位符 2"/>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358236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nvPr>
        </p:nvSpPr>
        <p:spPr>
          <a:xfrm>
            <a:off x="628650" y="365127"/>
            <a:ext cx="7886700" cy="963342"/>
          </a:xfrm>
        </p:spPr>
        <p:txBody>
          <a:bodyPr/>
          <a:lstStyle/>
          <a:p>
            <a:r>
              <a:rPr lang="zh-CN" altLang="en-US" dirty="0" smtClean="0"/>
              <a:t>逻辑综合</a:t>
            </a:r>
            <a:r>
              <a:rPr lang="en-US" altLang="zh-CN" dirty="0" smtClean="0"/>
              <a:t/>
            </a:r>
            <a:br>
              <a:rPr lang="en-US" altLang="zh-CN" dirty="0" smtClean="0"/>
            </a:br>
            <a:r>
              <a:rPr lang="zh-CN" altLang="en-US" sz="1600" dirty="0" smtClean="0"/>
              <a:t>使用</a:t>
            </a:r>
            <a:r>
              <a:rPr lang="en-US" altLang="zh-CN" sz="1600" dirty="0" smtClean="0"/>
              <a:t>Synopsys Design Compiler 2014</a:t>
            </a:r>
            <a:r>
              <a:rPr lang="zh-CN" altLang="en-US" sz="1600" dirty="0" smtClean="0"/>
              <a:t>进行逻辑综合，综合参数和流程图如下：</a:t>
            </a:r>
            <a:endParaRPr lang="zh-CN" altLang="en-US" sz="1600" dirty="0"/>
          </a:p>
        </p:txBody>
      </p:sp>
      <p:sp>
        <p:nvSpPr>
          <p:cNvPr id="4" name="日期占位符 3"/>
          <p:cNvSpPr>
            <a:spLocks noGrp="1"/>
          </p:cNvSpPr>
          <p:nvPr>
            <p:ph type="dt" sz="half" idx="10"/>
          </p:nvPr>
        </p:nvSpPr>
        <p:spPr/>
        <p:txBody>
          <a:bodyPr/>
          <a:lstStyle/>
          <a:p>
            <a:fld id="{E7551A14-3C3F-410E-8528-ED7239B8000A}" type="datetime5">
              <a:rPr lang="zh-CN" altLang="en-US" smtClean="0"/>
              <a:t>2019/7/16</a:t>
            </a:fld>
            <a:endParaRPr lang="zh-CN" altLang="en-US" dirty="0"/>
          </a:p>
        </p:txBody>
      </p:sp>
      <p:sp>
        <p:nvSpPr>
          <p:cNvPr id="6" name="灯片编号占位符 5"/>
          <p:cNvSpPr>
            <a:spLocks noGrp="1"/>
          </p:cNvSpPr>
          <p:nvPr>
            <p:ph type="sldNum" sz="quarter" idx="12"/>
          </p:nvPr>
        </p:nvSpPr>
        <p:spPr/>
        <p:txBody>
          <a:bodyPr/>
          <a:lstStyle/>
          <a:p>
            <a:fld id="{ED7F6D65-CAA3-4B83-92B2-837771A23EF5}" type="slidenum">
              <a:rPr lang="zh-CN" altLang="en-US" smtClean="0"/>
              <a:t>24</a:t>
            </a:fld>
            <a:endParaRPr lang="zh-CN" altLang="en-US"/>
          </a:p>
        </p:txBody>
      </p:sp>
      <p:pic>
        <p:nvPicPr>
          <p:cNvPr id="102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340629" y="1218660"/>
            <a:ext cx="4206605" cy="470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表格 1"/>
          <p:cNvGraphicFramePr>
            <a:graphicFrameLocks noGrp="1"/>
          </p:cNvGraphicFramePr>
          <p:nvPr>
            <p:extLst>
              <p:ext uri="{D42A27DB-BD31-4B8C-83A1-F6EECF244321}">
                <p14:modId xmlns:p14="http://schemas.microsoft.com/office/powerpoint/2010/main" val="4111775353"/>
              </p:ext>
            </p:extLst>
          </p:nvPr>
        </p:nvGraphicFramePr>
        <p:xfrm>
          <a:off x="488836" y="1379746"/>
          <a:ext cx="3582831" cy="4206240"/>
        </p:xfrm>
        <a:graphic>
          <a:graphicData uri="http://schemas.openxmlformats.org/drawingml/2006/table">
            <a:tbl>
              <a:tblPr firstRow="1" bandRow="1">
                <a:tableStyleId>{5C22544A-7EE6-4342-B048-85BDC9FD1C3A}</a:tableStyleId>
              </a:tblPr>
              <a:tblGrid>
                <a:gridCol w="1406396"/>
                <a:gridCol w="2176435"/>
              </a:tblGrid>
              <a:tr h="370840">
                <a:tc>
                  <a:txBody>
                    <a:bodyPr/>
                    <a:lstStyle/>
                    <a:p>
                      <a:endParaRPr lang="zh-CN" altLang="en-US" dirty="0"/>
                    </a:p>
                  </a:txBody>
                  <a:tcPr/>
                </a:tc>
                <a:tc>
                  <a:txBody>
                    <a:bodyPr/>
                    <a:lstStyle/>
                    <a:p>
                      <a:r>
                        <a:rPr lang="zh-CN" altLang="en-US" dirty="0" smtClean="0"/>
                        <a:t>本设计</a:t>
                      </a:r>
                      <a:endParaRPr lang="zh-CN" altLang="en-US" dirty="0"/>
                    </a:p>
                  </a:txBody>
                  <a:tcPr/>
                </a:tc>
              </a:tr>
              <a:tr h="370840">
                <a:tc>
                  <a:txBody>
                    <a:bodyPr/>
                    <a:lstStyle/>
                    <a:p>
                      <a:r>
                        <a:rPr lang="zh-CN" altLang="en-US" sz="1400" dirty="0" smtClean="0"/>
                        <a:t>工艺库</a:t>
                      </a:r>
                      <a:endParaRPr lang="zh-CN" altLang="en-US" sz="1400" dirty="0"/>
                    </a:p>
                  </a:txBody>
                  <a:tcPr/>
                </a:tc>
                <a:tc>
                  <a:txBody>
                    <a:bodyPr/>
                    <a:lstStyle/>
                    <a:p>
                      <a:r>
                        <a:rPr lang="en-US" altLang="zh-CN" sz="1400" dirty="0" smtClean="0"/>
                        <a:t>gsmc13_ss_1p08v_125c.db</a:t>
                      </a:r>
                    </a:p>
                    <a:p>
                      <a:r>
                        <a:rPr lang="en-US" altLang="zh-CN" sz="1400" dirty="0" smtClean="0"/>
                        <a:t>gsmc13_ff_1p32v_-40c.db</a:t>
                      </a:r>
                    </a:p>
                    <a:p>
                      <a:r>
                        <a:rPr lang="en-US" altLang="zh-CN" sz="1400" dirty="0" smtClean="0"/>
                        <a:t>gsmc13.sdb </a:t>
                      </a:r>
                      <a:endParaRPr lang="zh-CN" altLang="en-US" sz="1400" dirty="0"/>
                    </a:p>
                  </a:txBody>
                  <a:tcPr/>
                </a:tc>
              </a:tr>
              <a:tr h="370840">
                <a:tc>
                  <a:txBody>
                    <a:bodyPr/>
                    <a:lstStyle/>
                    <a:p>
                      <a:r>
                        <a:rPr lang="zh-CN" altLang="en-US" sz="1400" dirty="0" smtClean="0"/>
                        <a:t>时钟周期</a:t>
                      </a:r>
                      <a:endParaRPr lang="zh-CN" altLang="en-US" sz="1400" dirty="0"/>
                    </a:p>
                  </a:txBody>
                  <a:tcPr/>
                </a:tc>
                <a:tc>
                  <a:txBody>
                    <a:bodyPr/>
                    <a:lstStyle/>
                    <a:p>
                      <a:r>
                        <a:rPr lang="en-US" altLang="zh-CN" sz="1400" b="1" dirty="0" smtClean="0">
                          <a:solidFill>
                            <a:srgbClr val="FF0000"/>
                          </a:solidFill>
                        </a:rPr>
                        <a:t>40 ns</a:t>
                      </a:r>
                      <a:endParaRPr lang="zh-CN" altLang="en-US" sz="1400" b="1" dirty="0">
                        <a:solidFill>
                          <a:srgbClr val="FF0000"/>
                        </a:solidFill>
                      </a:endParaRPr>
                    </a:p>
                  </a:txBody>
                  <a:tcPr/>
                </a:tc>
              </a:tr>
              <a:tr h="370840">
                <a:tc>
                  <a:txBody>
                    <a:bodyPr/>
                    <a:lstStyle/>
                    <a:p>
                      <a:r>
                        <a:rPr lang="zh-CN" altLang="en-US" sz="1400" dirty="0" smtClean="0"/>
                        <a:t>时钟不确定性</a:t>
                      </a:r>
                      <a:endParaRPr lang="zh-CN" altLang="en-US" sz="1400" dirty="0"/>
                    </a:p>
                  </a:txBody>
                  <a:tcPr/>
                </a:tc>
                <a:tc>
                  <a:txBody>
                    <a:bodyPr/>
                    <a:lstStyle/>
                    <a:p>
                      <a:r>
                        <a:rPr lang="en-US" altLang="zh-CN" sz="1400" dirty="0" smtClean="0"/>
                        <a:t>3 ns(setup),</a:t>
                      </a:r>
                      <a:r>
                        <a:rPr lang="en-US" altLang="zh-CN" sz="1400" baseline="0" dirty="0" smtClean="0"/>
                        <a:t> 0 ns(hold)</a:t>
                      </a:r>
                      <a:endParaRPr lang="zh-CN" altLang="en-US" sz="1400" dirty="0"/>
                    </a:p>
                  </a:txBody>
                  <a:tcPr/>
                </a:tc>
              </a:tr>
              <a:tr h="370840">
                <a:tc>
                  <a:txBody>
                    <a:bodyPr/>
                    <a:lstStyle/>
                    <a:p>
                      <a:r>
                        <a:rPr lang="zh-CN" altLang="en-US" sz="1400" dirty="0" smtClean="0"/>
                        <a:t>时钟跳变</a:t>
                      </a:r>
                      <a:endParaRPr lang="zh-CN" altLang="en-US" sz="1400" dirty="0"/>
                    </a:p>
                  </a:txBody>
                  <a:tcPr/>
                </a:tc>
                <a:tc>
                  <a:txBody>
                    <a:bodyPr/>
                    <a:lstStyle/>
                    <a:p>
                      <a:r>
                        <a:rPr lang="en-US" altLang="zh-CN" sz="1400" dirty="0" smtClean="0"/>
                        <a:t>1.6 ns</a:t>
                      </a:r>
                      <a:endParaRPr lang="zh-CN" altLang="en-US" sz="1400" dirty="0"/>
                    </a:p>
                  </a:txBody>
                  <a:tcPr/>
                </a:tc>
              </a:tr>
              <a:tr h="370840">
                <a:tc>
                  <a:txBody>
                    <a:bodyPr/>
                    <a:lstStyle/>
                    <a:p>
                      <a:r>
                        <a:rPr lang="zh-CN" altLang="en-US" sz="1400" dirty="0" smtClean="0"/>
                        <a:t>输入</a:t>
                      </a:r>
                      <a:r>
                        <a:rPr lang="en-US" altLang="zh-CN" sz="1400" dirty="0" smtClean="0"/>
                        <a:t>/</a:t>
                      </a:r>
                      <a:r>
                        <a:rPr lang="zh-CN" altLang="en-US" sz="1400" dirty="0" smtClean="0"/>
                        <a:t>输出延时</a:t>
                      </a:r>
                      <a:endParaRPr lang="zh-CN" altLang="en-US" sz="1400" dirty="0"/>
                    </a:p>
                  </a:txBody>
                  <a:tcPr/>
                </a:tc>
                <a:tc>
                  <a:txBody>
                    <a:bodyPr/>
                    <a:lstStyle/>
                    <a:p>
                      <a:r>
                        <a:rPr lang="en-US" altLang="zh-CN" sz="1400" b="1" dirty="0" smtClean="0">
                          <a:solidFill>
                            <a:srgbClr val="FF0000"/>
                          </a:solidFill>
                        </a:rPr>
                        <a:t>16 ns</a:t>
                      </a:r>
                      <a:r>
                        <a:rPr lang="en-US" altLang="zh-CN" sz="1400" dirty="0" smtClean="0"/>
                        <a:t>(max) / </a:t>
                      </a:r>
                      <a:r>
                        <a:rPr lang="en-US" altLang="zh-CN" sz="1400" b="1" dirty="0" smtClean="0">
                          <a:solidFill>
                            <a:srgbClr val="FF0000"/>
                          </a:solidFill>
                        </a:rPr>
                        <a:t>10 ns</a:t>
                      </a:r>
                      <a:r>
                        <a:rPr lang="en-US" altLang="zh-CN" sz="1400" dirty="0" smtClean="0"/>
                        <a:t>(max)</a:t>
                      </a:r>
                      <a:endParaRPr lang="zh-CN" altLang="en-US" sz="1400" dirty="0"/>
                    </a:p>
                  </a:txBody>
                  <a:tcPr/>
                </a:tc>
              </a:tr>
              <a:tr h="370840">
                <a:tc>
                  <a:txBody>
                    <a:bodyPr/>
                    <a:lstStyle/>
                    <a:p>
                      <a:r>
                        <a:rPr lang="zh-CN" altLang="en-US" sz="1400" dirty="0" smtClean="0"/>
                        <a:t>路径组及权重</a:t>
                      </a:r>
                      <a:endParaRPr lang="zh-CN" altLang="en-US" sz="1400" dirty="0"/>
                    </a:p>
                  </a:txBody>
                  <a:tcPr/>
                </a:tc>
                <a:tc>
                  <a:txBody>
                    <a:bodyPr/>
                    <a:lstStyle/>
                    <a:p>
                      <a:r>
                        <a:rPr lang="en-US" altLang="zh-CN" sz="1400" dirty="0" smtClean="0"/>
                        <a:t>INREG(2), REGOUT(1),</a:t>
                      </a:r>
                    </a:p>
                    <a:p>
                      <a:r>
                        <a:rPr lang="en-US" altLang="zh-CN" sz="1400" dirty="0" smtClean="0"/>
                        <a:t>INOUT(1), CLOCK(5)</a:t>
                      </a:r>
                      <a:endParaRPr lang="zh-CN" altLang="en-US" sz="1400" dirty="0"/>
                    </a:p>
                  </a:txBody>
                  <a:tcPr/>
                </a:tc>
              </a:tr>
              <a:tr h="370840">
                <a:tc>
                  <a:txBody>
                    <a:bodyPr/>
                    <a:lstStyle/>
                    <a:p>
                      <a:r>
                        <a:rPr lang="zh-CN" altLang="en-US" sz="1400" dirty="0" smtClean="0"/>
                        <a:t>延时高工作量</a:t>
                      </a:r>
                      <a:endParaRPr lang="zh-CN" altLang="en-US" sz="1400" dirty="0"/>
                    </a:p>
                  </a:txBody>
                  <a:tcPr/>
                </a:tc>
                <a:tc>
                  <a:txBody>
                    <a:bodyPr/>
                    <a:lstStyle/>
                    <a:p>
                      <a:r>
                        <a:rPr lang="zh-CN" altLang="en-US" sz="1400" dirty="0" smtClean="0"/>
                        <a:t>使能</a:t>
                      </a:r>
                      <a:endParaRPr lang="zh-CN" altLang="en-US" sz="1400" dirty="0"/>
                    </a:p>
                  </a:txBody>
                  <a:tcPr/>
                </a:tc>
              </a:tr>
              <a:tr h="370840">
                <a:tc>
                  <a:txBody>
                    <a:bodyPr/>
                    <a:lstStyle/>
                    <a:p>
                      <a:r>
                        <a:rPr lang="zh-CN" altLang="en-US" sz="1400" dirty="0" smtClean="0"/>
                        <a:t>编译选项</a:t>
                      </a:r>
                      <a:endParaRPr lang="zh-CN" altLang="en-US" sz="1400" dirty="0"/>
                    </a:p>
                  </a:txBody>
                  <a:tcPr/>
                </a:tc>
                <a:tc>
                  <a:txBody>
                    <a:bodyPr/>
                    <a:lstStyle/>
                    <a:p>
                      <a:r>
                        <a:rPr lang="en-US" altLang="zh-CN" sz="1400" dirty="0" err="1" smtClean="0"/>
                        <a:t>power_effort</a:t>
                      </a:r>
                      <a:r>
                        <a:rPr lang="en-US" altLang="zh-CN" sz="1400" dirty="0" smtClean="0"/>
                        <a:t>(medium)</a:t>
                      </a:r>
                    </a:p>
                    <a:p>
                      <a:r>
                        <a:rPr lang="en-US" altLang="zh-CN" sz="1400" dirty="0" err="1" smtClean="0"/>
                        <a:t>area_effort</a:t>
                      </a:r>
                      <a:r>
                        <a:rPr lang="en-US" altLang="zh-CN" sz="1400" dirty="0" smtClean="0"/>
                        <a:t>(medium)</a:t>
                      </a:r>
                    </a:p>
                    <a:p>
                      <a:r>
                        <a:rPr lang="en-US" altLang="zh-CN" sz="1400" dirty="0" err="1" smtClean="0"/>
                        <a:t>map_effort</a:t>
                      </a:r>
                      <a:r>
                        <a:rPr lang="en-US" altLang="zh-CN" sz="1400" dirty="0" smtClean="0"/>
                        <a:t>(medium)</a:t>
                      </a:r>
                      <a:endParaRPr lang="zh-CN" altLang="en-US" sz="1400" dirty="0"/>
                    </a:p>
                  </a:txBody>
                  <a:tcPr/>
                </a:tc>
              </a:tr>
            </a:tbl>
          </a:graphicData>
        </a:graphic>
      </p:graphicFrame>
      <p:sp>
        <p:nvSpPr>
          <p:cNvPr id="3" name="页脚占位符 2"/>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61793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196254"/>
          </a:xfrm>
        </p:spPr>
        <p:txBody>
          <a:bodyPr/>
          <a:lstStyle/>
          <a:p>
            <a:r>
              <a:rPr lang="zh-CN" altLang="en-US" dirty="0" smtClean="0"/>
              <a:t>版图设计</a:t>
            </a:r>
            <a:r>
              <a:rPr lang="en-US" altLang="zh-CN" dirty="0" smtClean="0"/>
              <a:t/>
            </a:r>
            <a:br>
              <a:rPr lang="en-US" altLang="zh-CN" dirty="0" smtClean="0"/>
            </a:br>
            <a:r>
              <a:rPr lang="zh-CN" altLang="en-US" sz="1600" dirty="0" smtClean="0"/>
              <a:t>使用 </a:t>
            </a:r>
            <a:r>
              <a:rPr lang="en-US" altLang="zh-CN" sz="1600" dirty="0" smtClean="0"/>
              <a:t>Cadence Encounter 14.10 </a:t>
            </a:r>
            <a:r>
              <a:rPr lang="zh-CN" altLang="en-US" sz="1600" dirty="0" smtClean="0"/>
              <a:t>进行版图设计，版图参数及最终的效果图如下：</a:t>
            </a:r>
            <a:endParaRPr lang="zh-CN" altLang="en-US" sz="1600" dirty="0"/>
          </a:p>
        </p:txBody>
      </p:sp>
      <p:sp>
        <p:nvSpPr>
          <p:cNvPr id="4" name="日期占位符 3"/>
          <p:cNvSpPr>
            <a:spLocks noGrp="1"/>
          </p:cNvSpPr>
          <p:nvPr>
            <p:ph type="dt" sz="half" idx="10"/>
          </p:nvPr>
        </p:nvSpPr>
        <p:spPr/>
        <p:txBody>
          <a:bodyPr/>
          <a:lstStyle/>
          <a:p>
            <a:fld id="{6D055EB2-72A0-402D-99CF-5CDD54EC25E6}"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25</a:t>
            </a:fld>
            <a:endParaRPr lang="zh-CN" alt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86788" y="1462148"/>
            <a:ext cx="4200508" cy="4218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右箭头 7"/>
          <p:cNvSpPr/>
          <p:nvPr/>
        </p:nvSpPr>
        <p:spPr>
          <a:xfrm>
            <a:off x="4409101" y="5861005"/>
            <a:ext cx="764771" cy="10806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0800000">
            <a:off x="7839610" y="5861005"/>
            <a:ext cx="764771" cy="10806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988998" y="5730372"/>
            <a:ext cx="1363287" cy="369332"/>
          </a:xfrm>
          <a:prstGeom prst="rect">
            <a:avLst/>
          </a:prstGeom>
          <a:noFill/>
        </p:spPr>
        <p:txBody>
          <a:bodyPr wrap="square" rtlCol="0">
            <a:spAutoFit/>
          </a:bodyPr>
          <a:lstStyle/>
          <a:p>
            <a:r>
              <a:rPr lang="en-US" altLang="zh-CN" dirty="0" smtClean="0"/>
              <a:t>4900.4um</a:t>
            </a:r>
            <a:endParaRPr lang="zh-CN" altLang="en-US" dirty="0"/>
          </a:p>
        </p:txBody>
      </p:sp>
      <p:sp>
        <p:nvSpPr>
          <p:cNvPr id="11" name="右箭头 10"/>
          <p:cNvSpPr/>
          <p:nvPr/>
        </p:nvSpPr>
        <p:spPr>
          <a:xfrm rot="5400000">
            <a:off x="3733743" y="1725424"/>
            <a:ext cx="764771" cy="10806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rot="16200000">
            <a:off x="3733743" y="5176189"/>
            <a:ext cx="764771" cy="10806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5"/>
          <p:cNvSpPr txBox="1"/>
          <p:nvPr/>
        </p:nvSpPr>
        <p:spPr>
          <a:xfrm>
            <a:off x="3852378" y="3005139"/>
            <a:ext cx="461665" cy="1308067"/>
          </a:xfrm>
          <a:prstGeom prst="rect">
            <a:avLst/>
          </a:prstGeom>
          <a:noFill/>
        </p:spPr>
        <p:txBody>
          <a:bodyPr vert="eaVert" wrap="square" rtlCol="0">
            <a:spAutoFit/>
          </a:bodyPr>
          <a:lstStyle/>
          <a:p>
            <a:r>
              <a:rPr lang="en-US" altLang="zh-CN" dirty="0" smtClean="0"/>
              <a:t>4900.4um</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169553576"/>
              </p:ext>
            </p:extLst>
          </p:nvPr>
        </p:nvGraphicFramePr>
        <p:xfrm>
          <a:off x="497457" y="1397071"/>
          <a:ext cx="3194650" cy="4521200"/>
        </p:xfrm>
        <a:graphic>
          <a:graphicData uri="http://schemas.openxmlformats.org/drawingml/2006/table">
            <a:tbl>
              <a:tblPr firstRow="1" bandRow="1">
                <a:tableStyleId>{5C22544A-7EE6-4342-B048-85BDC9FD1C3A}</a:tableStyleId>
              </a:tblPr>
              <a:tblGrid>
                <a:gridCol w="986286"/>
                <a:gridCol w="2208364"/>
              </a:tblGrid>
              <a:tr h="370840">
                <a:tc>
                  <a:txBody>
                    <a:bodyPr/>
                    <a:lstStyle/>
                    <a:p>
                      <a:endParaRPr lang="zh-CN" altLang="en-US" dirty="0"/>
                    </a:p>
                  </a:txBody>
                  <a:tcPr/>
                </a:tc>
                <a:tc>
                  <a:txBody>
                    <a:bodyPr/>
                    <a:lstStyle/>
                    <a:p>
                      <a:r>
                        <a:rPr lang="zh-CN" altLang="en-US" dirty="0" smtClean="0"/>
                        <a:t>本设计</a:t>
                      </a:r>
                      <a:endParaRPr lang="zh-CN" altLang="en-US" dirty="0"/>
                    </a:p>
                  </a:txBody>
                  <a:tcPr/>
                </a:tc>
              </a:tr>
              <a:tr h="370840">
                <a:tc>
                  <a:txBody>
                    <a:bodyPr/>
                    <a:lstStyle/>
                    <a:p>
                      <a:r>
                        <a:rPr lang="zh-CN" altLang="en-US" sz="1400" dirty="0" smtClean="0"/>
                        <a:t>工艺</a:t>
                      </a:r>
                      <a:endParaRPr lang="zh-CN" altLang="en-US" sz="1400" dirty="0"/>
                    </a:p>
                  </a:txBody>
                  <a:tcPr/>
                </a:tc>
                <a:tc>
                  <a:txBody>
                    <a:bodyPr/>
                    <a:lstStyle/>
                    <a:p>
                      <a:r>
                        <a:rPr lang="en-US" altLang="zh-CN" sz="1400" dirty="0" smtClean="0"/>
                        <a:t>GSMCR013</a:t>
                      </a:r>
                      <a:r>
                        <a:rPr lang="zh-CN" altLang="en-US" sz="1400" dirty="0" smtClean="0"/>
                        <a:t>（</a:t>
                      </a:r>
                      <a:r>
                        <a:rPr lang="en-US" altLang="zh-CN" sz="1400" b="1" dirty="0" smtClean="0">
                          <a:solidFill>
                            <a:srgbClr val="FF0000"/>
                          </a:solidFill>
                        </a:rPr>
                        <a:t>130 nm</a:t>
                      </a:r>
                      <a:r>
                        <a:rPr lang="zh-CN" altLang="en-US" sz="1400" dirty="0" smtClean="0"/>
                        <a:t>）</a:t>
                      </a:r>
                      <a:endParaRPr lang="en-US" altLang="zh-CN" sz="1400" dirty="0" smtClean="0"/>
                    </a:p>
                  </a:txBody>
                  <a:tcPr/>
                </a:tc>
              </a:tr>
              <a:tr h="370840">
                <a:tc>
                  <a:txBody>
                    <a:bodyPr/>
                    <a:lstStyle/>
                    <a:p>
                      <a:r>
                        <a:rPr lang="zh-CN" altLang="en-US" sz="1400" dirty="0" smtClean="0"/>
                        <a:t>芯片面积</a:t>
                      </a:r>
                      <a:endParaRPr lang="zh-CN" altLang="en-US" sz="1400" dirty="0"/>
                    </a:p>
                  </a:txBody>
                  <a:tcPr/>
                </a:tc>
                <a:tc>
                  <a:txBody>
                    <a:bodyPr/>
                    <a:lstStyle/>
                    <a:p>
                      <a:r>
                        <a:rPr lang="en-US" altLang="zh-CN" sz="1400" dirty="0" smtClean="0"/>
                        <a:t>24 mm</a:t>
                      </a:r>
                      <a:r>
                        <a:rPr lang="en-US" altLang="zh-CN" sz="1400" baseline="30000" dirty="0" smtClean="0"/>
                        <a:t>2</a:t>
                      </a:r>
                    </a:p>
                  </a:txBody>
                  <a:tcPr/>
                </a:tc>
              </a:tr>
              <a:tr h="370840">
                <a:tc>
                  <a:txBody>
                    <a:bodyPr/>
                    <a:lstStyle/>
                    <a:p>
                      <a:r>
                        <a:rPr lang="zh-CN" altLang="en-US" sz="1400" dirty="0" smtClean="0"/>
                        <a:t>设计目标</a:t>
                      </a:r>
                      <a:endParaRPr lang="zh-CN" altLang="en-US" sz="1400" dirty="0"/>
                    </a:p>
                  </a:txBody>
                  <a:tcPr/>
                </a:tc>
                <a:tc>
                  <a:txBody>
                    <a:bodyPr/>
                    <a:lstStyle/>
                    <a:p>
                      <a:r>
                        <a:rPr lang="zh-CN" altLang="en-US" sz="1400" baseline="0" dirty="0" smtClean="0"/>
                        <a:t>通用型卷积神经网络</a:t>
                      </a:r>
                      <a:endParaRPr lang="en-US" altLang="zh-CN" sz="1400" baseline="0" dirty="0" smtClean="0"/>
                    </a:p>
                  </a:txBody>
                  <a:tcPr/>
                </a:tc>
              </a:tr>
              <a:tr h="370840">
                <a:tc>
                  <a:txBody>
                    <a:bodyPr/>
                    <a:lstStyle/>
                    <a:p>
                      <a:r>
                        <a:rPr lang="zh-CN" altLang="en-US" sz="1400" dirty="0" smtClean="0"/>
                        <a:t>工作电压</a:t>
                      </a:r>
                      <a:endParaRPr lang="zh-CN" altLang="en-US" sz="1400" dirty="0"/>
                    </a:p>
                  </a:txBody>
                  <a:tcPr/>
                </a:tc>
                <a:tc>
                  <a:txBody>
                    <a:bodyPr/>
                    <a:lstStyle/>
                    <a:p>
                      <a:r>
                        <a:rPr lang="en-US" altLang="zh-CN" sz="1400" b="1" baseline="0" dirty="0" smtClean="0">
                          <a:solidFill>
                            <a:srgbClr val="FF0000"/>
                          </a:solidFill>
                        </a:rPr>
                        <a:t>1.2V</a:t>
                      </a:r>
                      <a:r>
                        <a:rPr lang="zh-CN" altLang="en-US" sz="1400" baseline="0" dirty="0" smtClean="0"/>
                        <a:t>（核心），</a:t>
                      </a:r>
                      <a:r>
                        <a:rPr lang="en-US" altLang="zh-CN" sz="1400" baseline="0" dirty="0" smtClean="0"/>
                        <a:t>3.3V</a:t>
                      </a:r>
                      <a:r>
                        <a:rPr lang="zh-CN" altLang="en-US" sz="1400" baseline="0" dirty="0" smtClean="0"/>
                        <a:t>（</a:t>
                      </a:r>
                      <a:r>
                        <a:rPr lang="en-US" altLang="zh-CN" sz="1400" baseline="0" dirty="0" smtClean="0"/>
                        <a:t>PAD</a:t>
                      </a:r>
                      <a:r>
                        <a:rPr lang="zh-CN" altLang="en-US" sz="1400" baseline="0" dirty="0" smtClean="0"/>
                        <a:t>）</a:t>
                      </a:r>
                      <a:endParaRPr lang="en-US" altLang="zh-CN" sz="1400" baseline="0" dirty="0" smtClean="0"/>
                    </a:p>
                  </a:txBody>
                  <a:tcPr/>
                </a:tc>
              </a:tr>
              <a:tr h="370840">
                <a:tc>
                  <a:txBody>
                    <a:bodyPr/>
                    <a:lstStyle/>
                    <a:p>
                      <a:r>
                        <a:rPr lang="zh-CN" altLang="en-US" sz="1400" dirty="0" smtClean="0"/>
                        <a:t>工作频率</a:t>
                      </a:r>
                      <a:endParaRPr lang="zh-CN" altLang="en-US" sz="1400" dirty="0"/>
                    </a:p>
                  </a:txBody>
                  <a:tcPr/>
                </a:tc>
                <a:tc>
                  <a:txBody>
                    <a:bodyPr/>
                    <a:lstStyle/>
                    <a:p>
                      <a:r>
                        <a:rPr lang="en-US" altLang="zh-CN" sz="1400" baseline="0" dirty="0" smtClean="0"/>
                        <a:t>25 MHz</a:t>
                      </a:r>
                    </a:p>
                  </a:txBody>
                  <a:tcPr/>
                </a:tc>
              </a:tr>
              <a:tr h="370840">
                <a:tc>
                  <a:txBody>
                    <a:bodyPr/>
                    <a:lstStyle/>
                    <a:p>
                      <a:r>
                        <a:rPr lang="zh-CN" altLang="en-US" sz="1400" dirty="0" smtClean="0"/>
                        <a:t>端口数</a:t>
                      </a:r>
                      <a:endParaRPr lang="zh-CN" altLang="en-US" sz="1400" dirty="0"/>
                    </a:p>
                  </a:txBody>
                  <a:tcPr/>
                </a:tc>
                <a:tc>
                  <a:txBody>
                    <a:bodyPr/>
                    <a:lstStyle/>
                    <a:p>
                      <a:r>
                        <a:rPr lang="en-US" altLang="zh-CN" sz="1400" baseline="0" dirty="0" smtClean="0"/>
                        <a:t>35</a:t>
                      </a:r>
                      <a:r>
                        <a:rPr lang="zh-CN" altLang="en-US" sz="1400" baseline="0" dirty="0" smtClean="0"/>
                        <a:t>输出</a:t>
                      </a:r>
                      <a:r>
                        <a:rPr lang="en-US" altLang="zh-CN" sz="1400" baseline="0" dirty="0" smtClean="0"/>
                        <a:t>PAD</a:t>
                      </a:r>
                      <a:r>
                        <a:rPr lang="zh-CN" altLang="en-US" sz="1400" baseline="0" dirty="0" smtClean="0"/>
                        <a:t>，</a:t>
                      </a:r>
                      <a:r>
                        <a:rPr lang="en-US" altLang="zh-CN" sz="1400" baseline="0" dirty="0" smtClean="0"/>
                        <a:t>52</a:t>
                      </a:r>
                      <a:r>
                        <a:rPr lang="zh-CN" altLang="en-US" sz="1400" baseline="0" dirty="0" smtClean="0"/>
                        <a:t>输入</a:t>
                      </a:r>
                      <a:r>
                        <a:rPr lang="en-US" altLang="zh-CN" sz="1400" baseline="0" dirty="0" smtClean="0"/>
                        <a:t>PAD</a:t>
                      </a:r>
                    </a:p>
                  </a:txBody>
                  <a:tcPr/>
                </a:tc>
              </a:tr>
              <a:tr h="370840">
                <a:tc>
                  <a:txBody>
                    <a:bodyPr/>
                    <a:lstStyle/>
                    <a:p>
                      <a:r>
                        <a:rPr lang="zh-CN" altLang="en-US" sz="1400" dirty="0" smtClean="0"/>
                        <a:t>端口电流</a:t>
                      </a:r>
                      <a:endParaRPr lang="zh-CN" altLang="en-US" sz="1400" dirty="0"/>
                    </a:p>
                  </a:txBody>
                  <a:tcPr/>
                </a:tc>
                <a:tc>
                  <a:txBody>
                    <a:bodyPr/>
                    <a:lstStyle/>
                    <a:p>
                      <a:r>
                        <a:rPr lang="en-US" altLang="zh-CN" sz="1400" baseline="0" dirty="0" smtClean="0"/>
                        <a:t>4 mA</a:t>
                      </a:r>
                    </a:p>
                  </a:txBody>
                  <a:tcPr/>
                </a:tc>
              </a:tr>
              <a:tr h="370840">
                <a:tc>
                  <a:txBody>
                    <a:bodyPr/>
                    <a:lstStyle/>
                    <a:p>
                      <a:r>
                        <a:rPr lang="zh-CN" altLang="en-US" sz="1400" dirty="0" smtClean="0"/>
                        <a:t>片上寄存器大小</a:t>
                      </a:r>
                      <a:endParaRPr lang="zh-CN" altLang="en-US" sz="1400" dirty="0"/>
                    </a:p>
                  </a:txBody>
                  <a:tcPr/>
                </a:tc>
                <a:tc>
                  <a:txBody>
                    <a:bodyPr/>
                    <a:lstStyle/>
                    <a:p>
                      <a:r>
                        <a:rPr lang="en-US" altLang="zh-CN" sz="1400" b="1" baseline="0" dirty="0" smtClean="0">
                          <a:solidFill>
                            <a:srgbClr val="FF0000"/>
                          </a:solidFill>
                        </a:rPr>
                        <a:t>69 kb</a:t>
                      </a:r>
                    </a:p>
                  </a:txBody>
                  <a:tcPr/>
                </a:tc>
              </a:tr>
              <a:tr h="370840">
                <a:tc>
                  <a:txBody>
                    <a:bodyPr/>
                    <a:lstStyle/>
                    <a:p>
                      <a:r>
                        <a:rPr lang="zh-CN" altLang="en-US" sz="1400" dirty="0" smtClean="0"/>
                        <a:t>是否需要片上</a:t>
                      </a:r>
                      <a:r>
                        <a:rPr lang="en-US" altLang="zh-CN" sz="1400" dirty="0" smtClean="0"/>
                        <a:t>RAM</a:t>
                      </a:r>
                      <a:endParaRPr lang="zh-CN" altLang="en-US" sz="1400" dirty="0"/>
                    </a:p>
                  </a:txBody>
                  <a:tcPr/>
                </a:tc>
                <a:tc>
                  <a:txBody>
                    <a:bodyPr/>
                    <a:lstStyle/>
                    <a:p>
                      <a:r>
                        <a:rPr lang="zh-CN" altLang="en-US" sz="1400" baseline="0" dirty="0" smtClean="0"/>
                        <a:t>否</a:t>
                      </a:r>
                      <a:endParaRPr lang="en-US" altLang="zh-CN" sz="1400" baseline="0" dirty="0" smtClean="0"/>
                    </a:p>
                  </a:txBody>
                  <a:tcPr/>
                </a:tc>
              </a:tr>
              <a:tr h="370840">
                <a:tc>
                  <a:txBody>
                    <a:bodyPr/>
                    <a:lstStyle/>
                    <a:p>
                      <a:r>
                        <a:rPr lang="zh-CN" altLang="en-US" sz="1400" dirty="0" smtClean="0"/>
                        <a:t>计算精度</a:t>
                      </a:r>
                      <a:endParaRPr lang="zh-CN" altLang="en-US" sz="1400" dirty="0"/>
                    </a:p>
                  </a:txBody>
                  <a:tcPr/>
                </a:tc>
                <a:tc>
                  <a:txBody>
                    <a:bodyPr/>
                    <a:lstStyle/>
                    <a:p>
                      <a:r>
                        <a:rPr lang="zh-CN" altLang="en-US" sz="1400" baseline="0" dirty="0" smtClean="0"/>
                        <a:t>输入</a:t>
                      </a:r>
                      <a:r>
                        <a:rPr lang="en-US" altLang="zh-CN" sz="1400" b="1" baseline="0" dirty="0" smtClean="0">
                          <a:solidFill>
                            <a:srgbClr val="FF0000"/>
                          </a:solidFill>
                        </a:rPr>
                        <a:t>8/16 bit</a:t>
                      </a:r>
                      <a:r>
                        <a:rPr lang="zh-CN" altLang="en-US" sz="1400" baseline="0" dirty="0" smtClean="0"/>
                        <a:t>定点数，输出</a:t>
                      </a:r>
                      <a:r>
                        <a:rPr lang="en-US" altLang="zh-CN" sz="1400" b="1" baseline="0" dirty="0" smtClean="0">
                          <a:solidFill>
                            <a:srgbClr val="FF0000"/>
                          </a:solidFill>
                        </a:rPr>
                        <a:t>32 bit</a:t>
                      </a:r>
                      <a:r>
                        <a:rPr lang="zh-CN" altLang="en-US" sz="1400" baseline="0" dirty="0" smtClean="0"/>
                        <a:t>定点数</a:t>
                      </a:r>
                      <a:endParaRPr lang="en-US" altLang="zh-CN" sz="1400" baseline="0" dirty="0" smtClean="0"/>
                    </a:p>
                  </a:txBody>
                  <a:tcPr/>
                </a:tc>
              </a:tr>
            </a:tbl>
          </a:graphicData>
        </a:graphic>
      </p:graphicFrame>
      <p:sp>
        <p:nvSpPr>
          <p:cNvPr id="3" name="页脚占位符 2"/>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263500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78670"/>
          </a:xfrm>
        </p:spPr>
        <p:txBody>
          <a:bodyPr/>
          <a:lstStyle/>
          <a:p>
            <a:r>
              <a:rPr lang="zh-CN" altLang="en-US" dirty="0" smtClean="0"/>
              <a:t>后仿真验证</a:t>
            </a:r>
            <a:endParaRPr lang="zh-CN" altLang="en-US" dirty="0"/>
          </a:p>
        </p:txBody>
      </p:sp>
      <p:sp>
        <p:nvSpPr>
          <p:cNvPr id="4" name="日期占位符 3"/>
          <p:cNvSpPr>
            <a:spLocks noGrp="1"/>
          </p:cNvSpPr>
          <p:nvPr>
            <p:ph type="dt" sz="half" idx="10"/>
          </p:nvPr>
        </p:nvSpPr>
        <p:spPr/>
        <p:txBody>
          <a:bodyPr/>
          <a:lstStyle/>
          <a:p>
            <a:fld id="{C7F2B9B2-0FCF-4C1E-BD25-B3B56BFD9DCE}" type="datetime5">
              <a:rPr lang="zh-CN" altLang="en-US" smtClean="0"/>
              <a:t>2019/7/16</a:t>
            </a:fld>
            <a:endParaRPr lang="zh-CN" altLang="en-US" dirty="0"/>
          </a:p>
        </p:txBody>
      </p:sp>
      <p:sp>
        <p:nvSpPr>
          <p:cNvPr id="6" name="灯片编号占位符 5"/>
          <p:cNvSpPr>
            <a:spLocks noGrp="1"/>
          </p:cNvSpPr>
          <p:nvPr>
            <p:ph type="sldNum" sz="quarter" idx="12"/>
          </p:nvPr>
        </p:nvSpPr>
        <p:spPr/>
        <p:txBody>
          <a:bodyPr/>
          <a:lstStyle/>
          <a:p>
            <a:fld id="{ED7F6D65-CAA3-4B83-92B2-837771A23EF5}" type="slidenum">
              <a:rPr lang="zh-CN" altLang="en-US" smtClean="0"/>
              <a:t>26</a:t>
            </a:fld>
            <a:endParaRPr lang="zh-CN" altLang="en-US"/>
          </a:p>
        </p:txBody>
      </p:sp>
      <p:graphicFrame>
        <p:nvGraphicFramePr>
          <p:cNvPr id="7" name="表格 6"/>
          <p:cNvGraphicFramePr>
            <a:graphicFrameLocks noGrp="1"/>
          </p:cNvGraphicFramePr>
          <p:nvPr>
            <p:extLst>
              <p:ext uri="{D42A27DB-BD31-4B8C-83A1-F6EECF244321}">
                <p14:modId xmlns:p14="http://schemas.microsoft.com/office/powerpoint/2010/main" val="2726808728"/>
              </p:ext>
            </p:extLst>
          </p:nvPr>
        </p:nvGraphicFramePr>
        <p:xfrm>
          <a:off x="1023653" y="4622156"/>
          <a:ext cx="6921261" cy="1630680"/>
        </p:xfrm>
        <a:graphic>
          <a:graphicData uri="http://schemas.openxmlformats.org/drawingml/2006/table">
            <a:tbl>
              <a:tblPr firstRow="1" bandRow="1">
                <a:tableStyleId>{5C22544A-7EE6-4342-B048-85BDC9FD1C3A}</a:tableStyleId>
              </a:tblPr>
              <a:tblGrid>
                <a:gridCol w="2194109"/>
                <a:gridCol w="949124"/>
                <a:gridCol w="924784"/>
                <a:gridCol w="933688"/>
                <a:gridCol w="776696"/>
                <a:gridCol w="1142860"/>
              </a:tblGrid>
              <a:tr h="361735">
                <a:tc>
                  <a:txBody>
                    <a:bodyPr/>
                    <a:lstStyle/>
                    <a:p>
                      <a:r>
                        <a:rPr lang="en-US" altLang="zh-CN" sz="1400" dirty="0" err="1" smtClean="0"/>
                        <a:t>testbench</a:t>
                      </a:r>
                      <a:r>
                        <a:rPr lang="zh-CN" altLang="en-US" sz="1400" dirty="0" smtClean="0"/>
                        <a:t>名称</a:t>
                      </a:r>
                      <a:endParaRPr lang="zh-CN" altLang="en-US" sz="1400" dirty="0"/>
                    </a:p>
                  </a:txBody>
                  <a:tcPr/>
                </a:tc>
                <a:tc>
                  <a:txBody>
                    <a:bodyPr/>
                    <a:lstStyle/>
                    <a:p>
                      <a:r>
                        <a:rPr lang="zh-CN" altLang="en-US" sz="1400" dirty="0" smtClean="0"/>
                        <a:t>运行时间</a:t>
                      </a:r>
                      <a:r>
                        <a:rPr lang="en-US" altLang="zh-CN" sz="1400" dirty="0" smtClean="0"/>
                        <a:t>(</a:t>
                      </a:r>
                      <a:r>
                        <a:rPr lang="en-US" altLang="zh-CN" sz="1400" dirty="0" err="1" smtClean="0"/>
                        <a:t>ms</a:t>
                      </a:r>
                      <a:r>
                        <a:rPr lang="en-US" altLang="zh-CN" sz="1400" dirty="0" smtClean="0"/>
                        <a:t>)</a:t>
                      </a:r>
                      <a:endParaRPr lang="zh-CN" altLang="en-US" sz="1400" dirty="0"/>
                    </a:p>
                  </a:txBody>
                  <a:tcPr/>
                </a:tc>
                <a:tc>
                  <a:txBody>
                    <a:bodyPr/>
                    <a:lstStyle/>
                    <a:p>
                      <a:r>
                        <a:rPr lang="zh-CN" altLang="en-US" sz="1400" dirty="0" smtClean="0"/>
                        <a:t>内部功耗</a:t>
                      </a:r>
                      <a:r>
                        <a:rPr lang="en-US" altLang="zh-CN" sz="1400" dirty="0" smtClean="0"/>
                        <a:t>(</a:t>
                      </a:r>
                      <a:r>
                        <a:rPr lang="en-US" altLang="zh-CN" sz="1400" dirty="0" err="1" smtClean="0"/>
                        <a:t>mW</a:t>
                      </a:r>
                      <a:r>
                        <a:rPr lang="en-US" altLang="zh-CN" sz="1400" dirty="0" smtClean="0"/>
                        <a:t>)</a:t>
                      </a:r>
                      <a:endParaRPr lang="zh-CN" altLang="en-US" sz="1400" dirty="0"/>
                    </a:p>
                  </a:txBody>
                  <a:tcPr/>
                </a:tc>
                <a:tc>
                  <a:txBody>
                    <a:bodyPr/>
                    <a:lstStyle/>
                    <a:p>
                      <a:r>
                        <a:rPr lang="zh-CN" altLang="en-US" sz="1400" dirty="0" smtClean="0"/>
                        <a:t>开关功耗</a:t>
                      </a:r>
                      <a:r>
                        <a:rPr lang="en-US" altLang="zh-CN" sz="1400" dirty="0" smtClean="0"/>
                        <a:t>(</a:t>
                      </a:r>
                      <a:r>
                        <a:rPr lang="en-US" altLang="zh-CN" sz="1400" dirty="0" err="1" smtClean="0"/>
                        <a:t>mW</a:t>
                      </a:r>
                      <a:r>
                        <a:rPr lang="en-US" altLang="zh-CN" sz="1400" dirty="0" smtClean="0"/>
                        <a:t>)</a:t>
                      </a:r>
                      <a:endParaRPr lang="zh-CN" altLang="en-US" sz="1400" dirty="0"/>
                    </a:p>
                  </a:txBody>
                  <a:tcPr/>
                </a:tc>
                <a:tc>
                  <a:txBody>
                    <a:bodyPr/>
                    <a:lstStyle/>
                    <a:p>
                      <a:r>
                        <a:rPr lang="zh-CN" altLang="en-US" sz="1400" dirty="0" smtClean="0"/>
                        <a:t>总功耗</a:t>
                      </a:r>
                      <a:r>
                        <a:rPr lang="en-US" altLang="zh-CN" sz="1400" dirty="0" smtClean="0"/>
                        <a:t>(</a:t>
                      </a:r>
                      <a:r>
                        <a:rPr lang="en-US" altLang="zh-CN" sz="1400" dirty="0" err="1" smtClean="0"/>
                        <a:t>mW</a:t>
                      </a:r>
                      <a:r>
                        <a:rPr lang="en-US" altLang="zh-CN" sz="1400" dirty="0" smtClean="0"/>
                        <a:t>)</a:t>
                      </a:r>
                      <a:endParaRPr lang="zh-CN" altLang="en-US" sz="1400" dirty="0"/>
                    </a:p>
                  </a:txBody>
                  <a:tcPr/>
                </a:tc>
                <a:tc>
                  <a:txBody>
                    <a:bodyPr/>
                    <a:lstStyle/>
                    <a:p>
                      <a:r>
                        <a:rPr lang="zh-CN" altLang="en-US" sz="1400" dirty="0" smtClean="0"/>
                        <a:t>运算性能</a:t>
                      </a:r>
                      <a:r>
                        <a:rPr lang="en-US" altLang="zh-CN" sz="1400" dirty="0" smtClean="0"/>
                        <a:t>(GOPS/W)</a:t>
                      </a:r>
                      <a:endParaRPr lang="zh-CN" altLang="en-US" sz="1400" dirty="0"/>
                    </a:p>
                  </a:txBody>
                  <a:tcPr/>
                </a:tc>
              </a:tr>
              <a:tr h="370840">
                <a:tc>
                  <a:txBody>
                    <a:bodyPr/>
                    <a:lstStyle/>
                    <a:p>
                      <a:r>
                        <a:rPr lang="en-US" altLang="zh-CN" sz="1200" dirty="0" smtClean="0"/>
                        <a:t>conv_layer5_pow_t</a:t>
                      </a:r>
                      <a:endParaRPr lang="zh-CN" altLang="en-US" sz="1200" dirty="0"/>
                    </a:p>
                  </a:txBody>
                  <a:tcPr/>
                </a:tc>
                <a:tc>
                  <a:txBody>
                    <a:bodyPr/>
                    <a:lstStyle/>
                    <a:p>
                      <a:r>
                        <a:rPr lang="en-US" altLang="zh-CN" sz="1200" dirty="0" smtClean="0"/>
                        <a:t>3.816768</a:t>
                      </a:r>
                      <a:endParaRPr lang="zh-CN" altLang="en-US" sz="1200" dirty="0"/>
                    </a:p>
                  </a:txBody>
                  <a:tcPr/>
                </a:tc>
                <a:tc>
                  <a:txBody>
                    <a:bodyPr/>
                    <a:lstStyle/>
                    <a:p>
                      <a:r>
                        <a:rPr lang="en-US" altLang="zh-CN" sz="1200" dirty="0" smtClean="0"/>
                        <a:t>59.552</a:t>
                      </a:r>
                      <a:endParaRPr lang="zh-CN" altLang="en-US" sz="1200" dirty="0"/>
                    </a:p>
                  </a:txBody>
                  <a:tcPr/>
                </a:tc>
                <a:tc>
                  <a:txBody>
                    <a:bodyPr/>
                    <a:lstStyle/>
                    <a:p>
                      <a:r>
                        <a:rPr lang="en-US" altLang="zh-CN" sz="1200" dirty="0" smtClean="0"/>
                        <a:t>16.263</a:t>
                      </a:r>
                      <a:endParaRPr lang="zh-CN" altLang="en-US" sz="1200" dirty="0"/>
                    </a:p>
                  </a:txBody>
                  <a:tcPr/>
                </a:tc>
                <a:tc>
                  <a:txBody>
                    <a:bodyPr/>
                    <a:lstStyle/>
                    <a:p>
                      <a:r>
                        <a:rPr lang="en-US" altLang="zh-CN" sz="1200" dirty="0" smtClean="0"/>
                        <a:t>76.707</a:t>
                      </a:r>
                      <a:endParaRPr lang="zh-CN" altLang="en-US" sz="1200" dirty="0"/>
                    </a:p>
                  </a:txBody>
                  <a:tcPr/>
                </a:tc>
                <a:tc>
                  <a:txBody>
                    <a:bodyPr/>
                    <a:lstStyle/>
                    <a:p>
                      <a:r>
                        <a:rPr lang="en-US" altLang="zh-CN" sz="1200" b="1" dirty="0" smtClean="0">
                          <a:solidFill>
                            <a:srgbClr val="FF0000"/>
                          </a:solidFill>
                        </a:rPr>
                        <a:t>0.448</a:t>
                      </a:r>
                      <a:endParaRPr lang="zh-CN" altLang="en-US" sz="1200" b="1" dirty="0">
                        <a:solidFill>
                          <a:srgbClr val="FF0000"/>
                        </a:solidFill>
                      </a:endParaRPr>
                    </a:p>
                  </a:txBody>
                  <a:tcPr/>
                </a:tc>
              </a:tr>
              <a:tr h="370840">
                <a:tc>
                  <a:txBody>
                    <a:bodyPr/>
                    <a:lstStyle/>
                    <a:p>
                      <a:r>
                        <a:rPr lang="en-US" altLang="zh-CN" sz="1200" dirty="0" smtClean="0"/>
                        <a:t>conv_layer5_icb_pow_t</a:t>
                      </a:r>
                      <a:endParaRPr lang="zh-CN" altLang="en-US" sz="1200" dirty="0"/>
                    </a:p>
                  </a:txBody>
                  <a:tcPr/>
                </a:tc>
                <a:tc>
                  <a:txBody>
                    <a:bodyPr/>
                    <a:lstStyle/>
                    <a:p>
                      <a:r>
                        <a:rPr lang="en-US" altLang="zh-CN" sz="1200" dirty="0" smtClean="0"/>
                        <a:t>1.132545</a:t>
                      </a:r>
                      <a:endParaRPr lang="zh-CN" altLang="en-US" sz="1200" dirty="0"/>
                    </a:p>
                  </a:txBody>
                  <a:tcPr/>
                </a:tc>
                <a:tc>
                  <a:txBody>
                    <a:bodyPr/>
                    <a:lstStyle/>
                    <a:p>
                      <a:r>
                        <a:rPr lang="en-US" altLang="zh-CN" sz="1200" dirty="0" smtClean="0"/>
                        <a:t>62.125</a:t>
                      </a:r>
                      <a:endParaRPr lang="zh-CN" altLang="en-US" sz="1200" dirty="0"/>
                    </a:p>
                  </a:txBody>
                  <a:tcPr/>
                </a:tc>
                <a:tc>
                  <a:txBody>
                    <a:bodyPr/>
                    <a:lstStyle/>
                    <a:p>
                      <a:r>
                        <a:rPr lang="en-US" altLang="zh-CN" sz="1200" dirty="0" smtClean="0"/>
                        <a:t>19.195</a:t>
                      </a:r>
                      <a:endParaRPr lang="zh-CN" altLang="en-US" sz="1200" dirty="0"/>
                    </a:p>
                  </a:txBody>
                  <a:tcPr/>
                </a:tc>
                <a:tc>
                  <a:txBody>
                    <a:bodyPr/>
                    <a:lstStyle/>
                    <a:p>
                      <a:r>
                        <a:rPr lang="en-US" altLang="zh-CN" sz="1200" dirty="0" smtClean="0"/>
                        <a:t>82.212</a:t>
                      </a:r>
                      <a:endParaRPr lang="zh-CN" altLang="en-US" sz="1200" dirty="0"/>
                    </a:p>
                  </a:txBody>
                  <a:tcPr/>
                </a:tc>
                <a:tc>
                  <a:txBody>
                    <a:bodyPr/>
                    <a:lstStyle/>
                    <a:p>
                      <a:r>
                        <a:rPr lang="en-US" altLang="zh-CN" sz="1200" b="1" dirty="0" smtClean="0">
                          <a:solidFill>
                            <a:srgbClr val="FF0000"/>
                          </a:solidFill>
                        </a:rPr>
                        <a:t>1.408</a:t>
                      </a:r>
                      <a:endParaRPr lang="zh-CN" altLang="en-US" sz="1200" b="1" dirty="0">
                        <a:solidFill>
                          <a:srgbClr val="FF0000"/>
                        </a:solidFill>
                      </a:endParaRPr>
                    </a:p>
                  </a:txBody>
                  <a:tcPr/>
                </a:tc>
              </a:tr>
              <a:tr h="370840">
                <a:tc>
                  <a:txBody>
                    <a:bodyPr/>
                    <a:lstStyle/>
                    <a:p>
                      <a:r>
                        <a:rPr lang="en-US" altLang="zh-CN" sz="1200" dirty="0" smtClean="0"/>
                        <a:t>deconv_layer2_icb_ultra_pow_t</a:t>
                      </a:r>
                      <a:endParaRPr lang="zh-CN" altLang="en-US" sz="1200" dirty="0"/>
                    </a:p>
                  </a:txBody>
                  <a:tcPr/>
                </a:tc>
                <a:tc>
                  <a:txBody>
                    <a:bodyPr/>
                    <a:lstStyle/>
                    <a:p>
                      <a:r>
                        <a:rPr lang="en-US" altLang="zh-CN" sz="1200" dirty="0" smtClean="0"/>
                        <a:t>0.938185</a:t>
                      </a:r>
                      <a:endParaRPr lang="zh-CN" altLang="en-US" sz="1200" dirty="0"/>
                    </a:p>
                  </a:txBody>
                  <a:tcPr/>
                </a:tc>
                <a:tc>
                  <a:txBody>
                    <a:bodyPr/>
                    <a:lstStyle/>
                    <a:p>
                      <a:r>
                        <a:rPr lang="en-US" altLang="zh-CN" sz="1200" dirty="0" smtClean="0"/>
                        <a:t>62.840</a:t>
                      </a:r>
                      <a:endParaRPr lang="zh-CN" altLang="en-US" sz="1200" dirty="0"/>
                    </a:p>
                  </a:txBody>
                  <a:tcPr/>
                </a:tc>
                <a:tc>
                  <a:txBody>
                    <a:bodyPr/>
                    <a:lstStyle/>
                    <a:p>
                      <a:r>
                        <a:rPr lang="en-US" altLang="zh-CN" sz="1200" dirty="0" smtClean="0"/>
                        <a:t>19.236</a:t>
                      </a:r>
                      <a:endParaRPr lang="zh-CN" altLang="en-US" sz="1200" dirty="0"/>
                    </a:p>
                  </a:txBody>
                  <a:tcPr/>
                </a:tc>
                <a:tc>
                  <a:txBody>
                    <a:bodyPr/>
                    <a:lstStyle/>
                    <a:p>
                      <a:r>
                        <a:rPr lang="en-US" altLang="zh-CN" sz="1200" dirty="0" smtClean="0"/>
                        <a:t>82.989</a:t>
                      </a:r>
                      <a:endParaRPr lang="zh-CN" altLang="en-US" sz="1200" dirty="0"/>
                    </a:p>
                  </a:txBody>
                  <a:tcPr/>
                </a:tc>
                <a:tc>
                  <a:txBody>
                    <a:bodyPr/>
                    <a:lstStyle/>
                    <a:p>
                      <a:r>
                        <a:rPr lang="en-US" altLang="zh-CN" sz="1200" b="1" dirty="0" smtClean="0">
                          <a:solidFill>
                            <a:srgbClr val="FF0000"/>
                          </a:solidFill>
                        </a:rPr>
                        <a:t>6.734</a:t>
                      </a:r>
                      <a:endParaRPr lang="zh-CN" altLang="en-US" sz="1200" b="1" dirty="0">
                        <a:solidFill>
                          <a:srgbClr val="FF0000"/>
                        </a:solidFill>
                      </a:endParaRPr>
                    </a:p>
                  </a:txBody>
                  <a:tcPr/>
                </a:tc>
              </a:tr>
            </a:tbl>
          </a:graphicData>
        </a:graphic>
      </p:graphicFrame>
      <p:sp>
        <p:nvSpPr>
          <p:cNvPr id="8" name="TextBox 7"/>
          <p:cNvSpPr txBox="1"/>
          <p:nvPr/>
        </p:nvSpPr>
        <p:spPr>
          <a:xfrm>
            <a:off x="586596" y="4252824"/>
            <a:ext cx="6112186" cy="369332"/>
          </a:xfrm>
          <a:prstGeom prst="rect">
            <a:avLst/>
          </a:prstGeom>
          <a:noFill/>
        </p:spPr>
        <p:txBody>
          <a:bodyPr wrap="none" rtlCol="0">
            <a:spAutoFit/>
          </a:bodyPr>
          <a:lstStyle/>
          <a:p>
            <a:r>
              <a:rPr lang="zh-CN" altLang="en-US" dirty="0" smtClean="0"/>
              <a:t>运行</a:t>
            </a:r>
            <a:r>
              <a:rPr lang="en-US" altLang="zh-CN" dirty="0" err="1" smtClean="0"/>
              <a:t>Testbench</a:t>
            </a:r>
            <a:r>
              <a:rPr lang="zh-CN" altLang="en-US" dirty="0" smtClean="0"/>
              <a:t>得到</a:t>
            </a:r>
            <a:r>
              <a:rPr lang="en-US" altLang="zh-CN" dirty="0" err="1" smtClean="0"/>
              <a:t>vcd</a:t>
            </a:r>
            <a:r>
              <a:rPr lang="zh-CN" altLang="en-US" dirty="0" smtClean="0"/>
              <a:t>文件，在</a:t>
            </a:r>
            <a:r>
              <a:rPr lang="en-US" altLang="zh-CN" dirty="0" smtClean="0"/>
              <a:t>Encounter</a:t>
            </a:r>
            <a:r>
              <a:rPr lang="zh-CN" altLang="en-US" dirty="0" smtClean="0"/>
              <a:t>中得到功耗性能：</a:t>
            </a:r>
            <a:endParaRPr lang="zh-CN" altLang="en-US" dirty="0"/>
          </a:p>
        </p:txBody>
      </p:sp>
      <p:sp>
        <p:nvSpPr>
          <p:cNvPr id="11" name="TextBox 10"/>
          <p:cNvSpPr txBox="1"/>
          <p:nvPr/>
        </p:nvSpPr>
        <p:spPr>
          <a:xfrm>
            <a:off x="664235" y="1242204"/>
            <a:ext cx="1802920" cy="2786332"/>
          </a:xfrm>
          <a:prstGeom prst="rect">
            <a:avLst/>
          </a:prstGeom>
          <a:noFill/>
        </p:spPr>
        <p:txBody>
          <a:bodyPr wrap="square" rtlCol="0">
            <a:noAutofit/>
          </a:bodyPr>
          <a:lstStyle/>
          <a:p>
            <a:r>
              <a:rPr lang="zh-CN" altLang="en-US" sz="1600" dirty="0" smtClean="0"/>
              <a:t>功耗热点图显示，大多数标准单元的功耗落在：</a:t>
            </a:r>
            <a:endParaRPr lang="en-US" altLang="zh-CN" sz="1600" dirty="0" smtClean="0"/>
          </a:p>
          <a:p>
            <a:r>
              <a:rPr lang="en-US" altLang="zh-CN" sz="1600" dirty="0" smtClean="0"/>
              <a:t>(1e-04 ~ 1e-03)</a:t>
            </a:r>
            <a:r>
              <a:rPr lang="en-US" altLang="zh-CN" sz="1600" dirty="0" err="1" smtClean="0"/>
              <a:t>mW</a:t>
            </a:r>
            <a:r>
              <a:rPr lang="en-US" altLang="zh-CN" sz="1600" dirty="0" smtClean="0"/>
              <a:t>, (1e-05 </a:t>
            </a:r>
            <a:r>
              <a:rPr lang="en-US" altLang="zh-CN" sz="1600" dirty="0"/>
              <a:t>~ </a:t>
            </a:r>
            <a:r>
              <a:rPr lang="en-US" altLang="zh-CN" sz="1600" dirty="0" smtClean="0"/>
              <a:t>1e-04)</a:t>
            </a:r>
            <a:r>
              <a:rPr lang="en-US" altLang="zh-CN" sz="1600" dirty="0" err="1" smtClean="0"/>
              <a:t>mW</a:t>
            </a:r>
            <a:r>
              <a:rPr lang="zh-CN" altLang="en-US" sz="1600" dirty="0"/>
              <a:t>以及</a:t>
            </a:r>
            <a:r>
              <a:rPr lang="en-US" altLang="zh-CN" sz="1600" dirty="0" smtClean="0"/>
              <a:t>(1e-06 ~ 1e-05)</a:t>
            </a:r>
            <a:r>
              <a:rPr lang="en-US" altLang="zh-CN" sz="1600" dirty="0" err="1" smtClean="0"/>
              <a:t>mW</a:t>
            </a:r>
            <a:r>
              <a:rPr lang="zh-CN" altLang="en-US" sz="1600" dirty="0" smtClean="0"/>
              <a:t>的范围内，少部分标准单元具有更高或更低的功耗。</a:t>
            </a:r>
            <a:endParaRPr lang="zh-CN" altLang="en-US" sz="1600" dirty="0"/>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044" y="948904"/>
            <a:ext cx="3330467" cy="3321621"/>
          </a:xfrm>
          <a:prstGeom prst="rect">
            <a:avLst/>
          </a:prstGeom>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53120" y="948904"/>
            <a:ext cx="2298437" cy="3285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页脚占位符 2"/>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2767568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nvPr>
        </p:nvSpPr>
        <p:spPr>
          <a:xfrm>
            <a:off x="628650" y="365127"/>
            <a:ext cx="7886700" cy="747682"/>
          </a:xfrm>
        </p:spPr>
        <p:txBody>
          <a:bodyPr/>
          <a:lstStyle/>
          <a:p>
            <a:r>
              <a:rPr lang="zh-CN" altLang="en-US" dirty="0" smtClean="0"/>
              <a:t>总结与展望</a:t>
            </a:r>
            <a:endParaRPr lang="zh-CN" altLang="en-US" dirty="0"/>
          </a:p>
        </p:txBody>
      </p:sp>
      <p:sp>
        <p:nvSpPr>
          <p:cNvPr id="8" name="内容占位符 7"/>
          <p:cNvSpPr>
            <a:spLocks noGrp="1"/>
          </p:cNvSpPr>
          <p:nvPr>
            <p:ph idx="1"/>
          </p:nvPr>
        </p:nvSpPr>
        <p:spPr>
          <a:xfrm>
            <a:off x="628650" y="1233577"/>
            <a:ext cx="7886700" cy="4943386"/>
          </a:xfrm>
        </p:spPr>
        <p:txBody>
          <a:bodyPr/>
          <a:lstStyle/>
          <a:p>
            <a:r>
              <a:rPr lang="zh-CN" altLang="en-US" sz="1600" dirty="0" smtClean="0"/>
              <a:t>总结：</a:t>
            </a:r>
            <a:endParaRPr lang="en-US" altLang="zh-CN" sz="1600" dirty="0" smtClean="0"/>
          </a:p>
          <a:p>
            <a:r>
              <a:rPr lang="zh-CN" altLang="en-US" sz="1600" dirty="0" smtClean="0"/>
              <a:t>我们设计了一个用于高能物理探测器</a:t>
            </a:r>
            <a:r>
              <a:rPr lang="zh-CN" altLang="en-US" sz="1600" b="1" dirty="0" smtClean="0">
                <a:solidFill>
                  <a:srgbClr val="FF0000"/>
                </a:solidFill>
              </a:rPr>
              <a:t>脉冲成形</a:t>
            </a:r>
            <a:r>
              <a:rPr lang="zh-CN" altLang="en-US" sz="1600" dirty="0" smtClean="0"/>
              <a:t>任务的</a:t>
            </a:r>
            <a:r>
              <a:rPr lang="zh-CN" altLang="en-US" sz="1600" b="1" dirty="0" smtClean="0">
                <a:solidFill>
                  <a:srgbClr val="FF0000"/>
                </a:solidFill>
              </a:rPr>
              <a:t>卷积神经网络</a:t>
            </a:r>
            <a:r>
              <a:rPr lang="en-US" altLang="zh-CN" sz="1600" dirty="0" smtClean="0"/>
              <a:t>ASIC</a:t>
            </a:r>
            <a:r>
              <a:rPr lang="zh-CN" altLang="en-US" sz="1600" dirty="0" smtClean="0"/>
              <a:t>，完成了前端和后端的设计与验证，已经</a:t>
            </a:r>
            <a:r>
              <a:rPr lang="zh-CN" altLang="en-US" sz="1600" b="1" dirty="0" smtClean="0">
                <a:solidFill>
                  <a:srgbClr val="7030A0"/>
                </a:solidFill>
              </a:rPr>
              <a:t>交付代工厂流片</a:t>
            </a:r>
            <a:endParaRPr lang="en-US" altLang="zh-CN" sz="1600" b="1" dirty="0" smtClean="0">
              <a:solidFill>
                <a:srgbClr val="7030A0"/>
              </a:solidFill>
            </a:endParaRPr>
          </a:p>
          <a:p>
            <a:endParaRPr lang="en-US" altLang="zh-CN" sz="1600" dirty="0" smtClean="0"/>
          </a:p>
          <a:p>
            <a:r>
              <a:rPr lang="zh-CN" altLang="en-US" sz="1600" dirty="0" smtClean="0"/>
              <a:t>主要创新点：</a:t>
            </a:r>
            <a:endParaRPr lang="en-US" altLang="zh-CN" sz="1600" dirty="0" smtClean="0"/>
          </a:p>
          <a:p>
            <a:pPr marL="342900" indent="-342900">
              <a:buFont typeface="+mj-lt"/>
              <a:buAutoNum type="arabicPeriod"/>
            </a:pPr>
            <a:r>
              <a:rPr lang="zh-CN" altLang="en-US" sz="1600" dirty="0" smtClean="0"/>
              <a:t>在理论基础上，首次将神经网络</a:t>
            </a:r>
            <a:r>
              <a:rPr lang="en-US" altLang="zh-CN" sz="1600" dirty="0" smtClean="0"/>
              <a:t>ASIC</a:t>
            </a:r>
            <a:r>
              <a:rPr lang="zh-CN" altLang="en-US" sz="1600" dirty="0" smtClean="0"/>
              <a:t>用于</a:t>
            </a:r>
            <a:r>
              <a:rPr lang="zh-CN" altLang="en-US" sz="1600" b="1" dirty="0" smtClean="0">
                <a:solidFill>
                  <a:srgbClr val="FF0000"/>
                </a:solidFill>
              </a:rPr>
              <a:t>高能物理的应用场景</a:t>
            </a:r>
            <a:r>
              <a:rPr lang="zh-CN" altLang="en-US" sz="1600" dirty="0" smtClean="0"/>
              <a:t>中</a:t>
            </a:r>
            <a:endParaRPr lang="en-US" altLang="zh-CN" sz="1600" dirty="0" smtClean="0"/>
          </a:p>
          <a:p>
            <a:pPr marL="342900" indent="-342900">
              <a:buFont typeface="+mj-lt"/>
              <a:buAutoNum type="arabicPeriod"/>
            </a:pPr>
            <a:r>
              <a:rPr lang="zh-CN" altLang="en-US" sz="1600" dirty="0" smtClean="0"/>
              <a:t>实现了一种</a:t>
            </a:r>
            <a:r>
              <a:rPr lang="zh-CN" altLang="en-US" sz="1600" b="1" dirty="0" smtClean="0">
                <a:solidFill>
                  <a:srgbClr val="FF0000"/>
                </a:solidFill>
              </a:rPr>
              <a:t>订制化</a:t>
            </a:r>
            <a:r>
              <a:rPr lang="zh-CN" altLang="en-US" sz="1600" dirty="0" smtClean="0"/>
              <a:t>的运算单元（</a:t>
            </a:r>
            <a:r>
              <a:rPr lang="en-US" altLang="zh-CN" sz="1600" dirty="0" smtClean="0"/>
              <a:t>PE</a:t>
            </a:r>
            <a:r>
              <a:rPr lang="zh-CN" altLang="en-US" sz="1600" dirty="0" smtClean="0"/>
              <a:t>）方案，专门服务于脉冲成形的任务</a:t>
            </a:r>
            <a:endParaRPr lang="en-US" altLang="zh-CN" sz="1600" dirty="0" smtClean="0"/>
          </a:p>
          <a:p>
            <a:pPr marL="342900" indent="-342900">
              <a:buFont typeface="+mj-lt"/>
              <a:buAutoNum type="arabicPeriod"/>
            </a:pPr>
            <a:r>
              <a:rPr lang="zh-CN" altLang="en-US" sz="1600" dirty="0" smtClean="0"/>
              <a:t>创新性地采用了“</a:t>
            </a:r>
            <a:r>
              <a:rPr lang="zh-CN" altLang="en-US" sz="1600" b="1" dirty="0" smtClean="0">
                <a:solidFill>
                  <a:srgbClr val="FF0000"/>
                </a:solidFill>
              </a:rPr>
              <a:t>空间加法树</a:t>
            </a:r>
            <a:r>
              <a:rPr lang="zh-CN" altLang="en-US" sz="1600" dirty="0" smtClean="0"/>
              <a:t>”与“</a:t>
            </a:r>
            <a:r>
              <a:rPr lang="zh-CN" altLang="en-US" sz="1600" b="1" dirty="0" smtClean="0">
                <a:solidFill>
                  <a:srgbClr val="FF0000"/>
                </a:solidFill>
              </a:rPr>
              <a:t>时间加法树</a:t>
            </a:r>
            <a:r>
              <a:rPr lang="zh-CN" altLang="en-US" sz="1600" dirty="0" smtClean="0"/>
              <a:t>”相结合的结构</a:t>
            </a:r>
            <a:endParaRPr lang="en-US" altLang="zh-CN" sz="1600" dirty="0" smtClean="0"/>
          </a:p>
          <a:p>
            <a:pPr marL="342900" indent="-342900">
              <a:buFont typeface="+mj-lt"/>
              <a:buAutoNum type="arabicPeriod"/>
            </a:pPr>
            <a:r>
              <a:rPr lang="zh-CN" altLang="en-US" sz="1600" dirty="0" smtClean="0"/>
              <a:t>提出并实现了针对神经网络</a:t>
            </a:r>
            <a:r>
              <a:rPr lang="en-US" altLang="zh-CN" sz="1600" dirty="0" smtClean="0"/>
              <a:t>RTL</a:t>
            </a:r>
            <a:r>
              <a:rPr lang="zh-CN" altLang="en-US" sz="1600" dirty="0" smtClean="0"/>
              <a:t>级电路的</a:t>
            </a:r>
            <a:r>
              <a:rPr lang="zh-CN" altLang="en-US" sz="1600" b="1" dirty="0" smtClean="0">
                <a:solidFill>
                  <a:srgbClr val="FF0000"/>
                </a:solidFill>
              </a:rPr>
              <a:t>灰盒测试</a:t>
            </a:r>
            <a:r>
              <a:rPr lang="zh-CN" altLang="en-US" sz="1600" dirty="0" smtClean="0"/>
              <a:t>验证方法</a:t>
            </a:r>
            <a:endParaRPr lang="en-US" altLang="zh-CN" sz="1600" dirty="0" smtClean="0"/>
          </a:p>
          <a:p>
            <a:pPr marL="342900" indent="-342900">
              <a:buFont typeface="+mj-lt"/>
              <a:buAutoNum type="arabicPeriod"/>
            </a:pPr>
            <a:endParaRPr lang="en-US" altLang="zh-CN" sz="1600" dirty="0"/>
          </a:p>
          <a:p>
            <a:r>
              <a:rPr lang="zh-CN" altLang="en-US" sz="1600" dirty="0" smtClean="0"/>
              <a:t>展望：</a:t>
            </a:r>
            <a:endParaRPr lang="en-US" altLang="zh-CN" sz="1600" dirty="0" smtClean="0"/>
          </a:p>
          <a:p>
            <a:pPr marL="342900" indent="-342900">
              <a:buFont typeface="+mj-lt"/>
              <a:buAutoNum type="arabicPeriod"/>
            </a:pPr>
            <a:r>
              <a:rPr lang="zh-CN" altLang="en-US" sz="1600" dirty="0" smtClean="0"/>
              <a:t>待芯片生产后，完成后续的硬件测试工作</a:t>
            </a:r>
            <a:endParaRPr lang="en-US" altLang="zh-CN" sz="1600" dirty="0" smtClean="0"/>
          </a:p>
          <a:p>
            <a:pPr marL="342900" indent="-342900">
              <a:buFont typeface="+mj-lt"/>
              <a:buAutoNum type="arabicPeriod"/>
            </a:pPr>
            <a:r>
              <a:rPr lang="zh-CN" altLang="en-US" sz="1600" dirty="0" smtClean="0"/>
              <a:t>改进</a:t>
            </a:r>
            <a:r>
              <a:rPr lang="en-US" altLang="zh-CN" sz="1600" dirty="0" smtClean="0"/>
              <a:t>PE</a:t>
            </a:r>
            <a:r>
              <a:rPr lang="zh-CN" altLang="en-US" sz="1600" dirty="0" smtClean="0"/>
              <a:t>运算单元，实现高效的</a:t>
            </a:r>
            <a:r>
              <a:rPr lang="zh-CN" altLang="en-US" sz="1600" b="1" dirty="0" smtClean="0">
                <a:solidFill>
                  <a:srgbClr val="0070C0"/>
                </a:solidFill>
              </a:rPr>
              <a:t>模拟信号运算</a:t>
            </a:r>
            <a:r>
              <a:rPr lang="en-US" altLang="zh-CN" sz="1600" b="1" dirty="0" smtClean="0">
                <a:solidFill>
                  <a:srgbClr val="0070C0"/>
                </a:solidFill>
              </a:rPr>
              <a:t>/</a:t>
            </a:r>
            <a:r>
              <a:rPr lang="zh-CN" altLang="en-US" sz="1600" b="1" dirty="0" smtClean="0">
                <a:solidFill>
                  <a:srgbClr val="0070C0"/>
                </a:solidFill>
              </a:rPr>
              <a:t>存内运算</a:t>
            </a:r>
            <a:r>
              <a:rPr lang="zh-CN" altLang="en-US" sz="1600" dirty="0" smtClean="0"/>
              <a:t>，提高神经网络的运算效率</a:t>
            </a:r>
            <a:endParaRPr lang="en-US" altLang="zh-CN" sz="1600" dirty="0" smtClean="0"/>
          </a:p>
          <a:p>
            <a:pPr marL="342900" indent="-342900">
              <a:buFont typeface="+mj-lt"/>
              <a:buAutoNum type="arabicPeriod"/>
            </a:pPr>
            <a:r>
              <a:rPr lang="zh-CN" altLang="en-US" sz="1600" dirty="0" smtClean="0"/>
              <a:t>拓展芯片的应用场景，将其用于高能物理的</a:t>
            </a:r>
            <a:r>
              <a:rPr lang="zh-CN" altLang="en-US" sz="1600" b="1" dirty="0" smtClean="0">
                <a:solidFill>
                  <a:srgbClr val="0070C0"/>
                </a:solidFill>
              </a:rPr>
              <a:t>寻迹</a:t>
            </a:r>
            <a:r>
              <a:rPr lang="zh-CN" altLang="en-US" sz="1600" dirty="0" smtClean="0"/>
              <a:t>、</a:t>
            </a:r>
            <a:r>
              <a:rPr lang="zh-CN" altLang="en-US" sz="1600" b="1" dirty="0" smtClean="0">
                <a:solidFill>
                  <a:srgbClr val="0070C0"/>
                </a:solidFill>
              </a:rPr>
              <a:t>低阶触发</a:t>
            </a:r>
            <a:r>
              <a:rPr lang="zh-CN" altLang="en-US" sz="1600" dirty="0" smtClean="0"/>
              <a:t>等任务中</a:t>
            </a:r>
            <a:endParaRPr lang="en-US" altLang="zh-CN" sz="1600" dirty="0" smtClean="0"/>
          </a:p>
          <a:p>
            <a:pPr marL="342900" indent="-342900">
              <a:buFont typeface="+mj-lt"/>
              <a:buAutoNum type="arabicPeriod"/>
            </a:pPr>
            <a:endParaRPr lang="zh-CN" altLang="en-US" sz="1600" dirty="0"/>
          </a:p>
        </p:txBody>
      </p:sp>
      <p:sp>
        <p:nvSpPr>
          <p:cNvPr id="4" name="日期占位符 3"/>
          <p:cNvSpPr>
            <a:spLocks noGrp="1"/>
          </p:cNvSpPr>
          <p:nvPr>
            <p:ph type="dt" sz="half" idx="10"/>
          </p:nvPr>
        </p:nvSpPr>
        <p:spPr/>
        <p:txBody>
          <a:bodyPr/>
          <a:lstStyle/>
          <a:p>
            <a:fld id="{B62B49BC-EE45-4C44-AB59-3572B8209B1E}"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27</a:t>
            </a:fld>
            <a:endParaRPr lang="zh-CN" altLang="en-US"/>
          </a:p>
        </p:txBody>
      </p:sp>
      <p:sp>
        <p:nvSpPr>
          <p:cNvPr id="2" name="页脚占位符 1"/>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151220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77874"/>
          </a:xfrm>
        </p:spPr>
        <p:txBody>
          <a:bodyPr/>
          <a:lstStyle/>
          <a:p>
            <a:r>
              <a:rPr lang="zh-CN" altLang="en-US" dirty="0" smtClean="0"/>
              <a:t>参与设计人员照片</a:t>
            </a:r>
            <a:endParaRPr lang="zh-CN" altLang="en-US" dirty="0"/>
          </a:p>
        </p:txBody>
      </p:sp>
      <p:pic>
        <p:nvPicPr>
          <p:cNvPr id="7" name="内容占位符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8467" y="1236663"/>
            <a:ext cx="6587066" cy="4940300"/>
          </a:xfrm>
        </p:spPr>
      </p:pic>
      <p:sp>
        <p:nvSpPr>
          <p:cNvPr id="4" name="日期占位符 3"/>
          <p:cNvSpPr>
            <a:spLocks noGrp="1"/>
          </p:cNvSpPr>
          <p:nvPr>
            <p:ph type="dt" sz="half" idx="10"/>
          </p:nvPr>
        </p:nvSpPr>
        <p:spPr/>
        <p:txBody>
          <a:bodyPr/>
          <a:lstStyle/>
          <a:p>
            <a:fld id="{942AF929-F961-4EED-B8C5-B648F3DD7C06}" type="datetime5">
              <a:rPr lang="zh-CN" altLang="en-US" smtClean="0"/>
              <a:t>2019/7/16</a:t>
            </a:fld>
            <a:endParaRPr lang="zh-CN" altLang="en-US"/>
          </a:p>
        </p:txBody>
      </p:sp>
      <p:sp>
        <p:nvSpPr>
          <p:cNvPr id="5" name="页脚占位符 4"/>
          <p:cNvSpPr>
            <a:spLocks noGrp="1"/>
          </p:cNvSpPr>
          <p:nvPr>
            <p:ph type="ftr" sz="quarter" idx="11"/>
          </p:nvPr>
        </p:nvSpPr>
        <p:spPr/>
        <p:txBody>
          <a:bodyPr/>
          <a:lstStyle/>
          <a:p>
            <a:r>
              <a:rPr lang="en-US" altLang="zh-CN" smtClean="0"/>
              <a:t>SCE2019</a:t>
            </a:r>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28</a:t>
            </a:fld>
            <a:endParaRPr lang="zh-CN" altLang="en-US"/>
          </a:p>
        </p:txBody>
      </p:sp>
    </p:spTree>
    <p:extLst>
      <p:ext uri="{BB962C8B-B14F-4D97-AF65-F5344CB8AC3E}">
        <p14:creationId xmlns:p14="http://schemas.microsoft.com/office/powerpoint/2010/main" val="2860298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27344" y="3014196"/>
            <a:ext cx="1778374" cy="872003"/>
          </a:xfrm>
        </p:spPr>
        <p:txBody>
          <a:bodyPr/>
          <a:lstStyle/>
          <a:p>
            <a:r>
              <a:rPr lang="zh-CN" altLang="en-US" dirty="0" smtClean="0"/>
              <a:t>谢谢！</a:t>
            </a:r>
            <a:endParaRPr lang="zh-CN" altLang="en-US" dirty="0"/>
          </a:p>
        </p:txBody>
      </p:sp>
      <p:sp>
        <p:nvSpPr>
          <p:cNvPr id="4" name="日期占位符 3"/>
          <p:cNvSpPr>
            <a:spLocks noGrp="1"/>
          </p:cNvSpPr>
          <p:nvPr>
            <p:ph type="dt" sz="half" idx="10"/>
          </p:nvPr>
        </p:nvSpPr>
        <p:spPr/>
        <p:txBody>
          <a:bodyPr/>
          <a:lstStyle/>
          <a:p>
            <a:fld id="{942AF929-F961-4EED-B8C5-B648F3DD7C06}" type="datetime5">
              <a:rPr lang="zh-CN" altLang="en-US" smtClean="0"/>
              <a:t>2019/7/16</a:t>
            </a:fld>
            <a:endParaRPr lang="zh-CN" altLang="en-US"/>
          </a:p>
        </p:txBody>
      </p:sp>
      <p:sp>
        <p:nvSpPr>
          <p:cNvPr id="5" name="页脚占位符 4"/>
          <p:cNvSpPr>
            <a:spLocks noGrp="1"/>
          </p:cNvSpPr>
          <p:nvPr>
            <p:ph type="ftr" sz="quarter" idx="11"/>
          </p:nvPr>
        </p:nvSpPr>
        <p:spPr/>
        <p:txBody>
          <a:bodyPr/>
          <a:lstStyle/>
          <a:p>
            <a:r>
              <a:rPr lang="en-US" altLang="zh-CN" smtClean="0"/>
              <a:t>SCE2019</a:t>
            </a:r>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29</a:t>
            </a:fld>
            <a:endParaRPr lang="zh-CN" altLang="en-US"/>
          </a:p>
        </p:txBody>
      </p:sp>
    </p:spTree>
    <p:extLst>
      <p:ext uri="{BB962C8B-B14F-4D97-AF65-F5344CB8AC3E}">
        <p14:creationId xmlns:p14="http://schemas.microsoft.com/office/powerpoint/2010/main" val="1478256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9"/>
            <a:ext cx="7886700" cy="603059"/>
          </a:xfrm>
        </p:spPr>
        <p:txBody>
          <a:bodyPr/>
          <a:lstStyle/>
          <a:p>
            <a:r>
              <a:rPr lang="zh-CN" altLang="en-US" dirty="0" smtClean="0"/>
              <a:t>实验室建设</a:t>
            </a:r>
            <a:endParaRPr lang="zh-CN" altLang="en-US" dirty="0"/>
          </a:p>
        </p:txBody>
      </p:sp>
      <p:sp>
        <p:nvSpPr>
          <p:cNvPr id="3" name="内容占位符 2"/>
          <p:cNvSpPr>
            <a:spLocks noGrp="1"/>
          </p:cNvSpPr>
          <p:nvPr>
            <p:ph idx="1"/>
          </p:nvPr>
        </p:nvSpPr>
        <p:spPr>
          <a:xfrm>
            <a:off x="628650" y="1183341"/>
            <a:ext cx="7886700" cy="4993622"/>
          </a:xfrm>
        </p:spPr>
        <p:txBody>
          <a:bodyPr numCol="2"/>
          <a:lstStyle/>
          <a:p>
            <a:r>
              <a:rPr lang="zh-CN" altLang="en-US" dirty="0" smtClean="0"/>
              <a:t>探测器测试平台</a:t>
            </a:r>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r>
              <a:rPr lang="zh-CN" altLang="en-US" dirty="0" smtClean="0"/>
              <a:t>读出电子学平台</a:t>
            </a:r>
            <a:endParaRPr lang="en-US" altLang="zh-CN" dirty="0" smtClean="0"/>
          </a:p>
          <a:p>
            <a:endParaRPr lang="en-US" altLang="zh-CN" dirty="0"/>
          </a:p>
          <a:p>
            <a:endParaRPr lang="en-US" altLang="zh-CN" dirty="0" smtClean="0"/>
          </a:p>
          <a:p>
            <a:pPr marL="0" indent="0">
              <a:buNone/>
            </a:pPr>
            <a:endParaRPr lang="en-US" altLang="zh-CN" dirty="0" smtClean="0"/>
          </a:p>
          <a:p>
            <a:endParaRPr lang="en-US" altLang="zh-CN" dirty="0"/>
          </a:p>
          <a:p>
            <a:r>
              <a:rPr lang="zh-CN" altLang="en-US" dirty="0" smtClean="0"/>
              <a:t>高性能计算平台</a:t>
            </a:r>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r>
              <a:rPr lang="zh-CN" altLang="en-US" dirty="0" smtClean="0"/>
              <a:t>集成电路设计平台</a:t>
            </a:r>
            <a:endParaRPr lang="zh-CN" altLang="en-US" dirty="0"/>
          </a:p>
        </p:txBody>
      </p:sp>
      <p:sp>
        <p:nvSpPr>
          <p:cNvPr id="4" name="日期占位符 3"/>
          <p:cNvSpPr>
            <a:spLocks noGrp="1"/>
          </p:cNvSpPr>
          <p:nvPr>
            <p:ph type="dt" sz="half" idx="10"/>
          </p:nvPr>
        </p:nvSpPr>
        <p:spPr/>
        <p:txBody>
          <a:bodyPr/>
          <a:lstStyle/>
          <a:p>
            <a:fld id="{25968AC8-1597-41EB-9746-584A00B58691}" type="datetime5">
              <a:rPr lang="zh-CN" altLang="en-US" smtClean="0"/>
              <a:t>2019/7/16</a:t>
            </a:fld>
            <a:endParaRPr lang="zh-CN" altLang="en-US"/>
          </a:p>
        </p:txBody>
      </p:sp>
      <p:sp>
        <p:nvSpPr>
          <p:cNvPr id="5" name="页脚占位符 4"/>
          <p:cNvSpPr>
            <a:spLocks noGrp="1"/>
          </p:cNvSpPr>
          <p:nvPr>
            <p:ph type="ftr" sz="quarter" idx="11"/>
          </p:nvPr>
        </p:nvSpPr>
        <p:spPr/>
        <p:txBody>
          <a:bodyPr/>
          <a:lstStyle/>
          <a:p>
            <a:r>
              <a:rPr lang="en-US" altLang="zh-CN" smtClean="0"/>
              <a:t>SCE2019</a:t>
            </a:r>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3</a:t>
            </a:fld>
            <a:endParaRPr lang="zh-CN" alt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863" y="1946858"/>
            <a:ext cx="3430019" cy="152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88" y="4230277"/>
            <a:ext cx="3248306" cy="217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668" y="1612723"/>
            <a:ext cx="3484267" cy="218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1026" y="4394973"/>
            <a:ext cx="40195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229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内容提要</a:t>
            </a:r>
            <a:endParaRPr lang="zh-CN" altLang="en-US" dirty="0"/>
          </a:p>
        </p:txBody>
      </p:sp>
      <p:sp>
        <p:nvSpPr>
          <p:cNvPr id="3" name="内容占位符 2"/>
          <p:cNvSpPr>
            <a:spLocks noGrp="1"/>
          </p:cNvSpPr>
          <p:nvPr>
            <p:ph idx="1"/>
          </p:nvPr>
        </p:nvSpPr>
        <p:spPr/>
        <p:txBody>
          <a:bodyPr/>
          <a:lstStyle/>
          <a:p>
            <a:r>
              <a:rPr lang="zh-CN" altLang="en-US" dirty="0" smtClean="0"/>
              <a:t>项目背景</a:t>
            </a:r>
            <a:endParaRPr lang="en-US" altLang="zh-CN" dirty="0" smtClean="0"/>
          </a:p>
          <a:p>
            <a:r>
              <a:rPr lang="zh-CN" altLang="en-US" dirty="0" smtClean="0"/>
              <a:t>深度学习简介</a:t>
            </a:r>
            <a:endParaRPr lang="en-US" altLang="zh-CN" dirty="0" smtClean="0"/>
          </a:p>
          <a:p>
            <a:r>
              <a:rPr lang="zh-CN" altLang="en-US" dirty="0" smtClean="0"/>
              <a:t>方案论证</a:t>
            </a:r>
            <a:endParaRPr lang="en-US" altLang="zh-CN" dirty="0" smtClean="0"/>
          </a:p>
          <a:p>
            <a:r>
              <a:rPr lang="en-US" altLang="zh-CN" dirty="0" smtClean="0"/>
              <a:t>RTL</a:t>
            </a:r>
            <a:r>
              <a:rPr lang="zh-CN" altLang="en-US" dirty="0" smtClean="0"/>
              <a:t>电路设计与验证</a:t>
            </a:r>
            <a:endParaRPr lang="en-US" altLang="zh-CN" dirty="0" smtClean="0"/>
          </a:p>
          <a:p>
            <a:r>
              <a:rPr lang="zh-CN" altLang="en-US" dirty="0" smtClean="0"/>
              <a:t>数字流程设计与验证</a:t>
            </a:r>
            <a:endParaRPr lang="en-US" altLang="zh-CN" dirty="0" smtClean="0"/>
          </a:p>
          <a:p>
            <a:r>
              <a:rPr lang="zh-CN" altLang="en-US" dirty="0" smtClean="0"/>
              <a:t>总结与展望</a:t>
            </a:r>
            <a:endParaRPr lang="en-US" altLang="zh-CN" dirty="0" smtClean="0"/>
          </a:p>
          <a:p>
            <a:endParaRPr lang="zh-CN" altLang="en-US" dirty="0"/>
          </a:p>
        </p:txBody>
      </p:sp>
      <p:sp>
        <p:nvSpPr>
          <p:cNvPr id="4" name="日期占位符 3"/>
          <p:cNvSpPr>
            <a:spLocks noGrp="1"/>
          </p:cNvSpPr>
          <p:nvPr>
            <p:ph type="dt" sz="half" idx="10"/>
          </p:nvPr>
        </p:nvSpPr>
        <p:spPr/>
        <p:txBody>
          <a:bodyPr/>
          <a:lstStyle/>
          <a:p>
            <a:fld id="{40E12CCE-E4C4-45E5-B217-F3184D9A83B9}"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4</a:t>
            </a:fld>
            <a:endParaRPr lang="zh-CN" altLang="en-US"/>
          </a:p>
        </p:txBody>
      </p:sp>
      <p:sp>
        <p:nvSpPr>
          <p:cNvPr id="7" name="页脚占位符 6"/>
          <p:cNvSpPr>
            <a:spLocks noGrp="1"/>
          </p:cNvSpPr>
          <p:nvPr>
            <p:ph type="ftr" sz="quarter" idx="11"/>
          </p:nvPr>
        </p:nvSpPr>
        <p:spPr/>
        <p:txBody>
          <a:bodyPr/>
          <a:lstStyle/>
          <a:p>
            <a:r>
              <a:rPr lang="en-US" altLang="zh-CN" smtClean="0"/>
              <a:t>SCE2019</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背景一</a:t>
            </a:r>
            <a:r>
              <a:rPr lang="zh-CN" altLang="en-US" dirty="0"/>
              <a:t>：</a:t>
            </a:r>
            <a:r>
              <a:rPr lang="zh-CN" altLang="en-US" dirty="0" smtClean="0"/>
              <a:t>高能物理探测技术</a:t>
            </a:r>
            <a:endParaRPr lang="zh-CN" altLang="en-US" dirty="0"/>
          </a:p>
        </p:txBody>
      </p:sp>
      <p:pic>
        <p:nvPicPr>
          <p:cNvPr id="10" name="内容占位符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3414" y="766911"/>
            <a:ext cx="4629150" cy="2440824"/>
          </a:xfrm>
        </p:spPr>
      </p:pic>
      <p:sp>
        <p:nvSpPr>
          <p:cNvPr id="9" name="文本占位符 8"/>
          <p:cNvSpPr>
            <a:spLocks noGrp="1"/>
          </p:cNvSpPr>
          <p:nvPr>
            <p:ph type="body" sz="half" idx="2"/>
          </p:nvPr>
        </p:nvSpPr>
        <p:spPr/>
        <p:txBody>
          <a:bodyPr/>
          <a:lstStyle/>
          <a:p>
            <a:r>
              <a:rPr lang="zh-CN" altLang="en-US" dirty="0" smtClean="0"/>
              <a:t>为了研究极高能量下的物理规律，探究物质和宇宙的本质，科研人员建造了高能物理对撞机和回旋加速器等科学装置，来观察粒子对撞的物理过程和产物。一般而言，这类探测器有着复杂的结构。以欧洲核子中心（</a:t>
            </a:r>
            <a:r>
              <a:rPr lang="en-US" altLang="zh-CN" dirty="0" smtClean="0"/>
              <a:t>CERN</a:t>
            </a:r>
            <a:r>
              <a:rPr lang="zh-CN" altLang="en-US" dirty="0" smtClean="0"/>
              <a:t>）的</a:t>
            </a:r>
            <a:r>
              <a:rPr lang="en-US" altLang="zh-CN" dirty="0" smtClean="0"/>
              <a:t>ALICE</a:t>
            </a:r>
            <a:r>
              <a:rPr lang="zh-CN" altLang="en-US" dirty="0" smtClean="0"/>
              <a:t>实验为例，探测器由内寻迹系统（</a:t>
            </a:r>
            <a:r>
              <a:rPr lang="en-US" altLang="zh-CN" dirty="0" smtClean="0"/>
              <a:t>ITS</a:t>
            </a:r>
            <a:r>
              <a:rPr lang="zh-CN" altLang="en-US" dirty="0" smtClean="0"/>
              <a:t>）、时间投影室（</a:t>
            </a:r>
            <a:r>
              <a:rPr lang="en-US" altLang="zh-CN" dirty="0" smtClean="0"/>
              <a:t>TPC</a:t>
            </a:r>
            <a:r>
              <a:rPr lang="zh-CN" altLang="en-US" dirty="0" smtClean="0"/>
              <a:t>）、飞行时间探测器（</a:t>
            </a:r>
            <a:r>
              <a:rPr lang="en-US" altLang="zh-CN" dirty="0" smtClean="0"/>
              <a:t>TOF</a:t>
            </a:r>
            <a:r>
              <a:rPr lang="zh-CN" altLang="en-US" dirty="0" smtClean="0"/>
              <a:t>）、量能器（</a:t>
            </a:r>
            <a:r>
              <a:rPr lang="en-US" altLang="zh-CN" dirty="0" smtClean="0"/>
              <a:t>Calorimeter</a:t>
            </a:r>
            <a:r>
              <a:rPr lang="zh-CN" altLang="en-US" dirty="0" smtClean="0"/>
              <a:t>）、</a:t>
            </a:r>
            <a:r>
              <a:rPr lang="en-US" altLang="zh-CN" dirty="0" smtClean="0"/>
              <a:t>μ</a:t>
            </a:r>
            <a:r>
              <a:rPr lang="zh-CN" altLang="en-US" dirty="0" smtClean="0"/>
              <a:t>子谱仪（</a:t>
            </a:r>
            <a:r>
              <a:rPr lang="en-US" altLang="zh-CN" dirty="0"/>
              <a:t>M</a:t>
            </a:r>
            <a:r>
              <a:rPr lang="en-US" altLang="zh-CN" dirty="0" smtClean="0"/>
              <a:t>uon spectrometer</a:t>
            </a:r>
            <a:r>
              <a:rPr lang="zh-CN" altLang="en-US" dirty="0" smtClean="0"/>
              <a:t>）、光子谱仪（</a:t>
            </a:r>
            <a:r>
              <a:rPr lang="en-US" altLang="zh-CN" dirty="0" smtClean="0"/>
              <a:t>Photon spectrometer</a:t>
            </a:r>
            <a:r>
              <a:rPr lang="zh-CN" altLang="en-US" dirty="0" smtClean="0"/>
              <a:t>）等部分组成。</a:t>
            </a:r>
            <a:endParaRPr lang="zh-CN" altLang="en-US" dirty="0"/>
          </a:p>
        </p:txBody>
      </p:sp>
      <p:sp>
        <p:nvSpPr>
          <p:cNvPr id="4" name="日期占位符 3"/>
          <p:cNvSpPr>
            <a:spLocks noGrp="1"/>
          </p:cNvSpPr>
          <p:nvPr>
            <p:ph type="dt" sz="half" idx="10"/>
          </p:nvPr>
        </p:nvSpPr>
        <p:spPr/>
        <p:txBody>
          <a:bodyPr/>
          <a:lstStyle/>
          <a:p>
            <a:fld id="{C4334DBE-DE8B-47AC-B563-346192D1A7C1}"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5</a:t>
            </a:fld>
            <a:endParaRPr lang="zh-CN" altLang="en-US" dirty="0"/>
          </a:p>
        </p:txBody>
      </p:sp>
      <p:sp>
        <p:nvSpPr>
          <p:cNvPr id="11" name="TextBox 10"/>
          <p:cNvSpPr txBox="1"/>
          <p:nvPr/>
        </p:nvSpPr>
        <p:spPr>
          <a:xfrm>
            <a:off x="3838575" y="3219450"/>
            <a:ext cx="5153025" cy="1362076"/>
          </a:xfrm>
          <a:prstGeom prst="rect">
            <a:avLst/>
          </a:prstGeom>
          <a:noFill/>
        </p:spPr>
        <p:txBody>
          <a:bodyPr wrap="square" rtlCol="0">
            <a:noAutofit/>
          </a:bodyPr>
          <a:lstStyle/>
          <a:p>
            <a:r>
              <a:rPr lang="zh-CN" altLang="en-US" sz="1600" dirty="0" smtClean="0"/>
              <a:t>在探测器的下一代升级中，对</a:t>
            </a:r>
            <a:r>
              <a:rPr lang="zh-CN" altLang="en-US" sz="1600" b="1" dirty="0" smtClean="0">
                <a:solidFill>
                  <a:srgbClr val="FF0000"/>
                </a:solidFill>
              </a:rPr>
              <a:t>事件率（</a:t>
            </a:r>
            <a:r>
              <a:rPr lang="en-US" altLang="zh-CN" sz="1600" b="1" dirty="0" smtClean="0">
                <a:solidFill>
                  <a:srgbClr val="FF0000"/>
                </a:solidFill>
              </a:rPr>
              <a:t>Event Rate</a:t>
            </a:r>
            <a:r>
              <a:rPr lang="zh-CN" altLang="en-US" sz="1600" b="1" dirty="0" smtClean="0">
                <a:solidFill>
                  <a:srgbClr val="FF0000"/>
                </a:solidFill>
              </a:rPr>
              <a:t>）</a:t>
            </a:r>
            <a:r>
              <a:rPr lang="zh-CN" altLang="en-US" sz="1600" dirty="0" smtClean="0"/>
              <a:t>提出了更高的要求。传统的模式识别算法难以满足高事件率的需要，</a:t>
            </a:r>
            <a:r>
              <a:rPr lang="zh-CN" altLang="en-US" sz="1600" dirty="0"/>
              <a:t>并且</a:t>
            </a:r>
            <a:r>
              <a:rPr lang="zh-CN" altLang="en-US" sz="1600" dirty="0" smtClean="0"/>
              <a:t>无法应对</a:t>
            </a:r>
            <a:r>
              <a:rPr lang="zh-CN" altLang="en-US" sz="1600" b="1" dirty="0" smtClean="0">
                <a:solidFill>
                  <a:srgbClr val="FF0000"/>
                </a:solidFill>
              </a:rPr>
              <a:t>多重性（</a:t>
            </a:r>
            <a:r>
              <a:rPr lang="en-US" altLang="zh-CN" sz="1600" b="1" dirty="0" smtClean="0">
                <a:solidFill>
                  <a:srgbClr val="FF0000"/>
                </a:solidFill>
              </a:rPr>
              <a:t>Pile-Up</a:t>
            </a:r>
            <a:r>
              <a:rPr lang="zh-CN" altLang="en-US" sz="1600" b="1" dirty="0" smtClean="0">
                <a:solidFill>
                  <a:srgbClr val="FF0000"/>
                </a:solidFill>
              </a:rPr>
              <a:t>）</a:t>
            </a:r>
            <a:r>
              <a:rPr lang="zh-CN" altLang="en-US" sz="1600" dirty="0" smtClean="0"/>
              <a:t>的问题。因此，有必要利用新的人工智能方法以及深度学习技术来面对高事件率的挑战。</a:t>
            </a:r>
            <a:endParaRPr lang="en-US" altLang="zh-CN" sz="1600" dirty="0" smtClean="0"/>
          </a:p>
        </p:txBody>
      </p:sp>
      <p:sp>
        <p:nvSpPr>
          <p:cNvPr id="12" name="矩形 11"/>
          <p:cNvSpPr/>
          <p:nvPr/>
        </p:nvSpPr>
        <p:spPr>
          <a:xfrm>
            <a:off x="3962400" y="4600575"/>
            <a:ext cx="1028700" cy="581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探测器</a:t>
            </a:r>
            <a:endParaRPr lang="zh-CN" altLang="en-US" sz="1200" dirty="0"/>
          </a:p>
        </p:txBody>
      </p:sp>
      <p:sp>
        <p:nvSpPr>
          <p:cNvPr id="13" name="矩形 12"/>
          <p:cNvSpPr/>
          <p:nvPr/>
        </p:nvSpPr>
        <p:spPr>
          <a:xfrm>
            <a:off x="5683282" y="4600575"/>
            <a:ext cx="1065179" cy="581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前端电子学</a:t>
            </a:r>
            <a:endParaRPr lang="zh-CN" altLang="en-US" sz="1200" dirty="0"/>
          </a:p>
        </p:txBody>
      </p:sp>
      <p:sp>
        <p:nvSpPr>
          <p:cNvPr id="14" name="矩形 13"/>
          <p:cNvSpPr/>
          <p:nvPr/>
        </p:nvSpPr>
        <p:spPr>
          <a:xfrm>
            <a:off x="7654957" y="4600575"/>
            <a:ext cx="1155668" cy="5810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t>数据中心</a:t>
            </a:r>
            <a:endParaRPr lang="en-US" altLang="zh-CN" sz="1200" dirty="0" smtClean="0"/>
          </a:p>
          <a:p>
            <a:pPr algn="ctr"/>
            <a:r>
              <a:rPr lang="zh-CN" altLang="en-US" sz="1200" dirty="0" smtClean="0"/>
              <a:t>（原始数据）</a:t>
            </a:r>
            <a:endParaRPr lang="en-US" altLang="zh-CN" sz="1200" dirty="0" smtClean="0"/>
          </a:p>
        </p:txBody>
      </p:sp>
      <p:cxnSp>
        <p:nvCxnSpPr>
          <p:cNvPr id="16" name="直接箭头连接符 15"/>
          <p:cNvCxnSpPr>
            <a:stCxn id="12" idx="3"/>
            <a:endCxn id="13" idx="1"/>
          </p:cNvCxnSpPr>
          <p:nvPr/>
        </p:nvCxnSpPr>
        <p:spPr>
          <a:xfrm>
            <a:off x="4991100" y="4891088"/>
            <a:ext cx="69218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TextBox 16"/>
          <p:cNvSpPr txBox="1"/>
          <p:nvPr/>
        </p:nvSpPr>
        <p:spPr>
          <a:xfrm>
            <a:off x="5057775" y="4862512"/>
            <a:ext cx="543739" cy="307777"/>
          </a:xfrm>
          <a:prstGeom prst="rect">
            <a:avLst/>
          </a:prstGeom>
          <a:noFill/>
        </p:spPr>
        <p:txBody>
          <a:bodyPr wrap="none" rtlCol="0">
            <a:spAutoFit/>
          </a:bodyPr>
          <a:lstStyle/>
          <a:p>
            <a:r>
              <a:rPr lang="zh-CN" altLang="en-US" sz="1400" dirty="0" smtClean="0"/>
              <a:t>触发</a:t>
            </a:r>
            <a:endParaRPr lang="zh-CN" altLang="en-US" sz="1400" dirty="0"/>
          </a:p>
        </p:txBody>
      </p:sp>
      <p:cxnSp>
        <p:nvCxnSpPr>
          <p:cNvPr id="19" name="直接箭头连接符 18"/>
          <p:cNvCxnSpPr>
            <a:stCxn id="13" idx="3"/>
            <a:endCxn id="14" idx="1"/>
          </p:cNvCxnSpPr>
          <p:nvPr/>
        </p:nvCxnSpPr>
        <p:spPr>
          <a:xfrm>
            <a:off x="6748461" y="4891088"/>
            <a:ext cx="90649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6772275" y="4857750"/>
            <a:ext cx="914400" cy="307777"/>
          </a:xfrm>
          <a:prstGeom prst="rect">
            <a:avLst/>
          </a:prstGeom>
          <a:noFill/>
        </p:spPr>
        <p:txBody>
          <a:bodyPr wrap="square" rtlCol="0">
            <a:spAutoFit/>
          </a:bodyPr>
          <a:lstStyle/>
          <a:p>
            <a:r>
              <a:rPr lang="zh-CN" altLang="en-US" sz="1400" dirty="0" smtClean="0"/>
              <a:t>离线存储</a:t>
            </a:r>
            <a:endParaRPr lang="zh-CN" altLang="en-US" sz="1400" dirty="0"/>
          </a:p>
        </p:txBody>
      </p:sp>
      <p:sp>
        <p:nvSpPr>
          <p:cNvPr id="21" name="矩形 20"/>
          <p:cNvSpPr/>
          <p:nvPr/>
        </p:nvSpPr>
        <p:spPr>
          <a:xfrm>
            <a:off x="3962400" y="5438775"/>
            <a:ext cx="1028700" cy="581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探测器</a:t>
            </a:r>
            <a:endParaRPr lang="zh-CN" altLang="en-US" sz="1200" dirty="0"/>
          </a:p>
        </p:txBody>
      </p:sp>
      <p:sp>
        <p:nvSpPr>
          <p:cNvPr id="22" name="矩形 21"/>
          <p:cNvSpPr/>
          <p:nvPr/>
        </p:nvSpPr>
        <p:spPr>
          <a:xfrm>
            <a:off x="5692807" y="5438775"/>
            <a:ext cx="1065179" cy="581025"/>
          </a:xfrm>
          <a:prstGeom prst="rect">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1200" dirty="0" smtClean="0"/>
              <a:t>前端电子学预处理（降低数据量）</a:t>
            </a:r>
            <a:endParaRPr lang="zh-CN" altLang="en-US" sz="1200" dirty="0"/>
          </a:p>
        </p:txBody>
      </p:sp>
      <p:sp>
        <p:nvSpPr>
          <p:cNvPr id="23" name="矩形 22"/>
          <p:cNvSpPr/>
          <p:nvPr/>
        </p:nvSpPr>
        <p:spPr>
          <a:xfrm>
            <a:off x="7664482" y="5438775"/>
            <a:ext cx="1155668" cy="5810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200" dirty="0" smtClean="0"/>
              <a:t>数据中心</a:t>
            </a:r>
            <a:endParaRPr lang="en-US" altLang="zh-CN" sz="1200" dirty="0" smtClean="0"/>
          </a:p>
          <a:p>
            <a:pPr algn="ctr"/>
            <a:r>
              <a:rPr lang="zh-CN" altLang="en-US" sz="1200" dirty="0" smtClean="0"/>
              <a:t>（特征数据）</a:t>
            </a:r>
            <a:endParaRPr lang="en-US" altLang="zh-CN" sz="1200" dirty="0" smtClean="0"/>
          </a:p>
        </p:txBody>
      </p:sp>
      <p:cxnSp>
        <p:nvCxnSpPr>
          <p:cNvPr id="24" name="直接箭头连接符 23"/>
          <p:cNvCxnSpPr>
            <a:stCxn id="21" idx="3"/>
            <a:endCxn id="22" idx="1"/>
          </p:cNvCxnSpPr>
          <p:nvPr/>
        </p:nvCxnSpPr>
        <p:spPr>
          <a:xfrm>
            <a:off x="4991100" y="5729288"/>
            <a:ext cx="70170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5" name="TextBox 24"/>
          <p:cNvSpPr txBox="1"/>
          <p:nvPr/>
        </p:nvSpPr>
        <p:spPr>
          <a:xfrm>
            <a:off x="5067300" y="5700712"/>
            <a:ext cx="543739" cy="307777"/>
          </a:xfrm>
          <a:prstGeom prst="rect">
            <a:avLst/>
          </a:prstGeom>
          <a:noFill/>
        </p:spPr>
        <p:txBody>
          <a:bodyPr wrap="none" rtlCol="0">
            <a:spAutoFit/>
          </a:bodyPr>
          <a:lstStyle/>
          <a:p>
            <a:r>
              <a:rPr lang="zh-CN" altLang="en-US" sz="1400" dirty="0" smtClean="0"/>
              <a:t>触发</a:t>
            </a:r>
            <a:endParaRPr lang="zh-CN" altLang="en-US" sz="1400" dirty="0"/>
          </a:p>
        </p:txBody>
      </p:sp>
      <p:cxnSp>
        <p:nvCxnSpPr>
          <p:cNvPr id="26" name="直接箭头连接符 25"/>
          <p:cNvCxnSpPr>
            <a:stCxn id="22" idx="3"/>
            <a:endCxn id="23" idx="1"/>
          </p:cNvCxnSpPr>
          <p:nvPr/>
        </p:nvCxnSpPr>
        <p:spPr>
          <a:xfrm>
            <a:off x="6757986" y="5729288"/>
            <a:ext cx="90649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6781800" y="5695950"/>
            <a:ext cx="914400" cy="307777"/>
          </a:xfrm>
          <a:prstGeom prst="rect">
            <a:avLst/>
          </a:prstGeom>
          <a:noFill/>
        </p:spPr>
        <p:txBody>
          <a:bodyPr wrap="square" rtlCol="0">
            <a:spAutoFit/>
          </a:bodyPr>
          <a:lstStyle/>
          <a:p>
            <a:r>
              <a:rPr lang="zh-CN" altLang="en-US" sz="1400" dirty="0" smtClean="0"/>
              <a:t>离线存储</a:t>
            </a:r>
            <a:endParaRPr lang="zh-CN" altLang="en-US" sz="1400" dirty="0"/>
          </a:p>
        </p:txBody>
      </p:sp>
      <p:sp>
        <p:nvSpPr>
          <p:cNvPr id="2" name="页脚占位符 1"/>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1013338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sz="3600" dirty="0" smtClean="0"/>
              <a:t>高能物理中的脉冲成形问题</a:t>
            </a:r>
            <a:endParaRPr lang="zh-CN" altLang="en-US" sz="3600" dirty="0"/>
          </a:p>
        </p:txBody>
      </p:sp>
      <p:sp>
        <p:nvSpPr>
          <p:cNvPr id="9" name="内容占位符 8"/>
          <p:cNvSpPr>
            <a:spLocks noGrp="1"/>
          </p:cNvSpPr>
          <p:nvPr>
            <p:ph idx="1"/>
          </p:nvPr>
        </p:nvSpPr>
        <p:spPr>
          <a:xfrm>
            <a:off x="628650" y="1019175"/>
            <a:ext cx="7886700" cy="2876550"/>
          </a:xfrm>
        </p:spPr>
        <p:txBody>
          <a:bodyPr/>
          <a:lstStyle/>
          <a:p>
            <a:pPr marL="0" indent="0">
              <a:buNone/>
            </a:pPr>
            <a:r>
              <a:rPr lang="zh-CN" altLang="en-US" sz="1600" dirty="0" smtClean="0"/>
              <a:t>为了得到量能器中信号的幅度和时间信息，通常的做法是使用</a:t>
            </a:r>
            <a:r>
              <a:rPr lang="en-US" altLang="zh-CN" sz="1600" dirty="0" smtClean="0"/>
              <a:t>CR-</a:t>
            </a:r>
            <a:r>
              <a:rPr lang="en-US" altLang="zh-CN" sz="1600" dirty="0" err="1" smtClean="0"/>
              <a:t>RCn</a:t>
            </a:r>
            <a:r>
              <a:rPr lang="zh-CN" altLang="en-US" sz="1600" dirty="0" smtClean="0"/>
              <a:t>整型电路进行脉冲成形。成形后脉冲具有半高斯（</a:t>
            </a:r>
            <a:r>
              <a:rPr lang="en-US" altLang="zh-CN" sz="1600" dirty="0" smtClean="0"/>
              <a:t>Semi-Gaussian</a:t>
            </a:r>
            <a:r>
              <a:rPr lang="zh-CN" altLang="en-US" sz="1600" dirty="0" smtClean="0"/>
              <a:t>）的形状。通过测量成形后脉冲最大值的幅值和时间，可以推断量能器中原始信号的相关信息。</a:t>
            </a:r>
            <a:endParaRPr lang="en-US" altLang="zh-CN" sz="1600" dirty="0" smtClean="0"/>
          </a:p>
          <a:p>
            <a:pPr marL="0" indent="0">
              <a:buNone/>
            </a:pPr>
            <a:r>
              <a:rPr lang="zh-CN" altLang="en-US" sz="1600" dirty="0" smtClean="0"/>
              <a:t>为了获取成形后脉冲的信息，传统的方法是曲线拟合和模式匹配。但是，由于高能物理探测器的特殊性（</a:t>
            </a:r>
            <a:r>
              <a:rPr lang="zh-CN" altLang="en-US" sz="1600" dirty="0" smtClean="0">
                <a:solidFill>
                  <a:srgbClr val="0070C0"/>
                </a:solidFill>
              </a:rPr>
              <a:t>长期漂移</a:t>
            </a:r>
            <a:r>
              <a:rPr lang="zh-CN" altLang="en-US" sz="1600" dirty="0" smtClean="0"/>
              <a:t>、</a:t>
            </a:r>
            <a:r>
              <a:rPr lang="zh-CN" altLang="en-US" sz="1600" dirty="0" smtClean="0">
                <a:solidFill>
                  <a:srgbClr val="0070C0"/>
                </a:solidFill>
              </a:rPr>
              <a:t>短时改变</a:t>
            </a:r>
            <a:r>
              <a:rPr lang="zh-CN" altLang="en-US" sz="1600" dirty="0" smtClean="0"/>
              <a:t>以及</a:t>
            </a:r>
            <a:r>
              <a:rPr lang="zh-CN" altLang="en-US" sz="1600" dirty="0" smtClean="0">
                <a:solidFill>
                  <a:srgbClr val="0070C0"/>
                </a:solidFill>
              </a:rPr>
              <a:t>随机噪声</a:t>
            </a:r>
            <a:r>
              <a:rPr lang="zh-CN" altLang="en-US" sz="1600" dirty="0" smtClean="0"/>
              <a:t>），非理想条件下的曲线拟合难以获得最优的效果。</a:t>
            </a:r>
            <a:endParaRPr lang="en-US" altLang="zh-CN" sz="1600" dirty="0" smtClean="0"/>
          </a:p>
          <a:p>
            <a:pPr marL="0" indent="0">
              <a:buNone/>
            </a:pPr>
            <a:r>
              <a:rPr lang="zh-CN" altLang="en-US" sz="1600" dirty="0" smtClean="0"/>
              <a:t>为了面对这一困难，我们提出</a:t>
            </a:r>
            <a:r>
              <a:rPr lang="zh-CN" altLang="en-US" sz="1600" b="1" dirty="0" smtClean="0">
                <a:solidFill>
                  <a:srgbClr val="FF0000"/>
                </a:solidFill>
              </a:rPr>
              <a:t>采用深度神经网络进行回归</a:t>
            </a:r>
            <a:r>
              <a:rPr lang="zh-CN" altLang="en-US" sz="1600" dirty="0" smtClean="0"/>
              <a:t>，获取</a:t>
            </a:r>
            <a:r>
              <a:rPr lang="zh-CN" altLang="en-US" sz="1600" b="1" dirty="0" smtClean="0">
                <a:solidFill>
                  <a:srgbClr val="FF0000"/>
                </a:solidFill>
              </a:rPr>
              <a:t>成形脉冲的信息</a:t>
            </a:r>
            <a:r>
              <a:rPr lang="zh-CN" altLang="en-US" sz="1600" dirty="0" smtClean="0"/>
              <a:t>。实验表明，该方法能够很好地克服以上三种影响，提高信息提取的准确性。</a:t>
            </a:r>
            <a:endParaRPr lang="en-US" altLang="zh-CN" sz="1600" dirty="0" smtClean="0"/>
          </a:p>
          <a:p>
            <a:pPr marL="0" indent="0">
              <a:buNone/>
            </a:pPr>
            <a:r>
              <a:rPr lang="zh-CN" altLang="en-US" sz="1600" dirty="0" smtClean="0"/>
              <a:t>具体分析见以下论文：</a:t>
            </a:r>
            <a:endParaRPr lang="en-US" altLang="zh-CN" sz="1600" dirty="0" smtClean="0"/>
          </a:p>
          <a:p>
            <a:pPr marL="0" indent="0">
              <a:buNone/>
            </a:pPr>
            <a:r>
              <a:rPr lang="en-US" altLang="zh-CN" sz="1600" dirty="0" smtClean="0"/>
              <a:t>2019 </a:t>
            </a:r>
            <a:r>
              <a:rPr lang="en-US" altLang="zh-CN" sz="1600" dirty="0"/>
              <a:t>JINST 14 P03002</a:t>
            </a:r>
            <a:r>
              <a:rPr lang="zh-CN" altLang="en-US" sz="1600" dirty="0" smtClean="0"/>
              <a:t> ，</a:t>
            </a:r>
            <a:r>
              <a:rPr lang="en-US" altLang="zh-CN" sz="1600" dirty="0" smtClean="0"/>
              <a:t>DOI</a:t>
            </a:r>
            <a:r>
              <a:rPr lang="zh-CN" altLang="en-US" sz="1600" dirty="0" smtClean="0"/>
              <a:t>：</a:t>
            </a:r>
            <a:r>
              <a:rPr lang="en-US" altLang="zh-CN" sz="1600" dirty="0"/>
              <a:t>https://</a:t>
            </a:r>
            <a:r>
              <a:rPr lang="en-US" altLang="zh-CN" sz="1600" dirty="0" smtClean="0"/>
              <a:t>doi.org/10.1088/1748-0221/14/03/P03002</a:t>
            </a:r>
            <a:endParaRPr lang="en-US" altLang="zh-CN" sz="1600" dirty="0"/>
          </a:p>
        </p:txBody>
      </p:sp>
      <p:sp>
        <p:nvSpPr>
          <p:cNvPr id="5" name="日期占位符 4"/>
          <p:cNvSpPr>
            <a:spLocks noGrp="1"/>
          </p:cNvSpPr>
          <p:nvPr>
            <p:ph type="dt" sz="half" idx="10"/>
          </p:nvPr>
        </p:nvSpPr>
        <p:spPr/>
        <p:txBody>
          <a:bodyPr/>
          <a:lstStyle/>
          <a:p>
            <a:fld id="{871C75D2-18FC-41E7-BC93-2D4FCFC2E7B6}" type="datetime5">
              <a:rPr lang="zh-CN" altLang="en-US" smtClean="0"/>
              <a:t>2019/7/16</a:t>
            </a:fld>
            <a:endParaRPr lang="zh-CN" altLang="en-US"/>
          </a:p>
        </p:txBody>
      </p:sp>
      <p:sp>
        <p:nvSpPr>
          <p:cNvPr id="7" name="灯片编号占位符 6"/>
          <p:cNvSpPr>
            <a:spLocks noGrp="1"/>
          </p:cNvSpPr>
          <p:nvPr>
            <p:ph type="sldNum" sz="quarter" idx="12"/>
          </p:nvPr>
        </p:nvSpPr>
        <p:spPr/>
        <p:txBody>
          <a:bodyPr/>
          <a:lstStyle/>
          <a:p>
            <a:fld id="{ED7F6D65-CAA3-4B83-92B2-837771A23EF5}" type="slidenum">
              <a:rPr lang="zh-CN" altLang="en-US" smtClean="0"/>
              <a:t>6</a:t>
            </a:fld>
            <a:endParaRPr lang="zh-CN" alt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39" y="3981449"/>
            <a:ext cx="2441403" cy="183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9111" y="3981448"/>
            <a:ext cx="2418570" cy="183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225" y="3981450"/>
            <a:ext cx="2420982" cy="183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87693" y="5939909"/>
            <a:ext cx="7109639" cy="369332"/>
          </a:xfrm>
          <a:prstGeom prst="rect">
            <a:avLst/>
          </a:prstGeom>
          <a:noFill/>
        </p:spPr>
        <p:txBody>
          <a:bodyPr wrap="none" rtlCol="0">
            <a:spAutoFit/>
          </a:bodyPr>
          <a:lstStyle/>
          <a:p>
            <a:r>
              <a:rPr lang="zh-CN" altLang="en-US" dirty="0" smtClean="0"/>
              <a:t>红线：神经网络输入，绿线：神经网络输出，蓝线：标签（无噪声）</a:t>
            </a:r>
            <a:endParaRPr lang="zh-CN" altLang="en-US" dirty="0"/>
          </a:p>
        </p:txBody>
      </p:sp>
      <p:sp>
        <p:nvSpPr>
          <p:cNvPr id="2" name="页脚占位符 1"/>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738477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背景二：深度学习与卷积神经网络</a:t>
            </a:r>
            <a:endParaRPr lang="zh-CN" altLang="en-US" dirty="0"/>
          </a:p>
        </p:txBody>
      </p:sp>
      <p:pic>
        <p:nvPicPr>
          <p:cNvPr id="10" name="内容占位符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7788" y="790168"/>
            <a:ext cx="4629150" cy="2201089"/>
          </a:xfrm>
        </p:spPr>
      </p:pic>
      <p:sp>
        <p:nvSpPr>
          <p:cNvPr id="9" name="文本占位符 8"/>
          <p:cNvSpPr>
            <a:spLocks noGrp="1"/>
          </p:cNvSpPr>
          <p:nvPr>
            <p:ph type="body" sz="half" idx="2"/>
          </p:nvPr>
        </p:nvSpPr>
        <p:spPr>
          <a:xfrm>
            <a:off x="629841" y="2057400"/>
            <a:ext cx="2949178" cy="2781300"/>
          </a:xfrm>
        </p:spPr>
        <p:txBody>
          <a:bodyPr/>
          <a:lstStyle/>
          <a:p>
            <a:r>
              <a:rPr lang="zh-CN" altLang="en-US" dirty="0" smtClean="0"/>
              <a:t>近年来，以“</a:t>
            </a:r>
            <a:r>
              <a:rPr lang="zh-CN" altLang="en-US" b="1" dirty="0" smtClean="0">
                <a:solidFill>
                  <a:srgbClr val="FF0000"/>
                </a:solidFill>
              </a:rPr>
              <a:t>深度神经网络</a:t>
            </a:r>
            <a:r>
              <a:rPr lang="zh-CN" altLang="en-US" dirty="0" smtClean="0"/>
              <a:t>（</a:t>
            </a:r>
            <a:r>
              <a:rPr lang="en-US" altLang="zh-CN" dirty="0" smtClean="0"/>
              <a:t>Deep Neural Network</a:t>
            </a:r>
            <a:r>
              <a:rPr lang="zh-CN" altLang="en-US" dirty="0" smtClean="0"/>
              <a:t>）”为代表的深度学习技术迅猛发展，已经成为人工智能领域占主导地位的方法。一般的做法是：首先，设计一个网络架构，通常由</a:t>
            </a:r>
            <a:r>
              <a:rPr lang="zh-CN" altLang="en-US" b="1" dirty="0" smtClean="0">
                <a:solidFill>
                  <a:srgbClr val="FF0000"/>
                </a:solidFill>
              </a:rPr>
              <a:t>若干层</a:t>
            </a:r>
            <a:r>
              <a:rPr lang="zh-CN" altLang="en-US" dirty="0" smtClean="0"/>
              <a:t>神经元构成；然后，利用已有的训练数据集，进行网络的</a:t>
            </a:r>
            <a:r>
              <a:rPr lang="zh-CN" altLang="en-US" b="1" dirty="0" smtClean="0">
                <a:solidFill>
                  <a:srgbClr val="FF0000"/>
                </a:solidFill>
              </a:rPr>
              <a:t>训练</a:t>
            </a:r>
            <a:r>
              <a:rPr lang="zh-CN" altLang="en-US" dirty="0" smtClean="0"/>
              <a:t>（一般采用梯度下降和反向传导算法）；最后，在测试数据集上</a:t>
            </a:r>
            <a:r>
              <a:rPr lang="zh-CN" altLang="en-US" b="1" dirty="0" smtClean="0">
                <a:solidFill>
                  <a:srgbClr val="FF0000"/>
                </a:solidFill>
              </a:rPr>
              <a:t>测试</a:t>
            </a:r>
            <a:r>
              <a:rPr lang="zh-CN" altLang="en-US" dirty="0" smtClean="0"/>
              <a:t>网络，验证网络的性能。</a:t>
            </a:r>
            <a:endParaRPr lang="zh-CN" altLang="en-US" dirty="0"/>
          </a:p>
        </p:txBody>
      </p:sp>
      <p:sp>
        <p:nvSpPr>
          <p:cNvPr id="4" name="日期占位符 3"/>
          <p:cNvSpPr>
            <a:spLocks noGrp="1"/>
          </p:cNvSpPr>
          <p:nvPr>
            <p:ph type="dt" sz="half" idx="10"/>
          </p:nvPr>
        </p:nvSpPr>
        <p:spPr/>
        <p:txBody>
          <a:bodyPr/>
          <a:lstStyle/>
          <a:p>
            <a:fld id="{82D1621B-63ED-4C48-BF66-0D1398901C05}" type="datetime5">
              <a:rPr lang="zh-CN" altLang="en-US" smtClean="0"/>
              <a:t>2019/7/16</a:t>
            </a:fld>
            <a:endParaRPr lang="zh-CN" altLang="en-US"/>
          </a:p>
        </p:txBody>
      </p:sp>
      <p:sp>
        <p:nvSpPr>
          <p:cNvPr id="6" name="灯片编号占位符 5"/>
          <p:cNvSpPr>
            <a:spLocks noGrp="1"/>
          </p:cNvSpPr>
          <p:nvPr>
            <p:ph type="sldNum" sz="quarter" idx="12"/>
          </p:nvPr>
        </p:nvSpPr>
        <p:spPr/>
        <p:txBody>
          <a:bodyPr/>
          <a:lstStyle/>
          <a:p>
            <a:fld id="{ED7F6D65-CAA3-4B83-92B2-837771A23EF5}" type="slidenum">
              <a:rPr lang="zh-CN" altLang="en-US" smtClean="0"/>
              <a:t>7</a:t>
            </a:fld>
            <a:endParaRPr lang="zh-CN" altLang="en-US"/>
          </a:p>
        </p:txBody>
      </p:sp>
      <p:sp>
        <p:nvSpPr>
          <p:cNvPr id="11" name="TextBox 10"/>
          <p:cNvSpPr txBox="1"/>
          <p:nvPr/>
        </p:nvSpPr>
        <p:spPr>
          <a:xfrm>
            <a:off x="3648075" y="3028949"/>
            <a:ext cx="5343526" cy="1819275"/>
          </a:xfrm>
          <a:prstGeom prst="rect">
            <a:avLst/>
          </a:prstGeom>
          <a:noFill/>
        </p:spPr>
        <p:txBody>
          <a:bodyPr wrap="square" rtlCol="0">
            <a:noAutofit/>
          </a:bodyPr>
          <a:lstStyle/>
          <a:p>
            <a:r>
              <a:rPr lang="zh-CN" altLang="en-US" sz="1600" dirty="0" smtClean="0"/>
              <a:t>我们设计了一个由</a:t>
            </a:r>
            <a:r>
              <a:rPr lang="zh-CN" altLang="en-US" sz="1600" b="1" dirty="0" smtClean="0">
                <a:solidFill>
                  <a:srgbClr val="FF0000"/>
                </a:solidFill>
              </a:rPr>
              <a:t>降噪自编码器</a:t>
            </a:r>
            <a:r>
              <a:rPr lang="zh-CN" altLang="en-US" sz="1600" dirty="0" smtClean="0"/>
              <a:t>（</a:t>
            </a:r>
            <a:r>
              <a:rPr lang="en-US" altLang="zh-CN" sz="1600" dirty="0" err="1" smtClean="0"/>
              <a:t>Denoising</a:t>
            </a:r>
            <a:r>
              <a:rPr lang="en-US" altLang="zh-CN" sz="1600" dirty="0" smtClean="0"/>
              <a:t> </a:t>
            </a:r>
            <a:r>
              <a:rPr lang="en-US" altLang="zh-CN" sz="1600" dirty="0" err="1" smtClean="0"/>
              <a:t>Autoencoder</a:t>
            </a:r>
            <a:r>
              <a:rPr lang="zh-CN" altLang="en-US" sz="1600" dirty="0" smtClean="0"/>
              <a:t>）和</a:t>
            </a:r>
            <a:r>
              <a:rPr lang="zh-CN" altLang="en-US" sz="1600" b="1" dirty="0" smtClean="0">
                <a:solidFill>
                  <a:srgbClr val="FF0000"/>
                </a:solidFill>
              </a:rPr>
              <a:t>全连通网络</a:t>
            </a:r>
            <a:r>
              <a:rPr lang="zh-CN" altLang="en-US" sz="1600" dirty="0" smtClean="0"/>
              <a:t>（</a:t>
            </a:r>
            <a:r>
              <a:rPr lang="en-US" altLang="zh-CN" sz="1600" dirty="0" smtClean="0"/>
              <a:t>Fully-Connected Network</a:t>
            </a:r>
            <a:r>
              <a:rPr lang="zh-CN" altLang="en-US" sz="1600" dirty="0" smtClean="0"/>
              <a:t>）组成的网络，用于</a:t>
            </a:r>
            <a:r>
              <a:rPr lang="zh-CN" altLang="en-US" sz="1600" b="1" dirty="0" smtClean="0">
                <a:solidFill>
                  <a:srgbClr val="FF0000"/>
                </a:solidFill>
              </a:rPr>
              <a:t>该脉冲成形任务</a:t>
            </a:r>
            <a:r>
              <a:rPr lang="zh-CN" altLang="en-US" sz="1600" dirty="0" smtClean="0"/>
              <a:t>。降噪自编码器由编码器（卷积层）和解码器（解卷积层）组成。为了尽可能地提高网络性能，克服过拟合的问题，我们采用了短路连接（</a:t>
            </a:r>
            <a:r>
              <a:rPr lang="en-US" altLang="zh-CN" sz="1600" dirty="0" smtClean="0"/>
              <a:t>Skip Connections</a:t>
            </a:r>
            <a:r>
              <a:rPr lang="zh-CN" altLang="en-US" sz="1600" dirty="0" smtClean="0"/>
              <a:t>）、集成学习（</a:t>
            </a:r>
            <a:r>
              <a:rPr lang="en-US" altLang="zh-CN" sz="1600" dirty="0" smtClean="0"/>
              <a:t>Dropout</a:t>
            </a:r>
            <a:r>
              <a:rPr lang="zh-CN" altLang="en-US" sz="1600" dirty="0" smtClean="0"/>
              <a:t>）和泄露线性整型单元（</a:t>
            </a:r>
            <a:r>
              <a:rPr lang="en-US" altLang="zh-CN" sz="1600" dirty="0" smtClean="0"/>
              <a:t>Leaky </a:t>
            </a:r>
            <a:r>
              <a:rPr lang="en-US" altLang="zh-CN" sz="1600" dirty="0" err="1" smtClean="0"/>
              <a:t>ReLU</a:t>
            </a:r>
            <a:r>
              <a:rPr lang="zh-CN" altLang="en-US" sz="1600" dirty="0" smtClean="0"/>
              <a:t>）等技术。</a:t>
            </a:r>
            <a:endParaRPr lang="en-US" altLang="zh-CN" sz="1600" dirty="0" smtClean="0"/>
          </a:p>
        </p:txBody>
      </p:sp>
      <p:sp>
        <p:nvSpPr>
          <p:cNvPr id="15" name="TextBox 14"/>
          <p:cNvSpPr txBox="1"/>
          <p:nvPr/>
        </p:nvSpPr>
        <p:spPr>
          <a:xfrm>
            <a:off x="4436104" y="5421163"/>
            <a:ext cx="1107996" cy="646331"/>
          </a:xfrm>
          <a:prstGeom prst="rect">
            <a:avLst/>
          </a:prstGeom>
          <a:noFill/>
        </p:spPr>
        <p:txBody>
          <a:bodyPr wrap="none" rtlCol="0">
            <a:spAutoFit/>
          </a:bodyPr>
          <a:lstStyle/>
          <a:p>
            <a:pPr algn="ctr"/>
            <a:r>
              <a:rPr lang="zh-CN" altLang="en-US" dirty="0" smtClean="0"/>
              <a:t>卷积运算</a:t>
            </a:r>
            <a:endParaRPr lang="en-US" altLang="zh-CN" dirty="0" smtClean="0"/>
          </a:p>
          <a:p>
            <a:pPr algn="ctr"/>
            <a:r>
              <a:rPr lang="zh-CN" altLang="en-US" dirty="0" smtClean="0"/>
              <a:t>（一维）</a:t>
            </a:r>
            <a:endParaRPr lang="zh-CN" altLang="en-US" dirty="0"/>
          </a:p>
        </p:txBody>
      </p:sp>
      <p:sp>
        <p:nvSpPr>
          <p:cNvPr id="16" name="TextBox 15"/>
          <p:cNvSpPr txBox="1"/>
          <p:nvPr/>
        </p:nvSpPr>
        <p:spPr>
          <a:xfrm>
            <a:off x="7541269" y="5343524"/>
            <a:ext cx="1338828" cy="646331"/>
          </a:xfrm>
          <a:prstGeom prst="rect">
            <a:avLst/>
          </a:prstGeom>
          <a:noFill/>
        </p:spPr>
        <p:txBody>
          <a:bodyPr wrap="none" rtlCol="0">
            <a:spAutoFit/>
          </a:bodyPr>
          <a:lstStyle/>
          <a:p>
            <a:pPr algn="ctr"/>
            <a:r>
              <a:rPr lang="zh-CN" altLang="en-US" dirty="0" smtClean="0"/>
              <a:t>解卷积运算</a:t>
            </a:r>
            <a:endParaRPr lang="en-US" altLang="zh-CN" dirty="0" smtClean="0"/>
          </a:p>
          <a:p>
            <a:pPr algn="ctr"/>
            <a:r>
              <a:rPr lang="zh-CN" altLang="en-US" dirty="0" smtClean="0"/>
              <a:t>（一维）</a:t>
            </a:r>
            <a:endParaRPr lang="zh-CN" altLang="en-US" dirty="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91" y="5080958"/>
            <a:ext cx="2694600" cy="1098751"/>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4765" y="5080957"/>
            <a:ext cx="1867877" cy="1098751"/>
          </a:xfrm>
          <a:prstGeom prst="rect">
            <a:avLst/>
          </a:prstGeom>
        </p:spPr>
      </p:pic>
      <p:sp>
        <p:nvSpPr>
          <p:cNvPr id="3" name="页脚占位符 2"/>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2534527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背景三：深度学习加速器的</a:t>
            </a:r>
            <a:r>
              <a:rPr lang="en-US" altLang="zh-CN" dirty="0" smtClean="0"/>
              <a:t>ASIC</a:t>
            </a:r>
            <a:r>
              <a:rPr lang="zh-CN" altLang="en-US" dirty="0" smtClean="0"/>
              <a:t>设计</a:t>
            </a:r>
            <a:endParaRPr lang="zh-CN" altLang="en-US" dirty="0"/>
          </a:p>
        </p:txBody>
      </p:sp>
      <p:pic>
        <p:nvPicPr>
          <p:cNvPr id="8" name="内容占位符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1613" y="1089975"/>
            <a:ext cx="4629150" cy="1734824"/>
          </a:xfrm>
        </p:spPr>
      </p:pic>
      <p:sp>
        <p:nvSpPr>
          <p:cNvPr id="4" name="文本占位符 3"/>
          <p:cNvSpPr>
            <a:spLocks noGrp="1"/>
          </p:cNvSpPr>
          <p:nvPr>
            <p:ph type="body" sz="half" idx="2"/>
          </p:nvPr>
        </p:nvSpPr>
        <p:spPr/>
        <p:txBody>
          <a:bodyPr/>
          <a:lstStyle/>
          <a:p>
            <a:r>
              <a:rPr lang="zh-CN" altLang="en-US" dirty="0" smtClean="0"/>
              <a:t>深度学习需要大量的乘法运算和加法运算来实现网络的正向传导。传统的做法是采用个人电脑或服务器的</a:t>
            </a:r>
            <a:r>
              <a:rPr lang="en-US" altLang="zh-CN" b="1" dirty="0" smtClean="0">
                <a:solidFill>
                  <a:srgbClr val="FF0000"/>
                </a:solidFill>
              </a:rPr>
              <a:t>GPU</a:t>
            </a:r>
            <a:r>
              <a:rPr lang="zh-CN" altLang="en-US" b="1" dirty="0" smtClean="0">
                <a:solidFill>
                  <a:srgbClr val="FF0000"/>
                </a:solidFill>
              </a:rPr>
              <a:t>实现</a:t>
            </a:r>
            <a:r>
              <a:rPr lang="zh-CN" altLang="en-US" dirty="0" smtClean="0"/>
              <a:t>。虽然有很高的运算效率，但是面临着</a:t>
            </a:r>
            <a:r>
              <a:rPr lang="zh-CN" altLang="en-US" dirty="0" smtClean="0">
                <a:solidFill>
                  <a:srgbClr val="0070C0"/>
                </a:solidFill>
              </a:rPr>
              <a:t>价格昂贵</a:t>
            </a:r>
            <a:r>
              <a:rPr lang="zh-CN" altLang="en-US" dirty="0" smtClean="0"/>
              <a:t>、</a:t>
            </a:r>
            <a:r>
              <a:rPr lang="zh-CN" altLang="en-US" dirty="0" smtClean="0">
                <a:solidFill>
                  <a:srgbClr val="0070C0"/>
                </a:solidFill>
              </a:rPr>
              <a:t>带宽有限</a:t>
            </a:r>
            <a:r>
              <a:rPr lang="zh-CN" altLang="en-US" dirty="0" smtClean="0"/>
              <a:t>、</a:t>
            </a:r>
            <a:r>
              <a:rPr lang="zh-CN" altLang="en-US" dirty="0" smtClean="0">
                <a:solidFill>
                  <a:srgbClr val="0070C0"/>
                </a:solidFill>
              </a:rPr>
              <a:t>体积大</a:t>
            </a:r>
            <a:r>
              <a:rPr lang="zh-CN" altLang="en-US" dirty="0" smtClean="0"/>
              <a:t>、</a:t>
            </a:r>
            <a:r>
              <a:rPr lang="zh-CN" altLang="en-US" dirty="0" smtClean="0">
                <a:solidFill>
                  <a:srgbClr val="0070C0"/>
                </a:solidFill>
              </a:rPr>
              <a:t>功耗大</a:t>
            </a:r>
            <a:r>
              <a:rPr lang="zh-CN" altLang="en-US" dirty="0" smtClean="0"/>
              <a:t>等一系列问题。近年来，学术界和商业界开发了一些用于深度学习的</a:t>
            </a:r>
            <a:r>
              <a:rPr lang="zh-CN" altLang="en-US" b="1" dirty="0" smtClean="0">
                <a:solidFill>
                  <a:srgbClr val="FF0000"/>
                </a:solidFill>
              </a:rPr>
              <a:t>加速器芯片</a:t>
            </a:r>
            <a:r>
              <a:rPr lang="zh-CN" altLang="en-US" dirty="0" smtClean="0"/>
              <a:t>，用来替代</a:t>
            </a:r>
            <a:r>
              <a:rPr lang="en-US" altLang="zh-CN" dirty="0" smtClean="0"/>
              <a:t>GPU</a:t>
            </a:r>
            <a:r>
              <a:rPr lang="zh-CN" altLang="en-US" dirty="0" smtClean="0"/>
              <a:t>进行神经网络的推理。在多个领域（无人驾驶、物联网、消费电子类产品等），这些加速器有着很好的应用前景。</a:t>
            </a:r>
            <a:endParaRPr lang="zh-CN" altLang="en-US" dirty="0"/>
          </a:p>
        </p:txBody>
      </p:sp>
      <p:sp>
        <p:nvSpPr>
          <p:cNvPr id="5" name="日期占位符 4"/>
          <p:cNvSpPr>
            <a:spLocks noGrp="1"/>
          </p:cNvSpPr>
          <p:nvPr>
            <p:ph type="dt" sz="half" idx="10"/>
          </p:nvPr>
        </p:nvSpPr>
        <p:spPr/>
        <p:txBody>
          <a:bodyPr/>
          <a:lstStyle/>
          <a:p>
            <a:fld id="{CE09BB40-44F8-4D5D-B6D5-347E5C110D8F}" type="datetime5">
              <a:rPr lang="zh-CN" altLang="en-US" smtClean="0"/>
              <a:t>2019/7/16</a:t>
            </a:fld>
            <a:endParaRPr lang="zh-CN" altLang="en-US"/>
          </a:p>
        </p:txBody>
      </p:sp>
      <p:sp>
        <p:nvSpPr>
          <p:cNvPr id="7" name="灯片编号占位符 6"/>
          <p:cNvSpPr>
            <a:spLocks noGrp="1"/>
          </p:cNvSpPr>
          <p:nvPr>
            <p:ph type="sldNum" sz="quarter" idx="12"/>
          </p:nvPr>
        </p:nvSpPr>
        <p:spPr/>
        <p:txBody>
          <a:bodyPr/>
          <a:lstStyle/>
          <a:p>
            <a:fld id="{ED7F6D65-CAA3-4B83-92B2-837771A23EF5}" type="slidenum">
              <a:rPr lang="zh-CN" altLang="en-US" smtClean="0"/>
              <a:t>8</a:t>
            </a:fld>
            <a:endParaRPr lang="zh-CN" altLang="en-US"/>
          </a:p>
        </p:txBody>
      </p:sp>
      <p:sp>
        <p:nvSpPr>
          <p:cNvPr id="9" name="TextBox 8"/>
          <p:cNvSpPr txBox="1"/>
          <p:nvPr/>
        </p:nvSpPr>
        <p:spPr>
          <a:xfrm>
            <a:off x="3838575" y="3086100"/>
            <a:ext cx="5153025" cy="1619250"/>
          </a:xfrm>
          <a:prstGeom prst="rect">
            <a:avLst/>
          </a:prstGeom>
          <a:noFill/>
        </p:spPr>
        <p:txBody>
          <a:bodyPr wrap="square" rtlCol="0">
            <a:noAutofit/>
          </a:bodyPr>
          <a:lstStyle/>
          <a:p>
            <a:r>
              <a:rPr lang="zh-CN" altLang="en-US" sz="1600" dirty="0" smtClean="0"/>
              <a:t>在高能物理探测器的应用环境中，</a:t>
            </a:r>
            <a:r>
              <a:rPr lang="zh-CN" altLang="en-US" sz="1600" dirty="0" smtClean="0">
                <a:solidFill>
                  <a:srgbClr val="0070C0"/>
                </a:solidFill>
              </a:rPr>
              <a:t>运算效率</a:t>
            </a:r>
            <a:r>
              <a:rPr lang="zh-CN" altLang="en-US" sz="1600" dirty="0" smtClean="0"/>
              <a:t>、</a:t>
            </a:r>
            <a:r>
              <a:rPr lang="zh-CN" altLang="en-US" sz="1600" dirty="0" smtClean="0">
                <a:solidFill>
                  <a:srgbClr val="0070C0"/>
                </a:solidFill>
              </a:rPr>
              <a:t>处理能力</a:t>
            </a:r>
            <a:r>
              <a:rPr lang="zh-CN" altLang="en-US" sz="1600" dirty="0" smtClean="0"/>
              <a:t>和</a:t>
            </a:r>
            <a:r>
              <a:rPr lang="zh-CN" altLang="en-US" sz="1600" dirty="0" smtClean="0">
                <a:solidFill>
                  <a:srgbClr val="0070C0"/>
                </a:solidFill>
              </a:rPr>
              <a:t>成本</a:t>
            </a:r>
            <a:r>
              <a:rPr lang="zh-CN" altLang="en-US" sz="1600" dirty="0" smtClean="0"/>
              <a:t>是很重要的问题。设计的深度学习芯片需要满足触发时间间隔和事件率的要求，在</a:t>
            </a:r>
            <a:r>
              <a:rPr lang="zh-CN" altLang="en-US" sz="1600" b="1" dirty="0" smtClean="0">
                <a:solidFill>
                  <a:srgbClr val="FF0000"/>
                </a:solidFill>
              </a:rPr>
              <a:t>使用有限缓存</a:t>
            </a:r>
            <a:r>
              <a:rPr lang="zh-CN" altLang="en-US" sz="1600" dirty="0" smtClean="0"/>
              <a:t>的条件下，降低有效数据丢失的概率（</a:t>
            </a:r>
            <a:r>
              <a:rPr lang="zh-CN" altLang="en-US" sz="1600" dirty="0"/>
              <a:t>小于</a:t>
            </a:r>
            <a:r>
              <a:rPr lang="en-US" altLang="zh-CN" sz="1600" b="1" dirty="0" smtClean="0">
                <a:solidFill>
                  <a:srgbClr val="FF0000"/>
                </a:solidFill>
              </a:rPr>
              <a:t>0.1%</a:t>
            </a:r>
            <a:r>
              <a:rPr lang="zh-CN" altLang="en-US" sz="1600" dirty="0" smtClean="0"/>
              <a:t>）。另外，对于特定的探测器，我们可以尽可能订制芯片的功能，降低芯片面积和功耗。</a:t>
            </a:r>
            <a:endParaRPr lang="en-US" altLang="zh-CN" sz="1600" dirty="0" smtClean="0"/>
          </a:p>
        </p:txBody>
      </p:sp>
      <p:sp>
        <p:nvSpPr>
          <p:cNvPr id="10" name="TextBox 9"/>
          <p:cNvSpPr txBox="1"/>
          <p:nvPr/>
        </p:nvSpPr>
        <p:spPr>
          <a:xfrm>
            <a:off x="5076825" y="2771775"/>
            <a:ext cx="2478564" cy="307777"/>
          </a:xfrm>
          <a:prstGeom prst="rect">
            <a:avLst/>
          </a:prstGeom>
          <a:noFill/>
        </p:spPr>
        <p:txBody>
          <a:bodyPr wrap="none" rtlCol="0">
            <a:spAutoFit/>
          </a:bodyPr>
          <a:lstStyle/>
          <a:p>
            <a:r>
              <a:rPr lang="zh-CN" altLang="en-US" sz="1400" dirty="0" smtClean="0"/>
              <a:t>斯坦福大学开发的</a:t>
            </a:r>
            <a:r>
              <a:rPr lang="en-US" altLang="zh-CN" sz="1400" dirty="0" err="1" smtClean="0"/>
              <a:t>Eyeriss</a:t>
            </a:r>
            <a:r>
              <a:rPr lang="zh-CN" altLang="en-US" sz="1400" dirty="0" smtClean="0"/>
              <a:t>芯片</a:t>
            </a:r>
            <a:endParaRPr lang="zh-CN" altLang="en-US" sz="1400" dirty="0"/>
          </a:p>
        </p:txBody>
      </p:sp>
      <p:sp>
        <p:nvSpPr>
          <p:cNvPr id="11" name="椭圆 10"/>
          <p:cNvSpPr/>
          <p:nvPr/>
        </p:nvSpPr>
        <p:spPr>
          <a:xfrm>
            <a:off x="5819775" y="4743450"/>
            <a:ext cx="1019175" cy="476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低功耗</a:t>
            </a:r>
            <a:endParaRPr lang="zh-CN" altLang="en-US" sz="1400" dirty="0"/>
          </a:p>
        </p:txBody>
      </p:sp>
      <p:sp>
        <p:nvSpPr>
          <p:cNvPr id="12" name="椭圆 11"/>
          <p:cNvSpPr/>
          <p:nvPr/>
        </p:nvSpPr>
        <p:spPr>
          <a:xfrm>
            <a:off x="7164864" y="5114925"/>
            <a:ext cx="1019175" cy="476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小尺寸</a:t>
            </a:r>
            <a:endParaRPr lang="zh-CN" altLang="en-US" sz="1400" dirty="0"/>
          </a:p>
        </p:txBody>
      </p:sp>
      <p:sp>
        <p:nvSpPr>
          <p:cNvPr id="13" name="椭圆 12"/>
          <p:cNvSpPr/>
          <p:nvPr/>
        </p:nvSpPr>
        <p:spPr>
          <a:xfrm>
            <a:off x="4571999" y="5114925"/>
            <a:ext cx="1019175" cy="476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快时钟</a:t>
            </a:r>
            <a:endParaRPr lang="zh-CN" altLang="en-US" sz="1400" dirty="0"/>
          </a:p>
        </p:txBody>
      </p:sp>
      <p:sp>
        <p:nvSpPr>
          <p:cNvPr id="14" name="椭圆 13"/>
          <p:cNvSpPr/>
          <p:nvPr/>
        </p:nvSpPr>
        <p:spPr>
          <a:xfrm>
            <a:off x="5068331" y="5819775"/>
            <a:ext cx="1019175" cy="476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高性能</a:t>
            </a:r>
            <a:endParaRPr lang="zh-CN" altLang="en-US" sz="1400" dirty="0"/>
          </a:p>
        </p:txBody>
      </p:sp>
      <p:sp>
        <p:nvSpPr>
          <p:cNvPr id="15" name="椭圆 14"/>
          <p:cNvSpPr/>
          <p:nvPr/>
        </p:nvSpPr>
        <p:spPr>
          <a:xfrm>
            <a:off x="6536214" y="5819775"/>
            <a:ext cx="1019175" cy="476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微工艺</a:t>
            </a:r>
            <a:endParaRPr lang="zh-CN" altLang="en-US" sz="1400" dirty="0"/>
          </a:p>
        </p:txBody>
      </p:sp>
      <p:cxnSp>
        <p:nvCxnSpPr>
          <p:cNvPr id="17" name="直接箭头连接符 16"/>
          <p:cNvCxnSpPr>
            <a:stCxn id="12" idx="1"/>
            <a:endCxn id="11" idx="6"/>
          </p:cNvCxnSpPr>
          <p:nvPr/>
        </p:nvCxnSpPr>
        <p:spPr>
          <a:xfrm flipH="1" flipV="1">
            <a:off x="6838950" y="4981575"/>
            <a:ext cx="475169" cy="2030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直接箭头连接符 18"/>
          <p:cNvCxnSpPr>
            <a:stCxn id="15" idx="7"/>
            <a:endCxn id="12" idx="4"/>
          </p:cNvCxnSpPr>
          <p:nvPr/>
        </p:nvCxnSpPr>
        <p:spPr>
          <a:xfrm flipV="1">
            <a:off x="7406134" y="5591175"/>
            <a:ext cx="268318" cy="2983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直接箭头连接符 20"/>
          <p:cNvCxnSpPr>
            <a:stCxn id="15" idx="2"/>
            <a:endCxn id="14" idx="6"/>
          </p:cNvCxnSpPr>
          <p:nvPr/>
        </p:nvCxnSpPr>
        <p:spPr>
          <a:xfrm flipH="1">
            <a:off x="6087506" y="6057900"/>
            <a:ext cx="44870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直接箭头连接符 23"/>
          <p:cNvCxnSpPr>
            <a:stCxn id="13" idx="4"/>
            <a:endCxn id="14" idx="1"/>
          </p:cNvCxnSpPr>
          <p:nvPr/>
        </p:nvCxnSpPr>
        <p:spPr>
          <a:xfrm>
            <a:off x="5081587" y="5591175"/>
            <a:ext cx="135999" cy="2983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直接箭头连接符 25"/>
          <p:cNvCxnSpPr>
            <a:stCxn id="15" idx="1"/>
            <a:endCxn id="13" idx="6"/>
          </p:cNvCxnSpPr>
          <p:nvPr/>
        </p:nvCxnSpPr>
        <p:spPr>
          <a:xfrm flipH="1" flipV="1">
            <a:off x="5591174" y="5353050"/>
            <a:ext cx="1094295" cy="53647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直接箭头连接符 27"/>
          <p:cNvCxnSpPr>
            <a:stCxn id="13" idx="7"/>
            <a:endCxn id="11" idx="2"/>
          </p:cNvCxnSpPr>
          <p:nvPr/>
        </p:nvCxnSpPr>
        <p:spPr>
          <a:xfrm flipV="1">
            <a:off x="5441919" y="4981575"/>
            <a:ext cx="377856" cy="203095"/>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30" name="直接箭头连接符 29"/>
          <p:cNvCxnSpPr>
            <a:stCxn id="14" idx="7"/>
            <a:endCxn id="11" idx="4"/>
          </p:cNvCxnSpPr>
          <p:nvPr/>
        </p:nvCxnSpPr>
        <p:spPr>
          <a:xfrm flipV="1">
            <a:off x="5938251" y="5219700"/>
            <a:ext cx="391112" cy="66982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a:off x="3128991" y="5796290"/>
            <a:ext cx="1800493" cy="523220"/>
          </a:xfrm>
          <a:prstGeom prst="rect">
            <a:avLst/>
          </a:prstGeom>
          <a:noFill/>
        </p:spPr>
        <p:txBody>
          <a:bodyPr wrap="none" rtlCol="0">
            <a:spAutoFit/>
          </a:bodyPr>
          <a:lstStyle/>
          <a:p>
            <a:r>
              <a:rPr lang="zh-CN" altLang="en-US" sz="1400" dirty="0" smtClean="0"/>
              <a:t>红色箭头为促进因素</a:t>
            </a:r>
            <a:endParaRPr lang="en-US" altLang="zh-CN" sz="1400" dirty="0" smtClean="0"/>
          </a:p>
          <a:p>
            <a:r>
              <a:rPr lang="zh-CN" altLang="en-US" sz="1400" dirty="0" smtClean="0"/>
              <a:t>绿色箭头为拮抗因素</a:t>
            </a:r>
            <a:endParaRPr lang="zh-CN" altLang="en-US" sz="1400" dirty="0"/>
          </a:p>
        </p:txBody>
      </p:sp>
      <p:sp>
        <p:nvSpPr>
          <p:cNvPr id="3" name="页脚占位符 2"/>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1805949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628650" y="365127"/>
            <a:ext cx="7886700" cy="678670"/>
          </a:xfrm>
        </p:spPr>
        <p:txBody>
          <a:bodyPr/>
          <a:lstStyle/>
          <a:p>
            <a:r>
              <a:rPr lang="zh-CN" altLang="en-US" dirty="0" smtClean="0"/>
              <a:t>深度学习概要</a:t>
            </a:r>
            <a:endParaRPr lang="zh-CN" altLang="en-US" dirty="0"/>
          </a:p>
        </p:txBody>
      </p:sp>
      <p:sp>
        <p:nvSpPr>
          <p:cNvPr id="9" name="内容占位符 8"/>
          <p:cNvSpPr>
            <a:spLocks noGrp="1"/>
          </p:cNvSpPr>
          <p:nvPr>
            <p:ph idx="1"/>
          </p:nvPr>
        </p:nvSpPr>
        <p:spPr>
          <a:xfrm>
            <a:off x="628650" y="1199072"/>
            <a:ext cx="7886700" cy="4977891"/>
          </a:xfrm>
        </p:spPr>
        <p:txBody>
          <a:bodyPr/>
          <a:lstStyle/>
          <a:p>
            <a:pPr marL="0" indent="0">
              <a:buNone/>
            </a:pPr>
            <a:r>
              <a:rPr lang="zh-CN" altLang="en-US" sz="1600" dirty="0" smtClean="0"/>
              <a:t>简要历史：</a:t>
            </a:r>
            <a:endParaRPr lang="en-US" altLang="zh-CN" sz="1600" dirty="0" smtClean="0"/>
          </a:p>
          <a:p>
            <a:r>
              <a:rPr lang="en-US" altLang="zh-CN" sz="1600" dirty="0" smtClean="0"/>
              <a:t>2006</a:t>
            </a:r>
            <a:r>
              <a:rPr lang="zh-CN" altLang="en-US" sz="1600" dirty="0" smtClean="0"/>
              <a:t>年，</a:t>
            </a:r>
            <a:r>
              <a:rPr lang="en-US" altLang="zh-CN" sz="1600" dirty="0" smtClean="0"/>
              <a:t>Hinton</a:t>
            </a:r>
            <a:r>
              <a:rPr lang="zh-CN" altLang="en-US" sz="1600" dirty="0"/>
              <a:t>等人提出深度信念网络（</a:t>
            </a:r>
            <a:r>
              <a:rPr lang="en-US" altLang="zh-CN" sz="1600" dirty="0"/>
              <a:t>Deep Belief Networks, DBNs</a:t>
            </a:r>
            <a:r>
              <a:rPr lang="zh-CN" altLang="en-US" sz="1600" dirty="0" smtClean="0"/>
              <a:t>），拉开了现代深度学习技术的序幕</a:t>
            </a:r>
            <a:endParaRPr lang="en-US" altLang="zh-CN" sz="1600" dirty="0" smtClean="0"/>
          </a:p>
          <a:p>
            <a:r>
              <a:rPr lang="en-US" altLang="zh-CN" sz="1600" dirty="0" smtClean="0"/>
              <a:t>2012</a:t>
            </a:r>
            <a:r>
              <a:rPr lang="zh-CN" altLang="en-US" sz="1600" dirty="0" smtClean="0"/>
              <a:t>年，</a:t>
            </a:r>
            <a:r>
              <a:rPr lang="en-US" altLang="zh-CN" sz="1600" dirty="0" smtClean="0"/>
              <a:t>Hinton</a:t>
            </a:r>
            <a:r>
              <a:rPr lang="zh-CN" altLang="en-US" sz="1600" dirty="0" smtClean="0"/>
              <a:t>课题组依靠卷积神经网络</a:t>
            </a:r>
            <a:r>
              <a:rPr lang="en-US" altLang="zh-CN" sz="1600" dirty="0" err="1" smtClean="0"/>
              <a:t>AlexNet</a:t>
            </a:r>
            <a:r>
              <a:rPr lang="zh-CN" altLang="en-US" sz="1600" dirty="0" smtClean="0"/>
              <a:t>在</a:t>
            </a:r>
            <a:r>
              <a:rPr lang="en-US" altLang="zh-CN" sz="1600" dirty="0" smtClean="0"/>
              <a:t>ImageNet</a:t>
            </a:r>
            <a:r>
              <a:rPr lang="zh-CN" altLang="en-US" sz="1600" dirty="0" smtClean="0"/>
              <a:t>图像识别竞赛中获得冠军，迎来了深度学习技术的爆发期</a:t>
            </a:r>
            <a:endParaRPr lang="en-US" altLang="zh-CN" sz="1600" dirty="0" smtClean="0"/>
          </a:p>
          <a:p>
            <a:r>
              <a:rPr lang="en-US" altLang="zh-CN" sz="1600" dirty="0" smtClean="0"/>
              <a:t>CNN</a:t>
            </a:r>
            <a:r>
              <a:rPr lang="zh-CN" altLang="en-US" sz="1600" dirty="0" smtClean="0"/>
              <a:t>（卷积神经网络）、</a:t>
            </a:r>
            <a:r>
              <a:rPr lang="en-US" altLang="zh-CN" sz="1600" dirty="0" smtClean="0"/>
              <a:t>LSTM</a:t>
            </a:r>
            <a:r>
              <a:rPr lang="zh-CN" altLang="en-US" sz="1600" dirty="0" smtClean="0"/>
              <a:t>（长短时间记忆单元）、</a:t>
            </a:r>
            <a:r>
              <a:rPr lang="en-US" altLang="zh-CN" sz="1600" dirty="0" smtClean="0"/>
              <a:t>GNN</a:t>
            </a:r>
            <a:r>
              <a:rPr lang="zh-CN" altLang="en-US" sz="1600" dirty="0" smtClean="0"/>
              <a:t>（图神经网络）、</a:t>
            </a:r>
            <a:r>
              <a:rPr lang="en-US" altLang="zh-CN" sz="1600" dirty="0" smtClean="0"/>
              <a:t>GAN</a:t>
            </a:r>
            <a:r>
              <a:rPr lang="zh-CN" altLang="en-US" sz="1600" dirty="0" smtClean="0"/>
              <a:t>（生成对抗网络）</a:t>
            </a:r>
            <a:r>
              <a:rPr lang="en-US" altLang="zh-CN" sz="1600" dirty="0" smtClean="0"/>
              <a:t>……</a:t>
            </a:r>
          </a:p>
          <a:p>
            <a:endParaRPr lang="en-US" altLang="zh-CN" sz="1600" dirty="0"/>
          </a:p>
          <a:p>
            <a:pPr marL="0" indent="0">
              <a:buNone/>
            </a:pPr>
            <a:r>
              <a:rPr lang="zh-CN" altLang="en-US" sz="1600" dirty="0"/>
              <a:t>技术关键点：</a:t>
            </a:r>
          </a:p>
          <a:p>
            <a:r>
              <a:rPr lang="zh-CN" altLang="en-US" sz="1600" dirty="0" smtClean="0"/>
              <a:t>利用输入数据与标签的组合进行</a:t>
            </a:r>
            <a:r>
              <a:rPr lang="zh-CN" altLang="en-US" sz="1600" b="1" dirty="0" smtClean="0">
                <a:solidFill>
                  <a:srgbClr val="FF0000"/>
                </a:solidFill>
              </a:rPr>
              <a:t>监督学习</a:t>
            </a:r>
            <a:r>
              <a:rPr lang="zh-CN" altLang="en-US" sz="1600" dirty="0" smtClean="0"/>
              <a:t>训练</a:t>
            </a:r>
            <a:endParaRPr lang="en-US" altLang="zh-CN" sz="1600" dirty="0" smtClean="0"/>
          </a:p>
          <a:p>
            <a:r>
              <a:rPr lang="zh-CN" altLang="en-US" sz="1600" dirty="0" smtClean="0"/>
              <a:t>利用</a:t>
            </a:r>
            <a:r>
              <a:rPr lang="zh-CN" altLang="en-US" sz="1600" b="1" dirty="0" smtClean="0">
                <a:solidFill>
                  <a:srgbClr val="FF0000"/>
                </a:solidFill>
              </a:rPr>
              <a:t>反向传导算法</a:t>
            </a:r>
            <a:r>
              <a:rPr lang="zh-CN" altLang="en-US" sz="1600" dirty="0" smtClean="0"/>
              <a:t>进行梯度的更新</a:t>
            </a:r>
            <a:endParaRPr lang="en-US" altLang="zh-CN" sz="1600" dirty="0"/>
          </a:p>
          <a:p>
            <a:r>
              <a:rPr lang="zh-CN" altLang="en-US" sz="1600" dirty="0" smtClean="0"/>
              <a:t>利用</a:t>
            </a:r>
            <a:r>
              <a:rPr lang="zh-CN" altLang="en-US" sz="1600" b="1" dirty="0" smtClean="0">
                <a:solidFill>
                  <a:srgbClr val="FF0000"/>
                </a:solidFill>
              </a:rPr>
              <a:t>随机梯度下降</a:t>
            </a:r>
            <a:r>
              <a:rPr lang="zh-CN" altLang="en-US" sz="1600" dirty="0" smtClean="0"/>
              <a:t>算法进行网络的优化</a:t>
            </a:r>
            <a:endParaRPr lang="en-US" altLang="zh-CN" sz="1600" dirty="0" smtClean="0"/>
          </a:p>
          <a:p>
            <a:r>
              <a:rPr lang="en-US" altLang="zh-CN" sz="1600" b="1" dirty="0" err="1" smtClean="0">
                <a:solidFill>
                  <a:srgbClr val="FF0000"/>
                </a:solidFill>
              </a:rPr>
              <a:t>ReLU</a:t>
            </a:r>
            <a:r>
              <a:rPr lang="zh-CN" altLang="en-US" sz="1600" dirty="0" smtClean="0"/>
              <a:t>激活函数代替传统的</a:t>
            </a:r>
            <a:r>
              <a:rPr lang="en-US" altLang="zh-CN" sz="1600" dirty="0" smtClean="0"/>
              <a:t>Sigmoid</a:t>
            </a:r>
            <a:r>
              <a:rPr lang="zh-CN" altLang="en-US" sz="1600" dirty="0" smtClean="0"/>
              <a:t>激活函数</a:t>
            </a:r>
            <a:endParaRPr lang="en-US" altLang="zh-CN" sz="1600" dirty="0" smtClean="0"/>
          </a:p>
          <a:p>
            <a:r>
              <a:rPr lang="zh-CN" altLang="en-US" sz="1600" dirty="0" smtClean="0"/>
              <a:t>采用</a:t>
            </a:r>
            <a:r>
              <a:rPr lang="en-US" altLang="zh-CN" sz="1600" b="1" dirty="0" smtClean="0">
                <a:solidFill>
                  <a:srgbClr val="FF0000"/>
                </a:solidFill>
              </a:rPr>
              <a:t>Dropout</a:t>
            </a:r>
            <a:r>
              <a:rPr lang="zh-CN" altLang="en-US" sz="1600" dirty="0" smtClean="0"/>
              <a:t>的 集成学习方法防止过拟合，以及</a:t>
            </a:r>
            <a:r>
              <a:rPr lang="en-US" altLang="zh-CN" sz="1600" b="1" dirty="0" smtClean="0">
                <a:solidFill>
                  <a:srgbClr val="FF0000"/>
                </a:solidFill>
              </a:rPr>
              <a:t>Batch Normalization</a:t>
            </a:r>
            <a:r>
              <a:rPr lang="zh-CN" altLang="en-US" sz="1600" dirty="0" smtClean="0"/>
              <a:t>加速训练过程</a:t>
            </a:r>
            <a:endParaRPr lang="en-US" altLang="zh-CN" sz="1600" dirty="0" smtClean="0"/>
          </a:p>
          <a:p>
            <a:r>
              <a:rPr lang="zh-CN" altLang="en-US" sz="1600" dirty="0" smtClean="0"/>
              <a:t>采用</a:t>
            </a:r>
            <a:r>
              <a:rPr lang="en-US" altLang="zh-CN" sz="1600" b="1" dirty="0" smtClean="0">
                <a:solidFill>
                  <a:srgbClr val="FF0000"/>
                </a:solidFill>
              </a:rPr>
              <a:t>GPU</a:t>
            </a:r>
            <a:r>
              <a:rPr lang="zh-CN" altLang="en-US" sz="1600" dirty="0" smtClean="0"/>
              <a:t>进行并行运算，加速网络的训练</a:t>
            </a:r>
            <a:endParaRPr lang="en-US" altLang="zh-CN" sz="1600" dirty="0" smtClean="0"/>
          </a:p>
          <a:p>
            <a:pPr marL="0" indent="0">
              <a:buNone/>
            </a:pPr>
            <a:endParaRPr lang="en-US" altLang="zh-CN" sz="1600" dirty="0"/>
          </a:p>
          <a:p>
            <a:pPr marL="0" indent="0">
              <a:buNone/>
            </a:pPr>
            <a:endParaRPr lang="zh-CN" altLang="en-US" sz="1600" dirty="0"/>
          </a:p>
        </p:txBody>
      </p:sp>
      <p:sp>
        <p:nvSpPr>
          <p:cNvPr id="5" name="日期占位符 4"/>
          <p:cNvSpPr>
            <a:spLocks noGrp="1"/>
          </p:cNvSpPr>
          <p:nvPr>
            <p:ph type="dt" sz="half" idx="10"/>
          </p:nvPr>
        </p:nvSpPr>
        <p:spPr/>
        <p:txBody>
          <a:bodyPr/>
          <a:lstStyle/>
          <a:p>
            <a:fld id="{AF2724EC-A208-4A2E-86F9-FA568A3D3F80}" type="datetime5">
              <a:rPr lang="zh-CN" altLang="en-US" smtClean="0"/>
              <a:t>2019/7/16</a:t>
            </a:fld>
            <a:endParaRPr lang="zh-CN" altLang="en-US"/>
          </a:p>
        </p:txBody>
      </p:sp>
      <p:sp>
        <p:nvSpPr>
          <p:cNvPr id="7" name="灯片编号占位符 6"/>
          <p:cNvSpPr>
            <a:spLocks noGrp="1"/>
          </p:cNvSpPr>
          <p:nvPr>
            <p:ph type="sldNum" sz="quarter" idx="12"/>
          </p:nvPr>
        </p:nvSpPr>
        <p:spPr/>
        <p:txBody>
          <a:bodyPr/>
          <a:lstStyle/>
          <a:p>
            <a:fld id="{ED7F6D65-CAA3-4B83-92B2-837771A23EF5}" type="slidenum">
              <a:rPr lang="zh-CN" altLang="en-US" smtClean="0"/>
              <a:t>9</a:t>
            </a:fld>
            <a:endParaRPr lang="zh-CN" altLang="en-US"/>
          </a:p>
        </p:txBody>
      </p:sp>
      <p:sp>
        <p:nvSpPr>
          <p:cNvPr id="10" name="页脚占位符 9"/>
          <p:cNvSpPr>
            <a:spLocks noGrp="1"/>
          </p:cNvSpPr>
          <p:nvPr>
            <p:ph type="ftr" sz="quarter" idx="11"/>
          </p:nvPr>
        </p:nvSpPr>
        <p:spPr/>
        <p:txBody>
          <a:bodyPr/>
          <a:lstStyle/>
          <a:p>
            <a:r>
              <a:rPr lang="en-US" altLang="zh-CN" smtClean="0"/>
              <a:t>SCE2019</a:t>
            </a:r>
            <a:endParaRPr lang="zh-CN" altLang="en-US"/>
          </a:p>
        </p:txBody>
      </p:sp>
    </p:spTree>
    <p:extLst>
      <p:ext uri="{BB962C8B-B14F-4D97-AF65-F5344CB8AC3E}">
        <p14:creationId xmlns:p14="http://schemas.microsoft.com/office/powerpoint/2010/main" val="2909531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2511</TotalTime>
  <Words>3174</Words>
  <Application>Microsoft Office PowerPoint</Application>
  <PresentationFormat>全屏显示(4:3)</PresentationFormat>
  <Paragraphs>565</Paragraphs>
  <Slides>29</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29</vt:i4>
      </vt:variant>
    </vt:vector>
  </HeadingPairs>
  <TitlesOfParts>
    <vt:vector size="39" baseType="lpstr">
      <vt:lpstr>Arial</vt:lpstr>
      <vt:lpstr>宋体</vt:lpstr>
      <vt:lpstr>等线</vt:lpstr>
      <vt:lpstr>Wingdings</vt:lpstr>
      <vt:lpstr>等线 Light</vt:lpstr>
      <vt:lpstr>Rockwell</vt:lpstr>
      <vt:lpstr>Calibri</vt:lpstr>
      <vt:lpstr>Calibri Light</vt:lpstr>
      <vt:lpstr>1_Office 主题</vt:lpstr>
      <vt:lpstr>Office 主题</vt:lpstr>
      <vt:lpstr>PowerPoint 演示文稿</vt:lpstr>
      <vt:lpstr>PLAC硅像素探测器实验室</vt:lpstr>
      <vt:lpstr>实验室建设</vt:lpstr>
      <vt:lpstr>内容提要</vt:lpstr>
      <vt:lpstr>背景一：高能物理探测技术</vt:lpstr>
      <vt:lpstr>高能物理中的脉冲成形问题</vt:lpstr>
      <vt:lpstr>背景二：深度学习与卷积神经网络</vt:lpstr>
      <vt:lpstr>背景三：深度学习加速器的ASIC设计</vt:lpstr>
      <vt:lpstr>深度学习概要</vt:lpstr>
      <vt:lpstr>网络结构</vt:lpstr>
      <vt:lpstr>卷积运算并行化</vt:lpstr>
      <vt:lpstr>体系结构方案  芯片的体系结构有如下几种方案可供选择：</vt:lpstr>
      <vt:lpstr>运算单元（PE）方案  芯片的运算单元（PE）可以采取的方案有：</vt:lpstr>
      <vt:lpstr>总线方案  芯片的外部总线可以采取的方案有：</vt:lpstr>
      <vt:lpstr>总体结构图（请参阅技术文档）</vt:lpstr>
      <vt:lpstr>运算单元（PE）设计</vt:lpstr>
      <vt:lpstr>行/列缓存设计</vt:lpstr>
      <vt:lpstr>加法树设计</vt:lpstr>
      <vt:lpstr>全局控制逻辑设计</vt:lpstr>
      <vt:lpstr>总线设计</vt:lpstr>
      <vt:lpstr>验证方法</vt:lpstr>
      <vt:lpstr>验证结果</vt:lpstr>
      <vt:lpstr>验证结果</vt:lpstr>
      <vt:lpstr>逻辑综合 使用Synopsys Design Compiler 2014进行逻辑综合，综合参数和流程图如下：</vt:lpstr>
      <vt:lpstr>版图设计 使用 Cadence Encounter 14.10 进行版图设计，版图参数及最终的效果图如下：</vt:lpstr>
      <vt:lpstr>后仿真验证</vt:lpstr>
      <vt:lpstr>总结与展望</vt:lpstr>
      <vt:lpstr>参与设计人员照片</vt:lpstr>
      <vt:lpstr>谢谢！</vt:lpstr>
    </vt:vector>
  </TitlesOfParts>
  <Company>http://bbs.buyitx.com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CCCai</dc:creator>
  <cp:lastModifiedBy>think</cp:lastModifiedBy>
  <cp:revision>839</cp:revision>
  <dcterms:created xsi:type="dcterms:W3CDTF">2019-04-19T01:46:00Z</dcterms:created>
  <dcterms:modified xsi:type="dcterms:W3CDTF">2019-07-16T14:12:32Z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