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94" r:id="rId1"/>
  </p:sldMasterIdLst>
  <p:notesMasterIdLst>
    <p:notesMasterId r:id="rId21"/>
  </p:notesMasterIdLst>
  <p:sldIdLst>
    <p:sldId id="1211" r:id="rId2"/>
    <p:sldId id="1659" r:id="rId3"/>
    <p:sldId id="1694" r:id="rId4"/>
    <p:sldId id="1666" r:id="rId5"/>
    <p:sldId id="1681" r:id="rId6"/>
    <p:sldId id="1685" r:id="rId7"/>
    <p:sldId id="1687" r:id="rId8"/>
    <p:sldId id="1688" r:id="rId9"/>
    <p:sldId id="1690" r:id="rId10"/>
    <p:sldId id="1689" r:id="rId11"/>
    <p:sldId id="1670" r:id="rId12"/>
    <p:sldId id="1663" r:id="rId13"/>
    <p:sldId id="1662" r:id="rId14"/>
    <p:sldId id="1661" r:id="rId15"/>
    <p:sldId id="1693" r:id="rId16"/>
    <p:sldId id="1665" r:id="rId17"/>
    <p:sldId id="1691" r:id="rId18"/>
    <p:sldId id="1668" r:id="rId19"/>
    <p:sldId id="1677" r:id="rId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1pPr>
    <a:lvl2pPr marL="457153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2pPr>
    <a:lvl3pPr marL="914305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3pPr>
    <a:lvl4pPr marL="137145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4pPr>
    <a:lvl5pPr marL="182861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5pPr>
    <a:lvl6pPr marL="2285763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6pPr>
    <a:lvl7pPr marL="2742915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7pPr>
    <a:lvl8pPr marL="3200068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8pPr>
    <a:lvl9pPr marL="3657220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00FF00"/>
    <a:srgbClr val="0000FF"/>
    <a:srgbClr val="FF0000"/>
    <a:srgbClr val="003300"/>
    <a:srgbClr val="FFFF00"/>
    <a:srgbClr val="6633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89159" autoAdjust="0"/>
  </p:normalViewPr>
  <p:slideViewPr>
    <p:cSldViewPr>
      <p:cViewPr>
        <p:scale>
          <a:sx n="60" d="100"/>
          <a:sy n="60" d="100"/>
        </p:scale>
        <p:origin x="-17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fld id="{614A2BB4-76FB-45C9-8C01-704ECD4F625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8424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1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30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45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6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ubernetes.io/docs/setup/production-environment/container-runtimes/#docker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kubernetes.io/docs/setup/production-environment/container-runtimes/#other-cri-runtimes-frakti" TargetMode="External"/><Relationship Id="rId5" Type="http://schemas.openxmlformats.org/officeDocument/2006/relationships/hyperlink" Target="https://kubernetes.io/docs/setup/production-environment/container-runtimes/#containerd" TargetMode="External"/><Relationship Id="rId4" Type="http://schemas.openxmlformats.org/officeDocument/2006/relationships/hyperlink" Target="https://kubernetes.io/docs/setup/production-environment/container-runtimes/#cri-o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A2BB4-76FB-45C9-8C01-704ECD4F6255}" type="slidenum">
              <a:rPr lang="zh-CN" altLang="en-US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4747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A2BB4-76FB-45C9-8C01-704ECD4F6255}" type="slidenum">
              <a:rPr lang="zh-CN" altLang="en-US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7391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dk1"/>
                </a:solidFill>
              </a:rPr>
              <a:t>3GB/s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A2BB4-76FB-45C9-8C01-704ECD4F6255}" type="slidenum">
              <a:rPr lang="zh-CN" altLang="en-US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1290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A2BB4-76FB-45C9-8C01-704ECD4F6255}" type="slidenum">
              <a:rPr lang="zh-CN" altLang="en-US" smtClean="0"/>
              <a:pPr>
                <a:defRPr/>
              </a:pPr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3975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A2BB4-76FB-45C9-8C01-704ECD4F6255}" type="slidenum">
              <a:rPr lang="zh-CN" altLang="en-US" smtClean="0"/>
              <a:pPr>
                <a:defRPr/>
              </a:pPr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474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A2BB4-76FB-45C9-8C01-704ECD4F6255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6771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We have quantify the performance of a Commensal Radio Astronomy </a:t>
            </a:r>
            <a:r>
              <a:rPr lang="en-US" altLang="zh-CN" dirty="0" err="1"/>
              <a:t>FasT</a:t>
            </a:r>
            <a:r>
              <a:rPr lang="en-US" altLang="zh-CN" dirty="0"/>
              <a:t> Survey, dubbed c, through simulations. CRAFTS is expected to discover a thousand new pulsars, 300 thousand HI galaxies, about 50 FRBs, and obtain a 10 billion voxel HI map. All rival the best existing surveys in respective categories.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D10E2-4222-4742-812B-1FF71C468FC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协调计算  用户能够快速适应   </a:t>
            </a:r>
            <a:r>
              <a:rPr lang="en-US" altLang="zh-CN" dirty="0" smtClean="0"/>
              <a:t>2018</a:t>
            </a:r>
            <a:r>
              <a:rPr lang="zh-CN" altLang="en-US" dirty="0" smtClean="0"/>
              <a:t>年初期开始进行研究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A2BB4-76FB-45C9-8C01-704ECD4F6255}" type="slidenum">
              <a:rPr lang="zh-CN" altLang="en-US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3883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i="0" u="none" strike="noStrike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  <a:hlinkClick r:id="rId3"/>
              </a:rPr>
              <a:t>Docker</a:t>
            </a:r>
            <a:r>
              <a:rPr lang="zh-CN" alt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，</a:t>
            </a:r>
            <a:r>
              <a:rPr lang="en-US" altLang="zh-CN" sz="1200" b="1" i="0" u="none" strike="noStrike" kern="120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  <a:hlinkClick r:id="rId4"/>
              </a:rPr>
              <a:t>CRI-O</a:t>
            </a:r>
            <a:r>
              <a:rPr lang="zh-CN" alt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，</a:t>
            </a:r>
            <a:r>
              <a:rPr lang="en-US" altLang="zh-CN" sz="1200" b="1" i="0" u="none" strike="noStrike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  <a:hlinkClick r:id="rId5"/>
              </a:rPr>
              <a:t>Containerd</a:t>
            </a:r>
            <a:r>
              <a:rPr lang="zh-CN" altLang="en-US" sz="1200" b="1" i="0" u="none" strike="noStrike" kern="120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，</a:t>
            </a:r>
            <a:r>
              <a:rPr lang="en-US" altLang="zh-CN" sz="1200" b="1" i="0" u="none" strike="noStrike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  <a:hlinkClick r:id="rId6"/>
              </a:rPr>
              <a:t>frakti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Times" pitchFamily="18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A2BB4-76FB-45C9-8C01-704ECD4F6255}" type="slidenum">
              <a:rPr lang="zh-CN" altLang="en-US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44694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latin typeface="Cambria" pitchFamily="18" charset="0"/>
              </a:rPr>
              <a:t>Harbor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A2BB4-76FB-45C9-8C01-704ECD4F6255}" type="slidenum">
              <a:rPr lang="zh-CN" altLang="en-US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5036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latin typeface="Cambria" pitchFamily="18" charset="0"/>
              </a:rPr>
              <a:t>Harbor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A2BB4-76FB-45C9-8C01-704ECD4F6255}" type="slidenum">
              <a:rPr lang="zh-CN" altLang="en-US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5036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Swarm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Mesos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A2BB4-76FB-45C9-8C01-704ECD4F6255}" type="slidenum">
              <a:rPr lang="zh-CN" altLang="en-US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63278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A2BB4-76FB-45C9-8C01-704ECD4F6255}" type="slidenum">
              <a:rPr lang="zh-CN" altLang="en-US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4885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vo_logo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688288" y="332656"/>
            <a:ext cx="2990712" cy="59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solidFill>
            <a:schemeClr val="tx2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86AF6-B764-4DD6-B090-E28B826C5FA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0872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504A9-C520-434B-8006-07EDADC04CB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66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958E7-2BC0-44DB-99AB-3C5DEE45BEF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1B273-2D4D-46C8-819E-8B94A5B4F70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4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1A45F-5899-408D-B59A-97E42FE9C52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D179D-CC8E-4FB2-8798-73314663DB5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40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标题，图表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CC7A2EB-464A-46A5-8DAB-9FB3C0895D86}" type="slidenum">
              <a:rPr lang="es-ES" altLang="zh-CN"/>
              <a:pPr/>
              <a:t>‹#›</a:t>
            </a:fld>
            <a:endParaRPr lang="es-ES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298853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9144000" cy="762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914400" y="15240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524000"/>
            <a:ext cx="508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657600"/>
            <a:ext cx="508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AD28B-E660-477D-BBC6-23A6CDBA866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1645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.2_1.jpeg" descr="8.2_1.jpeg"/>
          <p:cNvPicPr/>
          <p:nvPr userDrawn="1"/>
        </p:nvPicPr>
        <p:blipFill>
          <a:blip r:embed="rId2">
            <a:alphaModFix amt="80374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275" t="1321"/>
          <a:stretch>
            <a:fillRect/>
          </a:stretch>
        </p:blipFill>
        <p:spPr>
          <a:xfrm>
            <a:off x="1158" y="-39952"/>
            <a:ext cx="12225360" cy="6897953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ijian\Desktop\china-vo_logo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9060721" y="3321380"/>
            <a:ext cx="4464496" cy="1511384"/>
          </a:xfrm>
          <a:prstGeom prst="rect">
            <a:avLst/>
          </a:prstGeom>
          <a:noFill/>
        </p:spPr>
      </p:pic>
      <p:sp>
        <p:nvSpPr>
          <p:cNvPr id="5" name="矩形 4"/>
          <p:cNvSpPr/>
          <p:nvPr userDrawn="1"/>
        </p:nvSpPr>
        <p:spPr>
          <a:xfrm>
            <a:off x="0" y="-44605"/>
            <a:ext cx="12192000" cy="148431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3392" y="1628800"/>
            <a:ext cx="10369152" cy="4525963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32237-16C1-45A7-B6BE-FB5BB931556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AB3AD-80B6-4776-8E50-4A9BCF96797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28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solidFill>
            <a:schemeClr val="tx2"/>
          </a:solidFill>
          <a:ln>
            <a:solidFill>
              <a:schemeClr val="accent1"/>
            </a:solidFill>
          </a:ln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E975B-1BF5-4F7A-8458-A85B5E4CB3D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A30D8-8266-4B84-9C3E-59311BADC87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44605"/>
            <a:ext cx="12192000" cy="148431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zh-CN" altLang="en-US" sz="4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2CD8D-1314-47D4-AA22-6613232B2A6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F8C2A-5131-4CD3-A23B-A2B536C93C1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54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30407-E14C-4528-8203-2EF997442A0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D98D7-950D-48CB-8A92-9A8D5A65DD7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87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EDFBB-2FCC-4B64-BBE7-B69F86DD65A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59DB5-DDDB-4F95-A83A-20E2BA97AB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8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39709-A3C1-4697-A681-0DE2DDCBC2D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68957-7DCE-428E-8543-A023E9B835C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5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A978C-3417-4F8B-8F57-FBC6BACEF45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B3FAE-F0FC-4210-B09D-61F1B7C5269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1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solidFill>
            <a:schemeClr val="tx2"/>
          </a:solidFill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0D0E4-0A5D-4502-A6BA-566966D077B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F842B-7671-4ED4-8CFF-4B3AEE44C2F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1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A5152415-8DC1-40C1-8270-1E80A5A87D9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2019/7/16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02A465AF-6188-4484-B04B-B7468439466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18" r:id="rId12"/>
    <p:sldLayoutId id="2147483957" r:id="rId13"/>
    <p:sldLayoutId id="2147483959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0.wdp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11" Type="http://schemas.openxmlformats.org/officeDocument/2006/relationships/image" Target="../media/image17.jpe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ctrTitle"/>
          </p:nvPr>
        </p:nvSpPr>
        <p:spPr>
          <a:xfrm>
            <a:off x="0" y="1700808"/>
            <a:ext cx="12192000" cy="2520280"/>
          </a:xfrm>
        </p:spPr>
        <p:txBody>
          <a:bodyPr/>
          <a:lstStyle/>
          <a:p>
            <a:r>
              <a:rPr lang="zh-CN" altLang="en-US" sz="4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一种基于容器云的海量天文数据处理方法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2635932" y="4653136"/>
            <a:ext cx="6872808" cy="1512168"/>
          </a:xfrm>
        </p:spPr>
        <p:txBody>
          <a:bodyPr/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韩军</a:t>
            </a:r>
            <a:endParaRPr lang="en-US" altLang="zh-CN" sz="28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 smtClean="0">
                <a:solidFill>
                  <a:schemeClr val="tx1"/>
                </a:solidFill>
                <a:latin typeface="+mn-ea"/>
              </a:rPr>
              <a:t>中国科学院国家天文台</a:t>
            </a:r>
            <a:endParaRPr lang="en-US" altLang="zh-CN" sz="2800" b="1" dirty="0" smtClean="0">
              <a:solidFill>
                <a:schemeClr val="tx1"/>
              </a:solidFill>
              <a:latin typeface="+mn-ea"/>
            </a:endParaRPr>
          </a:p>
          <a:p>
            <a:endParaRPr lang="en-US" altLang="zh-CN" sz="2400" b="1" dirty="0" smtClean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7328" y="116632"/>
            <a:ext cx="5134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第十九届全国科学计算与信息化会议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733256"/>
            <a:ext cx="12144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仿宋" pitchFamily="49" charset="-122"/>
                <a:ea typeface="仿宋" pitchFamily="49" charset="-122"/>
              </a:rPr>
              <a:t>贵州 遵义 </a:t>
            </a:r>
            <a:r>
              <a:rPr lang="en-US" altLang="zh-CN" sz="2000" b="1" dirty="0" smtClean="0">
                <a:latin typeface="仿宋" pitchFamily="49" charset="-122"/>
                <a:ea typeface="仿宋" pitchFamily="49" charset="-122"/>
              </a:rPr>
              <a:t>2019</a:t>
            </a:r>
            <a:r>
              <a:rPr lang="zh-CN" altLang="en-US" sz="2000" b="1" dirty="0" smtClean="0">
                <a:latin typeface="仿宋" pitchFamily="49" charset="-122"/>
                <a:ea typeface="仿宋" pitchFamily="49" charset="-122"/>
              </a:rPr>
              <a:t>年</a:t>
            </a:r>
            <a:r>
              <a:rPr lang="en-US" altLang="zh-CN" sz="2000" b="1" dirty="0" smtClean="0">
                <a:latin typeface="仿宋" pitchFamily="49" charset="-122"/>
                <a:ea typeface="仿宋" pitchFamily="49" charset="-122"/>
              </a:rPr>
              <a:t>7</a:t>
            </a:r>
            <a:r>
              <a:rPr lang="zh-CN" altLang="en-US" sz="2000" b="1" dirty="0" smtClean="0">
                <a:latin typeface="仿宋" pitchFamily="49" charset="-122"/>
                <a:ea typeface="仿宋" pitchFamily="49" charset="-122"/>
              </a:rPr>
              <a:t>月</a:t>
            </a:r>
            <a:r>
              <a:rPr lang="en-US" altLang="zh-CN" sz="2000" b="1" dirty="0" smtClean="0">
                <a:latin typeface="仿宋" pitchFamily="49" charset="-122"/>
                <a:ea typeface="仿宋" pitchFamily="49" charset="-122"/>
              </a:rPr>
              <a:t>17</a:t>
            </a:r>
            <a:r>
              <a:rPr lang="zh-CN" altLang="en-US" sz="2000" b="1" dirty="0" smtClean="0">
                <a:latin typeface="仿宋" pitchFamily="49" charset="-122"/>
                <a:ea typeface="仿宋" pitchFamily="49" charset="-122"/>
              </a:rPr>
              <a:t>日</a:t>
            </a:r>
            <a:endParaRPr lang="zh-CN" altLang="en-US" sz="2000" b="1" dirty="0">
              <a:latin typeface="仿宋" pitchFamily="49" charset="-122"/>
              <a:ea typeface="仿宋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849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387051" y="149731"/>
            <a:ext cx="11488989" cy="6672937"/>
            <a:chOff x="387051" y="149731"/>
            <a:chExt cx="11488989" cy="6672937"/>
          </a:xfrm>
        </p:grpSpPr>
        <p:sp>
          <p:nvSpPr>
            <p:cNvPr id="8" name="矩形 7"/>
            <p:cNvSpPr/>
            <p:nvPr/>
          </p:nvSpPr>
          <p:spPr>
            <a:xfrm>
              <a:off x="407368" y="149731"/>
              <a:ext cx="482215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89">
                <a:lnSpc>
                  <a:spcPct val="150000"/>
                </a:lnSpc>
              </a:pPr>
              <a:r>
                <a:rPr lang="en-US" altLang="zh-CN" sz="3200" b="1" dirty="0" smtClean="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rPr>
                <a:t>2.2 </a:t>
              </a:r>
              <a:r>
                <a:rPr lang="zh-CN" altLang="en-US" sz="3200" b="1" dirty="0">
                  <a:solidFill>
                    <a:schemeClr val="bg1"/>
                  </a:solidFill>
                  <a:latin typeface="华文细黑" pitchFamily="2" charset="-122"/>
                  <a:ea typeface="华文细黑" pitchFamily="2" charset="-122"/>
                </a:rPr>
                <a:t>解决方案与模型</a:t>
              </a:r>
              <a:r>
                <a:rPr lang="zh-CN" altLang="en-US" sz="3200" b="1" dirty="0" smtClean="0">
                  <a:solidFill>
                    <a:schemeClr val="bg1"/>
                  </a:solidFill>
                  <a:latin typeface="华文细黑" pitchFamily="2" charset="-122"/>
                  <a:ea typeface="华文细黑" pitchFamily="2" charset="-122"/>
                </a:rPr>
                <a:t>构建</a:t>
              </a:r>
              <a:r>
                <a:rPr lang="en-US" altLang="zh-CN" sz="3200" b="1" dirty="0" smtClean="0">
                  <a:solidFill>
                    <a:schemeClr val="bg1"/>
                  </a:solidFill>
                  <a:latin typeface="华文细黑" pitchFamily="2" charset="-122"/>
                  <a:ea typeface="华文细黑" pitchFamily="2" charset="-122"/>
                </a:rPr>
                <a:t>--</a:t>
              </a:r>
              <a:endParaRPr lang="en-US" altLang="zh-CN" sz="32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87051" y="1829142"/>
              <a:ext cx="756084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en-US" altLang="zh-CN" sz="1600" b="1" dirty="0" err="1" smtClean="0">
                  <a:latin typeface="Cambria" pitchFamily="18" charset="0"/>
                  <a:ea typeface="Cambria" pitchFamily="18" charset="0"/>
                </a:rPr>
                <a:t>Kubernetes</a:t>
              </a:r>
              <a:r>
                <a:rPr lang="zh-CN" altLang="en-US" sz="1600" b="1" dirty="0">
                  <a:latin typeface="Cambria" pitchFamily="18" charset="0"/>
                </a:rPr>
                <a:t>源于谷歌</a:t>
              </a:r>
              <a:r>
                <a:rPr lang="zh-CN" altLang="en-US" sz="1600" b="1" dirty="0" smtClean="0">
                  <a:latin typeface="Cambria" pitchFamily="18" charset="0"/>
                </a:rPr>
                <a:t>内部</a:t>
              </a:r>
              <a:r>
                <a:rPr lang="en-US" altLang="zh-CN" sz="1600" b="1" dirty="0" smtClean="0">
                  <a:latin typeface="Cambria" pitchFamily="18" charset="0"/>
                  <a:ea typeface="Cambria" pitchFamily="18" charset="0"/>
                </a:rPr>
                <a:t>Borg</a:t>
              </a:r>
              <a:r>
                <a:rPr lang="zh-CN" altLang="en-US" sz="1600" b="1" dirty="0" smtClean="0">
                  <a:latin typeface="Cambria" pitchFamily="18" charset="0"/>
                </a:rPr>
                <a:t>系统，它</a:t>
              </a:r>
              <a:r>
                <a:rPr lang="zh-CN" altLang="en-US" sz="1600" b="1" dirty="0">
                  <a:latin typeface="Cambria" pitchFamily="18" charset="0"/>
                </a:rPr>
                <a:t>支持自动化部署、大规模可伸缩、应用容器化</a:t>
              </a:r>
              <a:r>
                <a:rPr lang="zh-CN" altLang="en-US" sz="1600" b="1" dirty="0" smtClean="0">
                  <a:latin typeface="Cambria" pitchFamily="18" charset="0"/>
                </a:rPr>
                <a:t>管理，</a:t>
              </a:r>
              <a:r>
                <a:rPr lang="en-US" altLang="zh-CN" sz="1600" b="1" dirty="0" smtClean="0">
                  <a:latin typeface="Cambria" pitchFamily="18" charset="0"/>
                </a:rPr>
                <a:t>20</a:t>
              </a:r>
              <a:r>
                <a:rPr lang="en-US" altLang="zh-CN" sz="1600" b="1" dirty="0" smtClean="0">
                  <a:latin typeface="Cambria" pitchFamily="18" charset="0"/>
                  <a:ea typeface="Cambria" pitchFamily="18" charset="0"/>
                </a:rPr>
                <a:t>15</a:t>
              </a:r>
              <a:r>
                <a:rPr lang="zh-CN" altLang="en-US" sz="1600" b="1" dirty="0" smtClean="0">
                  <a:latin typeface="Cambria" pitchFamily="18" charset="0"/>
                </a:rPr>
                <a:t>年</a:t>
              </a:r>
              <a:r>
                <a:rPr lang="en-US" altLang="zh-CN" sz="1600" b="1" dirty="0" smtClean="0">
                  <a:latin typeface="Cambria" pitchFamily="18" charset="0"/>
                  <a:ea typeface="Cambria" pitchFamily="18" charset="0"/>
                </a:rPr>
                <a:t>7</a:t>
              </a:r>
              <a:r>
                <a:rPr lang="zh-CN" altLang="en-US" sz="1600" b="1" dirty="0" smtClean="0">
                  <a:latin typeface="Cambria" pitchFamily="18" charset="0"/>
                </a:rPr>
                <a:t>月发布</a:t>
              </a:r>
              <a:r>
                <a:rPr lang="en-US" altLang="zh-CN" sz="1600" b="1" dirty="0" smtClean="0">
                  <a:latin typeface="Cambria" pitchFamily="18" charset="0"/>
                  <a:ea typeface="Cambria" pitchFamily="18" charset="0"/>
                </a:rPr>
                <a:t>v1.0</a:t>
              </a:r>
              <a:r>
                <a:rPr lang="zh-CN" altLang="en-US" sz="1600" b="1" dirty="0" smtClean="0">
                  <a:latin typeface="Cambria" pitchFamily="18" charset="0"/>
                </a:rPr>
                <a:t>，</a:t>
              </a:r>
              <a:r>
                <a:rPr lang="en-US" altLang="zh-CN" sz="1600" b="1" dirty="0" smtClean="0">
                  <a:latin typeface="Cambria" pitchFamily="18" charset="0"/>
                </a:rPr>
                <a:t>go</a:t>
              </a:r>
              <a:r>
                <a:rPr lang="zh-CN" altLang="en-US" sz="1600" b="1" dirty="0" smtClean="0">
                  <a:latin typeface="Cambria" pitchFamily="18" charset="0"/>
                </a:rPr>
                <a:t>语言开发，约</a:t>
              </a:r>
              <a:r>
                <a:rPr lang="en-US" altLang="zh-CN" sz="1600" b="1" dirty="0" smtClean="0">
                  <a:latin typeface="Cambria" pitchFamily="18" charset="0"/>
                  <a:ea typeface="Cambria" pitchFamily="18" charset="0"/>
                </a:rPr>
                <a:t>100</a:t>
              </a:r>
              <a:r>
                <a:rPr lang="zh-CN" altLang="en-US" sz="1600" b="1" dirty="0" smtClean="0">
                  <a:latin typeface="Cambria" pitchFamily="18" charset="0"/>
                </a:rPr>
                <a:t>天更新一个版本；</a:t>
              </a:r>
              <a:endParaRPr lang="en-US" altLang="zh-CN" sz="1600" b="1" dirty="0" smtClean="0">
                <a:latin typeface="Cambria" pitchFamily="18" charset="0"/>
              </a:endParaRPr>
            </a:p>
            <a:p>
              <a:pPr marL="285750" indent="-285750">
                <a:buFont typeface="Wingdings" pitchFamily="2" charset="2"/>
                <a:buChar char="ü"/>
              </a:pPr>
              <a:endParaRPr lang="en-US" altLang="zh-CN" sz="1600" b="1" dirty="0">
                <a:latin typeface="Cambria" pitchFamily="18" charset="0"/>
              </a:endParaRP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en-US" altLang="zh-CN" sz="1600" b="1" dirty="0" err="1" smtClean="0">
                  <a:latin typeface="Cambria" pitchFamily="18" charset="0"/>
                </a:rPr>
                <a:t>etcd</a:t>
              </a:r>
              <a:r>
                <a:rPr lang="zh-CN" altLang="en-US" sz="1600" b="1" dirty="0" smtClean="0">
                  <a:latin typeface="Cambria" pitchFamily="18" charset="0"/>
                </a:rPr>
                <a:t>、</a:t>
              </a:r>
              <a:r>
                <a:rPr lang="en-US" altLang="zh-CN" sz="1600" b="1" dirty="0" smtClean="0">
                  <a:latin typeface="Cambria" pitchFamily="18" charset="0"/>
                </a:rPr>
                <a:t>scheduler</a:t>
              </a:r>
              <a:r>
                <a:rPr lang="zh-CN" altLang="en-US" sz="1600" b="1" dirty="0" smtClean="0">
                  <a:latin typeface="Cambria" pitchFamily="18" charset="0"/>
                </a:rPr>
                <a:t>、</a:t>
              </a:r>
              <a:r>
                <a:rPr lang="en-US" altLang="zh-CN" sz="1600" b="1" dirty="0" smtClean="0">
                  <a:latin typeface="Cambria" pitchFamily="18" charset="0"/>
                </a:rPr>
                <a:t>controller-manager</a:t>
              </a:r>
              <a:r>
                <a:rPr lang="zh-CN" altLang="en-US" sz="1600" b="1" dirty="0" smtClean="0">
                  <a:latin typeface="Cambria" pitchFamily="18" charset="0"/>
                </a:rPr>
                <a:t>、</a:t>
              </a:r>
              <a:r>
                <a:rPr lang="en-US" altLang="zh-CN" sz="1600" b="1" dirty="0" err="1" smtClean="0">
                  <a:latin typeface="Cambria" pitchFamily="18" charset="0"/>
                </a:rPr>
                <a:t>apiserver</a:t>
              </a:r>
              <a:r>
                <a:rPr lang="zh-CN" altLang="en-US" sz="1600" b="1" dirty="0">
                  <a:latin typeface="Cambria" pitchFamily="18" charset="0"/>
                </a:rPr>
                <a:t>、</a:t>
              </a:r>
              <a:r>
                <a:rPr lang="en-US" altLang="zh-CN" sz="1600" b="1" dirty="0" err="1" smtClean="0">
                  <a:latin typeface="Cambria" pitchFamily="18" charset="0"/>
                </a:rPr>
                <a:t>kube</a:t>
              </a:r>
              <a:r>
                <a:rPr lang="en-US" altLang="zh-CN" sz="1600" b="1" dirty="0" smtClean="0">
                  <a:latin typeface="Cambria" pitchFamily="18" charset="0"/>
                </a:rPr>
                <a:t>-proxy</a:t>
              </a:r>
              <a:r>
                <a:rPr lang="zh-CN" altLang="en-US" sz="1600" b="1" dirty="0" smtClean="0">
                  <a:latin typeface="Cambria" pitchFamily="18" charset="0"/>
                </a:rPr>
                <a:t>、</a:t>
              </a:r>
              <a:r>
                <a:rPr lang="en-US" altLang="zh-CN" sz="1600" b="1" dirty="0" err="1" smtClean="0">
                  <a:latin typeface="Cambria" pitchFamily="18" charset="0"/>
                </a:rPr>
                <a:t>kubelet</a:t>
              </a:r>
              <a:r>
                <a:rPr lang="zh-CN" altLang="en-US" sz="1600" b="1" dirty="0" smtClean="0">
                  <a:latin typeface="Cambria" pitchFamily="18" charset="0"/>
                </a:rPr>
                <a:t>等多个模块相互配合，以完成容器编排、调度、监控、管理等功能；</a:t>
              </a:r>
              <a:endParaRPr lang="en-US" altLang="zh-CN" sz="1600" b="1" dirty="0" smtClean="0">
                <a:latin typeface="Cambria" pitchFamily="18" charset="0"/>
              </a:endParaRPr>
            </a:p>
            <a:p>
              <a:pPr marL="285750" indent="-285750">
                <a:buFont typeface="Wingdings" pitchFamily="2" charset="2"/>
                <a:buChar char="ü"/>
              </a:pPr>
              <a:endParaRPr lang="en-US" altLang="zh-CN" sz="1600" b="1" dirty="0">
                <a:latin typeface="Cambria" pitchFamily="18" charset="0"/>
              </a:endParaRP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zh-CN" altLang="en-US" sz="1600" b="1" dirty="0" smtClean="0">
                  <a:latin typeface="Cambria" pitchFamily="18" charset="0"/>
                </a:rPr>
                <a:t>高可用集群需要多台主机，防止单点故障；</a:t>
              </a:r>
              <a:endParaRPr lang="zh-CN" altLang="en-US" sz="1600" b="1" dirty="0">
                <a:latin typeface="Cambria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48147" y="6453336"/>
              <a:ext cx="11027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 smtClean="0">
                  <a:latin typeface="华文中宋" panose="02010600040101010101" pitchFamily="2" charset="-122"/>
                  <a:ea typeface="华文中宋" panose="02010600040101010101" pitchFamily="2" charset="-122"/>
                </a:rPr>
                <a:t>                               K8S</a:t>
              </a:r>
              <a:r>
                <a:rPr lang="zh-CN" altLang="en-US" sz="1800" b="1" dirty="0" smtClean="0">
                  <a:latin typeface="华文中宋" panose="02010600040101010101" pitchFamily="2" charset="-122"/>
                  <a:ea typeface="华文中宋" panose="02010600040101010101" pitchFamily="2" charset="-122"/>
                </a:rPr>
                <a:t>版本更新                                                            高</a:t>
              </a:r>
              <a:r>
                <a:rPr lang="zh-CN" altLang="en-US" sz="18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可用架构</a:t>
              </a:r>
              <a:r>
                <a:rPr lang="zh-CN" altLang="en-US" sz="1800" b="1" dirty="0" smtClean="0">
                  <a:latin typeface="华文中宋" panose="02010600040101010101" pitchFamily="2" charset="-122"/>
                  <a:ea typeface="华文中宋" panose="02010600040101010101" pitchFamily="2" charset="-122"/>
                </a:rPr>
                <a:t>示意图</a:t>
              </a:r>
              <a:endParaRPr lang="zh-CN" altLang="en-US" sz="18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819872" y="3813029"/>
              <a:ext cx="6428256" cy="2640307"/>
              <a:chOff x="819872" y="3957045"/>
              <a:chExt cx="6428256" cy="2640307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9" t="6741" r="1353"/>
              <a:stretch/>
            </p:blipFill>
            <p:spPr bwMode="auto">
              <a:xfrm>
                <a:off x="819872" y="3957045"/>
                <a:ext cx="6428256" cy="26403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矩形 12"/>
              <p:cNvSpPr/>
              <p:nvPr/>
            </p:nvSpPr>
            <p:spPr>
              <a:xfrm>
                <a:off x="848147" y="5146886"/>
                <a:ext cx="6387517" cy="22633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7968208" y="1450876"/>
              <a:ext cx="3672408" cy="4930453"/>
              <a:chOff x="7968208" y="1450876"/>
              <a:chExt cx="3672408" cy="4930453"/>
            </a:xfrm>
          </p:grpSpPr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3" t="8684" r="1271" b="14249"/>
              <a:stretch/>
            </p:blipFill>
            <p:spPr bwMode="auto">
              <a:xfrm>
                <a:off x="7968208" y="4195795"/>
                <a:ext cx="3672408" cy="21855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4" descr="https://timgsa.baidu.com/timg?image&amp;quality=80&amp;size=b9999_10000&amp;sec=1562157111395&amp;di=314531a72080ebf5fb7f369b753db302&amp;imgtype=0&amp;src=http%3A%2F%2Fimg2018.cnblogs.com%2Fblog%2F1354564%2F201903%2F1354564-20190319195206072-1697369678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59"/>
              <a:stretch/>
            </p:blipFill>
            <p:spPr bwMode="auto">
              <a:xfrm>
                <a:off x="7968208" y="1450876"/>
                <a:ext cx="3600400" cy="2462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7968208" y="3921801"/>
                <a:ext cx="35174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 smtClean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    </a:t>
                </a:r>
                <a:r>
                  <a:rPr lang="zh-CN" altLang="en-US" sz="1600" b="1" dirty="0" smtClean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功能与组件</a:t>
                </a:r>
                <a:endParaRPr lang="zh-CN" altLang="en-US" sz="1600" b="1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5078363" y="383160"/>
              <a:ext cx="63049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</a:rPr>
                <a:t>K8S</a:t>
              </a:r>
              <a:r>
                <a:rPr lang="zh-CN" altLang="en-US" b="1" dirty="0" smtClean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</a:rPr>
                <a:t>基本架构</a:t>
              </a:r>
              <a:r>
                <a:rPr lang="zh-CN" altLang="en-US" b="1" dirty="0" smtClean="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rPr>
                <a:t>、</a:t>
              </a:r>
              <a:r>
                <a:rPr lang="zh-CN" altLang="en-US" b="1" dirty="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rPr>
                <a:t>稳定性实践、自动化处理模型</a:t>
              </a: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848147" y="5903296"/>
              <a:ext cx="6399981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7752184" y="3717032"/>
              <a:ext cx="864096" cy="2880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338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040391"/>
              </p:ext>
            </p:extLst>
          </p:nvPr>
        </p:nvGraphicFramePr>
        <p:xfrm>
          <a:off x="6096000" y="2427205"/>
          <a:ext cx="52565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266429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FFFF00"/>
                          </a:solidFill>
                          <a:latin typeface="Cambria" pitchFamily="18" charset="0"/>
                        </a:rPr>
                        <a:t>节点数目</a:t>
                      </a:r>
                      <a:endParaRPr lang="zh-CN" altLang="en-US" dirty="0">
                        <a:solidFill>
                          <a:srgbClr val="FFFF00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FFFF00"/>
                          </a:solidFill>
                          <a:latin typeface="Cambria" pitchFamily="18" charset="0"/>
                          <a:ea typeface="Cambria" pitchFamily="18" charset="0"/>
                        </a:rPr>
                        <a:t>Master</a:t>
                      </a:r>
                      <a:r>
                        <a:rPr lang="zh-CN" altLang="en-US" dirty="0" smtClean="0">
                          <a:solidFill>
                            <a:srgbClr val="FFFF00"/>
                          </a:solidFill>
                          <a:latin typeface="Cambria" pitchFamily="18" charset="0"/>
                        </a:rPr>
                        <a:t>规格</a:t>
                      </a:r>
                      <a:endParaRPr lang="zh-CN" altLang="en-US" dirty="0">
                        <a:solidFill>
                          <a:srgbClr val="FFFF00"/>
                        </a:solidFill>
                        <a:latin typeface="Cambr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&lt; 5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4C8G</a:t>
                      </a:r>
                      <a:endParaRPr lang="zh-CN" alt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&lt;20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4C16G</a:t>
                      </a:r>
                      <a:endParaRPr lang="zh-CN" alt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&lt;100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8C32G</a:t>
                      </a:r>
                      <a:endParaRPr lang="zh-CN" alt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&lt;200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16C64G</a:t>
                      </a:r>
                      <a:endParaRPr lang="zh-CN" alt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MORE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>
                          <a:latin typeface="黑体" pitchFamily="49" charset="-122"/>
                          <a:ea typeface="黑体" pitchFamily="49" charset="-122"/>
                        </a:rPr>
                        <a:t>多主机、</a:t>
                      </a:r>
                      <a:r>
                        <a:rPr lang="en-US" altLang="zh-CN" b="1" dirty="0" smtClean="0">
                          <a:latin typeface="黑体" pitchFamily="49" charset="-122"/>
                          <a:ea typeface="黑体" pitchFamily="49" charset="-122"/>
                        </a:rPr>
                        <a:t>SSD</a:t>
                      </a:r>
                      <a:r>
                        <a:rPr lang="zh-CN" altLang="en-US" b="1" dirty="0" smtClean="0">
                          <a:latin typeface="黑体" pitchFamily="49" charset="-122"/>
                          <a:ea typeface="黑体" pitchFamily="49" charset="-122"/>
                        </a:rPr>
                        <a:t>等</a:t>
                      </a:r>
                      <a:endParaRPr lang="zh-CN" altLang="en-US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0" y="4794177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低负载情况下的资源需求</a:t>
            </a:r>
            <a:endParaRPr lang="zh-CN" altLang="en-US" sz="1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28" name="Picture 4" descr="https://timgsa.baidu.com/timg?image&amp;quality=80&amp;size=b9999_10000&amp;sec=1562219489905&amp;di=1fe5e03686cb1765e9346d2dbf18dc3f&amp;imgtype=0&amp;src=http%3A%2F%2Fimg.cndesign.com%2Fupload%2Fnews%2F20190322%2F6368885998231690521778966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5" t="40012" r="4381" b="39098"/>
          <a:stretch/>
        </p:blipFill>
        <p:spPr bwMode="auto">
          <a:xfrm>
            <a:off x="8256240" y="5586265"/>
            <a:ext cx="1109251" cy="2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ss0.bdstatic.com/70cFuHSh_Q1YnxGkpoWK1HF6hhy/it/u=3506112861,2011796759&amp;fm=26&amp;gp=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70"/>
          <a:stretch/>
        </p:blipFill>
        <p:spPr bwMode="auto">
          <a:xfrm>
            <a:off x="623392" y="1818573"/>
            <a:ext cx="4970920" cy="390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1424" y="569704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单主机</a:t>
            </a:r>
            <a:r>
              <a:rPr lang="en-US" altLang="zh-CN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k8s</a:t>
            </a:r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集群架构示意图</a:t>
            </a:r>
            <a:endParaRPr lang="zh-CN" altLang="en-US" sz="1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7368" y="149731"/>
            <a:ext cx="48221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2.2 </a:t>
            </a:r>
            <a:r>
              <a:rPr lang="zh-CN" altLang="en-US" sz="32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解决方案与模型</a:t>
            </a:r>
            <a:r>
              <a:rPr lang="zh-CN" altLang="en-US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构建</a:t>
            </a:r>
            <a:r>
              <a:rPr lang="en-US" altLang="zh-CN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--</a:t>
            </a:r>
            <a:endParaRPr lang="en-US" altLang="zh-CN" sz="32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78363" y="383160"/>
            <a:ext cx="6304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K8S</a:t>
            </a:r>
            <a:r>
              <a:rPr lang="zh-CN" altLang="en-US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基本架构</a:t>
            </a:r>
            <a:r>
              <a:rPr lang="zh-CN" altLang="en-US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稳定性实践</a:t>
            </a:r>
            <a:r>
              <a:rPr lang="zh-CN" altLang="en-US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、自动化处理模型</a:t>
            </a:r>
          </a:p>
        </p:txBody>
      </p:sp>
    </p:spTree>
    <p:extLst>
      <p:ext uri="{BB962C8B-B14F-4D97-AF65-F5344CB8AC3E}">
        <p14:creationId xmlns:p14="http://schemas.microsoft.com/office/powerpoint/2010/main" val="1395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17" b="2599"/>
          <a:stretch/>
        </p:blipFill>
        <p:spPr bwMode="auto">
          <a:xfrm>
            <a:off x="8816180" y="3789040"/>
            <a:ext cx="3259532" cy="236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089" y="3789040"/>
            <a:ext cx="3164092" cy="237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407368" y="149731"/>
            <a:ext cx="48221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2.2 </a:t>
            </a:r>
            <a:r>
              <a:rPr lang="zh-CN" altLang="en-US" sz="32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解决方案与模型</a:t>
            </a:r>
            <a:r>
              <a:rPr lang="zh-CN" altLang="en-US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构建</a:t>
            </a:r>
            <a:r>
              <a:rPr lang="en-US" altLang="zh-CN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--</a:t>
            </a:r>
            <a:endParaRPr lang="en-US" altLang="zh-CN" sz="32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352" y="6300028"/>
            <a:ext cx="11759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     大窝凼某集群</a:t>
            </a:r>
            <a:r>
              <a:rPr lang="en-US" altLang="zh-CN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K8S</a:t>
            </a:r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部署结构示意图                                         </a:t>
            </a:r>
            <a:r>
              <a:rPr lang="en-US" altLang="zh-CN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GPU</a:t>
            </a:r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工作状态与节点状态示意图</a:t>
            </a:r>
            <a:endParaRPr lang="zh-CN" altLang="en-US" sz="1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8" name="Picture 6" descr="https://ss0.bdstatic.com/70cFuHSh_Q1YnxGkpoWK1HF6hhy/it/u=3506112861,2011796759&amp;fm=26&amp;gp=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70"/>
          <a:stretch/>
        </p:blipFill>
        <p:spPr bwMode="auto">
          <a:xfrm>
            <a:off x="119336" y="2403929"/>
            <a:ext cx="4970920" cy="390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圆角矩形 10"/>
          <p:cNvSpPr/>
          <p:nvPr/>
        </p:nvSpPr>
        <p:spPr>
          <a:xfrm>
            <a:off x="2457940" y="1617018"/>
            <a:ext cx="2438747" cy="786911"/>
          </a:xfrm>
          <a:prstGeom prst="roundRect">
            <a:avLst>
              <a:gd name="adj" fmla="val 5978"/>
            </a:avLst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Registry</a:t>
            </a:r>
            <a:endParaRPr lang="zh-CN" altLang="en-US" sz="1600" b="1" dirty="0">
              <a:solidFill>
                <a:schemeClr val="bg1"/>
              </a:solidFill>
              <a:latin typeface="Cambria Math" pitchFamily="18" charset="0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1146913" y="2010473"/>
            <a:ext cx="0" cy="111871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endCxn id="11" idx="1"/>
          </p:cNvCxnSpPr>
          <p:nvPr/>
        </p:nvCxnSpPr>
        <p:spPr>
          <a:xfrm>
            <a:off x="1146913" y="2010473"/>
            <a:ext cx="131102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H="1">
            <a:off x="4924951" y="3417218"/>
            <a:ext cx="216024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H="1">
            <a:off x="4924951" y="5289426"/>
            <a:ext cx="216024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5140975" y="3417218"/>
            <a:ext cx="0" cy="18722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stCxn id="11" idx="3"/>
          </p:cNvCxnSpPr>
          <p:nvPr/>
        </p:nvCxnSpPr>
        <p:spPr>
          <a:xfrm>
            <a:off x="4896687" y="2010474"/>
            <a:ext cx="4603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5356999" y="2010474"/>
            <a:ext cx="0" cy="22708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5140975" y="4282207"/>
            <a:ext cx="2160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720079" y="1634024"/>
            <a:ext cx="55604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zh-CN" altLang="en-US" sz="2000" b="1" dirty="0" smtClean="0">
                <a:latin typeface="Cambria" pitchFamily="18" charset="0"/>
              </a:rPr>
              <a:t>单主机部署</a:t>
            </a:r>
            <a:endParaRPr lang="en-US" altLang="zh-CN" sz="2000" b="1" dirty="0" smtClean="0">
              <a:latin typeface="Cambria" pitchFamily="18" charset="0"/>
              <a:ea typeface="Cambria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zh-CN" sz="2000" b="1" dirty="0" smtClean="0">
                <a:latin typeface="Cambria" pitchFamily="18" charset="0"/>
                <a:ea typeface="Cambria" pitchFamily="18" charset="0"/>
              </a:rPr>
              <a:t>calico</a:t>
            </a:r>
            <a:r>
              <a:rPr lang="zh-CN" altLang="en-US" sz="2000" b="1" dirty="0" smtClean="0">
                <a:latin typeface="Cambria" pitchFamily="18" charset="0"/>
              </a:rPr>
              <a:t>作为网络层</a:t>
            </a:r>
            <a:endParaRPr lang="en-US" altLang="zh-CN" sz="2000" b="1" dirty="0" smtClean="0">
              <a:latin typeface="Cambria" pitchFamily="18" charset="0"/>
              <a:ea typeface="Cambria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zh-CN" sz="2000" b="1" dirty="0" smtClean="0">
                <a:latin typeface="Cambria" pitchFamily="18" charset="0"/>
                <a:ea typeface="Cambria" pitchFamily="18" charset="0"/>
              </a:rPr>
              <a:t>metric-server</a:t>
            </a:r>
            <a:r>
              <a:rPr lang="zh-CN" altLang="en-US" sz="2000" b="1" dirty="0" smtClean="0">
                <a:latin typeface="Cambria" pitchFamily="18" charset="0"/>
              </a:rPr>
              <a:t>、</a:t>
            </a:r>
            <a:r>
              <a:rPr lang="en-US" altLang="zh-CN" sz="2000" b="1" dirty="0" smtClean="0">
                <a:latin typeface="Cambria" pitchFamily="18" charset="0"/>
                <a:ea typeface="Cambria" pitchFamily="18" charset="0"/>
              </a:rPr>
              <a:t>arena</a:t>
            </a:r>
            <a:r>
              <a:rPr lang="zh-CN" altLang="en-US" sz="2000" b="1" dirty="0" smtClean="0">
                <a:latin typeface="Cambria" pitchFamily="18" charset="0"/>
              </a:rPr>
              <a:t>监控</a:t>
            </a:r>
            <a:r>
              <a:rPr lang="en-US" altLang="zh-CN" sz="2000" b="1" dirty="0" smtClean="0">
                <a:latin typeface="Cambria" pitchFamily="18" charset="0"/>
                <a:ea typeface="Cambria" pitchFamily="18" charset="0"/>
              </a:rPr>
              <a:t>CPU</a:t>
            </a:r>
            <a:r>
              <a:rPr lang="zh-CN" altLang="en-US" sz="2000" b="1" dirty="0" smtClean="0">
                <a:latin typeface="Cambria" pitchFamily="18" charset="0"/>
              </a:rPr>
              <a:t>与</a:t>
            </a:r>
            <a:r>
              <a:rPr lang="en-US" altLang="zh-CN" sz="2000" b="1" dirty="0" smtClean="0">
                <a:latin typeface="Cambria" pitchFamily="18" charset="0"/>
                <a:ea typeface="Cambria" pitchFamily="18" charset="0"/>
              </a:rPr>
              <a:t>GPU</a:t>
            </a:r>
            <a:r>
              <a:rPr lang="zh-CN" altLang="en-US" sz="2000" b="1" dirty="0" smtClean="0">
                <a:latin typeface="Cambria" pitchFamily="18" charset="0"/>
              </a:rPr>
              <a:t>资源</a:t>
            </a:r>
            <a:endParaRPr lang="en-US" altLang="zh-CN" sz="2000" b="1" dirty="0" smtClean="0">
              <a:latin typeface="Cambria" pitchFamily="18" charset="0"/>
              <a:ea typeface="Cambria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zh-CN" altLang="en-US" sz="2000" b="1" dirty="0" smtClean="0">
                <a:latin typeface="Cambria" pitchFamily="18" charset="0"/>
              </a:rPr>
              <a:t>部署镜像仓库存储与分发镜像</a:t>
            </a:r>
            <a:endParaRPr lang="en-US" altLang="zh-CN" sz="2000" b="1" dirty="0" smtClean="0">
              <a:latin typeface="Cambria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zh-CN" sz="2000" b="1" dirty="0" err="1">
                <a:latin typeface="Cambria" pitchFamily="18" charset="0"/>
              </a:rPr>
              <a:t>n</a:t>
            </a:r>
            <a:r>
              <a:rPr lang="en-US" altLang="zh-CN" sz="2000" b="1" dirty="0" err="1" smtClean="0">
                <a:latin typeface="Cambria" pitchFamily="18" charset="0"/>
              </a:rPr>
              <a:t>odeSelector</a:t>
            </a:r>
            <a:r>
              <a:rPr lang="zh-CN" altLang="en-US" sz="2000" b="1" dirty="0" smtClean="0">
                <a:latin typeface="Cambria" pitchFamily="18" charset="0"/>
              </a:rPr>
              <a:t>标签标记节点</a:t>
            </a:r>
            <a:endParaRPr lang="en-US" altLang="zh-CN" sz="2000" b="1" dirty="0" smtClean="0">
              <a:latin typeface="Cambria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zh-CN" sz="2000" b="1" dirty="0" smtClean="0">
                <a:latin typeface="Cambria" pitchFamily="18" charset="0"/>
              </a:rPr>
              <a:t>RBAC</a:t>
            </a:r>
            <a:r>
              <a:rPr lang="zh-CN" altLang="en-US" sz="2000" b="1" dirty="0" smtClean="0">
                <a:latin typeface="Cambria" pitchFamily="18" charset="0"/>
              </a:rPr>
              <a:t>角色控制为用户分配资源</a:t>
            </a:r>
            <a:endParaRPr lang="zh-CN" altLang="en-US" sz="2000" b="1" dirty="0">
              <a:latin typeface="Cambria" pitchFamily="18" charset="0"/>
            </a:endParaRPr>
          </a:p>
        </p:txBody>
      </p:sp>
      <p:pic>
        <p:nvPicPr>
          <p:cNvPr id="51" name="Picture 6" descr="https://timgsa.baidu.com/timg?image&amp;quality=80&amp;size=b9999_10000&amp;sec=1562156632089&amp;di=8def5cca9b7f06de1c231a045ec34401&amp;imgtype=0&amp;src=http%3A%2F%2Fss.csdn.net%2Fp%3Fhttps%3A%2F%2Fmmbiz.qpic.cn%2Fmmbiz_png%2FRtvkY2NHvicqk1QfQic4Pz504oy4YpMbMWpLAkb1gGHJOH0ibV3SxDk7hOmgEhICOjOHeT2ESTGzsRRJ5zPH3OeQw%2F640%3Fwx_fmt%3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t="14302" r="76169" b="68997"/>
          <a:stretch/>
        </p:blipFill>
        <p:spPr bwMode="auto">
          <a:xfrm>
            <a:off x="278191" y="2319554"/>
            <a:ext cx="704851" cy="4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286445" y="1639015"/>
            <a:ext cx="595035" cy="3385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rgbClr val="FFFF00"/>
                </a:solidFill>
                <a:latin typeface="黑体" pitchFamily="49" charset="-122"/>
                <a:ea typeface="黑体" pitchFamily="49" charset="-122"/>
              </a:rPr>
              <a:t>用户</a:t>
            </a:r>
            <a:endParaRPr lang="zh-CN" altLang="en-US" sz="1600" b="1" dirty="0">
              <a:solidFill>
                <a:srgbClr val="FFFF00"/>
              </a:solidFill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54" name="直接箭头连接符 53"/>
          <p:cNvCxnSpPr/>
          <p:nvPr/>
        </p:nvCxnSpPr>
        <p:spPr>
          <a:xfrm>
            <a:off x="553722" y="1977569"/>
            <a:ext cx="0" cy="34198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>
            <a:off x="555387" y="2773594"/>
            <a:ext cx="0" cy="34198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矩形 58"/>
          <p:cNvSpPr/>
          <p:nvPr/>
        </p:nvSpPr>
        <p:spPr>
          <a:xfrm>
            <a:off x="5078363" y="383160"/>
            <a:ext cx="6304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K8S</a:t>
            </a:r>
            <a:r>
              <a:rPr lang="zh-CN" altLang="en-US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基本架构、</a:t>
            </a:r>
            <a:r>
              <a:rPr lang="zh-CN" altLang="en-US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稳定性实践</a:t>
            </a:r>
            <a:r>
              <a:rPr lang="zh-CN" altLang="en-US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、自动化处理模型</a:t>
            </a:r>
          </a:p>
        </p:txBody>
      </p:sp>
    </p:spTree>
    <p:extLst>
      <p:ext uri="{BB962C8B-B14F-4D97-AF65-F5344CB8AC3E}">
        <p14:creationId xmlns:p14="http://schemas.microsoft.com/office/powerpoint/2010/main" val="17534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Stacked etcd top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07368" y="149731"/>
            <a:ext cx="48221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2.2 </a:t>
            </a:r>
            <a:r>
              <a:rPr lang="zh-CN" altLang="en-US" sz="32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解决方案与模型</a:t>
            </a:r>
            <a:r>
              <a:rPr lang="zh-CN" altLang="en-US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构建</a:t>
            </a:r>
            <a:r>
              <a:rPr lang="en-US" altLang="zh-CN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--</a:t>
            </a:r>
            <a:endParaRPr lang="en-US" altLang="zh-CN" sz="32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78363" y="383160"/>
            <a:ext cx="6304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K8S</a:t>
            </a:r>
            <a:r>
              <a:rPr lang="zh-CN" altLang="en-US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基本架构、稳定性实践、</a:t>
            </a:r>
            <a:r>
              <a:rPr lang="zh-CN" altLang="en-US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自动化处理模型</a:t>
            </a:r>
          </a:p>
        </p:txBody>
      </p:sp>
      <p:sp>
        <p:nvSpPr>
          <p:cNvPr id="8" name="箭头: 右 4"/>
          <p:cNvSpPr/>
          <p:nvPr/>
        </p:nvSpPr>
        <p:spPr>
          <a:xfrm>
            <a:off x="3189749" y="2607678"/>
            <a:ext cx="1500665" cy="604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b="1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DM/PERIOD</a:t>
            </a:r>
            <a:r>
              <a:rPr lang="zh-CN" altLang="en-US" sz="1100" b="1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搜寻</a:t>
            </a:r>
            <a:endParaRPr lang="zh-CN" altLang="en-US" sz="11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2" name="图片 11" descr="屏幕剪辑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t="1874" r="2296" b="14404"/>
          <a:stretch>
            <a:fillRect/>
          </a:stretch>
        </p:blipFill>
        <p:spPr>
          <a:xfrm>
            <a:off x="1351261" y="2128541"/>
            <a:ext cx="1828913" cy="1646067"/>
          </a:xfrm>
          <a:prstGeom prst="rect">
            <a:avLst/>
          </a:prstGeom>
        </p:spPr>
      </p:pic>
      <p:pic>
        <p:nvPicPr>
          <p:cNvPr id="13" name="图片 12" descr="屏幕剪辑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615" y="2120763"/>
            <a:ext cx="1809954" cy="1680672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987" y="2128542"/>
            <a:ext cx="1832765" cy="165331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/>
        </p:nvSpPr>
        <p:spPr>
          <a:xfrm>
            <a:off x="3143672" y="1338187"/>
            <a:ext cx="5238207" cy="650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脉冲星</a:t>
            </a:r>
            <a:r>
              <a:rPr lang="zh-CN" altLang="en-US" sz="1800" b="1" dirty="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搜寻的挑战</a:t>
            </a:r>
            <a:endParaRPr lang="zh-CN" altLang="en-US" sz="18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箭头: 右 4"/>
          <p:cNvSpPr/>
          <p:nvPr/>
        </p:nvSpPr>
        <p:spPr>
          <a:xfrm>
            <a:off x="6562419" y="2618429"/>
            <a:ext cx="1500665" cy="604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1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筛选方法</a:t>
            </a:r>
          </a:p>
        </p:txBody>
      </p:sp>
      <p:sp>
        <p:nvSpPr>
          <p:cNvPr id="4" name="矩形 3"/>
          <p:cNvSpPr/>
          <p:nvPr/>
        </p:nvSpPr>
        <p:spPr>
          <a:xfrm>
            <a:off x="1287022" y="1772816"/>
            <a:ext cx="20922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科学</a:t>
            </a:r>
            <a:r>
              <a:rPr lang="zh-CN" altLang="en-US" sz="1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数据</a:t>
            </a:r>
            <a:r>
              <a:rPr lang="en-US" altLang="zh-CN" sz="1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-&gt;2PB </a:t>
            </a:r>
            <a:r>
              <a:rPr lang="zh-CN" altLang="en-US" sz="1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每月</a:t>
            </a:r>
            <a:endParaRPr lang="en-US" altLang="zh-CN" sz="16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726189" y="1789987"/>
            <a:ext cx="1804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每月</a:t>
            </a:r>
            <a:r>
              <a:rPr lang="en-US" altLang="zh-CN" sz="16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300</a:t>
            </a:r>
            <a:r>
              <a:rPr lang="zh-CN" altLang="en-US" sz="16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万候选</a:t>
            </a:r>
            <a:r>
              <a:rPr lang="zh-CN" altLang="en-US" sz="1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体</a:t>
            </a:r>
            <a:endParaRPr lang="en-US" altLang="zh-CN" sz="16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736594" y="1772816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脉冲星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8517" y="2420888"/>
            <a:ext cx="4450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巨大的计算量                                            人工</a:t>
            </a:r>
            <a:r>
              <a:rPr lang="en-US" altLang="zh-CN" sz="1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/</a:t>
            </a:r>
            <a:r>
              <a:rPr lang="en-US" altLang="zh-CN" sz="1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AI</a:t>
            </a:r>
            <a:endParaRPr lang="zh-CN" altLang="en-US" sz="1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313" y="4293096"/>
            <a:ext cx="4697434" cy="2471184"/>
          </a:xfrm>
          <a:prstGeom prst="rect">
            <a:avLst/>
          </a:prstGeom>
        </p:spPr>
      </p:pic>
      <p:pic>
        <p:nvPicPr>
          <p:cNvPr id="26" name="内容占位符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2" t="13131" r="13352" b="13830"/>
          <a:stretch>
            <a:fillRect/>
          </a:stretch>
        </p:blipFill>
        <p:spPr>
          <a:xfrm>
            <a:off x="980482" y="4408965"/>
            <a:ext cx="1218225" cy="89916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5544" r="7463" b="6734"/>
          <a:stretch>
            <a:fillRect/>
          </a:stretch>
        </p:blipFill>
        <p:spPr>
          <a:xfrm>
            <a:off x="887067" y="5576514"/>
            <a:ext cx="1423569" cy="1052822"/>
          </a:xfrm>
          <a:prstGeom prst="rect">
            <a:avLst/>
          </a:prstGeom>
        </p:spPr>
      </p:pic>
      <p:sp>
        <p:nvSpPr>
          <p:cNvPr id="28" name="箭头: 下 16"/>
          <p:cNvSpPr/>
          <p:nvPr/>
        </p:nvSpPr>
        <p:spPr>
          <a:xfrm>
            <a:off x="1327857" y="5308125"/>
            <a:ext cx="473654" cy="2549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815" y="4828962"/>
            <a:ext cx="3461996" cy="165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箭头: 右 4"/>
          <p:cNvSpPr/>
          <p:nvPr/>
        </p:nvSpPr>
        <p:spPr>
          <a:xfrm>
            <a:off x="7007747" y="5458854"/>
            <a:ext cx="750333" cy="3912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1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6" name="左大括号 35"/>
          <p:cNvSpPr/>
          <p:nvPr/>
        </p:nvSpPr>
        <p:spPr>
          <a:xfrm rot="5400000">
            <a:off x="3727247" y="1848871"/>
            <a:ext cx="634357" cy="4485832"/>
          </a:xfrm>
          <a:prstGeom prst="leftBrace">
            <a:avLst>
              <a:gd name="adj1" fmla="val 8333"/>
              <a:gd name="adj2" fmla="val 53386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9" name="直接箭头连接符 38"/>
          <p:cNvCxnSpPr/>
          <p:nvPr/>
        </p:nvCxnSpPr>
        <p:spPr>
          <a:xfrm>
            <a:off x="3892536" y="3140967"/>
            <a:ext cx="0" cy="6336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7306252" y="3140967"/>
            <a:ext cx="0" cy="23178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8637822" y="980728"/>
            <a:ext cx="32480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—CPU/GPU</a:t>
            </a:r>
            <a:r>
              <a:rPr lang="zh-CN" altLang="en-US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实时搜寻系统</a:t>
            </a:r>
          </a:p>
        </p:txBody>
      </p:sp>
      <p:cxnSp>
        <p:nvCxnSpPr>
          <p:cNvPr id="45" name="直接箭头连接符 44"/>
          <p:cNvCxnSpPr/>
          <p:nvPr/>
        </p:nvCxnSpPr>
        <p:spPr>
          <a:xfrm>
            <a:off x="980482" y="6629336"/>
            <a:ext cx="108307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 flipV="1">
            <a:off x="886474" y="5850057"/>
            <a:ext cx="593" cy="6594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351261" y="662211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time</a:t>
            </a:r>
            <a:endParaRPr lang="zh-CN" alt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523329" y="6065807"/>
            <a:ext cx="431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DM</a:t>
            </a:r>
            <a:endParaRPr lang="zh-CN" alt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1775520" y="5298898"/>
            <a:ext cx="901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 smtClean="0">
                <a:latin typeface="Adobe 仿宋 Std R" pitchFamily="18" charset="-122"/>
                <a:ea typeface="Adobe 仿宋 Std R" pitchFamily="18" charset="-122"/>
              </a:rPr>
              <a:t>GPU</a:t>
            </a:r>
            <a:r>
              <a:rPr lang="zh-CN" altLang="en-US" sz="1100" b="1" dirty="0" smtClean="0">
                <a:latin typeface="Adobe 仿宋 Std R" pitchFamily="18" charset="-122"/>
                <a:ea typeface="Adobe 仿宋 Std R" pitchFamily="18" charset="-122"/>
              </a:rPr>
              <a:t>消色散</a:t>
            </a:r>
            <a:endParaRPr lang="zh-CN" altLang="en-US" sz="1100" b="1" dirty="0">
              <a:latin typeface="Adobe 仿宋 Std R" pitchFamily="18" charset="-122"/>
              <a:ea typeface="Adobe 仿宋 Std R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34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Stacked etcd top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07368" y="149731"/>
            <a:ext cx="48221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2.2 </a:t>
            </a:r>
            <a:r>
              <a:rPr lang="zh-CN" altLang="en-US" sz="32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解决方案与模型</a:t>
            </a:r>
            <a:r>
              <a:rPr lang="zh-CN" altLang="en-US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构建</a:t>
            </a:r>
            <a:r>
              <a:rPr lang="en-US" altLang="zh-CN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--</a:t>
            </a:r>
            <a:endParaRPr lang="en-US" altLang="zh-CN" sz="32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78363" y="383160"/>
            <a:ext cx="6304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K8S</a:t>
            </a:r>
            <a:r>
              <a:rPr lang="zh-CN" altLang="en-US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基本架构、稳定性实践、</a:t>
            </a:r>
            <a:r>
              <a:rPr lang="zh-CN" altLang="en-US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自动化处理模型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329101" y="1556792"/>
            <a:ext cx="11283078" cy="4384732"/>
            <a:chOff x="329101" y="1916832"/>
            <a:chExt cx="11283078" cy="4384732"/>
          </a:xfrm>
        </p:grpSpPr>
        <p:sp>
          <p:nvSpPr>
            <p:cNvPr id="4109" name="圆角矩形 4108"/>
            <p:cNvSpPr/>
            <p:nvPr/>
          </p:nvSpPr>
          <p:spPr>
            <a:xfrm>
              <a:off x="4595216" y="3424824"/>
              <a:ext cx="1620524" cy="87498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9154057" y="5519174"/>
              <a:ext cx="1440159" cy="57606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Horizontal </a:t>
              </a:r>
            </a:p>
            <a:p>
              <a:pPr algn="ctr"/>
              <a:r>
                <a:rPr lang="en-US" altLang="zh-CN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Pod </a:t>
              </a:r>
              <a:r>
                <a:rPr lang="en-US" altLang="zh-CN" sz="14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Autoscaler</a:t>
              </a:r>
              <a:endParaRPr lang="zh-CN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9010041" y="4194852"/>
              <a:ext cx="1728192" cy="648072"/>
              <a:chOff x="2999655" y="2924361"/>
              <a:chExt cx="1728192" cy="648072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2999655" y="2924361"/>
                <a:ext cx="1728192" cy="64807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RC/Deployment</a:t>
                </a:r>
              </a:p>
              <a:p>
                <a:pPr algn="ctr"/>
                <a:endParaRPr lang="en-US" altLang="zh-CN" sz="1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zh-CN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3503711" y="3210297"/>
                <a:ext cx="720080" cy="288032"/>
              </a:xfrm>
              <a:prstGeom prst="round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Scale</a:t>
                </a:r>
                <a:endParaRPr lang="zh-CN" alt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圆角矩形 12"/>
            <p:cNvSpPr/>
            <p:nvPr/>
          </p:nvSpPr>
          <p:spPr>
            <a:xfrm>
              <a:off x="7618909" y="5591182"/>
              <a:ext cx="1125759" cy="432048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Metric API</a:t>
              </a:r>
              <a:endParaRPr lang="zh-CN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7313822" y="2734080"/>
              <a:ext cx="3600400" cy="773038"/>
              <a:chOff x="1919536" y="2079898"/>
              <a:chExt cx="3600400" cy="773038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1991544" y="2420888"/>
                <a:ext cx="648072" cy="360040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Pod 1</a:t>
                </a:r>
                <a:endParaRPr lang="zh-CN" altLang="en-US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2860204" y="2420516"/>
                <a:ext cx="648072" cy="360040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Pod 2</a:t>
                </a:r>
                <a:endParaRPr lang="zh-CN" altLang="en-US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919536" y="2348880"/>
                <a:ext cx="1656184" cy="50405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423702" y="2079898"/>
                <a:ext cx="6751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b="1" dirty="0" smtClean="0"/>
                  <a:t>min=2</a:t>
                </a:r>
                <a:endParaRPr lang="zh-CN" altLang="en-US" sz="1400" b="1" dirty="0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4801233" y="2387675"/>
                <a:ext cx="718703" cy="360040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Pod n</a:t>
                </a:r>
              </a:p>
              <a:p>
                <a:pPr algn="ctr"/>
                <a:r>
                  <a:rPr lang="en-US" altLang="zh-CN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n&lt;=10</a:t>
                </a:r>
                <a:endParaRPr lang="zh-CN" altLang="en-US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530705" y="2336862"/>
                <a:ext cx="12751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200" b="1" dirty="0" smtClean="0"/>
                  <a:t>Create new pods</a:t>
                </a:r>
              </a:p>
              <a:p>
                <a:pPr algn="ctr"/>
                <a:r>
                  <a:rPr lang="en-US" altLang="zh-CN" sz="1200" b="1" dirty="0" smtClean="0"/>
                  <a:t>……</a:t>
                </a:r>
                <a:endParaRPr lang="zh-CN" altLang="en-US" sz="1200" b="1" dirty="0"/>
              </a:p>
            </p:txBody>
          </p:sp>
        </p:grpSp>
        <p:cxnSp>
          <p:nvCxnSpPr>
            <p:cNvPr id="21" name="直接连接符 20"/>
            <p:cNvCxnSpPr>
              <a:stCxn id="13" idx="3"/>
              <a:endCxn id="7" idx="1"/>
            </p:cNvCxnSpPr>
            <p:nvPr/>
          </p:nvCxnSpPr>
          <p:spPr>
            <a:xfrm>
              <a:off x="8744668" y="5807206"/>
              <a:ext cx="409389" cy="0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>
              <a:stCxn id="13" idx="0"/>
            </p:cNvCxnSpPr>
            <p:nvPr/>
          </p:nvCxnSpPr>
          <p:spPr>
            <a:xfrm flipH="1" flipV="1">
              <a:off x="8181788" y="3507118"/>
              <a:ext cx="1" cy="2084064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>
              <a:stCxn id="8" idx="0"/>
            </p:cNvCxnSpPr>
            <p:nvPr/>
          </p:nvCxnSpPr>
          <p:spPr>
            <a:xfrm flipH="1" flipV="1">
              <a:off x="8949362" y="3507118"/>
              <a:ext cx="924775" cy="687734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>
              <a:stCxn id="8" idx="0"/>
            </p:cNvCxnSpPr>
            <p:nvPr/>
          </p:nvCxnSpPr>
          <p:spPr>
            <a:xfrm flipV="1">
              <a:off x="9874137" y="3452709"/>
              <a:ext cx="680734" cy="742143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>
              <a:stCxn id="7" idx="0"/>
              <a:endCxn id="8" idx="2"/>
            </p:cNvCxnSpPr>
            <p:nvPr/>
          </p:nvCxnSpPr>
          <p:spPr>
            <a:xfrm flipV="1">
              <a:off x="9874137" y="4842924"/>
              <a:ext cx="0" cy="67625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01" name="矩形 4100"/>
            <p:cNvSpPr/>
            <p:nvPr/>
          </p:nvSpPr>
          <p:spPr>
            <a:xfrm>
              <a:off x="7108000" y="2753130"/>
              <a:ext cx="3960440" cy="222271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02" name="TextBox 4101"/>
            <p:cNvSpPr txBox="1"/>
            <p:nvPr/>
          </p:nvSpPr>
          <p:spPr>
            <a:xfrm>
              <a:off x="7038181" y="2479566"/>
              <a:ext cx="21323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FF0000"/>
                  </a:solidFill>
                </a:rPr>
                <a:t>Deployment-compute   </a:t>
              </a:r>
              <a:endParaRPr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4106" name="TextBox 4105"/>
            <p:cNvSpPr txBox="1"/>
            <p:nvPr/>
          </p:nvSpPr>
          <p:spPr>
            <a:xfrm>
              <a:off x="11068440" y="309946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计算</a:t>
              </a:r>
              <a:endPara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639413" y="565331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水平扩展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757068" y="599378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latin typeface="华文中宋" panose="02010600040101010101" pitchFamily="2" charset="-122"/>
                  <a:ea typeface="华文中宋" panose="02010600040101010101" pitchFamily="2" charset="-122"/>
                </a:rPr>
                <a:t>资源监控</a:t>
              </a:r>
              <a:endParaRPr lang="zh-CN" altLang="en-US" sz="14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4919596" y="3677047"/>
              <a:ext cx="935416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b="1" dirty="0" smtClean="0">
                  <a:solidFill>
                    <a:srgbClr val="00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Pod </a:t>
              </a:r>
            </a:p>
            <a:p>
              <a:pPr algn="ctr"/>
              <a:r>
                <a:rPr lang="en-US" altLang="zh-CN" sz="1100" b="1" dirty="0" err="1" smtClean="0">
                  <a:solidFill>
                    <a:srgbClr val="00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Redis</a:t>
              </a:r>
              <a:endParaRPr lang="en-US" altLang="zh-CN" sz="11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10" name="TextBox 4109"/>
            <p:cNvSpPr txBox="1"/>
            <p:nvPr/>
          </p:nvSpPr>
          <p:spPr>
            <a:xfrm>
              <a:off x="4850753" y="3405774"/>
              <a:ext cx="1111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FF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Deployment</a:t>
              </a:r>
              <a:endParaRPr lang="zh-CN" altLang="en-US" sz="1400" b="1" dirty="0">
                <a:solidFill>
                  <a:srgbClr val="00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629260" y="3069145"/>
              <a:ext cx="15680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0000FF"/>
                  </a:solidFill>
                </a:rPr>
                <a:t>S</a:t>
              </a:r>
              <a:r>
                <a:rPr lang="en-US" altLang="zh-CN" sz="1600" dirty="0" smtClean="0">
                  <a:solidFill>
                    <a:srgbClr val="0000FF"/>
                  </a:solidFill>
                </a:rPr>
                <a:t>ervice-message</a:t>
              </a:r>
              <a:endParaRPr lang="zh-CN" altLang="en-US" sz="1600" dirty="0">
                <a:solidFill>
                  <a:srgbClr val="0000FF"/>
                </a:solidFill>
              </a:endParaRPr>
            </a:p>
          </p:txBody>
        </p:sp>
        <p:cxnSp>
          <p:nvCxnSpPr>
            <p:cNvPr id="4112" name="直接箭头连接符 4111"/>
            <p:cNvCxnSpPr>
              <a:stCxn id="4109" idx="3"/>
              <a:endCxn id="4101" idx="1"/>
            </p:cNvCxnSpPr>
            <p:nvPr/>
          </p:nvCxnSpPr>
          <p:spPr>
            <a:xfrm>
              <a:off x="6215740" y="3862319"/>
              <a:ext cx="892260" cy="2169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圆角矩形 52"/>
            <p:cNvSpPr/>
            <p:nvPr/>
          </p:nvSpPr>
          <p:spPr>
            <a:xfrm>
              <a:off x="2063552" y="3425408"/>
              <a:ext cx="1620524" cy="87498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rgbClr val="00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2387932" y="3677631"/>
              <a:ext cx="935416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Pod </a:t>
              </a:r>
            </a:p>
            <a:p>
              <a:pPr algn="ctr"/>
              <a:r>
                <a:rPr lang="en-US" altLang="zh-CN" sz="11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Scan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319089" y="3406358"/>
              <a:ext cx="1111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Deployment</a:t>
              </a:r>
              <a:endParaRPr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097596" y="3069729"/>
              <a:ext cx="1236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006600"/>
                  </a:solidFill>
                </a:rPr>
                <a:t>S</a:t>
              </a:r>
              <a:r>
                <a:rPr lang="en-US" altLang="zh-CN" sz="1600" dirty="0" smtClean="0">
                  <a:solidFill>
                    <a:srgbClr val="006600"/>
                  </a:solidFill>
                </a:rPr>
                <a:t>ervice-scan</a:t>
              </a:r>
              <a:endParaRPr lang="zh-CN" altLang="en-US" sz="1600" dirty="0">
                <a:solidFill>
                  <a:srgbClr val="006600"/>
                </a:solidFill>
              </a:endParaRPr>
            </a:p>
          </p:txBody>
        </p:sp>
        <p:cxnSp>
          <p:nvCxnSpPr>
            <p:cNvPr id="57" name="直接箭头连接符 56"/>
            <p:cNvCxnSpPr>
              <a:stCxn id="53" idx="3"/>
              <a:endCxn id="4109" idx="1"/>
            </p:cNvCxnSpPr>
            <p:nvPr/>
          </p:nvCxnSpPr>
          <p:spPr>
            <a:xfrm flipV="1">
              <a:off x="3684076" y="3862319"/>
              <a:ext cx="911140" cy="584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911234" y="4293096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latin typeface="华文中宋" panose="02010600040101010101" pitchFamily="2" charset="-122"/>
                  <a:ea typeface="华文中宋" panose="02010600040101010101" pitchFamily="2" charset="-122"/>
                </a:rPr>
                <a:t>消息队列</a:t>
              </a:r>
              <a:endParaRPr lang="zh-CN" altLang="en-US" sz="14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357661" y="4293096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latin typeface="华文中宋" panose="02010600040101010101" pitchFamily="2" charset="-122"/>
                  <a:ea typeface="华文中宋" panose="02010600040101010101" pitchFamily="2" charset="-122"/>
                </a:rPr>
                <a:t>文件扫描</a:t>
              </a:r>
              <a:endParaRPr lang="zh-CN" altLang="en-US" sz="14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pic>
          <p:nvPicPr>
            <p:cNvPr id="4118" name="Picture 6" descr="https://timgsa.baidu.com/timg?image&amp;quality=80&amp;size=b9999_10000&amp;sec=1562415931938&amp;di=1a46776577ee135eaaace6472bb0e59b&amp;imgtype=0&amp;src=http%3A%2F%2Fimage.thepaper.cn%2Fwap%2Fimage%2F5%2F11%2F4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5" t="18175" r="14295" b="9102"/>
            <a:stretch/>
          </p:blipFill>
          <p:spPr bwMode="auto">
            <a:xfrm>
              <a:off x="329101" y="1916832"/>
              <a:ext cx="1043600" cy="662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20" name="直接连接符 4119"/>
            <p:cNvCxnSpPr>
              <a:stCxn id="4118" idx="2"/>
            </p:cNvCxnSpPr>
            <p:nvPr/>
          </p:nvCxnSpPr>
          <p:spPr>
            <a:xfrm>
              <a:off x="850901" y="2578993"/>
              <a:ext cx="0" cy="1318817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H="1">
              <a:off x="850901" y="3897810"/>
              <a:ext cx="1212652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7" name="TextBox 4126"/>
            <p:cNvSpPr txBox="1"/>
            <p:nvPr/>
          </p:nvSpPr>
          <p:spPr>
            <a:xfrm>
              <a:off x="850901" y="2896878"/>
              <a:ext cx="36420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latin typeface="华文中宋" panose="02010600040101010101" pitchFamily="2" charset="-122"/>
                  <a:ea typeface="华文中宋" panose="02010600040101010101" pitchFamily="2" charset="-122"/>
                </a:rPr>
                <a:t>数</a:t>
              </a:r>
              <a:endParaRPr lang="en-US" altLang="zh-CN" sz="1400" b="1" dirty="0" smtClean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r>
                <a:rPr lang="zh-CN" altLang="en-US" sz="1400" b="1" dirty="0" smtClean="0">
                  <a:latin typeface="华文中宋" panose="02010600040101010101" pitchFamily="2" charset="-122"/>
                  <a:ea typeface="华文中宋" panose="02010600040101010101" pitchFamily="2" charset="-122"/>
                </a:rPr>
                <a:t>据</a:t>
              </a:r>
              <a:endParaRPr lang="en-US" altLang="zh-CN" sz="1400" b="1" dirty="0" smtClean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r>
                <a:rPr lang="zh-CN" altLang="en-US" sz="1400" b="1" dirty="0" smtClean="0">
                  <a:latin typeface="华文中宋" panose="02010600040101010101" pitchFamily="2" charset="-122"/>
                  <a:ea typeface="华文中宋" panose="02010600040101010101" pitchFamily="2" charset="-122"/>
                </a:rPr>
                <a:t>同</a:t>
              </a:r>
              <a:endParaRPr lang="en-US" altLang="zh-CN" sz="1400" b="1" dirty="0" smtClean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r>
                <a:rPr lang="zh-CN" altLang="en-US" sz="1400" b="1" dirty="0" smtClean="0">
                  <a:latin typeface="华文中宋" panose="02010600040101010101" pitchFamily="2" charset="-122"/>
                  <a:ea typeface="华文中宋" panose="02010600040101010101" pitchFamily="2" charset="-122"/>
                </a:rPr>
                <a:t>步</a:t>
              </a:r>
              <a:endParaRPr lang="zh-CN" altLang="en-US" sz="14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329101" y="6093296"/>
            <a:ext cx="11862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消息队列</a:t>
            </a:r>
            <a:r>
              <a:rPr lang="en-US" altLang="zh-CN" sz="1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--</a:t>
            </a:r>
            <a:r>
              <a:rPr lang="zh-CN" altLang="zh-CN" sz="1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弹性分布式</a:t>
            </a:r>
            <a:r>
              <a:rPr lang="zh-CN" altLang="zh-CN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计算</a:t>
            </a:r>
            <a:r>
              <a:rPr lang="en-US" altLang="zh-CN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--</a:t>
            </a:r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自动化</a:t>
            </a:r>
            <a:r>
              <a:rPr lang="zh-CN" altLang="en-US" sz="1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处理模型</a:t>
            </a:r>
          </a:p>
        </p:txBody>
      </p:sp>
    </p:spTree>
    <p:extLst>
      <p:ext uri="{BB962C8B-B14F-4D97-AF65-F5344CB8AC3E}">
        <p14:creationId xmlns:p14="http://schemas.microsoft.com/office/powerpoint/2010/main" val="17534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Stacked etcd top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07368" y="149731"/>
            <a:ext cx="48221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2.2 </a:t>
            </a:r>
            <a:r>
              <a:rPr lang="zh-CN" altLang="en-US" sz="32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解决方案与模型</a:t>
            </a:r>
            <a:r>
              <a:rPr lang="zh-CN" altLang="en-US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构建</a:t>
            </a:r>
            <a:r>
              <a:rPr lang="en-US" altLang="zh-CN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--</a:t>
            </a:r>
            <a:endParaRPr lang="en-US" altLang="zh-CN" sz="32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78363" y="383160"/>
            <a:ext cx="6304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K8S</a:t>
            </a:r>
            <a:r>
              <a:rPr lang="zh-CN" altLang="en-US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基本架构、稳定性实践、自动化处理模型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757" y="1556791"/>
            <a:ext cx="4944657" cy="520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20" y="1556792"/>
            <a:ext cx="5231904" cy="520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33906" y="1506916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rgbClr val="FFFF00"/>
                </a:solidFill>
              </a:rPr>
              <a:t>Dockerfile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25464" y="1548954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rgbClr val="FFFF00"/>
                </a:solidFill>
              </a:rPr>
              <a:t>y</a:t>
            </a:r>
            <a:r>
              <a:rPr lang="en-US" altLang="zh-CN" dirty="0" err="1" smtClean="0">
                <a:solidFill>
                  <a:srgbClr val="FFFF00"/>
                </a:solidFill>
              </a:rPr>
              <a:t>aml</a:t>
            </a:r>
            <a:r>
              <a:rPr lang="zh-CN" altLang="en-US" dirty="0" smtClean="0">
                <a:solidFill>
                  <a:srgbClr val="FFFF00"/>
                </a:solidFill>
              </a:rPr>
              <a:t>文件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0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6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607" y="2098072"/>
            <a:ext cx="9601039" cy="4320000"/>
          </a:xfrm>
          <a:prstGeom prst="rect">
            <a:avLst/>
          </a:prstGeom>
          <a:ln w="12700">
            <a:miter lim="400000"/>
            <a:headEnd/>
            <a:tailEnd/>
          </a:ln>
          <a:scene3d>
            <a:camera prst="perspectiveRight">
              <a:rot lat="0" lon="18899993" rev="0"/>
            </a:camera>
            <a:lightRig rig="threePt" dir="t"/>
          </a:scene3d>
        </p:spPr>
      </p:pic>
      <p:sp>
        <p:nvSpPr>
          <p:cNvPr id="17" name="矩形 16"/>
          <p:cNvSpPr/>
          <p:nvPr/>
        </p:nvSpPr>
        <p:spPr>
          <a:xfrm>
            <a:off x="191344" y="1772816"/>
            <a:ext cx="839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SKA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1"/>
          <p:cNvSpPr txBox="1"/>
          <p:nvPr/>
        </p:nvSpPr>
        <p:spPr>
          <a:xfrm>
            <a:off x="10475558" y="6607515"/>
            <a:ext cx="17038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00" dirty="0"/>
              <a:t>Courtesy of Dr. An Tao, SHAO</a:t>
            </a:r>
          </a:p>
        </p:txBody>
      </p:sp>
      <p:pic>
        <p:nvPicPr>
          <p:cNvPr id="20" name="image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9026" y="1592964"/>
            <a:ext cx="1890000" cy="2520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rcRect b="626"/>
          <a:stretch>
            <a:fillRect/>
          </a:stretch>
        </p:blipFill>
        <p:spPr>
          <a:xfrm>
            <a:off x="7906351" y="1592964"/>
            <a:ext cx="1831461" cy="2520000"/>
          </a:xfrm>
          <a:custGeom>
            <a:avLst/>
            <a:gdLst>
              <a:gd name="connsiteX0" fmla="*/ 0 w 1820002"/>
              <a:gd name="connsiteY0" fmla="*/ 0 h 2504234"/>
              <a:gd name="connsiteX1" fmla="*/ 1820002 w 1820002"/>
              <a:gd name="connsiteY1" fmla="*/ 0 h 2504234"/>
              <a:gd name="connsiteX2" fmla="*/ 1820002 w 1820002"/>
              <a:gd name="connsiteY2" fmla="*/ 2504234 h 2504234"/>
              <a:gd name="connsiteX3" fmla="*/ 0 w 1820002"/>
              <a:gd name="connsiteY3" fmla="*/ 2504234 h 250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002" h="2504234">
                <a:moveTo>
                  <a:pt x="0" y="0"/>
                </a:moveTo>
                <a:lnTo>
                  <a:pt x="1820002" y="0"/>
                </a:lnTo>
                <a:lnTo>
                  <a:pt x="1820002" y="2504234"/>
                </a:lnTo>
                <a:lnTo>
                  <a:pt x="0" y="2504234"/>
                </a:lnTo>
                <a:close/>
              </a:path>
            </a:pathLst>
          </a:custGeom>
          <a:ln w="3175" cap="flat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22" name="椭圆 21"/>
          <p:cNvSpPr>
            <a:spLocks noChangeAspect="1"/>
          </p:cNvSpPr>
          <p:nvPr/>
        </p:nvSpPr>
        <p:spPr>
          <a:xfrm>
            <a:off x="11163863" y="3631042"/>
            <a:ext cx="360000" cy="360000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连接符 22"/>
          <p:cNvCxnSpPr>
            <a:stCxn id="22" idx="2"/>
            <a:endCxn id="21" idx="1"/>
          </p:cNvCxnSpPr>
          <p:nvPr/>
        </p:nvCxnSpPr>
        <p:spPr>
          <a:xfrm flipH="1" flipV="1">
            <a:off x="9737812" y="1592964"/>
            <a:ext cx="1426051" cy="2218078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>
            <a:stCxn id="22" idx="2"/>
            <a:endCxn id="21" idx="2"/>
          </p:cNvCxnSpPr>
          <p:nvPr/>
        </p:nvCxnSpPr>
        <p:spPr>
          <a:xfrm flipH="1">
            <a:off x="9737812" y="3811042"/>
            <a:ext cx="1426051" cy="301922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rcRect b="7831"/>
          <a:stretch>
            <a:fillRect/>
          </a:stretch>
        </p:blipFill>
        <p:spPr>
          <a:xfrm>
            <a:off x="8548700" y="4433817"/>
            <a:ext cx="3650326" cy="2160000"/>
          </a:xfrm>
          <a:custGeom>
            <a:avLst/>
            <a:gdLst>
              <a:gd name="connsiteX0" fmla="*/ 0 w 3456385"/>
              <a:gd name="connsiteY0" fmla="*/ 0 h 2045240"/>
              <a:gd name="connsiteX1" fmla="*/ 3456385 w 3456385"/>
              <a:gd name="connsiteY1" fmla="*/ 0 h 2045240"/>
              <a:gd name="connsiteX2" fmla="*/ 3456385 w 3456385"/>
              <a:gd name="connsiteY2" fmla="*/ 2045240 h 2045240"/>
              <a:gd name="connsiteX3" fmla="*/ 0 w 3456385"/>
              <a:gd name="connsiteY3" fmla="*/ 2045240 h 204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6385" h="2045240">
                <a:moveTo>
                  <a:pt x="0" y="0"/>
                </a:moveTo>
                <a:lnTo>
                  <a:pt x="3456385" y="0"/>
                </a:lnTo>
                <a:lnTo>
                  <a:pt x="3456385" y="2045240"/>
                </a:lnTo>
                <a:lnTo>
                  <a:pt x="0" y="2045240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26" name="image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6947" y="4433817"/>
            <a:ext cx="1903520" cy="2160000"/>
          </a:xfrm>
          <a:custGeom>
            <a:avLst/>
            <a:gdLst>
              <a:gd name="connsiteX0" fmla="*/ 0 w 1820002"/>
              <a:gd name="connsiteY0" fmla="*/ 0 h 2504234"/>
              <a:gd name="connsiteX1" fmla="*/ 1820002 w 1820002"/>
              <a:gd name="connsiteY1" fmla="*/ 0 h 2504234"/>
              <a:gd name="connsiteX2" fmla="*/ 1820002 w 1820002"/>
              <a:gd name="connsiteY2" fmla="*/ 2504234 h 2504234"/>
              <a:gd name="connsiteX3" fmla="*/ 0 w 1820002"/>
              <a:gd name="connsiteY3" fmla="*/ 2504234 h 250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002" h="2504234">
                <a:moveTo>
                  <a:pt x="0" y="0"/>
                </a:moveTo>
                <a:lnTo>
                  <a:pt x="1820002" y="0"/>
                </a:lnTo>
                <a:lnTo>
                  <a:pt x="1820002" y="2504234"/>
                </a:lnTo>
                <a:lnTo>
                  <a:pt x="0" y="2504234"/>
                </a:lnTo>
                <a:close/>
              </a:path>
            </a:pathLst>
          </a:custGeom>
          <a:ln w="3175" cap="flat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27" name="椭圆 26"/>
          <p:cNvSpPr>
            <a:spLocks noChangeAspect="1"/>
          </p:cNvSpPr>
          <p:nvPr/>
        </p:nvSpPr>
        <p:spPr>
          <a:xfrm>
            <a:off x="9123432" y="5228083"/>
            <a:ext cx="360000" cy="360000"/>
          </a:xfrm>
          <a:prstGeom prst="ellipse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/>
          <p:cNvCxnSpPr>
            <a:stCxn id="27" idx="2"/>
            <a:endCxn id="26" idx="1"/>
          </p:cNvCxnSpPr>
          <p:nvPr/>
        </p:nvCxnSpPr>
        <p:spPr>
          <a:xfrm flipH="1" flipV="1">
            <a:off x="7970467" y="4433817"/>
            <a:ext cx="1152965" cy="974266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27" idx="2"/>
            <a:endCxn id="26" idx="2"/>
          </p:cNvCxnSpPr>
          <p:nvPr/>
        </p:nvCxnSpPr>
        <p:spPr>
          <a:xfrm flipH="1">
            <a:off x="7970467" y="5408083"/>
            <a:ext cx="1152965" cy="1185734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hape 262"/>
          <p:cNvSpPr/>
          <p:nvPr/>
        </p:nvSpPr>
        <p:spPr>
          <a:xfrm>
            <a:off x="7917010" y="1592964"/>
            <a:ext cx="515098" cy="321455"/>
          </a:xfrm>
          <a:prstGeom prst="rect">
            <a:avLst/>
          </a:prstGeom>
          <a:ln w="12700">
            <a:miter lim="400000"/>
          </a:ln>
        </p:spPr>
        <p:txBody>
          <a:bodyPr wrap="none" lIns="67733" tIns="67733" rIns="67733" bIns="67733" anchor="ctr">
            <a:spAutoFit/>
          </a:bodyPr>
          <a:lstStyle>
            <a:lvl1pPr>
              <a:defRPr sz="3200">
                <a:latin typeface="冬青黑体简体中文 W6"/>
                <a:ea typeface="冬青黑体简体中文 W6"/>
                <a:cs typeface="冬青黑体简体中文 W6"/>
                <a:sym typeface="冬青黑体简体中文 W6"/>
              </a:defRPr>
            </a:lvl1pPr>
          </a:lstStyle>
          <a:p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2500</a:t>
            </a:r>
          </a:p>
        </p:txBody>
      </p:sp>
      <p:sp>
        <p:nvSpPr>
          <p:cNvPr id="31" name="Shape 277"/>
          <p:cNvSpPr/>
          <p:nvPr/>
        </p:nvSpPr>
        <p:spPr>
          <a:xfrm>
            <a:off x="6650768" y="6563929"/>
            <a:ext cx="885392" cy="321455"/>
          </a:xfrm>
          <a:prstGeom prst="rect">
            <a:avLst/>
          </a:prstGeom>
          <a:ln w="12700">
            <a:miter lim="400000"/>
          </a:ln>
        </p:spPr>
        <p:txBody>
          <a:bodyPr wrap="none" lIns="67733" tIns="67733" rIns="67733" bIns="67733" anchor="ctr">
            <a:spAutoFit/>
          </a:bodyPr>
          <a:lstStyle/>
          <a:p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</a:t>
            </a: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30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0,</a:t>
            </a: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000</a:t>
            </a:r>
          </a:p>
        </p:txBody>
      </p:sp>
      <p:sp>
        <p:nvSpPr>
          <p:cNvPr id="34" name="矩形 33"/>
          <p:cNvSpPr/>
          <p:nvPr/>
        </p:nvSpPr>
        <p:spPr>
          <a:xfrm>
            <a:off x="407368" y="149731"/>
            <a:ext cx="27799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3.1 </a:t>
            </a:r>
            <a:r>
              <a:rPr lang="zh-CN" altLang="en-US" sz="3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其它应用</a:t>
            </a:r>
            <a:r>
              <a:rPr lang="en-US" altLang="zh-CN" sz="3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--</a:t>
            </a:r>
            <a:endParaRPr lang="en-US" altLang="zh-CN" sz="32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071664" y="383160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平方千米天线阵</a:t>
            </a:r>
            <a:endParaRPr lang="zh-CN" altLang="en-US" b="1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07368" y="149731"/>
            <a:ext cx="27799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3.1 </a:t>
            </a:r>
            <a:r>
              <a:rPr lang="zh-CN" altLang="en-US" sz="3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其它应用</a:t>
            </a:r>
            <a:r>
              <a:rPr lang="en-US" altLang="zh-CN" sz="3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--</a:t>
            </a:r>
            <a:endParaRPr lang="en-US" altLang="zh-CN" sz="32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71664" y="383160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平方千米天线阵</a:t>
            </a:r>
            <a:endParaRPr lang="zh-CN" altLang="en-US" b="1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文本框 11"/>
          <p:cNvSpPr txBox="1"/>
          <p:nvPr/>
        </p:nvSpPr>
        <p:spPr>
          <a:xfrm>
            <a:off x="10344472" y="6580262"/>
            <a:ext cx="17227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/>
              <a:t>Courtesy of Dr. An Tao, SHAO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1" b="97872" l="900" r="96787">
                        <a14:foregroundMark x1="23393" y1="33075" x2="23393" y2="33075"/>
                        <a14:foregroundMark x1="38175" y1="7350" x2="38175" y2="7350"/>
                        <a14:foregroundMark x1="57455" y1="33075" x2="57455" y2="33075"/>
                        <a14:foregroundMark x1="89332" y1="69826" x2="89332" y2="698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134" y="1745230"/>
            <a:ext cx="2162337" cy="1436926"/>
          </a:xfrm>
          <a:prstGeom prst="rect">
            <a:avLst/>
          </a:prstGeom>
        </p:spPr>
      </p:pic>
      <p:pic>
        <p:nvPicPr>
          <p:cNvPr id="8" name="image25.png"/>
          <p:cNvPicPr/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034600" y="3899506"/>
            <a:ext cx="1080000" cy="1080000"/>
          </a:xfrm>
          <a:prstGeom prst="ellipse">
            <a:avLst/>
          </a:prstGeom>
          <a:ln w="15875">
            <a:noFill/>
            <a:miter lim="400000"/>
            <a:headEnd/>
            <a:tailEnd/>
          </a:ln>
        </p:spPr>
      </p:pic>
      <p:pic>
        <p:nvPicPr>
          <p:cNvPr id="9" name="image24.png"/>
          <p:cNvPicPr/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3034600" y="2603471"/>
            <a:ext cx="1080000" cy="1080000"/>
          </a:xfrm>
          <a:prstGeom prst="ellipse">
            <a:avLst/>
          </a:prstGeom>
          <a:ln w="15875">
            <a:noFill/>
            <a:miter lim="400000"/>
            <a:headEnd/>
            <a:tailEnd/>
          </a:ln>
        </p:spPr>
      </p:pic>
      <p:pic>
        <p:nvPicPr>
          <p:cNvPr id="10" name="image26.png"/>
          <p:cNvPicPr/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4618608" y="3106977"/>
            <a:ext cx="1440000" cy="1440000"/>
          </a:xfrm>
          <a:prstGeom prst="ellipse">
            <a:avLst/>
          </a:prstGeom>
          <a:noFill/>
          <a:ln>
            <a:noFill/>
          </a:ln>
          <a:effectLst>
            <a:softEdge rad="38100"/>
          </a:effectLst>
        </p:spPr>
      </p:pic>
      <p:pic>
        <p:nvPicPr>
          <p:cNvPr id="11" name="image27.png"/>
          <p:cNvPicPr/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6706562" y="3106883"/>
            <a:ext cx="1440000" cy="1440000"/>
          </a:xfrm>
          <a:prstGeom prst="ellipse">
            <a:avLst/>
          </a:prstGeom>
          <a:solidFill>
            <a:srgbClr val="4399FB"/>
          </a:solidFill>
          <a:ln>
            <a:noFill/>
          </a:ln>
          <a:effectLst>
            <a:softEdge rad="38100"/>
          </a:effectLst>
        </p:spPr>
      </p:pic>
      <p:sp>
        <p:nvSpPr>
          <p:cNvPr id="12" name="燕尾形 9"/>
          <p:cNvSpPr/>
          <p:nvPr/>
        </p:nvSpPr>
        <p:spPr>
          <a:xfrm>
            <a:off x="4042345" y="3683606"/>
            <a:ext cx="504190" cy="28765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0"/>
          <p:cNvSpPr/>
          <p:nvPr/>
        </p:nvSpPr>
        <p:spPr>
          <a:xfrm>
            <a:off x="6130860" y="3683606"/>
            <a:ext cx="504190" cy="28765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image28.png"/>
          <p:cNvPicPr/>
          <p:nvPr/>
        </p:nvPicPr>
        <p:blipFill>
          <a:blip r:embed="rId8" cstate="screen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0753" y="3294404"/>
            <a:ext cx="1113112" cy="1109278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15" name="image28.png"/>
          <p:cNvPicPr/>
          <p:nvPr/>
        </p:nvPicPr>
        <p:blipFill>
          <a:blip r:embed="rId8" cstate="screen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55669" y="2603443"/>
            <a:ext cx="1113112" cy="1109278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16" name="image28.png"/>
          <p:cNvPicPr/>
          <p:nvPr/>
        </p:nvPicPr>
        <p:blipFill>
          <a:blip r:embed="rId8" cstate="screen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56304" y="3827723"/>
            <a:ext cx="1113112" cy="1109278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sp>
        <p:nvSpPr>
          <p:cNvPr id="17" name="矩形 16"/>
          <p:cNvSpPr/>
          <p:nvPr/>
        </p:nvSpPr>
        <p:spPr>
          <a:xfrm>
            <a:off x="2818700" y="2459326"/>
            <a:ext cx="5400040" cy="302450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29"/>
          <p:cNvSpPr txBox="1"/>
          <p:nvPr/>
        </p:nvSpPr>
        <p:spPr>
          <a:xfrm>
            <a:off x="4474780" y="4619596"/>
            <a:ext cx="2697480" cy="6591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ctr">
              <a:buFont typeface="Wingdings" panose="05000000000000000000" charset="0"/>
              <a:buNone/>
            </a:pPr>
            <a:r>
              <a:rPr lang="zh-CN" altLang="en-US" b="1" dirty="0">
                <a:solidFill>
                  <a:srgbClr val="05547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台址国</a:t>
            </a:r>
          </a:p>
          <a:p>
            <a:pPr indent="0" algn="ctr">
              <a:buFont typeface="Wingdings" panose="05000000000000000000" charset="0"/>
              <a:buNone/>
            </a:pPr>
            <a:r>
              <a:rPr lang="zh-CN" altLang="en-US" dirty="0">
                <a:solidFill>
                  <a:srgbClr val="0554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数据采集、干涉、预处理</a:t>
            </a:r>
          </a:p>
        </p:txBody>
      </p:sp>
      <p:sp>
        <p:nvSpPr>
          <p:cNvPr id="19" name="文本框 30"/>
          <p:cNvSpPr txBox="1"/>
          <p:nvPr/>
        </p:nvSpPr>
        <p:spPr>
          <a:xfrm>
            <a:off x="8578920" y="4998426"/>
            <a:ext cx="2262158" cy="107721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ctr">
              <a:spcAft>
                <a:spcPts val="600"/>
              </a:spcAft>
              <a:buFont typeface="Wingdings" panose="05000000000000000000" charset="0"/>
              <a:buNone/>
            </a:pPr>
            <a:r>
              <a:rPr lang="zh-CN" altLang="en-US" b="1" dirty="0">
                <a:solidFill>
                  <a:srgbClr val="05547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区域中心</a:t>
            </a:r>
          </a:p>
          <a:p>
            <a:pPr indent="0" algn="ctr">
              <a:spcAft>
                <a:spcPts val="600"/>
              </a:spcAft>
              <a:buFont typeface="Wingdings" panose="05000000000000000000" charset="0"/>
              <a:buNone/>
            </a:pPr>
            <a:r>
              <a:rPr lang="zh-CN" altLang="en-US" dirty="0">
                <a:solidFill>
                  <a:srgbClr val="0554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深度分析、存档发布</a:t>
            </a:r>
          </a:p>
          <a:p>
            <a:pPr indent="0" algn="ctr">
              <a:spcAft>
                <a:spcPts val="600"/>
              </a:spcAft>
              <a:buFont typeface="Wingdings" panose="05000000000000000000" charset="0"/>
              <a:buNone/>
            </a:pPr>
            <a:r>
              <a:rPr lang="zh-CN" altLang="en-US" dirty="0">
                <a:solidFill>
                  <a:srgbClr val="0554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科学研究、技术研发</a:t>
            </a:r>
          </a:p>
        </p:txBody>
      </p:sp>
      <p:sp>
        <p:nvSpPr>
          <p:cNvPr id="20" name="Shape 190"/>
          <p:cNvSpPr/>
          <p:nvPr/>
        </p:nvSpPr>
        <p:spPr>
          <a:xfrm>
            <a:off x="3684807" y="1709653"/>
            <a:ext cx="1318881" cy="25648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 marR="40640" indent="40640" defTabSz="914400">
              <a:defRPr sz="1600">
                <a:uFill>
                  <a:solidFill>
                    <a:srgbClr val="FFFFFF"/>
                  </a:solidFill>
                </a:uFill>
                <a:latin typeface="冬青黑体简体中文 W3"/>
                <a:ea typeface="冬青黑体简体中文 W3"/>
                <a:cs typeface="冬青黑体简体中文 W3"/>
                <a:sym typeface="冬青黑体简体中文 W3"/>
              </a:defRPr>
            </a:lvl1pPr>
          </a:lstStyle>
          <a:p>
            <a:pPr lvl="0" algn="ctr">
              <a:defRPr sz="1800">
                <a:uFillTx/>
              </a:defRPr>
            </a:pPr>
            <a:r>
              <a:rPr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 charset="-122"/>
              </a:rPr>
              <a:t>2020</a:t>
            </a:r>
            <a:r>
              <a:rPr sz="1000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sz="1000" b="1" dirty="0"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iragino Sans GB W6" charset="-122"/>
              </a:rPr>
              <a:t>5000PB/</a:t>
            </a:r>
            <a:r>
              <a:rPr lang="zh-CN" altLang="en-US" sz="1000" b="1" dirty="0"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iragino Sans GB W6" charset="-122"/>
              </a:rPr>
              <a:t>天</a:t>
            </a:r>
            <a:endParaRPr sz="1000" b="1" dirty="0">
              <a:solidFill>
                <a:srgbClr val="FF000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Hiragino Sans GB W6" charset="-122"/>
            </a:endParaRPr>
          </a:p>
        </p:txBody>
      </p:sp>
      <p:cxnSp>
        <p:nvCxnSpPr>
          <p:cNvPr id="21" name="直接箭头连接符 29"/>
          <p:cNvCxnSpPr>
            <a:stCxn id="20" idx="2"/>
          </p:cNvCxnSpPr>
          <p:nvPr/>
        </p:nvCxnSpPr>
        <p:spPr>
          <a:xfrm>
            <a:off x="4344248" y="1966133"/>
            <a:ext cx="0" cy="1746588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hape 190"/>
          <p:cNvSpPr/>
          <p:nvPr/>
        </p:nvSpPr>
        <p:spPr>
          <a:xfrm>
            <a:off x="8296094" y="1700808"/>
            <a:ext cx="801311" cy="25648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 marR="40640" indent="40640" defTabSz="914400">
              <a:defRPr sz="1600">
                <a:uFill>
                  <a:solidFill>
                    <a:srgbClr val="FFFFFF"/>
                  </a:solidFill>
                </a:uFill>
                <a:latin typeface="冬青黑体简体中文 W3"/>
                <a:ea typeface="冬青黑体简体中文 W3"/>
                <a:cs typeface="冬青黑体简体中文 W3"/>
                <a:sym typeface="冬青黑体简体中文 W3"/>
              </a:defRPr>
            </a:lvl1pPr>
          </a:lstStyle>
          <a:p>
            <a:pPr lvl="0" algn="ctr">
              <a:defRPr sz="1800">
                <a:uFillTx/>
              </a:defRPr>
            </a:pPr>
            <a:r>
              <a:rPr lang="en-US" altLang="zh-CN" sz="1000" b="1" dirty="0"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iragino Sans GB W6" charset="-122"/>
              </a:rPr>
              <a:t>128PB</a:t>
            </a:r>
            <a:r>
              <a:rPr lang="en-US" altLang="zh-CN" sz="1000" b="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000" b="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sz="1000" b="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Shape 190"/>
          <p:cNvSpPr/>
          <p:nvPr/>
        </p:nvSpPr>
        <p:spPr>
          <a:xfrm>
            <a:off x="7016209" y="2070409"/>
            <a:ext cx="821734" cy="25648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 marR="40640" indent="40640" defTabSz="914400">
              <a:defRPr sz="1600">
                <a:uFill>
                  <a:solidFill>
                    <a:srgbClr val="FFFFFF"/>
                  </a:solidFill>
                </a:uFill>
                <a:latin typeface="冬青黑体简体中文 W3"/>
                <a:ea typeface="冬青黑体简体中文 W3"/>
                <a:cs typeface="冬青黑体简体中文 W3"/>
                <a:sym typeface="冬青黑体简体中文 W3"/>
              </a:defRPr>
            </a:lvl1pPr>
          </a:lstStyle>
          <a:p>
            <a:pPr lvl="0" algn="ctr">
              <a:defRPr sz="1800">
                <a:uFillTx/>
              </a:defRPr>
            </a:pPr>
            <a:r>
              <a:rPr lang="en-US" altLang="zh-CN" sz="1000" b="1" dirty="0"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iragino Sans GB W6" charset="-122"/>
              </a:rPr>
              <a:t>300Pflops</a:t>
            </a:r>
            <a:endParaRPr sz="1000" b="1" dirty="0">
              <a:solidFill>
                <a:srgbClr val="FF000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Hiragino Sans GB W6" charset="-122"/>
            </a:endParaRPr>
          </a:p>
        </p:txBody>
      </p:sp>
      <p:sp>
        <p:nvSpPr>
          <p:cNvPr id="24" name="Shape 190"/>
          <p:cNvSpPr/>
          <p:nvPr/>
        </p:nvSpPr>
        <p:spPr>
          <a:xfrm>
            <a:off x="5760258" y="1708713"/>
            <a:ext cx="1371010" cy="25648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 marR="40640" indent="40640" defTabSz="914400">
              <a:defRPr sz="1600">
                <a:uFill>
                  <a:solidFill>
                    <a:srgbClr val="FFFFFF"/>
                  </a:solidFill>
                </a:uFill>
                <a:latin typeface="冬青黑体简体中文 W3"/>
                <a:ea typeface="冬青黑体简体中文 W3"/>
                <a:cs typeface="冬青黑体简体中文 W3"/>
                <a:sym typeface="冬青黑体简体中文 W3"/>
              </a:defRPr>
            </a:lvl1pPr>
          </a:lstStyle>
          <a:p>
            <a:pPr lvl="0" algn="ctr">
              <a:defRPr sz="1800">
                <a:uFillTx/>
              </a:defRPr>
            </a:pPr>
            <a:r>
              <a:rPr sz="1000" b="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 charset="-122"/>
              </a:rPr>
              <a:t>2020: 50PB/</a:t>
            </a:r>
            <a:r>
              <a:rPr lang="zh-CN" altLang="en-US" sz="1000" b="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 charset="-122"/>
              </a:rPr>
              <a:t>天</a:t>
            </a:r>
            <a:endParaRPr sz="1000" b="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  <a:cs typeface="Hiragino Sans GB W6" charset="-122"/>
            </a:endParaRPr>
          </a:p>
        </p:txBody>
      </p:sp>
      <p:sp>
        <p:nvSpPr>
          <p:cNvPr id="25" name="燕尾形箭头 29"/>
          <p:cNvSpPr/>
          <p:nvPr/>
        </p:nvSpPr>
        <p:spPr>
          <a:xfrm>
            <a:off x="8388113" y="3666554"/>
            <a:ext cx="488950" cy="367030"/>
          </a:xfrm>
          <a:prstGeom prst="notchedRightArrow">
            <a:avLst/>
          </a:prstGeom>
          <a:solidFill>
            <a:srgbClr val="34A4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接箭头连接符 29"/>
          <p:cNvCxnSpPr>
            <a:stCxn id="24" idx="2"/>
          </p:cNvCxnSpPr>
          <p:nvPr/>
        </p:nvCxnSpPr>
        <p:spPr>
          <a:xfrm>
            <a:off x="6445763" y="1965193"/>
            <a:ext cx="0" cy="1718278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9"/>
          <p:cNvCxnSpPr>
            <a:stCxn id="22" idx="2"/>
            <a:endCxn id="25" idx="0"/>
          </p:cNvCxnSpPr>
          <p:nvPr/>
        </p:nvCxnSpPr>
        <p:spPr>
          <a:xfrm flipH="1">
            <a:off x="8693548" y="1957288"/>
            <a:ext cx="3202" cy="170926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9"/>
          <p:cNvCxnSpPr>
            <a:endCxn id="11" idx="0"/>
          </p:cNvCxnSpPr>
          <p:nvPr/>
        </p:nvCxnSpPr>
        <p:spPr>
          <a:xfrm flipH="1">
            <a:off x="7426562" y="2296638"/>
            <a:ext cx="514" cy="810245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44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07368" y="149731"/>
            <a:ext cx="1680268" cy="736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3.2 </a:t>
            </a:r>
            <a:r>
              <a:rPr lang="zh-CN" altLang="en-US" sz="3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总结</a:t>
            </a:r>
            <a:endParaRPr lang="en-US" altLang="zh-CN" sz="32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2483" y="1916832"/>
            <a:ext cx="10009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b="1" dirty="0" smtClean="0">
                <a:latin typeface="Cambria" pitchFamily="18" charset="0"/>
                <a:ea typeface="Cambria" pitchFamily="18" charset="0"/>
              </a:rPr>
              <a:t>通过集成容器与镜像仓库，构建了一套容器存储与分发环境，有效解决了共享冲突、软件兼容等问题，提高了科研效率；</a:t>
            </a:r>
            <a:endParaRPr lang="en-US" altLang="zh-CN" b="1" dirty="0" smtClean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0519" y="3164775"/>
            <a:ext cx="98908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b="1" dirty="0" smtClean="0">
                <a:latin typeface="Cambria" pitchFamily="18" charset="0"/>
                <a:ea typeface="Cambria" pitchFamily="18" charset="0"/>
              </a:rPr>
              <a:t>部署</a:t>
            </a:r>
            <a:r>
              <a:rPr lang="en-US" altLang="zh-CN" b="1" dirty="0" smtClean="0">
                <a:latin typeface="Cambria" pitchFamily="18" charset="0"/>
                <a:ea typeface="Cambria" pitchFamily="18" charset="0"/>
              </a:rPr>
              <a:t>K8S</a:t>
            </a:r>
            <a:r>
              <a:rPr lang="zh-CN" altLang="en-US" b="1" dirty="0" smtClean="0">
                <a:latin typeface="Cambria" pitchFamily="18" charset="0"/>
                <a:ea typeface="Cambria" pitchFamily="18" charset="0"/>
              </a:rPr>
              <a:t>私有云环境，设计了基于消息队列的弹性计算模型，并已实</a:t>
            </a:r>
            <a:endParaRPr lang="en-US" altLang="zh-CN" b="1" dirty="0" smtClean="0">
              <a:latin typeface="Cambria" pitchFamily="18" charset="0"/>
              <a:ea typeface="Cambria" pitchFamily="18" charset="0"/>
            </a:endParaRPr>
          </a:p>
          <a:p>
            <a:r>
              <a:rPr lang="en-US" altLang="zh-CN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altLang="zh-CN" b="1" dirty="0" smtClean="0">
                <a:latin typeface="Cambria" pitchFamily="18" charset="0"/>
                <a:ea typeface="Cambria" pitchFamily="18" charset="0"/>
              </a:rPr>
              <a:t>    </a:t>
            </a:r>
            <a:r>
              <a:rPr lang="zh-CN" altLang="en-US" b="1" dirty="0" smtClean="0">
                <a:latin typeface="Cambria" pitchFamily="18" charset="0"/>
                <a:ea typeface="Cambria" pitchFamily="18" charset="0"/>
              </a:rPr>
              <a:t>际应用到脉冲星</a:t>
            </a:r>
            <a:r>
              <a:rPr lang="en-US" altLang="zh-CN" b="1" dirty="0" smtClean="0">
                <a:latin typeface="Cambria" pitchFamily="18" charset="0"/>
                <a:ea typeface="Cambria" pitchFamily="18" charset="0"/>
              </a:rPr>
              <a:t>CPU/GPU</a:t>
            </a:r>
            <a:r>
              <a:rPr lang="zh-CN" altLang="en-US" b="1" dirty="0" smtClean="0">
                <a:latin typeface="Cambria" pitchFamily="18" charset="0"/>
                <a:ea typeface="Cambria" pitchFamily="18" charset="0"/>
              </a:rPr>
              <a:t>搜寻、数据压缩等计算环境当中，实现了数</a:t>
            </a:r>
            <a:endParaRPr lang="en-US" altLang="zh-CN" b="1" dirty="0" smtClean="0">
              <a:latin typeface="Cambria" pitchFamily="18" charset="0"/>
              <a:ea typeface="Cambria" pitchFamily="18" charset="0"/>
            </a:endParaRPr>
          </a:p>
          <a:p>
            <a:r>
              <a:rPr lang="en-US" altLang="zh-CN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altLang="zh-CN" b="1" dirty="0" smtClean="0">
                <a:latin typeface="Cambria" pitchFamily="18" charset="0"/>
                <a:ea typeface="Cambria" pitchFamily="18" charset="0"/>
              </a:rPr>
              <a:t>   </a:t>
            </a:r>
            <a:r>
              <a:rPr lang="zh-CN" altLang="en-US" b="1" dirty="0" smtClean="0">
                <a:latin typeface="Cambria" pitchFamily="18" charset="0"/>
                <a:ea typeface="Cambria" pitchFamily="18" charset="0"/>
              </a:rPr>
              <a:t>据处理的自动化运行；</a:t>
            </a:r>
            <a:endParaRPr lang="en-US" altLang="zh-CN" b="1" dirty="0" smtClean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6199" y="4830251"/>
            <a:ext cx="10009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b="1" dirty="0" smtClean="0">
                <a:latin typeface="Cambria" pitchFamily="18" charset="0"/>
                <a:ea typeface="Cambria" pitchFamily="18" charset="0"/>
              </a:rPr>
              <a:t>基于容器云的数据处理方法，未来可以应用到更多的数据处理环境当中，如</a:t>
            </a:r>
            <a:r>
              <a:rPr lang="en-US" altLang="zh-CN" b="1" dirty="0" smtClean="0">
                <a:latin typeface="Cambria" pitchFamily="18" charset="0"/>
                <a:ea typeface="Cambria" pitchFamily="18" charset="0"/>
              </a:rPr>
              <a:t>SKA</a:t>
            </a:r>
            <a:r>
              <a:rPr lang="zh-CN" altLang="en-US" b="1" dirty="0" smtClean="0">
                <a:latin typeface="Cambria" pitchFamily="18" charset="0"/>
                <a:ea typeface="Cambria" pitchFamily="18" charset="0"/>
              </a:rPr>
              <a:t>、</a:t>
            </a:r>
            <a:r>
              <a:rPr lang="en-US" altLang="zh-CN" b="1" dirty="0" smtClean="0">
                <a:latin typeface="Cambria" pitchFamily="18" charset="0"/>
                <a:ea typeface="Cambria" pitchFamily="18" charset="0"/>
              </a:rPr>
              <a:t>QTT</a:t>
            </a:r>
            <a:r>
              <a:rPr lang="zh-CN" altLang="en-US" b="1" dirty="0">
                <a:latin typeface="Cambria" pitchFamily="18" charset="0"/>
                <a:ea typeface="Cambria" pitchFamily="18" charset="0"/>
              </a:rPr>
              <a:t>、</a:t>
            </a:r>
            <a:r>
              <a:rPr lang="en-US" altLang="zh-CN" b="1" dirty="0" smtClean="0">
                <a:latin typeface="Cambria" pitchFamily="18" charset="0"/>
                <a:ea typeface="Cambria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395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ctrTitle"/>
          </p:nvPr>
        </p:nvSpPr>
        <p:spPr>
          <a:xfrm>
            <a:off x="0" y="1988840"/>
            <a:ext cx="12192000" cy="2520280"/>
          </a:xfrm>
        </p:spPr>
        <p:txBody>
          <a:bodyPr/>
          <a:lstStyle/>
          <a:p>
            <a:r>
              <a:rPr lang="zh-CN" altLang="en-US" sz="6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谢  谢！</a:t>
            </a:r>
            <a:endParaRPr lang="en-US" altLang="zh-CN" sz="6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679" y="1988840"/>
            <a:ext cx="2592288" cy="2592288"/>
          </a:xfrm>
          <a:prstGeom prst="rect">
            <a:avLst/>
          </a:prstGeom>
        </p:spPr>
      </p:pic>
      <p:sp>
        <p:nvSpPr>
          <p:cNvPr id="4" name="文本框 6"/>
          <p:cNvSpPr txBox="1"/>
          <p:nvPr/>
        </p:nvSpPr>
        <p:spPr>
          <a:xfrm>
            <a:off x="9326576" y="1819563"/>
            <a:ext cx="1737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China-VO </a:t>
            </a:r>
            <a:r>
              <a:rPr lang="zh-CN" altLang="en-US" sz="1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公众号</a:t>
            </a:r>
            <a:endParaRPr lang="zh-CN" altLang="en-US" sz="1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613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4651932" y="4856216"/>
            <a:ext cx="865564" cy="865564"/>
          </a:xfrm>
          <a:prstGeom prst="ellipse">
            <a:avLst/>
          </a:prstGeom>
          <a:solidFill>
            <a:srgbClr val="0068D1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38" tIns="45719" rIns="91438" bIns="45719"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微软雅黑" panose="020B0503020204020204" pitchFamily="34" charset="-122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4544705" y="1661460"/>
            <a:ext cx="4839084" cy="7013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457189">
              <a:lnSpc>
                <a:spcPct val="130000"/>
              </a:lnSpc>
            </a:pPr>
            <a:r>
              <a:rPr lang="en-US" altLang="zh-CN" sz="16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1.1 </a:t>
            </a:r>
            <a:r>
              <a:rPr lang="zh-CN" altLang="en-US" sz="16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背景介绍</a:t>
            </a:r>
            <a:endParaRPr lang="en-US" altLang="zh-CN" sz="16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457189">
              <a:lnSpc>
                <a:spcPct val="130000"/>
              </a:lnSpc>
            </a:pPr>
            <a:r>
              <a:rPr lang="en-US" altLang="zh-CN" sz="16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1.2 </a:t>
            </a:r>
            <a:r>
              <a:rPr lang="zh-CN" altLang="en-US" sz="16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存在的问题与基本需求</a:t>
            </a:r>
          </a:p>
        </p:txBody>
      </p:sp>
      <p:sp>
        <p:nvSpPr>
          <p:cNvPr id="8" name="文本框 4"/>
          <p:cNvSpPr txBox="1"/>
          <p:nvPr/>
        </p:nvSpPr>
        <p:spPr>
          <a:xfrm>
            <a:off x="4890190" y="2996952"/>
            <a:ext cx="5310265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457189">
              <a:lnSpc>
                <a:spcPct val="150000"/>
              </a:lnSpc>
            </a:pPr>
            <a:r>
              <a:rPr lang="zh-CN" altLang="en-US" sz="16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解决方案与模型构建</a:t>
            </a:r>
            <a:endParaRPr lang="en-US" altLang="zh-CN" sz="16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457189">
              <a:lnSpc>
                <a:spcPct val="150000"/>
              </a:lnSpc>
            </a:pPr>
            <a:r>
              <a:rPr lang="en-US" altLang="zh-CN" sz="16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en-US" altLang="zh-CN" sz="16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2.1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Docker</a:t>
            </a:r>
            <a:r>
              <a:rPr lang="zh-CN" altLang="en-US" sz="16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，客户端</a:t>
            </a:r>
            <a:r>
              <a:rPr lang="en-US" altLang="zh-CN" sz="16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16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引擎</a:t>
            </a:r>
            <a:r>
              <a:rPr lang="en-US" altLang="zh-CN" sz="16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16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镜像仓库</a:t>
            </a:r>
            <a:endParaRPr lang="en-US" altLang="zh-CN" sz="16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457189">
              <a:lnSpc>
                <a:spcPct val="150000"/>
              </a:lnSpc>
            </a:pPr>
            <a:r>
              <a:rPr lang="en-US" altLang="zh-CN" sz="16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  2.2 k8s</a:t>
            </a:r>
            <a:r>
              <a:rPr lang="zh-CN" altLang="en-US" sz="16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基本架构、稳定性实践、自动化处理模型</a:t>
            </a:r>
            <a:endParaRPr lang="en-US" altLang="zh-CN" sz="16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文本框 5"/>
          <p:cNvSpPr txBox="1"/>
          <p:nvPr/>
        </p:nvSpPr>
        <p:spPr>
          <a:xfrm>
            <a:off x="5663952" y="4860078"/>
            <a:ext cx="4392488" cy="7875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zh-CN" sz="16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16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其它应用</a:t>
            </a:r>
            <a:endParaRPr lang="en-US" altLang="zh-CN" sz="16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>
              <a:lnSpc>
                <a:spcPct val="150000"/>
              </a:lnSpc>
            </a:pPr>
            <a:r>
              <a:rPr lang="en-US" altLang="zh-CN" sz="16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 </a:t>
            </a:r>
            <a:r>
              <a:rPr lang="zh-CN" altLang="en-US" sz="16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zh-CN" altLang="en-US" sz="16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6"/>
          <p:cNvSpPr txBox="1"/>
          <p:nvPr/>
        </p:nvSpPr>
        <p:spPr>
          <a:xfrm flipH="1">
            <a:off x="3321738" y="4845834"/>
            <a:ext cx="1330194" cy="8874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8" tIns="45719" rIns="91438" bIns="45719" rtlCol="0">
            <a:spAutoFit/>
          </a:bodyPr>
          <a:lstStyle/>
          <a:p>
            <a:pPr algn="r" defTabSz="457189">
              <a:lnSpc>
                <a:spcPts val="6000"/>
              </a:lnSpc>
            </a:pPr>
            <a:r>
              <a:rPr kumimoji="1" lang="en-US" altLang="zh-CN" sz="6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  <a:ea typeface="微软雅黑" panose="020B0503020204020204" pitchFamily="34" charset="-122"/>
              </a:rPr>
              <a:t>03</a:t>
            </a:r>
            <a:endParaRPr kumimoji="1" lang="zh-CN" altLang="en-US" sz="6000" b="1" dirty="0">
              <a:solidFill>
                <a:prstClr val="black">
                  <a:lumMod val="75000"/>
                  <a:lumOff val="25000"/>
                </a:prstClr>
              </a:solidFill>
              <a:latin typeface="Century Gothic"/>
              <a:ea typeface="微软雅黑" panose="020B0503020204020204" pitchFamily="34" charset="-122"/>
            </a:endParaRPr>
          </a:p>
        </p:txBody>
      </p:sp>
      <p:sp>
        <p:nvSpPr>
          <p:cNvPr id="11" name="文本框 8"/>
          <p:cNvSpPr txBox="1"/>
          <p:nvPr/>
        </p:nvSpPr>
        <p:spPr>
          <a:xfrm flipH="1">
            <a:off x="2626540" y="3211466"/>
            <a:ext cx="1330194" cy="8874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8" tIns="45719" rIns="91438" bIns="45719" rtlCol="0">
            <a:spAutoFit/>
          </a:bodyPr>
          <a:lstStyle/>
          <a:p>
            <a:pPr algn="r" defTabSz="457189">
              <a:lnSpc>
                <a:spcPts val="6000"/>
              </a:lnSpc>
            </a:pPr>
            <a:r>
              <a:rPr kumimoji="1" lang="en-US" altLang="zh-CN" sz="6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  <a:ea typeface="微软雅黑" panose="020B0503020204020204" pitchFamily="34" charset="-122"/>
              </a:rPr>
              <a:t>02</a:t>
            </a:r>
            <a:endParaRPr kumimoji="1" lang="zh-CN" altLang="en-US" sz="6000" b="1" dirty="0">
              <a:solidFill>
                <a:prstClr val="black">
                  <a:lumMod val="75000"/>
                  <a:lumOff val="25000"/>
                </a:prstClr>
              </a:solidFill>
              <a:latin typeface="Century Gothic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963821" y="3222397"/>
            <a:ext cx="865564" cy="865564"/>
          </a:xfrm>
          <a:prstGeom prst="ellipse">
            <a:avLst/>
          </a:prstGeom>
          <a:solidFill>
            <a:srgbClr val="0B316C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38" tIns="45719" rIns="91438" bIns="45719" rtlCol="0" anchor="ctr"/>
          <a:lstStyle/>
          <a:p>
            <a:pPr algn="ctr" defTabSz="457189"/>
            <a:endParaRPr kumimoji="1" lang="zh-CN" altLang="en-US" sz="1800" kern="0" smtClean="0">
              <a:solidFill>
                <a:prstClr val="white"/>
              </a:solidFill>
              <a:latin typeface="Century Gothic"/>
              <a:ea typeface="微软雅黑" panose="020B0503020204020204" pitchFamily="34" charset="-122"/>
            </a:endParaRPr>
          </a:p>
        </p:txBody>
      </p:sp>
      <p:sp>
        <p:nvSpPr>
          <p:cNvPr id="13" name="文本框 10"/>
          <p:cNvSpPr txBox="1"/>
          <p:nvPr/>
        </p:nvSpPr>
        <p:spPr>
          <a:xfrm flipH="1">
            <a:off x="1991544" y="1677482"/>
            <a:ext cx="1330194" cy="8874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8" tIns="45719" rIns="91438" bIns="45719" rtlCol="0">
            <a:spAutoFit/>
          </a:bodyPr>
          <a:lstStyle/>
          <a:p>
            <a:pPr algn="r" defTabSz="457189">
              <a:lnSpc>
                <a:spcPts val="6000"/>
              </a:lnSpc>
            </a:pPr>
            <a:r>
              <a:rPr kumimoji="1" lang="en-US" altLang="zh-CN" sz="6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  <a:ea typeface="微软雅黑" panose="020B0503020204020204" pitchFamily="34" charset="-122"/>
              </a:rPr>
              <a:t>01</a:t>
            </a:r>
            <a:endParaRPr kumimoji="1" lang="zh-CN" altLang="en-US" sz="6000" b="1" dirty="0">
              <a:solidFill>
                <a:prstClr val="black">
                  <a:lumMod val="75000"/>
                  <a:lumOff val="25000"/>
                </a:prstClr>
              </a:solidFill>
              <a:latin typeface="Century Gothic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3328824" y="1688413"/>
            <a:ext cx="865564" cy="865564"/>
          </a:xfrm>
          <a:prstGeom prst="ellipse">
            <a:avLst/>
          </a:prstGeom>
          <a:solidFill>
            <a:srgbClr val="0068D1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38" tIns="45719" rIns="91438" bIns="45719"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微软雅黑" panose="020B0503020204020204" pitchFamily="34" charset="-122"/>
            </a:endParaRPr>
          </a:p>
        </p:txBody>
      </p:sp>
      <p:grpSp>
        <p:nvGrpSpPr>
          <p:cNvPr id="15" name="组 1"/>
          <p:cNvGrpSpPr/>
          <p:nvPr/>
        </p:nvGrpSpPr>
        <p:grpSpPr>
          <a:xfrm>
            <a:off x="3514502" y="1843722"/>
            <a:ext cx="505529" cy="521606"/>
            <a:chOff x="2918443" y="958398"/>
            <a:chExt cx="505529" cy="521606"/>
          </a:xfrm>
        </p:grpSpPr>
        <p:sp>
          <p:nvSpPr>
            <p:cNvPr id="16" name="Freeform 54"/>
            <p:cNvSpPr>
              <a:spLocks noEditPoints="1"/>
            </p:cNvSpPr>
            <p:nvPr/>
          </p:nvSpPr>
          <p:spPr bwMode="auto">
            <a:xfrm>
              <a:off x="2918443" y="958398"/>
              <a:ext cx="505529" cy="521606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66" y="0"/>
                </a:cxn>
                <a:cxn ang="0">
                  <a:pos x="36" y="14"/>
                </a:cxn>
                <a:cxn ang="0">
                  <a:pos x="14" y="36"/>
                </a:cxn>
                <a:cxn ang="0">
                  <a:pos x="0" y="68"/>
                </a:cxn>
                <a:cxn ang="0">
                  <a:pos x="0" y="498"/>
                </a:cxn>
                <a:cxn ang="0">
                  <a:pos x="0" y="514"/>
                </a:cxn>
                <a:cxn ang="0">
                  <a:pos x="14" y="546"/>
                </a:cxn>
                <a:cxn ang="0">
                  <a:pos x="36" y="570"/>
                </a:cxn>
                <a:cxn ang="0">
                  <a:pos x="66" y="582"/>
                </a:cxn>
                <a:cxn ang="0">
                  <a:pos x="482" y="584"/>
                </a:cxn>
                <a:cxn ang="0">
                  <a:pos x="498" y="582"/>
                </a:cxn>
                <a:cxn ang="0">
                  <a:pos x="528" y="570"/>
                </a:cxn>
                <a:cxn ang="0">
                  <a:pos x="550" y="546"/>
                </a:cxn>
                <a:cxn ang="0">
                  <a:pos x="564" y="514"/>
                </a:cxn>
                <a:cxn ang="0">
                  <a:pos x="566" y="84"/>
                </a:cxn>
                <a:cxn ang="0">
                  <a:pos x="564" y="68"/>
                </a:cxn>
                <a:cxn ang="0">
                  <a:pos x="550" y="36"/>
                </a:cxn>
                <a:cxn ang="0">
                  <a:pos x="528" y="14"/>
                </a:cxn>
                <a:cxn ang="0">
                  <a:pos x="498" y="0"/>
                </a:cxn>
                <a:cxn ang="0">
                  <a:pos x="482" y="0"/>
                </a:cxn>
                <a:cxn ang="0">
                  <a:pos x="518" y="498"/>
                </a:cxn>
                <a:cxn ang="0">
                  <a:pos x="514" y="512"/>
                </a:cxn>
                <a:cxn ang="0">
                  <a:pos x="506" y="522"/>
                </a:cxn>
                <a:cxn ang="0">
                  <a:pos x="496" y="530"/>
                </a:cxn>
                <a:cxn ang="0">
                  <a:pos x="482" y="534"/>
                </a:cxn>
                <a:cxn ang="0">
                  <a:pos x="82" y="534"/>
                </a:cxn>
                <a:cxn ang="0">
                  <a:pos x="68" y="530"/>
                </a:cxn>
                <a:cxn ang="0">
                  <a:pos x="58" y="522"/>
                </a:cxn>
                <a:cxn ang="0">
                  <a:pos x="50" y="512"/>
                </a:cxn>
                <a:cxn ang="0">
                  <a:pos x="48" y="498"/>
                </a:cxn>
                <a:cxn ang="0">
                  <a:pos x="48" y="84"/>
                </a:cxn>
                <a:cxn ang="0">
                  <a:pos x="50" y="72"/>
                </a:cxn>
                <a:cxn ang="0">
                  <a:pos x="58" y="60"/>
                </a:cxn>
                <a:cxn ang="0">
                  <a:pos x="68" y="52"/>
                </a:cxn>
                <a:cxn ang="0">
                  <a:pos x="82" y="50"/>
                </a:cxn>
                <a:cxn ang="0">
                  <a:pos x="482" y="50"/>
                </a:cxn>
                <a:cxn ang="0">
                  <a:pos x="496" y="52"/>
                </a:cxn>
                <a:cxn ang="0">
                  <a:pos x="506" y="60"/>
                </a:cxn>
                <a:cxn ang="0">
                  <a:pos x="514" y="72"/>
                </a:cxn>
                <a:cxn ang="0">
                  <a:pos x="518" y="84"/>
                </a:cxn>
              </a:cxnLst>
              <a:rect l="0" t="0" r="r" b="b"/>
              <a:pathLst>
                <a:path w="566" h="584">
                  <a:moveTo>
                    <a:pt x="482" y="0"/>
                  </a:moveTo>
                  <a:lnTo>
                    <a:pt x="82" y="0"/>
                  </a:lnTo>
                  <a:lnTo>
                    <a:pt x="82" y="0"/>
                  </a:lnTo>
                  <a:lnTo>
                    <a:pt x="66" y="0"/>
                  </a:lnTo>
                  <a:lnTo>
                    <a:pt x="50" y="6"/>
                  </a:lnTo>
                  <a:lnTo>
                    <a:pt x="36" y="14"/>
                  </a:lnTo>
                  <a:lnTo>
                    <a:pt x="24" y="24"/>
                  </a:lnTo>
                  <a:lnTo>
                    <a:pt x="14" y="36"/>
                  </a:lnTo>
                  <a:lnTo>
                    <a:pt x="6" y="52"/>
                  </a:lnTo>
                  <a:lnTo>
                    <a:pt x="0" y="68"/>
                  </a:lnTo>
                  <a:lnTo>
                    <a:pt x="0" y="84"/>
                  </a:lnTo>
                  <a:lnTo>
                    <a:pt x="0" y="498"/>
                  </a:lnTo>
                  <a:lnTo>
                    <a:pt x="0" y="498"/>
                  </a:lnTo>
                  <a:lnTo>
                    <a:pt x="0" y="514"/>
                  </a:lnTo>
                  <a:lnTo>
                    <a:pt x="6" y="532"/>
                  </a:lnTo>
                  <a:lnTo>
                    <a:pt x="14" y="546"/>
                  </a:lnTo>
                  <a:lnTo>
                    <a:pt x="24" y="558"/>
                  </a:lnTo>
                  <a:lnTo>
                    <a:pt x="36" y="570"/>
                  </a:lnTo>
                  <a:lnTo>
                    <a:pt x="50" y="578"/>
                  </a:lnTo>
                  <a:lnTo>
                    <a:pt x="66" y="582"/>
                  </a:lnTo>
                  <a:lnTo>
                    <a:pt x="82" y="584"/>
                  </a:lnTo>
                  <a:lnTo>
                    <a:pt x="482" y="584"/>
                  </a:lnTo>
                  <a:lnTo>
                    <a:pt x="482" y="584"/>
                  </a:lnTo>
                  <a:lnTo>
                    <a:pt x="498" y="582"/>
                  </a:lnTo>
                  <a:lnTo>
                    <a:pt x="514" y="578"/>
                  </a:lnTo>
                  <a:lnTo>
                    <a:pt x="528" y="570"/>
                  </a:lnTo>
                  <a:lnTo>
                    <a:pt x="540" y="558"/>
                  </a:lnTo>
                  <a:lnTo>
                    <a:pt x="550" y="546"/>
                  </a:lnTo>
                  <a:lnTo>
                    <a:pt x="558" y="532"/>
                  </a:lnTo>
                  <a:lnTo>
                    <a:pt x="564" y="514"/>
                  </a:lnTo>
                  <a:lnTo>
                    <a:pt x="566" y="498"/>
                  </a:lnTo>
                  <a:lnTo>
                    <a:pt x="566" y="84"/>
                  </a:lnTo>
                  <a:lnTo>
                    <a:pt x="566" y="84"/>
                  </a:lnTo>
                  <a:lnTo>
                    <a:pt x="564" y="68"/>
                  </a:lnTo>
                  <a:lnTo>
                    <a:pt x="558" y="52"/>
                  </a:lnTo>
                  <a:lnTo>
                    <a:pt x="550" y="36"/>
                  </a:lnTo>
                  <a:lnTo>
                    <a:pt x="540" y="24"/>
                  </a:lnTo>
                  <a:lnTo>
                    <a:pt x="528" y="14"/>
                  </a:lnTo>
                  <a:lnTo>
                    <a:pt x="514" y="6"/>
                  </a:lnTo>
                  <a:lnTo>
                    <a:pt x="498" y="0"/>
                  </a:lnTo>
                  <a:lnTo>
                    <a:pt x="482" y="0"/>
                  </a:lnTo>
                  <a:lnTo>
                    <a:pt x="482" y="0"/>
                  </a:lnTo>
                  <a:close/>
                  <a:moveTo>
                    <a:pt x="518" y="498"/>
                  </a:moveTo>
                  <a:lnTo>
                    <a:pt x="518" y="498"/>
                  </a:lnTo>
                  <a:lnTo>
                    <a:pt x="516" y="504"/>
                  </a:lnTo>
                  <a:lnTo>
                    <a:pt x="514" y="512"/>
                  </a:lnTo>
                  <a:lnTo>
                    <a:pt x="510" y="518"/>
                  </a:lnTo>
                  <a:lnTo>
                    <a:pt x="506" y="522"/>
                  </a:lnTo>
                  <a:lnTo>
                    <a:pt x="502" y="526"/>
                  </a:lnTo>
                  <a:lnTo>
                    <a:pt x="496" y="530"/>
                  </a:lnTo>
                  <a:lnTo>
                    <a:pt x="488" y="532"/>
                  </a:lnTo>
                  <a:lnTo>
                    <a:pt x="482" y="534"/>
                  </a:lnTo>
                  <a:lnTo>
                    <a:pt x="82" y="534"/>
                  </a:lnTo>
                  <a:lnTo>
                    <a:pt x="82" y="534"/>
                  </a:lnTo>
                  <a:lnTo>
                    <a:pt x="76" y="532"/>
                  </a:lnTo>
                  <a:lnTo>
                    <a:pt x="68" y="530"/>
                  </a:lnTo>
                  <a:lnTo>
                    <a:pt x="62" y="526"/>
                  </a:lnTo>
                  <a:lnTo>
                    <a:pt x="58" y="522"/>
                  </a:lnTo>
                  <a:lnTo>
                    <a:pt x="54" y="518"/>
                  </a:lnTo>
                  <a:lnTo>
                    <a:pt x="50" y="512"/>
                  </a:lnTo>
                  <a:lnTo>
                    <a:pt x="48" y="504"/>
                  </a:lnTo>
                  <a:lnTo>
                    <a:pt x="48" y="498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0" y="72"/>
                  </a:lnTo>
                  <a:lnTo>
                    <a:pt x="54" y="66"/>
                  </a:lnTo>
                  <a:lnTo>
                    <a:pt x="58" y="60"/>
                  </a:lnTo>
                  <a:lnTo>
                    <a:pt x="62" y="56"/>
                  </a:lnTo>
                  <a:lnTo>
                    <a:pt x="68" y="52"/>
                  </a:lnTo>
                  <a:lnTo>
                    <a:pt x="76" y="50"/>
                  </a:lnTo>
                  <a:lnTo>
                    <a:pt x="82" y="50"/>
                  </a:lnTo>
                  <a:lnTo>
                    <a:pt x="482" y="50"/>
                  </a:lnTo>
                  <a:lnTo>
                    <a:pt x="482" y="50"/>
                  </a:lnTo>
                  <a:lnTo>
                    <a:pt x="488" y="50"/>
                  </a:lnTo>
                  <a:lnTo>
                    <a:pt x="496" y="52"/>
                  </a:lnTo>
                  <a:lnTo>
                    <a:pt x="502" y="56"/>
                  </a:lnTo>
                  <a:lnTo>
                    <a:pt x="506" y="60"/>
                  </a:lnTo>
                  <a:lnTo>
                    <a:pt x="510" y="66"/>
                  </a:lnTo>
                  <a:lnTo>
                    <a:pt x="514" y="72"/>
                  </a:lnTo>
                  <a:lnTo>
                    <a:pt x="516" y="78"/>
                  </a:lnTo>
                  <a:lnTo>
                    <a:pt x="518" y="84"/>
                  </a:lnTo>
                  <a:lnTo>
                    <a:pt x="518" y="498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1800" kern="0" smtClean="0">
                <a:solidFill>
                  <a:prstClr val="black"/>
                </a:solidFill>
                <a:latin typeface="Century Gothic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55"/>
            <p:cNvSpPr>
              <a:spLocks/>
            </p:cNvSpPr>
            <p:nvPr/>
          </p:nvSpPr>
          <p:spPr bwMode="auto">
            <a:xfrm>
              <a:off x="3109579" y="1144175"/>
              <a:ext cx="209000" cy="42872"/>
            </a:xfrm>
            <a:custGeom>
              <a:avLst/>
              <a:gdLst/>
              <a:ahLst/>
              <a:cxnLst>
                <a:cxn ang="0">
                  <a:pos x="210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14" y="2"/>
                </a:cxn>
                <a:cxn ang="0">
                  <a:pos x="6" y="6"/>
                </a:cxn>
                <a:cxn ang="0">
                  <a:pos x="2" y="1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2" y="34"/>
                </a:cxn>
                <a:cxn ang="0">
                  <a:pos x="6" y="40"/>
                </a:cxn>
                <a:cxn ang="0">
                  <a:pos x="14" y="46"/>
                </a:cxn>
                <a:cxn ang="0">
                  <a:pos x="24" y="48"/>
                </a:cxn>
                <a:cxn ang="0">
                  <a:pos x="210" y="48"/>
                </a:cxn>
                <a:cxn ang="0">
                  <a:pos x="210" y="48"/>
                </a:cxn>
                <a:cxn ang="0">
                  <a:pos x="218" y="46"/>
                </a:cxn>
                <a:cxn ang="0">
                  <a:pos x="226" y="40"/>
                </a:cxn>
                <a:cxn ang="0">
                  <a:pos x="232" y="34"/>
                </a:cxn>
                <a:cxn ang="0">
                  <a:pos x="234" y="24"/>
                </a:cxn>
                <a:cxn ang="0">
                  <a:pos x="234" y="24"/>
                </a:cxn>
                <a:cxn ang="0">
                  <a:pos x="232" y="14"/>
                </a:cxn>
                <a:cxn ang="0">
                  <a:pos x="226" y="6"/>
                </a:cxn>
                <a:cxn ang="0">
                  <a:pos x="218" y="2"/>
                </a:cxn>
                <a:cxn ang="0">
                  <a:pos x="210" y="0"/>
                </a:cxn>
                <a:cxn ang="0">
                  <a:pos x="210" y="0"/>
                </a:cxn>
              </a:cxnLst>
              <a:rect l="0" t="0" r="r" b="b"/>
              <a:pathLst>
                <a:path w="234" h="48">
                  <a:moveTo>
                    <a:pt x="210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34"/>
                  </a:lnTo>
                  <a:lnTo>
                    <a:pt x="6" y="40"/>
                  </a:lnTo>
                  <a:lnTo>
                    <a:pt x="14" y="46"/>
                  </a:lnTo>
                  <a:lnTo>
                    <a:pt x="24" y="48"/>
                  </a:lnTo>
                  <a:lnTo>
                    <a:pt x="210" y="48"/>
                  </a:lnTo>
                  <a:lnTo>
                    <a:pt x="210" y="48"/>
                  </a:lnTo>
                  <a:lnTo>
                    <a:pt x="218" y="46"/>
                  </a:lnTo>
                  <a:lnTo>
                    <a:pt x="226" y="40"/>
                  </a:lnTo>
                  <a:lnTo>
                    <a:pt x="232" y="34"/>
                  </a:lnTo>
                  <a:lnTo>
                    <a:pt x="234" y="24"/>
                  </a:lnTo>
                  <a:lnTo>
                    <a:pt x="234" y="24"/>
                  </a:lnTo>
                  <a:lnTo>
                    <a:pt x="232" y="14"/>
                  </a:lnTo>
                  <a:lnTo>
                    <a:pt x="226" y="6"/>
                  </a:lnTo>
                  <a:lnTo>
                    <a:pt x="218" y="2"/>
                  </a:lnTo>
                  <a:lnTo>
                    <a:pt x="210" y="0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1800" kern="0" smtClean="0">
                <a:solidFill>
                  <a:prstClr val="black"/>
                </a:solidFill>
                <a:latin typeface="Century Gothic"/>
                <a:ea typeface="微软雅黑" panose="020B0503020204020204" pitchFamily="34" charset="-122"/>
              </a:endParaRPr>
            </a:p>
          </p:txBody>
        </p:sp>
        <p:sp>
          <p:nvSpPr>
            <p:cNvPr id="18" name="Freeform 56"/>
            <p:cNvSpPr>
              <a:spLocks/>
            </p:cNvSpPr>
            <p:nvPr/>
          </p:nvSpPr>
          <p:spPr bwMode="auto">
            <a:xfrm>
              <a:off x="3025622" y="1142389"/>
              <a:ext cx="44658" cy="46444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26" y="0"/>
                </a:cxn>
                <a:cxn ang="0">
                  <a:pos x="36" y="2"/>
                </a:cxn>
                <a:cxn ang="0">
                  <a:pos x="44" y="8"/>
                </a:cxn>
                <a:cxn ang="0">
                  <a:pos x="48" y="16"/>
                </a:cxn>
                <a:cxn ang="0">
                  <a:pos x="50" y="26"/>
                </a:cxn>
                <a:cxn ang="0">
                  <a:pos x="50" y="26"/>
                </a:cxn>
                <a:cxn ang="0">
                  <a:pos x="48" y="36"/>
                </a:cxn>
                <a:cxn ang="0">
                  <a:pos x="44" y="44"/>
                </a:cxn>
                <a:cxn ang="0">
                  <a:pos x="36" y="50"/>
                </a:cxn>
                <a:cxn ang="0">
                  <a:pos x="26" y="52"/>
                </a:cxn>
                <a:cxn ang="0">
                  <a:pos x="26" y="52"/>
                </a:cxn>
                <a:cxn ang="0">
                  <a:pos x="16" y="50"/>
                </a:cxn>
                <a:cxn ang="0">
                  <a:pos x="8" y="44"/>
                </a:cxn>
                <a:cxn ang="0">
                  <a:pos x="2" y="3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16"/>
                </a:cxn>
                <a:cxn ang="0">
                  <a:pos x="8" y="8"/>
                </a:cxn>
                <a:cxn ang="0">
                  <a:pos x="16" y="2"/>
                </a:cxn>
                <a:cxn ang="0">
                  <a:pos x="26" y="0"/>
                </a:cxn>
                <a:cxn ang="0">
                  <a:pos x="26" y="0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8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1800" kern="0" smtClean="0">
                <a:solidFill>
                  <a:prstClr val="black"/>
                </a:solidFill>
                <a:latin typeface="Century Gothic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57"/>
            <p:cNvSpPr>
              <a:spLocks/>
            </p:cNvSpPr>
            <p:nvPr/>
          </p:nvSpPr>
          <p:spPr bwMode="auto">
            <a:xfrm>
              <a:off x="3109579" y="1231705"/>
              <a:ext cx="209000" cy="44658"/>
            </a:xfrm>
            <a:custGeom>
              <a:avLst/>
              <a:gdLst/>
              <a:ahLst/>
              <a:cxnLst>
                <a:cxn ang="0">
                  <a:pos x="210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14" y="2"/>
                </a:cxn>
                <a:cxn ang="0">
                  <a:pos x="6" y="8"/>
                </a:cxn>
                <a:cxn ang="0">
                  <a:pos x="2" y="1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6"/>
                </a:cxn>
                <a:cxn ang="0">
                  <a:pos x="6" y="44"/>
                </a:cxn>
                <a:cxn ang="0">
                  <a:pos x="14" y="48"/>
                </a:cxn>
                <a:cxn ang="0">
                  <a:pos x="24" y="50"/>
                </a:cxn>
                <a:cxn ang="0">
                  <a:pos x="210" y="50"/>
                </a:cxn>
                <a:cxn ang="0">
                  <a:pos x="210" y="50"/>
                </a:cxn>
                <a:cxn ang="0">
                  <a:pos x="218" y="48"/>
                </a:cxn>
                <a:cxn ang="0">
                  <a:pos x="226" y="44"/>
                </a:cxn>
                <a:cxn ang="0">
                  <a:pos x="232" y="36"/>
                </a:cxn>
                <a:cxn ang="0">
                  <a:pos x="234" y="26"/>
                </a:cxn>
                <a:cxn ang="0">
                  <a:pos x="234" y="26"/>
                </a:cxn>
                <a:cxn ang="0">
                  <a:pos x="232" y="16"/>
                </a:cxn>
                <a:cxn ang="0">
                  <a:pos x="226" y="8"/>
                </a:cxn>
                <a:cxn ang="0">
                  <a:pos x="218" y="2"/>
                </a:cxn>
                <a:cxn ang="0">
                  <a:pos x="210" y="0"/>
                </a:cxn>
                <a:cxn ang="0">
                  <a:pos x="210" y="0"/>
                </a:cxn>
              </a:cxnLst>
              <a:rect l="0" t="0" r="r" b="b"/>
              <a:pathLst>
                <a:path w="234" h="50">
                  <a:moveTo>
                    <a:pt x="210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6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6"/>
                  </a:lnTo>
                  <a:lnTo>
                    <a:pt x="6" y="44"/>
                  </a:lnTo>
                  <a:lnTo>
                    <a:pt x="14" y="48"/>
                  </a:lnTo>
                  <a:lnTo>
                    <a:pt x="24" y="50"/>
                  </a:lnTo>
                  <a:lnTo>
                    <a:pt x="210" y="50"/>
                  </a:lnTo>
                  <a:lnTo>
                    <a:pt x="210" y="50"/>
                  </a:lnTo>
                  <a:lnTo>
                    <a:pt x="218" y="48"/>
                  </a:lnTo>
                  <a:lnTo>
                    <a:pt x="226" y="44"/>
                  </a:lnTo>
                  <a:lnTo>
                    <a:pt x="232" y="36"/>
                  </a:lnTo>
                  <a:lnTo>
                    <a:pt x="234" y="26"/>
                  </a:lnTo>
                  <a:lnTo>
                    <a:pt x="234" y="26"/>
                  </a:lnTo>
                  <a:lnTo>
                    <a:pt x="232" y="16"/>
                  </a:lnTo>
                  <a:lnTo>
                    <a:pt x="226" y="8"/>
                  </a:lnTo>
                  <a:lnTo>
                    <a:pt x="218" y="2"/>
                  </a:lnTo>
                  <a:lnTo>
                    <a:pt x="210" y="0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1800" kern="0" smtClean="0">
                <a:solidFill>
                  <a:prstClr val="black"/>
                </a:solidFill>
                <a:latin typeface="Century Gothic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58"/>
            <p:cNvSpPr>
              <a:spLocks/>
            </p:cNvSpPr>
            <p:nvPr/>
          </p:nvSpPr>
          <p:spPr bwMode="auto">
            <a:xfrm>
              <a:off x="3025622" y="1231705"/>
              <a:ext cx="44658" cy="46444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26" y="0"/>
                </a:cxn>
                <a:cxn ang="0">
                  <a:pos x="36" y="2"/>
                </a:cxn>
                <a:cxn ang="0">
                  <a:pos x="44" y="8"/>
                </a:cxn>
                <a:cxn ang="0">
                  <a:pos x="48" y="16"/>
                </a:cxn>
                <a:cxn ang="0">
                  <a:pos x="50" y="26"/>
                </a:cxn>
                <a:cxn ang="0">
                  <a:pos x="50" y="26"/>
                </a:cxn>
                <a:cxn ang="0">
                  <a:pos x="48" y="36"/>
                </a:cxn>
                <a:cxn ang="0">
                  <a:pos x="44" y="44"/>
                </a:cxn>
                <a:cxn ang="0">
                  <a:pos x="36" y="50"/>
                </a:cxn>
                <a:cxn ang="0">
                  <a:pos x="26" y="52"/>
                </a:cxn>
                <a:cxn ang="0">
                  <a:pos x="26" y="52"/>
                </a:cxn>
                <a:cxn ang="0">
                  <a:pos x="16" y="50"/>
                </a:cxn>
                <a:cxn ang="0">
                  <a:pos x="8" y="44"/>
                </a:cxn>
                <a:cxn ang="0">
                  <a:pos x="2" y="3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16"/>
                </a:cxn>
                <a:cxn ang="0">
                  <a:pos x="8" y="8"/>
                </a:cxn>
                <a:cxn ang="0">
                  <a:pos x="16" y="2"/>
                </a:cxn>
                <a:cxn ang="0">
                  <a:pos x="26" y="0"/>
                </a:cxn>
                <a:cxn ang="0">
                  <a:pos x="26" y="0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8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1800" kern="0" smtClean="0">
                <a:solidFill>
                  <a:prstClr val="black"/>
                </a:solidFill>
                <a:latin typeface="Century Gothic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59"/>
            <p:cNvSpPr>
              <a:spLocks/>
            </p:cNvSpPr>
            <p:nvPr/>
          </p:nvSpPr>
          <p:spPr bwMode="auto">
            <a:xfrm>
              <a:off x="3109579" y="1322808"/>
              <a:ext cx="209000" cy="44658"/>
            </a:xfrm>
            <a:custGeom>
              <a:avLst/>
              <a:gdLst/>
              <a:ahLst/>
              <a:cxnLst>
                <a:cxn ang="0">
                  <a:pos x="210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14" y="2"/>
                </a:cxn>
                <a:cxn ang="0">
                  <a:pos x="6" y="8"/>
                </a:cxn>
                <a:cxn ang="0">
                  <a:pos x="2" y="16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2" y="34"/>
                </a:cxn>
                <a:cxn ang="0">
                  <a:pos x="6" y="42"/>
                </a:cxn>
                <a:cxn ang="0">
                  <a:pos x="14" y="48"/>
                </a:cxn>
                <a:cxn ang="0">
                  <a:pos x="24" y="50"/>
                </a:cxn>
                <a:cxn ang="0">
                  <a:pos x="210" y="50"/>
                </a:cxn>
                <a:cxn ang="0">
                  <a:pos x="210" y="50"/>
                </a:cxn>
                <a:cxn ang="0">
                  <a:pos x="218" y="48"/>
                </a:cxn>
                <a:cxn ang="0">
                  <a:pos x="226" y="42"/>
                </a:cxn>
                <a:cxn ang="0">
                  <a:pos x="232" y="34"/>
                </a:cxn>
                <a:cxn ang="0">
                  <a:pos x="234" y="24"/>
                </a:cxn>
                <a:cxn ang="0">
                  <a:pos x="234" y="24"/>
                </a:cxn>
                <a:cxn ang="0">
                  <a:pos x="232" y="16"/>
                </a:cxn>
                <a:cxn ang="0">
                  <a:pos x="226" y="8"/>
                </a:cxn>
                <a:cxn ang="0">
                  <a:pos x="218" y="2"/>
                </a:cxn>
                <a:cxn ang="0">
                  <a:pos x="210" y="0"/>
                </a:cxn>
                <a:cxn ang="0">
                  <a:pos x="210" y="0"/>
                </a:cxn>
              </a:cxnLst>
              <a:rect l="0" t="0" r="r" b="b"/>
              <a:pathLst>
                <a:path w="234" h="50">
                  <a:moveTo>
                    <a:pt x="210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6" y="8"/>
                  </a:lnTo>
                  <a:lnTo>
                    <a:pt x="2" y="1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34"/>
                  </a:lnTo>
                  <a:lnTo>
                    <a:pt x="6" y="42"/>
                  </a:lnTo>
                  <a:lnTo>
                    <a:pt x="14" y="48"/>
                  </a:lnTo>
                  <a:lnTo>
                    <a:pt x="24" y="50"/>
                  </a:lnTo>
                  <a:lnTo>
                    <a:pt x="210" y="50"/>
                  </a:lnTo>
                  <a:lnTo>
                    <a:pt x="210" y="50"/>
                  </a:lnTo>
                  <a:lnTo>
                    <a:pt x="218" y="48"/>
                  </a:lnTo>
                  <a:lnTo>
                    <a:pt x="226" y="42"/>
                  </a:lnTo>
                  <a:lnTo>
                    <a:pt x="232" y="34"/>
                  </a:lnTo>
                  <a:lnTo>
                    <a:pt x="234" y="24"/>
                  </a:lnTo>
                  <a:lnTo>
                    <a:pt x="234" y="24"/>
                  </a:lnTo>
                  <a:lnTo>
                    <a:pt x="232" y="16"/>
                  </a:lnTo>
                  <a:lnTo>
                    <a:pt x="226" y="8"/>
                  </a:lnTo>
                  <a:lnTo>
                    <a:pt x="218" y="2"/>
                  </a:lnTo>
                  <a:lnTo>
                    <a:pt x="210" y="0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1800" kern="0" smtClean="0">
                <a:solidFill>
                  <a:prstClr val="black"/>
                </a:solidFill>
                <a:latin typeface="Century Gothic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60"/>
            <p:cNvSpPr>
              <a:spLocks/>
            </p:cNvSpPr>
            <p:nvPr/>
          </p:nvSpPr>
          <p:spPr bwMode="auto">
            <a:xfrm>
              <a:off x="3025622" y="1322808"/>
              <a:ext cx="44658" cy="4465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26" y="0"/>
                </a:cxn>
                <a:cxn ang="0">
                  <a:pos x="36" y="2"/>
                </a:cxn>
                <a:cxn ang="0">
                  <a:pos x="44" y="8"/>
                </a:cxn>
                <a:cxn ang="0">
                  <a:pos x="48" y="16"/>
                </a:cxn>
                <a:cxn ang="0">
                  <a:pos x="50" y="26"/>
                </a:cxn>
                <a:cxn ang="0">
                  <a:pos x="50" y="26"/>
                </a:cxn>
                <a:cxn ang="0">
                  <a:pos x="48" y="36"/>
                </a:cxn>
                <a:cxn ang="0">
                  <a:pos x="44" y="44"/>
                </a:cxn>
                <a:cxn ang="0">
                  <a:pos x="36" y="48"/>
                </a:cxn>
                <a:cxn ang="0">
                  <a:pos x="26" y="50"/>
                </a:cxn>
                <a:cxn ang="0">
                  <a:pos x="26" y="50"/>
                </a:cxn>
                <a:cxn ang="0">
                  <a:pos x="16" y="48"/>
                </a:cxn>
                <a:cxn ang="0">
                  <a:pos x="8" y="44"/>
                </a:cxn>
                <a:cxn ang="0">
                  <a:pos x="2" y="3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16"/>
                </a:cxn>
                <a:cxn ang="0">
                  <a:pos x="8" y="8"/>
                </a:cxn>
                <a:cxn ang="0">
                  <a:pos x="16" y="2"/>
                </a:cxn>
                <a:cxn ang="0">
                  <a:pos x="26" y="0"/>
                </a:cxn>
                <a:cxn ang="0">
                  <a:pos x="26" y="0"/>
                </a:cxn>
              </a:cxnLst>
              <a:rect l="0" t="0" r="r" b="b"/>
              <a:pathLst>
                <a:path w="50" h="50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48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16" y="48"/>
                  </a:lnTo>
                  <a:lnTo>
                    <a:pt x="8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1800" kern="0" smtClean="0">
                <a:solidFill>
                  <a:prstClr val="black"/>
                </a:solidFill>
                <a:latin typeface="Century Gothic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61"/>
            <p:cNvSpPr>
              <a:spLocks/>
            </p:cNvSpPr>
            <p:nvPr/>
          </p:nvSpPr>
          <p:spPr bwMode="auto">
            <a:xfrm>
              <a:off x="3016691" y="1053073"/>
              <a:ext cx="301888" cy="44658"/>
            </a:xfrm>
            <a:custGeom>
              <a:avLst/>
              <a:gdLst/>
              <a:ahLst/>
              <a:cxnLst>
                <a:cxn ang="0">
                  <a:pos x="314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2" y="1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6"/>
                </a:cxn>
                <a:cxn ang="0">
                  <a:pos x="8" y="44"/>
                </a:cxn>
                <a:cxn ang="0">
                  <a:pos x="16" y="48"/>
                </a:cxn>
                <a:cxn ang="0">
                  <a:pos x="24" y="50"/>
                </a:cxn>
                <a:cxn ang="0">
                  <a:pos x="314" y="50"/>
                </a:cxn>
                <a:cxn ang="0">
                  <a:pos x="314" y="50"/>
                </a:cxn>
                <a:cxn ang="0">
                  <a:pos x="322" y="48"/>
                </a:cxn>
                <a:cxn ang="0">
                  <a:pos x="330" y="44"/>
                </a:cxn>
                <a:cxn ang="0">
                  <a:pos x="336" y="36"/>
                </a:cxn>
                <a:cxn ang="0">
                  <a:pos x="338" y="26"/>
                </a:cxn>
                <a:cxn ang="0">
                  <a:pos x="338" y="26"/>
                </a:cxn>
                <a:cxn ang="0">
                  <a:pos x="336" y="16"/>
                </a:cxn>
                <a:cxn ang="0">
                  <a:pos x="330" y="8"/>
                </a:cxn>
                <a:cxn ang="0">
                  <a:pos x="322" y="2"/>
                </a:cxn>
                <a:cxn ang="0">
                  <a:pos x="314" y="0"/>
                </a:cxn>
                <a:cxn ang="0">
                  <a:pos x="314" y="0"/>
                </a:cxn>
              </a:cxnLst>
              <a:rect l="0" t="0" r="r" b="b"/>
              <a:pathLst>
                <a:path w="338" h="50">
                  <a:moveTo>
                    <a:pt x="314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16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6"/>
                  </a:lnTo>
                  <a:lnTo>
                    <a:pt x="8" y="44"/>
                  </a:lnTo>
                  <a:lnTo>
                    <a:pt x="16" y="48"/>
                  </a:lnTo>
                  <a:lnTo>
                    <a:pt x="24" y="50"/>
                  </a:lnTo>
                  <a:lnTo>
                    <a:pt x="314" y="50"/>
                  </a:lnTo>
                  <a:lnTo>
                    <a:pt x="314" y="50"/>
                  </a:lnTo>
                  <a:lnTo>
                    <a:pt x="322" y="48"/>
                  </a:lnTo>
                  <a:lnTo>
                    <a:pt x="330" y="44"/>
                  </a:lnTo>
                  <a:lnTo>
                    <a:pt x="336" y="36"/>
                  </a:lnTo>
                  <a:lnTo>
                    <a:pt x="338" y="26"/>
                  </a:lnTo>
                  <a:lnTo>
                    <a:pt x="338" y="26"/>
                  </a:lnTo>
                  <a:lnTo>
                    <a:pt x="336" y="16"/>
                  </a:lnTo>
                  <a:lnTo>
                    <a:pt x="330" y="8"/>
                  </a:lnTo>
                  <a:lnTo>
                    <a:pt x="322" y="2"/>
                  </a:lnTo>
                  <a:lnTo>
                    <a:pt x="314" y="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1800" kern="0" smtClean="0">
                <a:solidFill>
                  <a:prstClr val="black"/>
                </a:solidFill>
                <a:latin typeface="Century Gothic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Freeform 46"/>
          <p:cNvSpPr>
            <a:spLocks noEditPoints="1"/>
          </p:cNvSpPr>
          <p:nvPr/>
        </p:nvSpPr>
        <p:spPr bwMode="auto">
          <a:xfrm>
            <a:off x="4112627" y="3456006"/>
            <a:ext cx="566686" cy="351123"/>
          </a:xfrm>
          <a:custGeom>
            <a:avLst/>
            <a:gdLst/>
            <a:ahLst/>
            <a:cxnLst>
              <a:cxn ang="0">
                <a:pos x="256" y="0"/>
              </a:cxn>
              <a:cxn ang="0">
                <a:pos x="256" y="0"/>
              </a:cxn>
              <a:cxn ang="0">
                <a:pos x="242" y="2"/>
              </a:cxn>
              <a:cxn ang="0">
                <a:pos x="184" y="10"/>
              </a:cxn>
              <a:cxn ang="0">
                <a:pos x="114" y="42"/>
              </a:cxn>
              <a:cxn ang="0">
                <a:pos x="60" y="82"/>
              </a:cxn>
              <a:cxn ang="0">
                <a:pos x="4" y="152"/>
              </a:cxn>
              <a:cxn ang="0">
                <a:pos x="4" y="164"/>
              </a:cxn>
              <a:cxn ang="0">
                <a:pos x="48" y="222"/>
              </a:cxn>
              <a:cxn ang="0">
                <a:pos x="98" y="266"/>
              </a:cxn>
              <a:cxn ang="0">
                <a:pos x="168" y="302"/>
              </a:cxn>
              <a:cxn ang="0">
                <a:pos x="256" y="316"/>
              </a:cxn>
              <a:cxn ang="0">
                <a:pos x="316" y="308"/>
              </a:cxn>
              <a:cxn ang="0">
                <a:pos x="390" y="280"/>
              </a:cxn>
              <a:cxn ang="0">
                <a:pos x="448" y="236"/>
              </a:cxn>
              <a:cxn ang="0">
                <a:pos x="494" y="182"/>
              </a:cxn>
              <a:cxn ang="0">
                <a:pos x="510" y="158"/>
              </a:cxn>
              <a:cxn ang="0">
                <a:pos x="476" y="110"/>
              </a:cxn>
              <a:cxn ang="0">
                <a:pos x="416" y="54"/>
              </a:cxn>
              <a:cxn ang="0">
                <a:pos x="352" y="18"/>
              </a:cxn>
              <a:cxn ang="0">
                <a:pos x="268" y="2"/>
              </a:cxn>
              <a:cxn ang="0">
                <a:pos x="214" y="78"/>
              </a:cxn>
              <a:cxn ang="0">
                <a:pos x="232" y="84"/>
              </a:cxn>
              <a:cxn ang="0">
                <a:pos x="244" y="100"/>
              </a:cxn>
              <a:cxn ang="0">
                <a:pos x="248" y="112"/>
              </a:cxn>
              <a:cxn ang="0">
                <a:pos x="242" y="132"/>
              </a:cxn>
              <a:cxn ang="0">
                <a:pos x="226" y="144"/>
              </a:cxn>
              <a:cxn ang="0">
                <a:pos x="214" y="146"/>
              </a:cxn>
              <a:cxn ang="0">
                <a:pos x="194" y="140"/>
              </a:cxn>
              <a:cxn ang="0">
                <a:pos x="182" y="126"/>
              </a:cxn>
              <a:cxn ang="0">
                <a:pos x="180" y="112"/>
              </a:cxn>
              <a:cxn ang="0">
                <a:pos x="186" y="94"/>
              </a:cxn>
              <a:cxn ang="0">
                <a:pos x="200" y="82"/>
              </a:cxn>
              <a:cxn ang="0">
                <a:pos x="214" y="78"/>
              </a:cxn>
              <a:cxn ang="0">
                <a:pos x="236" y="270"/>
              </a:cxn>
              <a:cxn ang="0">
                <a:pos x="180" y="258"/>
              </a:cxn>
              <a:cxn ang="0">
                <a:pos x="122" y="228"/>
              </a:cxn>
              <a:cxn ang="0">
                <a:pos x="64" y="174"/>
              </a:cxn>
              <a:cxn ang="0">
                <a:pos x="66" y="138"/>
              </a:cxn>
              <a:cxn ang="0">
                <a:pos x="128" y="84"/>
              </a:cxn>
              <a:cxn ang="0">
                <a:pos x="138" y="96"/>
              </a:cxn>
              <a:cxn ang="0">
                <a:pos x="136" y="120"/>
              </a:cxn>
              <a:cxn ang="0">
                <a:pos x="144" y="168"/>
              </a:cxn>
              <a:cxn ang="0">
                <a:pos x="188" y="220"/>
              </a:cxn>
              <a:cxn ang="0">
                <a:pos x="242" y="240"/>
              </a:cxn>
              <a:cxn ang="0">
                <a:pos x="268" y="240"/>
              </a:cxn>
              <a:cxn ang="0">
                <a:pos x="322" y="220"/>
              </a:cxn>
              <a:cxn ang="0">
                <a:pos x="366" y="168"/>
              </a:cxn>
              <a:cxn ang="0">
                <a:pos x="376" y="120"/>
              </a:cxn>
              <a:cxn ang="0">
                <a:pos x="372" y="96"/>
              </a:cxn>
              <a:cxn ang="0">
                <a:pos x="382" y="84"/>
              </a:cxn>
              <a:cxn ang="0">
                <a:pos x="444" y="138"/>
              </a:cxn>
              <a:cxn ang="0">
                <a:pos x="446" y="174"/>
              </a:cxn>
              <a:cxn ang="0">
                <a:pos x="388" y="228"/>
              </a:cxn>
              <a:cxn ang="0">
                <a:pos x="330" y="258"/>
              </a:cxn>
              <a:cxn ang="0">
                <a:pos x="276" y="270"/>
              </a:cxn>
            </a:cxnLst>
            <a:rect l="0" t="0" r="r" b="b"/>
            <a:pathLst>
              <a:path w="510" h="316">
                <a:moveTo>
                  <a:pt x="268" y="2"/>
                </a:moveTo>
                <a:lnTo>
                  <a:pt x="268" y="2"/>
                </a:lnTo>
                <a:lnTo>
                  <a:pt x="256" y="0"/>
                </a:lnTo>
                <a:lnTo>
                  <a:pt x="256" y="0"/>
                </a:lnTo>
                <a:lnTo>
                  <a:pt x="256" y="0"/>
                </a:lnTo>
                <a:lnTo>
                  <a:pt x="256" y="0"/>
                </a:lnTo>
                <a:lnTo>
                  <a:pt x="256" y="0"/>
                </a:lnTo>
                <a:lnTo>
                  <a:pt x="256" y="0"/>
                </a:lnTo>
                <a:lnTo>
                  <a:pt x="242" y="2"/>
                </a:lnTo>
                <a:lnTo>
                  <a:pt x="242" y="2"/>
                </a:lnTo>
                <a:lnTo>
                  <a:pt x="212" y="4"/>
                </a:lnTo>
                <a:lnTo>
                  <a:pt x="184" y="10"/>
                </a:lnTo>
                <a:lnTo>
                  <a:pt x="158" y="18"/>
                </a:lnTo>
                <a:lnTo>
                  <a:pt x="136" y="28"/>
                </a:lnTo>
                <a:lnTo>
                  <a:pt x="114" y="42"/>
                </a:lnTo>
                <a:lnTo>
                  <a:pt x="94" y="54"/>
                </a:lnTo>
                <a:lnTo>
                  <a:pt x="76" y="68"/>
                </a:lnTo>
                <a:lnTo>
                  <a:pt x="60" y="82"/>
                </a:lnTo>
                <a:lnTo>
                  <a:pt x="34" y="110"/>
                </a:lnTo>
                <a:lnTo>
                  <a:pt x="16" y="134"/>
                </a:lnTo>
                <a:lnTo>
                  <a:pt x="4" y="152"/>
                </a:lnTo>
                <a:lnTo>
                  <a:pt x="0" y="158"/>
                </a:lnTo>
                <a:lnTo>
                  <a:pt x="0" y="158"/>
                </a:lnTo>
                <a:lnTo>
                  <a:pt x="4" y="164"/>
                </a:lnTo>
                <a:lnTo>
                  <a:pt x="16" y="182"/>
                </a:lnTo>
                <a:lnTo>
                  <a:pt x="36" y="208"/>
                </a:lnTo>
                <a:lnTo>
                  <a:pt x="48" y="222"/>
                </a:lnTo>
                <a:lnTo>
                  <a:pt x="62" y="236"/>
                </a:lnTo>
                <a:lnTo>
                  <a:pt x="80" y="252"/>
                </a:lnTo>
                <a:lnTo>
                  <a:pt x="98" y="266"/>
                </a:lnTo>
                <a:lnTo>
                  <a:pt x="120" y="280"/>
                </a:lnTo>
                <a:lnTo>
                  <a:pt x="142" y="292"/>
                </a:lnTo>
                <a:lnTo>
                  <a:pt x="168" y="302"/>
                </a:lnTo>
                <a:lnTo>
                  <a:pt x="194" y="308"/>
                </a:lnTo>
                <a:lnTo>
                  <a:pt x="224" y="314"/>
                </a:lnTo>
                <a:lnTo>
                  <a:pt x="256" y="316"/>
                </a:lnTo>
                <a:lnTo>
                  <a:pt x="256" y="316"/>
                </a:lnTo>
                <a:lnTo>
                  <a:pt x="286" y="314"/>
                </a:lnTo>
                <a:lnTo>
                  <a:pt x="316" y="308"/>
                </a:lnTo>
                <a:lnTo>
                  <a:pt x="342" y="302"/>
                </a:lnTo>
                <a:lnTo>
                  <a:pt x="368" y="292"/>
                </a:lnTo>
                <a:lnTo>
                  <a:pt x="390" y="280"/>
                </a:lnTo>
                <a:lnTo>
                  <a:pt x="412" y="266"/>
                </a:lnTo>
                <a:lnTo>
                  <a:pt x="430" y="252"/>
                </a:lnTo>
                <a:lnTo>
                  <a:pt x="448" y="236"/>
                </a:lnTo>
                <a:lnTo>
                  <a:pt x="462" y="222"/>
                </a:lnTo>
                <a:lnTo>
                  <a:pt x="474" y="208"/>
                </a:lnTo>
                <a:lnTo>
                  <a:pt x="494" y="182"/>
                </a:lnTo>
                <a:lnTo>
                  <a:pt x="506" y="164"/>
                </a:lnTo>
                <a:lnTo>
                  <a:pt x="510" y="158"/>
                </a:lnTo>
                <a:lnTo>
                  <a:pt x="510" y="158"/>
                </a:lnTo>
                <a:lnTo>
                  <a:pt x="506" y="152"/>
                </a:lnTo>
                <a:lnTo>
                  <a:pt x="496" y="134"/>
                </a:lnTo>
                <a:lnTo>
                  <a:pt x="476" y="110"/>
                </a:lnTo>
                <a:lnTo>
                  <a:pt x="450" y="82"/>
                </a:lnTo>
                <a:lnTo>
                  <a:pt x="434" y="68"/>
                </a:lnTo>
                <a:lnTo>
                  <a:pt x="416" y="54"/>
                </a:lnTo>
                <a:lnTo>
                  <a:pt x="396" y="42"/>
                </a:lnTo>
                <a:lnTo>
                  <a:pt x="374" y="30"/>
                </a:lnTo>
                <a:lnTo>
                  <a:pt x="352" y="18"/>
                </a:lnTo>
                <a:lnTo>
                  <a:pt x="326" y="10"/>
                </a:lnTo>
                <a:lnTo>
                  <a:pt x="298" y="4"/>
                </a:lnTo>
                <a:lnTo>
                  <a:pt x="268" y="2"/>
                </a:lnTo>
                <a:lnTo>
                  <a:pt x="268" y="2"/>
                </a:lnTo>
                <a:close/>
                <a:moveTo>
                  <a:pt x="214" y="78"/>
                </a:moveTo>
                <a:lnTo>
                  <a:pt x="214" y="78"/>
                </a:lnTo>
                <a:lnTo>
                  <a:pt x="220" y="80"/>
                </a:lnTo>
                <a:lnTo>
                  <a:pt x="226" y="82"/>
                </a:lnTo>
                <a:lnTo>
                  <a:pt x="232" y="84"/>
                </a:lnTo>
                <a:lnTo>
                  <a:pt x="238" y="88"/>
                </a:lnTo>
                <a:lnTo>
                  <a:pt x="242" y="94"/>
                </a:lnTo>
                <a:lnTo>
                  <a:pt x="244" y="100"/>
                </a:lnTo>
                <a:lnTo>
                  <a:pt x="246" y="106"/>
                </a:lnTo>
                <a:lnTo>
                  <a:pt x="248" y="112"/>
                </a:lnTo>
                <a:lnTo>
                  <a:pt x="248" y="112"/>
                </a:lnTo>
                <a:lnTo>
                  <a:pt x="246" y="120"/>
                </a:lnTo>
                <a:lnTo>
                  <a:pt x="244" y="126"/>
                </a:lnTo>
                <a:lnTo>
                  <a:pt x="242" y="132"/>
                </a:lnTo>
                <a:lnTo>
                  <a:pt x="238" y="136"/>
                </a:lnTo>
                <a:lnTo>
                  <a:pt x="232" y="140"/>
                </a:lnTo>
                <a:lnTo>
                  <a:pt x="226" y="144"/>
                </a:lnTo>
                <a:lnTo>
                  <a:pt x="220" y="146"/>
                </a:lnTo>
                <a:lnTo>
                  <a:pt x="214" y="146"/>
                </a:lnTo>
                <a:lnTo>
                  <a:pt x="214" y="146"/>
                </a:lnTo>
                <a:lnTo>
                  <a:pt x="206" y="146"/>
                </a:lnTo>
                <a:lnTo>
                  <a:pt x="200" y="144"/>
                </a:lnTo>
                <a:lnTo>
                  <a:pt x="194" y="140"/>
                </a:lnTo>
                <a:lnTo>
                  <a:pt x="190" y="136"/>
                </a:lnTo>
                <a:lnTo>
                  <a:pt x="186" y="132"/>
                </a:lnTo>
                <a:lnTo>
                  <a:pt x="182" y="126"/>
                </a:lnTo>
                <a:lnTo>
                  <a:pt x="180" y="120"/>
                </a:lnTo>
                <a:lnTo>
                  <a:pt x="180" y="112"/>
                </a:lnTo>
                <a:lnTo>
                  <a:pt x="180" y="112"/>
                </a:lnTo>
                <a:lnTo>
                  <a:pt x="180" y="106"/>
                </a:lnTo>
                <a:lnTo>
                  <a:pt x="182" y="100"/>
                </a:lnTo>
                <a:lnTo>
                  <a:pt x="186" y="94"/>
                </a:lnTo>
                <a:lnTo>
                  <a:pt x="190" y="88"/>
                </a:lnTo>
                <a:lnTo>
                  <a:pt x="194" y="84"/>
                </a:lnTo>
                <a:lnTo>
                  <a:pt x="200" y="82"/>
                </a:lnTo>
                <a:lnTo>
                  <a:pt x="206" y="80"/>
                </a:lnTo>
                <a:lnTo>
                  <a:pt x="214" y="78"/>
                </a:lnTo>
                <a:lnTo>
                  <a:pt x="214" y="78"/>
                </a:lnTo>
                <a:close/>
                <a:moveTo>
                  <a:pt x="256" y="270"/>
                </a:moveTo>
                <a:lnTo>
                  <a:pt x="256" y="270"/>
                </a:lnTo>
                <a:lnTo>
                  <a:pt x="236" y="270"/>
                </a:lnTo>
                <a:lnTo>
                  <a:pt x="216" y="268"/>
                </a:lnTo>
                <a:lnTo>
                  <a:pt x="198" y="264"/>
                </a:lnTo>
                <a:lnTo>
                  <a:pt x="180" y="258"/>
                </a:lnTo>
                <a:lnTo>
                  <a:pt x="164" y="252"/>
                </a:lnTo>
                <a:lnTo>
                  <a:pt x="150" y="246"/>
                </a:lnTo>
                <a:lnTo>
                  <a:pt x="122" y="228"/>
                </a:lnTo>
                <a:lnTo>
                  <a:pt x="98" y="210"/>
                </a:lnTo>
                <a:lnTo>
                  <a:pt x="80" y="192"/>
                </a:lnTo>
                <a:lnTo>
                  <a:pt x="64" y="174"/>
                </a:lnTo>
                <a:lnTo>
                  <a:pt x="52" y="158"/>
                </a:lnTo>
                <a:lnTo>
                  <a:pt x="52" y="158"/>
                </a:lnTo>
                <a:lnTo>
                  <a:pt x="66" y="138"/>
                </a:lnTo>
                <a:lnTo>
                  <a:pt x="86" y="116"/>
                </a:lnTo>
                <a:lnTo>
                  <a:pt x="112" y="94"/>
                </a:lnTo>
                <a:lnTo>
                  <a:pt x="128" y="84"/>
                </a:lnTo>
                <a:lnTo>
                  <a:pt x="144" y="74"/>
                </a:lnTo>
                <a:lnTo>
                  <a:pt x="144" y="74"/>
                </a:lnTo>
                <a:lnTo>
                  <a:pt x="138" y="96"/>
                </a:lnTo>
                <a:lnTo>
                  <a:pt x="136" y="108"/>
                </a:lnTo>
                <a:lnTo>
                  <a:pt x="136" y="120"/>
                </a:lnTo>
                <a:lnTo>
                  <a:pt x="136" y="120"/>
                </a:lnTo>
                <a:lnTo>
                  <a:pt x="136" y="132"/>
                </a:lnTo>
                <a:lnTo>
                  <a:pt x="138" y="144"/>
                </a:lnTo>
                <a:lnTo>
                  <a:pt x="144" y="168"/>
                </a:lnTo>
                <a:lnTo>
                  <a:pt x="156" y="188"/>
                </a:lnTo>
                <a:lnTo>
                  <a:pt x="170" y="206"/>
                </a:lnTo>
                <a:lnTo>
                  <a:pt x="188" y="220"/>
                </a:lnTo>
                <a:lnTo>
                  <a:pt x="208" y="232"/>
                </a:lnTo>
                <a:lnTo>
                  <a:pt x="230" y="238"/>
                </a:lnTo>
                <a:lnTo>
                  <a:pt x="242" y="240"/>
                </a:lnTo>
                <a:lnTo>
                  <a:pt x="256" y="240"/>
                </a:lnTo>
                <a:lnTo>
                  <a:pt x="256" y="240"/>
                </a:lnTo>
                <a:lnTo>
                  <a:pt x="268" y="240"/>
                </a:lnTo>
                <a:lnTo>
                  <a:pt x="280" y="238"/>
                </a:lnTo>
                <a:lnTo>
                  <a:pt x="302" y="232"/>
                </a:lnTo>
                <a:lnTo>
                  <a:pt x="322" y="220"/>
                </a:lnTo>
                <a:lnTo>
                  <a:pt x="340" y="206"/>
                </a:lnTo>
                <a:lnTo>
                  <a:pt x="354" y="188"/>
                </a:lnTo>
                <a:lnTo>
                  <a:pt x="366" y="168"/>
                </a:lnTo>
                <a:lnTo>
                  <a:pt x="372" y="144"/>
                </a:lnTo>
                <a:lnTo>
                  <a:pt x="374" y="132"/>
                </a:lnTo>
                <a:lnTo>
                  <a:pt x="376" y="120"/>
                </a:lnTo>
                <a:lnTo>
                  <a:pt x="376" y="120"/>
                </a:lnTo>
                <a:lnTo>
                  <a:pt x="374" y="108"/>
                </a:lnTo>
                <a:lnTo>
                  <a:pt x="372" y="96"/>
                </a:lnTo>
                <a:lnTo>
                  <a:pt x="366" y="74"/>
                </a:lnTo>
                <a:lnTo>
                  <a:pt x="366" y="74"/>
                </a:lnTo>
                <a:lnTo>
                  <a:pt x="382" y="84"/>
                </a:lnTo>
                <a:lnTo>
                  <a:pt x="398" y="94"/>
                </a:lnTo>
                <a:lnTo>
                  <a:pt x="424" y="118"/>
                </a:lnTo>
                <a:lnTo>
                  <a:pt x="444" y="138"/>
                </a:lnTo>
                <a:lnTo>
                  <a:pt x="458" y="158"/>
                </a:lnTo>
                <a:lnTo>
                  <a:pt x="458" y="158"/>
                </a:lnTo>
                <a:lnTo>
                  <a:pt x="446" y="174"/>
                </a:lnTo>
                <a:lnTo>
                  <a:pt x="430" y="192"/>
                </a:lnTo>
                <a:lnTo>
                  <a:pt x="412" y="210"/>
                </a:lnTo>
                <a:lnTo>
                  <a:pt x="388" y="228"/>
                </a:lnTo>
                <a:lnTo>
                  <a:pt x="360" y="246"/>
                </a:lnTo>
                <a:lnTo>
                  <a:pt x="346" y="252"/>
                </a:lnTo>
                <a:lnTo>
                  <a:pt x="330" y="258"/>
                </a:lnTo>
                <a:lnTo>
                  <a:pt x="312" y="264"/>
                </a:lnTo>
                <a:lnTo>
                  <a:pt x="294" y="268"/>
                </a:lnTo>
                <a:lnTo>
                  <a:pt x="276" y="270"/>
                </a:lnTo>
                <a:lnTo>
                  <a:pt x="256" y="270"/>
                </a:lnTo>
                <a:lnTo>
                  <a:pt x="256" y="27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zh-CN" altLang="en-US" sz="1800">
              <a:solidFill>
                <a:prstClr val="black"/>
              </a:solidFill>
              <a:latin typeface="Century Gothic"/>
              <a:ea typeface="微软雅黑" panose="020B0503020204020204" pitchFamily="34" charset="-122"/>
            </a:endParaRPr>
          </a:p>
        </p:txBody>
      </p:sp>
      <p:sp>
        <p:nvSpPr>
          <p:cNvPr id="25" name="Freeform 120"/>
          <p:cNvSpPr>
            <a:spLocks noEditPoints="1"/>
          </p:cNvSpPr>
          <p:nvPr/>
        </p:nvSpPr>
        <p:spPr bwMode="auto">
          <a:xfrm>
            <a:off x="4912336" y="5022786"/>
            <a:ext cx="353389" cy="531181"/>
          </a:xfrm>
          <a:custGeom>
            <a:avLst/>
            <a:gdLst/>
            <a:ahLst/>
            <a:cxnLst>
              <a:cxn ang="0">
                <a:pos x="244" y="342"/>
              </a:cxn>
              <a:cxn ang="0">
                <a:pos x="262" y="292"/>
              </a:cxn>
              <a:cxn ang="0">
                <a:pos x="300" y="228"/>
              </a:cxn>
              <a:cxn ang="0">
                <a:pos x="320" y="184"/>
              </a:cxn>
              <a:cxn ang="0">
                <a:pos x="322" y="158"/>
              </a:cxn>
              <a:cxn ang="0">
                <a:pos x="314" y="110"/>
              </a:cxn>
              <a:cxn ang="0">
                <a:pos x="294" y="70"/>
              </a:cxn>
              <a:cxn ang="0">
                <a:pos x="264" y="36"/>
              </a:cxn>
              <a:cxn ang="0">
                <a:pos x="224" y="12"/>
              </a:cxn>
              <a:cxn ang="0">
                <a:pos x="178" y="2"/>
              </a:cxn>
              <a:cxn ang="0">
                <a:pos x="144" y="2"/>
              </a:cxn>
              <a:cxn ang="0">
                <a:pos x="98" y="12"/>
              </a:cxn>
              <a:cxn ang="0">
                <a:pos x="58" y="36"/>
              </a:cxn>
              <a:cxn ang="0">
                <a:pos x="28" y="70"/>
              </a:cxn>
              <a:cxn ang="0">
                <a:pos x="6" y="110"/>
              </a:cxn>
              <a:cxn ang="0">
                <a:pos x="0" y="158"/>
              </a:cxn>
              <a:cxn ang="0">
                <a:pos x="4" y="186"/>
              </a:cxn>
              <a:cxn ang="0">
                <a:pos x="26" y="236"/>
              </a:cxn>
              <a:cxn ang="0">
                <a:pos x="68" y="310"/>
              </a:cxn>
              <a:cxn ang="0">
                <a:pos x="80" y="356"/>
              </a:cxn>
              <a:cxn ang="0">
                <a:pos x="80" y="404"/>
              </a:cxn>
              <a:cxn ang="0">
                <a:pos x="90" y="432"/>
              </a:cxn>
              <a:cxn ang="0">
                <a:pos x="124" y="468"/>
              </a:cxn>
              <a:cxn ang="0">
                <a:pos x="152" y="482"/>
              </a:cxn>
              <a:cxn ang="0">
                <a:pos x="180" y="480"/>
              </a:cxn>
              <a:cxn ang="0">
                <a:pos x="226" y="440"/>
              </a:cxn>
              <a:cxn ang="0">
                <a:pos x="238" y="424"/>
              </a:cxn>
              <a:cxn ang="0">
                <a:pos x="242" y="384"/>
              </a:cxn>
              <a:cxn ang="0">
                <a:pos x="144" y="382"/>
              </a:cxn>
              <a:cxn ang="0">
                <a:pos x="130" y="362"/>
              </a:cxn>
              <a:cxn ang="0">
                <a:pos x="136" y="348"/>
              </a:cxn>
              <a:cxn ang="0">
                <a:pos x="152" y="342"/>
              </a:cxn>
              <a:cxn ang="0">
                <a:pos x="204" y="52"/>
              </a:cxn>
              <a:cxn ang="0">
                <a:pos x="242" y="78"/>
              </a:cxn>
              <a:cxn ang="0">
                <a:pos x="264" y="106"/>
              </a:cxn>
              <a:cxn ang="0">
                <a:pos x="272" y="132"/>
              </a:cxn>
              <a:cxn ang="0">
                <a:pos x="260" y="150"/>
              </a:cxn>
              <a:cxn ang="0">
                <a:pos x="244" y="150"/>
              </a:cxn>
              <a:cxn ang="0">
                <a:pos x="232" y="134"/>
              </a:cxn>
              <a:cxn ang="0">
                <a:pos x="216" y="108"/>
              </a:cxn>
              <a:cxn ang="0">
                <a:pos x="188" y="90"/>
              </a:cxn>
              <a:cxn ang="0">
                <a:pos x="176" y="84"/>
              </a:cxn>
              <a:cxn ang="0">
                <a:pos x="170" y="72"/>
              </a:cxn>
              <a:cxn ang="0">
                <a:pos x="184" y="52"/>
              </a:cxn>
            </a:cxnLst>
            <a:rect l="0" t="0" r="r" b="b"/>
            <a:pathLst>
              <a:path w="322" h="484">
                <a:moveTo>
                  <a:pt x="152" y="342"/>
                </a:moveTo>
                <a:lnTo>
                  <a:pt x="244" y="342"/>
                </a:lnTo>
                <a:lnTo>
                  <a:pt x="244" y="342"/>
                </a:lnTo>
                <a:lnTo>
                  <a:pt x="248" y="328"/>
                </a:lnTo>
                <a:lnTo>
                  <a:pt x="252" y="316"/>
                </a:lnTo>
                <a:lnTo>
                  <a:pt x="262" y="292"/>
                </a:lnTo>
                <a:lnTo>
                  <a:pt x="274" y="270"/>
                </a:lnTo>
                <a:lnTo>
                  <a:pt x="288" y="250"/>
                </a:lnTo>
                <a:lnTo>
                  <a:pt x="300" y="228"/>
                </a:lnTo>
                <a:lnTo>
                  <a:pt x="312" y="208"/>
                </a:lnTo>
                <a:lnTo>
                  <a:pt x="316" y="196"/>
                </a:lnTo>
                <a:lnTo>
                  <a:pt x="320" y="184"/>
                </a:lnTo>
                <a:lnTo>
                  <a:pt x="322" y="170"/>
                </a:lnTo>
                <a:lnTo>
                  <a:pt x="322" y="158"/>
                </a:lnTo>
                <a:lnTo>
                  <a:pt x="322" y="158"/>
                </a:lnTo>
                <a:lnTo>
                  <a:pt x="322" y="142"/>
                </a:lnTo>
                <a:lnTo>
                  <a:pt x="318" y="126"/>
                </a:lnTo>
                <a:lnTo>
                  <a:pt x="314" y="110"/>
                </a:lnTo>
                <a:lnTo>
                  <a:pt x="310" y="96"/>
                </a:lnTo>
                <a:lnTo>
                  <a:pt x="302" y="82"/>
                </a:lnTo>
                <a:lnTo>
                  <a:pt x="294" y="70"/>
                </a:lnTo>
                <a:lnTo>
                  <a:pt x="286" y="58"/>
                </a:lnTo>
                <a:lnTo>
                  <a:pt x="274" y="46"/>
                </a:lnTo>
                <a:lnTo>
                  <a:pt x="264" y="36"/>
                </a:lnTo>
                <a:lnTo>
                  <a:pt x="250" y="28"/>
                </a:lnTo>
                <a:lnTo>
                  <a:pt x="238" y="20"/>
                </a:lnTo>
                <a:lnTo>
                  <a:pt x="224" y="12"/>
                </a:lnTo>
                <a:lnTo>
                  <a:pt x="208" y="8"/>
                </a:lnTo>
                <a:lnTo>
                  <a:pt x="194" y="4"/>
                </a:lnTo>
                <a:lnTo>
                  <a:pt x="178" y="2"/>
                </a:lnTo>
                <a:lnTo>
                  <a:pt x="160" y="0"/>
                </a:lnTo>
                <a:lnTo>
                  <a:pt x="160" y="0"/>
                </a:lnTo>
                <a:lnTo>
                  <a:pt x="144" y="2"/>
                </a:lnTo>
                <a:lnTo>
                  <a:pt x="128" y="4"/>
                </a:lnTo>
                <a:lnTo>
                  <a:pt x="112" y="8"/>
                </a:lnTo>
                <a:lnTo>
                  <a:pt x="98" y="12"/>
                </a:lnTo>
                <a:lnTo>
                  <a:pt x="84" y="20"/>
                </a:lnTo>
                <a:lnTo>
                  <a:pt x="70" y="28"/>
                </a:lnTo>
                <a:lnTo>
                  <a:pt x="58" y="36"/>
                </a:lnTo>
                <a:lnTo>
                  <a:pt x="46" y="46"/>
                </a:lnTo>
                <a:lnTo>
                  <a:pt x="36" y="58"/>
                </a:lnTo>
                <a:lnTo>
                  <a:pt x="28" y="70"/>
                </a:lnTo>
                <a:lnTo>
                  <a:pt x="20" y="82"/>
                </a:lnTo>
                <a:lnTo>
                  <a:pt x="12" y="96"/>
                </a:lnTo>
                <a:lnTo>
                  <a:pt x="6" y="110"/>
                </a:lnTo>
                <a:lnTo>
                  <a:pt x="2" y="126"/>
                </a:lnTo>
                <a:lnTo>
                  <a:pt x="0" y="142"/>
                </a:lnTo>
                <a:lnTo>
                  <a:pt x="0" y="158"/>
                </a:lnTo>
                <a:lnTo>
                  <a:pt x="0" y="158"/>
                </a:lnTo>
                <a:lnTo>
                  <a:pt x="0" y="172"/>
                </a:lnTo>
                <a:lnTo>
                  <a:pt x="4" y="186"/>
                </a:lnTo>
                <a:lnTo>
                  <a:pt x="8" y="200"/>
                </a:lnTo>
                <a:lnTo>
                  <a:pt x="12" y="212"/>
                </a:lnTo>
                <a:lnTo>
                  <a:pt x="26" y="236"/>
                </a:lnTo>
                <a:lnTo>
                  <a:pt x="40" y="260"/>
                </a:lnTo>
                <a:lnTo>
                  <a:pt x="54" y="284"/>
                </a:lnTo>
                <a:lnTo>
                  <a:pt x="68" y="310"/>
                </a:lnTo>
                <a:lnTo>
                  <a:pt x="72" y="324"/>
                </a:lnTo>
                <a:lnTo>
                  <a:pt x="76" y="338"/>
                </a:lnTo>
                <a:lnTo>
                  <a:pt x="80" y="356"/>
                </a:lnTo>
                <a:lnTo>
                  <a:pt x="80" y="372"/>
                </a:lnTo>
                <a:lnTo>
                  <a:pt x="80" y="404"/>
                </a:lnTo>
                <a:lnTo>
                  <a:pt x="80" y="404"/>
                </a:lnTo>
                <a:lnTo>
                  <a:pt x="82" y="414"/>
                </a:lnTo>
                <a:lnTo>
                  <a:pt x="84" y="424"/>
                </a:lnTo>
                <a:lnTo>
                  <a:pt x="90" y="432"/>
                </a:lnTo>
                <a:lnTo>
                  <a:pt x="96" y="440"/>
                </a:lnTo>
                <a:lnTo>
                  <a:pt x="124" y="468"/>
                </a:lnTo>
                <a:lnTo>
                  <a:pt x="124" y="468"/>
                </a:lnTo>
                <a:lnTo>
                  <a:pt x="132" y="476"/>
                </a:lnTo>
                <a:lnTo>
                  <a:pt x="142" y="480"/>
                </a:lnTo>
                <a:lnTo>
                  <a:pt x="152" y="482"/>
                </a:lnTo>
                <a:lnTo>
                  <a:pt x="160" y="484"/>
                </a:lnTo>
                <a:lnTo>
                  <a:pt x="170" y="482"/>
                </a:lnTo>
                <a:lnTo>
                  <a:pt x="180" y="480"/>
                </a:lnTo>
                <a:lnTo>
                  <a:pt x="188" y="476"/>
                </a:lnTo>
                <a:lnTo>
                  <a:pt x="196" y="468"/>
                </a:lnTo>
                <a:lnTo>
                  <a:pt x="226" y="440"/>
                </a:lnTo>
                <a:lnTo>
                  <a:pt x="226" y="440"/>
                </a:lnTo>
                <a:lnTo>
                  <a:pt x="232" y="432"/>
                </a:lnTo>
                <a:lnTo>
                  <a:pt x="238" y="424"/>
                </a:lnTo>
                <a:lnTo>
                  <a:pt x="240" y="414"/>
                </a:lnTo>
                <a:lnTo>
                  <a:pt x="242" y="404"/>
                </a:lnTo>
                <a:lnTo>
                  <a:pt x="242" y="384"/>
                </a:lnTo>
                <a:lnTo>
                  <a:pt x="152" y="384"/>
                </a:lnTo>
                <a:lnTo>
                  <a:pt x="152" y="384"/>
                </a:lnTo>
                <a:lnTo>
                  <a:pt x="144" y="382"/>
                </a:lnTo>
                <a:lnTo>
                  <a:pt x="136" y="378"/>
                </a:lnTo>
                <a:lnTo>
                  <a:pt x="132" y="370"/>
                </a:lnTo>
                <a:lnTo>
                  <a:pt x="130" y="362"/>
                </a:lnTo>
                <a:lnTo>
                  <a:pt x="130" y="362"/>
                </a:lnTo>
                <a:lnTo>
                  <a:pt x="132" y="356"/>
                </a:lnTo>
                <a:lnTo>
                  <a:pt x="136" y="348"/>
                </a:lnTo>
                <a:lnTo>
                  <a:pt x="144" y="344"/>
                </a:lnTo>
                <a:lnTo>
                  <a:pt x="152" y="342"/>
                </a:lnTo>
                <a:lnTo>
                  <a:pt x="152" y="342"/>
                </a:lnTo>
                <a:close/>
                <a:moveTo>
                  <a:pt x="190" y="50"/>
                </a:moveTo>
                <a:lnTo>
                  <a:pt x="190" y="50"/>
                </a:lnTo>
                <a:lnTo>
                  <a:pt x="204" y="52"/>
                </a:lnTo>
                <a:lnTo>
                  <a:pt x="216" y="58"/>
                </a:lnTo>
                <a:lnTo>
                  <a:pt x="230" y="68"/>
                </a:lnTo>
                <a:lnTo>
                  <a:pt x="242" y="78"/>
                </a:lnTo>
                <a:lnTo>
                  <a:pt x="242" y="78"/>
                </a:lnTo>
                <a:lnTo>
                  <a:pt x="254" y="92"/>
                </a:lnTo>
                <a:lnTo>
                  <a:pt x="264" y="106"/>
                </a:lnTo>
                <a:lnTo>
                  <a:pt x="270" y="120"/>
                </a:lnTo>
                <a:lnTo>
                  <a:pt x="272" y="132"/>
                </a:lnTo>
                <a:lnTo>
                  <a:pt x="272" y="132"/>
                </a:lnTo>
                <a:lnTo>
                  <a:pt x="270" y="140"/>
                </a:lnTo>
                <a:lnTo>
                  <a:pt x="266" y="146"/>
                </a:lnTo>
                <a:lnTo>
                  <a:pt x="260" y="150"/>
                </a:lnTo>
                <a:lnTo>
                  <a:pt x="252" y="152"/>
                </a:lnTo>
                <a:lnTo>
                  <a:pt x="252" y="152"/>
                </a:lnTo>
                <a:lnTo>
                  <a:pt x="244" y="150"/>
                </a:lnTo>
                <a:lnTo>
                  <a:pt x="238" y="146"/>
                </a:lnTo>
                <a:lnTo>
                  <a:pt x="234" y="142"/>
                </a:lnTo>
                <a:lnTo>
                  <a:pt x="232" y="134"/>
                </a:lnTo>
                <a:lnTo>
                  <a:pt x="232" y="134"/>
                </a:lnTo>
                <a:lnTo>
                  <a:pt x="226" y="120"/>
                </a:lnTo>
                <a:lnTo>
                  <a:pt x="216" y="108"/>
                </a:lnTo>
                <a:lnTo>
                  <a:pt x="202" y="98"/>
                </a:lnTo>
                <a:lnTo>
                  <a:pt x="196" y="94"/>
                </a:lnTo>
                <a:lnTo>
                  <a:pt x="188" y="90"/>
                </a:lnTo>
                <a:lnTo>
                  <a:pt x="188" y="90"/>
                </a:lnTo>
                <a:lnTo>
                  <a:pt x="180" y="88"/>
                </a:lnTo>
                <a:lnTo>
                  <a:pt x="176" y="84"/>
                </a:lnTo>
                <a:lnTo>
                  <a:pt x="172" y="78"/>
                </a:lnTo>
                <a:lnTo>
                  <a:pt x="170" y="72"/>
                </a:lnTo>
                <a:lnTo>
                  <a:pt x="170" y="72"/>
                </a:lnTo>
                <a:lnTo>
                  <a:pt x="172" y="64"/>
                </a:lnTo>
                <a:lnTo>
                  <a:pt x="176" y="56"/>
                </a:lnTo>
                <a:lnTo>
                  <a:pt x="184" y="52"/>
                </a:lnTo>
                <a:lnTo>
                  <a:pt x="190" y="50"/>
                </a:lnTo>
                <a:lnTo>
                  <a:pt x="190" y="5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zh-CN" altLang="en-US" sz="1800">
              <a:solidFill>
                <a:prstClr val="black"/>
              </a:solidFill>
              <a:latin typeface="Century Gothic"/>
              <a:ea typeface="微软雅黑" panose="020B0503020204020204" pitchFamily="34" charset="-122"/>
            </a:endParaRPr>
          </a:p>
        </p:txBody>
      </p:sp>
      <p:sp>
        <p:nvSpPr>
          <p:cNvPr id="26" name="TextBox 38"/>
          <p:cNvSpPr txBox="1"/>
          <p:nvPr/>
        </p:nvSpPr>
        <p:spPr>
          <a:xfrm>
            <a:off x="2293123" y="3554551"/>
            <a:ext cx="584995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914400">
              <a:defRPr/>
            </a:pPr>
            <a:r>
              <a:rPr lang="zh-CN" altLang="en-US" sz="1600" dirty="0" smtClean="0">
                <a:solidFill>
                  <a:prstClr val="white"/>
                </a:solidFill>
                <a:latin typeface="微软雅黑" pitchFamily="34" charset="-122"/>
                <a:ea typeface="微软雅黑" panose="020B0503020204020204" pitchFamily="34" charset="-122"/>
              </a:rPr>
              <a:t>个人用户</a:t>
            </a:r>
            <a:endParaRPr lang="zh-CN" altLang="en-US" sz="1600" dirty="0">
              <a:solidFill>
                <a:prstClr val="white"/>
              </a:solidFill>
              <a:latin typeface="微软雅黑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1384" y="332656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报告提纲</a:t>
            </a:r>
            <a:endParaRPr lang="zh-CN" altLang="en-US" sz="4000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30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9" y="1844824"/>
            <a:ext cx="7239303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97496" y="332656"/>
            <a:ext cx="2783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1.1</a:t>
            </a:r>
            <a:r>
              <a:rPr lang="en-US" altLang="zh-CN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</a:t>
            </a:r>
            <a:r>
              <a:rPr lang="zh-CN" altLang="en-US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背景</a:t>
            </a:r>
            <a:r>
              <a:rPr lang="zh-CN" altLang="en-US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介绍</a:t>
            </a:r>
            <a:r>
              <a:rPr lang="en-US" altLang="zh-CN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--</a:t>
            </a:r>
            <a:endParaRPr lang="zh-CN" altLang="en-US" sz="32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7" name="Picture 6" descr="https://timgsa.baidu.com/timg?image&amp;quality=80&amp;size=b9999_10000&amp;sec=1562415931938&amp;di=1a46776577ee135eaaace6472bb0e59b&amp;imgtype=0&amp;src=http%3A%2F%2Fimage.thepaper.cn%2Fwap%2Fimage%2F5%2F11%2F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0" t="34440" r="23070" b="16777"/>
          <a:stretch/>
        </p:blipFill>
        <p:spPr bwMode="auto">
          <a:xfrm>
            <a:off x="4483552" y="4436433"/>
            <a:ext cx="911140" cy="5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7704208" y="3264339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/>
              <a:t>2016</a:t>
            </a:r>
            <a:r>
              <a:rPr lang="zh-CN" altLang="en-US" b="1" dirty="0"/>
              <a:t>年</a:t>
            </a:r>
            <a:r>
              <a:rPr lang="en-US" altLang="zh-CN" b="1" dirty="0"/>
              <a:t>9</a:t>
            </a:r>
            <a:r>
              <a:rPr lang="zh-CN" altLang="en-US" b="1" dirty="0"/>
              <a:t>月</a:t>
            </a:r>
            <a:r>
              <a:rPr lang="en-US" altLang="zh-CN" b="1" dirty="0"/>
              <a:t>25</a:t>
            </a:r>
            <a:r>
              <a:rPr lang="zh-CN" altLang="en-US" b="1" dirty="0"/>
              <a:t>日</a:t>
            </a:r>
            <a:r>
              <a:rPr lang="zh-CN" altLang="en-US" b="1" dirty="0" smtClean="0"/>
              <a:t>建成</a:t>
            </a:r>
            <a:endParaRPr lang="zh-CN" altLang="en-US" b="1" dirty="0"/>
          </a:p>
        </p:txBody>
      </p:sp>
      <p:sp>
        <p:nvSpPr>
          <p:cNvPr id="9" name="矩形 8"/>
          <p:cNvSpPr/>
          <p:nvPr/>
        </p:nvSpPr>
        <p:spPr>
          <a:xfrm>
            <a:off x="3040281" y="421260"/>
            <a:ext cx="4519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Cambria" pitchFamily="18" charset="0"/>
                <a:ea typeface="仿宋" pitchFamily="49" charset="-122"/>
              </a:rPr>
              <a:t>500</a:t>
            </a:r>
            <a:r>
              <a:rPr lang="zh-CN" altLang="en-US" b="1" dirty="0" smtClean="0">
                <a:solidFill>
                  <a:schemeClr val="bg1"/>
                </a:solidFill>
                <a:latin typeface="Cambria" pitchFamily="18" charset="0"/>
                <a:ea typeface="仿宋" pitchFamily="49" charset="-122"/>
              </a:rPr>
              <a:t>米球面射电望远镜（</a:t>
            </a:r>
            <a:r>
              <a:rPr lang="en-US" altLang="zh-CN" b="1" dirty="0" smtClean="0">
                <a:solidFill>
                  <a:schemeClr val="bg1"/>
                </a:solidFill>
                <a:latin typeface="Cambria" pitchFamily="18" charset="0"/>
                <a:ea typeface="仿宋" pitchFamily="49" charset="-122"/>
              </a:rPr>
              <a:t>FAST</a:t>
            </a:r>
            <a:r>
              <a:rPr lang="zh-CN" altLang="en-US" b="1" dirty="0" smtClean="0">
                <a:solidFill>
                  <a:schemeClr val="bg1"/>
                </a:solidFill>
                <a:latin typeface="Cambria" pitchFamily="18" charset="0"/>
                <a:ea typeface="仿宋" pitchFamily="49" charset="-122"/>
              </a:rPr>
              <a:t>）</a:t>
            </a:r>
            <a:endParaRPr lang="zh-CN" altLang="en-US" b="1" dirty="0">
              <a:solidFill>
                <a:schemeClr val="bg1"/>
              </a:solidFill>
              <a:latin typeface="Cambria" pitchFamily="18" charset="0"/>
              <a:ea typeface="仿宋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88285" y="1902022"/>
            <a:ext cx="4484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/>
              <a:t>南仁东先生于</a:t>
            </a:r>
            <a:r>
              <a:rPr lang="en-US" altLang="zh-CN" b="1" dirty="0"/>
              <a:t>1994</a:t>
            </a:r>
            <a:r>
              <a:rPr lang="zh-CN" altLang="en-US" b="1" dirty="0"/>
              <a:t>年提出</a:t>
            </a:r>
            <a:r>
              <a:rPr lang="zh-CN" altLang="en-US" b="1" dirty="0" smtClean="0"/>
              <a:t>构想</a:t>
            </a:r>
            <a:endParaRPr lang="zh-CN" altLang="en-US" b="1" dirty="0"/>
          </a:p>
        </p:txBody>
      </p:sp>
      <p:sp>
        <p:nvSpPr>
          <p:cNvPr id="10" name="矩形 9"/>
          <p:cNvSpPr/>
          <p:nvPr/>
        </p:nvSpPr>
        <p:spPr>
          <a:xfrm>
            <a:off x="7652696" y="2566819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国家重大科技基础设施</a:t>
            </a:r>
            <a:endParaRPr lang="zh-CN" altLang="en-US" b="1" dirty="0"/>
          </a:p>
        </p:txBody>
      </p:sp>
      <p:sp>
        <p:nvSpPr>
          <p:cNvPr id="11" name="矩形 10"/>
          <p:cNvSpPr/>
          <p:nvPr/>
        </p:nvSpPr>
        <p:spPr>
          <a:xfrm>
            <a:off x="7653742" y="3973705"/>
            <a:ext cx="4371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/>
              <a:t>位于贵州省</a:t>
            </a:r>
            <a:r>
              <a:rPr lang="zh-CN" altLang="en-US" b="1" dirty="0"/>
              <a:t>黔南布依族苗族</a:t>
            </a:r>
            <a:r>
              <a:rPr lang="zh-CN" altLang="en-US" b="1" dirty="0" smtClean="0"/>
              <a:t>自治州平</a:t>
            </a:r>
            <a:r>
              <a:rPr lang="zh-CN" altLang="en-US" b="1" dirty="0"/>
              <a:t>塘县克度镇大窝凼的</a:t>
            </a:r>
            <a:r>
              <a:rPr lang="zh-CN" altLang="en-US" b="1" dirty="0" smtClean="0"/>
              <a:t>喀斯特洼</a:t>
            </a:r>
            <a:r>
              <a:rPr lang="zh-CN" altLang="en-US" b="1" dirty="0"/>
              <a:t>坑中</a:t>
            </a:r>
          </a:p>
        </p:txBody>
      </p:sp>
    </p:spTree>
    <p:extLst>
      <p:ext uri="{BB962C8B-B14F-4D97-AF65-F5344CB8AC3E}">
        <p14:creationId xmlns:p14="http://schemas.microsoft.com/office/powerpoint/2010/main" val="292335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168008" y="1412775"/>
            <a:ext cx="5296422" cy="5396388"/>
            <a:chOff x="6898490" y="1412775"/>
            <a:chExt cx="5296422" cy="539638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4CD8121E-88DB-4826-AA0E-1D4B6BF8A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540" y="4514582"/>
              <a:ext cx="5224415" cy="2294581"/>
            </a:xfrm>
            <a:prstGeom prst="rect">
              <a:avLst/>
            </a:prstGeom>
            <a:ln w="50800">
              <a:solidFill>
                <a:schemeClr val="tx1">
                  <a:alpha val="80000"/>
                </a:schemeClr>
              </a:solidFill>
            </a:ln>
          </p:spPr>
        </p:pic>
        <p:pic>
          <p:nvPicPr>
            <p:cNvPr id="2" name="C4艺术图.png" descr="C4艺术图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8490" y="1412775"/>
              <a:ext cx="5296422" cy="3116146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908184" y="4747897"/>
              <a:ext cx="15696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ct val="30000"/>
                </a:spcBef>
                <a:defRPr/>
              </a:pPr>
              <a:r>
                <a:rPr lang="zh-CN" altLang="en-US" sz="1200" b="1" dirty="0">
                  <a:solidFill>
                    <a:srgbClr val="FFFF00"/>
                  </a:solidFill>
                  <a:latin typeface="华文仿宋" pitchFamily="2" charset="-122"/>
                  <a:ea typeface="华文仿宋" pitchFamily="2" charset="-122"/>
                  <a:cs typeface="微软雅黑"/>
                  <a:sym typeface="微软雅黑"/>
                </a:rPr>
                <a:t>首颗高能毫秒脉冲星</a:t>
              </a:r>
              <a:endParaRPr lang="en-US" altLang="zh-CN" sz="1200" b="1" dirty="0">
                <a:solidFill>
                  <a:srgbClr val="FFFF00"/>
                </a:solidFill>
                <a:latin typeface="华文仿宋" pitchFamily="2" charset="-122"/>
                <a:ea typeface="华文仿宋" pitchFamily="2" charset="-122"/>
                <a:cs typeface="微软雅黑"/>
                <a:sym typeface="微软雅黑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6924444" y="1434544"/>
              <a:ext cx="12618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ct val="30000"/>
                </a:spcBef>
                <a:defRPr/>
              </a:pPr>
              <a:r>
                <a:rPr lang="zh-CN" altLang="en-US" sz="1200" b="1" dirty="0" smtClean="0">
                  <a:solidFill>
                    <a:srgbClr val="FFFF00"/>
                  </a:solidFill>
                  <a:latin typeface="华文仿宋" pitchFamily="2" charset="-122"/>
                  <a:ea typeface="华文仿宋" pitchFamily="2" charset="-122"/>
                  <a:cs typeface="微软雅黑"/>
                  <a:sym typeface="微软雅黑"/>
                </a:rPr>
                <a:t>发现首颗脉冲星</a:t>
              </a:r>
              <a:endParaRPr lang="en-US" altLang="zh-CN" sz="1200" b="1" dirty="0">
                <a:solidFill>
                  <a:srgbClr val="FFFF00"/>
                </a:solidFill>
                <a:latin typeface="华文仿宋" pitchFamily="2" charset="-122"/>
                <a:ea typeface="华文仿宋" pitchFamily="2" charset="-122"/>
                <a:cs typeface="微软雅黑"/>
                <a:sym typeface="微软雅黑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B866FED-C86E-4CC7-96B2-FAE0BB94E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r="4379"/>
          <a:stretch>
            <a:fillRect/>
          </a:stretch>
        </p:blipFill>
        <p:spPr>
          <a:xfrm>
            <a:off x="797947" y="1484784"/>
            <a:ext cx="4053525" cy="5355367"/>
          </a:xfrm>
          <a:custGeom>
            <a:avLst/>
            <a:gdLst>
              <a:gd name="connsiteX0" fmla="*/ 0 w 4051895"/>
              <a:gd name="connsiteY0" fmla="*/ 0 h 5148262"/>
              <a:gd name="connsiteX1" fmla="*/ 4051895 w 4051895"/>
              <a:gd name="connsiteY1" fmla="*/ 0 h 5148262"/>
              <a:gd name="connsiteX2" fmla="*/ 4051895 w 4051895"/>
              <a:gd name="connsiteY2" fmla="*/ 5148262 h 5148262"/>
              <a:gd name="connsiteX3" fmla="*/ 0 w 4051895"/>
              <a:gd name="connsiteY3" fmla="*/ 5148262 h 514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1895" h="5148262">
                <a:moveTo>
                  <a:pt x="0" y="0"/>
                </a:moveTo>
                <a:lnTo>
                  <a:pt x="4051895" y="0"/>
                </a:lnTo>
                <a:lnTo>
                  <a:pt x="4051895" y="5148262"/>
                </a:lnTo>
                <a:lnTo>
                  <a:pt x="0" y="5148262"/>
                </a:lnTo>
                <a:close/>
              </a:path>
            </a:pathLst>
          </a:custGeom>
          <a:ln w="50800">
            <a:solidFill>
              <a:schemeClr val="tx1">
                <a:alpha val="80000"/>
              </a:schemeClr>
            </a:solidFill>
          </a:ln>
        </p:spPr>
      </p:pic>
      <p:sp>
        <p:nvSpPr>
          <p:cNvPr id="8" name="矩形 7"/>
          <p:cNvSpPr/>
          <p:nvPr/>
        </p:nvSpPr>
        <p:spPr>
          <a:xfrm>
            <a:off x="397496" y="332656"/>
            <a:ext cx="27703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1.1</a:t>
            </a:r>
            <a:r>
              <a:rPr lang="en-US" altLang="zh-CN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</a:t>
            </a:r>
            <a:r>
              <a:rPr lang="zh-CN" altLang="en-US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背景介绍</a:t>
            </a:r>
            <a:r>
              <a:rPr lang="en-US" altLang="zh-CN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--</a:t>
            </a:r>
            <a:endParaRPr lang="zh-CN" altLang="en-US" sz="32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40281" y="421260"/>
            <a:ext cx="2424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Cambria" pitchFamily="18" charset="0"/>
                <a:ea typeface="仿宋" pitchFamily="49" charset="-122"/>
              </a:rPr>
              <a:t>FAST脉冲星</a:t>
            </a:r>
            <a:r>
              <a:rPr lang="zh-CN" altLang="en-US" b="1" dirty="0">
                <a:solidFill>
                  <a:schemeClr val="bg1"/>
                </a:solidFill>
                <a:latin typeface="Cambria" pitchFamily="18" charset="0"/>
                <a:ea typeface="仿宋" pitchFamily="49" charset="-122"/>
              </a:rPr>
              <a:t>发现</a:t>
            </a:r>
          </a:p>
        </p:txBody>
      </p:sp>
      <p:pic>
        <p:nvPicPr>
          <p:cNvPr id="3075" name="Picture 3" descr="C:\Users\China-VOer\Desktop\91E0EF7A23A11525BB9AADD8F254BF7F58DC4A85_size272_w640_h368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96" y="1484783"/>
            <a:ext cx="4111476" cy="236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0416" y="1434543"/>
            <a:ext cx="1598057" cy="124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91348" y="353051"/>
            <a:ext cx="11553324" cy="6388317"/>
            <a:chOff x="591348" y="353051"/>
            <a:chExt cx="11553324" cy="6388317"/>
          </a:xfrm>
        </p:grpSpPr>
        <p:grpSp>
          <p:nvGrpSpPr>
            <p:cNvPr id="14" name="组合 13"/>
            <p:cNvGrpSpPr/>
            <p:nvPr/>
          </p:nvGrpSpPr>
          <p:grpSpPr>
            <a:xfrm>
              <a:off x="591348" y="1293542"/>
              <a:ext cx="1508993" cy="1476000"/>
              <a:chOff x="591348" y="1293542"/>
              <a:chExt cx="1508993" cy="1476000"/>
            </a:xfrm>
          </p:grpSpPr>
          <p:sp>
            <p:nvSpPr>
              <p:cNvPr id="13" name="五边形 12"/>
              <p:cNvSpPr>
                <a:spLocks noChangeAspect="1"/>
              </p:cNvSpPr>
              <p:nvPr/>
            </p:nvSpPr>
            <p:spPr>
              <a:xfrm>
                <a:off x="591348" y="1293542"/>
                <a:ext cx="1508993" cy="1476000"/>
              </a:xfrm>
              <a:prstGeom prst="pentagon">
                <a:avLst/>
              </a:prstGeom>
              <a:solidFill>
                <a:schemeClr val="tx1">
                  <a:alpha val="7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" name="上下型logo (6).png" descr="上下型logo (6)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2288" y="1535087"/>
                <a:ext cx="1098643" cy="1224790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</p:spPr>
          </p:pic>
        </p:grpSp>
        <p:sp>
          <p:nvSpPr>
            <p:cNvPr id="4" name="荷馬的世界"/>
            <p:cNvSpPr txBox="1"/>
            <p:nvPr/>
          </p:nvSpPr>
          <p:spPr>
            <a:xfrm>
              <a:off x="943691" y="353051"/>
              <a:ext cx="9358192" cy="745463"/>
            </a:xfrm>
            <a:prstGeom prst="rect">
              <a:avLst/>
            </a:prstGeom>
            <a:ln w="12700">
              <a:miter lim="400000"/>
            </a:ln>
          </p:spPr>
          <p:txBody>
            <a:bodyPr lIns="47626" tIns="47626" rIns="47626" bIns="47626" anchor="ctr">
              <a:spAutoFit/>
            </a:bodyPr>
            <a:lstStyle/>
            <a:p>
              <a:pPr defTabSz="321310" eaLnBrk="1" fontAlgn="auto">
                <a:spcBef>
                  <a:spcPts val="0"/>
                </a:spcBef>
                <a:spcAft>
                  <a:spcPts val="0"/>
                </a:spcAft>
                <a:defRPr sz="6000">
                  <a:solidFill>
                    <a:srgbClr val="FFCA08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defRPr>
              </a:pPr>
              <a:r>
                <a:rPr sz="4220" kern="0" dirty="0">
                  <a:solidFill>
                    <a:srgbClr val="FFCA08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rPr>
                <a:t>C</a:t>
              </a:r>
              <a:r>
                <a:rPr sz="4220" kern="0" dirty="0">
                  <a:solidFill>
                    <a:srgbClr val="FFFFFF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rPr>
                <a:t>ommensal</a:t>
              </a:r>
              <a:r>
                <a:rPr lang="en-US" sz="4220" kern="0" dirty="0">
                  <a:solidFill>
                    <a:srgbClr val="FFFFFF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rPr>
                <a:t> </a:t>
              </a:r>
              <a:r>
                <a:rPr lang="en-US" sz="4220" kern="0" dirty="0">
                  <a:solidFill>
                    <a:srgbClr val="FFCA08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rPr>
                <a:t>R</a:t>
              </a:r>
              <a:r>
                <a:rPr lang="en-US" sz="4220" kern="0" dirty="0">
                  <a:solidFill>
                    <a:srgbClr val="FFFFFF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rPr>
                <a:t>adio </a:t>
              </a:r>
              <a:r>
                <a:rPr lang="en-US" sz="4220" kern="0" dirty="0">
                  <a:solidFill>
                    <a:srgbClr val="FFCA08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rPr>
                <a:t>A</a:t>
              </a:r>
              <a:r>
                <a:rPr lang="en-US" sz="4220" kern="0" dirty="0">
                  <a:solidFill>
                    <a:srgbClr val="FFFFFF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rPr>
                <a:t>stronomy </a:t>
              </a:r>
              <a:r>
                <a:rPr lang="en-US" sz="4220" kern="0" dirty="0">
                  <a:solidFill>
                    <a:srgbClr val="FFCA08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rPr>
                <a:t>F</a:t>
              </a:r>
              <a:r>
                <a:rPr lang="en-US" sz="4220" kern="0" dirty="0">
                  <a:solidFill>
                    <a:srgbClr val="FFFFFF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rPr>
                <a:t>AS</a:t>
              </a:r>
              <a:r>
                <a:rPr lang="en-US" sz="4220" kern="0" dirty="0">
                  <a:solidFill>
                    <a:srgbClr val="FFCA08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rPr>
                <a:t>T</a:t>
              </a:r>
              <a:r>
                <a:rPr lang="en-US" sz="4220" kern="0" dirty="0">
                  <a:solidFill>
                    <a:srgbClr val="FFFFFF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rPr>
                <a:t> </a:t>
              </a:r>
              <a:r>
                <a:rPr lang="en-US" sz="4220" kern="0" dirty="0">
                  <a:solidFill>
                    <a:srgbClr val="FFCA08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rPr>
                <a:t>S</a:t>
              </a:r>
              <a:r>
                <a:rPr lang="en-US" sz="4220" kern="0" dirty="0">
                  <a:solidFill>
                    <a:srgbClr val="FFFFFF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rPr>
                <a:t>urvey</a:t>
              </a:r>
              <a:endParaRPr sz="4220" kern="0" dirty="0">
                <a:solidFill>
                  <a:srgbClr val="FFFFFF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591348" y="438877"/>
              <a:ext cx="154210" cy="573809"/>
            </a:xfrm>
            <a:custGeom>
              <a:avLst/>
              <a:gdLst>
                <a:gd name="connsiteX0" fmla="*/ 0 w 154210"/>
                <a:gd name="connsiteY0" fmla="*/ 0 h 573809"/>
                <a:gd name="connsiteX1" fmla="*/ 154210 w 154210"/>
                <a:gd name="connsiteY1" fmla="*/ 0 h 573809"/>
                <a:gd name="connsiteX2" fmla="*/ 154210 w 154210"/>
                <a:gd name="connsiteY2" fmla="*/ 573809 h 573809"/>
                <a:gd name="connsiteX3" fmla="*/ 0 w 154210"/>
                <a:gd name="connsiteY3" fmla="*/ 573809 h 57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210" h="573809">
                  <a:moveTo>
                    <a:pt x="0" y="0"/>
                  </a:moveTo>
                  <a:lnTo>
                    <a:pt x="154210" y="0"/>
                  </a:lnTo>
                  <a:lnTo>
                    <a:pt x="154210" y="573809"/>
                  </a:lnTo>
                  <a:lnTo>
                    <a:pt x="0" y="573809"/>
                  </a:lnTo>
                  <a:close/>
                </a:path>
              </a:pathLst>
            </a:custGeom>
            <a:solidFill>
              <a:srgbClr val="FFCA08"/>
            </a:solidFill>
            <a:ln w="12700">
              <a:miter lim="400000"/>
            </a:ln>
          </p:spPr>
          <p:txBody>
            <a:bodyPr wrap="square" lIns="35719" tIns="35719" rIns="35719" bIns="35719" anchor="ctr">
              <a:noAutofit/>
            </a:bodyPr>
            <a:lstStyle/>
            <a:p>
              <a:pPr algn="ctr" defTabSz="410845" eaLnBrk="1" fontAlgn="auto">
                <a:spcBef>
                  <a:spcPts val="0"/>
                </a:spcBef>
                <a:spcAft>
                  <a:spcPts val="0"/>
                </a:spcAft>
                <a:defRPr sz="36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530" kern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6" name="矩形 1"/>
            <p:cNvSpPr/>
            <p:nvPr/>
          </p:nvSpPr>
          <p:spPr>
            <a:xfrm>
              <a:off x="3691631" y="4716020"/>
              <a:ext cx="4808737" cy="200054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12700">
              <a:miter lim="400000"/>
            </a:ln>
          </p:spPr>
          <p:txBody>
            <a:bodyPr wrap="square" lIns="32146" rIns="32146">
              <a:spAutoFit/>
            </a:bodyPr>
            <a:lstStyle/>
            <a:p>
              <a:pPr indent="120650" defTabSz="321310" eaLnBrk="1" fontAlgn="auto">
                <a:spcBef>
                  <a:spcPts val="0"/>
                </a:spcBef>
                <a:spcAft>
                  <a:spcPts val="600"/>
                </a:spcAft>
                <a:defRPr sz="40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sz="2400" kern="0" spc="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19波束-</a:t>
              </a:r>
              <a:r>
                <a:rPr sz="2400" kern="0" spc="200" dirty="0">
                  <a:solidFill>
                    <a:srgbClr val="FFCA08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rPr>
                <a:t>多科学目标</a:t>
              </a:r>
              <a:r>
                <a:rPr sz="2400" kern="0" spc="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同时巡天</a:t>
              </a:r>
              <a:endParaRPr sz="2400" kern="0" spc="200" dirty="0">
                <a:solidFill>
                  <a:srgbClr val="FFFFFF"/>
                </a:solidFill>
                <a:latin typeface="Helvetica"/>
                <a:ea typeface="+mj-ea"/>
                <a:cs typeface="Helvetica"/>
                <a:sym typeface="Helvetica"/>
              </a:endParaRPr>
            </a:p>
            <a:p>
              <a:pPr marL="522605" indent="-401955" defTabSz="321310" eaLnBrk="1" fontAlgn="auto">
                <a:spcBef>
                  <a:spcPts val="0"/>
                </a:spcBef>
                <a:spcAft>
                  <a:spcPts val="600"/>
                </a:spcAft>
                <a:buSzPct val="100000"/>
                <a:buFontTx/>
                <a:buChar char="■"/>
                <a:defRPr sz="3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sz="2000" kern="0" spc="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～</a:t>
              </a:r>
              <a:r>
                <a:rPr sz="2000" kern="0" spc="200" dirty="0">
                  <a:solidFill>
                    <a:srgbClr val="FFCA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1000</a:t>
              </a:r>
              <a:r>
                <a:rPr sz="2000" kern="0" spc="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颗脉冲星 </a:t>
              </a:r>
              <a:endParaRPr sz="2000" kern="0" spc="200" dirty="0">
                <a:solidFill>
                  <a:srgbClr val="FFFFFF"/>
                </a:solidFill>
                <a:latin typeface="Helvetica"/>
                <a:ea typeface="+mj-ea"/>
                <a:cs typeface="Helvetica"/>
                <a:sym typeface="Helvetica"/>
              </a:endParaRPr>
            </a:p>
            <a:p>
              <a:pPr marL="522605" indent="-401955" defTabSz="321310" eaLnBrk="1" fontAlgn="auto">
                <a:spcBef>
                  <a:spcPts val="0"/>
                </a:spcBef>
                <a:spcAft>
                  <a:spcPts val="600"/>
                </a:spcAft>
                <a:buSzPct val="100000"/>
                <a:buFontTx/>
                <a:buChar char="■"/>
                <a:defRPr sz="3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sz="2000" kern="0" spc="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数</a:t>
              </a:r>
              <a:r>
                <a:rPr sz="2000" kern="0" spc="200" dirty="0">
                  <a:solidFill>
                    <a:srgbClr val="FFCA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10万</a:t>
              </a:r>
              <a:r>
                <a:rPr sz="2000" kern="0" spc="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星系</a:t>
              </a:r>
              <a:endParaRPr sz="2000" kern="0" spc="200" dirty="0">
                <a:solidFill>
                  <a:srgbClr val="FFFFFF"/>
                </a:solidFill>
                <a:latin typeface="Helvetica"/>
                <a:ea typeface="+mj-ea"/>
                <a:cs typeface="Helvetica"/>
                <a:sym typeface="Helvetica"/>
              </a:endParaRPr>
            </a:p>
            <a:p>
              <a:pPr marL="522605" indent="-401955" defTabSz="321310" eaLnBrk="1" fontAlgn="auto">
                <a:spcBef>
                  <a:spcPts val="0"/>
                </a:spcBef>
                <a:spcAft>
                  <a:spcPts val="600"/>
                </a:spcAft>
                <a:buSzPct val="100000"/>
                <a:buFontTx/>
                <a:buChar char="■"/>
                <a:defRPr sz="3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sz="2000" kern="0" spc="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&gt;</a:t>
              </a:r>
              <a:r>
                <a:rPr sz="2000" kern="0" spc="200" dirty="0">
                  <a:solidFill>
                    <a:srgbClr val="FFCA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100亿</a:t>
              </a:r>
              <a:r>
                <a:rPr sz="2000" kern="0" spc="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三维像素点银河系HI图</a:t>
              </a:r>
              <a:endParaRPr sz="2000" kern="0" spc="200" dirty="0">
                <a:solidFill>
                  <a:srgbClr val="FFFFFF"/>
                </a:solidFill>
                <a:latin typeface="Helvetica"/>
                <a:ea typeface="+mj-ea"/>
                <a:cs typeface="Helvetica"/>
                <a:sym typeface="Helvetica"/>
              </a:endParaRPr>
            </a:p>
            <a:p>
              <a:pPr marL="522605" indent="-401955" defTabSz="321310" eaLnBrk="1" fontAlgn="auto">
                <a:spcBef>
                  <a:spcPts val="0"/>
                </a:spcBef>
                <a:spcAft>
                  <a:spcPts val="600"/>
                </a:spcAft>
                <a:buSzPct val="100000"/>
                <a:buFontTx/>
                <a:buChar char="■"/>
                <a:defRPr sz="3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sz="2000" kern="0" spc="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&gt;</a:t>
              </a:r>
              <a:r>
                <a:rPr sz="2000" kern="0" spc="200" dirty="0">
                  <a:solidFill>
                    <a:srgbClr val="FFCA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50个</a:t>
              </a:r>
              <a:r>
                <a:rPr sz="2000" kern="0" spc="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快速射电爆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8837998" y="1688902"/>
              <a:ext cx="1847082" cy="130805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anchor="ctr" anchorCtr="0">
              <a:spAutoFit/>
            </a:bodyPr>
            <a:lstStyle/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1.6 GB/s</a:t>
              </a:r>
            </a:p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5.8TB/h</a:t>
              </a:r>
            </a:p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144TB/day</a:t>
              </a:r>
            </a:p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10-20PB/ year</a:t>
              </a: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xmlns="" id="{4A244E11-9F53-4216-8E5F-23D4875F7D13}"/>
                </a:ext>
              </a:extLst>
            </p:cNvPr>
            <p:cNvGrpSpPr/>
            <p:nvPr/>
          </p:nvGrpSpPr>
          <p:grpSpPr>
            <a:xfrm>
              <a:off x="8837998" y="3043718"/>
              <a:ext cx="3306674" cy="3697650"/>
              <a:chOff x="8733257" y="2985391"/>
              <a:chExt cx="3306674" cy="3697650"/>
            </a:xfrm>
          </p:grpSpPr>
          <p:pic>
            <p:nvPicPr>
              <p:cNvPr id="16" name="image241.png" descr="image241.png">
                <a:extLst>
                  <a:ext uri="{FF2B5EF4-FFF2-40B4-BE49-F238E27FC236}">
                    <a16:creationId xmlns:a16="http://schemas.microsoft.com/office/drawing/2014/main" xmlns="" id="{505A176F-CD85-49D0-9004-105B7C5FE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80000"/>
              </a:blip>
              <a:stretch>
                <a:fillRect/>
              </a:stretch>
            </p:blipFill>
            <p:spPr>
              <a:xfrm>
                <a:off x="10674784" y="2985391"/>
                <a:ext cx="1349947" cy="1510820"/>
              </a:xfrm>
              <a:prstGeom prst="rect">
                <a:avLst/>
              </a:prstGeom>
              <a:ln w="22225" cap="flat">
                <a:solidFill>
                  <a:schemeClr val="bg1"/>
                </a:solidFill>
                <a:miter lim="400000"/>
              </a:ln>
              <a:effectLst/>
            </p:spPr>
          </p:pic>
          <p:pic>
            <p:nvPicPr>
              <p:cNvPr id="17" name="image242.png" descr="image242.png">
                <a:extLst>
                  <a:ext uri="{FF2B5EF4-FFF2-40B4-BE49-F238E27FC236}">
                    <a16:creationId xmlns:a16="http://schemas.microsoft.com/office/drawing/2014/main" xmlns="" id="{AA1E2AF5-C9D3-426F-B178-1C97044E4A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0000"/>
              </a:blip>
              <a:stretch>
                <a:fillRect/>
              </a:stretch>
            </p:blipFill>
            <p:spPr>
              <a:xfrm>
                <a:off x="10670668" y="4599154"/>
                <a:ext cx="1369263" cy="1026948"/>
              </a:xfrm>
              <a:prstGeom prst="rect">
                <a:avLst/>
              </a:prstGeom>
              <a:ln w="22225" cap="flat">
                <a:solidFill>
                  <a:schemeClr val="bg1"/>
                </a:solidFill>
                <a:miter lim="400000"/>
              </a:ln>
              <a:effectLst/>
            </p:spPr>
          </p:pic>
          <p:pic>
            <p:nvPicPr>
              <p:cNvPr id="18" name="image243.jpeg" descr="image243.jpeg">
                <a:extLst>
                  <a:ext uri="{FF2B5EF4-FFF2-40B4-BE49-F238E27FC236}">
                    <a16:creationId xmlns:a16="http://schemas.microsoft.com/office/drawing/2014/main" xmlns="" id="{D725448B-56E7-4579-9BB3-1D455BE83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80000"/>
              </a:blip>
              <a:srcRect l="17921" t="28295" r="15174" b="8351"/>
              <a:stretch>
                <a:fillRect/>
              </a:stretch>
            </p:blipFill>
            <p:spPr>
              <a:xfrm>
                <a:off x="8733257" y="2985392"/>
                <a:ext cx="1847082" cy="2640711"/>
              </a:xfrm>
              <a:prstGeom prst="rect">
                <a:avLst/>
              </a:prstGeom>
              <a:ln w="22225" cap="flat">
                <a:solidFill>
                  <a:schemeClr val="bg1"/>
                </a:solidFill>
                <a:miter lim="400000"/>
              </a:ln>
              <a:effectLst/>
            </p:spPr>
          </p:pic>
          <p:pic>
            <p:nvPicPr>
              <p:cNvPr id="19" name="image244.jpeg" descr="image244.jpeg">
                <a:extLst>
                  <a:ext uri="{FF2B5EF4-FFF2-40B4-BE49-F238E27FC236}">
                    <a16:creationId xmlns:a16="http://schemas.microsoft.com/office/drawing/2014/main" xmlns="" id="{4735CAD9-CE58-425B-A059-9C02F8F37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 amt="8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11240" t="27605" r="31692" b="21453"/>
              <a:stretch>
                <a:fillRect/>
              </a:stretch>
            </p:blipFill>
            <p:spPr>
              <a:xfrm>
                <a:off x="8733257" y="5716294"/>
                <a:ext cx="1617479" cy="966747"/>
              </a:xfrm>
              <a:prstGeom prst="rect">
                <a:avLst/>
              </a:prstGeom>
              <a:ln w="22225" cap="flat">
                <a:solidFill>
                  <a:schemeClr val="bg1"/>
                </a:solidFill>
                <a:miter lim="400000"/>
              </a:ln>
              <a:effectLst/>
            </p:spPr>
          </p:pic>
          <p:pic>
            <p:nvPicPr>
              <p:cNvPr id="20" name="image245.png" descr="image245.png">
                <a:extLst>
                  <a:ext uri="{FF2B5EF4-FFF2-40B4-BE49-F238E27FC236}">
                    <a16:creationId xmlns:a16="http://schemas.microsoft.com/office/drawing/2014/main" xmlns="" id="{3BFFDA3C-109C-43F7-B8CA-7840F2FD1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alphaModFix amt="80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5986" r="5985"/>
              <a:stretch>
                <a:fillRect/>
              </a:stretch>
            </p:blipFill>
            <p:spPr>
              <a:xfrm>
                <a:off x="10449241" y="5716294"/>
                <a:ext cx="1590690" cy="966516"/>
              </a:xfrm>
              <a:prstGeom prst="rect">
                <a:avLst/>
              </a:prstGeom>
              <a:ln w="22225" cap="flat">
                <a:solidFill>
                  <a:schemeClr val="bg1"/>
                </a:solidFill>
                <a:miter lim="400000"/>
              </a:ln>
              <a:effectLst/>
            </p:spPr>
          </p:pic>
        </p:grpSp>
        <p:pic>
          <p:nvPicPr>
            <p:cNvPr id="21" name="image.jpg" descr="image.jpg"/>
            <p:cNvPicPr>
              <a:picLocks noChangeAspect="1"/>
            </p:cNvPicPr>
            <p:nvPr/>
          </p:nvPicPr>
          <p:blipFill>
            <a:blip r:embed="rId11"/>
            <a:srcRect l="7571" t="5793" r="7571" b="9569"/>
            <a:stretch>
              <a:fillRect/>
            </a:stretch>
          </p:blipFill>
          <p:spPr>
            <a:xfrm>
              <a:off x="10775408" y="1688903"/>
              <a:ext cx="1354063" cy="1308050"/>
            </a:xfrm>
            <a:prstGeom prst="rect">
              <a:avLst/>
            </a:prstGeom>
            <a:ln w="12700">
              <a:miter lim="400000"/>
              <a:headEnd/>
              <a:tailEnd/>
            </a:ln>
            <a:effectLst>
              <a:outerShdw blurRad="12700" dist="12700" dir="2334672" rotWithShape="0">
                <a:srgbClr val="000000">
                  <a:alpha val="51384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7496" y="332656"/>
            <a:ext cx="4960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1.2</a:t>
            </a:r>
            <a:r>
              <a:rPr lang="en-US" altLang="zh-CN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</a:t>
            </a:r>
            <a:r>
              <a:rPr lang="zh-CN" altLang="en-US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存在的问题与基本需求</a:t>
            </a:r>
            <a:endParaRPr lang="zh-CN" altLang="en-US" sz="32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2467" y="1906954"/>
            <a:ext cx="5400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lang="zh-CN" altLang="en-US" b="1" dirty="0" smtClean="0">
                <a:latin typeface="Cambria" panose="02040503050406030204" pitchFamily="18" charset="0"/>
                <a:ea typeface="仿宋" pitchFamily="49" charset="-122"/>
              </a:rPr>
              <a:t>多</a:t>
            </a:r>
            <a:r>
              <a:rPr lang="zh-CN" altLang="en-US" b="1" dirty="0">
                <a:latin typeface="Cambria" panose="02040503050406030204" pitchFamily="18" charset="0"/>
                <a:ea typeface="仿宋" pitchFamily="49" charset="-122"/>
              </a:rPr>
              <a:t>个版本语言的</a:t>
            </a:r>
            <a:r>
              <a:rPr lang="zh-CN" altLang="en-US" b="1" dirty="0" smtClean="0">
                <a:latin typeface="Cambria" panose="02040503050406030204" pitchFamily="18" charset="0"/>
                <a:ea typeface="仿宋" pitchFamily="49" charset="-122"/>
              </a:rPr>
              <a:t>共存冲突</a:t>
            </a: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zh-CN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Wingdings" pitchFamily="2" charset="2"/>
              <a:buChar char="p"/>
            </a:pPr>
            <a:r>
              <a:rPr lang="zh-CN" altLang="en-US" b="1" dirty="0" smtClean="0">
                <a:latin typeface="Cambria" panose="02040503050406030204" pitchFamily="18" charset="0"/>
                <a:ea typeface="仿宋" pitchFamily="49" charset="-122"/>
              </a:rPr>
              <a:t>多</a:t>
            </a:r>
            <a:r>
              <a:rPr lang="zh-CN" altLang="en-US" b="1" dirty="0">
                <a:latin typeface="Cambria" panose="02040503050406030204" pitchFamily="18" charset="0"/>
                <a:ea typeface="仿宋" pitchFamily="49" charset="-122"/>
              </a:rPr>
              <a:t>个修改版本的安装</a:t>
            </a:r>
            <a:r>
              <a:rPr lang="zh-CN" altLang="en-US" b="1" dirty="0" smtClean="0">
                <a:latin typeface="Cambria" panose="02040503050406030204" pitchFamily="18" charset="0"/>
                <a:ea typeface="仿宋" pitchFamily="49" charset="-122"/>
              </a:rPr>
              <a:t>运行</a:t>
            </a:r>
            <a:endParaRPr lang="en-US" altLang="zh-CN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p"/>
            </a:pPr>
            <a:r>
              <a:rPr lang="zh-CN" altLang="en-US" b="1" dirty="0">
                <a:latin typeface="Cambria" panose="02040503050406030204" pitchFamily="18" charset="0"/>
                <a:ea typeface="仿宋" pitchFamily="49" charset="-122"/>
              </a:rPr>
              <a:t>软件兼容性</a:t>
            </a:r>
            <a:r>
              <a:rPr lang="zh-CN" altLang="en-US" b="1" dirty="0" smtClean="0">
                <a:latin typeface="Cambria" panose="02040503050406030204" pitchFamily="18" charset="0"/>
                <a:ea typeface="仿宋" pitchFamily="49" charset="-122"/>
              </a:rPr>
              <a:t>问题</a:t>
            </a:r>
            <a:endParaRPr lang="en-US" altLang="zh-CN" b="1" dirty="0" smtClean="0">
              <a:latin typeface="Cambria" panose="02040503050406030204" pitchFamily="18" charset="0"/>
              <a:ea typeface="仿宋" pitchFamily="49" charset="-122"/>
            </a:endParaRPr>
          </a:p>
          <a:p>
            <a:pPr marL="342900" indent="-342900">
              <a:buFont typeface="Wingdings" pitchFamily="2" charset="2"/>
              <a:buChar char="p"/>
            </a:pPr>
            <a:endParaRPr lang="en-US" altLang="zh-CN" b="1" dirty="0">
              <a:latin typeface="Cambria" panose="02040503050406030204" pitchFamily="18" charset="0"/>
              <a:ea typeface="仿宋" pitchFamily="49" charset="-122"/>
            </a:endParaRPr>
          </a:p>
          <a:p>
            <a:pPr marL="342900" indent="-342900">
              <a:buFont typeface="Wingdings" pitchFamily="2" charset="2"/>
              <a:buChar char="p"/>
            </a:pPr>
            <a:r>
              <a:rPr lang="zh-CN" altLang="en-US" b="1" dirty="0">
                <a:latin typeface="Cambria" panose="02040503050406030204" pitchFamily="18" charset="0"/>
                <a:ea typeface="仿宋" pitchFamily="49" charset="-122"/>
              </a:rPr>
              <a:t>研究人员或开发者的</a:t>
            </a:r>
            <a:r>
              <a:rPr lang="zh-CN" altLang="en-US" b="1" dirty="0" smtClean="0">
                <a:latin typeface="Cambria" panose="02040503050406030204" pitchFamily="18" charset="0"/>
                <a:ea typeface="仿宋" pitchFamily="49" charset="-122"/>
              </a:rPr>
              <a:t>习惯</a:t>
            </a:r>
            <a:endParaRPr lang="en-US" altLang="zh-CN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Wingdings" pitchFamily="2" charset="2"/>
              <a:buChar char="p"/>
            </a:pPr>
            <a:endParaRPr lang="en-US" altLang="zh-CN" b="1" dirty="0">
              <a:latin typeface="Cambria" pitchFamily="18" charset="0"/>
              <a:ea typeface="Cambria" pitchFamily="18" charset="0"/>
            </a:endParaRPr>
          </a:p>
          <a:p>
            <a:pPr marL="342900" indent="-342900">
              <a:buFont typeface="Wingdings" pitchFamily="2" charset="2"/>
              <a:buChar char="p"/>
            </a:pPr>
            <a:r>
              <a:rPr lang="zh-CN" altLang="en-US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应用程序的快速分发与计算</a:t>
            </a:r>
            <a:endParaRPr lang="en-US" altLang="zh-CN" b="1" dirty="0" smtClean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342900" indent="-342900">
              <a:buFont typeface="Wingdings" pitchFamily="2" charset="2"/>
              <a:buChar char="p"/>
            </a:pPr>
            <a:endParaRPr lang="en-US" altLang="zh-CN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342900" indent="-342900">
              <a:buFont typeface="Wingdings" pitchFamily="2" charset="2"/>
              <a:buChar char="p"/>
            </a:pPr>
            <a:r>
              <a:rPr lang="zh-CN" altLang="en-US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海量数据的自动化处理</a:t>
            </a:r>
            <a:endParaRPr lang="en-US" altLang="zh-CN" b="1" dirty="0" smtClean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7" name="Picture 9" descr="https://ss1.bdstatic.com/70cFvXSh_Q1YnxGkpoWK1HF6hhy/it/u=1862649955,3664713094&amp;fm=26&amp;gp=0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26470" r="3913" b="37417"/>
          <a:stretch/>
        </p:blipFill>
        <p:spPr bwMode="auto">
          <a:xfrm>
            <a:off x="191344" y="3612165"/>
            <a:ext cx="1039632" cy="40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https://ss1.bdstatic.com/70cFvXSh_Q1YnxGkpoWK1HF6hhy/it/u=1862649955,3664713094&amp;fm=26&amp;gp=0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26470" r="3913" b="37417"/>
          <a:stretch/>
        </p:blipFill>
        <p:spPr bwMode="auto">
          <a:xfrm>
            <a:off x="1873048" y="3612164"/>
            <a:ext cx="1005710" cy="39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82450" y="3612165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….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13" descr="https://timgsa.baidu.com/timg?image&amp;quality=80&amp;size=b9999_10000&amp;sec=1562303604368&amp;di=3df48dd949372a10b79372a6bf691f1d&amp;imgtype=0&amp;src=http%3A%2F%2Fmercrt-fd.zol-img.com.cn%2Ft_s860x860%2Fg5%2FM00%2F01%2F09%2FChMkJlgIjeGIJ-woAAEW_nPD_G0AAXDYwP4RdIAARcW87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5" t="28170" r="6917" b="28243"/>
          <a:stretch/>
        </p:blipFill>
        <p:spPr bwMode="auto">
          <a:xfrm>
            <a:off x="3241200" y="3612166"/>
            <a:ext cx="1036150" cy="39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https://timgsa.baidu.com/timg?image&amp;quality=80&amp;size=b9999_10000&amp;sec=1562303604368&amp;di=3df48dd949372a10b79372a6bf691f1d&amp;imgtype=0&amp;src=http%3A%2F%2Fmercrt-fd.zol-img.com.cn%2Ft_s860x860%2Fg5%2FM00%2F01%2F09%2FChMkJlgIjeGIJ-woAAEW_nPD_G0AAXDYwP4RdIAARcW87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5" t="28170" r="6917" b="28243"/>
          <a:stretch/>
        </p:blipFill>
        <p:spPr bwMode="auto">
          <a:xfrm>
            <a:off x="4757336" y="3612166"/>
            <a:ext cx="1080907" cy="41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25480" y="3612164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</a:rPr>
              <a:t>….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1344" y="4874639"/>
            <a:ext cx="5646899" cy="33169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latin typeface="Cambria" pitchFamily="18" charset="0"/>
              </a:rPr>
              <a:t>共享存储</a:t>
            </a:r>
            <a:endParaRPr lang="zh-CN" altLang="en-US" sz="1600" b="1" dirty="0">
              <a:latin typeface="Cambria" pitchFamily="18" charset="0"/>
            </a:endParaRPr>
          </a:p>
        </p:txBody>
      </p:sp>
      <p:cxnSp>
        <p:nvCxnSpPr>
          <p:cNvPr id="14" name="直接箭头连接符 13"/>
          <p:cNvCxnSpPr>
            <a:stCxn id="7" idx="2"/>
          </p:cNvCxnSpPr>
          <p:nvPr/>
        </p:nvCxnSpPr>
        <p:spPr>
          <a:xfrm>
            <a:off x="711160" y="4018978"/>
            <a:ext cx="519816" cy="84238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8" idx="2"/>
          </p:cNvCxnSpPr>
          <p:nvPr/>
        </p:nvCxnSpPr>
        <p:spPr>
          <a:xfrm flipH="1">
            <a:off x="1664207" y="4005703"/>
            <a:ext cx="711696" cy="85566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10" idx="2"/>
          </p:cNvCxnSpPr>
          <p:nvPr/>
        </p:nvCxnSpPr>
        <p:spPr>
          <a:xfrm>
            <a:off x="3759275" y="4005704"/>
            <a:ext cx="406187" cy="85566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1" idx="2"/>
          </p:cNvCxnSpPr>
          <p:nvPr/>
        </p:nvCxnSpPr>
        <p:spPr>
          <a:xfrm flipH="1">
            <a:off x="4894406" y="4022703"/>
            <a:ext cx="403384" cy="83866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1345" y="5456012"/>
            <a:ext cx="5646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大窝凼某</a:t>
            </a:r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集群示意图</a:t>
            </a:r>
            <a:endParaRPr lang="zh-CN" altLang="en-US" sz="1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85895" y="2063096"/>
            <a:ext cx="2344974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11</a:t>
            </a:r>
            <a:r>
              <a:rPr lang="zh-CN" altLang="en-US" sz="20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台</a:t>
            </a:r>
            <a:endParaRPr lang="en-US" altLang="zh-CN" sz="20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48C400G</a:t>
            </a:r>
            <a:endParaRPr lang="en-US" altLang="zh-CN" sz="20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en-US" altLang="zh-CN" sz="20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2</a:t>
            </a:r>
            <a:r>
              <a:rPr lang="zh-CN" altLang="en-US" sz="2000" b="1" dirty="0" smtClean="0">
                <a:solidFill>
                  <a:schemeClr val="tx1"/>
                </a:solidFill>
                <a:latin typeface="Cambria" pitchFamily="18" charset="0"/>
              </a:rPr>
              <a:t>个</a:t>
            </a:r>
            <a:r>
              <a:rPr lang="en-US" altLang="zh-CN" sz="20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Tesla P100</a:t>
            </a:r>
            <a:endParaRPr lang="zh-CN" altLang="en-US" sz="20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299798" y="2060848"/>
            <a:ext cx="2344974" cy="129614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12</a:t>
            </a:r>
            <a:r>
              <a:rPr lang="zh-CN" altLang="en-US" sz="20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台</a:t>
            </a:r>
            <a:endParaRPr lang="en-US" altLang="zh-CN" sz="20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en-US" altLang="zh-CN" sz="20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32C200G</a:t>
            </a:r>
          </a:p>
          <a:p>
            <a:pPr algn="ctr"/>
            <a:r>
              <a:rPr lang="en-US" altLang="zh-CN" sz="20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3</a:t>
            </a:r>
            <a:r>
              <a:rPr lang="zh-CN" altLang="en-US" sz="2000" b="1" dirty="0" smtClean="0">
                <a:solidFill>
                  <a:schemeClr val="tx1"/>
                </a:solidFill>
                <a:latin typeface="Cambria" pitchFamily="18" charset="0"/>
              </a:rPr>
              <a:t>个</a:t>
            </a:r>
            <a:r>
              <a:rPr lang="en-US" altLang="zh-CN" sz="20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GTX 1080</a:t>
            </a:r>
            <a:endParaRPr lang="zh-CN" altLang="en-US" sz="2000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8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264" y="3225885"/>
            <a:ext cx="3550740" cy="286031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07368" y="149731"/>
            <a:ext cx="48221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2.1 </a:t>
            </a:r>
            <a:r>
              <a:rPr lang="zh-CN" altLang="en-US" sz="32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解决方案与模型</a:t>
            </a:r>
            <a:r>
              <a:rPr lang="zh-CN" altLang="en-US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构建</a:t>
            </a:r>
            <a:r>
              <a:rPr lang="en-US" altLang="zh-CN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--</a:t>
            </a:r>
            <a:endParaRPr lang="en-US" altLang="zh-CN" sz="32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78363" y="383160"/>
            <a:ext cx="4505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Docker</a:t>
            </a:r>
            <a:r>
              <a:rPr lang="zh-CN" alt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，</a:t>
            </a:r>
            <a:r>
              <a:rPr lang="zh-CN" altLang="en-US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客户端</a:t>
            </a:r>
            <a:r>
              <a:rPr lang="en-US" altLang="zh-CN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引擎</a:t>
            </a:r>
            <a:r>
              <a:rPr lang="en-US" altLang="zh-CN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镜像</a:t>
            </a:r>
            <a:r>
              <a:rPr lang="zh-CN" altLang="en-US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仓库</a:t>
            </a:r>
            <a:endParaRPr lang="zh-CN" altLang="en-US" b="1" dirty="0">
              <a:solidFill>
                <a:schemeClr val="bg1"/>
              </a:solidFill>
              <a:latin typeface="Cambria" pitchFamily="18" charset="0"/>
              <a:ea typeface="仿宋" pitchFamily="49" charset="-122"/>
            </a:endParaRPr>
          </a:p>
        </p:txBody>
      </p:sp>
      <p:pic>
        <p:nvPicPr>
          <p:cNvPr id="8" name="图片 7" descr="Container@2x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732437"/>
            <a:ext cx="2650448" cy="2376264"/>
          </a:xfrm>
          <a:prstGeom prst="rect">
            <a:avLst/>
          </a:prstGeom>
        </p:spPr>
      </p:pic>
      <p:pic>
        <p:nvPicPr>
          <p:cNvPr id="9" name="图片 8" descr="VM@2x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9" y="3729581"/>
            <a:ext cx="2650448" cy="23819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3710" y="148478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n"/>
            </a:pPr>
            <a:r>
              <a:rPr lang="en-US" altLang="zh-CN" b="1" dirty="0">
                <a:latin typeface="Cambria" pitchFamily="18" charset="0"/>
                <a:ea typeface="Cambria" pitchFamily="18" charset="0"/>
              </a:rPr>
              <a:t>2013 </a:t>
            </a:r>
            <a:r>
              <a:rPr lang="zh-CN" altLang="en-US" b="1" dirty="0" smtClean="0">
                <a:latin typeface="Cambria" pitchFamily="18" charset="0"/>
              </a:rPr>
              <a:t>年</a:t>
            </a:r>
            <a:r>
              <a:rPr lang="en-US" altLang="zh-CN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altLang="zh-CN" b="1" dirty="0" err="1" smtClean="0">
                <a:latin typeface="Cambria" pitchFamily="18" charset="0"/>
                <a:ea typeface="Cambria" pitchFamily="18" charset="0"/>
              </a:rPr>
              <a:t>Docker</a:t>
            </a:r>
            <a:r>
              <a:rPr lang="zh-CN" altLang="en-US" b="1" dirty="0" smtClean="0">
                <a:latin typeface="Cambria" pitchFamily="18" charset="0"/>
              </a:rPr>
              <a:t>问世</a:t>
            </a:r>
            <a:endParaRPr lang="en-US" altLang="zh-CN" dirty="0" smtClean="0">
              <a:latin typeface="Cambria" pitchFamily="18" charset="0"/>
            </a:endParaRPr>
          </a:p>
          <a:p>
            <a:pPr marL="457200" indent="-457200">
              <a:buFont typeface="Wingdings" pitchFamily="2" charset="2"/>
              <a:buChar char="n"/>
            </a:pPr>
            <a:r>
              <a:rPr lang="zh-CN" altLang="en-US" b="1" dirty="0">
                <a:latin typeface="Cambria" pitchFamily="18" charset="0"/>
                <a:ea typeface="Cambria" pitchFamily="18" charset="0"/>
              </a:rPr>
              <a:t>开发者可以打包应用及依赖包，发布</a:t>
            </a:r>
            <a:r>
              <a:rPr lang="zh-CN" altLang="en-US" b="1" dirty="0" smtClean="0">
                <a:latin typeface="Cambria" pitchFamily="18" charset="0"/>
                <a:ea typeface="Cambria" pitchFamily="18" charset="0"/>
              </a:rPr>
              <a:t>到流行</a:t>
            </a:r>
            <a:r>
              <a:rPr lang="zh-CN" altLang="en-US" b="1" dirty="0">
                <a:latin typeface="Cambria" pitchFamily="18" charset="0"/>
                <a:ea typeface="Cambria" pitchFamily="18" charset="0"/>
              </a:rPr>
              <a:t>的 </a:t>
            </a:r>
            <a:r>
              <a:rPr lang="en-US" altLang="zh-CN" b="1" dirty="0">
                <a:latin typeface="Cambria" pitchFamily="18" charset="0"/>
                <a:ea typeface="Cambria" pitchFamily="18" charset="0"/>
              </a:rPr>
              <a:t>Linux</a:t>
            </a:r>
            <a:r>
              <a:rPr lang="zh-CN" altLang="en-US" b="1" dirty="0">
                <a:latin typeface="Cambria" pitchFamily="18" charset="0"/>
                <a:ea typeface="Cambria" pitchFamily="18" charset="0"/>
              </a:rPr>
              <a:t>、</a:t>
            </a:r>
            <a:r>
              <a:rPr lang="en-US" altLang="zh-CN" b="1" dirty="0">
                <a:latin typeface="Cambria" pitchFamily="18" charset="0"/>
                <a:ea typeface="Cambria" pitchFamily="18" charset="0"/>
              </a:rPr>
              <a:t>Unix</a:t>
            </a:r>
            <a:r>
              <a:rPr lang="zh-CN" altLang="en-US" b="1" dirty="0">
                <a:latin typeface="Cambria" pitchFamily="18" charset="0"/>
                <a:ea typeface="Cambria" pitchFamily="18" charset="0"/>
              </a:rPr>
              <a:t>以及</a:t>
            </a:r>
            <a:r>
              <a:rPr lang="en-US" altLang="zh-CN" b="1" dirty="0">
                <a:latin typeface="Cambria" pitchFamily="18" charset="0"/>
                <a:ea typeface="Cambria" pitchFamily="18" charset="0"/>
              </a:rPr>
              <a:t>windows</a:t>
            </a:r>
            <a:r>
              <a:rPr lang="zh-CN" altLang="en-US" b="1" dirty="0" smtClean="0">
                <a:latin typeface="Cambria" pitchFamily="18" charset="0"/>
                <a:ea typeface="Cambria" pitchFamily="18" charset="0"/>
              </a:rPr>
              <a:t>上</a:t>
            </a:r>
            <a:endParaRPr lang="zh-CN" altLang="en-US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0" name="AutoShape 2" descr="http://t10.baidu.com/it/u=3104048826,1991821286&amp;fm=173&amp;app=25&amp;f=JPEG?w=328&amp;h=302&amp;s=8BB2C402C2E172A0052F005E0300F0E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AutoShape 4" descr="http://t10.baidu.com/it/u=3104048826,1991821286&amp;fm=173&amp;app=25&amp;f=JPEG?w=328&amp;h=302&amp;s=8BB2C402C2E172A0052F005E0300F0E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335360" y="3752233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rgbClr val="FFFF00"/>
                </a:solidFill>
                <a:latin typeface="华文仿宋" pitchFamily="2" charset="-122"/>
                <a:ea typeface="华文仿宋" pitchFamily="2" charset="-122"/>
                <a:cs typeface="微软雅黑"/>
              </a:rPr>
              <a:t>虚拟机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71664" y="376673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rgbClr val="FFFF00"/>
                </a:solidFill>
                <a:latin typeface="华文仿宋" pitchFamily="2" charset="-122"/>
                <a:ea typeface="华文仿宋" pitchFamily="2" charset="-122"/>
                <a:cs typeface="微软雅黑"/>
              </a:rPr>
              <a:t>容器</a:t>
            </a:r>
            <a:endParaRPr lang="zh-CN" altLang="en-US" sz="1200" b="1" dirty="0">
              <a:solidFill>
                <a:srgbClr val="FFFF00"/>
              </a:solidFill>
              <a:latin typeface="华文仿宋" pitchFamily="2" charset="-122"/>
              <a:ea typeface="华文仿宋" pitchFamily="2" charset="-122"/>
              <a:cs typeface="微软雅黑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92760" y="2636912"/>
            <a:ext cx="51426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zh-CN" altLang="en-US" b="1" dirty="0" smtClean="0">
                <a:latin typeface="Cambria" pitchFamily="18" charset="0"/>
                <a:ea typeface="Cambria" pitchFamily="18" charset="0"/>
              </a:rPr>
              <a:t>  快速</a:t>
            </a:r>
            <a:r>
              <a:rPr lang="zh-CN" altLang="en-US" b="1" dirty="0">
                <a:latin typeface="Cambria" pitchFamily="18" charset="0"/>
                <a:ea typeface="Cambria" pitchFamily="18" charset="0"/>
              </a:rPr>
              <a:t>打包、易于修改、上手</a:t>
            </a:r>
            <a:r>
              <a:rPr lang="zh-CN" altLang="en-US" b="1" dirty="0" smtClean="0">
                <a:latin typeface="Cambria" pitchFamily="18" charset="0"/>
                <a:ea typeface="Cambria" pitchFamily="18" charset="0"/>
              </a:rPr>
              <a:t>简单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2735" y="6145302"/>
            <a:ext cx="11675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          </a:t>
            </a:r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虚拟机与</a:t>
            </a:r>
            <a:r>
              <a:rPr lang="en-US" altLang="zh-CN" sz="1800" b="1" dirty="0" err="1" smtClean="0">
                <a:latin typeface="华文中宋" panose="02010600040101010101" pitchFamily="2" charset="-122"/>
                <a:ea typeface="华文中宋" panose="02010600040101010101" pitchFamily="2" charset="-122"/>
              </a:rPr>
              <a:t>Docker</a:t>
            </a:r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容器</a:t>
            </a:r>
            <a:r>
              <a:rPr lang="zh-CN" altLang="en-US" sz="1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的架构</a:t>
            </a:r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比较                                   </a:t>
            </a:r>
            <a:r>
              <a:rPr lang="en-US" altLang="zh-CN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Docker</a:t>
            </a:r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操作与开发示意图                          </a:t>
            </a:r>
            <a:endParaRPr lang="zh-CN" altLang="en-US" sz="1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1555062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zh-CN" altLang="en-US" b="1" dirty="0" smtClean="0">
                <a:latin typeface="Cambria" pitchFamily="18" charset="0"/>
                <a:ea typeface="Cambria" pitchFamily="18" charset="0"/>
              </a:rPr>
              <a:t>包含运行</a:t>
            </a:r>
            <a:r>
              <a:rPr lang="zh-CN" altLang="en-US" b="1" dirty="0">
                <a:latin typeface="Cambria" pitchFamily="18" charset="0"/>
                <a:ea typeface="Cambria" pitchFamily="18" charset="0"/>
              </a:rPr>
              <a:t>所需依赖</a:t>
            </a:r>
            <a:r>
              <a:rPr lang="zh-CN" altLang="en-US" b="1" dirty="0" smtClean="0">
                <a:latin typeface="Cambria" pitchFamily="18" charset="0"/>
                <a:ea typeface="Cambria" pitchFamily="18" charset="0"/>
              </a:rPr>
              <a:t>，如代码、</a:t>
            </a:r>
            <a:r>
              <a:rPr lang="en-US" altLang="zh-CN" b="1" dirty="0" smtClean="0">
                <a:latin typeface="Cambria" pitchFamily="18" charset="0"/>
                <a:ea typeface="Cambria" pitchFamily="18" charset="0"/>
              </a:rPr>
              <a:t>runtime</a:t>
            </a:r>
            <a:r>
              <a:rPr lang="zh-CN" altLang="en-US" b="1" dirty="0" smtClean="0">
                <a:latin typeface="Cambria" pitchFamily="18" charset="0"/>
                <a:ea typeface="Cambria" pitchFamily="18" charset="0"/>
              </a:rPr>
              <a:t>、库、环境变量、配置等</a:t>
            </a:r>
            <a:endParaRPr lang="en-US" altLang="zh-CN" b="1" dirty="0" smtClean="0">
              <a:latin typeface="Cambria" pitchFamily="18" charset="0"/>
              <a:ea typeface="Cambria" pitchFamily="18" charset="0"/>
            </a:endParaRPr>
          </a:p>
          <a:p>
            <a:pPr marL="342900" indent="-342900">
              <a:buFont typeface="Wingdings" pitchFamily="2" charset="2"/>
              <a:buChar char="n"/>
            </a:pPr>
            <a:endParaRPr lang="en-US" altLang="zh-CN" b="1" dirty="0" smtClean="0">
              <a:latin typeface="Cambria" pitchFamily="18" charset="0"/>
              <a:ea typeface="Cambria" pitchFamily="18" charset="0"/>
            </a:endParaRPr>
          </a:p>
          <a:p>
            <a:pPr marL="342900" indent="-342900">
              <a:buFont typeface="Wingdings" pitchFamily="2" charset="2"/>
              <a:buChar char="n"/>
            </a:pPr>
            <a:r>
              <a:rPr lang="zh-CN" altLang="en-US" b="1" dirty="0" smtClean="0">
                <a:latin typeface="Cambria" pitchFamily="18" charset="0"/>
                <a:ea typeface="Cambria" pitchFamily="18" charset="0"/>
              </a:rPr>
              <a:t>共享</a:t>
            </a:r>
            <a:r>
              <a:rPr lang="zh-CN" altLang="en-US" b="1" dirty="0">
                <a:latin typeface="Cambria" pitchFamily="18" charset="0"/>
                <a:ea typeface="Cambria" pitchFamily="18" charset="0"/>
              </a:rPr>
              <a:t>主机内核、节省</a:t>
            </a:r>
            <a:r>
              <a:rPr lang="zh-CN" altLang="en-US" b="1" dirty="0" smtClean="0">
                <a:latin typeface="Cambria" pitchFamily="18" charset="0"/>
                <a:ea typeface="Cambria" pitchFamily="18" charset="0"/>
              </a:rPr>
              <a:t>开支</a:t>
            </a:r>
            <a:endParaRPr lang="zh-CN" altLang="en-US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8" name="内容占位符 3"/>
          <p:cNvPicPr>
            <a:picLocks noGrp="1" noChangeAspect="1"/>
          </p:cNvPicPr>
          <p:nvPr>
            <p:ph sz="quarter" idx="11"/>
          </p:nvPr>
        </p:nvPicPr>
        <p:blipFill rotWithShape="1">
          <a:blip r:embed="rId6"/>
          <a:srcRect l="-232" r="-38"/>
          <a:stretch/>
        </p:blipFill>
        <p:spPr>
          <a:xfrm>
            <a:off x="5768545" y="3732438"/>
            <a:ext cx="2703719" cy="2381292"/>
          </a:xfrm>
        </p:spPr>
      </p:pic>
    </p:spTree>
    <p:extLst>
      <p:ext uri="{BB962C8B-B14F-4D97-AF65-F5344CB8AC3E}">
        <p14:creationId xmlns:p14="http://schemas.microsoft.com/office/powerpoint/2010/main" val="381168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07368" y="149731"/>
            <a:ext cx="48221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2.1 </a:t>
            </a:r>
            <a:r>
              <a:rPr lang="zh-CN" altLang="en-US" sz="32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解决方案与模型</a:t>
            </a:r>
            <a:r>
              <a:rPr lang="zh-CN" altLang="en-US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构建</a:t>
            </a:r>
            <a:r>
              <a:rPr lang="en-US" altLang="zh-CN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--</a:t>
            </a:r>
            <a:endParaRPr lang="en-US" altLang="zh-CN" sz="32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72" y="2754711"/>
            <a:ext cx="5357480" cy="325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5078363" y="383160"/>
            <a:ext cx="4505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Docker</a:t>
            </a:r>
            <a:r>
              <a:rPr lang="zh-CN" altLang="en-US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，</a:t>
            </a:r>
            <a:r>
              <a:rPr lang="zh-CN" alt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客户端</a:t>
            </a:r>
            <a:r>
              <a:rPr lang="en-US" altLang="zh-CN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引擎</a:t>
            </a:r>
            <a:r>
              <a:rPr lang="en-US" altLang="zh-CN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镜像</a:t>
            </a:r>
            <a:r>
              <a:rPr lang="zh-CN" altLang="en-US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仓库</a:t>
            </a:r>
            <a:endParaRPr lang="zh-CN" altLang="en-US" b="1" dirty="0">
              <a:solidFill>
                <a:srgbClr val="FF0000"/>
              </a:solidFill>
              <a:latin typeface="Cambria" pitchFamily="18" charset="0"/>
              <a:ea typeface="仿宋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08400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                        客户端</a:t>
            </a:r>
            <a:r>
              <a:rPr lang="en-US" altLang="zh-CN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-</a:t>
            </a:r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引擎</a:t>
            </a:r>
            <a:r>
              <a:rPr lang="en-US" altLang="zh-CN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-</a:t>
            </a:r>
            <a:r>
              <a:rPr lang="zh-CN" altLang="en-US" sz="1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仓库</a:t>
            </a:r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模型                                                 镜像</a:t>
            </a:r>
            <a:r>
              <a:rPr lang="zh-CN" altLang="en-US" sz="1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仓库的</a:t>
            </a:r>
            <a:r>
              <a:rPr lang="en-US" altLang="zh-CN" sz="1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RBAC</a:t>
            </a:r>
            <a:r>
              <a:rPr lang="zh-CN" altLang="en-US" sz="1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角色权限</a:t>
            </a:r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控制</a:t>
            </a:r>
            <a:endParaRPr lang="en-US" altLang="zh-CN" sz="1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2721771"/>
            <a:ext cx="5364009" cy="332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198884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易</a:t>
            </a:r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使用、</a:t>
            </a:r>
            <a:r>
              <a:rPr lang="zh-CN" altLang="en-US" dirty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便于管理</a:t>
            </a:r>
          </a:p>
        </p:txBody>
      </p:sp>
    </p:spTree>
    <p:extLst>
      <p:ext uri="{BB962C8B-B14F-4D97-AF65-F5344CB8AC3E}">
        <p14:creationId xmlns:p14="http://schemas.microsoft.com/office/powerpoint/2010/main" val="19496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07368" y="149731"/>
            <a:ext cx="48221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2.1 </a:t>
            </a:r>
            <a:r>
              <a:rPr lang="zh-CN" altLang="en-US" sz="32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解决方案与模型</a:t>
            </a:r>
            <a:r>
              <a:rPr lang="zh-CN" altLang="en-US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构建</a:t>
            </a:r>
            <a:r>
              <a:rPr lang="en-US" altLang="zh-CN" sz="32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--</a:t>
            </a:r>
            <a:endParaRPr lang="en-US" altLang="zh-CN" sz="32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72" y="2754711"/>
            <a:ext cx="5357480" cy="325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5078363" y="383160"/>
            <a:ext cx="4505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Docker</a:t>
            </a:r>
            <a:r>
              <a:rPr lang="zh-CN" altLang="en-US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，客户端</a:t>
            </a:r>
            <a:r>
              <a:rPr lang="en-US" altLang="zh-CN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引擎</a:t>
            </a:r>
            <a:r>
              <a:rPr lang="en-US" altLang="zh-CN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镜像</a:t>
            </a:r>
            <a:r>
              <a:rPr lang="zh-CN" altLang="en-US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仓库</a:t>
            </a:r>
            <a:endParaRPr lang="zh-CN" altLang="en-US" b="1" dirty="0">
              <a:solidFill>
                <a:schemeClr val="bg1"/>
              </a:solidFill>
              <a:latin typeface="Cambria" pitchFamily="18" charset="0"/>
              <a:ea typeface="仿宋" pitchFamily="49" charset="-122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2721771"/>
            <a:ext cx="5364009" cy="332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198884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易使用</a:t>
            </a:r>
            <a:r>
              <a:rPr lang="zh-CN" altLang="en-US" dirty="0" smtClean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、便于</a:t>
            </a:r>
            <a:r>
              <a:rPr lang="zh-CN" altLang="en-US" dirty="0">
                <a:solidFill>
                  <a:srgbClr val="0000FF"/>
                </a:solidFill>
                <a:latin typeface="方正粗黑宋简体" pitchFamily="2" charset="-122"/>
                <a:ea typeface="方正粗黑宋简体" pitchFamily="2" charset="-122"/>
              </a:rPr>
              <a:t>管理</a:t>
            </a:r>
          </a:p>
        </p:txBody>
      </p:sp>
      <p:sp>
        <p:nvSpPr>
          <p:cNvPr id="8" name="矩形 7"/>
          <p:cNvSpPr/>
          <p:nvPr/>
        </p:nvSpPr>
        <p:spPr>
          <a:xfrm>
            <a:off x="749699" y="1455167"/>
            <a:ext cx="10692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如何快速分发应用，如何进行自动化的数据处理？</a:t>
            </a:r>
            <a:endParaRPr lang="en-US" altLang="zh-CN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08400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                        客户端</a:t>
            </a:r>
            <a:r>
              <a:rPr lang="en-US" altLang="zh-CN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-</a:t>
            </a:r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引擎</a:t>
            </a:r>
            <a:r>
              <a:rPr lang="en-US" altLang="zh-CN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-</a:t>
            </a:r>
            <a:r>
              <a:rPr lang="zh-CN" altLang="en-US" sz="1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仓库</a:t>
            </a:r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模型                                                 镜像</a:t>
            </a:r>
            <a:r>
              <a:rPr lang="zh-CN" altLang="en-US" sz="1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仓库的</a:t>
            </a:r>
            <a:r>
              <a:rPr lang="en-US" altLang="zh-CN" sz="1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RBAC</a:t>
            </a:r>
            <a:r>
              <a:rPr lang="zh-CN" altLang="en-US" sz="1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角色权限</a:t>
            </a:r>
            <a:r>
              <a:rPr lang="zh-CN" altLang="en-US" sz="1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控制</a:t>
            </a:r>
            <a:endParaRPr lang="en-US" altLang="zh-CN" sz="1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302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13355</TotalTime>
  <Words>1064</Words>
  <Application>Microsoft Office PowerPoint</Application>
  <PresentationFormat>自定义</PresentationFormat>
  <Paragraphs>211</Paragraphs>
  <Slides>19</Slides>
  <Notes>13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Office 主题</vt:lpstr>
      <vt:lpstr>一种基于容器云的海量天文数据处理方法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  谢！</vt:lpstr>
    </vt:vector>
  </TitlesOfParts>
  <Company>STScI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Krista Wildt</dc:creator>
  <cp:lastModifiedBy>voer</cp:lastModifiedBy>
  <cp:revision>1478</cp:revision>
  <dcterms:created xsi:type="dcterms:W3CDTF">2003-08-08T17:14:50Z</dcterms:created>
  <dcterms:modified xsi:type="dcterms:W3CDTF">2019-07-16T16:00:48Z</dcterms:modified>
</cp:coreProperties>
</file>