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7"/>
  </p:notesMasterIdLst>
  <p:sldIdLst>
    <p:sldId id="256" r:id="rId2"/>
    <p:sldId id="260" r:id="rId3"/>
    <p:sldId id="261" r:id="rId4"/>
    <p:sldId id="262" r:id="rId5"/>
    <p:sldId id="263" r:id="rId6"/>
    <p:sldId id="264" r:id="rId7"/>
    <p:sldId id="265" r:id="rId8"/>
    <p:sldId id="266" r:id="rId9"/>
    <p:sldId id="267" r:id="rId10"/>
    <p:sldId id="268" r:id="rId11"/>
    <p:sldId id="269" r:id="rId12"/>
    <p:sldId id="272" r:id="rId13"/>
    <p:sldId id="273" r:id="rId14"/>
    <p:sldId id="274" r:id="rId15"/>
    <p:sldId id="270" r:id="rId16"/>
    <p:sldId id="271" r:id="rId17"/>
    <p:sldId id="275" r:id="rId18"/>
    <p:sldId id="276" r:id="rId19"/>
    <p:sldId id="277" r:id="rId20"/>
    <p:sldId id="278" r:id="rId21"/>
    <p:sldId id="279" r:id="rId22"/>
    <p:sldId id="280" r:id="rId23"/>
    <p:sldId id="281" r:id="rId24"/>
    <p:sldId id="282" r:id="rId25"/>
    <p:sldId id="258"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57" autoAdjust="0"/>
    <p:restoredTop sz="91645" autoAdjust="0"/>
  </p:normalViewPr>
  <p:slideViewPr>
    <p:cSldViewPr>
      <p:cViewPr>
        <p:scale>
          <a:sx n="66" d="100"/>
          <a:sy n="66" d="100"/>
        </p:scale>
        <p:origin x="-2850" y="-8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ACF04-2DA0-4A41-8222-6547FE864D5F}" type="datetimeFigureOut">
              <a:rPr lang="zh-CN" altLang="en-US" smtClean="0"/>
              <a:pPr/>
              <a:t>2019/7/13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400CC-D459-4F7C-8DAC-BDB890E51BB7}" type="slidenum">
              <a:rPr lang="zh-CN" altLang="en-US" smtClean="0"/>
              <a:pPr/>
              <a:t>‹#›</a:t>
            </a:fld>
            <a:endParaRPr lang="zh-CN" altLang="en-US"/>
          </a:p>
        </p:txBody>
      </p:sp>
    </p:spTree>
    <p:extLst>
      <p:ext uri="{BB962C8B-B14F-4D97-AF65-F5344CB8AC3E}">
        <p14:creationId xmlns:p14="http://schemas.microsoft.com/office/powerpoint/2010/main" val="89482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aike.baidu.com/item/%E7%BD%91%E9%A1%B5%E6%B5%8F%E8%A7%88%E5%99%A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baike.baidu.com/item/API"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FF0BD7-34A9-44F1-B655-32A9307DACC8}" type="slidenum">
              <a:rPr lang="zh-CN" altLang="en-US" smtClean="0"/>
              <a:t>2</a:t>
            </a:fld>
            <a:endParaRPr lang="zh-CN" altLang="en-US"/>
          </a:p>
        </p:txBody>
      </p:sp>
    </p:spTree>
    <p:extLst>
      <p:ext uri="{BB962C8B-B14F-4D97-AF65-F5344CB8AC3E}">
        <p14:creationId xmlns:p14="http://schemas.microsoft.com/office/powerpoint/2010/main" val="271961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深度学习应用规模快速增长。</a:t>
            </a:r>
            <a:endParaRPr lang="en-US" altLang="zh-CN" dirty="0" smtClean="0"/>
          </a:p>
          <a:p>
            <a:r>
              <a:rPr lang="zh-CN" altLang="en-US" dirty="0" smtClean="0"/>
              <a:t>满足大众的刚性需求必须有广泛覆盖的基础设施。</a:t>
            </a:r>
            <a:endParaRPr lang="en-US" altLang="zh-CN" dirty="0" smtClean="0"/>
          </a:p>
          <a:p>
            <a:r>
              <a:rPr lang="zh-CN" altLang="en-US" dirty="0" smtClean="0"/>
              <a:t>工业时代的基础设施是铁路、公路、机场，信息时代的基础设施是（移动）互联网、云计算中心。智能化阶段的基础设施是支持大数据应用的机器学习训练平台。大数据的存储、分析和机器学习能力已经成为新的基础设施需求，计算能力的高低决定人工智能产业和智能服务的水平。</a:t>
            </a:r>
            <a:endParaRPr lang="en-US" altLang="zh-CN" dirty="0" smtClean="0"/>
          </a:p>
          <a:p>
            <a:r>
              <a:rPr lang="zh-CN" altLang="en-US" dirty="0" smtClean="0"/>
              <a:t>目前，网络服务的龙头企业（</a:t>
            </a:r>
            <a:r>
              <a:rPr lang="en-US" altLang="zh-CN" dirty="0" smtClean="0"/>
              <a:t>BAT</a:t>
            </a:r>
            <a:r>
              <a:rPr lang="zh-CN" altLang="en-US" dirty="0" smtClean="0"/>
              <a:t>等）都有自己的大数据平台，但智能软件和服务行业每个中小型创业公司都建立自己的机器学习训练平台，既无必要也不可能。</a:t>
            </a:r>
            <a:endParaRPr lang="zh-CN" altLang="en-US" dirty="0"/>
          </a:p>
        </p:txBody>
      </p:sp>
      <p:sp>
        <p:nvSpPr>
          <p:cNvPr id="4" name="灯片编号占位符 3"/>
          <p:cNvSpPr>
            <a:spLocks noGrp="1"/>
          </p:cNvSpPr>
          <p:nvPr>
            <p:ph type="sldNum" sz="quarter" idx="10"/>
          </p:nvPr>
        </p:nvSpPr>
        <p:spPr/>
        <p:txBody>
          <a:bodyPr/>
          <a:lstStyle/>
          <a:p>
            <a:fld id="{8E497381-8DCA-4B12-8BBF-5EBF4518B0D3}" type="slidenum">
              <a:rPr lang="zh-CN" altLang="en-US" smtClean="0"/>
              <a:pPr/>
              <a:t>3</a:t>
            </a:fld>
            <a:endParaRPr lang="zh-CN" altLang="en-US"/>
          </a:p>
        </p:txBody>
      </p:sp>
    </p:spTree>
    <p:extLst>
      <p:ext uri="{BB962C8B-B14F-4D97-AF65-F5344CB8AC3E}">
        <p14:creationId xmlns:p14="http://schemas.microsoft.com/office/powerpoint/2010/main" val="20168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FF0BD7-34A9-44F1-B655-32A9307DACC8}" type="slidenum">
              <a:rPr lang="zh-CN" altLang="en-US" smtClean="0"/>
              <a:t>8</a:t>
            </a:fld>
            <a:endParaRPr lang="zh-CN" altLang="en-US"/>
          </a:p>
        </p:txBody>
      </p:sp>
    </p:spTree>
    <p:extLst>
      <p:ext uri="{BB962C8B-B14F-4D97-AF65-F5344CB8AC3E}">
        <p14:creationId xmlns:p14="http://schemas.microsoft.com/office/powerpoint/2010/main" val="271961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i="0" kern="1200" dirty="0" smtClean="0">
                <a:solidFill>
                  <a:schemeClr val="tx1"/>
                </a:solidFill>
                <a:effectLst/>
                <a:latin typeface="+mn-lt"/>
                <a:ea typeface="+mn-ea"/>
                <a:cs typeface="+mn-cs"/>
              </a:rPr>
              <a:t>专家级别，适用计算级专业，解决易访问的问题，很好的启发。不适用于计算用户</a:t>
            </a:r>
            <a:endParaRPr lang="en-US" altLang="zh-CN" sz="1200" b="1" i="0" kern="1200" dirty="0" smtClean="0">
              <a:solidFill>
                <a:schemeClr val="tx1"/>
              </a:solidFill>
              <a:effectLst/>
              <a:latin typeface="+mn-lt"/>
              <a:ea typeface="+mn-ea"/>
              <a:cs typeface="+mn-cs"/>
            </a:endParaRPr>
          </a:p>
          <a:p>
            <a:r>
              <a:rPr lang="en-US" altLang="zh-CN" sz="1200" b="1" i="0" kern="1200" dirty="0" err="1" smtClean="0">
                <a:solidFill>
                  <a:schemeClr val="tx1"/>
                </a:solidFill>
                <a:effectLst/>
                <a:latin typeface="+mn-lt"/>
                <a:ea typeface="+mn-ea"/>
                <a:cs typeface="+mn-cs"/>
              </a:rPr>
              <a:t>WebRTC</a:t>
            </a:r>
            <a:r>
              <a:rPr lang="zh-CN" altLang="en-US" sz="1200" b="0" i="0" kern="1200" dirty="0" smtClean="0">
                <a:solidFill>
                  <a:schemeClr val="tx1"/>
                </a:solidFill>
                <a:effectLst/>
                <a:latin typeface="+mn-lt"/>
                <a:ea typeface="+mn-ea"/>
                <a:cs typeface="+mn-cs"/>
              </a:rPr>
              <a:t>，名称源自</a:t>
            </a:r>
            <a:r>
              <a:rPr lang="zh-CN" altLang="en-US" sz="1200" b="1" i="0" kern="1200" dirty="0" smtClean="0">
                <a:solidFill>
                  <a:schemeClr val="tx1"/>
                </a:solidFill>
                <a:effectLst/>
                <a:latin typeface="+mn-lt"/>
                <a:ea typeface="+mn-ea"/>
                <a:cs typeface="+mn-cs"/>
              </a:rPr>
              <a:t>网页即时通信</a:t>
            </a:r>
            <a:r>
              <a:rPr lang="zh-CN" altLang="en-US" sz="1200" b="0" i="0" kern="1200" dirty="0" smtClean="0">
                <a:solidFill>
                  <a:schemeClr val="tx1"/>
                </a:solidFill>
                <a:effectLst/>
                <a:latin typeface="+mn-lt"/>
                <a:ea typeface="+mn-ea"/>
                <a:cs typeface="+mn-cs"/>
              </a:rPr>
              <a:t>（英语：</a:t>
            </a:r>
            <a:r>
              <a:rPr lang="en-US" altLang="zh-CN" sz="1200" b="0" i="0" kern="1200" dirty="0" smtClean="0">
                <a:solidFill>
                  <a:schemeClr val="tx1"/>
                </a:solidFill>
                <a:effectLst/>
                <a:latin typeface="+mn-lt"/>
                <a:ea typeface="+mn-ea"/>
                <a:cs typeface="+mn-cs"/>
              </a:rPr>
              <a:t>Web Real-Time Communication</a:t>
            </a:r>
            <a:r>
              <a:rPr lang="zh-CN" altLang="en-US" sz="1200" b="0" i="0" kern="1200" dirty="0" smtClean="0">
                <a:solidFill>
                  <a:schemeClr val="tx1"/>
                </a:solidFill>
                <a:effectLst/>
                <a:latin typeface="+mn-lt"/>
                <a:ea typeface="+mn-ea"/>
                <a:cs typeface="+mn-cs"/>
              </a:rPr>
              <a:t>）的缩写，是一个支持</a:t>
            </a:r>
            <a:r>
              <a:rPr lang="zh-CN" altLang="en-US" sz="1200" b="0" i="0" u="none" strike="noStrike" kern="1200" dirty="0" smtClean="0">
                <a:solidFill>
                  <a:schemeClr val="tx1"/>
                </a:solidFill>
                <a:effectLst/>
                <a:latin typeface="+mn-lt"/>
                <a:ea typeface="+mn-ea"/>
                <a:cs typeface="+mn-cs"/>
                <a:hlinkClick r:id="rId3"/>
              </a:rPr>
              <a:t>网页浏览器</a:t>
            </a:r>
            <a:r>
              <a:rPr lang="zh-CN" altLang="en-US" sz="1200" b="0" i="0" kern="1200" dirty="0" smtClean="0">
                <a:solidFill>
                  <a:schemeClr val="tx1"/>
                </a:solidFill>
                <a:effectLst/>
                <a:latin typeface="+mn-lt"/>
                <a:ea typeface="+mn-ea"/>
                <a:cs typeface="+mn-cs"/>
              </a:rPr>
              <a:t>进行实时语音对话或视频对话的</a:t>
            </a:r>
            <a:r>
              <a:rPr lang="en-US" altLang="zh-CN" sz="1200" b="0" i="0" u="sng" kern="1200" dirty="0" smtClean="0">
                <a:solidFill>
                  <a:schemeClr val="tx1"/>
                </a:solidFill>
                <a:effectLst/>
                <a:latin typeface="+mn-lt"/>
                <a:ea typeface="+mn-ea"/>
                <a:cs typeface="+mn-cs"/>
                <a:hlinkClick r:id="rId4"/>
              </a:rPr>
              <a:t>API</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endParaRPr lang="en-US" altLang="zh-CN" dirty="0" smtClean="0"/>
          </a:p>
          <a:p>
            <a:r>
              <a:rPr lang="en-US" altLang="zh-CN" sz="1200" b="0" i="0" kern="1200" dirty="0" err="1" smtClean="0">
                <a:solidFill>
                  <a:schemeClr val="tx1"/>
                </a:solidFill>
                <a:effectLst/>
                <a:latin typeface="+mn-lt"/>
                <a:ea typeface="+mn-ea"/>
                <a:cs typeface="+mn-cs"/>
              </a:rPr>
              <a:t>ssh</a:t>
            </a:r>
            <a:r>
              <a:rPr lang="zh-CN" altLang="en-US" sz="1200" b="0" i="0" kern="1200" dirty="0" smtClean="0">
                <a:solidFill>
                  <a:schemeClr val="tx1"/>
                </a:solidFill>
                <a:effectLst/>
                <a:latin typeface="+mn-lt"/>
                <a:ea typeface="+mn-ea"/>
                <a:cs typeface="+mn-cs"/>
              </a:rPr>
              <a:t>反向代理实用场景：</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没有公网</a:t>
            </a:r>
            <a:r>
              <a:rPr lang="en-US" altLang="zh-CN" sz="1200" b="0" i="0" kern="1200" dirty="0" smtClean="0">
                <a:solidFill>
                  <a:schemeClr val="tx1"/>
                </a:solidFill>
                <a:effectLst/>
                <a:latin typeface="+mn-lt"/>
                <a:ea typeface="+mn-ea"/>
                <a:cs typeface="+mn-cs"/>
              </a:rPr>
              <a:t>IP</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先</a:t>
            </a:r>
            <a:r>
              <a:rPr lang="en-US" altLang="zh-CN" sz="1200" b="0" i="0" kern="1200" dirty="0" err="1" smtClean="0">
                <a:solidFill>
                  <a:schemeClr val="tx1"/>
                </a:solidFill>
                <a:effectLst/>
                <a:latin typeface="+mn-lt"/>
                <a:ea typeface="+mn-ea"/>
                <a:cs typeface="+mn-cs"/>
              </a:rPr>
              <a:t>ssh</a:t>
            </a:r>
            <a:r>
              <a:rPr lang="zh-CN" altLang="en-US" sz="1200" b="0" i="0" kern="1200" dirty="0" smtClean="0">
                <a:solidFill>
                  <a:schemeClr val="tx1"/>
                </a:solidFill>
                <a:effectLst/>
                <a:latin typeface="+mn-lt"/>
                <a:ea typeface="+mn-ea"/>
                <a:cs typeface="+mn-cs"/>
              </a:rPr>
              <a:t>到有公网</a:t>
            </a:r>
            <a:r>
              <a:rPr lang="en-US" altLang="zh-CN" sz="1200" b="0" i="0" kern="1200" dirty="0" smtClean="0">
                <a:solidFill>
                  <a:schemeClr val="tx1"/>
                </a:solidFill>
                <a:effectLst/>
                <a:latin typeface="+mn-lt"/>
                <a:ea typeface="+mn-ea"/>
                <a:cs typeface="+mn-cs"/>
              </a:rPr>
              <a:t>IP</a:t>
            </a:r>
            <a:r>
              <a:rPr lang="zh-CN" altLang="en-US" sz="1200" b="0" i="0" kern="1200" dirty="0" smtClean="0">
                <a:solidFill>
                  <a:schemeClr val="tx1"/>
                </a:solidFill>
                <a:effectLst/>
                <a:latin typeface="+mn-lt"/>
                <a:ea typeface="+mn-ea"/>
                <a:cs typeface="+mn-cs"/>
              </a:rPr>
              <a:t>的</a:t>
            </a:r>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上，通过建立一个临时的</a:t>
            </a:r>
            <a:r>
              <a:rPr lang="en-US" altLang="zh-CN" sz="1200" b="0" i="0" kern="1200" dirty="0" err="1" smtClean="0">
                <a:solidFill>
                  <a:schemeClr val="tx1"/>
                </a:solidFill>
                <a:effectLst/>
                <a:latin typeface="+mn-lt"/>
                <a:ea typeface="+mn-ea"/>
                <a:cs typeface="+mn-cs"/>
              </a:rPr>
              <a:t>ssh</a:t>
            </a:r>
            <a:r>
              <a:rPr lang="zh-CN" altLang="en-US" sz="1200" b="0" i="0" kern="1200" dirty="0" smtClean="0">
                <a:solidFill>
                  <a:schemeClr val="tx1"/>
                </a:solidFill>
                <a:effectLst/>
                <a:latin typeface="+mn-lt"/>
                <a:ea typeface="+mn-ea"/>
                <a:cs typeface="+mn-cs"/>
              </a:rPr>
              <a:t>通道，可以在</a:t>
            </a:r>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上反向</a:t>
            </a:r>
            <a:r>
              <a:rPr lang="en-US" altLang="zh-CN" sz="1200" b="0" i="0" kern="1200" dirty="0" err="1" smtClean="0">
                <a:solidFill>
                  <a:schemeClr val="tx1"/>
                </a:solidFill>
                <a:effectLst/>
                <a:latin typeface="+mn-lt"/>
                <a:ea typeface="+mn-ea"/>
                <a:cs typeface="+mn-cs"/>
              </a:rPr>
              <a:t>ssh</a:t>
            </a:r>
            <a:r>
              <a:rPr lang="zh-CN" altLang="en-US" sz="1200" b="0" i="0" kern="1200" dirty="0" smtClean="0">
                <a:solidFill>
                  <a:schemeClr val="tx1"/>
                </a:solidFill>
                <a:effectLst/>
                <a:latin typeface="+mn-lt"/>
                <a:ea typeface="+mn-ea"/>
                <a:cs typeface="+mn-cs"/>
              </a:rPr>
              <a:t>到</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，因为</a:t>
            </a:r>
            <a:r>
              <a:rPr lang="en-US" altLang="zh-CN" sz="1200" b="0" i="0" kern="1200" dirty="0" smtClean="0">
                <a:solidFill>
                  <a:schemeClr val="tx1"/>
                </a:solidFill>
                <a:effectLst/>
                <a:latin typeface="+mn-lt"/>
                <a:ea typeface="+mn-ea"/>
                <a:cs typeface="+mn-cs"/>
              </a:rPr>
              <a:t>B</a:t>
            </a:r>
            <a:r>
              <a:rPr lang="zh-CN" altLang="en-US" sz="1200" b="0" i="0" kern="1200" dirty="0" smtClean="0">
                <a:solidFill>
                  <a:schemeClr val="tx1"/>
                </a:solidFill>
                <a:effectLst/>
                <a:latin typeface="+mn-lt"/>
                <a:ea typeface="+mn-ea"/>
                <a:cs typeface="+mn-cs"/>
              </a:rPr>
              <a:t>是公网</a:t>
            </a:r>
            <a:r>
              <a:rPr lang="en-US" altLang="zh-CN" sz="1200" b="0" i="0" kern="1200" dirty="0" smtClean="0">
                <a:solidFill>
                  <a:schemeClr val="tx1"/>
                </a:solidFill>
                <a:effectLst/>
                <a:latin typeface="+mn-lt"/>
                <a:ea typeface="+mn-ea"/>
                <a:cs typeface="+mn-cs"/>
              </a:rPr>
              <a:t>IP</a:t>
            </a:r>
            <a:r>
              <a:rPr lang="zh-CN" altLang="en-US" sz="1200" b="0" i="0" kern="1200" dirty="0" smtClean="0">
                <a:solidFill>
                  <a:schemeClr val="tx1"/>
                </a:solidFill>
                <a:effectLst/>
                <a:latin typeface="+mn-lt"/>
                <a:ea typeface="+mn-ea"/>
                <a:cs typeface="+mn-cs"/>
              </a:rPr>
              <a:t>，实现了在任何能上网的地方都能</a:t>
            </a:r>
            <a:r>
              <a:rPr lang="en-US" altLang="zh-CN" sz="1200" b="0" i="0" kern="1200" dirty="0" err="1" smtClean="0">
                <a:solidFill>
                  <a:schemeClr val="tx1"/>
                </a:solidFill>
                <a:effectLst/>
                <a:latin typeface="+mn-lt"/>
                <a:ea typeface="+mn-ea"/>
                <a:cs typeface="+mn-cs"/>
              </a:rPr>
              <a:t>ssh</a:t>
            </a:r>
            <a:r>
              <a:rPr lang="zh-CN" altLang="en-US" sz="1200" b="0" i="0" kern="1200" dirty="0" smtClean="0">
                <a:solidFill>
                  <a:schemeClr val="tx1"/>
                </a:solidFill>
                <a:effectLst/>
                <a:latin typeface="+mn-lt"/>
                <a:ea typeface="+mn-ea"/>
                <a:cs typeface="+mn-cs"/>
              </a:rPr>
              <a:t>到没有公网的</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机器上，然后和</a:t>
            </a:r>
            <a:r>
              <a:rPr lang="en-US" altLang="zh-CN" sz="1200" b="0" i="0" kern="1200" dirty="0" smtClean="0">
                <a:solidFill>
                  <a:schemeClr val="tx1"/>
                </a:solidFill>
                <a:effectLst/>
                <a:latin typeface="+mn-lt"/>
                <a:ea typeface="+mn-ea"/>
                <a:cs typeface="+mn-cs"/>
              </a:rPr>
              <a:t>A</a:t>
            </a:r>
            <a:r>
              <a:rPr lang="zh-CN" altLang="en-US" sz="1200" b="0" i="0" kern="1200" dirty="0" smtClean="0">
                <a:solidFill>
                  <a:schemeClr val="tx1"/>
                </a:solidFill>
                <a:effectLst/>
                <a:latin typeface="+mn-lt"/>
                <a:ea typeface="+mn-ea"/>
                <a:cs typeface="+mn-cs"/>
              </a:rPr>
              <a:t>所在局域网中的所有机器都打通了</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0" i="0" kern="1200" dirty="0" err="1" smtClean="0">
                <a:solidFill>
                  <a:schemeClr val="tx1"/>
                </a:solidFill>
                <a:effectLst/>
                <a:latin typeface="+mn-lt"/>
                <a:ea typeface="+mn-ea"/>
                <a:cs typeface="+mn-cs"/>
              </a:rPr>
              <a:t>WebSocket</a:t>
            </a:r>
            <a:r>
              <a:rPr lang="zh-CN" altLang="en-US" sz="1200" b="0" i="0" kern="1200" dirty="0" smtClean="0">
                <a:solidFill>
                  <a:schemeClr val="tx1"/>
                </a:solidFill>
                <a:effectLst/>
                <a:latin typeface="+mn-lt"/>
                <a:ea typeface="+mn-ea"/>
                <a:cs typeface="+mn-cs"/>
              </a:rPr>
              <a:t>允许浏览器和</a:t>
            </a:r>
            <a:r>
              <a:rPr lang="en-US" altLang="zh-CN" sz="1200" b="0" i="0" kern="1200" dirty="0" smtClean="0">
                <a:solidFill>
                  <a:schemeClr val="tx1"/>
                </a:solidFill>
                <a:effectLst/>
                <a:latin typeface="+mn-lt"/>
                <a:ea typeface="+mn-ea"/>
                <a:cs typeface="+mn-cs"/>
              </a:rPr>
              <a:t>Web</a:t>
            </a:r>
            <a:r>
              <a:rPr lang="zh-CN" altLang="en-US" sz="1200" b="0" i="0" kern="1200" dirty="0" smtClean="0">
                <a:solidFill>
                  <a:schemeClr val="tx1"/>
                </a:solidFill>
                <a:effectLst/>
                <a:latin typeface="+mn-lt"/>
                <a:ea typeface="+mn-ea"/>
                <a:cs typeface="+mn-cs"/>
              </a:rPr>
              <a:t>服务器之间进行全双工通信</a:t>
            </a:r>
            <a:r>
              <a:rPr lang="en-US" altLang="zh-CN" sz="1200" b="0" i="0" kern="1200" dirty="0" smtClean="0">
                <a:solidFill>
                  <a:schemeClr val="tx1"/>
                </a:solidFill>
                <a:effectLst/>
                <a:latin typeface="+mn-lt"/>
                <a:ea typeface="+mn-ea"/>
                <a:cs typeface="+mn-cs"/>
              </a:rPr>
              <a:t>.</a:t>
            </a:r>
          </a:p>
          <a:p>
            <a:r>
              <a:rPr lang="en-US" altLang="zh-CN" sz="1200" b="0" i="0" kern="1200" dirty="0" err="1" smtClean="0">
                <a:solidFill>
                  <a:schemeClr val="tx1"/>
                </a:solidFill>
                <a:effectLst/>
                <a:latin typeface="+mn-lt"/>
                <a:ea typeface="+mn-ea"/>
                <a:cs typeface="+mn-cs"/>
              </a:rPr>
              <a:t>WebRTCPeerConnection</a:t>
            </a:r>
            <a:r>
              <a:rPr lang="zh-CN" altLang="en-US" sz="1200" b="0" i="0" kern="1200" dirty="0" smtClean="0">
                <a:solidFill>
                  <a:schemeClr val="tx1"/>
                </a:solidFill>
                <a:effectLst/>
                <a:latin typeface="+mn-lt"/>
                <a:ea typeface="+mn-ea"/>
                <a:cs typeface="+mn-cs"/>
              </a:rPr>
              <a:t>允许两个浏览器之间的全双工通信。</a:t>
            </a:r>
          </a:p>
          <a:p>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D0400CC-D459-4F7C-8DAC-BDB890E51BB7}" type="slidenum">
              <a:rPr lang="zh-CN" altLang="en-US" smtClean="0"/>
              <a:pPr/>
              <a:t>10</a:t>
            </a:fld>
            <a:endParaRPr lang="zh-CN" altLang="en-US"/>
          </a:p>
        </p:txBody>
      </p:sp>
    </p:spTree>
    <p:extLst>
      <p:ext uri="{BB962C8B-B14F-4D97-AF65-F5344CB8AC3E}">
        <p14:creationId xmlns:p14="http://schemas.microsoft.com/office/powerpoint/2010/main" val="63574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平台范围内的限制，</a:t>
            </a:r>
            <a:endParaRPr lang="en-US" altLang="zh-CN" dirty="0" smtClean="0"/>
          </a:p>
          <a:p>
            <a:r>
              <a:rPr lang="zh-CN" altLang="en-US" dirty="0" smtClean="0"/>
              <a:t>按计算资源的限制 </a:t>
            </a:r>
            <a:endParaRPr lang="zh-CN" altLang="en-US" dirty="0"/>
          </a:p>
        </p:txBody>
      </p:sp>
      <p:sp>
        <p:nvSpPr>
          <p:cNvPr id="4" name="灯片编号占位符 3"/>
          <p:cNvSpPr>
            <a:spLocks noGrp="1"/>
          </p:cNvSpPr>
          <p:nvPr>
            <p:ph type="sldNum" sz="quarter" idx="10"/>
          </p:nvPr>
        </p:nvSpPr>
        <p:spPr/>
        <p:txBody>
          <a:bodyPr/>
          <a:lstStyle/>
          <a:p>
            <a:fld id="{5D0400CC-D459-4F7C-8DAC-BDB890E51BB7}" type="slidenum">
              <a:rPr lang="zh-CN" altLang="en-US" smtClean="0"/>
              <a:pPr/>
              <a:t>14</a:t>
            </a:fld>
            <a:endParaRPr lang="zh-CN" altLang="en-US"/>
          </a:p>
        </p:txBody>
      </p:sp>
    </p:spTree>
    <p:extLst>
      <p:ext uri="{BB962C8B-B14F-4D97-AF65-F5344CB8AC3E}">
        <p14:creationId xmlns:p14="http://schemas.microsoft.com/office/powerpoint/2010/main" val="228379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通过用户的手机号，邮箱等区分唯一性，</a:t>
            </a:r>
            <a:endParaRPr lang="en-US" altLang="zh-CN" dirty="0" smtClean="0"/>
          </a:p>
          <a:p>
            <a:r>
              <a:rPr lang="zh-CN" altLang="en-US" dirty="0" smtClean="0"/>
              <a:t>可以填写多个邮箱和手机号</a:t>
            </a:r>
            <a:endParaRPr lang="zh-CN" altLang="en-US" dirty="0"/>
          </a:p>
        </p:txBody>
      </p:sp>
      <p:sp>
        <p:nvSpPr>
          <p:cNvPr id="4" name="灯片编号占位符 3"/>
          <p:cNvSpPr>
            <a:spLocks noGrp="1"/>
          </p:cNvSpPr>
          <p:nvPr>
            <p:ph type="sldNum" sz="quarter" idx="10"/>
          </p:nvPr>
        </p:nvSpPr>
        <p:spPr/>
        <p:txBody>
          <a:bodyPr/>
          <a:lstStyle/>
          <a:p>
            <a:fld id="{5D0400CC-D459-4F7C-8DAC-BDB890E51BB7}" type="slidenum">
              <a:rPr lang="zh-CN" altLang="en-US" smtClean="0"/>
              <a:pPr/>
              <a:t>15</a:t>
            </a:fld>
            <a:endParaRPr lang="zh-CN" altLang="en-US"/>
          </a:p>
        </p:txBody>
      </p:sp>
    </p:spTree>
    <p:extLst>
      <p:ext uri="{BB962C8B-B14F-4D97-AF65-F5344CB8AC3E}">
        <p14:creationId xmlns:p14="http://schemas.microsoft.com/office/powerpoint/2010/main" val="153088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FF0BD7-34A9-44F1-B655-32A9307DACC8}" type="slidenum">
              <a:rPr lang="zh-CN" altLang="en-US" smtClean="0"/>
              <a:t>17</a:t>
            </a:fld>
            <a:endParaRPr lang="zh-CN" altLang="en-US"/>
          </a:p>
        </p:txBody>
      </p:sp>
    </p:spTree>
    <p:extLst>
      <p:ext uri="{BB962C8B-B14F-4D97-AF65-F5344CB8AC3E}">
        <p14:creationId xmlns:p14="http://schemas.microsoft.com/office/powerpoint/2010/main" val="271961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FF0BD7-34A9-44F1-B655-32A9307DACC8}" type="slidenum">
              <a:rPr lang="zh-CN" altLang="en-US" smtClean="0"/>
              <a:t>21</a:t>
            </a:fld>
            <a:endParaRPr lang="zh-CN" altLang="en-US"/>
          </a:p>
        </p:txBody>
      </p:sp>
    </p:spTree>
    <p:extLst>
      <p:ext uri="{BB962C8B-B14F-4D97-AF65-F5344CB8AC3E}">
        <p14:creationId xmlns:p14="http://schemas.microsoft.com/office/powerpoint/2010/main" val="2719613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7496"/>
            <a:ext cx="7772400" cy="1470025"/>
          </a:xfrm>
        </p:spPr>
        <p:txBody>
          <a:bodyPr>
            <a:normAutofit/>
          </a:bodyPr>
          <a:lstStyle>
            <a:lvl1pPr algn="r">
              <a:defRPr sz="4000" b="1">
                <a:solidFill>
                  <a:schemeClr val="bg1"/>
                </a:solidFill>
                <a:latin typeface="微软雅黑" pitchFamily="34" charset="-122"/>
                <a:ea typeface="微软雅黑" pitchFamily="34" charset="-122"/>
              </a:defRPr>
            </a:lvl1pPr>
          </a:lstStyle>
          <a:p>
            <a:r>
              <a:rPr kumimoji="1" lang="zh-CN" altLang="en-US" smtClean="0"/>
              <a:t>单击此处编辑母版标题样式</a:t>
            </a:r>
            <a:endParaRPr kumimoji="1" lang="zh-CN" altLang="en-US" dirty="0"/>
          </a:p>
        </p:txBody>
      </p:sp>
      <p:sp>
        <p:nvSpPr>
          <p:cNvPr id="3" name="副标题 2"/>
          <p:cNvSpPr>
            <a:spLocks noGrp="1"/>
          </p:cNvSpPr>
          <p:nvPr>
            <p:ph type="subTitle" idx="1"/>
          </p:nvPr>
        </p:nvSpPr>
        <p:spPr>
          <a:xfrm>
            <a:off x="2057400" y="3308674"/>
            <a:ext cx="6400800" cy="541421"/>
          </a:xfrm>
        </p:spPr>
        <p:txBody>
          <a:bodyPr>
            <a:normAutofit/>
          </a:bodyPr>
          <a:lstStyle>
            <a:lvl1pPr marL="0" indent="0" algn="r">
              <a:buNone/>
              <a:defRPr sz="1800">
                <a:solidFill>
                  <a:srgbClr val="FFFFFF"/>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dirty="0"/>
          </a:p>
        </p:txBody>
      </p:sp>
    </p:spTree>
    <p:extLst>
      <p:ext uri="{BB962C8B-B14F-4D97-AF65-F5344CB8AC3E}">
        <p14:creationId xmlns:p14="http://schemas.microsoft.com/office/powerpoint/2010/main" val="40590028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5536" y="155104"/>
            <a:ext cx="8133347" cy="609600"/>
          </a:xfrm>
        </p:spPr>
        <p:txBody>
          <a:bodyPr>
            <a:normAutofit/>
          </a:bodyPr>
          <a:lstStyle>
            <a:lvl1pPr algn="l">
              <a:defRPr sz="2800" b="1">
                <a:solidFill>
                  <a:srgbClr val="0070C0"/>
                </a:solidFill>
                <a:latin typeface="微软雅黑" pitchFamily="34" charset="-122"/>
                <a:ea typeface="微软雅黑" pitchFamily="34" charset="-122"/>
              </a:defRPr>
            </a:lvl1pPr>
          </a:lstStyle>
          <a:p>
            <a:r>
              <a:rPr kumimoji="1" lang="zh-CN" altLang="en-US" smtClean="0"/>
              <a:t>单击此处编辑母版标题样式</a:t>
            </a:r>
            <a:endParaRPr kumimoji="1" lang="zh-CN" altLang="en-US" dirty="0"/>
          </a:p>
        </p:txBody>
      </p:sp>
      <p:sp>
        <p:nvSpPr>
          <p:cNvPr id="3" name="内容占位符 2"/>
          <p:cNvSpPr>
            <a:spLocks noGrp="1"/>
          </p:cNvSpPr>
          <p:nvPr>
            <p:ph idx="1"/>
          </p:nvPr>
        </p:nvSpPr>
        <p:spPr>
          <a:xfrm>
            <a:off x="445170" y="978568"/>
            <a:ext cx="8229599" cy="5486400"/>
          </a:xfrm>
        </p:spPr>
        <p:txBody>
          <a:bodyPr>
            <a:normAutofit/>
          </a:bodyPr>
          <a:lstStyle>
            <a:lvl1pPr>
              <a:defRPr sz="2400">
                <a:solidFill>
                  <a:schemeClr val="tx1">
                    <a:lumMod val="75000"/>
                    <a:lumOff val="25000"/>
                  </a:schemeClr>
                </a:solidFill>
                <a:latin typeface="微软雅黑" pitchFamily="34" charset="-122"/>
                <a:ea typeface="微软雅黑" pitchFamily="34" charset="-122"/>
              </a:defRPr>
            </a:lvl1pPr>
            <a:lvl2pPr>
              <a:defRPr sz="2000">
                <a:solidFill>
                  <a:schemeClr val="tx1">
                    <a:lumMod val="75000"/>
                    <a:lumOff val="25000"/>
                  </a:schemeClr>
                </a:solidFill>
                <a:latin typeface="微软雅黑" pitchFamily="34" charset="-122"/>
                <a:ea typeface="微软雅黑" pitchFamily="34" charset="-122"/>
              </a:defRPr>
            </a:lvl2pPr>
            <a:lvl3pPr>
              <a:defRPr sz="1800">
                <a:solidFill>
                  <a:schemeClr val="tx1">
                    <a:lumMod val="75000"/>
                    <a:lumOff val="25000"/>
                  </a:schemeClr>
                </a:solidFill>
                <a:latin typeface="微软雅黑" pitchFamily="34" charset="-122"/>
                <a:ea typeface="微软雅黑" pitchFamily="34" charset="-122"/>
              </a:defRPr>
            </a:lvl3pPr>
            <a:lvl4pPr>
              <a:defRPr sz="1600">
                <a:solidFill>
                  <a:schemeClr val="tx1">
                    <a:lumMod val="75000"/>
                    <a:lumOff val="25000"/>
                  </a:schemeClr>
                </a:solidFill>
                <a:latin typeface="微软雅黑" pitchFamily="34" charset="-122"/>
                <a:ea typeface="微软雅黑" pitchFamily="34" charset="-122"/>
              </a:defRPr>
            </a:lvl4pPr>
            <a:lvl5pPr>
              <a:defRPr sz="1600">
                <a:solidFill>
                  <a:schemeClr val="tx1">
                    <a:lumMod val="75000"/>
                    <a:lumOff val="25000"/>
                  </a:schemeClr>
                </a:solidFill>
                <a:latin typeface="微软雅黑" pitchFamily="34" charset="-122"/>
                <a:ea typeface="微软雅黑" pitchFamily="34" charset="-122"/>
              </a:defRPr>
            </a:lvl5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dirty="0"/>
          </a:p>
        </p:txBody>
      </p:sp>
      <p:sp>
        <p:nvSpPr>
          <p:cNvPr id="4" name="TextBox 3"/>
          <p:cNvSpPr txBox="1"/>
          <p:nvPr userDrawn="1"/>
        </p:nvSpPr>
        <p:spPr>
          <a:xfrm>
            <a:off x="6660232" y="6588060"/>
            <a:ext cx="2483768" cy="646331"/>
          </a:xfrm>
          <a:prstGeom prst="rect">
            <a:avLst/>
          </a:prstGeom>
          <a:noFill/>
        </p:spPr>
        <p:txBody>
          <a:bodyPr wrap="square" rtlCol="0">
            <a:spAutoFit/>
          </a:bodyPr>
          <a:lstStyle/>
          <a:p>
            <a:pPr algn="r"/>
            <a:r>
              <a:rPr lang="en-US" altLang="zh-CN" dirty="0" smtClean="0"/>
              <a:t>2019SCE</a:t>
            </a:r>
            <a:r>
              <a:rPr lang="zh-CN" altLang="en-US" dirty="0" smtClean="0"/>
              <a:t>，</a:t>
            </a:r>
            <a:r>
              <a:rPr lang="en-US" altLang="zh-CN" dirty="0" smtClean="0"/>
              <a:t>7</a:t>
            </a:r>
            <a:r>
              <a:rPr lang="zh-CN" altLang="en-US" dirty="0" smtClean="0"/>
              <a:t>月</a:t>
            </a:r>
            <a:r>
              <a:rPr lang="en-US" altLang="zh-CN" dirty="0" smtClean="0"/>
              <a:t>15-19</a:t>
            </a:r>
            <a:r>
              <a:rPr lang="zh-CN" altLang="en-US" dirty="0" smtClean="0"/>
              <a:t>日</a:t>
            </a:r>
            <a:endParaRPr lang="en-US" altLang="zh-CN" dirty="0" smtClean="0"/>
          </a:p>
          <a:p>
            <a:pPr algn="r"/>
            <a:endParaRPr lang="zh-CN" altLang="en-US" dirty="0"/>
          </a:p>
        </p:txBody>
      </p:sp>
    </p:spTree>
    <p:extLst>
      <p:ext uri="{BB962C8B-B14F-4D97-AF65-F5344CB8AC3E}">
        <p14:creationId xmlns:p14="http://schemas.microsoft.com/office/powerpoint/2010/main" val="2129063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792088"/>
          </a:xfrm>
        </p:spPr>
        <p:txBody>
          <a:bodyPr/>
          <a:lstStyle/>
          <a:p>
            <a:r>
              <a:rPr lang="zh-CN" altLang="en-US" dirty="0"/>
              <a:t>单击此处编辑母版标题样式</a:t>
            </a:r>
          </a:p>
        </p:txBody>
      </p:sp>
      <p:pic>
        <p:nvPicPr>
          <p:cNvPr id="4" name="Picture 2">
            <a:extLst>
              <a:ext uri="{FF2B5EF4-FFF2-40B4-BE49-F238E27FC236}">
                <a16:creationId xmlns:a16="http://schemas.microsoft.com/office/drawing/2014/main" xmlns="" id="{2348A316-7512-40C2-86CF-989DA36E92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6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灯片编号占位符 6">
            <a:extLst>
              <a:ext uri="{FF2B5EF4-FFF2-40B4-BE49-F238E27FC236}">
                <a16:creationId xmlns:a16="http://schemas.microsoft.com/office/drawing/2014/main" xmlns="" id="{D68EF8DF-7C5B-40BE-B8F8-016B5DA9F073}"/>
              </a:ext>
            </a:extLst>
          </p:cNvPr>
          <p:cNvSpPr>
            <a:spLocks noGrp="1"/>
          </p:cNvSpPr>
          <p:nvPr>
            <p:ph type="sldNum" sz="quarter" idx="12"/>
          </p:nvPr>
        </p:nvSpPr>
        <p:spPr>
          <a:xfrm>
            <a:off x="7452320" y="6381328"/>
            <a:ext cx="1557536" cy="365125"/>
          </a:xfrm>
          <a:prstGeom prst="rect">
            <a:avLst/>
          </a:prstGeom>
        </p:spPr>
        <p:txBody>
          <a:bodyPr/>
          <a:lstStyle>
            <a:lvl1pPr algn="ctr">
              <a:defRPr>
                <a:solidFill>
                  <a:schemeClr val="tx1">
                    <a:lumMod val="50000"/>
                    <a:lumOff val="50000"/>
                  </a:schemeClr>
                </a:solidFill>
              </a:defRPr>
            </a:lvl1pPr>
          </a:lstStyle>
          <a:p>
            <a:fld id="{72CCACC5-8C6C-48F7-ABDF-DA63ABCACA37}" type="slidenum">
              <a:rPr lang="zh-CN" altLang="en-US" smtClean="0"/>
              <a:pPr/>
              <a:t>‹#›</a:t>
            </a:fld>
            <a:r>
              <a:rPr lang="en-US" altLang="zh-CN"/>
              <a:t>/68</a:t>
            </a:r>
            <a:endParaRPr lang="zh-CN" altLang="en-US" dirty="0"/>
          </a:p>
        </p:txBody>
      </p:sp>
    </p:spTree>
    <p:extLst>
      <p:ext uri="{BB962C8B-B14F-4D97-AF65-F5344CB8AC3E}">
        <p14:creationId xmlns:p14="http://schemas.microsoft.com/office/powerpoint/2010/main" val="13775294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2019/7/13</a:t>
            </a:fld>
            <a:endParaRPr lang="zh-CN" altLang="en-US" dirty="0"/>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幻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57061291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png"/><Relationship Id="rId17" Type="http://schemas.openxmlformats.org/officeDocument/2006/relationships/image" Target="../media/image48.jpe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eg"/><Relationship Id="rId14" Type="http://schemas.openxmlformats.org/officeDocument/2006/relationships/image" Target="../media/image4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1520" y="1777496"/>
            <a:ext cx="8206680" cy="1470025"/>
          </a:xfrm>
        </p:spPr>
        <p:txBody>
          <a:bodyPr>
            <a:normAutofit fontScale="90000"/>
          </a:bodyPr>
          <a:lstStyle/>
          <a:p>
            <a:r>
              <a:rPr lang="zh-CN" altLang="en-US" dirty="0"/>
              <a:t>基于</a:t>
            </a:r>
            <a:r>
              <a:rPr lang="en-US" altLang="zh-CN" dirty="0"/>
              <a:t>WEB</a:t>
            </a:r>
            <a:r>
              <a:rPr lang="zh-CN" altLang="en-US" dirty="0"/>
              <a:t>的科学</a:t>
            </a:r>
            <a:r>
              <a:rPr lang="zh-CN" altLang="en-US" dirty="0" smtClean="0"/>
              <a:t>计算命令行</a:t>
            </a:r>
            <a:r>
              <a:rPr lang="zh-CN" altLang="en-US" dirty="0"/>
              <a:t>接口</a:t>
            </a:r>
            <a:r>
              <a:rPr lang="zh-CN" altLang="en-US" dirty="0" smtClean="0"/>
              <a:t>工具</a:t>
            </a:r>
            <a:br>
              <a:rPr lang="zh-CN" altLang="en-US" dirty="0" smtClean="0"/>
            </a:br>
            <a:endParaRPr lang="zh-CN" altLang="en-US" dirty="0"/>
          </a:p>
        </p:txBody>
      </p:sp>
      <p:sp>
        <p:nvSpPr>
          <p:cNvPr id="3" name="副标题 2"/>
          <p:cNvSpPr>
            <a:spLocks noGrp="1"/>
          </p:cNvSpPr>
          <p:nvPr>
            <p:ph type="subTitle" idx="1"/>
          </p:nvPr>
        </p:nvSpPr>
        <p:spPr/>
        <p:txBody>
          <a:bodyPr>
            <a:noAutofit/>
          </a:bodyPr>
          <a:lstStyle/>
          <a:p>
            <a:r>
              <a:rPr lang="zh-CN" altLang="en-US" sz="2400" dirty="0" smtClean="0"/>
              <a:t>曹荣强</a:t>
            </a:r>
            <a:r>
              <a:rPr lang="en-US" altLang="zh-CN" sz="2400" dirty="0" smtClean="0"/>
              <a:t>*  </a:t>
            </a:r>
            <a:r>
              <a:rPr lang="zh-CN" altLang="en-US" sz="2400" dirty="0"/>
              <a:t>王晓光 刘伯禹 王彦</a:t>
            </a:r>
            <a:r>
              <a:rPr lang="zh-CN" altLang="en-US" sz="2400" dirty="0" smtClean="0"/>
              <a:t>棡</a:t>
            </a:r>
            <a:endParaRPr lang="en-US" altLang="zh-CN" sz="2400" dirty="0" smtClean="0"/>
          </a:p>
          <a:p>
            <a:endParaRPr lang="en-US" altLang="zh-CN" sz="2400" dirty="0" smtClean="0"/>
          </a:p>
          <a:p>
            <a:r>
              <a:rPr lang="en-US" altLang="zh-CN" sz="2400" dirty="0" smtClean="0"/>
              <a:t>caorq@sccas.cn</a:t>
            </a:r>
            <a:endParaRPr lang="zh-CN" altLang="en-US" sz="2400" dirty="0"/>
          </a:p>
        </p:txBody>
      </p:sp>
      <p:sp>
        <p:nvSpPr>
          <p:cNvPr id="4" name="TextBox 3"/>
          <p:cNvSpPr txBox="1"/>
          <p:nvPr/>
        </p:nvSpPr>
        <p:spPr>
          <a:xfrm>
            <a:off x="0" y="6488668"/>
            <a:ext cx="6408712" cy="369332"/>
          </a:xfrm>
          <a:prstGeom prst="rect">
            <a:avLst/>
          </a:prstGeom>
          <a:noFill/>
        </p:spPr>
        <p:txBody>
          <a:bodyPr wrap="square" rtlCol="0">
            <a:spAutoFit/>
          </a:bodyPr>
          <a:lstStyle/>
          <a:p>
            <a:r>
              <a:rPr lang="zh-CN" altLang="en-US" dirty="0" smtClean="0">
                <a:solidFill>
                  <a:schemeClr val="tx1">
                    <a:lumMod val="65000"/>
                    <a:lumOff val="35000"/>
                  </a:schemeClr>
                </a:solidFill>
              </a:rPr>
              <a:t>第十九届全国科学计算与信息化会议 </a:t>
            </a:r>
            <a:r>
              <a:rPr lang="en-US" altLang="zh-CN" dirty="0" smtClean="0">
                <a:solidFill>
                  <a:schemeClr val="tx1">
                    <a:lumMod val="65000"/>
                    <a:lumOff val="35000"/>
                  </a:schemeClr>
                </a:solidFill>
              </a:rPr>
              <a:t>2019</a:t>
            </a:r>
            <a:r>
              <a:rPr lang="zh-CN" altLang="en-US" dirty="0" smtClean="0">
                <a:solidFill>
                  <a:schemeClr val="tx1">
                    <a:lumMod val="65000"/>
                    <a:lumOff val="35000"/>
                  </a:schemeClr>
                </a:solidFill>
              </a:rPr>
              <a:t>年</a:t>
            </a:r>
            <a:r>
              <a:rPr lang="en-US" altLang="zh-CN" dirty="0" smtClean="0">
                <a:solidFill>
                  <a:schemeClr val="tx1">
                    <a:lumMod val="65000"/>
                    <a:lumOff val="35000"/>
                  </a:schemeClr>
                </a:solidFill>
              </a:rPr>
              <a:t>7</a:t>
            </a:r>
            <a:r>
              <a:rPr lang="zh-CN" altLang="en-US" dirty="0" smtClean="0">
                <a:solidFill>
                  <a:schemeClr val="tx1">
                    <a:lumMod val="65000"/>
                    <a:lumOff val="35000"/>
                  </a:schemeClr>
                </a:solidFill>
              </a:rPr>
              <a:t>月</a:t>
            </a:r>
            <a:r>
              <a:rPr lang="en-US" altLang="zh-CN" dirty="0" smtClean="0">
                <a:solidFill>
                  <a:schemeClr val="tx1">
                    <a:lumMod val="65000"/>
                    <a:lumOff val="35000"/>
                  </a:schemeClr>
                </a:solidFill>
              </a:rPr>
              <a:t>15-19</a:t>
            </a:r>
            <a:r>
              <a:rPr lang="zh-CN" altLang="en-US" dirty="0" smtClean="0">
                <a:solidFill>
                  <a:schemeClr val="tx1">
                    <a:lumMod val="65000"/>
                    <a:lumOff val="35000"/>
                  </a:schemeClr>
                </a:solidFill>
              </a:rPr>
              <a:t>日</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229823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WEBCLI</a:t>
            </a:r>
            <a:r>
              <a:rPr lang="zh-CN" altLang="en-US" dirty="0"/>
              <a:t>设计</a:t>
            </a:r>
          </a:p>
        </p:txBody>
      </p:sp>
      <p:sp>
        <p:nvSpPr>
          <p:cNvPr id="3" name="内容占位符 2"/>
          <p:cNvSpPr>
            <a:spLocks noGrp="1"/>
          </p:cNvSpPr>
          <p:nvPr>
            <p:ph idx="1"/>
          </p:nvPr>
        </p:nvSpPr>
        <p:spPr/>
        <p:txBody>
          <a:bodyPr/>
          <a:lstStyle/>
          <a:p>
            <a:r>
              <a:rPr lang="zh-CN" altLang="en-US" dirty="0" smtClean="0"/>
              <a:t>相关工作</a:t>
            </a:r>
            <a:endParaRPr lang="en-US" altLang="zh-CN" dirty="0" smtClean="0"/>
          </a:p>
          <a:p>
            <a:pPr lvl="1"/>
            <a:r>
              <a:rPr lang="en-US" altLang="zh-CN" dirty="0" err="1" smtClean="0"/>
              <a:t>WebTTY</a:t>
            </a:r>
            <a:r>
              <a:rPr lang="en-US" altLang="zh-CN" dirty="0" smtClean="0"/>
              <a:t>: </a:t>
            </a:r>
            <a:r>
              <a:rPr lang="zh-CN" altLang="en-US" dirty="0" smtClean="0"/>
              <a:t>利用</a:t>
            </a:r>
            <a:r>
              <a:rPr lang="en-US" altLang="zh-CN" dirty="0" err="1" smtClean="0"/>
              <a:t>webRTC</a:t>
            </a:r>
            <a:r>
              <a:rPr lang="zh-CN" altLang="en-US" dirty="0" smtClean="0"/>
              <a:t>实现远端</a:t>
            </a:r>
            <a:r>
              <a:rPr lang="en-US" altLang="zh-CN" dirty="0" smtClean="0"/>
              <a:t>Linux</a:t>
            </a:r>
            <a:r>
              <a:rPr lang="zh-CN" altLang="en-US" dirty="0" smtClean="0"/>
              <a:t>服务器终端的共享，支持浏览器。</a:t>
            </a:r>
            <a:endParaRPr lang="en-US" altLang="zh-CN" dirty="0" smtClean="0"/>
          </a:p>
          <a:p>
            <a:pPr lvl="1"/>
            <a:r>
              <a:rPr lang="en-US" altLang="zh-CN" dirty="0" err="1"/>
              <a:t>r</a:t>
            </a:r>
            <a:r>
              <a:rPr lang="en-US" altLang="zh-CN" dirty="0" err="1" smtClean="0"/>
              <a:t>tty</a:t>
            </a:r>
            <a:r>
              <a:rPr lang="en-US" altLang="zh-CN" dirty="0" smtClean="0"/>
              <a:t>: </a:t>
            </a:r>
            <a:r>
              <a:rPr lang="zh-CN" altLang="en-US" dirty="0" smtClean="0"/>
              <a:t>反向</a:t>
            </a:r>
            <a:r>
              <a:rPr lang="zh-CN" altLang="en-US" dirty="0"/>
              <a:t>代理 </a:t>
            </a:r>
            <a:r>
              <a:rPr lang="en-US" altLang="zh-CN" dirty="0" err="1" smtClean="0"/>
              <a:t>WebTTY</a:t>
            </a:r>
            <a:r>
              <a:rPr lang="zh-CN" altLang="en-US" dirty="0" smtClean="0"/>
              <a:t>，在</a:t>
            </a:r>
            <a:r>
              <a:rPr lang="zh-CN" altLang="en-US" dirty="0"/>
              <a:t>任何地方通过</a:t>
            </a:r>
            <a:r>
              <a:rPr lang="en-US" altLang="zh-CN" dirty="0"/>
              <a:t>web</a:t>
            </a:r>
            <a:r>
              <a:rPr lang="zh-CN" altLang="en-US" dirty="0" smtClean="0"/>
              <a:t>访问多种设备的</a:t>
            </a:r>
            <a:r>
              <a:rPr lang="en-US" altLang="zh-CN" dirty="0"/>
              <a:t>Linux</a:t>
            </a:r>
            <a:r>
              <a:rPr lang="zh-CN" altLang="en-US" dirty="0" smtClean="0"/>
              <a:t>终端</a:t>
            </a:r>
            <a:endParaRPr lang="en-US" altLang="zh-CN" dirty="0" smtClean="0"/>
          </a:p>
          <a:p>
            <a:pPr marL="457200" lvl="1" indent="0">
              <a:buNone/>
            </a:pPr>
            <a:endParaRPr lang="zh-CN" altLang="en-US" dirty="0"/>
          </a:p>
        </p:txBody>
      </p:sp>
      <p:pic>
        <p:nvPicPr>
          <p:cNvPr id="1028" name="Picture 4" descr="https://images2015.cnblogs.com/blog/305504/201611/305504-20161112130135639-1005446770.png"/>
          <p:cNvPicPr>
            <a:picLocks noChangeAspect="1" noChangeArrowheads="1"/>
          </p:cNvPicPr>
          <p:nvPr/>
        </p:nvPicPr>
        <p:blipFill rotWithShape="1">
          <a:blip r:embed="rId3">
            <a:extLst>
              <a:ext uri="{28A0092B-C50C-407E-A947-70E740481C1C}">
                <a14:useLocalDpi xmlns:a14="http://schemas.microsoft.com/office/drawing/2010/main" val="0"/>
              </a:ext>
            </a:extLst>
          </a:blip>
          <a:srcRect l="8826" t="9278" r="27464" b="51750"/>
          <a:stretch/>
        </p:blipFill>
        <p:spPr bwMode="auto">
          <a:xfrm>
            <a:off x="251520" y="3284984"/>
            <a:ext cx="4223657" cy="30625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2015.cnblogs.com/blog/305504/201611/305504-20161112130135639-1005446770.png"/>
          <p:cNvPicPr>
            <a:picLocks noChangeAspect="1" noChangeArrowheads="1"/>
          </p:cNvPicPr>
          <p:nvPr/>
        </p:nvPicPr>
        <p:blipFill rotWithShape="1">
          <a:blip r:embed="rId3">
            <a:extLst>
              <a:ext uri="{28A0092B-C50C-407E-A947-70E740481C1C}">
                <a14:useLocalDpi xmlns:a14="http://schemas.microsoft.com/office/drawing/2010/main" val="0"/>
              </a:ext>
            </a:extLst>
          </a:blip>
          <a:srcRect l="8826" t="49330" r="27464" b="13545"/>
          <a:stretch/>
        </p:blipFill>
        <p:spPr bwMode="auto">
          <a:xfrm>
            <a:off x="4740831" y="3391948"/>
            <a:ext cx="4223657" cy="29173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2.51cto.com/oss/201803/26/0d8802ed58cd5abfd0c62c07f44cbc3b.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539" y="2780928"/>
            <a:ext cx="48672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56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500" tmFilter="0, 0; .2, .5; .8, .5; 1, 0"/>
                                        <p:tgtEl>
                                          <p:spTgt spid="1030"/>
                                        </p:tgtEl>
                                      </p:cBhvr>
                                    </p:animEffect>
                                    <p:animScale>
                                      <p:cBhvr>
                                        <p:cTn id="16" dur="250" autoRev="1" fill="hold"/>
                                        <p:tgtEl>
                                          <p:spTgt spid="10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WEBCLI</a:t>
            </a:r>
            <a:r>
              <a:rPr lang="zh-CN" altLang="en-US" dirty="0"/>
              <a:t>设计</a:t>
            </a:r>
          </a:p>
        </p:txBody>
      </p:sp>
      <p:sp>
        <p:nvSpPr>
          <p:cNvPr id="3" name="内容占位符 2"/>
          <p:cNvSpPr>
            <a:spLocks noGrp="1"/>
          </p:cNvSpPr>
          <p:nvPr>
            <p:ph idx="1"/>
          </p:nvPr>
        </p:nvSpPr>
        <p:spPr/>
        <p:txBody>
          <a:bodyPr/>
          <a:lstStyle/>
          <a:p>
            <a:r>
              <a:rPr lang="zh-CN" altLang="en-US" dirty="0" smtClean="0"/>
              <a:t>整体架构</a:t>
            </a:r>
            <a:endParaRPr lang="zh-CN" altLang="en-US" dirty="0"/>
          </a:p>
        </p:txBody>
      </p:sp>
      <p:pic>
        <p:nvPicPr>
          <p:cNvPr id="5"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216050"/>
            <a:ext cx="638200" cy="638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08304" y="1249596"/>
            <a:ext cx="1013772" cy="523220"/>
          </a:xfrm>
          <a:prstGeom prst="rect">
            <a:avLst/>
          </a:prstGeom>
          <a:noFill/>
        </p:spPr>
        <p:txBody>
          <a:bodyPr wrap="square" rtlCol="0">
            <a:spAutoFit/>
          </a:bodyPr>
          <a:lstStyle/>
          <a:p>
            <a:r>
              <a:rPr lang="en-US" altLang="zh-CN" sz="1400" dirty="0" smtClean="0">
                <a:latin typeface="微软雅黑" panose="020B0503020204020204" pitchFamily="34" charset="-122"/>
                <a:ea typeface="微软雅黑" panose="020B0503020204020204" pitchFamily="34" charset="-122"/>
              </a:rPr>
              <a:t>Users</a:t>
            </a:r>
          </a:p>
          <a:p>
            <a:r>
              <a:rPr lang="en-US" altLang="zh-CN" sz="1400" dirty="0" smtClean="0">
                <a:latin typeface="微软雅黑" panose="020B0503020204020204" pitchFamily="34" charset="-122"/>
                <a:ea typeface="微软雅黑" panose="020B0503020204020204" pitchFamily="34" charset="-122"/>
              </a:rPr>
              <a:t>Students</a:t>
            </a:r>
            <a:endParaRPr lang="zh-CN" altLang="en-US" sz="1400" dirty="0">
              <a:latin typeface="微软雅黑" panose="020B0503020204020204" pitchFamily="34" charset="-122"/>
              <a:ea typeface="微软雅黑" panose="020B0503020204020204" pitchFamily="34" charset="-122"/>
            </a:endParaRPr>
          </a:p>
        </p:txBody>
      </p:sp>
      <p:sp>
        <p:nvSpPr>
          <p:cNvPr id="7" name="TextBox 6"/>
          <p:cNvSpPr txBox="1"/>
          <p:nvPr/>
        </p:nvSpPr>
        <p:spPr>
          <a:xfrm>
            <a:off x="971600" y="1833690"/>
            <a:ext cx="1636031" cy="492443"/>
          </a:xfrm>
          <a:prstGeom prst="rect">
            <a:avLst/>
          </a:prstGeom>
          <a:noFill/>
          <a:ln>
            <a:solidFill>
              <a:schemeClr val="accent1"/>
            </a:solidFill>
            <a:prstDash val="sysDash"/>
          </a:ln>
        </p:spPr>
        <p:txBody>
          <a:bodyPr wrap="square" rtlCol="0">
            <a:spAutoFit/>
          </a:bodyPr>
          <a:lstStyle/>
          <a:p>
            <a:pPr algn="ctr"/>
            <a:r>
              <a:rPr lang="en-US" altLang="zh-CN" sz="1400" dirty="0" smtClean="0">
                <a:latin typeface="微软雅黑" panose="020B0503020204020204" pitchFamily="34" charset="-122"/>
                <a:ea typeface="微软雅黑" panose="020B0503020204020204" pitchFamily="34" charset="-122"/>
              </a:rPr>
              <a:t>WS-CLI</a:t>
            </a:r>
          </a:p>
          <a:p>
            <a:pPr algn="ctr"/>
            <a:r>
              <a:rPr lang="en-US" altLang="zh-CN" sz="1200" dirty="0" smtClean="0">
                <a:latin typeface="微软雅黑" panose="020B0503020204020204" pitchFamily="34" charset="-122"/>
                <a:ea typeface="微软雅黑" panose="020B0503020204020204" pitchFamily="34" charset="-122"/>
              </a:rPr>
              <a:t>Web SSH window</a:t>
            </a:r>
          </a:p>
        </p:txBody>
      </p:sp>
      <p:sp>
        <p:nvSpPr>
          <p:cNvPr id="8" name="矩形 7"/>
          <p:cNvSpPr/>
          <p:nvPr/>
        </p:nvSpPr>
        <p:spPr>
          <a:xfrm>
            <a:off x="2324096" y="2914390"/>
            <a:ext cx="1439012" cy="738664"/>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latin typeface="微软雅黑" panose="020B0503020204020204" pitchFamily="34" charset="-122"/>
                <a:ea typeface="微软雅黑" panose="020B0503020204020204" pitchFamily="34" charset="-122"/>
              </a:rPr>
              <a:t>Command Combination </a:t>
            </a:r>
            <a:r>
              <a:rPr lang="en-US" altLang="zh-CN" sz="1400" dirty="0">
                <a:latin typeface="微软雅黑" panose="020B0503020204020204" pitchFamily="34" charset="-122"/>
                <a:ea typeface="微软雅黑" panose="020B0503020204020204" pitchFamily="34" charset="-122"/>
              </a:rPr>
              <a:t>S</a:t>
            </a:r>
            <a:r>
              <a:rPr lang="en-US" altLang="zh-CN" sz="1400" dirty="0" smtClean="0">
                <a:latin typeface="微软雅黑" panose="020B0503020204020204" pitchFamily="34" charset="-122"/>
                <a:ea typeface="微软雅黑" panose="020B0503020204020204" pitchFamily="34" charset="-122"/>
              </a:rPr>
              <a:t>ervice</a:t>
            </a:r>
            <a:endParaRPr lang="zh-CN" altLang="en-US" sz="1400" dirty="0">
              <a:latin typeface="微软雅黑" panose="020B0503020204020204" pitchFamily="34" charset="-122"/>
              <a:ea typeface="微软雅黑" panose="020B0503020204020204" pitchFamily="34" charset="-122"/>
            </a:endParaRPr>
          </a:p>
        </p:txBody>
      </p:sp>
      <p:sp>
        <p:nvSpPr>
          <p:cNvPr id="9" name="矩形 8"/>
          <p:cNvSpPr/>
          <p:nvPr/>
        </p:nvSpPr>
        <p:spPr>
          <a:xfrm>
            <a:off x="2236249" y="4282542"/>
            <a:ext cx="1593502" cy="738664"/>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latin typeface="微软雅黑" panose="020B0503020204020204" pitchFamily="34" charset="-122"/>
                <a:ea typeface="微软雅黑" panose="020B0503020204020204" pitchFamily="34" charset="-122"/>
              </a:rPr>
              <a:t>Remote Shell Access Service</a:t>
            </a:r>
            <a:endParaRPr lang="zh-CN" altLang="en-US" sz="1400" dirty="0">
              <a:latin typeface="微软雅黑" panose="020B0503020204020204" pitchFamily="34" charset="-122"/>
              <a:ea typeface="微软雅黑" panose="020B0503020204020204" pitchFamily="34" charset="-122"/>
            </a:endParaRPr>
          </a:p>
        </p:txBody>
      </p:sp>
      <p:sp>
        <p:nvSpPr>
          <p:cNvPr id="10" name="矩形 9"/>
          <p:cNvSpPr/>
          <p:nvPr/>
        </p:nvSpPr>
        <p:spPr>
          <a:xfrm>
            <a:off x="965848" y="2906859"/>
            <a:ext cx="1237564" cy="738664"/>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latin typeface="微软雅黑" panose="020B0503020204020204" pitchFamily="34" charset="-122"/>
                <a:ea typeface="微软雅黑" panose="020B0503020204020204" pitchFamily="34" charset="-122"/>
              </a:rPr>
              <a:t>Account Mapping Service</a:t>
            </a:r>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nvSpPr>
        <p:spPr>
          <a:xfrm>
            <a:off x="3829751" y="2914390"/>
            <a:ext cx="1395439" cy="738664"/>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a:latin typeface="微软雅黑" panose="020B0503020204020204" pitchFamily="34" charset="-122"/>
                <a:ea typeface="微软雅黑" panose="020B0503020204020204" pitchFamily="34" charset="-122"/>
              </a:rPr>
              <a:t>Command </a:t>
            </a:r>
            <a:r>
              <a:rPr lang="en-US" altLang="zh-CN" sz="1400" dirty="0" smtClean="0">
                <a:latin typeface="微软雅黑" panose="020B0503020204020204" pitchFamily="34" charset="-122"/>
                <a:ea typeface="微软雅黑" panose="020B0503020204020204" pitchFamily="34" charset="-122"/>
              </a:rPr>
              <a:t>Recommendation Service</a:t>
            </a:r>
            <a:endParaRPr lang="zh-CN" altLang="en-US" sz="1400" dirty="0">
              <a:latin typeface="微软雅黑" panose="020B0503020204020204" pitchFamily="34" charset="-122"/>
              <a:ea typeface="微软雅黑" panose="020B0503020204020204" pitchFamily="34" charset="-122"/>
            </a:endParaRPr>
          </a:p>
        </p:txBody>
      </p:sp>
      <p:sp>
        <p:nvSpPr>
          <p:cNvPr id="12" name="矩形 11"/>
          <p:cNvSpPr/>
          <p:nvPr/>
        </p:nvSpPr>
        <p:spPr>
          <a:xfrm>
            <a:off x="964977" y="4282542"/>
            <a:ext cx="1158751" cy="738664"/>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latin typeface="微软雅黑" panose="020B0503020204020204" pitchFamily="34" charset="-122"/>
                <a:ea typeface="微软雅黑" panose="020B0503020204020204" pitchFamily="34" charset="-122"/>
              </a:rPr>
              <a:t>Security and Risk Service</a:t>
            </a:r>
            <a:endParaRPr lang="zh-CN" altLang="en-US" sz="1400" dirty="0">
              <a:latin typeface="微软雅黑" panose="020B0503020204020204" pitchFamily="34" charset="-122"/>
              <a:ea typeface="微软雅黑" panose="020B0503020204020204" pitchFamily="34" charset="-122"/>
            </a:endParaRPr>
          </a:p>
        </p:txBody>
      </p:sp>
      <p:sp>
        <p:nvSpPr>
          <p:cNvPr id="13" name="矩形 12"/>
          <p:cNvSpPr/>
          <p:nvPr/>
        </p:nvSpPr>
        <p:spPr>
          <a:xfrm>
            <a:off x="3923928" y="4277314"/>
            <a:ext cx="1175462" cy="738664"/>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latin typeface="微软雅黑" panose="020B0503020204020204" pitchFamily="34" charset="-122"/>
                <a:ea typeface="微软雅黑" panose="020B0503020204020204" pitchFamily="34" charset="-122"/>
              </a:rPr>
              <a:t>Command</a:t>
            </a:r>
          </a:p>
          <a:p>
            <a:pPr algn="ctr"/>
            <a:r>
              <a:rPr lang="en-US" altLang="zh-CN" sz="1400" dirty="0" smtClean="0">
                <a:latin typeface="微软雅黑" panose="020B0503020204020204" pitchFamily="34" charset="-122"/>
                <a:ea typeface="微软雅黑" panose="020B0503020204020204" pitchFamily="34" charset="-122"/>
              </a:rPr>
              <a:t>Execution</a:t>
            </a:r>
          </a:p>
          <a:p>
            <a:pPr algn="ctr"/>
            <a:r>
              <a:rPr lang="en-US" altLang="zh-CN" sz="1400" dirty="0" smtClean="0">
                <a:latin typeface="微软雅黑" panose="020B0503020204020204" pitchFamily="34" charset="-122"/>
                <a:ea typeface="微软雅黑" panose="020B0503020204020204" pitchFamily="34" charset="-122"/>
              </a:rPr>
              <a:t>Service</a:t>
            </a:r>
            <a:endParaRPr lang="zh-CN" altLang="en-US" sz="1400" dirty="0">
              <a:latin typeface="微软雅黑" panose="020B0503020204020204" pitchFamily="34" charset="-122"/>
              <a:ea typeface="微软雅黑" panose="020B0503020204020204" pitchFamily="34" charset="-122"/>
            </a:endParaRPr>
          </a:p>
        </p:txBody>
      </p:sp>
      <p:sp>
        <p:nvSpPr>
          <p:cNvPr id="14" name="矩形 13"/>
          <p:cNvSpPr/>
          <p:nvPr/>
        </p:nvSpPr>
        <p:spPr>
          <a:xfrm>
            <a:off x="5304898" y="2906859"/>
            <a:ext cx="1067302" cy="738664"/>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latin typeface="微软雅黑" panose="020B0503020204020204" pitchFamily="34" charset="-122"/>
                <a:ea typeface="微软雅黑" panose="020B0503020204020204" pitchFamily="34" charset="-122"/>
              </a:rPr>
              <a:t>History </a:t>
            </a:r>
          </a:p>
          <a:p>
            <a:pPr algn="ctr"/>
            <a:r>
              <a:rPr lang="en-US" altLang="zh-CN" sz="1400" dirty="0" smtClean="0">
                <a:latin typeface="微软雅黑" panose="020B0503020204020204" pitchFamily="34" charset="-122"/>
                <a:ea typeface="微软雅黑" panose="020B0503020204020204" pitchFamily="34" charset="-122"/>
              </a:rPr>
              <a:t>Query Service</a:t>
            </a:r>
            <a:endParaRPr lang="zh-CN" altLang="en-US" sz="1400" dirty="0">
              <a:latin typeface="微软雅黑" panose="020B0503020204020204" pitchFamily="34" charset="-122"/>
              <a:ea typeface="微软雅黑" panose="020B0503020204020204" pitchFamily="34" charset="-122"/>
            </a:endParaRPr>
          </a:p>
        </p:txBody>
      </p:sp>
      <p:sp>
        <p:nvSpPr>
          <p:cNvPr id="15" name="矩形 14"/>
          <p:cNvSpPr/>
          <p:nvPr/>
        </p:nvSpPr>
        <p:spPr>
          <a:xfrm>
            <a:off x="5220072" y="4282542"/>
            <a:ext cx="1152128" cy="738664"/>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1400" dirty="0" smtClean="0">
                <a:latin typeface="微软雅黑" panose="020B0503020204020204" pitchFamily="34" charset="-122"/>
                <a:ea typeface="微软雅黑" panose="020B0503020204020204" pitchFamily="34" charset="-122"/>
              </a:rPr>
              <a:t>Command</a:t>
            </a:r>
          </a:p>
          <a:p>
            <a:pPr algn="ctr"/>
            <a:r>
              <a:rPr lang="en-US" altLang="zh-CN" sz="1400" dirty="0" smtClean="0">
                <a:latin typeface="微软雅黑" panose="020B0503020204020204" pitchFamily="34" charset="-122"/>
                <a:ea typeface="微软雅黑" panose="020B0503020204020204" pitchFamily="34" charset="-122"/>
              </a:rPr>
              <a:t>Life-cycle</a:t>
            </a:r>
          </a:p>
          <a:p>
            <a:pPr algn="ctr"/>
            <a:r>
              <a:rPr lang="en-US" altLang="zh-CN" sz="1400" dirty="0">
                <a:latin typeface="微软雅黑" panose="020B0503020204020204" pitchFamily="34" charset="-122"/>
                <a:ea typeface="微软雅黑" panose="020B0503020204020204" pitchFamily="34" charset="-122"/>
              </a:rPr>
              <a:t>S</a:t>
            </a:r>
            <a:r>
              <a:rPr lang="en-US" altLang="zh-CN" sz="1400" dirty="0" smtClean="0">
                <a:latin typeface="微软雅黑" panose="020B0503020204020204" pitchFamily="34" charset="-122"/>
                <a:ea typeface="微软雅黑" panose="020B0503020204020204" pitchFamily="34" charset="-122"/>
              </a:rPr>
              <a:t>ervice</a:t>
            </a:r>
            <a:endParaRPr lang="zh-CN" altLang="en-US" sz="14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2705449" y="1833690"/>
            <a:ext cx="1636031" cy="492443"/>
          </a:xfrm>
          <a:prstGeom prst="rect">
            <a:avLst/>
          </a:prstGeom>
          <a:noFill/>
          <a:ln>
            <a:solidFill>
              <a:schemeClr val="accent1"/>
            </a:solidFill>
            <a:prstDash val="sysDash"/>
          </a:ln>
        </p:spPr>
        <p:txBody>
          <a:bodyPr wrap="square" rtlCol="0">
            <a:spAutoFit/>
          </a:bodyPr>
          <a:lstStyle/>
          <a:p>
            <a:pPr algn="ctr"/>
            <a:r>
              <a:rPr lang="en-US" altLang="zh-CN" sz="1400" dirty="0" smtClean="0">
                <a:latin typeface="微软雅黑" panose="020B0503020204020204" pitchFamily="34" charset="-122"/>
                <a:ea typeface="微软雅黑" panose="020B0503020204020204" pitchFamily="34" charset="-122"/>
              </a:rPr>
              <a:t>Self-Training</a:t>
            </a:r>
          </a:p>
          <a:p>
            <a:pPr algn="ctr"/>
            <a:r>
              <a:rPr lang="en-US" altLang="zh-CN" sz="1200" dirty="0" smtClean="0">
                <a:latin typeface="微软雅黑" panose="020B0503020204020204" pitchFamily="34" charset="-122"/>
                <a:ea typeface="微软雅黑" panose="020B0503020204020204" pitchFamily="34" charset="-122"/>
              </a:rPr>
              <a:t>Tutorials, Examples</a:t>
            </a:r>
          </a:p>
        </p:txBody>
      </p:sp>
      <p:sp>
        <p:nvSpPr>
          <p:cNvPr id="17" name="TextBox 16"/>
          <p:cNvSpPr txBox="1"/>
          <p:nvPr/>
        </p:nvSpPr>
        <p:spPr>
          <a:xfrm>
            <a:off x="4493880" y="1833545"/>
            <a:ext cx="1865504" cy="492443"/>
          </a:xfrm>
          <a:prstGeom prst="rect">
            <a:avLst/>
          </a:prstGeom>
          <a:noFill/>
          <a:ln>
            <a:solidFill>
              <a:schemeClr val="accent1"/>
            </a:solidFill>
            <a:prstDash val="sysDash"/>
          </a:ln>
        </p:spPr>
        <p:txBody>
          <a:bodyPr wrap="square" rtlCol="0">
            <a:spAutoFit/>
          </a:bodyPr>
          <a:lstStyle/>
          <a:p>
            <a:pPr algn="ctr"/>
            <a:r>
              <a:rPr lang="en-US" altLang="zh-CN" sz="1400" dirty="0" smtClean="0">
                <a:latin typeface="微软雅黑" panose="020B0503020204020204" pitchFamily="34" charset="-122"/>
                <a:ea typeface="微软雅黑" panose="020B0503020204020204" pitchFamily="34" charset="-122"/>
              </a:rPr>
              <a:t>Commands Query</a:t>
            </a:r>
          </a:p>
          <a:p>
            <a:pPr algn="ctr"/>
            <a:r>
              <a:rPr lang="en-US" altLang="zh-CN" sz="1200" dirty="0" smtClean="0">
                <a:latin typeface="微软雅黑" panose="020B0503020204020204" pitchFamily="34" charset="-122"/>
                <a:ea typeface="微软雅黑" panose="020B0503020204020204" pitchFamily="34" charset="-122"/>
              </a:rPr>
              <a:t>Log, Track, Workflow</a:t>
            </a:r>
            <a:endParaRPr lang="en-US" altLang="zh-CN" sz="12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874250" y="1514300"/>
            <a:ext cx="5281926" cy="338554"/>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Frond-end Browser: Easy-to-Use and Anywhere</a:t>
            </a:r>
            <a:endParaRPr lang="zh-CN" altLang="en-US" sz="16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827584" y="2568305"/>
            <a:ext cx="4248362" cy="338554"/>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Back-end Services: Resources as a Service</a:t>
            </a:r>
            <a:endParaRPr lang="zh-CN" altLang="en-US" sz="16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899592" y="5243907"/>
            <a:ext cx="5512102" cy="338554"/>
          </a:xfrm>
          <a:prstGeom prst="rect">
            <a:avLst/>
          </a:prstGeom>
          <a:noFill/>
        </p:spPr>
        <p:txBody>
          <a:bodyPr wrap="square" rtlCol="0">
            <a:spAutoFit/>
          </a:bodyPr>
          <a:lstStyle/>
          <a:p>
            <a:r>
              <a:rPr lang="en-US" altLang="zh-CN" sz="1600" dirty="0" smtClean="0"/>
              <a:t>Massive Resources: Physical and Virtual </a:t>
            </a:r>
            <a:r>
              <a:rPr lang="en-US" altLang="zh-CN" sz="1600" dirty="0"/>
              <a:t>Computing </a:t>
            </a:r>
            <a:r>
              <a:rPr lang="en-US" altLang="zh-CN" sz="1600" dirty="0" smtClean="0"/>
              <a:t>Resources </a:t>
            </a:r>
            <a:endParaRPr lang="zh-CN" altLang="en-US" sz="1600" dirty="0">
              <a:latin typeface="微软雅黑" panose="020B0503020204020204" pitchFamily="34" charset="-122"/>
              <a:ea typeface="微软雅黑" panose="020B0503020204020204" pitchFamily="34" charset="-122"/>
            </a:endParaRPr>
          </a:p>
        </p:txBody>
      </p:sp>
      <p:sp>
        <p:nvSpPr>
          <p:cNvPr id="21" name="矩形 20"/>
          <p:cNvSpPr/>
          <p:nvPr/>
        </p:nvSpPr>
        <p:spPr>
          <a:xfrm>
            <a:off x="2483768" y="5578686"/>
            <a:ext cx="1650168" cy="7386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1400" dirty="0" smtClean="0">
                <a:latin typeface="微软雅黑" panose="020B0503020204020204" pitchFamily="34" charset="-122"/>
                <a:ea typeface="微软雅黑" panose="020B0503020204020204" pitchFamily="34" charset="-122"/>
              </a:rPr>
              <a:t>HPC Resources:</a:t>
            </a:r>
          </a:p>
          <a:p>
            <a:pPr algn="ctr"/>
            <a:r>
              <a:rPr lang="en-US" altLang="zh-CN" sz="1400" dirty="0" smtClean="0">
                <a:latin typeface="微软雅黑" panose="020B0503020204020204" pitchFamily="34" charset="-122"/>
                <a:ea typeface="微软雅黑" panose="020B0503020204020204" pitchFamily="34" charset="-122"/>
              </a:rPr>
              <a:t> Servers, Clusters, Supercomputers</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996942" y="5578686"/>
            <a:ext cx="1394566" cy="7386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1400" dirty="0" smtClean="0">
                <a:latin typeface="微软雅黑" panose="020B0503020204020204" pitchFamily="34" charset="-122"/>
                <a:ea typeface="微软雅黑" panose="020B0503020204020204" pitchFamily="34" charset="-122"/>
              </a:rPr>
              <a:t>AI Resources: GPU/FPGA </a:t>
            </a:r>
          </a:p>
        </p:txBody>
      </p:sp>
      <p:sp>
        <p:nvSpPr>
          <p:cNvPr id="23" name="矩形 22"/>
          <p:cNvSpPr/>
          <p:nvPr/>
        </p:nvSpPr>
        <p:spPr>
          <a:xfrm>
            <a:off x="4371722" y="5578686"/>
            <a:ext cx="2000478" cy="7386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1400" dirty="0" smtClean="0">
                <a:latin typeface="微软雅黑" panose="020B0503020204020204" pitchFamily="34" charset="-122"/>
                <a:ea typeface="微软雅黑" panose="020B0503020204020204" pitchFamily="34" charset="-122"/>
              </a:rPr>
              <a:t>Container Resources: </a:t>
            </a:r>
          </a:p>
          <a:p>
            <a:pPr algn="ctr"/>
            <a:r>
              <a:rPr lang="en-US" altLang="zh-CN" sz="1400" dirty="0" smtClean="0">
                <a:latin typeface="微软雅黑" panose="020B0503020204020204" pitchFamily="34" charset="-122"/>
                <a:ea typeface="微软雅黑" panose="020B0503020204020204" pitchFamily="34" charset="-122"/>
              </a:rPr>
              <a:t>KVM, Docker, Singularity</a:t>
            </a:r>
          </a:p>
        </p:txBody>
      </p:sp>
      <p:cxnSp>
        <p:nvCxnSpPr>
          <p:cNvPr id="24" name="直接连接符 23"/>
          <p:cNvCxnSpPr/>
          <p:nvPr/>
        </p:nvCxnSpPr>
        <p:spPr>
          <a:xfrm>
            <a:off x="6588224" y="1971609"/>
            <a:ext cx="0" cy="4553735"/>
          </a:xfrm>
          <a:prstGeom prst="line">
            <a:avLst/>
          </a:prstGeom>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a:off x="1907705" y="3941086"/>
            <a:ext cx="3317485" cy="720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26" name="TextBox 25"/>
          <p:cNvSpPr txBox="1"/>
          <p:nvPr/>
        </p:nvSpPr>
        <p:spPr>
          <a:xfrm>
            <a:off x="916504" y="3823202"/>
            <a:ext cx="1257927" cy="307777"/>
          </a:xfrm>
          <a:prstGeom prst="rect">
            <a:avLst/>
          </a:prstGeom>
          <a:noFill/>
        </p:spPr>
        <p:txBody>
          <a:bodyPr wrap="square" rtlCol="0">
            <a:spAutoFit/>
          </a:bodyPr>
          <a:lstStyle/>
          <a:p>
            <a:r>
              <a:rPr lang="en-US" altLang="zh-CN" sz="1400" dirty="0" smtClean="0">
                <a:latin typeface="微软雅黑" panose="020B0503020204020204" pitchFamily="34" charset="-122"/>
                <a:ea typeface="微软雅黑" panose="020B0503020204020204" pitchFamily="34" charset="-122"/>
              </a:rPr>
              <a:t>Event Bus</a:t>
            </a:r>
            <a:endParaRPr lang="zh-CN" altLang="en-US" sz="1400" dirty="0">
              <a:latin typeface="微软雅黑" panose="020B0503020204020204" pitchFamily="34" charset="-122"/>
              <a:ea typeface="微软雅黑" panose="020B0503020204020204" pitchFamily="34" charset="-122"/>
            </a:endParaRPr>
          </a:p>
        </p:txBody>
      </p:sp>
      <p:cxnSp>
        <p:nvCxnSpPr>
          <p:cNvPr id="27" name="肘形连接符 26"/>
          <p:cNvCxnSpPr/>
          <p:nvPr/>
        </p:nvCxnSpPr>
        <p:spPr>
          <a:xfrm rot="5400000">
            <a:off x="2903088" y="3701732"/>
            <a:ext cx="288032" cy="190677"/>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5400000">
            <a:off x="4254526" y="3694202"/>
            <a:ext cx="288032" cy="190677"/>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5400000">
            <a:off x="5104771" y="3673718"/>
            <a:ext cx="288034" cy="201448"/>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nvCxnSpPr>
        <p:spPr>
          <a:xfrm rot="5400000">
            <a:off x="1763688" y="4061772"/>
            <a:ext cx="288032" cy="190677"/>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肘形连接符 30"/>
          <p:cNvCxnSpPr/>
          <p:nvPr/>
        </p:nvCxnSpPr>
        <p:spPr>
          <a:xfrm rot="16200000" flipH="1">
            <a:off x="5034013" y="4019025"/>
            <a:ext cx="324036" cy="240170"/>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肘形连接符 31"/>
          <p:cNvCxnSpPr/>
          <p:nvPr/>
        </p:nvCxnSpPr>
        <p:spPr>
          <a:xfrm rot="5400000">
            <a:off x="4267200" y="4046698"/>
            <a:ext cx="288032" cy="190677"/>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肘形连接符 32"/>
          <p:cNvCxnSpPr/>
          <p:nvPr/>
        </p:nvCxnSpPr>
        <p:spPr>
          <a:xfrm rot="5400000">
            <a:off x="3055488" y="3854132"/>
            <a:ext cx="288032" cy="190677"/>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肘形连接符 33"/>
          <p:cNvCxnSpPr/>
          <p:nvPr/>
        </p:nvCxnSpPr>
        <p:spPr>
          <a:xfrm rot="16200000" flipH="1">
            <a:off x="1749602" y="3685538"/>
            <a:ext cx="293454" cy="213428"/>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流程图: 磁盘 34"/>
          <p:cNvSpPr/>
          <p:nvPr/>
        </p:nvSpPr>
        <p:spPr>
          <a:xfrm>
            <a:off x="5426632" y="3741652"/>
            <a:ext cx="932752" cy="415635"/>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smtClean="0"/>
              <a:t>storage</a:t>
            </a:r>
            <a:endParaRPr lang="zh-CN" altLang="en-US" dirty="0"/>
          </a:p>
        </p:txBody>
      </p:sp>
      <p:cxnSp>
        <p:nvCxnSpPr>
          <p:cNvPr id="36" name="肘形连接符 35"/>
          <p:cNvCxnSpPr>
            <a:stCxn id="35" idx="2"/>
          </p:cNvCxnSpPr>
          <p:nvPr/>
        </p:nvCxnSpPr>
        <p:spPr>
          <a:xfrm rot="10800000" flipV="1">
            <a:off x="5205496" y="3949469"/>
            <a:ext cx="221136" cy="46821"/>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99592" y="1514300"/>
            <a:ext cx="5544616" cy="914618"/>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898584" y="2561662"/>
            <a:ext cx="5544616" cy="2531551"/>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99592" y="5237230"/>
            <a:ext cx="5544616" cy="1224136"/>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左弧形箭头 39"/>
          <p:cNvSpPr/>
          <p:nvPr/>
        </p:nvSpPr>
        <p:spPr>
          <a:xfrm>
            <a:off x="539552" y="1971609"/>
            <a:ext cx="360040" cy="935250"/>
          </a:xfrm>
          <a:prstGeom prst="curv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tx1"/>
              </a:solidFill>
            </a:endParaRPr>
          </a:p>
        </p:txBody>
      </p:sp>
      <p:sp>
        <p:nvSpPr>
          <p:cNvPr id="41" name="左弧形箭头 40"/>
          <p:cNvSpPr/>
          <p:nvPr/>
        </p:nvSpPr>
        <p:spPr>
          <a:xfrm>
            <a:off x="540659" y="4776282"/>
            <a:ext cx="360040" cy="935250"/>
          </a:xfrm>
          <a:prstGeom prst="curv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tx1"/>
              </a:solidFill>
            </a:endParaRPr>
          </a:p>
        </p:txBody>
      </p:sp>
      <p:sp>
        <p:nvSpPr>
          <p:cNvPr id="42" name="TextBox 41"/>
          <p:cNvSpPr txBox="1"/>
          <p:nvPr/>
        </p:nvSpPr>
        <p:spPr>
          <a:xfrm>
            <a:off x="240640" y="2253885"/>
            <a:ext cx="657944" cy="523220"/>
          </a:xfrm>
          <a:prstGeom prst="rect">
            <a:avLst/>
          </a:prstGeom>
          <a:noFill/>
        </p:spPr>
        <p:txBody>
          <a:bodyPr wrap="square" rtlCol="0">
            <a:spAutoFit/>
          </a:bodyPr>
          <a:lstStyle/>
          <a:p>
            <a:endParaRPr lang="en-US" altLang="zh-CN" sz="1400" dirty="0" smtClean="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242192" y="5015978"/>
            <a:ext cx="769673" cy="307777"/>
          </a:xfrm>
          <a:prstGeom prst="rect">
            <a:avLst/>
          </a:prstGeom>
          <a:noFill/>
        </p:spPr>
        <p:txBody>
          <a:bodyPr wrap="square" rtlCol="0">
            <a:spAutoFit/>
          </a:bodyPr>
          <a:lstStyle/>
          <a:p>
            <a:r>
              <a:rPr lang="en-US" altLang="zh-CN" sz="1400" dirty="0" smtClean="0">
                <a:latin typeface="微软雅黑" panose="020B0503020204020204" pitchFamily="34" charset="-122"/>
                <a:ea typeface="微软雅黑" panose="020B0503020204020204" pitchFamily="34" charset="-122"/>
              </a:rPr>
              <a:t>SSH</a:t>
            </a:r>
            <a:endParaRPr lang="zh-CN" altLang="en-US" sz="1400" dirty="0">
              <a:latin typeface="微软雅黑" panose="020B0503020204020204" pitchFamily="34" charset="-122"/>
              <a:ea typeface="微软雅黑" panose="020B0503020204020204" pitchFamily="34" charset="-122"/>
            </a:endParaRPr>
          </a:p>
        </p:txBody>
      </p:sp>
      <p:sp>
        <p:nvSpPr>
          <p:cNvPr id="44" name="TextBox 43"/>
          <p:cNvSpPr txBox="1"/>
          <p:nvPr/>
        </p:nvSpPr>
        <p:spPr>
          <a:xfrm>
            <a:off x="298167" y="2095155"/>
            <a:ext cx="769673" cy="523220"/>
          </a:xfrm>
          <a:prstGeom prst="rect">
            <a:avLst/>
          </a:prstGeom>
          <a:noFill/>
        </p:spPr>
        <p:txBody>
          <a:bodyPr wrap="square" rtlCol="0">
            <a:spAutoFit/>
          </a:bodyPr>
          <a:lstStyle/>
          <a:p>
            <a:r>
              <a:rPr lang="en-US" altLang="zh-CN" sz="1400" dirty="0" smtClean="0">
                <a:latin typeface="微软雅黑" panose="020B0503020204020204" pitchFamily="34" charset="-122"/>
                <a:ea typeface="微软雅黑" panose="020B0503020204020204" pitchFamily="34" charset="-122"/>
              </a:rPr>
              <a:t>HTTP</a:t>
            </a:r>
          </a:p>
          <a:p>
            <a:r>
              <a:rPr lang="en-US" altLang="zh-CN" sz="1400" dirty="0" smtClean="0">
                <a:latin typeface="微软雅黑" panose="020B0503020204020204" pitchFamily="34" charset="-122"/>
                <a:ea typeface="微软雅黑" panose="020B0503020204020204" pitchFamily="34" charset="-122"/>
              </a:rPr>
              <a:t>WS</a:t>
            </a:r>
            <a:endParaRPr lang="zh-CN" altLang="en-US" sz="1400" dirty="0">
              <a:latin typeface="微软雅黑" panose="020B0503020204020204" pitchFamily="34" charset="-122"/>
              <a:ea typeface="微软雅黑" panose="020B0503020204020204" pitchFamily="34" charset="-122"/>
            </a:endParaRPr>
          </a:p>
        </p:txBody>
      </p:sp>
      <p:sp>
        <p:nvSpPr>
          <p:cNvPr id="45" name="虚尾箭头 44"/>
          <p:cNvSpPr/>
          <p:nvPr/>
        </p:nvSpPr>
        <p:spPr>
          <a:xfrm rot="10800000">
            <a:off x="6444208" y="1605543"/>
            <a:ext cx="351886" cy="216024"/>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46" name="TextBox 45"/>
          <p:cNvSpPr txBox="1"/>
          <p:nvPr/>
        </p:nvSpPr>
        <p:spPr>
          <a:xfrm>
            <a:off x="6803953" y="5532519"/>
            <a:ext cx="1584471"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2400" dirty="0"/>
              <a:t>c</a:t>
            </a:r>
            <a:r>
              <a:rPr lang="en-US" altLang="zh-CN" sz="2400" dirty="0" smtClean="0"/>
              <a:t>omputing</a:t>
            </a:r>
          </a:p>
          <a:p>
            <a:r>
              <a:rPr lang="en-US" altLang="zh-CN" sz="2400" dirty="0" smtClean="0"/>
              <a:t>resources</a:t>
            </a:r>
            <a:endParaRPr lang="zh-CN" altLang="en-US" sz="2400" dirty="0"/>
          </a:p>
        </p:txBody>
      </p:sp>
      <p:sp>
        <p:nvSpPr>
          <p:cNvPr id="47" name="TextBox 46"/>
          <p:cNvSpPr txBox="1"/>
          <p:nvPr/>
        </p:nvSpPr>
        <p:spPr>
          <a:xfrm>
            <a:off x="6796094" y="3678123"/>
            <a:ext cx="158447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400" dirty="0" smtClean="0"/>
              <a:t>WEB </a:t>
            </a:r>
          </a:p>
          <a:p>
            <a:r>
              <a:rPr lang="en-US" altLang="zh-CN" sz="2400" dirty="0" smtClean="0"/>
              <a:t>services</a:t>
            </a:r>
            <a:endParaRPr lang="zh-CN" altLang="en-US" sz="2400" dirty="0"/>
          </a:p>
        </p:txBody>
      </p:sp>
      <p:sp>
        <p:nvSpPr>
          <p:cNvPr id="48" name="TextBox 47"/>
          <p:cNvSpPr txBox="1"/>
          <p:nvPr/>
        </p:nvSpPr>
        <p:spPr>
          <a:xfrm>
            <a:off x="6803953" y="2021939"/>
            <a:ext cx="158447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400" dirty="0" smtClean="0"/>
              <a:t>CLI </a:t>
            </a:r>
          </a:p>
          <a:p>
            <a:r>
              <a:rPr lang="en-US" altLang="zh-CN" sz="2400" dirty="0" smtClean="0"/>
              <a:t>in WEB</a:t>
            </a:r>
            <a:endParaRPr lang="zh-CN" altLang="en-US" sz="2400" dirty="0"/>
          </a:p>
        </p:txBody>
      </p:sp>
      <p:cxnSp>
        <p:nvCxnSpPr>
          <p:cNvPr id="49" name="直接连接符 48"/>
          <p:cNvCxnSpPr>
            <a:stCxn id="48" idx="2"/>
            <a:endCxn id="47" idx="0"/>
          </p:cNvCxnSpPr>
          <p:nvPr/>
        </p:nvCxnSpPr>
        <p:spPr>
          <a:xfrm flipH="1">
            <a:off x="7588330" y="2852936"/>
            <a:ext cx="7859" cy="82518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50" name="直接连接符 49"/>
          <p:cNvCxnSpPr>
            <a:endCxn id="46" idx="0"/>
          </p:cNvCxnSpPr>
          <p:nvPr/>
        </p:nvCxnSpPr>
        <p:spPr>
          <a:xfrm flipH="1">
            <a:off x="7596189" y="4509120"/>
            <a:ext cx="8007" cy="1023399"/>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536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WEBCLI</a:t>
            </a:r>
            <a:r>
              <a:rPr lang="zh-CN" altLang="en-US" dirty="0"/>
              <a:t>设计</a:t>
            </a:r>
          </a:p>
        </p:txBody>
      </p:sp>
      <p:sp>
        <p:nvSpPr>
          <p:cNvPr id="3" name="内容占位符 2"/>
          <p:cNvSpPr>
            <a:spLocks noGrp="1"/>
          </p:cNvSpPr>
          <p:nvPr>
            <p:ph idx="1"/>
          </p:nvPr>
        </p:nvSpPr>
        <p:spPr/>
        <p:txBody>
          <a:bodyPr/>
          <a:lstStyle/>
          <a:p>
            <a:r>
              <a:rPr lang="zh-CN" altLang="zh-CN" dirty="0"/>
              <a:t>命令组合</a:t>
            </a:r>
            <a:r>
              <a:rPr lang="zh-CN" altLang="zh-CN" dirty="0" smtClean="0"/>
              <a:t>服务</a:t>
            </a:r>
            <a:endParaRPr lang="en-US" altLang="zh-CN" dirty="0" smtClean="0"/>
          </a:p>
          <a:p>
            <a:pPr lvl="1"/>
            <a:r>
              <a:rPr lang="zh-CN" altLang="zh-CN" dirty="0"/>
              <a:t>接受来自浏览器中运行的终端所输入的</a:t>
            </a:r>
            <a:r>
              <a:rPr lang="zh-CN" altLang="zh-CN" dirty="0" smtClean="0"/>
              <a:t>字符</a:t>
            </a:r>
            <a:endParaRPr lang="en-US" altLang="zh-CN" dirty="0" smtClean="0"/>
          </a:p>
          <a:p>
            <a:pPr lvl="1"/>
            <a:r>
              <a:rPr lang="zh-CN" altLang="en-US" dirty="0" smtClean="0"/>
              <a:t>依托标准定义，格式转换，补加参数，完整性检查</a:t>
            </a:r>
            <a:endParaRPr lang="en-US" altLang="zh-CN" dirty="0" smtClean="0"/>
          </a:p>
          <a:p>
            <a:pPr lvl="1"/>
            <a:r>
              <a:rPr lang="zh-CN" altLang="en-US" dirty="0" smtClean="0"/>
              <a:t>生成一个完整的命令</a:t>
            </a:r>
            <a:endParaRPr lang="en-US" altLang="zh-CN" dirty="0" smtClean="0"/>
          </a:p>
          <a:p>
            <a:pPr lvl="1"/>
            <a:endParaRPr lang="en-US" altLang="zh-CN" dirty="0" smtClean="0"/>
          </a:p>
          <a:p>
            <a:pPr lvl="1"/>
            <a:endParaRPr lang="zh-CN"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284984"/>
            <a:ext cx="7128792" cy="265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532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WEBCLI</a:t>
            </a:r>
            <a:r>
              <a:rPr lang="zh-CN" altLang="en-US" dirty="0"/>
              <a:t>设计</a:t>
            </a:r>
          </a:p>
        </p:txBody>
      </p:sp>
      <p:sp>
        <p:nvSpPr>
          <p:cNvPr id="3" name="内容占位符 2"/>
          <p:cNvSpPr>
            <a:spLocks noGrp="1"/>
          </p:cNvSpPr>
          <p:nvPr>
            <p:ph idx="1"/>
          </p:nvPr>
        </p:nvSpPr>
        <p:spPr/>
        <p:txBody>
          <a:bodyPr/>
          <a:lstStyle/>
          <a:p>
            <a:r>
              <a:rPr lang="zh-CN" altLang="zh-CN" dirty="0" smtClean="0"/>
              <a:t>命令推荐服务</a:t>
            </a:r>
            <a:endParaRPr lang="en-US" altLang="zh-CN" dirty="0" smtClean="0"/>
          </a:p>
          <a:p>
            <a:pPr lvl="1"/>
            <a:r>
              <a:rPr lang="zh-CN" altLang="zh-CN" dirty="0"/>
              <a:t>根据个人历史命令、用户行为、全局数据和不同的偏好</a:t>
            </a:r>
            <a:r>
              <a:rPr lang="zh-CN" altLang="zh-CN" dirty="0" smtClean="0"/>
              <a:t>配置</a:t>
            </a:r>
            <a:endParaRPr lang="en-US" altLang="zh-CN" dirty="0" smtClean="0"/>
          </a:p>
          <a:p>
            <a:pPr lvl="1"/>
            <a:r>
              <a:rPr lang="zh-CN" altLang="en-US" dirty="0" smtClean="0"/>
              <a:t>帮助</a:t>
            </a:r>
            <a:r>
              <a:rPr lang="zh-CN" altLang="zh-CN" dirty="0" smtClean="0"/>
              <a:t>编写</a:t>
            </a:r>
            <a:r>
              <a:rPr lang="zh-CN" altLang="zh-CN" dirty="0"/>
              <a:t>和完成具有多个选项的复杂</a:t>
            </a:r>
            <a:r>
              <a:rPr lang="zh-CN" altLang="zh-CN" dirty="0" smtClean="0"/>
              <a:t>命令</a:t>
            </a:r>
            <a:endParaRPr lang="en-US" altLang="zh-CN" dirty="0" smtClean="0"/>
          </a:p>
          <a:p>
            <a:pPr lvl="1"/>
            <a:r>
              <a:rPr lang="zh-CN" altLang="en-US" dirty="0" smtClean="0"/>
              <a:t>利用</a:t>
            </a:r>
            <a:r>
              <a:rPr lang="en-US" altLang="zh-CN" dirty="0" smtClean="0"/>
              <a:t>tab</a:t>
            </a:r>
            <a:r>
              <a:rPr lang="zh-CN" altLang="en-US" dirty="0" smtClean="0"/>
              <a:t>键激活推荐服务，</a:t>
            </a:r>
            <a:r>
              <a:rPr lang="en-US" altLang="zh-CN" dirty="0" err="1" smtClean="0"/>
              <a:t>linux</a:t>
            </a:r>
            <a:r>
              <a:rPr lang="zh-CN" altLang="en-US" dirty="0" smtClean="0"/>
              <a:t>本身推荐</a:t>
            </a:r>
            <a:r>
              <a:rPr lang="en-US" altLang="zh-CN" dirty="0" smtClean="0"/>
              <a:t>+</a:t>
            </a:r>
            <a:r>
              <a:rPr lang="zh-CN" altLang="en-US" dirty="0" smtClean="0"/>
              <a:t>外部推荐</a:t>
            </a:r>
            <a:endParaRPr lang="zh-CN"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789040"/>
            <a:ext cx="763284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560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WEBCLI</a:t>
            </a:r>
            <a:r>
              <a:rPr lang="zh-CN" altLang="en-US" dirty="0"/>
              <a:t>设计</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63150" y="2708920"/>
            <a:ext cx="8017817" cy="289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内容占位符 2"/>
          <p:cNvSpPr txBox="1">
            <a:spLocks/>
          </p:cNvSpPr>
          <p:nvPr/>
        </p:nvSpPr>
        <p:spPr>
          <a:xfrm>
            <a:off x="445170" y="978568"/>
            <a:ext cx="8229599" cy="5486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dirty="0" smtClean="0"/>
              <a:t>安全和风险</a:t>
            </a:r>
            <a:r>
              <a:rPr lang="zh-CN" altLang="zh-CN" dirty="0" smtClean="0"/>
              <a:t>服务</a:t>
            </a:r>
            <a:endParaRPr lang="en-US" altLang="zh-CN" dirty="0" smtClean="0"/>
          </a:p>
          <a:p>
            <a:pPr lvl="1"/>
            <a:r>
              <a:rPr lang="zh-CN" altLang="zh-CN" dirty="0"/>
              <a:t>检查每个命令是否获得基于多级白名单和黑名单的执行</a:t>
            </a:r>
            <a:r>
              <a:rPr lang="zh-CN" altLang="zh-CN" dirty="0" smtClean="0"/>
              <a:t>权限</a:t>
            </a:r>
            <a:endParaRPr lang="en-US" altLang="zh-CN" dirty="0" smtClean="0"/>
          </a:p>
          <a:p>
            <a:pPr lvl="1"/>
            <a:r>
              <a:rPr lang="zh-CN" altLang="en-US" dirty="0" smtClean="0"/>
              <a:t>检查命令是否幂等，提示高风险的不可恢复操作，</a:t>
            </a:r>
            <a:r>
              <a:rPr lang="zh-CN" altLang="zh-CN" dirty="0"/>
              <a:t>如删除</a:t>
            </a:r>
            <a:r>
              <a:rPr lang="zh-CN" altLang="zh-CN" dirty="0" smtClean="0"/>
              <a:t>命令</a:t>
            </a:r>
            <a:endParaRPr lang="en-US" altLang="zh-CN" dirty="0" smtClean="0"/>
          </a:p>
        </p:txBody>
      </p:sp>
      <p:sp>
        <p:nvSpPr>
          <p:cNvPr id="21" name="TextBox 20"/>
          <p:cNvSpPr txBox="1"/>
          <p:nvPr/>
        </p:nvSpPr>
        <p:spPr>
          <a:xfrm>
            <a:off x="827584" y="5589239"/>
            <a:ext cx="4608512" cy="461665"/>
          </a:xfrm>
          <a:prstGeom prst="rect">
            <a:avLst/>
          </a:prstGeom>
          <a:noFill/>
        </p:spPr>
        <p:txBody>
          <a:bodyPr wrap="square" rtlCol="0">
            <a:spAutoFit/>
          </a:bodyPr>
          <a:lstStyle/>
          <a:p>
            <a:r>
              <a:rPr lang="zh-CN" altLang="en-US" sz="2400" dirty="0" smtClean="0"/>
              <a:t>平台范围</a:t>
            </a:r>
            <a:r>
              <a:rPr lang="en-US" altLang="zh-CN" sz="2400" dirty="0" smtClean="0"/>
              <a:t>vs</a:t>
            </a:r>
            <a:r>
              <a:rPr lang="zh-CN" altLang="en-US" sz="2400" dirty="0" smtClean="0"/>
              <a:t>每计算资源单独定制</a:t>
            </a:r>
            <a:endParaRPr lang="zh-CN" altLang="en-US" sz="2400" dirty="0"/>
          </a:p>
        </p:txBody>
      </p:sp>
    </p:spTree>
    <p:extLst>
      <p:ext uri="{BB962C8B-B14F-4D97-AF65-F5344CB8AC3E}">
        <p14:creationId xmlns:p14="http://schemas.microsoft.com/office/powerpoint/2010/main" val="141856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WEBCLI</a:t>
            </a:r>
            <a:r>
              <a:rPr lang="zh-CN" altLang="en-US" dirty="0"/>
              <a:t>设计</a:t>
            </a:r>
          </a:p>
        </p:txBody>
      </p:sp>
      <p:sp>
        <p:nvSpPr>
          <p:cNvPr id="3" name="内容占位符 2"/>
          <p:cNvSpPr>
            <a:spLocks noGrp="1"/>
          </p:cNvSpPr>
          <p:nvPr>
            <p:ph idx="1"/>
          </p:nvPr>
        </p:nvSpPr>
        <p:spPr/>
        <p:txBody>
          <a:bodyPr/>
          <a:lstStyle/>
          <a:p>
            <a:r>
              <a:rPr lang="zh-CN" altLang="en-US" dirty="0" smtClean="0"/>
              <a:t>账号对应关系</a:t>
            </a:r>
            <a:endParaRPr lang="en-US" altLang="zh-CN" dirty="0" smtClean="0"/>
          </a:p>
          <a:p>
            <a:pPr lvl="1"/>
            <a:r>
              <a:rPr lang="zh-CN" altLang="en-US" dirty="0" smtClean="0"/>
              <a:t>平台登录账号：用户利用该账号登陆到人工智能平台，如科技网通行证</a:t>
            </a:r>
            <a:r>
              <a:rPr lang="en-US" altLang="zh-CN" dirty="0" smtClean="0"/>
              <a:t>…</a:t>
            </a:r>
          </a:p>
          <a:p>
            <a:pPr lvl="1"/>
            <a:r>
              <a:rPr lang="zh-CN" altLang="en-US" dirty="0" smtClean="0"/>
              <a:t>平台匿名账号：用户在平台的唯一身份标识，关联平台登录账号和机群本地账号，不可用于平台登录。</a:t>
            </a:r>
            <a:endParaRPr lang="en-US" altLang="zh-CN" dirty="0" smtClean="0"/>
          </a:p>
          <a:p>
            <a:pPr lvl="1"/>
            <a:r>
              <a:rPr lang="zh-CN" altLang="en-US" dirty="0" smtClean="0"/>
              <a:t>机群本地账号：用户在某个计算机群的</a:t>
            </a:r>
            <a:r>
              <a:rPr lang="en-US" altLang="zh-CN" dirty="0" smtClean="0"/>
              <a:t>Linux</a:t>
            </a:r>
            <a:r>
              <a:rPr lang="zh-CN" altLang="en-US" dirty="0" smtClean="0"/>
              <a:t>本地账号。</a:t>
            </a:r>
            <a:endParaRPr lang="zh-CN" altLang="en-US" dirty="0"/>
          </a:p>
        </p:txBody>
      </p:sp>
      <p:pic>
        <p:nvPicPr>
          <p:cNvPr id="2050" name="Picture 2" descr="æ¥çæºå¾å"/>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153"/>
          <a:stretch/>
        </p:blipFill>
        <p:spPr bwMode="auto">
          <a:xfrm>
            <a:off x="395537" y="4077072"/>
            <a:ext cx="984494" cy="9158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è´¦å· çå¾åç»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5795" y="5299114"/>
            <a:ext cx="714400" cy="5872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stnet.cn/r/cms/cstnet/zh_CN/img/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r="66773" b="-27541"/>
          <a:stretch/>
        </p:blipFill>
        <p:spPr bwMode="auto">
          <a:xfrm>
            <a:off x="1563806" y="3795221"/>
            <a:ext cx="816537" cy="75319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箭头连接符 4"/>
          <p:cNvCxnSpPr>
            <a:endCxn id="2054" idx="1"/>
          </p:cNvCxnSpPr>
          <p:nvPr/>
        </p:nvCxnSpPr>
        <p:spPr>
          <a:xfrm flipV="1">
            <a:off x="1187624" y="4171820"/>
            <a:ext cx="376182" cy="3765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直接箭头连接符 6"/>
          <p:cNvCxnSpPr>
            <a:endCxn id="2052" idx="1"/>
          </p:cNvCxnSpPr>
          <p:nvPr/>
        </p:nvCxnSpPr>
        <p:spPr>
          <a:xfrm>
            <a:off x="1187624" y="4548419"/>
            <a:ext cx="358171" cy="10443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剪去单角的矩形 11"/>
          <p:cNvSpPr/>
          <p:nvPr/>
        </p:nvSpPr>
        <p:spPr>
          <a:xfrm>
            <a:off x="3556135" y="4171821"/>
            <a:ext cx="1152128" cy="1127293"/>
          </a:xfrm>
          <a:prstGeom prst="snip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dirty="0" smtClean="0"/>
              <a:t>平台匿名账号</a:t>
            </a:r>
            <a:endParaRPr lang="zh-CN" altLang="en-US" dirty="0"/>
          </a:p>
        </p:txBody>
      </p:sp>
      <p:sp>
        <p:nvSpPr>
          <p:cNvPr id="16" name="剪去单角的矩形 15"/>
          <p:cNvSpPr/>
          <p:nvPr/>
        </p:nvSpPr>
        <p:spPr>
          <a:xfrm>
            <a:off x="6228184" y="3933055"/>
            <a:ext cx="1584176" cy="601937"/>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smtClean="0"/>
              <a:t>机群账号</a:t>
            </a:r>
            <a:r>
              <a:rPr lang="en-US" altLang="zh-CN" dirty="0" smtClean="0"/>
              <a:t>1</a:t>
            </a:r>
            <a:endParaRPr lang="zh-CN" altLang="en-US" dirty="0"/>
          </a:p>
        </p:txBody>
      </p:sp>
      <p:sp>
        <p:nvSpPr>
          <p:cNvPr id="17" name="剪去单角的矩形 16"/>
          <p:cNvSpPr/>
          <p:nvPr/>
        </p:nvSpPr>
        <p:spPr>
          <a:xfrm>
            <a:off x="6228184" y="4778288"/>
            <a:ext cx="1584176" cy="601937"/>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smtClean="0"/>
              <a:t>机群账号</a:t>
            </a:r>
            <a:r>
              <a:rPr lang="en-US" altLang="zh-CN" dirty="0"/>
              <a:t>2</a:t>
            </a:r>
            <a:endParaRPr lang="zh-CN" altLang="en-US" dirty="0"/>
          </a:p>
        </p:txBody>
      </p:sp>
      <p:sp>
        <p:nvSpPr>
          <p:cNvPr id="18" name="剪去单角的矩形 17"/>
          <p:cNvSpPr/>
          <p:nvPr/>
        </p:nvSpPr>
        <p:spPr>
          <a:xfrm>
            <a:off x="6240310" y="5585360"/>
            <a:ext cx="1584176" cy="601937"/>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smtClean="0"/>
              <a:t>机群账号</a:t>
            </a:r>
            <a:r>
              <a:rPr lang="en-US" altLang="zh-CN" dirty="0" smtClean="0"/>
              <a:t>…</a:t>
            </a:r>
            <a:endParaRPr lang="zh-CN" altLang="en-US" dirty="0"/>
          </a:p>
        </p:txBody>
      </p:sp>
      <p:cxnSp>
        <p:nvCxnSpPr>
          <p:cNvPr id="14" name="直接箭头连接符 13"/>
          <p:cNvCxnSpPr>
            <a:stCxn id="2054" idx="3"/>
            <a:endCxn id="12" idx="2"/>
          </p:cNvCxnSpPr>
          <p:nvPr/>
        </p:nvCxnSpPr>
        <p:spPr>
          <a:xfrm>
            <a:off x="2380343" y="4171820"/>
            <a:ext cx="1175792" cy="563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直接箭头连接符 18"/>
          <p:cNvCxnSpPr>
            <a:stCxn id="2052" idx="3"/>
          </p:cNvCxnSpPr>
          <p:nvPr/>
        </p:nvCxnSpPr>
        <p:spPr>
          <a:xfrm flipV="1">
            <a:off x="2260195" y="4778288"/>
            <a:ext cx="1295940" cy="814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直接箭头连接符 20"/>
          <p:cNvCxnSpPr>
            <a:stCxn id="16" idx="2"/>
            <a:endCxn id="12" idx="0"/>
          </p:cNvCxnSpPr>
          <p:nvPr/>
        </p:nvCxnSpPr>
        <p:spPr>
          <a:xfrm flipH="1">
            <a:off x="4708263" y="4234024"/>
            <a:ext cx="1519921" cy="501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接箭头连接符 22"/>
          <p:cNvCxnSpPr>
            <a:stCxn id="17" idx="2"/>
          </p:cNvCxnSpPr>
          <p:nvPr/>
        </p:nvCxnSpPr>
        <p:spPr>
          <a:xfrm flipH="1" flipV="1">
            <a:off x="4757440" y="4960843"/>
            <a:ext cx="1470744" cy="1184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接箭头连接符 24"/>
          <p:cNvCxnSpPr>
            <a:stCxn id="18" idx="2"/>
          </p:cNvCxnSpPr>
          <p:nvPr/>
        </p:nvCxnSpPr>
        <p:spPr>
          <a:xfrm flipH="1" flipV="1">
            <a:off x="4708263" y="5143398"/>
            <a:ext cx="1532047" cy="7429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圆角矩形标注 27"/>
          <p:cNvSpPr/>
          <p:nvPr/>
        </p:nvSpPr>
        <p:spPr>
          <a:xfrm>
            <a:off x="3851920" y="5592722"/>
            <a:ext cx="1440160" cy="860614"/>
          </a:xfrm>
          <a:prstGeom prst="wedgeRoundRectCallout">
            <a:avLst>
              <a:gd name="adj1" fmla="val -27820"/>
              <a:gd name="adj2" fmla="val -8253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r>
              <a:rPr lang="zh-CN" altLang="en-US" dirty="0" smtClean="0"/>
              <a:t>唯一性：</a:t>
            </a:r>
            <a:endParaRPr lang="en-US" altLang="zh-CN" dirty="0" smtClean="0"/>
          </a:p>
          <a:p>
            <a:r>
              <a:rPr lang="zh-CN" altLang="en-US" dirty="0" smtClean="0"/>
              <a:t>手机，邮箱</a:t>
            </a:r>
            <a:endParaRPr lang="zh-CN" altLang="en-US" dirty="0"/>
          </a:p>
        </p:txBody>
      </p:sp>
    </p:spTree>
    <p:extLst>
      <p:ext uri="{BB962C8B-B14F-4D97-AF65-F5344CB8AC3E}">
        <p14:creationId xmlns:p14="http://schemas.microsoft.com/office/powerpoint/2010/main" val="987124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679" y="404664"/>
            <a:ext cx="7883769" cy="369332"/>
          </a:xfrm>
          <a:prstGeom prst="rect">
            <a:avLst/>
          </a:prstGeom>
          <a:noFill/>
        </p:spPr>
        <p:txBody>
          <a:bodyPr wrap="square" rtlCol="0">
            <a:spAutoFit/>
          </a:bodyPr>
          <a:lstStyle/>
          <a:p>
            <a:r>
              <a:rPr lang="en-US" altLang="zh-CN" dirty="0" smtClean="0"/>
              <a:t>WS-CLI</a:t>
            </a:r>
            <a:r>
              <a:rPr lang="zh-CN" altLang="en-US" dirty="0" smtClean="0"/>
              <a:t>的服务流程图</a:t>
            </a:r>
            <a:endParaRPr lang="zh-CN" altLang="en-US" dirty="0"/>
          </a:p>
        </p:txBody>
      </p:sp>
      <p:pic>
        <p:nvPicPr>
          <p:cNvPr id="5"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579" y="3429000"/>
            <a:ext cx="319100" cy="31910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762" y="3012470"/>
            <a:ext cx="1132982" cy="845561"/>
          </a:xfrm>
          <a:prstGeom prst="rect">
            <a:avLst/>
          </a:prstGeom>
        </p:spPr>
      </p:pic>
      <p:sp>
        <p:nvSpPr>
          <p:cNvPr id="3" name="TextBox 2"/>
          <p:cNvSpPr txBox="1"/>
          <p:nvPr/>
        </p:nvSpPr>
        <p:spPr>
          <a:xfrm>
            <a:off x="1134762" y="4283804"/>
            <a:ext cx="916958" cy="369332"/>
          </a:xfrm>
          <a:prstGeom prst="rect">
            <a:avLst/>
          </a:prstGeom>
          <a:noFill/>
        </p:spPr>
        <p:txBody>
          <a:bodyPr wrap="square" rtlCol="0">
            <a:spAutoFit/>
          </a:bodyPr>
          <a:lstStyle/>
          <a:p>
            <a:r>
              <a:rPr lang="zh-CN" altLang="en-US" dirty="0" smtClean="0"/>
              <a:t>浏览器</a:t>
            </a:r>
            <a:endParaRPr lang="zh-CN" altLang="en-US" dirty="0"/>
          </a:p>
        </p:txBody>
      </p:sp>
      <p:sp>
        <p:nvSpPr>
          <p:cNvPr id="6" name="TextBox 5"/>
          <p:cNvSpPr txBox="1"/>
          <p:nvPr/>
        </p:nvSpPr>
        <p:spPr>
          <a:xfrm>
            <a:off x="1206770" y="2996952"/>
            <a:ext cx="1040938" cy="369332"/>
          </a:xfrm>
          <a:prstGeom prst="rect">
            <a:avLst/>
          </a:prstGeom>
          <a:noFill/>
        </p:spPr>
        <p:txBody>
          <a:bodyPr wrap="square" rtlCol="0">
            <a:spAutoFit/>
          </a:bodyPr>
          <a:lstStyle/>
          <a:p>
            <a:r>
              <a:rPr lang="en-US" altLang="zh-CN" dirty="0"/>
              <a:t>x</a:t>
            </a:r>
            <a:r>
              <a:rPr lang="en-US" altLang="zh-CN" dirty="0" smtClean="0"/>
              <a:t>term.js</a:t>
            </a:r>
            <a:endParaRPr lang="zh-CN" altLang="en-US" dirty="0"/>
          </a:p>
        </p:txBody>
      </p:sp>
      <p:sp>
        <p:nvSpPr>
          <p:cNvPr id="7" name="右箭头 6"/>
          <p:cNvSpPr/>
          <p:nvPr/>
        </p:nvSpPr>
        <p:spPr>
          <a:xfrm>
            <a:off x="720679" y="3435250"/>
            <a:ext cx="322929" cy="1533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8" name="圆角矩形 7"/>
          <p:cNvSpPr/>
          <p:nvPr/>
        </p:nvSpPr>
        <p:spPr>
          <a:xfrm>
            <a:off x="3407304" y="2204864"/>
            <a:ext cx="1308712" cy="5447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smtClean="0"/>
              <a:t>用户名</a:t>
            </a:r>
            <a:r>
              <a:rPr lang="en-US" altLang="zh-CN" dirty="0" smtClean="0"/>
              <a:t>\</a:t>
            </a:r>
            <a:r>
              <a:rPr lang="zh-CN" altLang="en-US" dirty="0" smtClean="0"/>
              <a:t>密码登录</a:t>
            </a:r>
            <a:endParaRPr lang="zh-CN" altLang="en-US" dirty="0"/>
          </a:p>
        </p:txBody>
      </p:sp>
      <p:sp>
        <p:nvSpPr>
          <p:cNvPr id="9" name="圆角矩形 8"/>
          <p:cNvSpPr/>
          <p:nvPr/>
        </p:nvSpPr>
        <p:spPr>
          <a:xfrm>
            <a:off x="4932040" y="3659300"/>
            <a:ext cx="1296144" cy="3457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t>SSH</a:t>
            </a:r>
            <a:r>
              <a:rPr lang="zh-CN" altLang="en-US" dirty="0" smtClean="0"/>
              <a:t>客户端</a:t>
            </a:r>
            <a:endParaRPr lang="en-US" altLang="zh-CN" dirty="0" smtClean="0"/>
          </a:p>
        </p:txBody>
      </p:sp>
      <p:sp>
        <p:nvSpPr>
          <p:cNvPr id="10" name="圆角矩形 9"/>
          <p:cNvSpPr/>
          <p:nvPr/>
        </p:nvSpPr>
        <p:spPr>
          <a:xfrm>
            <a:off x="4847464" y="2204864"/>
            <a:ext cx="1308712" cy="5447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t>密钥证书配置</a:t>
            </a:r>
            <a:endParaRPr lang="zh-CN" altLang="en-US" dirty="0"/>
          </a:p>
        </p:txBody>
      </p:sp>
      <p:sp>
        <p:nvSpPr>
          <p:cNvPr id="11" name="圆角矩形 10"/>
          <p:cNvSpPr/>
          <p:nvPr/>
        </p:nvSpPr>
        <p:spPr>
          <a:xfrm>
            <a:off x="6876256" y="2564904"/>
            <a:ext cx="1440160" cy="10717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t>SSH</a:t>
            </a:r>
            <a:r>
              <a:rPr lang="zh-CN" altLang="en-US" dirty="0" smtClean="0"/>
              <a:t>服务端</a:t>
            </a:r>
            <a:endParaRPr lang="zh-CN" altLang="en-US" dirty="0"/>
          </a:p>
        </p:txBody>
      </p:sp>
      <p:sp>
        <p:nvSpPr>
          <p:cNvPr id="12" name="圆角矩形 11"/>
          <p:cNvSpPr/>
          <p:nvPr/>
        </p:nvSpPr>
        <p:spPr>
          <a:xfrm>
            <a:off x="3263288" y="3068960"/>
            <a:ext cx="2964896"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t>WS-CLI</a:t>
            </a:r>
            <a:r>
              <a:rPr lang="zh-CN" altLang="en-US" dirty="0" smtClean="0"/>
              <a:t>核心服务</a:t>
            </a:r>
            <a:endParaRPr lang="zh-CN" altLang="en-US" dirty="0"/>
          </a:p>
        </p:txBody>
      </p:sp>
      <p:sp>
        <p:nvSpPr>
          <p:cNvPr id="13" name="矩形 12"/>
          <p:cNvSpPr/>
          <p:nvPr/>
        </p:nvSpPr>
        <p:spPr>
          <a:xfrm>
            <a:off x="3263288" y="1700808"/>
            <a:ext cx="2964896" cy="122413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551320" y="1763524"/>
            <a:ext cx="253284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zh-CN" dirty="0" smtClean="0"/>
              <a:t>WS-CLI</a:t>
            </a:r>
            <a:r>
              <a:rPr lang="zh-CN" altLang="en-US" dirty="0" smtClean="0"/>
              <a:t>登录服务</a:t>
            </a:r>
            <a:endParaRPr lang="zh-CN" altLang="en-US" dirty="0"/>
          </a:p>
        </p:txBody>
      </p:sp>
      <p:sp>
        <p:nvSpPr>
          <p:cNvPr id="15" name="圆角矩形 14"/>
          <p:cNvSpPr/>
          <p:nvPr/>
        </p:nvSpPr>
        <p:spPr>
          <a:xfrm>
            <a:off x="3299697" y="3659300"/>
            <a:ext cx="1572458" cy="3240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err="1" smtClean="0"/>
              <a:t>Vertx</a:t>
            </a:r>
            <a:r>
              <a:rPr lang="zh-CN" altLang="en-US" dirty="0" smtClean="0"/>
              <a:t>框架</a:t>
            </a:r>
            <a:endParaRPr lang="en-US" altLang="zh-CN" dirty="0" smtClean="0"/>
          </a:p>
        </p:txBody>
      </p:sp>
      <p:sp>
        <p:nvSpPr>
          <p:cNvPr id="16" name="TextBox 15"/>
          <p:cNvSpPr txBox="1"/>
          <p:nvPr/>
        </p:nvSpPr>
        <p:spPr>
          <a:xfrm>
            <a:off x="3256464" y="4293096"/>
            <a:ext cx="916958" cy="369332"/>
          </a:xfrm>
          <a:prstGeom prst="rect">
            <a:avLst/>
          </a:prstGeom>
          <a:noFill/>
        </p:spPr>
        <p:txBody>
          <a:bodyPr wrap="square" rtlCol="0">
            <a:spAutoFit/>
          </a:bodyPr>
          <a:lstStyle/>
          <a:p>
            <a:r>
              <a:rPr lang="zh-CN" altLang="en-US" dirty="0"/>
              <a:t>服务</a:t>
            </a:r>
            <a:r>
              <a:rPr lang="zh-CN" altLang="en-US" dirty="0" smtClean="0"/>
              <a:t>器</a:t>
            </a:r>
            <a:endParaRPr lang="zh-CN" altLang="en-US" dirty="0"/>
          </a:p>
        </p:txBody>
      </p:sp>
      <p:sp>
        <p:nvSpPr>
          <p:cNvPr id="17" name="左右箭头 16"/>
          <p:cNvSpPr/>
          <p:nvPr/>
        </p:nvSpPr>
        <p:spPr>
          <a:xfrm>
            <a:off x="2267744" y="3366284"/>
            <a:ext cx="988720" cy="145616"/>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8" name="左右箭头 17"/>
          <p:cNvSpPr/>
          <p:nvPr/>
        </p:nvSpPr>
        <p:spPr>
          <a:xfrm>
            <a:off x="6228184" y="3057716"/>
            <a:ext cx="648072" cy="123902"/>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smtClean="0"/>
              <a:t>SSH</a:t>
            </a:r>
            <a:endParaRPr lang="zh-CN" altLang="en-US" dirty="0"/>
          </a:p>
        </p:txBody>
      </p:sp>
      <p:sp>
        <p:nvSpPr>
          <p:cNvPr id="20" name="TextBox 19"/>
          <p:cNvSpPr txBox="1"/>
          <p:nvPr/>
        </p:nvSpPr>
        <p:spPr>
          <a:xfrm>
            <a:off x="6948264" y="4293096"/>
            <a:ext cx="1178559" cy="369332"/>
          </a:xfrm>
          <a:prstGeom prst="rect">
            <a:avLst/>
          </a:prstGeom>
          <a:noFill/>
        </p:spPr>
        <p:txBody>
          <a:bodyPr wrap="square" rtlCol="0">
            <a:spAutoFit/>
          </a:bodyPr>
          <a:lstStyle/>
          <a:p>
            <a:r>
              <a:rPr lang="zh-CN" altLang="en-US" dirty="0" smtClean="0"/>
              <a:t>计算资源</a:t>
            </a:r>
            <a:endParaRPr lang="zh-CN" altLang="en-US" dirty="0"/>
          </a:p>
        </p:txBody>
      </p:sp>
      <p:cxnSp>
        <p:nvCxnSpPr>
          <p:cNvPr id="22" name="直接连接符 21"/>
          <p:cNvCxnSpPr/>
          <p:nvPr/>
        </p:nvCxnSpPr>
        <p:spPr>
          <a:xfrm>
            <a:off x="2555776" y="1763524"/>
            <a:ext cx="0" cy="28896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588224" y="1763524"/>
            <a:ext cx="0" cy="28896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520" y="5085184"/>
            <a:ext cx="7128792" cy="461665"/>
          </a:xfrm>
          <a:prstGeom prst="rect">
            <a:avLst/>
          </a:prstGeom>
          <a:noFill/>
        </p:spPr>
        <p:txBody>
          <a:bodyPr wrap="square" rtlCol="0">
            <a:spAutoFit/>
          </a:bodyPr>
          <a:lstStyle/>
          <a:p>
            <a:r>
              <a:rPr lang="zh-CN" altLang="en-US" sz="2400" dirty="0" smtClean="0"/>
              <a:t>每个平台账号一组证书</a:t>
            </a:r>
            <a:r>
              <a:rPr lang="en-US" altLang="zh-CN" sz="2400" dirty="0" smtClean="0"/>
              <a:t>vs</a:t>
            </a:r>
            <a:r>
              <a:rPr lang="zh-CN" altLang="en-US" sz="2400" dirty="0" smtClean="0"/>
              <a:t>每个</a:t>
            </a:r>
            <a:r>
              <a:rPr lang="en-US" altLang="zh-CN" sz="2400" dirty="0" smtClean="0"/>
              <a:t>HPC</a:t>
            </a:r>
            <a:r>
              <a:rPr lang="zh-CN" altLang="en-US" sz="2400" dirty="0" smtClean="0"/>
              <a:t>账号一组证书</a:t>
            </a:r>
            <a:endParaRPr lang="zh-CN" altLang="en-US" sz="2400" dirty="0"/>
          </a:p>
        </p:txBody>
      </p:sp>
      <p:sp>
        <p:nvSpPr>
          <p:cNvPr id="24" name="内容占位符 2"/>
          <p:cNvSpPr>
            <a:spLocks noGrp="1"/>
          </p:cNvSpPr>
          <p:nvPr>
            <p:ph idx="1"/>
          </p:nvPr>
        </p:nvSpPr>
        <p:spPr>
          <a:xfrm>
            <a:off x="445170" y="978568"/>
            <a:ext cx="8229599" cy="5486400"/>
          </a:xfrm>
        </p:spPr>
        <p:txBody>
          <a:bodyPr/>
          <a:lstStyle/>
          <a:p>
            <a:r>
              <a:rPr lang="zh-CN" altLang="en-US" dirty="0" smtClean="0"/>
              <a:t>用户登录和证书配置</a:t>
            </a:r>
            <a:endParaRPr lang="zh-CN" altLang="en-US" dirty="0"/>
          </a:p>
        </p:txBody>
      </p:sp>
    </p:spTree>
    <p:extLst>
      <p:ext uri="{BB962C8B-B14F-4D97-AF65-F5344CB8AC3E}">
        <p14:creationId xmlns:p14="http://schemas.microsoft.com/office/powerpoint/2010/main" val="4107838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50EA0342-2BA4-4612-8779-4B38B864EA9F}"/>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提  纲</a:t>
            </a:r>
          </a:p>
        </p:txBody>
      </p:sp>
      <p:sp>
        <p:nvSpPr>
          <p:cNvPr id="5" name="矩形 4">
            <a:extLst>
              <a:ext uri="{FF2B5EF4-FFF2-40B4-BE49-F238E27FC236}">
                <a16:creationId xmlns:a16="http://schemas.microsoft.com/office/drawing/2014/main" xmlns="" id="{10639F13-4048-4986-BA12-4B06DF7E545E}"/>
              </a:ext>
            </a:extLst>
          </p:cNvPr>
          <p:cNvSpPr/>
          <p:nvPr/>
        </p:nvSpPr>
        <p:spPr>
          <a:xfrm>
            <a:off x="461712" y="1628800"/>
            <a:ext cx="8229600" cy="4248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71500" indent="-571500">
              <a:lnSpc>
                <a:spcPct val="150000"/>
              </a:lnSpc>
              <a:buFont typeface="+mj-lt"/>
              <a:buAutoNum type="arabicPeriod"/>
            </a:pPr>
            <a:r>
              <a:rPr lang="zh-CN" altLang="en-US" sz="3200" dirty="0" smtClean="0">
                <a:solidFill>
                  <a:schemeClr val="tx1"/>
                </a:solidFill>
                <a:latin typeface="微软雅黑" panose="020B0503020204020204" pitchFamily="34" charset="-122"/>
                <a:ea typeface="微软雅黑" panose="020B0503020204020204" pitchFamily="34" charset="-122"/>
              </a:rPr>
              <a:t>人工智能平台</a:t>
            </a:r>
            <a:endParaRPr lang="en-US" altLang="zh-CN" sz="3200" dirty="0" smtClean="0">
              <a:solidFill>
                <a:schemeClr val="tx1"/>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a:solidFill>
                  <a:schemeClr val="tx1"/>
                </a:solidFill>
                <a:latin typeface="微软雅黑" panose="020B0503020204020204" pitchFamily="34" charset="-122"/>
                <a:ea typeface="微软雅黑" panose="020B0503020204020204" pitchFamily="34" charset="-122"/>
              </a:rPr>
              <a:t>WEBCLI</a:t>
            </a:r>
            <a:r>
              <a:rPr lang="zh-CN" altLang="en-US" sz="3200" dirty="0">
                <a:solidFill>
                  <a:schemeClr val="tx1"/>
                </a:solidFill>
                <a:latin typeface="微软雅黑" panose="020B0503020204020204" pitchFamily="34" charset="-122"/>
                <a:ea typeface="微软雅黑" panose="020B0503020204020204" pitchFamily="34" charset="-122"/>
              </a:rPr>
              <a:t>设计</a:t>
            </a:r>
            <a:endParaRPr lang="en-US" altLang="zh-CN" sz="3200" dirty="0">
              <a:solidFill>
                <a:schemeClr val="tx1"/>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a:solidFill>
                  <a:srgbClr val="FF0000"/>
                </a:solidFill>
                <a:latin typeface="微软雅黑" panose="020B0503020204020204" pitchFamily="34" charset="-122"/>
                <a:ea typeface="微软雅黑" panose="020B0503020204020204" pitchFamily="34" charset="-122"/>
              </a:rPr>
              <a:t>WEBCLI</a:t>
            </a:r>
            <a:r>
              <a:rPr lang="zh-CN" altLang="en-US" sz="3200" dirty="0">
                <a:solidFill>
                  <a:srgbClr val="FF0000"/>
                </a:solidFill>
                <a:latin typeface="微软雅黑" panose="020B0503020204020204" pitchFamily="34" charset="-122"/>
                <a:ea typeface="微软雅黑" panose="020B0503020204020204" pitchFamily="34" charset="-122"/>
              </a:rPr>
              <a:t>实现</a:t>
            </a:r>
            <a:endParaRPr lang="en-US" altLang="zh-CN" sz="3200" dirty="0">
              <a:solidFill>
                <a:srgbClr val="FF0000"/>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smtClean="0">
                <a:solidFill>
                  <a:schemeClr val="tx1"/>
                </a:solidFill>
                <a:latin typeface="微软雅黑" panose="020B0503020204020204" pitchFamily="34" charset="-122"/>
                <a:ea typeface="微软雅黑" panose="020B0503020204020204" pitchFamily="34" charset="-122"/>
              </a:rPr>
              <a:t>WEBCLI</a:t>
            </a:r>
            <a:r>
              <a:rPr lang="zh-CN" altLang="en-US" sz="3200" dirty="0">
                <a:solidFill>
                  <a:schemeClr val="tx1"/>
                </a:solidFill>
                <a:latin typeface="微软雅黑" panose="020B0503020204020204" pitchFamily="34" charset="-122"/>
                <a:ea typeface="微软雅黑" panose="020B0503020204020204" pitchFamily="34" charset="-122"/>
              </a:rPr>
              <a:t>应用</a:t>
            </a:r>
            <a:endParaRPr lang="en-US" altLang="zh-CN" sz="32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7520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WEBCLI</a:t>
            </a:r>
            <a:r>
              <a:rPr lang="zh-CN" altLang="en-US" dirty="0" smtClean="0"/>
              <a:t>实现</a:t>
            </a:r>
            <a:endParaRPr lang="zh-CN" alt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4168" y="1725393"/>
            <a:ext cx="8127656" cy="39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内容占位符 2"/>
          <p:cNvSpPr txBox="1">
            <a:spLocks/>
          </p:cNvSpPr>
          <p:nvPr/>
        </p:nvSpPr>
        <p:spPr>
          <a:xfrm>
            <a:off x="445170" y="978568"/>
            <a:ext cx="8229599" cy="5486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微软雅黑" pitchFamily="34" charset="-122"/>
                <a:ea typeface="微软雅黑" pitchFamily="34" charset="-122"/>
                <a:cs typeface="+mn-cs"/>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微软雅黑" pitchFamily="34" charset="-122"/>
                <a:ea typeface="微软雅黑" pitchFamily="34" charset="-122"/>
                <a:cs typeface="+mn-cs"/>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微软雅黑" pitchFamily="34" charset="-122"/>
                <a:ea typeface="微软雅黑" pitchFamily="34" charset="-122"/>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dirty="0" smtClean="0"/>
              <a:t>WEBCLI</a:t>
            </a:r>
            <a:r>
              <a:rPr lang="zh-CN" altLang="en-US" dirty="0" smtClean="0"/>
              <a:t>与其它服务的上下文关系</a:t>
            </a:r>
            <a:endParaRPr lang="zh-CN" altLang="en-US" dirty="0"/>
          </a:p>
        </p:txBody>
      </p:sp>
    </p:spTree>
    <p:extLst>
      <p:ext uri="{BB962C8B-B14F-4D97-AF65-F5344CB8AC3E}">
        <p14:creationId xmlns:p14="http://schemas.microsoft.com/office/powerpoint/2010/main" val="2110805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WEBCLI</a:t>
            </a:r>
            <a:r>
              <a:rPr lang="zh-CN" altLang="en-US" dirty="0"/>
              <a:t>实现</a:t>
            </a:r>
          </a:p>
        </p:txBody>
      </p:sp>
      <p:sp>
        <p:nvSpPr>
          <p:cNvPr id="3" name="内容占位符 2"/>
          <p:cNvSpPr>
            <a:spLocks noGrp="1"/>
          </p:cNvSpPr>
          <p:nvPr>
            <p:ph idx="1"/>
          </p:nvPr>
        </p:nvSpPr>
        <p:spPr/>
        <p:txBody>
          <a:bodyPr/>
          <a:lstStyle/>
          <a:p>
            <a:r>
              <a:rPr lang="en-US" altLang="zh-CN" dirty="0" smtClean="0"/>
              <a:t>WEBCLI</a:t>
            </a:r>
            <a:r>
              <a:rPr lang="zh-CN" altLang="en-US" dirty="0" smtClean="0"/>
              <a:t>的依赖框架和技术</a:t>
            </a:r>
            <a:endParaRPr lang="zh-CN"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419774"/>
            <a:ext cx="5040560" cy="520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249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50EA0342-2BA4-4612-8779-4B38B864EA9F}"/>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提  纲</a:t>
            </a:r>
          </a:p>
        </p:txBody>
      </p:sp>
      <p:sp>
        <p:nvSpPr>
          <p:cNvPr id="5" name="矩形 4">
            <a:extLst>
              <a:ext uri="{FF2B5EF4-FFF2-40B4-BE49-F238E27FC236}">
                <a16:creationId xmlns:a16="http://schemas.microsoft.com/office/drawing/2014/main" xmlns="" id="{10639F13-4048-4986-BA12-4B06DF7E545E}"/>
              </a:ext>
            </a:extLst>
          </p:cNvPr>
          <p:cNvSpPr/>
          <p:nvPr/>
        </p:nvSpPr>
        <p:spPr>
          <a:xfrm>
            <a:off x="461712" y="1628800"/>
            <a:ext cx="8229600" cy="4248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71500" indent="-571500">
              <a:lnSpc>
                <a:spcPct val="150000"/>
              </a:lnSpc>
              <a:buFont typeface="+mj-lt"/>
              <a:buAutoNum type="arabicPeriod"/>
            </a:pPr>
            <a:r>
              <a:rPr lang="zh-CN" altLang="en-US" sz="3200" dirty="0" smtClean="0">
                <a:solidFill>
                  <a:srgbClr val="FF0000"/>
                </a:solidFill>
                <a:latin typeface="微软雅黑" panose="020B0503020204020204" pitchFamily="34" charset="-122"/>
                <a:ea typeface="微软雅黑" panose="020B0503020204020204" pitchFamily="34" charset="-122"/>
              </a:rPr>
              <a:t>人工智能平台</a:t>
            </a:r>
            <a:endParaRPr lang="en-US" altLang="zh-CN" sz="3200" dirty="0" smtClean="0">
              <a:solidFill>
                <a:srgbClr val="FF0000"/>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smtClean="0">
                <a:solidFill>
                  <a:schemeClr val="tx1"/>
                </a:solidFill>
                <a:latin typeface="微软雅黑" panose="020B0503020204020204" pitchFamily="34" charset="-122"/>
                <a:ea typeface="微软雅黑" panose="020B0503020204020204" pitchFamily="34" charset="-122"/>
              </a:rPr>
              <a:t>WEBCLI</a:t>
            </a:r>
            <a:r>
              <a:rPr lang="zh-CN" altLang="en-US" sz="3200" dirty="0" smtClean="0">
                <a:solidFill>
                  <a:schemeClr val="tx1"/>
                </a:solidFill>
                <a:latin typeface="微软雅黑" panose="020B0503020204020204" pitchFamily="34" charset="-122"/>
                <a:ea typeface="微软雅黑" panose="020B0503020204020204" pitchFamily="34" charset="-122"/>
              </a:rPr>
              <a:t>设计</a:t>
            </a:r>
            <a:endParaRPr lang="en-US" altLang="zh-CN" sz="3200" dirty="0" smtClean="0">
              <a:solidFill>
                <a:schemeClr val="tx1"/>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smtClean="0">
                <a:solidFill>
                  <a:schemeClr val="tx1"/>
                </a:solidFill>
                <a:latin typeface="微软雅黑" panose="020B0503020204020204" pitchFamily="34" charset="-122"/>
                <a:ea typeface="微软雅黑" panose="020B0503020204020204" pitchFamily="34" charset="-122"/>
              </a:rPr>
              <a:t>WEBCLI</a:t>
            </a:r>
            <a:r>
              <a:rPr lang="zh-CN" altLang="en-US" sz="3200" dirty="0" smtClean="0">
                <a:solidFill>
                  <a:schemeClr val="tx1"/>
                </a:solidFill>
                <a:latin typeface="微软雅黑" panose="020B0503020204020204" pitchFamily="34" charset="-122"/>
                <a:ea typeface="微软雅黑" panose="020B0503020204020204" pitchFamily="34" charset="-122"/>
              </a:rPr>
              <a:t>实现</a:t>
            </a:r>
            <a:endParaRPr lang="en-US" altLang="zh-CN" sz="3200" dirty="0" smtClean="0">
              <a:solidFill>
                <a:schemeClr val="tx1"/>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smtClean="0">
                <a:solidFill>
                  <a:schemeClr val="tx1"/>
                </a:solidFill>
                <a:latin typeface="微软雅黑" panose="020B0503020204020204" pitchFamily="34" charset="-122"/>
                <a:ea typeface="微软雅黑" panose="020B0503020204020204" pitchFamily="34" charset="-122"/>
              </a:rPr>
              <a:t>WEBCLI</a:t>
            </a:r>
            <a:r>
              <a:rPr lang="zh-CN" altLang="en-US" sz="3200" dirty="0">
                <a:solidFill>
                  <a:schemeClr val="tx1"/>
                </a:solidFill>
                <a:latin typeface="微软雅黑" panose="020B0503020204020204" pitchFamily="34" charset="-122"/>
                <a:ea typeface="微软雅黑" panose="020B0503020204020204" pitchFamily="34" charset="-122"/>
              </a:rPr>
              <a:t>应用</a:t>
            </a:r>
            <a:endParaRPr lang="en-US" altLang="zh-CN" sz="32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60607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WEBCLI</a:t>
            </a:r>
            <a:r>
              <a:rPr lang="zh-CN" altLang="en-US" dirty="0"/>
              <a:t>实现</a:t>
            </a:r>
          </a:p>
        </p:txBody>
      </p:sp>
      <p:sp>
        <p:nvSpPr>
          <p:cNvPr id="3" name="内容占位符 2"/>
          <p:cNvSpPr>
            <a:spLocks noGrp="1"/>
          </p:cNvSpPr>
          <p:nvPr>
            <p:ph idx="1"/>
          </p:nvPr>
        </p:nvSpPr>
        <p:spPr/>
        <p:txBody>
          <a:bodyPr/>
          <a:lstStyle/>
          <a:p>
            <a:r>
              <a:rPr lang="zh-CN" altLang="en-US" dirty="0" smtClean="0"/>
              <a:t>当前状态</a:t>
            </a:r>
            <a:endParaRPr lang="en-US" altLang="zh-CN" dirty="0" smtClean="0"/>
          </a:p>
          <a:p>
            <a:pPr lvl="1"/>
            <a:r>
              <a:rPr lang="zh-CN" altLang="en-US" sz="2400" dirty="0" smtClean="0"/>
              <a:t>原型系统测试状态</a:t>
            </a:r>
            <a:endParaRPr lang="en-US" altLang="zh-CN" sz="2400" dirty="0" smtClean="0"/>
          </a:p>
          <a:p>
            <a:pPr lvl="1"/>
            <a:r>
              <a:rPr lang="zh-CN" altLang="en-US" sz="2400" dirty="0" smtClean="0"/>
              <a:t>从浏览器到后端计算资源的流程已经实现</a:t>
            </a:r>
            <a:endParaRPr lang="en-US" altLang="zh-CN" sz="2400" dirty="0" smtClean="0"/>
          </a:p>
          <a:p>
            <a:pPr lvl="2"/>
            <a:r>
              <a:rPr lang="en-US" altLang="zh-CN" sz="2400" dirty="0" smtClean="0"/>
              <a:t>Chrome</a:t>
            </a:r>
            <a:r>
              <a:rPr lang="zh-CN" altLang="en-US" sz="2400" dirty="0" smtClean="0"/>
              <a:t>浏览器</a:t>
            </a:r>
            <a:endParaRPr lang="en-US" altLang="zh-CN" sz="2400" dirty="0" smtClean="0"/>
          </a:p>
          <a:p>
            <a:pPr lvl="2"/>
            <a:r>
              <a:rPr lang="zh-CN" altLang="en-US" sz="2400" dirty="0" smtClean="0"/>
              <a:t>基于</a:t>
            </a:r>
            <a:r>
              <a:rPr lang="en-US" altLang="zh-CN" sz="2400" dirty="0" err="1" smtClean="0"/>
              <a:t>Vertx</a:t>
            </a:r>
            <a:r>
              <a:rPr lang="zh-CN" altLang="en-US" sz="2400" dirty="0" smtClean="0"/>
              <a:t>的服务端</a:t>
            </a:r>
            <a:endParaRPr lang="en-US" altLang="zh-CN" sz="2400" dirty="0" smtClean="0"/>
          </a:p>
          <a:p>
            <a:pPr lvl="2"/>
            <a:r>
              <a:rPr lang="zh-CN" altLang="en-US" sz="2400" dirty="0" smtClean="0"/>
              <a:t>专用测试计算资源</a:t>
            </a:r>
            <a:r>
              <a:rPr lang="en-US" altLang="zh-CN" sz="2400" dirty="0" smtClean="0"/>
              <a:t>+</a:t>
            </a:r>
            <a:r>
              <a:rPr lang="zh-CN" altLang="en-US" sz="2400" dirty="0" smtClean="0"/>
              <a:t>人工智能服务器</a:t>
            </a:r>
            <a:endParaRPr lang="en-US" altLang="zh-CN" sz="2400" dirty="0" smtClean="0"/>
          </a:p>
          <a:p>
            <a:pPr lvl="1"/>
            <a:r>
              <a:rPr lang="zh-CN" altLang="en-US" sz="2400" dirty="0" smtClean="0"/>
              <a:t>认证与账号</a:t>
            </a:r>
            <a:endParaRPr lang="en-US" altLang="zh-CN" sz="2400" dirty="0" smtClean="0"/>
          </a:p>
          <a:p>
            <a:pPr lvl="2"/>
            <a:r>
              <a:rPr lang="zh-CN" altLang="en-US" sz="2400" dirty="0" smtClean="0"/>
              <a:t>科技云通行证登录</a:t>
            </a:r>
            <a:endParaRPr lang="en-US" altLang="zh-CN" sz="2400" dirty="0" smtClean="0"/>
          </a:p>
          <a:p>
            <a:pPr lvl="2"/>
            <a:r>
              <a:rPr lang="zh-CN" altLang="en-US" sz="2400" dirty="0" smtClean="0"/>
              <a:t>机群账号登录并由平台绑定账号</a:t>
            </a:r>
            <a:endParaRPr lang="en-US" altLang="zh-CN" sz="2400" dirty="0" smtClean="0"/>
          </a:p>
          <a:p>
            <a:pPr lvl="1"/>
            <a:r>
              <a:rPr lang="en-US" altLang="zh-CN" sz="2400" dirty="0" smtClean="0"/>
              <a:t>TODO</a:t>
            </a:r>
            <a:r>
              <a:rPr lang="zh-CN" altLang="en-US" sz="2400" dirty="0" smtClean="0"/>
              <a:t>：</a:t>
            </a:r>
            <a:endParaRPr lang="en-US" altLang="zh-CN" sz="2400" dirty="0" smtClean="0"/>
          </a:p>
          <a:p>
            <a:pPr lvl="2"/>
            <a:r>
              <a:rPr lang="en-US" altLang="zh-CN" sz="2400" dirty="0" smtClean="0"/>
              <a:t>3</a:t>
            </a:r>
            <a:r>
              <a:rPr lang="zh-CN" altLang="en-US" sz="2400" dirty="0" smtClean="0"/>
              <a:t>个关键服务的实现与补充数据</a:t>
            </a:r>
            <a:endParaRPr lang="en-US" altLang="zh-CN" sz="2400" dirty="0" smtClean="0"/>
          </a:p>
          <a:p>
            <a:pPr marL="457200" lvl="1" indent="0">
              <a:buNone/>
            </a:pPr>
            <a:endParaRPr lang="zh-CN" altLang="en-US" dirty="0"/>
          </a:p>
        </p:txBody>
      </p:sp>
    </p:spTree>
    <p:extLst>
      <p:ext uri="{BB962C8B-B14F-4D97-AF65-F5344CB8AC3E}">
        <p14:creationId xmlns:p14="http://schemas.microsoft.com/office/powerpoint/2010/main" val="1014584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50EA0342-2BA4-4612-8779-4B38B864EA9F}"/>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提  纲</a:t>
            </a:r>
          </a:p>
        </p:txBody>
      </p:sp>
      <p:sp>
        <p:nvSpPr>
          <p:cNvPr id="5" name="矩形 4">
            <a:extLst>
              <a:ext uri="{FF2B5EF4-FFF2-40B4-BE49-F238E27FC236}">
                <a16:creationId xmlns:a16="http://schemas.microsoft.com/office/drawing/2014/main" xmlns="" id="{10639F13-4048-4986-BA12-4B06DF7E545E}"/>
              </a:ext>
            </a:extLst>
          </p:cNvPr>
          <p:cNvSpPr/>
          <p:nvPr/>
        </p:nvSpPr>
        <p:spPr>
          <a:xfrm>
            <a:off x="461712" y="1628800"/>
            <a:ext cx="8229600" cy="4248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71500" indent="-571500">
              <a:lnSpc>
                <a:spcPct val="150000"/>
              </a:lnSpc>
              <a:buFont typeface="+mj-lt"/>
              <a:buAutoNum type="arabicPeriod"/>
            </a:pPr>
            <a:r>
              <a:rPr lang="zh-CN" altLang="en-US" sz="3200" dirty="0" smtClean="0">
                <a:solidFill>
                  <a:schemeClr val="tx1"/>
                </a:solidFill>
                <a:latin typeface="微软雅黑" panose="020B0503020204020204" pitchFamily="34" charset="-122"/>
                <a:ea typeface="微软雅黑" panose="020B0503020204020204" pitchFamily="34" charset="-122"/>
              </a:rPr>
              <a:t>人工智能平台</a:t>
            </a:r>
            <a:endParaRPr lang="en-US" altLang="zh-CN" sz="3200" dirty="0" smtClean="0">
              <a:solidFill>
                <a:schemeClr val="tx1"/>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a:solidFill>
                  <a:schemeClr val="tx1"/>
                </a:solidFill>
                <a:latin typeface="微软雅黑" panose="020B0503020204020204" pitchFamily="34" charset="-122"/>
                <a:ea typeface="微软雅黑" panose="020B0503020204020204" pitchFamily="34" charset="-122"/>
              </a:rPr>
              <a:t>WEBCLI</a:t>
            </a:r>
            <a:r>
              <a:rPr lang="zh-CN" altLang="en-US" sz="3200" dirty="0">
                <a:solidFill>
                  <a:schemeClr val="tx1"/>
                </a:solidFill>
                <a:latin typeface="微软雅黑" panose="020B0503020204020204" pitchFamily="34" charset="-122"/>
                <a:ea typeface="微软雅黑" panose="020B0503020204020204" pitchFamily="34" charset="-122"/>
              </a:rPr>
              <a:t>设计</a:t>
            </a:r>
            <a:endParaRPr lang="en-US" altLang="zh-CN" sz="3200" dirty="0">
              <a:solidFill>
                <a:schemeClr val="tx1"/>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a:solidFill>
                  <a:schemeClr val="tx1"/>
                </a:solidFill>
                <a:latin typeface="微软雅黑" panose="020B0503020204020204" pitchFamily="34" charset="-122"/>
                <a:ea typeface="微软雅黑" panose="020B0503020204020204" pitchFamily="34" charset="-122"/>
              </a:rPr>
              <a:t>WEBCLI</a:t>
            </a:r>
            <a:r>
              <a:rPr lang="zh-CN" altLang="en-US" sz="3200" dirty="0">
                <a:solidFill>
                  <a:schemeClr val="tx1"/>
                </a:solidFill>
                <a:latin typeface="微软雅黑" panose="020B0503020204020204" pitchFamily="34" charset="-122"/>
                <a:ea typeface="微软雅黑" panose="020B0503020204020204" pitchFamily="34" charset="-122"/>
              </a:rPr>
              <a:t>实现</a:t>
            </a:r>
            <a:endParaRPr lang="en-US" altLang="zh-CN" sz="3200" dirty="0">
              <a:solidFill>
                <a:schemeClr val="tx1"/>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a:solidFill>
                  <a:srgbClr val="FF0000"/>
                </a:solidFill>
                <a:latin typeface="微软雅黑" panose="020B0503020204020204" pitchFamily="34" charset="-122"/>
                <a:ea typeface="微软雅黑" panose="020B0503020204020204" pitchFamily="34" charset="-122"/>
              </a:rPr>
              <a:t>WEBCLI</a:t>
            </a:r>
            <a:r>
              <a:rPr lang="zh-CN" altLang="en-US" sz="3200" dirty="0">
                <a:solidFill>
                  <a:srgbClr val="FF0000"/>
                </a:solidFill>
                <a:latin typeface="微软雅黑" panose="020B0503020204020204" pitchFamily="34" charset="-122"/>
                <a:ea typeface="微软雅黑" panose="020B0503020204020204" pitchFamily="34" charset="-122"/>
              </a:rPr>
              <a:t>应用</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2042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WEBCLI</a:t>
            </a:r>
            <a:r>
              <a:rPr lang="zh-CN" altLang="en-US" dirty="0" smtClean="0"/>
              <a:t>应用</a:t>
            </a:r>
            <a:endParaRPr lang="zh-CN" altLang="en-US" dirty="0"/>
          </a:p>
        </p:txBody>
      </p:sp>
      <p:sp>
        <p:nvSpPr>
          <p:cNvPr id="3" name="内容占位符 2"/>
          <p:cNvSpPr>
            <a:spLocks noGrp="1"/>
          </p:cNvSpPr>
          <p:nvPr>
            <p:ph idx="1"/>
          </p:nvPr>
        </p:nvSpPr>
        <p:spPr>
          <a:xfrm>
            <a:off x="445171" y="978568"/>
            <a:ext cx="3550766" cy="5486400"/>
          </a:xfrm>
        </p:spPr>
        <p:txBody>
          <a:bodyPr/>
          <a:lstStyle/>
          <a:p>
            <a:r>
              <a:rPr lang="zh-CN" altLang="en-US" dirty="0" smtClean="0"/>
              <a:t>培训场景</a:t>
            </a:r>
            <a:endParaRPr lang="en-US" altLang="zh-CN" dirty="0" smtClean="0"/>
          </a:p>
          <a:p>
            <a:pPr lvl="1"/>
            <a:r>
              <a:rPr lang="zh-CN" altLang="en-US" dirty="0" smtClean="0"/>
              <a:t>平台管理员绑定和设置若干账号，培训用户上线使用。</a:t>
            </a:r>
            <a:endParaRPr lang="en-US" altLang="zh-CN" dirty="0" smtClean="0"/>
          </a:p>
          <a:p>
            <a:r>
              <a:rPr lang="zh-CN" altLang="en-US" dirty="0" smtClean="0"/>
              <a:t>计算场景：</a:t>
            </a:r>
            <a:endParaRPr lang="en-US" altLang="zh-CN" dirty="0" smtClean="0"/>
          </a:p>
          <a:p>
            <a:pPr lvl="1"/>
            <a:r>
              <a:rPr lang="zh-CN" altLang="en-US" dirty="0" smtClean="0"/>
              <a:t>平台普通用户自行绑定账号，完成计算任务。</a:t>
            </a:r>
            <a:endParaRPr lang="en-US" altLang="zh-CN" dirty="0" smtClean="0"/>
          </a:p>
          <a:p>
            <a:r>
              <a:rPr lang="zh-CN" altLang="en-US" dirty="0" smtClean="0"/>
              <a:t>应用部署与测试</a:t>
            </a:r>
            <a:endParaRPr lang="en-US" altLang="zh-CN" dirty="0" smtClean="0"/>
          </a:p>
          <a:p>
            <a:pPr lvl="1"/>
            <a:r>
              <a:rPr lang="zh-CN" altLang="en-US" dirty="0" smtClean="0"/>
              <a:t>平台专业用户</a:t>
            </a:r>
            <a:endParaRPr lang="en-US" altLang="zh-CN" dirty="0" smtClean="0"/>
          </a:p>
          <a:p>
            <a:pPr lvl="1"/>
            <a:r>
              <a:rPr lang="zh-CN" altLang="en-US" dirty="0" smtClean="0"/>
              <a:t>容器部署与测试</a:t>
            </a:r>
            <a:endParaRPr lang="en-US" altLang="zh-CN" dirty="0" smtClean="0"/>
          </a:p>
          <a:p>
            <a:pPr lvl="1"/>
            <a:r>
              <a:rPr lang="zh-CN" altLang="en-US" dirty="0" smtClean="0"/>
              <a:t>应用部署与测试</a:t>
            </a:r>
            <a:endParaRPr lang="zh-CN" alt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895134"/>
            <a:ext cx="4579045" cy="516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483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WEBCLI</a:t>
            </a:r>
            <a:r>
              <a:rPr lang="zh-CN" altLang="en-US" dirty="0"/>
              <a:t>应用</a:t>
            </a:r>
          </a:p>
        </p:txBody>
      </p:sp>
      <p:sp>
        <p:nvSpPr>
          <p:cNvPr id="3" name="内容占位符 2"/>
          <p:cNvSpPr>
            <a:spLocks noGrp="1"/>
          </p:cNvSpPr>
          <p:nvPr>
            <p:ph idx="1"/>
          </p:nvPr>
        </p:nvSpPr>
        <p:spPr/>
        <p:txBody>
          <a:bodyPr/>
          <a:lstStyle/>
          <a:p>
            <a:r>
              <a:rPr lang="zh-CN" altLang="en-US" dirty="0" smtClean="0"/>
              <a:t>小结</a:t>
            </a:r>
            <a:endParaRPr lang="en-US" altLang="zh-CN" dirty="0" smtClean="0"/>
          </a:p>
          <a:p>
            <a:pPr lvl="1"/>
            <a:r>
              <a:rPr lang="zh-CN" altLang="en-US" sz="2400" dirty="0"/>
              <a:t>适用于科学</a:t>
            </a:r>
            <a:r>
              <a:rPr lang="zh-CN" altLang="en-US" sz="2400" dirty="0" smtClean="0"/>
              <a:t>计算的简单、易用和安全的</a:t>
            </a:r>
            <a:r>
              <a:rPr lang="en-US" altLang="zh-CN" sz="2400" dirty="0" smtClean="0"/>
              <a:t>WEB</a:t>
            </a:r>
            <a:r>
              <a:rPr lang="zh-CN" altLang="en-US" sz="2400" dirty="0" smtClean="0"/>
              <a:t>命令行；</a:t>
            </a:r>
            <a:endParaRPr lang="en-US" altLang="zh-CN" sz="2400" dirty="0" smtClean="0"/>
          </a:p>
          <a:p>
            <a:pPr lvl="1"/>
            <a:r>
              <a:rPr lang="en-US" altLang="zh-CN" sz="2400" dirty="0"/>
              <a:t>WEB</a:t>
            </a:r>
            <a:r>
              <a:rPr lang="zh-CN" altLang="en-US" sz="2400" dirty="0" smtClean="0"/>
              <a:t>浏览器嵌入式</a:t>
            </a:r>
            <a:r>
              <a:rPr lang="en-US" altLang="zh-CN" sz="2400" dirty="0"/>
              <a:t>CLI</a:t>
            </a:r>
            <a:r>
              <a:rPr lang="zh-CN" altLang="en-US" sz="2400" dirty="0"/>
              <a:t>，无需复杂的配置和</a:t>
            </a:r>
            <a:r>
              <a:rPr lang="zh-CN" altLang="en-US" sz="2400" dirty="0" smtClean="0"/>
              <a:t>安装；</a:t>
            </a:r>
            <a:endParaRPr lang="en-US" altLang="zh-CN" sz="2400" dirty="0" smtClean="0"/>
          </a:p>
          <a:p>
            <a:pPr lvl="1"/>
            <a:r>
              <a:rPr lang="zh-CN" altLang="en-US" sz="2400" dirty="0"/>
              <a:t>智能</a:t>
            </a:r>
            <a:r>
              <a:rPr lang="zh-CN" altLang="en-US" sz="2400" dirty="0" smtClean="0"/>
              <a:t>命令补全，无需记忆令人烦恼的</a:t>
            </a:r>
            <a:r>
              <a:rPr lang="zh-CN" altLang="en-US" sz="2400" dirty="0"/>
              <a:t>语法和</a:t>
            </a:r>
            <a:r>
              <a:rPr lang="zh-CN" altLang="en-US" sz="2400" dirty="0" smtClean="0"/>
              <a:t>参数；</a:t>
            </a:r>
            <a:endParaRPr lang="en-US" altLang="zh-CN" sz="2400" dirty="0" smtClean="0"/>
          </a:p>
          <a:p>
            <a:pPr lvl="1"/>
            <a:r>
              <a:rPr lang="zh-CN" altLang="en-US" sz="2400" dirty="0"/>
              <a:t>增强安全</a:t>
            </a:r>
            <a:r>
              <a:rPr lang="en-US" altLang="zh-CN" sz="2400" dirty="0"/>
              <a:t>CLI</a:t>
            </a:r>
            <a:r>
              <a:rPr lang="zh-CN" altLang="en-US" sz="2400" dirty="0" smtClean="0"/>
              <a:t>服务，白名单、黑名单、细粒度授权、日志审计</a:t>
            </a:r>
            <a:r>
              <a:rPr lang="en-US" altLang="zh-CN" sz="2400" dirty="0" smtClean="0"/>
              <a:t>…</a:t>
            </a:r>
          </a:p>
          <a:p>
            <a:pPr lvl="1"/>
            <a:r>
              <a:rPr lang="zh-CN" altLang="en-US" sz="2400" dirty="0"/>
              <a:t>基于事件消息总线的开放式架构，可动态添加新功能。</a:t>
            </a:r>
            <a:endParaRPr lang="en-US" altLang="zh-CN" sz="2400" dirty="0" smtClean="0"/>
          </a:p>
          <a:p>
            <a:pPr lvl="1"/>
            <a:endParaRPr lang="en-US" altLang="zh-CN" dirty="0" smtClean="0"/>
          </a:p>
        </p:txBody>
      </p:sp>
    </p:spTree>
    <p:extLst>
      <p:ext uri="{BB962C8B-B14F-4D97-AF65-F5344CB8AC3E}">
        <p14:creationId xmlns:p14="http://schemas.microsoft.com/office/powerpoint/2010/main" val="3078804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9"/>
          <p:cNvSpPr>
            <a:spLocks/>
          </p:cNvSpPr>
          <p:nvPr/>
        </p:nvSpPr>
        <p:spPr bwMode="auto">
          <a:xfrm>
            <a:off x="1" y="1942534"/>
            <a:ext cx="9144000" cy="2705100"/>
          </a:xfrm>
          <a:prstGeom prst="rect">
            <a:avLst/>
          </a:prstGeom>
          <a:solidFill>
            <a:srgbClr val="9D9D9D"/>
          </a:solidFill>
          <a:ln>
            <a:noFill/>
          </a:ln>
          <a:extLst>
            <a:ext uri="{91240B29-F687-4F45-9708-019B960494DF}">
              <a14:hiddenLine xmlns:a14="http://schemas.microsoft.com/office/drawing/2010/main" w="9525" cmpd="sng">
                <a:solidFill>
                  <a:srgbClr val="000000"/>
                </a:solidFill>
                <a:miter lim="800000"/>
                <a:headEnd/>
                <a:tailEnd/>
              </a14:hiddenLine>
            </a:ext>
          </a:extLst>
        </p:spPr>
        <p:txBody>
          <a:bodyPr lIns="91436" tIns="45718" rIns="91436" bIns="45718" anchor="ctr"/>
          <a:lstStyle/>
          <a:p>
            <a:pPr algn="ctr"/>
            <a:endParaRPr lang="zh-CN" altLang="zh-CN" sz="2300">
              <a:solidFill>
                <a:srgbClr val="FFFFFF"/>
              </a:solidFill>
              <a:latin typeface="Segoe UI" pitchFamily="34" charset="0"/>
              <a:sym typeface="Segoe UI" pitchFamily="34" charset="0"/>
            </a:endParaRPr>
          </a:p>
        </p:txBody>
      </p:sp>
      <p:sp>
        <p:nvSpPr>
          <p:cNvPr id="6" name="Freeform 6"/>
          <p:cNvSpPr>
            <a:spLocks/>
          </p:cNvSpPr>
          <p:nvPr/>
        </p:nvSpPr>
        <p:spPr bwMode="auto">
          <a:xfrm>
            <a:off x="1" y="775419"/>
            <a:ext cx="9144000" cy="2705100"/>
          </a:xfrm>
          <a:custGeom>
            <a:avLst/>
            <a:gdLst>
              <a:gd name="T0" fmla="*/ 0 w 6912"/>
              <a:gd name="T1" fmla="*/ 0 h 2062"/>
              <a:gd name="T2" fmla="*/ 6912 w 6912"/>
              <a:gd name="T3" fmla="*/ 2062 h 2062"/>
            </a:gdLst>
            <a:ahLst/>
            <a:cxnLst/>
            <a:rect l="T0" t="T1" r="T2" b="T3"/>
            <a:pathLst/>
          </a:custGeom>
          <a:solidFill>
            <a:srgbClr val="A26BC7">
              <a:alpha val="40999"/>
            </a:srgbClr>
          </a:solidFill>
          <a:ln>
            <a:noFill/>
          </a:ln>
          <a:extLst>
            <a:ext uri="{91240B29-F687-4F45-9708-019B960494DF}">
              <a14:hiddenLine xmlns:a14="http://schemas.microsoft.com/office/drawing/2010/main" w="152400" cmpd="sng">
                <a:solidFill>
                  <a:srgbClr val="000000"/>
                </a:solidFill>
                <a:round/>
                <a:headEnd/>
                <a:tailEnd/>
              </a14:hiddenLine>
            </a:ext>
          </a:extLst>
        </p:spPr>
        <p:txBody>
          <a:bodyPr lIns="76197" tIns="38098" rIns="76197" bIns="38098"/>
          <a:lstStyle/>
          <a:p>
            <a:endParaRPr lang="zh-CN" altLang="zh-CN" sz="2200">
              <a:solidFill>
                <a:srgbClr val="FFFFFF"/>
              </a:solidFill>
              <a:latin typeface="Segoe UI" pitchFamily="34" charset="0"/>
              <a:sym typeface="Segoe UI" pitchFamily="34" charset="0"/>
            </a:endParaRPr>
          </a:p>
        </p:txBody>
      </p:sp>
      <p:sp>
        <p:nvSpPr>
          <p:cNvPr id="7" name="Rectangle 122"/>
          <p:cNvSpPr>
            <a:spLocks noChangeArrowheads="1"/>
          </p:cNvSpPr>
          <p:nvPr/>
        </p:nvSpPr>
        <p:spPr bwMode="auto">
          <a:xfrm>
            <a:off x="3001178" y="2686684"/>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ts val="2400"/>
              </a:lnSpc>
            </a:pPr>
            <a:r>
              <a:rPr lang="zh-CN" altLang="en-US" b="1" dirty="0" smtClean="0">
                <a:solidFill>
                  <a:schemeClr val="bg1"/>
                </a:solidFill>
                <a:latin typeface="黑体" panose="02010609060101010101" pitchFamily="49" charset="-122"/>
                <a:ea typeface="黑体" panose="02010609060101010101" pitchFamily="49" charset="-122"/>
              </a:rPr>
              <a:t>研发服务平台</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8" name="Rectangle 131"/>
          <p:cNvSpPr>
            <a:spLocks noChangeArrowheads="1"/>
          </p:cNvSpPr>
          <p:nvPr/>
        </p:nvSpPr>
        <p:spPr bwMode="auto">
          <a:xfrm>
            <a:off x="1150144" y="2981251"/>
            <a:ext cx="10539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2400"/>
              </a:lnSpc>
            </a:pPr>
            <a:r>
              <a:rPr lang="zh-CN" altLang="en-US" b="1" dirty="0" smtClean="0">
                <a:solidFill>
                  <a:schemeClr val="bg1"/>
                </a:solidFill>
                <a:latin typeface="黑体" panose="02010609060101010101" pitchFamily="49" charset="-122"/>
                <a:ea typeface="黑体" panose="02010609060101010101" pitchFamily="49" charset="-122"/>
                <a:sym typeface="Segoe UI" pitchFamily="34" charset="0"/>
              </a:rPr>
              <a:t>培训与竞赛</a:t>
            </a:r>
            <a:endParaRPr lang="zh-CN" altLang="en-US" b="1" dirty="0">
              <a:solidFill>
                <a:schemeClr val="bg1"/>
              </a:solidFill>
              <a:latin typeface="黑体" panose="02010609060101010101" pitchFamily="49" charset="-122"/>
              <a:ea typeface="黑体" panose="02010609060101010101" pitchFamily="49" charset="-122"/>
              <a:sym typeface="Segoe UI" pitchFamily="34" charset="0"/>
            </a:endParaRPr>
          </a:p>
        </p:txBody>
      </p:sp>
      <p:sp>
        <p:nvSpPr>
          <p:cNvPr id="10" name="Rectangle 129"/>
          <p:cNvSpPr>
            <a:spLocks noChangeArrowheads="1"/>
          </p:cNvSpPr>
          <p:nvPr/>
        </p:nvSpPr>
        <p:spPr bwMode="auto">
          <a:xfrm>
            <a:off x="7289133" y="2853457"/>
            <a:ext cx="1114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ts val="2400"/>
              </a:lnSpc>
            </a:pPr>
            <a:r>
              <a:rPr lang="zh-CN" altLang="en-US" b="1" dirty="0" smtClean="0">
                <a:solidFill>
                  <a:schemeClr val="bg1"/>
                </a:solidFill>
                <a:latin typeface="黑体" panose="02010609060101010101" pitchFamily="49" charset="-122"/>
                <a:ea typeface="黑体" panose="02010609060101010101" pitchFamily="49" charset="-122"/>
              </a:rPr>
              <a:t>推广应用</a:t>
            </a:r>
            <a:endParaRPr lang="zh-CN" altLang="en-US" b="1" dirty="0">
              <a:solidFill>
                <a:schemeClr val="bg1"/>
              </a:solidFill>
              <a:latin typeface="黑体" panose="02010609060101010101" pitchFamily="49" charset="-122"/>
              <a:ea typeface="黑体" panose="02010609060101010101" pitchFamily="49" charset="-122"/>
            </a:endParaRPr>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204" y="5543476"/>
            <a:ext cx="35013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85" y="5895106"/>
            <a:ext cx="1262391" cy="59055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52707" t="22810" r="28958" b="28116"/>
          <a:stretch>
            <a:fillRect/>
          </a:stretch>
        </p:blipFill>
        <p:spPr bwMode="auto">
          <a:xfrm>
            <a:off x="5758172" y="5266456"/>
            <a:ext cx="160061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9896" t="15182" r="65936" b="26126"/>
          <a:stretch>
            <a:fillRect/>
          </a:stretch>
        </p:blipFill>
        <p:spPr bwMode="auto">
          <a:xfrm>
            <a:off x="1114425" y="5218831"/>
            <a:ext cx="143179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71457" t="14520" r="5624" b="16841"/>
          <a:stretch>
            <a:fillRect/>
          </a:stretch>
        </p:blipFill>
        <p:spPr bwMode="auto">
          <a:xfrm>
            <a:off x="6692848" y="2503413"/>
            <a:ext cx="735586" cy="66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9" name="Picture 2"/>
          <p:cNvPicPr>
            <a:picLocks noChangeAspect="1" noChangeArrowheads="1"/>
          </p:cNvPicPr>
          <p:nvPr/>
        </p:nvPicPr>
        <p:blipFill>
          <a:blip r:embed="rId7" cstate="print">
            <a:lum bright="-10000"/>
            <a:extLst>
              <a:ext uri="{28A0092B-C50C-407E-A947-70E740481C1C}">
                <a14:useLocalDpi xmlns:a14="http://schemas.microsoft.com/office/drawing/2010/main" val="0"/>
              </a:ext>
            </a:extLst>
          </a:blip>
          <a:srcRect/>
          <a:stretch>
            <a:fillRect/>
          </a:stretch>
        </p:blipFill>
        <p:spPr bwMode="auto">
          <a:xfrm>
            <a:off x="216750" y="2503413"/>
            <a:ext cx="6585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p:cNvPicPr>
            <a:picLocks noChangeAspect="1" noChangeArrowheads="1"/>
          </p:cNvPicPr>
          <p:nvPr/>
        </p:nvPicPr>
        <p:blipFill>
          <a:blip r:embed="rId8" cstate="print">
            <a:lum bright="-10000"/>
            <a:extLst>
              <a:ext uri="{28A0092B-C50C-407E-A947-70E740481C1C}">
                <a14:useLocalDpi xmlns:a14="http://schemas.microsoft.com/office/drawing/2010/main" val="0"/>
              </a:ext>
            </a:extLst>
          </a:blip>
          <a:srcRect/>
          <a:stretch>
            <a:fillRect/>
          </a:stretch>
        </p:blipFill>
        <p:spPr bwMode="auto">
          <a:xfrm>
            <a:off x="448983" y="2643907"/>
            <a:ext cx="76219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p:cNvPicPr>
            <a:picLocks noChangeAspect="1" noChangeArrowheads="1"/>
          </p:cNvPicPr>
          <p:nvPr/>
        </p:nvPicPr>
        <p:blipFill>
          <a:blip r:embed="rId9" cstate="print">
            <a:lum bright="-10000"/>
            <a:extLst>
              <a:ext uri="{28A0092B-C50C-407E-A947-70E740481C1C}">
                <a14:useLocalDpi xmlns:a14="http://schemas.microsoft.com/office/drawing/2010/main" val="0"/>
              </a:ext>
            </a:extLst>
          </a:blip>
          <a:srcRect l="1169" t="1819" r="1297" b="1517"/>
          <a:stretch>
            <a:fillRect/>
          </a:stretch>
        </p:blipFill>
        <p:spPr bwMode="auto">
          <a:xfrm>
            <a:off x="2186324" y="2365151"/>
            <a:ext cx="8015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52707" t="22810" r="28958" b="28116"/>
          <a:stretch>
            <a:fillRect/>
          </a:stretch>
        </p:blipFill>
        <p:spPr bwMode="auto">
          <a:xfrm>
            <a:off x="7162284" y="4914031"/>
            <a:ext cx="160061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grpSp>
        <p:nvGrpSpPr>
          <p:cNvPr id="24" name="Group 22"/>
          <p:cNvGrpSpPr>
            <a:grpSpLocks/>
          </p:cNvGrpSpPr>
          <p:nvPr/>
        </p:nvGrpSpPr>
        <p:grpSpPr bwMode="auto">
          <a:xfrm>
            <a:off x="-7143" y="3551957"/>
            <a:ext cx="9144000" cy="1244600"/>
            <a:chOff x="-7144" y="-78246"/>
            <a:chExt cx="9144000" cy="1460624"/>
          </a:xfrm>
        </p:grpSpPr>
        <p:sp>
          <p:nvSpPr>
            <p:cNvPr id="26" name="Rectangle 45"/>
            <p:cNvSpPr>
              <a:spLocks noChangeArrowheads="1"/>
            </p:cNvSpPr>
            <p:nvPr/>
          </p:nvSpPr>
          <p:spPr bwMode="auto">
            <a:xfrm>
              <a:off x="-7144" y="-78246"/>
              <a:ext cx="9144000" cy="5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smtClean="0">
                  <a:solidFill>
                    <a:schemeClr val="bg1"/>
                  </a:solidFill>
                  <a:effectLst>
                    <a:outerShdw blurRad="50800" dist="38100" dir="5400000" algn="t" rotWithShape="0">
                      <a:prstClr val="black">
                        <a:alpha val="40000"/>
                      </a:prstClr>
                    </a:outerShdw>
                    <a:reflection blurRad="6350" stA="55000" endA="300" endPos="45500" dir="5400000" sy="-100000" algn="bl" rotWithShape="0"/>
                  </a:effectLst>
                  <a:latin typeface="微软雅黑" panose="020B0503020204020204" pitchFamily="34" charset="-122"/>
                  <a:ea typeface="微软雅黑" panose="020B0503020204020204" pitchFamily="34" charset="-122"/>
                </a:rPr>
                <a:t>人工智能平台</a:t>
              </a:r>
              <a:endParaRPr lang="zh-CN" altLang="en-US" sz="2400" b="1" dirty="0">
                <a:solidFill>
                  <a:schemeClr val="bg1"/>
                </a:solidFill>
                <a:effectLst>
                  <a:outerShdw blurRad="50800" dist="38100" dir="5400000" algn="t" rotWithShape="0">
                    <a:prstClr val="black">
                      <a:alpha val="40000"/>
                    </a:prstClr>
                  </a:outerShdw>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27" name="Snip Diagonal Corner Rectangle 43"/>
            <p:cNvSpPr>
              <a:spLocks noChangeArrowheads="1" noChangeShapeType="1"/>
            </p:cNvSpPr>
            <p:nvPr/>
          </p:nvSpPr>
          <p:spPr bwMode="auto">
            <a:xfrm>
              <a:off x="857250" y="436793"/>
              <a:ext cx="7429500" cy="945585"/>
            </a:xfrm>
            <a:prstGeom prst="rect">
              <a:avLst/>
            </a:prstGeom>
          </p:spPr>
          <p:txBody>
            <a:bodyPr wrap="none" fromWordArt="1">
              <a:prstTxWarp prst="textWave4">
                <a:avLst>
                  <a:gd name="adj1" fmla="val 6500"/>
                  <a:gd name="adj2" fmla="val 0"/>
                </a:avLst>
              </a:prstTxWarp>
            </a:bodyPr>
            <a:lstStyle/>
            <a:p>
              <a:pPr algn="ctr"/>
              <a:endParaRPr lang="zh-CN" altLang="en-US" sz="3600">
                <a:ln w="12700" cmpd="sng">
                  <a:solidFill>
                    <a:srgbClr val="A26BC7"/>
                  </a:solidFill>
                  <a:round/>
                  <a:headEnd/>
                  <a:tailEnd/>
                </a:ln>
                <a:solidFill>
                  <a:srgbClr val="A26BC7"/>
                </a:solidFill>
                <a:latin typeface=""/>
              </a:endParaRPr>
            </a:p>
          </p:txBody>
        </p:sp>
        <p:grpSp>
          <p:nvGrpSpPr>
            <p:cNvPr id="30" name="Group 27"/>
            <p:cNvGrpSpPr>
              <a:grpSpLocks noChangeAspect="1"/>
            </p:cNvGrpSpPr>
            <p:nvPr/>
          </p:nvGrpSpPr>
          <p:grpSpPr bwMode="auto">
            <a:xfrm>
              <a:off x="3506426" y="580759"/>
              <a:ext cx="1122101" cy="737675"/>
              <a:chOff x="162299" y="0"/>
              <a:chExt cx="1341768" cy="702041"/>
            </a:xfrm>
          </p:grpSpPr>
          <p:pic>
            <p:nvPicPr>
              <p:cNvPr id="32" name="Picture 2"/>
              <p:cNvPicPr>
                <a:picLocks noChangeAspect="1" noChangeArrowheads="1"/>
              </p:cNvPicPr>
              <p:nvPr/>
            </p:nvPicPr>
            <p:blipFill>
              <a:blip r:embed="rId10" cstate="print">
                <a:lum bright="10000" contrast="20000"/>
                <a:extLst>
                  <a:ext uri="{28A0092B-C50C-407E-A947-70E740481C1C}">
                    <a14:useLocalDpi xmlns:a14="http://schemas.microsoft.com/office/drawing/2010/main" val="0"/>
                  </a:ext>
                </a:extLst>
              </a:blip>
              <a:srcRect/>
              <a:stretch>
                <a:fillRect/>
              </a:stretch>
            </p:blipFill>
            <p:spPr bwMode="auto">
              <a:xfrm>
                <a:off x="1089399" y="1"/>
                <a:ext cx="414668" cy="70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noChangeArrowheads="1"/>
              </p:cNvPicPr>
              <p:nvPr/>
            </p:nvPicPr>
            <p:blipFill>
              <a:blip r:embed="rId10" cstate="print">
                <a:lum bright="10000" contrast="20000"/>
                <a:extLst>
                  <a:ext uri="{28A0092B-C50C-407E-A947-70E740481C1C}">
                    <a14:useLocalDpi xmlns:a14="http://schemas.microsoft.com/office/drawing/2010/main" val="0"/>
                  </a:ext>
                </a:extLst>
              </a:blip>
              <a:srcRect/>
              <a:stretch>
                <a:fillRect/>
              </a:stretch>
            </p:blipFill>
            <p:spPr bwMode="auto">
              <a:xfrm>
                <a:off x="860799" y="0"/>
                <a:ext cx="414665" cy="70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noChangeArrowheads="1"/>
              </p:cNvPicPr>
              <p:nvPr/>
            </p:nvPicPr>
            <p:blipFill>
              <a:blip r:embed="rId10" cstate="print">
                <a:lum bright="10000" contrast="20000"/>
                <a:extLst>
                  <a:ext uri="{28A0092B-C50C-407E-A947-70E740481C1C}">
                    <a14:useLocalDpi xmlns:a14="http://schemas.microsoft.com/office/drawing/2010/main" val="0"/>
                  </a:ext>
                </a:extLst>
              </a:blip>
              <a:srcRect/>
              <a:stretch>
                <a:fillRect/>
              </a:stretch>
            </p:blipFill>
            <p:spPr bwMode="auto">
              <a:xfrm>
                <a:off x="632200" y="1"/>
                <a:ext cx="414668" cy="70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p:cNvPicPr>
                <a:picLocks noChangeAspect="1" noChangeArrowheads="1"/>
              </p:cNvPicPr>
              <p:nvPr/>
            </p:nvPicPr>
            <p:blipFill>
              <a:blip r:embed="rId10" cstate="print">
                <a:lum bright="10000" contrast="20000"/>
                <a:extLst>
                  <a:ext uri="{28A0092B-C50C-407E-A947-70E740481C1C}">
                    <a14:useLocalDpi xmlns:a14="http://schemas.microsoft.com/office/drawing/2010/main" val="0"/>
                  </a:ext>
                </a:extLst>
              </a:blip>
              <a:srcRect/>
              <a:stretch>
                <a:fillRect/>
              </a:stretch>
            </p:blipFill>
            <p:spPr bwMode="auto">
              <a:xfrm>
                <a:off x="390900" y="1"/>
                <a:ext cx="414668" cy="70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p:cNvPicPr>
                <a:picLocks noChangeAspect="1" noChangeArrowheads="1"/>
              </p:cNvPicPr>
              <p:nvPr/>
            </p:nvPicPr>
            <p:blipFill>
              <a:blip r:embed="rId10" cstate="print">
                <a:lum bright="10000" contrast="20000"/>
                <a:extLst>
                  <a:ext uri="{28A0092B-C50C-407E-A947-70E740481C1C}">
                    <a14:useLocalDpi xmlns:a14="http://schemas.microsoft.com/office/drawing/2010/main" val="0"/>
                  </a:ext>
                </a:extLst>
              </a:blip>
              <a:srcRect/>
              <a:stretch>
                <a:fillRect/>
              </a:stretch>
            </p:blipFill>
            <p:spPr bwMode="auto">
              <a:xfrm>
                <a:off x="162299" y="1"/>
                <a:ext cx="414664" cy="70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 name="Picture 13"/>
            <p:cNvPicPr>
              <a:picLocks noChangeAspect="1" noChangeArrowheads="1"/>
            </p:cNvPicPr>
            <p:nvPr/>
          </p:nvPicPr>
          <p:blipFill>
            <a:blip r:embed="rId11" cstate="print">
              <a:lum bright="10000"/>
              <a:extLst>
                <a:ext uri="{28A0092B-C50C-407E-A947-70E740481C1C}">
                  <a14:useLocalDpi xmlns:a14="http://schemas.microsoft.com/office/drawing/2010/main" val="0"/>
                </a:ext>
              </a:extLst>
            </a:blip>
            <a:srcRect/>
            <a:stretch>
              <a:fillRect/>
            </a:stretch>
          </p:blipFill>
          <p:spPr bwMode="auto">
            <a:xfrm>
              <a:off x="4932161" y="454897"/>
              <a:ext cx="1388864" cy="75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grpSp>
      <p:pic>
        <p:nvPicPr>
          <p:cNvPr id="37" name="Picture 13"/>
          <p:cNvPicPr>
            <a:picLocks noChangeAspect="1" noChangeArrowheads="1"/>
          </p:cNvPicPr>
          <p:nvPr/>
        </p:nvPicPr>
        <p:blipFill>
          <a:blip r:embed="rId12" cstate="print">
            <a:lum bright="10000"/>
            <a:extLst>
              <a:ext uri="{28A0092B-C50C-407E-A947-70E740481C1C}">
                <a14:useLocalDpi xmlns:a14="http://schemas.microsoft.com/office/drawing/2010/main" val="0"/>
              </a:ext>
            </a:extLst>
          </a:blip>
          <a:srcRect/>
          <a:stretch>
            <a:fillRect/>
          </a:stretch>
        </p:blipFill>
        <p:spPr bwMode="auto">
          <a:xfrm>
            <a:off x="4948337" y="4131394"/>
            <a:ext cx="138863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8" name="Up-Down Arrow 6"/>
          <p:cNvSpPr>
            <a:spLocks/>
          </p:cNvSpPr>
          <p:nvPr/>
        </p:nvSpPr>
        <p:spPr bwMode="auto">
          <a:xfrm rot="18444077">
            <a:off x="5252054" y="4507462"/>
            <a:ext cx="223837" cy="1300502"/>
          </a:xfrm>
          <a:prstGeom prst="upDownArrow">
            <a:avLst>
              <a:gd name="adj1" fmla="val 50000"/>
              <a:gd name="adj2" fmla="val 50054"/>
            </a:avLst>
          </a:prstGeom>
          <a:solidFill>
            <a:schemeClr val="tx2">
              <a:lumMod val="60000"/>
              <a:lumOff val="40000"/>
            </a:schemeClr>
          </a:solidFill>
          <a:ln>
            <a:noFill/>
          </a:ln>
        </p:spPr>
        <p:txBody>
          <a:bodyPr lIns="91436" tIns="45718" rIns="91436" bIns="45718" anchor="ctr"/>
          <a:lstStyle/>
          <a:p>
            <a:pPr algn="ctr"/>
            <a:endParaRPr lang="zh-CN" altLang="zh-CN" sz="2300">
              <a:solidFill>
                <a:srgbClr val="FFFFFF"/>
              </a:solidFill>
              <a:latin typeface="Segoe UI" pitchFamily="34" charset="0"/>
              <a:sym typeface="Segoe UI" pitchFamily="34" charset="0"/>
            </a:endParaRPr>
          </a:p>
        </p:txBody>
      </p:sp>
      <p:sp>
        <p:nvSpPr>
          <p:cNvPr id="39" name="Up-Down Arrow 118"/>
          <p:cNvSpPr>
            <a:spLocks/>
          </p:cNvSpPr>
          <p:nvPr/>
        </p:nvSpPr>
        <p:spPr bwMode="auto">
          <a:xfrm rot="2919569">
            <a:off x="1860866" y="4604541"/>
            <a:ext cx="223837" cy="972995"/>
          </a:xfrm>
          <a:prstGeom prst="upDownArrow">
            <a:avLst>
              <a:gd name="adj1" fmla="val 50000"/>
              <a:gd name="adj2" fmla="val 50057"/>
            </a:avLst>
          </a:prstGeom>
          <a:solidFill>
            <a:schemeClr val="tx2">
              <a:lumMod val="60000"/>
              <a:lumOff val="40000"/>
            </a:schemeClr>
          </a:solidFill>
          <a:ln>
            <a:noFill/>
          </a:ln>
        </p:spPr>
        <p:txBody>
          <a:bodyPr lIns="91436" tIns="45718" rIns="91436" bIns="45718" anchor="ctr"/>
          <a:lstStyle/>
          <a:p>
            <a:pPr algn="ctr"/>
            <a:endParaRPr lang="zh-CN" altLang="zh-CN" sz="2300">
              <a:solidFill>
                <a:srgbClr val="FFFFFF"/>
              </a:solidFill>
              <a:latin typeface="Segoe UI" pitchFamily="34" charset="0"/>
              <a:sym typeface="Segoe UI" pitchFamily="34" charset="0"/>
            </a:endParaRPr>
          </a:p>
        </p:txBody>
      </p:sp>
      <p:sp>
        <p:nvSpPr>
          <p:cNvPr id="40" name="Up-Down Arrow 119"/>
          <p:cNvSpPr>
            <a:spLocks/>
          </p:cNvSpPr>
          <p:nvPr/>
        </p:nvSpPr>
        <p:spPr bwMode="auto">
          <a:xfrm rot="2919569">
            <a:off x="2346172" y="4589259"/>
            <a:ext cx="223837" cy="990858"/>
          </a:xfrm>
          <a:prstGeom prst="upDownArrow">
            <a:avLst>
              <a:gd name="adj1" fmla="val 50000"/>
              <a:gd name="adj2" fmla="val 50074"/>
            </a:avLst>
          </a:prstGeom>
          <a:solidFill>
            <a:schemeClr val="tx2">
              <a:lumMod val="60000"/>
              <a:lumOff val="40000"/>
            </a:schemeClr>
          </a:solidFill>
          <a:ln>
            <a:noFill/>
          </a:ln>
        </p:spPr>
        <p:txBody>
          <a:bodyPr lIns="91436" tIns="45718" rIns="91436" bIns="45718" anchor="ctr"/>
          <a:lstStyle/>
          <a:p>
            <a:pPr algn="ctr"/>
            <a:endParaRPr lang="zh-CN" altLang="zh-CN" sz="2300">
              <a:solidFill>
                <a:srgbClr val="FFFFFF"/>
              </a:solidFill>
              <a:latin typeface="Segoe UI" pitchFamily="34" charset="0"/>
              <a:sym typeface="Segoe UI" pitchFamily="34" charset="0"/>
            </a:endParaRPr>
          </a:p>
        </p:txBody>
      </p:sp>
      <p:sp>
        <p:nvSpPr>
          <p:cNvPr id="41" name="Up-Down Arrow 120"/>
          <p:cNvSpPr>
            <a:spLocks/>
          </p:cNvSpPr>
          <p:nvPr/>
        </p:nvSpPr>
        <p:spPr bwMode="auto">
          <a:xfrm rot="2919569">
            <a:off x="2604604" y="4515764"/>
            <a:ext cx="223838" cy="1560125"/>
          </a:xfrm>
          <a:prstGeom prst="upDownArrow">
            <a:avLst>
              <a:gd name="adj1" fmla="val 50000"/>
              <a:gd name="adj2" fmla="val 50067"/>
            </a:avLst>
          </a:prstGeom>
          <a:solidFill>
            <a:schemeClr val="tx2">
              <a:lumMod val="60000"/>
              <a:lumOff val="40000"/>
            </a:schemeClr>
          </a:solidFill>
          <a:ln>
            <a:noFill/>
          </a:ln>
        </p:spPr>
        <p:txBody>
          <a:bodyPr lIns="91436" tIns="45718" rIns="91436" bIns="45718" anchor="ctr"/>
          <a:lstStyle/>
          <a:p>
            <a:pPr algn="ctr"/>
            <a:endParaRPr lang="zh-CN" altLang="zh-CN" sz="2300">
              <a:solidFill>
                <a:srgbClr val="FFFFFF"/>
              </a:solidFill>
              <a:latin typeface="Segoe UI" pitchFamily="34" charset="0"/>
              <a:sym typeface="Segoe UI" pitchFamily="34" charset="0"/>
            </a:endParaRPr>
          </a:p>
        </p:txBody>
      </p:sp>
      <p:sp>
        <p:nvSpPr>
          <p:cNvPr id="42" name="Up-Down Arrow 123"/>
          <p:cNvSpPr>
            <a:spLocks/>
          </p:cNvSpPr>
          <p:nvPr/>
        </p:nvSpPr>
        <p:spPr bwMode="auto">
          <a:xfrm rot="18117446">
            <a:off x="6440011" y="4280254"/>
            <a:ext cx="223838" cy="1275492"/>
          </a:xfrm>
          <a:prstGeom prst="upDownArrow">
            <a:avLst>
              <a:gd name="adj1" fmla="val 50000"/>
              <a:gd name="adj2" fmla="val 50040"/>
            </a:avLst>
          </a:prstGeom>
          <a:solidFill>
            <a:schemeClr val="tx2">
              <a:lumMod val="60000"/>
              <a:lumOff val="40000"/>
            </a:schemeClr>
          </a:solidFill>
          <a:ln>
            <a:noFill/>
          </a:ln>
        </p:spPr>
        <p:txBody>
          <a:bodyPr lIns="91436" tIns="45718" rIns="91436" bIns="45718" anchor="ctr"/>
          <a:lstStyle/>
          <a:p>
            <a:pPr algn="ctr"/>
            <a:endParaRPr lang="zh-CN" altLang="zh-CN" sz="2300">
              <a:solidFill>
                <a:srgbClr val="FFFFFF"/>
              </a:solidFill>
              <a:latin typeface="Segoe UI" pitchFamily="34" charset="0"/>
              <a:sym typeface="Segoe UI" pitchFamily="34" charset="0"/>
            </a:endParaRPr>
          </a:p>
        </p:txBody>
      </p:sp>
      <p:pic>
        <p:nvPicPr>
          <p:cNvPr id="5123" name="Picture 3" descr="C:\Users\WYG\Desktop\u=2674970283,2562401958&amp;fm=27&amp;gp=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25030" y="775419"/>
            <a:ext cx="1594118" cy="1594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C:\Users\WYG\Desktop\u=2744966476,3329080390&amp;fm=27&amp;gp=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3858" b="13858"/>
          <a:stretch/>
        </p:blipFill>
        <p:spPr bwMode="auto">
          <a:xfrm>
            <a:off x="377174" y="1080747"/>
            <a:ext cx="1516653" cy="15224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C:\Users\WYG\Desktop\u=1749232334,213787806&amp;fm=27&amp;gp=0.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5404" b="5404"/>
          <a:stretch/>
        </p:blipFill>
        <p:spPr bwMode="auto">
          <a:xfrm>
            <a:off x="7054482" y="1117028"/>
            <a:ext cx="1453725" cy="14498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0" name="Rectangle 122"/>
          <p:cNvSpPr>
            <a:spLocks noChangeArrowheads="1"/>
          </p:cNvSpPr>
          <p:nvPr/>
        </p:nvSpPr>
        <p:spPr bwMode="auto">
          <a:xfrm>
            <a:off x="5065018" y="2743828"/>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ts val="2400"/>
              </a:lnSpc>
            </a:pPr>
            <a:r>
              <a:rPr lang="zh-CN" altLang="en-US" b="1" dirty="0" smtClean="0">
                <a:solidFill>
                  <a:schemeClr val="bg1"/>
                </a:solidFill>
                <a:latin typeface="黑体" panose="02010609060101010101" pitchFamily="49" charset="-122"/>
                <a:ea typeface="黑体" panose="02010609060101010101" pitchFamily="49" charset="-122"/>
              </a:rPr>
              <a:t>推动转移转化</a:t>
            </a:r>
            <a:endParaRPr lang="zh-CN" altLang="en-US" b="1" dirty="0">
              <a:solidFill>
                <a:schemeClr val="bg1"/>
              </a:solidFill>
              <a:latin typeface="黑体" panose="02010609060101010101" pitchFamily="49" charset="-122"/>
              <a:ea typeface="黑体" panose="02010609060101010101" pitchFamily="49" charset="-122"/>
            </a:endParaRPr>
          </a:p>
        </p:txBody>
      </p:sp>
      <p:pic>
        <p:nvPicPr>
          <p:cNvPr id="5127"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34037" y="775420"/>
            <a:ext cx="1486990" cy="166916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descr="C:\Users\WYG\Desktop\u=3691895855,44966425&amp;fm=27&amp;gp=0.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99992" y="2293143"/>
            <a:ext cx="674075" cy="507778"/>
          </a:xfrm>
          <a:prstGeom prst="rect">
            <a:avLst/>
          </a:prstGeom>
          <a:noFill/>
          <a:extLst>
            <a:ext uri="{909E8E84-426E-40DD-AFC4-6F175D3DCCD1}">
              <a14:hiddenFill xmlns:a14="http://schemas.microsoft.com/office/drawing/2010/main">
                <a:solidFill>
                  <a:srgbClr val="FFFFFF"/>
                </a:solidFill>
              </a14:hiddenFill>
            </a:ext>
          </a:extLst>
        </p:spPr>
      </p:pic>
      <p:sp>
        <p:nvSpPr>
          <p:cNvPr id="43" name="标题 1"/>
          <p:cNvSpPr>
            <a:spLocks noGrp="1"/>
          </p:cNvSpPr>
          <p:nvPr>
            <p:ph type="title"/>
          </p:nvPr>
        </p:nvSpPr>
        <p:spPr>
          <a:xfrm>
            <a:off x="457200" y="44624"/>
            <a:ext cx="8229600" cy="792088"/>
          </a:xfrm>
        </p:spPr>
        <p:txBody>
          <a:bodyPr>
            <a:normAutofit/>
          </a:bodyPr>
          <a:lstStyle/>
          <a:p>
            <a:r>
              <a:rPr lang="zh-CN" altLang="en-US" sz="2800" dirty="0"/>
              <a:t>人工智能平台</a:t>
            </a:r>
          </a:p>
        </p:txBody>
      </p:sp>
    </p:spTree>
    <p:extLst>
      <p:ext uri="{BB962C8B-B14F-4D97-AF65-F5344CB8AC3E}">
        <p14:creationId xmlns:p14="http://schemas.microsoft.com/office/powerpoint/2010/main" val="422769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8F0297B-74EE-4DFC-ABDB-FDDC7F63A478}"/>
              </a:ext>
            </a:extLst>
          </p:cNvPr>
          <p:cNvSpPr>
            <a:spLocks noGrp="1"/>
          </p:cNvSpPr>
          <p:nvPr>
            <p:ph type="ctrTitle"/>
          </p:nvPr>
        </p:nvSpPr>
        <p:spPr/>
        <p:txBody>
          <a:bodyPr>
            <a:normAutofit/>
          </a:bodyPr>
          <a:lstStyle/>
          <a:p>
            <a:r>
              <a:rPr lang="zh-CN" altLang="en-US" sz="6000" dirty="0"/>
              <a:t>谢 谢！</a:t>
            </a:r>
          </a:p>
        </p:txBody>
      </p:sp>
      <p:sp>
        <p:nvSpPr>
          <p:cNvPr id="3" name="副标题 2">
            <a:extLst>
              <a:ext uri="{FF2B5EF4-FFF2-40B4-BE49-F238E27FC236}">
                <a16:creationId xmlns:a16="http://schemas.microsoft.com/office/drawing/2014/main" xmlns="" id="{83099F8F-A979-4377-8784-63C57B22DFD1}"/>
              </a:ext>
            </a:extLst>
          </p:cNvPr>
          <p:cNvSpPr>
            <a:spLocks noGrp="1"/>
          </p:cNvSpPr>
          <p:nvPr>
            <p:ph type="subTitle" idx="1"/>
          </p:nvPr>
        </p:nvSpPr>
        <p:spPr/>
        <p:txBody>
          <a:bodyPr/>
          <a:lstStyle/>
          <a:p>
            <a:r>
              <a:rPr lang="en-US" altLang="zh-CN" dirty="0"/>
              <a:t>caorq@sccas.cn</a:t>
            </a:r>
            <a:endParaRPr lang="zh-CN" altLang="en-US" dirty="0"/>
          </a:p>
          <a:p>
            <a:endParaRPr lang="zh-CN" altLang="en-US" dirty="0"/>
          </a:p>
        </p:txBody>
      </p:sp>
    </p:spTree>
    <p:extLst>
      <p:ext uri="{BB962C8B-B14F-4D97-AF65-F5344CB8AC3E}">
        <p14:creationId xmlns:p14="http://schemas.microsoft.com/office/powerpoint/2010/main" val="4552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395536" y="155104"/>
            <a:ext cx="8133347" cy="609600"/>
          </a:xfrm>
        </p:spPr>
        <p:txBody>
          <a:bodyPr>
            <a:normAutofit/>
          </a:bodyPr>
          <a:lstStyle/>
          <a:p>
            <a:r>
              <a:rPr lang="zh-CN" altLang="en-US" sz="2800" dirty="0"/>
              <a:t>人工智能平台</a:t>
            </a:r>
          </a:p>
        </p:txBody>
      </p:sp>
      <p:sp>
        <p:nvSpPr>
          <p:cNvPr id="9" name="object 3"/>
          <p:cNvSpPr/>
          <p:nvPr/>
        </p:nvSpPr>
        <p:spPr>
          <a:xfrm>
            <a:off x="161228" y="3803173"/>
            <a:ext cx="7911083" cy="2545080"/>
          </a:xfrm>
          <a:prstGeom prst="rect">
            <a:avLst/>
          </a:prstGeom>
          <a:blipFill>
            <a:blip r:embed="rId3" cstate="print"/>
            <a:stretch>
              <a:fillRect/>
            </a:stretch>
          </a:blipFill>
        </p:spPr>
        <p:txBody>
          <a:bodyPr wrap="square" lIns="0" tIns="0" rIns="0" bIns="0" rtlCol="0"/>
          <a:lstStyle/>
          <a:p>
            <a:endParaRPr/>
          </a:p>
        </p:txBody>
      </p:sp>
      <p:sp>
        <p:nvSpPr>
          <p:cNvPr id="10" name="object 4"/>
          <p:cNvSpPr/>
          <p:nvPr/>
        </p:nvSpPr>
        <p:spPr>
          <a:xfrm>
            <a:off x="5869668" y="4740433"/>
            <a:ext cx="3188335" cy="1195070"/>
          </a:xfrm>
          <a:custGeom>
            <a:avLst/>
            <a:gdLst/>
            <a:ahLst/>
            <a:cxnLst/>
            <a:rect l="l" t="t" r="r" b="b"/>
            <a:pathLst>
              <a:path w="3188334" h="1195070">
                <a:moveTo>
                  <a:pt x="743712" y="737615"/>
                </a:moveTo>
                <a:lnTo>
                  <a:pt x="742550" y="737615"/>
                </a:lnTo>
                <a:lnTo>
                  <a:pt x="743330" y="727783"/>
                </a:lnTo>
                <a:lnTo>
                  <a:pt x="746646" y="714076"/>
                </a:lnTo>
                <a:lnTo>
                  <a:pt x="751966" y="701244"/>
                </a:lnTo>
                <a:lnTo>
                  <a:pt x="752816" y="699845"/>
                </a:lnTo>
                <a:lnTo>
                  <a:pt x="751332" y="712215"/>
                </a:lnTo>
                <a:lnTo>
                  <a:pt x="748283" y="712215"/>
                </a:lnTo>
                <a:lnTo>
                  <a:pt x="745235" y="724915"/>
                </a:lnTo>
                <a:lnTo>
                  <a:pt x="743712" y="737615"/>
                </a:lnTo>
                <a:close/>
              </a:path>
              <a:path w="3188334" h="1195070">
                <a:moveTo>
                  <a:pt x="760476" y="699515"/>
                </a:moveTo>
                <a:lnTo>
                  <a:pt x="753016" y="699515"/>
                </a:lnTo>
                <a:lnTo>
                  <a:pt x="759120" y="689465"/>
                </a:lnTo>
                <a:lnTo>
                  <a:pt x="789905" y="662218"/>
                </a:lnTo>
                <a:lnTo>
                  <a:pt x="831123" y="650831"/>
                </a:lnTo>
                <a:lnTo>
                  <a:pt x="1145500" y="650749"/>
                </a:lnTo>
                <a:lnTo>
                  <a:pt x="1150619" y="661415"/>
                </a:lnTo>
                <a:lnTo>
                  <a:pt x="801624" y="661415"/>
                </a:lnTo>
                <a:lnTo>
                  <a:pt x="786383" y="674115"/>
                </a:lnTo>
                <a:lnTo>
                  <a:pt x="777240" y="674115"/>
                </a:lnTo>
                <a:lnTo>
                  <a:pt x="762000" y="686815"/>
                </a:lnTo>
                <a:lnTo>
                  <a:pt x="760476" y="699515"/>
                </a:lnTo>
                <a:close/>
              </a:path>
              <a:path w="3188334" h="1195070">
                <a:moveTo>
                  <a:pt x="1038069" y="587093"/>
                </a:moveTo>
                <a:lnTo>
                  <a:pt x="1034748" y="585215"/>
                </a:lnTo>
                <a:lnTo>
                  <a:pt x="1037844" y="585215"/>
                </a:lnTo>
                <a:lnTo>
                  <a:pt x="1038069" y="587093"/>
                </a:lnTo>
                <a:close/>
              </a:path>
              <a:path w="3188334" h="1195070">
                <a:moveTo>
                  <a:pt x="1013545" y="573223"/>
                </a:moveTo>
                <a:lnTo>
                  <a:pt x="1012293" y="572515"/>
                </a:lnTo>
                <a:lnTo>
                  <a:pt x="1013460" y="572515"/>
                </a:lnTo>
                <a:lnTo>
                  <a:pt x="1013545" y="573223"/>
                </a:lnTo>
                <a:close/>
              </a:path>
              <a:path w="3188334" h="1195070">
                <a:moveTo>
                  <a:pt x="992290" y="561202"/>
                </a:moveTo>
                <a:lnTo>
                  <a:pt x="989837" y="559815"/>
                </a:lnTo>
                <a:lnTo>
                  <a:pt x="992124" y="559815"/>
                </a:lnTo>
                <a:lnTo>
                  <a:pt x="992290" y="561202"/>
                </a:lnTo>
                <a:close/>
              </a:path>
              <a:path w="3188334" h="1195070">
                <a:moveTo>
                  <a:pt x="971499" y="549444"/>
                </a:moveTo>
                <a:lnTo>
                  <a:pt x="967382" y="547115"/>
                </a:lnTo>
                <a:lnTo>
                  <a:pt x="969264" y="547115"/>
                </a:lnTo>
                <a:lnTo>
                  <a:pt x="971499" y="549444"/>
                </a:lnTo>
                <a:close/>
              </a:path>
              <a:path w="3188334" h="1195070">
                <a:moveTo>
                  <a:pt x="946511" y="535311"/>
                </a:moveTo>
                <a:lnTo>
                  <a:pt x="944926" y="534415"/>
                </a:lnTo>
                <a:lnTo>
                  <a:pt x="946403" y="534415"/>
                </a:lnTo>
                <a:lnTo>
                  <a:pt x="946511" y="535311"/>
                </a:lnTo>
                <a:close/>
              </a:path>
              <a:path w="3188334" h="1195070">
                <a:moveTo>
                  <a:pt x="924281" y="522739"/>
                </a:moveTo>
                <a:lnTo>
                  <a:pt x="922471" y="521715"/>
                </a:lnTo>
                <a:lnTo>
                  <a:pt x="923544" y="521715"/>
                </a:lnTo>
                <a:lnTo>
                  <a:pt x="924281" y="522739"/>
                </a:lnTo>
                <a:close/>
              </a:path>
              <a:path w="3188334" h="1195070">
                <a:moveTo>
                  <a:pt x="878005" y="496567"/>
                </a:moveTo>
                <a:lnTo>
                  <a:pt x="877560" y="496315"/>
                </a:lnTo>
                <a:lnTo>
                  <a:pt x="877824" y="496315"/>
                </a:lnTo>
                <a:lnTo>
                  <a:pt x="878005" y="496567"/>
                </a:lnTo>
                <a:close/>
              </a:path>
              <a:path w="3188334" h="1195070">
                <a:moveTo>
                  <a:pt x="701267" y="396611"/>
                </a:moveTo>
                <a:lnTo>
                  <a:pt x="697916" y="394715"/>
                </a:lnTo>
                <a:lnTo>
                  <a:pt x="701040" y="394715"/>
                </a:lnTo>
                <a:lnTo>
                  <a:pt x="701267" y="396611"/>
                </a:lnTo>
                <a:close/>
              </a:path>
              <a:path w="3188334" h="1195070">
                <a:moveTo>
                  <a:pt x="676742" y="382740"/>
                </a:moveTo>
                <a:lnTo>
                  <a:pt x="675460" y="382015"/>
                </a:lnTo>
                <a:lnTo>
                  <a:pt x="676655" y="382015"/>
                </a:lnTo>
                <a:lnTo>
                  <a:pt x="676742" y="382740"/>
                </a:lnTo>
                <a:close/>
              </a:path>
              <a:path w="3188334" h="1195070">
                <a:moveTo>
                  <a:pt x="655488" y="370719"/>
                </a:moveTo>
                <a:lnTo>
                  <a:pt x="653005" y="369315"/>
                </a:lnTo>
                <a:lnTo>
                  <a:pt x="655319" y="369315"/>
                </a:lnTo>
                <a:lnTo>
                  <a:pt x="655488" y="370719"/>
                </a:lnTo>
                <a:close/>
              </a:path>
              <a:path w="3188334" h="1195070">
                <a:moveTo>
                  <a:pt x="633772" y="358438"/>
                </a:moveTo>
                <a:lnTo>
                  <a:pt x="630549" y="356615"/>
                </a:lnTo>
                <a:lnTo>
                  <a:pt x="632460" y="356615"/>
                </a:lnTo>
                <a:lnTo>
                  <a:pt x="633772" y="358438"/>
                </a:lnTo>
                <a:close/>
              </a:path>
              <a:path w="3188334" h="1195070">
                <a:moveTo>
                  <a:pt x="609709" y="344829"/>
                </a:moveTo>
                <a:lnTo>
                  <a:pt x="608094" y="343915"/>
                </a:lnTo>
                <a:lnTo>
                  <a:pt x="609600" y="343915"/>
                </a:lnTo>
                <a:lnTo>
                  <a:pt x="609709" y="344829"/>
                </a:lnTo>
                <a:close/>
              </a:path>
              <a:path w="3188334" h="1195070">
                <a:moveTo>
                  <a:pt x="587497" y="332266"/>
                </a:moveTo>
                <a:lnTo>
                  <a:pt x="585638" y="331215"/>
                </a:lnTo>
                <a:lnTo>
                  <a:pt x="586740" y="331215"/>
                </a:lnTo>
                <a:lnTo>
                  <a:pt x="587497" y="332266"/>
                </a:lnTo>
                <a:close/>
              </a:path>
              <a:path w="3188334" h="1195070">
                <a:moveTo>
                  <a:pt x="541220" y="306094"/>
                </a:moveTo>
                <a:lnTo>
                  <a:pt x="540727" y="305815"/>
                </a:lnTo>
                <a:lnTo>
                  <a:pt x="541019" y="305815"/>
                </a:lnTo>
                <a:lnTo>
                  <a:pt x="541220" y="306094"/>
                </a:lnTo>
                <a:close/>
              </a:path>
              <a:path w="3188334" h="1195070">
                <a:moveTo>
                  <a:pt x="364465" y="206128"/>
                </a:moveTo>
                <a:lnTo>
                  <a:pt x="361083" y="204215"/>
                </a:lnTo>
                <a:lnTo>
                  <a:pt x="364235" y="204215"/>
                </a:lnTo>
                <a:lnTo>
                  <a:pt x="364465" y="206128"/>
                </a:lnTo>
                <a:close/>
              </a:path>
              <a:path w="3188334" h="1195070">
                <a:moveTo>
                  <a:pt x="339941" y="192258"/>
                </a:moveTo>
                <a:lnTo>
                  <a:pt x="338628" y="191515"/>
                </a:lnTo>
                <a:lnTo>
                  <a:pt x="339851" y="191515"/>
                </a:lnTo>
                <a:lnTo>
                  <a:pt x="339941" y="192258"/>
                </a:lnTo>
                <a:close/>
              </a:path>
              <a:path w="3188334" h="1195070">
                <a:moveTo>
                  <a:pt x="318686" y="180237"/>
                </a:moveTo>
                <a:lnTo>
                  <a:pt x="316172" y="178815"/>
                </a:lnTo>
                <a:lnTo>
                  <a:pt x="318516" y="178815"/>
                </a:lnTo>
                <a:lnTo>
                  <a:pt x="318686" y="180237"/>
                </a:lnTo>
                <a:close/>
              </a:path>
              <a:path w="3188334" h="1195070">
                <a:moveTo>
                  <a:pt x="296987" y="167965"/>
                </a:moveTo>
                <a:lnTo>
                  <a:pt x="293717" y="166115"/>
                </a:lnTo>
                <a:lnTo>
                  <a:pt x="295655" y="166115"/>
                </a:lnTo>
                <a:lnTo>
                  <a:pt x="296987" y="167965"/>
                </a:lnTo>
                <a:close/>
              </a:path>
              <a:path w="3188334" h="1195070">
                <a:moveTo>
                  <a:pt x="250711" y="141793"/>
                </a:moveTo>
                <a:lnTo>
                  <a:pt x="248806" y="140715"/>
                </a:lnTo>
                <a:lnTo>
                  <a:pt x="249935" y="140715"/>
                </a:lnTo>
                <a:lnTo>
                  <a:pt x="250711" y="141793"/>
                </a:lnTo>
                <a:close/>
              </a:path>
              <a:path w="3188334" h="1195070">
                <a:moveTo>
                  <a:pt x="204436" y="115621"/>
                </a:moveTo>
                <a:lnTo>
                  <a:pt x="203895" y="115315"/>
                </a:lnTo>
                <a:lnTo>
                  <a:pt x="204216" y="115315"/>
                </a:lnTo>
                <a:lnTo>
                  <a:pt x="204436" y="115621"/>
                </a:lnTo>
                <a:close/>
              </a:path>
              <a:path w="3188334" h="1195070">
                <a:moveTo>
                  <a:pt x="27663" y="15645"/>
                </a:moveTo>
                <a:lnTo>
                  <a:pt x="0" y="0"/>
                </a:lnTo>
                <a:lnTo>
                  <a:pt x="37131" y="13715"/>
                </a:lnTo>
                <a:lnTo>
                  <a:pt x="27432" y="13715"/>
                </a:lnTo>
                <a:lnTo>
                  <a:pt x="27663" y="15645"/>
                </a:lnTo>
                <a:close/>
              </a:path>
              <a:path w="3188334" h="1195070">
                <a:moveTo>
                  <a:pt x="71513" y="26415"/>
                </a:moveTo>
                <a:lnTo>
                  <a:pt x="46706" y="26415"/>
                </a:lnTo>
                <a:lnTo>
                  <a:pt x="44171" y="24981"/>
                </a:lnTo>
                <a:lnTo>
                  <a:pt x="32003" y="13715"/>
                </a:lnTo>
                <a:lnTo>
                  <a:pt x="37131" y="13715"/>
                </a:lnTo>
                <a:lnTo>
                  <a:pt x="71513" y="26415"/>
                </a:lnTo>
                <a:close/>
              </a:path>
              <a:path w="3188334" h="1195070">
                <a:moveTo>
                  <a:pt x="755903" y="1156983"/>
                </a:moveTo>
                <a:lnTo>
                  <a:pt x="755725" y="1156715"/>
                </a:lnTo>
                <a:lnTo>
                  <a:pt x="755903" y="1156715"/>
                </a:lnTo>
                <a:lnTo>
                  <a:pt x="755903" y="1156983"/>
                </a:lnTo>
                <a:close/>
              </a:path>
              <a:path w="3188334" h="1195070">
                <a:moveTo>
                  <a:pt x="749808" y="1145267"/>
                </a:moveTo>
                <a:lnTo>
                  <a:pt x="749227" y="1144015"/>
                </a:lnTo>
                <a:lnTo>
                  <a:pt x="749808" y="1144015"/>
                </a:lnTo>
                <a:lnTo>
                  <a:pt x="749808" y="1145267"/>
                </a:lnTo>
                <a:close/>
              </a:path>
              <a:path w="3188334" h="1195070">
                <a:moveTo>
                  <a:pt x="745235" y="1131887"/>
                </a:moveTo>
                <a:lnTo>
                  <a:pt x="745071" y="1131315"/>
                </a:lnTo>
                <a:lnTo>
                  <a:pt x="745235" y="1131315"/>
                </a:lnTo>
                <a:lnTo>
                  <a:pt x="745235" y="1131887"/>
                </a:lnTo>
                <a:close/>
              </a:path>
              <a:path w="3188334" h="1195070">
                <a:moveTo>
                  <a:pt x="743712" y="1125167"/>
                </a:moveTo>
                <a:lnTo>
                  <a:pt x="742910" y="1118615"/>
                </a:lnTo>
                <a:lnTo>
                  <a:pt x="743712" y="1118615"/>
                </a:lnTo>
                <a:lnTo>
                  <a:pt x="743712" y="1125167"/>
                </a:lnTo>
                <a:close/>
              </a:path>
              <a:path w="3188334" h="1195070">
                <a:moveTo>
                  <a:pt x="3186580" y="1132181"/>
                </a:moveTo>
                <a:lnTo>
                  <a:pt x="3186684" y="1131315"/>
                </a:lnTo>
                <a:lnTo>
                  <a:pt x="3186580" y="1132181"/>
                </a:lnTo>
                <a:close/>
              </a:path>
              <a:path w="3188334" h="1195070">
                <a:moveTo>
                  <a:pt x="3175974" y="1157063"/>
                </a:moveTo>
                <a:lnTo>
                  <a:pt x="3176016" y="1156715"/>
                </a:lnTo>
                <a:lnTo>
                  <a:pt x="3176186" y="1156715"/>
                </a:lnTo>
                <a:lnTo>
                  <a:pt x="3175974" y="1157063"/>
                </a:lnTo>
                <a:close/>
              </a:path>
              <a:path w="3188334" h="1195070">
                <a:moveTo>
                  <a:pt x="3130246" y="1195020"/>
                </a:moveTo>
                <a:lnTo>
                  <a:pt x="3130295" y="1194815"/>
                </a:lnTo>
                <a:lnTo>
                  <a:pt x="3130701" y="1194815"/>
                </a:lnTo>
                <a:lnTo>
                  <a:pt x="3130246" y="1195020"/>
                </a:lnTo>
                <a:close/>
              </a:path>
              <a:path w="3188334" h="1195070">
                <a:moveTo>
                  <a:pt x="140278" y="51815"/>
                </a:moveTo>
                <a:lnTo>
                  <a:pt x="115824" y="51815"/>
                </a:lnTo>
                <a:lnTo>
                  <a:pt x="102108" y="39115"/>
                </a:lnTo>
                <a:lnTo>
                  <a:pt x="86867" y="39115"/>
                </a:lnTo>
                <a:lnTo>
                  <a:pt x="74239" y="27422"/>
                </a:lnTo>
                <a:lnTo>
                  <a:pt x="140278" y="51815"/>
                </a:lnTo>
                <a:close/>
              </a:path>
              <a:path w="3188334" h="1195070">
                <a:moveTo>
                  <a:pt x="243424" y="89915"/>
                </a:moveTo>
                <a:lnTo>
                  <a:pt x="214883" y="89915"/>
                </a:lnTo>
                <a:lnTo>
                  <a:pt x="201167" y="77215"/>
                </a:lnTo>
                <a:lnTo>
                  <a:pt x="185928" y="77215"/>
                </a:lnTo>
                <a:lnTo>
                  <a:pt x="172212" y="64515"/>
                </a:lnTo>
                <a:lnTo>
                  <a:pt x="147828" y="64515"/>
                </a:lnTo>
                <a:lnTo>
                  <a:pt x="145218" y="53640"/>
                </a:lnTo>
                <a:lnTo>
                  <a:pt x="243424" y="89915"/>
                </a:lnTo>
                <a:close/>
              </a:path>
              <a:path w="3188334" h="1195070">
                <a:moveTo>
                  <a:pt x="312189" y="115315"/>
                </a:moveTo>
                <a:lnTo>
                  <a:pt x="284987" y="115315"/>
                </a:lnTo>
                <a:lnTo>
                  <a:pt x="275844" y="102615"/>
                </a:lnTo>
                <a:lnTo>
                  <a:pt x="256032" y="102615"/>
                </a:lnTo>
                <a:lnTo>
                  <a:pt x="248142" y="91658"/>
                </a:lnTo>
                <a:lnTo>
                  <a:pt x="312189" y="115315"/>
                </a:lnTo>
                <a:close/>
              </a:path>
              <a:path w="3188334" h="1195070">
                <a:moveTo>
                  <a:pt x="380953" y="140715"/>
                </a:moveTo>
                <a:lnTo>
                  <a:pt x="355092" y="140715"/>
                </a:lnTo>
                <a:lnTo>
                  <a:pt x="345948" y="128015"/>
                </a:lnTo>
                <a:lnTo>
                  <a:pt x="316992" y="128015"/>
                </a:lnTo>
                <a:lnTo>
                  <a:pt x="314114" y="116026"/>
                </a:lnTo>
                <a:lnTo>
                  <a:pt x="380953" y="140715"/>
                </a:lnTo>
                <a:close/>
              </a:path>
              <a:path w="3188334" h="1195070">
                <a:moveTo>
                  <a:pt x="415335" y="153415"/>
                </a:moveTo>
                <a:lnTo>
                  <a:pt x="387096" y="153415"/>
                </a:lnTo>
                <a:lnTo>
                  <a:pt x="384349" y="141969"/>
                </a:lnTo>
                <a:lnTo>
                  <a:pt x="415335" y="153415"/>
                </a:lnTo>
                <a:close/>
              </a:path>
              <a:path w="3188334" h="1195070">
                <a:moveTo>
                  <a:pt x="449717" y="166115"/>
                </a:moveTo>
                <a:lnTo>
                  <a:pt x="425196" y="166115"/>
                </a:lnTo>
                <a:lnTo>
                  <a:pt x="416311" y="153775"/>
                </a:lnTo>
                <a:lnTo>
                  <a:pt x="449717" y="166115"/>
                </a:lnTo>
                <a:close/>
              </a:path>
              <a:path w="3188334" h="1195070">
                <a:moveTo>
                  <a:pt x="484100" y="178815"/>
                </a:moveTo>
                <a:lnTo>
                  <a:pt x="457199" y="178815"/>
                </a:lnTo>
                <a:lnTo>
                  <a:pt x="454583" y="167912"/>
                </a:lnTo>
                <a:lnTo>
                  <a:pt x="484100" y="178815"/>
                </a:lnTo>
                <a:close/>
              </a:path>
              <a:path w="3188334" h="1195070">
                <a:moveTo>
                  <a:pt x="552864" y="204215"/>
                </a:moveTo>
                <a:lnTo>
                  <a:pt x="524255" y="204215"/>
                </a:lnTo>
                <a:lnTo>
                  <a:pt x="515112" y="191515"/>
                </a:lnTo>
                <a:lnTo>
                  <a:pt x="495299" y="191515"/>
                </a:lnTo>
                <a:lnTo>
                  <a:pt x="486900" y="179849"/>
                </a:lnTo>
                <a:lnTo>
                  <a:pt x="552864" y="204215"/>
                </a:lnTo>
                <a:close/>
              </a:path>
              <a:path w="3188334" h="1195070">
                <a:moveTo>
                  <a:pt x="621628" y="229615"/>
                </a:moveTo>
                <a:lnTo>
                  <a:pt x="594360" y="229615"/>
                </a:lnTo>
                <a:lnTo>
                  <a:pt x="585216" y="216915"/>
                </a:lnTo>
                <a:lnTo>
                  <a:pt x="569976" y="216915"/>
                </a:lnTo>
                <a:lnTo>
                  <a:pt x="558513" y="206302"/>
                </a:lnTo>
                <a:lnTo>
                  <a:pt x="621628" y="229615"/>
                </a:lnTo>
                <a:close/>
              </a:path>
              <a:path w="3188334" h="1195070">
                <a:moveTo>
                  <a:pt x="690393" y="255015"/>
                </a:moveTo>
                <a:lnTo>
                  <a:pt x="669035" y="255015"/>
                </a:lnTo>
                <a:lnTo>
                  <a:pt x="655319" y="242315"/>
                </a:lnTo>
                <a:lnTo>
                  <a:pt x="626364" y="242315"/>
                </a:lnTo>
                <a:lnTo>
                  <a:pt x="623480" y="230299"/>
                </a:lnTo>
                <a:lnTo>
                  <a:pt x="690393" y="255015"/>
                </a:lnTo>
                <a:close/>
              </a:path>
              <a:path w="3188334" h="1195070">
                <a:moveTo>
                  <a:pt x="724775" y="267715"/>
                </a:moveTo>
                <a:lnTo>
                  <a:pt x="696467" y="267715"/>
                </a:lnTo>
                <a:lnTo>
                  <a:pt x="693714" y="256242"/>
                </a:lnTo>
                <a:lnTo>
                  <a:pt x="724775" y="267715"/>
                </a:lnTo>
                <a:close/>
              </a:path>
              <a:path w="3188334" h="1195070">
                <a:moveTo>
                  <a:pt x="793539" y="293115"/>
                </a:moveTo>
                <a:lnTo>
                  <a:pt x="768096" y="293115"/>
                </a:lnTo>
                <a:lnTo>
                  <a:pt x="754380" y="280415"/>
                </a:lnTo>
                <a:lnTo>
                  <a:pt x="739140" y="280415"/>
                </a:lnTo>
                <a:lnTo>
                  <a:pt x="725854" y="268114"/>
                </a:lnTo>
                <a:lnTo>
                  <a:pt x="793539" y="293115"/>
                </a:lnTo>
                <a:close/>
              </a:path>
              <a:path w="3188334" h="1195070">
                <a:moveTo>
                  <a:pt x="862304" y="318515"/>
                </a:moveTo>
                <a:lnTo>
                  <a:pt x="838200" y="318515"/>
                </a:lnTo>
                <a:lnTo>
                  <a:pt x="824483" y="305815"/>
                </a:lnTo>
                <a:lnTo>
                  <a:pt x="809244" y="305815"/>
                </a:lnTo>
                <a:lnTo>
                  <a:pt x="796847" y="294337"/>
                </a:lnTo>
                <a:lnTo>
                  <a:pt x="862304" y="318515"/>
                </a:lnTo>
                <a:close/>
              </a:path>
              <a:path w="3188334" h="1195070">
                <a:moveTo>
                  <a:pt x="965450" y="356615"/>
                </a:moveTo>
                <a:lnTo>
                  <a:pt x="937260" y="356615"/>
                </a:lnTo>
                <a:lnTo>
                  <a:pt x="923544" y="343915"/>
                </a:lnTo>
                <a:lnTo>
                  <a:pt x="908303" y="343915"/>
                </a:lnTo>
                <a:lnTo>
                  <a:pt x="894587" y="331215"/>
                </a:lnTo>
                <a:lnTo>
                  <a:pt x="870203" y="331215"/>
                </a:lnTo>
                <a:lnTo>
                  <a:pt x="867627" y="320481"/>
                </a:lnTo>
                <a:lnTo>
                  <a:pt x="965450" y="356615"/>
                </a:lnTo>
                <a:close/>
              </a:path>
              <a:path w="3188334" h="1195070">
                <a:moveTo>
                  <a:pt x="1034215" y="382015"/>
                </a:moveTo>
                <a:lnTo>
                  <a:pt x="1007364" y="382015"/>
                </a:lnTo>
                <a:lnTo>
                  <a:pt x="993648" y="369315"/>
                </a:lnTo>
                <a:lnTo>
                  <a:pt x="978408" y="369315"/>
                </a:lnTo>
                <a:lnTo>
                  <a:pt x="970645" y="358534"/>
                </a:lnTo>
                <a:lnTo>
                  <a:pt x="1034215" y="382015"/>
                </a:lnTo>
                <a:close/>
              </a:path>
              <a:path w="3188334" h="1195070">
                <a:moveTo>
                  <a:pt x="1102979" y="407415"/>
                </a:moveTo>
                <a:lnTo>
                  <a:pt x="1077467" y="407415"/>
                </a:lnTo>
                <a:lnTo>
                  <a:pt x="1068324" y="394715"/>
                </a:lnTo>
                <a:lnTo>
                  <a:pt x="1039367" y="394715"/>
                </a:lnTo>
                <a:lnTo>
                  <a:pt x="1036524" y="382868"/>
                </a:lnTo>
                <a:lnTo>
                  <a:pt x="1102979" y="407415"/>
                </a:lnTo>
                <a:close/>
              </a:path>
              <a:path w="3188334" h="1195070">
                <a:moveTo>
                  <a:pt x="1137361" y="420115"/>
                </a:moveTo>
                <a:lnTo>
                  <a:pt x="1109471" y="420115"/>
                </a:lnTo>
                <a:lnTo>
                  <a:pt x="1106759" y="408811"/>
                </a:lnTo>
                <a:lnTo>
                  <a:pt x="1137361" y="420115"/>
                </a:lnTo>
                <a:close/>
              </a:path>
              <a:path w="3188334" h="1195070">
                <a:moveTo>
                  <a:pt x="1171744" y="432815"/>
                </a:moveTo>
                <a:lnTo>
                  <a:pt x="1147571" y="432815"/>
                </a:lnTo>
                <a:lnTo>
                  <a:pt x="1138814" y="420652"/>
                </a:lnTo>
                <a:lnTo>
                  <a:pt x="1171744" y="432815"/>
                </a:lnTo>
                <a:close/>
              </a:path>
              <a:path w="3188334" h="1195070">
                <a:moveTo>
                  <a:pt x="1206126" y="445515"/>
                </a:moveTo>
                <a:lnTo>
                  <a:pt x="1179576" y="445515"/>
                </a:lnTo>
                <a:lnTo>
                  <a:pt x="1176993" y="434754"/>
                </a:lnTo>
                <a:lnTo>
                  <a:pt x="1206126" y="445515"/>
                </a:lnTo>
                <a:close/>
              </a:path>
              <a:path w="3188334" h="1195070">
                <a:moveTo>
                  <a:pt x="1274890" y="470915"/>
                </a:moveTo>
                <a:lnTo>
                  <a:pt x="1246632" y="470915"/>
                </a:lnTo>
                <a:lnTo>
                  <a:pt x="1237487" y="458215"/>
                </a:lnTo>
                <a:lnTo>
                  <a:pt x="1217676" y="458215"/>
                </a:lnTo>
                <a:lnTo>
                  <a:pt x="1209403" y="446726"/>
                </a:lnTo>
                <a:lnTo>
                  <a:pt x="1274890" y="470915"/>
                </a:lnTo>
                <a:close/>
              </a:path>
              <a:path w="3188334" h="1195070">
                <a:moveTo>
                  <a:pt x="1343655" y="496315"/>
                </a:moveTo>
                <a:lnTo>
                  <a:pt x="1316735" y="496315"/>
                </a:lnTo>
                <a:lnTo>
                  <a:pt x="1307592" y="483615"/>
                </a:lnTo>
                <a:lnTo>
                  <a:pt x="1292351" y="483615"/>
                </a:lnTo>
                <a:lnTo>
                  <a:pt x="1281121" y="473217"/>
                </a:lnTo>
                <a:lnTo>
                  <a:pt x="1343655" y="496315"/>
                </a:lnTo>
                <a:close/>
              </a:path>
              <a:path w="3188334" h="1195070">
                <a:moveTo>
                  <a:pt x="1412419" y="521715"/>
                </a:moveTo>
                <a:lnTo>
                  <a:pt x="1391412" y="521715"/>
                </a:lnTo>
                <a:lnTo>
                  <a:pt x="1377696" y="509015"/>
                </a:lnTo>
                <a:lnTo>
                  <a:pt x="1348740" y="509015"/>
                </a:lnTo>
                <a:lnTo>
                  <a:pt x="1345890" y="497141"/>
                </a:lnTo>
                <a:lnTo>
                  <a:pt x="1412419" y="521715"/>
                </a:lnTo>
                <a:close/>
              </a:path>
              <a:path w="3188334" h="1195070">
                <a:moveTo>
                  <a:pt x="1446801" y="534415"/>
                </a:moveTo>
                <a:lnTo>
                  <a:pt x="1418844" y="534415"/>
                </a:lnTo>
                <a:lnTo>
                  <a:pt x="1416124" y="523084"/>
                </a:lnTo>
                <a:lnTo>
                  <a:pt x="1446801" y="534415"/>
                </a:lnTo>
                <a:close/>
              </a:path>
              <a:path w="3188334" h="1195070">
                <a:moveTo>
                  <a:pt x="1515566" y="559815"/>
                </a:moveTo>
                <a:lnTo>
                  <a:pt x="1490471" y="559815"/>
                </a:lnTo>
                <a:lnTo>
                  <a:pt x="1476755" y="547115"/>
                </a:lnTo>
                <a:lnTo>
                  <a:pt x="1461516" y="547115"/>
                </a:lnTo>
                <a:lnTo>
                  <a:pt x="1448462" y="535028"/>
                </a:lnTo>
                <a:lnTo>
                  <a:pt x="1515566" y="559815"/>
                </a:lnTo>
                <a:close/>
              </a:path>
              <a:path w="3188334" h="1195070">
                <a:moveTo>
                  <a:pt x="1584330" y="585215"/>
                </a:moveTo>
                <a:lnTo>
                  <a:pt x="1560576" y="585215"/>
                </a:lnTo>
                <a:lnTo>
                  <a:pt x="1546860" y="572515"/>
                </a:lnTo>
                <a:lnTo>
                  <a:pt x="1531619" y="572515"/>
                </a:lnTo>
                <a:lnTo>
                  <a:pt x="1519455" y="561252"/>
                </a:lnTo>
                <a:lnTo>
                  <a:pt x="1584330" y="585215"/>
                </a:lnTo>
                <a:close/>
              </a:path>
              <a:path w="3188334" h="1195070">
                <a:moveTo>
                  <a:pt x="1687477" y="623315"/>
                </a:moveTo>
                <a:lnTo>
                  <a:pt x="1659635" y="623315"/>
                </a:lnTo>
                <a:lnTo>
                  <a:pt x="1645919" y="610615"/>
                </a:lnTo>
                <a:lnTo>
                  <a:pt x="1630680" y="610615"/>
                </a:lnTo>
                <a:lnTo>
                  <a:pt x="1616964" y="597915"/>
                </a:lnTo>
                <a:lnTo>
                  <a:pt x="1592580" y="597915"/>
                </a:lnTo>
                <a:lnTo>
                  <a:pt x="1590038" y="587323"/>
                </a:lnTo>
                <a:lnTo>
                  <a:pt x="1687477" y="623315"/>
                </a:lnTo>
                <a:close/>
              </a:path>
              <a:path w="3188334" h="1195070">
                <a:moveTo>
                  <a:pt x="1756241" y="648715"/>
                </a:moveTo>
                <a:lnTo>
                  <a:pt x="1729740" y="648715"/>
                </a:lnTo>
                <a:lnTo>
                  <a:pt x="1716024" y="636015"/>
                </a:lnTo>
                <a:lnTo>
                  <a:pt x="1700784" y="636015"/>
                </a:lnTo>
                <a:lnTo>
                  <a:pt x="1693148" y="625410"/>
                </a:lnTo>
                <a:lnTo>
                  <a:pt x="1756241" y="648715"/>
                </a:lnTo>
                <a:close/>
              </a:path>
              <a:path w="3188334" h="1195070">
                <a:moveTo>
                  <a:pt x="3140809" y="661415"/>
                </a:moveTo>
                <a:lnTo>
                  <a:pt x="1761744" y="661415"/>
                </a:lnTo>
                <a:lnTo>
                  <a:pt x="1758934" y="649710"/>
                </a:lnTo>
                <a:lnTo>
                  <a:pt x="1761743" y="650747"/>
                </a:lnTo>
                <a:lnTo>
                  <a:pt x="3098291" y="650747"/>
                </a:lnTo>
                <a:lnTo>
                  <a:pt x="3112814" y="651908"/>
                </a:lnTo>
                <a:lnTo>
                  <a:pt x="3126625" y="655267"/>
                </a:lnTo>
                <a:lnTo>
                  <a:pt x="3139544" y="660645"/>
                </a:lnTo>
                <a:lnTo>
                  <a:pt x="3140809" y="661415"/>
                </a:lnTo>
                <a:close/>
              </a:path>
              <a:path w="3188334" h="1195070">
                <a:moveTo>
                  <a:pt x="3158860" y="674115"/>
                </a:moveTo>
                <a:lnTo>
                  <a:pt x="3145536" y="674115"/>
                </a:lnTo>
                <a:lnTo>
                  <a:pt x="3144264" y="663519"/>
                </a:lnTo>
                <a:lnTo>
                  <a:pt x="3151388" y="667857"/>
                </a:lnTo>
                <a:lnTo>
                  <a:pt x="3158860" y="674115"/>
                </a:lnTo>
                <a:close/>
              </a:path>
              <a:path w="3188334" h="1195070">
                <a:moveTo>
                  <a:pt x="3179022" y="699515"/>
                </a:moveTo>
                <a:lnTo>
                  <a:pt x="3172968" y="699515"/>
                </a:lnTo>
                <a:lnTo>
                  <a:pt x="3166872" y="686815"/>
                </a:lnTo>
                <a:lnTo>
                  <a:pt x="3165348" y="686815"/>
                </a:lnTo>
                <a:lnTo>
                  <a:pt x="3161603" y="676412"/>
                </a:lnTo>
                <a:lnTo>
                  <a:pt x="3161975" y="676724"/>
                </a:lnTo>
                <a:lnTo>
                  <a:pt x="3171123" y="687062"/>
                </a:lnTo>
                <a:lnTo>
                  <a:pt x="3178651" y="698690"/>
                </a:lnTo>
                <a:lnTo>
                  <a:pt x="3179022" y="699515"/>
                </a:lnTo>
                <a:close/>
              </a:path>
              <a:path w="3188334" h="1195070">
                <a:moveTo>
                  <a:pt x="3184592" y="712215"/>
                </a:moveTo>
                <a:lnTo>
                  <a:pt x="3179063" y="712215"/>
                </a:lnTo>
                <a:lnTo>
                  <a:pt x="3179063" y="699607"/>
                </a:lnTo>
                <a:lnTo>
                  <a:pt x="3184376" y="711426"/>
                </a:lnTo>
                <a:lnTo>
                  <a:pt x="3184592" y="712215"/>
                </a:lnTo>
                <a:close/>
              </a:path>
              <a:path w="3188334" h="1195070">
                <a:moveTo>
                  <a:pt x="3188070" y="724915"/>
                </a:moveTo>
                <a:lnTo>
                  <a:pt x="3185159" y="724915"/>
                </a:lnTo>
                <a:lnTo>
                  <a:pt x="3185159" y="714286"/>
                </a:lnTo>
                <a:lnTo>
                  <a:pt x="3188070" y="724915"/>
                </a:lnTo>
                <a:close/>
              </a:path>
            </a:pathLst>
          </a:custGeom>
          <a:solidFill>
            <a:srgbClr val="BCD6ED"/>
          </a:solidFill>
        </p:spPr>
        <p:txBody>
          <a:bodyPr wrap="square" lIns="0" tIns="0" rIns="0" bIns="0" rtlCol="0"/>
          <a:lstStyle/>
          <a:p>
            <a:endParaRPr/>
          </a:p>
        </p:txBody>
      </p:sp>
      <p:sp>
        <p:nvSpPr>
          <p:cNvPr id="11" name="object 5"/>
          <p:cNvSpPr/>
          <p:nvPr/>
        </p:nvSpPr>
        <p:spPr>
          <a:xfrm>
            <a:off x="5869668" y="4737385"/>
            <a:ext cx="3188335" cy="1202055"/>
          </a:xfrm>
          <a:custGeom>
            <a:avLst/>
            <a:gdLst/>
            <a:ahLst/>
            <a:cxnLst/>
            <a:rect l="l" t="t" r="r" b="b"/>
            <a:pathLst>
              <a:path w="3188334" h="1202054">
                <a:moveTo>
                  <a:pt x="27862" y="19050"/>
                </a:moveTo>
                <a:lnTo>
                  <a:pt x="0" y="0"/>
                </a:lnTo>
                <a:lnTo>
                  <a:pt x="14947" y="4313"/>
                </a:lnTo>
                <a:lnTo>
                  <a:pt x="31164" y="9525"/>
                </a:lnTo>
                <a:lnTo>
                  <a:pt x="27432" y="9525"/>
                </a:lnTo>
                <a:lnTo>
                  <a:pt x="27862" y="19050"/>
                </a:lnTo>
                <a:close/>
              </a:path>
              <a:path w="3188334" h="1202054">
                <a:moveTo>
                  <a:pt x="14947" y="4313"/>
                </a:moveTo>
                <a:lnTo>
                  <a:pt x="0" y="0"/>
                </a:lnTo>
                <a:lnTo>
                  <a:pt x="1524" y="0"/>
                </a:lnTo>
                <a:lnTo>
                  <a:pt x="14947" y="4313"/>
                </a:lnTo>
                <a:close/>
              </a:path>
              <a:path w="3188334" h="1202054">
                <a:moveTo>
                  <a:pt x="757198" y="280139"/>
                </a:moveTo>
                <a:lnTo>
                  <a:pt x="728593" y="266700"/>
                </a:lnTo>
                <a:lnTo>
                  <a:pt x="720649" y="266700"/>
                </a:lnTo>
                <a:lnTo>
                  <a:pt x="694115" y="257175"/>
                </a:lnTo>
                <a:lnTo>
                  <a:pt x="686267" y="257175"/>
                </a:lnTo>
                <a:lnTo>
                  <a:pt x="657599" y="238125"/>
                </a:lnTo>
                <a:lnTo>
                  <a:pt x="651885" y="238125"/>
                </a:lnTo>
                <a:lnTo>
                  <a:pt x="623881" y="228600"/>
                </a:lnTo>
                <a:lnTo>
                  <a:pt x="617503" y="228600"/>
                </a:lnTo>
                <a:lnTo>
                  <a:pt x="585975" y="219075"/>
                </a:lnTo>
                <a:lnTo>
                  <a:pt x="583120" y="219075"/>
                </a:lnTo>
                <a:lnTo>
                  <a:pt x="563970" y="210734"/>
                </a:lnTo>
                <a:lnTo>
                  <a:pt x="556260" y="200025"/>
                </a:lnTo>
                <a:lnTo>
                  <a:pt x="548738" y="200025"/>
                </a:lnTo>
                <a:lnTo>
                  <a:pt x="515385" y="190500"/>
                </a:lnTo>
                <a:lnTo>
                  <a:pt x="514356" y="190500"/>
                </a:lnTo>
                <a:lnTo>
                  <a:pt x="488395" y="180975"/>
                </a:lnTo>
                <a:lnTo>
                  <a:pt x="479974" y="180975"/>
                </a:lnTo>
                <a:lnTo>
                  <a:pt x="455720" y="171730"/>
                </a:lnTo>
                <a:lnTo>
                  <a:pt x="454151" y="161925"/>
                </a:lnTo>
                <a:lnTo>
                  <a:pt x="445592" y="161925"/>
                </a:lnTo>
                <a:lnTo>
                  <a:pt x="417806" y="152400"/>
                </a:lnTo>
                <a:lnTo>
                  <a:pt x="411209" y="152400"/>
                </a:lnTo>
                <a:lnTo>
                  <a:pt x="384750" y="142875"/>
                </a:lnTo>
                <a:lnTo>
                  <a:pt x="376827" y="142875"/>
                </a:lnTo>
                <a:lnTo>
                  <a:pt x="347217" y="123825"/>
                </a:lnTo>
                <a:lnTo>
                  <a:pt x="342445" y="123825"/>
                </a:lnTo>
                <a:lnTo>
                  <a:pt x="314516" y="114300"/>
                </a:lnTo>
                <a:lnTo>
                  <a:pt x="308063" y="114300"/>
                </a:lnTo>
                <a:lnTo>
                  <a:pt x="276627" y="104775"/>
                </a:lnTo>
                <a:lnTo>
                  <a:pt x="273681" y="104775"/>
                </a:lnTo>
                <a:lnTo>
                  <a:pt x="251887" y="96141"/>
                </a:lnTo>
                <a:lnTo>
                  <a:pt x="246887" y="85725"/>
                </a:lnTo>
                <a:lnTo>
                  <a:pt x="239298" y="85725"/>
                </a:lnTo>
                <a:lnTo>
                  <a:pt x="173325" y="66675"/>
                </a:lnTo>
                <a:lnTo>
                  <a:pt x="170534" y="66675"/>
                </a:lnTo>
                <a:lnTo>
                  <a:pt x="146348" y="57428"/>
                </a:lnTo>
                <a:lnTo>
                  <a:pt x="144780" y="47625"/>
                </a:lnTo>
                <a:lnTo>
                  <a:pt x="136152" y="47625"/>
                </a:lnTo>
                <a:lnTo>
                  <a:pt x="102332" y="38100"/>
                </a:lnTo>
                <a:lnTo>
                  <a:pt x="101770" y="38100"/>
                </a:lnTo>
                <a:lnTo>
                  <a:pt x="76977" y="28575"/>
                </a:lnTo>
                <a:lnTo>
                  <a:pt x="67387" y="28575"/>
                </a:lnTo>
                <a:lnTo>
                  <a:pt x="33775" y="9951"/>
                </a:lnTo>
                <a:lnTo>
                  <a:pt x="33321" y="9525"/>
                </a:lnTo>
                <a:lnTo>
                  <a:pt x="33005" y="9525"/>
                </a:lnTo>
                <a:lnTo>
                  <a:pt x="14947" y="4313"/>
                </a:lnTo>
                <a:lnTo>
                  <a:pt x="1524" y="0"/>
                </a:lnTo>
                <a:lnTo>
                  <a:pt x="46907" y="9525"/>
                </a:lnTo>
                <a:lnTo>
                  <a:pt x="33321" y="9525"/>
                </a:lnTo>
                <a:lnTo>
                  <a:pt x="33775" y="9951"/>
                </a:lnTo>
                <a:lnTo>
                  <a:pt x="48054" y="9951"/>
                </a:lnTo>
                <a:lnTo>
                  <a:pt x="764192" y="276225"/>
                </a:lnTo>
                <a:lnTo>
                  <a:pt x="754380" y="276225"/>
                </a:lnTo>
                <a:lnTo>
                  <a:pt x="757198" y="280139"/>
                </a:lnTo>
                <a:close/>
              </a:path>
              <a:path w="3188334" h="1202054">
                <a:moveTo>
                  <a:pt x="53619" y="28575"/>
                </a:moveTo>
                <a:lnTo>
                  <a:pt x="45719" y="28575"/>
                </a:lnTo>
                <a:lnTo>
                  <a:pt x="32003" y="9525"/>
                </a:lnTo>
                <a:lnTo>
                  <a:pt x="33005" y="9525"/>
                </a:lnTo>
                <a:lnTo>
                  <a:pt x="33775" y="9951"/>
                </a:lnTo>
                <a:lnTo>
                  <a:pt x="53619" y="28575"/>
                </a:lnTo>
                <a:close/>
              </a:path>
              <a:path w="3188334" h="1202054">
                <a:moveTo>
                  <a:pt x="86867" y="38100"/>
                </a:moveTo>
                <a:lnTo>
                  <a:pt x="73151" y="28575"/>
                </a:lnTo>
                <a:lnTo>
                  <a:pt x="76977" y="28575"/>
                </a:lnTo>
                <a:lnTo>
                  <a:pt x="86867" y="38100"/>
                </a:lnTo>
                <a:close/>
              </a:path>
              <a:path w="3188334" h="1202054">
                <a:moveTo>
                  <a:pt x="115824" y="47625"/>
                </a:moveTo>
                <a:lnTo>
                  <a:pt x="102108" y="38100"/>
                </a:lnTo>
                <a:lnTo>
                  <a:pt x="102332" y="38100"/>
                </a:lnTo>
                <a:lnTo>
                  <a:pt x="115824" y="47625"/>
                </a:lnTo>
                <a:close/>
              </a:path>
              <a:path w="3188334" h="1202054">
                <a:moveTo>
                  <a:pt x="147828" y="66675"/>
                </a:moveTo>
                <a:lnTo>
                  <a:pt x="145619" y="57150"/>
                </a:lnTo>
                <a:lnTo>
                  <a:pt x="146348" y="57428"/>
                </a:lnTo>
                <a:lnTo>
                  <a:pt x="147828" y="66675"/>
                </a:lnTo>
                <a:close/>
              </a:path>
              <a:path w="3188334" h="1202054">
                <a:moveTo>
                  <a:pt x="185928" y="76200"/>
                </a:moveTo>
                <a:lnTo>
                  <a:pt x="172212" y="66675"/>
                </a:lnTo>
                <a:lnTo>
                  <a:pt x="173325" y="66675"/>
                </a:lnTo>
                <a:lnTo>
                  <a:pt x="185928" y="76200"/>
                </a:lnTo>
                <a:close/>
              </a:path>
              <a:path w="3188334" h="1202054">
                <a:moveTo>
                  <a:pt x="256032" y="104775"/>
                </a:moveTo>
                <a:lnTo>
                  <a:pt x="249637" y="95250"/>
                </a:lnTo>
                <a:lnTo>
                  <a:pt x="251887" y="96141"/>
                </a:lnTo>
                <a:lnTo>
                  <a:pt x="256032" y="104775"/>
                </a:lnTo>
                <a:close/>
              </a:path>
              <a:path w="3188334" h="1202054">
                <a:moveTo>
                  <a:pt x="284987" y="114300"/>
                </a:moveTo>
                <a:lnTo>
                  <a:pt x="275844" y="104775"/>
                </a:lnTo>
                <a:lnTo>
                  <a:pt x="276627" y="104775"/>
                </a:lnTo>
                <a:lnTo>
                  <a:pt x="284987" y="114300"/>
                </a:lnTo>
                <a:close/>
              </a:path>
              <a:path w="3188334" h="1202054">
                <a:moveTo>
                  <a:pt x="316992" y="123825"/>
                </a:moveTo>
                <a:lnTo>
                  <a:pt x="313944" y="114300"/>
                </a:lnTo>
                <a:lnTo>
                  <a:pt x="314516" y="114300"/>
                </a:lnTo>
                <a:lnTo>
                  <a:pt x="316992" y="123825"/>
                </a:lnTo>
                <a:close/>
              </a:path>
              <a:path w="3188334" h="1202054">
                <a:moveTo>
                  <a:pt x="228163" y="133350"/>
                </a:moveTo>
                <a:lnTo>
                  <a:pt x="223359" y="123825"/>
                </a:lnTo>
                <a:lnTo>
                  <a:pt x="225551" y="123825"/>
                </a:lnTo>
                <a:lnTo>
                  <a:pt x="228163" y="133350"/>
                </a:lnTo>
                <a:close/>
              </a:path>
              <a:path w="3188334" h="1202054">
                <a:moveTo>
                  <a:pt x="355092" y="142875"/>
                </a:moveTo>
                <a:lnTo>
                  <a:pt x="345948" y="123825"/>
                </a:lnTo>
                <a:lnTo>
                  <a:pt x="347217" y="123825"/>
                </a:lnTo>
                <a:lnTo>
                  <a:pt x="355092" y="142875"/>
                </a:lnTo>
                <a:close/>
              </a:path>
              <a:path w="3188334" h="1202054">
                <a:moveTo>
                  <a:pt x="387096" y="152400"/>
                </a:moveTo>
                <a:lnTo>
                  <a:pt x="384048" y="142875"/>
                </a:lnTo>
                <a:lnTo>
                  <a:pt x="384750" y="142875"/>
                </a:lnTo>
                <a:lnTo>
                  <a:pt x="387096" y="152400"/>
                </a:lnTo>
                <a:close/>
              </a:path>
              <a:path w="3188334" h="1202054">
                <a:moveTo>
                  <a:pt x="425196" y="161925"/>
                </a:moveTo>
                <a:lnTo>
                  <a:pt x="416051" y="152400"/>
                </a:lnTo>
                <a:lnTo>
                  <a:pt x="417806" y="152400"/>
                </a:lnTo>
                <a:lnTo>
                  <a:pt x="425196" y="161925"/>
                </a:lnTo>
                <a:close/>
              </a:path>
              <a:path w="3188334" h="1202054">
                <a:moveTo>
                  <a:pt x="299111" y="171450"/>
                </a:moveTo>
                <a:lnTo>
                  <a:pt x="290637" y="161925"/>
                </a:lnTo>
                <a:lnTo>
                  <a:pt x="295655" y="161925"/>
                </a:lnTo>
                <a:lnTo>
                  <a:pt x="299111" y="171450"/>
                </a:lnTo>
                <a:close/>
              </a:path>
              <a:path w="3188334" h="1202054">
                <a:moveTo>
                  <a:pt x="457199" y="180975"/>
                </a:moveTo>
                <a:lnTo>
                  <a:pt x="454984" y="171450"/>
                </a:lnTo>
                <a:lnTo>
                  <a:pt x="455720" y="171730"/>
                </a:lnTo>
                <a:lnTo>
                  <a:pt x="457199" y="180975"/>
                </a:lnTo>
                <a:close/>
              </a:path>
              <a:path w="3188334" h="1202054">
                <a:moveTo>
                  <a:pt x="495299" y="190500"/>
                </a:moveTo>
                <a:lnTo>
                  <a:pt x="486155" y="180975"/>
                </a:lnTo>
                <a:lnTo>
                  <a:pt x="488395" y="180975"/>
                </a:lnTo>
                <a:lnTo>
                  <a:pt x="495299" y="190500"/>
                </a:lnTo>
                <a:close/>
              </a:path>
              <a:path w="3188334" h="1202054">
                <a:moveTo>
                  <a:pt x="524255" y="200025"/>
                </a:moveTo>
                <a:lnTo>
                  <a:pt x="515112" y="190500"/>
                </a:lnTo>
                <a:lnTo>
                  <a:pt x="515385" y="190500"/>
                </a:lnTo>
                <a:lnTo>
                  <a:pt x="524255" y="200025"/>
                </a:lnTo>
                <a:close/>
              </a:path>
              <a:path w="3188334" h="1202054">
                <a:moveTo>
                  <a:pt x="364696" y="209550"/>
                </a:moveTo>
                <a:lnTo>
                  <a:pt x="357914" y="200025"/>
                </a:lnTo>
                <a:lnTo>
                  <a:pt x="364235" y="200025"/>
                </a:lnTo>
                <a:lnTo>
                  <a:pt x="364696" y="209550"/>
                </a:lnTo>
                <a:close/>
              </a:path>
              <a:path w="3188334" h="1202054">
                <a:moveTo>
                  <a:pt x="569976" y="219075"/>
                </a:moveTo>
                <a:lnTo>
                  <a:pt x="561252" y="209550"/>
                </a:lnTo>
                <a:lnTo>
                  <a:pt x="563970" y="210734"/>
                </a:lnTo>
                <a:lnTo>
                  <a:pt x="569976" y="219075"/>
                </a:lnTo>
                <a:close/>
              </a:path>
              <a:path w="3188334" h="1202054">
                <a:moveTo>
                  <a:pt x="594360" y="228600"/>
                </a:moveTo>
                <a:lnTo>
                  <a:pt x="585215" y="219075"/>
                </a:lnTo>
                <a:lnTo>
                  <a:pt x="585975" y="219075"/>
                </a:lnTo>
                <a:lnTo>
                  <a:pt x="594360" y="228600"/>
                </a:lnTo>
                <a:close/>
              </a:path>
              <a:path w="3188334" h="1202054">
                <a:moveTo>
                  <a:pt x="626364" y="238125"/>
                </a:moveTo>
                <a:lnTo>
                  <a:pt x="623315" y="228600"/>
                </a:lnTo>
                <a:lnTo>
                  <a:pt x="623881" y="228600"/>
                </a:lnTo>
                <a:lnTo>
                  <a:pt x="626364" y="238125"/>
                </a:lnTo>
                <a:close/>
              </a:path>
              <a:path w="3188334" h="1202054">
                <a:moveTo>
                  <a:pt x="669035" y="257175"/>
                </a:moveTo>
                <a:lnTo>
                  <a:pt x="655319" y="238125"/>
                </a:lnTo>
                <a:lnTo>
                  <a:pt x="657599" y="238125"/>
                </a:lnTo>
                <a:lnTo>
                  <a:pt x="669035" y="257175"/>
                </a:lnTo>
                <a:close/>
              </a:path>
              <a:path w="3188334" h="1202054">
                <a:moveTo>
                  <a:pt x="696467" y="266700"/>
                </a:moveTo>
                <a:lnTo>
                  <a:pt x="693419" y="257175"/>
                </a:lnTo>
                <a:lnTo>
                  <a:pt x="694115" y="257175"/>
                </a:lnTo>
                <a:lnTo>
                  <a:pt x="696467" y="266700"/>
                </a:lnTo>
                <a:close/>
              </a:path>
              <a:path w="3188334" h="1202054">
                <a:moveTo>
                  <a:pt x="739140" y="276225"/>
                </a:moveTo>
                <a:lnTo>
                  <a:pt x="725424" y="266700"/>
                </a:lnTo>
                <a:lnTo>
                  <a:pt x="728593" y="266700"/>
                </a:lnTo>
                <a:lnTo>
                  <a:pt x="739140" y="276225"/>
                </a:lnTo>
                <a:close/>
              </a:path>
              <a:path w="3188334" h="1202054">
                <a:moveTo>
                  <a:pt x="866661" y="314325"/>
                </a:moveTo>
                <a:lnTo>
                  <a:pt x="858178" y="314325"/>
                </a:lnTo>
                <a:lnTo>
                  <a:pt x="824940" y="304800"/>
                </a:lnTo>
                <a:lnTo>
                  <a:pt x="823796" y="304800"/>
                </a:lnTo>
                <a:lnTo>
                  <a:pt x="799586" y="295275"/>
                </a:lnTo>
                <a:lnTo>
                  <a:pt x="789414" y="295275"/>
                </a:lnTo>
                <a:lnTo>
                  <a:pt x="757198" y="280139"/>
                </a:lnTo>
                <a:lnTo>
                  <a:pt x="754380" y="276225"/>
                </a:lnTo>
                <a:lnTo>
                  <a:pt x="764192" y="276225"/>
                </a:lnTo>
                <a:lnTo>
                  <a:pt x="866661" y="314325"/>
                </a:lnTo>
                <a:close/>
              </a:path>
              <a:path w="3188334" h="1202054">
                <a:moveTo>
                  <a:pt x="809244" y="304800"/>
                </a:moveTo>
                <a:lnTo>
                  <a:pt x="795528" y="295275"/>
                </a:lnTo>
                <a:lnTo>
                  <a:pt x="799586" y="295275"/>
                </a:lnTo>
                <a:lnTo>
                  <a:pt x="809244" y="304800"/>
                </a:lnTo>
                <a:close/>
              </a:path>
              <a:path w="3188334" h="1202054">
                <a:moveTo>
                  <a:pt x="838199" y="314325"/>
                </a:moveTo>
                <a:lnTo>
                  <a:pt x="824483" y="304800"/>
                </a:lnTo>
                <a:lnTo>
                  <a:pt x="824940" y="304800"/>
                </a:lnTo>
                <a:lnTo>
                  <a:pt x="838199" y="314325"/>
                </a:lnTo>
                <a:close/>
              </a:path>
              <a:path w="3188334" h="1202054">
                <a:moveTo>
                  <a:pt x="565464" y="323850"/>
                </a:moveTo>
                <a:lnTo>
                  <a:pt x="559746" y="314325"/>
                </a:lnTo>
                <a:lnTo>
                  <a:pt x="562355" y="314325"/>
                </a:lnTo>
                <a:lnTo>
                  <a:pt x="565464" y="323850"/>
                </a:lnTo>
                <a:close/>
              </a:path>
              <a:path w="3188334" h="1202054">
                <a:moveTo>
                  <a:pt x="867187" y="314520"/>
                </a:moveTo>
                <a:lnTo>
                  <a:pt x="866661" y="314325"/>
                </a:lnTo>
                <a:lnTo>
                  <a:pt x="867155" y="314325"/>
                </a:lnTo>
                <a:lnTo>
                  <a:pt x="867187" y="314520"/>
                </a:lnTo>
                <a:close/>
              </a:path>
              <a:path w="3188334" h="1202054">
                <a:moveTo>
                  <a:pt x="969130" y="352425"/>
                </a:moveTo>
                <a:lnTo>
                  <a:pt x="961325" y="352425"/>
                </a:lnTo>
                <a:lnTo>
                  <a:pt x="895933" y="333375"/>
                </a:lnTo>
                <a:lnTo>
                  <a:pt x="892560" y="333375"/>
                </a:lnTo>
                <a:lnTo>
                  <a:pt x="868722" y="324119"/>
                </a:lnTo>
                <a:lnTo>
                  <a:pt x="867187" y="314520"/>
                </a:lnTo>
                <a:lnTo>
                  <a:pt x="969130" y="352425"/>
                </a:lnTo>
                <a:close/>
              </a:path>
              <a:path w="3188334" h="1202054">
                <a:moveTo>
                  <a:pt x="870203" y="333375"/>
                </a:moveTo>
                <a:lnTo>
                  <a:pt x="868029" y="323850"/>
                </a:lnTo>
                <a:lnTo>
                  <a:pt x="868722" y="324119"/>
                </a:lnTo>
                <a:lnTo>
                  <a:pt x="870203" y="333375"/>
                </a:lnTo>
                <a:close/>
              </a:path>
              <a:path w="3188334" h="1202054">
                <a:moveTo>
                  <a:pt x="908303" y="342900"/>
                </a:moveTo>
                <a:lnTo>
                  <a:pt x="894587" y="333375"/>
                </a:lnTo>
                <a:lnTo>
                  <a:pt x="895933" y="333375"/>
                </a:lnTo>
                <a:lnTo>
                  <a:pt x="908303" y="342900"/>
                </a:lnTo>
                <a:close/>
              </a:path>
              <a:path w="3188334" h="1202054">
                <a:moveTo>
                  <a:pt x="636202" y="361950"/>
                </a:moveTo>
                <a:lnTo>
                  <a:pt x="627023" y="352425"/>
                </a:lnTo>
                <a:lnTo>
                  <a:pt x="632460" y="352425"/>
                </a:lnTo>
                <a:lnTo>
                  <a:pt x="636202" y="361950"/>
                </a:lnTo>
                <a:close/>
              </a:path>
              <a:path w="3188334" h="1202054">
                <a:moveTo>
                  <a:pt x="969292" y="352485"/>
                </a:moveTo>
                <a:lnTo>
                  <a:pt x="969130" y="352425"/>
                </a:lnTo>
                <a:lnTo>
                  <a:pt x="969264" y="352425"/>
                </a:lnTo>
                <a:close/>
              </a:path>
              <a:path w="3188334" h="1202054">
                <a:moveTo>
                  <a:pt x="1174069" y="428625"/>
                </a:moveTo>
                <a:lnTo>
                  <a:pt x="1167618" y="428625"/>
                </a:lnTo>
                <a:lnTo>
                  <a:pt x="1140309" y="419100"/>
                </a:lnTo>
                <a:lnTo>
                  <a:pt x="1133236" y="419100"/>
                </a:lnTo>
                <a:lnTo>
                  <a:pt x="1107160" y="409575"/>
                </a:lnTo>
                <a:lnTo>
                  <a:pt x="1098853" y="409575"/>
                </a:lnTo>
                <a:lnTo>
                  <a:pt x="1069720" y="390525"/>
                </a:lnTo>
                <a:lnTo>
                  <a:pt x="1064471" y="390525"/>
                </a:lnTo>
                <a:lnTo>
                  <a:pt x="1036925" y="381000"/>
                </a:lnTo>
                <a:lnTo>
                  <a:pt x="1030089" y="381000"/>
                </a:lnTo>
                <a:lnTo>
                  <a:pt x="974153" y="362611"/>
                </a:lnTo>
                <a:lnTo>
                  <a:pt x="969292" y="352485"/>
                </a:lnTo>
                <a:lnTo>
                  <a:pt x="1174069" y="428625"/>
                </a:lnTo>
                <a:close/>
              </a:path>
              <a:path w="3188334" h="1202054">
                <a:moveTo>
                  <a:pt x="978408" y="371475"/>
                </a:moveTo>
                <a:lnTo>
                  <a:pt x="972140" y="361950"/>
                </a:lnTo>
                <a:lnTo>
                  <a:pt x="974153" y="362611"/>
                </a:lnTo>
                <a:lnTo>
                  <a:pt x="978408" y="371475"/>
                </a:lnTo>
                <a:close/>
              </a:path>
              <a:path w="3188334" h="1202054">
                <a:moveTo>
                  <a:pt x="1039367" y="390525"/>
                </a:moveTo>
                <a:lnTo>
                  <a:pt x="1036319" y="381000"/>
                </a:lnTo>
                <a:lnTo>
                  <a:pt x="1036925" y="381000"/>
                </a:lnTo>
                <a:lnTo>
                  <a:pt x="1039367" y="390525"/>
                </a:lnTo>
                <a:close/>
              </a:path>
              <a:path w="3188334" h="1202054">
                <a:moveTo>
                  <a:pt x="701531" y="400050"/>
                </a:moveTo>
                <a:lnTo>
                  <a:pt x="694300" y="390525"/>
                </a:lnTo>
                <a:lnTo>
                  <a:pt x="701040" y="390525"/>
                </a:lnTo>
                <a:lnTo>
                  <a:pt x="701531" y="400050"/>
                </a:lnTo>
                <a:close/>
              </a:path>
              <a:path w="3188334" h="1202054">
                <a:moveTo>
                  <a:pt x="1077467" y="409575"/>
                </a:moveTo>
                <a:lnTo>
                  <a:pt x="1068324" y="390525"/>
                </a:lnTo>
                <a:lnTo>
                  <a:pt x="1069720" y="390525"/>
                </a:lnTo>
                <a:lnTo>
                  <a:pt x="1077467" y="409575"/>
                </a:lnTo>
                <a:close/>
              </a:path>
              <a:path w="3188334" h="1202054">
                <a:moveTo>
                  <a:pt x="1109471" y="419100"/>
                </a:moveTo>
                <a:lnTo>
                  <a:pt x="1106424" y="409575"/>
                </a:lnTo>
                <a:lnTo>
                  <a:pt x="1107160" y="409575"/>
                </a:lnTo>
                <a:lnTo>
                  <a:pt x="1109471" y="419100"/>
                </a:lnTo>
                <a:close/>
              </a:path>
              <a:path w="3188334" h="1202054">
                <a:moveTo>
                  <a:pt x="1147571" y="428625"/>
                </a:moveTo>
                <a:lnTo>
                  <a:pt x="1138428" y="419100"/>
                </a:lnTo>
                <a:lnTo>
                  <a:pt x="1140309" y="419100"/>
                </a:lnTo>
                <a:lnTo>
                  <a:pt x="1147571" y="428625"/>
                </a:lnTo>
                <a:close/>
              </a:path>
              <a:path w="3188334" h="1202054">
                <a:moveTo>
                  <a:pt x="1176683" y="429596"/>
                </a:moveTo>
                <a:lnTo>
                  <a:pt x="1174069" y="428625"/>
                </a:lnTo>
                <a:lnTo>
                  <a:pt x="1176528" y="428625"/>
                </a:lnTo>
                <a:lnTo>
                  <a:pt x="1176683" y="429596"/>
                </a:lnTo>
                <a:close/>
              </a:path>
              <a:path w="3188334" h="1202054">
                <a:moveTo>
                  <a:pt x="1276538" y="466725"/>
                </a:moveTo>
                <a:lnTo>
                  <a:pt x="1270764" y="466725"/>
                </a:lnTo>
                <a:lnTo>
                  <a:pt x="1237888" y="457200"/>
                </a:lnTo>
                <a:lnTo>
                  <a:pt x="1236382" y="457200"/>
                </a:lnTo>
                <a:lnTo>
                  <a:pt x="1210898" y="447675"/>
                </a:lnTo>
                <a:lnTo>
                  <a:pt x="1202000" y="447675"/>
                </a:lnTo>
                <a:lnTo>
                  <a:pt x="1178095" y="438421"/>
                </a:lnTo>
                <a:lnTo>
                  <a:pt x="1176683" y="429596"/>
                </a:lnTo>
                <a:lnTo>
                  <a:pt x="1276538" y="466725"/>
                </a:lnTo>
                <a:close/>
              </a:path>
              <a:path w="3188334" h="1202054">
                <a:moveTo>
                  <a:pt x="1179576" y="447675"/>
                </a:moveTo>
                <a:lnTo>
                  <a:pt x="1177394" y="438150"/>
                </a:lnTo>
                <a:lnTo>
                  <a:pt x="1178095" y="438421"/>
                </a:lnTo>
                <a:lnTo>
                  <a:pt x="1179576" y="447675"/>
                </a:lnTo>
                <a:close/>
              </a:path>
              <a:path w="3188334" h="1202054">
                <a:moveTo>
                  <a:pt x="1217676" y="457200"/>
                </a:moveTo>
                <a:lnTo>
                  <a:pt x="1208532" y="447675"/>
                </a:lnTo>
                <a:lnTo>
                  <a:pt x="1210898" y="447675"/>
                </a:lnTo>
                <a:lnTo>
                  <a:pt x="1217676" y="457200"/>
                </a:lnTo>
                <a:close/>
              </a:path>
              <a:path w="3188334" h="1202054">
                <a:moveTo>
                  <a:pt x="1246632" y="466725"/>
                </a:moveTo>
                <a:lnTo>
                  <a:pt x="1237487" y="457200"/>
                </a:lnTo>
                <a:lnTo>
                  <a:pt x="1237888" y="457200"/>
                </a:lnTo>
                <a:lnTo>
                  <a:pt x="1246632" y="466725"/>
                </a:lnTo>
                <a:close/>
              </a:path>
              <a:path w="3188334" h="1202054">
                <a:moveTo>
                  <a:pt x="1279402" y="467789"/>
                </a:moveTo>
                <a:lnTo>
                  <a:pt x="1276538" y="466725"/>
                </a:lnTo>
                <a:lnTo>
                  <a:pt x="1278635" y="466725"/>
                </a:lnTo>
                <a:lnTo>
                  <a:pt x="1279402" y="467789"/>
                </a:lnTo>
                <a:close/>
              </a:path>
              <a:path w="3188334" h="1202054">
                <a:moveTo>
                  <a:pt x="1479595" y="546869"/>
                </a:moveTo>
                <a:lnTo>
                  <a:pt x="1451200" y="533400"/>
                </a:lnTo>
                <a:lnTo>
                  <a:pt x="1442675" y="533400"/>
                </a:lnTo>
                <a:lnTo>
                  <a:pt x="1416525" y="523875"/>
                </a:lnTo>
                <a:lnTo>
                  <a:pt x="1408293" y="523875"/>
                </a:lnTo>
                <a:lnTo>
                  <a:pt x="1385958" y="516300"/>
                </a:lnTo>
                <a:lnTo>
                  <a:pt x="1377696" y="504825"/>
                </a:lnTo>
                <a:lnTo>
                  <a:pt x="1373911" y="504825"/>
                </a:lnTo>
                <a:lnTo>
                  <a:pt x="1346291" y="495300"/>
                </a:lnTo>
                <a:lnTo>
                  <a:pt x="1339529" y="495300"/>
                </a:lnTo>
                <a:lnTo>
                  <a:pt x="1308478" y="485775"/>
                </a:lnTo>
                <a:lnTo>
                  <a:pt x="1305147" y="485775"/>
                </a:lnTo>
                <a:lnTo>
                  <a:pt x="1286270" y="477328"/>
                </a:lnTo>
                <a:lnTo>
                  <a:pt x="1279402" y="467789"/>
                </a:lnTo>
                <a:lnTo>
                  <a:pt x="1481477" y="542925"/>
                </a:lnTo>
                <a:lnTo>
                  <a:pt x="1476755" y="542925"/>
                </a:lnTo>
                <a:lnTo>
                  <a:pt x="1479595" y="546869"/>
                </a:lnTo>
                <a:close/>
              </a:path>
              <a:path w="3188334" h="1202054">
                <a:moveTo>
                  <a:pt x="1292351" y="485775"/>
                </a:moveTo>
                <a:lnTo>
                  <a:pt x="1283859" y="476250"/>
                </a:lnTo>
                <a:lnTo>
                  <a:pt x="1286270" y="477328"/>
                </a:lnTo>
                <a:lnTo>
                  <a:pt x="1292351" y="485775"/>
                </a:lnTo>
                <a:close/>
              </a:path>
              <a:path w="3188334" h="1202054">
                <a:moveTo>
                  <a:pt x="1316735" y="495300"/>
                </a:moveTo>
                <a:lnTo>
                  <a:pt x="1307592" y="485775"/>
                </a:lnTo>
                <a:lnTo>
                  <a:pt x="1308478" y="485775"/>
                </a:lnTo>
                <a:lnTo>
                  <a:pt x="1316735" y="495300"/>
                </a:lnTo>
                <a:close/>
              </a:path>
              <a:path w="3188334" h="1202054">
                <a:moveTo>
                  <a:pt x="1348740" y="504825"/>
                </a:moveTo>
                <a:lnTo>
                  <a:pt x="1345692" y="495300"/>
                </a:lnTo>
                <a:lnTo>
                  <a:pt x="1346291" y="495300"/>
                </a:lnTo>
                <a:lnTo>
                  <a:pt x="1348740" y="504825"/>
                </a:lnTo>
                <a:close/>
              </a:path>
              <a:path w="3188334" h="1202054">
                <a:moveTo>
                  <a:pt x="902766" y="514350"/>
                </a:moveTo>
                <a:lnTo>
                  <a:pt x="896132" y="504825"/>
                </a:lnTo>
                <a:lnTo>
                  <a:pt x="899160" y="504825"/>
                </a:lnTo>
                <a:lnTo>
                  <a:pt x="902766" y="514350"/>
                </a:lnTo>
                <a:close/>
              </a:path>
              <a:path w="3188334" h="1202054">
                <a:moveTo>
                  <a:pt x="1391412" y="523875"/>
                </a:moveTo>
                <a:lnTo>
                  <a:pt x="1380207" y="514350"/>
                </a:lnTo>
                <a:lnTo>
                  <a:pt x="1385958" y="516300"/>
                </a:lnTo>
                <a:lnTo>
                  <a:pt x="1391412" y="523875"/>
                </a:lnTo>
                <a:close/>
              </a:path>
              <a:path w="3188334" h="1202054">
                <a:moveTo>
                  <a:pt x="1418844" y="533400"/>
                </a:moveTo>
                <a:lnTo>
                  <a:pt x="1415796" y="523875"/>
                </a:lnTo>
                <a:lnTo>
                  <a:pt x="1416525" y="523875"/>
                </a:lnTo>
                <a:lnTo>
                  <a:pt x="1418844" y="533400"/>
                </a:lnTo>
                <a:close/>
              </a:path>
              <a:path w="3188334" h="1202054">
                <a:moveTo>
                  <a:pt x="1461516" y="542925"/>
                </a:moveTo>
                <a:lnTo>
                  <a:pt x="1447800" y="533400"/>
                </a:lnTo>
                <a:lnTo>
                  <a:pt x="1451200" y="533400"/>
                </a:lnTo>
                <a:lnTo>
                  <a:pt x="1461516" y="542925"/>
                </a:lnTo>
                <a:close/>
              </a:path>
              <a:path w="3188334" h="1202054">
                <a:moveTo>
                  <a:pt x="976238" y="552450"/>
                </a:moveTo>
                <a:lnTo>
                  <a:pt x="963409" y="542925"/>
                </a:lnTo>
                <a:lnTo>
                  <a:pt x="969264" y="542925"/>
                </a:lnTo>
                <a:lnTo>
                  <a:pt x="976238" y="552450"/>
                </a:lnTo>
                <a:close/>
              </a:path>
              <a:path w="3188334" h="1202054">
                <a:moveTo>
                  <a:pt x="1583946" y="581025"/>
                </a:moveTo>
                <a:lnTo>
                  <a:pt x="1580204" y="581025"/>
                </a:lnTo>
                <a:lnTo>
                  <a:pt x="1547548" y="571500"/>
                </a:lnTo>
                <a:lnTo>
                  <a:pt x="1545822" y="571500"/>
                </a:lnTo>
                <a:lnTo>
                  <a:pt x="1522193" y="561975"/>
                </a:lnTo>
                <a:lnTo>
                  <a:pt x="1511440" y="561975"/>
                </a:lnTo>
                <a:lnTo>
                  <a:pt x="1479595" y="546869"/>
                </a:lnTo>
                <a:lnTo>
                  <a:pt x="1476755" y="542925"/>
                </a:lnTo>
                <a:lnTo>
                  <a:pt x="1481477" y="542925"/>
                </a:lnTo>
                <a:lnTo>
                  <a:pt x="1583946" y="581025"/>
                </a:lnTo>
                <a:close/>
              </a:path>
              <a:path w="3188334" h="1202054">
                <a:moveTo>
                  <a:pt x="1531619" y="571500"/>
                </a:moveTo>
                <a:lnTo>
                  <a:pt x="1517903" y="561975"/>
                </a:lnTo>
                <a:lnTo>
                  <a:pt x="1522193" y="561975"/>
                </a:lnTo>
                <a:lnTo>
                  <a:pt x="1531619" y="571500"/>
                </a:lnTo>
                <a:close/>
              </a:path>
              <a:path w="3188334" h="1202054">
                <a:moveTo>
                  <a:pt x="1560576" y="581025"/>
                </a:moveTo>
                <a:lnTo>
                  <a:pt x="1546860" y="571500"/>
                </a:lnTo>
                <a:lnTo>
                  <a:pt x="1547548" y="571500"/>
                </a:lnTo>
                <a:lnTo>
                  <a:pt x="1560576" y="581025"/>
                </a:lnTo>
                <a:close/>
              </a:path>
              <a:path w="3188334" h="1202054">
                <a:moveTo>
                  <a:pt x="1038365" y="590550"/>
                </a:moveTo>
                <a:lnTo>
                  <a:pt x="1030687" y="581025"/>
                </a:lnTo>
                <a:lnTo>
                  <a:pt x="1037844" y="581025"/>
                </a:lnTo>
                <a:lnTo>
                  <a:pt x="1038365" y="590550"/>
                </a:lnTo>
                <a:close/>
              </a:path>
              <a:path w="3188334" h="1202054">
                <a:moveTo>
                  <a:pt x="1589885" y="583233"/>
                </a:moveTo>
                <a:lnTo>
                  <a:pt x="1583946" y="581025"/>
                </a:lnTo>
                <a:lnTo>
                  <a:pt x="1589532" y="581025"/>
                </a:lnTo>
                <a:lnTo>
                  <a:pt x="1589885" y="583233"/>
                </a:lnTo>
                <a:close/>
              </a:path>
              <a:path w="3188334" h="1202054">
                <a:moveTo>
                  <a:pt x="1686416" y="619125"/>
                </a:moveTo>
                <a:lnTo>
                  <a:pt x="1683351" y="619125"/>
                </a:lnTo>
                <a:lnTo>
                  <a:pt x="1618541" y="600075"/>
                </a:lnTo>
                <a:lnTo>
                  <a:pt x="1614586" y="600075"/>
                </a:lnTo>
                <a:lnTo>
                  <a:pt x="1591097" y="590809"/>
                </a:lnTo>
                <a:lnTo>
                  <a:pt x="1589885" y="583233"/>
                </a:lnTo>
                <a:lnTo>
                  <a:pt x="1686416" y="619125"/>
                </a:lnTo>
                <a:close/>
              </a:path>
              <a:path w="3188334" h="1202054">
                <a:moveTo>
                  <a:pt x="1592580" y="600075"/>
                </a:moveTo>
                <a:lnTo>
                  <a:pt x="1590439" y="590550"/>
                </a:lnTo>
                <a:lnTo>
                  <a:pt x="1591097" y="590809"/>
                </a:lnTo>
                <a:lnTo>
                  <a:pt x="1592580" y="600075"/>
                </a:lnTo>
                <a:close/>
              </a:path>
              <a:path w="3188334" h="1202054">
                <a:moveTo>
                  <a:pt x="1630680" y="609600"/>
                </a:moveTo>
                <a:lnTo>
                  <a:pt x="1616964" y="600075"/>
                </a:lnTo>
                <a:lnTo>
                  <a:pt x="1618541" y="600075"/>
                </a:lnTo>
                <a:lnTo>
                  <a:pt x="1630680" y="609600"/>
                </a:lnTo>
                <a:close/>
              </a:path>
              <a:path w="3188334" h="1202054">
                <a:moveTo>
                  <a:pt x="1692775" y="621489"/>
                </a:moveTo>
                <a:lnTo>
                  <a:pt x="1686416" y="619125"/>
                </a:lnTo>
                <a:lnTo>
                  <a:pt x="1691640" y="619125"/>
                </a:lnTo>
                <a:lnTo>
                  <a:pt x="1692775" y="621489"/>
                </a:lnTo>
                <a:close/>
              </a:path>
              <a:path w="3188334" h="1202054">
                <a:moveTo>
                  <a:pt x="1763268" y="647700"/>
                </a:moveTo>
                <a:lnTo>
                  <a:pt x="1752115" y="647700"/>
                </a:lnTo>
                <a:lnTo>
                  <a:pt x="1696508" y="629268"/>
                </a:lnTo>
                <a:lnTo>
                  <a:pt x="1692775" y="621489"/>
                </a:lnTo>
                <a:lnTo>
                  <a:pt x="1763268" y="647700"/>
                </a:lnTo>
                <a:close/>
              </a:path>
              <a:path w="3188334" h="1202054">
                <a:moveTo>
                  <a:pt x="1700783" y="638175"/>
                </a:moveTo>
                <a:lnTo>
                  <a:pt x="1694643" y="628650"/>
                </a:lnTo>
                <a:lnTo>
                  <a:pt x="1696508" y="629268"/>
                </a:lnTo>
                <a:lnTo>
                  <a:pt x="1700783" y="638175"/>
                </a:lnTo>
                <a:close/>
              </a:path>
              <a:path w="3188334" h="1202054">
                <a:moveTo>
                  <a:pt x="807720" y="657225"/>
                </a:moveTo>
                <a:lnTo>
                  <a:pt x="798576" y="657225"/>
                </a:lnTo>
                <a:lnTo>
                  <a:pt x="806196" y="647700"/>
                </a:lnTo>
                <a:lnTo>
                  <a:pt x="826008" y="647700"/>
                </a:lnTo>
                <a:lnTo>
                  <a:pt x="807720" y="657225"/>
                </a:lnTo>
                <a:close/>
              </a:path>
              <a:path w="3188334" h="1202054">
                <a:moveTo>
                  <a:pt x="1150619" y="657225"/>
                </a:moveTo>
                <a:lnTo>
                  <a:pt x="1144524" y="647700"/>
                </a:lnTo>
                <a:lnTo>
                  <a:pt x="1146231" y="647700"/>
                </a:lnTo>
                <a:lnTo>
                  <a:pt x="1150619" y="657225"/>
                </a:lnTo>
                <a:close/>
              </a:path>
              <a:path w="3188334" h="1202054">
                <a:moveTo>
                  <a:pt x="1761744" y="657225"/>
                </a:moveTo>
                <a:lnTo>
                  <a:pt x="1758696" y="647700"/>
                </a:lnTo>
                <a:lnTo>
                  <a:pt x="1759336" y="647700"/>
                </a:lnTo>
                <a:lnTo>
                  <a:pt x="1761744" y="657225"/>
                </a:lnTo>
                <a:close/>
              </a:path>
              <a:path w="3188334" h="1202054">
                <a:moveTo>
                  <a:pt x="3134868" y="657225"/>
                </a:moveTo>
                <a:lnTo>
                  <a:pt x="3124200" y="657225"/>
                </a:lnTo>
                <a:lnTo>
                  <a:pt x="3116580" y="647700"/>
                </a:lnTo>
                <a:lnTo>
                  <a:pt x="3134868" y="657225"/>
                </a:lnTo>
                <a:close/>
              </a:path>
              <a:path w="3188334" h="1202054">
                <a:moveTo>
                  <a:pt x="743712" y="1128713"/>
                </a:moveTo>
                <a:lnTo>
                  <a:pt x="742188" y="1123950"/>
                </a:lnTo>
                <a:lnTo>
                  <a:pt x="740664" y="1114425"/>
                </a:lnTo>
                <a:lnTo>
                  <a:pt x="740664" y="733425"/>
                </a:lnTo>
                <a:lnTo>
                  <a:pt x="742188" y="723900"/>
                </a:lnTo>
                <a:lnTo>
                  <a:pt x="751332" y="695325"/>
                </a:lnTo>
                <a:lnTo>
                  <a:pt x="755904" y="685800"/>
                </a:lnTo>
                <a:lnTo>
                  <a:pt x="762000" y="676275"/>
                </a:lnTo>
                <a:lnTo>
                  <a:pt x="768096" y="676275"/>
                </a:lnTo>
                <a:lnTo>
                  <a:pt x="774192" y="666750"/>
                </a:lnTo>
                <a:lnTo>
                  <a:pt x="789432" y="657225"/>
                </a:lnTo>
                <a:lnTo>
                  <a:pt x="792480" y="657225"/>
                </a:lnTo>
                <a:lnTo>
                  <a:pt x="777240" y="666750"/>
                </a:lnTo>
                <a:lnTo>
                  <a:pt x="767083" y="682622"/>
                </a:lnTo>
                <a:lnTo>
                  <a:pt x="761999" y="685800"/>
                </a:lnTo>
                <a:lnTo>
                  <a:pt x="761618" y="685800"/>
                </a:lnTo>
                <a:lnTo>
                  <a:pt x="755904" y="695325"/>
                </a:lnTo>
                <a:lnTo>
                  <a:pt x="752855" y="695325"/>
                </a:lnTo>
                <a:lnTo>
                  <a:pt x="752093" y="704850"/>
                </a:lnTo>
                <a:lnTo>
                  <a:pt x="751332" y="704850"/>
                </a:lnTo>
                <a:lnTo>
                  <a:pt x="749300" y="714375"/>
                </a:lnTo>
                <a:lnTo>
                  <a:pt x="748283" y="714375"/>
                </a:lnTo>
                <a:lnTo>
                  <a:pt x="745235" y="723900"/>
                </a:lnTo>
                <a:lnTo>
                  <a:pt x="743712" y="733425"/>
                </a:lnTo>
                <a:lnTo>
                  <a:pt x="742187" y="733425"/>
                </a:lnTo>
                <a:lnTo>
                  <a:pt x="742187" y="1114425"/>
                </a:lnTo>
                <a:lnTo>
                  <a:pt x="743712" y="1114425"/>
                </a:lnTo>
                <a:lnTo>
                  <a:pt x="743712" y="1128713"/>
                </a:lnTo>
                <a:close/>
              </a:path>
              <a:path w="3188334" h="1202054">
                <a:moveTo>
                  <a:pt x="3144327" y="661166"/>
                </a:moveTo>
                <a:lnTo>
                  <a:pt x="3134868" y="657225"/>
                </a:lnTo>
                <a:lnTo>
                  <a:pt x="3144012" y="657225"/>
                </a:lnTo>
                <a:lnTo>
                  <a:pt x="3144327" y="661166"/>
                </a:lnTo>
                <a:close/>
              </a:path>
              <a:path w="3188334" h="1202054">
                <a:moveTo>
                  <a:pt x="3163823" y="676275"/>
                </a:moveTo>
                <a:lnTo>
                  <a:pt x="3157219" y="676275"/>
                </a:lnTo>
                <a:lnTo>
                  <a:pt x="3154680" y="666750"/>
                </a:lnTo>
                <a:lnTo>
                  <a:pt x="3144774" y="666750"/>
                </a:lnTo>
                <a:lnTo>
                  <a:pt x="3144327" y="661166"/>
                </a:lnTo>
                <a:lnTo>
                  <a:pt x="3157727" y="666750"/>
                </a:lnTo>
                <a:lnTo>
                  <a:pt x="3163823" y="676275"/>
                </a:lnTo>
                <a:close/>
              </a:path>
              <a:path w="3188334" h="1202054">
                <a:moveTo>
                  <a:pt x="3145536" y="676275"/>
                </a:moveTo>
                <a:lnTo>
                  <a:pt x="3144445" y="666750"/>
                </a:lnTo>
                <a:lnTo>
                  <a:pt x="3144774" y="666750"/>
                </a:lnTo>
                <a:lnTo>
                  <a:pt x="3145536" y="676275"/>
                </a:lnTo>
                <a:close/>
              </a:path>
              <a:path w="3188334" h="1202054">
                <a:moveTo>
                  <a:pt x="765050" y="685800"/>
                </a:moveTo>
                <a:lnTo>
                  <a:pt x="767083" y="682622"/>
                </a:lnTo>
                <a:lnTo>
                  <a:pt x="777240" y="676275"/>
                </a:lnTo>
                <a:lnTo>
                  <a:pt x="765050" y="685800"/>
                </a:lnTo>
                <a:close/>
              </a:path>
              <a:path w="3188334" h="1202054">
                <a:moveTo>
                  <a:pt x="3165348" y="685800"/>
                </a:moveTo>
                <a:lnTo>
                  <a:pt x="3160776" y="676275"/>
                </a:lnTo>
                <a:lnTo>
                  <a:pt x="3162214" y="676275"/>
                </a:lnTo>
                <a:lnTo>
                  <a:pt x="3165348" y="685800"/>
                </a:lnTo>
                <a:close/>
              </a:path>
              <a:path w="3188334" h="1202054">
                <a:moveTo>
                  <a:pt x="3188207" y="714375"/>
                </a:moveTo>
                <a:lnTo>
                  <a:pt x="3182619" y="714375"/>
                </a:lnTo>
                <a:lnTo>
                  <a:pt x="3179063" y="704850"/>
                </a:lnTo>
                <a:lnTo>
                  <a:pt x="3179063" y="695325"/>
                </a:lnTo>
                <a:lnTo>
                  <a:pt x="3177539" y="695325"/>
                </a:lnTo>
                <a:lnTo>
                  <a:pt x="3172968" y="685800"/>
                </a:lnTo>
                <a:lnTo>
                  <a:pt x="3166872" y="685800"/>
                </a:lnTo>
                <a:lnTo>
                  <a:pt x="3162300" y="676275"/>
                </a:lnTo>
                <a:lnTo>
                  <a:pt x="3169919" y="676275"/>
                </a:lnTo>
                <a:lnTo>
                  <a:pt x="3176015" y="685800"/>
                </a:lnTo>
                <a:lnTo>
                  <a:pt x="3185160" y="704850"/>
                </a:lnTo>
                <a:lnTo>
                  <a:pt x="3188207" y="714375"/>
                </a:lnTo>
                <a:close/>
              </a:path>
              <a:path w="3188334" h="1202054">
                <a:moveTo>
                  <a:pt x="760476" y="695325"/>
                </a:moveTo>
                <a:lnTo>
                  <a:pt x="761618" y="685800"/>
                </a:lnTo>
                <a:lnTo>
                  <a:pt x="761999" y="685800"/>
                </a:lnTo>
                <a:lnTo>
                  <a:pt x="760476" y="695325"/>
                </a:lnTo>
                <a:close/>
              </a:path>
              <a:path w="3188334" h="1202054">
                <a:moveTo>
                  <a:pt x="751332" y="714375"/>
                </a:moveTo>
                <a:lnTo>
                  <a:pt x="752093" y="704850"/>
                </a:lnTo>
                <a:lnTo>
                  <a:pt x="751332" y="714375"/>
                </a:lnTo>
                <a:close/>
              </a:path>
              <a:path w="3188334" h="1202054">
                <a:moveTo>
                  <a:pt x="3188212" y="723900"/>
                </a:moveTo>
                <a:lnTo>
                  <a:pt x="3186683" y="723900"/>
                </a:lnTo>
                <a:lnTo>
                  <a:pt x="3185159" y="714375"/>
                </a:lnTo>
                <a:lnTo>
                  <a:pt x="3188215" y="714375"/>
                </a:lnTo>
                <a:lnTo>
                  <a:pt x="3188212" y="723900"/>
                </a:lnTo>
                <a:close/>
              </a:path>
              <a:path w="3188334" h="1202054">
                <a:moveTo>
                  <a:pt x="745235" y="1133475"/>
                </a:moveTo>
                <a:lnTo>
                  <a:pt x="743712" y="1133475"/>
                </a:lnTo>
                <a:lnTo>
                  <a:pt x="743712" y="1128713"/>
                </a:lnTo>
                <a:lnTo>
                  <a:pt x="745235" y="1133475"/>
                </a:lnTo>
                <a:close/>
              </a:path>
              <a:path w="3188334" h="1202054">
                <a:moveTo>
                  <a:pt x="3182834" y="1152525"/>
                </a:moveTo>
                <a:lnTo>
                  <a:pt x="3183636" y="1143000"/>
                </a:lnTo>
                <a:lnTo>
                  <a:pt x="3185159" y="1143000"/>
                </a:lnTo>
                <a:lnTo>
                  <a:pt x="3186684" y="1133475"/>
                </a:lnTo>
                <a:lnTo>
                  <a:pt x="3188207" y="1133475"/>
                </a:lnTo>
                <a:lnTo>
                  <a:pt x="3185160" y="1143000"/>
                </a:lnTo>
                <a:lnTo>
                  <a:pt x="3182834" y="1152525"/>
                </a:lnTo>
                <a:close/>
              </a:path>
              <a:path w="3188334" h="1202054">
                <a:moveTo>
                  <a:pt x="749808" y="1152525"/>
                </a:moveTo>
                <a:lnTo>
                  <a:pt x="748284" y="1143000"/>
                </a:lnTo>
                <a:lnTo>
                  <a:pt x="749808" y="1143000"/>
                </a:lnTo>
                <a:lnTo>
                  <a:pt x="749808" y="1152525"/>
                </a:lnTo>
                <a:close/>
              </a:path>
              <a:path w="3188334" h="1202054">
                <a:moveTo>
                  <a:pt x="804398" y="1201717"/>
                </a:moveTo>
                <a:lnTo>
                  <a:pt x="798576" y="1199387"/>
                </a:lnTo>
                <a:lnTo>
                  <a:pt x="794002" y="1197863"/>
                </a:lnTo>
                <a:lnTo>
                  <a:pt x="801624" y="1197863"/>
                </a:lnTo>
                <a:lnTo>
                  <a:pt x="804398" y="1201717"/>
                </a:lnTo>
                <a:close/>
              </a:path>
              <a:path w="3188334" h="1202054">
                <a:moveTo>
                  <a:pt x="777723" y="1187177"/>
                </a:moveTo>
                <a:lnTo>
                  <a:pt x="775716" y="1185672"/>
                </a:lnTo>
                <a:lnTo>
                  <a:pt x="768096" y="1179575"/>
                </a:lnTo>
                <a:lnTo>
                  <a:pt x="762000" y="1173479"/>
                </a:lnTo>
                <a:lnTo>
                  <a:pt x="761390" y="1172463"/>
                </a:lnTo>
                <a:lnTo>
                  <a:pt x="763524" y="1172463"/>
                </a:lnTo>
                <a:lnTo>
                  <a:pt x="777240" y="1185163"/>
                </a:lnTo>
                <a:lnTo>
                  <a:pt x="777723" y="1187177"/>
                </a:lnTo>
                <a:close/>
              </a:path>
              <a:path w="3188334" h="1202054">
                <a:moveTo>
                  <a:pt x="755903" y="1163954"/>
                </a:moveTo>
                <a:lnTo>
                  <a:pt x="752550" y="1159763"/>
                </a:lnTo>
                <a:lnTo>
                  <a:pt x="755903" y="1159763"/>
                </a:lnTo>
                <a:lnTo>
                  <a:pt x="755903" y="1163954"/>
                </a:lnTo>
                <a:close/>
              </a:path>
              <a:path w="3188334" h="1202054">
                <a:moveTo>
                  <a:pt x="3175184" y="1166691"/>
                </a:moveTo>
                <a:lnTo>
                  <a:pt x="3176016" y="1159763"/>
                </a:lnTo>
                <a:lnTo>
                  <a:pt x="3179673" y="1159763"/>
                </a:lnTo>
                <a:lnTo>
                  <a:pt x="3176015" y="1165859"/>
                </a:lnTo>
                <a:lnTo>
                  <a:pt x="3175184" y="1166691"/>
                </a:lnTo>
                <a:close/>
              </a:path>
              <a:path w="3188334" h="1202054">
                <a:moveTo>
                  <a:pt x="3168198" y="1174107"/>
                </a:moveTo>
                <a:lnTo>
                  <a:pt x="3168395" y="1172463"/>
                </a:lnTo>
                <a:lnTo>
                  <a:pt x="3169513" y="1172463"/>
                </a:lnTo>
                <a:lnTo>
                  <a:pt x="3168198" y="1174107"/>
                </a:lnTo>
                <a:close/>
              </a:path>
              <a:path w="3188334" h="1202054">
                <a:moveTo>
                  <a:pt x="3154025" y="1187893"/>
                </a:moveTo>
                <a:lnTo>
                  <a:pt x="3154680" y="1185163"/>
                </a:lnTo>
                <a:lnTo>
                  <a:pt x="3158236" y="1185163"/>
                </a:lnTo>
                <a:lnTo>
                  <a:pt x="3157727" y="1185672"/>
                </a:lnTo>
                <a:lnTo>
                  <a:pt x="3154025" y="1187893"/>
                </a:lnTo>
                <a:close/>
              </a:path>
              <a:path w="3188334" h="1202054">
                <a:moveTo>
                  <a:pt x="3129500" y="1201177"/>
                </a:moveTo>
                <a:lnTo>
                  <a:pt x="3130295" y="1197863"/>
                </a:lnTo>
                <a:lnTo>
                  <a:pt x="3137408" y="1197863"/>
                </a:lnTo>
                <a:lnTo>
                  <a:pt x="3134868" y="1199387"/>
                </a:lnTo>
                <a:lnTo>
                  <a:pt x="3129500" y="1201177"/>
                </a:lnTo>
                <a:close/>
              </a:path>
            </a:pathLst>
          </a:custGeom>
          <a:solidFill>
            <a:srgbClr val="000000"/>
          </a:solidFill>
        </p:spPr>
        <p:txBody>
          <a:bodyPr wrap="square" lIns="0" tIns="0" rIns="0" bIns="0" rtlCol="0"/>
          <a:lstStyle/>
          <a:p>
            <a:endParaRPr/>
          </a:p>
        </p:txBody>
      </p:sp>
      <p:sp>
        <p:nvSpPr>
          <p:cNvPr id="12" name="object 6"/>
          <p:cNvSpPr/>
          <p:nvPr/>
        </p:nvSpPr>
        <p:spPr>
          <a:xfrm>
            <a:off x="5869668" y="4740433"/>
            <a:ext cx="3190240" cy="1201420"/>
          </a:xfrm>
          <a:custGeom>
            <a:avLst/>
            <a:gdLst/>
            <a:ahLst/>
            <a:cxnLst/>
            <a:rect l="l" t="t" r="r" b="b"/>
            <a:pathLst>
              <a:path w="3190240" h="1201420">
                <a:moveTo>
                  <a:pt x="835151" y="1200911"/>
                </a:moveTo>
                <a:lnTo>
                  <a:pt x="793225" y="1191171"/>
                </a:lnTo>
                <a:lnTo>
                  <a:pt x="761324" y="1165144"/>
                </a:lnTo>
                <a:lnTo>
                  <a:pt x="744011" y="1127619"/>
                </a:lnTo>
                <a:lnTo>
                  <a:pt x="742187" y="742187"/>
                </a:lnTo>
                <a:lnTo>
                  <a:pt x="743330" y="727783"/>
                </a:lnTo>
                <a:lnTo>
                  <a:pt x="759120" y="689465"/>
                </a:lnTo>
                <a:lnTo>
                  <a:pt x="789905" y="662218"/>
                </a:lnTo>
                <a:lnTo>
                  <a:pt x="831123" y="650831"/>
                </a:lnTo>
                <a:lnTo>
                  <a:pt x="1150619" y="650747"/>
                </a:lnTo>
                <a:lnTo>
                  <a:pt x="0" y="0"/>
                </a:lnTo>
                <a:lnTo>
                  <a:pt x="1761743" y="650747"/>
                </a:lnTo>
                <a:lnTo>
                  <a:pt x="3098291" y="650747"/>
                </a:lnTo>
                <a:lnTo>
                  <a:pt x="3112814" y="651908"/>
                </a:lnTo>
                <a:lnTo>
                  <a:pt x="3151388" y="667857"/>
                </a:lnTo>
                <a:lnTo>
                  <a:pt x="3178651" y="698690"/>
                </a:lnTo>
                <a:lnTo>
                  <a:pt x="3189692" y="739495"/>
                </a:lnTo>
                <a:lnTo>
                  <a:pt x="3189731" y="1109471"/>
                </a:lnTo>
                <a:lnTo>
                  <a:pt x="3188571" y="1123994"/>
                </a:lnTo>
                <a:lnTo>
                  <a:pt x="3172622" y="1162568"/>
                </a:lnTo>
                <a:lnTo>
                  <a:pt x="3141789" y="1189831"/>
                </a:lnTo>
                <a:lnTo>
                  <a:pt x="3100984" y="1200872"/>
                </a:lnTo>
                <a:lnTo>
                  <a:pt x="835151" y="1200911"/>
                </a:lnTo>
                <a:close/>
              </a:path>
            </a:pathLst>
          </a:custGeom>
          <a:solidFill>
            <a:srgbClr val="BCD6ED"/>
          </a:solidFill>
        </p:spPr>
        <p:txBody>
          <a:bodyPr wrap="square" lIns="0" tIns="0" rIns="0" bIns="0" rtlCol="0"/>
          <a:lstStyle/>
          <a:p>
            <a:endParaRPr/>
          </a:p>
        </p:txBody>
      </p:sp>
      <p:sp>
        <p:nvSpPr>
          <p:cNvPr id="13" name="object 7"/>
          <p:cNvSpPr/>
          <p:nvPr/>
        </p:nvSpPr>
        <p:spPr>
          <a:xfrm>
            <a:off x="5868144" y="4737385"/>
            <a:ext cx="3191510" cy="1207135"/>
          </a:xfrm>
          <a:custGeom>
            <a:avLst/>
            <a:gdLst/>
            <a:ahLst/>
            <a:cxnLst/>
            <a:rect l="l" t="t" r="r" b="b"/>
            <a:pathLst>
              <a:path w="3191509" h="1207135">
                <a:moveTo>
                  <a:pt x="1523" y="4571"/>
                </a:moveTo>
                <a:lnTo>
                  <a:pt x="0" y="3048"/>
                </a:lnTo>
                <a:lnTo>
                  <a:pt x="0" y="0"/>
                </a:lnTo>
                <a:lnTo>
                  <a:pt x="3047" y="0"/>
                </a:lnTo>
                <a:lnTo>
                  <a:pt x="1523" y="4571"/>
                </a:lnTo>
                <a:close/>
              </a:path>
              <a:path w="3191509" h="1207135">
                <a:moveTo>
                  <a:pt x="29221" y="14802"/>
                </a:moveTo>
                <a:lnTo>
                  <a:pt x="1523" y="4571"/>
                </a:lnTo>
                <a:lnTo>
                  <a:pt x="3047" y="0"/>
                </a:lnTo>
                <a:lnTo>
                  <a:pt x="29221" y="14802"/>
                </a:lnTo>
                <a:close/>
              </a:path>
              <a:path w="3191509" h="1207135">
                <a:moveTo>
                  <a:pt x="3127247" y="1202435"/>
                </a:moveTo>
                <a:lnTo>
                  <a:pt x="3108959" y="1202435"/>
                </a:lnTo>
                <a:lnTo>
                  <a:pt x="3118103" y="1200911"/>
                </a:lnTo>
                <a:lnTo>
                  <a:pt x="3125724" y="1199387"/>
                </a:lnTo>
                <a:lnTo>
                  <a:pt x="3168395" y="1170431"/>
                </a:lnTo>
                <a:lnTo>
                  <a:pt x="3188207" y="1130807"/>
                </a:lnTo>
                <a:lnTo>
                  <a:pt x="3188207" y="1121663"/>
                </a:lnTo>
                <a:lnTo>
                  <a:pt x="3189731" y="1112519"/>
                </a:lnTo>
                <a:lnTo>
                  <a:pt x="3189731" y="745235"/>
                </a:lnTo>
                <a:lnTo>
                  <a:pt x="3188207" y="736091"/>
                </a:lnTo>
                <a:lnTo>
                  <a:pt x="3188207" y="726947"/>
                </a:lnTo>
                <a:lnTo>
                  <a:pt x="3185160" y="717803"/>
                </a:lnTo>
                <a:lnTo>
                  <a:pt x="3179063" y="702563"/>
                </a:lnTo>
                <a:lnTo>
                  <a:pt x="3174491" y="694943"/>
                </a:lnTo>
                <a:lnTo>
                  <a:pt x="3168395" y="687323"/>
                </a:lnTo>
                <a:lnTo>
                  <a:pt x="3163824" y="681227"/>
                </a:lnTo>
                <a:lnTo>
                  <a:pt x="3125724" y="659891"/>
                </a:lnTo>
                <a:lnTo>
                  <a:pt x="3118103" y="656843"/>
                </a:lnTo>
                <a:lnTo>
                  <a:pt x="3108959" y="655319"/>
                </a:lnTo>
                <a:lnTo>
                  <a:pt x="1763267" y="655319"/>
                </a:lnTo>
                <a:lnTo>
                  <a:pt x="29221" y="14802"/>
                </a:lnTo>
                <a:lnTo>
                  <a:pt x="3047" y="0"/>
                </a:lnTo>
                <a:lnTo>
                  <a:pt x="1764791" y="650747"/>
                </a:lnTo>
                <a:lnTo>
                  <a:pt x="3108959" y="650747"/>
                </a:lnTo>
                <a:lnTo>
                  <a:pt x="3159251" y="672083"/>
                </a:lnTo>
                <a:lnTo>
                  <a:pt x="3171443" y="685799"/>
                </a:lnTo>
                <a:lnTo>
                  <a:pt x="3177539" y="691895"/>
                </a:lnTo>
                <a:lnTo>
                  <a:pt x="3182111" y="699515"/>
                </a:lnTo>
                <a:lnTo>
                  <a:pt x="3186684" y="708659"/>
                </a:lnTo>
                <a:lnTo>
                  <a:pt x="3189731" y="716279"/>
                </a:lnTo>
                <a:lnTo>
                  <a:pt x="3191255" y="725423"/>
                </a:lnTo>
                <a:lnTo>
                  <a:pt x="3191255" y="1132331"/>
                </a:lnTo>
                <a:lnTo>
                  <a:pt x="3171443" y="1171955"/>
                </a:lnTo>
                <a:lnTo>
                  <a:pt x="3165347" y="1179575"/>
                </a:lnTo>
                <a:lnTo>
                  <a:pt x="3159251" y="1185672"/>
                </a:lnTo>
                <a:lnTo>
                  <a:pt x="3136391" y="1199387"/>
                </a:lnTo>
                <a:lnTo>
                  <a:pt x="3127247" y="1202435"/>
                </a:lnTo>
                <a:close/>
              </a:path>
              <a:path w="3191509" h="1207135">
                <a:moveTo>
                  <a:pt x="1150619" y="655319"/>
                </a:moveTo>
                <a:lnTo>
                  <a:pt x="1523" y="4571"/>
                </a:lnTo>
                <a:lnTo>
                  <a:pt x="29221" y="14802"/>
                </a:lnTo>
                <a:lnTo>
                  <a:pt x="1153667" y="650747"/>
                </a:lnTo>
                <a:lnTo>
                  <a:pt x="1152143" y="650747"/>
                </a:lnTo>
                <a:lnTo>
                  <a:pt x="1150619" y="655319"/>
                </a:lnTo>
                <a:close/>
              </a:path>
              <a:path w="3191509" h="1207135">
                <a:moveTo>
                  <a:pt x="3108959" y="1207007"/>
                </a:moveTo>
                <a:lnTo>
                  <a:pt x="826007" y="1207007"/>
                </a:lnTo>
                <a:lnTo>
                  <a:pt x="816863" y="1205483"/>
                </a:lnTo>
                <a:lnTo>
                  <a:pt x="807719" y="1202435"/>
                </a:lnTo>
                <a:lnTo>
                  <a:pt x="800099" y="1199387"/>
                </a:lnTo>
                <a:lnTo>
                  <a:pt x="790955" y="1196339"/>
                </a:lnTo>
                <a:lnTo>
                  <a:pt x="783335" y="1190243"/>
                </a:lnTo>
                <a:lnTo>
                  <a:pt x="777239" y="1185672"/>
                </a:lnTo>
                <a:lnTo>
                  <a:pt x="769619" y="1179575"/>
                </a:lnTo>
                <a:lnTo>
                  <a:pt x="763523" y="1173479"/>
                </a:lnTo>
                <a:lnTo>
                  <a:pt x="758951" y="1165859"/>
                </a:lnTo>
                <a:lnTo>
                  <a:pt x="752855" y="1158239"/>
                </a:lnTo>
                <a:lnTo>
                  <a:pt x="749807" y="1149096"/>
                </a:lnTo>
                <a:lnTo>
                  <a:pt x="746759" y="1141475"/>
                </a:lnTo>
                <a:lnTo>
                  <a:pt x="743711" y="1132331"/>
                </a:lnTo>
                <a:lnTo>
                  <a:pt x="742187" y="1123187"/>
                </a:lnTo>
                <a:lnTo>
                  <a:pt x="742187" y="736091"/>
                </a:lnTo>
                <a:lnTo>
                  <a:pt x="757427" y="691895"/>
                </a:lnTo>
                <a:lnTo>
                  <a:pt x="763523" y="685799"/>
                </a:lnTo>
                <a:lnTo>
                  <a:pt x="769619" y="678179"/>
                </a:lnTo>
                <a:lnTo>
                  <a:pt x="807719" y="655319"/>
                </a:lnTo>
                <a:lnTo>
                  <a:pt x="826007" y="650747"/>
                </a:lnTo>
                <a:lnTo>
                  <a:pt x="1142546" y="650747"/>
                </a:lnTo>
                <a:lnTo>
                  <a:pt x="1150619" y="655319"/>
                </a:lnTo>
                <a:lnTo>
                  <a:pt x="827531" y="655319"/>
                </a:lnTo>
                <a:lnTo>
                  <a:pt x="809243" y="658367"/>
                </a:lnTo>
                <a:lnTo>
                  <a:pt x="801623" y="662939"/>
                </a:lnTo>
                <a:lnTo>
                  <a:pt x="794003" y="665987"/>
                </a:lnTo>
                <a:lnTo>
                  <a:pt x="778763" y="675131"/>
                </a:lnTo>
                <a:lnTo>
                  <a:pt x="766571" y="687323"/>
                </a:lnTo>
                <a:lnTo>
                  <a:pt x="752855" y="710183"/>
                </a:lnTo>
                <a:lnTo>
                  <a:pt x="749807" y="717803"/>
                </a:lnTo>
                <a:lnTo>
                  <a:pt x="746759" y="736091"/>
                </a:lnTo>
                <a:lnTo>
                  <a:pt x="746759" y="1121663"/>
                </a:lnTo>
                <a:lnTo>
                  <a:pt x="766571" y="1170431"/>
                </a:lnTo>
                <a:lnTo>
                  <a:pt x="801623" y="1194815"/>
                </a:lnTo>
                <a:lnTo>
                  <a:pt x="809243" y="1199387"/>
                </a:lnTo>
                <a:lnTo>
                  <a:pt x="827531" y="1202435"/>
                </a:lnTo>
                <a:lnTo>
                  <a:pt x="3127247" y="1202435"/>
                </a:lnTo>
                <a:lnTo>
                  <a:pt x="3118103" y="1205483"/>
                </a:lnTo>
                <a:lnTo>
                  <a:pt x="3108959" y="1207007"/>
                </a:lnTo>
                <a:close/>
              </a:path>
              <a:path w="3191509" h="1207135">
                <a:moveTo>
                  <a:pt x="1153667" y="655319"/>
                </a:moveTo>
                <a:lnTo>
                  <a:pt x="1150619" y="655319"/>
                </a:lnTo>
                <a:lnTo>
                  <a:pt x="1152143" y="650747"/>
                </a:lnTo>
                <a:lnTo>
                  <a:pt x="1153667" y="650747"/>
                </a:lnTo>
                <a:lnTo>
                  <a:pt x="1153667" y="655319"/>
                </a:lnTo>
                <a:close/>
              </a:path>
            </a:pathLst>
          </a:custGeom>
          <a:solidFill>
            <a:srgbClr val="000000"/>
          </a:solidFill>
        </p:spPr>
        <p:txBody>
          <a:bodyPr wrap="square" lIns="0" tIns="0" rIns="0" bIns="0" rtlCol="0"/>
          <a:lstStyle/>
          <a:p>
            <a:endParaRPr/>
          </a:p>
        </p:txBody>
      </p:sp>
      <p:sp>
        <p:nvSpPr>
          <p:cNvPr id="14" name="object 8"/>
          <p:cNvSpPr/>
          <p:nvPr/>
        </p:nvSpPr>
        <p:spPr>
          <a:xfrm>
            <a:off x="137453" y="1268760"/>
            <a:ext cx="4812791" cy="2154935"/>
          </a:xfrm>
          <a:prstGeom prst="rect">
            <a:avLst/>
          </a:prstGeom>
          <a:blipFill>
            <a:blip r:embed="rId4" cstate="print"/>
            <a:stretch>
              <a:fillRect/>
            </a:stretch>
          </a:blipFill>
        </p:spPr>
        <p:txBody>
          <a:bodyPr wrap="square" lIns="0" tIns="0" rIns="0" bIns="0" rtlCol="0"/>
          <a:lstStyle/>
          <a:p>
            <a:endParaRPr/>
          </a:p>
        </p:txBody>
      </p:sp>
      <p:sp>
        <p:nvSpPr>
          <p:cNvPr id="15" name="object 9"/>
          <p:cNvSpPr/>
          <p:nvPr/>
        </p:nvSpPr>
        <p:spPr>
          <a:xfrm>
            <a:off x="304783" y="2884200"/>
            <a:ext cx="2609215" cy="994410"/>
          </a:xfrm>
          <a:custGeom>
            <a:avLst/>
            <a:gdLst/>
            <a:ahLst/>
            <a:cxnLst/>
            <a:rect l="l" t="t" r="r" b="b"/>
            <a:pathLst>
              <a:path w="2609215" h="994410">
                <a:moveTo>
                  <a:pt x="0" y="520849"/>
                </a:moveTo>
                <a:lnTo>
                  <a:pt x="14948" y="472105"/>
                </a:lnTo>
                <a:lnTo>
                  <a:pt x="43217" y="442358"/>
                </a:lnTo>
                <a:lnTo>
                  <a:pt x="81869" y="425814"/>
                </a:lnTo>
                <a:lnTo>
                  <a:pt x="1522128" y="423672"/>
                </a:lnTo>
                <a:lnTo>
                  <a:pt x="1543442" y="409630"/>
                </a:lnTo>
                <a:lnTo>
                  <a:pt x="1541940" y="422147"/>
                </a:lnTo>
                <a:lnTo>
                  <a:pt x="1525176" y="422147"/>
                </a:lnTo>
                <a:lnTo>
                  <a:pt x="1522128" y="434847"/>
                </a:lnTo>
                <a:lnTo>
                  <a:pt x="65184" y="434847"/>
                </a:lnTo>
                <a:lnTo>
                  <a:pt x="46896" y="447547"/>
                </a:lnTo>
                <a:lnTo>
                  <a:pt x="37752" y="447547"/>
                </a:lnTo>
                <a:lnTo>
                  <a:pt x="34704" y="460247"/>
                </a:lnTo>
                <a:lnTo>
                  <a:pt x="22512" y="472947"/>
                </a:lnTo>
                <a:lnTo>
                  <a:pt x="14892" y="472947"/>
                </a:lnTo>
                <a:lnTo>
                  <a:pt x="13368" y="485647"/>
                </a:lnTo>
                <a:lnTo>
                  <a:pt x="7272" y="498347"/>
                </a:lnTo>
                <a:lnTo>
                  <a:pt x="2700" y="511047"/>
                </a:lnTo>
                <a:lnTo>
                  <a:pt x="1176" y="511047"/>
                </a:lnTo>
                <a:lnTo>
                  <a:pt x="0" y="520849"/>
                </a:lnTo>
                <a:close/>
              </a:path>
              <a:path w="2609215" h="994410">
                <a:moveTo>
                  <a:pt x="1560228" y="409447"/>
                </a:moveTo>
                <a:lnTo>
                  <a:pt x="1543720" y="409447"/>
                </a:lnTo>
                <a:lnTo>
                  <a:pt x="1561645" y="397639"/>
                </a:lnTo>
                <a:lnTo>
                  <a:pt x="1560228" y="409447"/>
                </a:lnTo>
                <a:close/>
              </a:path>
              <a:path w="2609215" h="994410">
                <a:moveTo>
                  <a:pt x="1580040" y="396747"/>
                </a:moveTo>
                <a:lnTo>
                  <a:pt x="1562998" y="396747"/>
                </a:lnTo>
                <a:lnTo>
                  <a:pt x="1601360" y="371476"/>
                </a:lnTo>
                <a:lnTo>
                  <a:pt x="1599852" y="384047"/>
                </a:lnTo>
                <a:lnTo>
                  <a:pt x="1586136" y="384047"/>
                </a:lnTo>
                <a:lnTo>
                  <a:pt x="1580040" y="396747"/>
                </a:lnTo>
                <a:close/>
              </a:path>
              <a:path w="2609215" h="994410">
                <a:moveTo>
                  <a:pt x="1618140" y="371347"/>
                </a:moveTo>
                <a:lnTo>
                  <a:pt x="1601555" y="371347"/>
                </a:lnTo>
                <a:lnTo>
                  <a:pt x="1619563" y="359484"/>
                </a:lnTo>
                <a:lnTo>
                  <a:pt x="1618140" y="371347"/>
                </a:lnTo>
                <a:close/>
              </a:path>
              <a:path w="2609215" h="994410">
                <a:moveTo>
                  <a:pt x="1639476" y="358647"/>
                </a:moveTo>
                <a:lnTo>
                  <a:pt x="1620833" y="358647"/>
                </a:lnTo>
                <a:lnTo>
                  <a:pt x="1659279" y="333321"/>
                </a:lnTo>
                <a:lnTo>
                  <a:pt x="1657764" y="345947"/>
                </a:lnTo>
                <a:lnTo>
                  <a:pt x="1641000" y="345947"/>
                </a:lnTo>
                <a:lnTo>
                  <a:pt x="1639476" y="358647"/>
                </a:lnTo>
                <a:close/>
              </a:path>
              <a:path w="2609215" h="994410">
                <a:moveTo>
                  <a:pt x="1676052" y="333247"/>
                </a:moveTo>
                <a:lnTo>
                  <a:pt x="1659390" y="333247"/>
                </a:lnTo>
                <a:lnTo>
                  <a:pt x="1677482" y="321329"/>
                </a:lnTo>
                <a:lnTo>
                  <a:pt x="1676052" y="333247"/>
                </a:lnTo>
                <a:close/>
              </a:path>
              <a:path w="2609215" h="994410">
                <a:moveTo>
                  <a:pt x="1697388" y="320547"/>
                </a:moveTo>
                <a:lnTo>
                  <a:pt x="1678669" y="320547"/>
                </a:lnTo>
                <a:lnTo>
                  <a:pt x="1717198" y="295166"/>
                </a:lnTo>
                <a:lnTo>
                  <a:pt x="1715676" y="307847"/>
                </a:lnTo>
                <a:lnTo>
                  <a:pt x="1698912" y="307847"/>
                </a:lnTo>
                <a:lnTo>
                  <a:pt x="1697388" y="320547"/>
                </a:lnTo>
                <a:close/>
              </a:path>
              <a:path w="2609215" h="994410">
                <a:moveTo>
                  <a:pt x="1733964" y="295147"/>
                </a:moveTo>
                <a:lnTo>
                  <a:pt x="1717225" y="295147"/>
                </a:lnTo>
                <a:lnTo>
                  <a:pt x="1735401" y="283174"/>
                </a:lnTo>
                <a:lnTo>
                  <a:pt x="1733964" y="295147"/>
                </a:lnTo>
                <a:close/>
              </a:path>
              <a:path w="2609215" h="994410">
                <a:moveTo>
                  <a:pt x="1788828" y="257047"/>
                </a:moveTo>
                <a:lnTo>
                  <a:pt x="1775061" y="257047"/>
                </a:lnTo>
                <a:lnTo>
                  <a:pt x="2165256" y="0"/>
                </a:lnTo>
                <a:lnTo>
                  <a:pt x="2165321" y="3047"/>
                </a:lnTo>
                <a:lnTo>
                  <a:pt x="2163732" y="3047"/>
                </a:lnTo>
                <a:lnTo>
                  <a:pt x="2160684" y="15747"/>
                </a:lnTo>
                <a:lnTo>
                  <a:pt x="2142396" y="15747"/>
                </a:lnTo>
                <a:lnTo>
                  <a:pt x="2139348" y="28447"/>
                </a:lnTo>
                <a:lnTo>
                  <a:pt x="2124108" y="28447"/>
                </a:lnTo>
                <a:lnTo>
                  <a:pt x="2121060" y="41147"/>
                </a:lnTo>
                <a:lnTo>
                  <a:pt x="2105820" y="41147"/>
                </a:lnTo>
                <a:lnTo>
                  <a:pt x="2099724" y="53847"/>
                </a:lnTo>
                <a:lnTo>
                  <a:pt x="2084484" y="53847"/>
                </a:lnTo>
                <a:lnTo>
                  <a:pt x="2081436" y="66547"/>
                </a:lnTo>
                <a:lnTo>
                  <a:pt x="2066196" y="66547"/>
                </a:lnTo>
                <a:lnTo>
                  <a:pt x="2063148" y="79247"/>
                </a:lnTo>
                <a:lnTo>
                  <a:pt x="2046384" y="79247"/>
                </a:lnTo>
                <a:lnTo>
                  <a:pt x="2044860" y="91947"/>
                </a:lnTo>
                <a:lnTo>
                  <a:pt x="2026572" y="91947"/>
                </a:lnTo>
                <a:lnTo>
                  <a:pt x="2023524" y="104647"/>
                </a:lnTo>
                <a:lnTo>
                  <a:pt x="2008284" y="104647"/>
                </a:lnTo>
                <a:lnTo>
                  <a:pt x="2005236" y="117347"/>
                </a:lnTo>
                <a:lnTo>
                  <a:pt x="1988472" y="117347"/>
                </a:lnTo>
                <a:lnTo>
                  <a:pt x="1986948" y="130047"/>
                </a:lnTo>
                <a:lnTo>
                  <a:pt x="1968660" y="130047"/>
                </a:lnTo>
                <a:lnTo>
                  <a:pt x="1965612" y="142747"/>
                </a:lnTo>
                <a:lnTo>
                  <a:pt x="1950372" y="142747"/>
                </a:lnTo>
                <a:lnTo>
                  <a:pt x="1944276" y="155447"/>
                </a:lnTo>
                <a:lnTo>
                  <a:pt x="1930560" y="155447"/>
                </a:lnTo>
                <a:lnTo>
                  <a:pt x="1929036" y="168147"/>
                </a:lnTo>
                <a:lnTo>
                  <a:pt x="1910748" y="168147"/>
                </a:lnTo>
                <a:lnTo>
                  <a:pt x="1907700" y="180847"/>
                </a:lnTo>
                <a:lnTo>
                  <a:pt x="1890936" y="180847"/>
                </a:lnTo>
                <a:lnTo>
                  <a:pt x="1889412" y="193547"/>
                </a:lnTo>
                <a:lnTo>
                  <a:pt x="1872648" y="193547"/>
                </a:lnTo>
                <a:lnTo>
                  <a:pt x="1871124" y="206247"/>
                </a:lnTo>
                <a:lnTo>
                  <a:pt x="1852836" y="206247"/>
                </a:lnTo>
                <a:lnTo>
                  <a:pt x="1849788" y="218947"/>
                </a:lnTo>
                <a:lnTo>
                  <a:pt x="1833024" y="218947"/>
                </a:lnTo>
                <a:lnTo>
                  <a:pt x="1831500" y="231647"/>
                </a:lnTo>
                <a:lnTo>
                  <a:pt x="1814736" y="231647"/>
                </a:lnTo>
                <a:lnTo>
                  <a:pt x="1813212" y="244347"/>
                </a:lnTo>
                <a:lnTo>
                  <a:pt x="1794924" y="244347"/>
                </a:lnTo>
                <a:lnTo>
                  <a:pt x="1788828" y="257047"/>
                </a:lnTo>
                <a:close/>
              </a:path>
              <a:path w="2609215" h="994410">
                <a:moveTo>
                  <a:pt x="2166144" y="41147"/>
                </a:moveTo>
                <a:lnTo>
                  <a:pt x="2165256" y="41147"/>
                </a:lnTo>
                <a:lnTo>
                  <a:pt x="2165321" y="3047"/>
                </a:lnTo>
                <a:lnTo>
                  <a:pt x="2166144" y="41147"/>
                </a:lnTo>
                <a:close/>
              </a:path>
              <a:path w="2609215" h="994410">
                <a:moveTo>
                  <a:pt x="1755300" y="282447"/>
                </a:moveTo>
                <a:lnTo>
                  <a:pt x="1736504" y="282447"/>
                </a:lnTo>
                <a:lnTo>
                  <a:pt x="1775061" y="257047"/>
                </a:lnTo>
                <a:lnTo>
                  <a:pt x="1773588" y="269747"/>
                </a:lnTo>
                <a:lnTo>
                  <a:pt x="1756824" y="269747"/>
                </a:lnTo>
                <a:lnTo>
                  <a:pt x="1755300" y="282447"/>
                </a:lnTo>
                <a:close/>
              </a:path>
              <a:path w="2609215" h="994410">
                <a:moveTo>
                  <a:pt x="16416" y="993975"/>
                </a:moveTo>
                <a:lnTo>
                  <a:pt x="16214" y="993647"/>
                </a:lnTo>
                <a:lnTo>
                  <a:pt x="16416" y="993647"/>
                </a:lnTo>
                <a:lnTo>
                  <a:pt x="16416" y="993975"/>
                </a:lnTo>
                <a:close/>
              </a:path>
              <a:path w="2609215" h="994410">
                <a:moveTo>
                  <a:pt x="2167514" y="104647"/>
                </a:moveTo>
                <a:lnTo>
                  <a:pt x="2166780" y="104647"/>
                </a:lnTo>
                <a:lnTo>
                  <a:pt x="2166780" y="70609"/>
                </a:lnTo>
                <a:lnTo>
                  <a:pt x="2167514" y="104647"/>
                </a:lnTo>
                <a:close/>
              </a:path>
              <a:path w="2609215" h="994410">
                <a:moveTo>
                  <a:pt x="2169159" y="180847"/>
                </a:moveTo>
                <a:lnTo>
                  <a:pt x="2168304" y="180847"/>
                </a:lnTo>
                <a:lnTo>
                  <a:pt x="2168304" y="141223"/>
                </a:lnTo>
                <a:lnTo>
                  <a:pt x="2169159" y="180847"/>
                </a:lnTo>
                <a:close/>
              </a:path>
              <a:path w="2609215" h="994410">
                <a:moveTo>
                  <a:pt x="2170804" y="257047"/>
                </a:moveTo>
                <a:lnTo>
                  <a:pt x="2169828" y="257047"/>
                </a:lnTo>
                <a:lnTo>
                  <a:pt x="2169828" y="211836"/>
                </a:lnTo>
                <a:lnTo>
                  <a:pt x="2170804" y="257047"/>
                </a:lnTo>
                <a:close/>
              </a:path>
              <a:path w="2609215" h="994410">
                <a:moveTo>
                  <a:pt x="2172448" y="333247"/>
                </a:moveTo>
                <a:lnTo>
                  <a:pt x="2171352" y="333247"/>
                </a:lnTo>
                <a:lnTo>
                  <a:pt x="2171352" y="282449"/>
                </a:lnTo>
                <a:lnTo>
                  <a:pt x="2172448" y="333247"/>
                </a:lnTo>
                <a:close/>
              </a:path>
              <a:path w="2609215" h="994410">
                <a:moveTo>
                  <a:pt x="2174093" y="409447"/>
                </a:moveTo>
                <a:lnTo>
                  <a:pt x="2172876" y="409447"/>
                </a:lnTo>
                <a:lnTo>
                  <a:pt x="2172876" y="353062"/>
                </a:lnTo>
                <a:lnTo>
                  <a:pt x="2174093" y="409447"/>
                </a:lnTo>
                <a:close/>
              </a:path>
              <a:path w="2609215" h="994410">
                <a:moveTo>
                  <a:pt x="2552100" y="434847"/>
                </a:moveTo>
                <a:lnTo>
                  <a:pt x="2174400" y="434847"/>
                </a:lnTo>
                <a:lnTo>
                  <a:pt x="2174400" y="423672"/>
                </a:lnTo>
                <a:lnTo>
                  <a:pt x="2505108" y="423672"/>
                </a:lnTo>
                <a:lnTo>
                  <a:pt x="2519973" y="424693"/>
                </a:lnTo>
                <a:lnTo>
                  <a:pt x="2534147" y="427666"/>
                </a:lnTo>
                <a:lnTo>
                  <a:pt x="2547496" y="432449"/>
                </a:lnTo>
                <a:lnTo>
                  <a:pt x="2552100" y="434847"/>
                </a:lnTo>
                <a:close/>
              </a:path>
              <a:path w="2609215" h="994410">
                <a:moveTo>
                  <a:pt x="2571892" y="447547"/>
                </a:moveTo>
                <a:lnTo>
                  <a:pt x="2555400" y="447547"/>
                </a:lnTo>
                <a:lnTo>
                  <a:pt x="2553994" y="435834"/>
                </a:lnTo>
                <a:lnTo>
                  <a:pt x="2559886" y="438903"/>
                </a:lnTo>
                <a:lnTo>
                  <a:pt x="2571183" y="446887"/>
                </a:lnTo>
                <a:lnTo>
                  <a:pt x="2571892" y="447547"/>
                </a:lnTo>
                <a:close/>
              </a:path>
              <a:path w="2609215" h="994410">
                <a:moveTo>
                  <a:pt x="2608674" y="523747"/>
                </a:moveTo>
                <a:lnTo>
                  <a:pt x="2607216" y="523747"/>
                </a:lnTo>
                <a:lnTo>
                  <a:pt x="2607216" y="511047"/>
                </a:lnTo>
                <a:lnTo>
                  <a:pt x="2604168" y="511047"/>
                </a:lnTo>
                <a:lnTo>
                  <a:pt x="2604168" y="498347"/>
                </a:lnTo>
                <a:lnTo>
                  <a:pt x="2599596" y="498347"/>
                </a:lnTo>
                <a:lnTo>
                  <a:pt x="2599596" y="485647"/>
                </a:lnTo>
                <a:lnTo>
                  <a:pt x="2593500" y="485647"/>
                </a:lnTo>
                <a:lnTo>
                  <a:pt x="2593500" y="472947"/>
                </a:lnTo>
                <a:lnTo>
                  <a:pt x="2585880" y="472947"/>
                </a:lnTo>
                <a:lnTo>
                  <a:pt x="2572438" y="448056"/>
                </a:lnTo>
                <a:lnTo>
                  <a:pt x="2581254" y="456263"/>
                </a:lnTo>
                <a:lnTo>
                  <a:pt x="2589964" y="466889"/>
                </a:lnTo>
                <a:lnTo>
                  <a:pt x="2597180" y="478627"/>
                </a:lnTo>
                <a:lnTo>
                  <a:pt x="2602768" y="491335"/>
                </a:lnTo>
                <a:lnTo>
                  <a:pt x="2606594" y="504875"/>
                </a:lnTo>
                <a:lnTo>
                  <a:pt x="2608525" y="519107"/>
                </a:lnTo>
                <a:lnTo>
                  <a:pt x="2608674" y="523747"/>
                </a:lnTo>
                <a:close/>
              </a:path>
              <a:path w="2609215" h="994410">
                <a:moveTo>
                  <a:pt x="2607220" y="954472"/>
                </a:moveTo>
                <a:lnTo>
                  <a:pt x="2608733" y="525581"/>
                </a:lnTo>
                <a:lnTo>
                  <a:pt x="2608740" y="937260"/>
                </a:lnTo>
                <a:lnTo>
                  <a:pt x="2607732" y="952018"/>
                </a:lnTo>
                <a:lnTo>
                  <a:pt x="2607220" y="954472"/>
                </a:lnTo>
                <a:close/>
              </a:path>
            </a:pathLst>
          </a:custGeom>
          <a:solidFill>
            <a:srgbClr val="BCD6ED"/>
          </a:solidFill>
        </p:spPr>
        <p:txBody>
          <a:bodyPr wrap="square" lIns="0" tIns="0" rIns="0" bIns="0" rtlCol="0"/>
          <a:lstStyle/>
          <a:p>
            <a:endParaRPr/>
          </a:p>
        </p:txBody>
      </p:sp>
      <p:sp>
        <p:nvSpPr>
          <p:cNvPr id="16" name="object 10"/>
          <p:cNvSpPr/>
          <p:nvPr/>
        </p:nvSpPr>
        <p:spPr>
          <a:xfrm>
            <a:off x="229600" y="2882676"/>
            <a:ext cx="2612390" cy="1035685"/>
          </a:xfrm>
          <a:custGeom>
            <a:avLst/>
            <a:gdLst/>
            <a:ahLst/>
            <a:cxnLst/>
            <a:rect l="l" t="t" r="r" b="b"/>
            <a:pathLst>
              <a:path w="2612390" h="1035685">
                <a:moveTo>
                  <a:pt x="2143485" y="14413"/>
                </a:moveTo>
                <a:lnTo>
                  <a:pt x="2144267" y="9525"/>
                </a:lnTo>
                <a:lnTo>
                  <a:pt x="2149258" y="9525"/>
                </a:lnTo>
                <a:lnTo>
                  <a:pt x="2165035" y="0"/>
                </a:lnTo>
                <a:lnTo>
                  <a:pt x="2164919" y="445"/>
                </a:lnTo>
                <a:lnTo>
                  <a:pt x="2143485" y="14413"/>
                </a:lnTo>
                <a:close/>
              </a:path>
              <a:path w="2612390" h="1035685">
                <a:moveTo>
                  <a:pt x="2162556" y="9525"/>
                </a:moveTo>
                <a:lnTo>
                  <a:pt x="2164919" y="445"/>
                </a:lnTo>
                <a:lnTo>
                  <a:pt x="2165604" y="0"/>
                </a:lnTo>
                <a:lnTo>
                  <a:pt x="2162556" y="9525"/>
                </a:lnTo>
                <a:close/>
              </a:path>
              <a:path w="2612390" h="1035685">
                <a:moveTo>
                  <a:pt x="2528316" y="428625"/>
                </a:moveTo>
                <a:lnTo>
                  <a:pt x="2176272" y="428625"/>
                </a:lnTo>
                <a:lnTo>
                  <a:pt x="2176272" y="409575"/>
                </a:lnTo>
                <a:lnTo>
                  <a:pt x="2174748" y="409575"/>
                </a:lnTo>
                <a:lnTo>
                  <a:pt x="2174748" y="333375"/>
                </a:lnTo>
                <a:lnTo>
                  <a:pt x="2173224" y="333375"/>
                </a:lnTo>
                <a:lnTo>
                  <a:pt x="2173224" y="257175"/>
                </a:lnTo>
                <a:lnTo>
                  <a:pt x="2171700" y="257175"/>
                </a:lnTo>
                <a:lnTo>
                  <a:pt x="2171700" y="180975"/>
                </a:lnTo>
                <a:lnTo>
                  <a:pt x="2170176" y="180975"/>
                </a:lnTo>
                <a:lnTo>
                  <a:pt x="2170176" y="104775"/>
                </a:lnTo>
                <a:lnTo>
                  <a:pt x="2168651" y="104775"/>
                </a:lnTo>
                <a:lnTo>
                  <a:pt x="2168651" y="38100"/>
                </a:lnTo>
                <a:lnTo>
                  <a:pt x="2167127" y="38100"/>
                </a:lnTo>
                <a:lnTo>
                  <a:pt x="2167127" y="0"/>
                </a:lnTo>
                <a:lnTo>
                  <a:pt x="2168717" y="0"/>
                </a:lnTo>
                <a:lnTo>
                  <a:pt x="2177795" y="419100"/>
                </a:lnTo>
                <a:lnTo>
                  <a:pt x="2506980" y="419100"/>
                </a:lnTo>
                <a:lnTo>
                  <a:pt x="2528316" y="428625"/>
                </a:lnTo>
                <a:close/>
              </a:path>
              <a:path w="2612390" h="1035685">
                <a:moveTo>
                  <a:pt x="2101596" y="47625"/>
                </a:moveTo>
                <a:lnTo>
                  <a:pt x="2106064" y="38799"/>
                </a:lnTo>
                <a:lnTo>
                  <a:pt x="2143485" y="14413"/>
                </a:lnTo>
                <a:lnTo>
                  <a:pt x="2142668" y="19523"/>
                </a:lnTo>
                <a:lnTo>
                  <a:pt x="2129864" y="28575"/>
                </a:lnTo>
                <a:lnTo>
                  <a:pt x="2125255" y="28575"/>
                </a:lnTo>
                <a:lnTo>
                  <a:pt x="2110470" y="38100"/>
                </a:lnTo>
                <a:lnTo>
                  <a:pt x="2107692" y="38100"/>
                </a:lnTo>
                <a:lnTo>
                  <a:pt x="2101596" y="47625"/>
                </a:lnTo>
                <a:close/>
              </a:path>
              <a:path w="2612390" h="1035685">
                <a:moveTo>
                  <a:pt x="2141220" y="28575"/>
                </a:moveTo>
                <a:lnTo>
                  <a:pt x="2142668" y="19523"/>
                </a:lnTo>
                <a:lnTo>
                  <a:pt x="2143337" y="19050"/>
                </a:lnTo>
                <a:lnTo>
                  <a:pt x="2141220" y="28575"/>
                </a:lnTo>
                <a:close/>
              </a:path>
              <a:path w="2612390" h="1035685">
                <a:moveTo>
                  <a:pt x="2122932" y="38100"/>
                </a:moveTo>
                <a:lnTo>
                  <a:pt x="2125255" y="28575"/>
                </a:lnTo>
                <a:lnTo>
                  <a:pt x="2125980" y="28575"/>
                </a:lnTo>
                <a:lnTo>
                  <a:pt x="2122932" y="38100"/>
                </a:lnTo>
                <a:close/>
              </a:path>
              <a:path w="2612390" h="1035685">
                <a:moveTo>
                  <a:pt x="2085638" y="52110"/>
                </a:moveTo>
                <a:lnTo>
                  <a:pt x="2086356" y="47625"/>
                </a:lnTo>
                <a:lnTo>
                  <a:pt x="2091076" y="47625"/>
                </a:lnTo>
                <a:lnTo>
                  <a:pt x="2106418" y="38100"/>
                </a:lnTo>
                <a:lnTo>
                  <a:pt x="2106064" y="38799"/>
                </a:lnTo>
                <a:lnTo>
                  <a:pt x="2085638" y="52110"/>
                </a:lnTo>
                <a:close/>
              </a:path>
              <a:path w="2612390" h="1035685">
                <a:moveTo>
                  <a:pt x="2052289" y="76200"/>
                </a:moveTo>
                <a:lnTo>
                  <a:pt x="2048671" y="76200"/>
                </a:lnTo>
                <a:lnTo>
                  <a:pt x="2085638" y="52110"/>
                </a:lnTo>
                <a:lnTo>
                  <a:pt x="2084752" y="57649"/>
                </a:lnTo>
                <a:lnTo>
                  <a:pt x="2071682" y="66675"/>
                </a:lnTo>
                <a:lnTo>
                  <a:pt x="2067393" y="66675"/>
                </a:lnTo>
                <a:lnTo>
                  <a:pt x="2052289" y="76200"/>
                </a:lnTo>
                <a:close/>
              </a:path>
              <a:path w="2612390" h="1035685">
                <a:moveTo>
                  <a:pt x="2083308" y="66675"/>
                </a:moveTo>
                <a:lnTo>
                  <a:pt x="2084752" y="57649"/>
                </a:lnTo>
                <a:lnTo>
                  <a:pt x="2085475" y="57150"/>
                </a:lnTo>
                <a:lnTo>
                  <a:pt x="2083308" y="66675"/>
                </a:lnTo>
                <a:close/>
              </a:path>
              <a:path w="2612390" h="1035685">
                <a:moveTo>
                  <a:pt x="2065020" y="76200"/>
                </a:moveTo>
                <a:lnTo>
                  <a:pt x="2067393" y="66675"/>
                </a:lnTo>
                <a:lnTo>
                  <a:pt x="2068067" y="66675"/>
                </a:lnTo>
                <a:lnTo>
                  <a:pt x="2065020" y="76200"/>
                </a:lnTo>
                <a:close/>
              </a:path>
              <a:path w="2612390" h="1035685">
                <a:moveTo>
                  <a:pt x="2027790" y="89807"/>
                </a:moveTo>
                <a:lnTo>
                  <a:pt x="2028443" y="85725"/>
                </a:lnTo>
                <a:lnTo>
                  <a:pt x="2032895" y="85725"/>
                </a:lnTo>
                <a:lnTo>
                  <a:pt x="2047912" y="76200"/>
                </a:lnTo>
                <a:lnTo>
                  <a:pt x="2047845" y="76738"/>
                </a:lnTo>
                <a:lnTo>
                  <a:pt x="2027790" y="89807"/>
                </a:lnTo>
                <a:close/>
              </a:path>
              <a:path w="2612390" h="1035685">
                <a:moveTo>
                  <a:pt x="2048207" y="76502"/>
                </a:moveTo>
                <a:lnTo>
                  <a:pt x="2048256" y="76200"/>
                </a:lnTo>
                <a:lnTo>
                  <a:pt x="2048671" y="76200"/>
                </a:lnTo>
                <a:lnTo>
                  <a:pt x="2048207" y="76502"/>
                </a:lnTo>
                <a:close/>
              </a:path>
              <a:path w="2612390" h="1035685">
                <a:moveTo>
                  <a:pt x="2046732" y="85725"/>
                </a:moveTo>
                <a:lnTo>
                  <a:pt x="2047845" y="76738"/>
                </a:lnTo>
                <a:lnTo>
                  <a:pt x="2048207" y="76502"/>
                </a:lnTo>
                <a:lnTo>
                  <a:pt x="2046732" y="85725"/>
                </a:lnTo>
                <a:close/>
              </a:path>
              <a:path w="2612390" h="1035685">
                <a:moveTo>
                  <a:pt x="1988820" y="123825"/>
                </a:moveTo>
                <a:lnTo>
                  <a:pt x="1990006" y="114429"/>
                </a:lnTo>
                <a:lnTo>
                  <a:pt x="2027790" y="89807"/>
                </a:lnTo>
                <a:lnTo>
                  <a:pt x="2026836" y="95775"/>
                </a:lnTo>
                <a:lnTo>
                  <a:pt x="2013501" y="104775"/>
                </a:lnTo>
                <a:lnTo>
                  <a:pt x="2009532" y="104775"/>
                </a:lnTo>
                <a:lnTo>
                  <a:pt x="1994107" y="114300"/>
                </a:lnTo>
                <a:lnTo>
                  <a:pt x="1990343" y="114300"/>
                </a:lnTo>
                <a:lnTo>
                  <a:pt x="1988820" y="123825"/>
                </a:lnTo>
                <a:close/>
              </a:path>
              <a:path w="2612390" h="1035685">
                <a:moveTo>
                  <a:pt x="2025396" y="104775"/>
                </a:moveTo>
                <a:lnTo>
                  <a:pt x="2026836" y="95775"/>
                </a:lnTo>
                <a:lnTo>
                  <a:pt x="2027614" y="95250"/>
                </a:lnTo>
                <a:lnTo>
                  <a:pt x="2025396" y="104775"/>
                </a:lnTo>
                <a:close/>
              </a:path>
              <a:path w="2612390" h="1035685">
                <a:moveTo>
                  <a:pt x="2007108" y="114300"/>
                </a:moveTo>
                <a:lnTo>
                  <a:pt x="2009532" y="104775"/>
                </a:lnTo>
                <a:lnTo>
                  <a:pt x="2010156" y="104775"/>
                </a:lnTo>
                <a:lnTo>
                  <a:pt x="2007108" y="114300"/>
                </a:lnTo>
                <a:close/>
              </a:path>
              <a:path w="2612390" h="1035685">
                <a:moveTo>
                  <a:pt x="1969943" y="127503"/>
                </a:moveTo>
                <a:lnTo>
                  <a:pt x="1970532" y="123825"/>
                </a:lnTo>
                <a:lnTo>
                  <a:pt x="1974713" y="123825"/>
                </a:lnTo>
                <a:lnTo>
                  <a:pt x="1990023" y="114300"/>
                </a:lnTo>
                <a:lnTo>
                  <a:pt x="1990006" y="114429"/>
                </a:lnTo>
                <a:lnTo>
                  <a:pt x="1969943" y="127503"/>
                </a:lnTo>
                <a:close/>
              </a:path>
              <a:path w="2612390" h="1035685">
                <a:moveTo>
                  <a:pt x="1925883" y="156215"/>
                </a:moveTo>
                <a:lnTo>
                  <a:pt x="1969943" y="127503"/>
                </a:lnTo>
                <a:lnTo>
                  <a:pt x="1968920" y="133899"/>
                </a:lnTo>
                <a:lnTo>
                  <a:pt x="1955319" y="142875"/>
                </a:lnTo>
                <a:lnTo>
                  <a:pt x="1950834" y="142875"/>
                </a:lnTo>
                <a:lnTo>
                  <a:pt x="1935925" y="152400"/>
                </a:lnTo>
                <a:lnTo>
                  <a:pt x="1932134" y="152400"/>
                </a:lnTo>
                <a:lnTo>
                  <a:pt x="1925883" y="156215"/>
                </a:lnTo>
                <a:close/>
              </a:path>
              <a:path w="2612390" h="1035685">
                <a:moveTo>
                  <a:pt x="1967484" y="142875"/>
                </a:moveTo>
                <a:lnTo>
                  <a:pt x="1968920" y="133899"/>
                </a:lnTo>
                <a:lnTo>
                  <a:pt x="1969752" y="133350"/>
                </a:lnTo>
                <a:lnTo>
                  <a:pt x="1967484" y="142875"/>
                </a:lnTo>
                <a:close/>
              </a:path>
              <a:path w="2612390" h="1035685">
                <a:moveTo>
                  <a:pt x="1946148" y="152400"/>
                </a:moveTo>
                <a:lnTo>
                  <a:pt x="1950834" y="142875"/>
                </a:lnTo>
                <a:lnTo>
                  <a:pt x="1952243" y="142875"/>
                </a:lnTo>
                <a:lnTo>
                  <a:pt x="1946148" y="152400"/>
                </a:lnTo>
                <a:close/>
              </a:path>
              <a:path w="2612390" h="1035685">
                <a:moveTo>
                  <a:pt x="1930908" y="161925"/>
                </a:moveTo>
                <a:lnTo>
                  <a:pt x="1932134" y="152400"/>
                </a:lnTo>
                <a:lnTo>
                  <a:pt x="1932432" y="152400"/>
                </a:lnTo>
                <a:lnTo>
                  <a:pt x="1930908" y="161925"/>
                </a:lnTo>
                <a:close/>
              </a:path>
              <a:path w="2612390" h="1035685">
                <a:moveTo>
                  <a:pt x="1912096" y="165200"/>
                </a:moveTo>
                <a:lnTo>
                  <a:pt x="1912620" y="161925"/>
                </a:lnTo>
                <a:lnTo>
                  <a:pt x="1916531" y="161925"/>
                </a:lnTo>
                <a:lnTo>
                  <a:pt x="1925883" y="156215"/>
                </a:lnTo>
                <a:lnTo>
                  <a:pt x="1912096" y="165200"/>
                </a:lnTo>
                <a:close/>
              </a:path>
              <a:path w="2612390" h="1035685">
                <a:moveTo>
                  <a:pt x="1862157" y="197743"/>
                </a:moveTo>
                <a:lnTo>
                  <a:pt x="1912096" y="165200"/>
                </a:lnTo>
                <a:lnTo>
                  <a:pt x="1911004" y="172022"/>
                </a:lnTo>
                <a:lnTo>
                  <a:pt x="1897138" y="180975"/>
                </a:lnTo>
                <a:lnTo>
                  <a:pt x="1892438" y="180975"/>
                </a:lnTo>
                <a:lnTo>
                  <a:pt x="1877744" y="190500"/>
                </a:lnTo>
                <a:lnTo>
                  <a:pt x="1874245" y="190500"/>
                </a:lnTo>
                <a:lnTo>
                  <a:pt x="1862157" y="197743"/>
                </a:lnTo>
                <a:close/>
              </a:path>
              <a:path w="2612390" h="1035685">
                <a:moveTo>
                  <a:pt x="1909572" y="180975"/>
                </a:moveTo>
                <a:lnTo>
                  <a:pt x="1911004" y="172022"/>
                </a:lnTo>
                <a:lnTo>
                  <a:pt x="1911890" y="171450"/>
                </a:lnTo>
                <a:lnTo>
                  <a:pt x="1909572" y="180975"/>
                </a:lnTo>
                <a:close/>
              </a:path>
              <a:path w="2612390" h="1035685">
                <a:moveTo>
                  <a:pt x="1891284" y="190500"/>
                </a:moveTo>
                <a:lnTo>
                  <a:pt x="1892438" y="180975"/>
                </a:lnTo>
                <a:lnTo>
                  <a:pt x="1892808" y="180975"/>
                </a:lnTo>
                <a:lnTo>
                  <a:pt x="1891284" y="190500"/>
                </a:lnTo>
                <a:close/>
              </a:path>
              <a:path w="2612390" h="1035685">
                <a:moveTo>
                  <a:pt x="1872996" y="200025"/>
                </a:moveTo>
                <a:lnTo>
                  <a:pt x="1874245" y="190500"/>
                </a:lnTo>
                <a:lnTo>
                  <a:pt x="1874520" y="190500"/>
                </a:lnTo>
                <a:lnTo>
                  <a:pt x="1872996" y="200025"/>
                </a:lnTo>
                <a:close/>
              </a:path>
              <a:path w="2612390" h="1035685">
                <a:moveTo>
                  <a:pt x="1854248" y="202897"/>
                </a:moveTo>
                <a:lnTo>
                  <a:pt x="1854708" y="200025"/>
                </a:lnTo>
                <a:lnTo>
                  <a:pt x="1858350" y="200025"/>
                </a:lnTo>
                <a:lnTo>
                  <a:pt x="1862157" y="197743"/>
                </a:lnTo>
                <a:lnTo>
                  <a:pt x="1854248" y="202897"/>
                </a:lnTo>
                <a:close/>
              </a:path>
              <a:path w="2612390" h="1035685">
                <a:moveTo>
                  <a:pt x="1800390" y="237994"/>
                </a:moveTo>
                <a:lnTo>
                  <a:pt x="1854248" y="202897"/>
                </a:lnTo>
                <a:lnTo>
                  <a:pt x="1853089" y="210143"/>
                </a:lnTo>
                <a:lnTo>
                  <a:pt x="1838956" y="219075"/>
                </a:lnTo>
                <a:lnTo>
                  <a:pt x="1834549" y="219075"/>
                </a:lnTo>
                <a:lnTo>
                  <a:pt x="1819562" y="228600"/>
                </a:lnTo>
                <a:lnTo>
                  <a:pt x="1816356" y="228600"/>
                </a:lnTo>
                <a:lnTo>
                  <a:pt x="1800390" y="237994"/>
                </a:lnTo>
                <a:close/>
              </a:path>
              <a:path w="2612390" h="1035685">
                <a:moveTo>
                  <a:pt x="1851660" y="219075"/>
                </a:moveTo>
                <a:lnTo>
                  <a:pt x="1853089" y="210143"/>
                </a:lnTo>
                <a:lnTo>
                  <a:pt x="1854028" y="209550"/>
                </a:lnTo>
                <a:lnTo>
                  <a:pt x="1851660" y="219075"/>
                </a:lnTo>
                <a:close/>
              </a:path>
              <a:path w="2612390" h="1035685">
                <a:moveTo>
                  <a:pt x="1833372" y="228600"/>
                </a:moveTo>
                <a:lnTo>
                  <a:pt x="1834549" y="219075"/>
                </a:lnTo>
                <a:lnTo>
                  <a:pt x="1834896" y="219075"/>
                </a:lnTo>
                <a:lnTo>
                  <a:pt x="1833372" y="228600"/>
                </a:lnTo>
                <a:close/>
              </a:path>
              <a:path w="2612390" h="1035685">
                <a:moveTo>
                  <a:pt x="1815083" y="238125"/>
                </a:moveTo>
                <a:lnTo>
                  <a:pt x="1816356" y="228600"/>
                </a:lnTo>
                <a:lnTo>
                  <a:pt x="1816608" y="228600"/>
                </a:lnTo>
                <a:lnTo>
                  <a:pt x="1815083" y="238125"/>
                </a:lnTo>
                <a:close/>
              </a:path>
              <a:path w="2612390" h="1035685">
                <a:moveTo>
                  <a:pt x="1795901" y="240919"/>
                </a:moveTo>
                <a:lnTo>
                  <a:pt x="1796796" y="238125"/>
                </a:lnTo>
                <a:lnTo>
                  <a:pt x="1800168" y="238125"/>
                </a:lnTo>
                <a:lnTo>
                  <a:pt x="1800390" y="237994"/>
                </a:lnTo>
                <a:lnTo>
                  <a:pt x="1795901" y="240919"/>
                </a:lnTo>
                <a:close/>
              </a:path>
              <a:path w="2612390" h="1035685">
                <a:moveTo>
                  <a:pt x="1741987" y="276225"/>
                </a:moveTo>
                <a:lnTo>
                  <a:pt x="1741724" y="276225"/>
                </a:lnTo>
                <a:lnTo>
                  <a:pt x="1795901" y="240919"/>
                </a:lnTo>
                <a:lnTo>
                  <a:pt x="1793347" y="248901"/>
                </a:lnTo>
                <a:lnTo>
                  <a:pt x="1780774" y="257175"/>
                </a:lnTo>
                <a:lnTo>
                  <a:pt x="1776660" y="257175"/>
                </a:lnTo>
                <a:lnTo>
                  <a:pt x="1761381" y="266700"/>
                </a:lnTo>
                <a:lnTo>
                  <a:pt x="1758467" y="266700"/>
                </a:lnTo>
                <a:lnTo>
                  <a:pt x="1741987" y="276225"/>
                </a:lnTo>
                <a:close/>
              </a:path>
              <a:path w="2612390" h="1035685">
                <a:moveTo>
                  <a:pt x="1790700" y="257175"/>
                </a:moveTo>
                <a:lnTo>
                  <a:pt x="1793347" y="248901"/>
                </a:lnTo>
                <a:lnTo>
                  <a:pt x="1795249" y="247650"/>
                </a:lnTo>
                <a:lnTo>
                  <a:pt x="1790700" y="257175"/>
                </a:lnTo>
                <a:close/>
              </a:path>
              <a:path w="2612390" h="1035685">
                <a:moveTo>
                  <a:pt x="1775460" y="266700"/>
                </a:moveTo>
                <a:lnTo>
                  <a:pt x="1776660" y="257175"/>
                </a:lnTo>
                <a:lnTo>
                  <a:pt x="1776983" y="257175"/>
                </a:lnTo>
                <a:lnTo>
                  <a:pt x="1775460" y="266700"/>
                </a:lnTo>
                <a:close/>
              </a:path>
              <a:path w="2612390" h="1035685">
                <a:moveTo>
                  <a:pt x="1757172" y="276225"/>
                </a:moveTo>
                <a:lnTo>
                  <a:pt x="1758467" y="266700"/>
                </a:lnTo>
                <a:lnTo>
                  <a:pt x="1758696" y="266700"/>
                </a:lnTo>
                <a:lnTo>
                  <a:pt x="1757172" y="276225"/>
                </a:lnTo>
                <a:close/>
              </a:path>
              <a:path w="2612390" h="1035685">
                <a:moveTo>
                  <a:pt x="1737120" y="279225"/>
                </a:moveTo>
                <a:lnTo>
                  <a:pt x="1737360" y="276225"/>
                </a:lnTo>
                <a:lnTo>
                  <a:pt x="1741724" y="276225"/>
                </a:lnTo>
                <a:lnTo>
                  <a:pt x="1737120" y="279225"/>
                </a:lnTo>
                <a:close/>
              </a:path>
              <a:path w="2612390" h="1035685">
                <a:moveTo>
                  <a:pt x="1683805" y="314325"/>
                </a:moveTo>
                <a:lnTo>
                  <a:pt x="1683257" y="314325"/>
                </a:lnTo>
                <a:lnTo>
                  <a:pt x="1737120" y="279225"/>
                </a:lnTo>
                <a:lnTo>
                  <a:pt x="1736577" y="286007"/>
                </a:lnTo>
                <a:lnTo>
                  <a:pt x="1722593" y="295275"/>
                </a:lnTo>
                <a:lnTo>
                  <a:pt x="1718771" y="295275"/>
                </a:lnTo>
                <a:lnTo>
                  <a:pt x="1703199" y="304800"/>
                </a:lnTo>
                <a:lnTo>
                  <a:pt x="1700578" y="304800"/>
                </a:lnTo>
                <a:lnTo>
                  <a:pt x="1683805" y="314325"/>
                </a:lnTo>
                <a:close/>
              </a:path>
              <a:path w="2612390" h="1035685">
                <a:moveTo>
                  <a:pt x="1735836" y="295275"/>
                </a:moveTo>
                <a:lnTo>
                  <a:pt x="1736577" y="286007"/>
                </a:lnTo>
                <a:lnTo>
                  <a:pt x="1736965" y="285750"/>
                </a:lnTo>
                <a:lnTo>
                  <a:pt x="1735836" y="295275"/>
                </a:lnTo>
                <a:close/>
              </a:path>
              <a:path w="2612390" h="1035685">
                <a:moveTo>
                  <a:pt x="1717548" y="304800"/>
                </a:moveTo>
                <a:lnTo>
                  <a:pt x="1718771" y="295275"/>
                </a:lnTo>
                <a:lnTo>
                  <a:pt x="1719072" y="295275"/>
                </a:lnTo>
                <a:lnTo>
                  <a:pt x="1717548" y="304800"/>
                </a:lnTo>
                <a:close/>
              </a:path>
              <a:path w="2612390" h="1035685">
                <a:moveTo>
                  <a:pt x="1699260" y="314325"/>
                </a:moveTo>
                <a:lnTo>
                  <a:pt x="1700578" y="304800"/>
                </a:lnTo>
                <a:lnTo>
                  <a:pt x="1700783" y="304800"/>
                </a:lnTo>
                <a:lnTo>
                  <a:pt x="1699260" y="314325"/>
                </a:lnTo>
                <a:close/>
              </a:path>
              <a:path w="2612390" h="1035685">
                <a:moveTo>
                  <a:pt x="1679238" y="316944"/>
                </a:moveTo>
                <a:lnTo>
                  <a:pt x="1679448" y="314325"/>
                </a:lnTo>
                <a:lnTo>
                  <a:pt x="1683257" y="314325"/>
                </a:lnTo>
                <a:lnTo>
                  <a:pt x="1679238" y="316944"/>
                </a:lnTo>
                <a:close/>
              </a:path>
              <a:path w="2612390" h="1035685">
                <a:moveTo>
                  <a:pt x="1625624" y="352425"/>
                </a:moveTo>
                <a:lnTo>
                  <a:pt x="1624791" y="352425"/>
                </a:lnTo>
                <a:lnTo>
                  <a:pt x="1679238" y="316944"/>
                </a:lnTo>
                <a:lnTo>
                  <a:pt x="1678664" y="324117"/>
                </a:lnTo>
                <a:lnTo>
                  <a:pt x="1664411" y="333375"/>
                </a:lnTo>
                <a:lnTo>
                  <a:pt x="1660882" y="333375"/>
                </a:lnTo>
                <a:lnTo>
                  <a:pt x="1645017" y="342900"/>
                </a:lnTo>
                <a:lnTo>
                  <a:pt x="1642689" y="342900"/>
                </a:lnTo>
                <a:lnTo>
                  <a:pt x="1625624" y="352425"/>
                </a:lnTo>
                <a:close/>
              </a:path>
              <a:path w="2612390" h="1035685">
                <a:moveTo>
                  <a:pt x="1677924" y="333375"/>
                </a:moveTo>
                <a:lnTo>
                  <a:pt x="1678664" y="324117"/>
                </a:lnTo>
                <a:lnTo>
                  <a:pt x="1679076" y="323850"/>
                </a:lnTo>
                <a:lnTo>
                  <a:pt x="1677924" y="333375"/>
                </a:lnTo>
                <a:close/>
              </a:path>
              <a:path w="2612390" h="1035685">
                <a:moveTo>
                  <a:pt x="1659636" y="342900"/>
                </a:moveTo>
                <a:lnTo>
                  <a:pt x="1660882" y="333375"/>
                </a:lnTo>
                <a:lnTo>
                  <a:pt x="1661160" y="333375"/>
                </a:lnTo>
                <a:lnTo>
                  <a:pt x="1659636" y="342900"/>
                </a:lnTo>
                <a:close/>
              </a:path>
              <a:path w="2612390" h="1035685">
                <a:moveTo>
                  <a:pt x="1641348" y="352425"/>
                </a:moveTo>
                <a:lnTo>
                  <a:pt x="1642689" y="342900"/>
                </a:lnTo>
                <a:lnTo>
                  <a:pt x="1642872" y="342900"/>
                </a:lnTo>
                <a:lnTo>
                  <a:pt x="1641348" y="352425"/>
                </a:lnTo>
                <a:close/>
              </a:path>
              <a:path w="2612390" h="1035685">
                <a:moveTo>
                  <a:pt x="1621357" y="354663"/>
                </a:moveTo>
                <a:lnTo>
                  <a:pt x="1621536" y="352425"/>
                </a:lnTo>
                <a:lnTo>
                  <a:pt x="1624791" y="352425"/>
                </a:lnTo>
                <a:lnTo>
                  <a:pt x="1621357" y="354663"/>
                </a:lnTo>
                <a:close/>
              </a:path>
              <a:path w="2612390" h="1035685">
                <a:moveTo>
                  <a:pt x="1567442" y="390525"/>
                </a:moveTo>
                <a:lnTo>
                  <a:pt x="1566325" y="390525"/>
                </a:lnTo>
                <a:lnTo>
                  <a:pt x="1621357" y="354663"/>
                </a:lnTo>
                <a:lnTo>
                  <a:pt x="1620751" y="362227"/>
                </a:lnTo>
                <a:lnTo>
                  <a:pt x="1606230" y="371475"/>
                </a:lnTo>
                <a:lnTo>
                  <a:pt x="1602993" y="371475"/>
                </a:lnTo>
                <a:lnTo>
                  <a:pt x="1567442" y="390525"/>
                </a:lnTo>
                <a:close/>
              </a:path>
              <a:path w="2612390" h="1035685">
                <a:moveTo>
                  <a:pt x="1620012" y="371475"/>
                </a:moveTo>
                <a:lnTo>
                  <a:pt x="1620751" y="362227"/>
                </a:lnTo>
                <a:lnTo>
                  <a:pt x="1621187" y="361950"/>
                </a:lnTo>
                <a:lnTo>
                  <a:pt x="1620012" y="371475"/>
                </a:lnTo>
                <a:close/>
              </a:path>
              <a:path w="2612390" h="1035685">
                <a:moveTo>
                  <a:pt x="1601724" y="381000"/>
                </a:moveTo>
                <a:lnTo>
                  <a:pt x="1602993" y="371475"/>
                </a:lnTo>
                <a:lnTo>
                  <a:pt x="1603248" y="371475"/>
                </a:lnTo>
                <a:lnTo>
                  <a:pt x="1601724" y="381000"/>
                </a:lnTo>
                <a:close/>
              </a:path>
              <a:path w="2612390" h="1035685">
                <a:moveTo>
                  <a:pt x="1563475" y="392382"/>
                </a:moveTo>
                <a:lnTo>
                  <a:pt x="1563624" y="390525"/>
                </a:lnTo>
                <a:lnTo>
                  <a:pt x="1566325" y="390525"/>
                </a:lnTo>
                <a:lnTo>
                  <a:pt x="1563475" y="392382"/>
                </a:lnTo>
                <a:close/>
              </a:path>
              <a:path w="2612390" h="1035685">
                <a:moveTo>
                  <a:pt x="1528654" y="419100"/>
                </a:moveTo>
                <a:lnTo>
                  <a:pt x="1522475" y="419100"/>
                </a:lnTo>
                <a:lnTo>
                  <a:pt x="1563475" y="392382"/>
                </a:lnTo>
                <a:lnTo>
                  <a:pt x="1562839" y="400336"/>
                </a:lnTo>
                <a:lnTo>
                  <a:pt x="1548048" y="409575"/>
                </a:lnTo>
                <a:lnTo>
                  <a:pt x="1545104" y="409575"/>
                </a:lnTo>
                <a:lnTo>
                  <a:pt x="1528654" y="419100"/>
                </a:lnTo>
                <a:close/>
              </a:path>
              <a:path w="2612390" h="1035685">
                <a:moveTo>
                  <a:pt x="1562100" y="409575"/>
                </a:moveTo>
                <a:lnTo>
                  <a:pt x="1562839" y="400336"/>
                </a:lnTo>
                <a:lnTo>
                  <a:pt x="1563298" y="400050"/>
                </a:lnTo>
                <a:lnTo>
                  <a:pt x="1562100" y="409575"/>
                </a:lnTo>
                <a:close/>
              </a:path>
              <a:path w="2612390" h="1035685">
                <a:moveTo>
                  <a:pt x="1543812" y="419100"/>
                </a:moveTo>
                <a:lnTo>
                  <a:pt x="1545104" y="409575"/>
                </a:lnTo>
                <a:lnTo>
                  <a:pt x="1545336" y="409575"/>
                </a:lnTo>
                <a:lnTo>
                  <a:pt x="1543812" y="419100"/>
                </a:lnTo>
                <a:close/>
              </a:path>
              <a:path w="2612390" h="1035685">
                <a:moveTo>
                  <a:pt x="56387" y="438150"/>
                </a:moveTo>
                <a:lnTo>
                  <a:pt x="45719" y="438150"/>
                </a:lnTo>
                <a:lnTo>
                  <a:pt x="64008" y="428625"/>
                </a:lnTo>
                <a:lnTo>
                  <a:pt x="73152" y="419100"/>
                </a:lnTo>
                <a:lnTo>
                  <a:pt x="105155" y="419100"/>
                </a:lnTo>
                <a:lnTo>
                  <a:pt x="83820" y="428625"/>
                </a:lnTo>
                <a:lnTo>
                  <a:pt x="65532" y="428625"/>
                </a:lnTo>
                <a:lnTo>
                  <a:pt x="56387" y="438150"/>
                </a:lnTo>
                <a:close/>
              </a:path>
              <a:path w="2612390" h="1035685">
                <a:moveTo>
                  <a:pt x="1524000" y="428625"/>
                </a:moveTo>
                <a:lnTo>
                  <a:pt x="1526748" y="419100"/>
                </a:lnTo>
                <a:lnTo>
                  <a:pt x="1527048" y="419100"/>
                </a:lnTo>
                <a:lnTo>
                  <a:pt x="1524000" y="428625"/>
                </a:lnTo>
                <a:close/>
              </a:path>
              <a:path w="2612390" h="1035685">
                <a:moveTo>
                  <a:pt x="2548127" y="428625"/>
                </a:moveTo>
                <a:lnTo>
                  <a:pt x="2528316" y="428625"/>
                </a:lnTo>
                <a:lnTo>
                  <a:pt x="2506980" y="419100"/>
                </a:lnTo>
                <a:lnTo>
                  <a:pt x="2538983" y="419100"/>
                </a:lnTo>
                <a:lnTo>
                  <a:pt x="2548127" y="428625"/>
                </a:lnTo>
                <a:close/>
              </a:path>
              <a:path w="2612390" h="1035685">
                <a:moveTo>
                  <a:pt x="2556079" y="432766"/>
                </a:moveTo>
                <a:lnTo>
                  <a:pt x="2548127" y="428625"/>
                </a:lnTo>
                <a:lnTo>
                  <a:pt x="2555748" y="428625"/>
                </a:lnTo>
                <a:lnTo>
                  <a:pt x="2556079" y="432766"/>
                </a:lnTo>
                <a:close/>
              </a:path>
              <a:path w="2612390" h="1035685">
                <a:moveTo>
                  <a:pt x="2571664" y="447675"/>
                </a:moveTo>
                <a:lnTo>
                  <a:pt x="2557272" y="447675"/>
                </a:lnTo>
                <a:lnTo>
                  <a:pt x="2556079" y="432766"/>
                </a:lnTo>
                <a:lnTo>
                  <a:pt x="2566416" y="438150"/>
                </a:lnTo>
                <a:lnTo>
                  <a:pt x="2564891" y="438150"/>
                </a:lnTo>
                <a:lnTo>
                  <a:pt x="2571664" y="447675"/>
                </a:lnTo>
                <a:close/>
              </a:path>
              <a:path w="2612390" h="1035685">
                <a:moveTo>
                  <a:pt x="21336" y="466725"/>
                </a:moveTo>
                <a:lnTo>
                  <a:pt x="16764" y="466725"/>
                </a:lnTo>
                <a:lnTo>
                  <a:pt x="22859" y="457200"/>
                </a:lnTo>
                <a:lnTo>
                  <a:pt x="38100" y="438150"/>
                </a:lnTo>
                <a:lnTo>
                  <a:pt x="48768" y="438150"/>
                </a:lnTo>
                <a:lnTo>
                  <a:pt x="41994" y="447675"/>
                </a:lnTo>
                <a:lnTo>
                  <a:pt x="38982" y="447675"/>
                </a:lnTo>
                <a:lnTo>
                  <a:pt x="27432" y="457200"/>
                </a:lnTo>
                <a:lnTo>
                  <a:pt x="21336" y="466725"/>
                </a:lnTo>
                <a:close/>
              </a:path>
              <a:path w="2612390" h="1035685">
                <a:moveTo>
                  <a:pt x="2557272" y="447675"/>
                </a:moveTo>
                <a:lnTo>
                  <a:pt x="2556079" y="438150"/>
                </a:lnTo>
                <a:lnTo>
                  <a:pt x="2556510" y="438150"/>
                </a:lnTo>
                <a:lnTo>
                  <a:pt x="2557272" y="447675"/>
                </a:lnTo>
                <a:close/>
              </a:path>
              <a:path w="2612390" h="1035685">
                <a:moveTo>
                  <a:pt x="2590800" y="466725"/>
                </a:moveTo>
                <a:lnTo>
                  <a:pt x="2587751" y="466725"/>
                </a:lnTo>
                <a:lnTo>
                  <a:pt x="2578045" y="447675"/>
                </a:lnTo>
                <a:lnTo>
                  <a:pt x="2571664" y="447675"/>
                </a:lnTo>
                <a:lnTo>
                  <a:pt x="2564891" y="438150"/>
                </a:lnTo>
                <a:lnTo>
                  <a:pt x="2574035" y="438150"/>
                </a:lnTo>
                <a:lnTo>
                  <a:pt x="2589275" y="457200"/>
                </a:lnTo>
                <a:lnTo>
                  <a:pt x="2586227" y="457200"/>
                </a:lnTo>
                <a:lnTo>
                  <a:pt x="2590800" y="466725"/>
                </a:lnTo>
                <a:close/>
              </a:path>
              <a:path w="2612390" h="1035685">
                <a:moveTo>
                  <a:pt x="36576" y="457200"/>
                </a:moveTo>
                <a:lnTo>
                  <a:pt x="38982" y="447675"/>
                </a:lnTo>
                <a:lnTo>
                  <a:pt x="39624" y="447675"/>
                </a:lnTo>
                <a:lnTo>
                  <a:pt x="36576" y="457200"/>
                </a:lnTo>
                <a:close/>
              </a:path>
              <a:path w="2612390" h="1035685">
                <a:moveTo>
                  <a:pt x="2578403" y="453741"/>
                </a:moveTo>
                <a:lnTo>
                  <a:pt x="2574035" y="447675"/>
                </a:lnTo>
                <a:lnTo>
                  <a:pt x="2578045" y="447675"/>
                </a:lnTo>
                <a:lnTo>
                  <a:pt x="2578403" y="453741"/>
                </a:lnTo>
                <a:close/>
              </a:path>
              <a:path w="2612390" h="1035685">
                <a:moveTo>
                  <a:pt x="2580893" y="457200"/>
                </a:moveTo>
                <a:lnTo>
                  <a:pt x="2578608" y="457200"/>
                </a:lnTo>
                <a:lnTo>
                  <a:pt x="2578403" y="453741"/>
                </a:lnTo>
                <a:lnTo>
                  <a:pt x="2580893" y="457200"/>
                </a:lnTo>
                <a:close/>
              </a:path>
              <a:path w="2612390" h="1035685">
                <a:moveTo>
                  <a:pt x="2587751" y="466725"/>
                </a:moveTo>
                <a:lnTo>
                  <a:pt x="2580893" y="457200"/>
                </a:lnTo>
                <a:lnTo>
                  <a:pt x="2582898" y="457200"/>
                </a:lnTo>
                <a:lnTo>
                  <a:pt x="2587751" y="466725"/>
                </a:lnTo>
                <a:close/>
              </a:path>
              <a:path w="2612390" h="1035685">
                <a:moveTo>
                  <a:pt x="2595372" y="466725"/>
                </a:moveTo>
                <a:lnTo>
                  <a:pt x="2590800" y="466725"/>
                </a:lnTo>
                <a:lnTo>
                  <a:pt x="2586227" y="457200"/>
                </a:lnTo>
                <a:lnTo>
                  <a:pt x="2589275" y="457200"/>
                </a:lnTo>
                <a:lnTo>
                  <a:pt x="2595372" y="466725"/>
                </a:lnTo>
                <a:close/>
              </a:path>
              <a:path w="2612390" h="1035685">
                <a:moveTo>
                  <a:pt x="16763" y="466725"/>
                </a:moveTo>
                <a:close/>
              </a:path>
              <a:path w="2612390" h="1035685">
                <a:moveTo>
                  <a:pt x="2595372" y="466725"/>
                </a:moveTo>
                <a:close/>
              </a:path>
              <a:path w="2612390" h="1035685">
                <a:moveTo>
                  <a:pt x="3048" y="962025"/>
                </a:moveTo>
                <a:lnTo>
                  <a:pt x="0" y="942975"/>
                </a:lnTo>
                <a:lnTo>
                  <a:pt x="0" y="514350"/>
                </a:lnTo>
                <a:lnTo>
                  <a:pt x="1524" y="504825"/>
                </a:lnTo>
                <a:lnTo>
                  <a:pt x="7620" y="485775"/>
                </a:lnTo>
                <a:lnTo>
                  <a:pt x="16763" y="466725"/>
                </a:lnTo>
                <a:lnTo>
                  <a:pt x="16001" y="476250"/>
                </a:lnTo>
                <a:lnTo>
                  <a:pt x="15240" y="476250"/>
                </a:lnTo>
                <a:lnTo>
                  <a:pt x="12192" y="485775"/>
                </a:lnTo>
                <a:lnTo>
                  <a:pt x="7620" y="495300"/>
                </a:lnTo>
                <a:lnTo>
                  <a:pt x="6858" y="500062"/>
                </a:lnTo>
                <a:lnTo>
                  <a:pt x="4572" y="504825"/>
                </a:lnTo>
                <a:lnTo>
                  <a:pt x="3048" y="504825"/>
                </a:lnTo>
                <a:lnTo>
                  <a:pt x="1524" y="523875"/>
                </a:lnTo>
                <a:lnTo>
                  <a:pt x="1524" y="952500"/>
                </a:lnTo>
                <a:lnTo>
                  <a:pt x="3048" y="952500"/>
                </a:lnTo>
                <a:lnTo>
                  <a:pt x="3048" y="962025"/>
                </a:lnTo>
                <a:close/>
              </a:path>
              <a:path w="2612390" h="1035685">
                <a:moveTo>
                  <a:pt x="2599266" y="485775"/>
                </a:moveTo>
                <a:lnTo>
                  <a:pt x="2595372" y="485775"/>
                </a:lnTo>
                <a:lnTo>
                  <a:pt x="2595372" y="466725"/>
                </a:lnTo>
                <a:lnTo>
                  <a:pt x="2599944" y="476250"/>
                </a:lnTo>
                <a:lnTo>
                  <a:pt x="2596896" y="476250"/>
                </a:lnTo>
                <a:lnTo>
                  <a:pt x="2599266" y="485775"/>
                </a:lnTo>
                <a:close/>
              </a:path>
              <a:path w="2612390" h="1035685">
                <a:moveTo>
                  <a:pt x="15239" y="485775"/>
                </a:moveTo>
                <a:lnTo>
                  <a:pt x="16001" y="476250"/>
                </a:lnTo>
                <a:lnTo>
                  <a:pt x="16280" y="476250"/>
                </a:lnTo>
                <a:lnTo>
                  <a:pt x="15239" y="485775"/>
                </a:lnTo>
                <a:close/>
              </a:path>
              <a:path w="2612390" h="1035685">
                <a:moveTo>
                  <a:pt x="2607564" y="962023"/>
                </a:moveTo>
                <a:lnTo>
                  <a:pt x="2609088" y="952500"/>
                </a:lnTo>
                <a:lnTo>
                  <a:pt x="2610612" y="523875"/>
                </a:lnTo>
                <a:lnTo>
                  <a:pt x="2609088" y="523875"/>
                </a:lnTo>
                <a:lnTo>
                  <a:pt x="2609088" y="504825"/>
                </a:lnTo>
                <a:lnTo>
                  <a:pt x="2606040" y="504825"/>
                </a:lnTo>
                <a:lnTo>
                  <a:pt x="2606040" y="495300"/>
                </a:lnTo>
                <a:lnTo>
                  <a:pt x="2604516" y="495300"/>
                </a:lnTo>
                <a:lnTo>
                  <a:pt x="2601467" y="485775"/>
                </a:lnTo>
                <a:lnTo>
                  <a:pt x="2599266" y="485775"/>
                </a:lnTo>
                <a:lnTo>
                  <a:pt x="2596896" y="476250"/>
                </a:lnTo>
                <a:lnTo>
                  <a:pt x="2599944" y="476250"/>
                </a:lnTo>
                <a:lnTo>
                  <a:pt x="2604516" y="485775"/>
                </a:lnTo>
                <a:lnTo>
                  <a:pt x="2610611" y="504825"/>
                </a:lnTo>
                <a:lnTo>
                  <a:pt x="2612135" y="514350"/>
                </a:lnTo>
                <a:lnTo>
                  <a:pt x="2612135" y="942975"/>
                </a:lnTo>
                <a:lnTo>
                  <a:pt x="2610611" y="952500"/>
                </a:lnTo>
                <a:lnTo>
                  <a:pt x="2607564" y="962023"/>
                </a:lnTo>
                <a:close/>
              </a:path>
              <a:path w="2612390" h="1035685">
                <a:moveTo>
                  <a:pt x="2604516" y="495300"/>
                </a:moveTo>
                <a:lnTo>
                  <a:pt x="2601467" y="495300"/>
                </a:lnTo>
                <a:lnTo>
                  <a:pt x="2601467" y="485775"/>
                </a:lnTo>
                <a:lnTo>
                  <a:pt x="2604516" y="495300"/>
                </a:lnTo>
                <a:close/>
              </a:path>
              <a:path w="2612390" h="1035685">
                <a:moveTo>
                  <a:pt x="6273" y="503717"/>
                </a:moveTo>
                <a:lnTo>
                  <a:pt x="6858" y="500062"/>
                </a:lnTo>
                <a:lnTo>
                  <a:pt x="9143" y="495300"/>
                </a:lnTo>
                <a:lnTo>
                  <a:pt x="6273" y="503717"/>
                </a:lnTo>
                <a:close/>
              </a:path>
              <a:path w="2612390" h="1035685">
                <a:moveTo>
                  <a:pt x="6096" y="504825"/>
                </a:moveTo>
                <a:lnTo>
                  <a:pt x="5895" y="504825"/>
                </a:lnTo>
                <a:lnTo>
                  <a:pt x="6273" y="503717"/>
                </a:lnTo>
                <a:lnTo>
                  <a:pt x="6096" y="504825"/>
                </a:lnTo>
                <a:close/>
              </a:path>
              <a:path w="2612390" h="1035685">
                <a:moveTo>
                  <a:pt x="2607564" y="962025"/>
                </a:moveTo>
                <a:close/>
              </a:path>
              <a:path w="2612390" h="1035685">
                <a:moveTo>
                  <a:pt x="6096" y="971550"/>
                </a:moveTo>
                <a:lnTo>
                  <a:pt x="4572" y="962025"/>
                </a:lnTo>
                <a:lnTo>
                  <a:pt x="6096" y="962025"/>
                </a:lnTo>
                <a:lnTo>
                  <a:pt x="6096" y="971550"/>
                </a:lnTo>
                <a:close/>
              </a:path>
              <a:path w="2612390" h="1035685">
                <a:moveTo>
                  <a:pt x="2602757" y="981075"/>
                </a:moveTo>
                <a:lnTo>
                  <a:pt x="2606040" y="962025"/>
                </a:lnTo>
                <a:lnTo>
                  <a:pt x="2607563" y="962025"/>
                </a:lnTo>
                <a:lnTo>
                  <a:pt x="2604516" y="971550"/>
                </a:lnTo>
                <a:lnTo>
                  <a:pt x="2602757" y="981075"/>
                </a:lnTo>
                <a:close/>
              </a:path>
              <a:path w="2612390" h="1035685">
                <a:moveTo>
                  <a:pt x="42023" y="1024218"/>
                </a:moveTo>
                <a:lnTo>
                  <a:pt x="38100" y="1021080"/>
                </a:lnTo>
                <a:lnTo>
                  <a:pt x="24891" y="1007871"/>
                </a:lnTo>
                <a:lnTo>
                  <a:pt x="25908" y="1007871"/>
                </a:lnTo>
                <a:lnTo>
                  <a:pt x="38100" y="1020571"/>
                </a:lnTo>
                <a:lnTo>
                  <a:pt x="41148" y="1020571"/>
                </a:lnTo>
                <a:lnTo>
                  <a:pt x="42023" y="1024218"/>
                </a:lnTo>
                <a:close/>
              </a:path>
              <a:path w="2612390" h="1035685">
                <a:moveTo>
                  <a:pt x="18287" y="998219"/>
                </a:moveTo>
                <a:lnTo>
                  <a:pt x="16255" y="995171"/>
                </a:lnTo>
                <a:lnTo>
                  <a:pt x="18287" y="995171"/>
                </a:lnTo>
                <a:lnTo>
                  <a:pt x="18287" y="998219"/>
                </a:lnTo>
                <a:close/>
              </a:path>
              <a:path w="2612390" h="1035685">
                <a:moveTo>
                  <a:pt x="2570112" y="1024218"/>
                </a:moveTo>
                <a:lnTo>
                  <a:pt x="2570988" y="1020571"/>
                </a:lnTo>
                <a:lnTo>
                  <a:pt x="2574035" y="1020571"/>
                </a:lnTo>
                <a:lnTo>
                  <a:pt x="2586227" y="1007871"/>
                </a:lnTo>
                <a:lnTo>
                  <a:pt x="2587244" y="1007871"/>
                </a:lnTo>
                <a:lnTo>
                  <a:pt x="2574035" y="1021080"/>
                </a:lnTo>
                <a:lnTo>
                  <a:pt x="2570112" y="1024218"/>
                </a:lnTo>
                <a:close/>
              </a:path>
              <a:path w="2612390" h="1035685">
                <a:moveTo>
                  <a:pt x="2550213" y="1035277"/>
                </a:moveTo>
                <a:lnTo>
                  <a:pt x="2551176" y="1033271"/>
                </a:lnTo>
                <a:lnTo>
                  <a:pt x="2554224" y="1033271"/>
                </a:lnTo>
                <a:lnTo>
                  <a:pt x="2550213" y="1035277"/>
                </a:lnTo>
                <a:close/>
              </a:path>
            </a:pathLst>
          </a:custGeom>
          <a:solidFill>
            <a:srgbClr val="000000"/>
          </a:solidFill>
        </p:spPr>
        <p:txBody>
          <a:bodyPr wrap="square" lIns="0" tIns="0" rIns="0" bIns="0" rtlCol="0"/>
          <a:lstStyle/>
          <a:p>
            <a:endParaRPr/>
          </a:p>
        </p:txBody>
      </p:sp>
      <p:sp>
        <p:nvSpPr>
          <p:cNvPr id="17" name="object 11"/>
          <p:cNvSpPr/>
          <p:nvPr/>
        </p:nvSpPr>
        <p:spPr>
          <a:xfrm>
            <a:off x="107210" y="2884200"/>
            <a:ext cx="2609215" cy="1041400"/>
          </a:xfrm>
          <a:custGeom>
            <a:avLst/>
            <a:gdLst/>
            <a:ahLst/>
            <a:cxnLst/>
            <a:rect l="l" t="t" r="r" b="b"/>
            <a:pathLst>
              <a:path w="2609215" h="1041400">
                <a:moveTo>
                  <a:pt x="2174748" y="1040892"/>
                </a:moveTo>
                <a:lnTo>
                  <a:pt x="103632" y="1040892"/>
                </a:lnTo>
                <a:lnTo>
                  <a:pt x="88873" y="1039883"/>
                </a:lnTo>
                <a:lnTo>
                  <a:pt x="49202" y="1025809"/>
                </a:lnTo>
                <a:lnTo>
                  <a:pt x="19187" y="997907"/>
                </a:lnTo>
                <a:lnTo>
                  <a:pt x="2362" y="959713"/>
                </a:lnTo>
                <a:lnTo>
                  <a:pt x="0" y="681228"/>
                </a:lnTo>
                <a:lnTo>
                  <a:pt x="0" y="525780"/>
                </a:lnTo>
                <a:lnTo>
                  <a:pt x="8804" y="484303"/>
                </a:lnTo>
                <a:lnTo>
                  <a:pt x="32810" y="450993"/>
                </a:lnTo>
                <a:lnTo>
                  <a:pt x="68402" y="429628"/>
                </a:lnTo>
                <a:lnTo>
                  <a:pt x="1522475" y="423672"/>
                </a:lnTo>
                <a:lnTo>
                  <a:pt x="2165604" y="0"/>
                </a:lnTo>
                <a:lnTo>
                  <a:pt x="2174748" y="423672"/>
                </a:lnTo>
                <a:lnTo>
                  <a:pt x="2505456" y="423672"/>
                </a:lnTo>
                <a:lnTo>
                  <a:pt x="2520321" y="424693"/>
                </a:lnTo>
                <a:lnTo>
                  <a:pt x="2560233" y="438903"/>
                </a:lnTo>
                <a:lnTo>
                  <a:pt x="2590312" y="466889"/>
                </a:lnTo>
                <a:lnTo>
                  <a:pt x="2606942" y="504875"/>
                </a:lnTo>
                <a:lnTo>
                  <a:pt x="2609088" y="525780"/>
                </a:lnTo>
                <a:lnTo>
                  <a:pt x="2609088" y="937260"/>
                </a:lnTo>
                <a:lnTo>
                  <a:pt x="2600407" y="979364"/>
                </a:lnTo>
                <a:lnTo>
                  <a:pt x="2576722" y="1012990"/>
                </a:lnTo>
                <a:lnTo>
                  <a:pt x="2541566" y="1034604"/>
                </a:lnTo>
                <a:lnTo>
                  <a:pt x="2513502" y="1040595"/>
                </a:lnTo>
                <a:lnTo>
                  <a:pt x="2174748" y="1040892"/>
                </a:lnTo>
                <a:close/>
              </a:path>
            </a:pathLst>
          </a:custGeom>
          <a:solidFill>
            <a:srgbClr val="BCD6ED"/>
          </a:solidFill>
        </p:spPr>
        <p:txBody>
          <a:bodyPr wrap="square" lIns="0" tIns="0" rIns="0" bIns="0" rtlCol="0"/>
          <a:lstStyle/>
          <a:p>
            <a:endParaRPr/>
          </a:p>
        </p:txBody>
      </p:sp>
      <p:sp>
        <p:nvSpPr>
          <p:cNvPr id="18" name="object 12"/>
          <p:cNvSpPr/>
          <p:nvPr/>
        </p:nvSpPr>
        <p:spPr>
          <a:xfrm>
            <a:off x="375434" y="2901725"/>
            <a:ext cx="2612390" cy="1043940"/>
          </a:xfrm>
          <a:custGeom>
            <a:avLst/>
            <a:gdLst/>
            <a:ahLst/>
            <a:cxnLst/>
            <a:rect l="l" t="t" r="r" b="b"/>
            <a:pathLst>
              <a:path w="2612390" h="1043939">
                <a:moveTo>
                  <a:pt x="2519172" y="1043940"/>
                </a:moveTo>
                <a:lnTo>
                  <a:pt x="94488" y="1043940"/>
                </a:lnTo>
                <a:lnTo>
                  <a:pt x="83820" y="1042416"/>
                </a:lnTo>
                <a:lnTo>
                  <a:pt x="45719" y="1027176"/>
                </a:lnTo>
                <a:lnTo>
                  <a:pt x="18288" y="998220"/>
                </a:lnTo>
                <a:lnTo>
                  <a:pt x="12192" y="989076"/>
                </a:lnTo>
                <a:lnTo>
                  <a:pt x="7620" y="979932"/>
                </a:lnTo>
                <a:lnTo>
                  <a:pt x="4572" y="970788"/>
                </a:lnTo>
                <a:lnTo>
                  <a:pt x="1524" y="960120"/>
                </a:lnTo>
                <a:lnTo>
                  <a:pt x="0" y="950976"/>
                </a:lnTo>
                <a:lnTo>
                  <a:pt x="0" y="516636"/>
                </a:lnTo>
                <a:lnTo>
                  <a:pt x="16764" y="469392"/>
                </a:lnTo>
                <a:lnTo>
                  <a:pt x="45719" y="440436"/>
                </a:lnTo>
                <a:lnTo>
                  <a:pt x="83820" y="425196"/>
                </a:lnTo>
                <a:lnTo>
                  <a:pt x="92964" y="423672"/>
                </a:lnTo>
                <a:lnTo>
                  <a:pt x="1522475" y="423672"/>
                </a:lnTo>
                <a:lnTo>
                  <a:pt x="2165604" y="0"/>
                </a:lnTo>
                <a:lnTo>
                  <a:pt x="2168651" y="0"/>
                </a:lnTo>
                <a:lnTo>
                  <a:pt x="2168651" y="1524"/>
                </a:lnTo>
                <a:lnTo>
                  <a:pt x="2165604" y="1524"/>
                </a:lnTo>
                <a:lnTo>
                  <a:pt x="2165693" y="6509"/>
                </a:lnTo>
                <a:lnTo>
                  <a:pt x="1524000" y="426720"/>
                </a:lnTo>
                <a:lnTo>
                  <a:pt x="105155" y="426720"/>
                </a:lnTo>
                <a:lnTo>
                  <a:pt x="83820" y="429768"/>
                </a:lnTo>
                <a:lnTo>
                  <a:pt x="74676" y="431292"/>
                </a:lnTo>
                <a:lnTo>
                  <a:pt x="65532" y="434340"/>
                </a:lnTo>
                <a:lnTo>
                  <a:pt x="56387" y="438912"/>
                </a:lnTo>
                <a:lnTo>
                  <a:pt x="48768" y="445008"/>
                </a:lnTo>
                <a:lnTo>
                  <a:pt x="41148" y="449580"/>
                </a:lnTo>
                <a:lnTo>
                  <a:pt x="27432" y="463296"/>
                </a:lnTo>
                <a:lnTo>
                  <a:pt x="21336" y="470916"/>
                </a:lnTo>
                <a:lnTo>
                  <a:pt x="15240" y="480060"/>
                </a:lnTo>
                <a:lnTo>
                  <a:pt x="12192" y="489204"/>
                </a:lnTo>
                <a:lnTo>
                  <a:pt x="7620" y="498348"/>
                </a:lnTo>
                <a:lnTo>
                  <a:pt x="6096" y="507492"/>
                </a:lnTo>
                <a:lnTo>
                  <a:pt x="4572" y="518160"/>
                </a:lnTo>
                <a:lnTo>
                  <a:pt x="3048" y="527304"/>
                </a:lnTo>
                <a:lnTo>
                  <a:pt x="3048" y="938784"/>
                </a:lnTo>
                <a:lnTo>
                  <a:pt x="6096" y="960120"/>
                </a:lnTo>
                <a:lnTo>
                  <a:pt x="7620" y="969264"/>
                </a:lnTo>
                <a:lnTo>
                  <a:pt x="12192" y="978408"/>
                </a:lnTo>
                <a:lnTo>
                  <a:pt x="15240" y="987552"/>
                </a:lnTo>
                <a:lnTo>
                  <a:pt x="21336" y="995172"/>
                </a:lnTo>
                <a:lnTo>
                  <a:pt x="25908" y="1004316"/>
                </a:lnTo>
                <a:lnTo>
                  <a:pt x="33528" y="1010412"/>
                </a:lnTo>
                <a:lnTo>
                  <a:pt x="39624" y="1018032"/>
                </a:lnTo>
                <a:lnTo>
                  <a:pt x="48768" y="1022604"/>
                </a:lnTo>
                <a:lnTo>
                  <a:pt x="56387" y="1028700"/>
                </a:lnTo>
                <a:lnTo>
                  <a:pt x="65532" y="1031748"/>
                </a:lnTo>
                <a:lnTo>
                  <a:pt x="74676" y="1036320"/>
                </a:lnTo>
                <a:lnTo>
                  <a:pt x="83820" y="1037843"/>
                </a:lnTo>
                <a:lnTo>
                  <a:pt x="105155" y="1040891"/>
                </a:lnTo>
                <a:lnTo>
                  <a:pt x="2533650" y="1040891"/>
                </a:lnTo>
                <a:lnTo>
                  <a:pt x="2528316" y="1042416"/>
                </a:lnTo>
                <a:lnTo>
                  <a:pt x="2519172" y="1043940"/>
                </a:lnTo>
                <a:close/>
              </a:path>
              <a:path w="2612390" h="1043939">
                <a:moveTo>
                  <a:pt x="2165693" y="6509"/>
                </a:moveTo>
                <a:lnTo>
                  <a:pt x="2165604" y="1524"/>
                </a:lnTo>
                <a:lnTo>
                  <a:pt x="2168651" y="4572"/>
                </a:lnTo>
                <a:lnTo>
                  <a:pt x="2165693" y="6509"/>
                </a:lnTo>
                <a:close/>
              </a:path>
              <a:path w="2612390" h="1043939">
                <a:moveTo>
                  <a:pt x="2533650" y="1040891"/>
                </a:moveTo>
                <a:lnTo>
                  <a:pt x="2506980" y="1040891"/>
                </a:lnTo>
                <a:lnTo>
                  <a:pt x="2528316" y="1037843"/>
                </a:lnTo>
                <a:lnTo>
                  <a:pt x="2537459" y="1036320"/>
                </a:lnTo>
                <a:lnTo>
                  <a:pt x="2546603" y="1033272"/>
                </a:lnTo>
                <a:lnTo>
                  <a:pt x="2555748" y="1028700"/>
                </a:lnTo>
                <a:lnTo>
                  <a:pt x="2563367" y="1022604"/>
                </a:lnTo>
                <a:lnTo>
                  <a:pt x="2572511" y="1018032"/>
                </a:lnTo>
                <a:lnTo>
                  <a:pt x="2578608" y="1010412"/>
                </a:lnTo>
                <a:lnTo>
                  <a:pt x="2586227" y="1004316"/>
                </a:lnTo>
                <a:lnTo>
                  <a:pt x="2590800" y="996696"/>
                </a:lnTo>
                <a:lnTo>
                  <a:pt x="2596896" y="987552"/>
                </a:lnTo>
                <a:lnTo>
                  <a:pt x="2599943" y="978408"/>
                </a:lnTo>
                <a:lnTo>
                  <a:pt x="2604516" y="969264"/>
                </a:lnTo>
                <a:lnTo>
                  <a:pt x="2606040" y="960120"/>
                </a:lnTo>
                <a:lnTo>
                  <a:pt x="2607564" y="949452"/>
                </a:lnTo>
                <a:lnTo>
                  <a:pt x="2609088" y="940308"/>
                </a:lnTo>
                <a:lnTo>
                  <a:pt x="2609088" y="528828"/>
                </a:lnTo>
                <a:lnTo>
                  <a:pt x="2606040" y="507492"/>
                </a:lnTo>
                <a:lnTo>
                  <a:pt x="2604516" y="498348"/>
                </a:lnTo>
                <a:lnTo>
                  <a:pt x="2599943" y="489204"/>
                </a:lnTo>
                <a:lnTo>
                  <a:pt x="2596896" y="480060"/>
                </a:lnTo>
                <a:lnTo>
                  <a:pt x="2590800" y="472440"/>
                </a:lnTo>
                <a:lnTo>
                  <a:pt x="2586227" y="463296"/>
                </a:lnTo>
                <a:lnTo>
                  <a:pt x="2578608" y="457200"/>
                </a:lnTo>
                <a:lnTo>
                  <a:pt x="2572511" y="449580"/>
                </a:lnTo>
                <a:lnTo>
                  <a:pt x="2564891" y="445008"/>
                </a:lnTo>
                <a:lnTo>
                  <a:pt x="2555748" y="438912"/>
                </a:lnTo>
                <a:lnTo>
                  <a:pt x="2546603" y="434340"/>
                </a:lnTo>
                <a:lnTo>
                  <a:pt x="2537459" y="431292"/>
                </a:lnTo>
                <a:lnTo>
                  <a:pt x="2528316" y="429768"/>
                </a:lnTo>
                <a:lnTo>
                  <a:pt x="2506980" y="426720"/>
                </a:lnTo>
                <a:lnTo>
                  <a:pt x="2173224" y="426720"/>
                </a:lnTo>
                <a:lnTo>
                  <a:pt x="2173196" y="423672"/>
                </a:lnTo>
                <a:lnTo>
                  <a:pt x="2165693" y="6509"/>
                </a:lnTo>
                <a:lnTo>
                  <a:pt x="2168651" y="4572"/>
                </a:lnTo>
                <a:lnTo>
                  <a:pt x="2165604" y="1524"/>
                </a:lnTo>
                <a:lnTo>
                  <a:pt x="2168651" y="1524"/>
                </a:lnTo>
                <a:lnTo>
                  <a:pt x="2177763" y="423672"/>
                </a:lnTo>
                <a:lnTo>
                  <a:pt x="2176271" y="423672"/>
                </a:lnTo>
                <a:lnTo>
                  <a:pt x="2177795" y="425196"/>
                </a:lnTo>
                <a:lnTo>
                  <a:pt x="2528316" y="425196"/>
                </a:lnTo>
                <a:lnTo>
                  <a:pt x="2538983" y="428244"/>
                </a:lnTo>
                <a:lnTo>
                  <a:pt x="2574035" y="446532"/>
                </a:lnTo>
                <a:lnTo>
                  <a:pt x="2604516" y="487680"/>
                </a:lnTo>
                <a:lnTo>
                  <a:pt x="2612135" y="516636"/>
                </a:lnTo>
                <a:lnTo>
                  <a:pt x="2612135" y="950976"/>
                </a:lnTo>
                <a:lnTo>
                  <a:pt x="2595372" y="998220"/>
                </a:lnTo>
                <a:lnTo>
                  <a:pt x="2566416" y="1027176"/>
                </a:lnTo>
                <a:lnTo>
                  <a:pt x="2538983" y="1039367"/>
                </a:lnTo>
                <a:lnTo>
                  <a:pt x="2533650" y="1040891"/>
                </a:lnTo>
                <a:close/>
              </a:path>
              <a:path w="2612390" h="1043939">
                <a:moveTo>
                  <a:pt x="2177795" y="425196"/>
                </a:moveTo>
                <a:lnTo>
                  <a:pt x="2176271" y="423672"/>
                </a:lnTo>
                <a:lnTo>
                  <a:pt x="2177763" y="423672"/>
                </a:lnTo>
                <a:lnTo>
                  <a:pt x="2177795" y="425196"/>
                </a:lnTo>
                <a:close/>
              </a:path>
              <a:path w="2612390" h="1043939">
                <a:moveTo>
                  <a:pt x="2528316" y="425196"/>
                </a:moveTo>
                <a:lnTo>
                  <a:pt x="2177795" y="425196"/>
                </a:lnTo>
                <a:lnTo>
                  <a:pt x="2177763" y="423672"/>
                </a:lnTo>
                <a:lnTo>
                  <a:pt x="2517648" y="423672"/>
                </a:lnTo>
                <a:lnTo>
                  <a:pt x="2528316" y="425196"/>
                </a:lnTo>
                <a:close/>
              </a:path>
            </a:pathLst>
          </a:custGeom>
          <a:solidFill>
            <a:srgbClr val="000000"/>
          </a:solidFill>
        </p:spPr>
        <p:txBody>
          <a:bodyPr wrap="square" lIns="0" tIns="0" rIns="0" bIns="0" rtlCol="0"/>
          <a:lstStyle/>
          <a:p>
            <a:endParaRPr/>
          </a:p>
        </p:txBody>
      </p:sp>
      <p:sp>
        <p:nvSpPr>
          <p:cNvPr id="19" name="object 13"/>
          <p:cNvSpPr/>
          <p:nvPr/>
        </p:nvSpPr>
        <p:spPr>
          <a:xfrm>
            <a:off x="5048696" y="1459260"/>
            <a:ext cx="4104132" cy="1802891"/>
          </a:xfrm>
          <a:prstGeom prst="rect">
            <a:avLst/>
          </a:prstGeom>
          <a:blipFill>
            <a:blip r:embed="rId5" cstate="print"/>
            <a:stretch>
              <a:fillRect/>
            </a:stretch>
          </a:blipFill>
        </p:spPr>
        <p:txBody>
          <a:bodyPr wrap="square" lIns="0" tIns="0" rIns="0" bIns="0" rtlCol="0"/>
          <a:lstStyle/>
          <a:p>
            <a:endParaRPr/>
          </a:p>
        </p:txBody>
      </p:sp>
      <p:sp>
        <p:nvSpPr>
          <p:cNvPr id="20" name="object 14"/>
          <p:cNvSpPr/>
          <p:nvPr/>
        </p:nvSpPr>
        <p:spPr>
          <a:xfrm>
            <a:off x="6950421" y="2843052"/>
            <a:ext cx="2069464" cy="1010285"/>
          </a:xfrm>
          <a:custGeom>
            <a:avLst/>
            <a:gdLst/>
            <a:ahLst/>
            <a:cxnLst/>
            <a:rect l="l" t="t" r="r" b="b"/>
            <a:pathLst>
              <a:path w="2069465" h="1010285">
                <a:moveTo>
                  <a:pt x="338" y="544095"/>
                </a:moveTo>
                <a:lnTo>
                  <a:pt x="526" y="541737"/>
                </a:lnTo>
                <a:lnTo>
                  <a:pt x="713" y="540970"/>
                </a:lnTo>
                <a:lnTo>
                  <a:pt x="338" y="544095"/>
                </a:lnTo>
                <a:close/>
              </a:path>
              <a:path w="2069465" h="1010285">
                <a:moveTo>
                  <a:pt x="2414" y="539495"/>
                </a:moveTo>
                <a:lnTo>
                  <a:pt x="1072" y="539495"/>
                </a:lnTo>
                <a:lnTo>
                  <a:pt x="3886" y="527926"/>
                </a:lnTo>
                <a:lnTo>
                  <a:pt x="25342" y="492576"/>
                </a:lnTo>
                <a:lnTo>
                  <a:pt x="46564" y="476382"/>
                </a:lnTo>
                <a:lnTo>
                  <a:pt x="45086" y="488695"/>
                </a:lnTo>
                <a:lnTo>
                  <a:pt x="32894" y="488695"/>
                </a:lnTo>
                <a:lnTo>
                  <a:pt x="20702" y="501395"/>
                </a:lnTo>
                <a:lnTo>
                  <a:pt x="19178" y="501395"/>
                </a:lnTo>
                <a:lnTo>
                  <a:pt x="16130" y="514095"/>
                </a:lnTo>
                <a:lnTo>
                  <a:pt x="10034" y="514095"/>
                </a:lnTo>
                <a:lnTo>
                  <a:pt x="8510" y="526795"/>
                </a:lnTo>
                <a:lnTo>
                  <a:pt x="5462" y="526795"/>
                </a:lnTo>
                <a:lnTo>
                  <a:pt x="2414" y="539495"/>
                </a:lnTo>
                <a:close/>
              </a:path>
              <a:path w="2069465" h="1010285">
                <a:moveTo>
                  <a:pt x="343790" y="475995"/>
                </a:moveTo>
                <a:lnTo>
                  <a:pt x="47162" y="475995"/>
                </a:lnTo>
                <a:lnTo>
                  <a:pt x="47308" y="475900"/>
                </a:lnTo>
                <a:lnTo>
                  <a:pt x="60045" y="470175"/>
                </a:lnTo>
                <a:lnTo>
                  <a:pt x="73707" y="466434"/>
                </a:lnTo>
                <a:lnTo>
                  <a:pt x="88113" y="464859"/>
                </a:lnTo>
                <a:lnTo>
                  <a:pt x="343790" y="464820"/>
                </a:lnTo>
                <a:lnTo>
                  <a:pt x="343790" y="475995"/>
                </a:lnTo>
                <a:close/>
              </a:path>
              <a:path w="2069465" h="1010285">
                <a:moveTo>
                  <a:pt x="343790" y="464819"/>
                </a:moveTo>
                <a:lnTo>
                  <a:pt x="343095" y="463295"/>
                </a:lnTo>
                <a:lnTo>
                  <a:pt x="343790" y="463295"/>
                </a:lnTo>
                <a:lnTo>
                  <a:pt x="343790" y="464819"/>
                </a:lnTo>
                <a:close/>
              </a:path>
              <a:path w="2069465" h="1010285">
                <a:moveTo>
                  <a:pt x="337694" y="451444"/>
                </a:moveTo>
                <a:lnTo>
                  <a:pt x="337307" y="450595"/>
                </a:lnTo>
                <a:lnTo>
                  <a:pt x="337694" y="450595"/>
                </a:lnTo>
                <a:lnTo>
                  <a:pt x="337694" y="451444"/>
                </a:lnTo>
                <a:close/>
              </a:path>
              <a:path w="2069465" h="1010285">
                <a:moveTo>
                  <a:pt x="320930" y="414659"/>
                </a:moveTo>
                <a:lnTo>
                  <a:pt x="319944" y="412495"/>
                </a:lnTo>
                <a:lnTo>
                  <a:pt x="320930" y="412495"/>
                </a:lnTo>
                <a:lnTo>
                  <a:pt x="320930" y="414659"/>
                </a:lnTo>
                <a:close/>
              </a:path>
              <a:path w="2069465" h="1010285">
                <a:moveTo>
                  <a:pt x="314834" y="401283"/>
                </a:moveTo>
                <a:lnTo>
                  <a:pt x="314156" y="399795"/>
                </a:lnTo>
                <a:lnTo>
                  <a:pt x="314834" y="399795"/>
                </a:lnTo>
                <a:lnTo>
                  <a:pt x="314834" y="401283"/>
                </a:lnTo>
                <a:close/>
              </a:path>
              <a:path w="2069465" h="1010285">
                <a:moveTo>
                  <a:pt x="308738" y="387907"/>
                </a:moveTo>
                <a:lnTo>
                  <a:pt x="308368" y="387095"/>
                </a:lnTo>
                <a:lnTo>
                  <a:pt x="308738" y="387095"/>
                </a:lnTo>
                <a:lnTo>
                  <a:pt x="308738" y="387907"/>
                </a:lnTo>
                <a:close/>
              </a:path>
              <a:path w="2069465" h="1010285">
                <a:moveTo>
                  <a:pt x="298070" y="364498"/>
                </a:moveTo>
                <a:lnTo>
                  <a:pt x="296792" y="361695"/>
                </a:lnTo>
                <a:lnTo>
                  <a:pt x="298070" y="361695"/>
                </a:lnTo>
                <a:lnTo>
                  <a:pt x="298070" y="364498"/>
                </a:lnTo>
                <a:close/>
              </a:path>
              <a:path w="2069465" h="1010285">
                <a:moveTo>
                  <a:pt x="285878" y="337747"/>
                </a:moveTo>
                <a:lnTo>
                  <a:pt x="285217" y="336295"/>
                </a:lnTo>
                <a:lnTo>
                  <a:pt x="285878" y="336295"/>
                </a:lnTo>
                <a:lnTo>
                  <a:pt x="285878" y="337747"/>
                </a:lnTo>
                <a:close/>
              </a:path>
              <a:path w="2069465" h="1010285">
                <a:moveTo>
                  <a:pt x="279782" y="324370"/>
                </a:moveTo>
                <a:lnTo>
                  <a:pt x="279429" y="323595"/>
                </a:lnTo>
                <a:lnTo>
                  <a:pt x="279782" y="323595"/>
                </a:lnTo>
                <a:lnTo>
                  <a:pt x="279782" y="324370"/>
                </a:lnTo>
                <a:close/>
              </a:path>
              <a:path w="2069465" h="1010285">
                <a:moveTo>
                  <a:pt x="263018" y="287586"/>
                </a:moveTo>
                <a:lnTo>
                  <a:pt x="262065" y="285495"/>
                </a:lnTo>
                <a:lnTo>
                  <a:pt x="263018" y="285495"/>
                </a:lnTo>
                <a:lnTo>
                  <a:pt x="263018" y="287586"/>
                </a:lnTo>
                <a:close/>
              </a:path>
              <a:path w="2069465" h="1010285">
                <a:moveTo>
                  <a:pt x="250826" y="260834"/>
                </a:moveTo>
                <a:lnTo>
                  <a:pt x="250489" y="260095"/>
                </a:lnTo>
                <a:lnTo>
                  <a:pt x="250826" y="260095"/>
                </a:lnTo>
                <a:lnTo>
                  <a:pt x="250826" y="260834"/>
                </a:lnTo>
                <a:close/>
              </a:path>
              <a:path w="2069465" h="1010285">
                <a:moveTo>
                  <a:pt x="227966" y="210673"/>
                </a:moveTo>
                <a:lnTo>
                  <a:pt x="227338" y="209295"/>
                </a:lnTo>
                <a:lnTo>
                  <a:pt x="227966" y="209295"/>
                </a:lnTo>
                <a:lnTo>
                  <a:pt x="227966" y="210673"/>
                </a:lnTo>
                <a:close/>
              </a:path>
              <a:path w="2069465" h="1010285">
                <a:moveTo>
                  <a:pt x="221870" y="197297"/>
                </a:moveTo>
                <a:lnTo>
                  <a:pt x="221550" y="196595"/>
                </a:lnTo>
                <a:lnTo>
                  <a:pt x="221870" y="196595"/>
                </a:lnTo>
                <a:lnTo>
                  <a:pt x="221870" y="197297"/>
                </a:lnTo>
                <a:close/>
              </a:path>
              <a:path w="2069465" h="1010285">
                <a:moveTo>
                  <a:pt x="192914" y="133761"/>
                </a:moveTo>
                <a:lnTo>
                  <a:pt x="192611" y="133095"/>
                </a:lnTo>
                <a:lnTo>
                  <a:pt x="192914" y="133095"/>
                </a:lnTo>
                <a:lnTo>
                  <a:pt x="192914" y="133761"/>
                </a:lnTo>
                <a:close/>
              </a:path>
              <a:path w="2069465" h="1010285">
                <a:moveTo>
                  <a:pt x="281144" y="94995"/>
                </a:moveTo>
                <a:lnTo>
                  <a:pt x="264542" y="94995"/>
                </a:lnTo>
                <a:lnTo>
                  <a:pt x="258446" y="82295"/>
                </a:lnTo>
                <a:lnTo>
                  <a:pt x="241682" y="82295"/>
                </a:lnTo>
                <a:lnTo>
                  <a:pt x="240158" y="69595"/>
                </a:lnTo>
                <a:lnTo>
                  <a:pt x="223394" y="69595"/>
                </a:lnTo>
                <a:lnTo>
                  <a:pt x="220346" y="56895"/>
                </a:lnTo>
                <a:lnTo>
                  <a:pt x="202058" y="56895"/>
                </a:lnTo>
                <a:lnTo>
                  <a:pt x="199010" y="44195"/>
                </a:lnTo>
                <a:lnTo>
                  <a:pt x="182246" y="44195"/>
                </a:lnTo>
                <a:lnTo>
                  <a:pt x="180722" y="31495"/>
                </a:lnTo>
                <a:lnTo>
                  <a:pt x="163958" y="31495"/>
                </a:lnTo>
                <a:lnTo>
                  <a:pt x="157862" y="18795"/>
                </a:lnTo>
                <a:lnTo>
                  <a:pt x="141098" y="18795"/>
                </a:lnTo>
                <a:lnTo>
                  <a:pt x="139574" y="6095"/>
                </a:lnTo>
                <a:lnTo>
                  <a:pt x="134732" y="6095"/>
                </a:lnTo>
                <a:lnTo>
                  <a:pt x="131954" y="0"/>
                </a:lnTo>
                <a:lnTo>
                  <a:pt x="281144" y="94995"/>
                </a:lnTo>
                <a:close/>
              </a:path>
              <a:path w="2069465" h="1010285">
                <a:moveTo>
                  <a:pt x="57721" y="1010010"/>
                </a:moveTo>
                <a:lnTo>
                  <a:pt x="56244" y="1009395"/>
                </a:lnTo>
                <a:lnTo>
                  <a:pt x="57278" y="1009395"/>
                </a:lnTo>
                <a:lnTo>
                  <a:pt x="57721" y="1010010"/>
                </a:lnTo>
                <a:close/>
              </a:path>
              <a:path w="2069465" h="1010285">
                <a:moveTo>
                  <a:pt x="22226" y="984998"/>
                </a:moveTo>
                <a:lnTo>
                  <a:pt x="21339" y="983995"/>
                </a:lnTo>
                <a:lnTo>
                  <a:pt x="22226" y="983995"/>
                </a:lnTo>
                <a:lnTo>
                  <a:pt x="22226" y="984998"/>
                </a:lnTo>
                <a:close/>
              </a:path>
              <a:path w="2069465" h="1010285">
                <a:moveTo>
                  <a:pt x="13082" y="972636"/>
                </a:moveTo>
                <a:lnTo>
                  <a:pt x="12214" y="971295"/>
                </a:lnTo>
                <a:lnTo>
                  <a:pt x="13082" y="971295"/>
                </a:lnTo>
                <a:lnTo>
                  <a:pt x="13082" y="972636"/>
                </a:lnTo>
                <a:close/>
              </a:path>
              <a:path w="2069465" h="1010285">
                <a:moveTo>
                  <a:pt x="2414" y="947403"/>
                </a:moveTo>
                <a:lnTo>
                  <a:pt x="2001" y="945895"/>
                </a:lnTo>
                <a:lnTo>
                  <a:pt x="2414" y="945895"/>
                </a:lnTo>
                <a:lnTo>
                  <a:pt x="2414" y="947403"/>
                </a:lnTo>
                <a:close/>
              </a:path>
              <a:path w="2069465" h="1010285">
                <a:moveTo>
                  <a:pt x="890" y="941339"/>
                </a:moveTo>
                <a:lnTo>
                  <a:pt x="0" y="933195"/>
                </a:lnTo>
                <a:lnTo>
                  <a:pt x="890" y="933195"/>
                </a:lnTo>
                <a:lnTo>
                  <a:pt x="890" y="941339"/>
                </a:lnTo>
                <a:close/>
              </a:path>
              <a:path w="2069465" h="1010285">
                <a:moveTo>
                  <a:pt x="460651" y="209295"/>
                </a:moveTo>
                <a:lnTo>
                  <a:pt x="444374" y="209295"/>
                </a:lnTo>
                <a:lnTo>
                  <a:pt x="438278" y="196595"/>
                </a:lnTo>
                <a:lnTo>
                  <a:pt x="421514" y="196595"/>
                </a:lnTo>
                <a:lnTo>
                  <a:pt x="419990" y="183895"/>
                </a:lnTo>
                <a:lnTo>
                  <a:pt x="403226" y="183895"/>
                </a:lnTo>
                <a:lnTo>
                  <a:pt x="400178" y="171195"/>
                </a:lnTo>
                <a:lnTo>
                  <a:pt x="381890" y="171195"/>
                </a:lnTo>
                <a:lnTo>
                  <a:pt x="375794" y="158495"/>
                </a:lnTo>
                <a:lnTo>
                  <a:pt x="365126" y="158495"/>
                </a:lnTo>
                <a:lnTo>
                  <a:pt x="359030" y="145795"/>
                </a:lnTo>
                <a:lnTo>
                  <a:pt x="342266" y="145795"/>
                </a:lnTo>
                <a:lnTo>
                  <a:pt x="340742" y="133095"/>
                </a:lnTo>
                <a:lnTo>
                  <a:pt x="320930" y="133095"/>
                </a:lnTo>
                <a:lnTo>
                  <a:pt x="319406" y="120395"/>
                </a:lnTo>
                <a:lnTo>
                  <a:pt x="302642" y="120395"/>
                </a:lnTo>
                <a:lnTo>
                  <a:pt x="299594" y="107695"/>
                </a:lnTo>
                <a:lnTo>
                  <a:pt x="282830" y="107695"/>
                </a:lnTo>
                <a:lnTo>
                  <a:pt x="281319" y="95107"/>
                </a:lnTo>
                <a:lnTo>
                  <a:pt x="460651" y="209295"/>
                </a:lnTo>
                <a:close/>
              </a:path>
              <a:path w="2069465" h="1010285">
                <a:moveTo>
                  <a:pt x="520487" y="247395"/>
                </a:moveTo>
                <a:lnTo>
                  <a:pt x="500762" y="247395"/>
                </a:lnTo>
                <a:lnTo>
                  <a:pt x="499238" y="234695"/>
                </a:lnTo>
                <a:lnTo>
                  <a:pt x="482474" y="234695"/>
                </a:lnTo>
                <a:lnTo>
                  <a:pt x="479426" y="221995"/>
                </a:lnTo>
                <a:lnTo>
                  <a:pt x="462662" y="221995"/>
                </a:lnTo>
                <a:lnTo>
                  <a:pt x="461178" y="209631"/>
                </a:lnTo>
                <a:lnTo>
                  <a:pt x="520487" y="247395"/>
                </a:lnTo>
                <a:close/>
              </a:path>
              <a:path w="2069465" h="1010285">
                <a:moveTo>
                  <a:pt x="699994" y="361695"/>
                </a:moveTo>
                <a:lnTo>
                  <a:pt x="680594" y="361695"/>
                </a:lnTo>
                <a:lnTo>
                  <a:pt x="679070" y="348995"/>
                </a:lnTo>
                <a:lnTo>
                  <a:pt x="662306" y="348995"/>
                </a:lnTo>
                <a:lnTo>
                  <a:pt x="656210" y="336295"/>
                </a:lnTo>
                <a:lnTo>
                  <a:pt x="645542" y="336295"/>
                </a:lnTo>
                <a:lnTo>
                  <a:pt x="639446" y="323595"/>
                </a:lnTo>
                <a:lnTo>
                  <a:pt x="621158" y="323595"/>
                </a:lnTo>
                <a:lnTo>
                  <a:pt x="618110" y="310895"/>
                </a:lnTo>
                <a:lnTo>
                  <a:pt x="601346" y="310895"/>
                </a:lnTo>
                <a:lnTo>
                  <a:pt x="599822" y="298195"/>
                </a:lnTo>
                <a:lnTo>
                  <a:pt x="583058" y="298195"/>
                </a:lnTo>
                <a:lnTo>
                  <a:pt x="580010" y="285495"/>
                </a:lnTo>
                <a:lnTo>
                  <a:pt x="561722" y="285495"/>
                </a:lnTo>
                <a:lnTo>
                  <a:pt x="555626" y="272795"/>
                </a:lnTo>
                <a:lnTo>
                  <a:pt x="544958" y="272795"/>
                </a:lnTo>
                <a:lnTo>
                  <a:pt x="538862" y="260095"/>
                </a:lnTo>
                <a:lnTo>
                  <a:pt x="522098" y="260095"/>
                </a:lnTo>
                <a:lnTo>
                  <a:pt x="520581" y="247455"/>
                </a:lnTo>
                <a:lnTo>
                  <a:pt x="699994" y="361695"/>
                </a:lnTo>
                <a:close/>
              </a:path>
              <a:path w="2069465" h="1010285">
                <a:moveTo>
                  <a:pt x="759830" y="399795"/>
                </a:moveTo>
                <a:lnTo>
                  <a:pt x="740030" y="399795"/>
                </a:lnTo>
                <a:lnTo>
                  <a:pt x="738506" y="387095"/>
                </a:lnTo>
                <a:lnTo>
                  <a:pt x="721742" y="387095"/>
                </a:lnTo>
                <a:lnTo>
                  <a:pt x="718694" y="374395"/>
                </a:lnTo>
                <a:lnTo>
                  <a:pt x="701930" y="374395"/>
                </a:lnTo>
                <a:lnTo>
                  <a:pt x="700440" y="361979"/>
                </a:lnTo>
                <a:lnTo>
                  <a:pt x="759830" y="399795"/>
                </a:lnTo>
                <a:close/>
              </a:path>
              <a:path w="2069465" h="1010285">
                <a:moveTo>
                  <a:pt x="2020341" y="475995"/>
                </a:moveTo>
                <a:lnTo>
                  <a:pt x="860426" y="475995"/>
                </a:lnTo>
                <a:lnTo>
                  <a:pt x="858902" y="463295"/>
                </a:lnTo>
                <a:lnTo>
                  <a:pt x="842138" y="463295"/>
                </a:lnTo>
                <a:lnTo>
                  <a:pt x="836042" y="450595"/>
                </a:lnTo>
                <a:lnTo>
                  <a:pt x="825374" y="450595"/>
                </a:lnTo>
                <a:lnTo>
                  <a:pt x="819278" y="437895"/>
                </a:lnTo>
                <a:lnTo>
                  <a:pt x="800990" y="437895"/>
                </a:lnTo>
                <a:lnTo>
                  <a:pt x="797942" y="425195"/>
                </a:lnTo>
                <a:lnTo>
                  <a:pt x="781178" y="425195"/>
                </a:lnTo>
                <a:lnTo>
                  <a:pt x="779654" y="412495"/>
                </a:lnTo>
                <a:lnTo>
                  <a:pt x="762890" y="412495"/>
                </a:lnTo>
                <a:lnTo>
                  <a:pt x="759844" y="399805"/>
                </a:lnTo>
                <a:lnTo>
                  <a:pt x="861950" y="464820"/>
                </a:lnTo>
                <a:lnTo>
                  <a:pt x="1975994" y="464820"/>
                </a:lnTo>
                <a:lnTo>
                  <a:pt x="1990802" y="465961"/>
                </a:lnTo>
                <a:lnTo>
                  <a:pt x="2004834" y="469267"/>
                </a:lnTo>
                <a:lnTo>
                  <a:pt x="2017921" y="474560"/>
                </a:lnTo>
                <a:lnTo>
                  <a:pt x="2020341" y="475995"/>
                </a:lnTo>
                <a:close/>
              </a:path>
              <a:path w="2069465" h="1010285">
                <a:moveTo>
                  <a:pt x="2058385" y="514095"/>
                </a:moveTo>
                <a:lnTo>
                  <a:pt x="2052194" y="514095"/>
                </a:lnTo>
                <a:lnTo>
                  <a:pt x="2047622" y="501395"/>
                </a:lnTo>
                <a:lnTo>
                  <a:pt x="2046098" y="501395"/>
                </a:lnTo>
                <a:lnTo>
                  <a:pt x="2036954" y="488695"/>
                </a:lnTo>
                <a:lnTo>
                  <a:pt x="2023238" y="488695"/>
                </a:lnTo>
                <a:lnTo>
                  <a:pt x="2021819" y="476873"/>
                </a:lnTo>
                <a:lnTo>
                  <a:pt x="2029894" y="481662"/>
                </a:lnTo>
                <a:lnTo>
                  <a:pt x="2040583" y="490397"/>
                </a:lnTo>
                <a:lnTo>
                  <a:pt x="2049821" y="500587"/>
                </a:lnTo>
                <a:lnTo>
                  <a:pt x="2057438" y="512054"/>
                </a:lnTo>
                <a:lnTo>
                  <a:pt x="2058385" y="514095"/>
                </a:lnTo>
                <a:close/>
              </a:path>
              <a:path w="2069465" h="1010285">
                <a:moveTo>
                  <a:pt x="2068877" y="564895"/>
                </a:moveTo>
                <a:lnTo>
                  <a:pt x="2067435" y="564895"/>
                </a:lnTo>
                <a:lnTo>
                  <a:pt x="2067435" y="552195"/>
                </a:lnTo>
                <a:lnTo>
                  <a:pt x="2065910" y="552195"/>
                </a:lnTo>
                <a:lnTo>
                  <a:pt x="2065910" y="539495"/>
                </a:lnTo>
                <a:lnTo>
                  <a:pt x="2062862" y="539495"/>
                </a:lnTo>
                <a:lnTo>
                  <a:pt x="2062862" y="526795"/>
                </a:lnTo>
                <a:lnTo>
                  <a:pt x="2058290" y="526795"/>
                </a:lnTo>
                <a:lnTo>
                  <a:pt x="2058290" y="514095"/>
                </a:lnTo>
                <a:lnTo>
                  <a:pt x="2063266" y="524622"/>
                </a:lnTo>
                <a:lnTo>
                  <a:pt x="2067134" y="538112"/>
                </a:lnTo>
                <a:lnTo>
                  <a:pt x="2068856" y="552195"/>
                </a:lnTo>
                <a:lnTo>
                  <a:pt x="2068877" y="564895"/>
                </a:lnTo>
                <a:close/>
              </a:path>
              <a:path w="2069465" h="1010285">
                <a:moveTo>
                  <a:pt x="2068882" y="583314"/>
                </a:moveTo>
                <a:lnTo>
                  <a:pt x="2068877" y="564895"/>
                </a:lnTo>
                <a:lnTo>
                  <a:pt x="2068882" y="583314"/>
                </a:lnTo>
                <a:close/>
              </a:path>
              <a:path w="2069465" h="1010285">
                <a:moveTo>
                  <a:pt x="2063697" y="955114"/>
                </a:moveTo>
                <a:lnTo>
                  <a:pt x="2065910" y="945895"/>
                </a:lnTo>
                <a:lnTo>
                  <a:pt x="2067435" y="933195"/>
                </a:lnTo>
                <a:lnTo>
                  <a:pt x="2068882" y="583314"/>
                </a:lnTo>
                <a:lnTo>
                  <a:pt x="2068958" y="925068"/>
                </a:lnTo>
                <a:lnTo>
                  <a:pt x="2067815" y="939472"/>
                </a:lnTo>
                <a:lnTo>
                  <a:pt x="2064499" y="953179"/>
                </a:lnTo>
                <a:lnTo>
                  <a:pt x="2063697" y="955114"/>
                </a:lnTo>
                <a:close/>
              </a:path>
              <a:path w="2069465" h="1010285">
                <a:moveTo>
                  <a:pt x="2060965" y="961704"/>
                </a:moveTo>
                <a:lnTo>
                  <a:pt x="2061338" y="958595"/>
                </a:lnTo>
                <a:lnTo>
                  <a:pt x="2062254" y="958595"/>
                </a:lnTo>
                <a:lnTo>
                  <a:pt x="2060965" y="961704"/>
                </a:lnTo>
                <a:close/>
              </a:path>
              <a:path w="2069465" h="1010285">
                <a:moveTo>
                  <a:pt x="2055063" y="972788"/>
                </a:moveTo>
                <a:lnTo>
                  <a:pt x="2055242" y="971295"/>
                </a:lnTo>
                <a:lnTo>
                  <a:pt x="2055970" y="971295"/>
                </a:lnTo>
                <a:lnTo>
                  <a:pt x="2055063" y="972788"/>
                </a:lnTo>
                <a:close/>
              </a:path>
              <a:path w="2069465" h="1010285">
                <a:moveTo>
                  <a:pt x="2010774" y="1009773"/>
                </a:moveTo>
                <a:lnTo>
                  <a:pt x="2011046" y="1009395"/>
                </a:lnTo>
                <a:lnTo>
                  <a:pt x="2011609" y="1009395"/>
                </a:lnTo>
                <a:lnTo>
                  <a:pt x="2010774" y="1009773"/>
                </a:lnTo>
                <a:close/>
              </a:path>
            </a:pathLst>
          </a:custGeom>
          <a:solidFill>
            <a:srgbClr val="BCD6ED"/>
          </a:solidFill>
        </p:spPr>
        <p:txBody>
          <a:bodyPr wrap="square" lIns="0" tIns="0" rIns="0" bIns="0" rtlCol="0"/>
          <a:lstStyle/>
          <a:p>
            <a:endParaRPr/>
          </a:p>
        </p:txBody>
      </p:sp>
      <p:sp>
        <p:nvSpPr>
          <p:cNvPr id="21" name="object 15"/>
          <p:cNvSpPr/>
          <p:nvPr/>
        </p:nvSpPr>
        <p:spPr>
          <a:xfrm>
            <a:off x="6948264" y="2841528"/>
            <a:ext cx="2072639" cy="1014730"/>
          </a:xfrm>
          <a:custGeom>
            <a:avLst/>
            <a:gdLst/>
            <a:ahLst/>
            <a:cxnLst/>
            <a:rect l="l" t="t" r="r" b="b"/>
            <a:pathLst>
              <a:path w="2072640" h="1014729">
                <a:moveTo>
                  <a:pt x="135636" y="9524"/>
                </a:moveTo>
                <a:lnTo>
                  <a:pt x="131064" y="0"/>
                </a:lnTo>
                <a:lnTo>
                  <a:pt x="135636" y="0"/>
                </a:lnTo>
                <a:lnTo>
                  <a:pt x="135636" y="9524"/>
                </a:lnTo>
                <a:close/>
              </a:path>
              <a:path w="2072640" h="1014729">
                <a:moveTo>
                  <a:pt x="144291" y="19049"/>
                </a:moveTo>
                <a:lnTo>
                  <a:pt x="143256" y="19049"/>
                </a:lnTo>
                <a:lnTo>
                  <a:pt x="141731" y="0"/>
                </a:lnTo>
                <a:lnTo>
                  <a:pt x="141894" y="0"/>
                </a:lnTo>
                <a:lnTo>
                  <a:pt x="142890" y="9524"/>
                </a:lnTo>
                <a:lnTo>
                  <a:pt x="144291" y="19049"/>
                </a:lnTo>
                <a:close/>
              </a:path>
              <a:path w="2072640" h="1014729">
                <a:moveTo>
                  <a:pt x="379117" y="156042"/>
                </a:moveTo>
                <a:lnTo>
                  <a:pt x="362078" y="142874"/>
                </a:lnTo>
                <a:lnTo>
                  <a:pt x="359165" y="142874"/>
                </a:lnTo>
                <a:lnTo>
                  <a:pt x="343204" y="133349"/>
                </a:lnTo>
                <a:lnTo>
                  <a:pt x="339220" y="133349"/>
                </a:lnTo>
                <a:lnTo>
                  <a:pt x="321753" y="114299"/>
                </a:lnTo>
                <a:lnTo>
                  <a:pt x="319275" y="114299"/>
                </a:lnTo>
                <a:lnTo>
                  <a:pt x="302189" y="104774"/>
                </a:lnTo>
                <a:lnTo>
                  <a:pt x="299329" y="104774"/>
                </a:lnTo>
                <a:lnTo>
                  <a:pt x="283801" y="95249"/>
                </a:lnTo>
                <a:lnTo>
                  <a:pt x="279384" y="95249"/>
                </a:lnTo>
                <a:lnTo>
                  <a:pt x="261116" y="76199"/>
                </a:lnTo>
                <a:lnTo>
                  <a:pt x="259439" y="76199"/>
                </a:lnTo>
                <a:lnTo>
                  <a:pt x="242549" y="66674"/>
                </a:lnTo>
                <a:lnTo>
                  <a:pt x="239494" y="66674"/>
                </a:lnTo>
                <a:lnTo>
                  <a:pt x="223037" y="57149"/>
                </a:lnTo>
                <a:lnTo>
                  <a:pt x="219548" y="57149"/>
                </a:lnTo>
                <a:lnTo>
                  <a:pt x="201450" y="38099"/>
                </a:lnTo>
                <a:lnTo>
                  <a:pt x="199603" y="38099"/>
                </a:lnTo>
                <a:lnTo>
                  <a:pt x="183146" y="28574"/>
                </a:lnTo>
                <a:lnTo>
                  <a:pt x="179658" y="28574"/>
                </a:lnTo>
                <a:lnTo>
                  <a:pt x="160155" y="19049"/>
                </a:lnTo>
                <a:lnTo>
                  <a:pt x="159713" y="19049"/>
                </a:lnTo>
                <a:lnTo>
                  <a:pt x="141894" y="0"/>
                </a:lnTo>
                <a:lnTo>
                  <a:pt x="146078" y="0"/>
                </a:lnTo>
                <a:lnTo>
                  <a:pt x="385421" y="152399"/>
                </a:lnTo>
                <a:lnTo>
                  <a:pt x="377952" y="152399"/>
                </a:lnTo>
                <a:lnTo>
                  <a:pt x="379117" y="156042"/>
                </a:lnTo>
                <a:close/>
              </a:path>
              <a:path w="2072640" h="1014729">
                <a:moveTo>
                  <a:pt x="166115" y="28574"/>
                </a:moveTo>
                <a:lnTo>
                  <a:pt x="160020" y="19049"/>
                </a:lnTo>
                <a:lnTo>
                  <a:pt x="160155" y="19049"/>
                </a:lnTo>
                <a:lnTo>
                  <a:pt x="166115" y="28574"/>
                </a:lnTo>
                <a:close/>
              </a:path>
              <a:path w="2072640" h="1014729">
                <a:moveTo>
                  <a:pt x="147827" y="38099"/>
                </a:moveTo>
                <a:lnTo>
                  <a:pt x="144866" y="28574"/>
                </a:lnTo>
                <a:lnTo>
                  <a:pt x="147827" y="28574"/>
                </a:lnTo>
                <a:lnTo>
                  <a:pt x="147827" y="38099"/>
                </a:lnTo>
                <a:close/>
              </a:path>
              <a:path w="2072640" h="1014729">
                <a:moveTo>
                  <a:pt x="184404" y="38099"/>
                </a:moveTo>
                <a:lnTo>
                  <a:pt x="182879" y="28574"/>
                </a:lnTo>
                <a:lnTo>
                  <a:pt x="183146" y="28574"/>
                </a:lnTo>
                <a:lnTo>
                  <a:pt x="184404" y="38099"/>
                </a:lnTo>
                <a:close/>
              </a:path>
              <a:path w="2072640" h="1014729">
                <a:moveTo>
                  <a:pt x="153923" y="47624"/>
                </a:moveTo>
                <a:lnTo>
                  <a:pt x="150715" y="38099"/>
                </a:lnTo>
                <a:lnTo>
                  <a:pt x="153923" y="38099"/>
                </a:lnTo>
                <a:lnTo>
                  <a:pt x="153923" y="47624"/>
                </a:lnTo>
                <a:close/>
              </a:path>
              <a:path w="2072640" h="1014729">
                <a:moveTo>
                  <a:pt x="204215" y="57149"/>
                </a:moveTo>
                <a:lnTo>
                  <a:pt x="201168" y="38099"/>
                </a:lnTo>
                <a:lnTo>
                  <a:pt x="201450" y="38099"/>
                </a:lnTo>
                <a:lnTo>
                  <a:pt x="204215" y="57149"/>
                </a:lnTo>
                <a:close/>
              </a:path>
              <a:path w="2072640" h="1014729">
                <a:moveTo>
                  <a:pt x="225552" y="66674"/>
                </a:moveTo>
                <a:lnTo>
                  <a:pt x="222504" y="57149"/>
                </a:lnTo>
                <a:lnTo>
                  <a:pt x="223037" y="57149"/>
                </a:lnTo>
                <a:lnTo>
                  <a:pt x="225552" y="66674"/>
                </a:lnTo>
                <a:close/>
              </a:path>
              <a:path w="2072640" h="1014729">
                <a:moveTo>
                  <a:pt x="243840" y="76199"/>
                </a:moveTo>
                <a:lnTo>
                  <a:pt x="242315" y="66674"/>
                </a:lnTo>
                <a:lnTo>
                  <a:pt x="242549" y="66674"/>
                </a:lnTo>
                <a:lnTo>
                  <a:pt x="243840" y="76199"/>
                </a:lnTo>
                <a:close/>
              </a:path>
              <a:path w="2072640" h="1014729">
                <a:moveTo>
                  <a:pt x="170688" y="85724"/>
                </a:moveTo>
                <a:lnTo>
                  <a:pt x="168261" y="76199"/>
                </a:lnTo>
                <a:lnTo>
                  <a:pt x="170688" y="76199"/>
                </a:lnTo>
                <a:lnTo>
                  <a:pt x="170688" y="85724"/>
                </a:lnTo>
                <a:close/>
              </a:path>
              <a:path w="2072640" h="1014729">
                <a:moveTo>
                  <a:pt x="266700" y="95249"/>
                </a:moveTo>
                <a:lnTo>
                  <a:pt x="260604" y="76199"/>
                </a:lnTo>
                <a:lnTo>
                  <a:pt x="261116" y="76199"/>
                </a:lnTo>
                <a:lnTo>
                  <a:pt x="266700" y="95249"/>
                </a:lnTo>
                <a:close/>
              </a:path>
              <a:path w="2072640" h="1014729">
                <a:moveTo>
                  <a:pt x="284988" y="104774"/>
                </a:moveTo>
                <a:lnTo>
                  <a:pt x="283463" y="95249"/>
                </a:lnTo>
                <a:lnTo>
                  <a:pt x="283801" y="95249"/>
                </a:lnTo>
                <a:lnTo>
                  <a:pt x="284988" y="104774"/>
                </a:lnTo>
                <a:close/>
              </a:path>
              <a:path w="2072640" h="1014729">
                <a:moveTo>
                  <a:pt x="182879" y="114299"/>
                </a:moveTo>
                <a:lnTo>
                  <a:pt x="179958" y="104774"/>
                </a:lnTo>
                <a:lnTo>
                  <a:pt x="182879" y="104774"/>
                </a:lnTo>
                <a:lnTo>
                  <a:pt x="182879" y="114299"/>
                </a:lnTo>
                <a:close/>
              </a:path>
              <a:path w="2072640" h="1014729">
                <a:moveTo>
                  <a:pt x="304800" y="114299"/>
                </a:moveTo>
                <a:lnTo>
                  <a:pt x="301752" y="104774"/>
                </a:lnTo>
                <a:lnTo>
                  <a:pt x="302189" y="104774"/>
                </a:lnTo>
                <a:lnTo>
                  <a:pt x="304800" y="114299"/>
                </a:lnTo>
                <a:close/>
              </a:path>
              <a:path w="2072640" h="1014729">
                <a:moveTo>
                  <a:pt x="188975" y="123824"/>
                </a:moveTo>
                <a:lnTo>
                  <a:pt x="185807" y="114299"/>
                </a:lnTo>
                <a:lnTo>
                  <a:pt x="188975" y="114299"/>
                </a:lnTo>
                <a:lnTo>
                  <a:pt x="188975" y="123824"/>
                </a:lnTo>
                <a:close/>
              </a:path>
              <a:path w="2072640" h="1014729">
                <a:moveTo>
                  <a:pt x="323088" y="133349"/>
                </a:moveTo>
                <a:lnTo>
                  <a:pt x="321563" y="114299"/>
                </a:lnTo>
                <a:lnTo>
                  <a:pt x="321753" y="114299"/>
                </a:lnTo>
                <a:lnTo>
                  <a:pt x="323088" y="133349"/>
                </a:lnTo>
                <a:close/>
              </a:path>
              <a:path w="2072640" h="1014729">
                <a:moveTo>
                  <a:pt x="344423" y="142874"/>
                </a:moveTo>
                <a:lnTo>
                  <a:pt x="342900" y="133349"/>
                </a:lnTo>
                <a:lnTo>
                  <a:pt x="343204" y="133349"/>
                </a:lnTo>
                <a:lnTo>
                  <a:pt x="344423" y="142874"/>
                </a:lnTo>
                <a:close/>
              </a:path>
              <a:path w="2072640" h="1014729">
                <a:moveTo>
                  <a:pt x="367284" y="152399"/>
                </a:moveTo>
                <a:lnTo>
                  <a:pt x="361188" y="142874"/>
                </a:lnTo>
                <a:lnTo>
                  <a:pt x="362078" y="142874"/>
                </a:lnTo>
                <a:lnTo>
                  <a:pt x="367284" y="152399"/>
                </a:lnTo>
                <a:close/>
              </a:path>
              <a:path w="2072640" h="1014729">
                <a:moveTo>
                  <a:pt x="205740" y="161924"/>
                </a:moveTo>
                <a:lnTo>
                  <a:pt x="203353" y="152399"/>
                </a:lnTo>
                <a:lnTo>
                  <a:pt x="205740" y="152399"/>
                </a:lnTo>
                <a:lnTo>
                  <a:pt x="205740" y="161924"/>
                </a:lnTo>
                <a:close/>
              </a:path>
              <a:path w="2072640" h="1014729">
                <a:moveTo>
                  <a:pt x="558973" y="270418"/>
                </a:moveTo>
                <a:lnTo>
                  <a:pt x="542053" y="257174"/>
                </a:lnTo>
                <a:lnTo>
                  <a:pt x="538672" y="257174"/>
                </a:lnTo>
                <a:lnTo>
                  <a:pt x="523063" y="247649"/>
                </a:lnTo>
                <a:lnTo>
                  <a:pt x="518727" y="247649"/>
                </a:lnTo>
                <a:lnTo>
                  <a:pt x="501612" y="228599"/>
                </a:lnTo>
                <a:lnTo>
                  <a:pt x="498782" y="228599"/>
                </a:lnTo>
                <a:lnTo>
                  <a:pt x="482079" y="219074"/>
                </a:lnTo>
                <a:lnTo>
                  <a:pt x="478837" y="219074"/>
                </a:lnTo>
                <a:lnTo>
                  <a:pt x="463660" y="209549"/>
                </a:lnTo>
                <a:lnTo>
                  <a:pt x="458891" y="209549"/>
                </a:lnTo>
                <a:lnTo>
                  <a:pt x="441091" y="190499"/>
                </a:lnTo>
                <a:lnTo>
                  <a:pt x="438946" y="190499"/>
                </a:lnTo>
                <a:lnTo>
                  <a:pt x="422408" y="180974"/>
                </a:lnTo>
                <a:lnTo>
                  <a:pt x="419001" y="180974"/>
                </a:lnTo>
                <a:lnTo>
                  <a:pt x="402927" y="171449"/>
                </a:lnTo>
                <a:lnTo>
                  <a:pt x="399056" y="171449"/>
                </a:lnTo>
                <a:lnTo>
                  <a:pt x="379117" y="156042"/>
                </a:lnTo>
                <a:lnTo>
                  <a:pt x="377952" y="152399"/>
                </a:lnTo>
                <a:lnTo>
                  <a:pt x="385421" y="152399"/>
                </a:lnTo>
                <a:lnTo>
                  <a:pt x="564929" y="266699"/>
                </a:lnTo>
                <a:lnTo>
                  <a:pt x="557784" y="266699"/>
                </a:lnTo>
                <a:lnTo>
                  <a:pt x="558973" y="270418"/>
                </a:lnTo>
                <a:close/>
              </a:path>
              <a:path w="2072640" h="1014729">
                <a:moveTo>
                  <a:pt x="405384" y="180974"/>
                </a:moveTo>
                <a:lnTo>
                  <a:pt x="402336" y="171449"/>
                </a:lnTo>
                <a:lnTo>
                  <a:pt x="402927" y="171449"/>
                </a:lnTo>
                <a:lnTo>
                  <a:pt x="405384" y="180974"/>
                </a:lnTo>
                <a:close/>
              </a:path>
              <a:path w="2072640" h="1014729">
                <a:moveTo>
                  <a:pt x="217931" y="190499"/>
                </a:moveTo>
                <a:lnTo>
                  <a:pt x="215051" y="180974"/>
                </a:lnTo>
                <a:lnTo>
                  <a:pt x="217931" y="180974"/>
                </a:lnTo>
                <a:lnTo>
                  <a:pt x="217931" y="190499"/>
                </a:lnTo>
                <a:close/>
              </a:path>
              <a:path w="2072640" h="1014729">
                <a:moveTo>
                  <a:pt x="423672" y="190499"/>
                </a:moveTo>
                <a:lnTo>
                  <a:pt x="422147" y="180974"/>
                </a:lnTo>
                <a:lnTo>
                  <a:pt x="422408" y="180974"/>
                </a:lnTo>
                <a:lnTo>
                  <a:pt x="423672" y="190499"/>
                </a:lnTo>
                <a:close/>
              </a:path>
              <a:path w="2072640" h="1014729">
                <a:moveTo>
                  <a:pt x="224027" y="200024"/>
                </a:moveTo>
                <a:lnTo>
                  <a:pt x="220899" y="190499"/>
                </a:lnTo>
                <a:lnTo>
                  <a:pt x="224027" y="190499"/>
                </a:lnTo>
                <a:lnTo>
                  <a:pt x="224027" y="200024"/>
                </a:lnTo>
                <a:close/>
              </a:path>
              <a:path w="2072640" h="1014729">
                <a:moveTo>
                  <a:pt x="446531" y="209549"/>
                </a:moveTo>
                <a:lnTo>
                  <a:pt x="440436" y="190499"/>
                </a:lnTo>
                <a:lnTo>
                  <a:pt x="441091" y="190499"/>
                </a:lnTo>
                <a:lnTo>
                  <a:pt x="446531" y="209549"/>
                </a:lnTo>
                <a:close/>
              </a:path>
              <a:path w="2072640" h="1014729">
                <a:moveTo>
                  <a:pt x="464820" y="219074"/>
                </a:moveTo>
                <a:lnTo>
                  <a:pt x="463295" y="209549"/>
                </a:lnTo>
                <a:lnTo>
                  <a:pt x="463660" y="209549"/>
                </a:lnTo>
                <a:lnTo>
                  <a:pt x="464820" y="219074"/>
                </a:lnTo>
                <a:close/>
              </a:path>
              <a:path w="2072640" h="1014729">
                <a:moveTo>
                  <a:pt x="484631" y="228599"/>
                </a:moveTo>
                <a:lnTo>
                  <a:pt x="481584" y="219074"/>
                </a:lnTo>
                <a:lnTo>
                  <a:pt x="482079" y="219074"/>
                </a:lnTo>
                <a:lnTo>
                  <a:pt x="484631" y="228599"/>
                </a:lnTo>
                <a:close/>
              </a:path>
              <a:path w="2072640" h="1014729">
                <a:moveTo>
                  <a:pt x="240791" y="238124"/>
                </a:moveTo>
                <a:lnTo>
                  <a:pt x="238445" y="228599"/>
                </a:lnTo>
                <a:lnTo>
                  <a:pt x="240791" y="228599"/>
                </a:lnTo>
                <a:lnTo>
                  <a:pt x="240791" y="238124"/>
                </a:lnTo>
                <a:close/>
              </a:path>
              <a:path w="2072640" h="1014729">
                <a:moveTo>
                  <a:pt x="502920" y="247649"/>
                </a:moveTo>
                <a:lnTo>
                  <a:pt x="501395" y="228599"/>
                </a:lnTo>
                <a:lnTo>
                  <a:pt x="501612" y="228599"/>
                </a:lnTo>
                <a:lnTo>
                  <a:pt x="502920" y="247649"/>
                </a:lnTo>
                <a:close/>
              </a:path>
              <a:path w="2072640" h="1014729">
                <a:moveTo>
                  <a:pt x="524256" y="257174"/>
                </a:moveTo>
                <a:lnTo>
                  <a:pt x="522731" y="247649"/>
                </a:lnTo>
                <a:lnTo>
                  <a:pt x="523063" y="247649"/>
                </a:lnTo>
                <a:lnTo>
                  <a:pt x="524256" y="257174"/>
                </a:lnTo>
                <a:close/>
              </a:path>
              <a:path w="2072640" h="1014729">
                <a:moveTo>
                  <a:pt x="252984" y="266699"/>
                </a:moveTo>
                <a:lnTo>
                  <a:pt x="250143" y="257174"/>
                </a:lnTo>
                <a:lnTo>
                  <a:pt x="252984" y="257174"/>
                </a:lnTo>
                <a:lnTo>
                  <a:pt x="252984" y="266699"/>
                </a:lnTo>
                <a:close/>
              </a:path>
              <a:path w="2072640" h="1014729">
                <a:moveTo>
                  <a:pt x="547115" y="266699"/>
                </a:moveTo>
                <a:lnTo>
                  <a:pt x="541020" y="257174"/>
                </a:lnTo>
                <a:lnTo>
                  <a:pt x="542053" y="257174"/>
                </a:lnTo>
                <a:lnTo>
                  <a:pt x="547115" y="266699"/>
                </a:lnTo>
                <a:close/>
              </a:path>
              <a:path w="2072640" h="1014729">
                <a:moveTo>
                  <a:pt x="257556" y="276224"/>
                </a:moveTo>
                <a:lnTo>
                  <a:pt x="255991" y="266699"/>
                </a:lnTo>
                <a:lnTo>
                  <a:pt x="257556" y="266699"/>
                </a:lnTo>
                <a:lnTo>
                  <a:pt x="257556" y="276224"/>
                </a:lnTo>
                <a:close/>
              </a:path>
              <a:path w="2072640" h="1014729">
                <a:moveTo>
                  <a:pt x="864108" y="457199"/>
                </a:moveTo>
                <a:lnTo>
                  <a:pt x="857796" y="457199"/>
                </a:lnTo>
                <a:lnTo>
                  <a:pt x="838353" y="447674"/>
                </a:lnTo>
                <a:lnTo>
                  <a:pt x="837851" y="447674"/>
                </a:lnTo>
                <a:lnTo>
                  <a:pt x="822989" y="438149"/>
                </a:lnTo>
                <a:lnTo>
                  <a:pt x="817906" y="438149"/>
                </a:lnTo>
                <a:lnTo>
                  <a:pt x="800486" y="419099"/>
                </a:lnTo>
                <a:lnTo>
                  <a:pt x="797961" y="419099"/>
                </a:lnTo>
                <a:lnTo>
                  <a:pt x="782125" y="409574"/>
                </a:lnTo>
                <a:lnTo>
                  <a:pt x="778015" y="409574"/>
                </a:lnTo>
                <a:lnTo>
                  <a:pt x="762708" y="400049"/>
                </a:lnTo>
                <a:lnTo>
                  <a:pt x="758070" y="400049"/>
                </a:lnTo>
                <a:lnTo>
                  <a:pt x="740873" y="380999"/>
                </a:lnTo>
                <a:lnTo>
                  <a:pt x="738125" y="380999"/>
                </a:lnTo>
                <a:lnTo>
                  <a:pt x="721334" y="371474"/>
                </a:lnTo>
                <a:lnTo>
                  <a:pt x="718180" y="371474"/>
                </a:lnTo>
                <a:lnTo>
                  <a:pt x="702921" y="361949"/>
                </a:lnTo>
                <a:lnTo>
                  <a:pt x="698234" y="361949"/>
                </a:lnTo>
                <a:lnTo>
                  <a:pt x="682014" y="352733"/>
                </a:lnTo>
                <a:lnTo>
                  <a:pt x="681227" y="342899"/>
                </a:lnTo>
                <a:lnTo>
                  <a:pt x="678289" y="342899"/>
                </a:lnTo>
                <a:lnTo>
                  <a:pt x="658378" y="333374"/>
                </a:lnTo>
                <a:lnTo>
                  <a:pt x="643014" y="323849"/>
                </a:lnTo>
                <a:lnTo>
                  <a:pt x="638399" y="323849"/>
                </a:lnTo>
                <a:lnTo>
                  <a:pt x="620595" y="304799"/>
                </a:lnTo>
                <a:lnTo>
                  <a:pt x="618453" y="304799"/>
                </a:lnTo>
                <a:lnTo>
                  <a:pt x="602267" y="295274"/>
                </a:lnTo>
                <a:lnTo>
                  <a:pt x="598508" y="295274"/>
                </a:lnTo>
                <a:lnTo>
                  <a:pt x="582818" y="285749"/>
                </a:lnTo>
                <a:lnTo>
                  <a:pt x="578563" y="285749"/>
                </a:lnTo>
                <a:lnTo>
                  <a:pt x="558973" y="270418"/>
                </a:lnTo>
                <a:lnTo>
                  <a:pt x="557784" y="266699"/>
                </a:lnTo>
                <a:lnTo>
                  <a:pt x="564929" y="266699"/>
                </a:lnTo>
                <a:lnTo>
                  <a:pt x="864108" y="457199"/>
                </a:lnTo>
                <a:close/>
              </a:path>
              <a:path w="2072640" h="1014729">
                <a:moveTo>
                  <a:pt x="585215" y="295274"/>
                </a:moveTo>
                <a:lnTo>
                  <a:pt x="582168" y="285749"/>
                </a:lnTo>
                <a:lnTo>
                  <a:pt x="582818" y="285749"/>
                </a:lnTo>
                <a:lnTo>
                  <a:pt x="585215" y="295274"/>
                </a:lnTo>
                <a:close/>
              </a:path>
              <a:path w="2072640" h="1014729">
                <a:moveTo>
                  <a:pt x="603504" y="304799"/>
                </a:moveTo>
                <a:lnTo>
                  <a:pt x="601979" y="295274"/>
                </a:lnTo>
                <a:lnTo>
                  <a:pt x="602267" y="295274"/>
                </a:lnTo>
                <a:lnTo>
                  <a:pt x="603504" y="304799"/>
                </a:lnTo>
                <a:close/>
              </a:path>
              <a:path w="2072640" h="1014729">
                <a:moveTo>
                  <a:pt x="275843" y="314324"/>
                </a:moveTo>
                <a:lnTo>
                  <a:pt x="273537" y="304799"/>
                </a:lnTo>
                <a:lnTo>
                  <a:pt x="275843" y="304799"/>
                </a:lnTo>
                <a:lnTo>
                  <a:pt x="275843" y="314324"/>
                </a:lnTo>
                <a:close/>
              </a:path>
              <a:path w="2072640" h="1014729">
                <a:moveTo>
                  <a:pt x="623315" y="323849"/>
                </a:moveTo>
                <a:lnTo>
                  <a:pt x="620268" y="304799"/>
                </a:lnTo>
                <a:lnTo>
                  <a:pt x="620595" y="304799"/>
                </a:lnTo>
                <a:lnTo>
                  <a:pt x="623315" y="323849"/>
                </a:lnTo>
                <a:close/>
              </a:path>
              <a:path w="2072640" h="1014729">
                <a:moveTo>
                  <a:pt x="647700" y="333374"/>
                </a:moveTo>
                <a:lnTo>
                  <a:pt x="641604" y="323849"/>
                </a:lnTo>
                <a:lnTo>
                  <a:pt x="643014" y="323849"/>
                </a:lnTo>
                <a:lnTo>
                  <a:pt x="647700" y="333374"/>
                </a:lnTo>
                <a:close/>
              </a:path>
              <a:path w="2072640" h="1014729">
                <a:moveTo>
                  <a:pt x="288036" y="342899"/>
                </a:moveTo>
                <a:lnTo>
                  <a:pt x="285235" y="333374"/>
                </a:lnTo>
                <a:lnTo>
                  <a:pt x="288036" y="333374"/>
                </a:lnTo>
                <a:lnTo>
                  <a:pt x="288036" y="342899"/>
                </a:lnTo>
                <a:close/>
              </a:path>
              <a:path w="2072640" h="1014729">
                <a:moveTo>
                  <a:pt x="292607" y="352424"/>
                </a:moveTo>
                <a:lnTo>
                  <a:pt x="291083" y="342899"/>
                </a:lnTo>
                <a:lnTo>
                  <a:pt x="292607" y="342899"/>
                </a:lnTo>
                <a:lnTo>
                  <a:pt x="292607" y="352424"/>
                </a:lnTo>
                <a:close/>
              </a:path>
              <a:path w="2072640" h="1014729">
                <a:moveTo>
                  <a:pt x="682752" y="361949"/>
                </a:moveTo>
                <a:lnTo>
                  <a:pt x="681471" y="352424"/>
                </a:lnTo>
                <a:lnTo>
                  <a:pt x="682014" y="352733"/>
                </a:lnTo>
                <a:lnTo>
                  <a:pt x="682752" y="361949"/>
                </a:lnTo>
                <a:close/>
              </a:path>
              <a:path w="2072640" h="1014729">
                <a:moveTo>
                  <a:pt x="704088" y="371474"/>
                </a:moveTo>
                <a:lnTo>
                  <a:pt x="702563" y="361949"/>
                </a:lnTo>
                <a:lnTo>
                  <a:pt x="702921" y="361949"/>
                </a:lnTo>
                <a:lnTo>
                  <a:pt x="704088" y="371474"/>
                </a:lnTo>
                <a:close/>
              </a:path>
              <a:path w="2072640" h="1014729">
                <a:moveTo>
                  <a:pt x="723900" y="380999"/>
                </a:moveTo>
                <a:lnTo>
                  <a:pt x="720852" y="371474"/>
                </a:lnTo>
                <a:lnTo>
                  <a:pt x="721334" y="371474"/>
                </a:lnTo>
                <a:lnTo>
                  <a:pt x="723900" y="380999"/>
                </a:lnTo>
                <a:close/>
              </a:path>
              <a:path w="2072640" h="1014729">
                <a:moveTo>
                  <a:pt x="310895" y="390524"/>
                </a:moveTo>
                <a:lnTo>
                  <a:pt x="308629" y="380999"/>
                </a:lnTo>
                <a:lnTo>
                  <a:pt x="310895" y="380999"/>
                </a:lnTo>
                <a:lnTo>
                  <a:pt x="310895" y="390524"/>
                </a:lnTo>
                <a:close/>
              </a:path>
              <a:path w="2072640" h="1014729">
                <a:moveTo>
                  <a:pt x="742188" y="400049"/>
                </a:moveTo>
                <a:lnTo>
                  <a:pt x="740663" y="380999"/>
                </a:lnTo>
                <a:lnTo>
                  <a:pt x="740873" y="380999"/>
                </a:lnTo>
                <a:lnTo>
                  <a:pt x="742188" y="400049"/>
                </a:lnTo>
                <a:close/>
              </a:path>
              <a:path w="2072640" h="1014729">
                <a:moveTo>
                  <a:pt x="765047" y="409574"/>
                </a:moveTo>
                <a:lnTo>
                  <a:pt x="762000" y="400049"/>
                </a:lnTo>
                <a:lnTo>
                  <a:pt x="762708" y="400049"/>
                </a:lnTo>
                <a:lnTo>
                  <a:pt x="765047" y="409574"/>
                </a:lnTo>
                <a:close/>
              </a:path>
              <a:path w="2072640" h="1014729">
                <a:moveTo>
                  <a:pt x="323088" y="419099"/>
                </a:moveTo>
                <a:lnTo>
                  <a:pt x="320327" y="409574"/>
                </a:lnTo>
                <a:lnTo>
                  <a:pt x="323088" y="409574"/>
                </a:lnTo>
                <a:lnTo>
                  <a:pt x="323088" y="419099"/>
                </a:lnTo>
                <a:close/>
              </a:path>
              <a:path w="2072640" h="1014729">
                <a:moveTo>
                  <a:pt x="783336" y="419099"/>
                </a:moveTo>
                <a:lnTo>
                  <a:pt x="781811" y="409574"/>
                </a:lnTo>
                <a:lnTo>
                  <a:pt x="782125" y="409574"/>
                </a:lnTo>
                <a:lnTo>
                  <a:pt x="783336" y="419099"/>
                </a:lnTo>
                <a:close/>
              </a:path>
              <a:path w="2072640" h="1014729">
                <a:moveTo>
                  <a:pt x="327659" y="428624"/>
                </a:moveTo>
                <a:lnTo>
                  <a:pt x="326176" y="419099"/>
                </a:lnTo>
                <a:lnTo>
                  <a:pt x="327659" y="419099"/>
                </a:lnTo>
                <a:lnTo>
                  <a:pt x="327659" y="428624"/>
                </a:lnTo>
                <a:close/>
              </a:path>
              <a:path w="2072640" h="1014729">
                <a:moveTo>
                  <a:pt x="803147" y="438149"/>
                </a:moveTo>
                <a:lnTo>
                  <a:pt x="800100" y="419099"/>
                </a:lnTo>
                <a:lnTo>
                  <a:pt x="800486" y="419099"/>
                </a:lnTo>
                <a:lnTo>
                  <a:pt x="803147" y="438149"/>
                </a:lnTo>
                <a:close/>
              </a:path>
              <a:path w="2072640" h="1014729">
                <a:moveTo>
                  <a:pt x="827531" y="447674"/>
                </a:moveTo>
                <a:lnTo>
                  <a:pt x="821436" y="438149"/>
                </a:lnTo>
                <a:lnTo>
                  <a:pt x="822989" y="438149"/>
                </a:lnTo>
                <a:lnTo>
                  <a:pt x="827531" y="447674"/>
                </a:lnTo>
                <a:close/>
              </a:path>
              <a:path w="2072640" h="1014729">
                <a:moveTo>
                  <a:pt x="844295" y="457199"/>
                </a:moveTo>
                <a:lnTo>
                  <a:pt x="838200" y="447674"/>
                </a:lnTo>
                <a:lnTo>
                  <a:pt x="838353" y="447674"/>
                </a:lnTo>
                <a:lnTo>
                  <a:pt x="844295" y="457199"/>
                </a:lnTo>
                <a:close/>
              </a:path>
              <a:path w="2072640" h="1014729">
                <a:moveTo>
                  <a:pt x="345947" y="466724"/>
                </a:moveTo>
                <a:lnTo>
                  <a:pt x="65532" y="466724"/>
                </a:lnTo>
                <a:lnTo>
                  <a:pt x="83820" y="457199"/>
                </a:lnTo>
                <a:lnTo>
                  <a:pt x="345947" y="457199"/>
                </a:lnTo>
                <a:lnTo>
                  <a:pt x="345947" y="466724"/>
                </a:lnTo>
                <a:close/>
              </a:path>
              <a:path w="2072640" h="1014729">
                <a:moveTo>
                  <a:pt x="2005583" y="466724"/>
                </a:moveTo>
                <a:lnTo>
                  <a:pt x="861822" y="466724"/>
                </a:lnTo>
                <a:lnTo>
                  <a:pt x="861059" y="457199"/>
                </a:lnTo>
                <a:lnTo>
                  <a:pt x="1997963" y="457199"/>
                </a:lnTo>
                <a:lnTo>
                  <a:pt x="2005583" y="466724"/>
                </a:lnTo>
                <a:close/>
              </a:path>
              <a:path w="2072640" h="1014729">
                <a:moveTo>
                  <a:pt x="36576" y="485774"/>
                </a:moveTo>
                <a:lnTo>
                  <a:pt x="33528" y="485774"/>
                </a:lnTo>
                <a:lnTo>
                  <a:pt x="41148" y="476249"/>
                </a:lnTo>
                <a:lnTo>
                  <a:pt x="56387" y="466724"/>
                </a:lnTo>
                <a:lnTo>
                  <a:pt x="59436" y="466724"/>
                </a:lnTo>
                <a:lnTo>
                  <a:pt x="53340" y="476249"/>
                </a:lnTo>
                <a:lnTo>
                  <a:pt x="44195" y="476249"/>
                </a:lnTo>
                <a:lnTo>
                  <a:pt x="36576" y="485774"/>
                </a:lnTo>
                <a:close/>
              </a:path>
              <a:path w="2072640" h="1014729">
                <a:moveTo>
                  <a:pt x="862584" y="476249"/>
                </a:moveTo>
                <a:lnTo>
                  <a:pt x="861329" y="466724"/>
                </a:lnTo>
                <a:lnTo>
                  <a:pt x="861822" y="466724"/>
                </a:lnTo>
                <a:lnTo>
                  <a:pt x="862584" y="476249"/>
                </a:lnTo>
                <a:close/>
              </a:path>
              <a:path w="2072640" h="1014729">
                <a:moveTo>
                  <a:pt x="2037587" y="485774"/>
                </a:moveTo>
                <a:lnTo>
                  <a:pt x="2036063" y="485774"/>
                </a:lnTo>
                <a:lnTo>
                  <a:pt x="2028444" y="476249"/>
                </a:lnTo>
                <a:lnTo>
                  <a:pt x="2018283" y="476249"/>
                </a:lnTo>
                <a:lnTo>
                  <a:pt x="2005583" y="466724"/>
                </a:lnTo>
                <a:lnTo>
                  <a:pt x="2023871" y="466724"/>
                </a:lnTo>
                <a:lnTo>
                  <a:pt x="2031491" y="476249"/>
                </a:lnTo>
                <a:lnTo>
                  <a:pt x="2037587" y="485774"/>
                </a:lnTo>
                <a:close/>
              </a:path>
              <a:path w="2072640" h="1014729">
                <a:moveTo>
                  <a:pt x="47243" y="485774"/>
                </a:moveTo>
                <a:lnTo>
                  <a:pt x="48483" y="476249"/>
                </a:lnTo>
                <a:lnTo>
                  <a:pt x="48768" y="476249"/>
                </a:lnTo>
                <a:lnTo>
                  <a:pt x="47243" y="485774"/>
                </a:lnTo>
                <a:close/>
              </a:path>
              <a:path w="2072640" h="1014729">
                <a:moveTo>
                  <a:pt x="2025396" y="485774"/>
                </a:moveTo>
                <a:lnTo>
                  <a:pt x="2023872" y="476249"/>
                </a:lnTo>
                <a:lnTo>
                  <a:pt x="2024240" y="476249"/>
                </a:lnTo>
                <a:lnTo>
                  <a:pt x="2025396" y="485774"/>
                </a:lnTo>
                <a:close/>
              </a:path>
              <a:path w="2072640" h="1014729">
                <a:moveTo>
                  <a:pt x="27723" y="490309"/>
                </a:moveTo>
                <a:lnTo>
                  <a:pt x="30480" y="485774"/>
                </a:lnTo>
                <a:lnTo>
                  <a:pt x="33528" y="485774"/>
                </a:lnTo>
                <a:lnTo>
                  <a:pt x="27723" y="490309"/>
                </a:lnTo>
                <a:close/>
              </a:path>
              <a:path w="2072640" h="1014729">
                <a:moveTo>
                  <a:pt x="32707" y="487606"/>
                </a:moveTo>
                <a:lnTo>
                  <a:pt x="34616" y="485774"/>
                </a:lnTo>
                <a:lnTo>
                  <a:pt x="35052" y="485774"/>
                </a:lnTo>
                <a:lnTo>
                  <a:pt x="32707" y="487606"/>
                </a:lnTo>
                <a:close/>
              </a:path>
              <a:path w="2072640" h="1014729">
                <a:moveTo>
                  <a:pt x="2065020" y="962024"/>
                </a:moveTo>
                <a:lnTo>
                  <a:pt x="2062320" y="962024"/>
                </a:lnTo>
                <a:lnTo>
                  <a:pt x="2063496" y="952499"/>
                </a:lnTo>
                <a:lnTo>
                  <a:pt x="2065019" y="952499"/>
                </a:lnTo>
                <a:lnTo>
                  <a:pt x="2068068" y="942974"/>
                </a:lnTo>
                <a:lnTo>
                  <a:pt x="2069592" y="933449"/>
                </a:lnTo>
                <a:lnTo>
                  <a:pt x="2071115" y="561974"/>
                </a:lnTo>
                <a:lnTo>
                  <a:pt x="2069592" y="561974"/>
                </a:lnTo>
                <a:lnTo>
                  <a:pt x="2069592" y="552449"/>
                </a:lnTo>
                <a:lnTo>
                  <a:pt x="2068068" y="552449"/>
                </a:lnTo>
                <a:lnTo>
                  <a:pt x="2068068" y="533399"/>
                </a:lnTo>
                <a:lnTo>
                  <a:pt x="2066544" y="533399"/>
                </a:lnTo>
                <a:lnTo>
                  <a:pt x="2065020" y="523874"/>
                </a:lnTo>
                <a:lnTo>
                  <a:pt x="2063834" y="523874"/>
                </a:lnTo>
                <a:lnTo>
                  <a:pt x="2061971" y="514349"/>
                </a:lnTo>
                <a:lnTo>
                  <a:pt x="2057704" y="514349"/>
                </a:lnTo>
                <a:lnTo>
                  <a:pt x="2052828" y="504824"/>
                </a:lnTo>
                <a:lnTo>
                  <a:pt x="2050131" y="495299"/>
                </a:lnTo>
                <a:lnTo>
                  <a:pt x="2048255" y="495299"/>
                </a:lnTo>
                <a:lnTo>
                  <a:pt x="2039111" y="485774"/>
                </a:lnTo>
                <a:lnTo>
                  <a:pt x="2045208" y="485774"/>
                </a:lnTo>
                <a:lnTo>
                  <a:pt x="2051304" y="495299"/>
                </a:lnTo>
                <a:lnTo>
                  <a:pt x="2065020" y="514349"/>
                </a:lnTo>
                <a:lnTo>
                  <a:pt x="2071116" y="533399"/>
                </a:lnTo>
                <a:lnTo>
                  <a:pt x="2072640" y="542924"/>
                </a:lnTo>
                <a:lnTo>
                  <a:pt x="2072640" y="933449"/>
                </a:lnTo>
                <a:lnTo>
                  <a:pt x="2071116" y="942974"/>
                </a:lnTo>
                <a:lnTo>
                  <a:pt x="2065020" y="962024"/>
                </a:lnTo>
                <a:close/>
              </a:path>
              <a:path w="2072640" h="1014729">
                <a:moveTo>
                  <a:pt x="24690" y="495299"/>
                </a:moveTo>
                <a:lnTo>
                  <a:pt x="26345" y="492577"/>
                </a:lnTo>
                <a:lnTo>
                  <a:pt x="32707" y="487606"/>
                </a:lnTo>
                <a:lnTo>
                  <a:pt x="24690" y="495299"/>
                </a:lnTo>
                <a:close/>
              </a:path>
              <a:path w="2072640" h="1014729">
                <a:moveTo>
                  <a:pt x="22859" y="495299"/>
                </a:moveTo>
                <a:lnTo>
                  <a:pt x="21336" y="495299"/>
                </a:lnTo>
                <a:lnTo>
                  <a:pt x="27723" y="490309"/>
                </a:lnTo>
                <a:lnTo>
                  <a:pt x="26345" y="492577"/>
                </a:lnTo>
                <a:lnTo>
                  <a:pt x="22859" y="495299"/>
                </a:lnTo>
                <a:close/>
              </a:path>
              <a:path w="2072640" h="1014729">
                <a:moveTo>
                  <a:pt x="19812" y="504824"/>
                </a:moveTo>
                <a:lnTo>
                  <a:pt x="15240" y="504824"/>
                </a:lnTo>
                <a:lnTo>
                  <a:pt x="21336" y="495299"/>
                </a:lnTo>
                <a:lnTo>
                  <a:pt x="19812" y="504824"/>
                </a:lnTo>
                <a:close/>
              </a:path>
              <a:path w="2072640" h="1014729">
                <a:moveTo>
                  <a:pt x="2054351" y="514349"/>
                </a:moveTo>
                <a:lnTo>
                  <a:pt x="2049779" y="495299"/>
                </a:lnTo>
                <a:lnTo>
                  <a:pt x="2050131" y="495299"/>
                </a:lnTo>
                <a:lnTo>
                  <a:pt x="2054351" y="514349"/>
                </a:lnTo>
                <a:close/>
              </a:path>
              <a:path w="2072640" h="1014729">
                <a:moveTo>
                  <a:pt x="4572" y="952499"/>
                </a:moveTo>
                <a:lnTo>
                  <a:pt x="1524" y="942974"/>
                </a:lnTo>
                <a:lnTo>
                  <a:pt x="0" y="933449"/>
                </a:lnTo>
                <a:lnTo>
                  <a:pt x="0" y="542924"/>
                </a:lnTo>
                <a:lnTo>
                  <a:pt x="1524" y="533399"/>
                </a:lnTo>
                <a:lnTo>
                  <a:pt x="10668" y="504824"/>
                </a:lnTo>
                <a:lnTo>
                  <a:pt x="19812" y="504824"/>
                </a:lnTo>
                <a:lnTo>
                  <a:pt x="14935" y="514349"/>
                </a:lnTo>
                <a:lnTo>
                  <a:pt x="10668" y="514349"/>
                </a:lnTo>
                <a:lnTo>
                  <a:pt x="8805" y="523874"/>
                </a:lnTo>
                <a:lnTo>
                  <a:pt x="7620" y="523874"/>
                </a:lnTo>
                <a:lnTo>
                  <a:pt x="4572" y="533399"/>
                </a:lnTo>
                <a:lnTo>
                  <a:pt x="3047" y="533399"/>
                </a:lnTo>
                <a:lnTo>
                  <a:pt x="1523" y="552449"/>
                </a:lnTo>
                <a:lnTo>
                  <a:pt x="1523" y="933449"/>
                </a:lnTo>
                <a:lnTo>
                  <a:pt x="3047" y="933449"/>
                </a:lnTo>
                <a:lnTo>
                  <a:pt x="3047" y="942974"/>
                </a:lnTo>
                <a:lnTo>
                  <a:pt x="4572" y="942974"/>
                </a:lnTo>
                <a:lnTo>
                  <a:pt x="4572" y="952499"/>
                </a:lnTo>
                <a:close/>
              </a:path>
              <a:path w="2072640" h="1014729">
                <a:moveTo>
                  <a:pt x="18288" y="514349"/>
                </a:moveTo>
                <a:lnTo>
                  <a:pt x="19812" y="504824"/>
                </a:lnTo>
                <a:lnTo>
                  <a:pt x="20439" y="504824"/>
                </a:lnTo>
                <a:lnTo>
                  <a:pt x="18288" y="514349"/>
                </a:lnTo>
                <a:close/>
              </a:path>
              <a:path w="2072640" h="1014729">
                <a:moveTo>
                  <a:pt x="10668" y="523874"/>
                </a:moveTo>
                <a:lnTo>
                  <a:pt x="11506" y="514349"/>
                </a:lnTo>
                <a:lnTo>
                  <a:pt x="12191" y="514349"/>
                </a:lnTo>
                <a:lnTo>
                  <a:pt x="10668" y="523874"/>
                </a:lnTo>
                <a:close/>
              </a:path>
              <a:path w="2072640" h="1014729">
                <a:moveTo>
                  <a:pt x="7620" y="962024"/>
                </a:moveTo>
                <a:lnTo>
                  <a:pt x="6603" y="952499"/>
                </a:lnTo>
                <a:lnTo>
                  <a:pt x="7620" y="952499"/>
                </a:lnTo>
                <a:lnTo>
                  <a:pt x="7620" y="962024"/>
                </a:lnTo>
                <a:close/>
              </a:path>
              <a:path w="2072640" h="1014729">
                <a:moveTo>
                  <a:pt x="61883" y="1014318"/>
                </a:moveTo>
                <a:lnTo>
                  <a:pt x="57912" y="1011936"/>
                </a:lnTo>
                <a:lnTo>
                  <a:pt x="54863" y="1010919"/>
                </a:lnTo>
                <a:lnTo>
                  <a:pt x="59436" y="1010919"/>
                </a:lnTo>
                <a:lnTo>
                  <a:pt x="61883" y="1014318"/>
                </a:lnTo>
                <a:close/>
              </a:path>
              <a:path w="2072640" h="1014729">
                <a:moveTo>
                  <a:pt x="35668" y="999932"/>
                </a:moveTo>
                <a:lnTo>
                  <a:pt x="33527" y="998219"/>
                </a:lnTo>
                <a:lnTo>
                  <a:pt x="35052" y="998219"/>
                </a:lnTo>
                <a:lnTo>
                  <a:pt x="35668" y="999932"/>
                </a:lnTo>
                <a:close/>
              </a:path>
              <a:path w="2072640" h="1014729">
                <a:moveTo>
                  <a:pt x="24384" y="989076"/>
                </a:moveTo>
                <a:lnTo>
                  <a:pt x="21336" y="986027"/>
                </a:lnTo>
                <a:lnTo>
                  <a:pt x="20929" y="985519"/>
                </a:lnTo>
                <a:lnTo>
                  <a:pt x="24384" y="985519"/>
                </a:lnTo>
                <a:lnTo>
                  <a:pt x="24384" y="989076"/>
                </a:lnTo>
                <a:close/>
              </a:path>
              <a:path w="2072640" h="1014729">
                <a:moveTo>
                  <a:pt x="15240" y="978408"/>
                </a:moveTo>
                <a:lnTo>
                  <a:pt x="11887" y="972819"/>
                </a:lnTo>
                <a:lnTo>
                  <a:pt x="15240" y="972819"/>
                </a:lnTo>
                <a:lnTo>
                  <a:pt x="15240" y="978408"/>
                </a:lnTo>
                <a:close/>
              </a:path>
              <a:path w="2072640" h="1014729">
                <a:moveTo>
                  <a:pt x="2056880" y="977152"/>
                </a:moveTo>
                <a:lnTo>
                  <a:pt x="2057400" y="972819"/>
                </a:lnTo>
                <a:lnTo>
                  <a:pt x="2060346" y="972819"/>
                </a:lnTo>
                <a:lnTo>
                  <a:pt x="2056880" y="977152"/>
                </a:lnTo>
                <a:close/>
              </a:path>
              <a:path w="2072640" h="1014729">
                <a:moveTo>
                  <a:pt x="2050835" y="986496"/>
                </a:moveTo>
                <a:lnTo>
                  <a:pt x="2051304" y="985519"/>
                </a:lnTo>
                <a:lnTo>
                  <a:pt x="2051608" y="985519"/>
                </a:lnTo>
                <a:lnTo>
                  <a:pt x="2051304" y="986027"/>
                </a:lnTo>
                <a:lnTo>
                  <a:pt x="2050835" y="986496"/>
                </a:lnTo>
                <a:close/>
              </a:path>
              <a:path w="2072640" h="1014729">
                <a:moveTo>
                  <a:pt x="2011560" y="1013203"/>
                </a:moveTo>
                <a:lnTo>
                  <a:pt x="2013204" y="1010919"/>
                </a:lnTo>
                <a:lnTo>
                  <a:pt x="2017776" y="1010919"/>
                </a:lnTo>
                <a:lnTo>
                  <a:pt x="2014728" y="1011936"/>
                </a:lnTo>
                <a:lnTo>
                  <a:pt x="2011560" y="1013203"/>
                </a:lnTo>
                <a:close/>
              </a:path>
            </a:pathLst>
          </a:custGeom>
          <a:solidFill>
            <a:srgbClr val="000000"/>
          </a:solidFill>
        </p:spPr>
        <p:txBody>
          <a:bodyPr wrap="square" lIns="0" tIns="0" rIns="0" bIns="0" rtlCol="0"/>
          <a:lstStyle/>
          <a:p>
            <a:endParaRPr/>
          </a:p>
        </p:txBody>
      </p:sp>
      <p:sp>
        <p:nvSpPr>
          <p:cNvPr id="22" name="object 16"/>
          <p:cNvSpPr/>
          <p:nvPr/>
        </p:nvSpPr>
        <p:spPr>
          <a:xfrm>
            <a:off x="6949788" y="2843052"/>
            <a:ext cx="2070100" cy="1016635"/>
          </a:xfrm>
          <a:custGeom>
            <a:avLst/>
            <a:gdLst/>
            <a:ahLst/>
            <a:cxnLst/>
            <a:rect l="l" t="t" r="r" b="b"/>
            <a:pathLst>
              <a:path w="2070100" h="1016635">
                <a:moveTo>
                  <a:pt x="91439" y="1016508"/>
                </a:moveTo>
                <a:lnTo>
                  <a:pt x="50187" y="1006610"/>
                </a:lnTo>
                <a:lnTo>
                  <a:pt x="18608" y="980193"/>
                </a:lnTo>
                <a:lnTo>
                  <a:pt x="1614" y="942167"/>
                </a:lnTo>
                <a:lnTo>
                  <a:pt x="0" y="556260"/>
                </a:lnTo>
                <a:lnTo>
                  <a:pt x="1160" y="541737"/>
                </a:lnTo>
                <a:lnTo>
                  <a:pt x="17109" y="503163"/>
                </a:lnTo>
                <a:lnTo>
                  <a:pt x="47942" y="475900"/>
                </a:lnTo>
                <a:lnTo>
                  <a:pt x="88747" y="464859"/>
                </a:lnTo>
                <a:lnTo>
                  <a:pt x="344423" y="464820"/>
                </a:lnTo>
                <a:lnTo>
                  <a:pt x="132588" y="0"/>
                </a:lnTo>
                <a:lnTo>
                  <a:pt x="862583" y="464820"/>
                </a:lnTo>
                <a:lnTo>
                  <a:pt x="1976628" y="464820"/>
                </a:lnTo>
                <a:lnTo>
                  <a:pt x="1991436" y="465961"/>
                </a:lnTo>
                <a:lnTo>
                  <a:pt x="2030527" y="481662"/>
                </a:lnTo>
                <a:lnTo>
                  <a:pt x="2058072" y="512054"/>
                </a:lnTo>
                <a:lnTo>
                  <a:pt x="2069508" y="552347"/>
                </a:lnTo>
                <a:lnTo>
                  <a:pt x="2069591" y="925068"/>
                </a:lnTo>
                <a:lnTo>
                  <a:pt x="2068449" y="939472"/>
                </a:lnTo>
                <a:lnTo>
                  <a:pt x="2052659" y="977790"/>
                </a:lnTo>
                <a:lnTo>
                  <a:pt x="2021874" y="1005037"/>
                </a:lnTo>
                <a:lnTo>
                  <a:pt x="1980656" y="1016424"/>
                </a:lnTo>
                <a:lnTo>
                  <a:pt x="91439" y="1016508"/>
                </a:lnTo>
                <a:close/>
              </a:path>
            </a:pathLst>
          </a:custGeom>
          <a:solidFill>
            <a:srgbClr val="BCD6ED"/>
          </a:solidFill>
        </p:spPr>
        <p:txBody>
          <a:bodyPr wrap="square" lIns="0" tIns="0" rIns="0" bIns="0" rtlCol="0"/>
          <a:lstStyle/>
          <a:p>
            <a:endParaRPr/>
          </a:p>
        </p:txBody>
      </p:sp>
      <p:sp>
        <p:nvSpPr>
          <p:cNvPr id="23" name="object 17"/>
          <p:cNvSpPr/>
          <p:nvPr/>
        </p:nvSpPr>
        <p:spPr>
          <a:xfrm>
            <a:off x="6948264" y="2841528"/>
            <a:ext cx="2072639" cy="1019810"/>
          </a:xfrm>
          <a:custGeom>
            <a:avLst/>
            <a:gdLst/>
            <a:ahLst/>
            <a:cxnLst/>
            <a:rect l="l" t="t" r="r" b="b"/>
            <a:pathLst>
              <a:path w="2072640" h="1019810">
                <a:moveTo>
                  <a:pt x="344423" y="466344"/>
                </a:moveTo>
                <a:lnTo>
                  <a:pt x="131064" y="3047"/>
                </a:lnTo>
                <a:lnTo>
                  <a:pt x="131064" y="1523"/>
                </a:lnTo>
                <a:lnTo>
                  <a:pt x="132588" y="0"/>
                </a:lnTo>
                <a:lnTo>
                  <a:pt x="134112" y="0"/>
                </a:lnTo>
                <a:lnTo>
                  <a:pt x="136505" y="1523"/>
                </a:lnTo>
                <a:lnTo>
                  <a:pt x="135636" y="1523"/>
                </a:lnTo>
                <a:lnTo>
                  <a:pt x="132588" y="3047"/>
                </a:lnTo>
                <a:lnTo>
                  <a:pt x="137893" y="6426"/>
                </a:lnTo>
                <a:lnTo>
                  <a:pt x="348995" y="464820"/>
                </a:lnTo>
                <a:lnTo>
                  <a:pt x="345948" y="464820"/>
                </a:lnTo>
                <a:lnTo>
                  <a:pt x="344423" y="466344"/>
                </a:lnTo>
                <a:close/>
              </a:path>
              <a:path w="2072640" h="1019810">
                <a:moveTo>
                  <a:pt x="137893" y="6426"/>
                </a:moveTo>
                <a:lnTo>
                  <a:pt x="132588" y="3047"/>
                </a:lnTo>
                <a:lnTo>
                  <a:pt x="135636" y="1523"/>
                </a:lnTo>
                <a:lnTo>
                  <a:pt x="137893" y="6426"/>
                </a:lnTo>
                <a:close/>
              </a:path>
              <a:path w="2072640" h="1019810">
                <a:moveTo>
                  <a:pt x="2002535" y="1016508"/>
                </a:moveTo>
                <a:lnTo>
                  <a:pt x="1978151" y="1016508"/>
                </a:lnTo>
                <a:lnTo>
                  <a:pt x="2005583" y="1011936"/>
                </a:lnTo>
                <a:lnTo>
                  <a:pt x="2013204" y="1008888"/>
                </a:lnTo>
                <a:lnTo>
                  <a:pt x="2048255" y="982979"/>
                </a:lnTo>
                <a:lnTo>
                  <a:pt x="2066544" y="943356"/>
                </a:lnTo>
                <a:lnTo>
                  <a:pt x="2068067" y="935736"/>
                </a:lnTo>
                <a:lnTo>
                  <a:pt x="2068067" y="548640"/>
                </a:lnTo>
                <a:lnTo>
                  <a:pt x="2066544" y="539496"/>
                </a:lnTo>
                <a:lnTo>
                  <a:pt x="2048255" y="501396"/>
                </a:lnTo>
                <a:lnTo>
                  <a:pt x="2005583" y="472440"/>
                </a:lnTo>
                <a:lnTo>
                  <a:pt x="1996440" y="469392"/>
                </a:lnTo>
                <a:lnTo>
                  <a:pt x="1987295" y="469392"/>
                </a:lnTo>
                <a:lnTo>
                  <a:pt x="1978151" y="467868"/>
                </a:lnTo>
                <a:lnTo>
                  <a:pt x="862583" y="467868"/>
                </a:lnTo>
                <a:lnTo>
                  <a:pt x="137893" y="6426"/>
                </a:lnTo>
                <a:lnTo>
                  <a:pt x="135636" y="1523"/>
                </a:lnTo>
                <a:lnTo>
                  <a:pt x="136505" y="1523"/>
                </a:lnTo>
                <a:lnTo>
                  <a:pt x="864108" y="464820"/>
                </a:lnTo>
                <a:lnTo>
                  <a:pt x="1987295" y="464820"/>
                </a:lnTo>
                <a:lnTo>
                  <a:pt x="2031491" y="480060"/>
                </a:lnTo>
                <a:lnTo>
                  <a:pt x="2037587" y="486156"/>
                </a:lnTo>
                <a:lnTo>
                  <a:pt x="2045208" y="492252"/>
                </a:lnTo>
                <a:lnTo>
                  <a:pt x="2051304" y="498348"/>
                </a:lnTo>
                <a:lnTo>
                  <a:pt x="2065020" y="521208"/>
                </a:lnTo>
                <a:lnTo>
                  <a:pt x="2071116" y="539496"/>
                </a:lnTo>
                <a:lnTo>
                  <a:pt x="2072640" y="548640"/>
                </a:lnTo>
                <a:lnTo>
                  <a:pt x="2072640" y="935736"/>
                </a:lnTo>
                <a:lnTo>
                  <a:pt x="2071116" y="944879"/>
                </a:lnTo>
                <a:lnTo>
                  <a:pt x="2065020" y="963168"/>
                </a:lnTo>
                <a:lnTo>
                  <a:pt x="2061971" y="970788"/>
                </a:lnTo>
                <a:lnTo>
                  <a:pt x="2055875" y="978408"/>
                </a:lnTo>
                <a:lnTo>
                  <a:pt x="2051304" y="986027"/>
                </a:lnTo>
                <a:lnTo>
                  <a:pt x="2039112" y="998220"/>
                </a:lnTo>
                <a:lnTo>
                  <a:pt x="2031491" y="1004316"/>
                </a:lnTo>
                <a:lnTo>
                  <a:pt x="2023871" y="1008888"/>
                </a:lnTo>
                <a:lnTo>
                  <a:pt x="2014728" y="1011936"/>
                </a:lnTo>
                <a:lnTo>
                  <a:pt x="2007108" y="1014984"/>
                </a:lnTo>
                <a:lnTo>
                  <a:pt x="2002535" y="1016508"/>
                </a:lnTo>
                <a:close/>
              </a:path>
              <a:path w="2072640" h="1019810">
                <a:moveTo>
                  <a:pt x="1988820" y="1019556"/>
                </a:moveTo>
                <a:lnTo>
                  <a:pt x="83820" y="1019556"/>
                </a:lnTo>
                <a:lnTo>
                  <a:pt x="65532" y="1016508"/>
                </a:lnTo>
                <a:lnTo>
                  <a:pt x="57912" y="1011936"/>
                </a:lnTo>
                <a:lnTo>
                  <a:pt x="48768" y="1008888"/>
                </a:lnTo>
                <a:lnTo>
                  <a:pt x="15240" y="978408"/>
                </a:lnTo>
                <a:lnTo>
                  <a:pt x="0" y="935736"/>
                </a:lnTo>
                <a:lnTo>
                  <a:pt x="0" y="548640"/>
                </a:lnTo>
                <a:lnTo>
                  <a:pt x="15240" y="505968"/>
                </a:lnTo>
                <a:lnTo>
                  <a:pt x="56387" y="470916"/>
                </a:lnTo>
                <a:lnTo>
                  <a:pt x="83820" y="464820"/>
                </a:lnTo>
                <a:lnTo>
                  <a:pt x="343722" y="464820"/>
                </a:lnTo>
                <a:lnTo>
                  <a:pt x="344423" y="466344"/>
                </a:lnTo>
                <a:lnTo>
                  <a:pt x="348995" y="466344"/>
                </a:lnTo>
                <a:lnTo>
                  <a:pt x="348995" y="467868"/>
                </a:lnTo>
                <a:lnTo>
                  <a:pt x="94488" y="467868"/>
                </a:lnTo>
                <a:lnTo>
                  <a:pt x="85344" y="469392"/>
                </a:lnTo>
                <a:lnTo>
                  <a:pt x="76200" y="469392"/>
                </a:lnTo>
                <a:lnTo>
                  <a:pt x="67056" y="472440"/>
                </a:lnTo>
                <a:lnTo>
                  <a:pt x="59436" y="475488"/>
                </a:lnTo>
                <a:lnTo>
                  <a:pt x="50292" y="478536"/>
                </a:lnTo>
                <a:lnTo>
                  <a:pt x="44195" y="483108"/>
                </a:lnTo>
                <a:lnTo>
                  <a:pt x="36576" y="489204"/>
                </a:lnTo>
                <a:lnTo>
                  <a:pt x="30480" y="493776"/>
                </a:lnTo>
                <a:lnTo>
                  <a:pt x="7620" y="531876"/>
                </a:lnTo>
                <a:lnTo>
                  <a:pt x="4572" y="548640"/>
                </a:lnTo>
                <a:lnTo>
                  <a:pt x="4572" y="935736"/>
                </a:lnTo>
                <a:lnTo>
                  <a:pt x="6096" y="943356"/>
                </a:lnTo>
                <a:lnTo>
                  <a:pt x="7620" y="952499"/>
                </a:lnTo>
                <a:lnTo>
                  <a:pt x="10668" y="960120"/>
                </a:lnTo>
                <a:lnTo>
                  <a:pt x="15240" y="969264"/>
                </a:lnTo>
                <a:lnTo>
                  <a:pt x="19812" y="975360"/>
                </a:lnTo>
                <a:lnTo>
                  <a:pt x="24384" y="982979"/>
                </a:lnTo>
                <a:lnTo>
                  <a:pt x="36576" y="995171"/>
                </a:lnTo>
                <a:lnTo>
                  <a:pt x="44195" y="999744"/>
                </a:lnTo>
                <a:lnTo>
                  <a:pt x="50292" y="1004316"/>
                </a:lnTo>
                <a:lnTo>
                  <a:pt x="59436" y="1008888"/>
                </a:lnTo>
                <a:lnTo>
                  <a:pt x="67056" y="1011936"/>
                </a:lnTo>
                <a:lnTo>
                  <a:pt x="76200" y="1013460"/>
                </a:lnTo>
                <a:lnTo>
                  <a:pt x="83820" y="1014984"/>
                </a:lnTo>
                <a:lnTo>
                  <a:pt x="94488" y="1016508"/>
                </a:lnTo>
                <a:lnTo>
                  <a:pt x="2002535" y="1016508"/>
                </a:lnTo>
                <a:lnTo>
                  <a:pt x="1997963" y="1018032"/>
                </a:lnTo>
                <a:lnTo>
                  <a:pt x="1988820" y="1019556"/>
                </a:lnTo>
                <a:close/>
              </a:path>
              <a:path w="2072640" h="1019810">
                <a:moveTo>
                  <a:pt x="348995" y="466344"/>
                </a:moveTo>
                <a:lnTo>
                  <a:pt x="344423" y="466344"/>
                </a:lnTo>
                <a:lnTo>
                  <a:pt x="345948" y="464820"/>
                </a:lnTo>
                <a:lnTo>
                  <a:pt x="348995" y="464820"/>
                </a:lnTo>
                <a:lnTo>
                  <a:pt x="348995" y="466344"/>
                </a:lnTo>
                <a:close/>
              </a:path>
            </a:pathLst>
          </a:custGeom>
          <a:solidFill>
            <a:srgbClr val="000000"/>
          </a:solidFill>
        </p:spPr>
        <p:txBody>
          <a:bodyPr wrap="square" lIns="0" tIns="0" rIns="0" bIns="0" rtlCol="0"/>
          <a:lstStyle/>
          <a:p>
            <a:endParaRPr/>
          </a:p>
        </p:txBody>
      </p:sp>
      <p:sp>
        <p:nvSpPr>
          <p:cNvPr id="24" name="object 18"/>
          <p:cNvSpPr txBox="1"/>
          <p:nvPr/>
        </p:nvSpPr>
        <p:spPr>
          <a:xfrm>
            <a:off x="6987647" y="5481334"/>
            <a:ext cx="1694180" cy="751488"/>
          </a:xfrm>
          <a:prstGeom prst="rect">
            <a:avLst/>
          </a:prstGeom>
        </p:spPr>
        <p:txBody>
          <a:bodyPr vert="horz" wrap="square" lIns="0" tIns="0" rIns="0" bIns="0" rtlCol="0">
            <a:spAutoFit/>
          </a:bodyPr>
          <a:lstStyle/>
          <a:p>
            <a:pPr marR="5080" algn="r">
              <a:lnSpc>
                <a:spcPct val="100000"/>
              </a:lnSpc>
            </a:pPr>
            <a:r>
              <a:rPr sz="2600" spc="25" dirty="0">
                <a:latin typeface="宋体"/>
                <a:cs typeface="宋体"/>
              </a:rPr>
              <a:t>先进的模型</a:t>
            </a:r>
            <a:endParaRPr sz="2600" dirty="0">
              <a:latin typeface="宋体"/>
              <a:cs typeface="宋体"/>
            </a:endParaRPr>
          </a:p>
          <a:p>
            <a:pPr marR="31115" algn="r">
              <a:lnSpc>
                <a:spcPct val="100000"/>
              </a:lnSpc>
              <a:spcBef>
                <a:spcPts val="1295"/>
              </a:spcBef>
            </a:pPr>
            <a:endParaRPr sz="1200" dirty="0">
              <a:latin typeface="微软雅黑"/>
              <a:cs typeface="微软雅黑"/>
            </a:endParaRPr>
          </a:p>
        </p:txBody>
      </p:sp>
      <p:sp>
        <p:nvSpPr>
          <p:cNvPr id="25" name="object 19"/>
          <p:cNvSpPr txBox="1"/>
          <p:nvPr/>
        </p:nvSpPr>
        <p:spPr>
          <a:xfrm>
            <a:off x="229925" y="3403181"/>
            <a:ext cx="2362200" cy="359410"/>
          </a:xfrm>
          <a:prstGeom prst="rect">
            <a:avLst/>
          </a:prstGeom>
        </p:spPr>
        <p:txBody>
          <a:bodyPr vert="horz" wrap="square" lIns="0" tIns="0" rIns="0" bIns="0" rtlCol="0">
            <a:spAutoFit/>
          </a:bodyPr>
          <a:lstStyle/>
          <a:p>
            <a:pPr marL="12700">
              <a:lnSpc>
                <a:spcPts val="3070"/>
              </a:lnSpc>
            </a:pPr>
            <a:r>
              <a:rPr sz="2600" spc="25" dirty="0">
                <a:latin typeface="宋体"/>
                <a:cs typeface="宋体"/>
              </a:rPr>
              <a:t>强大的计算能力</a:t>
            </a:r>
            <a:endParaRPr sz="2600" dirty="0">
              <a:latin typeface="宋体"/>
              <a:cs typeface="宋体"/>
            </a:endParaRPr>
          </a:p>
        </p:txBody>
      </p:sp>
      <p:sp>
        <p:nvSpPr>
          <p:cNvPr id="26" name="object 20"/>
          <p:cNvSpPr txBox="1"/>
          <p:nvPr/>
        </p:nvSpPr>
        <p:spPr>
          <a:xfrm>
            <a:off x="7304802" y="3400574"/>
            <a:ext cx="1360805" cy="359410"/>
          </a:xfrm>
          <a:prstGeom prst="rect">
            <a:avLst/>
          </a:prstGeom>
        </p:spPr>
        <p:txBody>
          <a:bodyPr vert="horz" wrap="square" lIns="0" tIns="0" rIns="0" bIns="0" rtlCol="0">
            <a:spAutoFit/>
          </a:bodyPr>
          <a:lstStyle/>
          <a:p>
            <a:pPr marL="12700">
              <a:lnSpc>
                <a:spcPts val="3070"/>
              </a:lnSpc>
            </a:pPr>
            <a:r>
              <a:rPr sz="2600" spc="25" dirty="0">
                <a:latin typeface="宋体"/>
                <a:cs typeface="宋体"/>
              </a:rPr>
              <a:t>海量数据</a:t>
            </a:r>
            <a:endParaRPr sz="2600" dirty="0">
              <a:latin typeface="宋体"/>
              <a:cs typeface="宋体"/>
            </a:endParaRPr>
          </a:p>
        </p:txBody>
      </p:sp>
    </p:spTree>
    <p:extLst>
      <p:ext uri="{BB962C8B-B14F-4D97-AF65-F5344CB8AC3E}">
        <p14:creationId xmlns:p14="http://schemas.microsoft.com/office/powerpoint/2010/main" val="444638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人工智能平台</a:t>
            </a:r>
          </a:p>
        </p:txBody>
      </p:sp>
      <p:pic>
        <p:nvPicPr>
          <p:cNvPr id="4" name="图片 3">
            <a:extLst>
              <a:ext uri="{FF2B5EF4-FFF2-40B4-BE49-F238E27FC236}">
                <a16:creationId xmlns:a16="http://schemas.microsoft.com/office/drawing/2014/main" xmlns="" id="{5DCB3738-E088-461A-8A02-8595C3680839}"/>
              </a:ext>
            </a:extLst>
          </p:cNvPr>
          <p:cNvPicPr>
            <a:picLocks noChangeAspect="1"/>
          </p:cNvPicPr>
          <p:nvPr/>
        </p:nvPicPr>
        <p:blipFill>
          <a:blip r:embed="rId2"/>
          <a:stretch>
            <a:fillRect/>
          </a:stretch>
        </p:blipFill>
        <p:spPr>
          <a:xfrm>
            <a:off x="435764" y="3933056"/>
            <a:ext cx="4026445" cy="2286582"/>
          </a:xfrm>
          <a:prstGeom prst="rect">
            <a:avLst/>
          </a:prstGeom>
        </p:spPr>
      </p:pic>
      <p:sp>
        <p:nvSpPr>
          <p:cNvPr id="5" name="内容占位符 2">
            <a:extLst>
              <a:ext uri="{FF2B5EF4-FFF2-40B4-BE49-F238E27FC236}">
                <a16:creationId xmlns:a16="http://schemas.microsoft.com/office/drawing/2014/main" xmlns="" id="{EE419C58-2129-4D8C-A61A-A089E986DA45}"/>
              </a:ext>
            </a:extLst>
          </p:cNvPr>
          <p:cNvSpPr>
            <a:spLocks noGrp="1"/>
          </p:cNvSpPr>
          <p:nvPr>
            <p:ph idx="1"/>
          </p:nvPr>
        </p:nvSpPr>
        <p:spPr>
          <a:xfrm>
            <a:off x="478632" y="908720"/>
            <a:ext cx="7886700" cy="3168352"/>
          </a:xfrm>
        </p:spPr>
        <p:txBody>
          <a:bodyPr>
            <a:normAutofit fontScale="47500" lnSpcReduction="20000"/>
          </a:bodyPr>
          <a:lstStyle/>
          <a:p>
            <a:pPr>
              <a:lnSpc>
                <a:spcPct val="170000"/>
              </a:lnSpc>
              <a:spcBef>
                <a:spcPts val="600"/>
              </a:spcBef>
              <a:spcAft>
                <a:spcPts val="600"/>
              </a:spcAft>
            </a:pPr>
            <a:r>
              <a:rPr lang="zh-CN" altLang="en-US" sz="3800" dirty="0"/>
              <a:t>主调度系统 </a:t>
            </a:r>
            <a:r>
              <a:rPr lang="en-US" altLang="zh-CN" sz="3800" dirty="0"/>
              <a:t>– </a:t>
            </a:r>
            <a:r>
              <a:rPr lang="en-US" altLang="zh-CN" sz="3800" dirty="0" err="1"/>
              <a:t>Slurm</a:t>
            </a:r>
            <a:endParaRPr lang="en-US" altLang="zh-CN" sz="3800" dirty="0"/>
          </a:p>
          <a:p>
            <a:pPr lvl="1">
              <a:lnSpc>
                <a:spcPct val="170000"/>
              </a:lnSpc>
              <a:spcBef>
                <a:spcPts val="0"/>
              </a:spcBef>
            </a:pPr>
            <a:r>
              <a:rPr lang="zh-CN" altLang="en-US" sz="4000" dirty="0">
                <a:latin typeface="楷体" panose="02010609060101010101" pitchFamily="49" charset="-122"/>
                <a:ea typeface="楷体" panose="02010609060101010101" pitchFamily="49" charset="-122"/>
              </a:rPr>
              <a:t>提供作业资源分配、调度、管理、回收等功能</a:t>
            </a:r>
            <a:endParaRPr lang="en-US" altLang="zh-CN" sz="4000" dirty="0">
              <a:latin typeface="楷体" panose="02010609060101010101" pitchFamily="49" charset="-122"/>
              <a:ea typeface="楷体" panose="02010609060101010101" pitchFamily="49" charset="-122"/>
            </a:endParaRPr>
          </a:p>
          <a:p>
            <a:pPr lvl="1">
              <a:lnSpc>
                <a:spcPct val="170000"/>
              </a:lnSpc>
              <a:spcBef>
                <a:spcPts val="0"/>
              </a:spcBef>
            </a:pPr>
            <a:r>
              <a:rPr lang="zh-CN" altLang="en-US" sz="4000" dirty="0">
                <a:latin typeface="楷体" panose="02010609060101010101" pitchFamily="49" charset="-122"/>
                <a:ea typeface="楷体" panose="02010609060101010101" pitchFamily="49" charset="-122"/>
              </a:rPr>
              <a:t>通过</a:t>
            </a:r>
            <a:r>
              <a:rPr lang="en-US" altLang="zh-CN" sz="4000" dirty="0">
                <a:latin typeface="楷体" panose="02010609060101010101" pitchFamily="49" charset="-122"/>
                <a:ea typeface="楷体" panose="02010609060101010101" pitchFamily="49" charset="-122"/>
              </a:rPr>
              <a:t>Singularity</a:t>
            </a:r>
            <a:r>
              <a:rPr lang="zh-CN" altLang="en-US" sz="4000" dirty="0">
                <a:latin typeface="楷体" panose="02010609060101010101" pitchFamily="49" charset="-122"/>
                <a:ea typeface="楷体" panose="02010609060101010101" pitchFamily="49" charset="-122"/>
              </a:rPr>
              <a:t>容器进行应用部署</a:t>
            </a:r>
            <a:endParaRPr lang="en-US" altLang="zh-CN" sz="4000" dirty="0">
              <a:latin typeface="楷体" panose="02010609060101010101" pitchFamily="49" charset="-122"/>
              <a:ea typeface="楷体" panose="02010609060101010101" pitchFamily="49" charset="-122"/>
            </a:endParaRPr>
          </a:p>
          <a:p>
            <a:pPr>
              <a:lnSpc>
                <a:spcPct val="170000"/>
              </a:lnSpc>
              <a:spcBef>
                <a:spcPts val="1200"/>
              </a:spcBef>
              <a:spcAft>
                <a:spcPts val="600"/>
              </a:spcAft>
            </a:pPr>
            <a:r>
              <a:rPr lang="zh-CN" altLang="en-US" sz="3800" dirty="0" smtClean="0"/>
              <a:t>辅助</a:t>
            </a:r>
            <a:r>
              <a:rPr lang="zh-CN" altLang="en-US" sz="3800" dirty="0"/>
              <a:t>调度系统</a:t>
            </a:r>
            <a:r>
              <a:rPr lang="en-US" altLang="zh-CN" sz="3800" dirty="0"/>
              <a:t> – Yarn</a:t>
            </a:r>
          </a:p>
          <a:p>
            <a:pPr lvl="1">
              <a:lnSpc>
                <a:spcPct val="170000"/>
              </a:lnSpc>
              <a:spcBef>
                <a:spcPts val="0"/>
              </a:spcBef>
            </a:pPr>
            <a:r>
              <a:rPr lang="zh-CN" altLang="en-US" sz="4000" dirty="0">
                <a:latin typeface="楷体" panose="02010609060101010101" pitchFamily="49" charset="-122"/>
                <a:ea typeface="楷体" panose="02010609060101010101" pitchFamily="49" charset="-122"/>
              </a:rPr>
              <a:t>向</a:t>
            </a:r>
            <a:r>
              <a:rPr lang="en-US" altLang="zh-CN" sz="4000" dirty="0" err="1">
                <a:latin typeface="楷体" panose="02010609060101010101" pitchFamily="49" charset="-122"/>
                <a:ea typeface="楷体" panose="02010609060101010101" pitchFamily="49" charset="-122"/>
              </a:rPr>
              <a:t>Slurm</a:t>
            </a:r>
            <a:r>
              <a:rPr lang="zh-CN" altLang="en-US" sz="4000" dirty="0">
                <a:latin typeface="楷体" panose="02010609060101010101" pitchFamily="49" charset="-122"/>
                <a:ea typeface="楷体" panose="02010609060101010101" pitchFamily="49" charset="-122"/>
              </a:rPr>
              <a:t>申请固定资源，将获取的节点作为</a:t>
            </a:r>
            <a:r>
              <a:rPr lang="en-US" altLang="zh-CN" sz="4000" dirty="0">
                <a:latin typeface="楷体" panose="02010609060101010101" pitchFamily="49" charset="-122"/>
                <a:ea typeface="楷体" panose="02010609060101010101" pitchFamily="49" charset="-122"/>
              </a:rPr>
              <a:t>Hadoop</a:t>
            </a:r>
            <a:r>
              <a:rPr lang="zh-CN" altLang="en-US" sz="4000" dirty="0">
                <a:latin typeface="楷体" panose="02010609060101010101" pitchFamily="49" charset="-122"/>
                <a:ea typeface="楷体" panose="02010609060101010101" pitchFamily="49" charset="-122"/>
              </a:rPr>
              <a:t>集群的可用节点</a:t>
            </a:r>
            <a:endParaRPr lang="en-US" altLang="zh-CN" sz="4000" dirty="0">
              <a:latin typeface="楷体" panose="02010609060101010101" pitchFamily="49" charset="-122"/>
              <a:ea typeface="楷体" panose="02010609060101010101" pitchFamily="49" charset="-122"/>
            </a:endParaRPr>
          </a:p>
          <a:p>
            <a:pPr lvl="1">
              <a:lnSpc>
                <a:spcPct val="170000"/>
              </a:lnSpc>
              <a:spcBef>
                <a:spcPts val="0"/>
              </a:spcBef>
            </a:pPr>
            <a:r>
              <a:rPr lang="zh-CN" altLang="en-US" sz="4000" dirty="0">
                <a:latin typeface="楷体" panose="02010609060101010101" pitchFamily="49" charset="-122"/>
                <a:ea typeface="楷体" panose="02010609060101010101" pitchFamily="49" charset="-122"/>
              </a:rPr>
              <a:t>使用</a:t>
            </a:r>
            <a:r>
              <a:rPr lang="en-US" altLang="zh-CN" sz="4000" dirty="0">
                <a:latin typeface="楷体" panose="02010609060101010101" pitchFamily="49" charset="-122"/>
                <a:ea typeface="楷体" panose="02010609060101010101" pitchFamily="49" charset="-122"/>
              </a:rPr>
              <a:t>Yarn</a:t>
            </a:r>
            <a:r>
              <a:rPr lang="zh-CN" altLang="en-US" sz="4000" dirty="0">
                <a:latin typeface="楷体" panose="02010609060101010101" pitchFamily="49" charset="-122"/>
                <a:ea typeface="楷体" panose="02010609060101010101" pitchFamily="49" charset="-122"/>
              </a:rPr>
              <a:t>进行内部作业调度，作业结束后</a:t>
            </a:r>
            <a:r>
              <a:rPr lang="en-US" altLang="zh-CN" sz="4000" dirty="0" err="1">
                <a:latin typeface="楷体" panose="02010609060101010101" pitchFamily="49" charset="-122"/>
                <a:ea typeface="楷体" panose="02010609060101010101" pitchFamily="49" charset="-122"/>
              </a:rPr>
              <a:t>Slurm</a:t>
            </a:r>
            <a:r>
              <a:rPr lang="zh-CN" altLang="en-US" sz="4000" dirty="0">
                <a:latin typeface="楷体" panose="02010609060101010101" pitchFamily="49" charset="-122"/>
                <a:ea typeface="楷体" panose="02010609060101010101" pitchFamily="49" charset="-122"/>
              </a:rPr>
              <a:t>回收全部资源</a:t>
            </a:r>
            <a:endParaRPr lang="en-US" altLang="zh-CN" sz="4000" dirty="0">
              <a:latin typeface="楷体" panose="02010609060101010101" pitchFamily="49" charset="-122"/>
              <a:ea typeface="楷体" panose="02010609060101010101" pitchFamily="49" charset="-122"/>
            </a:endParaRPr>
          </a:p>
        </p:txBody>
      </p:sp>
      <p:pic>
        <p:nvPicPr>
          <p:cNvPr id="6" name="图片 5">
            <a:extLst>
              <a:ext uri="{FF2B5EF4-FFF2-40B4-BE49-F238E27FC236}">
                <a16:creationId xmlns:a16="http://schemas.microsoft.com/office/drawing/2014/main" xmlns="" id="{8F9337C4-B7DF-4BD9-9384-74D81E075899}"/>
              </a:ext>
            </a:extLst>
          </p:cNvPr>
          <p:cNvPicPr>
            <a:picLocks noChangeAspect="1"/>
          </p:cNvPicPr>
          <p:nvPr/>
        </p:nvPicPr>
        <p:blipFill>
          <a:blip r:embed="rId3"/>
          <a:stretch>
            <a:fillRect/>
          </a:stretch>
        </p:blipFill>
        <p:spPr>
          <a:xfrm>
            <a:off x="4572000" y="4005064"/>
            <a:ext cx="4172130" cy="2160240"/>
          </a:xfrm>
          <a:prstGeom prst="rect">
            <a:avLst/>
          </a:prstGeom>
        </p:spPr>
      </p:pic>
      <p:sp>
        <p:nvSpPr>
          <p:cNvPr id="7" name="矩形 6">
            <a:extLst>
              <a:ext uri="{FF2B5EF4-FFF2-40B4-BE49-F238E27FC236}">
                <a16:creationId xmlns:a16="http://schemas.microsoft.com/office/drawing/2014/main" xmlns="" id="{5739F504-10F1-4F52-B8B9-2C3D2D5D7884}"/>
              </a:ext>
            </a:extLst>
          </p:cNvPr>
          <p:cNvSpPr/>
          <p:nvPr/>
        </p:nvSpPr>
        <p:spPr>
          <a:xfrm>
            <a:off x="1547664" y="6282354"/>
            <a:ext cx="2262158" cy="369332"/>
          </a:xfrm>
          <a:prstGeom prst="rect">
            <a:avLst/>
          </a:prstGeom>
        </p:spPr>
        <p:txBody>
          <a:bodyPr wrap="square">
            <a:spAutoFit/>
          </a:bodyPr>
          <a:lstStyle/>
          <a:p>
            <a:r>
              <a:rPr lang="en-US" altLang="zh-CN" dirty="0" err="1"/>
              <a:t>Slurm</a:t>
            </a:r>
            <a:r>
              <a:rPr lang="zh-CN" altLang="en-US" dirty="0"/>
              <a:t>作业调度</a:t>
            </a:r>
          </a:p>
        </p:txBody>
      </p:sp>
      <p:sp>
        <p:nvSpPr>
          <p:cNvPr id="8" name="矩形 7">
            <a:extLst>
              <a:ext uri="{FF2B5EF4-FFF2-40B4-BE49-F238E27FC236}">
                <a16:creationId xmlns:a16="http://schemas.microsoft.com/office/drawing/2014/main" xmlns="" id="{11DEF1A3-85B6-42ED-93C9-7F1E33C15D88}"/>
              </a:ext>
            </a:extLst>
          </p:cNvPr>
          <p:cNvSpPr/>
          <p:nvPr/>
        </p:nvSpPr>
        <p:spPr>
          <a:xfrm>
            <a:off x="6126266" y="6300028"/>
            <a:ext cx="1686094" cy="369332"/>
          </a:xfrm>
          <a:prstGeom prst="rect">
            <a:avLst/>
          </a:prstGeom>
        </p:spPr>
        <p:txBody>
          <a:bodyPr wrap="square">
            <a:spAutoFit/>
          </a:bodyPr>
          <a:lstStyle/>
          <a:p>
            <a:r>
              <a:rPr lang="en-US" altLang="zh-CN" dirty="0"/>
              <a:t>Yarn</a:t>
            </a:r>
            <a:r>
              <a:rPr lang="zh-CN" altLang="en-US" dirty="0"/>
              <a:t>作业调度</a:t>
            </a:r>
          </a:p>
        </p:txBody>
      </p:sp>
    </p:spTree>
    <p:extLst>
      <p:ext uri="{BB962C8B-B14F-4D97-AF65-F5344CB8AC3E}">
        <p14:creationId xmlns:p14="http://schemas.microsoft.com/office/powerpoint/2010/main" val="3243851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人工智能平台</a:t>
            </a:r>
          </a:p>
        </p:txBody>
      </p:sp>
      <p:sp>
        <p:nvSpPr>
          <p:cNvPr id="3" name="内容占位符 2"/>
          <p:cNvSpPr>
            <a:spLocks noGrp="1"/>
          </p:cNvSpPr>
          <p:nvPr>
            <p:ph idx="1"/>
          </p:nvPr>
        </p:nvSpPr>
        <p:spPr>
          <a:xfrm>
            <a:off x="457200" y="1052736"/>
            <a:ext cx="5482952" cy="5417938"/>
          </a:xfrm>
        </p:spPr>
        <p:txBody>
          <a:bodyPr/>
          <a:lstStyle/>
          <a:p>
            <a:r>
              <a:rPr lang="zh-CN" altLang="en-US" sz="2400" dirty="0" smtClean="0"/>
              <a:t>基于容器的应用部署</a:t>
            </a:r>
            <a:endParaRPr lang="en-US" altLang="zh-CN" sz="2400" dirty="0" smtClean="0"/>
          </a:p>
          <a:p>
            <a:pPr lvl="1"/>
            <a:r>
              <a:rPr lang="zh-CN" altLang="en-US" sz="2000" dirty="0" smtClean="0"/>
              <a:t>依托专用于计算的简单、安全和可移动的</a:t>
            </a:r>
            <a:r>
              <a:rPr lang="en-US" altLang="zh-CN" sz="2000" dirty="0" smtClean="0"/>
              <a:t>Singularity</a:t>
            </a:r>
            <a:r>
              <a:rPr lang="zh-CN" altLang="en-US" sz="2000" dirty="0" smtClean="0"/>
              <a:t>容器</a:t>
            </a:r>
            <a:endParaRPr lang="en-US" altLang="zh-CN" sz="2000" dirty="0" smtClean="0"/>
          </a:p>
          <a:p>
            <a:pPr lvl="1"/>
            <a:r>
              <a:rPr lang="zh-CN" altLang="en-US" sz="2000" dirty="0" smtClean="0"/>
              <a:t>面向人工智能依赖库种类多和更新快的情况</a:t>
            </a:r>
            <a:endParaRPr lang="en-US" altLang="zh-CN" sz="2000" dirty="0" smtClean="0"/>
          </a:p>
          <a:p>
            <a:pPr lvl="1"/>
            <a:r>
              <a:rPr lang="zh-CN" altLang="en-US" sz="2000" dirty="0" smtClean="0"/>
              <a:t>已部署</a:t>
            </a:r>
            <a:r>
              <a:rPr lang="en-US" altLang="zh-CN" sz="2000" dirty="0" smtClean="0"/>
              <a:t>2-3</a:t>
            </a:r>
            <a:r>
              <a:rPr lang="zh-CN" altLang="en-US" sz="2000" dirty="0" smtClean="0"/>
              <a:t>典型运行时环境的容器</a:t>
            </a:r>
            <a:endParaRPr lang="en-US" altLang="zh-CN" sz="2000" dirty="0" smtClean="0"/>
          </a:p>
          <a:p>
            <a:pPr lvl="1"/>
            <a:r>
              <a:rPr lang="zh-CN" altLang="en-US" sz="2000" dirty="0" smtClean="0"/>
              <a:t>用户可自行定制和运行个性化容器</a:t>
            </a:r>
            <a:endParaRPr lang="en-US" altLang="zh-CN" sz="2000" dirty="0"/>
          </a:p>
          <a:p>
            <a:endParaRPr lang="en-US" altLang="zh-CN" dirty="0" smtClean="0"/>
          </a:p>
          <a:p>
            <a:r>
              <a:rPr lang="zh-CN" altLang="en-US" sz="2400" dirty="0"/>
              <a:t>计算</a:t>
            </a:r>
            <a:r>
              <a:rPr lang="zh-CN" altLang="en-US" sz="2400" dirty="0" smtClean="0"/>
              <a:t>资源的交互式调用</a:t>
            </a:r>
            <a:endParaRPr lang="en-US" altLang="zh-CN" sz="2400" dirty="0" smtClean="0"/>
          </a:p>
          <a:p>
            <a:pPr lvl="1"/>
            <a:r>
              <a:rPr lang="zh-CN" altLang="en-US" sz="2000" dirty="0"/>
              <a:t>基于</a:t>
            </a:r>
            <a:r>
              <a:rPr lang="en-US" altLang="zh-CN" sz="2000" dirty="0" err="1"/>
              <a:t>Jupyter</a:t>
            </a:r>
            <a:r>
              <a:rPr lang="zh-CN" altLang="en-US" sz="2000" dirty="0"/>
              <a:t>交互</a:t>
            </a:r>
            <a:r>
              <a:rPr lang="zh-CN" altLang="en-US" sz="2000" dirty="0" smtClean="0"/>
              <a:t>笔记本，代码</a:t>
            </a:r>
            <a:r>
              <a:rPr lang="zh-CN" altLang="en-US" sz="2000" dirty="0"/>
              <a:t>编辑与</a:t>
            </a:r>
            <a:r>
              <a:rPr lang="zh-CN" altLang="en-US" sz="2000" dirty="0" smtClean="0"/>
              <a:t>调试</a:t>
            </a:r>
            <a:endParaRPr lang="en-US" altLang="zh-CN" sz="2000" dirty="0" smtClean="0"/>
          </a:p>
          <a:p>
            <a:pPr lvl="1"/>
            <a:r>
              <a:rPr lang="en-US" altLang="zh-CN" sz="2000" dirty="0" smtClean="0"/>
              <a:t>WEB</a:t>
            </a:r>
            <a:r>
              <a:rPr lang="zh-CN" altLang="en-US" sz="2000" dirty="0" smtClean="0"/>
              <a:t>页面直接申请</a:t>
            </a:r>
            <a:r>
              <a:rPr lang="en-US" altLang="zh-CN" sz="2000" dirty="0"/>
              <a:t>GPU</a:t>
            </a:r>
            <a:r>
              <a:rPr lang="zh-CN" altLang="en-US" sz="2000" dirty="0"/>
              <a:t>资源并自动打开</a:t>
            </a:r>
            <a:r>
              <a:rPr lang="zh-CN" altLang="en-US" sz="2000" dirty="0" smtClean="0"/>
              <a:t>编辑</a:t>
            </a:r>
            <a:endParaRPr lang="en-US" altLang="zh-CN" sz="2000" dirty="0" smtClean="0"/>
          </a:p>
          <a:p>
            <a:pPr lvl="1"/>
            <a:r>
              <a:rPr lang="zh-CN" altLang="en-US" sz="2000" dirty="0" smtClean="0"/>
              <a:t>允许开发者直接利用平台资源调试软件</a:t>
            </a:r>
            <a:endParaRPr lang="en-US" altLang="zh-CN" sz="2000" dirty="0" smtClean="0"/>
          </a:p>
          <a:p>
            <a:pPr marL="457200" lvl="1" indent="0">
              <a:buNone/>
            </a:pPr>
            <a:endParaRPr lang="en-US" altLang="zh-CN" sz="2000" dirty="0" smtClean="0"/>
          </a:p>
          <a:p>
            <a:pPr lvl="1"/>
            <a:endParaRPr lang="en-US" altLang="zh-CN" sz="2000" dirty="0" smtClean="0"/>
          </a:p>
          <a:p>
            <a:pPr lvl="1"/>
            <a:endParaRPr lang="zh-CN" altLang="en-US" sz="2000" dirty="0"/>
          </a:p>
        </p:txBody>
      </p:sp>
      <p:pic>
        <p:nvPicPr>
          <p:cNvPr id="2050" name="Picture 2" descr="https://www.sylabs.io/wp-content/uploads/2018/10/Sylabs-Website-Singularity-Home-Graphic-e154084886517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647" t="6783" r="4856" b="14914"/>
          <a:stretch/>
        </p:blipFill>
        <p:spPr bwMode="auto">
          <a:xfrm>
            <a:off x="6516216" y="1052736"/>
            <a:ext cx="1855093" cy="19118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jupyt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jupyte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6" name="Picture 8" descr="https://jupyter.org/assets/jupyter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221088"/>
            <a:ext cx="2638866" cy="197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16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a:t>人工智能平台</a:t>
            </a:r>
          </a:p>
        </p:txBody>
      </p:sp>
      <p:pic>
        <p:nvPicPr>
          <p:cNvPr id="4" name="Picture 2" descr="C:\Users\WYG\AppData\Local\Temp\Rar$DRa0.600\平台首页.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762" y="3789347"/>
            <a:ext cx="3837741" cy="24479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WYG\AppData\Local\Temp\Rar$DRa0.367\命令行.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134" y="4312108"/>
            <a:ext cx="1669874" cy="10091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WYG\AppData\Local\Temp\Rar$DRa0.432\TensorF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9353" y="4753451"/>
            <a:ext cx="1637130" cy="11158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6753" y="5108834"/>
            <a:ext cx="1583311" cy="10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表格 7"/>
          <p:cNvGraphicFramePr>
            <a:graphicFrameLocks noGrp="1"/>
          </p:cNvGraphicFramePr>
          <p:nvPr>
            <p:extLst>
              <p:ext uri="{D42A27DB-BD31-4B8C-83A1-F6EECF244321}">
                <p14:modId xmlns:p14="http://schemas.microsoft.com/office/powerpoint/2010/main" val="1993289968"/>
              </p:ext>
            </p:extLst>
          </p:nvPr>
        </p:nvGraphicFramePr>
        <p:xfrm>
          <a:off x="480370" y="1303599"/>
          <a:ext cx="3906899" cy="2125401"/>
        </p:xfrm>
        <a:graphic>
          <a:graphicData uri="http://schemas.openxmlformats.org/drawingml/2006/table">
            <a:tbl>
              <a:tblPr firstRow="1" bandRow="1">
                <a:tableStyleId>{5940675A-B579-460E-94D1-54222C63F5DA}</a:tableStyleId>
              </a:tblPr>
              <a:tblGrid>
                <a:gridCol w="3906899">
                  <a:extLst>
                    <a:ext uri="{9D8B030D-6E8A-4147-A177-3AD203B41FA5}">
                      <a16:colId xmlns:a16="http://schemas.microsoft.com/office/drawing/2014/main" xmlns="" val="20000"/>
                    </a:ext>
                  </a:extLst>
                </a:gridCol>
              </a:tblGrid>
              <a:tr h="406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a:solidFill>
                            <a:schemeClr val="bg1"/>
                          </a:solidFill>
                          <a:latin typeface="微软雅黑" panose="020B0503020204020204" pitchFamily="34" charset="-122"/>
                          <a:ea typeface="微软雅黑" panose="020B0503020204020204" pitchFamily="34" charset="-122"/>
                        </a:rPr>
                        <a:t>打造易用的、支持科学发现的</a:t>
                      </a:r>
                      <a:r>
                        <a:rPr lang="en-US" altLang="zh-CN" sz="1800" b="1" dirty="0">
                          <a:solidFill>
                            <a:schemeClr val="bg1"/>
                          </a:solidFill>
                          <a:latin typeface="微软雅黑" panose="020B0503020204020204" pitchFamily="34" charset="-122"/>
                          <a:ea typeface="微软雅黑" panose="020B0503020204020204" pitchFamily="34" charset="-122"/>
                        </a:rPr>
                        <a:t>AI</a:t>
                      </a:r>
                      <a:r>
                        <a:rPr lang="zh-CN" altLang="en-US" sz="1800" b="1" dirty="0">
                          <a:solidFill>
                            <a:schemeClr val="bg1"/>
                          </a:solidFill>
                          <a:latin typeface="微软雅黑" panose="020B0503020204020204" pitchFamily="34" charset="-122"/>
                          <a:ea typeface="微软雅黑" panose="020B0503020204020204" pitchFamily="34" charset="-122"/>
                        </a:rPr>
                        <a:t>平台</a:t>
                      </a:r>
                      <a:endParaRPr lang="en-US" altLang="zh-CN" sz="1800" dirty="0">
                        <a:solidFill>
                          <a:schemeClr val="bg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0"/>
                  </a:ext>
                </a:extLst>
              </a:tr>
              <a:tr h="457604">
                <a:tc>
                  <a:txBody>
                    <a:bodyPr/>
                    <a:lstStyle/>
                    <a:p>
                      <a:pPr marL="285750" indent="-285750">
                        <a:lnSpc>
                          <a:spcPct val="130000"/>
                        </a:lnSpc>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提供多种使用方式</a:t>
                      </a:r>
                      <a:endParaRPr lang="en-US" altLang="zh-CN" sz="1600" b="1"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20435">
                <a:tc>
                  <a:txBody>
                    <a:bodyPr/>
                    <a:lstStyle/>
                    <a:p>
                      <a:pPr marL="285750" indent="-285750">
                        <a:lnSpc>
                          <a:spcPct val="130000"/>
                        </a:lnSpc>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部署各类人工智能软件</a:t>
                      </a:r>
                      <a:endParaRPr lang="en-US" altLang="zh-CN" sz="1600" b="1"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20435">
                <a:tc>
                  <a:txBody>
                    <a:bodyPr/>
                    <a:lstStyle/>
                    <a:p>
                      <a:pPr marL="285750" indent="-285750">
                        <a:lnSpc>
                          <a:spcPct val="130000"/>
                        </a:lnSpc>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sym typeface="Vrinda" pitchFamily="2" charset="0"/>
                        </a:rPr>
                        <a:t>建立标准化公共数据资源</a:t>
                      </a:r>
                      <a:endParaRPr lang="en-US" altLang="zh-CN" sz="1600" b="1" dirty="0">
                        <a:solidFill>
                          <a:schemeClr val="tx1"/>
                        </a:solidFill>
                        <a:latin typeface="微软雅黑" panose="020B0503020204020204" pitchFamily="34" charset="-122"/>
                        <a:ea typeface="微软雅黑" panose="020B0503020204020204" pitchFamily="34" charset="-122"/>
                        <a:sym typeface="Vrinda"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20435">
                <a:tc>
                  <a:txBody>
                    <a:bodyPr/>
                    <a:lstStyle/>
                    <a:p>
                      <a:pPr marL="285750" indent="-285750">
                        <a:lnSpc>
                          <a:spcPct val="130000"/>
                        </a:lnSpc>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sym typeface="Vrinda" pitchFamily="2" charset="0"/>
                        </a:rPr>
                        <a:t>建立平台接入标准与评价</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pic>
        <p:nvPicPr>
          <p:cNvPr id="9" name="Picture 2" descr="C:\Users\WYG\Desktop\图片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1875" y="2060848"/>
            <a:ext cx="3806585" cy="231774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接连接符 9"/>
          <p:cNvCxnSpPr/>
          <p:nvPr/>
        </p:nvCxnSpPr>
        <p:spPr>
          <a:xfrm>
            <a:off x="4584829" y="1268760"/>
            <a:ext cx="0" cy="5112568"/>
          </a:xfrm>
          <a:prstGeom prst="line">
            <a:avLst/>
          </a:prstGeom>
          <a:ln w="12700"/>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1" name="表格 10"/>
          <p:cNvGraphicFramePr>
            <a:graphicFrameLocks noGrp="1"/>
          </p:cNvGraphicFramePr>
          <p:nvPr>
            <p:extLst>
              <p:ext uri="{D42A27DB-BD31-4B8C-83A1-F6EECF244321}">
                <p14:modId xmlns:p14="http://schemas.microsoft.com/office/powerpoint/2010/main" val="4143409377"/>
              </p:ext>
            </p:extLst>
          </p:nvPr>
        </p:nvGraphicFramePr>
        <p:xfrm>
          <a:off x="4823999" y="4401981"/>
          <a:ext cx="3924462" cy="2194560"/>
        </p:xfrm>
        <a:graphic>
          <a:graphicData uri="http://schemas.openxmlformats.org/drawingml/2006/table">
            <a:tbl>
              <a:tblPr firstRow="1" bandRow="1">
                <a:tableStyleId>{5940675A-B579-460E-94D1-54222C63F5DA}</a:tableStyleId>
              </a:tblPr>
              <a:tblGrid>
                <a:gridCol w="3924462">
                  <a:extLst>
                    <a:ext uri="{9D8B030D-6E8A-4147-A177-3AD203B41FA5}">
                      <a16:colId xmlns:a16="http://schemas.microsoft.com/office/drawing/2014/main" xmlns="" val="20000"/>
                    </a:ext>
                  </a:extLst>
                </a:gridCol>
              </a:tblGrid>
              <a:tr h="340214">
                <a:tc>
                  <a:txBody>
                    <a:bodyPr/>
                    <a:lstStyle/>
                    <a:p>
                      <a:pPr marL="0" indent="0" algn="just">
                        <a:lnSpc>
                          <a:spcPct val="120000"/>
                        </a:lnSpc>
                        <a:buFont typeface="Arial" panose="020B0604020202020204" pitchFamily="34" charset="0"/>
                        <a:buNone/>
                      </a:pPr>
                      <a:r>
                        <a:rPr lang="zh-CN" altLang="en-US" sz="1600" b="1" dirty="0">
                          <a:solidFill>
                            <a:srgbClr val="0070C0"/>
                          </a:solidFill>
                          <a:latin typeface="微软雅黑" panose="020B0503020204020204" pitchFamily="34" charset="-122"/>
                          <a:ea typeface="微软雅黑" panose="020B0503020204020204" pitchFamily="34" charset="-122"/>
                        </a:rPr>
                        <a:t>建立服务</a:t>
                      </a:r>
                      <a:r>
                        <a:rPr lang="zh-CN" altLang="en-US" sz="1600" b="1" dirty="0" smtClean="0">
                          <a:solidFill>
                            <a:srgbClr val="0070C0"/>
                          </a:solidFill>
                          <a:latin typeface="微软雅黑" panose="020B0503020204020204" pitchFamily="34" charset="-122"/>
                          <a:ea typeface="微软雅黑" panose="020B0503020204020204" pitchFamily="34" charset="-122"/>
                        </a:rPr>
                        <a:t>账号</a:t>
                      </a:r>
                      <a:r>
                        <a:rPr lang="en-US" altLang="zh-CN" sz="1600" b="1" dirty="0" smtClean="0">
                          <a:solidFill>
                            <a:srgbClr val="0070C0"/>
                          </a:solidFill>
                          <a:latin typeface="微软雅黑" panose="020B0503020204020204" pitchFamily="34" charset="-122"/>
                          <a:ea typeface="微软雅黑" panose="020B0503020204020204" pitchFamily="34" charset="-122"/>
                        </a:rPr>
                        <a:t>200</a:t>
                      </a:r>
                      <a:r>
                        <a:rPr lang="zh-CN" altLang="en-US" sz="1600" b="1" dirty="0" smtClean="0">
                          <a:solidFill>
                            <a:srgbClr val="0070C0"/>
                          </a:solidFill>
                          <a:latin typeface="微软雅黑" panose="020B0503020204020204" pitchFamily="34" charset="-122"/>
                          <a:ea typeface="微软雅黑" panose="020B0503020204020204" pitchFamily="34" charset="-122"/>
                        </a:rPr>
                        <a:t>余个</a:t>
                      </a:r>
                      <a:r>
                        <a:rPr lang="zh-CN" altLang="en-US" sz="1600" b="1" dirty="0">
                          <a:solidFill>
                            <a:srgbClr val="0070C0"/>
                          </a:solidFill>
                          <a:latin typeface="微软雅黑" panose="020B0503020204020204" pitchFamily="34" charset="-122"/>
                          <a:ea typeface="微软雅黑" panose="020B0503020204020204" pitchFamily="34" charset="-122"/>
                        </a:rPr>
                        <a:t>，培训账号</a:t>
                      </a:r>
                      <a:r>
                        <a:rPr lang="en-US" altLang="zh-CN" sz="1600" b="1" dirty="0">
                          <a:solidFill>
                            <a:srgbClr val="0070C0"/>
                          </a:solidFill>
                          <a:latin typeface="微软雅黑" panose="020B0503020204020204" pitchFamily="34" charset="-122"/>
                          <a:ea typeface="微软雅黑" panose="020B0503020204020204" pitchFamily="34" charset="-122"/>
                        </a:rPr>
                        <a:t>200</a:t>
                      </a:r>
                      <a:r>
                        <a:rPr lang="zh-CN" altLang="en-US" sz="1600" b="1" dirty="0">
                          <a:solidFill>
                            <a:srgbClr val="0070C0"/>
                          </a:solidFill>
                          <a:latin typeface="微软雅黑" panose="020B0503020204020204" pitchFamily="34" charset="-122"/>
                          <a:ea typeface="微软雅黑" panose="020B0503020204020204" pitchFamily="34" charset="-122"/>
                        </a:rPr>
                        <a:t>个</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78363">
                <a:tc>
                  <a:txBody>
                    <a:bodyPr/>
                    <a:lstStyle/>
                    <a:p>
                      <a:pPr marL="171450" indent="-171450" algn="just">
                        <a:lnSpc>
                          <a:spcPct val="120000"/>
                        </a:lnSpc>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高能物理所、生物物理所、政策所、自动化所、福建物构所等院内单位</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78363">
                <a:tc>
                  <a:txBody>
                    <a:bodyPr/>
                    <a:lstStyle/>
                    <a:p>
                      <a:pPr marL="171450" indent="-171450" algn="just">
                        <a:lnSpc>
                          <a:spcPct val="120000"/>
                        </a:lnSpc>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北京大学、中国地震局、北京生命科学院等国内科研机构</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78363">
                <a:tc>
                  <a:txBody>
                    <a:bodyPr/>
                    <a:lstStyle/>
                    <a:p>
                      <a:pPr marL="171450" indent="-171450" algn="just">
                        <a:lnSpc>
                          <a:spcPct val="120000"/>
                        </a:lnSpc>
                        <a:buFont typeface="Arial" panose="020B0604020202020204" pitchFamily="34" charset="0"/>
                        <a:buChar char="•"/>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彩云、易华录、语知科技、海纳云帆、北京超满意等公司</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12" name="矩形 11"/>
          <p:cNvSpPr/>
          <p:nvPr/>
        </p:nvSpPr>
        <p:spPr>
          <a:xfrm>
            <a:off x="4819499" y="1150572"/>
            <a:ext cx="4065876" cy="777457"/>
          </a:xfrm>
          <a:prstGeom prst="rect">
            <a:avLst/>
          </a:prstGeom>
          <a:noFill/>
        </p:spPr>
        <p:txBody>
          <a:bodyPr wrap="square">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系统配置</a:t>
            </a: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380</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块</a:t>
            </a: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P100 GPU</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，双精度计算峰值</a:t>
            </a: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1.8PF</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，单精度计算峰值</a:t>
            </a: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3.6PF</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509557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人工智能平台</a:t>
            </a:r>
            <a:endParaRPr lang="zh-CN" altLang="en-US" sz="2800" dirty="0"/>
          </a:p>
        </p:txBody>
      </p:sp>
      <p:pic>
        <p:nvPicPr>
          <p:cNvPr id="1029" name="Picture 5" descr="C:\Users\WYG\AppData\Local\Temp\Rar$DRa0.367\命令行.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043" y="1916832"/>
            <a:ext cx="5413305" cy="32713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YG\AppData\Local\Temp\Rar$DRa0.432\TensorFl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2030" y="2883151"/>
            <a:ext cx="4680520" cy="364219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3429000"/>
            <a:ext cx="4922200" cy="3302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1052736"/>
            <a:ext cx="6407014" cy="523220"/>
          </a:xfrm>
          <a:prstGeom prst="rect">
            <a:avLst/>
          </a:prstGeom>
          <a:noFill/>
        </p:spPr>
        <p:txBody>
          <a:bodyPr wrap="square" rtlCol="0">
            <a:spAutoFit/>
          </a:bodyPr>
          <a:lstStyle/>
          <a:p>
            <a:r>
              <a:rPr lang="zh-CN" altLang="en-US" sz="2800" dirty="0"/>
              <a:t>支持多种使用方式</a:t>
            </a:r>
          </a:p>
        </p:txBody>
      </p:sp>
    </p:spTree>
    <p:extLst>
      <p:ext uri="{BB962C8B-B14F-4D97-AF65-F5344CB8AC3E}">
        <p14:creationId xmlns:p14="http://schemas.microsoft.com/office/powerpoint/2010/main" val="1351187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50EA0342-2BA4-4612-8779-4B38B864EA9F}"/>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提  纲</a:t>
            </a:r>
          </a:p>
        </p:txBody>
      </p:sp>
      <p:sp>
        <p:nvSpPr>
          <p:cNvPr id="5" name="矩形 4">
            <a:extLst>
              <a:ext uri="{FF2B5EF4-FFF2-40B4-BE49-F238E27FC236}">
                <a16:creationId xmlns:a16="http://schemas.microsoft.com/office/drawing/2014/main" xmlns="" id="{10639F13-4048-4986-BA12-4B06DF7E545E}"/>
              </a:ext>
            </a:extLst>
          </p:cNvPr>
          <p:cNvSpPr/>
          <p:nvPr/>
        </p:nvSpPr>
        <p:spPr>
          <a:xfrm>
            <a:off x="461712" y="1628800"/>
            <a:ext cx="8229600" cy="4248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71500" indent="-571500">
              <a:lnSpc>
                <a:spcPct val="150000"/>
              </a:lnSpc>
              <a:buFont typeface="+mj-lt"/>
              <a:buAutoNum type="arabicPeriod"/>
            </a:pPr>
            <a:r>
              <a:rPr lang="zh-CN" altLang="en-US" sz="3200" dirty="0" smtClean="0">
                <a:solidFill>
                  <a:schemeClr val="tx1"/>
                </a:solidFill>
                <a:latin typeface="微软雅黑" panose="020B0503020204020204" pitchFamily="34" charset="-122"/>
                <a:ea typeface="微软雅黑" panose="020B0503020204020204" pitchFamily="34" charset="-122"/>
              </a:rPr>
              <a:t>人工智能平台</a:t>
            </a:r>
            <a:endParaRPr lang="en-US" altLang="zh-CN" sz="3200" dirty="0" smtClean="0">
              <a:solidFill>
                <a:schemeClr val="tx1"/>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a:solidFill>
                  <a:srgbClr val="FF0000"/>
                </a:solidFill>
                <a:latin typeface="微软雅黑" panose="020B0503020204020204" pitchFamily="34" charset="-122"/>
                <a:ea typeface="微软雅黑" panose="020B0503020204020204" pitchFamily="34" charset="-122"/>
              </a:rPr>
              <a:t>WEBCLI</a:t>
            </a:r>
            <a:r>
              <a:rPr lang="zh-CN" altLang="en-US" sz="3200" dirty="0">
                <a:solidFill>
                  <a:srgbClr val="FF0000"/>
                </a:solidFill>
                <a:latin typeface="微软雅黑" panose="020B0503020204020204" pitchFamily="34" charset="-122"/>
                <a:ea typeface="微软雅黑" panose="020B0503020204020204" pitchFamily="34" charset="-122"/>
              </a:rPr>
              <a:t>设计</a:t>
            </a:r>
            <a:endParaRPr lang="en-US" altLang="zh-CN" sz="3200" dirty="0">
              <a:solidFill>
                <a:srgbClr val="FF0000"/>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smtClean="0">
                <a:solidFill>
                  <a:schemeClr val="tx1"/>
                </a:solidFill>
                <a:latin typeface="微软雅黑" panose="020B0503020204020204" pitchFamily="34" charset="-122"/>
                <a:ea typeface="微软雅黑" panose="020B0503020204020204" pitchFamily="34" charset="-122"/>
              </a:rPr>
              <a:t>WEBCLI</a:t>
            </a:r>
            <a:r>
              <a:rPr lang="zh-CN" altLang="en-US" sz="3200" dirty="0" smtClean="0">
                <a:solidFill>
                  <a:schemeClr val="tx1"/>
                </a:solidFill>
                <a:latin typeface="微软雅黑" panose="020B0503020204020204" pitchFamily="34" charset="-122"/>
                <a:ea typeface="微软雅黑" panose="020B0503020204020204" pitchFamily="34" charset="-122"/>
              </a:rPr>
              <a:t>实现</a:t>
            </a:r>
            <a:endParaRPr lang="en-US" altLang="zh-CN" sz="3200" dirty="0" smtClean="0">
              <a:solidFill>
                <a:schemeClr val="tx1"/>
              </a:solidFill>
              <a:latin typeface="微软雅黑" panose="020B0503020204020204" pitchFamily="34" charset="-122"/>
              <a:ea typeface="微软雅黑" panose="020B0503020204020204" pitchFamily="34" charset="-122"/>
            </a:endParaRPr>
          </a:p>
          <a:p>
            <a:pPr marL="571500" indent="-571500">
              <a:lnSpc>
                <a:spcPct val="150000"/>
              </a:lnSpc>
              <a:buFont typeface="+mj-lt"/>
              <a:buAutoNum type="arabicPeriod"/>
            </a:pPr>
            <a:r>
              <a:rPr lang="en-US" altLang="zh-CN" sz="3200" dirty="0" smtClean="0">
                <a:solidFill>
                  <a:schemeClr val="tx1"/>
                </a:solidFill>
                <a:latin typeface="微软雅黑" panose="020B0503020204020204" pitchFamily="34" charset="-122"/>
                <a:ea typeface="微软雅黑" panose="020B0503020204020204" pitchFamily="34" charset="-122"/>
              </a:rPr>
              <a:t>WEBCLI</a:t>
            </a:r>
            <a:r>
              <a:rPr lang="zh-CN" altLang="en-US" sz="3200" dirty="0">
                <a:solidFill>
                  <a:schemeClr val="tx1"/>
                </a:solidFill>
                <a:latin typeface="微软雅黑" panose="020B0503020204020204" pitchFamily="34" charset="-122"/>
                <a:ea typeface="微软雅黑" panose="020B0503020204020204" pitchFamily="34" charset="-122"/>
              </a:rPr>
              <a:t>应用</a:t>
            </a:r>
            <a:endParaRPr lang="en-US" altLang="zh-CN" sz="32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5359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WEBCLI</a:t>
            </a:r>
            <a:r>
              <a:rPr lang="zh-CN" altLang="en-US" dirty="0" smtClean="0"/>
              <a:t>设计</a:t>
            </a:r>
            <a:endParaRPr lang="zh-CN" altLang="en-US" dirty="0"/>
          </a:p>
        </p:txBody>
      </p:sp>
      <p:sp>
        <p:nvSpPr>
          <p:cNvPr id="3" name="内容占位符 2"/>
          <p:cNvSpPr>
            <a:spLocks noGrp="1"/>
          </p:cNvSpPr>
          <p:nvPr>
            <p:ph idx="1"/>
          </p:nvPr>
        </p:nvSpPr>
        <p:spPr/>
        <p:txBody>
          <a:bodyPr>
            <a:normAutofit lnSpcReduction="10000"/>
          </a:bodyPr>
          <a:lstStyle/>
          <a:p>
            <a:r>
              <a:rPr lang="en-US" altLang="zh-CN" sz="2800" dirty="0"/>
              <a:t>Command Line Interface, </a:t>
            </a:r>
            <a:r>
              <a:rPr lang="en-US" altLang="zh-CN" sz="2800" dirty="0" smtClean="0"/>
              <a:t>CLI</a:t>
            </a:r>
          </a:p>
          <a:p>
            <a:pPr lvl="1"/>
            <a:r>
              <a:rPr lang="zh-CN" altLang="zh-CN" sz="2400" dirty="0"/>
              <a:t>计算机操作系统或者应用程序为用户提供的交互</a:t>
            </a:r>
            <a:r>
              <a:rPr lang="zh-CN" altLang="zh-CN" sz="2400" dirty="0" smtClean="0"/>
              <a:t>接口</a:t>
            </a:r>
            <a:endParaRPr lang="en-US" altLang="zh-CN" sz="2400" dirty="0" smtClean="0"/>
          </a:p>
          <a:p>
            <a:pPr lvl="1"/>
            <a:r>
              <a:rPr lang="zh-CN" altLang="en-US" sz="2400" dirty="0" smtClean="0"/>
              <a:t>优点：</a:t>
            </a:r>
            <a:endParaRPr lang="en-US" altLang="zh-CN" sz="2400" dirty="0" smtClean="0"/>
          </a:p>
          <a:p>
            <a:pPr lvl="2"/>
            <a:r>
              <a:rPr lang="zh-CN" altLang="zh-CN" sz="2400" dirty="0"/>
              <a:t>占用资源少、操作速度快和</a:t>
            </a:r>
            <a:r>
              <a:rPr lang="zh-CN" altLang="zh-CN" sz="2400" dirty="0" smtClean="0"/>
              <a:t>通用性</a:t>
            </a:r>
            <a:endParaRPr lang="en-US" altLang="zh-CN" sz="2400" dirty="0" smtClean="0"/>
          </a:p>
          <a:p>
            <a:pPr lvl="2"/>
            <a:r>
              <a:rPr lang="zh-CN" altLang="zh-CN" sz="2400" dirty="0"/>
              <a:t>科学计算领域的重要交互</a:t>
            </a:r>
            <a:r>
              <a:rPr lang="zh-CN" altLang="zh-CN" sz="2400" dirty="0" smtClean="0"/>
              <a:t>界面</a:t>
            </a:r>
            <a:endParaRPr lang="en-US" altLang="zh-CN" sz="2400" dirty="0" smtClean="0"/>
          </a:p>
          <a:p>
            <a:pPr lvl="1"/>
            <a:r>
              <a:rPr lang="zh-CN" altLang="en-US" sz="2400" dirty="0" smtClean="0"/>
              <a:t>缺点</a:t>
            </a:r>
            <a:endParaRPr lang="en-US" altLang="zh-CN" sz="2400" dirty="0" smtClean="0"/>
          </a:p>
          <a:p>
            <a:pPr lvl="2"/>
            <a:r>
              <a:rPr lang="zh-CN" altLang="zh-CN" sz="2400" dirty="0" smtClean="0"/>
              <a:t>学习</a:t>
            </a:r>
            <a:r>
              <a:rPr lang="zh-CN" altLang="zh-CN" sz="2400" dirty="0"/>
              <a:t>门槛比较</a:t>
            </a:r>
            <a:r>
              <a:rPr lang="zh-CN" altLang="zh-CN" sz="2400" dirty="0" smtClean="0"/>
              <a:t>高</a:t>
            </a:r>
            <a:endParaRPr lang="en-US" altLang="zh-CN" sz="2400" dirty="0" smtClean="0"/>
          </a:p>
          <a:p>
            <a:pPr lvl="2"/>
            <a:r>
              <a:rPr lang="zh-CN" altLang="en-US" sz="2400" dirty="0" smtClean="0"/>
              <a:t>安全问题带来的</a:t>
            </a:r>
            <a:r>
              <a:rPr lang="en-US" altLang="zh-CN" sz="2400" dirty="0" smtClean="0"/>
              <a:t>VPN</a:t>
            </a:r>
            <a:r>
              <a:rPr lang="zh-CN" altLang="en-US" sz="2400" dirty="0" smtClean="0"/>
              <a:t>和</a:t>
            </a:r>
            <a:r>
              <a:rPr lang="en-US" altLang="zh-CN" sz="2400" dirty="0" smtClean="0"/>
              <a:t>IP</a:t>
            </a:r>
            <a:r>
              <a:rPr lang="zh-CN" altLang="en-US" sz="2400" dirty="0" smtClean="0"/>
              <a:t>绑定等配置问题</a:t>
            </a:r>
            <a:endParaRPr lang="en-US" altLang="zh-CN" sz="2400" dirty="0" smtClean="0"/>
          </a:p>
          <a:p>
            <a:pPr lvl="2"/>
            <a:r>
              <a:rPr lang="zh-CN" altLang="en-US" sz="2400" dirty="0" smtClean="0"/>
              <a:t>异构计算资源或系统带来的复杂命令和选项</a:t>
            </a:r>
            <a:endParaRPr lang="en-US" altLang="zh-CN" sz="2400" dirty="0" smtClean="0"/>
          </a:p>
          <a:p>
            <a:pPr lvl="2"/>
            <a:r>
              <a:rPr lang="en-US" altLang="zh-CN" sz="2400" dirty="0" smtClean="0"/>
              <a:t>……</a:t>
            </a:r>
          </a:p>
          <a:p>
            <a:r>
              <a:rPr lang="en-US" altLang="zh-CN" sz="3000" dirty="0" smtClean="0"/>
              <a:t>WEB</a:t>
            </a:r>
            <a:r>
              <a:rPr lang="zh-CN" altLang="en-US" sz="3000" dirty="0" smtClean="0"/>
              <a:t>服务</a:t>
            </a:r>
            <a:endParaRPr lang="en-US" altLang="zh-CN" sz="3000" dirty="0" smtClean="0"/>
          </a:p>
          <a:p>
            <a:pPr lvl="1"/>
            <a:r>
              <a:rPr lang="zh-CN" altLang="en-US" sz="2600" dirty="0" smtClean="0"/>
              <a:t>简单易用</a:t>
            </a:r>
            <a:r>
              <a:rPr lang="en-US" altLang="zh-CN" sz="2600" dirty="0" smtClean="0"/>
              <a:t>…</a:t>
            </a:r>
          </a:p>
          <a:p>
            <a:pPr lvl="1"/>
            <a:r>
              <a:rPr lang="zh-CN" altLang="en-US" sz="2600" dirty="0" smtClean="0"/>
              <a:t>不限平台，不安装和配置客户端、</a:t>
            </a:r>
            <a:r>
              <a:rPr lang="en-US" altLang="zh-CN" sz="2600" dirty="0" smtClean="0"/>
              <a:t>VPN…</a:t>
            </a:r>
          </a:p>
        </p:txBody>
      </p:sp>
    </p:spTree>
    <p:extLst>
      <p:ext uri="{BB962C8B-B14F-4D97-AF65-F5344CB8AC3E}">
        <p14:creationId xmlns:p14="http://schemas.microsoft.com/office/powerpoint/2010/main" val="2828033129"/>
      </p:ext>
    </p:extLst>
  </p:cSld>
  <p:clrMapOvr>
    <a:masterClrMapping/>
  </p:clrMapOvr>
</p:sld>
</file>

<file path=ppt/theme/theme1.xml><?xml version="1.0" encoding="utf-8"?>
<a:theme xmlns:a="http://schemas.openxmlformats.org/drawingml/2006/main" name="CNIC">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5097</TotalTime>
  <Words>1350</Words>
  <Application>Microsoft Office PowerPoint</Application>
  <PresentationFormat>全屏显示(4:3)</PresentationFormat>
  <Paragraphs>227</Paragraphs>
  <Slides>25</Slides>
  <Notes>8</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CNIC</vt:lpstr>
      <vt:lpstr>基于WEB的科学计算命令行接口工具 </vt:lpstr>
      <vt:lpstr>提  纲</vt:lpstr>
      <vt:lpstr>人工智能平台</vt:lpstr>
      <vt:lpstr>人工智能平台</vt:lpstr>
      <vt:lpstr>人工智能平台</vt:lpstr>
      <vt:lpstr>人工智能平台</vt:lpstr>
      <vt:lpstr>人工智能平台</vt:lpstr>
      <vt:lpstr>提  纲</vt:lpstr>
      <vt:lpstr>WEBCLI设计</vt:lpstr>
      <vt:lpstr>WEBCLI设计</vt:lpstr>
      <vt:lpstr>WEBCLI设计</vt:lpstr>
      <vt:lpstr>WEBCLI设计</vt:lpstr>
      <vt:lpstr>WEBCLI设计</vt:lpstr>
      <vt:lpstr>WEBCLI设计</vt:lpstr>
      <vt:lpstr>WEBCLI设计</vt:lpstr>
      <vt:lpstr>PowerPoint 演示文稿</vt:lpstr>
      <vt:lpstr>提  纲</vt:lpstr>
      <vt:lpstr>WEBCLI实现</vt:lpstr>
      <vt:lpstr>WEBCLI实现</vt:lpstr>
      <vt:lpstr>WEBCLI实现</vt:lpstr>
      <vt:lpstr>提  纲</vt:lpstr>
      <vt:lpstr>WEBCLI应用</vt:lpstr>
      <vt:lpstr>WEBCLI应用</vt:lpstr>
      <vt:lpstr>人工智能平台</vt:lpstr>
      <vt:lpstr>谢 谢！</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中国科技网</dc:title>
  <dc:creator>许海燕</dc:creator>
  <cp:lastModifiedBy>Windows 用户</cp:lastModifiedBy>
  <cp:revision>499</cp:revision>
  <dcterms:created xsi:type="dcterms:W3CDTF">2015-03-12T11:54:05Z</dcterms:created>
  <dcterms:modified xsi:type="dcterms:W3CDTF">2019-07-13T03:38:12Z</dcterms:modified>
</cp:coreProperties>
</file>