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78" r:id="rId5"/>
    <p:sldId id="260" r:id="rId6"/>
    <p:sldId id="279" r:id="rId7"/>
    <p:sldId id="281" r:id="rId8"/>
    <p:sldId id="280" r:id="rId9"/>
    <p:sldId id="282" r:id="rId10"/>
    <p:sldId id="283" r:id="rId11"/>
    <p:sldId id="284" r:id="rId12"/>
    <p:sldId id="261" r:id="rId13"/>
    <p:sldId id="28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95" autoAdjust="0"/>
  </p:normalViewPr>
  <p:slideViewPr>
    <p:cSldViewPr snapToGrid="0">
      <p:cViewPr>
        <p:scale>
          <a:sx n="81" d="100"/>
          <a:sy n="81" d="100"/>
        </p:scale>
        <p:origin x="126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85C1-8306-4ACE-B60A-9819D13BD1EB}" type="datetimeFigureOut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0383-D1F7-4EF0-93F9-1307D9B0D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0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2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根据</a:t>
            </a:r>
            <a:r>
              <a:rPr lang="en-US" altLang="zh-CN" sz="1200" dirty="0" smtClean="0"/>
              <a:t>GTH</a:t>
            </a:r>
            <a:r>
              <a:rPr lang="zh-CN" altLang="en-US" sz="1200" dirty="0" smtClean="0"/>
              <a:t>的设置，</a:t>
            </a:r>
            <a:r>
              <a:rPr lang="en-US" altLang="zh-CN" sz="1200" dirty="0" smtClean="0"/>
              <a:t>RXUSRCLK </a:t>
            </a:r>
            <a:r>
              <a:rPr lang="zh-CN" altLang="zh-CN" sz="1200" dirty="0" smtClean="0"/>
              <a:t>与</a:t>
            </a:r>
            <a:r>
              <a:rPr lang="en-US" altLang="zh-CN" sz="1200" dirty="0" smtClean="0"/>
              <a:t> RXUS RCLK2</a:t>
            </a:r>
            <a:r>
              <a:rPr lang="zh-CN" altLang="zh-CN" sz="1200" dirty="0" smtClean="0"/>
              <a:t>频率相等，均为</a:t>
            </a:r>
            <a:r>
              <a:rPr lang="en-US" altLang="zh-CN" sz="1200" dirty="0" smtClean="0"/>
              <a:t>250MHz</a:t>
            </a:r>
            <a:r>
              <a:rPr lang="zh-CN" altLang="zh-CN" sz="1200" dirty="0" smtClean="0"/>
              <a:t>。</a:t>
            </a:r>
            <a:r>
              <a:rPr lang="en-US" altLang="zh-CN" sz="1200" dirty="0" smtClean="0"/>
              <a:t>XCLK</a:t>
            </a:r>
            <a:r>
              <a:rPr lang="zh-CN" altLang="zh-CN" sz="1200" dirty="0" smtClean="0"/>
              <a:t>与</a:t>
            </a:r>
            <a:r>
              <a:rPr lang="en-US" altLang="zh-CN" sz="1200" dirty="0" smtClean="0"/>
              <a:t>USERCLK</a:t>
            </a:r>
            <a:r>
              <a:rPr lang="zh-CN" altLang="zh-CN" sz="1200" dirty="0" smtClean="0"/>
              <a:t>为同频不同相，</a:t>
            </a:r>
            <a:r>
              <a:rPr lang="en-US" altLang="zh-CN" sz="1200" dirty="0" smtClean="0"/>
              <a:t>UI</a:t>
            </a:r>
            <a:r>
              <a:rPr lang="zh-CN" altLang="zh-CN" sz="1200" dirty="0" smtClean="0"/>
              <a:t>表示单位时间，即链路上</a:t>
            </a:r>
            <a:r>
              <a:rPr lang="en-US" altLang="zh-CN" sz="1200" dirty="0" smtClean="0"/>
              <a:t>1bit</a:t>
            </a:r>
            <a:r>
              <a:rPr lang="zh-CN" altLang="zh-CN" sz="1200" dirty="0" smtClean="0"/>
              <a:t>数据传输的时间。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05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2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>
                <a:latin typeface="+mn-ea"/>
              </a:rPr>
              <a:t>对撞能量</a:t>
            </a:r>
            <a:r>
              <a:rPr lang="zh-CN" altLang="en-US" dirty="0" smtClean="0">
                <a:latin typeface="+mn-ea"/>
              </a:rPr>
              <a:t>提升</a:t>
            </a:r>
            <a:r>
              <a:rPr lang="zh-CN" altLang="zh-CN" dirty="0" smtClean="0">
                <a:latin typeface="+mn-ea"/>
              </a:rPr>
              <a:t>，亮度</a:t>
            </a:r>
            <a:r>
              <a:rPr lang="zh-CN" altLang="en-US" dirty="0" smtClean="0">
                <a:latin typeface="+mn-ea"/>
              </a:rPr>
              <a:t>增加</a:t>
            </a:r>
            <a:r>
              <a:rPr lang="zh-CN" altLang="zh-CN" dirty="0" smtClean="0">
                <a:latin typeface="+mn-ea"/>
              </a:rPr>
              <a:t>。</a:t>
            </a:r>
            <a:r>
              <a:rPr lang="zh-CN" altLang="en-US" dirty="0" smtClean="0">
                <a:latin typeface="+mn-ea"/>
              </a:rPr>
              <a:t>从而</a:t>
            </a:r>
            <a:r>
              <a:rPr lang="zh-CN" altLang="zh-CN" dirty="0" smtClean="0">
                <a:latin typeface="+mn-ea"/>
              </a:rPr>
              <a:t>带来了数据量的增加，所以触发系统的升级改造是不可避免的。</a:t>
            </a:r>
            <a:endParaRPr lang="en-US" altLang="zh-CN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CPPF</a:t>
            </a:r>
            <a:r>
              <a:rPr lang="zh-CN" altLang="en-US" sz="1200" dirty="0" smtClean="0"/>
              <a:t>从光分器接收</a:t>
            </a:r>
            <a:r>
              <a:rPr lang="en-US" altLang="zh-CN" sz="1200" dirty="0" smtClean="0"/>
              <a:t>1.6Gb/s RPC</a:t>
            </a:r>
            <a:r>
              <a:rPr lang="zh-CN" altLang="en-US" sz="1200" dirty="0" smtClean="0"/>
              <a:t>探测器的击中信息，</a:t>
            </a:r>
            <a:r>
              <a:rPr lang="zh-CN" altLang="zh-CN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在进行簇查找、角度转换之后，将数据合并</a:t>
            </a:r>
            <a:r>
              <a:rPr lang="zh-CN" altLang="en-US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GB" altLang="zh-CN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10 Gb/s</a:t>
            </a:r>
            <a:r>
              <a:rPr lang="zh-CN" altLang="zh-CN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的速率发送到端盖</a:t>
            </a:r>
            <a:r>
              <a:rPr lang="en-GB" altLang="zh-CN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μ</a:t>
            </a:r>
            <a:r>
              <a:rPr lang="zh-CN" altLang="zh-CN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子径迹查找系统。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75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 smtClean="0"/>
              <a:t>分光比为</a:t>
            </a:r>
            <a:r>
              <a:rPr lang="en-US" altLang="zh-CN" b="0" dirty="0" smtClean="0"/>
              <a:t>1</a:t>
            </a:r>
            <a:r>
              <a:rPr lang="zh-CN" altLang="en-US" b="0" dirty="0" smtClean="0"/>
              <a:t>：</a:t>
            </a:r>
            <a:r>
              <a:rPr lang="en-US" altLang="zh-CN" b="0" dirty="0" smtClean="0"/>
              <a:t>2</a:t>
            </a:r>
            <a:r>
              <a:rPr lang="zh-CN" altLang="en-US" b="0" dirty="0" smtClean="0"/>
              <a:t>是时候，插入损耗为</a:t>
            </a:r>
            <a:r>
              <a:rPr lang="en-US" altLang="zh-CN" b="0" dirty="0" smtClean="0"/>
              <a:t>4dB</a:t>
            </a:r>
            <a:r>
              <a:rPr lang="zh-CN" altLang="en-US" b="0" dirty="0" smtClean="0"/>
              <a:t>，即光功率降低</a:t>
            </a:r>
            <a:r>
              <a:rPr lang="en-US" altLang="zh-CN" b="0" dirty="0" smtClean="0"/>
              <a:t>2.5</a:t>
            </a:r>
            <a:r>
              <a:rPr lang="zh-CN" altLang="en-US" b="0" dirty="0" smtClean="0"/>
              <a:t>倍；</a:t>
            </a:r>
            <a:endParaRPr lang="en-US" altLang="zh-CN" b="0" dirty="0" smtClean="0"/>
          </a:p>
          <a:p>
            <a:r>
              <a:rPr lang="zh-CN" altLang="en-US" sz="1200" dirty="0" smtClean="0"/>
              <a:t>一般用分光器做扇出使得光强减弱，链路传输质量不可靠；用</a:t>
            </a:r>
            <a:r>
              <a:rPr lang="en-US" altLang="zh-CN" sz="1200" dirty="0" smtClean="0"/>
              <a:t>FPGA</a:t>
            </a:r>
            <a:r>
              <a:rPr lang="zh-CN" altLang="en-US" sz="1200" dirty="0" smtClean="0"/>
              <a:t>器件内部的</a:t>
            </a:r>
            <a:r>
              <a:rPr lang="en-US" altLang="zh-CN" sz="1200" dirty="0" smtClean="0"/>
              <a:t>GTH</a:t>
            </a:r>
            <a:r>
              <a:rPr lang="zh-CN" altLang="en-US" sz="1200" dirty="0" smtClean="0"/>
              <a:t>通道扇出，则会有解码编码引入的延迟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。</a:t>
            </a:r>
            <a:r>
              <a:rPr lang="zh-CN" altLang="en-US" sz="1800" dirty="0" smtClean="0"/>
              <a:t>无源分光器会有损耗，光强减弱，传输质量不可靠。</a:t>
            </a:r>
            <a:endParaRPr lang="en-US" altLang="zh-CN" sz="1800" dirty="0" smtClean="0"/>
          </a:p>
          <a:p>
            <a:r>
              <a:rPr lang="zh-CN" altLang="en-US" sz="1800" dirty="0" smtClean="0"/>
              <a:t>分光器是单向不可逆的，后端电子学的控制信号不能直接反馈到前端电子学，链路不能一对一形成完整环路。</a:t>
            </a:r>
            <a:endParaRPr lang="en-US" altLang="zh-CN" sz="1800" dirty="0" smtClean="0"/>
          </a:p>
          <a:p>
            <a:r>
              <a:rPr lang="en-US" altLang="zh-CN" sz="1800" dirty="0" smtClean="0"/>
              <a:t>GT0 </a:t>
            </a:r>
            <a:r>
              <a:rPr lang="zh-CN" altLang="en-US" sz="1800" dirty="0" smtClean="0"/>
              <a:t>和 </a:t>
            </a:r>
            <a:r>
              <a:rPr lang="en-US" altLang="zh-CN" sz="1800" dirty="0" smtClean="0"/>
              <a:t>GT1 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RX</a:t>
            </a:r>
            <a:r>
              <a:rPr lang="zh-CN" altLang="en-US" sz="1800" dirty="0" smtClean="0"/>
              <a:t>端接收到</a:t>
            </a:r>
            <a:r>
              <a:rPr lang="en-US" altLang="zh-CN" sz="1800" dirty="0" smtClean="0"/>
              <a:t>0x00-ff</a:t>
            </a:r>
            <a:r>
              <a:rPr lang="zh-CN" altLang="en-US" sz="1800" dirty="0" smtClean="0"/>
              <a:t>的递增数据，则说明远端</a:t>
            </a:r>
            <a:r>
              <a:rPr lang="en-US" altLang="zh-CN" sz="1800" dirty="0" smtClean="0"/>
              <a:t>PMA</a:t>
            </a:r>
            <a:r>
              <a:rPr lang="zh-CN" altLang="en-US" sz="1800" dirty="0" smtClean="0"/>
              <a:t>确实具有扇出功能。</a:t>
            </a:r>
          </a:p>
          <a:p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dirty="0" smtClean="0"/>
              <a:t>Xilinx FPGA </a:t>
            </a:r>
            <a:r>
              <a:rPr lang="zh-CN" altLang="zh-CN" dirty="0" smtClean="0"/>
              <a:t>内嵌的串行收发器硬核经过了几代产品的更迭，</a:t>
            </a:r>
            <a:r>
              <a:rPr lang="en-GB" altLang="zh-CN" dirty="0" smtClean="0"/>
              <a:t>GTP → GTX → GTH → GTZ</a:t>
            </a:r>
            <a:r>
              <a:rPr lang="zh-CN" altLang="zh-CN" dirty="0" smtClean="0"/>
              <a:t>，传输速率不断提高，工艺从</a:t>
            </a:r>
            <a:r>
              <a:rPr lang="en-GB" altLang="zh-CN" dirty="0" smtClean="0"/>
              <a:t>40 nm</a:t>
            </a:r>
            <a:r>
              <a:rPr lang="zh-CN" altLang="zh-CN" dirty="0" smtClean="0"/>
              <a:t>提升到</a:t>
            </a:r>
            <a:r>
              <a:rPr lang="en-GB" altLang="zh-CN" dirty="0" smtClean="0"/>
              <a:t>28 nm</a:t>
            </a:r>
            <a:r>
              <a:rPr lang="zh-CN" altLang="zh-CN" dirty="0" smtClean="0"/>
              <a:t>，相对功耗越来越低。</a:t>
            </a:r>
            <a:r>
              <a:rPr lang="en-GB" altLang="zh-CN" dirty="0" smtClean="0"/>
              <a:t>GTH Transmitter </a:t>
            </a:r>
            <a:r>
              <a:rPr lang="zh-CN" altLang="zh-CN" dirty="0" smtClean="0"/>
              <a:t>的功能框图，主要包括物理编码子层</a:t>
            </a:r>
            <a:r>
              <a:rPr lang="en-GB" altLang="zh-CN" dirty="0" smtClean="0"/>
              <a:t> PCS </a:t>
            </a:r>
            <a:r>
              <a:rPr lang="zh-CN" altLang="zh-CN" dirty="0" smtClean="0"/>
              <a:t>和物理媒介适配层</a:t>
            </a:r>
            <a:r>
              <a:rPr lang="en-GB" altLang="zh-CN" dirty="0" smtClean="0"/>
              <a:t> PMA </a:t>
            </a:r>
            <a:r>
              <a:rPr lang="zh-CN" altLang="zh-CN" dirty="0" smtClean="0"/>
              <a:t>两大部分，来自</a:t>
            </a:r>
            <a:r>
              <a:rPr lang="en-GB" altLang="zh-CN" dirty="0" smtClean="0"/>
              <a:t> FPGA </a:t>
            </a:r>
            <a:r>
              <a:rPr lang="zh-CN" altLang="zh-CN" dirty="0" smtClean="0"/>
              <a:t>逻辑单元的并行数据进入到</a:t>
            </a:r>
            <a:r>
              <a:rPr lang="en-GB" altLang="zh-CN" dirty="0" smtClean="0"/>
              <a:t> TX Interface </a:t>
            </a:r>
            <a:r>
              <a:rPr lang="zh-CN" altLang="zh-CN" dirty="0" smtClean="0"/>
              <a:t>，然后经过</a:t>
            </a:r>
            <a:r>
              <a:rPr lang="en-GB" altLang="zh-CN" dirty="0" smtClean="0"/>
              <a:t> PCS </a:t>
            </a:r>
            <a:r>
              <a:rPr lang="zh-CN" altLang="zh-CN" dirty="0" smtClean="0"/>
              <a:t>和</a:t>
            </a:r>
            <a:r>
              <a:rPr lang="en-GB" altLang="zh-CN" dirty="0" smtClean="0"/>
              <a:t> PMA </a:t>
            </a:r>
            <a:r>
              <a:rPr lang="zh-CN" altLang="zh-CN" dirty="0" smtClean="0"/>
              <a:t>转换成串行数据发送出去，同时支持不同的</a:t>
            </a:r>
            <a:r>
              <a:rPr lang="en-GB" altLang="zh-CN" dirty="0" smtClean="0"/>
              <a:t> Loopback </a:t>
            </a:r>
            <a:r>
              <a:rPr lang="zh-CN" altLang="zh-CN" dirty="0" smtClean="0"/>
              <a:t>测试模式。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如果用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通道做扇出，需要将接收数据解码，内部逻辑处理，再编码发送出去。接收的具体过程为：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 EQ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对接收到的数据进行量化处理，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 CDR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提供恢复时钟，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进行数据串并转换，然后检测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码对齐数据位，进行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8B/10B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解码，利用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 Elastic Buffer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调整时钟间的相位差，最后利用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FPGA RX Interface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将接收到的数据写入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FPGA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逻辑单元的通道。发送的具体过程为：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FPGA TX Interface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FPGA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逻辑单元的数据写入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Transceiver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的通道，然后进行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8B/10B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编码，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实现数据的并串转换，利用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Pre/Post </a:t>
            </a:r>
            <a:r>
              <a:rPr lang="en-GB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对发送数据进行预加重处理，调整信号传输的完整性。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78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选用两个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GTH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通道，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模拟数据发送端，按照正常的传输模式配置，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作为数据接收端，设置为远端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回环。因为选用的是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CPPF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板卡，结合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CPPF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板卡的硬件设置，需要用到板上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Minpod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进行光电转换，然后用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的光纤进行连接。理论上数据流向为：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GT0 TX -&gt; GT1 RX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，由于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设置为远端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回环，所以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 RX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端数据会在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的部分进行扇出，完成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 TX -&gt; GT0 RX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的数据流向。</a:t>
            </a:r>
            <a:endParaRPr lang="en-US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因为在实际的测试电路如下图所示，将两个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GTH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收发器对联，将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设为远端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回环，需要验证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A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B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两条路径是可以用同时工作，即数据通过远端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回环路径（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B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）的同时也会扇出到远端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端的用户接口（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）。由于测试中不能将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data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的数据路径隔断，需要验证从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 TX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端发送出去的数据是有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回环的数据而不是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data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，从而将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GT1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data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设置为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959595bc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data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设置为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0x00-ff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的递增数据，如果在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GT0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GT1 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端接收到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0x00-ff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的递增数据，则说明远端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PMA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确实具有扇出功能。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45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工程设置中，避免存在一些选项导致随机性的结果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PATH C </a:t>
            </a:r>
            <a:r>
              <a:rPr lang="zh-CN" altLang="zh-CN" dirty="0" smtClean="0"/>
              <a:t>通过</a:t>
            </a:r>
            <a:r>
              <a:rPr lang="en-US" altLang="zh-CN" dirty="0" smtClean="0"/>
              <a:t>GTH</a:t>
            </a:r>
            <a:r>
              <a:rPr lang="zh-CN" altLang="zh-CN" dirty="0" smtClean="0"/>
              <a:t>接收到的数据在用户逻辑内部做扇出，再通过</a:t>
            </a:r>
            <a:r>
              <a:rPr lang="en-US" altLang="zh-CN" dirty="0" smtClean="0"/>
              <a:t>GTH</a:t>
            </a:r>
            <a:r>
              <a:rPr lang="zh-CN" altLang="zh-CN" dirty="0" smtClean="0"/>
              <a:t>发送出去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相比于路径</a:t>
            </a:r>
            <a:r>
              <a:rPr lang="en-US" altLang="zh-CN" dirty="0" smtClean="0"/>
              <a:t>Path B</a:t>
            </a:r>
            <a:r>
              <a:rPr lang="zh-CN" altLang="zh-CN" dirty="0" smtClean="0"/>
              <a:t>，多了一个解码编码的过程和内部扇出的算法，由于内部扇出算法的耗时存在不确定性，本实验只评估减去编码、解码过程节约的时间。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内部用户逻辑做扇出，采用</a:t>
            </a:r>
            <a:r>
              <a:rPr lang="en-US" altLang="zh-CN" dirty="0" smtClean="0"/>
              <a:t>FIFO</a:t>
            </a:r>
            <a:r>
              <a:rPr lang="zh-CN" altLang="zh-CN" dirty="0" smtClean="0"/>
              <a:t>做数据缓存，并且解决跨时钟域的问题，但是</a:t>
            </a:r>
            <a:r>
              <a:rPr lang="en-US" altLang="zh-CN" dirty="0" smtClean="0"/>
              <a:t>FIFO</a:t>
            </a:r>
            <a:r>
              <a:rPr lang="zh-CN" altLang="zh-CN" dirty="0" smtClean="0"/>
              <a:t>会增加额外的延时，在结果计算中扣除掉</a:t>
            </a:r>
            <a:r>
              <a:rPr lang="en-US" altLang="zh-CN" dirty="0" smtClean="0"/>
              <a:t>FIFO</a:t>
            </a:r>
            <a:r>
              <a:rPr lang="zh-CN" altLang="zh-CN" dirty="0" smtClean="0"/>
              <a:t>的引入导致的延迟，准确计算出</a:t>
            </a:r>
            <a:r>
              <a:rPr lang="en-US" altLang="zh-CN" dirty="0" smtClean="0"/>
              <a:t>Path B</a:t>
            </a:r>
            <a:r>
              <a:rPr lang="zh-CN" altLang="zh-CN" dirty="0" smtClean="0"/>
              <a:t>和</a:t>
            </a:r>
            <a:r>
              <a:rPr lang="en-US" altLang="zh-CN" dirty="0" smtClean="0"/>
              <a:t>Path C</a:t>
            </a:r>
            <a:r>
              <a:rPr lang="zh-CN" altLang="zh-CN" dirty="0" smtClean="0"/>
              <a:t>因为扇出方案的不同而带来延迟的差异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62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85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0383-D1F7-4EF0-93F9-1307D9B0DB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47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4BCB-BDBF-4468-BF56-F3AD5F68A0B5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46E-30DB-45DC-9BB2-541D6FD295D3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600E-08D7-4A10-B01E-F7F8C812348A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CA1-5282-45F6-A2E7-EB934960C2A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EDCE-6D8C-44E0-979E-51A2FD4064D8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3F4F-AF27-44BB-B38E-5B5CD105C5BB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41A7-E178-4B7E-90F6-1F1C2081BB8D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9A4F-51DA-46D9-A8D3-A167C40E64F2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A08-7058-4795-9F57-129FF5581F1A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4C75-C60C-41C4-8390-0564B3735BB5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C4A2-60DB-4202-A346-9EB79DF0DE15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2BF0-D4E7-4BCE-9E60-9DE59D9319D8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39EB-602D-4AB5-BDFE-09108C7B48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32563"/>
            <a:ext cx="9144000" cy="2387600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RocketIO</a:t>
            </a:r>
            <a:r>
              <a:rPr lang="zh-CN" altLang="en-US" dirty="0"/>
              <a:t>的低延迟数据扇出的</a:t>
            </a:r>
            <a:r>
              <a:rPr lang="zh-CN" altLang="en-US" dirty="0" smtClean="0"/>
              <a:t>研究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48567"/>
            <a:ext cx="9144000" cy="2038271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err="1"/>
              <a:t>Hanjun</a:t>
            </a:r>
            <a:r>
              <a:rPr lang="en-US" altLang="zh-CN" dirty="0"/>
              <a:t> </a:t>
            </a:r>
            <a:r>
              <a:rPr lang="en-US" altLang="zh-CN" dirty="0" smtClean="0"/>
              <a:t>KOU</a:t>
            </a:r>
            <a:r>
              <a:rPr lang="zh-CN" altLang="en-US" dirty="0" smtClean="0"/>
              <a:t>*</a:t>
            </a:r>
            <a:r>
              <a:rPr lang="en-US" altLang="zh-CN" dirty="0" smtClean="0"/>
              <a:t>,  Zhen-An </a:t>
            </a:r>
            <a:r>
              <a:rPr lang="en-US" altLang="zh-CN" dirty="0"/>
              <a:t>Liu,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Jingzhou</a:t>
            </a:r>
            <a:r>
              <a:rPr lang="en-US" altLang="zh-CN" dirty="0" smtClean="0"/>
              <a:t> Zhao, </a:t>
            </a:r>
            <a:r>
              <a:rPr lang="en-US" altLang="zh-CN" dirty="0" err="1" smtClean="0"/>
              <a:t>Pengcheng</a:t>
            </a:r>
            <a:r>
              <a:rPr lang="en-US" altLang="zh-CN" dirty="0" smtClean="0"/>
              <a:t> Cao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5" y="44746"/>
            <a:ext cx="1762125" cy="12001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6B2-AC7F-4C49-9011-DA76D99F9394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基于</a:t>
            </a:r>
            <a:r>
              <a:rPr lang="en-US" altLang="zh-CN"/>
              <a:t>RocketIO</a:t>
            </a:r>
            <a:r>
              <a:rPr lang="zh-CN" altLang="en-US"/>
              <a:t>的低延迟数据扇出的研究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676" y="0"/>
            <a:ext cx="10515600" cy="809297"/>
          </a:xfrm>
        </p:spPr>
        <p:txBody>
          <a:bodyPr/>
          <a:lstStyle/>
          <a:p>
            <a:r>
              <a:rPr lang="en-US" altLang="zh-CN" sz="3600">
                <a:solidFill>
                  <a:prstClr val="black"/>
                </a:solidFill>
              </a:rPr>
              <a:t>GTH</a:t>
            </a:r>
            <a:r>
              <a:rPr lang="zh-CN" altLang="en-US" sz="3600">
                <a:solidFill>
                  <a:prstClr val="black"/>
                </a:solidFill>
              </a:rPr>
              <a:t>扇出</a:t>
            </a:r>
            <a:r>
              <a:rPr lang="en-US" altLang="zh-CN" sz="3600">
                <a:solidFill>
                  <a:prstClr val="black"/>
                </a:solidFill>
              </a:rPr>
              <a:t>lantency</a:t>
            </a:r>
            <a:r>
              <a:rPr lang="zh-CN" altLang="en-US" sz="3600">
                <a:solidFill>
                  <a:prstClr val="black"/>
                </a:solidFill>
              </a:rPr>
              <a:t>测量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09911"/>
              </p:ext>
            </p:extLst>
          </p:nvPr>
        </p:nvGraphicFramePr>
        <p:xfrm>
          <a:off x="315706" y="3865243"/>
          <a:ext cx="5506596" cy="2399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92"/>
                <a:gridCol w="936432"/>
                <a:gridCol w="1021026"/>
                <a:gridCol w="1497046"/>
                <a:gridCol w="1280900"/>
              </a:tblGrid>
              <a:tr h="67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Connect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Mode 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Total </a:t>
                      </a:r>
                      <a:endParaRPr lang="zh-CN" sz="1400" b="1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Transceiver</a:t>
                      </a:r>
                      <a:endParaRPr lang="zh-CN" sz="1400" b="1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Minipod</a:t>
                      </a: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 Latency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Fiber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Latency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altLang="zh-CN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29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17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4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@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250MHz(1TX-1RX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7.5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@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250MHz(6m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49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26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8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@250MHz(2TX-2RX)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15 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@250MHz(12m)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57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34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8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@250MHz(2TX-2RX)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15 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@250MHz(12m)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257827" y="3992679"/>
            <a:ext cx="5368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ILA</a:t>
            </a:r>
            <a:r>
              <a:rPr lang="zh-CN" altLang="zh-CN" dirty="0"/>
              <a:t>对链路信号采样的结果，设置</a:t>
            </a:r>
            <a:r>
              <a:rPr lang="en-US" altLang="zh-CN" dirty="0"/>
              <a:t>GT0</a:t>
            </a:r>
            <a:r>
              <a:rPr lang="zh-CN" altLang="zh-CN" dirty="0"/>
              <a:t>的</a:t>
            </a:r>
            <a:r>
              <a:rPr lang="en-US" altLang="zh-CN" dirty="0"/>
              <a:t>TX</a:t>
            </a:r>
            <a:r>
              <a:rPr lang="zh-CN" altLang="zh-CN" dirty="0"/>
              <a:t>端采样到特殊字符</a:t>
            </a:r>
            <a:r>
              <a:rPr lang="en-US" altLang="zh-CN" dirty="0"/>
              <a:t>32’b01010101</a:t>
            </a:r>
            <a:r>
              <a:rPr lang="zh-CN" altLang="zh-CN" dirty="0"/>
              <a:t>作为触发条件，依次标记各路</a:t>
            </a:r>
            <a:r>
              <a:rPr lang="en-US" altLang="zh-CN" dirty="0"/>
              <a:t>GTH RX</a:t>
            </a:r>
            <a:r>
              <a:rPr lang="zh-CN" altLang="zh-CN" dirty="0"/>
              <a:t>端接收到特殊字符的时刻，计算时钟差值。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257827" y="5260183"/>
            <a:ext cx="512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dirty="0"/>
              <a:t>经过</a:t>
            </a:r>
            <a:r>
              <a:rPr lang="en-US" altLang="zh-CN" dirty="0"/>
              <a:t>19</a:t>
            </a:r>
            <a:r>
              <a:rPr lang="zh-CN" altLang="en-US" dirty="0"/>
              <a:t>小时的长时间测试，误码一直为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zh-CN" altLang="en-US" dirty="0" smtClean="0"/>
              <a:t>误码率小于</a:t>
            </a:r>
            <a:r>
              <a:rPr lang="en-US" altLang="zh-CN" dirty="0" smtClean="0"/>
              <a:t>1.5E-14</a:t>
            </a:r>
            <a:r>
              <a:rPr lang="zh-CN" altLang="en-US" dirty="0"/>
              <a:t>，链路是可靠的。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3" y="855339"/>
            <a:ext cx="11531552" cy="28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363" y="159853"/>
            <a:ext cx="10515600" cy="689234"/>
          </a:xfrm>
        </p:spPr>
        <p:txBody>
          <a:bodyPr>
            <a:normAutofit/>
          </a:bodyPr>
          <a:lstStyle/>
          <a:p>
            <a:r>
              <a:rPr lang="zh-CN" altLang="en-US" sz="3600"/>
              <a:t>结果分析和总结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27315"/>
              </p:ext>
            </p:extLst>
          </p:nvPr>
        </p:nvGraphicFramePr>
        <p:xfrm>
          <a:off x="209264" y="1445839"/>
          <a:ext cx="5219998" cy="94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798"/>
                <a:gridCol w="869798"/>
                <a:gridCol w="869798"/>
                <a:gridCol w="869798"/>
                <a:gridCol w="870403"/>
                <a:gridCol w="870403"/>
              </a:tblGrid>
              <a:tr h="572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FPGA RX interface</a:t>
                      </a:r>
                      <a:endParaRPr lang="zh-CN" sz="105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Comma Detect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8B/10B decoder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Rx Elastic Buffer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RX PMA Latency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RXUSRCLK</a:t>
                      </a:r>
                      <a:endParaRPr lang="zh-CN" sz="105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XCLK + 30UI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XCLK</a:t>
                      </a:r>
                      <a:endParaRPr lang="zh-CN" sz="105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</a:t>
                      </a:r>
                      <a:endParaRPr lang="zh-CN" sz="105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221 UI</a:t>
                      </a:r>
                      <a:endParaRPr lang="zh-CN" sz="105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 11 clocks</a:t>
                      </a:r>
                      <a:endParaRPr lang="zh-CN" altLang="zh-CN" sz="1050" kern="10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altLang="zh-CN" sz="105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04426"/>
              </p:ext>
            </p:extLst>
          </p:nvPr>
        </p:nvGraphicFramePr>
        <p:xfrm>
          <a:off x="200086" y="2565303"/>
          <a:ext cx="5219998" cy="84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796"/>
                <a:gridCol w="869796"/>
                <a:gridCol w="869796"/>
                <a:gridCol w="869796"/>
                <a:gridCol w="870407"/>
                <a:gridCol w="870407"/>
              </a:tblGrid>
              <a:tr h="486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FPGA TX interface</a:t>
                      </a:r>
                      <a:endParaRPr lang="zh-CN" sz="1050" kern="10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8B/10B decoder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Tx Elastic Buffer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TX PMA and Interface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TX PMA Latency 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TXUSRCLK</a:t>
                      </a:r>
                      <a:endParaRPr lang="zh-CN" sz="1050" b="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TXUSRCLK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altLang="zh-CN" sz="1050" kern="1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~4</a:t>
                      </a:r>
                      <a:r>
                        <a:rPr lang="en-US" sz="1050" kern="1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XCLK</a:t>
                      </a:r>
                      <a:endParaRPr lang="zh-CN" sz="1050" kern="10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XCLK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60.5 </a:t>
                      </a:r>
                      <a:r>
                        <a:rPr lang="en-US" sz="1050" kern="1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UI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6.5</a:t>
                      </a:r>
                      <a:r>
                        <a:rPr lang="en-US" altLang="zh-CN" sz="1050" kern="10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-8.5</a:t>
                      </a:r>
                      <a:r>
                        <a:rPr lang="en-US" sz="1050" kern="10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clocks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@250MHz</a:t>
                      </a:r>
                      <a:endParaRPr lang="zh-CN" sz="1050" kern="10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410196" y="1057895"/>
            <a:ext cx="219553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dirty="0"/>
              <a:t>GTH</a:t>
            </a:r>
            <a:r>
              <a:rPr lang="zh-CN" altLang="zh-CN" sz="1400" dirty="0"/>
              <a:t>的</a:t>
            </a:r>
            <a:r>
              <a:rPr lang="en-US" altLang="zh-CN" sz="1400" dirty="0"/>
              <a:t>TX/RX</a:t>
            </a:r>
            <a:r>
              <a:rPr lang="zh-CN" altLang="zh-CN" sz="1400" dirty="0"/>
              <a:t>的延迟</a:t>
            </a:r>
            <a:r>
              <a:rPr lang="zh-CN" altLang="zh-CN" sz="1400" dirty="0" smtClean="0"/>
              <a:t>分布表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36915" y="3949284"/>
            <a:ext cx="10723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Path 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GTH TX </a:t>
            </a:r>
            <a:r>
              <a:rPr lang="zh-CN" altLang="en-US" dirty="0" smtClean="0"/>
              <a:t>加上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RX</a:t>
            </a:r>
            <a:r>
              <a:rPr lang="zh-CN" altLang="en-US" dirty="0" smtClean="0"/>
              <a:t>，延迟在</a:t>
            </a:r>
            <a:r>
              <a:rPr lang="en-US" altLang="zh-CN" dirty="0" smtClean="0"/>
              <a:t>17.5</a:t>
            </a:r>
            <a:r>
              <a:rPr lang="zh-CN" altLang="en-US" dirty="0" smtClean="0"/>
              <a:t>个时钟，与</a:t>
            </a:r>
            <a:r>
              <a:rPr lang="en-US" altLang="zh-CN" dirty="0" smtClean="0"/>
              <a:t>GTH</a:t>
            </a:r>
            <a:r>
              <a:rPr lang="zh-CN" altLang="en-US" dirty="0" smtClean="0"/>
              <a:t>延迟理论值</a:t>
            </a:r>
            <a:r>
              <a:rPr lang="en-US" altLang="zh-CN" dirty="0" smtClean="0"/>
              <a:t>17.5~19.5</a:t>
            </a:r>
            <a:r>
              <a:rPr lang="zh-CN" altLang="en-US" dirty="0" smtClean="0"/>
              <a:t>个时钟范围吻合。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en-US" altLang="zh-CN" dirty="0" smtClean="0"/>
              <a:t>Path B</a:t>
            </a:r>
            <a:r>
              <a:rPr lang="zh-CN" altLang="en-US" dirty="0" smtClean="0"/>
              <a:t>：两个</a:t>
            </a:r>
            <a:r>
              <a:rPr lang="en-US" altLang="zh-CN" dirty="0" smtClean="0"/>
              <a:t>GTH</a:t>
            </a:r>
            <a:r>
              <a:rPr lang="zh-CN" altLang="en-US" dirty="0" smtClean="0"/>
              <a:t>通道的延迟为</a:t>
            </a:r>
            <a:r>
              <a:rPr lang="en-US" altLang="zh-CN" dirty="0" smtClean="0"/>
              <a:t>35</a:t>
            </a:r>
            <a:r>
              <a:rPr lang="zh-CN" altLang="en-US" dirty="0" smtClean="0"/>
              <a:t>个时钟，减去</a:t>
            </a:r>
            <a:r>
              <a:rPr lang="en-US" altLang="zh-CN" dirty="0" smtClean="0"/>
              <a:t>TX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RX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PCS</a:t>
            </a:r>
            <a:r>
              <a:rPr lang="zh-CN" altLang="en-US" dirty="0" smtClean="0"/>
              <a:t>部分的延迟（共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个时钟），为</a:t>
            </a:r>
            <a:r>
              <a:rPr lang="en-US" altLang="zh-CN" dirty="0" smtClean="0"/>
              <a:t>27</a:t>
            </a:r>
            <a:r>
              <a:rPr lang="zh-CN" altLang="en-US" dirty="0" smtClean="0"/>
              <a:t>和时钟，与测试结果</a:t>
            </a:r>
            <a:r>
              <a:rPr lang="en-US" altLang="zh-CN" dirty="0" smtClean="0"/>
              <a:t>26</a:t>
            </a:r>
            <a:r>
              <a:rPr lang="zh-CN" altLang="en-US" dirty="0" smtClean="0"/>
              <a:t>时钟接近。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en-US" altLang="zh-CN" dirty="0" smtClean="0"/>
              <a:t>Path C</a:t>
            </a:r>
            <a:r>
              <a:rPr lang="zh-CN" altLang="en-US" dirty="0" smtClean="0"/>
              <a:t>：</a:t>
            </a:r>
            <a:r>
              <a:rPr lang="zh-CN" altLang="en-US" dirty="0" smtClean="0"/>
              <a:t>减掉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引入</a:t>
            </a:r>
            <a:r>
              <a:rPr lang="zh-CN" altLang="en-US" dirty="0" smtClean="0"/>
              <a:t>的延迟，测量出两个</a:t>
            </a:r>
            <a:r>
              <a:rPr lang="en-US" altLang="zh-CN" dirty="0" smtClean="0"/>
              <a:t>TX-RX</a:t>
            </a:r>
            <a:r>
              <a:rPr lang="zh-CN" altLang="en-US" dirty="0" smtClean="0"/>
              <a:t>的延迟为</a:t>
            </a:r>
            <a:r>
              <a:rPr lang="en-US" altLang="zh-CN" dirty="0" smtClean="0"/>
              <a:t>34</a:t>
            </a:r>
            <a:r>
              <a:rPr lang="zh-CN" altLang="en-US" dirty="0" smtClean="0"/>
              <a:t>个时钟，与理论值</a:t>
            </a:r>
            <a:r>
              <a:rPr lang="en-US" altLang="zh-CN" dirty="0" smtClean="0"/>
              <a:t>35</a:t>
            </a:r>
            <a:r>
              <a:rPr lang="zh-CN" altLang="en-US" dirty="0" smtClean="0"/>
              <a:t>个时钟接近。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zh-CN" altLang="en-US" dirty="0" smtClean="0"/>
              <a:t>结论：使用</a:t>
            </a:r>
            <a:r>
              <a:rPr lang="en-US" altLang="zh-CN" dirty="0" smtClean="0"/>
              <a:t>far-end PMA</a:t>
            </a:r>
            <a:r>
              <a:rPr lang="zh-CN" altLang="en-US" dirty="0" smtClean="0"/>
              <a:t>回环做扇出，可以节约</a:t>
            </a:r>
            <a:r>
              <a:rPr lang="en-US" altLang="zh-CN" dirty="0"/>
              <a:t> </a:t>
            </a:r>
            <a:r>
              <a:rPr lang="en-US" altLang="zh-CN" b="1" dirty="0"/>
              <a:t>8 </a:t>
            </a:r>
            <a:r>
              <a:rPr lang="en-US" altLang="zh-CN" b="1" dirty="0" smtClean="0"/>
              <a:t>clocks</a:t>
            </a:r>
            <a:r>
              <a:rPr lang="en-US" altLang="zh-CN" dirty="0" smtClean="0"/>
              <a:t>@250MHz</a:t>
            </a:r>
            <a:r>
              <a:rPr lang="zh-CN" altLang="en-US" dirty="0" smtClean="0"/>
              <a:t>，占据</a:t>
            </a:r>
            <a:r>
              <a:rPr lang="en-US" altLang="zh-CN" dirty="0" smtClean="0"/>
              <a:t>GTH</a:t>
            </a:r>
            <a:r>
              <a:rPr lang="zh-CN" altLang="en-US" dirty="0" smtClean="0"/>
              <a:t>做通道扇出耗时的</a:t>
            </a:r>
            <a:r>
              <a:rPr lang="en-US" altLang="zh-CN" dirty="0" smtClean="0"/>
              <a:t>23%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34944"/>
              </p:ext>
            </p:extLst>
          </p:nvPr>
        </p:nvGraphicFramePr>
        <p:xfrm>
          <a:off x="6193992" y="1017036"/>
          <a:ext cx="5506596" cy="232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92"/>
                <a:gridCol w="936432"/>
                <a:gridCol w="1021026"/>
                <a:gridCol w="1497046"/>
                <a:gridCol w="1280900"/>
              </a:tblGrid>
              <a:tr h="64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Connect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Mode 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Total </a:t>
                      </a:r>
                      <a:endParaRPr lang="zh-CN" sz="1400" b="1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Transceiver</a:t>
                      </a:r>
                      <a:endParaRPr lang="zh-CN" sz="1400" b="1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Minipod</a:t>
                      </a: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 Latency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Fiber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Latency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altLang="zh-CN" sz="14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29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17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4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@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250MHz(1TX-1RX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7.5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@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250MHz(6m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49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26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8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@250MHz(2TX-2RX)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15 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@250MHz(12m)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Path </a:t>
                      </a:r>
                      <a:r>
                        <a:rPr 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zh-CN" sz="14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57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34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200" kern="100" smtClean="0">
                          <a:solidFill>
                            <a:sysClr val="windowText" lastClr="000000"/>
                          </a:solidFill>
                          <a:effectLst/>
                        </a:rPr>
                        <a:t>8 </a:t>
                      </a: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@250MHz(2TX-2RX)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15 clocks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@250MHz(12m)</a:t>
                      </a:r>
                      <a:endParaRPr lang="zh-CN" sz="1200" kern="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6600" dirty="0" smtClean="0"/>
              <a:t>                    </a:t>
            </a:r>
          </a:p>
          <a:p>
            <a:pPr marL="0" indent="0">
              <a:buNone/>
            </a:pPr>
            <a:r>
              <a:rPr lang="en-US" altLang="zh-CN" sz="6600" dirty="0" smtClean="0"/>
              <a:t>                </a:t>
            </a:r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CB3B-970C-4ED8-910E-DF18F6CD4D90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96" y="187843"/>
            <a:ext cx="10515600" cy="763879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附录 </a:t>
            </a:r>
            <a:r>
              <a:rPr lang="en-US" altLang="zh-CN" sz="3600" dirty="0" smtClean="0"/>
              <a:t>– </a:t>
            </a:r>
            <a:r>
              <a:rPr lang="zh-CN" altLang="en-US" sz="2400" dirty="0" smtClean="0"/>
              <a:t>测试实物图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8" name="Picture 4" descr="C:\Users\kouhj\Desktop\测试实物图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1" y="1633954"/>
            <a:ext cx="7481328" cy="40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CN" altLang="en-US" sz="2800" dirty="0"/>
              <a:t>背景</a:t>
            </a:r>
            <a:r>
              <a:rPr lang="zh-CN" altLang="en-US" sz="2800" dirty="0" smtClean="0"/>
              <a:t>介绍</a:t>
            </a:r>
            <a:endParaRPr lang="en-US" altLang="zh-CN" sz="2800" dirty="0"/>
          </a:p>
          <a:p>
            <a:pPr marL="685800" lvl="2">
              <a:spcBef>
                <a:spcPts val="1000"/>
              </a:spcBef>
            </a:pPr>
            <a:r>
              <a:rPr lang="zh-CN" altLang="en-US" dirty="0" smtClean="0"/>
              <a:t>背景简介</a:t>
            </a:r>
            <a:endParaRPr lang="en-US" altLang="zh-CN" dirty="0"/>
          </a:p>
          <a:p>
            <a:pPr marL="685800" lvl="2">
              <a:spcBef>
                <a:spcPts val="1000"/>
              </a:spcBef>
            </a:pPr>
            <a:r>
              <a:rPr lang="zh-CN" altLang="en-US" dirty="0" smtClean="0"/>
              <a:t>需求和方案</a:t>
            </a:r>
            <a:endParaRPr lang="en-US" altLang="zh-CN" dirty="0" smtClean="0"/>
          </a:p>
          <a:p>
            <a:pPr marL="228600" lvl="1">
              <a:spcBef>
                <a:spcPts val="1800"/>
              </a:spcBef>
            </a:pPr>
            <a:r>
              <a:rPr lang="en-US" altLang="zh-CN" sz="2800" dirty="0" smtClean="0"/>
              <a:t>GTH</a:t>
            </a:r>
            <a:r>
              <a:rPr lang="zh-CN" altLang="zh-CN" sz="2800" dirty="0" smtClean="0"/>
              <a:t>回环扇出</a:t>
            </a:r>
            <a:endParaRPr lang="en-US" altLang="zh-CN" sz="2800" dirty="0" smtClean="0"/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GTH</a:t>
            </a:r>
            <a:r>
              <a:rPr lang="zh-CN" altLang="zh-CN" dirty="0" smtClean="0"/>
              <a:t>收发器结构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GTH</a:t>
            </a:r>
            <a:r>
              <a:rPr lang="zh-CN" altLang="en-US" dirty="0" smtClean="0"/>
              <a:t>扇出验证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GTH</a:t>
            </a:r>
            <a:r>
              <a:rPr lang="zh-CN" altLang="en-US" dirty="0" smtClean="0"/>
              <a:t>扇出</a:t>
            </a:r>
            <a:r>
              <a:rPr lang="en-US" altLang="zh-CN" dirty="0" smtClean="0"/>
              <a:t>latency</a:t>
            </a:r>
            <a:r>
              <a:rPr lang="zh-CN" altLang="en-US" dirty="0" smtClean="0"/>
              <a:t>测量</a:t>
            </a:r>
            <a:endParaRPr lang="en-US" altLang="zh-CN" dirty="0" smtClean="0"/>
          </a:p>
          <a:p>
            <a:pPr marL="228600" lvl="1">
              <a:spcBef>
                <a:spcPts val="1800"/>
              </a:spcBef>
            </a:pPr>
            <a:r>
              <a:rPr lang="zh-CN" altLang="en-US" sz="2800" dirty="0" smtClean="0"/>
              <a:t>结果分析</a:t>
            </a:r>
            <a:endParaRPr lang="en-US" altLang="zh-CN" sz="2800" dirty="0" smtClean="0"/>
          </a:p>
          <a:p>
            <a:pPr marL="228600" lvl="1">
              <a:spcBef>
                <a:spcPts val="1000"/>
              </a:spcBef>
            </a:pPr>
            <a:endParaRPr lang="en-US" altLang="zh-CN" sz="2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B940-5E1F-439B-ACC4-6EF7E68728C6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82" y="35941"/>
            <a:ext cx="11218718" cy="915035"/>
          </a:xfrm>
        </p:spPr>
        <p:txBody>
          <a:bodyPr>
            <a:normAutofit/>
          </a:bodyPr>
          <a:lstStyle/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背景介绍 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–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背景简介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3E6-9D1C-41DA-8286-06EB380EC26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24530" y="2415412"/>
            <a:ext cx="143063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EBF-C18E-44BF-B0EB-45C1315CD937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1151" y="1152962"/>
            <a:ext cx="4059621" cy="17268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CMS</a:t>
            </a:r>
            <a:r>
              <a:rPr lang="zh-CN" altLang="en-US" sz="2000" dirty="0" smtClean="0"/>
              <a:t>一期硬件触发系统</a:t>
            </a:r>
            <a:endParaRPr lang="zh-CN" altLang="en-US" sz="2000" dirty="0"/>
          </a:p>
          <a:p>
            <a:pPr lvl="1">
              <a:lnSpc>
                <a:spcPct val="120000"/>
              </a:lnSpc>
            </a:pPr>
            <a:r>
              <a:rPr lang="zh-CN" altLang="zh-CN" sz="1800" dirty="0"/>
              <a:t>新老系统并行兼容的设计</a:t>
            </a:r>
            <a:r>
              <a:rPr lang="zh-CN" altLang="zh-CN" sz="1800" dirty="0" smtClean="0"/>
              <a:t>思想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en-US" altLang="zh-CN" sz="1800" dirty="0" smtClean="0">
                <a:latin typeface="+mn-ea"/>
              </a:rPr>
              <a:t>CPPF</a:t>
            </a:r>
            <a:r>
              <a:rPr lang="zh-CN" altLang="en-US" sz="1800" dirty="0" smtClean="0">
                <a:latin typeface="+mn-ea"/>
              </a:rPr>
              <a:t>系统</a:t>
            </a:r>
            <a:r>
              <a:rPr lang="zh-CN" altLang="zh-CN" sz="1800" dirty="0" smtClean="0">
                <a:latin typeface="+mn-ea"/>
              </a:rPr>
              <a:t>位置</a:t>
            </a:r>
            <a:r>
              <a:rPr lang="zh-CN" altLang="en-US" sz="1800" dirty="0" smtClean="0">
                <a:latin typeface="+mn-ea"/>
              </a:rPr>
              <a:t>示意</a:t>
            </a:r>
            <a:endParaRPr lang="en-US" altLang="zh-CN" sz="1800" dirty="0" smtClean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latin typeface="+mn-ea"/>
              </a:rPr>
              <a:t>CPPF</a:t>
            </a:r>
            <a:r>
              <a:rPr lang="zh-CN" altLang="zh-CN" sz="1800" dirty="0">
                <a:latin typeface="+mn-ea"/>
              </a:rPr>
              <a:t>硬件电路板</a:t>
            </a:r>
            <a:endParaRPr lang="en-US" altLang="zh-CN" sz="18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1800" dirty="0" smtClean="0"/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0" y="2855846"/>
            <a:ext cx="4078014" cy="29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79" y="774558"/>
            <a:ext cx="356238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281579" y="5107725"/>
            <a:ext cx="3412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 smtClean="0">
                <a:latin typeface="+mn-ea"/>
              </a:rPr>
              <a:t>整体的触发结构分为四层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zh-CN" altLang="zh-CN" sz="1600" dirty="0" smtClean="0">
                <a:latin typeface="+mn-ea"/>
              </a:rPr>
              <a:t>探测器信号层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zh-CN" altLang="zh-CN" sz="1600" dirty="0" smtClean="0">
                <a:latin typeface="+mn-ea"/>
              </a:rPr>
              <a:t>数据预处理层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en-US" altLang="zh-CN" sz="1600" dirty="0" smtClean="0">
                <a:latin typeface="+mn-ea"/>
              </a:rPr>
              <a:t>µ</a:t>
            </a:r>
            <a:r>
              <a:rPr lang="zh-CN" altLang="zh-CN" sz="1600" dirty="0" smtClean="0">
                <a:latin typeface="+mn-ea"/>
              </a:rPr>
              <a:t>子径迹寻找层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zh-CN" altLang="zh-CN" sz="1600" dirty="0" smtClean="0">
                <a:latin typeface="+mn-ea"/>
              </a:rPr>
              <a:t>全局</a:t>
            </a:r>
            <a:r>
              <a:rPr lang="en-US" altLang="zh-CN" sz="1600" dirty="0" smtClean="0">
                <a:latin typeface="+mn-ea"/>
              </a:rPr>
              <a:t>µ</a:t>
            </a:r>
            <a:r>
              <a:rPr lang="zh-CN" altLang="zh-CN" sz="1600" dirty="0" smtClean="0">
                <a:latin typeface="+mn-ea"/>
              </a:rPr>
              <a:t>触发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1087212" y="6031055"/>
            <a:ext cx="3143809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1400" dirty="0"/>
              <a:t>新旧</a:t>
            </a:r>
            <a:r>
              <a:rPr lang="en-US" altLang="zh-CN" sz="1400" dirty="0"/>
              <a:t>L1µ</a:t>
            </a:r>
            <a:r>
              <a:rPr lang="zh-CN" altLang="zh-CN" sz="1400" dirty="0"/>
              <a:t>子</a:t>
            </a:r>
            <a:r>
              <a:rPr lang="zh-CN" altLang="zh-CN" sz="1400" dirty="0" smtClean="0"/>
              <a:t>探测器</a:t>
            </a:r>
            <a:r>
              <a:rPr lang="zh-CN" altLang="en-US" sz="1400" dirty="0" smtClean="0"/>
              <a:t>一级</a:t>
            </a:r>
            <a:r>
              <a:rPr lang="zh-CN" altLang="zh-CN" sz="1400" dirty="0" smtClean="0"/>
              <a:t>触发系统示意图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5371821" y="4477573"/>
            <a:ext cx="334739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µ</a:t>
            </a:r>
            <a:r>
              <a:rPr lang="zh-CN" altLang="zh-CN" sz="1400" dirty="0"/>
              <a:t>子探测器触发</a:t>
            </a:r>
            <a:r>
              <a:rPr lang="zh-CN" altLang="zh-CN" sz="1400" dirty="0" smtClean="0"/>
              <a:t>系统</a:t>
            </a:r>
            <a:r>
              <a:rPr lang="zh-CN" altLang="en-US" sz="1400" dirty="0" smtClean="0"/>
              <a:t>各个子系统</a:t>
            </a:r>
            <a:r>
              <a:rPr lang="zh-CN" altLang="zh-CN" sz="1400" dirty="0" smtClean="0"/>
              <a:t>位置</a:t>
            </a:r>
            <a:r>
              <a:rPr lang="zh-CN" altLang="en-US" sz="1400" dirty="0" smtClean="0"/>
              <a:t>示意</a:t>
            </a:r>
            <a:endParaRPr lang="zh-CN" altLang="en-US" sz="1400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134" y="3430504"/>
            <a:ext cx="2739314" cy="219287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074072" y="1364360"/>
            <a:ext cx="2951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设计方案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中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CPPF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需要将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重叠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区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RPC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探测器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击中信号扇出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给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OMTF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EMTF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16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实际运行时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，重叠区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RPC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探测器的击中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则是由分光器做一层扇出，分发给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CPPF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OMTF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0A08-7058-4795-9F57-129FF5581F1A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35082" y="141045"/>
            <a:ext cx="11218718" cy="7102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lvl="2" indent="-228600" rtl="0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kern="0" dirty="0" smtClean="0">
                <a:solidFill>
                  <a:sysClr val="windowText" lastClr="000000"/>
                </a:solidFill>
              </a:rPr>
              <a:t>背景介绍 </a:t>
            </a:r>
            <a:r>
              <a:rPr lang="en-US" altLang="zh-CN" sz="3600" kern="0" dirty="0" smtClean="0">
                <a:solidFill>
                  <a:sysClr val="windowText" lastClr="000000"/>
                </a:solidFill>
              </a:rPr>
              <a:t>– </a:t>
            </a:r>
            <a:r>
              <a:rPr lang="zh-CN" altLang="en-US" sz="2400" kern="0" dirty="0" smtClean="0">
                <a:solidFill>
                  <a:sysClr val="windowText" lastClr="000000"/>
                </a:solidFill>
              </a:rPr>
              <a:t>需求和方案 </a:t>
            </a:r>
            <a:endParaRPr lang="en-US" altLang="zh-CN" sz="32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85" y="588579"/>
            <a:ext cx="7200800" cy="2741533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39208" y="1227288"/>
            <a:ext cx="3618187" cy="14641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CMS</a:t>
            </a:r>
            <a:r>
              <a:rPr lang="zh-CN" altLang="en-US" sz="2000" dirty="0" smtClean="0"/>
              <a:t>触发系统</a:t>
            </a:r>
            <a:r>
              <a:rPr lang="en-US" altLang="zh-CN" sz="2000" dirty="0" smtClean="0"/>
              <a:t>phase II</a:t>
            </a:r>
            <a:r>
              <a:rPr lang="zh-CN" altLang="en-US" sz="2000" dirty="0" smtClean="0"/>
              <a:t>升级</a:t>
            </a: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需求提出：传输质量、链路闭环、减小延迟</a:t>
            </a:r>
            <a:endParaRPr lang="en-US" altLang="zh-CN" sz="1800" dirty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方案设想：</a:t>
            </a:r>
            <a:r>
              <a:rPr lang="en-US" altLang="zh-CN" sz="1800" dirty="0" smtClean="0"/>
              <a:t>GTH loopback</a:t>
            </a:r>
            <a:r>
              <a:rPr lang="zh-CN" altLang="en-US" sz="1800" dirty="0" smtClean="0"/>
              <a:t>扇出</a:t>
            </a:r>
            <a:endParaRPr lang="en-US" altLang="zh-CN" sz="1800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10" y="3769916"/>
            <a:ext cx="2924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5" y="3620232"/>
            <a:ext cx="3638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701950" y="3872030"/>
            <a:ext cx="3222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采用</a:t>
            </a:r>
            <a:r>
              <a:rPr lang="en-US" altLang="zh-CN" dirty="0" smtClean="0"/>
              <a:t>GTH</a:t>
            </a:r>
            <a:r>
              <a:rPr lang="zh-CN" altLang="en-US" dirty="0" smtClean="0"/>
              <a:t>做</a:t>
            </a:r>
            <a:r>
              <a:rPr lang="zh-CN" altLang="en-US" dirty="0"/>
              <a:t>数据</a:t>
            </a:r>
            <a:r>
              <a:rPr lang="zh-CN" altLang="en-US" dirty="0" smtClean="0"/>
              <a:t>扇出</a:t>
            </a:r>
            <a:r>
              <a:rPr lang="zh-CN" altLang="en-US" dirty="0" smtClean="0"/>
              <a:t>，增加延迟，但可以形成</a:t>
            </a:r>
            <a:r>
              <a:rPr lang="zh-CN" altLang="en-US" dirty="0" smtClean="0"/>
              <a:t>完整链路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采用</a:t>
            </a:r>
            <a:r>
              <a:rPr lang="en-US" altLang="zh-CN" dirty="0" smtClean="0"/>
              <a:t>GTH</a:t>
            </a:r>
            <a:r>
              <a:rPr lang="zh-CN" altLang="en-US" dirty="0" smtClean="0"/>
              <a:t>提供的</a:t>
            </a:r>
            <a:r>
              <a:rPr lang="en-US" altLang="zh-CN" dirty="0" smtClean="0"/>
              <a:t>loopback</a:t>
            </a:r>
            <a:r>
              <a:rPr lang="zh-CN" altLang="en-US" dirty="0" smtClean="0"/>
              <a:t>做扇出，尽可能降低延迟。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05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27" y="135928"/>
            <a:ext cx="10515600" cy="736431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GTH</a:t>
            </a:r>
            <a:r>
              <a:rPr lang="zh-CN" altLang="en-US" sz="3600" dirty="0" smtClean="0"/>
              <a:t>回环扇出 </a:t>
            </a:r>
            <a:r>
              <a:rPr lang="en-US" altLang="zh-CN" sz="3600" dirty="0"/>
              <a:t>- </a:t>
            </a:r>
            <a:r>
              <a:rPr lang="en-US" altLang="zh-CN" sz="2400" dirty="0"/>
              <a:t>GTH</a:t>
            </a:r>
            <a:r>
              <a:rPr lang="zh-CN" altLang="en-US" sz="2400" dirty="0"/>
              <a:t>收发器</a:t>
            </a:r>
            <a:r>
              <a:rPr lang="zh-CN" altLang="en-US" sz="2400" dirty="0" smtClean="0"/>
              <a:t>结构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7" y="1154090"/>
            <a:ext cx="4585139" cy="219441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接收：</a:t>
            </a:r>
            <a:r>
              <a:rPr lang="en-US" altLang="zh-CN" sz="2000" dirty="0"/>
              <a:t>RX </a:t>
            </a:r>
            <a:r>
              <a:rPr lang="en-US" altLang="zh-CN" sz="2000" dirty="0" smtClean="0"/>
              <a:t>EQ</a:t>
            </a:r>
            <a:r>
              <a:rPr lang="zh-CN" altLang="en-US" sz="2000" dirty="0" smtClean="0"/>
              <a:t>量化数据、</a:t>
            </a:r>
            <a:r>
              <a:rPr lang="en-US" altLang="zh-CN" sz="2000" dirty="0" smtClean="0"/>
              <a:t>CDR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SIPO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Comma </a:t>
            </a:r>
            <a:r>
              <a:rPr lang="zh-CN" altLang="en-US" sz="2000" dirty="0" smtClean="0"/>
              <a:t>码检测、数据对齐、</a:t>
            </a:r>
            <a:r>
              <a:rPr lang="en-US" altLang="zh-CN" sz="2000" dirty="0" smtClean="0"/>
              <a:t>8B/10B</a:t>
            </a:r>
            <a:r>
              <a:rPr lang="zh-CN" altLang="en-US" sz="2000" dirty="0" smtClean="0"/>
              <a:t>解码、</a:t>
            </a:r>
            <a:r>
              <a:rPr lang="en-US" altLang="zh-CN" sz="2000" dirty="0" smtClean="0"/>
              <a:t>RX Elastic </a:t>
            </a:r>
            <a:r>
              <a:rPr lang="en-US" altLang="zh-CN" sz="2000" dirty="0"/>
              <a:t>Buffer</a:t>
            </a:r>
            <a:r>
              <a:rPr lang="zh-CN" altLang="en-US" sz="2000" dirty="0"/>
              <a:t>调整</a:t>
            </a:r>
            <a:r>
              <a:rPr lang="zh-CN" altLang="en-US" sz="2000" dirty="0" smtClean="0"/>
              <a:t>时钟相位差，</a:t>
            </a:r>
            <a:r>
              <a:rPr lang="en-US" altLang="zh-CN" sz="2000" dirty="0" smtClean="0"/>
              <a:t>RX Interface</a:t>
            </a:r>
          </a:p>
          <a:p>
            <a:r>
              <a:rPr lang="zh-CN" altLang="en-US" sz="2000" dirty="0" smtClean="0"/>
              <a:t>发送：</a:t>
            </a:r>
            <a:r>
              <a:rPr lang="en-US" altLang="zh-CN" sz="2000" dirty="0" smtClean="0"/>
              <a:t>TX Interface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8B/10B</a:t>
            </a:r>
            <a:r>
              <a:rPr lang="zh-CN" altLang="en-US" sz="2000" dirty="0" smtClean="0"/>
              <a:t>编码、</a:t>
            </a:r>
            <a:r>
              <a:rPr lang="en-US" altLang="zh-CN" sz="2000" dirty="0" smtClean="0"/>
              <a:t>PISO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TX </a:t>
            </a:r>
            <a:r>
              <a:rPr lang="en-US" altLang="zh-CN" sz="2000" dirty="0"/>
              <a:t>Pre/Post </a:t>
            </a:r>
            <a:r>
              <a:rPr lang="en-US" altLang="zh-CN" sz="2000" dirty="0" err="1" smtClean="0"/>
              <a:t>Emp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8" name="图片 7" descr="C:\Users\kouhj\Desktop\GTXE2_CHANNEL Primitive Top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662075"/>
            <a:ext cx="6033687" cy="522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 descr="C:\Users\kouhj\Desktop\Loopback Testing Over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73819"/>
            <a:ext cx="5446651" cy="16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23527" y="5418230"/>
            <a:ext cx="562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mtClean="0"/>
              <a:t>回环</a:t>
            </a:r>
            <a:r>
              <a:rPr lang="zh-CN" altLang="en-US" smtClean="0"/>
              <a:t>：</a:t>
            </a:r>
            <a:r>
              <a:rPr lang="zh-CN" altLang="zh-CN" smtClean="0"/>
              <a:t>传输</a:t>
            </a:r>
            <a:r>
              <a:rPr lang="zh-CN" altLang="zh-CN"/>
              <a:t>的数据流被折回到数据源</a:t>
            </a:r>
            <a:r>
              <a:rPr lang="zh-CN" altLang="zh-CN" smtClean="0"/>
              <a:t>端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48298"/>
            <a:ext cx="11508829" cy="612337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en-US" altLang="zh-CN" sz="3200" dirty="0" smtClean="0"/>
              <a:t>GTH</a:t>
            </a:r>
            <a:r>
              <a:rPr lang="zh-CN" altLang="en-US" sz="3200" dirty="0" smtClean="0"/>
              <a:t>扇出验证</a:t>
            </a:r>
            <a:endParaRPr lang="en-US" altLang="zh-CN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" y="1012398"/>
            <a:ext cx="11046372" cy="25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64486" y="3793131"/>
            <a:ext cx="10073463" cy="2311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实验目的：</a:t>
            </a:r>
            <a:r>
              <a:rPr lang="zh-CN" altLang="zh-CN" sz="2000" dirty="0"/>
              <a:t>需要验证</a:t>
            </a:r>
            <a:r>
              <a:rPr lang="zh-CN" altLang="zh-CN" sz="2000" dirty="0" smtClean="0"/>
              <a:t>数据</a:t>
            </a:r>
            <a:r>
              <a:rPr lang="zh-CN" altLang="en-US" sz="2000" dirty="0" smtClean="0"/>
              <a:t>在</a:t>
            </a:r>
            <a:r>
              <a:rPr lang="zh-CN" altLang="zh-CN" sz="2000" dirty="0" smtClean="0"/>
              <a:t>通过</a:t>
            </a:r>
            <a:r>
              <a:rPr lang="zh-CN" altLang="zh-CN" sz="2000" dirty="0"/>
              <a:t>远端</a:t>
            </a:r>
            <a:r>
              <a:rPr lang="en-US" altLang="zh-CN" sz="2000" dirty="0"/>
              <a:t>PMA</a:t>
            </a:r>
            <a:r>
              <a:rPr lang="zh-CN" altLang="zh-CN" sz="2000" dirty="0"/>
              <a:t>回环路径（</a:t>
            </a:r>
            <a:r>
              <a:rPr lang="en-US" altLang="zh-CN" sz="2000" dirty="0"/>
              <a:t>Path B</a:t>
            </a:r>
            <a:r>
              <a:rPr lang="zh-CN" altLang="zh-CN" sz="2000" dirty="0"/>
              <a:t>）的同时也会扇出到远端</a:t>
            </a:r>
            <a:r>
              <a:rPr lang="en-US" altLang="zh-CN" sz="2000" dirty="0"/>
              <a:t>RX</a:t>
            </a:r>
            <a:r>
              <a:rPr lang="zh-CN" altLang="zh-CN" sz="2000" dirty="0"/>
              <a:t>端的用户接口（</a:t>
            </a:r>
            <a:r>
              <a:rPr lang="en-US" altLang="zh-CN" sz="2000" dirty="0"/>
              <a:t>Path A</a:t>
            </a:r>
            <a:r>
              <a:rPr lang="zh-CN" altLang="zh-CN" sz="2000" dirty="0" smtClean="0"/>
              <a:t>）</a:t>
            </a:r>
            <a:endParaRPr lang="en-US" altLang="zh-CN" sz="2400" dirty="0" smtClean="0"/>
          </a:p>
          <a:p>
            <a:r>
              <a:rPr lang="zh-CN" altLang="en-US" sz="2400" dirty="0" smtClean="0"/>
              <a:t>设计方案：</a:t>
            </a:r>
            <a:endParaRPr lang="en-US" altLang="zh-CN" sz="2400" dirty="0" smtClean="0"/>
          </a:p>
          <a:p>
            <a:pPr lvl="1"/>
            <a:r>
              <a:rPr lang="en-US" altLang="zh-CN" sz="1800" dirty="0"/>
              <a:t>GT0 </a:t>
            </a:r>
            <a:r>
              <a:rPr lang="zh-CN" altLang="en-US" sz="1800" dirty="0"/>
              <a:t>按照正常的传输模式配置， </a:t>
            </a:r>
            <a:r>
              <a:rPr lang="en-US" altLang="zh-CN" sz="1800" dirty="0"/>
              <a:t>GT0</a:t>
            </a:r>
            <a:r>
              <a:rPr lang="zh-CN" altLang="en-US" sz="1800" dirty="0"/>
              <a:t>的</a:t>
            </a:r>
            <a:r>
              <a:rPr lang="en-US" altLang="zh-CN" sz="1800" dirty="0"/>
              <a:t>TX data</a:t>
            </a:r>
            <a:r>
              <a:rPr lang="zh-CN" altLang="en-US" sz="1800" dirty="0"/>
              <a:t>设置为</a:t>
            </a:r>
            <a:r>
              <a:rPr lang="en-US" altLang="zh-CN" sz="1800" dirty="0" smtClean="0"/>
              <a:t>0x00-3e</a:t>
            </a:r>
            <a:r>
              <a:rPr lang="zh-CN" altLang="en-US" sz="1800" dirty="0" smtClean="0"/>
              <a:t>的</a:t>
            </a:r>
            <a:r>
              <a:rPr lang="zh-CN" altLang="en-US" sz="1800" b="1" dirty="0"/>
              <a:t>递增</a:t>
            </a:r>
            <a:r>
              <a:rPr lang="zh-CN" altLang="en-US" sz="1800" dirty="0"/>
              <a:t>数据</a:t>
            </a:r>
          </a:p>
          <a:p>
            <a:pPr lvl="1"/>
            <a:r>
              <a:rPr lang="en-US" altLang="zh-CN" sz="1800" dirty="0"/>
              <a:t>GT1 </a:t>
            </a:r>
            <a:r>
              <a:rPr lang="zh-CN" altLang="en-US" sz="1800" dirty="0"/>
              <a:t>设置为远端</a:t>
            </a:r>
            <a:r>
              <a:rPr lang="en-US" altLang="zh-CN" sz="1800" dirty="0"/>
              <a:t>PMA</a:t>
            </a:r>
            <a:r>
              <a:rPr lang="zh-CN" altLang="en-US" sz="1800" dirty="0"/>
              <a:t>回环， </a:t>
            </a:r>
            <a:r>
              <a:rPr lang="en-US" altLang="zh-CN" sz="1800" dirty="0"/>
              <a:t>GT1 </a:t>
            </a:r>
            <a:r>
              <a:rPr lang="zh-CN" altLang="en-US" sz="1800" dirty="0"/>
              <a:t>的</a:t>
            </a:r>
            <a:r>
              <a:rPr lang="en-US" altLang="zh-CN" sz="1800" dirty="0"/>
              <a:t>TX data</a:t>
            </a:r>
            <a:r>
              <a:rPr lang="zh-CN" altLang="en-US" sz="1800" dirty="0"/>
              <a:t>设置</a:t>
            </a:r>
            <a:r>
              <a:rPr lang="zh-CN" altLang="en-US" sz="1800" dirty="0" smtClean="0"/>
              <a:t>为</a:t>
            </a:r>
            <a:r>
              <a:rPr lang="en-US" altLang="zh-CN" sz="1800" b="1" dirty="0" smtClean="0"/>
              <a:t>32b’959595bc</a:t>
            </a:r>
            <a:endParaRPr lang="en-US" altLang="zh-CN" sz="1800" b="1" dirty="0"/>
          </a:p>
          <a:p>
            <a:pPr lvl="1"/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6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03" y="91857"/>
            <a:ext cx="10515600" cy="769992"/>
          </a:xfrm>
        </p:spPr>
        <p:txBody>
          <a:bodyPr>
            <a:normAutofit/>
          </a:bodyPr>
          <a:lstStyle/>
          <a:p>
            <a:r>
              <a:rPr lang="en-US" altLang="zh-CN" sz="3600"/>
              <a:t>GTH</a:t>
            </a:r>
            <a:r>
              <a:rPr lang="zh-CN" altLang="en-US" sz="3600"/>
              <a:t>扇出验证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8" name="Picture 3" descr="C:\Users\kouhj\Desktop\cppf_loopback_test\test_picture\03020100_95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 b="41100"/>
          <a:stretch>
            <a:fillRect/>
          </a:stretch>
        </p:blipFill>
        <p:spPr bwMode="auto">
          <a:xfrm>
            <a:off x="518736" y="3024286"/>
            <a:ext cx="11154527" cy="16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80" y="872948"/>
            <a:ext cx="7088983" cy="16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33400" y="5222933"/>
            <a:ext cx="1071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测试结果</a:t>
            </a:r>
            <a:r>
              <a:rPr lang="zh-CN" altLang="zh-CN" dirty="0" smtClean="0"/>
              <a:t>：</a:t>
            </a:r>
            <a:r>
              <a:rPr lang="en-US" altLang="zh-CN" dirty="0"/>
              <a:t>GT0 </a:t>
            </a:r>
            <a:r>
              <a:rPr lang="zh-CN" altLang="en-US" dirty="0"/>
              <a:t>和 </a:t>
            </a:r>
            <a:r>
              <a:rPr lang="en-US" altLang="zh-CN" dirty="0"/>
              <a:t>GT1 </a:t>
            </a:r>
            <a:r>
              <a:rPr lang="zh-CN" altLang="en-US" dirty="0"/>
              <a:t>的</a:t>
            </a:r>
            <a:r>
              <a:rPr lang="en-US" altLang="zh-CN" dirty="0"/>
              <a:t>RX</a:t>
            </a:r>
            <a:r>
              <a:rPr lang="zh-CN" altLang="en-US" dirty="0"/>
              <a:t>端接收</a:t>
            </a:r>
            <a:r>
              <a:rPr lang="zh-CN" altLang="en-US" dirty="0" smtClean="0"/>
              <a:t>到相同的</a:t>
            </a:r>
            <a:r>
              <a:rPr lang="zh-CN" altLang="en-US" dirty="0"/>
              <a:t>递增</a:t>
            </a:r>
            <a:r>
              <a:rPr lang="zh-CN" altLang="en-US" dirty="0" smtClean="0"/>
              <a:t>数据序列，</a:t>
            </a:r>
            <a:r>
              <a:rPr lang="zh-CN" altLang="en-US" dirty="0"/>
              <a:t>则验证了远端</a:t>
            </a:r>
            <a:r>
              <a:rPr lang="en-US" altLang="zh-CN" dirty="0"/>
              <a:t>PMA</a:t>
            </a:r>
            <a:r>
              <a:rPr lang="zh-CN" altLang="en-US" dirty="0"/>
              <a:t>回环扇出功能的</a:t>
            </a:r>
            <a:r>
              <a:rPr lang="zh-CN" altLang="en-US" dirty="0" smtClean="0"/>
              <a:t>可行性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007" y="118773"/>
            <a:ext cx="10515600" cy="76999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GTH</a:t>
            </a:r>
            <a:r>
              <a:rPr lang="zh-CN" altLang="en-US" sz="3600" dirty="0"/>
              <a:t>扇出</a:t>
            </a:r>
            <a:r>
              <a:rPr lang="en-US" altLang="zh-CN" sz="3600" dirty="0" smtClean="0"/>
              <a:t>latency</a:t>
            </a:r>
            <a:r>
              <a:rPr lang="zh-CN" altLang="en-US" sz="3600" dirty="0"/>
              <a:t>测量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6891"/>
            <a:ext cx="8359080" cy="306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9254"/>
            <a:ext cx="7748655" cy="143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547081" y="2429264"/>
            <a:ext cx="315753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/>
              <a:t>Path B</a:t>
            </a:r>
            <a:r>
              <a:rPr lang="zh-CN" altLang="zh-CN" sz="1400"/>
              <a:t>为远端</a:t>
            </a:r>
            <a:r>
              <a:rPr lang="en-US" altLang="zh-CN" sz="1400"/>
              <a:t>PMA</a:t>
            </a:r>
            <a:r>
              <a:rPr lang="zh-CN" altLang="zh-CN" sz="1400"/>
              <a:t>回环扇出数据的通路</a:t>
            </a:r>
            <a:endParaRPr lang="zh-CN" altLang="en-US" sz="1400"/>
          </a:p>
        </p:txBody>
      </p:sp>
      <p:sp>
        <p:nvSpPr>
          <p:cNvPr id="15" name="矩形 14"/>
          <p:cNvSpPr/>
          <p:nvPr/>
        </p:nvSpPr>
        <p:spPr>
          <a:xfrm>
            <a:off x="2746301" y="5976489"/>
            <a:ext cx="2759089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/>
              <a:t>Path C</a:t>
            </a:r>
            <a:r>
              <a:rPr lang="zh-CN" altLang="zh-CN" sz="1400"/>
              <a:t>为</a:t>
            </a:r>
            <a:r>
              <a:rPr lang="en-US" altLang="zh-CN" sz="1400"/>
              <a:t>GTH</a:t>
            </a:r>
            <a:r>
              <a:rPr lang="zh-CN" altLang="zh-CN" sz="1400"/>
              <a:t>通道扇出的数据路径</a:t>
            </a:r>
            <a:endParaRPr lang="zh-CN" altLang="en-US" sz="140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457376" y="943034"/>
            <a:ext cx="3596084" cy="55294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数据路径：</a:t>
            </a:r>
            <a:endParaRPr lang="en-US" altLang="zh-CN" sz="2400" dirty="0" smtClean="0"/>
          </a:p>
          <a:p>
            <a:pPr lvl="1"/>
            <a:r>
              <a:rPr lang="en-US" altLang="zh-CN" sz="1800" dirty="0" smtClean="0"/>
              <a:t>Path B: </a:t>
            </a:r>
            <a:r>
              <a:rPr lang="en-US" altLang="zh-CN" sz="1800" dirty="0"/>
              <a:t>GT0 TX </a:t>
            </a:r>
            <a:r>
              <a:rPr lang="zh-CN" altLang="en-US" sz="1800" dirty="0"/>
              <a:t>端</a:t>
            </a:r>
            <a:r>
              <a:rPr lang="en-US" altLang="zh-CN" sz="1800" dirty="0"/>
              <a:t>PCS </a:t>
            </a:r>
            <a:r>
              <a:rPr lang="zh-CN" altLang="en-US" sz="1800" dirty="0"/>
              <a:t>和</a:t>
            </a:r>
            <a:r>
              <a:rPr lang="en-US" altLang="zh-CN" sz="1800" dirty="0"/>
              <a:t>PMA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/>
              <a:t>GT1 RX </a:t>
            </a:r>
            <a:r>
              <a:rPr lang="zh-CN" altLang="en-US" sz="1800" dirty="0"/>
              <a:t>端 </a:t>
            </a:r>
            <a:r>
              <a:rPr lang="en-US" altLang="zh-CN" sz="1800" dirty="0"/>
              <a:t>PMA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 smtClean="0">
                <a:sym typeface="Wingdings" panose="05000000000000000000" pitchFamily="2" charset="2"/>
              </a:rPr>
              <a:t>GT1 </a:t>
            </a:r>
            <a:r>
              <a:rPr lang="en-US" altLang="zh-CN" sz="1800" dirty="0">
                <a:sym typeface="Wingdings" panose="05000000000000000000" pitchFamily="2" charset="2"/>
              </a:rPr>
              <a:t>TX </a:t>
            </a:r>
            <a:r>
              <a:rPr lang="zh-CN" altLang="en-US" sz="1800" dirty="0" smtClean="0">
                <a:sym typeface="Wingdings" panose="05000000000000000000" pitchFamily="2" charset="2"/>
              </a:rPr>
              <a:t>端</a:t>
            </a:r>
            <a:r>
              <a:rPr lang="en-US" altLang="zh-CN" sz="1800" dirty="0" smtClean="0">
                <a:sym typeface="Wingdings" panose="05000000000000000000" pitchFamily="2" charset="2"/>
              </a:rPr>
              <a:t>PMA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 smtClean="0">
                <a:sym typeface="Wingdings" panose="05000000000000000000" pitchFamily="2" charset="2"/>
              </a:rPr>
              <a:t>GT0 </a:t>
            </a:r>
            <a:r>
              <a:rPr lang="en-US" altLang="zh-CN" sz="1800" dirty="0">
                <a:sym typeface="Wingdings" panose="05000000000000000000" pitchFamily="2" charset="2"/>
              </a:rPr>
              <a:t>RX </a:t>
            </a:r>
            <a:r>
              <a:rPr lang="zh-CN" altLang="en-US" sz="1800" dirty="0">
                <a:sym typeface="Wingdings" panose="05000000000000000000" pitchFamily="2" charset="2"/>
              </a:rPr>
              <a:t>端 </a:t>
            </a:r>
            <a:r>
              <a:rPr lang="en-US" altLang="zh-CN" sz="1800" dirty="0">
                <a:sym typeface="Wingdings" panose="05000000000000000000" pitchFamily="2" charset="2"/>
              </a:rPr>
              <a:t>PMA </a:t>
            </a:r>
            <a:r>
              <a:rPr lang="zh-CN" altLang="en-US" sz="1800" dirty="0">
                <a:sym typeface="Wingdings" panose="05000000000000000000" pitchFamily="2" charset="2"/>
              </a:rPr>
              <a:t>和</a:t>
            </a:r>
            <a:r>
              <a:rPr lang="en-US" altLang="zh-CN" sz="1800" dirty="0">
                <a:sym typeface="Wingdings" panose="05000000000000000000" pitchFamily="2" charset="2"/>
              </a:rPr>
              <a:t>PCS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Path C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GT0 TX </a:t>
            </a:r>
            <a:r>
              <a:rPr lang="zh-CN" altLang="en-US" sz="1800" dirty="0" smtClean="0"/>
              <a:t>端</a:t>
            </a:r>
            <a:r>
              <a:rPr lang="en-US" altLang="zh-CN" sz="1800" dirty="0" smtClean="0"/>
              <a:t>PCS 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PMA </a:t>
            </a:r>
            <a:r>
              <a:rPr lang="en-US" altLang="zh-CN" sz="1800" dirty="0" smtClean="0">
                <a:sym typeface="Wingdings" panose="05000000000000000000" pitchFamily="2" charset="2"/>
              </a:rPr>
              <a:t> </a:t>
            </a:r>
            <a:r>
              <a:rPr lang="en-US" altLang="zh-CN" sz="1800" dirty="0" smtClean="0"/>
              <a:t>GT1 RX </a:t>
            </a:r>
            <a:r>
              <a:rPr lang="zh-CN" altLang="en-US" sz="1800" dirty="0" smtClean="0"/>
              <a:t>端 </a:t>
            </a:r>
            <a:r>
              <a:rPr lang="en-US" altLang="zh-CN" sz="1800" dirty="0" smtClean="0"/>
              <a:t>PMA 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PCS </a:t>
            </a:r>
            <a:r>
              <a:rPr lang="en-US" altLang="zh-CN" sz="1800" dirty="0">
                <a:sym typeface="Wingdings" panose="05000000000000000000" pitchFamily="2" charset="2"/>
              </a:rPr>
              <a:t> FIFO  </a:t>
            </a:r>
            <a:r>
              <a:rPr lang="en-US" altLang="zh-CN" sz="1800" dirty="0" smtClean="0">
                <a:sym typeface="Wingdings" panose="05000000000000000000" pitchFamily="2" charset="2"/>
              </a:rPr>
              <a:t>GT2 </a:t>
            </a:r>
            <a:r>
              <a:rPr lang="en-US" altLang="zh-CN" sz="1800" dirty="0">
                <a:sym typeface="Wingdings" panose="05000000000000000000" pitchFamily="2" charset="2"/>
              </a:rPr>
              <a:t>TX </a:t>
            </a:r>
            <a:r>
              <a:rPr lang="zh-CN" altLang="en-US" sz="1800" dirty="0">
                <a:sym typeface="Wingdings" panose="05000000000000000000" pitchFamily="2" charset="2"/>
              </a:rPr>
              <a:t>端</a:t>
            </a:r>
            <a:r>
              <a:rPr lang="en-US" altLang="zh-CN" sz="1800" dirty="0">
                <a:sym typeface="Wingdings" panose="05000000000000000000" pitchFamily="2" charset="2"/>
              </a:rPr>
              <a:t>PCS </a:t>
            </a:r>
            <a:r>
              <a:rPr lang="zh-CN" altLang="en-US" sz="1800" dirty="0">
                <a:sym typeface="Wingdings" panose="05000000000000000000" pitchFamily="2" charset="2"/>
              </a:rPr>
              <a:t>和</a:t>
            </a:r>
            <a:r>
              <a:rPr lang="en-US" altLang="zh-CN" sz="1800" dirty="0">
                <a:sym typeface="Wingdings" panose="05000000000000000000" pitchFamily="2" charset="2"/>
              </a:rPr>
              <a:t>PMA  </a:t>
            </a:r>
            <a:r>
              <a:rPr lang="en-US" altLang="zh-CN" sz="1800" dirty="0" smtClean="0">
                <a:sym typeface="Wingdings" panose="05000000000000000000" pitchFamily="2" charset="2"/>
              </a:rPr>
              <a:t>GT3 </a:t>
            </a:r>
            <a:r>
              <a:rPr lang="en-US" altLang="zh-CN" sz="1800" dirty="0">
                <a:sym typeface="Wingdings" panose="05000000000000000000" pitchFamily="2" charset="2"/>
              </a:rPr>
              <a:t>RX </a:t>
            </a:r>
            <a:r>
              <a:rPr lang="zh-CN" altLang="en-US" sz="1800" dirty="0">
                <a:sym typeface="Wingdings" panose="05000000000000000000" pitchFamily="2" charset="2"/>
              </a:rPr>
              <a:t>端 </a:t>
            </a:r>
            <a:r>
              <a:rPr lang="en-US" altLang="zh-CN" sz="1800" dirty="0">
                <a:sym typeface="Wingdings" panose="05000000000000000000" pitchFamily="2" charset="2"/>
              </a:rPr>
              <a:t>PMA </a:t>
            </a:r>
            <a:r>
              <a:rPr lang="zh-CN" altLang="en-US" sz="1800" dirty="0">
                <a:sym typeface="Wingdings" panose="05000000000000000000" pitchFamily="2" charset="2"/>
              </a:rPr>
              <a:t>和</a:t>
            </a:r>
            <a:r>
              <a:rPr lang="en-US" altLang="zh-CN" sz="1800" dirty="0">
                <a:sym typeface="Wingdings" panose="05000000000000000000" pitchFamily="2" charset="2"/>
              </a:rPr>
              <a:t>PCS </a:t>
            </a:r>
            <a:endParaRPr lang="en-US" altLang="zh-CN" sz="1800" dirty="0" smtClean="0">
              <a:sym typeface="Wingdings" panose="05000000000000000000" pitchFamily="2" charset="2"/>
            </a:endParaRPr>
          </a:p>
          <a:p>
            <a:r>
              <a:rPr lang="zh-CN" altLang="en-US" sz="2400" dirty="0" smtClean="0"/>
              <a:t>方案</a:t>
            </a:r>
            <a:r>
              <a:rPr lang="zh-CN" altLang="en-US" sz="2400" dirty="0"/>
              <a:t>细节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zh-CN" altLang="zh-CN" sz="1800" dirty="0" smtClean="0"/>
              <a:t>由于</a:t>
            </a:r>
            <a:r>
              <a:rPr lang="zh-CN" altLang="zh-CN" sz="1800" dirty="0"/>
              <a:t>内部扇出算法的耗时存在不确定性，本实验只评估减去编码、解码过程节约的</a:t>
            </a:r>
            <a:r>
              <a:rPr lang="zh-CN" altLang="zh-CN" sz="1800" dirty="0" smtClean="0"/>
              <a:t>时间</a:t>
            </a:r>
            <a:endParaRPr lang="en-US" altLang="zh-CN" sz="1800" dirty="0"/>
          </a:p>
          <a:p>
            <a:pPr lvl="1"/>
            <a:r>
              <a:rPr lang="zh-CN" altLang="zh-CN" sz="1800" dirty="0"/>
              <a:t>内部用户逻辑做扇出，采用</a:t>
            </a:r>
            <a:r>
              <a:rPr lang="en-US" altLang="zh-CN" sz="1800" dirty="0"/>
              <a:t>FIFO</a:t>
            </a:r>
            <a:r>
              <a:rPr lang="zh-CN" altLang="zh-CN" sz="1800" dirty="0"/>
              <a:t>做数据缓存，并且解决跨时钟域的</a:t>
            </a:r>
            <a:r>
              <a:rPr lang="zh-CN" altLang="zh-CN" sz="1800" dirty="0" smtClean="0"/>
              <a:t>问题</a:t>
            </a:r>
            <a:endParaRPr lang="zh-CN" altLang="en-US" sz="1800" dirty="0"/>
          </a:p>
          <a:p>
            <a:pPr lvl="1"/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6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518" y="154919"/>
            <a:ext cx="10515600" cy="759481"/>
          </a:xfrm>
        </p:spPr>
        <p:txBody>
          <a:bodyPr/>
          <a:lstStyle/>
          <a:p>
            <a:r>
              <a:rPr lang="en-US" altLang="zh-CN" sz="3600" dirty="0">
                <a:solidFill>
                  <a:prstClr val="black"/>
                </a:solidFill>
              </a:rPr>
              <a:t>GTH</a:t>
            </a:r>
            <a:r>
              <a:rPr lang="zh-CN" altLang="en-US" sz="3600" dirty="0">
                <a:solidFill>
                  <a:prstClr val="black"/>
                </a:solidFill>
              </a:rPr>
              <a:t>扇出</a:t>
            </a:r>
            <a:r>
              <a:rPr lang="en-US" altLang="zh-CN" sz="3600" dirty="0" smtClean="0">
                <a:solidFill>
                  <a:prstClr val="black"/>
                </a:solidFill>
              </a:rPr>
              <a:t>latency</a:t>
            </a:r>
            <a:r>
              <a:rPr lang="zh-CN" altLang="en-US" sz="3600" dirty="0">
                <a:solidFill>
                  <a:prstClr val="black"/>
                </a:solidFill>
              </a:rPr>
              <a:t>测量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9EB-602D-4AB5-BDFE-09108C7B484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D125-455B-4E26-9271-87546AF0EAD1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基于</a:t>
            </a:r>
            <a:r>
              <a:rPr lang="en-US" altLang="zh-CN" smtClean="0"/>
              <a:t>RocketIO</a:t>
            </a:r>
            <a:r>
              <a:rPr lang="zh-CN" altLang="en-US" smtClean="0"/>
              <a:t>的低延迟数据扇出的研究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1" y="1089193"/>
            <a:ext cx="6253400" cy="32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148958" y="1253990"/>
            <a:ext cx="443737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/>
              <a:t>GTH</a:t>
            </a:r>
            <a:r>
              <a:rPr lang="zh-CN" altLang="en-US" b="1" dirty="0"/>
              <a:t>设置：</a:t>
            </a:r>
            <a:r>
              <a:rPr lang="en-US" altLang="zh-CN" dirty="0"/>
              <a:t>32bit</a:t>
            </a:r>
            <a:r>
              <a:rPr lang="zh-CN" altLang="en-US" dirty="0"/>
              <a:t>递增数据、</a:t>
            </a:r>
            <a:r>
              <a:rPr lang="en-US" altLang="zh-CN" dirty="0"/>
              <a:t>10Gb/s</a:t>
            </a:r>
            <a:r>
              <a:rPr lang="zh-CN" altLang="en-US" dirty="0"/>
              <a:t>、</a:t>
            </a:r>
            <a:r>
              <a:rPr lang="en-US" altLang="zh-CN" dirty="0"/>
              <a:t>125MHz</a:t>
            </a:r>
            <a:r>
              <a:rPr lang="zh-CN" altLang="en-US" dirty="0"/>
              <a:t>的参考时钟、使能</a:t>
            </a:r>
            <a:r>
              <a:rPr lang="en-US" altLang="zh-CN" dirty="0" err="1"/>
              <a:t>Tx</a:t>
            </a:r>
            <a:r>
              <a:rPr lang="en-US" altLang="zh-CN" dirty="0"/>
              <a:t> buffer</a:t>
            </a:r>
            <a:r>
              <a:rPr lang="zh-CN" altLang="en-US" dirty="0"/>
              <a:t>，旁路</a:t>
            </a:r>
            <a:r>
              <a:rPr lang="en-US" altLang="zh-CN" dirty="0"/>
              <a:t>Rx buffer</a:t>
            </a:r>
            <a:r>
              <a:rPr lang="zh-CN" altLang="en-US" dirty="0"/>
              <a:t>，</a:t>
            </a:r>
            <a:r>
              <a:rPr lang="en-US" altLang="zh-CN" dirty="0"/>
              <a:t>8B/10B</a:t>
            </a:r>
            <a:r>
              <a:rPr lang="zh-CN" altLang="en-US" dirty="0"/>
              <a:t>编码、</a:t>
            </a:r>
            <a:r>
              <a:rPr lang="en-US" altLang="zh-CN" dirty="0"/>
              <a:t>comma</a:t>
            </a:r>
            <a:r>
              <a:rPr lang="zh-CN" altLang="en-US" dirty="0"/>
              <a:t>检测、字节对齐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b="1" dirty="0"/>
              <a:t>实验环境：</a:t>
            </a:r>
            <a:r>
              <a:rPr lang="en-US" altLang="zh-CN" dirty="0"/>
              <a:t>CPPF</a:t>
            </a:r>
            <a:r>
              <a:rPr lang="zh-CN" altLang="en-US" dirty="0"/>
              <a:t>板卡、</a:t>
            </a:r>
            <a:r>
              <a:rPr lang="en-US" altLang="zh-CN" dirty="0" err="1" smtClean="0"/>
              <a:t>minipod</a:t>
            </a:r>
            <a:r>
              <a:rPr lang="zh-CN" altLang="en-US" dirty="0"/>
              <a:t>做光电转换、</a:t>
            </a:r>
            <a:r>
              <a:rPr lang="en-US" altLang="zh-CN" dirty="0"/>
              <a:t>1</a:t>
            </a:r>
            <a:r>
              <a:rPr lang="zh-CN" altLang="en-US" dirty="0"/>
              <a:t>转</a:t>
            </a:r>
            <a:r>
              <a:rPr lang="en-US" altLang="zh-CN" dirty="0"/>
              <a:t>12</a:t>
            </a:r>
            <a:r>
              <a:rPr lang="zh-CN" altLang="en-US" dirty="0"/>
              <a:t>的光纤（</a:t>
            </a:r>
            <a:r>
              <a:rPr lang="en-US" altLang="zh-CN" dirty="0"/>
              <a:t>3m</a:t>
            </a:r>
            <a:r>
              <a:rPr lang="zh-CN" altLang="en-US" dirty="0"/>
              <a:t>长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zh-CN" altLang="en-US" b="1" dirty="0" smtClean="0"/>
              <a:t>测量工具：</a:t>
            </a:r>
            <a:r>
              <a:rPr lang="en-US" altLang="zh-CN" dirty="0"/>
              <a:t> </a:t>
            </a:r>
            <a:r>
              <a:rPr lang="en-US" altLang="zh-CN" dirty="0" err="1" smtClean="0"/>
              <a:t>Viva</a:t>
            </a:r>
            <a:r>
              <a:rPr lang="en-US" altLang="zh-CN" dirty="0" err="1" smtClean="0"/>
              <a:t>do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Integrated </a:t>
            </a:r>
            <a:r>
              <a:rPr lang="en-US" altLang="zh-CN" dirty="0"/>
              <a:t>Logic </a:t>
            </a:r>
            <a:r>
              <a:rPr lang="en-US" altLang="zh-CN" dirty="0" smtClean="0"/>
              <a:t>Analyzer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ILA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zh-CN" altLang="en-US" b="1" dirty="0" smtClean="0"/>
              <a:t>测量方法：</a:t>
            </a:r>
            <a:r>
              <a:rPr lang="en-US" altLang="zh-CN" dirty="0"/>
              <a:t> GT0</a:t>
            </a:r>
            <a:r>
              <a:rPr lang="zh-CN" altLang="zh-CN" dirty="0"/>
              <a:t>的发送端的</a:t>
            </a:r>
            <a:r>
              <a:rPr lang="zh-CN" altLang="zh-CN" dirty="0" smtClean="0"/>
              <a:t>数据源</a:t>
            </a:r>
            <a:r>
              <a:rPr lang="zh-CN" altLang="en-US" dirty="0" smtClean="0"/>
              <a:t>在</a:t>
            </a:r>
            <a:r>
              <a:rPr lang="zh-CN" altLang="zh-CN" dirty="0" smtClean="0"/>
              <a:t>递增数据</a:t>
            </a:r>
            <a:r>
              <a:rPr lang="zh-CN" altLang="en-US" dirty="0" smtClean="0"/>
              <a:t>序列的头部插入</a:t>
            </a:r>
            <a:r>
              <a:rPr lang="zh-CN" altLang="zh-CN" dirty="0" smtClean="0"/>
              <a:t>一</a:t>
            </a:r>
            <a:r>
              <a:rPr lang="zh-CN" altLang="zh-CN" dirty="0"/>
              <a:t>个特殊的标识数</a:t>
            </a:r>
            <a:r>
              <a:rPr lang="en-US" altLang="zh-CN" b="1" dirty="0"/>
              <a:t>32b’01010101</a:t>
            </a:r>
            <a:r>
              <a:rPr lang="zh-CN" altLang="zh-CN" dirty="0"/>
              <a:t>，在</a:t>
            </a:r>
            <a:r>
              <a:rPr lang="en-US" altLang="zh-CN" dirty="0"/>
              <a:t>ILA</a:t>
            </a:r>
            <a:r>
              <a:rPr lang="zh-CN" altLang="zh-CN" dirty="0"/>
              <a:t>抓取的窗口中只会出现一次，从而只需要计算</a:t>
            </a:r>
            <a:r>
              <a:rPr lang="en-US" altLang="zh-CN" dirty="0"/>
              <a:t>GT0 </a:t>
            </a:r>
            <a:r>
              <a:rPr lang="en-US" altLang="zh-CN" dirty="0" smtClean="0"/>
              <a:t> RX</a:t>
            </a:r>
            <a:r>
              <a:rPr lang="zh-CN" altLang="zh-CN" dirty="0" smtClean="0"/>
              <a:t>和</a:t>
            </a:r>
            <a:r>
              <a:rPr lang="en-US" altLang="zh-CN" dirty="0" smtClean="0"/>
              <a:t> GT3 RX </a:t>
            </a:r>
            <a:r>
              <a:rPr lang="zh-CN" altLang="zh-CN" dirty="0"/>
              <a:t>接收到</a:t>
            </a:r>
            <a:r>
              <a:rPr lang="en-US" altLang="zh-CN" dirty="0"/>
              <a:t>32b’01010101</a:t>
            </a:r>
            <a:r>
              <a:rPr lang="zh-CN" altLang="zh-CN" dirty="0"/>
              <a:t>特殊数据之间的时间差，即为</a:t>
            </a:r>
            <a:r>
              <a:rPr lang="en-US" altLang="zh-CN" dirty="0"/>
              <a:t>Path B</a:t>
            </a:r>
            <a:r>
              <a:rPr lang="zh-CN" altLang="zh-CN" dirty="0"/>
              <a:t>相比于</a:t>
            </a:r>
            <a:r>
              <a:rPr lang="en-US" altLang="zh-CN" dirty="0"/>
              <a:t>Path C</a:t>
            </a:r>
            <a:r>
              <a:rPr lang="zh-CN" altLang="zh-CN" dirty="0"/>
              <a:t>节约的时间。</a:t>
            </a:r>
            <a:endParaRPr lang="en-US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320731" y="47028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在结果计算中扣除掉</a:t>
            </a:r>
            <a:r>
              <a:rPr lang="en-US" altLang="zh-CN" dirty="0"/>
              <a:t>FIFO</a:t>
            </a:r>
            <a:r>
              <a:rPr lang="zh-CN" altLang="zh-CN" dirty="0"/>
              <a:t>的引入导致的延迟，准确计算出</a:t>
            </a:r>
            <a:r>
              <a:rPr lang="en-US" altLang="zh-CN" dirty="0"/>
              <a:t>Path B</a:t>
            </a:r>
            <a:r>
              <a:rPr lang="zh-CN" altLang="zh-CN" dirty="0"/>
              <a:t>和</a:t>
            </a:r>
            <a:r>
              <a:rPr lang="en-US" altLang="zh-CN" dirty="0"/>
              <a:t>Path C</a:t>
            </a:r>
            <a:r>
              <a:rPr lang="zh-CN" altLang="zh-CN" dirty="0" smtClean="0"/>
              <a:t>因为</a:t>
            </a:r>
            <a:r>
              <a:rPr lang="zh-CN" altLang="en-US" dirty="0"/>
              <a:t>传输路径</a:t>
            </a:r>
            <a:r>
              <a:rPr lang="zh-CN" altLang="zh-CN" dirty="0" smtClean="0"/>
              <a:t>的</a:t>
            </a:r>
            <a:r>
              <a:rPr lang="zh-CN" altLang="zh-CN" dirty="0"/>
              <a:t>不同而</a:t>
            </a:r>
            <a:r>
              <a:rPr lang="zh-CN" altLang="zh-CN" dirty="0" smtClean="0"/>
              <a:t>带来</a:t>
            </a:r>
            <a:r>
              <a:rPr lang="zh-CN" altLang="en-US" dirty="0" smtClean="0"/>
              <a:t>的</a:t>
            </a:r>
            <a:r>
              <a:rPr lang="zh-CN" altLang="zh-CN" dirty="0" smtClean="0"/>
              <a:t>延迟差异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1948</Words>
  <Application>Microsoft Office PowerPoint</Application>
  <PresentationFormat>宽屏</PresentationFormat>
  <Paragraphs>226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华文行楷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基于RocketIO的低延迟数据扇出的研究</vt:lpstr>
      <vt:lpstr>报告提纲</vt:lpstr>
      <vt:lpstr>背景介绍 – 背景简介</vt:lpstr>
      <vt:lpstr>PowerPoint 演示文稿</vt:lpstr>
      <vt:lpstr>GTH回环扇出 - GTH收发器结构</vt:lpstr>
      <vt:lpstr>GTH扇出验证</vt:lpstr>
      <vt:lpstr>GTH扇出验证</vt:lpstr>
      <vt:lpstr>GTH扇出latency测量</vt:lpstr>
      <vt:lpstr>GTH扇出latency测量</vt:lpstr>
      <vt:lpstr>GTH扇出lantency测量</vt:lpstr>
      <vt:lpstr>结果分析和总结</vt:lpstr>
      <vt:lpstr>PowerPoint 演示文稿</vt:lpstr>
      <vt:lpstr>附录 – 测试实物图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2017.8-12 研究生考评</dc:title>
  <dc:creator>Administrator</dc:creator>
  <cp:lastModifiedBy>kouhj</cp:lastModifiedBy>
  <cp:revision>168</cp:revision>
  <dcterms:created xsi:type="dcterms:W3CDTF">2017-12-23T14:26:00Z</dcterms:created>
  <dcterms:modified xsi:type="dcterms:W3CDTF">2019-07-16T02:55:24Z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