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70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3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4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381DD-82F0-40C9-9C8F-28A418308FD1}" type="datetimeFigureOut">
              <a:rPr lang="zh-CN" altLang="en-US" smtClean="0"/>
              <a:t>2019-7-10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D4197-BD2C-4DFA-86C5-6FDD12EFC9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6934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D4197-BD2C-4DFA-86C5-6FDD12EFC9B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5943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7A01-2B2A-43DD-9619-450014CDA51F}" type="datetime1">
              <a:rPr lang="zh-CN" altLang="en-US" smtClean="0"/>
              <a:t>2019-7-10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CPPF GBT Status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0452-D87A-4B8C-BFFD-0B5CFACB36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1A85-4FCE-4543-AF6E-8AAB2D16EBB1}" type="datetime1">
              <a:rPr lang="zh-CN" altLang="en-US" smtClean="0"/>
              <a:t>2019-7-10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CPPF GBT Status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0452-D87A-4B8C-BFFD-0B5CFACB36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E24B-B6C5-4EF0-892F-F405A5AC06D1}" type="datetime1">
              <a:rPr lang="zh-CN" altLang="en-US" smtClean="0"/>
              <a:t>2019-7-10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CPPF GBT Status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0452-D87A-4B8C-BFFD-0B5CFACB36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4093" y="252975"/>
            <a:ext cx="9910483" cy="852627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48231"/>
            <a:ext cx="12192000" cy="5022865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D614-001B-4AEB-B0E5-325C0C814582}" type="datetime1">
              <a:rPr lang="zh-CN" altLang="en-US" smtClean="0"/>
              <a:t>2019-7-10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CPPF GBT Status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0452-D87A-4B8C-BFFD-0B5CFACB3617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3" name="直接连接符 12"/>
          <p:cNvCxnSpPr/>
          <p:nvPr userDrawn="1"/>
        </p:nvCxnSpPr>
        <p:spPr>
          <a:xfrm>
            <a:off x="0" y="1105600"/>
            <a:ext cx="12192000" cy="0"/>
          </a:xfrm>
          <a:prstGeom prst="line">
            <a:avLst/>
          </a:prstGeom>
          <a:ln w="254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1107-F047-4262-9767-70F07FD86074}" type="datetime1">
              <a:rPr lang="zh-CN" altLang="en-US" smtClean="0"/>
              <a:t>2019-7-10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CPPF GBT Status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0452-D87A-4B8C-BFFD-0B5CFACB36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6B34-F090-4BEB-ACD3-16E2F65CE887}" type="datetime1">
              <a:rPr lang="zh-CN" altLang="en-US" smtClean="0"/>
              <a:t>2019-7-10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CPPF GBT Status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0452-D87A-4B8C-BFFD-0B5CFACB36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9D2F-876E-406B-AE5F-4D338E3FD695}" type="datetime1">
              <a:rPr lang="zh-CN" altLang="en-US" smtClean="0"/>
              <a:t>2019-7-10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CPPF GBT Status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0452-D87A-4B8C-BFFD-0B5CFACB36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AD4E-5C0B-4B57-8392-E6321164138A}" type="datetime1">
              <a:rPr lang="zh-CN" altLang="en-US" smtClean="0"/>
              <a:t>2019-7-10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CPPF GBT Status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0452-D87A-4B8C-BFFD-0B5CFACB36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B88B-F0EB-4325-A224-5911EC89FEB4}" type="datetime1">
              <a:rPr lang="zh-CN" altLang="en-US" smtClean="0"/>
              <a:t>2019-7-10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CPPF GBT Status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0452-D87A-4B8C-BFFD-0B5CFACB36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E7E5-16DB-4724-9B2E-7C43F8B03E1C}" type="datetime1">
              <a:rPr lang="zh-CN" altLang="en-US" smtClean="0"/>
              <a:t>2019-7-10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CPPF GBT Status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0452-D87A-4B8C-BFFD-0B5CFACB36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FEBD-F111-4764-9B71-8A5A85838F93}" type="datetime1">
              <a:rPr lang="zh-CN" altLang="en-US" smtClean="0"/>
              <a:t>2019-7-10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CPPF GBT Status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0452-D87A-4B8C-BFFD-0B5CFACB36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252973"/>
            <a:ext cx="10515600" cy="9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0" y="1519520"/>
            <a:ext cx="12192000" cy="4751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FFA2C-C339-4B48-B8BD-3F01FFEC4BF9}" type="datetime1">
              <a:rPr lang="zh-CN" altLang="en-US" smtClean="0"/>
              <a:t>2019-7-10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CPPF GBT Status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D0452-D87A-4B8C-BFFD-0B5CFACB36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25831" y="2090058"/>
            <a:ext cx="10284823" cy="1054528"/>
          </a:xfrm>
        </p:spPr>
        <p:txBody>
          <a:bodyPr/>
          <a:lstStyle/>
          <a:p>
            <a:r>
              <a:rPr lang="en-US" altLang="zh-CN" dirty="0" smtClean="0"/>
              <a:t>CPPF</a:t>
            </a:r>
            <a:r>
              <a:rPr lang="zh-CN" altLang="en-US" dirty="0" smtClean="0"/>
              <a:t>系统双固件加载的实现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Pengcheng</a:t>
            </a:r>
            <a:r>
              <a:rPr lang="en-US" altLang="zh-CN" dirty="0" smtClean="0"/>
              <a:t> Cao</a:t>
            </a:r>
            <a:r>
              <a:rPr lang="zh-CN" altLang="en-US" dirty="0" smtClean="0">
                <a:solidFill>
                  <a:srgbClr val="FF0000"/>
                </a:solidFill>
              </a:rPr>
              <a:t>*</a:t>
            </a:r>
            <a:r>
              <a:rPr lang="en-US" altLang="zh-CN" dirty="0" smtClean="0"/>
              <a:t>, </a:t>
            </a:r>
            <a:r>
              <a:rPr lang="en-US" altLang="zh-CN" dirty="0" smtClean="0"/>
              <a:t>Zhen-An </a:t>
            </a:r>
            <a:r>
              <a:rPr lang="en-US" altLang="zh-CN" dirty="0" smtClean="0"/>
              <a:t>Liu, </a:t>
            </a:r>
            <a:r>
              <a:rPr lang="en-US" altLang="zh-CN" dirty="0" err="1" smtClean="0"/>
              <a:t>Jingzhou</a:t>
            </a:r>
            <a:r>
              <a:rPr lang="en-US" altLang="zh-CN" dirty="0" smtClean="0"/>
              <a:t> </a:t>
            </a:r>
            <a:r>
              <a:rPr lang="en-US" altLang="zh-CN" dirty="0" smtClean="0"/>
              <a:t>Zhao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IHEP@CAS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CPPF</a:t>
            </a:r>
            <a:r>
              <a:rPr lang="zh-CN" altLang="en-US" dirty="0"/>
              <a:t>系统双固件加载的实现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0452-D87A-4B8C-BFFD-0B5CFACB3617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F17A-319B-4874-B2B3-2E11A404DCEC}" type="datetime1">
              <a:rPr lang="zh-CN" altLang="en-US" smtClean="0"/>
              <a:t>2019-7-10</a:t>
            </a:fld>
            <a:endParaRPr lang="zh-CN" altLang="en-US"/>
          </a:p>
        </p:txBody>
      </p:sp>
      <p:pic>
        <p:nvPicPr>
          <p:cNvPr id="7" name="图片 6" descr="logo_main20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1077" y="191155"/>
            <a:ext cx="6390640" cy="1441451"/>
          </a:xfrm>
          <a:prstGeom prst="rect">
            <a:avLst/>
          </a:prstGeom>
        </p:spPr>
      </p:pic>
      <p:pic>
        <p:nvPicPr>
          <p:cNvPr id="8" name="图片 7" descr="CMSlogo_color_label_1024_May20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831" y="143511"/>
            <a:ext cx="1442085" cy="144208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24878" y="264478"/>
            <a:ext cx="1762125" cy="1200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报告提纲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39524"/>
            <a:ext cx="8508274" cy="395078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背景介绍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CPPF</a:t>
            </a:r>
            <a:r>
              <a:rPr lang="zh-CN" altLang="en-US" dirty="0" smtClean="0"/>
              <a:t>系统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CPPF</a:t>
            </a:r>
            <a:r>
              <a:rPr lang="zh-CN" altLang="en-US" dirty="0" smtClean="0"/>
              <a:t>固件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双</a:t>
            </a:r>
            <a:r>
              <a:rPr lang="zh-CN" altLang="en-US" dirty="0" smtClean="0"/>
              <a:t>固件加载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测试及验证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总结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D614-001B-4AEB-B0E5-325C0C814582}" type="datetime1">
              <a:rPr lang="zh-CN" altLang="en-US" smtClean="0"/>
              <a:t>2019-7-10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CPPF</a:t>
            </a:r>
            <a:r>
              <a:rPr lang="zh-CN" altLang="en-US" dirty="0"/>
              <a:t>系统双固件加载的实现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0452-D87A-4B8C-BFFD-0B5CFACB361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7707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4094" y="252975"/>
            <a:ext cx="2729370" cy="852627"/>
          </a:xfrm>
        </p:spPr>
        <p:txBody>
          <a:bodyPr/>
          <a:lstStyle/>
          <a:p>
            <a:r>
              <a:rPr lang="zh-CN" altLang="en-US" dirty="0" smtClean="0"/>
              <a:t>背景介绍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D614-001B-4AEB-B0E5-325C0C814582}" type="datetime1">
              <a:rPr lang="zh-CN" altLang="en-US" smtClean="0"/>
              <a:t>2019-7-11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CPPF</a:t>
            </a:r>
            <a:r>
              <a:rPr lang="zh-CN" altLang="en-US" dirty="0"/>
              <a:t>系统双固件加载的实现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0452-D87A-4B8C-BFFD-0B5CFACB3617}" type="slidenum">
              <a:rPr lang="zh-CN" altLang="en-US" smtClean="0"/>
              <a:t>3</a:t>
            </a:fld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704216" y="3492137"/>
            <a:ext cx="5018496" cy="2864215"/>
            <a:chOff x="6433275" y="2183493"/>
            <a:chExt cx="5018496" cy="2864215"/>
          </a:xfrm>
        </p:grpSpPr>
        <p:pic>
          <p:nvPicPr>
            <p:cNvPr id="4098" name="图片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3275" y="2183493"/>
              <a:ext cx="5018496" cy="2864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圆角矩形 6"/>
            <p:cNvSpPr/>
            <p:nvPr/>
          </p:nvSpPr>
          <p:spPr>
            <a:xfrm>
              <a:off x="9501051" y="2952206"/>
              <a:ext cx="766355" cy="505097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340" y="3717559"/>
            <a:ext cx="5039428" cy="263879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459763" y="1350830"/>
            <a:ext cx="54794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7175">
              <a:spcAft>
                <a:spcPts val="0"/>
              </a:spcAft>
            </a:pPr>
            <a:r>
              <a:rPr lang="en-GB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 CPPF</a:t>
            </a:r>
            <a:r>
              <a:rPr lang="zh-CN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系统则是</a:t>
            </a:r>
            <a:r>
              <a:rPr lang="en-GB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CMS</a:t>
            </a:r>
            <a:r>
              <a:rPr lang="zh-CN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实验一期升级的一级触发子系统之一，负责以</a:t>
            </a:r>
            <a:r>
              <a:rPr lang="en-GB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1.6 Gb/s</a:t>
            </a:r>
            <a:r>
              <a:rPr lang="zh-CN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的速率接收端盖区和重叠区的</a:t>
            </a:r>
            <a:r>
              <a:rPr lang="en-GB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RPC</a:t>
            </a:r>
            <a:r>
              <a:rPr lang="zh-CN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探测器的击中信息，在进行簇查找、角度转换之后，将数据合并，以</a:t>
            </a:r>
            <a:r>
              <a:rPr lang="en-GB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10 Gb/s</a:t>
            </a:r>
            <a:r>
              <a:rPr lang="zh-CN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的速率发送到端盖</a:t>
            </a:r>
            <a:r>
              <a:rPr lang="en-GB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μ</a:t>
            </a:r>
            <a:r>
              <a:rPr lang="zh-CN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子径迹查找系统。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257175">
              <a:spcAft>
                <a:spcPts val="0"/>
              </a:spcAft>
            </a:pPr>
            <a:r>
              <a:rPr lang="en-US" altLang="zh-CN" dirty="0" smtClean="0"/>
              <a:t>   </a:t>
            </a:r>
            <a:r>
              <a:rPr lang="zh-CN" altLang="zh-CN" dirty="0" smtClean="0"/>
              <a:t>高能</a:t>
            </a:r>
            <a:r>
              <a:rPr lang="zh-CN" altLang="zh-CN" dirty="0"/>
              <a:t>所触发实验室承建了该系统中</a:t>
            </a:r>
            <a:r>
              <a:rPr lang="en-US" altLang="zh-CN" dirty="0"/>
              <a:t>CPPF</a:t>
            </a:r>
            <a:r>
              <a:rPr lang="zh-CN" altLang="zh-CN" dirty="0"/>
              <a:t>硬件电路板的设计建造以及相应固件软件开发实现等工作。</a:t>
            </a:r>
            <a:endParaRPr lang="zh-CN" altLang="zh-CN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203312" y="1630296"/>
            <a:ext cx="54794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7175">
              <a:spcAft>
                <a:spcPts val="0"/>
              </a:spcAft>
            </a:pPr>
            <a:r>
              <a:rPr lang="en-GB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 CPPF</a:t>
            </a:r>
            <a:r>
              <a:rPr lang="zh-CN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系统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于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2017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年正式投入运行，至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2018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年底随着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LHC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第二次长期停机而转入运行维护阶段。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257175">
              <a:spcAft>
                <a:spcPts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停机期间不再提供束流，但仍可使用相关设备进行宇宙线测试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32058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4093" y="252975"/>
            <a:ext cx="3097307" cy="852627"/>
          </a:xfrm>
        </p:spPr>
        <p:txBody>
          <a:bodyPr/>
          <a:lstStyle/>
          <a:p>
            <a:r>
              <a:rPr lang="en-US" altLang="zh-CN" dirty="0" smtClean="0"/>
              <a:t>CPPF</a:t>
            </a:r>
            <a:r>
              <a:rPr lang="zh-CN" altLang="en-US" dirty="0" smtClean="0"/>
              <a:t>系统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D614-001B-4AEB-B0E5-325C0C814582}" type="datetime1">
              <a:rPr lang="zh-CN" altLang="en-US" smtClean="0"/>
              <a:t>2019-7-10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CPPF</a:t>
            </a:r>
            <a:r>
              <a:rPr lang="zh-CN" altLang="en-US" dirty="0"/>
              <a:t>系统双固件加载的实现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0452-D87A-4B8C-BFFD-0B5CFACB3617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772906" y="1266973"/>
            <a:ext cx="566436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架构</a:t>
            </a:r>
            <a:endParaRPr lang="en-US" altLang="zh-CN" dirty="0" smtClean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zh-CN" altLang="zh-CN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一</a:t>
            </a:r>
            <a:r>
              <a:rPr lang="zh-CN" altLang="zh-CN" sz="1400" dirty="0">
                <a:ea typeface="宋体" panose="02010600030101010101" pitchFamily="2" charset="-122"/>
                <a:cs typeface="Times New Roman" panose="02020603050405020304" pitchFamily="18" charset="0"/>
              </a:rPr>
              <a:t>台</a:t>
            </a:r>
            <a:r>
              <a:rPr lang="en-GB" altLang="zh-CN" sz="1400" dirty="0" err="1">
                <a:ea typeface="宋体" panose="02010600030101010101" pitchFamily="2" charset="-122"/>
                <a:cs typeface="Times New Roman" panose="02020603050405020304" pitchFamily="18" charset="0"/>
              </a:rPr>
              <a:t>MicroTCA</a:t>
            </a:r>
            <a:r>
              <a:rPr lang="zh-CN" altLang="zh-CN" sz="1400" dirty="0">
                <a:ea typeface="宋体" panose="02010600030101010101" pitchFamily="2" charset="-122"/>
                <a:cs typeface="Times New Roman" panose="02020603050405020304" pitchFamily="18" charset="0"/>
              </a:rPr>
              <a:t>机</a:t>
            </a:r>
            <a:r>
              <a:rPr lang="zh-CN" altLang="zh-CN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箱</a:t>
            </a:r>
            <a:r>
              <a:rPr lang="zh-CN" altLang="en-US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zh-CN" altLang="zh-CN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提供</a:t>
            </a:r>
            <a:r>
              <a:rPr lang="zh-CN" altLang="en-US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系统</a:t>
            </a:r>
            <a:r>
              <a:rPr lang="zh-CN" altLang="zh-CN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架构支撑</a:t>
            </a:r>
            <a:endParaRPr lang="en-US" altLang="zh-CN" sz="1400" dirty="0" smtClean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zh-CN" altLang="zh-CN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一块</a:t>
            </a:r>
            <a:r>
              <a:rPr lang="zh-CN" altLang="zh-CN" sz="1400" dirty="0">
                <a:ea typeface="宋体" panose="02010600030101010101" pitchFamily="2" charset="-122"/>
                <a:cs typeface="Times New Roman" panose="02020603050405020304" pitchFamily="18" charset="0"/>
              </a:rPr>
              <a:t>商用</a:t>
            </a:r>
            <a:r>
              <a:rPr lang="en-GB" altLang="zh-CN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MCH</a:t>
            </a:r>
            <a:r>
              <a:rPr lang="zh-CN" altLang="en-US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：网络路由</a:t>
            </a:r>
            <a:endParaRPr lang="en-GB" altLang="zh-CN" sz="1400" dirty="0" smtClean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zh-CN" altLang="zh-CN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一块</a:t>
            </a:r>
            <a:r>
              <a:rPr lang="en-GB" altLang="zh-CN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AMC13</a:t>
            </a:r>
            <a:r>
              <a:rPr lang="zh-CN" altLang="en-US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：为</a:t>
            </a:r>
            <a:r>
              <a:rPr lang="en-US" altLang="zh-CN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TTC</a:t>
            </a:r>
            <a:r>
              <a:rPr lang="zh-CN" altLang="en-US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DAQ</a:t>
            </a:r>
            <a:r>
              <a:rPr lang="zh-CN" altLang="en-US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相关功能提供中转</a:t>
            </a:r>
            <a:endParaRPr lang="en-US" altLang="zh-CN" sz="1400" dirty="0" smtClean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zh-CN" altLang="en-US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八</a:t>
            </a:r>
            <a:r>
              <a:rPr lang="zh-CN" altLang="zh-CN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块</a:t>
            </a:r>
            <a:r>
              <a:rPr lang="en-GB" altLang="zh-CN" sz="1400" dirty="0">
                <a:ea typeface="宋体" panose="02010600030101010101" pitchFamily="2" charset="-122"/>
                <a:cs typeface="Times New Roman" panose="02020603050405020304" pitchFamily="18" charset="0"/>
              </a:rPr>
              <a:t>CPPF</a:t>
            </a:r>
            <a:r>
              <a:rPr lang="zh-CN" altLang="zh-CN" sz="1400" dirty="0">
                <a:ea typeface="宋体" panose="02010600030101010101" pitchFamily="2" charset="-122"/>
                <a:cs typeface="Times New Roman" panose="02020603050405020304" pitchFamily="18" charset="0"/>
              </a:rPr>
              <a:t>硬件</a:t>
            </a:r>
            <a:r>
              <a:rPr lang="zh-CN" altLang="zh-CN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电路板</a:t>
            </a:r>
            <a:r>
              <a:rPr lang="zh-CN" altLang="en-US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：数据合并、预处理及扇出</a:t>
            </a:r>
            <a:endParaRPr lang="en-US" altLang="zh-CN" sz="1400" dirty="0" smtClean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功能固件</a:t>
            </a:r>
            <a:endParaRPr lang="en-GB" altLang="zh-CN" dirty="0" smtClean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altLang="zh-CN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CPPF</a:t>
            </a:r>
            <a:r>
              <a:rPr lang="zh-CN" altLang="zh-CN" sz="1400" dirty="0">
                <a:ea typeface="宋体" panose="02010600030101010101" pitchFamily="2" charset="-122"/>
                <a:cs typeface="Times New Roman" panose="02020603050405020304" pitchFamily="18" charset="0"/>
              </a:rPr>
              <a:t>板所使用的功能</a:t>
            </a:r>
            <a:r>
              <a:rPr lang="zh-CN" altLang="zh-CN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固件</a:t>
            </a:r>
            <a:endParaRPr lang="en-US" altLang="zh-CN" sz="1400" dirty="0" smtClean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软件</a:t>
            </a:r>
            <a:endParaRPr lang="en-US" altLang="zh-CN" dirty="0" smtClean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zh-CN" altLang="zh-CN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在线</a:t>
            </a:r>
            <a:r>
              <a:rPr lang="zh-CN" altLang="zh-CN" sz="1400" dirty="0">
                <a:ea typeface="宋体" panose="02010600030101010101" pitchFamily="2" charset="-122"/>
                <a:cs typeface="Times New Roman" panose="02020603050405020304" pitchFamily="18" charset="0"/>
              </a:rPr>
              <a:t>监控</a:t>
            </a:r>
            <a:r>
              <a:rPr lang="zh-CN" altLang="zh-CN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软件</a:t>
            </a:r>
            <a:r>
              <a:rPr lang="zh-CN" altLang="en-US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：实时监控系统运行状态</a:t>
            </a:r>
            <a:endParaRPr lang="en-US" altLang="zh-CN" sz="1400" dirty="0" smtClean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zh-CN" altLang="zh-CN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离线</a:t>
            </a:r>
            <a:r>
              <a:rPr lang="zh-CN" altLang="zh-CN" sz="1400" dirty="0">
                <a:ea typeface="宋体" panose="02010600030101010101" pitchFamily="2" charset="-122"/>
                <a:cs typeface="Times New Roman" panose="02020603050405020304" pitchFamily="18" charset="0"/>
              </a:rPr>
              <a:t>分析</a:t>
            </a:r>
            <a:r>
              <a:rPr lang="zh-CN" altLang="zh-CN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软件</a:t>
            </a:r>
            <a:r>
              <a:rPr lang="zh-CN" altLang="en-US" sz="14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：对存盘事例进行分析、对比，衡量系统性能</a:t>
            </a:r>
            <a:endParaRPr lang="zh-CN" altLang="en-US" sz="1400" dirty="0"/>
          </a:p>
        </p:txBody>
      </p:sp>
      <p:pic>
        <p:nvPicPr>
          <p:cNvPr id="1027" name="Picture 3" descr="CPP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803" y="1515298"/>
            <a:ext cx="5022352" cy="4708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组合 8"/>
          <p:cNvGrpSpPr/>
          <p:nvPr/>
        </p:nvGrpSpPr>
        <p:grpSpPr>
          <a:xfrm>
            <a:off x="535802" y="3902347"/>
            <a:ext cx="5901468" cy="2193925"/>
            <a:chOff x="542876" y="3869780"/>
            <a:chExt cx="5901468" cy="2193925"/>
          </a:xfrm>
        </p:grpSpPr>
        <p:pic>
          <p:nvPicPr>
            <p:cNvPr id="1026" name="Picture 2" descr="CPPFsyste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876" y="3869780"/>
              <a:ext cx="2925763" cy="219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640" y="3869780"/>
              <a:ext cx="2975704" cy="21909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8667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4093" y="252975"/>
            <a:ext cx="3097307" cy="852627"/>
          </a:xfrm>
        </p:spPr>
        <p:txBody>
          <a:bodyPr/>
          <a:lstStyle/>
          <a:p>
            <a:r>
              <a:rPr lang="en-US" altLang="zh-CN" dirty="0" smtClean="0"/>
              <a:t>CPPF</a:t>
            </a:r>
            <a:r>
              <a:rPr lang="zh-CN" altLang="en-US" dirty="0" smtClean="0"/>
              <a:t>固件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D614-001B-4AEB-B0E5-325C0C814582}" type="datetime1">
              <a:rPr lang="zh-CN" altLang="en-US" smtClean="0"/>
              <a:t>2019-7-10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CPPF</a:t>
            </a:r>
            <a:r>
              <a:rPr lang="zh-CN" altLang="en-US" dirty="0"/>
              <a:t>系统双固件加载的实现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0452-D87A-4B8C-BFFD-0B5CFACB3617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2050" name="Picture 2" descr="CPPFfirmw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183" y="2008515"/>
            <a:ext cx="5073922" cy="3804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331924" y="1736662"/>
            <a:ext cx="635625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spcAft>
                <a:spcPts val="0"/>
              </a:spcAft>
            </a:pPr>
            <a:r>
              <a:rPr lang="en-US" altLang="zh-CN" sz="24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CPPF</a:t>
            </a:r>
            <a:r>
              <a:rPr lang="zh-CN" altLang="en-US" sz="24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固件分为两部分：控制固件和核心固件</a:t>
            </a:r>
            <a:endParaRPr lang="en-US" altLang="zh-CN" sz="2400" dirty="0" smtClean="0">
              <a:latin typeface="黑体" panose="02010609060101010101" pitchFamily="49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CN" altLang="zh-CN" sz="20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控制固件</a:t>
            </a:r>
            <a:r>
              <a:rPr lang="zh-CN" altLang="en-US" sz="20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en-US" altLang="zh-CN" sz="2000" dirty="0" smtClean="0">
              <a:latin typeface="黑体" panose="02010609060101010101" pitchFamily="49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altLang="zh-CN" sz="16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IIC</a:t>
            </a:r>
            <a:r>
              <a:rPr lang="zh-CN" altLang="zh-CN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模块</a:t>
            </a:r>
            <a:r>
              <a:rPr lang="zh-CN" altLang="en-US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：对板</a:t>
            </a:r>
            <a:r>
              <a:rPr lang="zh-CN" altLang="zh-CN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上</a:t>
            </a:r>
            <a:r>
              <a:rPr lang="zh-CN" altLang="zh-CN" sz="1600" dirty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所有</a:t>
            </a:r>
            <a:r>
              <a:rPr lang="en-GB" altLang="zh-CN" sz="16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IIC</a:t>
            </a:r>
            <a:r>
              <a:rPr lang="zh-CN" altLang="zh-CN" sz="1600" dirty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器件的配置和监控功能，包括时钟配置、收发器状态监控</a:t>
            </a:r>
            <a:r>
              <a:rPr lang="zh-CN" altLang="zh-CN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等</a:t>
            </a:r>
            <a:endParaRPr lang="en-US" altLang="zh-CN" sz="1600" dirty="0" smtClean="0">
              <a:latin typeface="黑体" panose="02010609060101010101" pitchFamily="49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altLang="zh-CN" sz="16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FLASH</a:t>
            </a:r>
            <a:r>
              <a:rPr lang="zh-CN" altLang="zh-CN" sz="1600" dirty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读写</a:t>
            </a:r>
            <a:r>
              <a:rPr lang="zh-CN" altLang="zh-CN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接口</a:t>
            </a:r>
            <a:r>
              <a:rPr lang="zh-CN" altLang="en-US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zh-CN" altLang="zh-CN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实现</a:t>
            </a:r>
            <a:r>
              <a:rPr lang="zh-CN" altLang="zh-CN" sz="1600" dirty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固件自动加载</a:t>
            </a:r>
            <a:r>
              <a:rPr lang="zh-CN" altLang="zh-CN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功能</a:t>
            </a:r>
            <a:endParaRPr lang="en-US" altLang="zh-CN" sz="1600" dirty="0" smtClean="0">
              <a:latin typeface="黑体" panose="02010609060101010101" pitchFamily="49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altLang="zh-CN" sz="16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C2C</a:t>
            </a:r>
            <a:r>
              <a:rPr lang="zh-CN" altLang="en-US" sz="16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GB" altLang="zh-CN" sz="1600" dirty="0" err="1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Selectmap</a:t>
            </a:r>
            <a:r>
              <a:rPr lang="zh-CN" altLang="zh-CN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接口</a:t>
            </a:r>
            <a:r>
              <a:rPr lang="zh-CN" altLang="en-US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：与</a:t>
            </a:r>
            <a:r>
              <a:rPr lang="zh-CN" altLang="zh-CN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核心固件数据交互</a:t>
            </a:r>
            <a:endParaRPr lang="zh-CN" altLang="zh-CN" sz="16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CN" altLang="zh-CN" sz="2000" dirty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核心</a:t>
            </a:r>
            <a:r>
              <a:rPr lang="zh-CN" altLang="zh-CN" sz="20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固件</a:t>
            </a:r>
            <a:r>
              <a:rPr lang="zh-CN" altLang="en-US" sz="20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en-US" altLang="zh-CN" sz="2000" dirty="0" smtClean="0">
              <a:latin typeface="黑体" panose="02010609060101010101" pitchFamily="49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altLang="zh-CN" sz="16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GTH</a:t>
            </a:r>
            <a:r>
              <a:rPr lang="zh-CN" altLang="zh-CN" sz="1600" dirty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收发功能</a:t>
            </a:r>
            <a:r>
              <a:rPr lang="zh-CN" altLang="en-US" sz="1600" dirty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：高速串行数据</a:t>
            </a:r>
            <a:r>
              <a:rPr lang="zh-CN" altLang="en-US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收发</a:t>
            </a:r>
            <a:endParaRPr lang="en-GB" altLang="zh-CN" sz="16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altLang="zh-CN" sz="16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TTC</a:t>
            </a:r>
            <a:r>
              <a:rPr lang="zh-CN" altLang="zh-CN" sz="1600" dirty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编解码</a:t>
            </a:r>
            <a:r>
              <a:rPr lang="zh-CN" altLang="zh-CN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功能</a:t>
            </a:r>
            <a:r>
              <a:rPr lang="zh-CN" altLang="en-US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：原始数据流解析为相应快控制命令</a:t>
            </a:r>
            <a:endParaRPr lang="en-US" altLang="zh-CN" sz="1600" dirty="0" smtClean="0">
              <a:latin typeface="黑体" panose="02010609060101010101" pitchFamily="49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zh-CN" altLang="zh-CN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数据</a:t>
            </a:r>
            <a:r>
              <a:rPr lang="zh-CN" altLang="zh-CN" sz="1600" dirty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读出</a:t>
            </a:r>
            <a:r>
              <a:rPr lang="zh-CN" altLang="zh-CN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功能</a:t>
            </a:r>
            <a:r>
              <a:rPr lang="zh-CN" altLang="en-US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：一级触发事例读出</a:t>
            </a:r>
            <a:endParaRPr lang="en-US" altLang="zh-CN" sz="1600" dirty="0" smtClean="0">
              <a:latin typeface="黑体" panose="02010609060101010101" pitchFamily="49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zh-CN" altLang="zh-CN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数据</a:t>
            </a:r>
            <a:r>
              <a:rPr lang="zh-CN" altLang="zh-CN" sz="1600" dirty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合并</a:t>
            </a:r>
            <a:r>
              <a:rPr lang="zh-CN" altLang="zh-CN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功能</a:t>
            </a:r>
            <a:r>
              <a:rPr lang="zh-CN" altLang="en-US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1.6Gbps-&gt;10Gbps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zh-CN" altLang="en-US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触发算法实现：簇查找、角度转换</a:t>
            </a:r>
            <a:endParaRPr lang="en-US" altLang="zh-CN" sz="1600" dirty="0" smtClean="0">
              <a:latin typeface="黑体" panose="02010609060101010101" pitchFamily="49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zh-CN" altLang="zh-CN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以太网接口</a:t>
            </a:r>
            <a:r>
              <a:rPr lang="zh-CN" altLang="en-US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：基于</a:t>
            </a:r>
            <a:r>
              <a:rPr lang="en-US" altLang="zh-CN" sz="1600" dirty="0" err="1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IPBus</a:t>
            </a:r>
            <a:r>
              <a:rPr lang="zh-CN" altLang="en-US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UDP</a:t>
            </a:r>
            <a:r>
              <a:rPr lang="zh-CN" altLang="en-US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传输协议，实现与服务器的通信</a:t>
            </a:r>
            <a:endParaRPr lang="en-US" altLang="zh-CN" sz="1600" dirty="0" smtClean="0">
              <a:latin typeface="黑体" panose="02010609060101010101" pitchFamily="49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altLang="zh-CN" sz="16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C2C</a:t>
            </a:r>
            <a:r>
              <a:rPr lang="zh-CN" altLang="en-US" sz="16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GB" altLang="zh-CN" sz="1600" dirty="0" err="1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Selectmap</a:t>
            </a:r>
            <a:r>
              <a:rPr lang="zh-CN" altLang="zh-CN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接口</a:t>
            </a:r>
            <a:r>
              <a:rPr lang="zh-CN" altLang="en-US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zh-CN" altLang="zh-CN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lang="zh-CN" altLang="zh-CN" sz="1600" dirty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控制</a:t>
            </a:r>
            <a:r>
              <a:rPr lang="zh-CN" altLang="zh-CN" sz="1600" dirty="0" smtClean="0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pitchFamily="18" charset="0"/>
              </a:rPr>
              <a:t>固件数据交互</a:t>
            </a:r>
            <a:endParaRPr lang="zh-CN" altLang="zh-CN" sz="16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008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4094" y="252975"/>
            <a:ext cx="3008044" cy="852627"/>
          </a:xfrm>
        </p:spPr>
        <p:txBody>
          <a:bodyPr/>
          <a:lstStyle/>
          <a:p>
            <a:r>
              <a:rPr lang="zh-CN" altLang="en-US" dirty="0" smtClean="0"/>
              <a:t>双固件加载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D614-001B-4AEB-B0E5-325C0C814582}" type="datetime1">
              <a:rPr lang="zh-CN" altLang="en-US" smtClean="0"/>
              <a:t>2019-7-11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CPPF</a:t>
            </a:r>
            <a:r>
              <a:rPr lang="zh-CN" altLang="en-US" dirty="0"/>
              <a:t>系统双固件加载的实现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0452-D87A-4B8C-BFFD-0B5CFACB3617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6053095" y="1278039"/>
            <a:ext cx="59669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实现：</a:t>
            </a:r>
            <a:endParaRPr lang="en-US" altLang="zh-CN" sz="2400" dirty="0" smtClean="0"/>
          </a:p>
          <a:p>
            <a:r>
              <a:rPr lang="en-US" altLang="zh-CN" dirty="0" smtClean="0"/>
              <a:t>        </a:t>
            </a:r>
            <a:r>
              <a:rPr lang="zh-CN" altLang="zh-CN" dirty="0" smtClean="0"/>
              <a:t>双固件加载功能是指针对不同版本的核心固件，由上位机发送版本选择指令，控制固件接收并识别该指令，进而控制</a:t>
            </a:r>
            <a:r>
              <a:rPr lang="en-US" altLang="zh-CN" dirty="0" smtClean="0"/>
              <a:t>FLASH</a:t>
            </a:r>
            <a:r>
              <a:rPr lang="zh-CN" altLang="zh-CN" dirty="0" smtClean="0"/>
              <a:t>读写功能，选择合适版本对核心</a:t>
            </a:r>
            <a:r>
              <a:rPr lang="en-US" altLang="zh-CN" dirty="0" smtClean="0"/>
              <a:t>FPGA</a:t>
            </a:r>
            <a:r>
              <a:rPr lang="zh-CN" altLang="zh-CN" dirty="0" smtClean="0"/>
              <a:t>进行加载的功能，属于控制功能，结合</a:t>
            </a:r>
            <a:r>
              <a:rPr lang="en-US" altLang="zh-CN" dirty="0" smtClean="0"/>
              <a:t>CPPF</a:t>
            </a:r>
            <a:r>
              <a:rPr lang="zh-CN" altLang="zh-CN" dirty="0" smtClean="0"/>
              <a:t>系统固件功能的划分，该功能在控制固件中实现。</a:t>
            </a:r>
            <a:endParaRPr lang="en-US" altLang="zh-CN" dirty="0" smtClean="0"/>
          </a:p>
          <a:p>
            <a:r>
              <a:rPr lang="en-US" altLang="zh-CN" dirty="0" smtClean="0"/>
              <a:t>        </a:t>
            </a:r>
            <a:r>
              <a:rPr lang="zh-CN" altLang="zh-CN" dirty="0" smtClean="0"/>
              <a:t>其</a:t>
            </a:r>
            <a:r>
              <a:rPr lang="zh-CN" altLang="zh-CN" dirty="0"/>
              <a:t>具体实现可</a:t>
            </a:r>
            <a:r>
              <a:rPr lang="zh-CN" altLang="zh-CN" dirty="0" smtClean="0"/>
              <a:t>分为</a:t>
            </a:r>
            <a:r>
              <a:rPr lang="zh-CN" altLang="en-US" dirty="0" smtClean="0"/>
              <a:t>三</a:t>
            </a:r>
            <a:r>
              <a:rPr lang="zh-CN" altLang="zh-CN" dirty="0" smtClean="0"/>
              <a:t>步：</a:t>
            </a:r>
            <a:endParaRPr lang="en-US" altLang="zh-CN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600" b="1" dirty="0" smtClean="0"/>
              <a:t>FLASH</a:t>
            </a:r>
            <a:r>
              <a:rPr lang="zh-CN" altLang="zh-CN" sz="1600" b="1" dirty="0"/>
              <a:t>烧</a:t>
            </a:r>
            <a:r>
              <a:rPr lang="zh-CN" altLang="zh-CN" sz="1600" b="1" dirty="0" smtClean="0"/>
              <a:t>写</a:t>
            </a:r>
            <a:r>
              <a:rPr lang="zh-CN" altLang="en-US" sz="1600" b="1" dirty="0" smtClean="0"/>
              <a:t>：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FLASH</a:t>
            </a:r>
            <a:r>
              <a:rPr lang="zh-CN" altLang="zh-CN" sz="1600" dirty="0"/>
              <a:t>配置文件中包含一个控制固件和两个版本的核心固件，首次烧写需要预先在两块</a:t>
            </a:r>
            <a:r>
              <a:rPr lang="en-US" altLang="zh-CN" sz="1600" dirty="0"/>
              <a:t>FPGA</a:t>
            </a:r>
            <a:r>
              <a:rPr lang="zh-CN" altLang="zh-CN" sz="1600" dirty="0"/>
              <a:t>内分别加载对应程序，使能</a:t>
            </a:r>
            <a:r>
              <a:rPr lang="en-US" altLang="zh-CN" sz="1600" dirty="0" err="1"/>
              <a:t>IPBus</a:t>
            </a:r>
            <a:r>
              <a:rPr lang="zh-CN" altLang="zh-CN" sz="1600" dirty="0"/>
              <a:t>数据传输通道和</a:t>
            </a:r>
            <a:r>
              <a:rPr lang="en-US" altLang="zh-CN" sz="1600" dirty="0"/>
              <a:t>C2C</a:t>
            </a:r>
            <a:r>
              <a:rPr lang="zh-CN" altLang="zh-CN" sz="1600" dirty="0"/>
              <a:t>芯片交互接口，然后由上位机的远程加载程序将</a:t>
            </a:r>
            <a:r>
              <a:rPr lang="en-US" altLang="zh-CN" sz="1600" dirty="0"/>
              <a:t>FLASH</a:t>
            </a:r>
            <a:r>
              <a:rPr lang="zh-CN" altLang="zh-CN" sz="1600" dirty="0"/>
              <a:t>配置文件加载到板上</a:t>
            </a:r>
            <a:r>
              <a:rPr lang="en-US" altLang="zh-CN" sz="1600" dirty="0"/>
              <a:t>FLASH</a:t>
            </a:r>
            <a:r>
              <a:rPr lang="zh-CN" altLang="zh-CN" sz="1600" dirty="0"/>
              <a:t>中，实现</a:t>
            </a:r>
            <a:r>
              <a:rPr lang="en-US" altLang="zh-CN" sz="1600" dirty="0"/>
              <a:t>FLASH</a:t>
            </a:r>
            <a:r>
              <a:rPr lang="zh-CN" altLang="zh-CN" sz="1600" dirty="0"/>
              <a:t>烧写</a:t>
            </a:r>
            <a:endParaRPr lang="en-US" altLang="zh-CN" sz="16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zh-CN" altLang="zh-CN" sz="1600" b="1" dirty="0" smtClean="0"/>
              <a:t>固件加载</a:t>
            </a:r>
            <a:r>
              <a:rPr lang="zh-CN" altLang="en-US" sz="1600" b="1" dirty="0"/>
              <a:t>：</a:t>
            </a:r>
            <a:r>
              <a:rPr lang="en-US" altLang="zh-CN" sz="1600" dirty="0" smtClean="0"/>
              <a:t>FLASH</a:t>
            </a:r>
            <a:r>
              <a:rPr lang="zh-CN" altLang="zh-CN" sz="1600" dirty="0"/>
              <a:t>内以起始地址来识别不同版本的核心固件，当硬件断电重启之后，控制固件自动加载，之后控制芯片会自动选择默认的核心固件版本对核心芯片加载，</a:t>
            </a:r>
            <a:endParaRPr lang="en-US" altLang="zh-CN" sz="16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zh-CN" altLang="en-US" sz="1600" b="1" dirty="0" smtClean="0"/>
              <a:t>版本选择重置</a:t>
            </a:r>
            <a:r>
              <a:rPr lang="zh-CN" altLang="en-US" sz="1600" b="1" dirty="0"/>
              <a:t>：</a:t>
            </a:r>
            <a:r>
              <a:rPr lang="zh-CN" altLang="zh-CN" sz="1600" dirty="0" smtClean="0"/>
              <a:t>当</a:t>
            </a:r>
            <a:r>
              <a:rPr lang="zh-CN" altLang="zh-CN" sz="1600" dirty="0"/>
              <a:t>两块</a:t>
            </a:r>
            <a:r>
              <a:rPr lang="en-US" altLang="zh-CN" sz="1600" dirty="0"/>
              <a:t>FPGA</a:t>
            </a:r>
            <a:r>
              <a:rPr lang="zh-CN" altLang="zh-CN" sz="1600" dirty="0"/>
              <a:t>都正常工作时，再由上位机发送固件版本更迭指令，从而实现核心</a:t>
            </a:r>
            <a:r>
              <a:rPr lang="en-US" altLang="zh-CN" sz="1600" dirty="0"/>
              <a:t>FPGA</a:t>
            </a:r>
            <a:r>
              <a:rPr lang="zh-CN" altLang="zh-CN" sz="1600" dirty="0"/>
              <a:t>双固件切换加载的功能。</a:t>
            </a:r>
            <a:endParaRPr lang="zh-CN" altLang="en-US" sz="1600" dirty="0"/>
          </a:p>
        </p:txBody>
      </p:sp>
      <p:grpSp>
        <p:nvGrpSpPr>
          <p:cNvPr id="16" name="组合 15"/>
          <p:cNvGrpSpPr/>
          <p:nvPr/>
        </p:nvGrpSpPr>
        <p:grpSpPr>
          <a:xfrm>
            <a:off x="331463" y="3469193"/>
            <a:ext cx="5698992" cy="2790446"/>
            <a:chOff x="3719498" y="3547989"/>
            <a:chExt cx="5764137" cy="2242306"/>
          </a:xfrm>
        </p:grpSpPr>
        <p:pic>
          <p:nvPicPr>
            <p:cNvPr id="3074" name="图片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8755" y="3547989"/>
              <a:ext cx="4754880" cy="2229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" name="组合 14"/>
            <p:cNvGrpSpPr/>
            <p:nvPr/>
          </p:nvGrpSpPr>
          <p:grpSpPr>
            <a:xfrm>
              <a:off x="3719498" y="3552193"/>
              <a:ext cx="1410791" cy="2238102"/>
              <a:chOff x="3719498" y="3552193"/>
              <a:chExt cx="1410791" cy="2238102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3719498" y="3552193"/>
                <a:ext cx="1410791" cy="2211977"/>
                <a:chOff x="4199865" y="3492138"/>
                <a:chExt cx="1410791" cy="2211977"/>
              </a:xfrm>
            </p:grpSpPr>
            <p:sp>
              <p:nvSpPr>
                <p:cNvPr id="10" name="矩形 9"/>
                <p:cNvSpPr/>
                <p:nvPr/>
              </p:nvSpPr>
              <p:spPr>
                <a:xfrm>
                  <a:off x="4199867" y="3500846"/>
                  <a:ext cx="1410789" cy="220326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11" name="矩形 10"/>
                <p:cNvSpPr/>
                <p:nvPr/>
              </p:nvSpPr>
              <p:spPr>
                <a:xfrm>
                  <a:off x="4199865" y="3492138"/>
                  <a:ext cx="1410789" cy="304800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100" dirty="0" err="1" smtClean="0">
                      <a:solidFill>
                        <a:schemeClr val="tx1"/>
                      </a:solidFill>
                    </a:rPr>
                    <a:t>cppf_ctrl.bit</a:t>
                  </a:r>
                  <a:endParaRPr lang="zh-CN" altLang="en-US" sz="11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" name="矩形 11"/>
                <p:cNvSpPr/>
                <p:nvPr/>
              </p:nvSpPr>
              <p:spPr>
                <a:xfrm>
                  <a:off x="4199866" y="4167052"/>
                  <a:ext cx="1410789" cy="304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100" dirty="0" smtClean="0">
                      <a:solidFill>
                        <a:schemeClr val="tx1"/>
                      </a:solidFill>
                    </a:rPr>
                    <a:t>cppf_core_1.bit</a:t>
                  </a:r>
                  <a:endParaRPr lang="zh-CN" altLang="en-US" sz="11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" name="矩形 12"/>
                <p:cNvSpPr/>
                <p:nvPr/>
              </p:nvSpPr>
              <p:spPr>
                <a:xfrm>
                  <a:off x="4199865" y="4833258"/>
                  <a:ext cx="1410789" cy="30480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100" dirty="0" smtClean="0">
                      <a:solidFill>
                        <a:schemeClr val="tx1"/>
                      </a:solidFill>
                    </a:rPr>
                    <a:t>cppf_core_2.bit</a:t>
                  </a:r>
                  <a:endParaRPr lang="zh-CN" altLang="en-US" sz="11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" name="文本框 13"/>
              <p:cNvSpPr txBox="1"/>
              <p:nvPr/>
            </p:nvSpPr>
            <p:spPr>
              <a:xfrm>
                <a:off x="3742654" y="5420963"/>
                <a:ext cx="13644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BPI FLASH</a:t>
                </a:r>
                <a:endParaRPr lang="zh-CN" altLang="en-US" dirty="0"/>
              </a:p>
            </p:txBody>
          </p:sp>
        </p:grpSp>
      </p:grpSp>
      <p:sp>
        <p:nvSpPr>
          <p:cNvPr id="17" name="文本框 16"/>
          <p:cNvSpPr txBox="1"/>
          <p:nvPr/>
        </p:nvSpPr>
        <p:spPr>
          <a:xfrm>
            <a:off x="354357" y="1361452"/>
            <a:ext cx="5320687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/>
              <a:t>需求：</a:t>
            </a:r>
            <a:endParaRPr lang="en-US" altLang="zh-CN" sz="2400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zh-CN" altLang="en-US" dirty="0" smtClean="0"/>
              <a:t>系统安放位置</a:t>
            </a:r>
            <a:r>
              <a:rPr lang="en-US" altLang="zh-CN" dirty="0" smtClean="0"/>
              <a:t>-100</a:t>
            </a:r>
            <a:r>
              <a:rPr lang="zh-CN" altLang="en-US" dirty="0" smtClean="0"/>
              <a:t>米，现场操作不方便</a:t>
            </a:r>
            <a:endParaRPr lang="en-US" altLang="zh-CN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zh-CN" altLang="en-US" dirty="0" smtClean="0"/>
              <a:t>运行目标不同，功能相应调整</a:t>
            </a:r>
            <a:endParaRPr lang="en-US" altLang="zh-CN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zh-CN" altLang="en-US" dirty="0" smtClean="0"/>
              <a:t>新版本运行出现故障，及时更迭为上一版本</a:t>
            </a:r>
            <a:endParaRPr lang="en-US" altLang="zh-CN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zh-CN" altLang="en-US" dirty="0" smtClean="0"/>
              <a:t>记录版本信息供离线分析鉴别</a:t>
            </a:r>
            <a:endParaRPr lang="en-US" altLang="zh-CN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zh-CN" altLang="en-US" dirty="0" smtClean="0"/>
              <a:t>完善原有功能，最小改动原则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936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4093" y="252975"/>
            <a:ext cx="3097307" cy="852627"/>
          </a:xfrm>
        </p:spPr>
        <p:txBody>
          <a:bodyPr/>
          <a:lstStyle/>
          <a:p>
            <a:r>
              <a:rPr lang="zh-CN" altLang="en-US" dirty="0" smtClean="0"/>
              <a:t>测试及验证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zh-CN" dirty="0" smtClean="0"/>
              <a:t>双</a:t>
            </a:r>
            <a:r>
              <a:rPr lang="zh-CN" altLang="zh-CN" dirty="0"/>
              <a:t>固件加载</a:t>
            </a:r>
            <a:r>
              <a:rPr lang="zh-CN" altLang="zh-CN" dirty="0" smtClean="0"/>
              <a:t>功能借助</a:t>
            </a:r>
            <a:r>
              <a:rPr lang="zh-CN" altLang="zh-CN" dirty="0"/>
              <a:t>了实验现场的</a:t>
            </a:r>
            <a:r>
              <a:rPr lang="en-GB" altLang="zh-CN" dirty="0"/>
              <a:t>CPPF</a:t>
            </a:r>
            <a:r>
              <a:rPr lang="zh-CN" altLang="zh-CN" dirty="0"/>
              <a:t>系统设施进行了验证，结果显示该功能</a:t>
            </a:r>
            <a:r>
              <a:rPr lang="zh-CN" altLang="zh-CN" dirty="0" smtClean="0"/>
              <a:t>的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en-GB" altLang="zh-CN" dirty="0" smtClean="0"/>
              <a:t>FLASH</a:t>
            </a:r>
            <a:r>
              <a:rPr lang="zh-CN" altLang="zh-CN" dirty="0"/>
              <a:t>烧写部分可以在十分钟内</a:t>
            </a:r>
            <a:r>
              <a:rPr lang="zh-CN" altLang="zh-CN" dirty="0" smtClean="0"/>
              <a:t>完成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zh-CN" altLang="zh-CN" dirty="0" smtClean="0"/>
              <a:t>核心固件</a:t>
            </a:r>
            <a:r>
              <a:rPr lang="zh-CN" altLang="en-US" dirty="0" smtClean="0"/>
              <a:t>的加载和</a:t>
            </a:r>
            <a:r>
              <a:rPr lang="zh-CN" altLang="zh-CN" dirty="0" smtClean="0"/>
              <a:t>版本切换</a:t>
            </a:r>
            <a:r>
              <a:rPr lang="zh-CN" altLang="en-US" dirty="0" smtClean="0"/>
              <a:t>可以在几秒内完成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zh-CN" altLang="zh-CN" dirty="0" smtClean="0"/>
              <a:t>上位</a:t>
            </a:r>
            <a:r>
              <a:rPr lang="zh-CN" altLang="zh-CN" dirty="0"/>
              <a:t>机软件</a:t>
            </a:r>
            <a:r>
              <a:rPr lang="en-GB" altLang="zh-CN" dirty="0"/>
              <a:t>SWATCH</a:t>
            </a:r>
            <a:r>
              <a:rPr lang="zh-CN" altLang="zh-CN" dirty="0"/>
              <a:t>可以</a:t>
            </a:r>
            <a:r>
              <a:rPr lang="zh-CN" altLang="zh-CN" dirty="0" smtClean="0"/>
              <a:t>正确</a:t>
            </a:r>
            <a:r>
              <a:rPr lang="zh-CN" altLang="en-US" dirty="0" smtClean="0"/>
              <a:t>读出</a:t>
            </a:r>
            <a:r>
              <a:rPr lang="zh-CN" altLang="zh-CN" dirty="0" smtClean="0"/>
              <a:t>版本信息</a:t>
            </a:r>
            <a:r>
              <a:rPr lang="zh-CN" altLang="en-US" dirty="0" smtClean="0"/>
              <a:t>，</a:t>
            </a:r>
            <a:r>
              <a:rPr lang="zh-CN" altLang="zh-CN" dirty="0" smtClean="0"/>
              <a:t>同时</a:t>
            </a:r>
            <a:r>
              <a:rPr lang="zh-CN" altLang="zh-CN" dirty="0"/>
              <a:t>该软件所显示</a:t>
            </a:r>
            <a:r>
              <a:rPr lang="zh-CN" altLang="zh-CN" dirty="0" smtClean="0"/>
              <a:t>的</a:t>
            </a:r>
            <a:r>
              <a:rPr lang="zh-CN" altLang="en-US" dirty="0" smtClean="0"/>
              <a:t>各个子模块的</a:t>
            </a:r>
            <a:r>
              <a:rPr lang="zh-CN" altLang="zh-CN" dirty="0" smtClean="0"/>
              <a:t>监控状态</a:t>
            </a:r>
            <a:r>
              <a:rPr lang="zh-CN" altLang="zh-CN" dirty="0"/>
              <a:t>也可证明</a:t>
            </a:r>
            <a:r>
              <a:rPr lang="en-GB" altLang="zh-CN" dirty="0"/>
              <a:t>CPPF</a:t>
            </a:r>
            <a:r>
              <a:rPr lang="zh-CN" altLang="zh-CN" dirty="0"/>
              <a:t>原始功能的正常运行。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D614-001B-4AEB-B0E5-325C0C814582}" type="datetime1">
              <a:rPr lang="zh-CN" altLang="en-US" smtClean="0"/>
              <a:t>2019-7-10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CPPF</a:t>
            </a:r>
            <a:r>
              <a:rPr lang="zh-CN" altLang="en-US" dirty="0"/>
              <a:t>系统双固件加载的实现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0452-D87A-4B8C-BFFD-0B5CFACB361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8235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4094" y="252975"/>
            <a:ext cx="1423084" cy="852627"/>
          </a:xfrm>
        </p:spPr>
        <p:txBody>
          <a:bodyPr/>
          <a:lstStyle/>
          <a:p>
            <a:r>
              <a:rPr lang="zh-CN" altLang="en-US" dirty="0" smtClean="0"/>
              <a:t>总结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26906"/>
            <a:ext cx="10300063" cy="332376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zh-CN" dirty="0" smtClean="0"/>
              <a:t>双</a:t>
            </a:r>
            <a:r>
              <a:rPr lang="zh-CN" altLang="zh-CN" dirty="0"/>
              <a:t>固件加载</a:t>
            </a:r>
            <a:r>
              <a:rPr lang="zh-CN" altLang="zh-CN" dirty="0" smtClean="0"/>
              <a:t>功能</a:t>
            </a:r>
            <a:r>
              <a:rPr lang="zh-CN" altLang="en-US" dirty="0" smtClean="0"/>
              <a:t>开发是</a:t>
            </a:r>
            <a:r>
              <a:rPr lang="en-US" altLang="zh-CN" dirty="0" smtClean="0"/>
              <a:t>CPPF</a:t>
            </a:r>
            <a:r>
              <a:rPr lang="zh-CN" altLang="en-US" dirty="0" smtClean="0"/>
              <a:t>系统运行维护工作的一部分，该功能已完成，进一步完善了</a:t>
            </a:r>
            <a:r>
              <a:rPr lang="en-US" altLang="zh-CN" dirty="0" smtClean="0"/>
              <a:t>CPPF</a:t>
            </a:r>
            <a:r>
              <a:rPr lang="zh-CN" altLang="en-US" dirty="0" smtClean="0"/>
              <a:t>系统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zh-CN" altLang="zh-CN" dirty="0" smtClean="0"/>
              <a:t>在</a:t>
            </a:r>
            <a:r>
              <a:rPr lang="zh-CN" altLang="zh-CN" dirty="0"/>
              <a:t>宇宙线测试中表现出良好的可靠性和高效</a:t>
            </a:r>
            <a:r>
              <a:rPr lang="zh-CN" altLang="zh-CN" dirty="0" smtClean="0"/>
              <a:t>性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zh-CN" altLang="zh-CN" dirty="0" smtClean="0"/>
              <a:t>该</a:t>
            </a:r>
            <a:r>
              <a:rPr lang="zh-CN" altLang="zh-CN" dirty="0"/>
              <a:t>功能的实现也为以后的固件开发提供了相关技术储备。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D614-001B-4AEB-B0E5-325C0C814582}" type="datetime1">
              <a:rPr lang="zh-CN" altLang="en-US" smtClean="0"/>
              <a:t>2019-7-10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CPPF</a:t>
            </a:r>
            <a:r>
              <a:rPr lang="zh-CN" altLang="en-US" dirty="0"/>
              <a:t>系统双固件加载的实现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0452-D87A-4B8C-BFFD-0B5CFACB361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1837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8029</TotalTime>
  <Words>845</Words>
  <Application>Microsoft Office PowerPoint</Application>
  <PresentationFormat>宽屏</PresentationFormat>
  <Paragraphs>94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黑体</vt:lpstr>
      <vt:lpstr>宋体</vt:lpstr>
      <vt:lpstr>Arial</vt:lpstr>
      <vt:lpstr>Calibri</vt:lpstr>
      <vt:lpstr>Times New Roman</vt:lpstr>
      <vt:lpstr>Wingdings</vt:lpstr>
      <vt:lpstr>Office 主题</vt:lpstr>
      <vt:lpstr>CPPF系统双固件加载的实现</vt:lpstr>
      <vt:lpstr>报告提纲</vt:lpstr>
      <vt:lpstr>背景介绍</vt:lpstr>
      <vt:lpstr>CPPF系统</vt:lpstr>
      <vt:lpstr>CPPF固件</vt:lpstr>
      <vt:lpstr>双固件加载</vt:lpstr>
      <vt:lpstr>测试及验证</vt:lpstr>
      <vt:lpstr>总结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CPPF Status</dc:title>
  <dc:creator>wang chunjie</dc:creator>
  <cp:lastModifiedBy>unknown</cp:lastModifiedBy>
  <cp:revision>105</cp:revision>
  <dcterms:created xsi:type="dcterms:W3CDTF">2016-05-31T06:15:00Z</dcterms:created>
  <dcterms:modified xsi:type="dcterms:W3CDTF">2019-07-11T10:13:41Z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2052-10.1.0.6206</vt:lpwstr>
  </property>
</Properties>
</file>