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277" r:id="rId2"/>
    <p:sldId id="280" r:id="rId3"/>
    <p:sldId id="281" r:id="rId4"/>
    <p:sldId id="307" r:id="rId5"/>
    <p:sldId id="308" r:id="rId6"/>
    <p:sldId id="309" r:id="rId7"/>
    <p:sldId id="310" r:id="rId8"/>
    <p:sldId id="312" r:id="rId9"/>
    <p:sldId id="313" r:id="rId10"/>
    <p:sldId id="311" r:id="rId11"/>
    <p:sldId id="316" r:id="rId12"/>
    <p:sldId id="317" r:id="rId13"/>
    <p:sldId id="318" r:id="rId14"/>
    <p:sldId id="319" r:id="rId15"/>
    <p:sldId id="320" r:id="rId16"/>
    <p:sldId id="321" r:id="rId17"/>
    <p:sldId id="322" r:id="rId18"/>
    <p:sldId id="325" r:id="rId19"/>
    <p:sldId id="323" r:id="rId20"/>
    <p:sldId id="324"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8230"/>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4" d="100"/>
          <a:sy n="84" d="100"/>
        </p:scale>
        <p:origin x="595"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0AC2DE-8854-45A3-AFC2-25ED28838D11}" type="datetimeFigureOut">
              <a:rPr lang="zh-CN" altLang="en-US" smtClean="0"/>
              <a:t>2019/7/16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142D1E-941C-469D-AE40-535A4A67B5FA}" type="slidenum">
              <a:rPr lang="zh-CN" altLang="en-US" smtClean="0"/>
              <a:t>‹#›</a:t>
            </a:fld>
            <a:endParaRPr lang="zh-CN" altLang="en-US"/>
          </a:p>
        </p:txBody>
      </p:sp>
    </p:spTree>
    <p:extLst>
      <p:ext uri="{BB962C8B-B14F-4D97-AF65-F5344CB8AC3E}">
        <p14:creationId xmlns:p14="http://schemas.microsoft.com/office/powerpoint/2010/main" val="296099345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837D32-6030-4A50-B1A7-5899B5B0A1F7}" type="datetimeFigureOut">
              <a:rPr lang="zh-CN" altLang="en-US" smtClean="0"/>
              <a:t>2019/7/16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A5D0B-765C-4480-BD49-9D53EB3118C1}" type="slidenum">
              <a:rPr lang="zh-CN" altLang="en-US" smtClean="0"/>
              <a:t>‹#›</a:t>
            </a:fld>
            <a:endParaRPr lang="zh-CN" altLang="en-US"/>
          </a:p>
        </p:txBody>
      </p:sp>
    </p:spTree>
    <p:extLst>
      <p:ext uri="{BB962C8B-B14F-4D97-AF65-F5344CB8AC3E}">
        <p14:creationId xmlns:p14="http://schemas.microsoft.com/office/powerpoint/2010/main" val="115802081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666136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882968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06819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85588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4065885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2108311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250019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3919464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zh-CN" altLang="zh-CN"/>
          </a:p>
        </p:txBody>
      </p:sp>
    </p:spTree>
    <p:extLst>
      <p:ext uri="{BB962C8B-B14F-4D97-AF65-F5344CB8AC3E}">
        <p14:creationId xmlns:p14="http://schemas.microsoft.com/office/powerpoint/2010/main" val="113127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3F8A96D-DEBC-485E-891C-EDD80A3512D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225177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4A332145-9969-416B-B326-3D3B62E1F90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0705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692151"/>
            <a:ext cx="2743200" cy="54340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92151"/>
            <a:ext cx="8026400" cy="5434013"/>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B8F0D9E4-536B-4AB1-A2CE-5621DFD2FCB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671115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7A87FD79-EEE8-4B31-B2A4-84BFC407D37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28923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9"/>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E70C264-826B-439B-8C5B-E05AC418D09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9294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23022FC-F0AD-4C7F-84DD-3CAF71C4FCD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208614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639ABD52-6C80-498B-B800-A25819BB25F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8294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1F788E9A-B278-4787-BB20-175DACD638D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5492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7BCFEC24-794C-42CA-82C7-E097EB8543E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1654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C0E2098F-7895-40A2-8015-ADB548CB5987}"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89497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EABD84F7-D54F-43D5-8FFC-353F6637587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483567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bwMode="auto">
          <a:xfrm>
            <a:off x="609600" y="692150"/>
            <a:ext cx="10972800" cy="725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137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138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fontAlgn="base">
              <a:spcBef>
                <a:spcPct val="0"/>
              </a:spcBef>
              <a:spcAft>
                <a:spcPct val="0"/>
              </a:spcAft>
            </a:pPr>
            <a:endParaRPr lang="en-US" altLang="zh-CN" smtClean="0">
              <a:solidFill>
                <a:srgbClr val="000000"/>
              </a:solidFill>
            </a:endParaRPr>
          </a:p>
        </p:txBody>
      </p:sp>
      <p:sp>
        <p:nvSpPr>
          <p:cNvPr id="10138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defRPr>
            </a:lvl1pPr>
          </a:lstStyle>
          <a:p>
            <a:pPr fontAlgn="base">
              <a:spcBef>
                <a:spcPct val="0"/>
              </a:spcBef>
              <a:spcAft>
                <a:spcPct val="0"/>
              </a:spcAft>
            </a:pPr>
            <a:r>
              <a:rPr lang="zh-CN" altLang="en-US" smtClean="0">
                <a:solidFill>
                  <a:srgbClr val="000000"/>
                </a:solidFill>
              </a:rPr>
              <a:t>第</a:t>
            </a:r>
            <a:r>
              <a:rPr lang="en-US" altLang="zh-CN" smtClean="0">
                <a:solidFill>
                  <a:srgbClr val="000000"/>
                </a:solidFill>
              </a:rPr>
              <a:t>19</a:t>
            </a:r>
            <a:r>
              <a:rPr lang="zh-CN" altLang="en-US" smtClean="0">
                <a:solidFill>
                  <a:srgbClr val="000000"/>
                </a:solidFill>
              </a:rPr>
              <a:t>届全国科学计算与信息化会议</a:t>
            </a:r>
            <a:endParaRPr lang="en-US" altLang="zh-CN" smtClean="0">
              <a:solidFill>
                <a:srgbClr val="000000"/>
              </a:solidFill>
            </a:endParaRPr>
          </a:p>
        </p:txBody>
      </p:sp>
      <p:sp>
        <p:nvSpPr>
          <p:cNvPr id="10138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a typeface="+mn-ea"/>
              </a:defRPr>
            </a:lvl1pPr>
          </a:lstStyle>
          <a:p>
            <a:pPr fontAlgn="base">
              <a:spcBef>
                <a:spcPct val="0"/>
              </a:spcBef>
              <a:spcAft>
                <a:spcPct val="0"/>
              </a:spcAft>
            </a:pPr>
            <a:fld id="{509CD6B6-EC50-46A8-82B7-69C3A1924338}" type="slidenum">
              <a:rPr lang="en-US" altLang="zh-CN" smtClean="0">
                <a:solidFill>
                  <a:srgbClr val="000000"/>
                </a:solidFill>
              </a:rPr>
              <a:pPr fontAlgn="base">
                <a:spcBef>
                  <a:spcPct val="0"/>
                </a:spcBef>
                <a:spcAft>
                  <a:spcPct val="0"/>
                </a:spcAft>
              </a:pPr>
              <a:t>‹#›</a:t>
            </a:fld>
            <a:endParaRPr lang="en-US" altLang="zh-CN" smtClean="0">
              <a:solidFill>
                <a:srgbClr val="000000"/>
              </a:solidFill>
            </a:endParaRPr>
          </a:p>
        </p:txBody>
      </p:sp>
      <p:pic>
        <p:nvPicPr>
          <p:cNvPr id="101383" name="Picture 7" descr="输出向导-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15889"/>
            <a:ext cx="3456517" cy="365125"/>
          </a:xfrm>
          <a:prstGeom prst="rect">
            <a:avLst/>
          </a:prstGeom>
          <a:noFill/>
          <a:extLst>
            <a:ext uri="{909E8E84-426E-40DD-AFC4-6F175D3DCCD1}">
              <a14:hiddenFill xmlns:a14="http://schemas.microsoft.com/office/drawing/2010/main">
                <a:solidFill>
                  <a:srgbClr val="FFFFFF"/>
                </a:solidFill>
              </a14:hiddenFill>
            </a:ext>
          </a:extLst>
        </p:spPr>
      </p:pic>
      <p:sp>
        <p:nvSpPr>
          <p:cNvPr id="101384" name="Rectangle 8"/>
          <p:cNvSpPr>
            <a:spLocks noChangeArrowheads="1"/>
          </p:cNvSpPr>
          <p:nvPr/>
        </p:nvSpPr>
        <p:spPr bwMode="auto">
          <a:xfrm>
            <a:off x="0" y="1"/>
            <a:ext cx="12192000" cy="620713"/>
          </a:xfrm>
          <a:prstGeom prst="rect">
            <a:avLst/>
          </a:prstGeom>
          <a:solidFill>
            <a:srgbClr val="FF9900"/>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zh-CN" altLang="zh-CN" sz="1800" smtClean="0">
              <a:solidFill>
                <a:srgbClr val="FF9900"/>
              </a:solidFill>
            </a:endParaRPr>
          </a:p>
        </p:txBody>
      </p:sp>
      <p:pic>
        <p:nvPicPr>
          <p:cNvPr id="101385" name="Picture 9" descr="输出向导-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4559300" cy="600075"/>
          </a:xfrm>
          <a:prstGeom prst="rect">
            <a:avLst/>
          </a:prstGeom>
          <a:noFill/>
          <a:extLst>
            <a:ext uri="{909E8E84-426E-40DD-AFC4-6F175D3DCCD1}">
              <a14:hiddenFill xmlns:a14="http://schemas.microsoft.com/office/drawing/2010/main">
                <a:solidFill>
                  <a:srgbClr val="FFFFFF"/>
                </a:solidFill>
              </a14:hiddenFill>
            </a:ext>
          </a:extLst>
        </p:spPr>
      </p:pic>
      <p:sp>
        <p:nvSpPr>
          <p:cNvPr id="101386" name="Rectangle 10"/>
          <p:cNvSpPr>
            <a:spLocks noChangeArrowheads="1"/>
          </p:cNvSpPr>
          <p:nvPr/>
        </p:nvSpPr>
        <p:spPr bwMode="auto">
          <a:xfrm>
            <a:off x="0" y="6597650"/>
            <a:ext cx="12192000" cy="260350"/>
          </a:xfrm>
          <a:prstGeom prst="rect">
            <a:avLst/>
          </a:prstGeom>
          <a:solidFill>
            <a:srgbClr val="FF6600"/>
          </a:solidFill>
          <a:ln w="9525">
            <a:solidFill>
              <a:srgbClr val="33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sz="1800" smtClean="0">
              <a:solidFill>
                <a:srgbClr val="000000"/>
              </a:solidFill>
              <a:ea typeface="华文行楷" panose="02010800040101010101" pitchFamily="2" charset="-122"/>
            </a:endParaRPr>
          </a:p>
        </p:txBody>
      </p:sp>
    </p:spTree>
    <p:extLst>
      <p:ext uri="{BB962C8B-B14F-4D97-AF65-F5344CB8AC3E}">
        <p14:creationId xmlns:p14="http://schemas.microsoft.com/office/powerpoint/2010/main" val="1615888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Relationship Id="rId2" Type="http://schemas.openxmlformats.org/officeDocument/2006/relationships/image" Target="../media/image12.t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tif"/><Relationship Id="rId2" Type="http://schemas.openxmlformats.org/officeDocument/2006/relationships/image" Target="../media/image14.t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t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512558" y="2555727"/>
            <a:ext cx="5000822" cy="2653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512558" y="2453489"/>
            <a:ext cx="5000822" cy="1519421"/>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txBox="1">
            <a:spLocks/>
          </p:cNvSpPr>
          <p:nvPr/>
        </p:nvSpPr>
        <p:spPr>
          <a:xfrm>
            <a:off x="1683944" y="814813"/>
            <a:ext cx="8845235" cy="1253624"/>
          </a:xfrm>
          <a:prstGeom prst="rect">
            <a:avLst/>
          </a:prstGeom>
          <a:solidFill>
            <a:srgbClr val="FFC000"/>
          </a:solidFill>
        </p:spPr>
        <p:txBody>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r>
              <a:rPr lang="zh-CN" altLang="en-US" sz="4000" dirty="0">
                <a:latin typeface="黑体" panose="02010609060101010101" pitchFamily="49" charset="-122"/>
                <a:ea typeface="黑体" panose="02010609060101010101" pitchFamily="49" charset="-122"/>
              </a:rPr>
              <a:t>利用神经网络</a:t>
            </a:r>
            <a:r>
              <a:rPr lang="zh-CN" altLang="en-US" sz="4000" dirty="0" smtClean="0">
                <a:latin typeface="黑体" panose="02010609060101010101" pitchFamily="49" charset="-122"/>
                <a:ea typeface="黑体" panose="02010609060101010101" pitchFamily="49" charset="-122"/>
              </a:rPr>
              <a:t>拟合加速器中的非线性</a:t>
            </a:r>
            <a:r>
              <a:rPr lang="zh-CN" altLang="en-US" sz="4000" dirty="0">
                <a:latin typeface="黑体" panose="02010609060101010101" pitchFamily="49" charset="-122"/>
                <a:ea typeface="黑体" panose="02010609060101010101" pitchFamily="49" charset="-122"/>
              </a:rPr>
              <a:t>动力学</a:t>
            </a:r>
          </a:p>
        </p:txBody>
      </p:sp>
      <p:sp>
        <p:nvSpPr>
          <p:cNvPr id="4" name="文本框 3"/>
          <p:cNvSpPr txBox="1"/>
          <p:nvPr/>
        </p:nvSpPr>
        <p:spPr>
          <a:xfrm>
            <a:off x="3379960" y="2555728"/>
            <a:ext cx="5432079" cy="830997"/>
          </a:xfrm>
          <a:prstGeom prst="rect">
            <a:avLst/>
          </a:prstGeom>
          <a:noFill/>
        </p:spPr>
        <p:txBody>
          <a:bodyPr wrap="square" rtlCol="0">
            <a:spAutoFit/>
          </a:bodyPr>
          <a:lstStyle/>
          <a:p>
            <a:pPr algn="ctr"/>
            <a:r>
              <a:rPr lang="zh-CN" altLang="en-US" sz="2400" dirty="0" smtClean="0">
                <a:latin typeface="楷体" panose="02010609060101010101" pitchFamily="49" charset="-122"/>
                <a:ea typeface="楷体" panose="02010609060101010101" pitchFamily="49" charset="-122"/>
              </a:rPr>
              <a:t>万金宇，储中明</a:t>
            </a:r>
            <a:r>
              <a:rPr lang="zh-CN" altLang="en-US" sz="2400" dirty="0">
                <a:latin typeface="楷体" panose="02010609060101010101" pitchFamily="49" charset="-122"/>
                <a:ea typeface="楷体" panose="02010609060101010101" pitchFamily="49" charset="-122"/>
              </a:rPr>
              <a:t>，焦</a:t>
            </a:r>
            <a:r>
              <a:rPr lang="zh-CN" altLang="en-US" sz="2400" dirty="0" smtClean="0">
                <a:latin typeface="楷体" panose="02010609060101010101" pitchFamily="49" charset="-122"/>
                <a:ea typeface="楷体" panose="02010609060101010101" pitchFamily="49" charset="-122"/>
              </a:rPr>
              <a:t>毅</a:t>
            </a:r>
            <a:endParaRPr lang="en-US" altLang="zh-CN" sz="2400" dirty="0" smtClean="0">
              <a:latin typeface="楷体" panose="02010609060101010101" pitchFamily="49" charset="-122"/>
              <a:ea typeface="楷体" panose="02010609060101010101" pitchFamily="49" charset="-122"/>
            </a:endParaRPr>
          </a:p>
          <a:p>
            <a:pPr algn="ctr"/>
            <a:r>
              <a:rPr lang="zh-CN" altLang="en-US" sz="2400" dirty="0" smtClean="0">
                <a:latin typeface="楷体" panose="02010609060101010101" pitchFamily="49" charset="-122"/>
                <a:ea typeface="楷体" panose="02010609060101010101" pitchFamily="49" charset="-122"/>
              </a:rPr>
              <a:t>报告人：万金宇</a:t>
            </a:r>
            <a:endParaRPr lang="en-US" altLang="zh-CN" sz="2400" dirty="0">
              <a:latin typeface="楷体" panose="02010609060101010101" pitchFamily="49" charset="-122"/>
              <a:ea typeface="楷体" panose="02010609060101010101" pitchFamily="49" charset="-122"/>
            </a:endParaRPr>
          </a:p>
        </p:txBody>
      </p:sp>
      <p:sp>
        <p:nvSpPr>
          <p:cNvPr id="6" name="矩形 5"/>
          <p:cNvSpPr/>
          <p:nvPr/>
        </p:nvSpPr>
        <p:spPr>
          <a:xfrm>
            <a:off x="4213762" y="3339143"/>
            <a:ext cx="3877985" cy="461665"/>
          </a:xfrm>
          <a:prstGeom prst="rect">
            <a:avLst/>
          </a:prstGeom>
        </p:spPr>
        <p:txBody>
          <a:bodyPr wrap="none">
            <a:spAutoFit/>
          </a:bodyPr>
          <a:lstStyle/>
          <a:p>
            <a:pPr algn="ctr"/>
            <a:r>
              <a:rPr lang="zh-CN" altLang="en-US" sz="2400" dirty="0">
                <a:latin typeface="楷体" panose="02010609060101010101" pitchFamily="49" charset="-122"/>
                <a:ea typeface="楷体" panose="02010609060101010101" pitchFamily="49" charset="-122"/>
              </a:rPr>
              <a:t>中国科学院高能物理研究所</a:t>
            </a:r>
          </a:p>
        </p:txBody>
      </p:sp>
      <p:sp>
        <p:nvSpPr>
          <p:cNvPr id="8" name="文本框 7"/>
          <p:cNvSpPr txBox="1"/>
          <p:nvPr/>
        </p:nvSpPr>
        <p:spPr>
          <a:xfrm>
            <a:off x="3209859" y="4064538"/>
            <a:ext cx="5602180" cy="1113766"/>
          </a:xfrm>
          <a:prstGeom prst="rect">
            <a:avLst/>
          </a:prstGeom>
          <a:noFill/>
        </p:spPr>
        <p:txBody>
          <a:bodyPr wrap="square" rtlCol="0">
            <a:spAutoFit/>
          </a:bodyPr>
          <a:lstStyle/>
          <a:p>
            <a:pPr algn="ctr">
              <a:lnSpc>
                <a:spcPct val="150000"/>
              </a:lnSpc>
            </a:pPr>
            <a:r>
              <a:rPr lang="zh-CN" altLang="en-US" sz="2400" dirty="0" smtClean="0">
                <a:latin typeface="楷体" panose="02010609060101010101" pitchFamily="49" charset="-122"/>
                <a:ea typeface="楷体" panose="02010609060101010101" pitchFamily="49" charset="-122"/>
              </a:rPr>
              <a:t>第十九届全国科学计算与信息化会议</a:t>
            </a:r>
            <a:endParaRPr lang="en-US" altLang="zh-CN" sz="2400" dirty="0" smtClean="0">
              <a:latin typeface="楷体" panose="02010609060101010101" pitchFamily="49" charset="-122"/>
              <a:ea typeface="楷体" panose="02010609060101010101" pitchFamily="49" charset="-122"/>
            </a:endParaRPr>
          </a:p>
          <a:p>
            <a:pPr algn="ctr">
              <a:lnSpc>
                <a:spcPct val="150000"/>
              </a:lnSpc>
            </a:pPr>
            <a:r>
              <a:rPr lang="zh-CN" altLang="en-US" sz="2400" dirty="0" smtClean="0">
                <a:latin typeface="楷体" panose="02010609060101010101" pitchFamily="49" charset="-122"/>
                <a:ea typeface="楷体" panose="02010609060101010101" pitchFamily="49" charset="-122"/>
              </a:rPr>
              <a:t>贵州，遵义</a:t>
            </a:r>
            <a:endParaRPr lang="zh-CN" altLang="en-US" sz="2400" dirty="0">
              <a:latin typeface="楷体" panose="02010609060101010101" pitchFamily="49" charset="-122"/>
              <a:ea typeface="楷体" panose="02010609060101010101" pitchFamily="49" charset="-122"/>
            </a:endParaRPr>
          </a:p>
        </p:txBody>
      </p:sp>
      <p:sp>
        <p:nvSpPr>
          <p:cNvPr id="9" name="文本框 8"/>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44882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3458424"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2. </a:t>
            </a:r>
            <a:r>
              <a:rPr lang="zh-CN" altLang="en-US" sz="4000" dirty="0" smtClean="0">
                <a:latin typeface="Times New Roman" panose="02020603050405020304" pitchFamily="18" charset="0"/>
                <a:cs typeface="Times New Roman" panose="02020603050405020304" pitchFamily="18" charset="0"/>
              </a:rPr>
              <a:t>搭建神经网络</a:t>
            </a:r>
            <a:endParaRPr lang="zh-CN" altLang="en-US" sz="4000" dirty="0">
              <a:latin typeface="Times New Roman" panose="02020603050405020304" pitchFamily="18" charset="0"/>
              <a:cs typeface="Times New Roman" panose="02020603050405020304" pitchFamily="18" charset="0"/>
            </a:endParaRPr>
          </a:p>
        </p:txBody>
      </p:sp>
      <p:sp>
        <p:nvSpPr>
          <p:cNvPr id="6" name="椭圆 5"/>
          <p:cNvSpPr/>
          <p:nvPr/>
        </p:nvSpPr>
        <p:spPr>
          <a:xfrm>
            <a:off x="1339257" y="1926857"/>
            <a:ext cx="668458" cy="17594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61</a:t>
            </a:r>
            <a:endParaRPr lang="zh-CN" altLang="en-US" sz="2000" dirty="0">
              <a:latin typeface="Times New Roman" panose="02020603050405020304" pitchFamily="18" charset="0"/>
              <a:cs typeface="Times New Roman" panose="02020603050405020304" pitchFamily="18" charset="0"/>
            </a:endParaRPr>
          </a:p>
        </p:txBody>
      </p:sp>
      <p:cxnSp>
        <p:nvCxnSpPr>
          <p:cNvPr id="7" name="直接箭头连接符 6"/>
          <p:cNvCxnSpPr>
            <a:stCxn id="6" idx="6"/>
          </p:cNvCxnSpPr>
          <p:nvPr/>
        </p:nvCxnSpPr>
        <p:spPr>
          <a:xfrm>
            <a:off x="2007715" y="2806573"/>
            <a:ext cx="615448"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676173" y="1926857"/>
            <a:ext cx="689374" cy="17488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25</a:t>
            </a:r>
            <a:endParaRPr lang="zh-CN" altLang="en-US" sz="2000" dirty="0">
              <a:latin typeface="Times New Roman" panose="02020603050405020304" pitchFamily="18" charset="0"/>
              <a:cs typeface="Times New Roman" panose="02020603050405020304" pitchFamily="18" charset="0"/>
            </a:endParaRPr>
          </a:p>
        </p:txBody>
      </p:sp>
      <p:cxnSp>
        <p:nvCxnSpPr>
          <p:cNvPr id="9" name="直接箭头连接符 8"/>
          <p:cNvCxnSpPr/>
          <p:nvPr/>
        </p:nvCxnSpPr>
        <p:spPr>
          <a:xfrm>
            <a:off x="3365547" y="2806573"/>
            <a:ext cx="615448"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034005" y="1937440"/>
            <a:ext cx="689374" cy="174884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2</a:t>
            </a:r>
            <a:endParaRPr lang="zh-CN" altLang="en-US" sz="20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552261" y="2447338"/>
            <a:ext cx="760491" cy="707886"/>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Input layer</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2322993" y="3720745"/>
            <a:ext cx="1907066"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Hidden layer</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4906821" y="2457921"/>
            <a:ext cx="970032"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O</a:t>
            </a:r>
            <a:r>
              <a:rPr lang="en-US" altLang="zh-CN" sz="2000" dirty="0" smtClean="0">
                <a:latin typeface="Times New Roman" panose="02020603050405020304" pitchFamily="18" charset="0"/>
                <a:cs typeface="Times New Roman" panose="02020603050405020304" pitchFamily="18" charset="0"/>
              </a:rPr>
              <a:t>utput layer</a:t>
            </a:r>
            <a:endParaRPr lang="zh-CN" altLang="en-US" sz="20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509084" y="4434861"/>
            <a:ext cx="5468293" cy="1569660"/>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搭建一个只有</a:t>
            </a:r>
            <a:r>
              <a:rPr lang="en-US" altLang="zh-CN" sz="2400" dirty="0" smtClean="0">
                <a:latin typeface="Times New Roman" panose="02020603050405020304" pitchFamily="18" charset="0"/>
                <a:cs typeface="Times New Roman" panose="02020603050405020304" pitchFamily="18" charset="0"/>
              </a:rPr>
              <a:t>1</a:t>
            </a:r>
            <a:r>
              <a:rPr lang="zh-CN" altLang="en-US" sz="2400" dirty="0" smtClean="0">
                <a:latin typeface="Times New Roman" panose="02020603050405020304" pitchFamily="18" charset="0"/>
                <a:cs typeface="Times New Roman" panose="02020603050405020304" pitchFamily="18" charset="0"/>
              </a:rPr>
              <a:t>层隐藏层的</a:t>
            </a:r>
            <a:r>
              <a:rPr lang="en-US" altLang="zh-CN" sz="2400" dirty="0" smtClean="0">
                <a:latin typeface="Times New Roman" panose="02020603050405020304" pitchFamily="18" charset="0"/>
                <a:cs typeface="Times New Roman" panose="02020603050405020304" pitchFamily="18" charset="0"/>
              </a:rPr>
              <a:t>BP</a:t>
            </a:r>
            <a:r>
              <a:rPr lang="zh-CN" altLang="en-US" sz="2400" dirty="0" smtClean="0">
                <a:latin typeface="Times New Roman" panose="02020603050405020304" pitchFamily="18" charset="0"/>
                <a:cs typeface="Times New Roman" panose="02020603050405020304" pitchFamily="18" charset="0"/>
              </a:rPr>
              <a:t>神经网络。</a:t>
            </a:r>
            <a:endParaRPr lang="en-US" altLang="zh-CN" sz="2400" dirty="0" smtClean="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smtClean="0">
                <a:latin typeface="Times New Roman" panose="02020603050405020304" pitchFamily="18" charset="0"/>
                <a:cs typeface="Times New Roman" panose="02020603050405020304" pitchFamily="18" charset="0"/>
              </a:rPr>
              <a:t>经过一系列简单迭代对比后，隐藏层神经元的个数设为</a:t>
            </a:r>
            <a:r>
              <a:rPr lang="en-US" altLang="zh-CN" sz="2400" dirty="0" smtClean="0">
                <a:latin typeface="Times New Roman" panose="02020603050405020304" pitchFamily="18" charset="0"/>
                <a:cs typeface="Times New Roman" panose="02020603050405020304" pitchFamily="18" charset="0"/>
              </a:rPr>
              <a:t>25</a:t>
            </a:r>
            <a:endParaRPr lang="zh-CN" alt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5" name="文本框 14"/>
              <p:cNvSpPr txBox="1"/>
              <p:nvPr/>
            </p:nvSpPr>
            <p:spPr>
              <a:xfrm>
                <a:off x="6292739" y="1798794"/>
                <a:ext cx="5468293" cy="4246162"/>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激活函数的选择：</a:t>
                </a:r>
                <a:endParaRPr lang="en-US" altLang="zh-CN" sz="2400" dirty="0" smtClean="0">
                  <a:latin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𝑠𝑖𝑔𝑚𝑜𝑖𝑑</m:t>
                      </m:r>
                      <m:d>
                        <m:dPr>
                          <m:ctrlPr>
                            <a:rPr lang="en-US" altLang="zh-CN" sz="2400" b="0" i="1" smtClean="0">
                              <a:latin typeface="Cambria Math" panose="02040503050406030204" pitchFamily="18" charset="0"/>
                              <a:cs typeface="Times New Roman" panose="02020603050405020304" pitchFamily="18" charset="0"/>
                            </a:rPr>
                          </m:ctrlPr>
                        </m:dPr>
                        <m:e>
                          <m:r>
                            <a:rPr lang="en-US" altLang="zh-CN" sz="2400" b="0" i="1" smtClean="0">
                              <a:latin typeface="Cambria Math" panose="02040503050406030204" pitchFamily="18" charset="0"/>
                              <a:cs typeface="Times New Roman" panose="02020603050405020304" pitchFamily="18" charset="0"/>
                            </a:rPr>
                            <m:t>𝑧</m:t>
                          </m:r>
                        </m:e>
                      </m:d>
                      <m:r>
                        <a:rPr lang="en-US" altLang="zh-CN" sz="2400" b="0" i="1" smtClean="0">
                          <a:latin typeface="Cambria Math" panose="02040503050406030204" pitchFamily="18" charset="0"/>
                          <a:cs typeface="Times New Roman" panose="02020603050405020304" pitchFamily="18" charset="0"/>
                        </a:rPr>
                        <m:t>=</m:t>
                      </m:r>
                      <m:f>
                        <m:fPr>
                          <m:ctrlPr>
                            <a:rPr lang="en-US" altLang="zh-CN" sz="2400" b="0" i="1" smtClean="0">
                              <a:latin typeface="Cambria Math" panose="02040503050406030204" pitchFamily="18" charset="0"/>
                              <a:cs typeface="Times New Roman" panose="02020603050405020304" pitchFamily="18" charset="0"/>
                            </a:rPr>
                          </m:ctrlPr>
                        </m:fPr>
                        <m:num>
                          <m:r>
                            <a:rPr lang="en-US" altLang="zh-CN" sz="2400" b="0" i="1" smtClean="0">
                              <a:latin typeface="Cambria Math" panose="02040503050406030204" pitchFamily="18" charset="0"/>
                              <a:cs typeface="Times New Roman" panose="02020603050405020304" pitchFamily="18" charset="0"/>
                            </a:rPr>
                            <m:t>1</m:t>
                          </m:r>
                        </m:num>
                        <m:den>
                          <m:r>
                            <a:rPr lang="en-US" altLang="zh-CN" sz="2400" b="0" i="1" smtClean="0">
                              <a:latin typeface="Cambria Math" panose="02040503050406030204" pitchFamily="18" charset="0"/>
                              <a:cs typeface="Times New Roman" panose="02020603050405020304" pitchFamily="18" charset="0"/>
                            </a:rPr>
                            <m:t>1+</m:t>
                          </m:r>
                          <m:sSup>
                            <m:sSupPr>
                              <m:ctrlPr>
                                <a:rPr lang="en-US" altLang="zh-CN" sz="2400" b="0" i="1" smtClean="0">
                                  <a:latin typeface="Cambria Math" panose="02040503050406030204" pitchFamily="18" charset="0"/>
                                  <a:cs typeface="Times New Roman" panose="02020603050405020304" pitchFamily="18" charset="0"/>
                                </a:rPr>
                              </m:ctrlPr>
                            </m:sSupPr>
                            <m:e>
                              <m:r>
                                <a:rPr lang="en-US" altLang="zh-CN" sz="2400" b="0" i="1" smtClean="0">
                                  <a:latin typeface="Cambria Math" panose="02040503050406030204" pitchFamily="18" charset="0"/>
                                  <a:cs typeface="Times New Roman" panose="02020603050405020304" pitchFamily="18" charset="0"/>
                                </a:rPr>
                                <m:t>𝑒</m:t>
                              </m:r>
                            </m:e>
                            <m:sup>
                              <m:r>
                                <a:rPr lang="en-US" altLang="zh-CN" sz="2400" b="0" i="1" smtClean="0">
                                  <a:latin typeface="Cambria Math" panose="02040503050406030204" pitchFamily="18" charset="0"/>
                                  <a:cs typeface="Times New Roman" panose="02020603050405020304" pitchFamily="18" charset="0"/>
                                </a:rPr>
                                <m:t>−</m:t>
                              </m:r>
                              <m:r>
                                <a:rPr lang="en-US" altLang="zh-CN" sz="2400" b="0" i="1" smtClean="0">
                                  <a:latin typeface="Cambria Math" panose="02040503050406030204" pitchFamily="18" charset="0"/>
                                  <a:cs typeface="Times New Roman" panose="02020603050405020304" pitchFamily="18" charset="0"/>
                                </a:rPr>
                                <m:t>𝑧</m:t>
                              </m:r>
                            </m:sup>
                          </m:sSup>
                        </m:den>
                      </m:f>
                    </m:oMath>
                  </m:oMathPara>
                </a14:m>
                <a:endParaRPr lang="en-US" altLang="zh-CN" sz="2400" dirty="0" smtClean="0">
                  <a:latin typeface="Times New Roman" panose="02020603050405020304" pitchFamily="18" charset="0"/>
                  <a:cs typeface="Times New Roman" panose="02020603050405020304" pitchFamily="18" charset="0"/>
                </a:endParaRPr>
              </a:p>
              <a:p>
                <a:pPr algn="just">
                  <a:lnSpc>
                    <a:spcPct val="150000"/>
                  </a:lnSpc>
                </a:pPr>
                <a14:m>
                  <m:oMathPara xmlns:m="http://schemas.openxmlformats.org/officeDocument/2006/math">
                    <m:oMathParaPr>
                      <m:jc m:val="centerGroup"/>
                    </m:oMathParaPr>
                    <m:oMath xmlns:m="http://schemas.openxmlformats.org/officeDocument/2006/math">
                      <m:r>
                        <a:rPr lang="en-US" altLang="zh-CN" sz="2400" b="0" i="1" smtClean="0">
                          <a:latin typeface="Cambria Math" panose="02040503050406030204" pitchFamily="18" charset="0"/>
                          <a:cs typeface="Times New Roman" panose="02020603050405020304" pitchFamily="18" charset="0"/>
                        </a:rPr>
                        <m:t>𝑡𝑎𝑛</m:t>
                      </m:r>
                      <m:func>
                        <m:funcPr>
                          <m:ctrlPr>
                            <a:rPr lang="en-US" altLang="zh-CN" sz="2400" b="0" i="1" smtClean="0">
                              <a:latin typeface="Cambria Math" panose="02040503050406030204" pitchFamily="18" charset="0"/>
                              <a:cs typeface="Times New Roman" panose="02020603050405020304" pitchFamily="18" charset="0"/>
                            </a:rPr>
                          </m:ctrlPr>
                        </m:funcPr>
                        <m:fName>
                          <m:r>
                            <a:rPr lang="en-US" altLang="zh-CN" sz="2400" b="0" i="1" smtClean="0">
                              <a:latin typeface="Cambria Math" panose="02040503050406030204" pitchFamily="18" charset="0"/>
                              <a:cs typeface="Times New Roman" panose="02020603050405020304" pitchFamily="18" charset="0"/>
                            </a:rPr>
                            <m:t>h</m:t>
                          </m:r>
                        </m:fName>
                        <m:e>
                          <m:d>
                            <m:dPr>
                              <m:ctrlPr>
                                <a:rPr lang="en-US" altLang="zh-CN" sz="2400" b="0" i="1" smtClean="0">
                                  <a:latin typeface="Cambria Math" panose="02040503050406030204" pitchFamily="18" charset="0"/>
                                  <a:cs typeface="Times New Roman" panose="02020603050405020304" pitchFamily="18" charset="0"/>
                                </a:rPr>
                              </m:ctrlPr>
                            </m:dPr>
                            <m:e>
                              <m:r>
                                <a:rPr lang="en-US" altLang="zh-CN" sz="2400" b="0" i="1" smtClean="0">
                                  <a:latin typeface="Cambria Math" panose="02040503050406030204" pitchFamily="18" charset="0"/>
                                  <a:cs typeface="Times New Roman" panose="02020603050405020304" pitchFamily="18" charset="0"/>
                                </a:rPr>
                                <m:t>𝑧</m:t>
                              </m:r>
                            </m:e>
                          </m:d>
                        </m:e>
                      </m:func>
                      <m:r>
                        <a:rPr lang="en-US" altLang="zh-CN" sz="2400" b="0" i="1" smtClean="0">
                          <a:latin typeface="Cambria Math" panose="02040503050406030204" pitchFamily="18" charset="0"/>
                          <a:cs typeface="Times New Roman" panose="02020603050405020304" pitchFamily="18" charset="0"/>
                        </a:rPr>
                        <m:t>=</m:t>
                      </m:r>
                      <m:f>
                        <m:fPr>
                          <m:ctrlPr>
                            <a:rPr lang="en-US" altLang="zh-CN" sz="2400" b="0" i="1" smtClean="0">
                              <a:latin typeface="Cambria Math" panose="02040503050406030204" pitchFamily="18" charset="0"/>
                              <a:cs typeface="Times New Roman" panose="02020603050405020304" pitchFamily="18" charset="0"/>
                            </a:rPr>
                          </m:ctrlPr>
                        </m:fPr>
                        <m:num>
                          <m:sSup>
                            <m:sSupPr>
                              <m:ctrlPr>
                                <a:rPr lang="en-US" altLang="zh-CN" sz="2400" i="1">
                                  <a:latin typeface="Cambria Math" panose="02040503050406030204" pitchFamily="18" charset="0"/>
                                  <a:cs typeface="Times New Roman" panose="02020603050405020304" pitchFamily="18" charset="0"/>
                                </a:rPr>
                              </m:ctrlPr>
                            </m:sSupPr>
                            <m:e>
                              <m:r>
                                <a:rPr lang="en-US" altLang="zh-CN" sz="2400" i="1">
                                  <a:latin typeface="Cambria Math" panose="02040503050406030204" pitchFamily="18" charset="0"/>
                                  <a:cs typeface="Times New Roman" panose="02020603050405020304" pitchFamily="18" charset="0"/>
                                </a:rPr>
                                <m:t>𝑒</m:t>
                              </m:r>
                            </m:e>
                            <m:sup>
                              <m:r>
                                <a:rPr lang="en-US" altLang="zh-CN" sz="2400" i="1">
                                  <a:latin typeface="Cambria Math" panose="02040503050406030204" pitchFamily="18" charset="0"/>
                                  <a:cs typeface="Times New Roman" panose="02020603050405020304" pitchFamily="18" charset="0"/>
                                </a:rPr>
                                <m:t>𝑧</m:t>
                              </m:r>
                            </m:sup>
                          </m:sSup>
                          <m:r>
                            <a:rPr lang="en-US" altLang="zh-CN" sz="2400" b="0" i="1" smtClean="0">
                              <a:latin typeface="Cambria Math" panose="02040503050406030204" pitchFamily="18" charset="0"/>
                              <a:cs typeface="Times New Roman" panose="02020603050405020304" pitchFamily="18" charset="0"/>
                            </a:rPr>
                            <m:t>−</m:t>
                          </m:r>
                          <m:sSup>
                            <m:sSupPr>
                              <m:ctrlPr>
                                <a:rPr lang="en-US" altLang="zh-CN" sz="2400" i="1">
                                  <a:latin typeface="Cambria Math" panose="02040503050406030204" pitchFamily="18" charset="0"/>
                                  <a:cs typeface="Times New Roman" panose="02020603050405020304" pitchFamily="18" charset="0"/>
                                </a:rPr>
                              </m:ctrlPr>
                            </m:sSupPr>
                            <m:e>
                              <m:r>
                                <a:rPr lang="en-US" altLang="zh-CN" sz="2400" i="1">
                                  <a:latin typeface="Cambria Math" panose="02040503050406030204" pitchFamily="18" charset="0"/>
                                  <a:cs typeface="Times New Roman" panose="02020603050405020304" pitchFamily="18" charset="0"/>
                                </a:rPr>
                                <m:t>𝑒</m:t>
                              </m:r>
                            </m:e>
                            <m:sup>
                              <m:r>
                                <a:rPr lang="en-US" altLang="zh-CN" sz="2400" i="1">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𝑧</m:t>
                              </m:r>
                            </m:sup>
                          </m:sSup>
                        </m:num>
                        <m:den>
                          <m:sSup>
                            <m:sSupPr>
                              <m:ctrlPr>
                                <a:rPr lang="en-US" altLang="zh-CN" sz="2400" b="0" i="1" smtClean="0">
                                  <a:latin typeface="Cambria Math" panose="02040503050406030204" pitchFamily="18" charset="0"/>
                                  <a:cs typeface="Times New Roman" panose="02020603050405020304" pitchFamily="18" charset="0"/>
                                </a:rPr>
                              </m:ctrlPr>
                            </m:sSupPr>
                            <m:e>
                              <m:r>
                                <a:rPr lang="en-US" altLang="zh-CN" sz="2400" b="0" i="1" smtClean="0">
                                  <a:latin typeface="Cambria Math" panose="02040503050406030204" pitchFamily="18" charset="0"/>
                                  <a:cs typeface="Times New Roman" panose="02020603050405020304" pitchFamily="18" charset="0"/>
                                </a:rPr>
                                <m:t>𝑒</m:t>
                              </m:r>
                            </m:e>
                            <m:sup>
                              <m:r>
                                <a:rPr lang="en-US" altLang="zh-CN" sz="2400" b="0" i="1" smtClean="0">
                                  <a:latin typeface="Cambria Math" panose="02040503050406030204" pitchFamily="18" charset="0"/>
                                  <a:cs typeface="Times New Roman" panose="02020603050405020304" pitchFamily="18" charset="0"/>
                                </a:rPr>
                                <m:t>𝑧</m:t>
                              </m:r>
                            </m:sup>
                          </m:sSup>
                          <m:r>
                            <a:rPr lang="en-US" altLang="zh-CN" sz="2400" i="1">
                              <a:latin typeface="Cambria Math" panose="02040503050406030204" pitchFamily="18" charset="0"/>
                              <a:cs typeface="Times New Roman" panose="02020603050405020304" pitchFamily="18" charset="0"/>
                            </a:rPr>
                            <m:t>+</m:t>
                          </m:r>
                          <m:sSup>
                            <m:sSupPr>
                              <m:ctrlPr>
                                <a:rPr lang="en-US" altLang="zh-CN" sz="2400" i="1">
                                  <a:latin typeface="Cambria Math" panose="02040503050406030204" pitchFamily="18" charset="0"/>
                                  <a:cs typeface="Times New Roman" panose="02020603050405020304" pitchFamily="18" charset="0"/>
                                </a:rPr>
                              </m:ctrlPr>
                            </m:sSupPr>
                            <m:e>
                              <m:r>
                                <a:rPr lang="en-US" altLang="zh-CN" sz="2400" i="1">
                                  <a:latin typeface="Cambria Math" panose="02040503050406030204" pitchFamily="18" charset="0"/>
                                  <a:cs typeface="Times New Roman" panose="02020603050405020304" pitchFamily="18" charset="0"/>
                                </a:rPr>
                                <m:t>𝑒</m:t>
                              </m:r>
                            </m:e>
                            <m:sup>
                              <m:r>
                                <a:rPr lang="en-US" altLang="zh-CN" sz="2400" i="1">
                                  <a:latin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cs typeface="Times New Roman" panose="02020603050405020304" pitchFamily="18" charset="0"/>
                                </a:rPr>
                                <m:t>𝑧</m:t>
                              </m:r>
                            </m:sup>
                          </m:sSup>
                        </m:den>
                      </m:f>
                    </m:oMath>
                  </m:oMathPara>
                </a14:m>
                <a:endParaRPr lang="en-US" altLang="zh-CN" sz="2400" dirty="0" smtClean="0">
                  <a:latin typeface="Times New Roman" panose="02020603050405020304" pitchFamily="18" charset="0"/>
                  <a:cs typeface="Times New Roman" panose="02020603050405020304" pitchFamily="18" charset="0"/>
                </a:endParaRPr>
              </a:p>
              <a:p>
                <a:pPr algn="just">
                  <a:lnSpc>
                    <a:spcPct val="150000"/>
                  </a:lnSpc>
                </a:pPr>
                <a:r>
                  <a:rPr lang="zh-CN" altLang="en-US" sz="2400" dirty="0" smtClean="0">
                    <a:latin typeface="Times New Roman" panose="02020603050405020304" pitchFamily="18" charset="0"/>
                    <a:cs typeface="Times New Roman" panose="02020603050405020304" pitchFamily="18" charset="0"/>
                  </a:rPr>
                  <a:t>测试后发现大部分情况下</a:t>
                </a:r>
                <a:r>
                  <a:rPr lang="en-US" altLang="zh-CN" sz="2400" i="1" dirty="0" err="1" smtClean="0">
                    <a:latin typeface="Times New Roman" panose="02020603050405020304" pitchFamily="18" charset="0"/>
                    <a:cs typeface="Times New Roman" panose="02020603050405020304" pitchFamily="18" charset="0"/>
                  </a:rPr>
                  <a:t>tanh</a:t>
                </a:r>
                <a:r>
                  <a:rPr lang="zh-CN" altLang="en-US" sz="2400" dirty="0" smtClean="0">
                    <a:latin typeface="Times New Roman" panose="02020603050405020304" pitchFamily="18" charset="0"/>
                    <a:cs typeface="Times New Roman" panose="02020603050405020304" pitchFamily="18" charset="0"/>
                  </a:rPr>
                  <a:t>收敛速度快于</a:t>
                </a:r>
                <a:r>
                  <a:rPr lang="en-US" altLang="zh-CN" sz="2400" i="1" dirty="0" smtClean="0">
                    <a:latin typeface="Times New Roman" panose="02020603050405020304" pitchFamily="18" charset="0"/>
                    <a:cs typeface="Times New Roman" panose="02020603050405020304" pitchFamily="18" charset="0"/>
                  </a:rPr>
                  <a:t>sigmoid</a:t>
                </a:r>
                <a:r>
                  <a:rPr lang="zh-CN" altLang="en-US" sz="2400" dirty="0" smtClean="0">
                    <a:latin typeface="Times New Roman" panose="02020603050405020304" pitchFamily="18" charset="0"/>
                    <a:cs typeface="Times New Roman" panose="02020603050405020304" pitchFamily="18" charset="0"/>
                  </a:rPr>
                  <a:t>，且对测试数据的预测准确度更高。隐藏层激活函数选用</a:t>
                </a:r>
                <a:r>
                  <a:rPr lang="en-US" altLang="zh-CN" sz="2400" i="1" dirty="0" err="1" smtClean="0">
                    <a:latin typeface="Times New Roman" panose="02020603050405020304" pitchFamily="18" charset="0"/>
                    <a:cs typeface="Times New Roman" panose="02020603050405020304" pitchFamily="18" charset="0"/>
                  </a:rPr>
                  <a:t>tanh</a:t>
                </a:r>
                <a:r>
                  <a:rPr lang="zh-CN" altLang="en-US" sz="2400" dirty="0" smtClean="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p:txBody>
          </p:sp>
        </mc:Choice>
        <mc:Fallback xmlns="">
          <p:sp>
            <p:nvSpPr>
              <p:cNvPr id="15" name="文本框 14"/>
              <p:cNvSpPr txBox="1">
                <a:spLocks noRot="1" noChangeAspect="1" noMove="1" noResize="1" noEditPoints="1" noAdjustHandles="1" noChangeArrowheads="1" noChangeShapeType="1" noTextEdit="1"/>
              </p:cNvSpPr>
              <p:nvPr/>
            </p:nvSpPr>
            <p:spPr>
              <a:xfrm>
                <a:off x="6292739" y="1798794"/>
                <a:ext cx="5468293" cy="4246162"/>
              </a:xfrm>
              <a:prstGeom prst="rect">
                <a:avLst/>
              </a:prstGeom>
              <a:blipFill rotWithShape="0">
                <a:blip r:embed="rId2"/>
                <a:stretch>
                  <a:fillRect l="-1672" t="-1578" r="-1784" b="-71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16995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3458424"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2. </a:t>
            </a:r>
            <a:r>
              <a:rPr lang="zh-CN" altLang="en-US" sz="4000" dirty="0" smtClean="0">
                <a:latin typeface="Times New Roman" panose="02020603050405020304" pitchFamily="18" charset="0"/>
                <a:cs typeface="Times New Roman" panose="02020603050405020304" pitchFamily="18" charset="0"/>
              </a:rPr>
              <a:t>搭建神经网络</a:t>
            </a:r>
            <a:endParaRPr lang="zh-CN" altLang="en-US" sz="4000" dirty="0">
              <a:latin typeface="Times New Roman" panose="02020603050405020304" pitchFamily="18" charset="0"/>
              <a:cs typeface="Times New Roman" panose="02020603050405020304" pitchFamily="18" charset="0"/>
            </a:endParaRPr>
          </a:p>
        </p:txBody>
      </p:sp>
      <p:sp>
        <p:nvSpPr>
          <p:cNvPr id="6" name="椭圆 5"/>
          <p:cNvSpPr/>
          <p:nvPr/>
        </p:nvSpPr>
        <p:spPr>
          <a:xfrm>
            <a:off x="1339257" y="1926857"/>
            <a:ext cx="668458" cy="17594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61</a:t>
            </a:r>
            <a:endParaRPr lang="zh-CN" altLang="en-US" sz="2000" dirty="0">
              <a:latin typeface="Times New Roman" panose="02020603050405020304" pitchFamily="18" charset="0"/>
              <a:cs typeface="Times New Roman" panose="02020603050405020304" pitchFamily="18" charset="0"/>
            </a:endParaRPr>
          </a:p>
        </p:txBody>
      </p:sp>
      <p:cxnSp>
        <p:nvCxnSpPr>
          <p:cNvPr id="7" name="直接箭头连接符 6"/>
          <p:cNvCxnSpPr>
            <a:stCxn id="6" idx="6"/>
          </p:cNvCxnSpPr>
          <p:nvPr/>
        </p:nvCxnSpPr>
        <p:spPr>
          <a:xfrm>
            <a:off x="2007715" y="2806573"/>
            <a:ext cx="615448"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676173" y="1926857"/>
            <a:ext cx="689374" cy="17488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25</a:t>
            </a:r>
            <a:endParaRPr lang="zh-CN" altLang="en-US" sz="2000" dirty="0">
              <a:latin typeface="Times New Roman" panose="02020603050405020304" pitchFamily="18" charset="0"/>
              <a:cs typeface="Times New Roman" panose="02020603050405020304" pitchFamily="18" charset="0"/>
            </a:endParaRPr>
          </a:p>
        </p:txBody>
      </p:sp>
      <p:cxnSp>
        <p:nvCxnSpPr>
          <p:cNvPr id="9" name="直接箭头连接符 8"/>
          <p:cNvCxnSpPr/>
          <p:nvPr/>
        </p:nvCxnSpPr>
        <p:spPr>
          <a:xfrm>
            <a:off x="3365547" y="2806573"/>
            <a:ext cx="615448"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034005" y="1937440"/>
            <a:ext cx="689374" cy="174884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2</a:t>
            </a:r>
            <a:endParaRPr lang="zh-CN" altLang="en-US" sz="20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552261" y="2447338"/>
            <a:ext cx="760491" cy="707886"/>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Input layer</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2322993" y="3720745"/>
            <a:ext cx="1907066"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Hidden layer</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4906821" y="2457921"/>
            <a:ext cx="970032"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O</a:t>
            </a:r>
            <a:r>
              <a:rPr lang="en-US" altLang="zh-CN" sz="2000" dirty="0" smtClean="0">
                <a:latin typeface="Times New Roman" panose="02020603050405020304" pitchFamily="18" charset="0"/>
                <a:cs typeface="Times New Roman" panose="02020603050405020304" pitchFamily="18" charset="0"/>
              </a:rPr>
              <a:t>utput layer</a:t>
            </a:r>
            <a:endParaRPr lang="zh-CN" altLang="en-US" sz="2000" dirty="0">
              <a:latin typeface="Times New Roman" panose="02020603050405020304" pitchFamily="18" charset="0"/>
              <a:cs typeface="Times New Roman" panose="02020603050405020304" pitchFamily="18" charset="0"/>
            </a:endParaRPr>
          </a:p>
        </p:txBody>
      </p:sp>
      <p:sp>
        <p:nvSpPr>
          <p:cNvPr id="16" name="文本框 15"/>
          <p:cNvSpPr txBox="1"/>
          <p:nvPr/>
        </p:nvSpPr>
        <p:spPr>
          <a:xfrm>
            <a:off x="6292739" y="1798794"/>
            <a:ext cx="5468293" cy="3416320"/>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误差函数</a:t>
            </a:r>
            <a:r>
              <a:rPr lang="en-US" altLang="zh-CN" sz="2400" dirty="0" smtClean="0">
                <a:latin typeface="Times New Roman" panose="02020603050405020304" pitchFamily="18" charset="0"/>
                <a:cs typeface="Times New Roman" panose="02020603050405020304" pitchFamily="18" charset="0"/>
              </a:rPr>
              <a:t>:</a:t>
            </a: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smtClean="0">
                <a:latin typeface="Times New Roman" panose="02020603050405020304" pitchFamily="18" charset="0"/>
                <a:cs typeface="Times New Roman" panose="02020603050405020304" pitchFamily="18" charset="0"/>
              </a:rPr>
              <a:t>预测值和参考值的均方误差</a:t>
            </a:r>
            <a:r>
              <a:rPr lang="en-US" altLang="zh-CN" sz="2400" dirty="0" smtClean="0">
                <a:latin typeface="Times New Roman" panose="02020603050405020304" pitchFamily="18" charset="0"/>
                <a:cs typeface="Times New Roman" panose="02020603050405020304" pitchFamily="18" charset="0"/>
              </a:rPr>
              <a:t>(</a:t>
            </a:r>
            <a:r>
              <a:rPr lang="en-US" altLang="zh-CN" sz="2400" dirty="0" err="1" smtClean="0">
                <a:latin typeface="Times New Roman" panose="02020603050405020304" pitchFamily="18" charset="0"/>
                <a:cs typeface="Times New Roman" panose="02020603050405020304" pitchFamily="18" charset="0"/>
              </a:rPr>
              <a:t>mse</a:t>
            </a:r>
            <a:r>
              <a:rPr lang="en-US" altLang="zh-CN" sz="2400" dirty="0" smtClean="0">
                <a:latin typeface="Times New Roman" panose="02020603050405020304" pitchFamily="18" charset="0"/>
                <a:cs typeface="Times New Roman" panose="02020603050405020304" pitchFamily="18" charset="0"/>
              </a:rPr>
              <a:t>)</a:t>
            </a: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smtClean="0">
                <a:latin typeface="Times New Roman" panose="02020603050405020304" pitchFamily="18" charset="0"/>
                <a:cs typeface="Times New Roman" panose="02020603050405020304" pitchFamily="18" charset="0"/>
              </a:rPr>
              <a:t>学习率</a:t>
            </a:r>
            <a:r>
              <a:rPr lang="en-US" altLang="zh-CN" sz="2400" dirty="0" smtClean="0">
                <a:latin typeface="Times New Roman" panose="02020603050405020304" pitchFamily="18" charset="0"/>
                <a:cs typeface="Times New Roman" panose="02020603050405020304" pitchFamily="18" charset="0"/>
              </a:rPr>
              <a:t>:</a:t>
            </a:r>
          </a:p>
          <a:p>
            <a:pPr algn="just"/>
            <a:endParaRPr lang="en-US" altLang="zh-CN" sz="2400" dirty="0" smtClean="0">
              <a:latin typeface="Times New Roman" panose="02020603050405020304" pitchFamily="18" charset="0"/>
              <a:cs typeface="Times New Roman" panose="02020603050405020304" pitchFamily="18" charset="0"/>
            </a:endParaRPr>
          </a:p>
          <a:p>
            <a:pPr algn="just"/>
            <a:r>
              <a:rPr lang="zh-CN" altLang="en-US" sz="2400" dirty="0" smtClean="0">
                <a:latin typeface="Times New Roman" panose="02020603050405020304" pitchFamily="18" charset="0"/>
                <a:cs typeface="Times New Roman" panose="02020603050405020304" pitchFamily="18" charset="0"/>
              </a:rPr>
              <a:t>考虑到离线模型对神经网络训练速度要求不高，选取一个较小的</a:t>
            </a:r>
            <a:r>
              <a:rPr lang="en-US" altLang="zh-CN" sz="2400" dirty="0" smtClean="0">
                <a:latin typeface="Times New Roman" panose="02020603050405020304" pitchFamily="18" charset="0"/>
                <a:cs typeface="Times New Roman" panose="02020603050405020304" pitchFamily="18" charset="0"/>
              </a:rPr>
              <a:t>learning rate</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algn="just"/>
            <a:r>
              <a:rPr lang="en-US" altLang="zh-CN" sz="2400" i="1" dirty="0" err="1" smtClean="0">
                <a:latin typeface="Times New Roman" panose="02020603050405020304" pitchFamily="18" charset="0"/>
                <a:cs typeface="Times New Roman" panose="02020603050405020304" pitchFamily="18" charset="0"/>
              </a:rPr>
              <a:t>lr</a:t>
            </a:r>
            <a:r>
              <a:rPr lang="en-US" altLang="zh-CN" sz="2400" dirty="0" smtClean="0">
                <a:latin typeface="Times New Roman" panose="02020603050405020304" pitchFamily="18" charset="0"/>
                <a:cs typeface="Times New Roman" panose="02020603050405020304" pitchFamily="18" charset="0"/>
              </a:rPr>
              <a:t> = 0.0001</a:t>
            </a:r>
            <a:endParaRPr lang="en-US" altLang="zh-CN" sz="24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431267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3458424"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2. </a:t>
            </a:r>
            <a:r>
              <a:rPr lang="zh-CN" altLang="en-US" sz="4000" dirty="0" smtClean="0">
                <a:latin typeface="Times New Roman" panose="02020603050405020304" pitchFamily="18" charset="0"/>
                <a:cs typeface="Times New Roman" panose="02020603050405020304" pitchFamily="18" charset="0"/>
              </a:rPr>
              <a:t>搭建神经网络</a:t>
            </a:r>
            <a:endParaRPr lang="zh-CN" altLang="en-US" sz="4000" dirty="0">
              <a:latin typeface="Times New Roman" panose="02020603050405020304" pitchFamily="18" charset="0"/>
              <a:cs typeface="Times New Roman" panose="02020603050405020304" pitchFamily="18" charset="0"/>
            </a:endParaRPr>
          </a:p>
        </p:txBody>
      </p:sp>
      <p:sp>
        <p:nvSpPr>
          <p:cNvPr id="6" name="椭圆 5"/>
          <p:cNvSpPr/>
          <p:nvPr/>
        </p:nvSpPr>
        <p:spPr>
          <a:xfrm>
            <a:off x="1339257" y="1926857"/>
            <a:ext cx="668458" cy="17594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61</a:t>
            </a:r>
            <a:endParaRPr lang="zh-CN" altLang="en-US" sz="2000" dirty="0">
              <a:latin typeface="Times New Roman" panose="02020603050405020304" pitchFamily="18" charset="0"/>
              <a:cs typeface="Times New Roman" panose="02020603050405020304" pitchFamily="18" charset="0"/>
            </a:endParaRPr>
          </a:p>
        </p:txBody>
      </p:sp>
      <p:cxnSp>
        <p:nvCxnSpPr>
          <p:cNvPr id="7" name="直接箭头连接符 6"/>
          <p:cNvCxnSpPr>
            <a:stCxn id="6" idx="6"/>
          </p:cNvCxnSpPr>
          <p:nvPr/>
        </p:nvCxnSpPr>
        <p:spPr>
          <a:xfrm>
            <a:off x="2007715" y="2806573"/>
            <a:ext cx="615448"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676173" y="1926857"/>
            <a:ext cx="689374" cy="17488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25</a:t>
            </a:r>
            <a:endParaRPr lang="zh-CN" altLang="en-US" sz="2000" dirty="0">
              <a:latin typeface="Times New Roman" panose="02020603050405020304" pitchFamily="18" charset="0"/>
              <a:cs typeface="Times New Roman" panose="02020603050405020304" pitchFamily="18" charset="0"/>
            </a:endParaRPr>
          </a:p>
        </p:txBody>
      </p:sp>
      <p:cxnSp>
        <p:nvCxnSpPr>
          <p:cNvPr id="9" name="直接箭头连接符 8"/>
          <p:cNvCxnSpPr/>
          <p:nvPr/>
        </p:nvCxnSpPr>
        <p:spPr>
          <a:xfrm>
            <a:off x="3365547" y="2806573"/>
            <a:ext cx="615448"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4034005" y="1937440"/>
            <a:ext cx="689374" cy="174884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2</a:t>
            </a:r>
            <a:endParaRPr lang="zh-CN" altLang="en-US" sz="2000" dirty="0">
              <a:latin typeface="Times New Roman" panose="02020603050405020304" pitchFamily="18" charset="0"/>
              <a:cs typeface="Times New Roman" panose="02020603050405020304" pitchFamily="18" charset="0"/>
            </a:endParaRPr>
          </a:p>
        </p:txBody>
      </p:sp>
      <p:sp>
        <p:nvSpPr>
          <p:cNvPr id="11" name="文本框 10"/>
          <p:cNvSpPr txBox="1"/>
          <p:nvPr/>
        </p:nvSpPr>
        <p:spPr>
          <a:xfrm>
            <a:off x="552261" y="2447338"/>
            <a:ext cx="760491" cy="707886"/>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Input layer</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2322993" y="3720745"/>
            <a:ext cx="1907066"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Hidden layer</a:t>
            </a:r>
            <a:endParaRPr lang="zh-CN" altLang="en-US" sz="2000" dirty="0">
              <a:latin typeface="Times New Roman" panose="02020603050405020304" pitchFamily="18" charset="0"/>
              <a:cs typeface="Times New Roman" panose="02020603050405020304" pitchFamily="18" charset="0"/>
            </a:endParaRPr>
          </a:p>
        </p:txBody>
      </p:sp>
      <p:sp>
        <p:nvSpPr>
          <p:cNvPr id="13" name="文本框 12"/>
          <p:cNvSpPr txBox="1"/>
          <p:nvPr/>
        </p:nvSpPr>
        <p:spPr>
          <a:xfrm>
            <a:off x="4906821" y="2457921"/>
            <a:ext cx="970032"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O</a:t>
            </a:r>
            <a:r>
              <a:rPr lang="en-US" altLang="zh-CN" sz="2000" dirty="0" smtClean="0">
                <a:latin typeface="Times New Roman" panose="02020603050405020304" pitchFamily="18" charset="0"/>
                <a:cs typeface="Times New Roman" panose="02020603050405020304" pitchFamily="18" charset="0"/>
              </a:rPr>
              <a:t>utput layer</a:t>
            </a:r>
            <a:endParaRPr lang="zh-CN" altLang="en-US" sz="2000" dirty="0">
              <a:latin typeface="Times New Roman" panose="02020603050405020304" pitchFamily="18" charset="0"/>
              <a:cs typeface="Times New Roman" panose="02020603050405020304" pitchFamily="18" charset="0"/>
            </a:endParaRPr>
          </a:p>
        </p:txBody>
      </p:sp>
      <p:pic>
        <p:nvPicPr>
          <p:cNvPr id="15" name="图片 14"/>
          <p:cNvPicPr/>
          <p:nvPr/>
        </p:nvPicPr>
        <p:blipFill rotWithShape="1">
          <a:blip r:embed="rId2">
            <a:extLst>
              <a:ext uri="{28A0092B-C50C-407E-A947-70E740481C1C}">
                <a14:useLocalDpi xmlns:a14="http://schemas.microsoft.com/office/drawing/2010/main" val="0"/>
              </a:ext>
            </a:extLst>
          </a:blip>
          <a:srcRect l="46297" t="2433"/>
          <a:stretch/>
        </p:blipFill>
        <p:spPr>
          <a:xfrm>
            <a:off x="6432487" y="2811864"/>
            <a:ext cx="4825496" cy="3784348"/>
          </a:xfrm>
          <a:prstGeom prst="rect">
            <a:avLst/>
          </a:prstGeom>
        </p:spPr>
      </p:pic>
      <p:sp>
        <p:nvSpPr>
          <p:cNvPr id="2" name="文本框 1"/>
          <p:cNvSpPr txBox="1"/>
          <p:nvPr/>
        </p:nvSpPr>
        <p:spPr>
          <a:xfrm>
            <a:off x="6432487" y="1505320"/>
            <a:ext cx="5436606" cy="1200329"/>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将数据分为</a:t>
            </a:r>
            <a:r>
              <a:rPr lang="en-US" altLang="zh-CN" sz="2400" dirty="0" smtClean="0">
                <a:latin typeface="Times New Roman" panose="02020603050405020304" pitchFamily="18" charset="0"/>
                <a:cs typeface="Times New Roman" panose="02020603050405020304" pitchFamily="18" charset="0"/>
              </a:rPr>
              <a:t>training, test, validation (70%, 15%, 15%)</a:t>
            </a:r>
            <a:r>
              <a:rPr lang="zh-CN" altLang="en-US" sz="2400" dirty="0" smtClean="0">
                <a:latin typeface="Times New Roman" panose="02020603050405020304" pitchFamily="18" charset="0"/>
                <a:cs typeface="Times New Roman" panose="02020603050405020304" pitchFamily="18" charset="0"/>
              </a:rPr>
              <a:t>三部分，归一化后开始训练模型</a:t>
            </a:r>
            <a:endParaRPr lang="zh-CN" altLang="en-US" sz="2400" dirty="0">
              <a:latin typeface="Times New Roman" panose="02020603050405020304" pitchFamily="18" charset="0"/>
              <a:cs typeface="Times New Roman" panose="02020603050405020304" pitchFamily="18" charset="0"/>
            </a:endParaRPr>
          </a:p>
        </p:txBody>
      </p:sp>
      <p:sp>
        <p:nvSpPr>
          <p:cNvPr id="17" name="文本框 16"/>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4260379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2987644"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zh-CN" altLang="en-US" sz="4000" dirty="0" smtClean="0">
                <a:latin typeface="Times New Roman" panose="02020603050405020304" pitchFamily="18" charset="0"/>
                <a:cs typeface="Times New Roman" panose="02020603050405020304" pitchFamily="18" charset="0"/>
              </a:rPr>
              <a:t>验证神经网络</a:t>
            </a:r>
            <a:endParaRPr lang="zh-CN" altLang="en-US" sz="4000" dirty="0">
              <a:latin typeface="Times New Roman" panose="02020603050405020304" pitchFamily="18" charset="0"/>
              <a:cs typeface="Times New Roman" panose="02020603050405020304" pitchFamily="18" charset="0"/>
            </a:endParaRPr>
          </a:p>
        </p:txBody>
      </p:sp>
      <p:pic>
        <p:nvPicPr>
          <p:cNvPr id="16" name="图片 15"/>
          <p:cNvPicPr/>
          <p:nvPr/>
        </p:nvPicPr>
        <p:blipFill>
          <a:blip r:embed="rId2">
            <a:extLst>
              <a:ext uri="{28A0092B-C50C-407E-A947-70E740481C1C}">
                <a14:useLocalDpi xmlns:a14="http://schemas.microsoft.com/office/drawing/2010/main" val="0"/>
              </a:ext>
            </a:extLst>
          </a:blip>
          <a:stretch>
            <a:fillRect/>
          </a:stretch>
        </p:blipFill>
        <p:spPr>
          <a:xfrm>
            <a:off x="669956" y="2392469"/>
            <a:ext cx="5269117" cy="3981173"/>
          </a:xfrm>
          <a:prstGeom prst="rect">
            <a:avLst/>
          </a:prstGeom>
        </p:spPr>
      </p:pic>
      <p:sp>
        <p:nvSpPr>
          <p:cNvPr id="14" name="文本框 13"/>
          <p:cNvSpPr txBox="1"/>
          <p:nvPr/>
        </p:nvSpPr>
        <p:spPr>
          <a:xfrm>
            <a:off x="669956" y="1466661"/>
            <a:ext cx="7360468" cy="461665"/>
          </a:xfrm>
          <a:prstGeom prst="rect">
            <a:avLst/>
          </a:prstGeom>
          <a:noFill/>
        </p:spPr>
        <p:txBody>
          <a:bodyPr wrap="square" rtlCol="0">
            <a:spAutoFit/>
          </a:bodyPr>
          <a:lstStyle/>
          <a:p>
            <a:r>
              <a:rPr lang="zh-CN" altLang="en-US" sz="2400" dirty="0" smtClean="0">
                <a:latin typeface="Times New Roman" panose="02020603050405020304" pitchFamily="18" charset="0"/>
                <a:cs typeface="Times New Roman" panose="02020603050405020304" pitchFamily="18" charset="0"/>
              </a:rPr>
              <a:t>用</a:t>
            </a:r>
            <a:r>
              <a:rPr lang="en-US" altLang="zh-CN" sz="2400" dirty="0" smtClean="0">
                <a:latin typeface="Times New Roman" panose="02020603050405020304" pitchFamily="18" charset="0"/>
                <a:cs typeface="Times New Roman" panose="02020603050405020304" pitchFamily="18" charset="0"/>
              </a:rPr>
              <a:t>MOGA</a:t>
            </a:r>
            <a:r>
              <a:rPr lang="zh-CN" altLang="en-US" sz="2400" dirty="0" smtClean="0">
                <a:latin typeface="Times New Roman" panose="02020603050405020304" pitchFamily="18" charset="0"/>
                <a:cs typeface="Times New Roman" panose="02020603050405020304" pitchFamily="18" charset="0"/>
              </a:rPr>
              <a:t>演化到</a:t>
            </a:r>
            <a:r>
              <a:rPr lang="en-US" altLang="zh-CN" sz="2400" dirty="0" smtClean="0">
                <a:latin typeface="Times New Roman" panose="02020603050405020304" pitchFamily="18" charset="0"/>
                <a:cs typeface="Times New Roman" panose="02020603050405020304" pitchFamily="18" charset="0"/>
              </a:rPr>
              <a:t>150</a:t>
            </a:r>
            <a:r>
              <a:rPr lang="zh-CN" altLang="en-US" sz="2400" dirty="0" smtClean="0">
                <a:latin typeface="Times New Roman" panose="02020603050405020304" pitchFamily="18" charset="0"/>
                <a:cs typeface="Times New Roman" panose="02020603050405020304" pitchFamily="18" charset="0"/>
              </a:rPr>
              <a:t>代的数据测试神经网络效果</a:t>
            </a:r>
            <a:endParaRPr lang="zh-CN" altLang="en-US" sz="2400" dirty="0">
              <a:latin typeface="Times New Roman" panose="02020603050405020304" pitchFamily="18" charset="0"/>
              <a:cs typeface="Times New Roman" panose="02020603050405020304" pitchFamily="18" charset="0"/>
            </a:endParaRPr>
          </a:p>
        </p:txBody>
      </p:sp>
      <p:graphicFrame>
        <p:nvGraphicFramePr>
          <p:cNvPr id="17" name="表格 16"/>
          <p:cNvGraphicFramePr>
            <a:graphicFrameLocks noGrp="1"/>
          </p:cNvGraphicFramePr>
          <p:nvPr>
            <p:extLst>
              <p:ext uri="{D42A27DB-BD31-4B8C-83A1-F6EECF244321}">
                <p14:modId xmlns:p14="http://schemas.microsoft.com/office/powerpoint/2010/main" val="2007937694"/>
              </p:ext>
            </p:extLst>
          </p:nvPr>
        </p:nvGraphicFramePr>
        <p:xfrm>
          <a:off x="5939073" y="3126826"/>
          <a:ext cx="5984706" cy="1665840"/>
        </p:xfrm>
        <a:graphic>
          <a:graphicData uri="http://schemas.openxmlformats.org/drawingml/2006/table">
            <a:tbl>
              <a:tblPr firstRow="1" firstCol="1" bandRow="1">
                <a:tableStyleId>{5C22544A-7EE6-4342-B048-85BDC9FD1C3A}</a:tableStyleId>
              </a:tblPr>
              <a:tblGrid>
                <a:gridCol w="1994902"/>
                <a:gridCol w="1994902"/>
                <a:gridCol w="1994902"/>
              </a:tblGrid>
              <a:tr h="416460">
                <a:tc>
                  <a:txBody>
                    <a:bodyPr/>
                    <a:lstStyle/>
                    <a:p>
                      <a:pPr>
                        <a:spcAft>
                          <a:spcPts val="0"/>
                        </a:spcAft>
                      </a:pPr>
                      <a:r>
                        <a:rPr lang="en-US" sz="2400" dirty="0">
                          <a:effectLst/>
                          <a:latin typeface="Times New Roman" panose="02020603050405020304" pitchFamily="18" charset="0"/>
                          <a:ea typeface="楷体" panose="02010609060101010101" pitchFamily="49" charset="-122"/>
                          <a:cs typeface="Times New Roman" panose="02020603050405020304" pitchFamily="18" charset="0"/>
                        </a:rPr>
                        <a:t> </a:t>
                      </a:r>
                      <a:endParaRPr lang="zh-CN" sz="24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tc>
                <a:tc>
                  <a:txBody>
                    <a:bodyPr/>
                    <a:lstStyle/>
                    <a:p>
                      <a:pPr>
                        <a:spcAft>
                          <a:spcPts val="0"/>
                        </a:spcAft>
                      </a:pPr>
                      <a:r>
                        <a:rPr lang="zh-CN" sz="2400">
                          <a:effectLst/>
                          <a:latin typeface="Times New Roman" panose="02020603050405020304" pitchFamily="18" charset="0"/>
                          <a:ea typeface="楷体" panose="02010609060101010101" pitchFamily="49" charset="-122"/>
                          <a:cs typeface="Times New Roman" panose="02020603050405020304" pitchFamily="18" charset="0"/>
                        </a:rPr>
                        <a:t>无并行</a:t>
                      </a:r>
                    </a:p>
                  </a:txBody>
                  <a:tcPr marL="68580" marR="68580" marT="0" marB="0"/>
                </a:tc>
                <a:tc>
                  <a:txBody>
                    <a:bodyPr/>
                    <a:lstStyle/>
                    <a:p>
                      <a:pPr>
                        <a:spcAft>
                          <a:spcPts val="0"/>
                        </a:spcAft>
                      </a:pPr>
                      <a:r>
                        <a:rPr lang="en-US" sz="2400">
                          <a:effectLst/>
                          <a:latin typeface="Times New Roman" panose="02020603050405020304" pitchFamily="18" charset="0"/>
                          <a:ea typeface="楷体" panose="02010609060101010101" pitchFamily="49" charset="-122"/>
                          <a:cs typeface="Times New Roman" panose="02020603050405020304" pitchFamily="18" charset="0"/>
                        </a:rPr>
                        <a:t>62</a:t>
                      </a:r>
                      <a:r>
                        <a:rPr lang="zh-CN" sz="2400">
                          <a:effectLst/>
                          <a:latin typeface="Times New Roman" panose="02020603050405020304" pitchFamily="18" charset="0"/>
                          <a:ea typeface="楷体" panose="02010609060101010101" pitchFamily="49" charset="-122"/>
                          <a:cs typeface="Times New Roman" panose="02020603050405020304" pitchFamily="18" charset="0"/>
                        </a:rPr>
                        <a:t>线程并行</a:t>
                      </a:r>
                    </a:p>
                  </a:txBody>
                  <a:tcPr marL="68580" marR="68580" marT="0" marB="0"/>
                </a:tc>
              </a:tr>
              <a:tr h="416460">
                <a:tc>
                  <a:txBody>
                    <a:bodyPr/>
                    <a:lstStyle/>
                    <a:p>
                      <a:pPr>
                        <a:spcAft>
                          <a:spcPts val="0"/>
                        </a:spcAft>
                      </a:pPr>
                      <a:r>
                        <a:rPr lang="en-US" sz="2400" dirty="0">
                          <a:effectLst/>
                          <a:latin typeface="Times New Roman" panose="02020603050405020304" pitchFamily="18" charset="0"/>
                          <a:ea typeface="楷体" panose="02010609060101010101" pitchFamily="49" charset="-122"/>
                          <a:cs typeface="Times New Roman" panose="02020603050405020304" pitchFamily="18" charset="0"/>
                        </a:rPr>
                        <a:t>BP</a:t>
                      </a:r>
                      <a:r>
                        <a:rPr lang="zh-CN" sz="2400" dirty="0">
                          <a:effectLst/>
                          <a:latin typeface="Times New Roman" panose="02020603050405020304" pitchFamily="18" charset="0"/>
                          <a:ea typeface="楷体" panose="02010609060101010101" pitchFamily="49" charset="-122"/>
                          <a:cs typeface="Times New Roman" panose="02020603050405020304" pitchFamily="18" charset="0"/>
                        </a:rPr>
                        <a:t>神经网络</a:t>
                      </a:r>
                    </a:p>
                  </a:txBody>
                  <a:tcPr marL="68580" marR="68580" marT="0" marB="0"/>
                </a:tc>
                <a:tc>
                  <a:txBody>
                    <a:bodyPr/>
                    <a:lstStyle/>
                    <a:p>
                      <a:pPr>
                        <a:spcAft>
                          <a:spcPts val="0"/>
                        </a:spcAft>
                      </a:pPr>
                      <a:r>
                        <a:rPr lang="en-US" sz="2400">
                          <a:effectLst/>
                          <a:latin typeface="Times New Roman" panose="02020603050405020304" pitchFamily="18" charset="0"/>
                          <a:ea typeface="楷体" panose="02010609060101010101" pitchFamily="49" charset="-122"/>
                          <a:cs typeface="Times New Roman" panose="02020603050405020304" pitchFamily="18" charset="0"/>
                        </a:rPr>
                        <a:t>0.3944</a:t>
                      </a:r>
                      <a:endParaRPr lang="zh-CN" sz="24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tc>
                <a:tc>
                  <a:txBody>
                    <a:bodyPr/>
                    <a:lstStyle/>
                    <a:p>
                      <a:pPr>
                        <a:spcAft>
                          <a:spcPts val="0"/>
                        </a:spcAft>
                      </a:pPr>
                      <a:r>
                        <a:rPr lang="en-US" sz="2400">
                          <a:effectLst/>
                          <a:latin typeface="Times New Roman" panose="02020603050405020304" pitchFamily="18" charset="0"/>
                          <a:ea typeface="楷体" panose="02010609060101010101" pitchFamily="49" charset="-122"/>
                          <a:cs typeface="Times New Roman" panose="02020603050405020304" pitchFamily="18" charset="0"/>
                        </a:rPr>
                        <a:t>0.0092</a:t>
                      </a:r>
                      <a:endParaRPr lang="zh-CN" sz="240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tc>
              </a:tr>
              <a:tr h="416460">
                <a:tc>
                  <a:txBody>
                    <a:bodyPr/>
                    <a:lstStyle/>
                    <a:p>
                      <a:pPr>
                        <a:spcAft>
                          <a:spcPts val="0"/>
                        </a:spcAft>
                      </a:pPr>
                      <a:r>
                        <a:rPr lang="zh-CN" sz="2400" dirty="0">
                          <a:effectLst/>
                          <a:latin typeface="Times New Roman" panose="02020603050405020304" pitchFamily="18" charset="0"/>
                          <a:ea typeface="楷体" panose="02010609060101010101" pitchFamily="49" charset="-122"/>
                          <a:cs typeface="Times New Roman" panose="02020603050405020304" pitchFamily="18" charset="0"/>
                        </a:rPr>
                        <a:t>粒子追踪模拟</a:t>
                      </a:r>
                    </a:p>
                  </a:txBody>
                  <a:tcPr marL="68580" marR="68580" marT="0" marB="0"/>
                </a:tc>
                <a:tc>
                  <a:txBody>
                    <a:bodyPr/>
                    <a:lstStyle/>
                    <a:p>
                      <a:pPr>
                        <a:spcAft>
                          <a:spcPts val="0"/>
                        </a:spcAft>
                      </a:pPr>
                      <a:r>
                        <a:rPr lang="en-US" sz="2400" dirty="0">
                          <a:effectLst/>
                          <a:latin typeface="Times New Roman" panose="02020603050405020304" pitchFamily="18" charset="0"/>
                          <a:ea typeface="楷体" panose="02010609060101010101" pitchFamily="49" charset="-122"/>
                          <a:cs typeface="Times New Roman" panose="02020603050405020304" pitchFamily="18" charset="0"/>
                        </a:rPr>
                        <a:t>78020</a:t>
                      </a:r>
                      <a:endParaRPr lang="zh-CN" sz="24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tc>
                <a:tc>
                  <a:txBody>
                    <a:bodyPr/>
                    <a:lstStyle/>
                    <a:p>
                      <a:pPr>
                        <a:spcAft>
                          <a:spcPts val="0"/>
                        </a:spcAft>
                      </a:pPr>
                      <a:r>
                        <a:rPr lang="en-US" sz="2400" dirty="0">
                          <a:effectLst/>
                          <a:latin typeface="Times New Roman" panose="02020603050405020304" pitchFamily="18" charset="0"/>
                          <a:ea typeface="楷体" panose="02010609060101010101" pitchFamily="49" charset="-122"/>
                          <a:cs typeface="Times New Roman" panose="02020603050405020304" pitchFamily="18" charset="0"/>
                        </a:rPr>
                        <a:t>1414.2</a:t>
                      </a:r>
                      <a:endParaRPr lang="zh-CN" sz="24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tc>
              </a:tr>
              <a:tr h="416460">
                <a:tc>
                  <a:txBody>
                    <a:bodyPr/>
                    <a:lstStyle/>
                    <a:p>
                      <a:pPr>
                        <a:spcAft>
                          <a:spcPts val="0"/>
                        </a:spcAft>
                      </a:pPr>
                      <a:r>
                        <a:rPr lang="zh-CN" sz="2400" dirty="0">
                          <a:effectLst/>
                          <a:latin typeface="Times New Roman" panose="02020603050405020304" pitchFamily="18" charset="0"/>
                          <a:ea typeface="楷体" panose="02010609060101010101" pitchFamily="49" charset="-122"/>
                          <a:cs typeface="Times New Roman" panose="02020603050405020304" pitchFamily="18" charset="0"/>
                        </a:rPr>
                        <a:t>计算效率提升</a:t>
                      </a:r>
                    </a:p>
                  </a:txBody>
                  <a:tcPr marL="68580" marR="68580" marT="0" marB="0"/>
                </a:tc>
                <a:tc>
                  <a:txBody>
                    <a:bodyPr/>
                    <a:lstStyle/>
                    <a:p>
                      <a:pPr>
                        <a:spcAft>
                          <a:spcPts val="0"/>
                        </a:spcAft>
                      </a:pPr>
                      <a:r>
                        <a:rPr lang="en-US" sz="2400" dirty="0">
                          <a:effectLst/>
                          <a:latin typeface="Times New Roman" panose="02020603050405020304" pitchFamily="18" charset="0"/>
                          <a:ea typeface="楷体" panose="02010609060101010101" pitchFamily="49" charset="-122"/>
                          <a:cs typeface="Times New Roman" panose="02020603050405020304" pitchFamily="18" charset="0"/>
                        </a:rPr>
                        <a:t>O(5)</a:t>
                      </a:r>
                      <a:endParaRPr lang="zh-CN" sz="24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tc>
                <a:tc>
                  <a:txBody>
                    <a:bodyPr/>
                    <a:lstStyle/>
                    <a:p>
                      <a:pPr>
                        <a:spcAft>
                          <a:spcPts val="0"/>
                        </a:spcAft>
                      </a:pPr>
                      <a:r>
                        <a:rPr lang="en-US" sz="2400" dirty="0">
                          <a:effectLst/>
                          <a:latin typeface="Times New Roman" panose="02020603050405020304" pitchFamily="18" charset="0"/>
                          <a:ea typeface="楷体" panose="02010609060101010101" pitchFamily="49" charset="-122"/>
                          <a:cs typeface="Times New Roman" panose="02020603050405020304" pitchFamily="18" charset="0"/>
                        </a:rPr>
                        <a:t>O(5)</a:t>
                      </a:r>
                      <a:endParaRPr lang="zh-CN" sz="2400" dirty="0">
                        <a:effectLst/>
                        <a:latin typeface="Times New Roman" panose="02020603050405020304" pitchFamily="18" charset="0"/>
                        <a:ea typeface="楷体" panose="02010609060101010101" pitchFamily="49" charset="-122"/>
                        <a:cs typeface="Times New Roman" panose="02020603050405020304" pitchFamily="18" charset="0"/>
                      </a:endParaRPr>
                    </a:p>
                  </a:txBody>
                  <a:tcPr marL="68580" marR="68580" marT="0" marB="0"/>
                </a:tc>
              </a:tr>
            </a:tbl>
          </a:graphicData>
        </a:graphic>
      </p:graphicFrame>
      <p:sp>
        <p:nvSpPr>
          <p:cNvPr id="18" name="Rectangle 1"/>
          <p:cNvSpPr>
            <a:spLocks noChangeArrowheads="1"/>
          </p:cNvSpPr>
          <p:nvPr/>
        </p:nvSpPr>
        <p:spPr bwMode="auto">
          <a:xfrm>
            <a:off x="5857957" y="2392469"/>
            <a:ext cx="618632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表 </a:t>
            </a:r>
            <a:r>
              <a:rPr kumimoji="0" lang="en-US" altLang="zh-CN"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a:t>
            </a:r>
            <a:r>
              <a:rPr kumimoji="0" lang="zh-CN" altLang="en-US"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：计算</a:t>
            </a:r>
            <a:r>
              <a:rPr kumimoji="0" lang="en-US" altLang="zh-CN"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1000</a:t>
            </a:r>
            <a:r>
              <a:rPr kumimoji="0" lang="zh-CN" altLang="en-US" sz="20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次</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BN</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和</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DA</a:t>
            </a:r>
            <a:r>
              <a:rPr kumimoji="0" lang="zh-CN" altLang="en-US" sz="2000" b="0" i="0" u="none" strike="noStrike" cap="none" normalizeH="0" baseline="0" dirty="0" smtClean="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所需的时间</a:t>
            </a:r>
            <a:r>
              <a:rPr kumimoji="0" lang="en-US" altLang="zh-CN" sz="2000" b="0" i="0" u="none" strike="noStrike" cap="none" normalizeH="0" baseline="0" dirty="0" smtClean="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rPr>
              <a:t>(s)</a:t>
            </a:r>
            <a:endParaRPr kumimoji="0" lang="zh-CN" altLang="en-US" sz="2000" b="0" i="0" u="none" strike="noStrike" cap="none" normalizeH="0" baseline="0" dirty="0" smtClean="0">
              <a:ln>
                <a:noFill/>
              </a:ln>
              <a:solidFill>
                <a:schemeClr val="tx1"/>
              </a:solidFill>
              <a:effectLst/>
              <a:latin typeface="Times New Roman" panose="02020603050405020304" pitchFamily="18" charset="0"/>
              <a:ea typeface="楷体" panose="02010609060101010101" pitchFamily="49" charset="-122"/>
              <a:cs typeface="Times New Roman" panose="02020603050405020304" pitchFamily="18" charset="0"/>
            </a:endParaRPr>
          </a:p>
        </p:txBody>
      </p:sp>
      <p:sp>
        <p:nvSpPr>
          <p:cNvPr id="19" name="文本框 18"/>
          <p:cNvSpPr txBox="1"/>
          <p:nvPr/>
        </p:nvSpPr>
        <p:spPr>
          <a:xfrm>
            <a:off x="5857957" y="5326822"/>
            <a:ext cx="6065822" cy="830997"/>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相比于粒子追踪模拟，利用神经网络预测当前</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的</a:t>
            </a:r>
            <a:r>
              <a:rPr lang="en-US" altLang="zh-CN" sz="2400" dirty="0" smtClean="0">
                <a:latin typeface="Times New Roman" panose="02020603050405020304" pitchFamily="18" charset="0"/>
                <a:cs typeface="Times New Roman" panose="02020603050405020304" pitchFamily="18" charset="0"/>
              </a:rPr>
              <a:t>BN</a:t>
            </a:r>
            <a:r>
              <a:rPr lang="zh-CN" altLang="en-US" sz="2400" dirty="0" smtClean="0">
                <a:latin typeface="Times New Roman" panose="02020603050405020304" pitchFamily="18" charset="0"/>
                <a:cs typeface="Times New Roman" panose="02020603050405020304" pitchFamily="18" charset="0"/>
              </a:rPr>
              <a:t>和</a:t>
            </a:r>
            <a:r>
              <a:rPr lang="en-US" altLang="zh-CN" sz="2400" dirty="0" smtClean="0">
                <a:latin typeface="Times New Roman" panose="02020603050405020304" pitchFamily="18" charset="0"/>
                <a:cs typeface="Times New Roman" panose="02020603050405020304" pitchFamily="18" charset="0"/>
              </a:rPr>
              <a:t>DA</a:t>
            </a:r>
            <a:r>
              <a:rPr lang="zh-CN" altLang="en-US" sz="2400" dirty="0" smtClean="0">
                <a:latin typeface="Times New Roman" panose="02020603050405020304" pitchFamily="18" charset="0"/>
                <a:cs typeface="Times New Roman" panose="02020603050405020304" pitchFamily="18" charset="0"/>
              </a:rPr>
              <a:t>，效率提高了五个数量级。</a:t>
            </a:r>
            <a:endParaRPr lang="zh-CN" altLang="en-US" sz="2400" dirty="0">
              <a:latin typeface="Times New Roman" panose="02020603050405020304" pitchFamily="18" charset="0"/>
              <a:cs typeface="Times New Roman" panose="02020603050405020304" pitchFamily="18" charset="0"/>
            </a:endParaRPr>
          </a:p>
        </p:txBody>
      </p:sp>
      <p:sp>
        <p:nvSpPr>
          <p:cNvPr id="20" name="文本框 19"/>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9065394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3992579"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a:latin typeface="Times New Roman" panose="02020603050405020304" pitchFamily="18" charset="0"/>
                <a:cs typeface="Times New Roman" panose="02020603050405020304" pitchFamily="18" charset="0"/>
              </a:rPr>
              <a:t>3</a:t>
            </a:r>
            <a:r>
              <a:rPr lang="en-US" altLang="zh-CN" sz="4000" dirty="0" smtClean="0">
                <a:latin typeface="Times New Roman" panose="02020603050405020304" pitchFamily="18" charset="0"/>
                <a:cs typeface="Times New Roman" panose="02020603050405020304" pitchFamily="18" charset="0"/>
              </a:rPr>
              <a:t>. </a:t>
            </a:r>
            <a:r>
              <a:rPr lang="zh-CN" altLang="en-US" sz="4000" dirty="0" smtClean="0">
                <a:latin typeface="Times New Roman" panose="02020603050405020304" pitchFamily="18" charset="0"/>
                <a:cs typeface="Times New Roman" panose="02020603050405020304" pitchFamily="18" charset="0"/>
              </a:rPr>
              <a:t>神经网络的应用</a:t>
            </a:r>
            <a:endParaRPr lang="zh-CN" altLang="en-US" sz="4000" dirty="0">
              <a:latin typeface="Times New Roman" panose="02020603050405020304" pitchFamily="18" charset="0"/>
              <a:cs typeface="Times New Roman" panose="02020603050405020304" pitchFamily="18" charset="0"/>
            </a:endParaRPr>
          </a:p>
        </p:txBody>
      </p:sp>
      <p:sp>
        <p:nvSpPr>
          <p:cNvPr id="14" name="文本框 13"/>
          <p:cNvSpPr txBox="1"/>
          <p:nvPr/>
        </p:nvSpPr>
        <p:spPr>
          <a:xfrm>
            <a:off x="669955" y="1692999"/>
            <a:ext cx="9786797" cy="1938992"/>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上述结果证明神经网络可以在一定变量变化范围内以较高的准确率快速预测加速器</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的非线性参数，这一特性可应用于</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优化中：</a:t>
            </a:r>
            <a:endParaRPr lang="en-US" altLang="zh-CN" sz="2400" dirty="0" smtClean="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a:latin typeface="Times New Roman" panose="02020603050405020304" pitchFamily="18" charset="0"/>
                <a:cs typeface="Times New Roman" panose="02020603050405020304" pitchFamily="18" charset="0"/>
              </a:rPr>
              <a:t>在优化算法</a:t>
            </a:r>
            <a:r>
              <a:rPr lang="en-US" altLang="zh-CN" sz="2400" dirty="0">
                <a:latin typeface="Times New Roman" panose="02020603050405020304" pitchFamily="18" charset="0"/>
                <a:cs typeface="Times New Roman" panose="02020603050405020304" pitchFamily="18" charset="0"/>
              </a:rPr>
              <a:t>(</a:t>
            </a:r>
            <a:r>
              <a:rPr lang="zh-CN" altLang="en-US" sz="2400" dirty="0">
                <a:latin typeface="Times New Roman" panose="02020603050405020304" pitchFamily="18" charset="0"/>
                <a:cs typeface="Times New Roman" panose="02020603050405020304" pitchFamily="18" charset="0"/>
              </a:rPr>
              <a:t>如</a:t>
            </a:r>
            <a:r>
              <a:rPr lang="en-US" altLang="zh-CN" sz="2400" dirty="0">
                <a:latin typeface="Times New Roman" panose="02020603050405020304" pitchFamily="18" charset="0"/>
                <a:cs typeface="Times New Roman" panose="02020603050405020304" pitchFamily="18" charset="0"/>
              </a:rPr>
              <a:t>MOGA)</a:t>
            </a:r>
            <a:r>
              <a:rPr lang="zh-CN" altLang="en-US" sz="2400" dirty="0" smtClean="0">
                <a:latin typeface="Times New Roman" panose="02020603050405020304" pitchFamily="18" charset="0"/>
                <a:cs typeface="Times New Roman" panose="02020603050405020304" pitchFamily="18" charset="0"/>
              </a:rPr>
              <a:t>中，从第</a:t>
            </a:r>
            <a:r>
              <a:rPr lang="en-US" altLang="zh-CN" sz="2400" dirty="0" smtClean="0">
                <a:latin typeface="Times New Roman" panose="02020603050405020304" pitchFamily="18" charset="0"/>
                <a:cs typeface="Times New Roman" panose="02020603050405020304" pitchFamily="18" charset="0"/>
              </a:rPr>
              <a:t>30</a:t>
            </a:r>
            <a:r>
              <a:rPr lang="zh-CN" altLang="en-US" sz="2400" dirty="0" smtClean="0">
                <a:latin typeface="Times New Roman" panose="02020603050405020304" pitchFamily="18" charset="0"/>
                <a:cs typeface="Times New Roman" panose="02020603050405020304" pitchFamily="18" charset="0"/>
              </a:rPr>
              <a:t>代开始，加入神经网络，以前</a:t>
            </a:r>
            <a:r>
              <a:rPr lang="en-US" altLang="zh-CN" sz="2400" dirty="0" smtClean="0">
                <a:latin typeface="Times New Roman" panose="02020603050405020304" pitchFamily="18" charset="0"/>
                <a:cs typeface="Times New Roman" panose="02020603050405020304" pitchFamily="18" charset="0"/>
              </a:rPr>
              <a:t>30</a:t>
            </a:r>
            <a:r>
              <a:rPr lang="zh-CN" altLang="en-US" sz="2400" dirty="0" smtClean="0">
                <a:latin typeface="Times New Roman" panose="02020603050405020304" pitchFamily="18" charset="0"/>
                <a:cs typeface="Times New Roman" panose="02020603050405020304" pitchFamily="18" charset="0"/>
              </a:rPr>
              <a:t>代数据作为训练数据训练模型。用网络预测的结果代表真实的结果</a:t>
            </a:r>
            <a:endParaRPr lang="zh-CN" altLang="en-US" sz="2400" dirty="0">
              <a:latin typeface="Times New Roman" panose="02020603050405020304" pitchFamily="18" charset="0"/>
              <a:cs typeface="Times New Roman" panose="02020603050405020304" pitchFamily="18" charset="0"/>
            </a:endParaRPr>
          </a:p>
        </p:txBody>
      </p:sp>
      <p:sp>
        <p:nvSpPr>
          <p:cNvPr id="16" name="圆角矩形 15"/>
          <p:cNvSpPr/>
          <p:nvPr/>
        </p:nvSpPr>
        <p:spPr>
          <a:xfrm>
            <a:off x="1846907" y="4676253"/>
            <a:ext cx="914400" cy="74238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smtClean="0">
                <a:latin typeface="Times New Roman" panose="02020603050405020304" pitchFamily="18" charset="0"/>
                <a:cs typeface="Times New Roman" panose="02020603050405020304" pitchFamily="18" charset="0"/>
              </a:rPr>
              <a:t>Start</a:t>
            </a:r>
            <a:endParaRPr lang="zh-CN" altLang="en-US" sz="2400" dirty="0">
              <a:latin typeface="Times New Roman" panose="02020603050405020304" pitchFamily="18" charset="0"/>
              <a:cs typeface="Times New Roman" panose="02020603050405020304" pitchFamily="18" charset="0"/>
            </a:endParaRPr>
          </a:p>
        </p:txBody>
      </p:sp>
      <p:cxnSp>
        <p:nvCxnSpPr>
          <p:cNvPr id="18" name="直接箭头连接符 17"/>
          <p:cNvCxnSpPr>
            <a:stCxn id="16" idx="3"/>
          </p:cNvCxnSpPr>
          <p:nvPr/>
        </p:nvCxnSpPr>
        <p:spPr>
          <a:xfrm>
            <a:off x="2761307" y="5047446"/>
            <a:ext cx="561315" cy="9054"/>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9" name="流程图: 决策 18"/>
          <p:cNvSpPr/>
          <p:nvPr/>
        </p:nvSpPr>
        <p:spPr>
          <a:xfrm>
            <a:off x="3322622" y="4335618"/>
            <a:ext cx="2833735" cy="1426114"/>
          </a:xfrm>
          <a:prstGeom prst="flowChartDecision">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Index of generation &gt; 30?</a:t>
            </a:r>
            <a:endParaRPr lang="zh-CN" altLang="en-US" sz="2000" dirty="0">
              <a:latin typeface="Times New Roman" panose="02020603050405020304" pitchFamily="18" charset="0"/>
              <a:cs typeface="Times New Roman" panose="02020603050405020304" pitchFamily="18" charset="0"/>
            </a:endParaRPr>
          </a:p>
        </p:txBody>
      </p:sp>
      <p:cxnSp>
        <p:nvCxnSpPr>
          <p:cNvPr id="20" name="直接箭头连接符 19"/>
          <p:cNvCxnSpPr>
            <a:endCxn id="22" idx="1"/>
          </p:cNvCxnSpPr>
          <p:nvPr/>
        </p:nvCxnSpPr>
        <p:spPr>
          <a:xfrm flipV="1">
            <a:off x="6166738" y="4457096"/>
            <a:ext cx="550934" cy="599406"/>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2" name="流程图: 过程 21"/>
          <p:cNvSpPr/>
          <p:nvPr/>
        </p:nvSpPr>
        <p:spPr>
          <a:xfrm>
            <a:off x="6717672" y="4011600"/>
            <a:ext cx="2186413" cy="890992"/>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Evaluate objectives with particle tracking</a:t>
            </a:r>
            <a:endParaRPr lang="zh-CN" altLang="en-US" sz="2000" dirty="0">
              <a:latin typeface="Times New Roman" panose="02020603050405020304" pitchFamily="18" charset="0"/>
              <a:cs typeface="Times New Roman" panose="02020603050405020304" pitchFamily="18" charset="0"/>
            </a:endParaRPr>
          </a:p>
        </p:txBody>
      </p:sp>
      <p:cxnSp>
        <p:nvCxnSpPr>
          <p:cNvPr id="24" name="直接箭头连接符 23"/>
          <p:cNvCxnSpPr/>
          <p:nvPr/>
        </p:nvCxnSpPr>
        <p:spPr>
          <a:xfrm>
            <a:off x="6166738" y="5047446"/>
            <a:ext cx="550934" cy="669018"/>
          </a:xfrm>
          <a:prstGeom prst="straightConnector1">
            <a:avLst/>
          </a:prstGeom>
          <a:ln w="571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6" name="流程图: 过程 25"/>
          <p:cNvSpPr/>
          <p:nvPr/>
        </p:nvSpPr>
        <p:spPr>
          <a:xfrm>
            <a:off x="6717671" y="5270968"/>
            <a:ext cx="2186413" cy="890992"/>
          </a:xfrm>
          <a:prstGeom prst="flowChartProcess">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Evaluate objectives with neural network</a:t>
            </a:r>
            <a:endParaRPr lang="zh-CN" altLang="en-US" sz="2000" dirty="0">
              <a:latin typeface="Times New Roman" panose="02020603050405020304" pitchFamily="18" charset="0"/>
              <a:cs typeface="Times New Roman" panose="02020603050405020304" pitchFamily="18" charset="0"/>
            </a:endParaRPr>
          </a:p>
        </p:txBody>
      </p:sp>
      <p:sp>
        <p:nvSpPr>
          <p:cNvPr id="27" name="文本框 26"/>
          <p:cNvSpPr txBox="1"/>
          <p:nvPr/>
        </p:nvSpPr>
        <p:spPr>
          <a:xfrm>
            <a:off x="5877028" y="4446167"/>
            <a:ext cx="633742"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No</a:t>
            </a:r>
            <a:endParaRPr lang="zh-CN" altLang="en-US" sz="2400" dirty="0">
              <a:latin typeface="Times New Roman" panose="02020603050405020304" pitchFamily="18" charset="0"/>
              <a:cs typeface="Times New Roman" panose="02020603050405020304" pitchFamily="18" charset="0"/>
            </a:endParaRPr>
          </a:p>
        </p:txBody>
      </p:sp>
      <p:sp>
        <p:nvSpPr>
          <p:cNvPr id="28" name="文本框 27"/>
          <p:cNvSpPr txBox="1"/>
          <p:nvPr/>
        </p:nvSpPr>
        <p:spPr>
          <a:xfrm>
            <a:off x="5877028" y="5271132"/>
            <a:ext cx="633742" cy="461665"/>
          </a:xfrm>
          <a:prstGeom prst="rect">
            <a:avLst/>
          </a:prstGeom>
          <a:noFill/>
        </p:spPr>
        <p:txBody>
          <a:bodyPr wrap="square" rtlCol="0">
            <a:spAutoFit/>
          </a:bodyPr>
          <a:lstStyle/>
          <a:p>
            <a:r>
              <a:rPr lang="en-US" altLang="zh-CN" sz="2400" dirty="0" smtClean="0">
                <a:latin typeface="Times New Roman" panose="02020603050405020304" pitchFamily="18" charset="0"/>
                <a:cs typeface="Times New Roman" panose="02020603050405020304" pitchFamily="18" charset="0"/>
              </a:rPr>
              <a:t>Yes</a:t>
            </a:r>
            <a:endParaRPr lang="zh-CN" altLang="en-US" sz="2400" dirty="0">
              <a:latin typeface="Times New Roman" panose="02020603050405020304" pitchFamily="18" charset="0"/>
              <a:cs typeface="Times New Roman" panose="02020603050405020304" pitchFamily="18" charset="0"/>
            </a:endParaRPr>
          </a:p>
        </p:txBody>
      </p:sp>
      <p:sp>
        <p:nvSpPr>
          <p:cNvPr id="29" name="文本框 28"/>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885061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228" y="2086937"/>
            <a:ext cx="5949342" cy="4006044"/>
          </a:xfrm>
          <a:prstGeom prst="rect">
            <a:avLst/>
          </a:prstGeom>
        </p:spPr>
      </p:pic>
      <p:sp>
        <p:nvSpPr>
          <p:cNvPr id="5" name="文本框 4"/>
          <p:cNvSpPr txBox="1"/>
          <p:nvPr/>
        </p:nvSpPr>
        <p:spPr>
          <a:xfrm>
            <a:off x="208228" y="778599"/>
            <a:ext cx="10311897" cy="461665"/>
          </a:xfrm>
          <a:prstGeom prst="rect">
            <a:avLst/>
          </a:prstGeom>
          <a:noFill/>
        </p:spPr>
        <p:txBody>
          <a:bodyPr wrap="square" rtlCol="0">
            <a:spAutoFit/>
          </a:bodyPr>
          <a:lstStyle/>
          <a:p>
            <a:r>
              <a:rPr lang="zh-CN" altLang="en-US" sz="2400" dirty="0" smtClean="0">
                <a:latin typeface="Times New Roman" panose="02020603050405020304" pitchFamily="18" charset="0"/>
                <a:cs typeface="Times New Roman" panose="02020603050405020304" pitchFamily="18" charset="0"/>
              </a:rPr>
              <a:t>在某一次的</a:t>
            </a:r>
            <a:r>
              <a:rPr lang="en-US" altLang="zh-CN" sz="2400" dirty="0" smtClean="0">
                <a:latin typeface="Times New Roman" panose="02020603050405020304" pitchFamily="18" charset="0"/>
                <a:cs typeface="Times New Roman" panose="02020603050405020304" pitchFamily="18" charset="0"/>
              </a:rPr>
              <a:t>BN</a:t>
            </a:r>
            <a:r>
              <a:rPr lang="zh-CN" altLang="en-US" sz="2400" dirty="0" smtClean="0">
                <a:latin typeface="Times New Roman" panose="02020603050405020304" pitchFamily="18" charset="0"/>
                <a:cs typeface="Times New Roman" panose="02020603050405020304" pitchFamily="18" charset="0"/>
              </a:rPr>
              <a:t>、</a:t>
            </a:r>
            <a:r>
              <a:rPr lang="en-US" altLang="zh-CN" sz="2400" dirty="0" smtClean="0">
                <a:latin typeface="Times New Roman" panose="02020603050405020304" pitchFamily="18" charset="0"/>
                <a:cs typeface="Times New Roman" panose="02020603050405020304" pitchFamily="18" charset="0"/>
              </a:rPr>
              <a:t>DA</a:t>
            </a:r>
            <a:r>
              <a:rPr lang="zh-CN" altLang="en-US" sz="2400" dirty="0" smtClean="0">
                <a:latin typeface="Times New Roman" panose="02020603050405020304" pitchFamily="18" charset="0"/>
                <a:cs typeface="Times New Roman" panose="02020603050405020304" pitchFamily="18" charset="0"/>
              </a:rPr>
              <a:t>优化程序中按上述方法加入神经网络，演化至</a:t>
            </a:r>
            <a:r>
              <a:rPr lang="en-US" altLang="zh-CN" sz="2400" dirty="0" smtClean="0">
                <a:latin typeface="Times New Roman" panose="02020603050405020304" pitchFamily="18" charset="0"/>
                <a:cs typeface="Times New Roman" panose="02020603050405020304" pitchFamily="18" charset="0"/>
              </a:rPr>
              <a:t>100</a:t>
            </a:r>
            <a:r>
              <a:rPr lang="zh-CN" altLang="en-US" sz="2400" dirty="0" smtClean="0">
                <a:latin typeface="Times New Roman" panose="02020603050405020304" pitchFamily="18" charset="0"/>
                <a:cs typeface="Times New Roman" panose="02020603050405020304" pitchFamily="18" charset="0"/>
              </a:rPr>
              <a:t>代</a:t>
            </a:r>
            <a:endParaRPr lang="zh-CN" altLang="en-US" sz="2400" dirty="0">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rotWithShape="1">
          <a:blip r:embed="rId3">
            <a:extLst>
              <a:ext uri="{28A0092B-C50C-407E-A947-70E740481C1C}">
                <a14:useLocalDpi xmlns:a14="http://schemas.microsoft.com/office/drawing/2010/main" val="0"/>
              </a:ext>
            </a:extLst>
          </a:blip>
          <a:srcRect l="3063" t="830" r="6227"/>
          <a:stretch/>
        </p:blipFill>
        <p:spPr>
          <a:xfrm>
            <a:off x="6055339" y="2086937"/>
            <a:ext cx="5941926" cy="4006044"/>
          </a:xfrm>
          <a:prstGeom prst="rect">
            <a:avLst/>
          </a:prstGeom>
        </p:spPr>
      </p:pic>
      <p:sp>
        <p:nvSpPr>
          <p:cNvPr id="7" name="文本框 6"/>
          <p:cNvSpPr txBox="1"/>
          <p:nvPr/>
        </p:nvSpPr>
        <p:spPr>
          <a:xfrm>
            <a:off x="1760897" y="1792587"/>
            <a:ext cx="3458424" cy="400110"/>
          </a:xfrm>
          <a:prstGeom prst="rect">
            <a:avLst/>
          </a:prstGeom>
          <a:noFill/>
        </p:spPr>
        <p:txBody>
          <a:bodyPr wrap="square" rtlCol="0">
            <a:spAutoFit/>
          </a:bodyPr>
          <a:lstStyle/>
          <a:p>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第</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1-100</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代演化趋势图</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1" name="文本框 20"/>
          <p:cNvSpPr txBox="1"/>
          <p:nvPr/>
        </p:nvSpPr>
        <p:spPr>
          <a:xfrm>
            <a:off x="7269933" y="1792587"/>
            <a:ext cx="4258145" cy="400110"/>
          </a:xfrm>
          <a:prstGeom prst="rect">
            <a:avLst/>
          </a:prstGeom>
          <a:noFill/>
        </p:spPr>
        <p:txBody>
          <a:bodyPr wrap="square" rtlCol="0">
            <a:spAutoFit/>
          </a:bodyPr>
          <a:lstStyle/>
          <a:p>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与标准</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MOGA</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的第</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100</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代结果对比</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
        <p:nvSpPr>
          <p:cNvPr id="23" name="文本框 22"/>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093355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8228" y="860081"/>
            <a:ext cx="10311897" cy="1384995"/>
          </a:xfrm>
          <a:prstGeom prst="rect">
            <a:avLst/>
          </a:prstGeom>
          <a:noFill/>
        </p:spPr>
        <p:txBody>
          <a:bodyPr wrap="square" rtlCol="0">
            <a:spAutoFit/>
          </a:bodyPr>
          <a:lstStyle/>
          <a:p>
            <a:r>
              <a:rPr lang="zh-CN" altLang="en-US" sz="3200" dirty="0" smtClean="0">
                <a:latin typeface="Times New Roman" panose="02020603050405020304" pitchFamily="18" charset="0"/>
                <a:cs typeface="Times New Roman" panose="02020603050405020304" pitchFamily="18" charset="0"/>
              </a:rPr>
              <a:t>验证结果的准确性</a:t>
            </a:r>
            <a:endParaRPr lang="en-US" altLang="zh-CN" sz="3200" dirty="0" smtClean="0">
              <a:latin typeface="Times New Roman" panose="02020603050405020304" pitchFamily="18" charset="0"/>
              <a:cs typeface="Times New Roman" panose="02020603050405020304" pitchFamily="18" charset="0"/>
            </a:endParaRPr>
          </a:p>
          <a:p>
            <a:endParaRPr lang="en-US" altLang="zh-CN" sz="2800" dirty="0" smtClean="0">
              <a:latin typeface="Times New Roman" panose="02020603050405020304" pitchFamily="18" charset="0"/>
              <a:cs typeface="Times New Roman" panose="02020603050405020304" pitchFamily="18" charset="0"/>
            </a:endParaRPr>
          </a:p>
          <a:p>
            <a:r>
              <a:rPr lang="zh-CN" altLang="en-US" sz="2400" dirty="0" smtClean="0">
                <a:latin typeface="Times New Roman" panose="02020603050405020304" pitchFamily="18" charset="0"/>
                <a:cs typeface="Times New Roman" panose="02020603050405020304" pitchFamily="18" charset="0"/>
              </a:rPr>
              <a:t>取出第</a:t>
            </a:r>
            <a:r>
              <a:rPr lang="en-US" altLang="zh-CN" sz="2400" dirty="0" smtClean="0">
                <a:latin typeface="Times New Roman" panose="02020603050405020304" pitchFamily="18" charset="0"/>
                <a:cs typeface="Times New Roman" panose="02020603050405020304" pitchFamily="18" charset="0"/>
              </a:rPr>
              <a:t>100</a:t>
            </a:r>
            <a:r>
              <a:rPr lang="zh-CN" altLang="en-US" sz="2400" dirty="0" smtClean="0">
                <a:latin typeface="Times New Roman" panose="02020603050405020304" pitchFamily="18" charset="0"/>
                <a:cs typeface="Times New Roman" panose="02020603050405020304" pitchFamily="18" charset="0"/>
              </a:rPr>
              <a:t>代的结果，并用粒子追踪模拟的方法计算它们的</a:t>
            </a:r>
            <a:r>
              <a:rPr lang="en-US" altLang="zh-CN" sz="2400" dirty="0" smtClean="0">
                <a:latin typeface="Times New Roman" panose="02020603050405020304" pitchFamily="18" charset="0"/>
                <a:cs typeface="Times New Roman" panose="02020603050405020304" pitchFamily="18" charset="0"/>
              </a:rPr>
              <a:t>BN</a:t>
            </a:r>
            <a:r>
              <a:rPr lang="zh-CN" altLang="en-US" sz="2400" dirty="0" smtClean="0">
                <a:latin typeface="Times New Roman" panose="02020603050405020304" pitchFamily="18" charset="0"/>
                <a:cs typeface="Times New Roman" panose="02020603050405020304" pitchFamily="18" charset="0"/>
              </a:rPr>
              <a:t>和</a:t>
            </a:r>
            <a:r>
              <a:rPr lang="en-US" altLang="zh-CN" sz="2400" dirty="0" smtClean="0">
                <a:latin typeface="Times New Roman" panose="02020603050405020304" pitchFamily="18" charset="0"/>
                <a:cs typeface="Times New Roman" panose="02020603050405020304" pitchFamily="18" charset="0"/>
              </a:rPr>
              <a:t>DA</a:t>
            </a:r>
            <a:endParaRPr lang="zh-CN" altLang="en-US" sz="24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rotWithShape="1">
          <a:blip r:embed="rId2" cstate="print">
            <a:extLst>
              <a:ext uri="{28A0092B-C50C-407E-A947-70E740481C1C}">
                <a14:useLocalDpi xmlns:a14="http://schemas.microsoft.com/office/drawing/2010/main" val="0"/>
              </a:ext>
            </a:extLst>
          </a:blip>
          <a:srcRect t="-563" r="5875"/>
          <a:stretch/>
        </p:blipFill>
        <p:spPr>
          <a:xfrm>
            <a:off x="399870" y="2525917"/>
            <a:ext cx="5512043" cy="3631732"/>
          </a:xfrm>
          <a:prstGeom prst="rect">
            <a:avLst/>
          </a:prstGeom>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9474" y="2525917"/>
            <a:ext cx="5764063" cy="3631732"/>
          </a:xfrm>
          <a:prstGeom prst="rect">
            <a:avLst/>
          </a:prstGeom>
        </p:spPr>
      </p:pic>
      <p:sp>
        <p:nvSpPr>
          <p:cNvPr id="5" name="文本框 4"/>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1114323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08229" y="896296"/>
            <a:ext cx="6844422" cy="584775"/>
          </a:xfrm>
          <a:prstGeom prst="rect">
            <a:avLst/>
          </a:prstGeom>
          <a:noFill/>
        </p:spPr>
        <p:txBody>
          <a:bodyPr wrap="square" rtlCol="0">
            <a:spAutoFit/>
          </a:bodyPr>
          <a:lstStyle/>
          <a:p>
            <a:pPr algn="just"/>
            <a:r>
              <a:rPr lang="zh-CN" altLang="en-US" sz="3200" dirty="0" smtClean="0">
                <a:latin typeface="Times New Roman" panose="02020603050405020304" pitchFamily="18" charset="0"/>
                <a:cs typeface="Times New Roman" panose="02020603050405020304" pitchFamily="18" charset="0"/>
              </a:rPr>
              <a:t>其它物理参数优化中的应用</a:t>
            </a:r>
            <a:endParaRPr lang="en-US" altLang="zh-CN" sz="3200" dirty="0" smtClean="0">
              <a:latin typeface="Times New Roman" panose="02020603050405020304" pitchFamily="18" charset="0"/>
              <a:cs typeface="Times New Roman" panose="02020603050405020304" pitchFamily="18" charset="0"/>
            </a:endParaRPr>
          </a:p>
        </p:txBody>
      </p:sp>
      <p:sp>
        <p:nvSpPr>
          <p:cNvPr id="5" name="文本框 4"/>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
        <p:nvSpPr>
          <p:cNvPr id="9" name="矩形 8"/>
          <p:cNvSpPr/>
          <p:nvPr/>
        </p:nvSpPr>
        <p:spPr>
          <a:xfrm>
            <a:off x="522083" y="1834443"/>
            <a:ext cx="10034257" cy="2677656"/>
          </a:xfrm>
          <a:prstGeom prst="rect">
            <a:avLst/>
          </a:prstGeom>
        </p:spPr>
        <p:txBody>
          <a:bodyPr wrap="square">
            <a:spAutoFit/>
          </a:bodyPr>
          <a:lstStyle/>
          <a:p>
            <a:pPr algn="just"/>
            <a:r>
              <a:rPr lang="zh-CN" altLang="zh-CN" sz="2400" dirty="0">
                <a:latin typeface="Times New Roman" panose="02020603050405020304" pitchFamily="18" charset="0"/>
                <a:cs typeface="Times New Roman" panose="02020603050405020304" pitchFamily="18" charset="0"/>
              </a:rPr>
              <a:t>束流寿命是储存环光源很重要的参数，也是评价光源性能的重要指标，是同步辐射光源稳定高效运行的保障。电子储存环束流寿命主要取决于残余气体寿命与托歇克寿命</a:t>
            </a:r>
            <a:r>
              <a:rPr lang="zh-CN" altLang="en-US" sz="2400" dirty="0">
                <a:latin typeface="Times New Roman" panose="02020603050405020304" pitchFamily="18" charset="0"/>
                <a:cs typeface="Times New Roman" panose="02020603050405020304" pitchFamily="18" charset="0"/>
              </a:rPr>
              <a:t>。</a:t>
            </a:r>
            <a:endParaRPr lang="en-US" altLang="zh-CN" sz="2400" dirty="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a:latin typeface="Times New Roman" panose="02020603050405020304" pitchFamily="18" charset="0"/>
                <a:cs typeface="Times New Roman" panose="02020603050405020304" pitchFamily="18" charset="0"/>
              </a:rPr>
              <a:t>托歇克寿命的计算目前需要得到全环动量接受度</a:t>
            </a:r>
            <a:r>
              <a:rPr lang="en-US" altLang="zh-CN" sz="2400" dirty="0">
                <a:latin typeface="Times New Roman" panose="02020603050405020304" pitchFamily="18" charset="0"/>
                <a:cs typeface="Times New Roman" panose="02020603050405020304" pitchFamily="18" charset="0"/>
              </a:rPr>
              <a:t>(LMA)</a:t>
            </a:r>
            <a:r>
              <a:rPr lang="zh-CN" altLang="en-US" sz="2400" dirty="0">
                <a:latin typeface="Times New Roman" panose="02020603050405020304" pitchFamily="18" charset="0"/>
                <a:cs typeface="Times New Roman" panose="02020603050405020304" pitchFamily="18" charset="0"/>
              </a:rPr>
              <a:t>，它的计算十分费时，通常一次计算就需要数个小时。实验证明，托歇克寿命也适合于用神经网络进行</a:t>
            </a:r>
            <a:r>
              <a:rPr lang="zh-CN" altLang="en-US" sz="2400" dirty="0" smtClean="0">
                <a:latin typeface="Times New Roman" panose="02020603050405020304" pitchFamily="18" charset="0"/>
                <a:cs typeface="Times New Roman" panose="02020603050405020304" pitchFamily="18" charset="0"/>
              </a:rPr>
              <a:t>拟合</a:t>
            </a:r>
            <a:r>
              <a:rPr lang="zh-CN"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7616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339257" y="1926857"/>
            <a:ext cx="668458" cy="1759432"/>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14</a:t>
            </a:r>
            <a:endParaRPr lang="zh-CN" altLang="en-US" sz="2000" dirty="0">
              <a:latin typeface="Times New Roman" panose="02020603050405020304" pitchFamily="18" charset="0"/>
              <a:cs typeface="Times New Roman" panose="02020603050405020304" pitchFamily="18" charset="0"/>
            </a:endParaRPr>
          </a:p>
        </p:txBody>
      </p:sp>
      <p:cxnSp>
        <p:nvCxnSpPr>
          <p:cNvPr id="3" name="直接箭头连接符 2"/>
          <p:cNvCxnSpPr>
            <a:stCxn id="2" idx="6"/>
          </p:cNvCxnSpPr>
          <p:nvPr/>
        </p:nvCxnSpPr>
        <p:spPr>
          <a:xfrm>
            <a:off x="2007715" y="2806573"/>
            <a:ext cx="615448"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2676173" y="1926857"/>
            <a:ext cx="689374" cy="1748849"/>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17</a:t>
            </a:r>
            <a:endParaRPr lang="zh-CN" altLang="en-US" sz="2000" dirty="0">
              <a:latin typeface="Times New Roman" panose="02020603050405020304" pitchFamily="18" charset="0"/>
              <a:cs typeface="Times New Roman" panose="02020603050405020304" pitchFamily="18" charset="0"/>
            </a:endParaRPr>
          </a:p>
        </p:txBody>
      </p:sp>
      <p:cxnSp>
        <p:nvCxnSpPr>
          <p:cNvPr id="5" name="直接箭头连接符 4"/>
          <p:cNvCxnSpPr/>
          <p:nvPr/>
        </p:nvCxnSpPr>
        <p:spPr>
          <a:xfrm>
            <a:off x="3365547" y="2806573"/>
            <a:ext cx="615448"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4034005" y="1937440"/>
            <a:ext cx="689374" cy="174884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latin typeface="Times New Roman" panose="02020603050405020304" pitchFamily="18" charset="0"/>
                <a:cs typeface="Times New Roman" panose="02020603050405020304" pitchFamily="18" charset="0"/>
              </a:rPr>
              <a:t>1</a:t>
            </a:r>
            <a:endParaRPr lang="zh-CN" altLang="en-US" sz="2000"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552261" y="2447338"/>
            <a:ext cx="760491" cy="707886"/>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Input layer</a:t>
            </a:r>
            <a:endParaRPr lang="zh-CN" altLang="en-US" sz="2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2322993" y="3720745"/>
            <a:ext cx="1907066"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Hidden layer</a:t>
            </a:r>
            <a:endParaRPr lang="zh-CN" altLang="en-US" sz="2000" dirty="0">
              <a:latin typeface="Times New Roman" panose="02020603050405020304" pitchFamily="18" charset="0"/>
              <a:cs typeface="Times New Roman" panose="02020603050405020304" pitchFamily="18" charset="0"/>
            </a:endParaRPr>
          </a:p>
        </p:txBody>
      </p:sp>
      <p:sp>
        <p:nvSpPr>
          <p:cNvPr id="9" name="文本框 8"/>
          <p:cNvSpPr txBox="1"/>
          <p:nvPr/>
        </p:nvSpPr>
        <p:spPr>
          <a:xfrm>
            <a:off x="4906821" y="2457921"/>
            <a:ext cx="970032" cy="707886"/>
          </a:xfrm>
          <a:prstGeom prst="rect">
            <a:avLst/>
          </a:prstGeom>
          <a:noFill/>
        </p:spPr>
        <p:txBody>
          <a:bodyPr wrap="square" rtlCol="0">
            <a:spAutoFit/>
          </a:bodyPr>
          <a:lstStyle/>
          <a:p>
            <a:r>
              <a:rPr lang="en-US" altLang="zh-CN" sz="2000" dirty="0">
                <a:latin typeface="Times New Roman" panose="02020603050405020304" pitchFamily="18" charset="0"/>
                <a:cs typeface="Times New Roman" panose="02020603050405020304" pitchFamily="18" charset="0"/>
              </a:rPr>
              <a:t>O</a:t>
            </a:r>
            <a:r>
              <a:rPr lang="en-US" altLang="zh-CN" sz="2000" dirty="0" smtClean="0">
                <a:latin typeface="Times New Roman" panose="02020603050405020304" pitchFamily="18" charset="0"/>
                <a:cs typeface="Times New Roman" panose="02020603050405020304" pitchFamily="18" charset="0"/>
              </a:rPr>
              <a:t>utput layer</a:t>
            </a:r>
            <a:endParaRPr lang="zh-CN" altLang="en-US" sz="2000" dirty="0">
              <a:latin typeface="Times New Roman" panose="02020603050405020304" pitchFamily="18" charset="0"/>
              <a:cs typeface="Times New Roman" panose="02020603050405020304" pitchFamily="18" charset="0"/>
            </a:endParaRPr>
          </a:p>
        </p:txBody>
      </p:sp>
      <p:sp>
        <p:nvSpPr>
          <p:cNvPr id="10" name="文本框 9"/>
          <p:cNvSpPr txBox="1"/>
          <p:nvPr/>
        </p:nvSpPr>
        <p:spPr>
          <a:xfrm>
            <a:off x="6423979" y="1631730"/>
            <a:ext cx="4734557" cy="3046988"/>
          </a:xfrm>
          <a:prstGeom prst="rect">
            <a:avLst/>
          </a:prstGeom>
          <a:noFill/>
        </p:spPr>
        <p:txBody>
          <a:bodyPr wrap="square" rtlCol="0">
            <a:spAutoFit/>
          </a:bodyPr>
          <a:lstStyle/>
          <a:p>
            <a:pPr algn="just"/>
            <a:r>
              <a:rPr lang="zh-CN" altLang="en-US" sz="2400" dirty="0">
                <a:latin typeface="Times New Roman" panose="02020603050405020304" pitchFamily="18" charset="0"/>
                <a:cs typeface="Times New Roman" panose="02020603050405020304" pitchFamily="18" charset="0"/>
              </a:rPr>
              <a:t>托歇</a:t>
            </a:r>
            <a:r>
              <a:rPr lang="zh-CN" altLang="en-US" sz="2400" dirty="0" smtClean="0">
                <a:latin typeface="Times New Roman" panose="02020603050405020304" pitchFamily="18" charset="0"/>
                <a:cs typeface="Times New Roman" panose="02020603050405020304" pitchFamily="18" charset="0"/>
              </a:rPr>
              <a:t>克寿命主要受六极磁铁、八级磁铁影响，因此对它的优化只将六极铁、八极铁强度作为变量，一共</a:t>
            </a:r>
            <a:r>
              <a:rPr lang="en-US" altLang="zh-CN" sz="2400" dirty="0" smtClean="0">
                <a:latin typeface="Times New Roman" panose="02020603050405020304" pitchFamily="18" charset="0"/>
                <a:cs typeface="Times New Roman" panose="02020603050405020304" pitchFamily="18" charset="0"/>
              </a:rPr>
              <a:t>14</a:t>
            </a:r>
            <a:r>
              <a:rPr lang="zh-CN" altLang="en-US" sz="2400" dirty="0" smtClean="0">
                <a:latin typeface="Times New Roman" panose="02020603050405020304" pitchFamily="18" charset="0"/>
                <a:cs typeface="Times New Roman" panose="02020603050405020304" pitchFamily="18" charset="0"/>
              </a:rPr>
              <a:t>个变量。</a:t>
            </a:r>
            <a:endParaRPr lang="en-US" altLang="zh-CN" sz="2400" dirty="0" smtClean="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a:latin typeface="Times New Roman" panose="02020603050405020304" pitchFamily="18" charset="0"/>
                <a:cs typeface="Times New Roman" panose="02020603050405020304" pitchFamily="18" charset="0"/>
              </a:rPr>
              <a:t>类似</a:t>
            </a:r>
            <a:r>
              <a:rPr lang="zh-CN" altLang="en-US" sz="2400" dirty="0" smtClean="0">
                <a:latin typeface="Times New Roman" panose="02020603050405020304" pitchFamily="18" charset="0"/>
                <a:cs typeface="Times New Roman" panose="02020603050405020304" pitchFamily="18" charset="0"/>
              </a:rPr>
              <a:t>的，建立一个</a:t>
            </a:r>
            <a:r>
              <a:rPr lang="en-US" altLang="zh-CN" sz="2400" dirty="0" smtClean="0">
                <a:latin typeface="Times New Roman" panose="02020603050405020304" pitchFamily="18" charset="0"/>
                <a:cs typeface="Times New Roman" panose="02020603050405020304" pitchFamily="18" charset="0"/>
              </a:rPr>
              <a:t>14</a:t>
            </a:r>
            <a:r>
              <a:rPr lang="zh-CN" altLang="en-US" sz="2400" dirty="0" smtClean="0">
                <a:latin typeface="Times New Roman" panose="02020603050405020304" pitchFamily="18" charset="0"/>
                <a:cs typeface="Times New Roman" panose="02020603050405020304" pitchFamily="18" charset="0"/>
              </a:rPr>
              <a:t>输入，</a:t>
            </a:r>
            <a:r>
              <a:rPr lang="en-US" altLang="zh-CN" sz="2400" dirty="0" smtClean="0">
                <a:latin typeface="Times New Roman" panose="02020603050405020304" pitchFamily="18" charset="0"/>
                <a:cs typeface="Times New Roman" panose="02020603050405020304" pitchFamily="18" charset="0"/>
              </a:rPr>
              <a:t>1</a:t>
            </a:r>
            <a:r>
              <a:rPr lang="zh-CN" altLang="en-US" sz="2400" dirty="0" smtClean="0">
                <a:latin typeface="Times New Roman" panose="02020603050405020304" pitchFamily="18" charset="0"/>
                <a:cs typeface="Times New Roman" panose="02020603050405020304" pitchFamily="18" charset="0"/>
              </a:rPr>
              <a:t>输出，隐藏层神经元数量为</a:t>
            </a:r>
            <a:r>
              <a:rPr lang="en-US" altLang="zh-CN" sz="2400" dirty="0" smtClean="0">
                <a:latin typeface="Times New Roman" panose="02020603050405020304" pitchFamily="18" charset="0"/>
                <a:cs typeface="Times New Roman" panose="02020603050405020304" pitchFamily="18" charset="0"/>
              </a:rPr>
              <a:t>17</a:t>
            </a:r>
            <a:r>
              <a:rPr lang="zh-CN" altLang="en-US" sz="2400" dirty="0" smtClean="0">
                <a:latin typeface="Times New Roman" panose="02020603050405020304" pitchFamily="18" charset="0"/>
                <a:cs typeface="Times New Roman" panose="02020603050405020304" pitchFamily="18" charset="0"/>
              </a:rPr>
              <a:t>的单隐藏层</a:t>
            </a:r>
            <a:r>
              <a:rPr lang="en-US" altLang="zh-CN" sz="2400" dirty="0" smtClean="0">
                <a:latin typeface="Times New Roman" panose="02020603050405020304" pitchFamily="18" charset="0"/>
                <a:cs typeface="Times New Roman" panose="02020603050405020304" pitchFamily="18" charset="0"/>
              </a:rPr>
              <a:t>BP</a:t>
            </a:r>
            <a:r>
              <a:rPr lang="zh-CN" altLang="en-US" sz="2400" dirty="0" smtClean="0">
                <a:latin typeface="Times New Roman" panose="02020603050405020304" pitchFamily="18" charset="0"/>
                <a:cs typeface="Times New Roman" panose="02020603050405020304" pitchFamily="18" charset="0"/>
              </a:rPr>
              <a:t>神经网络</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8166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8009" y="910703"/>
            <a:ext cx="10482897" cy="830997"/>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只用</a:t>
            </a:r>
            <a:r>
              <a:rPr lang="en-US" altLang="zh-CN" sz="2400" dirty="0" smtClean="0">
                <a:latin typeface="Times New Roman" panose="02020603050405020304" pitchFamily="18" charset="0"/>
                <a:cs typeface="Times New Roman" panose="02020603050405020304" pitchFamily="18" charset="0"/>
              </a:rPr>
              <a:t>MOGA</a:t>
            </a:r>
            <a:r>
              <a:rPr lang="zh-CN" altLang="en-US" sz="2400" dirty="0" smtClean="0">
                <a:latin typeface="Times New Roman" panose="02020603050405020304" pitchFamily="18" charset="0"/>
                <a:cs typeface="Times New Roman" panose="02020603050405020304" pitchFamily="18" charset="0"/>
              </a:rPr>
              <a:t>前</a:t>
            </a:r>
            <a:r>
              <a:rPr lang="en-US" altLang="zh-CN" sz="2400" dirty="0" smtClean="0">
                <a:latin typeface="Times New Roman" panose="02020603050405020304" pitchFamily="18" charset="0"/>
                <a:cs typeface="Times New Roman" panose="02020603050405020304" pitchFamily="18" charset="0"/>
              </a:rPr>
              <a:t>7</a:t>
            </a:r>
            <a:r>
              <a:rPr lang="zh-CN" altLang="en-US" sz="2400" dirty="0" smtClean="0">
                <a:latin typeface="Times New Roman" panose="02020603050405020304" pitchFamily="18" charset="0"/>
                <a:cs typeface="Times New Roman" panose="02020603050405020304" pitchFamily="18" charset="0"/>
              </a:rPr>
              <a:t>代的数据作为训练数据训练神经网络。并在第</a:t>
            </a:r>
            <a:r>
              <a:rPr lang="en-US" altLang="zh-CN" sz="2400" dirty="0" smtClean="0">
                <a:latin typeface="Times New Roman" panose="02020603050405020304" pitchFamily="18" charset="0"/>
                <a:cs typeface="Times New Roman" panose="02020603050405020304" pitchFamily="18" charset="0"/>
              </a:rPr>
              <a:t>8</a:t>
            </a:r>
            <a:r>
              <a:rPr lang="zh-CN" altLang="en-US" sz="2400" dirty="0" smtClean="0">
                <a:latin typeface="Times New Roman" panose="02020603050405020304" pitchFamily="18" charset="0"/>
                <a:cs typeface="Times New Roman" panose="02020603050405020304" pitchFamily="18" charset="0"/>
              </a:rPr>
              <a:t>代以后用神经网络代替粒子追踪方法得到当前</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的托歇克寿命值，得到的第</a:t>
            </a:r>
            <a:r>
              <a:rPr lang="en-US" altLang="zh-CN" sz="2400" dirty="0" smtClean="0">
                <a:latin typeface="Times New Roman" panose="02020603050405020304" pitchFamily="18" charset="0"/>
                <a:cs typeface="Times New Roman" panose="02020603050405020304" pitchFamily="18" charset="0"/>
              </a:rPr>
              <a:t>200</a:t>
            </a:r>
            <a:r>
              <a:rPr lang="zh-CN" altLang="en-US" sz="2400" dirty="0" smtClean="0">
                <a:latin typeface="Times New Roman" panose="02020603050405020304" pitchFamily="18" charset="0"/>
                <a:cs typeface="Times New Roman" panose="02020603050405020304" pitchFamily="18" charset="0"/>
              </a:rPr>
              <a:t>代结果：</a:t>
            </a:r>
            <a:endParaRPr lang="zh-CN" altLang="en-US" sz="2400" dirty="0">
              <a:latin typeface="Times New Roman" panose="02020603050405020304" pitchFamily="18" charset="0"/>
              <a:cs typeface="Times New Roman" panose="02020603050405020304" pitchFamily="18" charset="0"/>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767" y="1960400"/>
            <a:ext cx="7108488" cy="4383735"/>
          </a:xfrm>
          <a:prstGeom prst="rect">
            <a:avLst/>
          </a:prstGeom>
        </p:spPr>
      </p:pic>
      <p:sp>
        <p:nvSpPr>
          <p:cNvPr id="4" name="文本框 3"/>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
        <p:nvSpPr>
          <p:cNvPr id="5" name="文本框 4"/>
          <p:cNvSpPr txBox="1"/>
          <p:nvPr/>
        </p:nvSpPr>
        <p:spPr>
          <a:xfrm>
            <a:off x="7550590" y="5251010"/>
            <a:ext cx="4436199" cy="400110"/>
          </a:xfrm>
          <a:prstGeom prst="rect">
            <a:avLst/>
          </a:prstGeom>
          <a:noFill/>
        </p:spPr>
        <p:txBody>
          <a:bodyPr wrap="square" rtlCol="0">
            <a:spAutoFit/>
          </a:bodyPr>
          <a:lstStyle/>
          <a:p>
            <a:r>
              <a:rPr lang="zh-CN" altLang="en-US" sz="2000" dirty="0" smtClean="0"/>
              <a:t>比直接计算托歇克寿命提速约</a:t>
            </a:r>
            <a:r>
              <a:rPr lang="en-US" altLang="zh-CN" sz="2000" dirty="0" smtClean="0"/>
              <a:t>6</a:t>
            </a:r>
            <a:r>
              <a:rPr lang="zh-CN" altLang="en-US" sz="2000" dirty="0" smtClean="0"/>
              <a:t>个量级</a:t>
            </a:r>
            <a:endParaRPr lang="zh-CN" altLang="en-US" sz="2000" dirty="0"/>
          </a:p>
        </p:txBody>
      </p:sp>
    </p:spTree>
    <p:extLst>
      <p:ext uri="{BB962C8B-B14F-4D97-AF65-F5344CB8AC3E}">
        <p14:creationId xmlns:p14="http://schemas.microsoft.com/office/powerpoint/2010/main" val="1142237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流程图: 延期 4"/>
          <p:cNvSpPr/>
          <p:nvPr/>
        </p:nvSpPr>
        <p:spPr>
          <a:xfrm>
            <a:off x="217284" y="878185"/>
            <a:ext cx="3301580" cy="1019983"/>
          </a:xfrm>
          <a:prstGeom prst="flowChartDelay">
            <a:avLst/>
          </a:prstGeom>
          <a:solidFill>
            <a:srgbClr val="FFC00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4400" dirty="0" smtClean="0">
                <a:solidFill>
                  <a:srgbClr val="002060"/>
                </a:solidFill>
              </a:rPr>
              <a:t>主要内容：</a:t>
            </a:r>
            <a:endParaRPr lang="zh-CN" altLang="en-US" sz="4400" dirty="0">
              <a:solidFill>
                <a:srgbClr val="002060"/>
              </a:solidFill>
            </a:endParaRPr>
          </a:p>
        </p:txBody>
      </p:sp>
      <p:sp>
        <p:nvSpPr>
          <p:cNvPr id="6" name="文本框 5"/>
          <p:cNvSpPr txBox="1"/>
          <p:nvPr/>
        </p:nvSpPr>
        <p:spPr>
          <a:xfrm>
            <a:off x="801824" y="2314766"/>
            <a:ext cx="8781862" cy="2554545"/>
          </a:xfrm>
          <a:prstGeom prst="rect">
            <a:avLst/>
          </a:prstGeom>
          <a:noFill/>
        </p:spPr>
        <p:txBody>
          <a:bodyPr wrap="square" rtlCol="0">
            <a:spAutoFit/>
          </a:bodyPr>
          <a:lstStyle/>
          <a:p>
            <a:pPr marL="1143000" lvl="1" indent="-685800">
              <a:buFont typeface="Wingdings" panose="05000000000000000000" pitchFamily="2" charset="2"/>
              <a:buChar char="l"/>
            </a:pPr>
            <a:r>
              <a:rPr lang="zh-CN" altLang="en-US" sz="4000" dirty="0" smtClean="0">
                <a:solidFill>
                  <a:srgbClr val="002060"/>
                </a:solidFill>
                <a:latin typeface="Times New Roman" panose="02020603050405020304" pitchFamily="18" charset="0"/>
                <a:cs typeface="Times New Roman" panose="02020603050405020304" pitchFamily="18" charset="0"/>
              </a:rPr>
              <a:t>背景介绍</a:t>
            </a:r>
            <a:endParaRPr lang="en-US" altLang="zh-CN" sz="4000" dirty="0" smtClean="0">
              <a:solidFill>
                <a:srgbClr val="002060"/>
              </a:solidFill>
              <a:latin typeface="Times New Roman" panose="02020603050405020304" pitchFamily="18" charset="0"/>
              <a:cs typeface="Times New Roman" panose="02020603050405020304" pitchFamily="18" charset="0"/>
            </a:endParaRPr>
          </a:p>
          <a:p>
            <a:pPr marL="1143000" lvl="1" indent="-685800">
              <a:buFont typeface="Wingdings" panose="05000000000000000000" pitchFamily="2" charset="2"/>
              <a:buChar char="l"/>
            </a:pPr>
            <a:r>
              <a:rPr lang="zh-CN" altLang="en-US" sz="4000" dirty="0" smtClean="0">
                <a:solidFill>
                  <a:srgbClr val="002060"/>
                </a:solidFill>
                <a:latin typeface="Times New Roman" panose="02020603050405020304" pitchFamily="18" charset="0"/>
                <a:cs typeface="Times New Roman" panose="02020603050405020304" pitchFamily="18" charset="0"/>
              </a:rPr>
              <a:t>神经网络的搭建</a:t>
            </a:r>
            <a:endParaRPr lang="en-US" altLang="zh-CN" sz="4000" dirty="0" smtClean="0">
              <a:solidFill>
                <a:srgbClr val="002060"/>
              </a:solidFill>
              <a:latin typeface="Times New Roman" panose="02020603050405020304" pitchFamily="18" charset="0"/>
              <a:cs typeface="Times New Roman" panose="02020603050405020304" pitchFamily="18" charset="0"/>
            </a:endParaRPr>
          </a:p>
          <a:p>
            <a:pPr marL="1143000" lvl="1" indent="-685800">
              <a:buFont typeface="Wingdings" panose="05000000000000000000" pitchFamily="2" charset="2"/>
              <a:buChar char="l"/>
            </a:pPr>
            <a:r>
              <a:rPr lang="zh-CN" altLang="en-US" sz="4000" dirty="0" smtClean="0">
                <a:solidFill>
                  <a:srgbClr val="002060"/>
                </a:solidFill>
                <a:latin typeface="Times New Roman" panose="02020603050405020304" pitchFamily="18" charset="0"/>
                <a:cs typeface="Times New Roman" panose="02020603050405020304" pitchFamily="18" charset="0"/>
              </a:rPr>
              <a:t>神经网络的应用</a:t>
            </a:r>
            <a:endParaRPr lang="en-US" altLang="zh-CN" sz="4000" dirty="0" smtClean="0">
              <a:solidFill>
                <a:srgbClr val="002060"/>
              </a:solidFill>
              <a:latin typeface="Times New Roman" panose="02020603050405020304" pitchFamily="18" charset="0"/>
              <a:cs typeface="Times New Roman" panose="02020603050405020304" pitchFamily="18" charset="0"/>
            </a:endParaRPr>
          </a:p>
          <a:p>
            <a:pPr marL="1143000" lvl="1" indent="-685800">
              <a:buFont typeface="Wingdings" panose="05000000000000000000" pitchFamily="2" charset="2"/>
              <a:buChar char="l"/>
            </a:pPr>
            <a:r>
              <a:rPr lang="zh-CN" altLang="en-US" sz="4000" dirty="0" smtClean="0">
                <a:solidFill>
                  <a:srgbClr val="002060"/>
                </a:solidFill>
                <a:latin typeface="Times New Roman" panose="02020603050405020304" pitchFamily="18" charset="0"/>
                <a:cs typeface="Times New Roman" panose="02020603050405020304" pitchFamily="18" charset="0"/>
              </a:rPr>
              <a:t>总结</a:t>
            </a:r>
            <a:endParaRPr lang="en-US" altLang="zh-CN" sz="4000" dirty="0" smtClean="0">
              <a:solidFill>
                <a:srgbClr val="00206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6553657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1484769"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4. </a:t>
            </a:r>
            <a:r>
              <a:rPr lang="zh-CN" altLang="en-US" sz="4000" dirty="0" smtClean="0">
                <a:latin typeface="Times New Roman" panose="02020603050405020304" pitchFamily="18" charset="0"/>
                <a:cs typeface="Times New Roman" panose="02020603050405020304" pitchFamily="18" charset="0"/>
              </a:rPr>
              <a:t>总结</a:t>
            </a:r>
            <a:endParaRPr lang="zh-CN" altLang="en-US" sz="4000" dirty="0">
              <a:latin typeface="Times New Roman" panose="02020603050405020304" pitchFamily="18" charset="0"/>
              <a:cs typeface="Times New Roman" panose="02020603050405020304" pitchFamily="18" charset="0"/>
            </a:endParaRPr>
          </a:p>
        </p:txBody>
      </p:sp>
      <p:sp>
        <p:nvSpPr>
          <p:cNvPr id="29" name="文本框 28"/>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
        <p:nvSpPr>
          <p:cNvPr id="21" name="矩形 20"/>
          <p:cNvSpPr/>
          <p:nvPr/>
        </p:nvSpPr>
        <p:spPr>
          <a:xfrm>
            <a:off x="613773" y="1790442"/>
            <a:ext cx="10034257" cy="1569660"/>
          </a:xfrm>
          <a:prstGeom prst="rect">
            <a:avLst/>
          </a:prstGeom>
        </p:spPr>
        <p:txBody>
          <a:bodyPr wrap="square">
            <a:spAutoFit/>
          </a:bodyPr>
          <a:lstStyle/>
          <a:p>
            <a:pPr algn="just"/>
            <a:r>
              <a:rPr lang="zh-CN" altLang="en-US" sz="2400" dirty="0" smtClean="0">
                <a:latin typeface="Times New Roman" panose="02020603050405020304" pitchFamily="18" charset="0"/>
                <a:cs typeface="Times New Roman" panose="02020603050405020304" pitchFamily="18" charset="0"/>
              </a:rPr>
              <a:t>只含有一个隐藏层的</a:t>
            </a:r>
            <a:r>
              <a:rPr lang="en-US" altLang="zh-CN" sz="2400" dirty="0" smtClean="0">
                <a:latin typeface="Times New Roman" panose="02020603050405020304" pitchFamily="18" charset="0"/>
                <a:cs typeface="Times New Roman" panose="02020603050405020304" pitchFamily="18" charset="0"/>
              </a:rPr>
              <a:t>BP</a:t>
            </a:r>
            <a:r>
              <a:rPr lang="zh-CN" altLang="en-US" sz="2400" dirty="0" smtClean="0">
                <a:latin typeface="Times New Roman" panose="02020603050405020304" pitchFamily="18" charset="0"/>
                <a:cs typeface="Times New Roman" panose="02020603050405020304" pitchFamily="18" charset="0"/>
              </a:rPr>
              <a:t>神经网络就有可能在一定的变量变化范围内拟合出加速器中复杂的非线性参数。在多目标优化算法积累了一定量的训练数据后，用神经网络代替原本的粒子追踪方法计算</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的非线性参数，可以将原本</a:t>
            </a:r>
            <a:r>
              <a:rPr lang="zh-CN" altLang="en-US" sz="2400" smtClean="0">
                <a:latin typeface="Times New Roman" panose="02020603050405020304" pitchFamily="18" charset="0"/>
                <a:cs typeface="Times New Roman" panose="02020603050405020304" pitchFamily="18" charset="0"/>
              </a:rPr>
              <a:t>的优化效率提高约</a:t>
            </a:r>
            <a:r>
              <a:rPr lang="en-US" altLang="zh-CN" sz="2400" dirty="0" smtClean="0">
                <a:latin typeface="Times New Roman" panose="02020603050405020304" pitchFamily="18" charset="0"/>
                <a:cs typeface="Times New Roman" panose="02020603050405020304" pitchFamily="18" charset="0"/>
              </a:rPr>
              <a:t>5</a:t>
            </a:r>
            <a:r>
              <a:rPr lang="zh-CN" altLang="en-US" sz="2400" dirty="0" smtClean="0">
                <a:latin typeface="Times New Roman" panose="02020603050405020304" pitchFamily="18" charset="0"/>
                <a:cs typeface="Times New Roman" panose="02020603050405020304" pitchFamily="18" charset="0"/>
              </a:rPr>
              <a:t>个数量级。</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5577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2459533"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1. </a:t>
            </a:r>
            <a:r>
              <a:rPr lang="zh-CN" altLang="en-US" sz="4000" dirty="0" smtClean="0">
                <a:latin typeface="Times New Roman" panose="02020603050405020304" pitchFamily="18" charset="0"/>
                <a:cs typeface="Times New Roman" panose="02020603050405020304" pitchFamily="18" charset="0"/>
              </a:rPr>
              <a:t>背景介绍</a:t>
            </a:r>
            <a:endParaRPr lang="zh-CN" altLang="en-US" sz="4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552260" y="1913447"/>
            <a:ext cx="5186387" cy="3046988"/>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同步辐射光源是通过收集带电粒子运动偏转时发出的同步辐射光进行一系列科学研究的大型科学装置。</a:t>
            </a:r>
            <a:endParaRPr lang="en-US" altLang="zh-CN" sz="2400" dirty="0" smtClean="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smtClean="0">
                <a:latin typeface="Times New Roman" panose="02020603050405020304" pitchFamily="18" charset="0"/>
                <a:cs typeface="Times New Roman" panose="02020603050405020304" pitchFamily="18" charset="0"/>
              </a:rPr>
              <a:t>高能同步辐射光源（</a:t>
            </a:r>
            <a:r>
              <a:rPr lang="en-US" altLang="zh-CN" sz="2400" dirty="0" smtClean="0">
                <a:latin typeface="Times New Roman" panose="02020603050405020304" pitchFamily="18" charset="0"/>
                <a:cs typeface="Times New Roman" panose="02020603050405020304" pitchFamily="18" charset="0"/>
              </a:rPr>
              <a:t>HEPS</a:t>
            </a:r>
            <a:r>
              <a:rPr lang="zh-CN" altLang="en-US" sz="2400" dirty="0" smtClean="0">
                <a:latin typeface="Times New Roman" panose="02020603050405020304" pitchFamily="18" charset="0"/>
                <a:cs typeface="Times New Roman" panose="02020603050405020304" pitchFamily="18" charset="0"/>
              </a:rPr>
              <a:t>）的设计目标是得到水平自然发射度小于</a:t>
            </a:r>
            <a:r>
              <a:rPr lang="en-US" altLang="zh-CN" sz="2400" dirty="0" smtClean="0">
                <a:latin typeface="Times New Roman" panose="02020603050405020304" pitchFamily="18" charset="0"/>
                <a:cs typeface="Times New Roman" panose="02020603050405020304" pitchFamily="18" charset="0"/>
              </a:rPr>
              <a:t>100pm∙rad</a:t>
            </a:r>
            <a:r>
              <a:rPr lang="zh-CN" altLang="en-US" sz="2400" dirty="0" smtClean="0">
                <a:latin typeface="Times New Roman" panose="02020603050405020304" pitchFamily="18" charset="0"/>
                <a:cs typeface="Times New Roman" panose="02020603050405020304" pitchFamily="18" charset="0"/>
              </a:rPr>
              <a:t>的电子束团，使其接近甚至达到</a:t>
            </a:r>
            <a:r>
              <a:rPr lang="en-US" altLang="zh-CN" sz="2400" dirty="0" smtClean="0">
                <a:latin typeface="Times New Roman" panose="02020603050405020304" pitchFamily="18" charset="0"/>
                <a:cs typeface="Times New Roman" panose="02020603050405020304" pitchFamily="18" charset="0"/>
              </a:rPr>
              <a:t>X</a:t>
            </a:r>
            <a:r>
              <a:rPr lang="zh-CN" altLang="en-US" sz="2400" dirty="0" smtClean="0">
                <a:latin typeface="Times New Roman" panose="02020603050405020304" pitchFamily="18" charset="0"/>
                <a:cs typeface="Times New Roman" panose="02020603050405020304" pitchFamily="18" charset="0"/>
              </a:rPr>
              <a:t>射线的衍射极限。</a:t>
            </a:r>
            <a:endParaRPr lang="zh-CN" altLang="en-US" sz="2400" dirty="0">
              <a:latin typeface="Times New Roman" panose="02020603050405020304" pitchFamily="18" charset="0"/>
              <a:cs typeface="Times New Roman" panose="02020603050405020304" pitchFamily="18" charset="0"/>
            </a:endParaRPr>
          </a:p>
        </p:txBody>
      </p:sp>
      <p:sp>
        <p:nvSpPr>
          <p:cNvPr id="41" name="文本框 40"/>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pic>
        <p:nvPicPr>
          <p:cNvPr id="1028" name="Picture 4" descr="https://timgsa.baidu.com/timg?image&amp;quality=80&amp;size=b9999_10000&amp;sec=1562843409203&amp;di=c5a82f65be268e1a432183015903466b&amp;imgtype=0&amp;src=http%3A%2F%2F5b0988e595225.cdn.sohucs.com%2Fq_70%2Cc_zoom%2Cw_640%2Fimages%2F20190213%2Fe521acecae684659b6c2aa5970fc49cb.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3073" y="1913446"/>
            <a:ext cx="4221538" cy="2817004"/>
          </a:xfrm>
          <a:prstGeom prst="rect">
            <a:avLst/>
          </a:prstGeom>
          <a:noFill/>
          <a:extLst>
            <a:ext uri="{909E8E84-426E-40DD-AFC4-6F175D3DCCD1}">
              <a14:hiddenFill xmlns:a14="http://schemas.microsoft.com/office/drawing/2010/main">
                <a:solidFill>
                  <a:srgbClr val="FFFFFF"/>
                </a:solidFill>
              </a14:hiddenFill>
            </a:ext>
          </a:extLst>
        </p:spPr>
      </p:pic>
      <p:sp>
        <p:nvSpPr>
          <p:cNvPr id="6" name="文本框 5"/>
          <p:cNvSpPr txBox="1"/>
          <p:nvPr/>
        </p:nvSpPr>
        <p:spPr>
          <a:xfrm>
            <a:off x="6716111" y="4868392"/>
            <a:ext cx="3840480" cy="338554"/>
          </a:xfrm>
          <a:prstGeom prst="rect">
            <a:avLst/>
          </a:prstGeom>
          <a:noFill/>
        </p:spPr>
        <p:txBody>
          <a:bodyPr wrap="square" rtlCol="0">
            <a:spAutoFit/>
          </a:bodyPr>
          <a:lstStyle/>
          <a:p>
            <a:r>
              <a:rPr lang="zh-CN" altLang="en-US" sz="1600" dirty="0" smtClean="0">
                <a:latin typeface="Times New Roman" panose="02020603050405020304" pitchFamily="18" charset="0"/>
                <a:cs typeface="Times New Roman" panose="02020603050405020304" pitchFamily="18" charset="0"/>
              </a:rPr>
              <a:t>高能同步辐射光源</a:t>
            </a:r>
            <a:r>
              <a:rPr lang="en-US" altLang="zh-CN" sz="1600" dirty="0" smtClean="0">
                <a:latin typeface="Times New Roman" panose="02020603050405020304" pitchFamily="18" charset="0"/>
                <a:cs typeface="Times New Roman" panose="02020603050405020304" pitchFamily="18" charset="0"/>
              </a:rPr>
              <a:t>(HEPS)</a:t>
            </a:r>
            <a:r>
              <a:rPr lang="zh-CN" altLang="en-US" sz="1600" dirty="0" smtClean="0">
                <a:latin typeface="Times New Roman" panose="02020603050405020304" pitchFamily="18" charset="0"/>
                <a:cs typeface="Times New Roman" panose="02020603050405020304" pitchFamily="18" charset="0"/>
              </a:rPr>
              <a:t>示意图</a:t>
            </a:r>
            <a:endParaRPr lang="zh-CN"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27609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2459533"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1. </a:t>
            </a:r>
            <a:r>
              <a:rPr lang="zh-CN" altLang="en-US" sz="4000" dirty="0" smtClean="0">
                <a:latin typeface="Times New Roman" panose="02020603050405020304" pitchFamily="18" charset="0"/>
                <a:cs typeface="Times New Roman" panose="02020603050405020304" pitchFamily="18" charset="0"/>
              </a:rPr>
              <a:t>背景介绍</a:t>
            </a:r>
            <a:endParaRPr lang="zh-CN" altLang="en-US" sz="4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577915" y="1651273"/>
            <a:ext cx="5186387" cy="830997"/>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目前</a:t>
            </a:r>
            <a:r>
              <a:rPr lang="en-US" altLang="zh-CN" sz="2400" dirty="0">
                <a:latin typeface="Times New Roman" panose="02020603050405020304" pitchFamily="18" charset="0"/>
                <a:cs typeface="Times New Roman" panose="02020603050405020304" pitchFamily="18" charset="0"/>
              </a:rPr>
              <a:t>HEPS</a:t>
            </a:r>
            <a:r>
              <a:rPr lang="zh-CN" altLang="zh-CN" sz="2400" dirty="0">
                <a:latin typeface="Times New Roman" panose="02020603050405020304" pitchFamily="18" charset="0"/>
                <a:cs typeface="Times New Roman" panose="02020603050405020304" pitchFamily="18" charset="0"/>
              </a:rPr>
              <a:t>储存环由</a:t>
            </a:r>
            <a:r>
              <a:rPr lang="en-US" altLang="zh-CN" sz="2400" dirty="0">
                <a:latin typeface="Times New Roman" panose="02020603050405020304" pitchFamily="18" charset="0"/>
                <a:cs typeface="Times New Roman" panose="02020603050405020304" pitchFamily="18" charset="0"/>
              </a:rPr>
              <a:t>48</a:t>
            </a:r>
            <a:r>
              <a:rPr lang="zh-CN" altLang="zh-CN" sz="2400" dirty="0">
                <a:latin typeface="Times New Roman" panose="02020603050405020304" pitchFamily="18" charset="0"/>
                <a:cs typeface="Times New Roman" panose="02020603050405020304" pitchFamily="18" charset="0"/>
              </a:rPr>
              <a:t>个改进型混合</a:t>
            </a:r>
            <a:r>
              <a:rPr lang="en-US" altLang="zh-CN" sz="2400" dirty="0">
                <a:latin typeface="Times New Roman" panose="02020603050405020304" pitchFamily="18" charset="0"/>
                <a:cs typeface="Times New Roman" panose="02020603050405020304" pitchFamily="18" charset="0"/>
              </a:rPr>
              <a:t>7BA</a:t>
            </a:r>
            <a:r>
              <a:rPr lang="zh-CN" altLang="zh-CN" sz="2400" dirty="0">
                <a:latin typeface="Times New Roman" panose="02020603050405020304" pitchFamily="18" charset="0"/>
                <a:cs typeface="Times New Roman" panose="02020603050405020304" pitchFamily="18" charset="0"/>
              </a:rPr>
              <a:t>磁聚焦单元组成，分为</a:t>
            </a:r>
            <a:r>
              <a:rPr lang="en-US" altLang="zh-CN" sz="2400" dirty="0">
                <a:latin typeface="Times New Roman" panose="02020603050405020304" pitchFamily="18" charset="0"/>
                <a:cs typeface="Times New Roman" panose="02020603050405020304" pitchFamily="18" charset="0"/>
              </a:rPr>
              <a:t>24</a:t>
            </a:r>
            <a:r>
              <a:rPr lang="zh-CN" altLang="zh-CN" sz="2400" dirty="0">
                <a:latin typeface="Times New Roman" panose="02020603050405020304" pitchFamily="18" charset="0"/>
                <a:cs typeface="Times New Roman" panose="02020603050405020304" pitchFamily="18" charset="0"/>
              </a:rPr>
              <a:t>个</a:t>
            </a:r>
            <a:r>
              <a:rPr lang="zh-CN" altLang="zh-CN" sz="2400" dirty="0" smtClean="0">
                <a:latin typeface="Times New Roman" panose="02020603050405020304" pitchFamily="18" charset="0"/>
                <a:cs typeface="Times New Roman" panose="02020603050405020304" pitchFamily="18" charset="0"/>
              </a:rPr>
              <a:t>周期</a:t>
            </a:r>
            <a:endParaRPr lang="zh-CN" altLang="en-US" sz="2400" dirty="0">
              <a:latin typeface="Times New Roman" panose="02020603050405020304" pitchFamily="18" charset="0"/>
              <a:cs typeface="Times New Roman" panose="02020603050405020304" pitchFamily="18" charset="0"/>
            </a:endParaRPr>
          </a:p>
        </p:txBody>
      </p:sp>
      <p:sp>
        <p:nvSpPr>
          <p:cNvPr id="41" name="文本框 40"/>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pic>
        <p:nvPicPr>
          <p:cNvPr id="9" name="图片 8" descr="D:\AT2\heps\V2 lattice\1_original_AT_file\optics1.png"/>
          <p:cNvPicPr/>
          <p:nvPr/>
        </p:nvPicPr>
        <p:blipFill rotWithShape="1">
          <a:blip r:embed="rId3" cstate="print">
            <a:extLst>
              <a:ext uri="{28A0092B-C50C-407E-A947-70E740481C1C}">
                <a14:useLocalDpi xmlns:a14="http://schemas.microsoft.com/office/drawing/2010/main" val="0"/>
              </a:ext>
            </a:extLst>
          </a:blip>
          <a:srcRect l="6531" r="7406"/>
          <a:stretch/>
        </p:blipFill>
        <p:spPr bwMode="auto">
          <a:xfrm>
            <a:off x="452674" y="2640923"/>
            <a:ext cx="5437323" cy="3022051"/>
          </a:xfrm>
          <a:prstGeom prst="rect">
            <a:avLst/>
          </a:prstGeom>
          <a:noFill/>
          <a:ln>
            <a:noFill/>
          </a:ln>
          <a:extLst>
            <a:ext uri="{53640926-AAD7-44D8-BBD7-CCE9431645EC}">
              <a14:shadowObscured xmlns:a14="http://schemas.microsoft.com/office/drawing/2010/main"/>
            </a:ext>
          </a:extLst>
        </p:spPr>
      </p:pic>
      <p:sp>
        <p:nvSpPr>
          <p:cNvPr id="2" name="文本框 1"/>
          <p:cNvSpPr txBox="1"/>
          <p:nvPr/>
        </p:nvSpPr>
        <p:spPr>
          <a:xfrm>
            <a:off x="1431937" y="5816319"/>
            <a:ext cx="4225159" cy="338554"/>
          </a:xfrm>
          <a:prstGeom prst="rect">
            <a:avLst/>
          </a:prstGeom>
          <a:noFill/>
        </p:spPr>
        <p:txBody>
          <a:bodyPr wrap="square" rtlCol="0">
            <a:spAutoFit/>
          </a:bodyPr>
          <a:lstStyle/>
          <a:p>
            <a:r>
              <a:rPr lang="zh-CN" altLang="en-US" sz="1600" dirty="0" smtClean="0">
                <a:latin typeface="楷体" panose="02010609060101010101" pitchFamily="49" charset="-122"/>
                <a:ea typeface="楷体" panose="02010609060101010101" pitchFamily="49" charset="-122"/>
              </a:rPr>
              <a:t>单个周期的磁聚焦结构和光学函数示意图</a:t>
            </a:r>
            <a:endParaRPr lang="zh-CN" altLang="en-US" sz="1600" dirty="0">
              <a:latin typeface="楷体" panose="02010609060101010101" pitchFamily="49" charset="-122"/>
              <a:ea typeface="楷体" panose="02010609060101010101" pitchFamily="49" charset="-122"/>
            </a:endParaRPr>
          </a:p>
        </p:txBody>
      </p:sp>
      <p:sp>
        <p:nvSpPr>
          <p:cNvPr id="10" name="文本框 9"/>
          <p:cNvSpPr txBox="1"/>
          <p:nvPr/>
        </p:nvSpPr>
        <p:spPr>
          <a:xfrm>
            <a:off x="6456213" y="1651272"/>
            <a:ext cx="5186387" cy="3785652"/>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磁聚焦结构</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是加速器中各个元件的排列组合和相对位置。在加速器设计过程中，</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的设计和优化是十分重要的一环。</a:t>
            </a:r>
            <a:endParaRPr lang="en-US" altLang="zh-CN" sz="2400" dirty="0" smtClean="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硬件参数的优化一般指的是在基本确定</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结构的前提下，通过调整</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a:latin typeface="Times New Roman" panose="02020603050405020304" pitchFamily="18" charset="0"/>
                <a:cs typeface="Times New Roman" panose="02020603050405020304" pitchFamily="18" charset="0"/>
              </a:rPr>
              <a:t>各个</a:t>
            </a:r>
            <a:r>
              <a:rPr lang="zh-CN" altLang="en-US" sz="2400" dirty="0" smtClean="0">
                <a:latin typeface="Times New Roman" panose="02020603050405020304" pitchFamily="18" charset="0"/>
                <a:cs typeface="Times New Roman" panose="02020603050405020304" pitchFamily="18" charset="0"/>
              </a:rPr>
              <a:t>元件的硬件参数和摆放位置，以达到最优的物理目标参数的过程。</a:t>
            </a:r>
            <a:endParaRPr lang="zh-CN"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937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2459533"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1. </a:t>
            </a:r>
            <a:r>
              <a:rPr lang="zh-CN" altLang="en-US" sz="4000" dirty="0" smtClean="0">
                <a:latin typeface="Times New Roman" panose="02020603050405020304" pitchFamily="18" charset="0"/>
                <a:cs typeface="Times New Roman" panose="02020603050405020304" pitchFamily="18" charset="0"/>
              </a:rPr>
              <a:t>背景介绍</a:t>
            </a:r>
            <a:endParaRPr lang="zh-CN" altLang="en-US" sz="4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552260" y="1913447"/>
            <a:ext cx="5186387" cy="4154984"/>
          </a:xfrm>
          <a:prstGeom prst="rect">
            <a:avLst/>
          </a:prstGeom>
          <a:noFill/>
        </p:spPr>
        <p:txBody>
          <a:bodyPr wrap="square" rtlCol="0">
            <a:spAutoFit/>
          </a:bodyPr>
          <a:lstStyle/>
          <a:p>
            <a:pPr algn="just"/>
            <a:r>
              <a:rPr lang="zh-CN" altLang="zh-CN" sz="2400" dirty="0" smtClean="0">
                <a:latin typeface="Times New Roman" panose="02020603050405020304" pitchFamily="18" charset="0"/>
                <a:cs typeface="Times New Roman" panose="02020603050405020304" pitchFamily="18" charset="0"/>
              </a:rPr>
              <a:t>亮度</a:t>
            </a:r>
            <a:r>
              <a:rPr lang="en-US" altLang="zh-CN" sz="2400" dirty="0" smtClean="0">
                <a:latin typeface="Times New Roman" panose="02020603050405020304" pitchFamily="18" charset="0"/>
                <a:cs typeface="Times New Roman" panose="02020603050405020304" pitchFamily="18" charset="0"/>
              </a:rPr>
              <a:t>(BN)</a:t>
            </a:r>
            <a:r>
              <a:rPr lang="zh-CN" altLang="zh-CN" sz="2400" dirty="0" smtClean="0">
                <a:latin typeface="Times New Roman" panose="02020603050405020304" pitchFamily="18" charset="0"/>
                <a:cs typeface="Times New Roman" panose="02020603050405020304" pitchFamily="18" charset="0"/>
              </a:rPr>
              <a:t>是</a:t>
            </a:r>
            <a:r>
              <a:rPr lang="zh-CN" altLang="zh-CN" sz="2400" dirty="0">
                <a:latin typeface="Times New Roman" panose="02020603050405020304" pitchFamily="18" charset="0"/>
                <a:cs typeface="Times New Roman" panose="02020603050405020304" pitchFamily="18" charset="0"/>
              </a:rPr>
              <a:t>同步辐射光源最重要的指标参数之一。亮度定义为每单位时间、单位相空间面积、每</a:t>
            </a:r>
            <a:r>
              <a:rPr lang="en-US" altLang="zh-CN" sz="2400" dirty="0">
                <a:latin typeface="Times New Roman" panose="02020603050405020304" pitchFamily="18" charset="0"/>
                <a:cs typeface="Times New Roman" panose="02020603050405020304" pitchFamily="18" charset="0"/>
              </a:rPr>
              <a:t>0.1%</a:t>
            </a:r>
            <a:r>
              <a:rPr lang="zh-CN" altLang="zh-CN" sz="2400" dirty="0">
                <a:latin typeface="Times New Roman" panose="02020603050405020304" pitchFamily="18" charset="0"/>
                <a:cs typeface="Times New Roman" panose="02020603050405020304" pitchFamily="18" charset="0"/>
              </a:rPr>
              <a:t>谱宽范围内的辐射光子</a:t>
            </a:r>
            <a:r>
              <a:rPr lang="zh-CN" altLang="zh-CN" sz="2400" dirty="0" smtClean="0">
                <a:latin typeface="Times New Roman" panose="02020603050405020304" pitchFamily="18" charset="0"/>
                <a:cs typeface="Times New Roman" panose="02020603050405020304" pitchFamily="18" charset="0"/>
              </a:rPr>
              <a:t>通量</a:t>
            </a:r>
            <a:endParaRPr lang="en-US" altLang="zh-CN" sz="2400" dirty="0" smtClean="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smtClean="0">
                <a:latin typeface="Times New Roman" panose="02020603050405020304" pitchFamily="18" charset="0"/>
                <a:cs typeface="Times New Roman" panose="02020603050405020304" pitchFamily="18" charset="0"/>
              </a:rPr>
              <a:t>动力学孔径</a:t>
            </a:r>
            <a:r>
              <a:rPr lang="en-US" altLang="zh-CN" sz="2400" dirty="0" smtClean="0">
                <a:latin typeface="Times New Roman" panose="02020603050405020304" pitchFamily="18" charset="0"/>
                <a:cs typeface="Times New Roman" panose="02020603050405020304" pitchFamily="18" charset="0"/>
              </a:rPr>
              <a:t>(DA)</a:t>
            </a:r>
            <a:r>
              <a:rPr lang="zh-CN" altLang="en-US" sz="2400" dirty="0" smtClean="0">
                <a:latin typeface="Times New Roman" panose="02020603050405020304" pitchFamily="18" charset="0"/>
                <a:cs typeface="Times New Roman" panose="02020603050405020304" pitchFamily="18" charset="0"/>
              </a:rPr>
              <a:t>的大小直接限制了加速器的注入能力</a:t>
            </a:r>
            <a:endParaRPr lang="en-US" altLang="zh-CN" sz="2400" dirty="0" smtClean="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smtClean="0">
                <a:latin typeface="Times New Roman" panose="02020603050405020304" pitchFamily="18" charset="0"/>
                <a:cs typeface="Times New Roman" panose="02020603050405020304" pitchFamily="18" charset="0"/>
              </a:rPr>
              <a:t>然而，二者往往不可兼得，</a:t>
            </a:r>
            <a:r>
              <a:rPr lang="zh-CN" altLang="en-US" sz="2400" dirty="0">
                <a:latin typeface="Times New Roman" panose="02020603050405020304" pitchFamily="18" charset="0"/>
                <a:cs typeface="Times New Roman" panose="02020603050405020304" pitchFamily="18" charset="0"/>
              </a:rPr>
              <a:t>如何</a:t>
            </a:r>
            <a:r>
              <a:rPr lang="zh-CN" altLang="en-US" sz="2400" dirty="0" smtClean="0">
                <a:latin typeface="Times New Roman" panose="02020603050405020304" pitchFamily="18" charset="0"/>
                <a:cs typeface="Times New Roman" panose="02020603050405020304" pitchFamily="18" charset="0"/>
              </a:rPr>
              <a:t>同时获得较高的</a:t>
            </a:r>
            <a:r>
              <a:rPr lang="en-US" altLang="zh-CN" sz="2400" dirty="0" smtClean="0">
                <a:latin typeface="Times New Roman" panose="02020603050405020304" pitchFamily="18" charset="0"/>
                <a:cs typeface="Times New Roman" panose="02020603050405020304" pitchFamily="18" charset="0"/>
              </a:rPr>
              <a:t>DA</a:t>
            </a:r>
            <a:r>
              <a:rPr lang="zh-CN" altLang="en-US" sz="2400" dirty="0" smtClean="0">
                <a:latin typeface="Times New Roman" panose="02020603050405020304" pitchFamily="18" charset="0"/>
                <a:cs typeface="Times New Roman" panose="02020603050405020304" pitchFamily="18" charset="0"/>
              </a:rPr>
              <a:t>和</a:t>
            </a:r>
            <a:r>
              <a:rPr lang="en-US" altLang="zh-CN" sz="2400" dirty="0" smtClean="0">
                <a:latin typeface="Times New Roman" panose="02020603050405020304" pitchFamily="18" charset="0"/>
                <a:cs typeface="Times New Roman" panose="02020603050405020304" pitchFamily="18" charset="0"/>
              </a:rPr>
              <a:t>BN</a:t>
            </a:r>
            <a:r>
              <a:rPr lang="zh-CN" altLang="en-US" sz="2400" dirty="0" smtClean="0">
                <a:latin typeface="Times New Roman" panose="02020603050405020304" pitchFamily="18" charset="0"/>
                <a:cs typeface="Times New Roman" panose="02020603050405020304" pitchFamily="18" charset="0"/>
              </a:rPr>
              <a:t>就成了一个典型的多目标优化问题</a:t>
            </a:r>
            <a:endParaRPr lang="zh-CN" altLang="en-US" sz="2400" dirty="0">
              <a:latin typeface="Times New Roman" panose="02020603050405020304" pitchFamily="18" charset="0"/>
              <a:cs typeface="Times New Roman" panose="02020603050405020304" pitchFamily="18" charset="0"/>
            </a:endParaRPr>
          </a:p>
        </p:txBody>
      </p:sp>
      <p:sp>
        <p:nvSpPr>
          <p:cNvPr id="41" name="文本框 40"/>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1518" y="2091881"/>
            <a:ext cx="5535777" cy="3976550"/>
          </a:xfrm>
          <a:prstGeom prst="rect">
            <a:avLst/>
          </a:prstGeom>
        </p:spPr>
      </p:pic>
      <p:sp>
        <p:nvSpPr>
          <p:cNvPr id="5" name="文本框 4"/>
          <p:cNvSpPr txBox="1"/>
          <p:nvPr/>
        </p:nvSpPr>
        <p:spPr>
          <a:xfrm>
            <a:off x="7550592" y="1913447"/>
            <a:ext cx="3684760"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Tradeoff between DA and BN </a:t>
            </a:r>
            <a:endParaRPr lang="zh-CN"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17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2459533"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1. </a:t>
            </a:r>
            <a:r>
              <a:rPr lang="zh-CN" altLang="en-US" sz="4000" dirty="0" smtClean="0">
                <a:latin typeface="Times New Roman" panose="02020603050405020304" pitchFamily="18" charset="0"/>
                <a:cs typeface="Times New Roman" panose="02020603050405020304" pitchFamily="18" charset="0"/>
              </a:rPr>
              <a:t>背景介绍</a:t>
            </a:r>
            <a:endParaRPr lang="zh-CN" altLang="en-US" sz="4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325923" y="1904392"/>
            <a:ext cx="6038663" cy="2308324"/>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有许多种多目标优化算法可以用于优化这个问题，然而这些算法都需要同时计算出多个</a:t>
            </a:r>
            <a:r>
              <a:rPr lang="en-US" altLang="zh-CN" sz="2400" dirty="0" smtClean="0">
                <a:latin typeface="Times New Roman" panose="02020603050405020304" pitchFamily="18" charset="0"/>
                <a:cs typeface="Times New Roman" panose="02020603050405020304" pitchFamily="18" charset="0"/>
              </a:rPr>
              <a:t>lattice</a:t>
            </a:r>
            <a:r>
              <a:rPr lang="zh-CN" altLang="en-US" sz="2400" dirty="0" smtClean="0">
                <a:latin typeface="Times New Roman" panose="02020603050405020304" pitchFamily="18" charset="0"/>
                <a:cs typeface="Times New Roman" panose="02020603050405020304" pitchFamily="18" charset="0"/>
              </a:rPr>
              <a:t>对应的</a:t>
            </a:r>
            <a:r>
              <a:rPr lang="en-US" altLang="zh-CN" sz="2400" dirty="0" smtClean="0">
                <a:latin typeface="Times New Roman" panose="02020603050405020304" pitchFamily="18" charset="0"/>
                <a:cs typeface="Times New Roman" panose="02020603050405020304" pitchFamily="18" charset="0"/>
              </a:rPr>
              <a:t>BN</a:t>
            </a:r>
            <a:r>
              <a:rPr lang="zh-CN" altLang="en-US" sz="2400" dirty="0" smtClean="0">
                <a:latin typeface="Times New Roman" panose="02020603050405020304" pitchFamily="18" charset="0"/>
                <a:cs typeface="Times New Roman" panose="02020603050405020304" pitchFamily="18" charset="0"/>
              </a:rPr>
              <a:t>和</a:t>
            </a:r>
            <a:r>
              <a:rPr lang="en-US" altLang="zh-CN" sz="2400" dirty="0" smtClean="0">
                <a:latin typeface="Times New Roman" panose="02020603050405020304" pitchFamily="18" charset="0"/>
                <a:cs typeface="Times New Roman" panose="02020603050405020304" pitchFamily="18" charset="0"/>
              </a:rPr>
              <a:t>DA</a:t>
            </a:r>
            <a:r>
              <a:rPr lang="zh-CN" altLang="en-US" sz="2400" dirty="0" smtClean="0">
                <a:latin typeface="Times New Roman" panose="02020603050405020304" pitchFamily="18" charset="0"/>
                <a:cs typeface="Times New Roman" panose="02020603050405020304" pitchFamily="18" charset="0"/>
              </a:rPr>
              <a:t>。</a:t>
            </a:r>
            <a:endParaRPr lang="en-US" altLang="zh-CN" sz="2400" dirty="0" smtClean="0">
              <a:latin typeface="Times New Roman" panose="02020603050405020304" pitchFamily="18" charset="0"/>
              <a:cs typeface="Times New Roman" panose="02020603050405020304" pitchFamily="18" charset="0"/>
            </a:endParaRPr>
          </a:p>
          <a:p>
            <a:pPr algn="just"/>
            <a:endParaRPr lang="en-US" altLang="zh-CN" sz="2400" dirty="0">
              <a:latin typeface="Times New Roman" panose="02020603050405020304" pitchFamily="18" charset="0"/>
              <a:cs typeface="Times New Roman" panose="02020603050405020304" pitchFamily="18" charset="0"/>
            </a:endParaRPr>
          </a:p>
          <a:p>
            <a:pPr algn="just"/>
            <a:r>
              <a:rPr lang="zh-CN" altLang="en-US" sz="2400" dirty="0" smtClean="0">
                <a:latin typeface="Times New Roman" panose="02020603050405020304" pitchFamily="18" charset="0"/>
                <a:cs typeface="Times New Roman" panose="02020603050405020304" pitchFamily="18" charset="0"/>
              </a:rPr>
              <a:t>然而这些非线性动力学的结果是通过粒子跟踪模拟得到的，会耗费大量时间和计算资源。</a:t>
            </a:r>
            <a:endParaRPr lang="zh-CN" altLang="en-US" sz="2400" dirty="0">
              <a:latin typeface="Times New Roman" panose="02020603050405020304" pitchFamily="18" charset="0"/>
              <a:cs typeface="Times New Roman" panose="02020603050405020304" pitchFamily="18" charset="0"/>
            </a:endParaRPr>
          </a:p>
        </p:txBody>
      </p:sp>
      <p:sp>
        <p:nvSpPr>
          <p:cNvPr id="41" name="文本框 40"/>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2623" y="1723323"/>
            <a:ext cx="4973568" cy="3572695"/>
          </a:xfrm>
          <a:prstGeom prst="rect">
            <a:avLst/>
          </a:prstGeom>
        </p:spPr>
      </p:pic>
      <p:sp>
        <p:nvSpPr>
          <p:cNvPr id="6" name="文本框 5"/>
          <p:cNvSpPr txBox="1"/>
          <p:nvPr/>
        </p:nvSpPr>
        <p:spPr>
          <a:xfrm>
            <a:off x="6698036" y="5403425"/>
            <a:ext cx="4555422" cy="707886"/>
          </a:xfrm>
          <a:prstGeom prst="rect">
            <a:avLst/>
          </a:prstGeom>
          <a:noFill/>
        </p:spPr>
        <p:txBody>
          <a:bodyPr wrap="square" rtlCol="0">
            <a:spAutoFit/>
          </a:bodyPr>
          <a:lstStyle/>
          <a:p>
            <a:pPr algn="just"/>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使用多目标遗传算法</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(MOGA)</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优化</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BN</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和</a:t>
            </a:r>
            <a:r>
              <a:rPr lang="en-US" altLang="zh-CN" sz="2000" dirty="0" smtClean="0">
                <a:latin typeface="Times New Roman" panose="02020603050405020304" pitchFamily="18" charset="0"/>
                <a:ea typeface="楷体" panose="02010609060101010101" pitchFamily="49" charset="-122"/>
                <a:cs typeface="Times New Roman" panose="02020603050405020304" pitchFamily="18" charset="0"/>
              </a:rPr>
              <a:t>DA</a:t>
            </a:r>
            <a:r>
              <a:rPr lang="zh-CN" altLang="en-US" sz="2000" dirty="0" smtClean="0">
                <a:latin typeface="Times New Roman" panose="02020603050405020304" pitchFamily="18" charset="0"/>
                <a:ea typeface="楷体" panose="02010609060101010101" pitchFamily="49" charset="-122"/>
                <a:cs typeface="Times New Roman" panose="02020603050405020304" pitchFamily="18" charset="0"/>
              </a:rPr>
              <a:t>得到的某一代结果</a:t>
            </a:r>
            <a:endParaRPr lang="zh-CN" altLang="en-US" sz="2000" dirty="0">
              <a:latin typeface="Times New Roman" panose="02020603050405020304" pitchFamily="18" charset="0"/>
              <a:ea typeface="楷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240617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2459533"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en-US" altLang="zh-CN" sz="4000" dirty="0" smtClean="0">
                <a:latin typeface="Times New Roman" panose="02020603050405020304" pitchFamily="18" charset="0"/>
                <a:cs typeface="Times New Roman" panose="02020603050405020304" pitchFamily="18" charset="0"/>
              </a:rPr>
              <a:t>1. </a:t>
            </a:r>
            <a:r>
              <a:rPr lang="zh-CN" altLang="en-US" sz="4000" dirty="0" smtClean="0">
                <a:latin typeface="Times New Roman" panose="02020603050405020304" pitchFamily="18" charset="0"/>
                <a:cs typeface="Times New Roman" panose="02020603050405020304" pitchFamily="18" charset="0"/>
              </a:rPr>
              <a:t>背景介绍</a:t>
            </a:r>
            <a:endParaRPr lang="zh-CN" altLang="en-US" sz="4000" dirty="0">
              <a:latin typeface="Times New Roman" panose="02020603050405020304" pitchFamily="18" charset="0"/>
              <a:cs typeface="Times New Roman" panose="02020603050405020304" pitchFamily="18" charset="0"/>
            </a:endParaRPr>
          </a:p>
        </p:txBody>
      </p:sp>
      <p:sp>
        <p:nvSpPr>
          <p:cNvPr id="8" name="文本框 7"/>
          <p:cNvSpPr txBox="1"/>
          <p:nvPr/>
        </p:nvSpPr>
        <p:spPr>
          <a:xfrm>
            <a:off x="552260" y="1913447"/>
            <a:ext cx="8074631" cy="461665"/>
          </a:xfrm>
          <a:prstGeom prst="rect">
            <a:avLst/>
          </a:prstGeom>
          <a:noFill/>
        </p:spPr>
        <p:txBody>
          <a:bodyPr wrap="square" rtlCol="0">
            <a:spAutoFit/>
          </a:bodyPr>
          <a:lstStyle/>
          <a:p>
            <a:pPr algn="just"/>
            <a:r>
              <a:rPr lang="zh-CN" altLang="en-US" sz="2400" dirty="0" smtClean="0">
                <a:latin typeface="Times New Roman" panose="02020603050405020304" pitchFamily="18" charset="0"/>
                <a:cs typeface="Times New Roman" panose="02020603050405020304" pitchFamily="18" charset="0"/>
              </a:rPr>
              <a:t>神经网络</a:t>
            </a:r>
            <a:r>
              <a:rPr lang="zh-CN" altLang="zh-CN" sz="2400" dirty="0"/>
              <a:t>是由一些具有一定适应性的简单节点构成的网络</a:t>
            </a:r>
            <a:endParaRPr lang="zh-CN" altLang="en-US" sz="2400" dirty="0">
              <a:latin typeface="Times New Roman" panose="02020603050405020304" pitchFamily="18" charset="0"/>
              <a:cs typeface="Times New Roman" panose="02020603050405020304" pitchFamily="18" charset="0"/>
            </a:endParaRPr>
          </a:p>
        </p:txBody>
      </p:sp>
      <p:sp>
        <p:nvSpPr>
          <p:cNvPr id="41" name="文本框 40"/>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pic>
        <p:nvPicPr>
          <p:cNvPr id="9" name="图片 8"/>
          <p:cNvPicPr/>
          <p:nvPr/>
        </p:nvPicPr>
        <p:blipFill>
          <a:blip r:embed="rId3" cstate="print">
            <a:extLst>
              <a:ext uri="{28A0092B-C50C-407E-A947-70E740481C1C}">
                <a14:useLocalDpi xmlns:a14="http://schemas.microsoft.com/office/drawing/2010/main" val="0"/>
              </a:ext>
            </a:extLst>
          </a:blip>
          <a:stretch>
            <a:fillRect/>
          </a:stretch>
        </p:blipFill>
        <p:spPr>
          <a:xfrm>
            <a:off x="2570869" y="2503564"/>
            <a:ext cx="5502593" cy="2005735"/>
          </a:xfrm>
          <a:prstGeom prst="rect">
            <a:avLst/>
          </a:prstGeom>
        </p:spPr>
      </p:pic>
      <p:sp>
        <p:nvSpPr>
          <p:cNvPr id="2" name="文本框 1"/>
          <p:cNvSpPr txBox="1"/>
          <p:nvPr/>
        </p:nvSpPr>
        <p:spPr>
          <a:xfrm>
            <a:off x="2679388" y="4029666"/>
            <a:ext cx="1659905"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neuron</a:t>
            </a:r>
            <a:endParaRPr lang="zh-CN" altLang="en-US" dirty="0">
              <a:latin typeface="Times New Roman" panose="02020603050405020304" pitchFamily="18" charset="0"/>
              <a:cs typeface="Times New Roman" panose="02020603050405020304" pitchFamily="18" charset="0"/>
            </a:endParaRPr>
          </a:p>
        </p:txBody>
      </p:sp>
      <p:sp>
        <p:nvSpPr>
          <p:cNvPr id="7" name="矩形 6"/>
          <p:cNvSpPr/>
          <p:nvPr/>
        </p:nvSpPr>
        <p:spPr>
          <a:xfrm>
            <a:off x="552259" y="4509299"/>
            <a:ext cx="10149373" cy="2369880"/>
          </a:xfrm>
          <a:prstGeom prst="rect">
            <a:avLst/>
          </a:prstGeom>
        </p:spPr>
        <p:txBody>
          <a:bodyPr wrap="square">
            <a:spAutoFit/>
          </a:bodyPr>
          <a:lstStyle/>
          <a:p>
            <a:pPr algn="just"/>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文献</a:t>
            </a:r>
            <a:r>
              <a:rPr lang="en-US" altLang="zh-CN" sz="2000" baseline="30000" dirty="0" smtClean="0">
                <a:latin typeface="Times New Roman" panose="02020603050405020304" pitchFamily="18" charset="0"/>
                <a:ea typeface="宋体" panose="02010600030101010101" pitchFamily="2" charset="-122"/>
              </a:rPr>
              <a:t>[1]</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表明，一个前馈神经网络如果有线性输出层以及至少一层包含有某种</a:t>
            </a:r>
            <a:r>
              <a:rPr lang="en-US" altLang="zh-CN" sz="2000" dirty="0">
                <a:latin typeface="Times New Roman" panose="02020603050405020304" pitchFamily="18" charset="0"/>
                <a:ea typeface="宋体" panose="02010600030101010101" pitchFamily="2" charset="-122"/>
              </a:rPr>
              <a:t>“</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挤压</a:t>
            </a:r>
            <a:r>
              <a:rPr lang="en-US" altLang="zh-CN" sz="2000" dirty="0">
                <a:latin typeface="Times New Roman" panose="02020603050405020304" pitchFamily="18" charset="0"/>
                <a:ea typeface="宋体" panose="02010600030101010101" pitchFamily="2" charset="-122"/>
              </a:rPr>
              <a:t>”</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性质的激活函数（如</a:t>
            </a:r>
            <a:r>
              <a:rPr lang="en-US" altLang="zh-CN" sz="2000" dirty="0" err="1">
                <a:latin typeface="Times New Roman" panose="02020603050405020304" pitchFamily="18" charset="0"/>
                <a:ea typeface="宋体" panose="02010600030101010101" pitchFamily="2" charset="-122"/>
              </a:rPr>
              <a:t>sigmod</a:t>
            </a:r>
            <a:r>
              <a:rPr lang="zh-CN" altLang="zh-CN" sz="2000" dirty="0">
                <a:latin typeface="Times New Roman" panose="02020603050405020304" pitchFamily="18" charset="0"/>
                <a:ea typeface="宋体" panose="02010600030101010101" pitchFamily="2" charset="-122"/>
                <a:cs typeface="Times New Roman" panose="02020603050405020304" pitchFamily="18" charset="0"/>
              </a:rPr>
              <a:t>函数）的隐藏层，只要该网络拥有足够多的隐藏单元，就能以任意的精度近似任意一个有限维空间内的连续非线性</a:t>
            </a:r>
            <a:r>
              <a:rPr lang="zh-CN" altLang="zh-CN" sz="2000" dirty="0" smtClean="0">
                <a:latin typeface="Times New Roman" panose="02020603050405020304" pitchFamily="18" charset="0"/>
                <a:ea typeface="宋体" panose="02010600030101010101" pitchFamily="2" charset="-122"/>
                <a:cs typeface="Times New Roman" panose="02020603050405020304" pitchFamily="18" charset="0"/>
              </a:rPr>
              <a:t>函数</a:t>
            </a:r>
            <a:r>
              <a:rPr lang="zh-CN" altLang="en-US" sz="2000" dirty="0" smtClean="0">
                <a:latin typeface="Times New Roman" panose="02020603050405020304" pitchFamily="18" charset="0"/>
                <a:ea typeface="宋体" panose="02010600030101010101" pitchFamily="2" charset="-122"/>
                <a:cs typeface="Times New Roman" panose="02020603050405020304" pitchFamily="18" charset="0"/>
              </a:rPr>
              <a:t>。</a:t>
            </a:r>
            <a:r>
              <a:rPr lang="zh-CN" altLang="zh-CN" sz="2000" dirty="0"/>
              <a:t>因此，我们有可能利用神经网络拟合粒子加速器中的各种错综复杂的非线性关系。</a:t>
            </a:r>
            <a:endPar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endParaRPr lang="en-US" altLang="zh-CN" sz="2000" dirty="0" smtClean="0">
              <a:latin typeface="Times New Roman" panose="02020603050405020304" pitchFamily="18" charset="0"/>
              <a:ea typeface="宋体" panose="02010600030101010101" pitchFamily="2" charset="-122"/>
              <a:cs typeface="Times New Roman" panose="02020603050405020304" pitchFamily="18" charset="0"/>
            </a:endParaRPr>
          </a:p>
          <a:p>
            <a:pPr algn="just"/>
            <a:r>
              <a:rPr lang="en-US" altLang="zh-CN" sz="1400" dirty="0" smtClean="0">
                <a:latin typeface="Times New Roman" panose="02020603050405020304" pitchFamily="18" charset="0"/>
                <a:ea typeface="宋体" panose="02010600030101010101" pitchFamily="2" charset="-122"/>
                <a:cs typeface="Times New Roman" panose="02020603050405020304" pitchFamily="18" charset="0"/>
              </a:rPr>
              <a:t>Ref. </a:t>
            </a:r>
            <a:r>
              <a:rPr lang="en-US" altLang="zh-CN" sz="1400" dirty="0" smtClean="0">
                <a:latin typeface="Times New Roman" panose="02020603050405020304" pitchFamily="18" charset="0"/>
                <a:cs typeface="Times New Roman" panose="02020603050405020304" pitchFamily="18" charset="0"/>
              </a:rPr>
              <a:t>[1] </a:t>
            </a:r>
            <a:r>
              <a:rPr lang="en-US" altLang="zh-CN" sz="1400" dirty="0">
                <a:latin typeface="Times New Roman" panose="02020603050405020304" pitchFamily="18" charset="0"/>
                <a:cs typeface="Times New Roman" panose="02020603050405020304" pitchFamily="18" charset="0"/>
              </a:rPr>
              <a:t>K. </a:t>
            </a:r>
            <a:r>
              <a:rPr lang="en-US" altLang="zh-CN" sz="1400" dirty="0" err="1">
                <a:latin typeface="Times New Roman" panose="02020603050405020304" pitchFamily="18" charset="0"/>
                <a:cs typeface="Times New Roman" panose="02020603050405020304" pitchFamily="18" charset="0"/>
              </a:rPr>
              <a:t>Hornik</a:t>
            </a:r>
            <a:r>
              <a:rPr lang="en-US" altLang="zh-CN" sz="1400" dirty="0">
                <a:latin typeface="Times New Roman" panose="02020603050405020304" pitchFamily="18" charset="0"/>
                <a:cs typeface="Times New Roman" panose="02020603050405020304" pitchFamily="18" charset="0"/>
              </a:rPr>
              <a:t>, M. </a:t>
            </a:r>
            <a:r>
              <a:rPr lang="en-US" altLang="zh-CN" sz="1400" dirty="0" err="1">
                <a:latin typeface="Times New Roman" panose="02020603050405020304" pitchFamily="18" charset="0"/>
                <a:cs typeface="Times New Roman" panose="02020603050405020304" pitchFamily="18" charset="0"/>
              </a:rPr>
              <a:t>Stinchcombe</a:t>
            </a:r>
            <a:r>
              <a:rPr lang="en-US" altLang="zh-CN" sz="1400" dirty="0">
                <a:latin typeface="Times New Roman" panose="02020603050405020304" pitchFamily="18" charset="0"/>
                <a:cs typeface="Times New Roman" panose="02020603050405020304" pitchFamily="18" charset="0"/>
              </a:rPr>
              <a:t>, H. White. Multilayer </a:t>
            </a:r>
            <a:r>
              <a:rPr lang="en-US" altLang="zh-CN" sz="1400" dirty="0" err="1">
                <a:latin typeface="Times New Roman" panose="02020603050405020304" pitchFamily="18" charset="0"/>
                <a:cs typeface="Times New Roman" panose="02020603050405020304" pitchFamily="18" charset="0"/>
              </a:rPr>
              <a:t>feedforward</a:t>
            </a:r>
            <a:r>
              <a:rPr lang="en-US" altLang="zh-CN" sz="1400" dirty="0">
                <a:latin typeface="Times New Roman" panose="02020603050405020304" pitchFamily="18" charset="0"/>
                <a:cs typeface="Times New Roman" panose="02020603050405020304" pitchFamily="18" charset="0"/>
              </a:rPr>
              <a:t> networks are universal </a:t>
            </a:r>
            <a:r>
              <a:rPr lang="en-US" altLang="zh-CN" sz="1400" dirty="0" err="1">
                <a:latin typeface="Times New Roman" panose="02020603050405020304" pitchFamily="18" charset="0"/>
                <a:cs typeface="Times New Roman" panose="02020603050405020304" pitchFamily="18" charset="0"/>
              </a:rPr>
              <a:t>approximators</a:t>
            </a:r>
            <a:r>
              <a:rPr lang="en-US" altLang="zh-CN" sz="1400" dirty="0">
                <a:latin typeface="Times New Roman" panose="02020603050405020304" pitchFamily="18" charset="0"/>
                <a:cs typeface="Times New Roman" panose="02020603050405020304" pitchFamily="18" charset="0"/>
              </a:rPr>
              <a:t> [J]. Neural networks, 1982, 2(5): 359-366.</a:t>
            </a:r>
            <a:endParaRPr lang="zh-CN" altLang="zh-CN" sz="1400" dirty="0">
              <a:latin typeface="Times New Roman" panose="02020603050405020304" pitchFamily="18" charset="0"/>
              <a:cs typeface="Times New Roman" panose="02020603050405020304" pitchFamily="18" charset="0"/>
            </a:endParaRPr>
          </a:p>
          <a:p>
            <a:pPr algn="just"/>
            <a:endParaRPr lang="zh-CN" altLang="en-US" sz="2000" dirty="0"/>
          </a:p>
        </p:txBody>
      </p:sp>
    </p:spTree>
    <p:extLst>
      <p:ext uri="{BB962C8B-B14F-4D97-AF65-F5344CB8AC3E}">
        <p14:creationId xmlns:p14="http://schemas.microsoft.com/office/powerpoint/2010/main" val="2194187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文本框 40"/>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mc:AlternateContent xmlns:mc="http://schemas.openxmlformats.org/markup-compatibility/2006" xmlns:a14="http://schemas.microsoft.com/office/drawing/2010/main">
        <mc:Choice Requires="a14">
          <p:sp>
            <p:nvSpPr>
              <p:cNvPr id="6" name="文本框 5"/>
              <p:cNvSpPr txBox="1"/>
              <p:nvPr/>
            </p:nvSpPr>
            <p:spPr>
              <a:xfrm>
                <a:off x="605395" y="1645920"/>
                <a:ext cx="11209377" cy="2923877"/>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以多目标遗传算法</a:t>
                </a:r>
                <a:r>
                  <a:rPr lang="en-US" altLang="zh-CN" sz="2000" dirty="0" smtClean="0">
                    <a:latin typeface="Times New Roman" panose="02020603050405020304" pitchFamily="18" charset="0"/>
                    <a:cs typeface="Times New Roman" panose="02020603050405020304" pitchFamily="18" charset="0"/>
                  </a:rPr>
                  <a:t>(MOGA)</a:t>
                </a:r>
                <a:r>
                  <a:rPr lang="zh-CN" altLang="en-US" sz="2000" dirty="0" smtClean="0">
                    <a:latin typeface="Times New Roman" panose="02020603050405020304" pitchFamily="18" charset="0"/>
                    <a:cs typeface="Times New Roman" panose="02020603050405020304" pitchFamily="18" charset="0"/>
                  </a:rPr>
                  <a:t>对</a:t>
                </a:r>
                <a:r>
                  <a:rPr lang="en-US" altLang="zh-CN" sz="2000" dirty="0" smtClean="0">
                    <a:latin typeface="Times New Roman" panose="02020603050405020304" pitchFamily="18" charset="0"/>
                    <a:cs typeface="Times New Roman" panose="02020603050405020304" pitchFamily="18" charset="0"/>
                  </a:rPr>
                  <a:t>HEPS</a:t>
                </a:r>
                <a:r>
                  <a:rPr lang="zh-CN" altLang="en-US" sz="2000" dirty="0" smtClean="0">
                    <a:latin typeface="Times New Roman" panose="02020603050405020304" pitchFamily="18" charset="0"/>
                    <a:cs typeface="Times New Roman" panose="02020603050405020304" pitchFamily="18" charset="0"/>
                  </a:rPr>
                  <a:t>的</a:t>
                </a:r>
                <a:r>
                  <a:rPr lang="en-US" altLang="zh-CN" sz="2000" dirty="0" smtClean="0">
                    <a:latin typeface="Times New Roman" panose="02020603050405020304" pitchFamily="18" charset="0"/>
                    <a:cs typeface="Times New Roman" panose="02020603050405020304" pitchFamily="18" charset="0"/>
                  </a:rPr>
                  <a:t>lattice</a:t>
                </a:r>
                <a:r>
                  <a:rPr lang="zh-CN" altLang="en-US" sz="2000" dirty="0" smtClean="0">
                    <a:latin typeface="Times New Roman" panose="02020603050405020304" pitchFamily="18" charset="0"/>
                    <a:cs typeface="Times New Roman" panose="02020603050405020304" pitchFamily="18" charset="0"/>
                  </a:rPr>
                  <a:t>的</a:t>
                </a:r>
                <a:r>
                  <a:rPr lang="en-US" altLang="zh-CN" sz="2000" dirty="0" smtClean="0">
                    <a:latin typeface="Times New Roman" panose="02020603050405020304" pitchFamily="18" charset="0"/>
                    <a:cs typeface="Times New Roman" panose="02020603050405020304" pitchFamily="18" charset="0"/>
                  </a:rPr>
                  <a:t>DA</a:t>
                </a:r>
                <a:r>
                  <a:rPr lang="zh-CN" altLang="en-US" sz="2000" dirty="0" smtClean="0">
                    <a:latin typeface="Times New Roman" panose="02020603050405020304" pitchFamily="18" charset="0"/>
                    <a:cs typeface="Times New Roman" panose="02020603050405020304" pitchFamily="18" charset="0"/>
                  </a:rPr>
                  <a:t>、</a:t>
                </a:r>
                <a:r>
                  <a:rPr lang="en-US" altLang="zh-CN" sz="2000" dirty="0" smtClean="0">
                    <a:latin typeface="Times New Roman" panose="02020603050405020304" pitchFamily="18" charset="0"/>
                    <a:cs typeface="Times New Roman" panose="02020603050405020304" pitchFamily="18" charset="0"/>
                  </a:rPr>
                  <a:t>BN</a:t>
                </a:r>
                <a:r>
                  <a:rPr lang="zh-CN" altLang="en-US" sz="2000" dirty="0" smtClean="0">
                    <a:latin typeface="Times New Roman" panose="02020603050405020304" pitchFamily="18" charset="0"/>
                    <a:cs typeface="Times New Roman" panose="02020603050405020304" pitchFamily="18" charset="0"/>
                  </a:rPr>
                  <a:t>优化留存的数据作为</a:t>
                </a:r>
                <a:r>
                  <a:rPr lang="zh-CN" altLang="en-US" sz="2000" dirty="0">
                    <a:latin typeface="Times New Roman" panose="02020603050405020304" pitchFamily="18" charset="0"/>
                    <a:cs typeface="Times New Roman" panose="02020603050405020304" pitchFamily="18" charset="0"/>
                  </a:rPr>
                  <a:t>训练</a:t>
                </a:r>
                <a:r>
                  <a:rPr lang="zh-CN" altLang="en-US" sz="2000" dirty="0" smtClean="0">
                    <a:latin typeface="Times New Roman" panose="02020603050405020304" pitchFamily="18" charset="0"/>
                    <a:cs typeface="Times New Roman" panose="02020603050405020304" pitchFamily="18" charset="0"/>
                  </a:rPr>
                  <a:t>数据搭建神经网络</a:t>
                </a:r>
                <a:endParaRPr lang="en-US" altLang="zh-CN" sz="2000" dirty="0" smtClean="0">
                  <a:latin typeface="Times New Roman" panose="02020603050405020304" pitchFamily="18" charset="0"/>
                  <a:cs typeface="Times New Roman" panose="02020603050405020304" pitchFamily="18" charset="0"/>
                </a:endParaRPr>
              </a:p>
              <a:p>
                <a:endParaRPr lang="en-US" altLang="zh-CN" sz="2000" dirty="0">
                  <a:latin typeface="Times New Roman" panose="02020603050405020304" pitchFamily="18" charset="0"/>
                  <a:cs typeface="Times New Roman" panose="02020603050405020304" pitchFamily="18" charset="0"/>
                </a:endParaRPr>
              </a:p>
              <a:p>
                <a:r>
                  <a:rPr lang="zh-CN" altLang="en-US" sz="2400" dirty="0" smtClean="0">
                    <a:latin typeface="Times New Roman" panose="02020603050405020304" pitchFamily="18" charset="0"/>
                    <a:cs typeface="Times New Roman" panose="02020603050405020304" pitchFamily="18" charset="0"/>
                  </a:rPr>
                  <a:t>训练数据：</a:t>
                </a:r>
                <a:endParaRPr lang="en-US" altLang="zh-CN" sz="2400" dirty="0" smtClean="0">
                  <a:latin typeface="Times New Roman" panose="02020603050405020304" pitchFamily="18" charset="0"/>
                  <a:cs typeface="Times New Roman" panose="02020603050405020304" pitchFamily="18" charset="0"/>
                </a:endParaRPr>
              </a:p>
              <a:p>
                <a:pPr>
                  <a:lnSpc>
                    <a:spcPct val="200000"/>
                  </a:lnSpc>
                </a:pPr>
                <a:r>
                  <a:rPr lang="en-US" altLang="zh-CN" sz="2000" dirty="0" smtClean="0">
                    <a:latin typeface="Times New Roman" panose="02020603050405020304" pitchFamily="18" charset="0"/>
                    <a:cs typeface="Times New Roman" panose="02020603050405020304" pitchFamily="18" charset="0"/>
                  </a:rPr>
                  <a:t>61</a:t>
                </a:r>
                <a:r>
                  <a:rPr lang="zh-CN" altLang="en-US" sz="2000" dirty="0" smtClean="0">
                    <a:latin typeface="Times New Roman" panose="02020603050405020304" pitchFamily="18" charset="0"/>
                    <a:cs typeface="Times New Roman" panose="02020603050405020304" pitchFamily="18" charset="0"/>
                  </a:rPr>
                  <a:t>个输入参数</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𝑋</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𝑥</m:t>
                        </m:r>
                      </m:e>
                      <m:sub>
                        <m:r>
                          <a:rPr lang="en-US" altLang="zh-CN" sz="2000" b="0" i="1" smtClean="0">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b="0" i="1" smtClean="0">
                            <a:latin typeface="Cambria Math" panose="02040503050406030204" pitchFamily="18" charset="0"/>
                            <a:cs typeface="Times New Roman" panose="02020603050405020304" pitchFamily="18" charset="0"/>
                          </a:rPr>
                          <m:t>2</m:t>
                        </m:r>
                      </m:sub>
                    </m:sSub>
                    <m:r>
                      <a:rPr lang="en-US" altLang="zh-CN" sz="2000" b="0" i="1" smtClean="0">
                        <a:latin typeface="Cambria Math" panose="02040503050406030204" pitchFamily="18" charset="0"/>
                        <a:cs typeface="Times New Roman" panose="02020603050405020304" pitchFamily="18" charset="0"/>
                      </a:rPr>
                      <m:t>,…,</m:t>
                    </m:r>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𝑥</m:t>
                        </m:r>
                      </m:e>
                      <m:sub>
                        <m:r>
                          <a:rPr lang="en-US" altLang="zh-CN" sz="2000" b="0" i="1" smtClean="0">
                            <a:latin typeface="Cambria Math" panose="02040503050406030204" pitchFamily="18" charset="0"/>
                            <a:cs typeface="Times New Roman" panose="02020603050405020304" pitchFamily="18" charset="0"/>
                          </a:rPr>
                          <m:t>6</m:t>
                        </m:r>
                        <m:r>
                          <a:rPr lang="en-US" altLang="zh-CN" sz="2000" i="1">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m:t>
                    </m:r>
                  </m:oMath>
                </a14:m>
                <a:r>
                  <a:rPr lang="zh-CN" altLang="en-US" sz="2000" dirty="0" smtClean="0">
                    <a:latin typeface="Times New Roman" panose="02020603050405020304" pitchFamily="18" charset="0"/>
                    <a:cs typeface="Times New Roman" panose="02020603050405020304" pitchFamily="18" charset="0"/>
                  </a:rPr>
                  <a:t>，分别对应</a:t>
                </a:r>
                <a:r>
                  <a:rPr lang="en-US" altLang="zh-CN" sz="2000" dirty="0" smtClean="0">
                    <a:latin typeface="Times New Roman" panose="02020603050405020304" pitchFamily="18" charset="0"/>
                    <a:cs typeface="Times New Roman" panose="02020603050405020304" pitchFamily="18" charset="0"/>
                  </a:rPr>
                  <a:t>lattice</a:t>
                </a:r>
                <a:r>
                  <a:rPr lang="zh-CN" altLang="en-US" sz="2000" dirty="0" smtClean="0">
                    <a:latin typeface="Times New Roman" panose="02020603050405020304" pitchFamily="18" charset="0"/>
                    <a:cs typeface="Times New Roman" panose="02020603050405020304" pitchFamily="18" charset="0"/>
                  </a:rPr>
                  <a:t>中各个元件的长度、强度、强度梯度等硬件参数；</a:t>
                </a:r>
                <a:endParaRPr lang="en-US" altLang="zh-CN" sz="2000" dirty="0" smtClean="0">
                  <a:latin typeface="Times New Roman" panose="02020603050405020304" pitchFamily="18" charset="0"/>
                  <a:cs typeface="Times New Roman" panose="02020603050405020304" pitchFamily="18" charset="0"/>
                </a:endParaRPr>
              </a:p>
              <a:p>
                <a:pPr>
                  <a:lnSpc>
                    <a:spcPct val="200000"/>
                  </a:lnSpc>
                </a:pPr>
                <a:r>
                  <a:rPr lang="en-US" altLang="zh-CN" sz="2000" dirty="0" smtClean="0">
                    <a:latin typeface="Times New Roman" panose="02020603050405020304" pitchFamily="18" charset="0"/>
                    <a:cs typeface="Times New Roman" panose="02020603050405020304" pitchFamily="18" charset="0"/>
                  </a:rPr>
                  <a:t>2</a:t>
                </a:r>
                <a:r>
                  <a:rPr lang="zh-CN" altLang="en-US" sz="2000" dirty="0" smtClean="0">
                    <a:latin typeface="Times New Roman" panose="02020603050405020304" pitchFamily="18" charset="0"/>
                    <a:cs typeface="Times New Roman" panose="02020603050405020304" pitchFamily="18" charset="0"/>
                  </a:rPr>
                  <a:t>个输出参数</a:t>
                </a:r>
                <a14:m>
                  <m:oMath xmlns:m="http://schemas.openxmlformats.org/officeDocument/2006/math">
                    <m:r>
                      <a:rPr lang="en-US" altLang="zh-CN" sz="2000" b="0" i="1" smtClean="0">
                        <a:latin typeface="Cambria Math" panose="02040503050406030204" pitchFamily="18" charset="0"/>
                        <a:cs typeface="Times New Roman" panose="02020603050405020304" pitchFamily="18" charset="0"/>
                      </a:rPr>
                      <m:t>𝐹</m:t>
                    </m:r>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𝑓</m:t>
                        </m:r>
                      </m:e>
                      <m:sub>
                        <m:r>
                          <a:rPr lang="en-US" altLang="zh-CN" sz="2000" b="0" i="1" smtClean="0">
                            <a:latin typeface="Cambria Math" panose="02040503050406030204" pitchFamily="18" charset="0"/>
                            <a:cs typeface="Times New Roman" panose="02020603050405020304" pitchFamily="18" charset="0"/>
                          </a:rPr>
                          <m:t>1</m:t>
                        </m:r>
                      </m:sub>
                    </m:sSub>
                    <m:r>
                      <a:rPr lang="en-US" altLang="zh-CN" sz="2000" b="0" i="1" smtClean="0">
                        <a:latin typeface="Cambria Math" panose="02040503050406030204" pitchFamily="18" charset="0"/>
                        <a:cs typeface="Times New Roman" panose="02020603050405020304" pitchFamily="18" charset="0"/>
                      </a:rPr>
                      <m:t>,</m:t>
                    </m:r>
                    <m:sSub>
                      <m:sSubPr>
                        <m:ctrlPr>
                          <a:rPr lang="en-US" altLang="zh-CN" sz="2000" b="0" i="1" smtClean="0">
                            <a:latin typeface="Cambria Math" panose="02040503050406030204" pitchFamily="18" charset="0"/>
                            <a:cs typeface="Times New Roman" panose="02020603050405020304" pitchFamily="18" charset="0"/>
                          </a:rPr>
                        </m:ctrlPr>
                      </m:sSubPr>
                      <m:e>
                        <m:r>
                          <a:rPr lang="en-US" altLang="zh-CN" sz="2000" b="0" i="1" smtClean="0">
                            <a:latin typeface="Cambria Math" panose="02040503050406030204" pitchFamily="18" charset="0"/>
                            <a:cs typeface="Times New Roman" panose="02020603050405020304" pitchFamily="18" charset="0"/>
                          </a:rPr>
                          <m:t>𝑓</m:t>
                        </m:r>
                      </m:e>
                      <m:sub>
                        <m:r>
                          <a:rPr lang="en-US" altLang="zh-CN" sz="2000" b="0" i="1" smtClean="0">
                            <a:latin typeface="Cambria Math" panose="02040503050406030204" pitchFamily="18" charset="0"/>
                            <a:cs typeface="Times New Roman" panose="02020603050405020304" pitchFamily="18" charset="0"/>
                          </a:rPr>
                          <m:t>2</m:t>
                        </m:r>
                      </m:sub>
                    </m:sSub>
                    <m:r>
                      <a:rPr lang="en-US" altLang="zh-CN" sz="2000" b="0" i="1" smtClean="0">
                        <a:latin typeface="Cambria Math" panose="02040503050406030204" pitchFamily="18" charset="0"/>
                        <a:cs typeface="Times New Roman" panose="02020603050405020304" pitchFamily="18" charset="0"/>
                      </a:rPr>
                      <m:t>}</m:t>
                    </m:r>
                    <m:r>
                      <a:rPr lang="zh-CN" altLang="en-US" sz="2000" i="1">
                        <a:latin typeface="Cambria Math" panose="02040503050406030204" pitchFamily="18" charset="0"/>
                        <a:cs typeface="Times New Roman" panose="02020603050405020304" pitchFamily="18" charset="0"/>
                      </a:rPr>
                      <m:t>，</m:t>
                    </m:r>
                  </m:oMath>
                </a14:m>
                <a:r>
                  <a:rPr lang="zh-CN" altLang="en-US" sz="2000" dirty="0" smtClean="0">
                    <a:latin typeface="Times New Roman" panose="02020603050405020304" pitchFamily="18" charset="0"/>
                    <a:cs typeface="Times New Roman" panose="02020603050405020304" pitchFamily="18" charset="0"/>
                  </a:rPr>
                  <a:t>分别对应当前</a:t>
                </a:r>
                <a:r>
                  <a:rPr lang="en-US" altLang="zh-CN" sz="2000" dirty="0" smtClean="0">
                    <a:latin typeface="Times New Roman" panose="02020603050405020304" pitchFamily="18" charset="0"/>
                    <a:cs typeface="Times New Roman" panose="02020603050405020304" pitchFamily="18" charset="0"/>
                  </a:rPr>
                  <a:t>lattice</a:t>
                </a:r>
                <a:r>
                  <a:rPr lang="zh-CN" altLang="en-US" sz="2000" dirty="0" smtClean="0">
                    <a:latin typeface="Times New Roman" panose="02020603050405020304" pitchFamily="18" charset="0"/>
                    <a:cs typeface="Times New Roman" panose="02020603050405020304" pitchFamily="18" charset="0"/>
                  </a:rPr>
                  <a:t>的</a:t>
                </a:r>
                <a:r>
                  <a:rPr lang="zh-CN" altLang="en-US" sz="2000" dirty="0">
                    <a:latin typeface="Times New Roman" panose="02020603050405020304" pitchFamily="18" charset="0"/>
                    <a:cs typeface="Times New Roman" panose="02020603050405020304" pitchFamily="18" charset="0"/>
                  </a:rPr>
                  <a:t>理论</a:t>
                </a:r>
                <a:r>
                  <a:rPr lang="zh-CN" altLang="en-US" sz="2000" dirty="0" smtClean="0">
                    <a:latin typeface="Times New Roman" panose="02020603050405020304" pitchFamily="18" charset="0"/>
                    <a:cs typeface="Times New Roman" panose="02020603050405020304" pitchFamily="18" charset="0"/>
                  </a:rPr>
                  <a:t>亮度和动力学孔径。</a:t>
                </a:r>
                <a:endParaRPr lang="en-US" altLang="zh-CN" sz="2000" dirty="0" smtClean="0">
                  <a:latin typeface="Times New Roman" panose="02020603050405020304" pitchFamily="18" charset="0"/>
                  <a:cs typeface="Times New Roman" panose="02020603050405020304" pitchFamily="18" charset="0"/>
                </a:endParaRPr>
              </a:p>
              <a:p>
                <a:pPr>
                  <a:lnSpc>
                    <a:spcPct val="200000"/>
                  </a:lnSpc>
                </a:pPr>
                <a:r>
                  <a:rPr lang="zh-CN" altLang="en-US" sz="2000" dirty="0" smtClean="0">
                    <a:latin typeface="Times New Roman" panose="02020603050405020304" pitchFamily="18" charset="0"/>
                    <a:cs typeface="Times New Roman" panose="02020603050405020304" pitchFamily="18" charset="0"/>
                  </a:rPr>
                  <a:t>其中</a:t>
                </a:r>
                <a14:m>
                  <m:oMath xmlns:m="http://schemas.openxmlformats.org/officeDocument/2006/math">
                    <m:sSub>
                      <m:sSubPr>
                        <m:ctrlPr>
                          <a:rPr lang="en-US" altLang="zh-CN" sz="2000" i="1">
                            <a:latin typeface="Cambria Math" panose="02040503050406030204" pitchFamily="18" charset="0"/>
                            <a:cs typeface="Times New Roman" panose="02020603050405020304" pitchFamily="18" charset="0"/>
                          </a:rPr>
                        </m:ctrlPr>
                      </m:sSubPr>
                      <m:e>
                        <m:r>
                          <a:rPr lang="en-US" altLang="zh-CN" sz="2000" i="1">
                            <a:latin typeface="Cambria Math" panose="02040503050406030204" pitchFamily="18" charset="0"/>
                            <a:cs typeface="Times New Roman" panose="02020603050405020304" pitchFamily="18" charset="0"/>
                          </a:rPr>
                          <m:t>𝑓</m:t>
                        </m:r>
                      </m:e>
                      <m:sub>
                        <m:r>
                          <a:rPr lang="en-US" altLang="zh-CN" sz="2000" i="1">
                            <a:latin typeface="Cambria Math" panose="02040503050406030204" pitchFamily="18" charset="0"/>
                            <a:cs typeface="Times New Roman" panose="02020603050405020304" pitchFamily="18" charset="0"/>
                          </a:rPr>
                          <m:t>2</m:t>
                        </m:r>
                      </m:sub>
                    </m:sSub>
                  </m:oMath>
                </a14:m>
                <a:r>
                  <a:rPr lang="zh-CN" altLang="en-US" sz="2000" dirty="0" smtClean="0">
                    <a:latin typeface="Times New Roman" panose="02020603050405020304" pitchFamily="18" charset="0"/>
                    <a:cs typeface="Times New Roman" panose="02020603050405020304" pitchFamily="18" charset="0"/>
                  </a:rPr>
                  <a:t>的值定义为：</a:t>
                </a:r>
                <a:endParaRPr lang="zh-CN" altLang="en-US" sz="2000" dirty="0">
                  <a:latin typeface="Times New Roman" panose="02020603050405020304" pitchFamily="18" charset="0"/>
                  <a:cs typeface="Times New Roman" panose="02020603050405020304" pitchFamily="18" charset="0"/>
                </a:endParaRPr>
              </a:p>
            </p:txBody>
          </p:sp>
        </mc:Choice>
        <mc:Fallback xmlns="">
          <p:sp>
            <p:nvSpPr>
              <p:cNvPr id="6" name="文本框 5"/>
              <p:cNvSpPr txBox="1">
                <a:spLocks noRot="1" noChangeAspect="1" noMove="1" noResize="1" noEditPoints="1" noAdjustHandles="1" noChangeArrowheads="1" noChangeShapeType="1" noTextEdit="1"/>
              </p:cNvSpPr>
              <p:nvPr/>
            </p:nvSpPr>
            <p:spPr>
              <a:xfrm>
                <a:off x="605395" y="1645920"/>
                <a:ext cx="11209377" cy="2923877"/>
              </a:xfrm>
              <a:prstGeom prst="rect">
                <a:avLst/>
              </a:prstGeom>
              <a:blipFill rotWithShape="0">
                <a:blip r:embed="rId4"/>
                <a:stretch>
                  <a:fillRect l="-816" t="-1458" r="-2828"/>
                </a:stretch>
              </a:blipFill>
            </p:spPr>
            <p:txBody>
              <a:bodyPr/>
              <a:lstStyle/>
              <a:p>
                <a:r>
                  <a:rPr lang="zh-CN" altLang="en-US">
                    <a:noFill/>
                  </a:rPr>
                  <a:t> </a:t>
                </a:r>
              </a:p>
            </p:txBody>
          </p:sp>
        </mc:Fallback>
      </mc:AlternateContent>
      <p:sp>
        <p:nvSpPr>
          <p:cNvPr id="11" name="Rectangle 2"/>
          <p:cNvSpPr>
            <a:spLocks noChangeArrowheads="1"/>
          </p:cNvSpPr>
          <p:nvPr/>
        </p:nvSpPr>
        <p:spPr bwMode="auto">
          <a:xfrm>
            <a:off x="845032" y="15765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2" name="对象 11"/>
          <p:cNvGraphicFramePr>
            <a:graphicFrameLocks noChangeAspect="1"/>
          </p:cNvGraphicFramePr>
          <p:nvPr>
            <p:extLst>
              <p:ext uri="{D42A27DB-BD31-4B8C-83A1-F6EECF244321}">
                <p14:modId xmlns:p14="http://schemas.microsoft.com/office/powerpoint/2010/main" val="1798190120"/>
              </p:ext>
            </p:extLst>
          </p:nvPr>
        </p:nvGraphicFramePr>
        <p:xfrm>
          <a:off x="2015486" y="4519197"/>
          <a:ext cx="1737414" cy="880866"/>
        </p:xfrm>
        <a:graphic>
          <a:graphicData uri="http://schemas.openxmlformats.org/presentationml/2006/ole">
            <mc:AlternateContent xmlns:mc="http://schemas.openxmlformats.org/markup-compatibility/2006">
              <mc:Choice xmlns:v="urn:schemas-microsoft-com:vml" Requires="v">
                <p:oleObj spid="_x0000_s1042" name="公式" r:id="rId5" imgW="1028254" imgH="495085" progId="Equation.3">
                  <p:embed/>
                </p:oleObj>
              </mc:Choice>
              <mc:Fallback>
                <p:oleObj name="公式" r:id="rId5" imgW="1028254" imgH="495085" progId="Equation.3">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15486" y="4519197"/>
                        <a:ext cx="1737414" cy="880866"/>
                      </a:xfrm>
                      <a:prstGeom prst="rect">
                        <a:avLst/>
                      </a:prstGeom>
                      <a:noFill/>
                    </p:spPr>
                  </p:pic>
                </p:oleObj>
              </mc:Fallback>
            </mc:AlternateContent>
          </a:graphicData>
        </a:graphic>
      </p:graphicFrame>
      <p:sp>
        <p:nvSpPr>
          <p:cNvPr id="13" name="矩形 12"/>
          <p:cNvSpPr/>
          <p:nvPr/>
        </p:nvSpPr>
        <p:spPr>
          <a:xfrm>
            <a:off x="605395" y="5426661"/>
            <a:ext cx="5487587" cy="646331"/>
          </a:xfrm>
          <a:prstGeom prst="rect">
            <a:avLst/>
          </a:prstGeom>
        </p:spPr>
        <p:txBody>
          <a:bodyPr wrap="square">
            <a:spAutoFit/>
          </a:bodyPr>
          <a:lstStyle/>
          <a:p>
            <a:pPr algn="just">
              <a:spcAft>
                <a:spcPts val="0"/>
              </a:spcAft>
            </a:pPr>
            <a:r>
              <a:rPr lang="en-US" altLang="zh-CN" i="1" dirty="0" err="1">
                <a:latin typeface="Times New Roman" panose="02020603050405020304" pitchFamily="18" charset="0"/>
                <a:ea typeface="宋体" panose="02010600030101010101" pitchFamily="2" charset="-122"/>
              </a:rPr>
              <a:t>DA</a:t>
            </a:r>
            <a:r>
              <a:rPr lang="en-US" altLang="zh-CN" i="1" baseline="-25000" dirty="0" err="1">
                <a:latin typeface="Times New Roman" panose="02020603050405020304" pitchFamily="18" charset="0"/>
                <a:ea typeface="宋体" panose="02010600030101010101" pitchFamily="2" charset="-122"/>
              </a:rPr>
              <a:t>x</a:t>
            </a:r>
            <a:r>
              <a:rPr lang="zh-CN" altLang="zh-CN" dirty="0">
                <a:latin typeface="Times New Roman" panose="02020603050405020304" pitchFamily="18" charset="0"/>
                <a:ea typeface="宋体" panose="02010600030101010101" pitchFamily="2" charset="-122"/>
              </a:rPr>
              <a:t>、</a:t>
            </a:r>
            <a:r>
              <a:rPr lang="en-US" altLang="zh-CN" i="1" dirty="0" err="1">
                <a:latin typeface="Times New Roman" panose="02020603050405020304" pitchFamily="18" charset="0"/>
                <a:ea typeface="宋体" panose="02010600030101010101" pitchFamily="2" charset="-122"/>
              </a:rPr>
              <a:t>DA</a:t>
            </a:r>
            <a:r>
              <a:rPr lang="en-US" altLang="zh-CN" i="1" baseline="-25000" dirty="0" err="1">
                <a:latin typeface="Times New Roman" panose="02020603050405020304" pitchFamily="18" charset="0"/>
                <a:ea typeface="宋体" panose="02010600030101010101" pitchFamily="2" charset="-122"/>
              </a:rPr>
              <a:t>y</a:t>
            </a:r>
            <a:r>
              <a:rPr lang="zh-CN" altLang="zh-CN" dirty="0">
                <a:latin typeface="Times New Roman" panose="02020603050405020304" pitchFamily="18" charset="0"/>
                <a:ea typeface="宋体" panose="02010600030101010101" pitchFamily="2" charset="-122"/>
              </a:rPr>
              <a:t>分别是</a:t>
            </a:r>
            <a:r>
              <a:rPr lang="en-US" altLang="zh-CN" i="1" dirty="0">
                <a:latin typeface="Times New Roman" panose="02020603050405020304" pitchFamily="18" charset="0"/>
                <a:ea typeface="宋体" panose="02010600030101010101" pitchFamily="2" charset="-122"/>
              </a:rPr>
              <a:t>x</a:t>
            </a:r>
            <a:r>
              <a:rPr lang="zh-CN" altLang="zh-CN" dirty="0">
                <a:latin typeface="Times New Roman" panose="02020603050405020304" pitchFamily="18" charset="0"/>
                <a:ea typeface="宋体" panose="02010600030101010101" pitchFamily="2" charset="-122"/>
              </a:rPr>
              <a:t>和</a:t>
            </a:r>
            <a:r>
              <a:rPr lang="en-US" altLang="zh-CN" i="1" dirty="0">
                <a:latin typeface="Times New Roman" panose="02020603050405020304" pitchFamily="18" charset="0"/>
                <a:ea typeface="宋体" panose="02010600030101010101" pitchFamily="2" charset="-122"/>
              </a:rPr>
              <a:t>y</a:t>
            </a:r>
            <a:r>
              <a:rPr lang="zh-CN" altLang="zh-CN" dirty="0">
                <a:latin typeface="Times New Roman" panose="02020603050405020304" pitchFamily="18" charset="0"/>
                <a:ea typeface="宋体" panose="02010600030101010101" pitchFamily="2" charset="-122"/>
              </a:rPr>
              <a:t>方向的接受度，</a:t>
            </a:r>
            <a:r>
              <a:rPr lang="en-US" altLang="zh-CN" i="1" dirty="0">
                <a:latin typeface="Times New Roman" panose="02020603050405020304" pitchFamily="18" charset="0"/>
                <a:ea typeface="宋体" panose="02010600030101010101" pitchFamily="2" charset="-122"/>
              </a:rPr>
              <a:t>β</a:t>
            </a:r>
            <a:r>
              <a:rPr lang="en-US" altLang="zh-CN" i="1" baseline="-25000" dirty="0">
                <a:latin typeface="Times New Roman" panose="02020603050405020304" pitchFamily="18" charset="0"/>
                <a:ea typeface="宋体" panose="02010600030101010101" pitchFamily="2" charset="-122"/>
              </a:rPr>
              <a:t>x</a:t>
            </a:r>
            <a:r>
              <a:rPr lang="zh-CN" altLang="zh-CN" dirty="0">
                <a:latin typeface="Times New Roman" panose="02020603050405020304" pitchFamily="18" charset="0"/>
                <a:ea typeface="宋体" panose="02010600030101010101" pitchFamily="2" charset="-122"/>
              </a:rPr>
              <a:t>和</a:t>
            </a:r>
            <a:r>
              <a:rPr lang="en-US" altLang="zh-CN" i="1" dirty="0">
                <a:latin typeface="Times New Roman" panose="02020603050405020304" pitchFamily="18" charset="0"/>
                <a:ea typeface="宋体" panose="02010600030101010101" pitchFamily="2" charset="-122"/>
              </a:rPr>
              <a:t>β</a:t>
            </a:r>
            <a:r>
              <a:rPr lang="en-US" altLang="zh-CN" i="1" baseline="-25000" dirty="0">
                <a:latin typeface="Times New Roman" panose="02020603050405020304" pitchFamily="18" charset="0"/>
                <a:ea typeface="宋体" panose="02010600030101010101" pitchFamily="2" charset="-122"/>
              </a:rPr>
              <a:t>y</a:t>
            </a:r>
            <a:r>
              <a:rPr lang="zh-CN" altLang="zh-CN" dirty="0">
                <a:latin typeface="Times New Roman" panose="02020603050405020304" pitchFamily="18" charset="0"/>
                <a:ea typeface="宋体" panose="02010600030101010101" pitchFamily="2" charset="-122"/>
              </a:rPr>
              <a:t>是粒子追踪起点处的</a:t>
            </a:r>
            <a:r>
              <a:rPr lang="en-US" altLang="zh-CN" i="1" dirty="0">
                <a:latin typeface="Times New Roman" panose="02020603050405020304" pitchFamily="18" charset="0"/>
                <a:ea typeface="宋体" panose="02010600030101010101" pitchFamily="2" charset="-122"/>
              </a:rPr>
              <a:t>β</a:t>
            </a:r>
            <a:r>
              <a:rPr lang="zh-CN" altLang="zh-CN" dirty="0" smtClean="0">
                <a:latin typeface="Times New Roman" panose="02020603050405020304" pitchFamily="18" charset="0"/>
                <a:ea typeface="宋体" panose="02010600030101010101" pitchFamily="2" charset="-122"/>
              </a:rPr>
              <a:t>函数</a:t>
            </a:r>
            <a:r>
              <a:rPr lang="zh-CN" altLang="en-US" dirty="0" smtClean="0">
                <a:latin typeface="Times New Roman" panose="02020603050405020304" pitchFamily="18" charset="0"/>
                <a:ea typeface="宋体" panose="02010600030101010101" pitchFamily="2" charset="-122"/>
              </a:rPr>
              <a:t>值</a:t>
            </a:r>
            <a:r>
              <a:rPr lang="zh-CN" altLang="zh-CN" dirty="0" smtClean="0">
                <a:latin typeface="Times New Roman" panose="02020603050405020304" pitchFamily="18" charset="0"/>
                <a:ea typeface="宋体" panose="02010600030101010101" pitchFamily="2" charset="-122"/>
              </a:rPr>
              <a:t>。</a:t>
            </a:r>
            <a:endParaRPr lang="zh-CN" altLang="zh-CN" sz="1600" dirty="0">
              <a:effectLst/>
              <a:latin typeface="Times New Roman" panose="02020603050405020304" pitchFamily="18" charset="0"/>
              <a:ea typeface="宋体" panose="02010600030101010101" pitchFamily="2" charset="-122"/>
            </a:endParaRPr>
          </a:p>
        </p:txBody>
      </p:sp>
      <p:cxnSp>
        <p:nvCxnSpPr>
          <p:cNvPr id="15" name="直接连接符 14"/>
          <p:cNvCxnSpPr/>
          <p:nvPr/>
        </p:nvCxnSpPr>
        <p:spPr>
          <a:xfrm>
            <a:off x="552261" y="1313389"/>
            <a:ext cx="2499943"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452674" y="605503"/>
            <a:ext cx="4863038" cy="707886"/>
          </a:xfrm>
          <a:prstGeom prst="rect">
            <a:avLst/>
          </a:prstGeom>
          <a:noFill/>
        </p:spPr>
        <p:txBody>
          <a:bodyPr wrap="square" rtlCol="0">
            <a:spAutoFit/>
          </a:bodyPr>
          <a:lstStyle/>
          <a:p>
            <a:r>
              <a:rPr lang="zh-CN" altLang="en-US" sz="4000" dirty="0" smtClean="0">
                <a:latin typeface="Times New Roman" panose="02020603050405020304" pitchFamily="18" charset="0"/>
                <a:cs typeface="Times New Roman" panose="02020603050405020304" pitchFamily="18" charset="0"/>
              </a:rPr>
              <a:t>数据预处理</a:t>
            </a:r>
            <a:endParaRPr lang="zh-CN" altLang="en-US" sz="4000" dirty="0">
              <a:latin typeface="Times New Roman" panose="02020603050405020304" pitchFamily="18" charset="0"/>
              <a:cs typeface="Times New Roman" panose="02020603050405020304" pitchFamily="18" charset="0"/>
            </a:endParaRPr>
          </a:p>
        </p:txBody>
      </p:sp>
      <p:pic>
        <p:nvPicPr>
          <p:cNvPr id="9" name="图片 8" descr="D:\AT2\heps\V2 lattice\1_original_AT_file\optics1.png"/>
          <p:cNvPicPr/>
          <p:nvPr/>
        </p:nvPicPr>
        <p:blipFill rotWithShape="1">
          <a:blip r:embed="rId7" cstate="print">
            <a:extLst>
              <a:ext uri="{28A0092B-C50C-407E-A947-70E740481C1C}">
                <a14:useLocalDpi xmlns:a14="http://schemas.microsoft.com/office/drawing/2010/main" val="0"/>
              </a:ext>
            </a:extLst>
          </a:blip>
          <a:srcRect l="6531" t="3546" r="7406"/>
          <a:stretch/>
        </p:blipFill>
        <p:spPr bwMode="auto">
          <a:xfrm>
            <a:off x="6404486" y="3956365"/>
            <a:ext cx="5138682" cy="263363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1847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a:off x="552261" y="1313389"/>
            <a:ext cx="2499943" cy="0"/>
          </a:xfrm>
          <a:prstGeom prst="line">
            <a:avLst/>
          </a:prstGeom>
          <a:ln w="12700">
            <a:solidFill>
              <a:srgbClr val="F08230"/>
            </a:solidFill>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452674" y="605503"/>
            <a:ext cx="4863038" cy="707886"/>
          </a:xfrm>
          <a:prstGeom prst="rect">
            <a:avLst/>
          </a:prstGeom>
          <a:noFill/>
        </p:spPr>
        <p:txBody>
          <a:bodyPr wrap="square" rtlCol="0">
            <a:spAutoFit/>
          </a:bodyPr>
          <a:lstStyle/>
          <a:p>
            <a:r>
              <a:rPr lang="zh-CN" altLang="en-US" sz="4000" dirty="0" smtClean="0">
                <a:latin typeface="Times New Roman" panose="02020603050405020304" pitchFamily="18" charset="0"/>
                <a:cs typeface="Times New Roman" panose="02020603050405020304" pitchFamily="18" charset="0"/>
              </a:rPr>
              <a:t>数据预处理</a:t>
            </a:r>
            <a:endParaRPr lang="zh-CN" altLang="en-US" sz="4000" dirty="0">
              <a:latin typeface="Times New Roman" panose="02020603050405020304" pitchFamily="18" charset="0"/>
              <a:cs typeface="Times New Roman" panose="02020603050405020304" pitchFamily="18" charset="0"/>
            </a:endParaRPr>
          </a:p>
        </p:txBody>
      </p:sp>
      <p:sp>
        <p:nvSpPr>
          <p:cNvPr id="41" name="文本框 40"/>
          <p:cNvSpPr txBox="1"/>
          <p:nvPr/>
        </p:nvSpPr>
        <p:spPr>
          <a:xfrm>
            <a:off x="9049407" y="6562835"/>
            <a:ext cx="3197247" cy="307777"/>
          </a:xfrm>
          <a:prstGeom prst="rect">
            <a:avLst/>
          </a:prstGeom>
          <a:noFill/>
        </p:spPr>
        <p:txBody>
          <a:bodyPr wrap="square" rtlCol="0">
            <a:spAutoFit/>
          </a:bodyPr>
          <a:lstStyle/>
          <a:p>
            <a:r>
              <a:rPr lang="zh-CN" altLang="en-US" sz="1400" dirty="0" smtClean="0">
                <a:latin typeface="楷体" panose="02010609060101010101" pitchFamily="49" charset="-122"/>
                <a:ea typeface="楷体" panose="02010609060101010101" pitchFamily="49" charset="-122"/>
              </a:rPr>
              <a:t>第十九届全国科学计算与信息化会议</a:t>
            </a:r>
            <a:endParaRPr lang="zh-CN" altLang="en-US" sz="1400" dirty="0">
              <a:latin typeface="楷体" panose="02010609060101010101" pitchFamily="49" charset="-122"/>
              <a:ea typeface="楷体" panose="02010609060101010101" pitchFamily="49" charset="-122"/>
            </a:endParaRPr>
          </a:p>
        </p:txBody>
      </p:sp>
      <p:sp>
        <p:nvSpPr>
          <p:cNvPr id="6" name="文本框 5"/>
          <p:cNvSpPr txBox="1"/>
          <p:nvPr/>
        </p:nvSpPr>
        <p:spPr>
          <a:xfrm>
            <a:off x="790280" y="5090637"/>
            <a:ext cx="4867566" cy="707886"/>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在</a:t>
            </a:r>
            <a:r>
              <a:rPr lang="en-US" altLang="zh-CN" sz="2000" dirty="0" smtClean="0">
                <a:latin typeface="Times New Roman" panose="02020603050405020304" pitchFamily="18" charset="0"/>
                <a:cs typeface="Times New Roman" panose="02020603050405020304" pitchFamily="18" charset="0"/>
              </a:rPr>
              <a:t>MOGA</a:t>
            </a:r>
            <a:r>
              <a:rPr lang="zh-CN" altLang="en-US" sz="2000" dirty="0" smtClean="0">
                <a:latin typeface="Times New Roman" panose="02020603050405020304" pitchFamily="18" charset="0"/>
                <a:cs typeface="Times New Roman" panose="02020603050405020304" pitchFamily="18" charset="0"/>
              </a:rPr>
              <a:t>演化的前</a:t>
            </a:r>
            <a:r>
              <a:rPr lang="en-US" altLang="zh-CN" sz="2000" dirty="0" smtClean="0">
                <a:latin typeface="Times New Roman" panose="02020603050405020304" pitchFamily="18" charset="0"/>
                <a:cs typeface="Times New Roman" panose="02020603050405020304" pitchFamily="18" charset="0"/>
              </a:rPr>
              <a:t>30</a:t>
            </a:r>
            <a:r>
              <a:rPr lang="zh-CN" altLang="en-US" sz="2000" dirty="0" smtClean="0">
                <a:latin typeface="Times New Roman" panose="02020603050405020304" pitchFamily="18" charset="0"/>
                <a:cs typeface="Times New Roman" panose="02020603050405020304" pitchFamily="18" charset="0"/>
              </a:rPr>
              <a:t>代中，每隔</a:t>
            </a:r>
            <a:r>
              <a:rPr lang="en-US" altLang="zh-CN" sz="2000" dirty="0" smtClean="0">
                <a:latin typeface="Times New Roman" panose="02020603050405020304" pitchFamily="18" charset="0"/>
                <a:cs typeface="Times New Roman" panose="02020603050405020304" pitchFamily="18" charset="0"/>
              </a:rPr>
              <a:t>5</a:t>
            </a:r>
            <a:r>
              <a:rPr lang="zh-CN" altLang="en-US" sz="2000" dirty="0" smtClean="0">
                <a:latin typeface="Times New Roman" panose="02020603050405020304" pitchFamily="18" charset="0"/>
                <a:cs typeface="Times New Roman" panose="02020603050405020304" pitchFamily="18" charset="0"/>
              </a:rPr>
              <a:t>代取一代作为训练数据</a:t>
            </a:r>
            <a:endParaRPr lang="zh-CN" altLang="en-US" sz="2000" dirty="0">
              <a:latin typeface="Times New Roman" panose="02020603050405020304" pitchFamily="18" charset="0"/>
              <a:cs typeface="Times New Roman" panose="02020603050405020304" pitchFamily="18" charset="0"/>
            </a:endParaRPr>
          </a:p>
        </p:txBody>
      </p:sp>
      <p:sp>
        <p:nvSpPr>
          <p:cNvPr id="11" name="Rectangle 2"/>
          <p:cNvSpPr>
            <a:spLocks noChangeArrowheads="1"/>
          </p:cNvSpPr>
          <p:nvPr/>
        </p:nvSpPr>
        <p:spPr bwMode="auto">
          <a:xfrm>
            <a:off x="845032" y="1576551"/>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260" y="1394234"/>
            <a:ext cx="5343607" cy="3598166"/>
          </a:xfrm>
          <a:prstGeom prst="rect">
            <a:avLst/>
          </a:prstGeom>
        </p:spPr>
      </p:pic>
      <p:cxnSp>
        <p:nvCxnSpPr>
          <p:cNvPr id="7" name="直接箭头连接符 6"/>
          <p:cNvCxnSpPr/>
          <p:nvPr/>
        </p:nvCxnSpPr>
        <p:spPr>
          <a:xfrm flipV="1">
            <a:off x="2258317" y="3558221"/>
            <a:ext cx="625876" cy="41645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331888" y="4029614"/>
            <a:ext cx="1892175" cy="400110"/>
          </a:xfrm>
          <a:prstGeom prst="rect">
            <a:avLst/>
          </a:prstGeom>
          <a:noFill/>
        </p:spPr>
        <p:txBody>
          <a:bodyPr wrap="square" rtlCol="0">
            <a:spAutoFit/>
          </a:bodyPr>
          <a:lstStyle/>
          <a:p>
            <a:r>
              <a:rPr lang="en-US" altLang="zh-CN" sz="2000" dirty="0" smtClean="0">
                <a:latin typeface="Times New Roman" panose="02020603050405020304" pitchFamily="18" charset="0"/>
                <a:cs typeface="Times New Roman" panose="02020603050405020304" pitchFamily="18" charset="0"/>
              </a:rPr>
              <a:t>Training Data</a:t>
            </a:r>
            <a:endParaRPr lang="zh-CN" altLang="en-US" sz="2000" dirty="0">
              <a:latin typeface="Times New Roman" panose="02020603050405020304" pitchFamily="18" charset="0"/>
              <a:cs typeface="Times New Roman" panose="02020603050405020304" pitchFamily="18" charset="0"/>
            </a:endParaRPr>
          </a:p>
        </p:txBody>
      </p:sp>
      <p:sp>
        <p:nvSpPr>
          <p:cNvPr id="12" name="文本框 11"/>
          <p:cNvSpPr txBox="1"/>
          <p:nvPr/>
        </p:nvSpPr>
        <p:spPr>
          <a:xfrm>
            <a:off x="6563762" y="1586852"/>
            <a:ext cx="5260064" cy="1938992"/>
          </a:xfrm>
          <a:prstGeom prst="rect">
            <a:avLst/>
          </a:prstGeom>
          <a:noFill/>
        </p:spPr>
        <p:txBody>
          <a:bodyPr wrap="square" rtlCol="0">
            <a:spAutoFit/>
          </a:bodyPr>
          <a:lstStyle/>
          <a:p>
            <a:r>
              <a:rPr lang="zh-CN" altLang="en-US" sz="2000" dirty="0" smtClean="0">
                <a:latin typeface="Times New Roman" panose="02020603050405020304" pitchFamily="18" charset="0"/>
                <a:cs typeface="Times New Roman" panose="02020603050405020304" pitchFamily="18" charset="0"/>
              </a:rPr>
              <a:t>实际</a:t>
            </a:r>
            <a:r>
              <a:rPr lang="en-US" altLang="zh-CN" sz="2000" dirty="0" smtClean="0">
                <a:latin typeface="Times New Roman" panose="02020603050405020304" pitchFamily="18" charset="0"/>
                <a:cs typeface="Times New Roman" panose="02020603050405020304" pitchFamily="18" charset="0"/>
              </a:rPr>
              <a:t>MOGA</a:t>
            </a:r>
            <a:r>
              <a:rPr lang="zh-CN" altLang="en-US" sz="2000" dirty="0" smtClean="0">
                <a:latin typeface="Times New Roman" panose="02020603050405020304" pitchFamily="18" charset="0"/>
                <a:cs typeface="Times New Roman" panose="02020603050405020304" pitchFamily="18" charset="0"/>
              </a:rPr>
              <a:t>演化中，由于输入参数演化具有随机性，最终构成的</a:t>
            </a:r>
            <a:r>
              <a:rPr lang="en-US" altLang="zh-CN" sz="2000" dirty="0" smtClean="0">
                <a:latin typeface="Times New Roman" panose="02020603050405020304" pitchFamily="18" charset="0"/>
                <a:cs typeface="Times New Roman" panose="02020603050405020304" pitchFamily="18" charset="0"/>
              </a:rPr>
              <a:t>lattice</a:t>
            </a:r>
            <a:r>
              <a:rPr lang="zh-CN" altLang="en-US" sz="2000" dirty="0" smtClean="0">
                <a:latin typeface="Times New Roman" panose="02020603050405020304" pitchFamily="18" charset="0"/>
                <a:cs typeface="Times New Roman" panose="02020603050405020304" pitchFamily="18" charset="0"/>
              </a:rPr>
              <a:t>的光学参数未必是稳定的。这样算出的亮度和</a:t>
            </a:r>
            <a:r>
              <a:rPr lang="en-US" altLang="zh-CN" sz="2000" dirty="0" smtClean="0">
                <a:latin typeface="Times New Roman" panose="02020603050405020304" pitchFamily="18" charset="0"/>
                <a:cs typeface="Times New Roman" panose="02020603050405020304" pitchFamily="18" charset="0"/>
              </a:rPr>
              <a:t>DA</a:t>
            </a:r>
            <a:r>
              <a:rPr lang="zh-CN" altLang="en-US" sz="2000" dirty="0" smtClean="0">
                <a:latin typeface="Times New Roman" panose="02020603050405020304" pitchFamily="18" charset="0"/>
                <a:cs typeface="Times New Roman" panose="02020603050405020304" pitchFamily="18" charset="0"/>
              </a:rPr>
              <a:t>值往往是虚数或非数；</a:t>
            </a:r>
            <a:r>
              <a:rPr lang="en-US" altLang="zh-CN" sz="2000" dirty="0" smtClean="0">
                <a:latin typeface="Times New Roman" panose="02020603050405020304" pitchFamily="18" charset="0"/>
                <a:cs typeface="Times New Roman" panose="02020603050405020304" pitchFamily="18" charset="0"/>
              </a:rPr>
              <a:t>DA</a:t>
            </a:r>
            <a:r>
              <a:rPr lang="zh-CN" altLang="en-US" sz="2000" dirty="0" smtClean="0">
                <a:latin typeface="Times New Roman" panose="02020603050405020304" pitchFamily="18" charset="0"/>
                <a:cs typeface="Times New Roman" panose="02020603050405020304" pitchFamily="18" charset="0"/>
              </a:rPr>
              <a:t>的值的定义导致当前</a:t>
            </a:r>
            <a:r>
              <a:rPr lang="en-US" altLang="zh-CN" sz="2000" dirty="0" smtClean="0">
                <a:latin typeface="Times New Roman" panose="02020603050405020304" pitchFamily="18" charset="0"/>
                <a:cs typeface="Times New Roman" panose="02020603050405020304" pitchFamily="18" charset="0"/>
              </a:rPr>
              <a:t>lattice</a:t>
            </a:r>
            <a:r>
              <a:rPr lang="zh-CN" altLang="en-US" sz="2000" dirty="0" smtClean="0">
                <a:latin typeface="Times New Roman" panose="02020603050405020304" pitchFamily="18" charset="0"/>
                <a:cs typeface="Times New Roman" panose="02020603050405020304" pitchFamily="18" charset="0"/>
              </a:rPr>
              <a:t>的</a:t>
            </a:r>
            <a:r>
              <a:rPr lang="en-US" altLang="zh-CN" sz="2000" dirty="0" smtClean="0">
                <a:latin typeface="Times New Roman" panose="02020603050405020304" pitchFamily="18" charset="0"/>
                <a:cs typeface="Times New Roman" panose="02020603050405020304" pitchFamily="18" charset="0"/>
              </a:rPr>
              <a:t>DA</a:t>
            </a:r>
            <a:r>
              <a:rPr lang="zh-CN" altLang="en-US" sz="2000" dirty="0" smtClean="0">
                <a:latin typeface="Times New Roman" panose="02020603050405020304" pitchFamily="18" charset="0"/>
                <a:cs typeface="Times New Roman" panose="02020603050405020304" pitchFamily="18" charset="0"/>
              </a:rPr>
              <a:t>不</a:t>
            </a:r>
            <a:r>
              <a:rPr lang="zh-CN" altLang="en-US" sz="2000" dirty="0">
                <a:latin typeface="Times New Roman" panose="02020603050405020304" pitchFamily="18" charset="0"/>
                <a:cs typeface="Times New Roman" panose="02020603050405020304" pitchFamily="18" charset="0"/>
              </a:rPr>
              <a:t>存在</a:t>
            </a:r>
            <a:r>
              <a:rPr lang="zh-CN" altLang="en-US" sz="2000" dirty="0" smtClean="0">
                <a:latin typeface="Times New Roman" panose="02020603050405020304" pitchFamily="18" charset="0"/>
                <a:cs typeface="Times New Roman" panose="02020603050405020304" pitchFamily="18" charset="0"/>
              </a:rPr>
              <a:t>时，程序算出的</a:t>
            </a:r>
            <a:r>
              <a:rPr lang="en-US" altLang="zh-CN" sz="2000" dirty="0" smtClean="0">
                <a:latin typeface="Times New Roman" panose="02020603050405020304" pitchFamily="18" charset="0"/>
                <a:cs typeface="Times New Roman" panose="02020603050405020304" pitchFamily="18" charset="0"/>
              </a:rPr>
              <a:t>DA</a:t>
            </a:r>
            <a:r>
              <a:rPr lang="zh-CN" altLang="en-US" sz="2000" dirty="0" smtClean="0">
                <a:latin typeface="Times New Roman" panose="02020603050405020304" pitchFamily="18" charset="0"/>
                <a:cs typeface="Times New Roman" panose="02020603050405020304" pitchFamily="18" charset="0"/>
              </a:rPr>
              <a:t>为一个极小但不为</a:t>
            </a:r>
            <a:r>
              <a:rPr lang="en-US" altLang="zh-CN" sz="2000" dirty="0" smtClean="0">
                <a:latin typeface="Times New Roman" panose="02020603050405020304" pitchFamily="18" charset="0"/>
                <a:cs typeface="Times New Roman" panose="02020603050405020304" pitchFamily="18" charset="0"/>
              </a:rPr>
              <a:t>0</a:t>
            </a:r>
            <a:r>
              <a:rPr lang="zh-CN" altLang="en-US" sz="2000" dirty="0" smtClean="0">
                <a:latin typeface="Times New Roman" panose="02020603050405020304" pitchFamily="18" charset="0"/>
                <a:cs typeface="Times New Roman" panose="02020603050405020304" pitchFamily="18" charset="0"/>
              </a:rPr>
              <a:t>的实数，</a:t>
            </a:r>
            <a:r>
              <a:rPr lang="zh-CN" altLang="en-US" sz="2000" dirty="0">
                <a:latin typeface="Times New Roman" panose="02020603050405020304" pitchFamily="18" charset="0"/>
                <a:cs typeface="Times New Roman" panose="02020603050405020304" pitchFamily="18" charset="0"/>
              </a:rPr>
              <a:t>因此要先清洗掉这部分</a:t>
            </a:r>
            <a:r>
              <a:rPr lang="zh-CN" altLang="en-US" sz="2000" dirty="0" smtClean="0">
                <a:latin typeface="Times New Roman" panose="02020603050405020304" pitchFamily="18" charset="0"/>
                <a:cs typeface="Times New Roman" panose="02020603050405020304" pitchFamily="18" charset="0"/>
              </a:rPr>
              <a:t>数据。</a:t>
            </a:r>
            <a:endParaRPr lang="zh-CN" altLang="en-US" sz="2000" dirty="0">
              <a:latin typeface="Times New Roman" panose="02020603050405020304" pitchFamily="18" charset="0"/>
              <a:cs typeface="Times New Roman" panose="02020603050405020304" pitchFamily="18" charset="0"/>
            </a:endParaRPr>
          </a:p>
        </p:txBody>
      </p:sp>
      <p:pic>
        <p:nvPicPr>
          <p:cNvPr id="13" name="图片 12" descr="屏幕剪辑"/>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5495" y="3919089"/>
            <a:ext cx="1934210" cy="2643746"/>
          </a:xfrm>
          <a:prstGeom prst="rect">
            <a:avLst/>
          </a:prstGeom>
        </p:spPr>
      </p:pic>
      <p:sp>
        <p:nvSpPr>
          <p:cNvPr id="14" name="文本框 13"/>
          <p:cNvSpPr txBox="1"/>
          <p:nvPr/>
        </p:nvSpPr>
        <p:spPr>
          <a:xfrm>
            <a:off x="6810633" y="3558221"/>
            <a:ext cx="2018923" cy="369332"/>
          </a:xfrm>
          <a:prstGeom prst="rect">
            <a:avLst/>
          </a:prstGeom>
          <a:noFill/>
        </p:spPr>
        <p:txBody>
          <a:bodyPr wrap="square" rtlCol="0">
            <a:spAutoFit/>
          </a:bodyPr>
          <a:lstStyle/>
          <a:p>
            <a:r>
              <a:rPr lang="en-US" altLang="zh-CN" dirty="0" smtClean="0">
                <a:latin typeface="Times New Roman" panose="02020603050405020304" pitchFamily="18" charset="0"/>
                <a:cs typeface="Times New Roman" panose="02020603050405020304" pitchFamily="18" charset="0"/>
              </a:rPr>
              <a:t>BN              DA</a:t>
            </a:r>
            <a:endParaRPr lang="zh-CN" altLang="en-US" dirty="0">
              <a:latin typeface="Times New Roman" panose="02020603050405020304" pitchFamily="18" charset="0"/>
              <a:cs typeface="Times New Roman" panose="02020603050405020304" pitchFamily="18" charset="0"/>
            </a:endParaRPr>
          </a:p>
        </p:txBody>
      </p:sp>
      <p:sp>
        <p:nvSpPr>
          <p:cNvPr id="15" name="矩形 14"/>
          <p:cNvSpPr/>
          <p:nvPr/>
        </p:nvSpPr>
        <p:spPr>
          <a:xfrm>
            <a:off x="6657389" y="4429724"/>
            <a:ext cx="1934210" cy="278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6661699" y="5228079"/>
            <a:ext cx="1934210" cy="278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657389" y="5507091"/>
            <a:ext cx="1934210" cy="278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58431364"/>
      </p:ext>
    </p:extLst>
  </p:cSld>
  <p:clrMapOvr>
    <a:masterClrMapping/>
  </p:clrMapOvr>
  <p:timing>
    <p:tnLst>
      <p:par>
        <p:cTn id="1" dur="indefinite" restart="never" nodeType="tmRoot"/>
      </p:par>
    </p:tnLst>
  </p:timing>
</p:sld>
</file>

<file path=ppt/theme/theme1.xml><?xml version="1.0" encoding="utf-8"?>
<a:theme xmlns:a="http://schemas.openxmlformats.org/drawingml/2006/main" name="08职代会工作报告">
  <a:themeElements>
    <a:clrScheme name="08职代会工作报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08职代会工作报告">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8职代会工作报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08职代会工作报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08职代会工作报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08职代会工作报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08职代会工作报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08职代会工作报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08职代会工作报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08职代会工作报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08职代会工作报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08职代会工作报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08职代会工作报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08职代会工作报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4590</TotalTime>
  <Words>1456</Words>
  <Application>Microsoft Office PowerPoint</Application>
  <PresentationFormat>宽屏</PresentationFormat>
  <Paragraphs>157</Paragraphs>
  <Slides>20</Slides>
  <Notes>9</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20</vt:i4>
      </vt:variant>
    </vt:vector>
  </HeadingPairs>
  <TitlesOfParts>
    <vt:vector size="31" baseType="lpstr">
      <vt:lpstr>黑体</vt:lpstr>
      <vt:lpstr>华文行楷</vt:lpstr>
      <vt:lpstr>楷体</vt:lpstr>
      <vt:lpstr>宋体</vt:lpstr>
      <vt:lpstr>Arial</vt:lpstr>
      <vt:lpstr>Calibri</vt:lpstr>
      <vt:lpstr>Cambria Math</vt:lpstr>
      <vt:lpstr>Times New Roman</vt:lpstr>
      <vt:lpstr>Wingdings</vt:lpstr>
      <vt:lpstr>08职代会工作报告</vt:lpstr>
      <vt:lpstr>公式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机器学习强化的MOGA在lattice参数优化中的应用</dc:title>
  <dc:creator>wanjinyu</dc:creator>
  <cp:lastModifiedBy>DELL</cp:lastModifiedBy>
  <cp:revision>114</cp:revision>
  <dcterms:created xsi:type="dcterms:W3CDTF">2019-01-04T04:41:23Z</dcterms:created>
  <dcterms:modified xsi:type="dcterms:W3CDTF">2019-07-16T05:55:21Z</dcterms:modified>
</cp:coreProperties>
</file>